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80" r:id="rId2"/>
    <p:sldId id="257" r:id="rId3"/>
    <p:sldId id="352" r:id="rId4"/>
    <p:sldId id="341" r:id="rId5"/>
    <p:sldId id="340" r:id="rId6"/>
    <p:sldId id="315" r:id="rId7"/>
    <p:sldId id="314" r:id="rId8"/>
    <p:sldId id="318" r:id="rId9"/>
    <p:sldId id="364" r:id="rId10"/>
    <p:sldId id="349" r:id="rId11"/>
    <p:sldId id="351" r:id="rId12"/>
    <p:sldId id="316" r:id="rId13"/>
    <p:sldId id="317" r:id="rId14"/>
    <p:sldId id="319" r:id="rId15"/>
    <p:sldId id="320" r:id="rId16"/>
    <p:sldId id="321" r:id="rId17"/>
    <p:sldId id="354" r:id="rId18"/>
    <p:sldId id="355" r:id="rId19"/>
    <p:sldId id="356" r:id="rId20"/>
    <p:sldId id="357" r:id="rId21"/>
    <p:sldId id="359" r:id="rId22"/>
    <p:sldId id="360" r:id="rId23"/>
    <p:sldId id="331" r:id="rId24"/>
    <p:sldId id="332" r:id="rId25"/>
    <p:sldId id="362" r:id="rId26"/>
    <p:sldId id="361" r:id="rId27"/>
    <p:sldId id="338" r:id="rId28"/>
    <p:sldId id="363" r:id="rId29"/>
    <p:sldId id="347" r:id="rId30"/>
    <p:sldId id="345" r:id="rId31"/>
    <p:sldId id="346" r:id="rId32"/>
    <p:sldId id="333" r:id="rId33"/>
    <p:sldId id="342" r:id="rId34"/>
    <p:sldId id="343" r:id="rId35"/>
    <p:sldId id="344" r:id="rId36"/>
    <p:sldId id="339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403" r:id="rId45"/>
    <p:sldId id="372" r:id="rId46"/>
    <p:sldId id="404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88" r:id="rId63"/>
    <p:sldId id="389" r:id="rId64"/>
    <p:sldId id="390" r:id="rId65"/>
    <p:sldId id="391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99" r:id="rId74"/>
    <p:sldId id="400" r:id="rId75"/>
    <p:sldId id="401" r:id="rId7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517"/>
    <a:srgbClr val="CC9B00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4434" autoAdjust="0"/>
  </p:normalViewPr>
  <p:slideViewPr>
    <p:cSldViewPr>
      <p:cViewPr>
        <p:scale>
          <a:sx n="60" d="100"/>
          <a:sy n="60" d="100"/>
        </p:scale>
        <p:origin x="-141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172B0CB-0AEE-4508-B4B5-A6154EFA428D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5FA094F-1925-4EBB-9D68-3680BB650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6980EE-0D4E-4190-AC9B-275912E02AF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036B36-2BB1-43C7-9667-7DD64AC1B433}" type="slidenum">
              <a:rPr lang="ru-RU" altLang="ru-RU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CBF30-67C4-46FB-BB67-D4E7CC3D97B8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1CD7-85B1-4257-B6FD-A306A6EEA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B3380-972F-40F5-9C18-B8AC7EC5B176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FD70-9F40-482F-95C1-380736882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E643-0F42-423D-A35E-77CE50F7AA76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AA4A4-3B18-41C5-B865-B7F78FB76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8872B-91B7-4A85-8D98-C359915A7B06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912F3-7729-41DB-9F45-A6B90441C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6A205-D505-430E-9B0E-87EB92D78CC8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11020-2172-4DE8-B7D7-36E0DFCBA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E7CB2-A9E5-4D43-8B72-CC923877C945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79B8-3342-4D1A-83F4-A4B3A09D3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88DD5-A0E6-42CC-A541-CFBFF20C5533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C295-F274-4F04-B898-A89D3BBAE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459C-FCB1-4DD1-BEF7-4D17C1316E86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CD7EF-A78F-448A-BDE0-92A76EE8D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339F2-5486-4A09-8741-E51E809089EF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C1422-4F7D-4688-B7F1-56947BC2C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F05F-B7A0-449C-BEF4-1E52EF495D0D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6EEA5-1EEA-44E7-AF65-FB8978B96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9F2D8-6A81-4C61-AEC8-673886EA9D6F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8AFBA-0303-4E06-9CE0-7300A56B1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A4CDA-78ED-40CA-9232-9AD6FAEE4FAE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ACC236-02A4-4608-972B-2FD0358AC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video" Target="file:///D:\&#1056;&#1072;&#1073;&#1086;&#1095;&#1080;&#1081;%20&#1089;&#1090;&#1086;&#1083;-&#1044;&#1080;&#1089;&#1082;-&#1057;\&#1055;&#1088;&#1077;&#1076;&#1084;&#1077;&#1090;&#1080;%20&#1097;&#1086;%20&#1095;&#1080;&#1090;&#1072;&#1102;&#1090;&#1100;&#1089;&#1103;%20&#1043;&#1085;&#1072;&#1090;&#1102;&#1082;%20&#1042;.&#1042;\&#1054;&#1089;&#1085;&#1086;&#1074;&#1080;%20&#1087;&#1088;&#1080;&#1088;&#1086;&#1076;&#1086;&#1079;&#1085;&#1072;&#1074;&#1089;&#1090;&#1074;&#1086;%204%20&#1082;&#1088;\&#1050;&#1088;&#1091;&#1075;&#1086;&#1074;&#1086;&#1088;&#1086;&#1090;%20&#1074;&#1086;&#1076;&#1099;.mp4" TargetMode="External"/><Relationship Id="rId1" Type="http://schemas.openxmlformats.org/officeDocument/2006/relationships/video" Target="file:///D:\&#1056;&#1072;&#1073;&#1086;&#1095;&#1080;&#1081;%20&#1089;&#1090;&#1086;&#1083;-&#1044;&#1080;&#1089;&#1082;-&#1057;\&#1055;&#1088;&#1077;&#1076;&#1084;&#1077;&#1090;&#1080;%20&#1097;&#1086;%20&#1095;&#1080;&#1090;&#1072;&#1102;&#1090;&#1100;&#1089;&#1103;%20&#1043;&#1085;&#1072;&#1090;&#1102;&#1082;%20&#1042;.&#1042;\&#1054;&#1089;&#1085;&#1086;&#1074;&#1080;%20&#1087;&#1088;&#1080;&#1088;&#1086;&#1076;&#1086;&#1079;&#1085;&#1072;&#1074;&#1089;&#1090;&#1074;&#1086;%204%20&#1082;&#1088;\&#1082;&#1088;&#1091;&#1075;&#1086;&#1074;&#1086;&#1088;&#1086;&#1090;%20&#1074;&#1086;&#1076;&#1099;%20&#1074;%20&#1087;&#1088;&#1080;&#1088;&#1086;&#1076;&#1077;.mp4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6;&#1072;&#1073;&#1086;&#1095;&#1080;&#1081;%20&#1089;&#1090;&#1086;&#1083;-&#1044;&#1080;&#1089;&#1082;-&#1057;\&#1055;&#1088;&#1077;&#1076;&#1084;&#1077;&#1090;&#1080;%20&#1097;&#1086;%20&#1095;&#1080;&#1090;&#1072;&#1102;&#1090;&#1100;&#1089;&#1103;%20&#1043;&#1085;&#1072;&#1090;&#1102;&#1082;%20&#1042;.&#1042;\&#1054;&#1089;&#1085;&#1086;&#1074;&#1080;%20&#1087;&#1088;&#1080;&#1088;&#1086;&#1076;&#1086;&#1079;&#1085;&#1072;&#1074;&#1089;&#1090;&#1074;&#1086;%204%20&#1082;&#1088;\&#1043;&#1083;&#1086;&#1073;&#1072;&#1083;&#1100;&#1085;&#1072;%20&#1094;&#1080;&#1088;&#1082;&#1091;&#1083;&#1103;&#1094;&#1110;&#1103;%20&#1087;&#1086;&#1074;&#1077;&#1088;&#1093;&#1085;&#1077;&#1074;&#1080;&#1093;%20&#1074;&#1086;&#1076;%20&#1057;&#1074;&#1110;&#1090;&#1086;&#1074;&#1086;&#1075;&#1086;%20&#1086;&#1082;&#1077;&#1072;&#1085;&#1091;.mp4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6;&#1072;&#1073;&#1086;&#1095;&#1080;&#1081;%20&#1089;&#1090;&#1086;&#1083;-&#1044;&#1080;&#1089;&#1082;-&#1057;\&#1055;&#1088;&#1077;&#1076;&#1084;&#1077;&#1090;&#1080;%20&#1097;&#1086;%20&#1095;&#1080;&#1090;&#1072;&#1102;&#1090;&#1100;&#1089;&#1103;%20&#1043;&#1085;&#1072;&#1090;&#1102;&#1082;%20&#1042;.&#1042;\&#1054;&#1089;&#1085;&#1086;&#1074;&#1080;%20&#1087;&#1088;&#1080;&#1088;&#1086;&#1076;&#1086;&#1079;&#1085;&#1072;&#1074;&#1089;&#1090;&#1074;&#1086;%204%20&#1082;&#1088;\&#1058;&#1077;&#1095;&#1077;&#1085;&#1080;&#1103;%20&#1074;%20&#1052;&#1080;&#1088;&#1086;&#1074;&#1086;&#1084;%20&#1086;&#1082;&#1077;&#1072;&#1085;&#1077;.mp4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6;&#1072;&#1073;&#1086;&#1095;&#1080;&#1081;%20&#1089;&#1090;&#1086;&#1083;-&#1044;&#1080;&#1089;&#1082;-&#1057;\&#1055;&#1088;&#1077;&#1076;&#1084;&#1077;&#1090;&#1080;%20&#1097;&#1086;%20&#1095;&#1080;&#1090;&#1072;&#1102;&#1090;&#1100;&#1089;&#1103;%20&#1043;&#1085;&#1072;&#1090;&#1102;&#1082;%20&#1042;.&#1042;\&#1054;&#1089;&#1085;&#1086;&#1074;&#1080;%20&#1087;&#1088;&#1080;&#1088;&#1086;&#1076;&#1086;&#1079;&#1085;&#1072;&#1074;&#1089;&#1090;&#1074;&#1086;%204%20&#1082;&#1088;\&#1054;&#1089;&#1085;&#1086;&#1074;&#1080;%20&#1087;&#1088;&#1080;&#1088;&#1086;&#1076;&#1086;&#1079;&#1085;&#1072;&#1074;&#1089;&#1090;&#1074;&#1072;%20-%20&#1083;&#1077;&#1082;&#1094;.%20+%20&#1087;&#1088;&#1072;&#1082;&#1090;\&#1042;&#1077;&#1090;&#1077;&#1088;.mp4" TargetMode="Externa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4338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 descr="http://www.meteonova.ru/news/pictures/635152734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0"/>
            <a:ext cx="7000875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одзаголовок 2"/>
          <p:cNvSpPr>
            <a:spLocks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endParaRPr lang="uk-UA" sz="900" b="1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sz="27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Метеорологія та кліматологія</a:t>
            </a:r>
            <a:endParaRPr lang="en-US" sz="27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sz="2800" b="1" smtClean="0">
                <a:solidFill>
                  <a:srgbClr val="FFFF00"/>
                </a:solidFill>
              </a:rPr>
              <a:t>	Гіпотеза початкової гідридної Землі </a:t>
            </a:r>
            <a:r>
              <a:rPr lang="ru-RU" sz="2800" smtClean="0"/>
              <a:t>- гіпотеза, згідно якої ядро Землі в значній мірі складається з водородних сполук металів (водень сполучається з металами і утворює </a:t>
            </a:r>
            <a:r>
              <a:rPr lang="ru-RU" sz="2800" b="1" smtClean="0">
                <a:solidFill>
                  <a:srgbClr val="FFFF00"/>
                </a:solidFill>
              </a:rPr>
              <a:t>ГІДРИД</a:t>
            </a:r>
            <a:r>
              <a:rPr lang="ru-RU" sz="2800" smtClean="0"/>
              <a:t>).	У </a:t>
            </a:r>
            <a:r>
              <a:rPr lang="ru-RU" sz="2800" smtClean="0">
                <a:solidFill>
                  <a:srgbClr val="FFFF00"/>
                </a:solidFill>
              </a:rPr>
              <a:t>1968</a:t>
            </a:r>
            <a:r>
              <a:rPr lang="ru-RU" sz="2800" smtClean="0"/>
              <a:t> году гіпотезу висунув радянський геолог </a:t>
            </a:r>
            <a:r>
              <a:rPr lang="ru-RU" sz="2800" smtClean="0">
                <a:solidFill>
                  <a:srgbClr val="FFFF00"/>
                </a:solidFill>
              </a:rPr>
              <a:t>Ларін Володимир Миколайович</a:t>
            </a:r>
            <a:r>
              <a:rPr lang="ru-RU" sz="2800" smtClean="0"/>
              <a:t>.</a:t>
            </a:r>
          </a:p>
          <a:p>
            <a:pPr marL="0" indent="0" algn="just">
              <a:buFont typeface="Arial" charset="0"/>
              <a:buNone/>
            </a:pPr>
            <a:r>
              <a:rPr lang="ru-RU" sz="2800" smtClean="0"/>
              <a:t>	Ця гіпотеза не узгоджується із загальноприйнятими науковими поглядами на будову Землі, згідно з якими ядро крім заліза і нікелю містить значну кількість кремнію (близько 6-7% по масі), та з сучасною геологічною теорією тектонікою плит.	</a:t>
            </a:r>
          </a:p>
          <a:p>
            <a:pPr marL="0" indent="0" algn="just">
              <a:buFont typeface="Arial" charset="0"/>
              <a:buNone/>
            </a:pPr>
            <a:r>
              <a:rPr lang="ru-RU" sz="2800" smtClean="0"/>
              <a:t>	Дана гіпотеза є різновидом гіпотези розширєння Землі. Згідно з гіпотезою, ключова роль в еволюції Землі відводиться </a:t>
            </a:r>
            <a:r>
              <a:rPr lang="ru-RU" sz="2800" b="1" smtClean="0">
                <a:solidFill>
                  <a:srgbClr val="FFFF00"/>
                </a:solidFill>
              </a:rPr>
              <a:t>водню</a:t>
            </a:r>
            <a:r>
              <a:rPr lang="ru-RU" sz="2800" smtClean="0"/>
              <a:t>, який в процесі розпаду гідридів виділяється з ядра планети через земну кору в атмосферу.</a:t>
            </a:r>
          </a:p>
        </p:txBody>
      </p:sp>
      <p:sp>
        <p:nvSpPr>
          <p:cNvPr id="2662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27651" name="Picture 2" descr="https://upload.wikimedia.org/wikipedia/commons/thumb/a/ad/Laurasia-Gondwana-ru.svg/280px-Laurasia-Gondwana-ru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213" y="2952750"/>
            <a:ext cx="4645025" cy="3898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docs.podelise.ru/pars_docs/animal_refs/3/2782/2782_html_m12a076c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" y="0"/>
            <a:ext cx="5688013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75" y="0"/>
            <a:ext cx="91598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41300" y="4003675"/>
            <a:ext cx="344963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t"/>
            <a:r>
              <a:rPr lang="uk-UA" sz="2800" b="1">
                <a:solidFill>
                  <a:srgbClr val="FFFF00"/>
                </a:solidFill>
              </a:rPr>
              <a:t>Володимир </a:t>
            </a:r>
          </a:p>
          <a:p>
            <a:pPr algn="ctr" fontAlgn="t"/>
            <a:r>
              <a:rPr lang="uk-UA" sz="2800" b="1">
                <a:solidFill>
                  <a:srgbClr val="FFFF00"/>
                </a:solidFill>
              </a:rPr>
              <a:t>Миколайович </a:t>
            </a:r>
          </a:p>
          <a:p>
            <a:pPr algn="ctr" fontAlgn="t"/>
            <a:r>
              <a:rPr lang="uk-UA" sz="2800" b="1">
                <a:solidFill>
                  <a:srgbClr val="FFFF00"/>
                </a:solidFill>
              </a:rPr>
              <a:t>Ларин</a:t>
            </a:r>
          </a:p>
          <a:p>
            <a:pPr algn="ctr" fontAlgn="t"/>
            <a:endParaRPr lang="uk-UA" sz="2800" b="1">
              <a:solidFill>
                <a:srgbClr val="FFFF00"/>
              </a:solidFill>
            </a:endParaRPr>
          </a:p>
          <a:p>
            <a:pPr algn="ctr" fontAlgn="t"/>
            <a:r>
              <a:rPr lang="uk-UA" sz="2800" b="1">
                <a:solidFill>
                  <a:srgbClr val="FFFF00"/>
                </a:solidFill>
              </a:rPr>
              <a:t>Гіпотеза </a:t>
            </a:r>
          </a:p>
          <a:p>
            <a:pPr algn="ctr" fontAlgn="t"/>
            <a:r>
              <a:rPr lang="uk-UA" sz="2800" b="1">
                <a:solidFill>
                  <a:srgbClr val="FFFF00"/>
                </a:solidFill>
              </a:rPr>
              <a:t>гідридності Землі </a:t>
            </a:r>
          </a:p>
        </p:txBody>
      </p:sp>
      <p:pic>
        <p:nvPicPr>
          <p:cNvPr id="1030" name="Picture 6" descr="http://www.ogoniok.com/common/archive/2004/4836/09-36-37/09-36-1b.jpg"/>
          <p:cNvPicPr>
            <a:picLocks noChangeAspect="1" noChangeArrowheads="1"/>
          </p:cNvPicPr>
          <p:nvPr/>
        </p:nvPicPr>
        <p:blipFill>
          <a:blip r:embed="rId5"/>
          <a:srcRect t="8530"/>
          <a:stretch>
            <a:fillRect/>
          </a:stretch>
        </p:blipFill>
        <p:spPr bwMode="auto">
          <a:xfrm>
            <a:off x="3851275" y="3133725"/>
            <a:ext cx="2506663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1433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ПОНЯТТЯ «ЛІТОСФЕРА» ТА ТИПИ ЗЕМНОЇ КОРИ.</a:t>
            </a:r>
            <a:endParaRPr lang="ru-RU" sz="2800" b="1" smtClean="0">
              <a:solidFill>
                <a:srgbClr val="FFFF00"/>
              </a:solidFill>
            </a:endParaRPr>
          </a:p>
          <a:p>
            <a:pPr marL="0" indent="0" algn="just">
              <a:buFont typeface="Arial" charset="0"/>
              <a:buNone/>
            </a:pPr>
            <a:r>
              <a:rPr lang="ru-RU" sz="2800" smtClean="0"/>
              <a:t>	</a:t>
            </a:r>
            <a:r>
              <a:rPr lang="ru-RU" sz="2800" b="1" smtClean="0">
                <a:solidFill>
                  <a:srgbClr val="FFFF00"/>
                </a:solidFill>
              </a:rPr>
              <a:t>Літосфера</a:t>
            </a:r>
            <a:r>
              <a:rPr lang="ru-RU" sz="2800" smtClean="0"/>
              <a:t> (</a:t>
            </a:r>
            <a:r>
              <a:rPr lang="ru-RU" sz="2800" smtClean="0">
                <a:solidFill>
                  <a:srgbClr val="FFFF00"/>
                </a:solidFill>
              </a:rPr>
              <a:t>земна кора</a:t>
            </a:r>
            <a:r>
              <a:rPr lang="ru-RU" sz="2800" smtClean="0"/>
              <a:t>) — верхня тверда кам'яна оболонка Землі, зверху обмежена атмосферою і гідросферою, знизу — поверхнею більш щільного ультрафіолетового субстрата мантії — </a:t>
            </a:r>
            <a:r>
              <a:rPr lang="ru-RU" sz="2800" smtClean="0">
                <a:solidFill>
                  <a:srgbClr val="FFFF00"/>
                </a:solidFill>
              </a:rPr>
              <a:t>поверхнею Мохоровичича</a:t>
            </a:r>
            <a:r>
              <a:rPr lang="ru-RU" sz="2800" smtClean="0"/>
              <a:t>, яка встановлена на основі сейсмічних даних. Поверхня Мохоровичича — поверхня розділу між земною корою і мантією, встановлена югославським ученим </a:t>
            </a:r>
            <a:r>
              <a:rPr lang="ru-RU" sz="2800" smtClean="0">
                <a:solidFill>
                  <a:srgbClr val="FFFF00"/>
                </a:solidFill>
              </a:rPr>
              <a:t>Андрія Мохоровичичем </a:t>
            </a:r>
            <a:r>
              <a:rPr lang="ru-RU" sz="2800" smtClean="0"/>
              <a:t>і названа його ім'ям.</a:t>
            </a:r>
            <a:endParaRPr lang="uk-UA" sz="2800" b="1" smtClean="0"/>
          </a:p>
        </p:txBody>
      </p:sp>
      <p:sp>
        <p:nvSpPr>
          <p:cNvPr id="28674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5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6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7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8679" name="Picture 2" descr="http://wiki.web.ru/images/thumb/9/90/Mohorovicic.jpg/180px-Mohorovic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4000500"/>
            <a:ext cx="1857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4" descr="http://gamma-aspirin.narod.ru/Yaroslav/images/JPG/Geografiya/Litosfe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40005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6" descr="http://geografia52.ucoz.ru/_ld/1/124298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4071938"/>
            <a:ext cx="278606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371475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Товщина земної кори під рівнинами </a:t>
            </a:r>
            <a:r>
              <a:rPr lang="ru-RU" sz="2800" smtClean="0">
                <a:solidFill>
                  <a:srgbClr val="FFFF00"/>
                </a:solidFill>
              </a:rPr>
              <a:t>30— 35 км</a:t>
            </a:r>
            <a:r>
              <a:rPr lang="ru-RU" sz="2800" smtClean="0"/>
              <a:t>, у гірських регіонах — </a:t>
            </a:r>
            <a:r>
              <a:rPr lang="ru-RU" sz="2800" smtClean="0">
                <a:solidFill>
                  <a:srgbClr val="FFFF00"/>
                </a:solidFill>
              </a:rPr>
              <a:t>50—75 км</a:t>
            </a:r>
            <a:r>
              <a:rPr lang="ru-RU" sz="2800" smtClean="0"/>
              <a:t>, а в межах западин морів та океанів — від </a:t>
            </a:r>
            <a:r>
              <a:rPr lang="ru-RU" sz="2800" smtClean="0">
                <a:solidFill>
                  <a:srgbClr val="FFFF00"/>
                </a:solidFill>
              </a:rPr>
              <a:t>5</a:t>
            </a:r>
            <a:r>
              <a:rPr lang="ru-RU" sz="2800" smtClean="0"/>
              <a:t> до </a:t>
            </a:r>
            <a:r>
              <a:rPr lang="ru-RU" sz="2800" smtClean="0">
                <a:solidFill>
                  <a:srgbClr val="FFFF00"/>
                </a:solidFill>
              </a:rPr>
              <a:t>10 км</a:t>
            </a:r>
            <a:r>
              <a:rPr lang="ru-RU" sz="2800" smtClean="0"/>
              <a:t>. Верхня частина земної кори складається головним чином з </a:t>
            </a:r>
            <a:r>
              <a:rPr lang="ru-RU" sz="2800" smtClean="0">
                <a:solidFill>
                  <a:srgbClr val="FFFF00"/>
                </a:solidFill>
              </a:rPr>
              <a:t>осадових порід</a:t>
            </a:r>
            <a:r>
              <a:rPr lang="ru-RU" sz="2800" smtClean="0"/>
              <a:t>. Осадова оболонка, середня (виражена тільки в межах континентів) — </a:t>
            </a:r>
            <a:r>
              <a:rPr lang="ru-RU" sz="2800" smtClean="0">
                <a:solidFill>
                  <a:srgbClr val="FFFF00"/>
                </a:solidFill>
              </a:rPr>
              <a:t>гранітна</a:t>
            </a:r>
            <a:r>
              <a:rPr lang="ru-RU" sz="2800" smtClean="0"/>
              <a:t>, нижня (розвинута під континентами та під океанами) — </a:t>
            </a:r>
            <a:r>
              <a:rPr lang="ru-RU" sz="2800" smtClean="0">
                <a:solidFill>
                  <a:srgbClr val="FFFF00"/>
                </a:solidFill>
              </a:rPr>
              <a:t>базальтова</a:t>
            </a:r>
            <a:r>
              <a:rPr lang="ru-RU" sz="2800" smtClean="0"/>
              <a:t>. На кристалічних щитах осадового шару, як правило, немає, а є "гранітний".</a:t>
            </a:r>
          </a:p>
        </p:txBody>
      </p:sp>
      <p:sp>
        <p:nvSpPr>
          <p:cNvPr id="2969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69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3" name="AutoShape 2" descr="Файл:Базальтове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9704" name="Picture 3" descr="D:\Рабочий стол-Диск-С\Предмети що читаються Гнатюк В.В\Основи природознавство 4 кр\Базаль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13" y="4286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4" descr="D:\Рабочий стол-Диск-С\Предмети що читаються Гнатюк В.В\Основи природознавство 4 кр\800px-Грані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43438"/>
            <a:ext cx="284638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5" descr="D:\Рабочий стол-Диск-С\Предмети що читаються Гнатюк В.В\Основи природознавство 4 кр\Базальт -.JPG"/>
          <p:cNvPicPr>
            <a:picLocks noChangeAspect="1" noChangeArrowheads="1"/>
          </p:cNvPicPr>
          <p:nvPr/>
        </p:nvPicPr>
        <p:blipFill>
          <a:blip r:embed="rId4"/>
          <a:srcRect l="11830" t="4465" r="12836" b="4465"/>
          <a:stretch>
            <a:fillRect/>
          </a:stretch>
        </p:blipFill>
        <p:spPr bwMode="auto">
          <a:xfrm>
            <a:off x="3500438" y="4500563"/>
            <a:ext cx="222726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ТИПИ ЗЕМНОЇ КОРИ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uk-UA" sz="2800" dirty="0" smtClean="0"/>
              <a:t>Особливості будови земної кори під континентами і океанами були причиною поділу її на два типи: </a:t>
            </a:r>
            <a:r>
              <a:rPr lang="uk-UA" sz="2800" dirty="0" smtClean="0">
                <a:solidFill>
                  <a:srgbClr val="FFFF00"/>
                </a:solidFill>
              </a:rPr>
              <a:t>континентальну</a:t>
            </a:r>
            <a:r>
              <a:rPr lang="uk-UA" sz="2800" dirty="0" smtClean="0"/>
              <a:t> та </a:t>
            </a:r>
            <a:r>
              <a:rPr lang="uk-UA" sz="2800" dirty="0" smtClean="0">
                <a:solidFill>
                  <a:srgbClr val="FFFF00"/>
                </a:solidFill>
              </a:rPr>
              <a:t>океанічну</a:t>
            </a:r>
            <a:r>
              <a:rPr lang="uk-UA" sz="2800" dirty="0" smtClean="0"/>
              <a:t>. Часто визначають ще третій тип земної кори — </a:t>
            </a:r>
            <a:r>
              <a:rPr lang="uk-UA" sz="2800" dirty="0" smtClean="0">
                <a:solidFill>
                  <a:srgbClr val="FFFF00"/>
                </a:solidFill>
              </a:rPr>
              <a:t>перехідний</a:t>
            </a:r>
            <a:r>
              <a:rPr lang="uk-UA" sz="2800" dirty="0" smtClean="0"/>
              <a:t>; у цій зоні спостерігається чергування ділянок континентальної та океанічної кори.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</a:t>
            </a:r>
            <a:r>
              <a:rPr lang="uk-UA" sz="2800" dirty="0" smtClean="0">
                <a:solidFill>
                  <a:srgbClr val="FFFF00"/>
                </a:solidFill>
              </a:rPr>
              <a:t>Континентальний тип</a:t>
            </a:r>
            <a:r>
              <a:rPr lang="uk-UA" sz="2800" dirty="0" smtClean="0"/>
              <a:t> земної кори найпотужніший. Його середня товщина </a:t>
            </a:r>
            <a:r>
              <a:rPr lang="uk-UA" sz="2800" dirty="0" smtClean="0">
                <a:solidFill>
                  <a:srgbClr val="FFFF00"/>
                </a:solidFill>
              </a:rPr>
              <a:t>43,5 км</a:t>
            </a:r>
            <a:r>
              <a:rPr lang="uk-UA" sz="2800" dirty="0" smtClean="0"/>
              <a:t>, мінімальна (близько </a:t>
            </a:r>
            <a:r>
              <a:rPr lang="uk-UA" sz="2800" dirty="0" smtClean="0">
                <a:solidFill>
                  <a:srgbClr val="FFFF00"/>
                </a:solidFill>
              </a:rPr>
              <a:t>20 км.</a:t>
            </a:r>
            <a:r>
              <a:rPr lang="uk-UA" sz="2800" dirty="0" smtClean="0"/>
              <a:t>) — на стику з океанічною корою, максимальна (до </a:t>
            </a:r>
            <a:r>
              <a:rPr lang="uk-UA" sz="2800" dirty="0" smtClean="0">
                <a:solidFill>
                  <a:srgbClr val="FFFF00"/>
                </a:solidFill>
              </a:rPr>
              <a:t>75 км</a:t>
            </a:r>
            <a:r>
              <a:rPr lang="uk-UA" sz="2800" dirty="0" smtClean="0"/>
              <a:t>.) — під гірськими хребтами Тибету, Тянь-Шаню, Паміру. У цьому типі здебільшого добре виражені всі три шари порід — </a:t>
            </a:r>
            <a:r>
              <a:rPr lang="uk-UA" sz="2800" dirty="0" smtClean="0">
                <a:solidFill>
                  <a:srgbClr val="FFFF00"/>
                </a:solidFill>
              </a:rPr>
              <a:t>осадові, гранітні, базальтові</a:t>
            </a:r>
            <a:r>
              <a:rPr lang="uk-UA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В </a:t>
            </a:r>
            <a:r>
              <a:rPr lang="uk-UA" sz="2800" dirty="0" smtClean="0">
                <a:solidFill>
                  <a:srgbClr val="FFFF00"/>
                </a:solidFill>
              </a:rPr>
              <a:t>океанічного типу </a:t>
            </a:r>
            <a:r>
              <a:rPr lang="uk-UA" sz="2800" dirty="0" smtClean="0"/>
              <a:t>земної кори мала потужність (5—20 км.). Він дуже поширений. Характерна особливість — </a:t>
            </a:r>
            <a:r>
              <a:rPr lang="uk-UA" sz="2800" dirty="0" smtClean="0">
                <a:solidFill>
                  <a:srgbClr val="FFFF00"/>
                </a:solidFill>
              </a:rPr>
              <a:t>немає гранітного шару</a:t>
            </a:r>
            <a:r>
              <a:rPr lang="uk-UA" sz="2800" dirty="0" smtClean="0"/>
              <a:t>. Тому осадові породи незначної потужності залягають безпосередньо над базальтовими.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Для </a:t>
            </a:r>
            <a:r>
              <a:rPr lang="uk-UA" sz="2800" dirty="0" smtClean="0">
                <a:solidFill>
                  <a:srgbClr val="FFFF00"/>
                </a:solidFill>
              </a:rPr>
              <a:t>перехідного</a:t>
            </a:r>
            <a:r>
              <a:rPr lang="uk-UA" sz="2800" dirty="0" smtClean="0"/>
              <a:t> типу земної кори характерна велика контрастність, властива зонам сучасних </a:t>
            </a:r>
            <a:r>
              <a:rPr lang="uk-UA" sz="2800" dirty="0" smtClean="0">
                <a:solidFill>
                  <a:srgbClr val="FFFF00"/>
                </a:solidFill>
              </a:rPr>
              <a:t>геосинкліналей</a:t>
            </a:r>
            <a:r>
              <a:rPr lang="uk-UA" sz="2800" dirty="0" smtClean="0"/>
              <a:t>. До перехідного типу кори належать Курильська дуга, ділянки, зайняті Чорним, Середземним, Червоним і Карибським морями, а також окремі підводні хребти. </a:t>
            </a:r>
            <a:endParaRPr lang="uk-UA" sz="2800" dirty="0"/>
          </a:p>
        </p:txBody>
      </p:sp>
      <p:sp>
        <p:nvSpPr>
          <p:cNvPr id="3072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7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71450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sz="2800" b="1" smtClean="0">
                <a:solidFill>
                  <a:srgbClr val="FFFF00"/>
                </a:solidFill>
              </a:rPr>
              <a:t>Геосинкліналь</a:t>
            </a:r>
            <a:r>
              <a:rPr lang="ru-RU" sz="2800" smtClean="0"/>
              <a:t> </a:t>
            </a:r>
            <a:r>
              <a:rPr lang="en-US" sz="2800" smtClean="0"/>
              <a:t>– </a:t>
            </a:r>
            <a:r>
              <a:rPr lang="ru-RU" sz="2800" smtClean="0"/>
              <a:t>лінійно витягнута ділянка земної кори, в межах якої інтенсивно проявляються вертикальні й горизонтальні рухи, магматизм і сейсмічність.</a:t>
            </a:r>
            <a:endParaRPr lang="uk-UA" sz="2800" smtClean="0">
              <a:solidFill>
                <a:srgbClr val="FFFF00"/>
              </a:solidFill>
            </a:endParaRPr>
          </a:p>
        </p:txBody>
      </p:sp>
      <p:sp>
        <p:nvSpPr>
          <p:cNvPr id="3174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1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1752" name="Picture 2" descr="http://www.sciteclibrary.ru/an-ris/an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51435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4" descr="http://nts.sci-lib.com/pictures/04/06/00027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8588" y="2928938"/>
            <a:ext cx="3935412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8" descr="http://upload.wikimedia.org/wikipedia/commons/thumb/8/8d/Rainbow_Basin.JPG/270px-Rainbow_Bas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1357313"/>
            <a:ext cx="207168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ЕКЗОГЕННІ ТА ЕНДОГЕННІ ПРОЦЕСИ НА ПОВЕРХНІ ЗЕМЛІ</a:t>
            </a:r>
            <a:r>
              <a:rPr lang="uk-UA" sz="2800" smtClean="0"/>
              <a:t>.</a:t>
            </a:r>
            <a:endParaRPr lang="uk-UA" sz="2800" smtClean="0">
              <a:solidFill>
                <a:srgbClr val="FFFF00"/>
              </a:solidFill>
            </a:endParaRP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	Екзогенні процеси</a:t>
            </a:r>
            <a:r>
              <a:rPr lang="uk-UA" sz="2800" smtClean="0"/>
              <a:t> </a:t>
            </a:r>
            <a:r>
              <a:rPr lang="en-US" sz="2800" smtClean="0"/>
              <a:t>– </a:t>
            </a:r>
            <a:r>
              <a:rPr lang="uk-UA" sz="2800" smtClean="0"/>
              <a:t>геологічні процеси, що відбуваються на поверхні Землі та в її приповерхневих шарах, зумовлені, головним чином, енергією сонячної радіації, силою тяжіння і життєдіяльністю організмів. 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smtClean="0"/>
              <a:t>	До екзогенних процесів відносять: </a:t>
            </a:r>
            <a:r>
              <a:rPr lang="uk-UA" sz="2800" smtClean="0">
                <a:solidFill>
                  <a:srgbClr val="FFFF00"/>
                </a:solidFill>
              </a:rPr>
              <a:t>вивітрювання</a:t>
            </a:r>
            <a:r>
              <a:rPr lang="uk-UA" sz="2800" smtClean="0"/>
              <a:t>, </a:t>
            </a:r>
            <a:r>
              <a:rPr lang="uk-UA" sz="2800" smtClean="0">
                <a:solidFill>
                  <a:srgbClr val="FFFF00"/>
                </a:solidFill>
              </a:rPr>
              <a:t>денудація</a:t>
            </a:r>
            <a:r>
              <a:rPr lang="uk-UA" sz="2800" smtClean="0"/>
              <a:t>, </a:t>
            </a:r>
            <a:r>
              <a:rPr lang="uk-UA" sz="2800" smtClean="0">
                <a:solidFill>
                  <a:srgbClr val="FFFF00"/>
                </a:solidFill>
              </a:rPr>
              <a:t>абразія</a:t>
            </a:r>
            <a:r>
              <a:rPr lang="uk-UA" sz="2800" smtClean="0"/>
              <a:t>, </a:t>
            </a:r>
            <a:r>
              <a:rPr lang="uk-UA" sz="2800" smtClean="0">
                <a:solidFill>
                  <a:srgbClr val="FFFF00"/>
                </a:solidFill>
              </a:rPr>
              <a:t>ерозія</a:t>
            </a:r>
            <a:r>
              <a:rPr lang="uk-UA" sz="2800" smtClean="0"/>
              <a:t>, </a:t>
            </a:r>
            <a:r>
              <a:rPr lang="uk-UA" sz="2800" smtClean="0">
                <a:solidFill>
                  <a:srgbClr val="FFFF00"/>
                </a:solidFill>
              </a:rPr>
              <a:t>діяльність льодовиків</a:t>
            </a:r>
            <a:r>
              <a:rPr lang="uk-UA" sz="2800" smtClean="0"/>
              <a:t>, </a:t>
            </a:r>
            <a:r>
              <a:rPr lang="uk-UA" sz="2800" smtClean="0">
                <a:solidFill>
                  <a:srgbClr val="FFFF00"/>
                </a:solidFill>
              </a:rPr>
              <a:t>діяльність підземних вод</a:t>
            </a:r>
            <a:r>
              <a:rPr lang="uk-UA" sz="2800" smtClean="0"/>
              <a:t>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smtClean="0"/>
              <a:t>	Екзогенні процеси тісно пов'язані з ендогенними процесами.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b="1" smtClean="0"/>
              <a:t>	</a:t>
            </a:r>
            <a:r>
              <a:rPr lang="uk-UA" sz="2800" b="1" smtClean="0">
                <a:solidFill>
                  <a:srgbClr val="FFFF00"/>
                </a:solidFill>
              </a:rPr>
              <a:t>Ендогенні процеси</a:t>
            </a:r>
            <a:r>
              <a:rPr lang="uk-UA" sz="2800" smtClean="0"/>
              <a:t> </a:t>
            </a:r>
            <a:r>
              <a:rPr lang="en-US" sz="2800" smtClean="0"/>
              <a:t>— </a:t>
            </a:r>
            <a:r>
              <a:rPr lang="uk-UA" sz="2800" smtClean="0"/>
              <a:t>геологічні процеси, пов'язані з енергією, яка виникає у надрах Землі.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До ендогенних процесів відносять </a:t>
            </a:r>
            <a:r>
              <a:rPr lang="ru-RU" sz="2800" smtClean="0">
                <a:solidFill>
                  <a:srgbClr val="FFFF00"/>
                </a:solidFill>
              </a:rPr>
              <a:t>тектонічний рух земної кори</a:t>
            </a:r>
            <a:r>
              <a:rPr lang="ru-RU" sz="2800" smtClean="0"/>
              <a:t>, </a:t>
            </a:r>
            <a:r>
              <a:rPr lang="ru-RU" sz="2800" smtClean="0">
                <a:solidFill>
                  <a:srgbClr val="FFFF00"/>
                </a:solidFill>
              </a:rPr>
              <a:t>магматизм</a:t>
            </a:r>
            <a:r>
              <a:rPr lang="ru-RU" sz="2800" smtClean="0"/>
              <a:t>, </a:t>
            </a:r>
            <a:r>
              <a:rPr lang="ru-RU" sz="2800" smtClean="0">
                <a:solidFill>
                  <a:srgbClr val="FFFF00"/>
                </a:solidFill>
              </a:rPr>
              <a:t>метаморфізм</a:t>
            </a:r>
            <a:r>
              <a:rPr lang="ru-RU" sz="2800" smtClean="0"/>
              <a:t>, </a:t>
            </a:r>
            <a:r>
              <a:rPr lang="ru-RU" sz="2800" smtClean="0">
                <a:solidFill>
                  <a:srgbClr val="FFFF00"/>
                </a:solidFill>
              </a:rPr>
              <a:t>сейсмічна активність</a:t>
            </a:r>
            <a:r>
              <a:rPr lang="ru-RU" sz="2800" smtClean="0"/>
              <a:t>.</a:t>
            </a:r>
          </a:p>
        </p:txBody>
      </p:sp>
      <p:sp>
        <p:nvSpPr>
          <p:cNvPr id="3277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5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9144000" cy="500063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Сейсмічно не стійкі зони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33794" name="Picture 2" descr="D:\Nauka\Екологічні катастрофи\Эпицентры землетрясений (1963—1998).png"/>
          <p:cNvPicPr>
            <a:picLocks noChangeAspect="1" noChangeArrowheads="1"/>
          </p:cNvPicPr>
          <p:nvPr/>
        </p:nvPicPr>
        <p:blipFill>
          <a:blip r:embed="rId2"/>
          <a:srcRect t="16499"/>
          <a:stretch>
            <a:fillRect/>
          </a:stretch>
        </p:blipFill>
        <p:spPr bwMode="auto">
          <a:xfrm>
            <a:off x="0" y="490538"/>
            <a:ext cx="9218613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AutoShape 2" descr="https://upload.wikimedia.org/wikipedia/commons/7/7b/Continental-continental_con-uk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33796" name="Picture 4" descr="https://upload.wikimedia.org/wikipedia/commons/0/0e/%D0%91%D1%83%D0%B4%D0%BE%D0%B2%D0%B0_%D0%BE%D0%BA%D0%B5%D0%B0%D0%BD%D1%96%D1%87%D0%BD%D0%BE%D0%B3%D0%BE_%D1%85%D1%80%D0%B5%D0%B1%D1%82%D0%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25" y="5153025"/>
            <a:ext cx="33337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https://upload.wikimedia.org/wikipedia/commons/1/14/Oceanic-continental_converg_u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5314950"/>
            <a:ext cx="28575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https://upload.wikimedia.org/wikipedia/commons/7/7b/Continental-continental_con-u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3950" y="5314950"/>
            <a:ext cx="295751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303" t="14766" r="20303" b="31992"/>
          <a:stretch>
            <a:fillRect/>
          </a:stretch>
        </p:blipFill>
        <p:spPr>
          <a:xfrm>
            <a:off x="0" y="1500188"/>
            <a:ext cx="9144000" cy="5357812"/>
          </a:xfrm>
          <a:ln>
            <a:solidFill>
              <a:schemeClr val="tx1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144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Земна кора разбита на </a:t>
            </a:r>
            <a:r>
              <a:rPr lang="ru-RU" sz="2400" dirty="0" err="1">
                <a:latin typeface="+mn-lt"/>
                <a:cs typeface="+mn-cs"/>
              </a:rPr>
              <a:t>гігантські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b="1" dirty="0">
                <a:latin typeface="+mn-lt"/>
                <a:cs typeface="+mn-cs"/>
              </a:rPr>
              <a:t>блоки – </a:t>
            </a:r>
            <a:r>
              <a:rPr lang="ru-RU" sz="2400" dirty="0">
                <a:solidFill>
                  <a:srgbClr val="FFFF00"/>
                </a:solidFill>
                <a:latin typeface="+mn-lt"/>
                <a:cs typeface="+mn-cs"/>
              </a:rPr>
              <a:t>ЛІТОСФЕРНІ ПЛИТИ</a:t>
            </a:r>
            <a:r>
              <a:rPr lang="ru-RU" sz="2400" dirty="0">
                <a:latin typeface="+mn-lt"/>
                <a:cs typeface="+mn-cs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	</a:t>
            </a:r>
            <a:r>
              <a:rPr lang="ru-RU" sz="2400" dirty="0" err="1">
                <a:latin typeface="+mn-lt"/>
                <a:cs typeface="+mn-cs"/>
              </a:rPr>
              <a:t>Вперше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dirty="0">
                <a:latin typeface="+mn-lt"/>
                <a:cs typeface="+mn-cs"/>
              </a:rPr>
              <a:t>про </a:t>
            </a:r>
            <a:r>
              <a:rPr lang="ru-RU" sz="2400" dirty="0" err="1">
                <a:latin typeface="+mn-lt"/>
                <a:cs typeface="+mn-cs"/>
              </a:rPr>
              <a:t>рух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dirty="0" err="1">
                <a:latin typeface="+mn-lt"/>
                <a:cs typeface="+mn-cs"/>
              </a:rPr>
              <a:t>літосферних</a:t>
            </a:r>
            <a:r>
              <a:rPr lang="ru-RU" sz="2400" dirty="0">
                <a:latin typeface="+mn-lt"/>
                <a:cs typeface="+mn-cs"/>
              </a:rPr>
              <a:t> плит </a:t>
            </a:r>
            <a:r>
              <a:rPr lang="ru-RU" sz="2400" dirty="0" err="1">
                <a:latin typeface="+mn-lt"/>
                <a:cs typeface="+mn-cs"/>
              </a:rPr>
              <a:t>висловив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dirty="0" err="1">
                <a:latin typeface="+mn-lt"/>
                <a:cs typeface="+mn-cs"/>
              </a:rPr>
              <a:t>припущення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dirty="0" err="1">
                <a:latin typeface="+mn-lt"/>
                <a:cs typeface="+mn-cs"/>
              </a:rPr>
              <a:t>німецький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dirty="0" err="1">
                <a:latin typeface="+mn-lt"/>
                <a:cs typeface="+mn-cs"/>
              </a:rPr>
              <a:t>вчений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  <a:t>Альфред </a:t>
            </a:r>
            <a:r>
              <a:rPr lang="ru-RU" sz="2400" b="1" dirty="0" err="1">
                <a:solidFill>
                  <a:srgbClr val="FFFF00"/>
                </a:solidFill>
                <a:latin typeface="+mn-lt"/>
                <a:cs typeface="+mn-cs"/>
              </a:rPr>
              <a:t>Вегенер</a:t>
            </a:r>
            <a:r>
              <a:rPr lang="ru-RU" sz="2400" dirty="0">
                <a:latin typeface="+mn-lt"/>
                <a:cs typeface="+mn-cs"/>
              </a:rPr>
              <a:t> на початку ХХ ст. </a:t>
            </a:r>
            <a:r>
              <a:rPr lang="ru-RU" sz="2400" kern="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Межі</a:t>
            </a:r>
            <a:r>
              <a:rPr lang="ru-RU" sz="24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400" kern="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стиків</a:t>
            </a:r>
            <a:r>
              <a:rPr lang="ru-RU" sz="2400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– </a:t>
            </a:r>
            <a:r>
              <a:rPr lang="ru-RU" sz="2400" b="1" kern="0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сейсмічно</a:t>
            </a:r>
            <a:r>
              <a:rPr lang="ru-RU" sz="24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400" b="1" kern="0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нестійкі</a:t>
            </a:r>
            <a:r>
              <a:rPr lang="ru-RU" sz="24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400" b="1" kern="0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райони</a:t>
            </a:r>
            <a:r>
              <a:rPr lang="ru-RU" sz="24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.</a:t>
            </a:r>
            <a:endParaRPr lang="ru-RU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21040" t="15257" r="21040" b="31992"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25"/>
            <a:ext cx="9144000" cy="1857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vi-VN" sz="2400" b="1" dirty="0" smtClean="0">
                <a:solidFill>
                  <a:srgbClr val="FFFF00"/>
                </a:solidFill>
              </a:rPr>
              <a:t>А́льфред Ло́тар Ве́генер</a:t>
            </a:r>
            <a:r>
              <a:rPr lang="vi-VN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vi-VN" sz="2400" dirty="0" smtClean="0"/>
              <a:t>(</a:t>
            </a:r>
            <a:r>
              <a:rPr lang="en-US" sz="2400" dirty="0" smtClean="0"/>
              <a:t>1 </a:t>
            </a:r>
            <a:r>
              <a:rPr lang="vi-VN" sz="2400" dirty="0" smtClean="0"/>
              <a:t>листопада 1880, Берлін — листопад 1930, Гренландія) — німецький метеоролог, геолог, геофізик та астроном, автор теорій руху літосферних плит та ударного походження кратерів на планетах земної групи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35842" name="Содержимое 3"/>
          <p:cNvSpPr>
            <a:spLocks noGrp="1"/>
          </p:cNvSpPr>
          <p:nvPr>
            <p:ph idx="1"/>
          </p:nvPr>
        </p:nvSpPr>
        <p:spPr>
          <a:xfrm>
            <a:off x="357188" y="1500188"/>
            <a:ext cx="8229600" cy="29289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5843" name="Picture 4" descr="&amp;Acy;&amp;lcy;&amp;softcy;&amp;fcy;&amp;rcy;&amp;iecy;&amp;dcy; &amp;Vcy;&amp;iecy;&amp;gcy;&amp;iecy;&amp;ncy;&amp;iecy;&amp;r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0"/>
            <a:ext cx="437515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2997200"/>
          </a:xfrm>
        </p:spPr>
        <p:txBody>
          <a:bodyPr rtlCol="0">
            <a:normAutofit lnSpcReduction="1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1. ВНУТРІШНЯ БУДОВА ЗЕМЛІ. 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	Планета </a:t>
            </a:r>
            <a:r>
              <a:rPr lang="ru-RU" sz="2800" dirty="0" smtClean="0"/>
              <a:t>Земля </a:t>
            </a:r>
            <a:r>
              <a:rPr lang="ru-RU" sz="2800" dirty="0" err="1" smtClean="0"/>
              <a:t>має</a:t>
            </a:r>
            <a:r>
              <a:rPr lang="ru-RU" sz="2800" dirty="0" smtClean="0"/>
              <a:t> </a:t>
            </a:r>
            <a:r>
              <a:rPr lang="ru-RU" sz="2800" dirty="0" err="1" smtClean="0"/>
              <a:t>доволі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складну</a:t>
            </a:r>
            <a:r>
              <a:rPr lang="ru-RU" sz="2800" dirty="0" smtClean="0"/>
              <a:t> </a:t>
            </a:r>
            <a:r>
              <a:rPr lang="ru-RU" sz="2800" dirty="0" err="1" smtClean="0"/>
              <a:t>будову</a:t>
            </a:r>
            <a:r>
              <a:rPr lang="ru-RU" sz="2800" dirty="0" smtClean="0"/>
              <a:t>. Вона </a:t>
            </a:r>
            <a:r>
              <a:rPr lang="uk-UA" sz="2800" dirty="0"/>
              <a:t>складається з декількох </a:t>
            </a:r>
            <a:r>
              <a:rPr lang="uk-UA" sz="2800" dirty="0" smtClean="0"/>
              <a:t>оболонок, кожна з яких також поділяється умовно на декілька шарів чи складових.</a:t>
            </a:r>
            <a:r>
              <a:rPr lang="ru-RU" sz="2800" dirty="0" smtClean="0"/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	</a:t>
            </a:r>
            <a:r>
              <a:rPr lang="ru-RU" sz="2800" dirty="0" smtClean="0"/>
              <a:t>Про </a:t>
            </a:r>
            <a:r>
              <a:rPr lang="ru-RU" sz="2800" dirty="0" err="1" smtClean="0"/>
              <a:t>будову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дізнаються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переважно</a:t>
            </a:r>
            <a:r>
              <a:rPr lang="ru-RU" sz="2800" dirty="0" smtClean="0"/>
              <a:t> на </a:t>
            </a:r>
            <a:r>
              <a:rPr lang="ru-RU" sz="2800" dirty="0" err="1" smtClean="0"/>
              <a:t>основі</a:t>
            </a:r>
            <a:r>
              <a:rPr lang="ru-RU" sz="2800" dirty="0" smtClean="0"/>
              <a:t> </a:t>
            </a:r>
            <a:r>
              <a:rPr lang="ru-RU" sz="2800" dirty="0" err="1" smtClean="0"/>
              <a:t>сейсмічних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даних</a:t>
            </a:r>
            <a:r>
              <a:rPr lang="ru-RU" sz="2800" dirty="0" smtClean="0"/>
              <a:t> — </a:t>
            </a:r>
            <a:r>
              <a:rPr lang="ru-RU" sz="2800" dirty="0" smtClean="0">
                <a:solidFill>
                  <a:srgbClr val="FFFF00"/>
                </a:solidFill>
              </a:rPr>
              <a:t>за </a:t>
            </a:r>
            <a:r>
              <a:rPr lang="ru-RU" sz="2800" dirty="0" err="1" smtClean="0">
                <a:solidFill>
                  <a:srgbClr val="FFFF00"/>
                </a:solidFill>
              </a:rPr>
              <a:t>швидкістю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хвиль</a:t>
            </a:r>
            <a:r>
              <a:rPr lang="ru-RU" sz="2800" dirty="0" smtClean="0">
                <a:solidFill>
                  <a:srgbClr val="FFFF00"/>
                </a:solidFill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які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виникають</a:t>
            </a:r>
            <a:r>
              <a:rPr lang="ru-RU" sz="2800" dirty="0" smtClean="0">
                <a:solidFill>
                  <a:srgbClr val="FFFF00"/>
                </a:solidFill>
              </a:rPr>
              <a:t> при </a:t>
            </a:r>
            <a:r>
              <a:rPr lang="ru-RU" sz="2800" dirty="0" err="1" smtClean="0">
                <a:solidFill>
                  <a:srgbClr val="FFFF00"/>
                </a:solidFill>
              </a:rPr>
              <a:t>землетрусах</a:t>
            </a:r>
            <a:r>
              <a:rPr lang="ru-RU" sz="2800" dirty="0" smtClean="0"/>
              <a:t>.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AutoShape 2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1" name="AutoShape 4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AutoShape 6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AutoShape 9" descr="https://encrypted-tbn3.gstatic.com/images?q=tbn:ANd9GcSS89CavET2RqIyJ5z9t7PZE8aFV7ZkV6CQ7RbHNvGUSNg_ub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4" name="AutoShape 2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5" name="AutoShape 4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7416" name="Picture 2" descr="https://upload.wikimedia.org/wikipedia/commons/thumb/c/cb/Earth-crust-cutaway-english_uk.svg/995px-Earth-crust-cutaway-english_uk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2774950"/>
            <a:ext cx="5940425" cy="4083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17417" name="Picture 4" descr="Результат пошуку зображень за запитом &quot;планета земля будова&quot;"/>
          <p:cNvPicPr>
            <a:picLocks noChangeAspect="1" noChangeArrowheads="1"/>
          </p:cNvPicPr>
          <p:nvPr/>
        </p:nvPicPr>
        <p:blipFill>
          <a:blip r:embed="rId3"/>
          <a:srcRect t="3784"/>
          <a:stretch>
            <a:fillRect/>
          </a:stretch>
        </p:blipFill>
        <p:spPr bwMode="auto">
          <a:xfrm>
            <a:off x="4763" y="2774950"/>
            <a:ext cx="3198812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dirty="0">
                <a:latin typeface="+mn-lt"/>
              </a:rPr>
              <a:t>Для</a:t>
            </a:r>
            <a:r>
              <a:rPr lang="uk-UA" sz="2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200" dirty="0">
                <a:solidFill>
                  <a:srgbClr val="FFFF00"/>
                </a:solidFill>
                <a:latin typeface="+mn-lt"/>
              </a:rPr>
              <a:t>України теж властиві землетруси</a:t>
            </a:r>
            <a:r>
              <a:rPr lang="uk-UA" sz="2200" dirty="0">
                <a:latin typeface="+mn-lt"/>
              </a:rPr>
              <a:t>, </a:t>
            </a:r>
            <a:r>
              <a:rPr lang="uk-UA" sz="2200" dirty="0" err="1">
                <a:latin typeface="+mn-lt"/>
              </a:rPr>
              <a:t>магнітуда</a:t>
            </a:r>
            <a:r>
              <a:rPr lang="uk-UA" sz="2200" dirty="0">
                <a:latin typeface="+mn-lt"/>
              </a:rPr>
              <a:t>                 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dirty="0">
                <a:solidFill>
                  <a:srgbClr val="FFFF00"/>
                </a:solidFill>
                <a:latin typeface="+mn-lt"/>
              </a:rPr>
              <a:t>5-7 – Карпати</a:t>
            </a:r>
            <a:r>
              <a:rPr lang="uk-UA" sz="2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, </a:t>
            </a:r>
            <a:r>
              <a:rPr lang="uk-UA" sz="2200" dirty="0">
                <a:solidFill>
                  <a:srgbClr val="FFFF00"/>
                </a:solidFill>
                <a:latin typeface="+mn-lt"/>
              </a:rPr>
              <a:t>5-6 – Крим</a:t>
            </a:r>
            <a:r>
              <a:rPr lang="uk-UA" sz="2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. </a:t>
            </a:r>
            <a:r>
              <a:rPr lang="uk-UA" sz="2200" dirty="0" err="1">
                <a:solidFill>
                  <a:srgbClr val="FFFF00"/>
                </a:solidFill>
                <a:latin typeface="+mn-lt"/>
              </a:rPr>
              <a:t>Ообливо</a:t>
            </a:r>
            <a:r>
              <a:rPr lang="uk-UA" sz="2200" dirty="0">
                <a:solidFill>
                  <a:srgbClr val="FFFF00"/>
                </a:solidFill>
                <a:latin typeface="+mn-lt"/>
              </a:rPr>
              <a:t> в </a:t>
            </a:r>
            <a:r>
              <a:rPr lang="uk-UA" sz="2200" b="1" dirty="0">
                <a:solidFill>
                  <a:srgbClr val="FFFF00"/>
                </a:solidFill>
                <a:latin typeface="+mn-lt"/>
              </a:rPr>
              <a:t>Зоні </a:t>
            </a:r>
            <a:r>
              <a:rPr lang="uk-UA" sz="2200" b="1" dirty="0" err="1">
                <a:solidFill>
                  <a:srgbClr val="FFFF00"/>
                </a:solidFill>
                <a:latin typeface="+mn-lt"/>
              </a:rPr>
              <a:t>Вранчя</a:t>
            </a:r>
            <a:r>
              <a:rPr lang="ru-RU" sz="2200" dirty="0">
                <a:latin typeface="+mn-lt"/>
              </a:rPr>
              <a:t> — </a:t>
            </a:r>
            <a:r>
              <a:rPr lang="ru-RU" sz="2200" dirty="0" err="1">
                <a:latin typeface="+mn-lt"/>
              </a:rPr>
              <a:t>сейсмоактивна</a:t>
            </a:r>
            <a:r>
              <a:rPr lang="ru-RU" sz="2200" dirty="0">
                <a:latin typeface="+mn-lt"/>
              </a:rPr>
              <a:t> зона </a:t>
            </a:r>
            <a:r>
              <a:rPr lang="ru-RU" sz="2200" dirty="0" err="1">
                <a:latin typeface="+mn-lt"/>
              </a:rPr>
              <a:t>розташована</a:t>
            </a:r>
            <a:r>
              <a:rPr lang="ru-RU" sz="2200" dirty="0">
                <a:latin typeface="+mn-lt"/>
              </a:rPr>
              <a:t> на </a:t>
            </a:r>
            <a:r>
              <a:rPr lang="ru-RU" sz="2200" dirty="0" err="1">
                <a:latin typeface="+mn-lt"/>
              </a:rPr>
              <a:t>ділянці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стикування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Південих</a:t>
            </a:r>
            <a:r>
              <a:rPr lang="ru-RU" sz="2200" dirty="0">
                <a:latin typeface="+mn-lt"/>
              </a:rPr>
              <a:t> (</a:t>
            </a:r>
            <a:r>
              <a:rPr lang="ru-RU" sz="2200" dirty="0" err="1">
                <a:latin typeface="+mn-lt"/>
              </a:rPr>
              <a:t>Румунія</a:t>
            </a:r>
            <a:r>
              <a:rPr lang="ru-RU" sz="2200" dirty="0">
                <a:latin typeface="+mn-lt"/>
              </a:rPr>
              <a:t>) та </a:t>
            </a:r>
            <a:r>
              <a:rPr lang="ru-RU" sz="2200" dirty="0" err="1">
                <a:latin typeface="+mn-lt"/>
              </a:rPr>
              <a:t>Східних</a:t>
            </a:r>
            <a:r>
              <a:rPr lang="ru-RU" sz="2200" dirty="0">
                <a:latin typeface="+mn-lt"/>
              </a:rPr>
              <a:t> (</a:t>
            </a:r>
            <a:r>
              <a:rPr lang="ru-RU" sz="2200" dirty="0" err="1">
                <a:latin typeface="+mn-lt"/>
              </a:rPr>
              <a:t>Українських</a:t>
            </a:r>
            <a:r>
              <a:rPr lang="ru-RU" sz="2200" dirty="0">
                <a:latin typeface="+mn-lt"/>
              </a:rPr>
              <a:t>) </a:t>
            </a:r>
            <a:r>
              <a:rPr lang="ru-RU" sz="2200" dirty="0">
                <a:solidFill>
                  <a:srgbClr val="FFFF00"/>
                </a:solidFill>
                <a:latin typeface="+mn-lt"/>
              </a:rPr>
              <a:t>Карпат</a:t>
            </a:r>
            <a:r>
              <a:rPr lang="ru-RU" sz="2200" dirty="0">
                <a:latin typeface="+mn-lt"/>
              </a:rPr>
              <a:t> у </a:t>
            </a:r>
            <a:r>
              <a:rPr lang="ru-RU" sz="2200" dirty="0" err="1">
                <a:latin typeface="+mn-lt"/>
              </a:rPr>
              <a:t>жудець</a:t>
            </a:r>
            <a:r>
              <a:rPr lang="ru-RU" sz="2200" dirty="0">
                <a:latin typeface="+mn-lt"/>
              </a:rPr>
              <a:t> (</a:t>
            </a:r>
            <a:r>
              <a:rPr lang="ru-RU" sz="2200" dirty="0" err="1">
                <a:latin typeface="+mn-lt"/>
              </a:rPr>
              <a:t>повіт</a:t>
            </a:r>
            <a:r>
              <a:rPr lang="ru-RU" sz="2200" dirty="0">
                <a:latin typeface="+mn-lt"/>
              </a:rPr>
              <a:t>) </a:t>
            </a:r>
            <a:r>
              <a:rPr lang="ru-RU" sz="2200" dirty="0" err="1">
                <a:latin typeface="+mn-lt"/>
              </a:rPr>
              <a:t>Вранчя</a:t>
            </a:r>
            <a:r>
              <a:rPr lang="ru-RU" sz="2200" dirty="0">
                <a:latin typeface="+mn-lt"/>
              </a:rPr>
              <a:t>, </a:t>
            </a:r>
            <a:r>
              <a:rPr lang="ru-RU" sz="2200" dirty="0" err="1">
                <a:solidFill>
                  <a:srgbClr val="FFFF00"/>
                </a:solidFill>
                <a:latin typeface="+mn-lt"/>
              </a:rPr>
              <a:t>Румунія</a:t>
            </a:r>
            <a:r>
              <a:rPr lang="ru-RU" sz="2200" dirty="0">
                <a:latin typeface="+mn-lt"/>
              </a:rPr>
              <a:t>.</a:t>
            </a:r>
            <a:endParaRPr lang="uk-UA" sz="2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7890" name="Содержимое 9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25955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7891" name="Picture 2" descr="D:\Рабочий стол-Диск-С\Предмети що читаються Гнатюк В.В\Основи екології - матеріали\Где может потрясти на Украине.jpg"/>
          <p:cNvPicPr>
            <a:picLocks noChangeAspect="1" noChangeArrowheads="1"/>
          </p:cNvPicPr>
          <p:nvPr/>
        </p:nvPicPr>
        <p:blipFill>
          <a:blip r:embed="rId2"/>
          <a:srcRect t="2560" b="3999"/>
          <a:stretch>
            <a:fillRect/>
          </a:stretch>
        </p:blipFill>
        <p:spPr bwMode="auto">
          <a:xfrm>
            <a:off x="214313" y="1500188"/>
            <a:ext cx="87249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en-US" sz="2800" b="1" smtClean="0">
                <a:solidFill>
                  <a:srgbClr val="FFFF00"/>
                </a:solidFill>
              </a:rPr>
              <a:t>2</a:t>
            </a:r>
            <a:r>
              <a:rPr lang="uk-UA" sz="2800" b="1" smtClean="0">
                <a:solidFill>
                  <a:srgbClr val="FFFF00"/>
                </a:solidFill>
              </a:rPr>
              <a:t>. РЕЛЬЄФ МІСЦЕВОСТІ. ФОРМИ ЗЕМНОЇ ПОВЕРХНІ. </a:t>
            </a:r>
            <a:endParaRPr lang="ru-RU" sz="2800" b="1" smtClean="0">
              <a:solidFill>
                <a:srgbClr val="FFFF00"/>
              </a:solidFill>
            </a:endParaRP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	Рельєф</a:t>
            </a:r>
            <a:r>
              <a:rPr lang="uk-UA" sz="2800" smtClean="0"/>
              <a:t> (лат. </a:t>
            </a:r>
            <a:r>
              <a:rPr lang="en-US" sz="2800" i="1" smtClean="0"/>
              <a:t>relevo</a:t>
            </a:r>
            <a:r>
              <a:rPr lang="en-US" sz="2800" smtClean="0"/>
              <a:t> — </a:t>
            </a:r>
            <a:r>
              <a:rPr lang="uk-UA" sz="2800" smtClean="0"/>
              <a:t>піднімаю) — сукупність нерівностей поверхні суходолу, дна океанів і морів, різноманітних за обрисами, розмірами, походженням, будовою, віком та історією розвитку.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smtClean="0"/>
              <a:t>	</a:t>
            </a:r>
            <a:r>
              <a:rPr lang="uk-UA" sz="2800" b="1" smtClean="0">
                <a:solidFill>
                  <a:srgbClr val="FFFF00"/>
                </a:solidFill>
              </a:rPr>
              <a:t>Рельєф</a:t>
            </a:r>
            <a:r>
              <a:rPr lang="uk-UA" sz="2800" smtClean="0"/>
              <a:t> — результат постійної взаємодії внутрішніх (вулканічних, тектонічних) і зовнішніх (денудація, акумуляція) геологічних процесів.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Основними формами рельєфу Землі є </a:t>
            </a:r>
            <a:r>
              <a:rPr lang="ru-RU" sz="2800" smtClean="0">
                <a:solidFill>
                  <a:srgbClr val="FFFF00"/>
                </a:solidFill>
              </a:rPr>
              <a:t>гори</a:t>
            </a:r>
            <a:r>
              <a:rPr lang="ru-RU" sz="2800" smtClean="0"/>
              <a:t> і </a:t>
            </a:r>
            <a:r>
              <a:rPr lang="ru-RU" sz="2800" smtClean="0">
                <a:solidFill>
                  <a:srgbClr val="FFFF00"/>
                </a:solidFill>
              </a:rPr>
              <a:t>рівнини</a:t>
            </a:r>
            <a:r>
              <a:rPr lang="ru-RU" sz="2800" smtClean="0"/>
              <a:t>. Гори займають </a:t>
            </a:r>
            <a:r>
              <a:rPr lang="ru-RU" sz="2800" smtClean="0">
                <a:solidFill>
                  <a:srgbClr val="FFFF00"/>
                </a:solidFill>
              </a:rPr>
              <a:t>40%</a:t>
            </a:r>
            <a:r>
              <a:rPr lang="ru-RU" sz="2800" smtClean="0"/>
              <a:t> суші земної кулі, рівнини — </a:t>
            </a:r>
            <a:r>
              <a:rPr lang="ru-RU" sz="2800" smtClean="0">
                <a:solidFill>
                  <a:srgbClr val="FFFF00"/>
                </a:solidFill>
              </a:rPr>
              <a:t>60%</a:t>
            </a:r>
            <a:r>
              <a:rPr lang="ru-RU" sz="2800" smtClean="0"/>
              <a:t>. Є також дрібні форми рельєфу – це річкові долини, яри, каньйони, дюни, бархани тощо.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</a:t>
            </a:r>
            <a:r>
              <a:rPr lang="ru-RU" sz="2800" smtClean="0">
                <a:solidFill>
                  <a:srgbClr val="FFFF00"/>
                </a:solidFill>
              </a:rPr>
              <a:t>Гори</a:t>
            </a:r>
            <a:r>
              <a:rPr lang="ru-RU" sz="2800" smtClean="0"/>
              <a:t> — це значні, високо підняті над місцевістю, сильно і глибоко розчленовані ділянки земної кори із складчастою або складчасто-бриловою структурою.</a:t>
            </a:r>
          </a:p>
        </p:txBody>
      </p:sp>
      <p:sp>
        <p:nvSpPr>
          <p:cNvPr id="38914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5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6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7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8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9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	</a:t>
            </a:r>
            <a:r>
              <a:rPr lang="ru-RU" sz="2800" b="1" u="sng" dirty="0" smtClean="0">
                <a:solidFill>
                  <a:srgbClr val="FFFF00"/>
                </a:solidFill>
              </a:rPr>
              <a:t>За </a:t>
            </a:r>
            <a:r>
              <a:rPr lang="ru-RU" sz="2800" b="1" u="sng" dirty="0" err="1">
                <a:solidFill>
                  <a:srgbClr val="FFFF00"/>
                </a:solidFill>
              </a:rPr>
              <a:t>висотою</a:t>
            </a:r>
            <a:r>
              <a:rPr lang="ru-RU" sz="2800" u="sng" dirty="0"/>
              <a:t> гори </a:t>
            </a:r>
            <a:r>
              <a:rPr lang="ru-RU" sz="2800" u="sng" dirty="0" err="1"/>
              <a:t>поділяють</a:t>
            </a:r>
            <a:r>
              <a:rPr lang="ru-RU" sz="2800" u="sng" dirty="0"/>
              <a:t> 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низькі</a:t>
            </a:r>
            <a:r>
              <a:rPr lang="ru-RU" sz="2800" dirty="0"/>
              <a:t> (до 1000 м): Урал, </a:t>
            </a:r>
            <a:r>
              <a:rPr lang="ru-RU" sz="2800" dirty="0" err="1"/>
              <a:t>Кримські</a:t>
            </a:r>
            <a:r>
              <a:rPr lang="ru-RU" sz="2800" dirty="0"/>
              <a:t> гори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середні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/>
              <a:t>(1000—2000 м): </a:t>
            </a:r>
            <a:r>
              <a:rPr lang="ru-RU" sz="2800" dirty="0" err="1"/>
              <a:t>Карпати</a:t>
            </a:r>
            <a:r>
              <a:rPr lang="ru-RU" sz="2800" dirty="0"/>
              <a:t>, </a:t>
            </a:r>
            <a:r>
              <a:rPr lang="ru-RU" sz="2800" dirty="0" err="1"/>
              <a:t>Скандинавські</a:t>
            </a:r>
            <a:r>
              <a:rPr lang="ru-RU" sz="2800" dirty="0"/>
              <a:t> гори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високі</a:t>
            </a:r>
            <a:r>
              <a:rPr lang="ru-RU" sz="2800" dirty="0"/>
              <a:t> (</a:t>
            </a:r>
            <a:r>
              <a:rPr lang="ru-RU" sz="2800" dirty="0" err="1"/>
              <a:t>понад</a:t>
            </a:r>
            <a:r>
              <a:rPr lang="ru-RU" sz="2800" dirty="0"/>
              <a:t> 2000 м): </a:t>
            </a:r>
            <a:r>
              <a:rPr lang="ru-RU" sz="2800" dirty="0" err="1"/>
              <a:t>Гімалаї</a:t>
            </a:r>
            <a:r>
              <a:rPr lang="ru-RU" sz="2800" dirty="0"/>
              <a:t>, Анди</a:t>
            </a:r>
            <a:r>
              <a:rPr lang="ru-RU" sz="2800" dirty="0" smtClean="0"/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	</a:t>
            </a:r>
            <a:r>
              <a:rPr lang="ru-RU" sz="2800" b="1" u="sng" dirty="0" smtClean="0">
                <a:solidFill>
                  <a:srgbClr val="FFFF00"/>
                </a:solidFill>
              </a:rPr>
              <a:t>За </a:t>
            </a:r>
            <a:r>
              <a:rPr lang="ru-RU" sz="2800" b="1" u="sng" dirty="0" err="1">
                <a:solidFill>
                  <a:srgbClr val="FFFF00"/>
                </a:solidFill>
              </a:rPr>
              <a:t>віком</a:t>
            </a:r>
            <a:r>
              <a:rPr lang="ru-RU" sz="2800" u="sng" dirty="0"/>
              <a:t> гори </a:t>
            </a:r>
            <a:r>
              <a:rPr lang="ru-RU" sz="2800" u="sng" dirty="0" err="1"/>
              <a:t>поділяються</a:t>
            </a:r>
            <a:r>
              <a:rPr lang="ru-RU" sz="2800" u="sng" dirty="0"/>
              <a:t> 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молоді</a:t>
            </a:r>
            <a:r>
              <a:rPr lang="ru-RU" sz="2800" dirty="0"/>
              <a:t> (</a:t>
            </a:r>
            <a:r>
              <a:rPr lang="ru-RU" sz="2800" dirty="0" err="1"/>
              <a:t>процес</a:t>
            </a:r>
            <a:r>
              <a:rPr lang="ru-RU" sz="2800" dirty="0"/>
              <a:t> </a:t>
            </a:r>
            <a:r>
              <a:rPr lang="ru-RU" sz="2800" dirty="0" err="1"/>
              <a:t>горотворення</a:t>
            </a:r>
            <a:r>
              <a:rPr lang="ru-RU" sz="2800" dirty="0"/>
              <a:t> </a:t>
            </a:r>
            <a:r>
              <a:rPr lang="ru-RU" sz="2800" dirty="0" err="1"/>
              <a:t>ще</a:t>
            </a:r>
            <a:r>
              <a:rPr lang="ru-RU" sz="2800" dirty="0"/>
              <a:t> не завершений, </a:t>
            </a:r>
            <a:r>
              <a:rPr lang="ru-RU" sz="2800" dirty="0" err="1"/>
              <a:t>молодші</a:t>
            </a:r>
            <a:r>
              <a:rPr lang="ru-RU" sz="2800" dirty="0"/>
              <a:t> за 60 млн. </a:t>
            </a:r>
            <a:r>
              <a:rPr lang="ru-RU" sz="2800" dirty="0" err="1"/>
              <a:t>років</a:t>
            </a:r>
            <a:r>
              <a:rPr lang="ru-RU" sz="2800" dirty="0"/>
              <a:t>): </a:t>
            </a:r>
            <a:r>
              <a:rPr lang="ru-RU" sz="2800" i="1" dirty="0" err="1"/>
              <a:t>Альпи</a:t>
            </a:r>
            <a:r>
              <a:rPr lang="ru-RU" sz="2800" i="1" dirty="0"/>
              <a:t>, </a:t>
            </a:r>
            <a:r>
              <a:rPr lang="ru-RU" sz="2800" i="1" dirty="0" err="1"/>
              <a:t>Памір</a:t>
            </a:r>
            <a:endParaRPr lang="ru-RU" sz="28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старі</a:t>
            </a:r>
            <a:r>
              <a:rPr lang="ru-RU" sz="2800" dirty="0"/>
              <a:t> (</a:t>
            </a:r>
            <a:r>
              <a:rPr lang="ru-RU" sz="2800" dirty="0" err="1"/>
              <a:t>вік</a:t>
            </a:r>
            <a:r>
              <a:rPr lang="ru-RU" sz="2800" dirty="0"/>
              <a:t> </a:t>
            </a:r>
            <a:r>
              <a:rPr lang="ru-RU" sz="2800" dirty="0" err="1"/>
              <a:t>утворення</a:t>
            </a:r>
            <a:r>
              <a:rPr lang="ru-RU" sz="2800" dirty="0"/>
              <a:t> </a:t>
            </a:r>
            <a:r>
              <a:rPr lang="ru-RU" sz="2800" dirty="0" err="1"/>
              <a:t>перевищує</a:t>
            </a:r>
            <a:r>
              <a:rPr lang="ru-RU" sz="2800" dirty="0"/>
              <a:t> 60 млн. </a:t>
            </a:r>
            <a:r>
              <a:rPr lang="ru-RU" sz="2800" dirty="0" err="1"/>
              <a:t>років</a:t>
            </a:r>
            <a:r>
              <a:rPr lang="ru-RU" sz="2800" dirty="0"/>
              <a:t>): </a:t>
            </a:r>
            <a:r>
              <a:rPr lang="ru-RU" sz="2800" i="1" dirty="0"/>
              <a:t>Урал, </a:t>
            </a:r>
            <a:r>
              <a:rPr lang="ru-RU" sz="2800" i="1" dirty="0" err="1"/>
              <a:t>Скандинавські</a:t>
            </a:r>
            <a:r>
              <a:rPr lang="ru-RU" sz="2800" i="1" dirty="0"/>
              <a:t> </a:t>
            </a:r>
            <a:r>
              <a:rPr lang="ru-RU" sz="2800" i="1" dirty="0" smtClean="0"/>
              <a:t>гори.</a:t>
            </a:r>
            <a:endParaRPr lang="ru-RU" sz="2800" dirty="0"/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	</a:t>
            </a:r>
            <a:r>
              <a:rPr lang="ru-RU" sz="2800" b="1" u="sng" dirty="0" smtClean="0">
                <a:solidFill>
                  <a:srgbClr val="FFFF00"/>
                </a:solidFill>
              </a:rPr>
              <a:t>За </a:t>
            </a:r>
            <a:r>
              <a:rPr lang="ru-RU" sz="2800" b="1" u="sng" dirty="0" err="1">
                <a:solidFill>
                  <a:srgbClr val="FFFF00"/>
                </a:solidFill>
              </a:rPr>
              <a:t>походженням</a:t>
            </a:r>
            <a:r>
              <a:rPr lang="ru-RU" sz="2800" b="1" u="sng" dirty="0">
                <a:solidFill>
                  <a:srgbClr val="FFFF00"/>
                </a:solidFill>
              </a:rPr>
              <a:t> </a:t>
            </a:r>
            <a:r>
              <a:rPr lang="ru-RU" sz="2800" u="sng" dirty="0"/>
              <a:t>гори </a:t>
            </a:r>
            <a:r>
              <a:rPr lang="ru-RU" sz="2800" u="sng" dirty="0" err="1"/>
              <a:t>поділяються</a:t>
            </a:r>
            <a:r>
              <a:rPr lang="ru-RU" sz="2800" u="sng" dirty="0"/>
              <a:t> </a:t>
            </a:r>
            <a:r>
              <a:rPr lang="ru-RU" sz="2800" u="sng" dirty="0" smtClean="0"/>
              <a:t>на: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складчасті</a:t>
            </a:r>
            <a:r>
              <a:rPr lang="ru-RU" sz="2800" dirty="0" smtClean="0">
                <a:solidFill>
                  <a:srgbClr val="FFFF00"/>
                </a:solidFill>
              </a:rPr>
              <a:t> (</a:t>
            </a:r>
            <a:r>
              <a:rPr lang="ru-RU" sz="2800" dirty="0" err="1" smtClean="0"/>
              <a:t>Гімалаї</a:t>
            </a:r>
            <a:r>
              <a:rPr lang="ru-RU" sz="2800" dirty="0"/>
              <a:t>, </a:t>
            </a:r>
            <a:r>
              <a:rPr lang="ru-RU" sz="2800" dirty="0" err="1"/>
              <a:t>Кордильєри</a:t>
            </a:r>
            <a:r>
              <a:rPr lang="ru-RU" sz="2800" dirty="0"/>
              <a:t>, </a:t>
            </a:r>
            <a:r>
              <a:rPr lang="ru-RU" sz="2800" dirty="0" err="1"/>
              <a:t>Кавказькі</a:t>
            </a:r>
            <a:r>
              <a:rPr lang="ru-RU" sz="2800" dirty="0"/>
              <a:t>, </a:t>
            </a:r>
            <a:r>
              <a:rPr lang="ru-RU" sz="2800" dirty="0" err="1"/>
              <a:t>Кримські</a:t>
            </a:r>
            <a:r>
              <a:rPr lang="ru-RU" sz="2800" dirty="0"/>
              <a:t> гори, </a:t>
            </a:r>
            <a:r>
              <a:rPr lang="ru-RU" sz="2800" dirty="0" err="1" smtClean="0"/>
              <a:t>Карпати</a:t>
            </a:r>
            <a:r>
              <a:rPr lang="ru-RU" sz="2800" dirty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складчасто-брилові</a:t>
            </a:r>
            <a:r>
              <a:rPr lang="ru-RU" sz="2800" dirty="0" smtClean="0">
                <a:solidFill>
                  <a:srgbClr val="FFFF00"/>
                </a:solidFill>
              </a:rPr>
              <a:t> (</a:t>
            </a:r>
            <a:r>
              <a:rPr lang="uk-UA" sz="2800" dirty="0"/>
              <a:t>Уральські гори, Аппалачі, Тянь-</a:t>
            </a:r>
            <a:r>
              <a:rPr lang="uk-UA" sz="2800" dirty="0" err="1"/>
              <a:t>Шань</a:t>
            </a:r>
            <a:r>
              <a:rPr lang="ru-RU" sz="2800" dirty="0" smtClean="0">
                <a:solidFill>
                  <a:srgbClr val="FFFF00"/>
                </a:solidFill>
              </a:rPr>
              <a:t>),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вулканічні</a:t>
            </a:r>
            <a:r>
              <a:rPr lang="ru-RU" sz="2800" dirty="0" smtClean="0">
                <a:solidFill>
                  <a:srgbClr val="FFFF00"/>
                </a:solidFill>
              </a:rPr>
              <a:t> (</a:t>
            </a:r>
            <a:r>
              <a:rPr lang="uk-UA" sz="2800" dirty="0" smtClean="0"/>
              <a:t>Ельбрус</a:t>
            </a:r>
            <a:r>
              <a:rPr lang="uk-UA" sz="2800" dirty="0"/>
              <a:t>, Ключевська Сопка, </a:t>
            </a:r>
            <a:r>
              <a:rPr lang="uk-UA" sz="2800" dirty="0" smtClean="0"/>
              <a:t>Фудзіяма</a:t>
            </a:r>
            <a:r>
              <a:rPr lang="uk-UA" sz="2800" dirty="0" smtClean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993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93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94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94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94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943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b="1" dirty="0" err="1">
                <a:solidFill>
                  <a:srgbClr val="FFFF00"/>
                </a:solidFill>
              </a:rPr>
              <a:t>Рiвнини</a:t>
            </a:r>
            <a:r>
              <a:rPr lang="ru-RU" sz="2800" dirty="0"/>
              <a:t> — </a:t>
            </a:r>
            <a:r>
              <a:rPr lang="ru-RU" sz="2800" dirty="0" err="1"/>
              <a:t>вiдносно</a:t>
            </a:r>
            <a:r>
              <a:rPr lang="ru-RU" sz="2800" dirty="0"/>
              <a:t> </a:t>
            </a:r>
            <a:r>
              <a:rPr lang="ru-RU" sz="2800" dirty="0" err="1"/>
              <a:t>рiвнi</a:t>
            </a:r>
            <a:r>
              <a:rPr lang="ru-RU" sz="2800" dirty="0"/>
              <a:t> </a:t>
            </a:r>
            <a:r>
              <a:rPr lang="ru-RU" sz="2800" dirty="0" err="1"/>
              <a:t>дiлянки</a:t>
            </a:r>
            <a:r>
              <a:rPr lang="ru-RU" sz="2800" dirty="0"/>
              <a:t> </a:t>
            </a:r>
            <a:r>
              <a:rPr lang="ru-RU" sz="2800" dirty="0" err="1"/>
              <a:t>земної</a:t>
            </a:r>
            <a:r>
              <a:rPr lang="ru-RU" sz="2800" dirty="0"/>
              <a:t> </a:t>
            </a:r>
            <a:r>
              <a:rPr lang="ru-RU" sz="2800" dirty="0" err="1"/>
              <a:t>поверхнi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мають</a:t>
            </a:r>
            <a:r>
              <a:rPr lang="ru-RU" sz="2800" dirty="0"/>
              <a:t> </a:t>
            </a:r>
            <a:r>
              <a:rPr lang="ru-RU" sz="2800" dirty="0" smtClean="0"/>
              <a:t>перепади </a:t>
            </a:r>
            <a:r>
              <a:rPr lang="ru-RU" sz="2800" dirty="0" err="1" smtClean="0"/>
              <a:t>вiдносних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висот</a:t>
            </a:r>
            <a:r>
              <a:rPr lang="ru-RU" sz="2800" dirty="0" smtClean="0"/>
              <a:t> не </a:t>
            </a:r>
            <a:r>
              <a:rPr lang="ru-RU" sz="2800" dirty="0" err="1" smtClean="0"/>
              <a:t>бiльше</a:t>
            </a:r>
            <a:r>
              <a:rPr lang="ru-RU" sz="2800" dirty="0" smtClean="0"/>
              <a:t> за </a:t>
            </a:r>
            <a:r>
              <a:rPr lang="ru-RU" sz="2800" dirty="0" smtClean="0">
                <a:solidFill>
                  <a:srgbClr val="FFFF00"/>
                </a:solidFill>
              </a:rPr>
              <a:t>200 м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</a:t>
            </a:r>
            <a:r>
              <a:rPr lang="uk-UA" sz="2800" b="1" u="sng" dirty="0" smtClean="0">
                <a:solidFill>
                  <a:srgbClr val="FFFF00"/>
                </a:solidFill>
              </a:rPr>
              <a:t>За </a:t>
            </a:r>
            <a:r>
              <a:rPr lang="uk-UA" sz="2800" b="1" u="sng" dirty="0">
                <a:solidFill>
                  <a:srgbClr val="FFFF00"/>
                </a:solidFill>
              </a:rPr>
              <a:t>висотою </a:t>
            </a:r>
            <a:r>
              <a:rPr lang="uk-UA" sz="2800" u="sng" dirty="0"/>
              <a:t>рівнини поділяють </a:t>
            </a:r>
            <a:r>
              <a:rPr lang="uk-UA" sz="2800" u="sng" dirty="0" smtClean="0"/>
              <a:t>на: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i="1" dirty="0" smtClean="0">
                <a:solidFill>
                  <a:srgbClr val="FFFF00"/>
                </a:solidFill>
              </a:rPr>
              <a:t>низовини</a:t>
            </a:r>
            <a:r>
              <a:rPr lang="uk-UA" sz="2800" dirty="0"/>
              <a:t> (від 0 до 200 м над рівнем моря), </a:t>
            </a:r>
            <a:endParaRPr lang="uk-UA" sz="2800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i="1" dirty="0" smtClean="0">
                <a:solidFill>
                  <a:srgbClr val="FFFF00"/>
                </a:solidFill>
              </a:rPr>
              <a:t>височини</a:t>
            </a:r>
            <a:r>
              <a:rPr lang="uk-UA" sz="2800" dirty="0"/>
              <a:t> (від 200 до 500 м над рівнем моря</a:t>
            </a:r>
            <a:r>
              <a:rPr lang="uk-UA" sz="2800" dirty="0" smtClean="0"/>
              <a:t>)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i="1" dirty="0" smtClean="0">
                <a:solidFill>
                  <a:srgbClr val="FFFF00"/>
                </a:solidFill>
              </a:rPr>
              <a:t>плоскогір’я</a:t>
            </a:r>
            <a:r>
              <a:rPr lang="uk-UA" sz="2800" dirty="0"/>
              <a:t> (500-700 м над рівнем моря). </a:t>
            </a:r>
            <a:endParaRPr lang="uk-UA" sz="2800" dirty="0" smtClean="0"/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/>
              <a:t>	</a:t>
            </a:r>
            <a:r>
              <a:rPr lang="uk-UA" sz="2800" dirty="0" smtClean="0"/>
              <a:t>Серед </a:t>
            </a:r>
            <a:r>
              <a:rPr lang="uk-UA" sz="2800" dirty="0"/>
              <a:t>піднесених рівнин розрізняють </a:t>
            </a:r>
            <a:r>
              <a:rPr lang="uk-UA" sz="2800" i="1" dirty="0">
                <a:solidFill>
                  <a:srgbClr val="FFFF00"/>
                </a:solidFill>
              </a:rPr>
              <a:t>плато</a:t>
            </a:r>
            <a:r>
              <a:rPr lang="uk-UA" sz="2800" dirty="0"/>
              <a:t> і </a:t>
            </a:r>
            <a:r>
              <a:rPr lang="uk-UA" sz="2800" i="1" dirty="0" err="1">
                <a:solidFill>
                  <a:srgbClr val="FFFF00"/>
                </a:solidFill>
              </a:rPr>
              <a:t>кряжі</a:t>
            </a:r>
            <a:r>
              <a:rPr lang="uk-UA" sz="2800" dirty="0"/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>
                <a:solidFill>
                  <a:srgbClr val="FFFF00"/>
                </a:solidFill>
              </a:rPr>
              <a:t>Плато</a:t>
            </a:r>
            <a:r>
              <a:rPr lang="uk-UA" sz="2800" dirty="0"/>
              <a:t> — підвищені рівнини, відокремлені крутими уступами від навколишніх низовин. Прикладом можуть бути Великі рівнини у Північній Америці.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err="1">
                <a:solidFill>
                  <a:srgbClr val="FFFF00"/>
                </a:solidFill>
              </a:rPr>
              <a:t>Кряжі</a:t>
            </a:r>
            <a:r>
              <a:rPr lang="uk-UA" sz="2800" dirty="0">
                <a:solidFill>
                  <a:srgbClr val="FFFF00"/>
                </a:solidFill>
              </a:rPr>
              <a:t> </a:t>
            </a:r>
            <a:r>
              <a:rPr lang="uk-UA" sz="2800" dirty="0"/>
              <a:t>— це залишки зруйнованих височин, як-от Донецький кряж.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>
                <a:solidFill>
                  <a:srgbClr val="FFFF00"/>
                </a:solidFill>
              </a:rPr>
              <a:t>Найбільша на Землі низовина — Амазонська, що в басейні річки Амазонка.</a:t>
            </a:r>
            <a:endParaRPr lang="uk-UA" sz="2800" dirty="0">
              <a:solidFill>
                <a:srgbClr val="FFFF00"/>
              </a:solidFill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/>
          </a:p>
        </p:txBody>
      </p:sp>
      <p:sp>
        <p:nvSpPr>
          <p:cNvPr id="4096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96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96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96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96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967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ru-RU" sz="2800" b="1" u="sng" dirty="0" smtClean="0">
                <a:solidFill>
                  <a:srgbClr val="FFFF00"/>
                </a:solidFill>
              </a:rPr>
              <a:t>За </a:t>
            </a:r>
            <a:r>
              <a:rPr lang="ru-RU" sz="2800" b="1" u="sng" dirty="0">
                <a:solidFill>
                  <a:srgbClr val="FFFF00"/>
                </a:solidFill>
              </a:rPr>
              <a:t>формою</a:t>
            </a:r>
            <a:r>
              <a:rPr lang="ru-RU" sz="2800" u="sng" dirty="0"/>
              <a:t> </a:t>
            </a:r>
            <a:r>
              <a:rPr lang="ru-RU" sz="2800" u="sng" dirty="0" err="1"/>
              <a:t>рівнини</a:t>
            </a:r>
            <a:r>
              <a:rPr lang="ru-RU" sz="2800" u="sng" dirty="0"/>
              <a:t> </a:t>
            </a:r>
            <a:r>
              <a:rPr lang="ru-RU" sz="2800" u="sng" dirty="0" err="1"/>
              <a:t>поділяються</a:t>
            </a:r>
            <a:r>
              <a:rPr lang="ru-RU" sz="2800" u="sng" dirty="0"/>
              <a:t> на: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Плоскі</a:t>
            </a:r>
            <a:r>
              <a:rPr lang="ru-RU" sz="2800" dirty="0"/>
              <a:t> (</a:t>
            </a:r>
            <a:r>
              <a:rPr lang="ru-RU" sz="2800" dirty="0" err="1"/>
              <a:t>Західносибірська</a:t>
            </a:r>
            <a:r>
              <a:rPr lang="ru-RU" sz="2800" dirty="0"/>
              <a:t> </a:t>
            </a:r>
            <a:r>
              <a:rPr lang="ru-RU" sz="2800" dirty="0" err="1"/>
              <a:t>рівнина</a:t>
            </a:r>
            <a:r>
              <a:rPr lang="ru-RU" sz="28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Горбисті</a:t>
            </a:r>
            <a:r>
              <a:rPr lang="ru-RU" sz="2800" dirty="0"/>
              <a:t> (</a:t>
            </a:r>
            <a:r>
              <a:rPr lang="ru-RU" sz="2800" dirty="0" err="1"/>
              <a:t>Волинська</a:t>
            </a:r>
            <a:r>
              <a:rPr lang="ru-RU" sz="2800" dirty="0"/>
              <a:t> </a:t>
            </a:r>
            <a:r>
              <a:rPr lang="ru-RU" sz="2800" dirty="0" err="1"/>
              <a:t>височина</a:t>
            </a:r>
            <a:r>
              <a:rPr lang="ru-RU" sz="2800" dirty="0"/>
              <a:t>, </a:t>
            </a:r>
            <a:r>
              <a:rPr lang="ru-RU" sz="2800" dirty="0" err="1"/>
              <a:t>Придніпровська</a:t>
            </a:r>
            <a:r>
              <a:rPr lang="ru-RU" sz="2800" dirty="0"/>
              <a:t> </a:t>
            </a:r>
            <a:r>
              <a:rPr lang="ru-RU" sz="2800" dirty="0" err="1"/>
              <a:t>височина</a:t>
            </a:r>
            <a:r>
              <a:rPr lang="ru-RU" sz="2800" dirty="0" smtClean="0"/>
              <a:t>).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	Первинні</a:t>
            </a:r>
            <a:r>
              <a:rPr lang="uk-UA" sz="2800" dirty="0"/>
              <a:t> </a:t>
            </a:r>
            <a:r>
              <a:rPr lang="uk-UA" sz="2800" dirty="0" smtClean="0"/>
              <a:t>рівнини – рівнини які </a:t>
            </a:r>
            <a:r>
              <a:rPr lang="uk-UA" sz="2800" dirty="0"/>
              <a:t>колись були морським дном, але з часом земна кора піднялася, море відступило, а його дно стало суходолом (Західносибірська рівнина, Причорноморська низовина).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/>
              <a:t>	</a:t>
            </a:r>
            <a:r>
              <a:rPr lang="uk-UA" sz="2800" b="1" dirty="0" smtClean="0">
                <a:solidFill>
                  <a:srgbClr val="FFFF00"/>
                </a:solidFill>
              </a:rPr>
              <a:t>Вторинні</a:t>
            </a:r>
            <a:r>
              <a:rPr lang="uk-UA" sz="2800" dirty="0"/>
              <a:t> рівнини утворюються </a:t>
            </a:r>
            <a:r>
              <a:rPr lang="uk-UA" sz="2800" i="1" dirty="0"/>
              <a:t>внаслідок руйнування гір</a:t>
            </a:r>
            <a:r>
              <a:rPr lang="uk-UA" sz="2800" dirty="0"/>
              <a:t>, як-от на території Африки та Східносибірське плоскогір’я. Або </a:t>
            </a:r>
            <a:r>
              <a:rPr lang="uk-UA" sz="2800" i="1" dirty="0"/>
              <a:t>внаслідок річкових наносів</a:t>
            </a:r>
            <a:r>
              <a:rPr lang="uk-UA" sz="2800" dirty="0"/>
              <a:t>, як Індо-</a:t>
            </a:r>
            <a:r>
              <a:rPr lang="uk-UA" sz="2800" dirty="0" err="1"/>
              <a:t>Гангська</a:t>
            </a:r>
            <a:r>
              <a:rPr lang="uk-UA" sz="2800" dirty="0"/>
              <a:t> та Месопотамська низовини в Азії, Амазонська низовина в Південній Америці. </a:t>
            </a:r>
            <a:r>
              <a:rPr lang="uk-UA" sz="2800" dirty="0">
                <a:solidFill>
                  <a:srgbClr val="FFFF00"/>
                </a:solidFill>
              </a:rPr>
              <a:t>В Україні </a:t>
            </a:r>
            <a:r>
              <a:rPr lang="uk-UA" sz="2800" dirty="0"/>
              <a:t>значною мірою річковими наносами Дніпра утворені </a:t>
            </a:r>
            <a:r>
              <a:rPr lang="uk-UA" sz="2800" dirty="0">
                <a:solidFill>
                  <a:srgbClr val="FFFF00"/>
                </a:solidFill>
              </a:rPr>
              <a:t>Придніпровська</a:t>
            </a:r>
            <a:r>
              <a:rPr lang="uk-UA" sz="2800" dirty="0"/>
              <a:t> та </a:t>
            </a:r>
            <a:r>
              <a:rPr lang="uk-UA" sz="2800" dirty="0">
                <a:solidFill>
                  <a:srgbClr val="FFFF00"/>
                </a:solidFill>
              </a:rPr>
              <a:t>Поліська низовини</a:t>
            </a:r>
            <a:r>
              <a:rPr lang="uk-UA" sz="2800" dirty="0"/>
              <a:t>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/>
          </a:p>
        </p:txBody>
      </p:sp>
      <p:sp>
        <p:nvSpPr>
          <p:cNvPr id="4198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98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98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98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99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991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ПОЛІСЬКА НИЗОВИНА</a:t>
            </a:r>
            <a:endParaRPr lang="uk-UA" sz="2800" b="1" smtClean="0"/>
          </a:p>
          <a:p>
            <a:pPr marL="0" indent="0">
              <a:buFont typeface="Arial" charset="0"/>
              <a:buNone/>
            </a:pPr>
            <a:endParaRPr lang="ru-RU" sz="2800" smtClean="0"/>
          </a:p>
        </p:txBody>
      </p:sp>
      <p:sp>
        <p:nvSpPr>
          <p:cNvPr id="4301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5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3016" name="Picture 2" descr="Поліська низовина на рельєфній карті Украї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620713"/>
            <a:ext cx="91503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ПРИДНІПРОВСЬКА</a:t>
            </a:r>
            <a:r>
              <a:rPr lang="uk-UA" sz="2800" b="1" smtClean="0"/>
              <a:t> </a:t>
            </a:r>
            <a:r>
              <a:rPr lang="uk-UA" sz="2800" b="1" smtClean="0">
                <a:solidFill>
                  <a:srgbClr val="FFFF00"/>
                </a:solidFill>
              </a:rPr>
              <a:t>НИЗОВИНА</a:t>
            </a:r>
            <a:endParaRPr lang="uk-UA" sz="2800" b="1" smtClean="0"/>
          </a:p>
          <a:p>
            <a:pPr marL="0" indent="0">
              <a:buFont typeface="Arial" charset="0"/>
              <a:buNone/>
            </a:pPr>
            <a:endParaRPr lang="ru-RU" sz="2800" smtClean="0"/>
          </a:p>
        </p:txBody>
      </p:sp>
      <p:sp>
        <p:nvSpPr>
          <p:cNvPr id="44034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4035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4036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4037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4038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4039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4040" name="Picture 2" descr="Результат пошуку зображень за запитом &quot;придніпровська низовин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92500"/>
          </a:bodyPr>
          <a:lstStyle/>
          <a:p>
            <a:pPr marL="0" indent="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  <a:latin typeface="+mj-lt"/>
              </a:rPr>
              <a:t>МІНЕРАЛИ ТА ГІРСЬКІ ПОРОДИ</a:t>
            </a:r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Мінер</a:t>
            </a:r>
            <a:r>
              <a:rPr lang="uk-UA" sz="2800" b="1" dirty="0">
                <a:solidFill>
                  <a:srgbClr val="FFFF00"/>
                </a:solidFill>
                <a:latin typeface="+mj-lt"/>
              </a:rPr>
              <a:t>а</a:t>
            </a: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ли</a:t>
            </a:r>
            <a:r>
              <a:rPr lang="en-US" sz="2800" dirty="0" smtClean="0">
                <a:latin typeface="+mj-lt"/>
              </a:rPr>
              <a:t> – </a:t>
            </a:r>
            <a:r>
              <a:rPr lang="vi-VN" sz="2800" dirty="0" smtClean="0">
                <a:latin typeface="+mj-lt"/>
              </a:rPr>
              <a:t>природні хімічні сполуки, що входять до складу земної кори, однорідні за своєю фізичною будовою та хімічним складом</a:t>
            </a:r>
            <a:r>
              <a:rPr lang="uk-UA" sz="2800" dirty="0" smtClean="0">
                <a:latin typeface="+mj-lt"/>
              </a:rPr>
              <a:t> (</a:t>
            </a:r>
            <a:r>
              <a:rPr lang="ru-RU" sz="2800" dirty="0" err="1" smtClean="0">
                <a:latin typeface="+mj-lt"/>
              </a:rPr>
              <a:t>магній</a:t>
            </a:r>
            <a:r>
              <a:rPr lang="ru-RU" sz="2800" dirty="0" smtClean="0">
                <a:latin typeface="+mj-lt"/>
              </a:rPr>
              <a:t>,</a:t>
            </a:r>
            <a:r>
              <a:rPr lang="ru-RU" sz="2800" dirty="0">
                <a:latin typeface="+mj-lt"/>
              </a:rPr>
              <a:t> </a:t>
            </a:r>
            <a:r>
              <a:rPr lang="ru-RU" sz="2800" dirty="0" err="1" smtClean="0">
                <a:latin typeface="+mj-lt"/>
              </a:rPr>
              <a:t>залізо</a:t>
            </a:r>
            <a:r>
              <a:rPr lang="ru-RU" sz="2800" dirty="0" smtClean="0">
                <a:latin typeface="+mj-lt"/>
              </a:rPr>
              <a:t>,</a:t>
            </a:r>
            <a:r>
              <a:rPr lang="ru-RU" sz="2800" dirty="0">
                <a:latin typeface="+mj-lt"/>
              </a:rPr>
              <a:t> </a:t>
            </a:r>
            <a:r>
              <a:rPr lang="ru-RU" sz="2800" dirty="0" err="1" smtClean="0">
                <a:latin typeface="+mj-lt"/>
              </a:rPr>
              <a:t>кальцій</a:t>
            </a:r>
            <a:r>
              <a:rPr lang="ru-RU" sz="2800" dirty="0" smtClean="0">
                <a:latin typeface="+mj-lt"/>
              </a:rPr>
              <a:t>,</a:t>
            </a:r>
            <a:r>
              <a:rPr lang="ru-RU" sz="2800" dirty="0">
                <a:latin typeface="+mj-lt"/>
              </a:rPr>
              <a:t> </a:t>
            </a:r>
            <a:r>
              <a:rPr lang="ru-RU" sz="2800" dirty="0" err="1" smtClean="0">
                <a:latin typeface="+mj-lt"/>
              </a:rPr>
              <a:t>натрій</a:t>
            </a:r>
            <a:r>
              <a:rPr lang="ru-RU" sz="2800" dirty="0" smtClean="0">
                <a:latin typeface="+mj-lt"/>
              </a:rPr>
              <a:t>,</a:t>
            </a:r>
            <a:r>
              <a:rPr lang="ru-RU" sz="2800" dirty="0">
                <a:latin typeface="+mj-lt"/>
              </a:rPr>
              <a:t> </a:t>
            </a:r>
            <a:r>
              <a:rPr lang="ru-RU" sz="2800" dirty="0" err="1" smtClean="0">
                <a:latin typeface="+mj-lt"/>
              </a:rPr>
              <a:t>калій</a:t>
            </a:r>
            <a:r>
              <a:rPr lang="ru-RU" sz="2800" dirty="0" smtClean="0">
                <a:latin typeface="+mj-lt"/>
              </a:rPr>
              <a:t>, алмаз, аметист </a:t>
            </a:r>
            <a:r>
              <a:rPr lang="ru-RU" sz="2800" dirty="0" err="1" smtClean="0">
                <a:latin typeface="+mj-lt"/>
              </a:rPr>
              <a:t>тощо</a:t>
            </a:r>
            <a:r>
              <a:rPr lang="uk-UA" sz="2800" dirty="0" smtClean="0">
                <a:latin typeface="+mj-lt"/>
              </a:rPr>
              <a:t>)</a:t>
            </a:r>
            <a:r>
              <a:rPr lang="vi-VN" sz="2800" dirty="0" smtClean="0">
                <a:latin typeface="+mj-lt"/>
              </a:rPr>
              <a:t>.</a:t>
            </a:r>
            <a:endParaRPr lang="uk-UA" sz="2800" dirty="0" smtClean="0">
              <a:latin typeface="+mj-lt"/>
            </a:endParaRPr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Гірські поро́ди</a:t>
            </a:r>
            <a:r>
              <a:rPr lang="vi-VN" sz="2800" dirty="0" smtClean="0">
                <a:latin typeface="Calibri" panose="020F0502020204030204" pitchFamily="34" charset="0"/>
              </a:rPr>
              <a:t> — природні агрегати однорідних або різних мінералів, утворених за певних геологічних умов у земній корі або на її поверхні.</a:t>
            </a:r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</a:t>
            </a:r>
            <a:r>
              <a:rPr lang="vi-VN" sz="2800" dirty="0" smtClean="0">
                <a:latin typeface="Calibri" panose="020F0502020204030204" pitchFamily="34" charset="0"/>
              </a:rPr>
              <a:t>Як правило, гірськими породами вважаються тільки тверді тіла, хоча в широкому розумінні до гірських порід входять також рідкі речовини (вода, нафта тощо) та природні гази.</a:t>
            </a:r>
            <a:endParaRPr lang="uk-UA" sz="2800" dirty="0" smtClean="0"/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>
                <a:solidFill>
                  <a:srgbClr val="FFFF00"/>
                </a:solidFill>
              </a:rPr>
              <a:t>	Класифікують </a:t>
            </a:r>
            <a:r>
              <a:rPr lang="uk-UA" sz="2800" dirty="0">
                <a:solidFill>
                  <a:srgbClr val="FFFF00"/>
                </a:solidFill>
              </a:rPr>
              <a:t>мінерали за допомогою розподілу  на систематичні одиниці на основі їх спільних </a:t>
            </a:r>
            <a:r>
              <a:rPr lang="uk-UA" sz="2800" dirty="0" smtClean="0">
                <a:solidFill>
                  <a:srgbClr val="FFFF00"/>
                </a:solidFill>
              </a:rPr>
              <a:t>ознак (мінерального виду).</a:t>
            </a:r>
            <a:endParaRPr lang="uk-UA" sz="2800" dirty="0">
              <a:solidFill>
                <a:srgbClr val="FFFF00"/>
              </a:solidFill>
            </a:endParaRPr>
          </a:p>
        </p:txBody>
      </p:sp>
      <p:sp>
        <p:nvSpPr>
          <p:cNvPr id="4505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505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506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506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506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5063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За </a:t>
            </a:r>
            <a:r>
              <a:rPr lang="ru-RU" sz="2800" dirty="0" err="1" smtClean="0"/>
              <a:t>сучасною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класифікацією</a:t>
            </a:r>
            <a:r>
              <a:rPr lang="ru-RU" sz="2800" dirty="0" smtClean="0"/>
              <a:t> </a:t>
            </a:r>
            <a:r>
              <a:rPr lang="uk-UA" sz="2800" dirty="0"/>
              <a:t> </a:t>
            </a:r>
            <a:r>
              <a:rPr lang="uk-UA" sz="2800" b="1" dirty="0">
                <a:solidFill>
                  <a:srgbClr val="FFFF00"/>
                </a:solidFill>
              </a:rPr>
              <a:t>ММА-КНМНК</a:t>
            </a:r>
            <a:r>
              <a:rPr lang="uk-UA" sz="2800" dirty="0"/>
              <a:t> (2009)</a:t>
            </a:r>
            <a:r>
              <a:rPr lang="ru-RU" sz="2800" dirty="0" smtClean="0"/>
              <a:t> </a:t>
            </a:r>
            <a:r>
              <a:rPr lang="ru-RU" sz="2800" dirty="0" err="1" smtClean="0"/>
              <a:t>усі</a:t>
            </a:r>
            <a:r>
              <a:rPr lang="ru-RU" sz="2800" dirty="0" smtClean="0"/>
              <a:t> </a:t>
            </a:r>
            <a:r>
              <a:rPr lang="ru-RU" sz="2800" dirty="0" err="1"/>
              <a:t>мінерали</a:t>
            </a:r>
            <a:r>
              <a:rPr lang="ru-RU" sz="2800" dirty="0"/>
              <a:t> </a:t>
            </a:r>
            <a:r>
              <a:rPr lang="ru-RU" sz="2800" dirty="0" err="1"/>
              <a:t>згруповані</a:t>
            </a:r>
            <a:r>
              <a:rPr lang="ru-RU" sz="2800" dirty="0"/>
              <a:t> в </a:t>
            </a:r>
            <a:r>
              <a:rPr lang="ru-RU" sz="2800" dirty="0">
                <a:solidFill>
                  <a:srgbClr val="FFFF00"/>
                </a:solidFill>
              </a:rPr>
              <a:t>10 </a:t>
            </a:r>
            <a:r>
              <a:rPr lang="ru-RU" sz="2800" dirty="0" err="1">
                <a:solidFill>
                  <a:srgbClr val="FFFF00"/>
                </a:solidFill>
              </a:rPr>
              <a:t>класів</a:t>
            </a:r>
            <a:r>
              <a:rPr lang="ru-RU" sz="2800" dirty="0"/>
              <a:t>, </a:t>
            </a:r>
            <a:r>
              <a:rPr lang="ru-RU" sz="2800" dirty="0" err="1"/>
              <a:t>всередині</a:t>
            </a:r>
            <a:r>
              <a:rPr lang="ru-RU" sz="2800" dirty="0"/>
              <a:t>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виділяють</a:t>
            </a:r>
            <a:r>
              <a:rPr lang="ru-RU" sz="2800" dirty="0"/>
              <a:t> </a:t>
            </a:r>
            <a:r>
              <a:rPr lang="ru-RU" sz="2800" dirty="0" err="1"/>
              <a:t>підкласи</a:t>
            </a:r>
            <a:r>
              <a:rPr lang="ru-RU" sz="2800" dirty="0"/>
              <a:t> і </a:t>
            </a:r>
            <a:r>
              <a:rPr lang="ru-RU" sz="2800" dirty="0" err="1"/>
              <a:t>групи</a:t>
            </a:r>
            <a:r>
              <a:rPr lang="ru-RU" sz="2800" dirty="0" smtClean="0"/>
              <a:t>:</a:t>
            </a:r>
            <a:endParaRPr lang="uk-UA" sz="2800" dirty="0"/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1</a:t>
            </a:r>
            <a:r>
              <a:rPr lang="ru-RU" sz="2800" dirty="0"/>
              <a:t> </a:t>
            </a:r>
            <a:r>
              <a:rPr lang="ru-RU" sz="2800" b="1" dirty="0" err="1">
                <a:solidFill>
                  <a:srgbClr val="FFFF00"/>
                </a:solidFill>
              </a:rPr>
              <a:t>Самородні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елементи</a:t>
            </a:r>
            <a:r>
              <a:rPr lang="ru-RU" sz="2800" b="1" dirty="0"/>
              <a:t>, </a:t>
            </a:r>
            <a:r>
              <a:rPr lang="ru-RU" sz="2800" b="1" dirty="0" err="1">
                <a:solidFill>
                  <a:srgbClr val="FFFF00"/>
                </a:solidFill>
              </a:rPr>
              <a:t>інтерметалічні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сполуки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/>
              <a:t>(</a:t>
            </a:r>
            <a:r>
              <a:rPr lang="ru-RU" sz="2800" dirty="0" smtClean="0"/>
              <a:t>Алмаз, </a:t>
            </a:r>
            <a:r>
              <a:rPr lang="ru-RU" sz="2800" dirty="0" err="1" smtClean="0"/>
              <a:t>Графіт</a:t>
            </a:r>
            <a:r>
              <a:rPr lang="ru-RU" sz="2800" dirty="0" smtClean="0"/>
              <a:t>, </a:t>
            </a:r>
            <a:r>
              <a:rPr lang="ru-RU" sz="2800" dirty="0" err="1" smtClean="0"/>
              <a:t>Залізо</a:t>
            </a:r>
            <a:r>
              <a:rPr lang="ru-RU" sz="2800" dirty="0" smtClean="0"/>
              <a:t>, Золото,</a:t>
            </a:r>
            <a:r>
              <a:rPr lang="ru-RU" sz="2800" dirty="0"/>
              <a:t> </a:t>
            </a:r>
            <a:r>
              <a:rPr lang="ru-RU" sz="2800" dirty="0" smtClean="0"/>
              <a:t>Платина, </a:t>
            </a:r>
            <a:r>
              <a:rPr lang="ru-RU" sz="2800" dirty="0" err="1" smtClean="0"/>
              <a:t>Срібло</a:t>
            </a:r>
            <a:r>
              <a:rPr lang="ru-RU" sz="2800" dirty="0" smtClean="0"/>
              <a:t>, Цинк, </a:t>
            </a:r>
            <a:r>
              <a:rPr lang="ru-RU" sz="2800" dirty="0" err="1" smtClean="0"/>
              <a:t>Мідь</a:t>
            </a:r>
            <a:r>
              <a:rPr lang="ru-RU" sz="2800" b="1" dirty="0" smtClean="0"/>
              <a:t>).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2</a:t>
            </a:r>
            <a:r>
              <a:rPr lang="ru-RU" sz="2800" dirty="0"/>
              <a:t> </a:t>
            </a:r>
            <a:r>
              <a:rPr lang="ru-RU" sz="2800" b="1" dirty="0" err="1" smtClean="0">
                <a:solidFill>
                  <a:srgbClr val="FFFF00"/>
                </a:solidFill>
              </a:rPr>
              <a:t>Сульфіди</a:t>
            </a:r>
            <a:r>
              <a:rPr lang="ru-RU" sz="2800" b="1" dirty="0">
                <a:solidFill>
                  <a:srgbClr val="FFFF00"/>
                </a:solidFill>
              </a:rPr>
              <a:t> і </a:t>
            </a:r>
            <a:r>
              <a:rPr lang="ru-RU" sz="2800" b="1" dirty="0" err="1" smtClean="0">
                <a:solidFill>
                  <a:srgbClr val="FFFF00"/>
                </a:solidFill>
              </a:rPr>
              <a:t>Сульфосолі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3</a:t>
            </a:r>
            <a:r>
              <a:rPr lang="ru-RU" sz="2800" dirty="0"/>
              <a:t> </a:t>
            </a:r>
            <a:r>
              <a:rPr lang="ru-RU" sz="2800" b="1" dirty="0" err="1" smtClean="0">
                <a:solidFill>
                  <a:srgbClr val="FFFF00"/>
                </a:solidFill>
              </a:rPr>
              <a:t>Галогеніди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4</a:t>
            </a:r>
            <a:r>
              <a:rPr lang="ru-RU" sz="2800" dirty="0"/>
              <a:t> </a:t>
            </a:r>
            <a:r>
              <a:rPr lang="ru-RU" sz="2800" b="1" dirty="0" err="1">
                <a:solidFill>
                  <a:srgbClr val="FFFF00"/>
                </a:solidFill>
              </a:rPr>
              <a:t>Оксиди</a:t>
            </a:r>
            <a:r>
              <a:rPr lang="ru-RU" sz="2800" b="1" dirty="0">
                <a:solidFill>
                  <a:srgbClr val="FFFF00"/>
                </a:solidFill>
              </a:rPr>
              <a:t>, </a:t>
            </a:r>
            <a:r>
              <a:rPr lang="ru-RU" sz="2800" b="1" dirty="0" err="1">
                <a:solidFill>
                  <a:srgbClr val="FFFF00"/>
                </a:solidFill>
              </a:rPr>
              <a:t>Гідроксиди</a:t>
            </a:r>
            <a:r>
              <a:rPr lang="ru-RU" sz="2800" b="1" dirty="0">
                <a:solidFill>
                  <a:srgbClr val="FFFF00"/>
                </a:solidFill>
              </a:rPr>
              <a:t> і </a:t>
            </a:r>
            <a:r>
              <a:rPr lang="ru-RU" sz="2800" b="1" dirty="0" err="1" smtClean="0">
                <a:solidFill>
                  <a:srgbClr val="FFFF00"/>
                </a:solidFill>
              </a:rPr>
              <a:t>Арсеніти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5</a:t>
            </a:r>
            <a:r>
              <a:rPr lang="ru-RU" sz="2800" dirty="0"/>
              <a:t> </a:t>
            </a:r>
            <a:r>
              <a:rPr lang="ru-RU" sz="2800" b="1" dirty="0" err="1">
                <a:solidFill>
                  <a:srgbClr val="FFFF00"/>
                </a:solidFill>
              </a:rPr>
              <a:t>Карбонати</a:t>
            </a:r>
            <a:r>
              <a:rPr lang="ru-RU" sz="2800" b="1" dirty="0"/>
              <a:t> та </a:t>
            </a:r>
            <a:r>
              <a:rPr lang="ru-RU" sz="2800" b="1" dirty="0" err="1" smtClean="0">
                <a:solidFill>
                  <a:srgbClr val="FFFF00"/>
                </a:solidFill>
              </a:rPr>
              <a:t>Нітрати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6</a:t>
            </a:r>
            <a:r>
              <a:rPr lang="ru-RU" sz="2800" dirty="0"/>
              <a:t> </a:t>
            </a:r>
            <a:r>
              <a:rPr lang="ru-RU" sz="2800" b="1" dirty="0" err="1" smtClean="0">
                <a:solidFill>
                  <a:srgbClr val="FFFF00"/>
                </a:solidFill>
              </a:rPr>
              <a:t>Борати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7</a:t>
            </a:r>
            <a:r>
              <a:rPr lang="ru-RU" sz="2800" dirty="0"/>
              <a:t> </a:t>
            </a:r>
            <a:r>
              <a:rPr lang="ru-RU" sz="2800" b="1" dirty="0" err="1">
                <a:solidFill>
                  <a:srgbClr val="FFFF00"/>
                </a:solidFill>
              </a:rPr>
              <a:t>Сульфати</a:t>
            </a:r>
            <a:r>
              <a:rPr lang="ru-RU" sz="2800" b="1" dirty="0">
                <a:solidFill>
                  <a:srgbClr val="FFFF00"/>
                </a:solidFill>
              </a:rPr>
              <a:t>, </a:t>
            </a:r>
            <a:r>
              <a:rPr lang="ru-RU" sz="2800" b="1" dirty="0" err="1">
                <a:solidFill>
                  <a:srgbClr val="FFFF00"/>
                </a:solidFill>
              </a:rPr>
              <a:t>Селенати</a:t>
            </a:r>
            <a:r>
              <a:rPr lang="ru-RU" sz="2800" b="1" dirty="0">
                <a:solidFill>
                  <a:srgbClr val="FFFF00"/>
                </a:solidFill>
              </a:rPr>
              <a:t>, </a:t>
            </a:r>
            <a:r>
              <a:rPr lang="ru-RU" sz="2800" b="1" dirty="0" err="1">
                <a:solidFill>
                  <a:srgbClr val="FFFF00"/>
                </a:solidFill>
              </a:rPr>
              <a:t>Хромати</a:t>
            </a:r>
            <a:r>
              <a:rPr lang="ru-RU" sz="2800" b="1" dirty="0">
                <a:solidFill>
                  <a:srgbClr val="FFFF00"/>
                </a:solidFill>
              </a:rPr>
              <a:t>, </a:t>
            </a:r>
            <a:r>
              <a:rPr lang="ru-RU" sz="2800" b="1" dirty="0" err="1">
                <a:solidFill>
                  <a:srgbClr val="FFFF00"/>
                </a:solidFill>
              </a:rPr>
              <a:t>Телурати</a:t>
            </a:r>
            <a:r>
              <a:rPr lang="ru-RU" sz="2800" b="1" dirty="0">
                <a:solidFill>
                  <a:srgbClr val="FFFF00"/>
                </a:solidFill>
              </a:rPr>
              <a:t>, </a:t>
            </a:r>
            <a:r>
              <a:rPr lang="ru-RU" sz="2800" b="1" dirty="0" err="1" smtClean="0">
                <a:solidFill>
                  <a:srgbClr val="FFFF00"/>
                </a:solidFill>
              </a:rPr>
              <a:t>Молібдати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/>
              <a:t>і </a:t>
            </a:r>
            <a:r>
              <a:rPr lang="uk-UA" sz="2800" b="1" dirty="0" smtClean="0">
                <a:solidFill>
                  <a:srgbClr val="FFFF00"/>
                </a:solidFill>
              </a:rPr>
              <a:t>Вольфрамати</a:t>
            </a:r>
            <a:r>
              <a:rPr lang="uk-UA" sz="2800" b="1" dirty="0" smtClean="0"/>
              <a:t>.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8</a:t>
            </a:r>
            <a:r>
              <a:rPr lang="ru-RU" sz="2800" dirty="0"/>
              <a:t> </a:t>
            </a:r>
            <a:r>
              <a:rPr lang="ru-RU" sz="2800" b="1" dirty="0" err="1">
                <a:solidFill>
                  <a:srgbClr val="FFFF00"/>
                </a:solidFill>
              </a:rPr>
              <a:t>Фосфати</a:t>
            </a:r>
            <a:r>
              <a:rPr lang="ru-RU" sz="2800" b="1" dirty="0">
                <a:solidFill>
                  <a:srgbClr val="FFFF00"/>
                </a:solidFill>
              </a:rPr>
              <a:t>, </a:t>
            </a:r>
            <a:r>
              <a:rPr lang="ru-RU" sz="2800" b="1" dirty="0" err="1">
                <a:solidFill>
                  <a:srgbClr val="FFFF00"/>
                </a:solidFill>
              </a:rPr>
              <a:t>Арсенати</a:t>
            </a:r>
            <a:r>
              <a:rPr lang="ru-RU" sz="2800" b="1" dirty="0">
                <a:solidFill>
                  <a:srgbClr val="FFFF00"/>
                </a:solidFill>
              </a:rPr>
              <a:t>, </a:t>
            </a:r>
            <a:r>
              <a:rPr lang="ru-RU" sz="2800" b="1" dirty="0" err="1" smtClean="0">
                <a:solidFill>
                  <a:srgbClr val="FFFF00"/>
                </a:solidFill>
              </a:rPr>
              <a:t>Ванадати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9</a:t>
            </a:r>
            <a:r>
              <a:rPr lang="ru-RU" sz="2800" dirty="0"/>
              <a:t> </a:t>
            </a:r>
            <a:r>
              <a:rPr lang="ru-RU" sz="2800" b="1" dirty="0" err="1">
                <a:solidFill>
                  <a:srgbClr val="FFFF00"/>
                </a:solidFill>
              </a:rPr>
              <a:t>Силікати</a:t>
            </a:r>
            <a:r>
              <a:rPr lang="ru-RU" sz="2800" b="1" dirty="0">
                <a:solidFill>
                  <a:srgbClr val="FFFF00"/>
                </a:solidFill>
              </a:rPr>
              <a:t> і </a:t>
            </a:r>
            <a:r>
              <a:rPr lang="ru-RU" sz="2800" b="1" dirty="0" err="1" smtClean="0">
                <a:solidFill>
                  <a:srgbClr val="FFFF00"/>
                </a:solidFill>
              </a:rPr>
              <a:t>Германати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10 </a:t>
            </a:r>
            <a:r>
              <a:rPr lang="ru-RU" sz="2800" b="1" dirty="0" err="1">
                <a:solidFill>
                  <a:srgbClr val="FFFF00"/>
                </a:solidFill>
              </a:rPr>
              <a:t>Органічні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сполуки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  <a:endParaRPr lang="ru-RU" sz="2800" b="1" dirty="0">
              <a:solidFill>
                <a:srgbClr val="FFFF00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/>
          </a:p>
        </p:txBody>
      </p:sp>
      <p:sp>
        <p:nvSpPr>
          <p:cNvPr id="4608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608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608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608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608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6087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solidFill>
                  <a:srgbClr val="FFFF00"/>
                </a:solidFill>
              </a:rPr>
              <a:t>Різноманітність мінералів</a:t>
            </a:r>
            <a:endParaRPr lang="uk-UA" b="1" smtClean="0">
              <a:solidFill>
                <a:srgbClr val="FFFF00"/>
              </a:solidFill>
            </a:endParaRPr>
          </a:p>
        </p:txBody>
      </p:sp>
      <p:sp>
        <p:nvSpPr>
          <p:cNvPr id="4710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0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0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0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1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11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7112" name="Picture 2" descr="https://upload.wikimedia.org/wikipedia/commons/thumb/a/af/Different_minerals.jpg/800px-Different_minera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50" y="620713"/>
            <a:ext cx="8089900" cy="62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322888" cy="2411413"/>
          </a:xfrm>
        </p:spPr>
        <p:txBody>
          <a:bodyPr rtlCol="0">
            <a:normAutofit lnSpcReduction="10000"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Безпосереднє</a:t>
            </a:r>
            <a:r>
              <a:rPr lang="ru-RU" sz="2800" dirty="0" smtClean="0"/>
              <a:t> </a:t>
            </a:r>
            <a:r>
              <a:rPr lang="ru-RU" sz="2800" dirty="0" err="1" smtClean="0"/>
              <a:t>спосте-реження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можливе</a:t>
            </a:r>
            <a:r>
              <a:rPr lang="ru-RU" sz="2800" dirty="0" smtClean="0"/>
              <a:t> </a:t>
            </a:r>
            <a:r>
              <a:rPr lang="ru-RU" sz="2800" dirty="0" err="1" smtClean="0"/>
              <a:t>лише</a:t>
            </a:r>
            <a:r>
              <a:rPr lang="ru-RU" sz="2800" dirty="0" smtClean="0"/>
              <a:t> на </a:t>
            </a:r>
            <a:r>
              <a:rPr lang="ru-RU" sz="2800" dirty="0" err="1" smtClean="0"/>
              <a:t>невеликій</a:t>
            </a:r>
            <a:r>
              <a:rPr lang="ru-RU" sz="2800" dirty="0" smtClean="0"/>
              <a:t> </a:t>
            </a:r>
            <a:r>
              <a:rPr lang="ru-RU" sz="2800" dirty="0" err="1" smtClean="0"/>
              <a:t>глибині</a:t>
            </a:r>
            <a:r>
              <a:rPr lang="ru-RU" sz="2800" dirty="0" smtClean="0"/>
              <a:t>: </a:t>
            </a:r>
            <a:r>
              <a:rPr lang="ru-RU" sz="2800" dirty="0" err="1" smtClean="0"/>
              <a:t>найбільші</a:t>
            </a:r>
            <a:r>
              <a:rPr lang="ru-RU" sz="2800" dirty="0" smtClean="0"/>
              <a:t> </a:t>
            </a:r>
            <a:r>
              <a:rPr lang="ru-RU" sz="2800" dirty="0" err="1" smtClean="0"/>
              <a:t>свердловини</a:t>
            </a:r>
            <a:r>
              <a:rPr lang="ru-RU" sz="2800" dirty="0" smtClean="0"/>
              <a:t> </a:t>
            </a:r>
            <a:r>
              <a:rPr lang="ru-RU" sz="2800" dirty="0" err="1" smtClean="0"/>
              <a:t>досягають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12 266 м </a:t>
            </a:r>
            <a:r>
              <a:rPr lang="ru-RU" sz="2800" dirty="0" smtClean="0"/>
              <a:t>(</a:t>
            </a:r>
            <a:r>
              <a:rPr lang="ru-RU" sz="2800" dirty="0" err="1" smtClean="0">
                <a:solidFill>
                  <a:srgbClr val="FFFF00"/>
                </a:solidFill>
              </a:rPr>
              <a:t>Кольський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півострів</a:t>
            </a:r>
            <a:r>
              <a:rPr lang="ru-RU" sz="2800" dirty="0" smtClean="0">
                <a:solidFill>
                  <a:srgbClr val="FFFF00"/>
                </a:solidFill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Мурманська</a:t>
            </a:r>
            <a:r>
              <a:rPr lang="ru-RU" sz="2800" dirty="0" smtClean="0">
                <a:solidFill>
                  <a:srgbClr val="FFFF00"/>
                </a:solidFill>
              </a:rPr>
              <a:t> обл.</a:t>
            </a:r>
            <a:r>
              <a:rPr lang="ru-RU" sz="2800" dirty="0" smtClean="0"/>
              <a:t>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AutoShape 2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AutoShape 4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6" name="AutoShape 6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7" name="AutoShape 9" descr="https://encrypted-tbn3.gstatic.com/images?q=tbn:ANd9GcSS89CavET2RqIyJ5z9t7PZE8aFV7ZkV6CQ7RbHNvGUSNg_ub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8" name="AutoShape 2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9" name="AutoShape 4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8440" name="Picture 2" descr="http://upload.wikimedia.org/wikipedia/commons/thumb/7/74/%D0%9A%D0%BE%D0%BB%D1%8C%D1%81%D0%BA%D0%B0%D1%8F_%D1%81%D0%B2%D0%B5%D1%80%D1%85%D0%B3%D0%BB%D1%83%D0%B1%D0%BE%D0%BA%D0%B0%D1%8F_%D1%81%D0%BA%D0%B2%D0%B0%D0%B6%D0%B8%D0%BD%D0%B0_crop.jpg/275px-%D0%9A%D0%BE%D0%BB%D1%8C%D1%81%D0%BA%D0%B0%D1%8F_%D1%81%D0%B2%D0%B5%D1%80%D1%85%D0%B3%D0%BB%D1%83%D0%B1%D0%BE%D0%BA%D0%B0%D1%8F_%D1%81%D0%BA%D0%B2%D0%B0%D0%B6%D0%B8%D0%BD%D0%B0_crop.jpg"/>
          <p:cNvPicPr>
            <a:picLocks noChangeAspect="1" noChangeArrowheads="1"/>
          </p:cNvPicPr>
          <p:nvPr/>
        </p:nvPicPr>
        <p:blipFill>
          <a:blip r:embed="rId2"/>
          <a:srcRect l="17090" r="14548"/>
          <a:stretch>
            <a:fillRect/>
          </a:stretch>
        </p:blipFill>
        <p:spPr bwMode="auto">
          <a:xfrm>
            <a:off x="0" y="2547938"/>
            <a:ext cx="2643188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4" descr="http://nevsedoma.com.ua/images/2009/224/8/p0000001.jpg"/>
          <p:cNvPicPr>
            <a:picLocks noChangeAspect="1" noChangeArrowheads="1"/>
          </p:cNvPicPr>
          <p:nvPr/>
        </p:nvPicPr>
        <p:blipFill>
          <a:blip r:embed="rId3"/>
          <a:srcRect t="17500"/>
          <a:stretch>
            <a:fillRect/>
          </a:stretch>
        </p:blipFill>
        <p:spPr bwMode="auto">
          <a:xfrm>
            <a:off x="1619250" y="4598988"/>
            <a:ext cx="37036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6" descr="http://hrenovina.net/wp-content/2_fu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2888" y="0"/>
            <a:ext cx="3802062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8" descr="http://geolog.at.ua/_nw/0/505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6213" y="2547938"/>
            <a:ext cx="253365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2" descr="http://fb.ru/misc/i/gallery/11048/645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661025"/>
            <a:ext cx="160972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vi-VN" sz="2800" b="1" dirty="0" smtClean="0">
                <a:solidFill>
                  <a:srgbClr val="FFFF00"/>
                </a:solidFill>
              </a:rPr>
              <a:t>Гірські́ поро́ди</a:t>
            </a:r>
            <a:r>
              <a:rPr lang="vi-VN" sz="2800" dirty="0" smtClean="0"/>
              <a:t> </a:t>
            </a:r>
            <a:r>
              <a:rPr lang="ru-RU" sz="2800" b="1" dirty="0"/>
              <a:t> з</a:t>
            </a:r>
            <a:r>
              <a:rPr lang="ru-RU" sz="2800" b="1" dirty="0" smtClean="0"/>
              <a:t>а </a:t>
            </a:r>
            <a:r>
              <a:rPr lang="ru-RU" sz="2800" b="1" dirty="0" err="1" smtClean="0"/>
              <a:t>походженням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поділяються</a:t>
            </a:r>
            <a:r>
              <a:rPr lang="ru-RU" sz="2800" b="1" dirty="0" smtClean="0"/>
              <a:t> на</a:t>
            </a:r>
            <a:r>
              <a:rPr lang="uk-UA" sz="2800" dirty="0" smtClean="0"/>
              <a:t>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800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>
                <a:solidFill>
                  <a:srgbClr val="FFFF00"/>
                </a:solidFill>
              </a:rPr>
              <a:t>Магматичні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гірські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породи </a:t>
            </a:r>
            <a:r>
              <a:rPr lang="ru-RU" sz="2800" dirty="0" err="1" smtClean="0"/>
              <a:t>утворились</a:t>
            </a:r>
            <a:r>
              <a:rPr lang="ru-RU" sz="2800" dirty="0" smtClean="0"/>
              <a:t> </a:t>
            </a:r>
            <a:r>
              <a:rPr lang="ru-RU" sz="2800" dirty="0" err="1"/>
              <a:t>внаслідок</a:t>
            </a:r>
            <a:r>
              <a:rPr lang="ru-RU" sz="2800" dirty="0"/>
              <a:t> </a:t>
            </a:r>
            <a:r>
              <a:rPr lang="ru-RU" sz="2800" dirty="0" err="1"/>
              <a:t>затвердіння</a:t>
            </a:r>
            <a:r>
              <a:rPr lang="ru-RU" sz="2800" dirty="0"/>
              <a:t> </a:t>
            </a:r>
            <a:r>
              <a:rPr lang="ru-RU" sz="2800" dirty="0" err="1"/>
              <a:t>речовини</a:t>
            </a:r>
            <a:r>
              <a:rPr lang="ru-RU" sz="2800" dirty="0"/>
              <a:t> </a:t>
            </a:r>
            <a:r>
              <a:rPr lang="ru-RU" sz="2800" dirty="0" err="1"/>
              <a:t>верхньої</a:t>
            </a:r>
            <a:r>
              <a:rPr lang="ru-RU" sz="2800" dirty="0"/>
              <a:t> </a:t>
            </a:r>
            <a:r>
              <a:rPr lang="ru-RU" sz="2800" dirty="0" err="1"/>
              <a:t>мантії</a:t>
            </a:r>
            <a:r>
              <a:rPr lang="ru-RU" sz="2800" dirty="0"/>
              <a:t> </a:t>
            </a:r>
            <a:r>
              <a:rPr lang="ru-RU" sz="2800" dirty="0" err="1"/>
              <a:t>Землі</a:t>
            </a:r>
            <a:r>
              <a:rPr lang="ru-RU" sz="2800" dirty="0"/>
              <a:t>, </a:t>
            </a:r>
            <a:r>
              <a:rPr lang="ru-RU" sz="2800" dirty="0" smtClean="0"/>
              <a:t>природного </a:t>
            </a:r>
            <a:r>
              <a:rPr lang="ru-RU" sz="2800" dirty="0" err="1"/>
              <a:t>силікатного</a:t>
            </a:r>
            <a:r>
              <a:rPr lang="ru-RU" sz="2800" dirty="0"/>
              <a:t> </a:t>
            </a:r>
            <a:r>
              <a:rPr lang="ru-RU" sz="2800" dirty="0" err="1"/>
              <a:t>розплаву</a:t>
            </a:r>
            <a:r>
              <a:rPr lang="ru-RU" sz="2800" dirty="0"/>
              <a:t> — </a:t>
            </a:r>
            <a:r>
              <a:rPr lang="ru-RU" sz="2800" dirty="0" err="1" smtClean="0"/>
              <a:t>магми</a:t>
            </a:r>
            <a:r>
              <a:rPr lang="ru-RU" sz="2800" dirty="0"/>
              <a:t> </a:t>
            </a:r>
            <a:r>
              <a:rPr lang="ru-RU" sz="2800" dirty="0" smtClean="0"/>
              <a:t>(</a:t>
            </a:r>
            <a:r>
              <a:rPr lang="ru-RU" sz="2800" dirty="0" err="1" smtClean="0">
                <a:solidFill>
                  <a:srgbClr val="FFFF00"/>
                </a:solidFill>
              </a:rPr>
              <a:t>Ігнімбрит</a:t>
            </a:r>
            <a:r>
              <a:rPr lang="ru-RU" sz="2800" dirty="0" smtClean="0"/>
              <a:t>)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 smtClean="0">
                <a:solidFill>
                  <a:srgbClr val="FFFF00"/>
                </a:solidFill>
              </a:rPr>
              <a:t>Осадові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гірські</a:t>
            </a:r>
            <a:r>
              <a:rPr lang="ru-RU" sz="2800" b="1" dirty="0" smtClean="0">
                <a:solidFill>
                  <a:srgbClr val="FFFF00"/>
                </a:solidFill>
              </a:rPr>
              <a:t> породи</a:t>
            </a:r>
            <a:r>
              <a:rPr lang="ru-RU" sz="2800" dirty="0"/>
              <a:t> </a:t>
            </a:r>
            <a:r>
              <a:rPr lang="ru-RU" sz="2800" dirty="0" err="1"/>
              <a:t>утворились</a:t>
            </a:r>
            <a:r>
              <a:rPr lang="ru-RU" sz="2800" dirty="0"/>
              <a:t> з </a:t>
            </a:r>
            <a:r>
              <a:rPr lang="ru-RU" sz="2800" dirty="0" err="1"/>
              <a:t>продуктів</a:t>
            </a:r>
            <a:r>
              <a:rPr lang="ru-RU" sz="2800" dirty="0"/>
              <a:t> </a:t>
            </a:r>
            <a:r>
              <a:rPr lang="ru-RU" sz="2800" dirty="0" err="1"/>
              <a:t>руйнування</a:t>
            </a:r>
            <a:r>
              <a:rPr lang="ru-RU" sz="2800" dirty="0"/>
              <a:t> будь-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гірських</a:t>
            </a:r>
            <a:r>
              <a:rPr lang="ru-RU" sz="2800" dirty="0"/>
              <a:t> </a:t>
            </a:r>
            <a:r>
              <a:rPr lang="ru-RU" sz="2800" dirty="0" err="1"/>
              <a:t>порід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випали</a:t>
            </a:r>
            <a:r>
              <a:rPr lang="ru-RU" sz="2800" dirty="0"/>
              <a:t> в осад на </a:t>
            </a:r>
            <a:r>
              <a:rPr lang="ru-RU" sz="2800" dirty="0" err="1"/>
              <a:t>поверхні</a:t>
            </a:r>
            <a:r>
              <a:rPr lang="ru-RU" sz="2800" dirty="0"/>
              <a:t> </a:t>
            </a:r>
            <a:r>
              <a:rPr lang="ru-RU" sz="2800" dirty="0" err="1"/>
              <a:t>землі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на </a:t>
            </a:r>
            <a:r>
              <a:rPr lang="ru-RU" sz="2800" dirty="0" err="1"/>
              <a:t>дні</a:t>
            </a:r>
            <a:r>
              <a:rPr lang="ru-RU" sz="2800" dirty="0"/>
              <a:t> </a:t>
            </a:r>
            <a:r>
              <a:rPr lang="ru-RU" sz="2800" dirty="0" err="1"/>
              <a:t>водоймищ</a:t>
            </a:r>
            <a:r>
              <a:rPr lang="ru-RU" sz="2800" dirty="0"/>
              <a:t> без </a:t>
            </a:r>
            <a:r>
              <a:rPr lang="ru-RU" sz="2800" dirty="0" err="1"/>
              <a:t>участі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за </a:t>
            </a:r>
            <a:r>
              <a:rPr lang="ru-RU" sz="2800" dirty="0" err="1"/>
              <a:t>допомогою</a:t>
            </a:r>
            <a:r>
              <a:rPr lang="ru-RU" sz="2800" dirty="0"/>
              <a:t> </a:t>
            </a:r>
            <a:r>
              <a:rPr lang="ru-RU" sz="2800" dirty="0" err="1"/>
              <a:t>живих</a:t>
            </a:r>
            <a:r>
              <a:rPr lang="ru-RU" sz="2800" dirty="0"/>
              <a:t> </a:t>
            </a:r>
            <a:r>
              <a:rPr lang="ru-RU" sz="2800" dirty="0" err="1" smtClean="0"/>
              <a:t>організмів</a:t>
            </a:r>
            <a:r>
              <a:rPr lang="ru-RU" sz="2800" dirty="0" smtClean="0"/>
              <a:t> (</a:t>
            </a:r>
            <a:r>
              <a:rPr lang="ru-RU" sz="2800" dirty="0" err="1" smtClean="0">
                <a:solidFill>
                  <a:srgbClr val="FFFF00"/>
                </a:solidFill>
              </a:rPr>
              <a:t>пісковик</a:t>
            </a:r>
            <a:r>
              <a:rPr lang="ru-RU" sz="2800" dirty="0" smtClean="0"/>
              <a:t>).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err="1">
                <a:solidFill>
                  <a:srgbClr val="FFFF00"/>
                </a:solidFill>
              </a:rPr>
              <a:t>Метаморфічні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гірські</a:t>
            </a:r>
            <a:r>
              <a:rPr lang="ru-RU" sz="2800" b="1" dirty="0">
                <a:solidFill>
                  <a:srgbClr val="FFFF00"/>
                </a:solidFill>
              </a:rPr>
              <a:t> породи</a:t>
            </a:r>
            <a:r>
              <a:rPr lang="ru-RU" sz="2800" dirty="0"/>
              <a:t> </a:t>
            </a:r>
            <a:r>
              <a:rPr lang="ru-RU" sz="2800" dirty="0" err="1"/>
              <a:t>утворились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магматичних</a:t>
            </a:r>
            <a:r>
              <a:rPr lang="ru-RU" sz="2800" dirty="0"/>
              <a:t> та </a:t>
            </a:r>
            <a:r>
              <a:rPr lang="ru-RU" sz="2800" dirty="0" err="1"/>
              <a:t>осадових</a:t>
            </a:r>
            <a:r>
              <a:rPr lang="ru-RU" sz="2800" dirty="0"/>
              <a:t> </a:t>
            </a:r>
            <a:r>
              <a:rPr lang="ru-RU" sz="2800" dirty="0" err="1"/>
              <a:t>внаслідок</a:t>
            </a:r>
            <a:r>
              <a:rPr lang="ru-RU" sz="2800" dirty="0"/>
              <a:t> </a:t>
            </a:r>
            <a:r>
              <a:rPr lang="ru-RU" sz="2800" dirty="0" err="1"/>
              <a:t>перекристалізації</a:t>
            </a:r>
            <a:r>
              <a:rPr lang="ru-RU" sz="2800" dirty="0"/>
              <a:t> на </a:t>
            </a:r>
            <a:r>
              <a:rPr lang="ru-RU" sz="2800" dirty="0" err="1"/>
              <a:t>глибині</a:t>
            </a:r>
            <a:r>
              <a:rPr lang="ru-RU" sz="2800" dirty="0"/>
              <a:t> </a:t>
            </a:r>
            <a:r>
              <a:rPr lang="ru-RU" sz="2800" dirty="0" err="1"/>
              <a:t>під</a:t>
            </a:r>
            <a:r>
              <a:rPr lang="ru-RU" sz="2800" dirty="0"/>
              <a:t> </a:t>
            </a:r>
            <a:r>
              <a:rPr lang="ru-RU" sz="2800" dirty="0" err="1"/>
              <a:t>впливом</a:t>
            </a:r>
            <a:r>
              <a:rPr lang="ru-RU" sz="2800" dirty="0"/>
              <a:t> </a:t>
            </a:r>
            <a:r>
              <a:rPr lang="ru-RU" sz="2800" dirty="0" err="1"/>
              <a:t>високої</a:t>
            </a:r>
            <a:r>
              <a:rPr lang="ru-RU" sz="2800" dirty="0"/>
              <a:t> </a:t>
            </a:r>
            <a:r>
              <a:rPr lang="ru-RU" sz="2800" dirty="0" err="1"/>
              <a:t>температури</a:t>
            </a:r>
            <a:r>
              <a:rPr lang="ru-RU" sz="2800" dirty="0"/>
              <a:t> і великого </a:t>
            </a:r>
            <a:r>
              <a:rPr lang="ru-RU" sz="2800" dirty="0" err="1"/>
              <a:t>тиску</a:t>
            </a:r>
            <a:r>
              <a:rPr lang="ru-RU" sz="2800" dirty="0"/>
              <a:t>, а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різних</a:t>
            </a:r>
            <a:r>
              <a:rPr lang="ru-RU" sz="2800" dirty="0"/>
              <a:t> </a:t>
            </a:r>
            <a:r>
              <a:rPr lang="ru-RU" sz="2800" dirty="0" err="1"/>
              <a:t>фізико-хімічних</a:t>
            </a:r>
            <a:r>
              <a:rPr lang="ru-RU" sz="2800" dirty="0"/>
              <a:t> </a:t>
            </a:r>
            <a:r>
              <a:rPr lang="ru-RU" sz="2800" dirty="0" err="1" smtClean="0"/>
              <a:t>процесів</a:t>
            </a:r>
            <a:r>
              <a:rPr lang="ru-RU" sz="2800" dirty="0" smtClean="0"/>
              <a:t> (</a:t>
            </a:r>
            <a:r>
              <a:rPr lang="ru-RU" sz="2800" dirty="0" smtClean="0">
                <a:solidFill>
                  <a:srgbClr val="FFFF00"/>
                </a:solidFill>
              </a:rPr>
              <a:t>кварцит</a:t>
            </a:r>
            <a:r>
              <a:rPr lang="ru-RU" sz="2800" dirty="0" smtClean="0"/>
              <a:t>).</a:t>
            </a:r>
            <a:r>
              <a:rPr lang="ru-RU" sz="2800" dirty="0"/>
              <a:t> </a:t>
            </a:r>
            <a:endParaRPr lang="ru-RU" sz="2800" b="1" dirty="0" smtClean="0">
              <a:solidFill>
                <a:srgbClr val="FFFF00"/>
              </a:solidFill>
            </a:endParaRPr>
          </a:p>
        </p:txBody>
      </p:sp>
      <p:sp>
        <p:nvSpPr>
          <p:cNvPr id="4813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813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813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813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813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8135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Содержимое 2"/>
          <p:cNvSpPr>
            <a:spLocks noGrp="1"/>
          </p:cNvSpPr>
          <p:nvPr>
            <p:ph idx="1"/>
          </p:nvPr>
        </p:nvSpPr>
        <p:spPr>
          <a:xfrm>
            <a:off x="-90488" y="2579688"/>
            <a:ext cx="9144001" cy="9080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800" smtClean="0">
                <a:solidFill>
                  <a:srgbClr val="FFFF00"/>
                </a:solidFill>
              </a:rPr>
              <a:t>        Ігнімбрит</a:t>
            </a:r>
            <a:r>
              <a:rPr lang="ru-RU" sz="2800" smtClean="0"/>
              <a:t> 		</a:t>
            </a:r>
            <a:r>
              <a:rPr lang="ru-RU" sz="2800" smtClean="0">
                <a:solidFill>
                  <a:srgbClr val="FFFF00"/>
                </a:solidFill>
              </a:rPr>
              <a:t>Пісковик</a:t>
            </a:r>
            <a:r>
              <a:rPr lang="ru-RU" sz="2800" smtClean="0"/>
              <a:t> 		   </a:t>
            </a:r>
            <a:r>
              <a:rPr lang="ru-RU" sz="2800" smtClean="0">
                <a:solidFill>
                  <a:srgbClr val="FFFF00"/>
                </a:solidFill>
              </a:rPr>
              <a:t>Кварцит</a:t>
            </a:r>
            <a:r>
              <a:rPr lang="ru-RU" sz="2800" smtClean="0"/>
              <a:t> </a:t>
            </a:r>
            <a:endParaRPr lang="ru-RU" sz="2800" b="1" smtClean="0">
              <a:solidFill>
                <a:srgbClr val="FFFF00"/>
              </a:solidFill>
            </a:endParaRPr>
          </a:p>
        </p:txBody>
      </p:sp>
      <p:sp>
        <p:nvSpPr>
          <p:cNvPr id="49154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9155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9156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9157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9158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9159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9160" name="Picture 2" descr="https://upload.wikimedia.org/wikipedia/commons/7/7f/Quartz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284163"/>
            <a:ext cx="27463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4" descr="https://upload.wikimedia.org/wikipedia/commons/thumb/e/ec/Stadtroda_Sandstein.jpg/800px-Stadtroda_Sandste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7525" y="250825"/>
            <a:ext cx="30289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6" descr="https://upload.wikimedia.org/wikipedia/commons/f/f3/Ignimbri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663"/>
            <a:ext cx="26574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8" descr="https://upload.wikimedia.org/wikipedia/commons/thumb/e/ec/Igneous_rock_Santoroni_Greece.jpg/800px-Igneous_rock_Santoroni_Gree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6975" y="3108325"/>
            <a:ext cx="4210050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Прямоугольник 3"/>
          <p:cNvSpPr>
            <a:spLocks noChangeArrowheads="1"/>
          </p:cNvSpPr>
          <p:nvPr/>
        </p:nvSpPr>
        <p:spPr bwMode="auto">
          <a:xfrm>
            <a:off x="2533650" y="6330950"/>
            <a:ext cx="4157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FF00"/>
                </a:solidFill>
              </a:rPr>
              <a:t>Магматична гірська порода</a:t>
            </a:r>
            <a:r>
              <a:rPr lang="ru-RU">
                <a:solidFill>
                  <a:srgbClr val="252525"/>
                </a:solidFill>
              </a:rPr>
              <a:t> 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ПЛАН І КАРТА. КАРТОГРАФІЧНІ ПРОЕКЦІЇ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b="1" smtClean="0"/>
              <a:t>	</a:t>
            </a:r>
            <a:r>
              <a:rPr lang="ru-RU" sz="2800" b="1" smtClean="0">
                <a:solidFill>
                  <a:srgbClr val="FFFF00"/>
                </a:solidFill>
              </a:rPr>
              <a:t>План</a:t>
            </a:r>
            <a:r>
              <a:rPr lang="ru-RU" sz="2800" b="1" smtClean="0"/>
              <a:t> (картографія)</a:t>
            </a:r>
            <a:r>
              <a:rPr lang="ru-RU" sz="2800" smtClean="0"/>
              <a:t> — докладне </a:t>
            </a:r>
            <a:r>
              <a:rPr lang="ru-RU" sz="2800" u="sng" smtClean="0"/>
              <a:t>картографічне </a:t>
            </a:r>
            <a:r>
              <a:rPr lang="ru-RU" sz="2800" smtClean="0"/>
              <a:t>зображення у великому масштабі (1:10000 і більше) невеликої ділянки місцевості, в межах якої кривизна поверхні не враховується.</a:t>
            </a:r>
            <a:endParaRPr lang="ru-RU" sz="2800" b="1" smtClean="0">
              <a:solidFill>
                <a:srgbClr val="FFFF00"/>
              </a:solidFill>
            </a:endParaRP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b="1" smtClean="0"/>
              <a:t>	</a:t>
            </a:r>
            <a:r>
              <a:rPr lang="ru-RU" sz="2800" b="1" smtClean="0">
                <a:solidFill>
                  <a:srgbClr val="FFFF00"/>
                </a:solidFill>
              </a:rPr>
              <a:t>Географічна карта, мапа</a:t>
            </a:r>
            <a:r>
              <a:rPr lang="ru-RU" sz="2800" smtClean="0"/>
              <a:t> — зображення у певному масштабі території земної поверхні на площині, виконане за допомогою умовних знаків із застосуванням географічної (картографічної) проекції. Вона показує розміщення, властивості і зв'язки різних природних і соціально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b="1" smtClean="0"/>
              <a:t>	</a:t>
            </a:r>
            <a:r>
              <a:rPr lang="ru-RU" sz="2800" b="1" smtClean="0">
                <a:solidFill>
                  <a:srgbClr val="FFFF00"/>
                </a:solidFill>
              </a:rPr>
              <a:t>Картографічна проекція</a:t>
            </a:r>
            <a:r>
              <a:rPr lang="ru-RU" sz="2800" b="1" smtClean="0"/>
              <a:t> </a:t>
            </a:r>
            <a:r>
              <a:rPr lang="ru-RU" sz="2800" smtClean="0"/>
              <a:t>– це математично визначений спосіб зображення земної поверхні на площині (карті) -економічних об'єктів та явищ.</a:t>
            </a:r>
          </a:p>
        </p:txBody>
      </p:sp>
      <p:sp>
        <p:nvSpPr>
          <p:cNvPr id="5017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017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018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018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018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0183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</a:t>
            </a:r>
            <a:r>
              <a:rPr lang="uk-UA" sz="3000" dirty="0" smtClean="0"/>
              <a:t>Класифікують карти за </a:t>
            </a:r>
            <a:r>
              <a:rPr lang="uk-UA" sz="3000" b="1" dirty="0" smtClean="0">
                <a:solidFill>
                  <a:srgbClr val="FFFF00"/>
                </a:solidFill>
              </a:rPr>
              <a:t>масштабом</a:t>
            </a:r>
            <a:r>
              <a:rPr lang="uk-UA" sz="3000" b="1" dirty="0" smtClean="0"/>
              <a:t>, </a:t>
            </a:r>
            <a:r>
              <a:rPr lang="uk-UA" sz="3000" b="1" dirty="0" smtClean="0">
                <a:solidFill>
                  <a:srgbClr val="FFFF00"/>
                </a:solidFill>
              </a:rPr>
              <a:t>змістом</a:t>
            </a:r>
            <a:r>
              <a:rPr lang="uk-UA" sz="3000" b="1" dirty="0" smtClean="0"/>
              <a:t>, </a:t>
            </a:r>
            <a:r>
              <a:rPr lang="uk-UA" sz="3000" b="1" dirty="0" smtClean="0">
                <a:solidFill>
                  <a:srgbClr val="FFFF00"/>
                </a:solidFill>
              </a:rPr>
              <a:t>призначенням</a:t>
            </a:r>
            <a:r>
              <a:rPr lang="uk-UA" sz="3000" b="1" dirty="0" smtClean="0"/>
              <a:t>, </a:t>
            </a:r>
            <a:r>
              <a:rPr lang="uk-UA" sz="3000" b="1" dirty="0" smtClean="0">
                <a:solidFill>
                  <a:srgbClr val="FFFF00"/>
                </a:solidFill>
              </a:rPr>
              <a:t>охопленням території</a:t>
            </a:r>
            <a:r>
              <a:rPr lang="uk-UA" sz="3000" b="1" dirty="0" smtClean="0"/>
              <a:t>.</a:t>
            </a:r>
            <a:endParaRPr lang="en-US" sz="3000" b="1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b="1" dirty="0" smtClean="0"/>
              <a:t>	</a:t>
            </a:r>
            <a:r>
              <a:rPr lang="ru-RU" sz="3000" b="1" dirty="0" smtClean="0">
                <a:solidFill>
                  <a:srgbClr val="FFFF00"/>
                </a:solidFill>
              </a:rPr>
              <a:t>	За </a:t>
            </a:r>
            <a:r>
              <a:rPr lang="ru-RU" sz="3000" b="1" dirty="0">
                <a:solidFill>
                  <a:srgbClr val="FFFF00"/>
                </a:solidFill>
              </a:rPr>
              <a:t>масштабом</a:t>
            </a:r>
            <a:r>
              <a:rPr lang="ru-RU" sz="3000" dirty="0"/>
              <a:t> </a:t>
            </a:r>
            <a:r>
              <a:rPr lang="ru-RU" sz="3000" dirty="0" err="1"/>
              <a:t>карти</a:t>
            </a:r>
            <a:r>
              <a:rPr lang="ru-RU" sz="3000" dirty="0"/>
              <a:t> </a:t>
            </a:r>
            <a:r>
              <a:rPr lang="ru-RU" sz="3000" dirty="0" err="1"/>
              <a:t>класифікують</a:t>
            </a:r>
            <a:r>
              <a:rPr lang="ru-RU" sz="3000" dirty="0"/>
              <a:t> 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>
                <a:solidFill>
                  <a:srgbClr val="FFFF00"/>
                </a:solidFill>
              </a:rPr>
              <a:t>великомасштабні</a:t>
            </a:r>
            <a:r>
              <a:rPr lang="ru-RU" sz="3000" dirty="0">
                <a:solidFill>
                  <a:srgbClr val="FFFF00"/>
                </a:solidFill>
              </a:rPr>
              <a:t> </a:t>
            </a:r>
            <a:r>
              <a:rPr lang="ru-RU" sz="3000" dirty="0"/>
              <a:t>— з масштабом </a:t>
            </a:r>
            <a:r>
              <a:rPr lang="ru-RU" sz="3000" dirty="0" err="1"/>
              <a:t>від</a:t>
            </a:r>
            <a:r>
              <a:rPr lang="ru-RU" sz="3000" dirty="0"/>
              <a:t> 1:5000 до 1:200000, </a:t>
            </a:r>
            <a:r>
              <a:rPr lang="ru-RU" sz="3000" dirty="0" err="1"/>
              <a:t>загальногеографічні</a:t>
            </a:r>
            <a:r>
              <a:rPr lang="ru-RU" sz="3000" dirty="0"/>
              <a:t> </a:t>
            </a:r>
            <a:r>
              <a:rPr lang="ru-RU" sz="3000" dirty="0" err="1"/>
              <a:t>карти</a:t>
            </a:r>
            <a:r>
              <a:rPr lang="ru-RU" sz="3000" dirty="0"/>
              <a:t> такого масштабу </a:t>
            </a:r>
            <a:r>
              <a:rPr lang="ru-RU" sz="3000" dirty="0" err="1"/>
              <a:t>називають</a:t>
            </a:r>
            <a:r>
              <a:rPr lang="ru-RU" sz="3000" dirty="0"/>
              <a:t> </a:t>
            </a:r>
            <a:r>
              <a:rPr lang="ru-RU" sz="3000" i="1" dirty="0" err="1">
                <a:solidFill>
                  <a:srgbClr val="FFFF00"/>
                </a:solidFill>
              </a:rPr>
              <a:t>топографічними</a:t>
            </a:r>
            <a:r>
              <a:rPr lang="ru-RU" sz="3000" dirty="0" smtClean="0"/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 smtClean="0">
                <a:solidFill>
                  <a:srgbClr val="FFFF00"/>
                </a:solidFill>
              </a:rPr>
              <a:t>середньомасштабні</a:t>
            </a:r>
            <a:r>
              <a:rPr lang="ru-RU" sz="3000" dirty="0"/>
              <a:t> — масштаб </a:t>
            </a:r>
            <a:r>
              <a:rPr lang="ru-RU" sz="3000" dirty="0" err="1"/>
              <a:t>яких</a:t>
            </a:r>
            <a:r>
              <a:rPr lang="ru-RU" sz="3000" dirty="0"/>
              <a:t> </a:t>
            </a:r>
            <a:r>
              <a:rPr lang="ru-RU" sz="3000" dirty="0" err="1"/>
              <a:t>від</a:t>
            </a:r>
            <a:r>
              <a:rPr lang="ru-RU" sz="3000" dirty="0"/>
              <a:t> 1:200000 до 1:1000000, </a:t>
            </a:r>
            <a:r>
              <a:rPr lang="ru-RU" sz="3000" dirty="0" err="1"/>
              <a:t>загальногеографічні</a:t>
            </a:r>
            <a:r>
              <a:rPr lang="ru-RU" sz="3000" dirty="0"/>
              <a:t> </a:t>
            </a:r>
            <a:r>
              <a:rPr lang="ru-RU" sz="3000" dirty="0" err="1"/>
              <a:t>карти</a:t>
            </a:r>
            <a:r>
              <a:rPr lang="ru-RU" sz="3000" dirty="0"/>
              <a:t> такого масштабу </a:t>
            </a:r>
            <a:r>
              <a:rPr lang="ru-RU" sz="3000" dirty="0" err="1"/>
              <a:t>називають</a:t>
            </a:r>
            <a:r>
              <a:rPr lang="ru-RU" sz="3000" dirty="0"/>
              <a:t> </a:t>
            </a:r>
            <a:r>
              <a:rPr lang="ru-RU" sz="3000" i="1" dirty="0" err="1">
                <a:solidFill>
                  <a:srgbClr val="FFFF00"/>
                </a:solidFill>
              </a:rPr>
              <a:t>оглядово-топографічними</a:t>
            </a:r>
            <a:r>
              <a:rPr lang="ru-RU" sz="3000" dirty="0" smtClean="0"/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 smtClean="0">
                <a:solidFill>
                  <a:srgbClr val="FFFF00"/>
                </a:solidFill>
              </a:rPr>
              <a:t>дрібномасштабні</a:t>
            </a:r>
            <a:r>
              <a:rPr lang="ru-RU" sz="3000" dirty="0" smtClean="0">
                <a:solidFill>
                  <a:srgbClr val="FFFF00"/>
                </a:solidFill>
              </a:rPr>
              <a:t> </a:t>
            </a:r>
            <a:r>
              <a:rPr lang="ru-RU" sz="3000" dirty="0" err="1">
                <a:solidFill>
                  <a:srgbClr val="FFFF00"/>
                </a:solidFill>
              </a:rPr>
              <a:t>карти</a:t>
            </a:r>
            <a:r>
              <a:rPr lang="ru-RU" sz="3000" dirty="0"/>
              <a:t> — масштаб </a:t>
            </a:r>
            <a:r>
              <a:rPr lang="ru-RU" sz="3000" dirty="0" err="1"/>
              <a:t>дрібніший</a:t>
            </a:r>
            <a:r>
              <a:rPr lang="ru-RU" sz="3000" dirty="0"/>
              <a:t> </a:t>
            </a:r>
            <a:r>
              <a:rPr lang="ru-RU" sz="3000" dirty="0" err="1"/>
              <a:t>від</a:t>
            </a:r>
            <a:r>
              <a:rPr lang="ru-RU" sz="3000" dirty="0"/>
              <a:t> 1:1000000, </a:t>
            </a:r>
            <a:r>
              <a:rPr lang="ru-RU" sz="3000" dirty="0" err="1"/>
              <a:t>загальногеографічні</a:t>
            </a:r>
            <a:r>
              <a:rPr lang="ru-RU" sz="3000" dirty="0"/>
              <a:t> </a:t>
            </a:r>
            <a:r>
              <a:rPr lang="ru-RU" sz="3000" dirty="0" err="1"/>
              <a:t>карти</a:t>
            </a:r>
            <a:r>
              <a:rPr lang="ru-RU" sz="3000" dirty="0"/>
              <a:t> такого масштабу </a:t>
            </a:r>
            <a:r>
              <a:rPr lang="ru-RU" sz="3000" dirty="0" err="1"/>
              <a:t>називають</a:t>
            </a:r>
            <a:r>
              <a:rPr lang="ru-RU" sz="3000" dirty="0"/>
              <a:t> </a:t>
            </a:r>
            <a:r>
              <a:rPr lang="ru-RU" sz="3000" i="1" dirty="0" err="1">
                <a:solidFill>
                  <a:srgbClr val="FFFF00"/>
                </a:solidFill>
              </a:rPr>
              <a:t>оглядовими</a:t>
            </a:r>
            <a:r>
              <a:rPr lang="ru-RU" sz="3000" dirty="0" smtClean="0"/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b="1" dirty="0" smtClean="0">
                <a:solidFill>
                  <a:srgbClr val="FFFF00"/>
                </a:solidFill>
              </a:rPr>
              <a:t>	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b="1" dirty="0">
                <a:solidFill>
                  <a:srgbClr val="FFFF00"/>
                </a:solidFill>
              </a:rPr>
              <a:t>	</a:t>
            </a:r>
            <a:r>
              <a:rPr lang="ru-RU" sz="3000" b="1" dirty="0" smtClean="0">
                <a:solidFill>
                  <a:srgbClr val="FFFF00"/>
                </a:solidFill>
              </a:rPr>
              <a:t>За </a:t>
            </a:r>
            <a:r>
              <a:rPr lang="ru-RU" sz="3000" b="1" dirty="0" err="1">
                <a:solidFill>
                  <a:srgbClr val="FFFF00"/>
                </a:solidFill>
              </a:rPr>
              <a:t>змістом</a:t>
            </a:r>
            <a:r>
              <a:rPr lang="ru-RU" sz="3000" dirty="0"/>
              <a:t> </a:t>
            </a:r>
            <a:r>
              <a:rPr lang="ru-RU" sz="3000" dirty="0" err="1"/>
              <a:t>виділяють</a:t>
            </a:r>
            <a:r>
              <a:rPr lang="ru-RU" sz="3000" dirty="0"/>
              <a:t> </a:t>
            </a:r>
            <a:r>
              <a:rPr lang="ru-RU" sz="3000" dirty="0" err="1"/>
              <a:t>дві</a:t>
            </a:r>
            <a:r>
              <a:rPr lang="ru-RU" sz="3000" dirty="0"/>
              <a:t> </a:t>
            </a:r>
            <a:r>
              <a:rPr lang="ru-RU" sz="3000" dirty="0" err="1"/>
              <a:t>великі</a:t>
            </a:r>
            <a:r>
              <a:rPr lang="ru-RU" sz="3000" dirty="0"/>
              <a:t> </a:t>
            </a:r>
            <a:r>
              <a:rPr lang="ru-RU" sz="3000" dirty="0" err="1"/>
              <a:t>групи</a:t>
            </a:r>
            <a:r>
              <a:rPr lang="ru-RU" sz="3000" dirty="0"/>
              <a:t> карт: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 smtClean="0">
                <a:solidFill>
                  <a:srgbClr val="FFFF00"/>
                </a:solidFill>
              </a:rPr>
              <a:t>Загальногеографічні</a:t>
            </a:r>
            <a:r>
              <a:rPr lang="ru-RU" sz="3000" dirty="0" smtClean="0">
                <a:solidFill>
                  <a:srgbClr val="FFFF00"/>
                </a:solidFill>
              </a:rPr>
              <a:t> - </a:t>
            </a:r>
            <a:r>
              <a:rPr lang="ru-RU" sz="3000" dirty="0" err="1"/>
              <a:t>зображають</a:t>
            </a:r>
            <a:r>
              <a:rPr lang="ru-RU" sz="3000" dirty="0"/>
              <a:t> </a:t>
            </a:r>
            <a:r>
              <a:rPr lang="ru-RU" sz="3000" dirty="0" err="1"/>
              <a:t>всі</a:t>
            </a:r>
            <a:r>
              <a:rPr lang="ru-RU" sz="3000" dirty="0"/>
              <a:t> </a:t>
            </a:r>
            <a:r>
              <a:rPr lang="ru-RU" sz="3000" dirty="0" err="1"/>
              <a:t>географічні</a:t>
            </a:r>
            <a:r>
              <a:rPr lang="ru-RU" sz="3000" dirty="0"/>
              <a:t> </a:t>
            </a:r>
            <a:r>
              <a:rPr lang="ru-RU" sz="3000" dirty="0" err="1"/>
              <a:t>явища</a:t>
            </a:r>
            <a:r>
              <a:rPr lang="ru-RU" sz="3000" dirty="0"/>
              <a:t>: </a:t>
            </a:r>
            <a:r>
              <a:rPr lang="ru-RU" sz="3000" dirty="0" err="1"/>
              <a:t>рельєф</a:t>
            </a:r>
            <a:r>
              <a:rPr lang="ru-RU" sz="3000" dirty="0"/>
              <a:t>, </a:t>
            </a:r>
            <a:r>
              <a:rPr lang="ru-RU" sz="3000" dirty="0" err="1"/>
              <a:t>гідрографію</a:t>
            </a:r>
            <a:r>
              <a:rPr lang="ru-RU" sz="3000" dirty="0"/>
              <a:t>, </a:t>
            </a:r>
            <a:r>
              <a:rPr lang="ru-RU" sz="3000" dirty="0" err="1"/>
              <a:t>рослинно-ґрунтовий</a:t>
            </a:r>
            <a:r>
              <a:rPr lang="ru-RU" sz="3000" dirty="0"/>
              <a:t> </a:t>
            </a:r>
            <a:r>
              <a:rPr lang="ru-RU" sz="3000" dirty="0" err="1"/>
              <a:t>покрив</a:t>
            </a:r>
            <a:r>
              <a:rPr lang="ru-RU" sz="3000" dirty="0"/>
              <a:t>, </a:t>
            </a:r>
            <a:r>
              <a:rPr lang="ru-RU" sz="3000" dirty="0" err="1"/>
              <a:t>населені</a:t>
            </a:r>
            <a:r>
              <a:rPr lang="ru-RU" sz="3000" dirty="0"/>
              <a:t> </a:t>
            </a:r>
            <a:r>
              <a:rPr lang="ru-RU" sz="3000" dirty="0" err="1" smtClean="0"/>
              <a:t>пункти</a:t>
            </a:r>
            <a:r>
              <a:rPr lang="ru-RU" sz="3000" dirty="0" smtClean="0">
                <a:solidFill>
                  <a:srgbClr val="FFFF00"/>
                </a:solidFill>
              </a:rPr>
              <a:t>;</a:t>
            </a:r>
            <a:r>
              <a:rPr lang="ru-RU" sz="3000" dirty="0" smtClean="0"/>
              <a:t> </a:t>
            </a:r>
            <a:endParaRPr lang="ru-RU" sz="30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 smtClean="0">
                <a:solidFill>
                  <a:srgbClr val="FFFF00"/>
                </a:solidFill>
              </a:rPr>
              <a:t>Тематичні</a:t>
            </a:r>
            <a:r>
              <a:rPr lang="ru-RU" sz="3000" dirty="0" smtClean="0">
                <a:solidFill>
                  <a:srgbClr val="FFFF00"/>
                </a:solidFill>
              </a:rPr>
              <a:t> -  </a:t>
            </a:r>
            <a:r>
              <a:rPr lang="ru-RU" sz="3000" dirty="0" err="1"/>
              <a:t>показують</a:t>
            </a:r>
            <a:r>
              <a:rPr lang="ru-RU" sz="3000" dirty="0"/>
              <a:t> </a:t>
            </a:r>
            <a:r>
              <a:rPr lang="ru-RU" sz="3000" dirty="0" err="1"/>
              <a:t>розміщення</a:t>
            </a:r>
            <a:r>
              <a:rPr lang="ru-RU" sz="3000" dirty="0"/>
              <a:t>, </a:t>
            </a:r>
            <a:r>
              <a:rPr lang="ru-RU" sz="3000" dirty="0" err="1"/>
              <a:t>взаємозв'язки</a:t>
            </a:r>
            <a:r>
              <a:rPr lang="ru-RU" sz="3000" dirty="0"/>
              <a:t> і </a:t>
            </a:r>
            <a:r>
              <a:rPr lang="ru-RU" sz="3000" dirty="0" err="1"/>
              <a:t>динаміку</a:t>
            </a:r>
            <a:r>
              <a:rPr lang="ru-RU" sz="3000" dirty="0"/>
              <a:t> </a:t>
            </a:r>
            <a:r>
              <a:rPr lang="ru-RU" sz="3000" dirty="0" err="1"/>
              <a:t>природних</a:t>
            </a:r>
            <a:r>
              <a:rPr lang="ru-RU" sz="3000" dirty="0"/>
              <a:t> </a:t>
            </a:r>
            <a:r>
              <a:rPr lang="ru-RU" sz="3000" dirty="0" err="1"/>
              <a:t>явищ</a:t>
            </a:r>
            <a:r>
              <a:rPr lang="ru-RU" sz="3000" dirty="0"/>
              <a:t>, </a:t>
            </a:r>
            <a:r>
              <a:rPr lang="ru-RU" sz="3000" dirty="0" err="1"/>
              <a:t>населення</a:t>
            </a:r>
            <a:r>
              <a:rPr lang="ru-RU" sz="3000" dirty="0"/>
              <a:t>, </a:t>
            </a:r>
            <a:r>
              <a:rPr lang="ru-RU" sz="3000" dirty="0" err="1" smtClean="0"/>
              <a:t>економіки</a:t>
            </a:r>
            <a:r>
              <a:rPr lang="ru-RU" sz="3000" dirty="0"/>
              <a:t>.</a:t>
            </a:r>
            <a:endParaRPr lang="en-US" sz="3000" dirty="0" smtClean="0"/>
          </a:p>
        </p:txBody>
      </p:sp>
      <p:sp>
        <p:nvSpPr>
          <p:cNvPr id="5120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7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	</a:t>
            </a:r>
            <a:r>
              <a:rPr lang="ru-RU" sz="3000" b="1" dirty="0" smtClean="0">
                <a:solidFill>
                  <a:srgbClr val="FFFF00"/>
                </a:solidFill>
              </a:rPr>
              <a:t>За </a:t>
            </a:r>
            <a:r>
              <a:rPr lang="ru-RU" sz="3000" b="1" dirty="0" err="1">
                <a:solidFill>
                  <a:srgbClr val="FFFF00"/>
                </a:solidFill>
              </a:rPr>
              <a:t>призначенням</a:t>
            </a:r>
            <a:r>
              <a:rPr lang="ru-RU" sz="3000" dirty="0"/>
              <a:t> </a:t>
            </a:r>
            <a:r>
              <a:rPr lang="ru-RU" sz="3000" dirty="0" err="1"/>
              <a:t>карти</a:t>
            </a:r>
            <a:r>
              <a:rPr lang="ru-RU" sz="3000" dirty="0"/>
              <a:t> </a:t>
            </a:r>
            <a:r>
              <a:rPr lang="ru-RU" sz="3000" dirty="0" err="1"/>
              <a:t>поділяються</a:t>
            </a:r>
            <a:r>
              <a:rPr lang="ru-RU" sz="3000" dirty="0"/>
              <a:t> на: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>
                <a:solidFill>
                  <a:srgbClr val="FFFF00"/>
                </a:solidFill>
              </a:rPr>
              <a:t>науково-довідкові</a:t>
            </a:r>
            <a:r>
              <a:rPr lang="ru-RU" sz="3000" dirty="0"/>
              <a:t> (</a:t>
            </a:r>
            <a:r>
              <a:rPr lang="ru-RU" sz="3000" dirty="0" err="1"/>
              <a:t>призначені</a:t>
            </a:r>
            <a:r>
              <a:rPr lang="ru-RU" sz="3000" dirty="0"/>
              <a:t> для </a:t>
            </a:r>
            <a:r>
              <a:rPr lang="ru-RU" sz="3000" dirty="0" err="1"/>
              <a:t>виконання</a:t>
            </a:r>
            <a:r>
              <a:rPr lang="ru-RU" sz="3000" dirty="0"/>
              <a:t> за ними </a:t>
            </a:r>
            <a:r>
              <a:rPr lang="ru-RU" sz="3000" dirty="0" err="1"/>
              <a:t>наукових</a:t>
            </a:r>
            <a:r>
              <a:rPr lang="ru-RU" sz="3000" dirty="0"/>
              <a:t> </a:t>
            </a:r>
            <a:r>
              <a:rPr lang="ru-RU" sz="3000" dirty="0" err="1"/>
              <a:t>досліджень</a:t>
            </a:r>
            <a:r>
              <a:rPr lang="ru-RU" sz="3000" dirty="0"/>
              <a:t> і </a:t>
            </a:r>
            <a:r>
              <a:rPr lang="ru-RU" sz="3000" dirty="0" err="1"/>
              <a:t>отримання</a:t>
            </a:r>
            <a:r>
              <a:rPr lang="ru-RU" sz="3000" dirty="0"/>
              <a:t> максимально </a:t>
            </a:r>
            <a:r>
              <a:rPr lang="ru-RU" sz="3000" dirty="0" err="1"/>
              <a:t>повної</a:t>
            </a:r>
            <a:r>
              <a:rPr lang="ru-RU" sz="3000" dirty="0"/>
              <a:t> </a:t>
            </a:r>
            <a:r>
              <a:rPr lang="ru-RU" sz="3000" dirty="0" err="1"/>
              <a:t>інформації</a:t>
            </a:r>
            <a:r>
              <a:rPr lang="ru-RU" sz="3000" dirty="0"/>
              <a:t>);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>
                <a:solidFill>
                  <a:srgbClr val="FFFF00"/>
                </a:solidFill>
              </a:rPr>
              <a:t>культурно-</a:t>
            </a:r>
            <a:r>
              <a:rPr lang="ru-RU" sz="3000" dirty="0" err="1">
                <a:solidFill>
                  <a:srgbClr val="FFFF00"/>
                </a:solidFill>
              </a:rPr>
              <a:t>освітні</a:t>
            </a:r>
            <a:r>
              <a:rPr lang="ru-RU" sz="3000" dirty="0"/>
              <a:t> (</a:t>
            </a:r>
            <a:r>
              <a:rPr lang="ru-RU" sz="3000" dirty="0" err="1"/>
              <a:t>призначені</a:t>
            </a:r>
            <a:r>
              <a:rPr lang="ru-RU" sz="3000" dirty="0"/>
              <a:t> для </a:t>
            </a:r>
            <a:r>
              <a:rPr lang="ru-RU" sz="3000" dirty="0" err="1"/>
              <a:t>популяризації</a:t>
            </a:r>
            <a:r>
              <a:rPr lang="ru-RU" sz="3000" dirty="0"/>
              <a:t> </a:t>
            </a:r>
            <a:r>
              <a:rPr lang="ru-RU" sz="3000" dirty="0" err="1"/>
              <a:t>знань</a:t>
            </a:r>
            <a:r>
              <a:rPr lang="ru-RU" sz="3000" dirty="0"/>
              <a:t>, </a:t>
            </a:r>
            <a:r>
              <a:rPr lang="ru-RU" sz="3000" dirty="0" err="1"/>
              <a:t>ідей</a:t>
            </a:r>
            <a:r>
              <a:rPr lang="ru-RU" sz="3000" dirty="0"/>
              <a:t>), </a:t>
            </a:r>
            <a:r>
              <a:rPr lang="ru-RU" sz="3000" dirty="0" err="1"/>
              <a:t>технічні</a:t>
            </a:r>
            <a:r>
              <a:rPr lang="ru-RU" sz="3000" dirty="0"/>
              <a:t> (</a:t>
            </a:r>
            <a:r>
              <a:rPr lang="ru-RU" sz="3000" dirty="0" err="1"/>
              <a:t>відображають</a:t>
            </a:r>
            <a:r>
              <a:rPr lang="ru-RU" sz="3000" dirty="0"/>
              <a:t> </a:t>
            </a:r>
            <a:r>
              <a:rPr lang="ru-RU" sz="3000" dirty="0" err="1"/>
              <a:t>об'єкти</a:t>
            </a:r>
            <a:r>
              <a:rPr lang="ru-RU" sz="3000" dirty="0"/>
              <a:t> та </a:t>
            </a:r>
            <a:r>
              <a:rPr lang="ru-RU" sz="3000" dirty="0" err="1"/>
              <a:t>умови</a:t>
            </a:r>
            <a:r>
              <a:rPr lang="ru-RU" sz="3000" dirty="0"/>
              <a:t>, </a:t>
            </a:r>
            <a:r>
              <a:rPr lang="ru-RU" sz="3000" dirty="0" err="1"/>
              <a:t>необхідні</a:t>
            </a:r>
            <a:r>
              <a:rPr lang="ru-RU" sz="3000" dirty="0"/>
              <a:t> для </a:t>
            </a:r>
            <a:r>
              <a:rPr lang="ru-RU" sz="3000" dirty="0" err="1"/>
              <a:t>вирішення</a:t>
            </a:r>
            <a:r>
              <a:rPr lang="ru-RU" sz="3000" dirty="0"/>
              <a:t> </a:t>
            </a:r>
            <a:r>
              <a:rPr lang="ru-RU" sz="3000" dirty="0" err="1"/>
              <a:t>якихось</a:t>
            </a:r>
            <a:r>
              <a:rPr lang="ru-RU" sz="3000" dirty="0"/>
              <a:t> </a:t>
            </a:r>
            <a:r>
              <a:rPr lang="ru-RU" sz="3000" dirty="0" err="1"/>
              <a:t>технічних</a:t>
            </a:r>
            <a:r>
              <a:rPr lang="ru-RU" sz="3000" dirty="0"/>
              <a:t> </a:t>
            </a:r>
            <a:r>
              <a:rPr lang="ru-RU" sz="3000" dirty="0" err="1"/>
              <a:t>завдань</a:t>
            </a:r>
            <a:r>
              <a:rPr lang="ru-RU" sz="3000" dirty="0"/>
              <a:t>);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>
                <a:solidFill>
                  <a:srgbClr val="FFFF00"/>
                </a:solidFill>
              </a:rPr>
              <a:t>навчальні</a:t>
            </a:r>
            <a:r>
              <a:rPr lang="ru-RU" sz="3000" dirty="0">
                <a:solidFill>
                  <a:srgbClr val="FFFF00"/>
                </a:solidFill>
              </a:rPr>
              <a:t> </a:t>
            </a:r>
            <a:r>
              <a:rPr lang="ru-RU" sz="3000" dirty="0"/>
              <a:t>(</a:t>
            </a:r>
            <a:r>
              <a:rPr lang="ru-RU" sz="3000" dirty="0" err="1"/>
              <a:t>використовуються</a:t>
            </a:r>
            <a:r>
              <a:rPr lang="ru-RU" sz="3000" dirty="0"/>
              <a:t> в </a:t>
            </a:r>
            <a:r>
              <a:rPr lang="ru-RU" sz="3000" dirty="0" err="1"/>
              <a:t>якості</a:t>
            </a:r>
            <a:r>
              <a:rPr lang="ru-RU" sz="3000" dirty="0"/>
              <a:t> </a:t>
            </a:r>
            <a:r>
              <a:rPr lang="ru-RU" sz="3000" dirty="0" err="1"/>
              <a:t>наочності</a:t>
            </a:r>
            <a:r>
              <a:rPr lang="ru-RU" sz="3000" dirty="0"/>
              <a:t> для </a:t>
            </a:r>
            <a:r>
              <a:rPr lang="ru-RU" sz="3000" dirty="0" err="1"/>
              <a:t>вивчення</a:t>
            </a:r>
            <a:r>
              <a:rPr lang="ru-RU" sz="3000" dirty="0"/>
              <a:t> </a:t>
            </a:r>
            <a:r>
              <a:rPr lang="ru-RU" sz="3000" dirty="0" err="1"/>
              <a:t>географії</a:t>
            </a:r>
            <a:r>
              <a:rPr lang="ru-RU" sz="3000" dirty="0"/>
              <a:t>, </a:t>
            </a:r>
            <a:r>
              <a:rPr lang="ru-RU" sz="3000" dirty="0" err="1"/>
              <a:t>історії</a:t>
            </a:r>
            <a:r>
              <a:rPr lang="ru-RU" sz="3000" dirty="0"/>
              <a:t>, </a:t>
            </a:r>
            <a:r>
              <a:rPr lang="ru-RU" sz="3000" dirty="0" err="1"/>
              <a:t>геології</a:t>
            </a:r>
            <a:r>
              <a:rPr lang="ru-RU" sz="3000" dirty="0"/>
              <a:t> та </a:t>
            </a:r>
            <a:r>
              <a:rPr lang="ru-RU" sz="3000" dirty="0" err="1"/>
              <a:t>інших</a:t>
            </a:r>
            <a:r>
              <a:rPr lang="ru-RU" sz="3000" dirty="0"/>
              <a:t> </a:t>
            </a:r>
            <a:r>
              <a:rPr lang="ru-RU" sz="3000" dirty="0" err="1"/>
              <a:t>дисциплін</a:t>
            </a:r>
            <a:r>
              <a:rPr lang="ru-RU" sz="3000" dirty="0"/>
              <a:t>), </a:t>
            </a:r>
            <a:r>
              <a:rPr lang="ru-RU" sz="3000" dirty="0" err="1"/>
              <a:t>туристичні</a:t>
            </a:r>
            <a:r>
              <a:rPr lang="ru-RU" sz="3000" dirty="0"/>
              <a:t> та </a:t>
            </a:r>
            <a:r>
              <a:rPr lang="ru-RU" sz="3000" dirty="0" err="1"/>
              <a:t>інші</a:t>
            </a:r>
            <a:r>
              <a:rPr lang="ru-RU" sz="3000" dirty="0"/>
              <a:t>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b="1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b="1" dirty="0" smtClean="0"/>
              <a:t>	</a:t>
            </a:r>
            <a:r>
              <a:rPr lang="ru-RU" sz="3000" b="1" dirty="0" smtClean="0">
                <a:solidFill>
                  <a:srgbClr val="FFFF00"/>
                </a:solidFill>
              </a:rPr>
              <a:t>За </a:t>
            </a:r>
            <a:r>
              <a:rPr lang="ru-RU" sz="3000" b="1" dirty="0" err="1">
                <a:solidFill>
                  <a:srgbClr val="FFFF00"/>
                </a:solidFill>
              </a:rPr>
              <a:t>охопленням</a:t>
            </a:r>
            <a:r>
              <a:rPr lang="ru-RU" sz="3000" b="1" dirty="0">
                <a:solidFill>
                  <a:srgbClr val="FFFF00"/>
                </a:solidFill>
              </a:rPr>
              <a:t> </a:t>
            </a:r>
            <a:r>
              <a:rPr lang="ru-RU" sz="3000" b="1" dirty="0" err="1">
                <a:solidFill>
                  <a:srgbClr val="FFFF00"/>
                </a:solidFill>
              </a:rPr>
              <a:t>території</a:t>
            </a:r>
            <a:r>
              <a:rPr lang="ru-RU" sz="3000" dirty="0"/>
              <a:t> </a:t>
            </a:r>
            <a:r>
              <a:rPr lang="ru-RU" sz="3000" dirty="0" err="1"/>
              <a:t>карти</a:t>
            </a:r>
            <a:r>
              <a:rPr lang="ru-RU" sz="3000" dirty="0"/>
              <a:t> </a:t>
            </a:r>
            <a:r>
              <a:rPr lang="ru-RU" sz="3000" dirty="0" err="1"/>
              <a:t>поділяються</a:t>
            </a:r>
            <a:r>
              <a:rPr lang="ru-RU" sz="3000" dirty="0"/>
              <a:t> на: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>
                <a:solidFill>
                  <a:srgbClr val="FFFF00"/>
                </a:solidFill>
              </a:rPr>
              <a:t>Світові</a:t>
            </a:r>
            <a:r>
              <a:rPr lang="ru-RU" sz="3000" dirty="0"/>
              <a:t> (карта </a:t>
            </a:r>
            <a:r>
              <a:rPr lang="ru-RU" sz="3000" dirty="0" err="1"/>
              <a:t>земної</a:t>
            </a:r>
            <a:r>
              <a:rPr lang="ru-RU" sz="3000" dirty="0"/>
              <a:t> </a:t>
            </a:r>
            <a:r>
              <a:rPr lang="ru-RU" sz="3000" dirty="0" err="1"/>
              <a:t>кулі</a:t>
            </a:r>
            <a:r>
              <a:rPr lang="ru-RU" sz="30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>
                <a:solidFill>
                  <a:srgbClr val="FFFF00"/>
                </a:solidFill>
              </a:rPr>
              <a:t>Океанів</a:t>
            </a:r>
            <a:r>
              <a:rPr lang="ru-RU" sz="3000" dirty="0"/>
              <a:t> (карта </a:t>
            </a:r>
            <a:r>
              <a:rPr lang="ru-RU" sz="3000" dirty="0" err="1"/>
              <a:t>всіх</a:t>
            </a:r>
            <a:r>
              <a:rPr lang="ru-RU" sz="3000" dirty="0"/>
              <a:t> </a:t>
            </a:r>
            <a:r>
              <a:rPr lang="ru-RU" sz="3000" dirty="0" err="1"/>
              <a:t>океанів</a:t>
            </a:r>
            <a:r>
              <a:rPr lang="ru-RU" sz="30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>
                <a:solidFill>
                  <a:srgbClr val="FFFF00"/>
                </a:solidFill>
              </a:rPr>
              <a:t>Материкові</a:t>
            </a:r>
            <a:r>
              <a:rPr lang="ru-RU" sz="3000" dirty="0"/>
              <a:t> (карта </a:t>
            </a:r>
            <a:r>
              <a:rPr lang="ru-RU" sz="3000" dirty="0" err="1"/>
              <a:t>окремого</a:t>
            </a:r>
            <a:r>
              <a:rPr lang="ru-RU" sz="3000" dirty="0"/>
              <a:t> материку </a:t>
            </a:r>
            <a:r>
              <a:rPr lang="ru-RU" sz="3000" dirty="0" smtClean="0"/>
              <a:t>«</a:t>
            </a:r>
            <a:r>
              <a:rPr lang="ru-RU" sz="3000" dirty="0" err="1" smtClean="0"/>
              <a:t>Євразія</a:t>
            </a:r>
            <a:r>
              <a:rPr lang="ru-RU" sz="3000" dirty="0" smtClean="0"/>
              <a:t>», </a:t>
            </a:r>
            <a:r>
              <a:rPr lang="ru-RU" sz="3000" dirty="0" err="1" smtClean="0"/>
              <a:t>тощо</a:t>
            </a:r>
            <a:r>
              <a:rPr lang="ru-RU" sz="3000" dirty="0" smtClean="0"/>
              <a:t>)</a:t>
            </a:r>
            <a:endParaRPr lang="ru-RU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dirty="0" err="1">
                <a:solidFill>
                  <a:srgbClr val="FFFF00"/>
                </a:solidFill>
              </a:rPr>
              <a:t>Країни</a:t>
            </a:r>
            <a:r>
              <a:rPr lang="ru-RU" sz="3000" dirty="0">
                <a:solidFill>
                  <a:srgbClr val="FFFF00"/>
                </a:solidFill>
              </a:rPr>
              <a:t> </a:t>
            </a:r>
            <a:r>
              <a:rPr lang="ru-RU" sz="3000" dirty="0"/>
              <a:t>(карта </a:t>
            </a:r>
            <a:r>
              <a:rPr lang="ru-RU" sz="3000" dirty="0" err="1"/>
              <a:t>однієї</a:t>
            </a:r>
            <a:r>
              <a:rPr lang="ru-RU" sz="3000" dirty="0"/>
              <a:t> </a:t>
            </a:r>
            <a:r>
              <a:rPr lang="ru-RU" sz="3000" dirty="0" err="1"/>
              <a:t>країни</a:t>
            </a:r>
            <a:r>
              <a:rPr lang="ru-RU" sz="3000" dirty="0"/>
              <a:t> «</a:t>
            </a:r>
            <a:r>
              <a:rPr lang="ru-RU" sz="3000" dirty="0" err="1"/>
              <a:t>Україна</a:t>
            </a:r>
            <a:r>
              <a:rPr lang="ru-RU" sz="3000" dirty="0" smtClean="0"/>
              <a:t>», </a:t>
            </a:r>
            <a:r>
              <a:rPr lang="ru-RU" sz="3000" dirty="0" err="1"/>
              <a:t>тощо</a:t>
            </a:r>
            <a:r>
              <a:rPr lang="ru-RU" sz="3000" dirty="0" smtClean="0"/>
              <a:t>)</a:t>
            </a:r>
            <a:endParaRPr lang="ru-RU" sz="3000" dirty="0"/>
          </a:p>
        </p:txBody>
      </p:sp>
      <p:sp>
        <p:nvSpPr>
          <p:cNvPr id="5222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222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222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222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223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2231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	Масштаб</a:t>
            </a:r>
            <a:r>
              <a:rPr lang="ru-RU" sz="2800" b="1" dirty="0"/>
              <a:t> </a:t>
            </a:r>
            <a:r>
              <a:rPr lang="ru-RU" sz="2800" b="1" dirty="0" smtClean="0"/>
              <a:t>(</a:t>
            </a:r>
            <a:r>
              <a:rPr lang="ru-RU" sz="2800" b="1" dirty="0" err="1" smtClean="0">
                <a:solidFill>
                  <a:srgbClr val="FFFF00"/>
                </a:solidFill>
              </a:rPr>
              <a:t>мірило</a:t>
            </a:r>
            <a:r>
              <a:rPr lang="ru-RU" sz="2800" b="1" dirty="0" smtClean="0"/>
              <a:t>)</a:t>
            </a:r>
            <a:r>
              <a:rPr lang="ru-RU" sz="2800" dirty="0"/>
              <a:t> —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відношення</a:t>
            </a:r>
            <a:r>
              <a:rPr lang="ru-RU" sz="2800" dirty="0"/>
              <a:t> </a:t>
            </a:r>
            <a:r>
              <a:rPr lang="ru-RU" sz="2800" dirty="0" err="1"/>
              <a:t>розмірів</a:t>
            </a:r>
            <a:r>
              <a:rPr lang="ru-RU" sz="2800" dirty="0"/>
              <a:t> </a:t>
            </a:r>
            <a:r>
              <a:rPr lang="ru-RU" sz="2800" dirty="0" err="1"/>
              <a:t>об'єкта</a:t>
            </a:r>
            <a:r>
              <a:rPr lang="ru-RU" sz="2800" dirty="0"/>
              <a:t>, </a:t>
            </a:r>
            <a:r>
              <a:rPr lang="ru-RU" sz="2800" dirty="0" err="1"/>
              <a:t>виконаних</a:t>
            </a:r>
            <a:r>
              <a:rPr lang="ru-RU" sz="2800" dirty="0"/>
              <a:t> без </a:t>
            </a:r>
            <a:r>
              <a:rPr lang="ru-RU" sz="2800" dirty="0" err="1"/>
              <a:t>спотворень</a:t>
            </a:r>
            <a:r>
              <a:rPr lang="ru-RU" sz="2800" dirty="0"/>
              <a:t>, до </a:t>
            </a:r>
            <a:r>
              <a:rPr lang="ru-RU" sz="2800" dirty="0" err="1"/>
              <a:t>інших</a:t>
            </a:r>
            <a:r>
              <a:rPr lang="ru-RU" sz="2800" dirty="0"/>
              <a:t> </a:t>
            </a:r>
            <a:r>
              <a:rPr lang="ru-RU" sz="2800" dirty="0" err="1"/>
              <a:t>номінальних</a:t>
            </a:r>
            <a:r>
              <a:rPr lang="ru-RU" sz="2800" dirty="0"/>
              <a:t> </a:t>
            </a:r>
            <a:r>
              <a:rPr lang="ru-RU" sz="2800" dirty="0" err="1" smtClean="0"/>
              <a:t>значень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Масштаб </a:t>
            </a:r>
            <a:r>
              <a:rPr lang="ru-RU" sz="2800" dirty="0"/>
              <a:t>з </a:t>
            </a:r>
            <a:r>
              <a:rPr lang="ru-RU" sz="2800" dirty="0" err="1"/>
              <a:t>відношенням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FF00"/>
                </a:solidFill>
              </a:rPr>
              <a:t>1:1 </a:t>
            </a:r>
            <a:r>
              <a:rPr lang="ru-RU" sz="2800" dirty="0" err="1"/>
              <a:t>називають</a:t>
            </a:r>
            <a:r>
              <a:rPr lang="ru-RU" sz="2800" dirty="0"/>
              <a:t> масштабом </a:t>
            </a:r>
            <a:r>
              <a:rPr lang="ru-RU" sz="2800" dirty="0" err="1"/>
              <a:t>натуральної</a:t>
            </a:r>
            <a:r>
              <a:rPr lang="ru-RU" sz="2800" dirty="0"/>
              <a:t> </a:t>
            </a:r>
            <a:r>
              <a:rPr lang="ru-RU" sz="2800" dirty="0" err="1"/>
              <a:t>величини</a:t>
            </a:r>
            <a:r>
              <a:rPr lang="ru-RU" sz="28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масштаби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зменшення</a:t>
            </a:r>
            <a:r>
              <a:rPr lang="ru-RU" sz="2800" dirty="0"/>
              <a:t>: 1:2; </a:t>
            </a:r>
            <a:r>
              <a:rPr lang="ru-RU" sz="2800" dirty="0" smtClean="0"/>
              <a:t>1:10</a:t>
            </a:r>
            <a:r>
              <a:rPr lang="ru-RU" sz="2800" dirty="0"/>
              <a:t>; </a:t>
            </a:r>
            <a:r>
              <a:rPr lang="ru-RU" sz="2800" dirty="0" smtClean="0"/>
              <a:t>1:100</a:t>
            </a:r>
            <a:r>
              <a:rPr lang="ru-RU" sz="2800" dirty="0"/>
              <a:t>; </a:t>
            </a:r>
            <a:r>
              <a:rPr lang="ru-RU" sz="2800" dirty="0" smtClean="0"/>
              <a:t>1:800</a:t>
            </a:r>
            <a:r>
              <a:rPr lang="ru-RU" sz="2800" dirty="0"/>
              <a:t>; 1:1 000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rgbClr val="FFFF00"/>
                </a:solidFill>
              </a:rPr>
              <a:t>натуральна величина</a:t>
            </a:r>
            <a:r>
              <a:rPr lang="ru-RU" sz="2800" dirty="0"/>
              <a:t>: 1:1;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>
                <a:solidFill>
                  <a:srgbClr val="FFFF00"/>
                </a:solidFill>
              </a:rPr>
              <a:t>масштаби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збільшення</a:t>
            </a:r>
            <a:r>
              <a:rPr lang="ru-RU" sz="2800" dirty="0"/>
              <a:t>: 2:1; </a:t>
            </a:r>
            <a:r>
              <a:rPr lang="ru-RU" sz="2800" dirty="0" smtClean="0"/>
              <a:t>10:1</a:t>
            </a:r>
            <a:r>
              <a:rPr lang="ru-RU" sz="2800" dirty="0"/>
              <a:t>; 20:1; 40:1; 50:1; 100:1.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2800" dirty="0" smtClean="0"/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Приклад:</a:t>
            </a:r>
            <a:r>
              <a:rPr lang="ru-RU" sz="2800" dirty="0" smtClean="0"/>
              <a:t> </a:t>
            </a:r>
            <a:r>
              <a:rPr lang="ru-RU" sz="2800" dirty="0"/>
              <a:t>для масштабу </a:t>
            </a:r>
            <a:r>
              <a:rPr lang="ru-RU" sz="2800" dirty="0" smtClean="0"/>
              <a:t>1:10 000 </a:t>
            </a:r>
            <a:r>
              <a:rPr lang="ru-RU" sz="2800" dirty="0" err="1"/>
              <a:t>точність</a:t>
            </a:r>
            <a:r>
              <a:rPr lang="ru-RU" sz="2800" dirty="0"/>
              <a:t> масштабу </a:t>
            </a:r>
            <a:r>
              <a:rPr lang="ru-RU" sz="2800" dirty="0" err="1"/>
              <a:t>дорівнюватиме</a:t>
            </a:r>
            <a:r>
              <a:rPr lang="ru-RU" sz="2800" dirty="0"/>
              <a:t> 1 м. В </a:t>
            </a:r>
            <a:r>
              <a:rPr lang="ru-RU" sz="2800" dirty="0" err="1"/>
              <a:t>цьому</a:t>
            </a:r>
            <a:r>
              <a:rPr lang="ru-RU" sz="2800" dirty="0"/>
              <a:t> </a:t>
            </a:r>
            <a:r>
              <a:rPr lang="ru-RU" sz="2800" dirty="0" err="1"/>
              <a:t>масштабі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FF00"/>
                </a:solidFill>
              </a:rPr>
              <a:t>1 см </a:t>
            </a:r>
            <a:r>
              <a:rPr lang="ru-RU" sz="2800" dirty="0"/>
              <a:t>на </a:t>
            </a:r>
            <a:r>
              <a:rPr lang="ru-RU" sz="2800" dirty="0" err="1"/>
              <a:t>плані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FF00"/>
                </a:solidFill>
              </a:rPr>
              <a:t>10 000 </a:t>
            </a:r>
            <a:r>
              <a:rPr lang="ru-RU" sz="2800" dirty="0" smtClean="0">
                <a:solidFill>
                  <a:srgbClr val="FFFF00"/>
                </a:solidFill>
              </a:rPr>
              <a:t>см (100 м) </a:t>
            </a:r>
            <a:r>
              <a:rPr lang="ru-RU" sz="2800" dirty="0"/>
              <a:t>на </a:t>
            </a:r>
            <a:r>
              <a:rPr lang="ru-RU" sz="2800" dirty="0" err="1"/>
              <a:t>місцевості</a:t>
            </a:r>
            <a:r>
              <a:rPr lang="ru-RU" sz="2800" dirty="0"/>
              <a:t>, </a:t>
            </a:r>
            <a:r>
              <a:rPr lang="ru-RU" sz="2800" dirty="0">
                <a:solidFill>
                  <a:srgbClr val="FFFF00"/>
                </a:solidFill>
              </a:rPr>
              <a:t>1 мм</a:t>
            </a:r>
            <a:r>
              <a:rPr lang="ru-RU" sz="2800" dirty="0"/>
              <a:t> — </a:t>
            </a:r>
            <a:r>
              <a:rPr lang="ru-RU" sz="2800" dirty="0">
                <a:solidFill>
                  <a:srgbClr val="FFFF00"/>
                </a:solidFill>
              </a:rPr>
              <a:t>1 000 </a:t>
            </a:r>
            <a:r>
              <a:rPr lang="ru-RU" sz="2800" dirty="0" smtClean="0">
                <a:solidFill>
                  <a:srgbClr val="FFFF00"/>
                </a:solidFill>
              </a:rPr>
              <a:t>см (10 м)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FFFF00"/>
                </a:solidFill>
              </a:rPr>
              <a:t>0,1</a:t>
            </a:r>
            <a:r>
              <a:rPr lang="ru-RU" sz="2800" dirty="0">
                <a:solidFill>
                  <a:srgbClr val="FFFF00"/>
                </a:solidFill>
              </a:rPr>
              <a:t> мм</a:t>
            </a:r>
            <a:r>
              <a:rPr lang="ru-RU" sz="2800" dirty="0"/>
              <a:t> — </a:t>
            </a:r>
            <a:r>
              <a:rPr lang="ru-RU" sz="2800" dirty="0">
                <a:solidFill>
                  <a:srgbClr val="FFFF00"/>
                </a:solidFill>
              </a:rPr>
              <a:t>100 см (1 м</a:t>
            </a:r>
            <a:r>
              <a:rPr lang="ru-RU" sz="2800" dirty="0" smtClean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</a:t>
            </a:r>
            <a:endParaRPr lang="ru-RU" sz="2800" dirty="0"/>
          </a:p>
        </p:txBody>
      </p:sp>
      <p:sp>
        <p:nvSpPr>
          <p:cNvPr id="5325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5" name="AutoShape 2" descr="Файл:Corioliskraft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42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5" name="Picture 2" descr="http://ukrmap.su/program2010/g8/g8_5_files/image00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3" y="3643313"/>
            <a:ext cx="918686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4" descr="Файл:KABULCITYM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4277" name="Picture 5" descr="D:\Рабочий стол-Диск-С\Предмети що читаються Гнатюк В.В\Основи природознавство 4 кр\800px-KABULCITYM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0"/>
            <a:ext cx="6215063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357688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>
                <a:solidFill>
                  <a:srgbClr val="FFFF00"/>
                </a:solidFill>
              </a:rPr>
              <a:t>3</a:t>
            </a:r>
            <a:r>
              <a:rPr lang="uk-UA" sz="2800" b="1" dirty="0" smtClean="0">
                <a:solidFill>
                  <a:srgbClr val="FFFF00"/>
                </a:solidFill>
              </a:rPr>
              <a:t>. ПОНЯТТЯ ПРО ГІДРОСФЕРУ. РОЗПОДІЛ ТА КРУГООБІГ ВОДИ НА ПЛАНЕТІ.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Гідросфера</a:t>
            </a:r>
            <a:r>
              <a:rPr lang="ru-RU" sz="2800" dirty="0" smtClean="0"/>
              <a:t> (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дав-грец</a:t>
            </a:r>
            <a:r>
              <a:rPr lang="ru-RU" sz="2800" dirty="0" smtClean="0"/>
              <a:t>. </a:t>
            </a:r>
            <a:r>
              <a:rPr lang="ru-RU" sz="2800" dirty="0" err="1" smtClean="0"/>
              <a:t>гидро</a:t>
            </a:r>
            <a:r>
              <a:rPr lang="el-GR" sz="2800" dirty="0" smtClean="0"/>
              <a:t> – </a:t>
            </a:r>
            <a:r>
              <a:rPr lang="ru-RU" sz="2800" dirty="0" smtClean="0"/>
              <a:t>вода </a:t>
            </a:r>
            <a:r>
              <a:rPr lang="ru-RU" sz="2800" dirty="0" err="1" smtClean="0"/>
              <a:t>і</a:t>
            </a:r>
            <a:r>
              <a:rPr lang="ru-RU" sz="2800" dirty="0" smtClean="0"/>
              <a:t> сфера</a:t>
            </a:r>
            <a:r>
              <a:rPr lang="el-GR" sz="2800" dirty="0" smtClean="0"/>
              <a:t> – </a:t>
            </a:r>
            <a:r>
              <a:rPr lang="ru-RU" sz="2800" dirty="0" smtClean="0"/>
              <a:t>куля) – </a:t>
            </a:r>
            <a:r>
              <a:rPr lang="ru-RU" sz="2800" dirty="0" err="1" smtClean="0"/>
              <a:t>водна</a:t>
            </a:r>
            <a:r>
              <a:rPr lang="ru-RU" sz="2800" dirty="0" smtClean="0"/>
              <a:t> </a:t>
            </a:r>
            <a:r>
              <a:rPr lang="ru-RU" sz="2800" dirty="0" err="1" smtClean="0"/>
              <a:t>оболонка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Гдросферу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прийнято</a:t>
            </a:r>
            <a:r>
              <a:rPr lang="ru-RU" sz="2800" dirty="0" smtClean="0"/>
              <a:t> </a:t>
            </a:r>
            <a:r>
              <a:rPr lang="ru-RU" sz="2800" dirty="0" err="1" smtClean="0"/>
              <a:t>ділити</a:t>
            </a:r>
            <a:r>
              <a:rPr lang="ru-RU" sz="2800" dirty="0" smtClean="0"/>
              <a:t> на </a:t>
            </a:r>
            <a:r>
              <a:rPr lang="ru-RU" sz="2800" dirty="0" err="1" smtClean="0"/>
              <a:t>Світовий</a:t>
            </a:r>
            <a:r>
              <a:rPr lang="ru-RU" sz="2800" dirty="0" smtClean="0"/>
              <a:t> океан, </a:t>
            </a:r>
            <a:r>
              <a:rPr lang="ru-RU" sz="2800" dirty="0" err="1" smtClean="0"/>
              <a:t>континентальні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поверхневі</a:t>
            </a:r>
            <a:r>
              <a:rPr lang="ru-RU" sz="2800" dirty="0" smtClean="0"/>
              <a:t> води та </a:t>
            </a:r>
            <a:r>
              <a:rPr lang="ru-RU" sz="2800" dirty="0" err="1" smtClean="0"/>
              <a:t>підземні</a:t>
            </a:r>
            <a:r>
              <a:rPr lang="ru-RU" sz="2800" dirty="0" smtClean="0"/>
              <a:t> води.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Гідросфера</a:t>
            </a:r>
            <a:r>
              <a:rPr lang="ru-RU" sz="2800" dirty="0" smtClean="0"/>
              <a:t> — </a:t>
            </a:r>
            <a:r>
              <a:rPr lang="ru-RU" sz="2800" dirty="0" err="1" smtClean="0"/>
              <a:t>водна</a:t>
            </a:r>
            <a:r>
              <a:rPr lang="ru-RU" sz="2800" dirty="0" smtClean="0"/>
              <a:t> </a:t>
            </a:r>
            <a:r>
              <a:rPr lang="ru-RU" sz="2800" dirty="0" err="1" smtClean="0"/>
              <a:t>оболонка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, до складу </a:t>
            </a:r>
            <a:r>
              <a:rPr lang="ru-RU" sz="2800" dirty="0" err="1" smtClean="0"/>
              <a:t>якої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входять</a:t>
            </a:r>
            <a:r>
              <a:rPr lang="ru-RU" sz="2800" dirty="0" smtClean="0"/>
              <a:t> </a:t>
            </a:r>
            <a:r>
              <a:rPr lang="ru-RU" sz="2800" dirty="0" err="1" smtClean="0"/>
              <a:t>океани</a:t>
            </a:r>
            <a:r>
              <a:rPr lang="ru-RU" sz="2800" dirty="0" smtClean="0"/>
              <a:t>, моря та </a:t>
            </a:r>
            <a:r>
              <a:rPr lang="ru-RU" sz="2800" dirty="0" err="1" smtClean="0"/>
              <a:t>континентальні</a:t>
            </a:r>
            <a:r>
              <a:rPr lang="ru-RU" sz="2800" dirty="0" smtClean="0"/>
              <a:t> </a:t>
            </a:r>
            <a:r>
              <a:rPr lang="ru-RU" sz="2800" dirty="0" err="1" smtClean="0"/>
              <a:t>водні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маси</a:t>
            </a:r>
            <a:r>
              <a:rPr lang="ru-RU" sz="2800" dirty="0" smtClean="0"/>
              <a:t>, </a:t>
            </a:r>
            <a:r>
              <a:rPr lang="ru-RU" sz="2800" dirty="0" err="1" smtClean="0"/>
              <a:t>сніговий</a:t>
            </a:r>
            <a:r>
              <a:rPr lang="ru-RU" sz="2800" dirty="0" smtClean="0"/>
              <a:t> </a:t>
            </a:r>
            <a:r>
              <a:rPr lang="ru-RU" sz="2800" dirty="0" err="1" smtClean="0"/>
              <a:t>покрив</a:t>
            </a:r>
            <a:r>
              <a:rPr lang="ru-RU" sz="2800" dirty="0" smtClean="0"/>
              <a:t> 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льодовики</a:t>
            </a:r>
            <a:r>
              <a:rPr lang="ru-RU" sz="2800" dirty="0" smtClean="0"/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Гідросфера</a:t>
            </a:r>
            <a:r>
              <a:rPr lang="ru-RU" sz="2800" dirty="0" smtClean="0"/>
              <a:t> —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динамічна</a:t>
            </a:r>
            <a:r>
              <a:rPr lang="ru-RU" sz="2800" dirty="0" smtClean="0"/>
              <a:t> система, в </a:t>
            </a:r>
            <a:r>
              <a:rPr lang="ru-RU" sz="2800" dirty="0" err="1" smtClean="0"/>
              <a:t>якій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постійно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протікають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фізичні</a:t>
            </a:r>
            <a:r>
              <a:rPr lang="ru-RU" sz="2800" dirty="0" smtClean="0"/>
              <a:t>, </a:t>
            </a:r>
            <a:r>
              <a:rPr lang="ru-RU" sz="2800" dirty="0" err="1" smtClean="0"/>
              <a:t>хімічні</a:t>
            </a:r>
            <a:r>
              <a:rPr lang="ru-RU" sz="2800" dirty="0" smtClean="0"/>
              <a:t> та </a:t>
            </a:r>
            <a:r>
              <a:rPr lang="ru-RU" sz="2800" dirty="0" err="1" smtClean="0"/>
              <a:t>біологічні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процеси</a:t>
            </a:r>
            <a:r>
              <a:rPr lang="ru-RU" sz="2800" dirty="0" smtClean="0"/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8" name="AutoShape 2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5299" name="AutoShape 4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5300" name="AutoShape 6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5301" name="AutoShape 9" descr="https://encrypted-tbn3.gstatic.com/images?q=tbn:ANd9GcSS89CavET2RqIyJ5z9t7PZE8aFV7ZkV6CQ7RbHNvGUSNg_ub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5302" name="AutoShape 2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5303" name="AutoShape 4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5304" name="Picture 2" descr="http://2.bp.blogspot.com/_d5GllDKKFNg/S-gIw6ocLjI/AAAAAAAAATA/JO3F76OurN0/s1600/d85de08a379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57688"/>
            <a:ext cx="3932238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4" descr="http://900igr.net/datai/prazdniki/Vsemirnyj-Den-vody/0002-003-Gidrosfera-vodnaja-obolochka-Zem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286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6" descr="http://shools-geograf.at.ua/gidrosfera/o_agu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4786313"/>
            <a:ext cx="2071687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4" descr="http://t3.gstatic.com/images?q=tbn:ANd9GcSlg7UBLqCAXtOPnuZVTjjHnXe04F443NPCLhZ_IclXJdAW7-s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pidruchniki.ws/imag/ecolog/shmat_eco/image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71813"/>
            <a:ext cx="91440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500688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Водні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ресурси</a:t>
            </a:r>
            <a:r>
              <a:rPr lang="ru-RU" sz="2800" dirty="0" smtClean="0"/>
              <a:t> </a:t>
            </a:r>
            <a:r>
              <a:rPr lang="ru-RU" sz="2800" dirty="0" err="1" smtClean="0"/>
              <a:t>планети</a:t>
            </a:r>
            <a:r>
              <a:rPr lang="ru-RU" sz="2800" dirty="0" smtClean="0"/>
              <a:t> в </a:t>
            </a:r>
            <a:r>
              <a:rPr lang="ru-RU" sz="2800" dirty="0" err="1" smtClean="0"/>
              <a:t>рідкому</a:t>
            </a:r>
            <a:r>
              <a:rPr lang="ru-RU" sz="2800" dirty="0" smtClean="0"/>
              <a:t>, </a:t>
            </a:r>
            <a:r>
              <a:rPr lang="ru-RU" sz="2800" dirty="0" err="1" smtClean="0"/>
              <a:t>газоподібному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твердому станах </a:t>
            </a:r>
            <a:r>
              <a:rPr lang="ru-RU" sz="2800" dirty="0" err="1" smtClean="0"/>
              <a:t>становлять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1,6 </a:t>
            </a:r>
            <a:r>
              <a:rPr lang="ru-RU" sz="2800" dirty="0" err="1" smtClean="0">
                <a:solidFill>
                  <a:srgbClr val="FFFF00"/>
                </a:solidFill>
              </a:rPr>
              <a:t>млрд</a:t>
            </a:r>
            <a:r>
              <a:rPr lang="ru-RU" sz="2800" dirty="0" smtClean="0">
                <a:solidFill>
                  <a:srgbClr val="FFFF00"/>
                </a:solidFill>
              </a:rPr>
              <a:t> км³</a:t>
            </a:r>
            <a:r>
              <a:rPr lang="ru-RU" sz="2800" dirty="0" smtClean="0"/>
              <a:t>.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1/800 (0,025%)</a:t>
            </a:r>
            <a:r>
              <a:rPr lang="ru-RU" sz="2800" dirty="0" smtClean="0"/>
              <a:t> </a:t>
            </a:r>
            <a:r>
              <a:rPr lang="ru-RU" sz="2800" dirty="0" err="1" smtClean="0"/>
              <a:t>об'єму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. </a:t>
            </a:r>
            <a:r>
              <a:rPr lang="ru-RU" sz="2800" dirty="0" err="1" smtClean="0"/>
              <a:t>Гідросфера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досить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рухливим</a:t>
            </a:r>
            <a:r>
              <a:rPr lang="ru-RU" sz="2800" dirty="0" smtClean="0"/>
              <a:t> </a:t>
            </a:r>
            <a:r>
              <a:rPr lang="ru-RU" sz="2800" dirty="0" err="1" smtClean="0"/>
              <a:t>елементом</a:t>
            </a:r>
            <a:r>
              <a:rPr lang="ru-RU" sz="2800" dirty="0" smtClean="0"/>
              <a:t> </a:t>
            </a:r>
            <a:r>
              <a:rPr lang="ru-RU" sz="2800" dirty="0" err="1" smtClean="0"/>
              <a:t>географічної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оболонки</a:t>
            </a:r>
            <a:r>
              <a:rPr lang="ru-RU" sz="2800" dirty="0" smtClean="0"/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Маса</a:t>
            </a:r>
            <a:r>
              <a:rPr lang="ru-RU" sz="2800" dirty="0" smtClean="0"/>
              <a:t> </a:t>
            </a:r>
            <a:r>
              <a:rPr lang="ru-RU" sz="2800" dirty="0" err="1" smtClean="0"/>
              <a:t>гідросфери</a:t>
            </a:r>
            <a:r>
              <a:rPr lang="ru-RU" sz="2800" dirty="0" smtClean="0"/>
              <a:t> — </a:t>
            </a:r>
            <a:r>
              <a:rPr lang="ru-RU" sz="2800" dirty="0" smtClean="0">
                <a:solidFill>
                  <a:srgbClr val="FFFF00"/>
                </a:solidFill>
              </a:rPr>
              <a:t>1,4 ∙ 10</a:t>
            </a:r>
            <a:r>
              <a:rPr lang="ru-RU" sz="2800" baseline="30000" dirty="0" smtClean="0">
                <a:solidFill>
                  <a:srgbClr val="FFFF00"/>
                </a:solidFill>
              </a:rPr>
              <a:t>18</a:t>
            </a:r>
            <a:r>
              <a:rPr lang="ru-RU" sz="2800" dirty="0" smtClean="0">
                <a:solidFill>
                  <a:srgbClr val="FFFF00"/>
                </a:solidFill>
              </a:rPr>
              <a:t> т</a:t>
            </a:r>
            <a:r>
              <a:rPr lang="ru-RU" sz="2800" dirty="0" smtClean="0"/>
              <a:t>, </a:t>
            </a:r>
            <a:r>
              <a:rPr lang="ru-RU" sz="2800" dirty="0" err="1" smtClean="0"/>
              <a:t>із</a:t>
            </a:r>
            <a:r>
              <a:rPr lang="ru-RU" sz="2800" dirty="0" smtClean="0"/>
              <a:t> </a:t>
            </a:r>
            <a:r>
              <a:rPr lang="ru-RU" sz="2800" dirty="0" err="1" smtClean="0"/>
              <a:t>яких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98,31 %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припадає</a:t>
            </a:r>
            <a:r>
              <a:rPr lang="ru-RU" sz="2800" dirty="0" smtClean="0"/>
              <a:t> на </a:t>
            </a:r>
            <a:r>
              <a:rPr lang="ru-RU" sz="2800" dirty="0" err="1" smtClean="0"/>
              <a:t>океани</a:t>
            </a:r>
            <a:r>
              <a:rPr lang="ru-RU" sz="2800" dirty="0" smtClean="0"/>
              <a:t>, моря і </a:t>
            </a:r>
            <a:r>
              <a:rPr lang="ru-RU" sz="2800" dirty="0" err="1" smtClean="0"/>
              <a:t>підземні</a:t>
            </a:r>
            <a:r>
              <a:rPr lang="ru-RU" sz="2800" dirty="0" smtClean="0"/>
              <a:t> води, </a:t>
            </a:r>
            <a:r>
              <a:rPr lang="ru-RU" sz="2800" dirty="0" smtClean="0">
                <a:solidFill>
                  <a:srgbClr val="FFFF00"/>
                </a:solidFill>
              </a:rPr>
              <a:t>1,65 %</a:t>
            </a:r>
            <a:r>
              <a:rPr lang="ru-RU" sz="2800" dirty="0" smtClean="0"/>
              <a:t> — у </a:t>
            </a:r>
            <a:r>
              <a:rPr lang="ru-RU" sz="2800" dirty="0" err="1" smtClean="0"/>
              <a:t>материкових</a:t>
            </a:r>
            <a:r>
              <a:rPr lang="ru-RU" sz="2800" dirty="0" smtClean="0"/>
              <a:t> </a:t>
            </a:r>
            <a:r>
              <a:rPr lang="ru-RU" sz="2800" dirty="0" err="1" smtClean="0"/>
              <a:t>льодах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приполярних</a:t>
            </a:r>
            <a:r>
              <a:rPr lang="ru-RU" sz="2800" dirty="0" smtClean="0"/>
              <a:t> областей і </a:t>
            </a:r>
            <a:r>
              <a:rPr lang="ru-RU" sz="2800" dirty="0" err="1" smtClean="0"/>
              <a:t>лише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0,045 %</a:t>
            </a:r>
            <a:r>
              <a:rPr lang="ru-RU" sz="2800" dirty="0" smtClean="0"/>
              <a:t> — у </a:t>
            </a:r>
            <a:r>
              <a:rPr lang="ru-RU" sz="2800" dirty="0" err="1" smtClean="0"/>
              <a:t>прісних</a:t>
            </a:r>
            <a:r>
              <a:rPr lang="ru-RU" sz="2800" dirty="0" smtClean="0"/>
              <a:t> водах </a:t>
            </a:r>
            <a:r>
              <a:rPr lang="ru-RU" sz="2800" dirty="0" err="1" smtClean="0"/>
              <a:t>річок</a:t>
            </a:r>
            <a:r>
              <a:rPr lang="ru-RU" sz="2800" dirty="0" smtClean="0"/>
              <a:t>, </a:t>
            </a:r>
            <a:r>
              <a:rPr lang="ru-RU" sz="2800" dirty="0" err="1" smtClean="0"/>
              <a:t>боліт</a:t>
            </a:r>
            <a:r>
              <a:rPr lang="ru-RU" sz="2800" dirty="0" smtClean="0"/>
              <a:t> та озер. </a:t>
            </a:r>
            <a:r>
              <a:rPr lang="ru-RU" sz="2800" dirty="0" err="1" smtClean="0"/>
              <a:t>Незначна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частка</a:t>
            </a:r>
            <a:r>
              <a:rPr lang="ru-RU" sz="2800" dirty="0" smtClean="0"/>
              <a:t> води </a:t>
            </a:r>
            <a:r>
              <a:rPr lang="ru-RU" sz="2800" dirty="0" err="1" smtClean="0"/>
              <a:t>знаходиться</a:t>
            </a:r>
            <a:r>
              <a:rPr lang="ru-RU" sz="2800" dirty="0" smtClean="0"/>
              <a:t> в </a:t>
            </a:r>
            <a:r>
              <a:rPr lang="ru-RU" sz="2800" dirty="0" err="1" smtClean="0"/>
              <a:t>атмосфері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живих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організмах</a:t>
            </a:r>
            <a:r>
              <a:rPr lang="ru-RU" sz="2800" dirty="0" smtClean="0"/>
              <a:t>. 	</a:t>
            </a:r>
            <a:r>
              <a:rPr lang="ru-RU" sz="2800" dirty="0" err="1" smtClean="0"/>
              <a:t>Хімічний</a:t>
            </a:r>
            <a:r>
              <a:rPr lang="ru-RU" sz="2800" dirty="0" smtClean="0"/>
              <a:t> склад </a:t>
            </a:r>
            <a:r>
              <a:rPr lang="ru-RU" sz="2800" dirty="0" err="1" smtClean="0"/>
              <a:t>гідросфери</a:t>
            </a:r>
            <a:r>
              <a:rPr lang="ru-RU" sz="2800" dirty="0" smtClean="0"/>
              <a:t> </a:t>
            </a:r>
            <a:r>
              <a:rPr lang="ru-RU" sz="2800" dirty="0" err="1" smtClean="0"/>
              <a:t>наближається</a:t>
            </a:r>
            <a:r>
              <a:rPr lang="ru-RU" sz="2800" dirty="0" smtClean="0"/>
              <a:t> до </a:t>
            </a:r>
            <a:r>
              <a:rPr lang="ru-RU" sz="2800" dirty="0" err="1" smtClean="0"/>
              <a:t>середнього</a:t>
            </a:r>
            <a:r>
              <a:rPr lang="ru-RU" sz="2800" dirty="0" smtClean="0"/>
              <a:t> складу </a:t>
            </a:r>
            <a:r>
              <a:rPr lang="ru-RU" sz="2800" dirty="0" err="1" smtClean="0"/>
              <a:t>морської</a:t>
            </a:r>
            <a:r>
              <a:rPr lang="ru-RU" sz="2800" dirty="0" smtClean="0"/>
              <a:t> води.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>
                <a:solidFill>
                  <a:srgbClr val="FFFF00"/>
                </a:solidFill>
              </a:rPr>
              <a:t>Гідросфера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перебуває</a:t>
            </a:r>
            <a:r>
              <a:rPr lang="ru-RU" sz="2800" dirty="0" smtClean="0">
                <a:solidFill>
                  <a:srgbClr val="FFFF00"/>
                </a:solidFill>
              </a:rPr>
              <a:t> у </a:t>
            </a:r>
            <a:r>
              <a:rPr lang="ru-RU" sz="2800" dirty="0" err="1" smtClean="0">
                <a:solidFill>
                  <a:srgbClr val="FFFF00"/>
                </a:solidFill>
              </a:rPr>
              <a:t>безперервній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взаємодії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з</a:t>
            </a:r>
            <a:r>
              <a:rPr lang="ru-RU" sz="2800" dirty="0" smtClean="0">
                <a:solidFill>
                  <a:srgbClr val="FFFF00"/>
                </a:solidFill>
              </a:rPr>
              <a:t> атмосферою, земною корою та </a:t>
            </a:r>
            <a:r>
              <a:rPr lang="ru-RU" sz="2800" dirty="0" err="1" smtClean="0">
                <a:solidFill>
                  <a:srgbClr val="FFFF00"/>
                </a:solidFill>
              </a:rPr>
              <a:t>біосферою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  <a:endParaRPr lang="uk-UA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6" name="AutoShape 2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47" name="AutoShape 4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48" name="AutoShape 6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49" name="AutoShape 9" descr="https://encrypted-tbn3.gstatic.com/images?q=tbn:ANd9GcSS89CavET2RqIyJ5z9t7PZE8aFV7ZkV6CQ7RbHNvGUSNg_ub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50" name="AutoShape 2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51" name="AutoShape 4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7352" name="Picture 2" descr="http://www.proza.ru/pics/2012/07/23/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8" y="5241925"/>
            <a:ext cx="22145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4" descr="http://aleks-6zklass.narod.ru/images/p75_oke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41925"/>
            <a:ext cx="221456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6" descr="http://www.krugosvet.ru/images/1012079_2079_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5249863"/>
            <a:ext cx="2143125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8" descr="http://900igr.net/datai/prazdniki/Vsemirnyj-Den-vody/0002-003-Gidrosfera-vodnaja-obolochka-Zeml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5268913"/>
            <a:ext cx="2119312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357563"/>
          </a:xfrm>
        </p:spPr>
        <p:txBody>
          <a:bodyPr rtlCol="0"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КОЛЬСЬКА НАДГЛИБОКА СВЕДЛОВИНА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dirty="0"/>
              <a:t> Розташована у </a:t>
            </a:r>
            <a:r>
              <a:rPr lang="uk-UA" sz="2800" dirty="0" err="1"/>
              <a:t>Печензькому</a:t>
            </a:r>
            <a:r>
              <a:rPr lang="uk-UA" sz="2800" dirty="0"/>
              <a:t> районі Мурманської обл. РФ біля </a:t>
            </a:r>
            <a:r>
              <a:rPr lang="uk-UA" sz="2800" dirty="0">
                <a:solidFill>
                  <a:srgbClr val="FFFF00"/>
                </a:solidFill>
              </a:rPr>
              <a:t>м. Заполярний</a:t>
            </a:r>
            <a:r>
              <a:rPr lang="uk-UA" sz="2800" dirty="0"/>
              <a:t>. Глибина </a:t>
            </a:r>
            <a:r>
              <a:rPr lang="uk-UA" sz="2800" b="1" dirty="0">
                <a:solidFill>
                  <a:srgbClr val="FFFF00"/>
                </a:solidFill>
              </a:rPr>
              <a:t>12262 м</a:t>
            </a:r>
            <a:r>
              <a:rPr lang="uk-UA" sz="2800" dirty="0"/>
              <a:t> (свердловина СГ-3 на 2000 р. — </a:t>
            </a:r>
            <a:r>
              <a:rPr lang="uk-UA" sz="2800" b="1" dirty="0">
                <a:solidFill>
                  <a:srgbClr val="FFFF00"/>
                </a:solidFill>
              </a:rPr>
              <a:t>12 266 м</a:t>
            </a:r>
            <a:r>
              <a:rPr lang="uk-UA" sz="2800" dirty="0"/>
              <a:t>). </a:t>
            </a:r>
            <a:r>
              <a:rPr lang="uk-UA" sz="2800" dirty="0" smtClean="0"/>
              <a:t>	Споруджувалася </a:t>
            </a:r>
            <a:r>
              <a:rPr lang="uk-UA" sz="2800" dirty="0"/>
              <a:t>в східній частині Балтійського щита для вивчення геології та </a:t>
            </a:r>
            <a:r>
              <a:rPr lang="uk-UA" sz="2800" dirty="0" smtClean="0"/>
              <a:t>металогенії континентальної </a:t>
            </a:r>
            <a:r>
              <a:rPr lang="uk-UA" sz="2800" dirty="0"/>
              <a:t>земної кори з відбором </a:t>
            </a:r>
            <a:r>
              <a:rPr lang="uk-UA" sz="2800" dirty="0" smtClean="0"/>
              <a:t>керна (проби)</a:t>
            </a:r>
            <a:r>
              <a:rPr lang="uk-UA" sz="2800" dirty="0"/>
              <a:t> по всій довжині свердловини.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AutoShape 2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59" name="AutoShape 4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0" name="AutoShape 6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1" name="AutoShape 9" descr="https://encrypted-tbn3.gstatic.com/images?q=tbn:ANd9GcSS89CavET2RqIyJ5z9t7PZE8aFV7ZkV6CQ7RbHNvGUSNg_ub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2" name="AutoShape 2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3" name="AutoShape 4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9464" name="Picture 2" descr="http://www.mojgorod.ru/murmansk_obl/zapoljarnyj/images/m47215503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3573463"/>
            <a:ext cx="3959225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4" descr="Мурманская область на карті Росії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8163" y="2852738"/>
            <a:ext cx="60658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РОЗПОДІЛ ВОДИ НА ПЛАНЕТІ</a:t>
            </a:r>
            <a:endParaRPr lang="uk-UA" sz="28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Світовий</a:t>
            </a:r>
            <a:r>
              <a:rPr lang="ru-RU" sz="2800" b="1" dirty="0" smtClean="0">
                <a:solidFill>
                  <a:srgbClr val="FFFF00"/>
                </a:solidFill>
              </a:rPr>
              <a:t> океан </a:t>
            </a:r>
            <a:r>
              <a:rPr lang="ru-RU" sz="2800" dirty="0" smtClean="0"/>
              <a:t>— </a:t>
            </a:r>
            <a:r>
              <a:rPr lang="ru-RU" sz="2800" dirty="0" err="1" smtClean="0"/>
              <a:t>безперервна</a:t>
            </a:r>
            <a:r>
              <a:rPr lang="ru-RU" sz="2800" dirty="0" smtClean="0"/>
              <a:t> </a:t>
            </a:r>
            <a:r>
              <a:rPr lang="ru-RU" sz="2800" dirty="0" err="1" smtClean="0"/>
              <a:t>водна</a:t>
            </a:r>
            <a:r>
              <a:rPr lang="ru-RU" sz="2800" dirty="0" smtClean="0"/>
              <a:t> </a:t>
            </a:r>
            <a:r>
              <a:rPr lang="ru-RU" sz="2800" dirty="0" err="1" smtClean="0"/>
              <a:t>оболонка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земної</a:t>
            </a:r>
            <a:r>
              <a:rPr lang="ru-RU" sz="2800" dirty="0" smtClean="0"/>
              <a:t> кори (</a:t>
            </a:r>
            <a:r>
              <a:rPr lang="ru-RU" sz="2800" dirty="0" err="1" smtClean="0">
                <a:solidFill>
                  <a:srgbClr val="FFFF00"/>
                </a:solidFill>
              </a:rPr>
              <a:t>океаносфера</a:t>
            </a:r>
            <a:r>
              <a:rPr lang="ru-RU" sz="2800" dirty="0" smtClean="0"/>
              <a:t>),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оточує</a:t>
            </a:r>
            <a:r>
              <a:rPr lang="ru-RU" sz="2800" dirty="0" smtClean="0"/>
              <a:t> материки.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Він</a:t>
            </a:r>
            <a:r>
              <a:rPr lang="ru-RU" sz="2800" dirty="0" smtClean="0"/>
              <a:t> становить </a:t>
            </a:r>
            <a:r>
              <a:rPr lang="ru-RU" sz="2800" dirty="0" smtClean="0">
                <a:solidFill>
                  <a:srgbClr val="FFFF00"/>
                </a:solidFill>
              </a:rPr>
              <a:t>70,8 %</a:t>
            </a:r>
            <a:r>
              <a:rPr lang="ru-RU" sz="2800" dirty="0" smtClean="0"/>
              <a:t> (</a:t>
            </a:r>
            <a:r>
              <a:rPr lang="ru-RU" sz="2800" dirty="0" smtClean="0">
                <a:solidFill>
                  <a:srgbClr val="FFFF00"/>
                </a:solidFill>
              </a:rPr>
              <a:t>361 </a:t>
            </a:r>
            <a:r>
              <a:rPr lang="ru-RU" sz="2800" dirty="0" err="1" smtClean="0">
                <a:solidFill>
                  <a:srgbClr val="FFFF00"/>
                </a:solidFill>
              </a:rPr>
              <a:t>мли</a:t>
            </a:r>
            <a:r>
              <a:rPr lang="ru-RU" sz="2800" dirty="0" smtClean="0">
                <a:solidFill>
                  <a:srgbClr val="FFFF00"/>
                </a:solidFill>
              </a:rPr>
              <a:t> км</a:t>
            </a:r>
            <a:r>
              <a:rPr lang="ru-RU" sz="2800" baseline="30000" dirty="0" smtClean="0">
                <a:solidFill>
                  <a:srgbClr val="FFFF00"/>
                </a:solidFill>
              </a:rPr>
              <a:t>2</a:t>
            </a:r>
            <a:r>
              <a:rPr lang="ru-RU" sz="2800" dirty="0" smtClean="0"/>
              <a:t>) </a:t>
            </a:r>
            <a:r>
              <a:rPr lang="ru-RU" sz="2800" dirty="0" err="1" smtClean="0"/>
              <a:t>земної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поверхні</a:t>
            </a:r>
            <a:r>
              <a:rPr lang="ru-RU" sz="2800" dirty="0" smtClean="0"/>
              <a:t>, у </a:t>
            </a:r>
            <a:r>
              <a:rPr lang="ru-RU" sz="2800" dirty="0" err="1" smtClean="0"/>
              <a:t>ньому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зосереджено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96,5 %</a:t>
            </a:r>
            <a:r>
              <a:rPr lang="ru-RU" sz="2800" dirty="0" smtClean="0"/>
              <a:t> (</a:t>
            </a:r>
            <a:r>
              <a:rPr lang="ru-RU" sz="2800" dirty="0" smtClean="0">
                <a:solidFill>
                  <a:srgbClr val="FFFF00"/>
                </a:solidFill>
              </a:rPr>
              <a:t>1370 млн.км</a:t>
            </a:r>
            <a:r>
              <a:rPr lang="ru-RU" sz="2800" baseline="30000" dirty="0" smtClean="0">
                <a:solidFill>
                  <a:srgbClr val="FFFF00"/>
                </a:solidFill>
              </a:rPr>
              <a:t>3</a:t>
            </a:r>
            <a:r>
              <a:rPr lang="ru-RU" sz="2800" dirty="0" smtClean="0"/>
              <a:t>) </a:t>
            </a:r>
            <a:r>
              <a:rPr lang="ru-RU" sz="2800" dirty="0" err="1" smtClean="0"/>
              <a:t>усіх</a:t>
            </a:r>
            <a:r>
              <a:rPr lang="ru-RU" sz="2800" dirty="0" smtClean="0"/>
              <a:t> вод </a:t>
            </a:r>
            <a:r>
              <a:rPr lang="ru-RU" sz="2800" dirty="0" err="1" smtClean="0"/>
              <a:t>планети</a:t>
            </a:r>
            <a:r>
              <a:rPr lang="ru-RU" sz="2800" dirty="0" smtClean="0"/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Залежно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будови</a:t>
            </a:r>
            <a:r>
              <a:rPr lang="ru-RU" sz="2800" dirty="0" smtClean="0"/>
              <a:t> дна, </a:t>
            </a:r>
            <a:r>
              <a:rPr lang="ru-RU" sz="2800" dirty="0" err="1" smtClean="0"/>
              <a:t>обрисів</a:t>
            </a:r>
            <a:r>
              <a:rPr lang="ru-RU" sz="2800" dirty="0" smtClean="0"/>
              <a:t> </a:t>
            </a:r>
            <a:r>
              <a:rPr lang="ru-RU" sz="2800" dirty="0" err="1" smtClean="0"/>
              <a:t>материкових</a:t>
            </a:r>
            <a:r>
              <a:rPr lang="ru-RU" sz="2800" dirty="0" smtClean="0"/>
              <a:t> </a:t>
            </a:r>
            <a:r>
              <a:rPr lang="ru-RU" sz="2800" dirty="0" err="1" smtClean="0"/>
              <a:t>берегів</a:t>
            </a:r>
            <a:r>
              <a:rPr lang="ru-RU" sz="2800" dirty="0" smtClean="0"/>
              <a:t>, </a:t>
            </a:r>
            <a:r>
              <a:rPr lang="ru-RU" sz="2800" dirty="0" err="1" smtClean="0"/>
              <a:t>руху</a:t>
            </a:r>
            <a:r>
              <a:rPr lang="ru-RU" sz="2800" dirty="0" smtClean="0"/>
              <a:t> вод структура </a:t>
            </a:r>
            <a:r>
              <a:rPr lang="ru-RU" sz="2800" dirty="0" err="1" smtClean="0"/>
              <a:t>Світового</a:t>
            </a:r>
            <a:r>
              <a:rPr lang="ru-RU" sz="2800" dirty="0" smtClean="0"/>
              <a:t> океану </a:t>
            </a:r>
            <a:r>
              <a:rPr lang="ru-RU" sz="2800" dirty="0" err="1" smtClean="0"/>
              <a:t>складається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океанів</a:t>
            </a:r>
            <a:r>
              <a:rPr lang="ru-RU" sz="2800" dirty="0" smtClean="0"/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морів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FFFF00"/>
                </a:solidFill>
              </a:rPr>
              <a:t>заток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проток</a:t>
            </a:r>
            <a:r>
              <a:rPr lang="ru-RU" sz="2800" dirty="0" smtClean="0"/>
              <a:t>.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	Океани (площа акваторії):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1. </a:t>
            </a:r>
            <a:r>
              <a:rPr lang="uk-UA" sz="2800" dirty="0" smtClean="0"/>
              <a:t>Тихий (</a:t>
            </a:r>
            <a:r>
              <a:rPr lang="uk-UA" sz="2800" dirty="0" smtClean="0">
                <a:solidFill>
                  <a:srgbClr val="FFFF00"/>
                </a:solidFill>
              </a:rPr>
              <a:t>178,7 млн. км</a:t>
            </a:r>
            <a:r>
              <a:rPr lang="uk-UA" sz="2800" baseline="30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2. </a:t>
            </a:r>
            <a:r>
              <a:rPr lang="uk-UA" sz="2800" dirty="0" smtClean="0"/>
              <a:t>Атлантичний (</a:t>
            </a:r>
            <a:r>
              <a:rPr lang="uk-UA" sz="2800" dirty="0" smtClean="0">
                <a:solidFill>
                  <a:srgbClr val="FFFF00"/>
                </a:solidFill>
              </a:rPr>
              <a:t>91,7 млн. км</a:t>
            </a:r>
            <a:r>
              <a:rPr lang="uk-UA" sz="2800" baseline="30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3. </a:t>
            </a:r>
            <a:r>
              <a:rPr lang="uk-UA" sz="2800" dirty="0" smtClean="0"/>
              <a:t>Індійський (</a:t>
            </a:r>
            <a:r>
              <a:rPr lang="uk-UA" sz="2800" dirty="0" smtClean="0">
                <a:solidFill>
                  <a:srgbClr val="FFFF00"/>
                </a:solidFill>
              </a:rPr>
              <a:t>76,2 млн. км</a:t>
            </a:r>
            <a:r>
              <a:rPr lang="uk-UA" sz="2800" baseline="30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4. </a:t>
            </a:r>
            <a:r>
              <a:rPr lang="uk-UA" sz="2800" dirty="0" smtClean="0"/>
              <a:t>Північний Льодовитий (</a:t>
            </a:r>
            <a:r>
              <a:rPr lang="uk-UA" sz="2800" dirty="0" smtClean="0">
                <a:solidFill>
                  <a:srgbClr val="FFFF00"/>
                </a:solidFill>
              </a:rPr>
              <a:t>14,8 млн. км</a:t>
            </a:r>
            <a:r>
              <a:rPr lang="uk-UA" sz="2800" baseline="30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Об’єм води всіх чотирьох океанів Землі складає приблизно </a:t>
            </a:r>
            <a:r>
              <a:rPr lang="uk-UA" sz="2800" dirty="0" smtClean="0">
                <a:solidFill>
                  <a:srgbClr val="FFFF00"/>
                </a:solidFill>
              </a:rPr>
              <a:t>1341 млн. км</a:t>
            </a:r>
            <a:r>
              <a:rPr lang="uk-UA" sz="2800" baseline="30000" dirty="0" smtClean="0">
                <a:solidFill>
                  <a:srgbClr val="FFFF00"/>
                </a:solidFill>
              </a:rPr>
              <a:t>3</a:t>
            </a:r>
            <a:r>
              <a:rPr lang="uk-UA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8371" name="Picture 2" descr="D:\Рабочий стол-Диск-С\Предмети що читаються Гнатюк В.В\Основи природознавство 4 кр\Обертання Землі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3429000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857875"/>
          </a:xfrm>
        </p:spPr>
        <p:txBody>
          <a:bodyPr rtlCol="0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5. </a:t>
            </a:r>
            <a:r>
              <a:rPr lang="ru-RU" sz="2800" b="1" dirty="0" err="1" smtClean="0">
                <a:solidFill>
                  <a:srgbClr val="FFFF00"/>
                </a:solidFill>
              </a:rPr>
              <a:t>Півде́нний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океа́н</a:t>
            </a:r>
            <a:r>
              <a:rPr lang="ru-RU" sz="2800" dirty="0" smtClean="0"/>
              <a:t>, </a:t>
            </a:r>
            <a:r>
              <a:rPr lang="ru-RU" sz="2800" dirty="0" err="1" smtClean="0"/>
              <a:t>або</a:t>
            </a:r>
            <a:r>
              <a:rPr lang="ru-RU" sz="2800" dirty="0" smtClean="0"/>
              <a:t> </a:t>
            </a:r>
            <a:r>
              <a:rPr lang="ru-RU" sz="2800" b="1" dirty="0" err="1" smtClean="0">
                <a:solidFill>
                  <a:srgbClr val="FFFF00"/>
                </a:solidFill>
              </a:rPr>
              <a:t>Антарктичний</a:t>
            </a:r>
            <a:r>
              <a:rPr lang="ru-RU" sz="2800" b="1" dirty="0" smtClean="0">
                <a:solidFill>
                  <a:srgbClr val="FFFF00"/>
                </a:solidFill>
              </a:rPr>
              <a:t> океан</a:t>
            </a:r>
            <a:r>
              <a:rPr lang="ru-RU" sz="2800" dirty="0" smtClean="0"/>
              <a:t> — </a:t>
            </a:r>
            <a:r>
              <a:rPr lang="ru-RU" sz="2800" dirty="0" smtClean="0">
                <a:solidFill>
                  <a:srgbClr val="FFFF00"/>
                </a:solidFill>
              </a:rPr>
              <a:t>5-й</a:t>
            </a:r>
            <a:r>
              <a:rPr lang="ru-RU" sz="2800" dirty="0" smtClean="0"/>
              <a:t> за </a:t>
            </a:r>
            <a:r>
              <a:rPr lang="ru-RU" sz="2800" dirty="0" err="1" smtClean="0"/>
              <a:t>розміром</a:t>
            </a:r>
            <a:r>
              <a:rPr lang="ru-RU" sz="2800" dirty="0" smtClean="0"/>
              <a:t> океан 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оточує</a:t>
            </a:r>
            <a:r>
              <a:rPr lang="ru-RU" sz="2800" dirty="0" smtClean="0"/>
              <a:t> Антарктиду.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Міжнародна</a:t>
            </a:r>
            <a:r>
              <a:rPr lang="ru-RU" sz="2800" dirty="0" smtClean="0"/>
              <a:t> </a:t>
            </a:r>
            <a:r>
              <a:rPr lang="ru-RU" sz="2800" dirty="0" err="1" smtClean="0"/>
              <a:t>гідрографічна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організація</a:t>
            </a:r>
            <a:r>
              <a:rPr lang="ru-RU" sz="2800" dirty="0" smtClean="0"/>
              <a:t> </a:t>
            </a:r>
            <a:r>
              <a:rPr lang="ru-RU" sz="2800" dirty="0" err="1" smtClean="0"/>
              <a:t>досі</a:t>
            </a:r>
            <a:r>
              <a:rPr lang="ru-RU" sz="2800" dirty="0" smtClean="0"/>
              <a:t> не </a:t>
            </a:r>
            <a:r>
              <a:rPr lang="ru-RU" sz="2800" dirty="0" err="1" smtClean="0"/>
              <a:t>ратифікувала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своє</a:t>
            </a:r>
            <a:r>
              <a:rPr lang="ru-RU" sz="2800" dirty="0" smtClean="0"/>
              <a:t> </a:t>
            </a:r>
            <a:r>
              <a:rPr lang="ru-RU" sz="2800" dirty="0" err="1" smtClean="0"/>
              <a:t>рішення</a:t>
            </a:r>
            <a:r>
              <a:rPr lang="ru-RU" sz="2800" dirty="0" smtClean="0"/>
              <a:t> 2000 року про </a:t>
            </a:r>
            <a:r>
              <a:rPr lang="ru-RU" sz="2800" dirty="0" err="1" smtClean="0"/>
              <a:t>визначення</a:t>
            </a:r>
            <a:r>
              <a:rPr lang="ru-RU" sz="2800" dirty="0" smtClean="0"/>
              <a:t> океану в межах 60-ї </a:t>
            </a:r>
            <a:r>
              <a:rPr lang="ru-RU" sz="2800" dirty="0" err="1" smtClean="0"/>
              <a:t>південної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паралелі</a:t>
            </a:r>
            <a:r>
              <a:rPr lang="ru-RU" sz="2800" dirty="0" smtClean="0"/>
              <a:t>. </a:t>
            </a:r>
            <a:r>
              <a:rPr lang="ru-RU" sz="2800" dirty="0" err="1" smtClean="0"/>
              <a:t>Останнє</a:t>
            </a:r>
            <a:r>
              <a:rPr lang="ru-RU" sz="2800" dirty="0" smtClean="0"/>
              <a:t> </a:t>
            </a:r>
            <a:r>
              <a:rPr lang="ru-RU" sz="2800" dirty="0" err="1" smtClean="0"/>
              <a:t>опубліковане</a:t>
            </a:r>
            <a:r>
              <a:rPr lang="ru-RU" sz="2800" dirty="0" smtClean="0"/>
              <a:t> </a:t>
            </a:r>
            <a:r>
              <a:rPr lang="ru-RU" sz="2800" dirty="0" err="1" smtClean="0"/>
              <a:t>визначення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всіх</a:t>
            </a:r>
            <a:r>
              <a:rPr lang="ru-RU" sz="2800" dirty="0" smtClean="0"/>
              <a:t> </a:t>
            </a:r>
            <a:r>
              <a:rPr lang="ru-RU" sz="2800" dirty="0" err="1" smtClean="0"/>
              <a:t>океанів</a:t>
            </a:r>
            <a:r>
              <a:rPr lang="ru-RU" sz="2800" dirty="0" smtClean="0"/>
              <a:t> </a:t>
            </a:r>
            <a:r>
              <a:rPr lang="ru-RU" sz="2800" dirty="0" err="1" smtClean="0"/>
              <a:t>датовано</a:t>
            </a:r>
            <a:r>
              <a:rPr lang="ru-RU" sz="2800" dirty="0" smtClean="0"/>
              <a:t> 1953 роком: у </a:t>
            </a:r>
            <a:r>
              <a:rPr lang="ru-RU" sz="2800" dirty="0" err="1" smtClean="0"/>
              <a:t>ньому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існування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Південного</a:t>
            </a:r>
            <a:r>
              <a:rPr lang="ru-RU" sz="2800" dirty="0" smtClean="0"/>
              <a:t> океану </a:t>
            </a:r>
            <a:r>
              <a:rPr lang="ru-RU" sz="2800" dirty="0" err="1" smtClean="0"/>
              <a:t>суперечливе</a:t>
            </a:r>
            <a:r>
              <a:rPr lang="ru-RU" sz="2800" dirty="0" smtClean="0"/>
              <a:t>. Поза </a:t>
            </a:r>
            <a:r>
              <a:rPr lang="ru-RU" sz="2800" dirty="0" err="1" smtClean="0"/>
              <a:t>тим</a:t>
            </a:r>
            <a:r>
              <a:rPr lang="ru-RU" sz="2800" dirty="0" smtClean="0"/>
              <a:t> як сама МГО, так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інші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організації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використовують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свіжіші</a:t>
            </a:r>
            <a:r>
              <a:rPr lang="ru-RU" sz="2800" dirty="0" smtClean="0"/>
              <a:t> </a:t>
            </a:r>
            <a:r>
              <a:rPr lang="ru-RU" sz="2800" dirty="0" err="1" smtClean="0"/>
              <a:t>визначення</a:t>
            </a:r>
            <a:r>
              <a:rPr lang="ru-RU" sz="2800" dirty="0" smtClean="0"/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Площа</a:t>
            </a:r>
            <a:r>
              <a:rPr lang="ru-RU" sz="2800" dirty="0" smtClean="0"/>
              <a:t> океану </a:t>
            </a:r>
            <a:r>
              <a:rPr lang="ru-RU" sz="2800" dirty="0" smtClean="0">
                <a:solidFill>
                  <a:srgbClr val="FFFF00"/>
                </a:solidFill>
              </a:rPr>
              <a:t>20 327 тис. км²</a:t>
            </a:r>
            <a:r>
              <a:rPr lang="ru-RU" sz="2800" dirty="0" smtClean="0"/>
              <a:t>. (</a:t>
            </a:r>
            <a:r>
              <a:rPr lang="ru-RU" sz="2800" dirty="0" err="1" smtClean="0"/>
              <a:t>якщо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прийняти</a:t>
            </a:r>
            <a:r>
              <a:rPr lang="ru-RU" sz="2800" dirty="0" smtClean="0"/>
              <a:t> </a:t>
            </a:r>
            <a:r>
              <a:rPr lang="ru-RU" sz="2800" dirty="0" err="1" smtClean="0"/>
              <a:t>північною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межею</a:t>
            </a:r>
            <a:r>
              <a:rPr lang="ru-RU" sz="2800" dirty="0" smtClean="0"/>
              <a:t> океану </a:t>
            </a:r>
            <a:r>
              <a:rPr lang="ru-RU" sz="2800" dirty="0" smtClean="0">
                <a:solidFill>
                  <a:srgbClr val="FFFF00"/>
                </a:solidFill>
              </a:rPr>
              <a:t>60-й</a:t>
            </a:r>
            <a:r>
              <a:rPr lang="ru-RU" sz="2800" dirty="0" smtClean="0"/>
              <a:t> градус </a:t>
            </a:r>
            <a:r>
              <a:rPr lang="ru-RU" sz="2800" dirty="0" err="1" smtClean="0"/>
              <a:t>південної</a:t>
            </a:r>
            <a:r>
              <a:rPr lang="ru-RU" sz="2800" dirty="0" smtClean="0"/>
              <a:t> </a:t>
            </a:r>
            <a:r>
              <a:rPr lang="ru-RU" sz="2800" dirty="0" err="1" smtClean="0"/>
              <a:t>широти</a:t>
            </a:r>
            <a:r>
              <a:rPr lang="ru-RU" sz="2800" dirty="0" smtClean="0"/>
              <a:t>). </a:t>
            </a:r>
            <a:r>
              <a:rPr lang="ru-RU" sz="2800" dirty="0" err="1" smtClean="0"/>
              <a:t>Найбільша</a:t>
            </a:r>
            <a:r>
              <a:rPr lang="ru-RU" sz="2800" dirty="0" smtClean="0"/>
              <a:t> </a:t>
            </a:r>
            <a:r>
              <a:rPr lang="ru-RU" sz="2800" dirty="0" err="1" smtClean="0"/>
              <a:t>глибина</a:t>
            </a:r>
            <a:r>
              <a:rPr lang="ru-RU" sz="2800" dirty="0" smtClean="0"/>
              <a:t> (</a:t>
            </a:r>
            <a:r>
              <a:rPr lang="ru-RU" sz="2800" dirty="0" err="1" smtClean="0">
                <a:solidFill>
                  <a:srgbClr val="FFFF00"/>
                </a:solidFill>
              </a:rPr>
              <a:t>Південно-Сандвичів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жолоб</a:t>
            </a:r>
            <a:r>
              <a:rPr lang="ru-RU" sz="2800" dirty="0" smtClean="0"/>
              <a:t>) — </a:t>
            </a:r>
            <a:r>
              <a:rPr lang="ru-RU" sz="2800" dirty="0" smtClean="0">
                <a:solidFill>
                  <a:srgbClr val="FFFF00"/>
                </a:solidFill>
              </a:rPr>
              <a:t>8428 м</a:t>
            </a:r>
            <a:r>
              <a:rPr lang="ru-RU" sz="2800" dirty="0" smtClean="0"/>
              <a:t>. </a:t>
            </a:r>
            <a:r>
              <a:rPr lang="ru-RU" sz="2800" dirty="0" err="1" smtClean="0"/>
              <a:t>Солоність</a:t>
            </a:r>
            <a:r>
              <a:rPr lang="ru-RU" sz="2800" dirty="0" smtClean="0"/>
              <a:t> вод становить </a:t>
            </a:r>
            <a:r>
              <a:rPr lang="ru-RU" sz="2800" dirty="0" err="1" smtClean="0"/>
              <a:t>всього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близько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35‰.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9395" name="AutoShape 2" descr="Файл:Pacific Ring of Fi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0418" name="AutoShape 2" descr="Файл:Pacific Ring of Fi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0419" name="Picture 3" descr="D:\Рабочий стол-Диск-С\Предмети що читаються Гнатюк В.В\Основи природознавство 4 кр\жолоби світового океан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5"/>
            <a:ext cx="9144000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800" b="1" dirty="0" smtClean="0">
                <a:solidFill>
                  <a:srgbClr val="FFFF00"/>
                </a:solidFill>
                <a:latin typeface="Calibri" pitchFamily="34" charset="0"/>
              </a:rPr>
              <a:t>Мо́ре</a:t>
            </a:r>
            <a:r>
              <a:rPr lang="vi-VN" sz="2800" dirty="0" smtClean="0">
                <a:latin typeface="Calibri" pitchFamily="34" charset="0"/>
              </a:rPr>
              <a:t> — частина океану, яка відокремлена від нього суходолом, підвищеннями</a:t>
            </a:r>
            <a:r>
              <a:rPr lang="uk-UA" sz="2800" dirty="0" smtClean="0"/>
              <a:t> </a:t>
            </a:r>
            <a:r>
              <a:rPr lang="vi-VN" sz="2800" dirty="0" smtClean="0">
                <a:latin typeface="Calibri" pitchFamily="34" charset="0"/>
              </a:rPr>
              <a:t>підводного</a:t>
            </a:r>
            <a:r>
              <a:rPr lang="uk-UA" sz="2800" dirty="0" smtClean="0"/>
              <a:t> </a:t>
            </a:r>
            <a:r>
              <a:rPr lang="vi-VN" sz="2800" dirty="0" smtClean="0">
                <a:latin typeface="Calibri" pitchFamily="34" charset="0"/>
              </a:rPr>
              <a:t>рельєфу</a:t>
            </a:r>
            <a:r>
              <a:rPr lang="uk-UA" sz="2800" dirty="0" smtClean="0"/>
              <a:t> </a:t>
            </a:r>
            <a:r>
              <a:rPr lang="vi-VN" sz="2800" dirty="0" smtClean="0">
                <a:latin typeface="Calibri" pitchFamily="34" charset="0"/>
              </a:rPr>
              <a:t>або</a:t>
            </a:r>
            <a:r>
              <a:rPr lang="uk-UA" sz="2800" dirty="0" smtClean="0"/>
              <a:t> </a:t>
            </a:r>
            <a:r>
              <a:rPr lang="vi-VN" sz="2800" dirty="0" smtClean="0">
                <a:latin typeface="Calibri" pitchFamily="34" charset="0"/>
              </a:rPr>
              <a:t>островами і має своєрідний гідрометеорологічний режим, відрізняється своїми властивостями (солоністю,</a:t>
            </a:r>
            <a:r>
              <a:rPr lang="uk-UA" sz="2800" dirty="0" smtClean="0"/>
              <a:t> </a:t>
            </a:r>
            <a:r>
              <a:rPr lang="vi-VN" sz="2800" dirty="0" smtClean="0">
                <a:latin typeface="Calibri" pitchFamily="34" charset="0"/>
              </a:rPr>
              <a:t>прозорістю,</a:t>
            </a:r>
            <a:r>
              <a:rPr lang="uk-UA" sz="2800" dirty="0" smtClean="0"/>
              <a:t> </a:t>
            </a:r>
            <a:r>
              <a:rPr lang="vi-VN" sz="2800" dirty="0" smtClean="0">
                <a:latin typeface="Calibri" pitchFamily="34" charset="0"/>
              </a:rPr>
              <a:t>температурою та біологічним складом). </a:t>
            </a:r>
            <a:r>
              <a:rPr lang="uk-UA" sz="2800" dirty="0" smtClean="0"/>
              <a:t>	</a:t>
            </a:r>
            <a:r>
              <a:rPr lang="vi-VN" sz="2800" dirty="0" smtClean="0">
                <a:latin typeface="Calibri" pitchFamily="34" charset="0"/>
              </a:rPr>
              <a:t>Ділянки акваторії моря що вдаються в сушу утворюють </a:t>
            </a:r>
            <a:r>
              <a:rPr lang="vi-VN" sz="2800" dirty="0" smtClean="0">
                <a:solidFill>
                  <a:srgbClr val="FFFF00"/>
                </a:solidFill>
                <a:latin typeface="Calibri" pitchFamily="34" charset="0"/>
              </a:rPr>
              <a:t>затоки</a:t>
            </a:r>
            <a:r>
              <a:rPr lang="vi-VN" sz="2800" dirty="0" smtClean="0">
                <a:latin typeface="Calibri" pitchFamily="34" charset="0"/>
              </a:rPr>
              <a:t>. Серед яких розрізняють:</a:t>
            </a:r>
            <a:r>
              <a:rPr lang="uk-UA" sz="2800" dirty="0" smtClean="0"/>
              <a:t> </a:t>
            </a:r>
            <a:r>
              <a:rPr lang="vi-VN" sz="2800" dirty="0" smtClean="0">
                <a:solidFill>
                  <a:srgbClr val="FFFF00"/>
                </a:solidFill>
                <a:latin typeface="Calibri" pitchFamily="34" charset="0"/>
              </a:rPr>
              <a:t>бухти</a:t>
            </a:r>
            <a:r>
              <a:rPr lang="vi-VN" sz="2800" dirty="0" smtClean="0">
                <a:latin typeface="Calibri" pitchFamily="34" charset="0"/>
              </a:rPr>
              <a:t>, </a:t>
            </a:r>
            <a:r>
              <a:rPr lang="vi-VN" sz="2800" dirty="0" smtClean="0">
                <a:solidFill>
                  <a:srgbClr val="FFFF00"/>
                </a:solidFill>
                <a:latin typeface="Calibri" pitchFamily="34" charset="0"/>
              </a:rPr>
              <a:t>естуарії</a:t>
            </a:r>
            <a:r>
              <a:rPr lang="vi-VN" sz="2800" dirty="0" smtClean="0">
                <a:latin typeface="Calibri" pitchFamily="34" charset="0"/>
              </a:rPr>
              <a:t>,</a:t>
            </a:r>
            <a:r>
              <a:rPr lang="uk-UA" sz="2800" dirty="0" smtClean="0"/>
              <a:t> </a:t>
            </a:r>
            <a:r>
              <a:rPr lang="vi-VN" sz="2800" dirty="0" smtClean="0">
                <a:solidFill>
                  <a:srgbClr val="FFFF00"/>
                </a:solidFill>
                <a:latin typeface="Calibri" pitchFamily="34" charset="0"/>
              </a:rPr>
              <a:t>фіорди</a:t>
            </a:r>
            <a:r>
              <a:rPr lang="vi-VN" sz="2800" dirty="0" smtClean="0">
                <a:latin typeface="Calibri" pitchFamily="34" charset="0"/>
              </a:rPr>
              <a:t>, </a:t>
            </a:r>
            <a:r>
              <a:rPr lang="vi-VN" sz="2800" dirty="0" smtClean="0">
                <a:solidFill>
                  <a:srgbClr val="FFFF00"/>
                </a:solidFill>
                <a:latin typeface="Calibri" pitchFamily="34" charset="0"/>
              </a:rPr>
              <a:t>лагуни</a:t>
            </a:r>
            <a:r>
              <a:rPr lang="vi-VN" sz="2800" dirty="0" smtClean="0">
                <a:latin typeface="Calibri" pitchFamily="34" charset="0"/>
              </a:rPr>
              <a:t>, </a:t>
            </a:r>
            <a:r>
              <a:rPr lang="vi-VN" sz="2800" dirty="0" smtClean="0">
                <a:solidFill>
                  <a:srgbClr val="FFFF00"/>
                </a:solidFill>
                <a:latin typeface="Calibri" pitchFamily="34" charset="0"/>
              </a:rPr>
              <a:t>лимани</a:t>
            </a:r>
            <a:r>
              <a:rPr lang="vi-VN" sz="2800" dirty="0" smtClean="0">
                <a:latin typeface="Calibri" pitchFamily="34" charset="0"/>
              </a:rPr>
              <a:t>, а також </a:t>
            </a:r>
            <a:r>
              <a:rPr lang="vi-VN" sz="2800" dirty="0" smtClean="0">
                <a:solidFill>
                  <a:srgbClr val="FFFF00"/>
                </a:solidFill>
                <a:latin typeface="Calibri" pitchFamily="34" charset="0"/>
              </a:rPr>
              <a:t>губи</a:t>
            </a:r>
            <a:r>
              <a:rPr lang="vi-VN" sz="2800" dirty="0" smtClean="0">
                <a:latin typeface="Calibri" pitchFamily="34" charset="0"/>
              </a:rPr>
              <a:t>.</a:t>
            </a:r>
            <a:endParaRPr lang="uk-UA" sz="28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latin typeface="+mj-lt"/>
              </a:rPr>
              <a:t>	</a:t>
            </a:r>
            <a:r>
              <a:rPr lang="ru-RU" sz="2800" dirty="0" err="1" smtClean="0"/>
              <a:t>Усього</a:t>
            </a:r>
            <a:r>
              <a:rPr lang="ru-RU" sz="2800" dirty="0" smtClean="0"/>
              <a:t> у </a:t>
            </a:r>
            <a:r>
              <a:rPr lang="ru-RU" sz="2800" dirty="0" err="1" smtClean="0"/>
              <a:t>світі</a:t>
            </a:r>
            <a:r>
              <a:rPr lang="ru-RU" sz="2800" dirty="0" smtClean="0"/>
              <a:t> </a:t>
            </a:r>
            <a:r>
              <a:rPr lang="ru-RU" sz="2800" dirty="0" err="1" smtClean="0"/>
              <a:t>налічується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63 моря (</a:t>
            </a:r>
            <a:r>
              <a:rPr lang="ru-RU" sz="2800" dirty="0" err="1" smtClean="0">
                <a:solidFill>
                  <a:srgbClr val="FFFF00"/>
                </a:solidFill>
              </a:rPr>
              <a:t>Саргасове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–</a:t>
            </a:r>
            <a:r>
              <a:rPr lang="ru-RU" sz="2800" dirty="0" err="1" smtClean="0">
                <a:solidFill>
                  <a:schemeClr val="tx1"/>
                </a:solidFill>
              </a:rPr>
              <a:t>найбільше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/>
              <a:t>— </a:t>
            </a:r>
            <a:r>
              <a:rPr lang="ru-RU" sz="2800" dirty="0" smtClean="0">
                <a:solidFill>
                  <a:srgbClr val="FFFF00"/>
                </a:solidFill>
              </a:rPr>
              <a:t>6-7 млн. км²</a:t>
            </a:r>
            <a:r>
              <a:rPr lang="uk-UA" sz="2800" dirty="0" smtClean="0">
                <a:solidFill>
                  <a:srgbClr val="FFFF00"/>
                </a:solidFill>
              </a:rPr>
              <a:t>, </a:t>
            </a:r>
            <a:r>
              <a:rPr lang="uk-UA" sz="2800" dirty="0" err="1" smtClean="0">
                <a:solidFill>
                  <a:srgbClr val="FFFF00"/>
                </a:solidFill>
              </a:rPr>
              <a:t>Філіпінське</a:t>
            </a:r>
            <a:r>
              <a:rPr lang="uk-UA" sz="2800" dirty="0" smtClean="0">
                <a:solidFill>
                  <a:srgbClr val="FFFF00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– найглибше</a:t>
            </a:r>
            <a:r>
              <a:rPr lang="ru-RU" sz="2800" dirty="0" smtClean="0">
                <a:solidFill>
                  <a:srgbClr val="FFFF00"/>
                </a:solidFill>
              </a:rPr>
              <a:t>) </a:t>
            </a:r>
            <a:r>
              <a:rPr lang="ru-RU" sz="2800" dirty="0" smtClean="0"/>
              <a:t>(не </a:t>
            </a:r>
            <a:r>
              <a:rPr lang="ru-RU" sz="2800" dirty="0" err="1" smtClean="0"/>
              <a:t>враховуючи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Каспійське</a:t>
            </a:r>
            <a:r>
              <a:rPr lang="ru-RU" sz="2800" dirty="0" smtClean="0"/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Аральське</a:t>
            </a:r>
            <a:r>
              <a:rPr lang="ru-RU" sz="2800" dirty="0" smtClean="0"/>
              <a:t>, а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Мертве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/>
              <a:t>і </a:t>
            </a:r>
            <a:r>
              <a:rPr lang="ru-RU" sz="2800" dirty="0" err="1" smtClean="0">
                <a:solidFill>
                  <a:srgbClr val="FFFF00"/>
                </a:solidFill>
              </a:rPr>
              <a:t>Галілейське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/>
              <a:t>моря) — з них </a:t>
            </a:r>
            <a:r>
              <a:rPr lang="ru-RU" sz="2800" dirty="0" smtClean="0">
                <a:solidFill>
                  <a:srgbClr val="FFFF00"/>
                </a:solidFill>
              </a:rPr>
              <a:t>25 у Тихому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FFFF00"/>
                </a:solidFill>
              </a:rPr>
              <a:t>16 у </a:t>
            </a:r>
            <a:r>
              <a:rPr lang="ru-RU" sz="2800" dirty="0" err="1" smtClean="0">
                <a:solidFill>
                  <a:srgbClr val="FFFF00"/>
                </a:solidFill>
              </a:rPr>
              <a:t>Атлантичному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FFFF00"/>
                </a:solidFill>
              </a:rPr>
              <a:t>11 в </a:t>
            </a:r>
            <a:r>
              <a:rPr lang="ru-RU" sz="2800" dirty="0" err="1" smtClean="0">
                <a:solidFill>
                  <a:srgbClr val="FFFF00"/>
                </a:solidFill>
              </a:rPr>
              <a:t>Індійському</a:t>
            </a:r>
            <a:r>
              <a:rPr lang="ru-RU" sz="2800" dirty="0" smtClean="0"/>
              <a:t>, а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11 у </a:t>
            </a:r>
            <a:r>
              <a:rPr lang="ru-RU" sz="2800" dirty="0" err="1" smtClean="0">
                <a:solidFill>
                  <a:srgbClr val="FFFF00"/>
                </a:solidFill>
              </a:rPr>
              <a:t>Північно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Льодовитому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океані</a:t>
            </a:r>
            <a:r>
              <a:rPr lang="ru-RU" sz="2800" dirty="0" smtClean="0"/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До </a:t>
            </a:r>
            <a:r>
              <a:rPr lang="ru-RU" sz="2800" dirty="0" err="1" smtClean="0"/>
              <a:t>морів</a:t>
            </a:r>
            <a:r>
              <a:rPr lang="ru-RU" sz="2800" dirty="0" smtClean="0"/>
              <a:t> за </a:t>
            </a:r>
            <a:r>
              <a:rPr lang="ru-RU" sz="2800" dirty="0" err="1" smtClean="0"/>
              <a:t>традицією</a:t>
            </a:r>
            <a:r>
              <a:rPr lang="ru-RU" sz="2800" dirty="0" smtClean="0"/>
              <a:t> через </a:t>
            </a:r>
            <a:r>
              <a:rPr lang="ru-RU" sz="2800" dirty="0" err="1" smtClean="0"/>
              <a:t>великі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розміри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відносять</a:t>
            </a:r>
            <a:r>
              <a:rPr lang="ru-RU" sz="2800" dirty="0" smtClean="0"/>
              <a:t> </a:t>
            </a:r>
            <a:r>
              <a:rPr lang="ru-RU" sz="2800" dirty="0" err="1" smtClean="0"/>
              <a:t>Каспійське</a:t>
            </a:r>
            <a:r>
              <a:rPr lang="ru-RU" sz="2800" dirty="0" smtClean="0"/>
              <a:t> та </a:t>
            </a:r>
            <a:r>
              <a:rPr lang="ru-RU" sz="2800" dirty="0" err="1" smtClean="0"/>
              <a:t>Аральське</a:t>
            </a:r>
            <a:r>
              <a:rPr lang="ru-RU" sz="2800" dirty="0" smtClean="0"/>
              <a:t> 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залишками</a:t>
            </a:r>
            <a:r>
              <a:rPr lang="ru-RU" sz="2800" dirty="0" smtClean="0"/>
              <a:t> </a:t>
            </a:r>
            <a:r>
              <a:rPr lang="ru-RU" sz="2800" dirty="0" err="1" smtClean="0"/>
              <a:t>стародавнього</a:t>
            </a:r>
            <a:r>
              <a:rPr lang="ru-RU" sz="2800" dirty="0" smtClean="0"/>
              <a:t> океану </a:t>
            </a:r>
            <a:r>
              <a:rPr lang="ru-RU" sz="2800" dirty="0" err="1" smtClean="0">
                <a:solidFill>
                  <a:srgbClr val="FFFF00"/>
                </a:solidFill>
              </a:rPr>
              <a:t>Тетіс</a:t>
            </a:r>
            <a:r>
              <a:rPr lang="ru-RU" sz="2800" dirty="0" smtClean="0"/>
              <a:t>.</a:t>
            </a:r>
            <a:endParaRPr lang="uk-UA" sz="2800" b="1" dirty="0" smtClean="0">
              <a:solidFill>
                <a:srgbClr val="FFFF00"/>
              </a:solidFill>
            </a:endParaRP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246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7" name="Picture 2" descr="https://upload.wikimedia.org/wikipedia/commons/thumb/8/82/Laurasia-Gondwana.svg/519px-Laurasia-Gondwana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349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687546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451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0"/>
            <a:ext cx="7512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571875"/>
          </a:xfrm>
        </p:spPr>
        <p:txBody>
          <a:bodyPr rtlCol="0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err="1" smtClean="0">
                <a:solidFill>
                  <a:srgbClr val="FFFF00"/>
                </a:solidFill>
              </a:rPr>
              <a:t>Льодовикові</a:t>
            </a:r>
            <a:r>
              <a:rPr lang="ru-RU" sz="2800" b="1" dirty="0" smtClean="0">
                <a:solidFill>
                  <a:srgbClr val="FFFF00"/>
                </a:solidFill>
              </a:rPr>
              <a:t> покриви</a:t>
            </a:r>
            <a:r>
              <a:rPr lang="en-US" sz="2800" b="1" dirty="0" smtClean="0">
                <a:solidFill>
                  <a:srgbClr val="FFFF00"/>
                </a:solidFill>
              </a:rPr>
              <a:t> (</a:t>
            </a:r>
            <a:r>
              <a:rPr lang="uk-UA" sz="2800" b="1" dirty="0" err="1" smtClean="0">
                <a:solidFill>
                  <a:srgbClr val="FFFF00"/>
                </a:solidFill>
              </a:rPr>
              <a:t>Л.п</a:t>
            </a:r>
            <a:r>
              <a:rPr lang="uk-UA" sz="2800" b="1" dirty="0" smtClean="0">
                <a:solidFill>
                  <a:srgbClr val="FFFF00"/>
                </a:solidFill>
              </a:rPr>
              <a:t>.</a:t>
            </a:r>
            <a:r>
              <a:rPr lang="en-US" sz="2800" b="1" dirty="0" smtClean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 </a:t>
            </a:r>
            <a:r>
              <a:rPr lang="en-US" sz="2800" dirty="0" smtClean="0"/>
              <a:t>– </a:t>
            </a:r>
            <a:r>
              <a:rPr lang="ru-RU" sz="2800" dirty="0" smtClean="0"/>
              <a:t>тип </a:t>
            </a:r>
            <a:r>
              <a:rPr lang="ru-RU" sz="2800" dirty="0" err="1" smtClean="0"/>
              <a:t>наземних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льодовиків</a:t>
            </a:r>
            <a:r>
              <a:rPr lang="ru-RU" sz="2800" dirty="0" smtClean="0"/>
              <a:t> у </a:t>
            </a:r>
            <a:r>
              <a:rPr lang="ru-RU" sz="2800" dirty="0" err="1" smtClean="0"/>
              <a:t>вигляді</a:t>
            </a:r>
            <a:r>
              <a:rPr lang="ru-RU" sz="2800" dirty="0" smtClean="0"/>
              <a:t> </a:t>
            </a:r>
            <a:r>
              <a:rPr lang="ru-RU" sz="2800" dirty="0" err="1" smtClean="0"/>
              <a:t>суцільного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крижаного</a:t>
            </a:r>
            <a:r>
              <a:rPr lang="ru-RU" sz="2800" dirty="0" smtClean="0"/>
              <a:t> щита </a:t>
            </a:r>
            <a:r>
              <a:rPr lang="ru-RU" sz="2800" dirty="0" err="1" smtClean="0"/>
              <a:t>потужністю</a:t>
            </a:r>
            <a:r>
              <a:rPr lang="ru-RU" sz="2800" dirty="0" smtClean="0"/>
              <a:t> до дек. км (</a:t>
            </a:r>
            <a:r>
              <a:rPr lang="ru-RU" sz="2800" dirty="0" err="1" smtClean="0"/>
              <a:t>понад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4</a:t>
            </a:r>
            <a:r>
              <a:rPr lang="ru-RU" sz="2800" dirty="0" smtClean="0"/>
              <a:t> км в </a:t>
            </a:r>
            <a:r>
              <a:rPr lang="ru-RU" sz="2800" dirty="0" err="1" smtClean="0">
                <a:solidFill>
                  <a:srgbClr val="FFFF00"/>
                </a:solidFill>
              </a:rPr>
              <a:t>Антарктиці</a:t>
            </a:r>
            <a:r>
              <a:rPr lang="ru-RU" sz="2800" dirty="0" smtClean="0"/>
              <a:t>) </a:t>
            </a:r>
            <a:r>
              <a:rPr lang="ru-RU" sz="2800" dirty="0" err="1" smtClean="0"/>
              <a:t>і</a:t>
            </a:r>
            <a:r>
              <a:rPr lang="ru-RU" sz="2800" dirty="0" smtClean="0"/>
              <a:t> пл. </a:t>
            </a:r>
            <a:r>
              <a:rPr lang="ru-RU" sz="2800" dirty="0" err="1" smtClean="0"/>
              <a:t>млн</a:t>
            </a:r>
            <a:r>
              <a:rPr lang="ru-RU" sz="2800" dirty="0" smtClean="0"/>
              <a:t> км².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	Льодовикові покриви: </a:t>
            </a:r>
            <a:r>
              <a:rPr lang="ru-RU" sz="2800" dirty="0" err="1" smtClean="0"/>
              <a:t>Заг</a:t>
            </a:r>
            <a:r>
              <a:rPr lang="ru-RU" sz="2800" dirty="0" smtClean="0"/>
              <a:t>. </a:t>
            </a:r>
            <a:r>
              <a:rPr lang="ru-RU" sz="2800" dirty="0" err="1" smtClean="0"/>
              <a:t>площа</a:t>
            </a:r>
            <a:r>
              <a:rPr lang="ru-RU" sz="2800" dirty="0" smtClean="0"/>
              <a:t> Л.п.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становить </a:t>
            </a:r>
            <a:r>
              <a:rPr lang="ru-RU" sz="2800" dirty="0" smtClean="0">
                <a:solidFill>
                  <a:srgbClr val="FFFF00"/>
                </a:solidFill>
              </a:rPr>
              <a:t>14,4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млн</a:t>
            </a:r>
            <a:r>
              <a:rPr lang="ru-RU" sz="2800" dirty="0" smtClean="0">
                <a:solidFill>
                  <a:srgbClr val="FFFF00"/>
                </a:solidFill>
              </a:rPr>
              <a:t> км²</a:t>
            </a:r>
            <a:r>
              <a:rPr lang="ru-RU" sz="2800" dirty="0" smtClean="0"/>
              <a:t>. З них </a:t>
            </a:r>
            <a:r>
              <a:rPr lang="ru-RU" sz="2800" dirty="0" smtClean="0">
                <a:solidFill>
                  <a:srgbClr val="FFFF00"/>
                </a:solidFill>
              </a:rPr>
              <a:t>85,3%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припадає</a:t>
            </a:r>
            <a:r>
              <a:rPr lang="ru-RU" sz="2800" dirty="0" smtClean="0"/>
              <a:t> на Антарктиду, </a:t>
            </a:r>
            <a:r>
              <a:rPr lang="ru-RU" sz="2800" dirty="0" smtClean="0">
                <a:solidFill>
                  <a:srgbClr val="FFFF00"/>
                </a:solidFill>
              </a:rPr>
              <a:t>12,1%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складає</a:t>
            </a:r>
            <a:r>
              <a:rPr lang="ru-RU" sz="2800" dirty="0" smtClean="0"/>
              <a:t> </a:t>
            </a:r>
            <a:r>
              <a:rPr lang="ru-RU" sz="2800" dirty="0" err="1" smtClean="0"/>
              <a:t>покрив</a:t>
            </a:r>
            <a:r>
              <a:rPr lang="ru-RU" sz="2800" dirty="0" smtClean="0"/>
              <a:t> </a:t>
            </a:r>
            <a:r>
              <a:rPr lang="ru-RU" sz="2800" dirty="0" err="1" smtClean="0"/>
              <a:t>Ґренландії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FFFF00"/>
                </a:solidFill>
              </a:rPr>
              <a:t>2,6%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розподіляється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між</a:t>
            </a:r>
            <a:r>
              <a:rPr lang="ru-RU" sz="2800" dirty="0" smtClean="0"/>
              <a:t> </a:t>
            </a:r>
            <a:r>
              <a:rPr lang="ru-RU" sz="2800" dirty="0" err="1" smtClean="0"/>
              <a:t>малими</a:t>
            </a:r>
            <a:r>
              <a:rPr lang="ru-RU" sz="2800" dirty="0" smtClean="0"/>
              <a:t> Л.п. </a:t>
            </a:r>
            <a:r>
              <a:rPr lang="ru-RU" sz="2800" dirty="0" err="1" smtClean="0"/>
              <a:t>Внаслідок</a:t>
            </a:r>
            <a:r>
              <a:rPr lang="ru-RU" sz="2800" dirty="0" smtClean="0"/>
              <a:t> </a:t>
            </a:r>
            <a:r>
              <a:rPr lang="ru-RU" sz="2800" dirty="0" err="1" smtClean="0"/>
              <a:t>загального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потепління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клімату</a:t>
            </a:r>
            <a:r>
              <a:rPr lang="ru-RU" sz="2800" dirty="0" smtClean="0"/>
              <a:t> в нашу </a:t>
            </a:r>
            <a:r>
              <a:rPr lang="ru-RU" sz="2800" dirty="0" err="1" smtClean="0"/>
              <a:t>епоху</a:t>
            </a:r>
            <a:r>
              <a:rPr lang="ru-RU" sz="2800" dirty="0" smtClean="0"/>
              <a:t> Л.п. </a:t>
            </a:r>
            <a:r>
              <a:rPr lang="ru-RU" sz="2800" dirty="0" err="1" smtClean="0"/>
              <a:t>істотно</a:t>
            </a:r>
            <a:r>
              <a:rPr lang="ru-RU" sz="2800" dirty="0" smtClean="0"/>
              <a:t> </a:t>
            </a:r>
            <a:r>
              <a:rPr lang="ru-RU" sz="2800" dirty="0" err="1" smtClean="0"/>
              <a:t>скоротилися</a:t>
            </a:r>
            <a:r>
              <a:rPr lang="ru-RU" sz="2800" dirty="0" smtClean="0"/>
              <a:t>.</a:t>
            </a:r>
            <a:endParaRPr lang="ru-RU" sz="2800" b="1" dirty="0" smtClean="0">
              <a:solidFill>
                <a:srgbClr val="FFFF00"/>
              </a:solidFill>
            </a:endParaRP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5539" name="Прямоугольник 3"/>
          <p:cNvSpPr>
            <a:spLocks noChangeArrowheads="1"/>
          </p:cNvSpPr>
          <p:nvPr/>
        </p:nvSpPr>
        <p:spPr bwMode="auto">
          <a:xfrm>
            <a:off x="0" y="6488113"/>
            <a:ext cx="4857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u="sng">
                <a:latin typeface="Calibri" pitchFamily="34" charset="0"/>
              </a:rPr>
              <a:t>Льодовик Періто-Морено</a:t>
            </a:r>
            <a:r>
              <a:rPr lang="ru-RU">
                <a:latin typeface="Calibri" pitchFamily="34" charset="0"/>
              </a:rPr>
              <a:t>,Патагонія, Аргентина.</a:t>
            </a:r>
          </a:p>
        </p:txBody>
      </p:sp>
      <p:pic>
        <p:nvPicPr>
          <p:cNvPr id="65540" name="Picture 1" descr="D:\Рабочий стол-Диск-С\Предмети що читаються Гнатюк В.В\Основи природознавство 4 кр\Льодовик Періто-Морено, Патагонія, Аргентина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500438"/>
            <a:ext cx="4549775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3" descr="http://www.indostan.ru/forum/foto-video/7110/134671_5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3643313"/>
            <a:ext cx="43846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Прямоугольник 6"/>
          <p:cNvSpPr>
            <a:spLocks noChangeArrowheads="1"/>
          </p:cNvSpPr>
          <p:nvPr/>
        </p:nvSpPr>
        <p:spPr bwMode="auto">
          <a:xfrm>
            <a:off x="5929313" y="6488113"/>
            <a:ext cx="2166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Льодовик Федченко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714875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Всі</a:t>
            </a:r>
            <a:r>
              <a:rPr lang="ru-RU" sz="2800" dirty="0" smtClean="0"/>
              <a:t> </a:t>
            </a:r>
            <a:r>
              <a:rPr lang="ru-RU" sz="2800" dirty="0" err="1" smtClean="0"/>
              <a:t>природні</a:t>
            </a:r>
            <a:r>
              <a:rPr lang="ru-RU" sz="2800" dirty="0" smtClean="0"/>
              <a:t> води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перебувають</a:t>
            </a:r>
            <a:r>
              <a:rPr lang="ru-RU" sz="2800" dirty="0" smtClean="0"/>
              <a:t> у </a:t>
            </a:r>
            <a:r>
              <a:rPr lang="ru-RU" sz="2800" dirty="0" err="1" smtClean="0"/>
              <a:t>безперервному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кругообігу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	</a:t>
            </a:r>
            <a:r>
              <a:rPr lang="ru-RU" sz="2800" dirty="0" err="1" smtClean="0">
                <a:solidFill>
                  <a:srgbClr val="FFFF00"/>
                </a:solidFill>
              </a:rPr>
              <a:t>Кругообіг</a:t>
            </a:r>
            <a:r>
              <a:rPr lang="ru-RU" sz="2800" dirty="0" smtClean="0">
                <a:solidFill>
                  <a:srgbClr val="FFFF00"/>
                </a:solidFill>
              </a:rPr>
              <a:t> води </a:t>
            </a:r>
            <a:r>
              <a:rPr lang="ru-RU" sz="2800" dirty="0" smtClean="0"/>
              <a:t>—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процес</a:t>
            </a:r>
            <a:r>
              <a:rPr lang="ru-RU" sz="2800" dirty="0" smtClean="0"/>
              <a:t> </a:t>
            </a:r>
            <a:r>
              <a:rPr lang="ru-RU" sz="2800" dirty="0" err="1" smtClean="0"/>
              <a:t>обігу</a:t>
            </a:r>
            <a:r>
              <a:rPr lang="ru-RU" sz="2800" dirty="0" smtClean="0"/>
              <a:t> </a:t>
            </a:r>
            <a:r>
              <a:rPr lang="ru-RU" sz="2800" dirty="0" err="1" smtClean="0"/>
              <a:t>води</a:t>
            </a:r>
            <a:r>
              <a:rPr lang="ru-RU" sz="2800" dirty="0" smtClean="0"/>
              <a:t> в </a:t>
            </a:r>
            <a:r>
              <a:rPr lang="ru-RU" sz="2800" dirty="0" err="1" smtClean="0"/>
              <a:t>географічній</a:t>
            </a:r>
            <a:r>
              <a:rPr lang="ru-RU" sz="2800" dirty="0" smtClean="0"/>
              <a:t> </a:t>
            </a:r>
            <a:r>
              <a:rPr lang="ru-RU" sz="2800" dirty="0" err="1" smtClean="0"/>
              <a:t>оболонці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об'єднує</a:t>
            </a:r>
            <a:r>
              <a:rPr lang="ru-RU" sz="2800" dirty="0" smtClean="0"/>
              <a:t> води в </a:t>
            </a:r>
            <a:r>
              <a:rPr lang="ru-RU" sz="2800" dirty="0" err="1" smtClean="0"/>
              <a:t>єдину</a:t>
            </a:r>
            <a:r>
              <a:rPr lang="ru-RU" sz="2800" dirty="0" smtClean="0"/>
              <a:t> </a:t>
            </a:r>
            <a:r>
              <a:rPr lang="ru-RU" sz="2800" dirty="0" err="1" smtClean="0"/>
              <a:t>взаємозв'язану</a:t>
            </a:r>
            <a:r>
              <a:rPr lang="ru-RU" sz="2800" dirty="0" smtClean="0"/>
              <a:t> систему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найважливішою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складовою</a:t>
            </a:r>
            <a:r>
              <a:rPr lang="ru-RU" sz="2800" dirty="0" smtClean="0"/>
              <a:t> </a:t>
            </a:r>
            <a:r>
              <a:rPr lang="ru-RU" sz="2800" dirty="0" err="1" smtClean="0"/>
              <a:t>обміну</a:t>
            </a:r>
            <a:r>
              <a:rPr lang="ru-RU" sz="2800" dirty="0" smtClean="0"/>
              <a:t> </a:t>
            </a:r>
            <a:r>
              <a:rPr lang="ru-RU" sz="2800" dirty="0" err="1" smtClean="0"/>
              <a:t>речовини</a:t>
            </a:r>
            <a:r>
              <a:rPr lang="ru-RU" sz="2800" dirty="0" smtClean="0"/>
              <a:t> в </a:t>
            </a:r>
            <a:r>
              <a:rPr lang="ru-RU" sz="2800" dirty="0" err="1" smtClean="0"/>
              <a:t>природі</a:t>
            </a:r>
            <a:r>
              <a:rPr lang="ru-RU" sz="2800" dirty="0" smtClean="0"/>
              <a:t>.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Основними</a:t>
            </a:r>
            <a:r>
              <a:rPr lang="ru-RU" sz="2800" dirty="0" smtClean="0"/>
              <a:t> факторами,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зумовлюють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цей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процес</a:t>
            </a:r>
            <a:r>
              <a:rPr lang="ru-RU" sz="2800" dirty="0" smtClean="0"/>
              <a:t>,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сонячна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радіація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сила ваги </a:t>
            </a:r>
            <a:r>
              <a:rPr lang="ru-RU" sz="2800" dirty="0" smtClean="0"/>
              <a:t>(</a:t>
            </a:r>
            <a:r>
              <a:rPr lang="ru-RU" sz="2800" dirty="0" err="1" smtClean="0"/>
              <a:t>фізичні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сили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). </a:t>
            </a:r>
            <a:r>
              <a:rPr lang="ru-RU" sz="2800" dirty="0" err="1" smtClean="0"/>
              <a:t>Найголовнішими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складовими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кругообігу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випаровування</a:t>
            </a:r>
            <a:r>
              <a:rPr lang="ru-RU" sz="2800" dirty="0" smtClean="0"/>
              <a:t> води, </a:t>
            </a:r>
            <a:r>
              <a:rPr lang="ru-RU" sz="2800" dirty="0" err="1" smtClean="0"/>
              <a:t>перенесення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водяної</a:t>
            </a:r>
            <a:r>
              <a:rPr lang="ru-RU" sz="2800" dirty="0" smtClean="0"/>
              <a:t> пари на </a:t>
            </a:r>
            <a:r>
              <a:rPr lang="ru-RU" sz="2800" dirty="0" err="1" smtClean="0"/>
              <a:t>віддаль</a:t>
            </a:r>
            <a:r>
              <a:rPr lang="ru-RU" sz="2800" dirty="0" smtClean="0"/>
              <a:t>, </a:t>
            </a:r>
            <a:r>
              <a:rPr lang="ru-RU" sz="2800" dirty="0" err="1" smtClean="0"/>
              <a:t>конденсація</a:t>
            </a:r>
            <a:r>
              <a:rPr lang="ru-RU" sz="2800" dirty="0" smtClean="0"/>
              <a:t> (</a:t>
            </a:r>
            <a:r>
              <a:rPr lang="ru-RU" sz="2800" dirty="0" err="1" smtClean="0"/>
              <a:t>згущення</a:t>
            </a:r>
            <a:r>
              <a:rPr lang="ru-RU" sz="2800" dirty="0" smtClean="0"/>
              <a:t>) </a:t>
            </a:r>
            <a:r>
              <a:rPr lang="ru-RU" sz="2800" dirty="0" err="1" smtClean="0"/>
              <a:t>водяної</a:t>
            </a:r>
            <a:r>
              <a:rPr lang="ru-RU" sz="2800" dirty="0" smtClean="0"/>
              <a:t> пари, </a:t>
            </a:r>
            <a:r>
              <a:rPr lang="ru-RU" sz="2800" dirty="0" err="1" smtClean="0"/>
              <a:t>випадання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опадів</a:t>
            </a:r>
            <a:r>
              <a:rPr lang="ru-RU" sz="2800" dirty="0" smtClean="0"/>
              <a:t>, </a:t>
            </a:r>
            <a:r>
              <a:rPr lang="ru-RU" sz="2800" dirty="0" err="1" smtClean="0"/>
              <a:t>інфільтрація</a:t>
            </a:r>
            <a:r>
              <a:rPr lang="ru-RU" sz="2800" dirty="0" smtClean="0"/>
              <a:t> (</a:t>
            </a:r>
            <a:r>
              <a:rPr lang="ru-RU" sz="2800" dirty="0" err="1" smtClean="0"/>
              <a:t>просочування</a:t>
            </a:r>
            <a:r>
              <a:rPr lang="ru-RU" sz="2800" dirty="0" smtClean="0"/>
              <a:t>) води в </a:t>
            </a:r>
            <a:r>
              <a:rPr lang="ru-RU" sz="2800" dirty="0" err="1" smtClean="0"/>
              <a:t>ґрунт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стік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6656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656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656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656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656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6567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6568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6569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6570" name="Picture 7" descr="D:\Рабочий стол-Диск-С\Предмети що читаються Гнатюк В.В\Основи природознавство 4 кр\кругообіг вод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1463" y="4357688"/>
            <a:ext cx="36496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4" descr="http://school.xvatit.com/images/5/50/As126.jpg"/>
          <p:cNvPicPr>
            <a:picLocks noChangeAspect="1" noChangeArrowheads="1"/>
          </p:cNvPicPr>
          <p:nvPr/>
        </p:nvPicPr>
        <p:blipFill>
          <a:blip r:embed="rId5"/>
          <a:srcRect l="2344" t="1167" r="4688" b="10068"/>
          <a:stretch>
            <a:fillRect/>
          </a:stretch>
        </p:blipFill>
        <p:spPr bwMode="auto">
          <a:xfrm>
            <a:off x="214313" y="4714875"/>
            <a:ext cx="3355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круговорот воды в природ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690938" y="4714875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Круговорот воды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643313" y="5929313"/>
            <a:ext cx="1651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92500" lnSpcReduction="1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>
                <a:solidFill>
                  <a:srgbClr val="FFFF00"/>
                </a:solidFill>
              </a:rPr>
              <a:t>4</a:t>
            </a:r>
            <a:r>
              <a:rPr lang="uk-UA" sz="2800" b="1" dirty="0" smtClean="0">
                <a:solidFill>
                  <a:srgbClr val="FFFF00"/>
                </a:solidFill>
              </a:rPr>
              <a:t>. ТЕЧІЇ СВІТОВОГО ОКЕАНУ ТА ЇХ ЗНАЧЕННЯ.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err="1" smtClean="0">
                <a:solidFill>
                  <a:srgbClr val="FFFF00"/>
                </a:solidFill>
              </a:rPr>
              <a:t>Морські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течії</a:t>
            </a:r>
            <a:r>
              <a:rPr lang="ru-RU" sz="2800" dirty="0" smtClean="0"/>
              <a:t> — </a:t>
            </a:r>
            <a:r>
              <a:rPr lang="ru-RU" sz="2800" dirty="0" err="1" smtClean="0"/>
              <a:t>поступальні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рухи</a:t>
            </a:r>
            <a:r>
              <a:rPr lang="ru-RU" sz="2800" dirty="0" smtClean="0"/>
              <a:t> </a:t>
            </a:r>
            <a:r>
              <a:rPr lang="ru-RU" sz="2800" dirty="0" err="1" smtClean="0"/>
              <a:t>водних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мас</a:t>
            </a:r>
            <a:r>
              <a:rPr lang="ru-RU" sz="2800" dirty="0" smtClean="0"/>
              <a:t> в </a:t>
            </a:r>
            <a:r>
              <a:rPr lang="ru-RU" sz="2800" dirty="0" err="1" smtClean="0"/>
              <a:t>певному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напрямку</a:t>
            </a:r>
            <a:r>
              <a:rPr lang="ru-RU" sz="2800" dirty="0" smtClean="0"/>
              <a:t> на </a:t>
            </a:r>
            <a:r>
              <a:rPr lang="ru-RU" sz="2800" dirty="0" err="1" smtClean="0"/>
              <a:t>великі</a:t>
            </a:r>
            <a:r>
              <a:rPr lang="ru-RU" sz="2800" dirty="0" smtClean="0"/>
              <a:t> </a:t>
            </a:r>
            <a:r>
              <a:rPr lang="ru-RU" sz="2800" dirty="0" err="1" smtClean="0"/>
              <a:t>відстані</a:t>
            </a:r>
            <a:r>
              <a:rPr lang="ru-RU" sz="2800" dirty="0" smtClean="0"/>
              <a:t> в океанах </a:t>
            </a:r>
            <a:r>
              <a:rPr lang="ru-RU" sz="2800" dirty="0" err="1" smtClean="0"/>
              <a:t>і</a:t>
            </a:r>
            <a:r>
              <a:rPr lang="ru-RU" sz="2800" dirty="0" smtClean="0"/>
              <a:t> морях, </a:t>
            </a:r>
            <a:r>
              <a:rPr lang="ru-RU" sz="2800" dirty="0" err="1" smtClean="0"/>
              <a:t>обумовлені</a:t>
            </a:r>
            <a:r>
              <a:rPr lang="ru-RU" sz="2800" dirty="0" smtClean="0"/>
              <a:t> </a:t>
            </a:r>
            <a:r>
              <a:rPr lang="ru-RU" sz="2800" dirty="0" err="1" smtClean="0"/>
              <a:t>вітром</a:t>
            </a:r>
            <a:r>
              <a:rPr lang="ru-RU" sz="2800" dirty="0" smtClean="0"/>
              <a:t>, </a:t>
            </a:r>
            <a:r>
              <a:rPr lang="ru-RU" sz="2800" dirty="0" err="1" smtClean="0"/>
              <a:t>гравітаційними</a:t>
            </a:r>
            <a:r>
              <a:rPr lang="ru-RU" sz="2800" dirty="0" smtClean="0"/>
              <a:t> причинами, </a:t>
            </a:r>
            <a:r>
              <a:rPr lang="ru-RU" sz="2800" dirty="0" err="1" smtClean="0"/>
              <a:t>різною</a:t>
            </a:r>
            <a:r>
              <a:rPr lang="ru-RU" sz="2800" dirty="0" smtClean="0"/>
              <a:t> </a:t>
            </a:r>
            <a:r>
              <a:rPr lang="ru-RU" sz="2800" dirty="0" err="1" smtClean="0"/>
              <a:t>щільністю</a:t>
            </a:r>
            <a:r>
              <a:rPr lang="ru-RU" sz="2800" dirty="0" smtClean="0"/>
              <a:t> води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b="1" dirty="0" smtClean="0">
              <a:solidFill>
                <a:srgbClr val="FFFF00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b="1" dirty="0" smtClean="0">
                <a:solidFill>
                  <a:srgbClr val="FFFF00"/>
                </a:solidFill>
              </a:rPr>
              <a:t>КЛАСИФІКАЦІЯ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 smtClean="0"/>
              <a:t>	</a:t>
            </a:r>
            <a:r>
              <a:rPr lang="ru-RU" sz="3000" u="sng" dirty="0" smtClean="0">
                <a:solidFill>
                  <a:srgbClr val="FFFF00"/>
                </a:solidFill>
              </a:rPr>
              <a:t>За </a:t>
            </a:r>
            <a:r>
              <a:rPr lang="ru-RU" sz="3000" u="sng" dirty="0" err="1" smtClean="0">
                <a:solidFill>
                  <a:srgbClr val="FFFF00"/>
                </a:solidFill>
              </a:rPr>
              <a:t>температурними</a:t>
            </a:r>
            <a:r>
              <a:rPr lang="ru-RU" sz="3000" u="sng" dirty="0" smtClean="0">
                <a:solidFill>
                  <a:srgbClr val="FFFF00"/>
                </a:solidFill>
              </a:rPr>
              <a:t> </a:t>
            </a:r>
            <a:r>
              <a:rPr lang="ru-RU" sz="3000" u="sng" dirty="0" err="1" smtClean="0">
                <a:solidFill>
                  <a:srgbClr val="FFFF00"/>
                </a:solidFill>
              </a:rPr>
              <a:t>умовами</a:t>
            </a:r>
            <a:r>
              <a:rPr lang="ru-RU" sz="3000" u="sng" dirty="0" smtClean="0">
                <a:solidFill>
                  <a:srgbClr val="FFFF00"/>
                </a:solidFill>
              </a:rPr>
              <a:t> </a:t>
            </a:r>
            <a:r>
              <a:rPr lang="ru-RU" sz="3000" u="sng" dirty="0" err="1" smtClean="0">
                <a:solidFill>
                  <a:srgbClr val="FFFF00"/>
                </a:solidFill>
              </a:rPr>
              <a:t>розрізняють</a:t>
            </a:r>
            <a:r>
              <a:rPr lang="ru-RU" sz="3000" u="sng" dirty="0" smtClean="0">
                <a:solidFill>
                  <a:srgbClr val="FFFF00"/>
                </a:solidFill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 err="1" smtClean="0">
                <a:solidFill>
                  <a:srgbClr val="FFFF00"/>
                </a:solidFill>
              </a:rPr>
              <a:t>теплі</a:t>
            </a:r>
            <a:r>
              <a:rPr lang="ru-RU" sz="3000" b="1" dirty="0" smtClean="0">
                <a:solidFill>
                  <a:srgbClr val="FFFF00"/>
                </a:solidFill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</a:rPr>
              <a:t>течії</a:t>
            </a:r>
            <a:r>
              <a:rPr lang="ru-RU" sz="3000" dirty="0" smtClean="0"/>
              <a:t> - </a:t>
            </a:r>
            <a:r>
              <a:rPr lang="ru-RU" sz="3000" dirty="0" err="1" smtClean="0"/>
              <a:t>мають</a:t>
            </a:r>
            <a:r>
              <a:rPr lang="ru-RU" sz="3000" dirty="0" smtClean="0"/>
              <a:t> температуру води </a:t>
            </a:r>
            <a:r>
              <a:rPr lang="ru-RU" sz="3000" dirty="0" err="1" smtClean="0"/>
              <a:t>вищу</a:t>
            </a:r>
            <a:r>
              <a:rPr lang="ru-RU" sz="3000" dirty="0" smtClean="0"/>
              <a:t> за температуру </a:t>
            </a:r>
            <a:r>
              <a:rPr lang="ru-RU" sz="3000" dirty="0" err="1" smtClean="0"/>
              <a:t>навк-х</a:t>
            </a:r>
            <a:r>
              <a:rPr lang="ru-RU" sz="3000" dirty="0" smtClean="0"/>
              <a:t> вод, </a:t>
            </a:r>
            <a:r>
              <a:rPr lang="ru-RU" sz="3000" dirty="0" err="1" smtClean="0"/>
              <a:t>здебільшого</a:t>
            </a:r>
            <a:r>
              <a:rPr lang="ru-RU" sz="3000" dirty="0" smtClean="0"/>
              <a:t> </a:t>
            </a:r>
            <a:r>
              <a:rPr lang="ru-RU" sz="3000" dirty="0" err="1" smtClean="0"/>
              <a:t>мають</a:t>
            </a:r>
            <a:r>
              <a:rPr lang="ru-RU" sz="3000" dirty="0" smtClean="0"/>
              <a:t> </a:t>
            </a:r>
            <a:r>
              <a:rPr lang="ru-RU" sz="3000" dirty="0" err="1" smtClean="0"/>
              <a:t>напрям</a:t>
            </a:r>
            <a:r>
              <a:rPr lang="ru-RU" sz="3000" dirty="0" smtClean="0"/>
              <a:t> </a:t>
            </a:r>
            <a:r>
              <a:rPr lang="ru-RU" sz="3000" dirty="0" err="1" smtClean="0"/>
              <a:t>від</a:t>
            </a:r>
            <a:r>
              <a:rPr lang="ru-RU" sz="3000" dirty="0" smtClean="0"/>
              <a:t> </a:t>
            </a:r>
            <a:r>
              <a:rPr lang="ru-RU" sz="3000" dirty="0" err="1" smtClean="0"/>
              <a:t>екватора</a:t>
            </a:r>
            <a:r>
              <a:rPr lang="ru-RU" sz="3000" dirty="0" smtClean="0"/>
              <a:t> до </a:t>
            </a:r>
            <a:r>
              <a:rPr lang="ru-RU" sz="3000" dirty="0" err="1" smtClean="0"/>
              <a:t>полюсів</a:t>
            </a:r>
            <a:r>
              <a:rPr lang="ru-RU" sz="3000" dirty="0" smtClean="0"/>
              <a:t>. </a:t>
            </a:r>
            <a:r>
              <a:rPr lang="ru-RU" sz="3000" dirty="0" err="1" smtClean="0"/>
              <a:t>Значно</a:t>
            </a:r>
            <a:r>
              <a:rPr lang="ru-RU" sz="3000" dirty="0" smtClean="0"/>
              <a:t> </a:t>
            </a:r>
            <a:r>
              <a:rPr lang="ru-RU" sz="3000" dirty="0" err="1" smtClean="0"/>
              <a:t>пом'якшують</a:t>
            </a:r>
            <a:r>
              <a:rPr lang="ru-RU" sz="3000" dirty="0" smtClean="0"/>
              <a:t> </a:t>
            </a:r>
            <a:r>
              <a:rPr lang="ru-RU" sz="3000" dirty="0" err="1" smtClean="0"/>
              <a:t>клімат</a:t>
            </a:r>
            <a:r>
              <a:rPr lang="ru-RU" sz="3000" dirty="0" smtClean="0"/>
              <a:t> </a:t>
            </a:r>
            <a:r>
              <a:rPr lang="ru-RU" sz="3000" dirty="0" err="1" smtClean="0"/>
              <a:t>прилеглої</a:t>
            </a:r>
            <a:r>
              <a:rPr lang="ru-RU" sz="3000" dirty="0" smtClean="0"/>
              <a:t> </a:t>
            </a:r>
            <a:r>
              <a:rPr lang="ru-RU" sz="3000" dirty="0" err="1" smtClean="0"/>
              <a:t>акваторії</a:t>
            </a:r>
            <a:r>
              <a:rPr lang="ru-RU" sz="3000" dirty="0" smtClean="0"/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 err="1" smtClean="0">
                <a:solidFill>
                  <a:srgbClr val="FFFF00"/>
                </a:solidFill>
              </a:rPr>
              <a:t>холодні</a:t>
            </a:r>
            <a:r>
              <a:rPr lang="ru-RU" sz="3000" b="1" dirty="0" smtClean="0">
                <a:solidFill>
                  <a:srgbClr val="FFFF00"/>
                </a:solidFill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</a:rPr>
              <a:t>течії</a:t>
            </a:r>
            <a:r>
              <a:rPr lang="ru-RU" sz="3000" dirty="0" smtClean="0"/>
              <a:t> </a:t>
            </a:r>
            <a:r>
              <a:rPr lang="ru-RU" sz="3000" dirty="0" err="1" smtClean="0"/>
              <a:t>мають</a:t>
            </a:r>
            <a:r>
              <a:rPr lang="ru-RU" sz="3000" dirty="0" smtClean="0"/>
              <a:t> температуру води </a:t>
            </a:r>
            <a:r>
              <a:rPr lang="ru-RU" sz="3000" dirty="0" err="1" smtClean="0"/>
              <a:t>нижчу</a:t>
            </a:r>
            <a:r>
              <a:rPr lang="ru-RU" sz="3000" dirty="0" smtClean="0"/>
              <a:t> за температуру </a:t>
            </a:r>
            <a:r>
              <a:rPr lang="ru-RU" sz="3000" dirty="0" err="1" smtClean="0"/>
              <a:t>навколишніх</a:t>
            </a:r>
            <a:r>
              <a:rPr lang="ru-RU" sz="3000" dirty="0" smtClean="0"/>
              <a:t> вод, </a:t>
            </a:r>
            <a:r>
              <a:rPr lang="ru-RU" sz="3000" dirty="0" err="1" smtClean="0"/>
              <a:t>здебільшого</a:t>
            </a:r>
            <a:r>
              <a:rPr lang="ru-RU" sz="3000" dirty="0" smtClean="0"/>
              <a:t> </a:t>
            </a:r>
            <a:r>
              <a:rPr lang="ru-RU" sz="3000" dirty="0" err="1" smtClean="0"/>
              <a:t>мають</a:t>
            </a:r>
            <a:r>
              <a:rPr lang="ru-RU" sz="3000" dirty="0" smtClean="0"/>
              <a:t> </a:t>
            </a:r>
            <a:r>
              <a:rPr lang="ru-RU" sz="3000" dirty="0" err="1" smtClean="0"/>
              <a:t>напрям</a:t>
            </a:r>
            <a:r>
              <a:rPr lang="ru-RU" sz="3000" dirty="0" smtClean="0"/>
              <a:t> </a:t>
            </a:r>
            <a:r>
              <a:rPr lang="ru-RU" sz="3000" dirty="0" err="1" smtClean="0"/>
              <a:t>від</a:t>
            </a:r>
            <a:r>
              <a:rPr lang="ru-RU" sz="3000" dirty="0" smtClean="0"/>
              <a:t> </a:t>
            </a:r>
            <a:r>
              <a:rPr lang="ru-RU" sz="3000" dirty="0" err="1" smtClean="0"/>
              <a:t>вищих</a:t>
            </a:r>
            <a:r>
              <a:rPr lang="ru-RU" sz="3000" dirty="0" smtClean="0"/>
              <a:t> широт до </a:t>
            </a:r>
            <a:r>
              <a:rPr lang="ru-RU" sz="3000" dirty="0" err="1" smtClean="0"/>
              <a:t>нижчих</a:t>
            </a:r>
            <a:r>
              <a:rPr lang="ru-RU" sz="3000" dirty="0" smtClean="0"/>
              <a:t>. </a:t>
            </a:r>
            <a:r>
              <a:rPr lang="ru-RU" sz="3000" dirty="0" err="1" smtClean="0"/>
              <a:t>Значно</a:t>
            </a:r>
            <a:r>
              <a:rPr lang="ru-RU" sz="3000" dirty="0" smtClean="0"/>
              <a:t> </a:t>
            </a:r>
            <a:r>
              <a:rPr lang="ru-RU" sz="3000" dirty="0" err="1" smtClean="0"/>
              <a:t>пог-ть</a:t>
            </a:r>
            <a:r>
              <a:rPr lang="ru-RU" sz="3000" dirty="0" smtClean="0"/>
              <a:t> </a:t>
            </a:r>
            <a:r>
              <a:rPr lang="ru-RU" sz="3000" dirty="0" err="1" smtClean="0"/>
              <a:t>клімат</a:t>
            </a:r>
            <a:r>
              <a:rPr lang="ru-RU" sz="3000" dirty="0" smtClean="0"/>
              <a:t> </a:t>
            </a:r>
            <a:r>
              <a:rPr lang="ru-RU" sz="3000" dirty="0" err="1" smtClean="0"/>
              <a:t>навк-х</a:t>
            </a:r>
            <a:r>
              <a:rPr lang="ru-RU" sz="3000" dirty="0" smtClean="0"/>
              <a:t> </a:t>
            </a:r>
            <a:r>
              <a:rPr lang="ru-RU" sz="3000" dirty="0" err="1" smtClean="0"/>
              <a:t>акваторій</a:t>
            </a:r>
            <a:r>
              <a:rPr lang="ru-RU" sz="3000" dirty="0" smtClean="0"/>
              <a:t>, </a:t>
            </a:r>
            <a:r>
              <a:rPr lang="ru-RU" sz="3000" dirty="0" err="1" smtClean="0"/>
              <a:t>зниж-чи</a:t>
            </a:r>
            <a:r>
              <a:rPr lang="ru-RU" sz="3000" dirty="0" smtClean="0"/>
              <a:t> </a:t>
            </a:r>
            <a:r>
              <a:rPr lang="ru-RU" sz="3000" dirty="0" err="1" smtClean="0"/>
              <a:t>сер-річні</a:t>
            </a:r>
            <a:r>
              <a:rPr lang="ru-RU" sz="3000" dirty="0" smtClean="0"/>
              <a:t> </a:t>
            </a:r>
            <a:r>
              <a:rPr lang="ru-RU" sz="3000" dirty="0" err="1" smtClean="0"/>
              <a:t>темп-ри</a:t>
            </a:r>
            <a:r>
              <a:rPr lang="ru-RU" sz="3000" dirty="0" smtClean="0"/>
              <a:t> </a:t>
            </a:r>
            <a:r>
              <a:rPr lang="ru-RU" sz="3000" dirty="0" err="1" smtClean="0"/>
              <a:t>пов-ря</a:t>
            </a:r>
            <a:r>
              <a:rPr lang="ru-RU" sz="3000" dirty="0" smtClean="0"/>
              <a:t>, </a:t>
            </a:r>
            <a:r>
              <a:rPr lang="ru-RU" sz="3000" dirty="0" err="1" smtClean="0"/>
              <a:t>підв-чи</a:t>
            </a:r>
            <a:r>
              <a:rPr lang="ru-RU" sz="3000" dirty="0" smtClean="0"/>
              <a:t> </a:t>
            </a:r>
            <a:r>
              <a:rPr lang="ru-RU" sz="3000" dirty="0" err="1" smtClean="0"/>
              <a:t>посуш-ть</a:t>
            </a:r>
            <a:r>
              <a:rPr lang="ru-RU" sz="3000" dirty="0" smtClean="0"/>
              <a:t> (</a:t>
            </a:r>
            <a:r>
              <a:rPr lang="ru-RU" sz="3000" dirty="0" err="1" smtClean="0"/>
              <a:t>Перуанська</a:t>
            </a:r>
            <a:r>
              <a:rPr lang="ru-RU" sz="3000" dirty="0" smtClean="0"/>
              <a:t> </a:t>
            </a:r>
            <a:r>
              <a:rPr lang="ru-RU" sz="3000" dirty="0" err="1" smtClean="0"/>
              <a:t>т-я</a:t>
            </a:r>
            <a:r>
              <a:rPr lang="ru-RU" sz="3000" dirty="0" smtClean="0"/>
              <a:t> та </a:t>
            </a:r>
            <a:r>
              <a:rPr lang="ru-RU" sz="3000" dirty="0" err="1" smtClean="0"/>
              <a:t>п-ля</a:t>
            </a:r>
            <a:r>
              <a:rPr lang="ru-RU" sz="3000" dirty="0" smtClean="0"/>
              <a:t> </a:t>
            </a:r>
            <a:r>
              <a:rPr lang="ru-RU" sz="3000" dirty="0" err="1" smtClean="0"/>
              <a:t>Атакама</a:t>
            </a:r>
            <a:r>
              <a:rPr lang="ru-RU" sz="3000" dirty="0" smtClean="0"/>
              <a:t>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 err="1" smtClean="0">
                <a:solidFill>
                  <a:srgbClr val="FFFF00"/>
                </a:solidFill>
              </a:rPr>
              <a:t>нейтральні</a:t>
            </a:r>
            <a:r>
              <a:rPr lang="ru-RU" sz="3000" b="1" dirty="0" smtClean="0">
                <a:solidFill>
                  <a:srgbClr val="FFFF00"/>
                </a:solidFill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</a:rPr>
              <a:t>течії</a:t>
            </a:r>
            <a:r>
              <a:rPr lang="ru-RU" sz="3000" dirty="0" smtClean="0"/>
              <a:t> </a:t>
            </a:r>
            <a:r>
              <a:rPr lang="ru-RU" sz="3000" dirty="0" err="1" smtClean="0"/>
              <a:t>несуть</a:t>
            </a:r>
            <a:r>
              <a:rPr lang="ru-RU" sz="3000" dirty="0" smtClean="0"/>
              <a:t> води </a:t>
            </a:r>
            <a:r>
              <a:rPr lang="ru-RU" sz="3000" dirty="0" err="1" smtClean="0"/>
              <a:t>з</a:t>
            </a:r>
            <a:r>
              <a:rPr lang="ru-RU" sz="3000" dirty="0" smtClean="0"/>
              <a:t> </a:t>
            </a:r>
            <a:r>
              <a:rPr lang="ru-RU" sz="3000" dirty="0" err="1" smtClean="0"/>
              <a:t>темпер-ю</a:t>
            </a:r>
            <a:r>
              <a:rPr lang="ru-RU" sz="3000" dirty="0" smtClean="0"/>
              <a:t> </a:t>
            </a:r>
            <a:r>
              <a:rPr lang="ru-RU" sz="3000" dirty="0" err="1" smtClean="0"/>
              <a:t>навк-ніх</a:t>
            </a:r>
            <a:r>
              <a:rPr lang="ru-RU" sz="3000" dirty="0" smtClean="0"/>
              <a:t> вод.</a:t>
            </a:r>
          </a:p>
        </p:txBody>
      </p:sp>
      <p:sp>
        <p:nvSpPr>
          <p:cNvPr id="6758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758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758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758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759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7591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7592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7593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357563"/>
          </a:xfrm>
        </p:spPr>
        <p:txBody>
          <a:bodyPr rtlCol="0">
            <a:norm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	У 2011 р. </a:t>
            </a:r>
            <a:r>
              <a:rPr lang="ru-RU" sz="2800" dirty="0" err="1" smtClean="0"/>
              <a:t>компанія</a:t>
            </a:r>
            <a:r>
              <a:rPr lang="ru-RU" sz="2800" dirty="0" smtClean="0"/>
              <a:t> </a:t>
            </a:r>
            <a:r>
              <a:rPr lang="ru-RU" sz="2800" dirty="0" err="1">
                <a:solidFill>
                  <a:srgbClr val="FFFF00"/>
                </a:solidFill>
              </a:rPr>
              <a:t>Exxon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Neftegas</a:t>
            </a:r>
            <a:r>
              <a:rPr lang="ru-RU" sz="2800" dirty="0"/>
              <a:t>, яка </a:t>
            </a:r>
            <a:r>
              <a:rPr lang="ru-RU" sz="2800" dirty="0" err="1"/>
              <a:t>працює</a:t>
            </a:r>
            <a:r>
              <a:rPr lang="ru-RU" sz="2800" dirty="0"/>
              <a:t> на </a:t>
            </a:r>
            <a:r>
              <a:rPr lang="ru-RU" sz="2800" dirty="0" err="1"/>
              <a:t>російському</a:t>
            </a:r>
            <a:r>
              <a:rPr lang="ru-RU" sz="2800" dirty="0"/>
              <a:t> </a:t>
            </a:r>
            <a:r>
              <a:rPr lang="ru-RU" sz="2800" dirty="0" err="1"/>
              <a:t>проекті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«Сахалін-1</a:t>
            </a:r>
            <a:r>
              <a:rPr lang="ru-RU" sz="2800" dirty="0">
                <a:solidFill>
                  <a:srgbClr val="FFFF00"/>
                </a:solidFill>
              </a:rPr>
              <a:t>»</a:t>
            </a:r>
            <a:r>
              <a:rPr lang="ru-RU" sz="2800" dirty="0"/>
              <a:t>, пробурила </a:t>
            </a:r>
            <a:r>
              <a:rPr lang="ru-RU" sz="2800" dirty="0" err="1"/>
              <a:t>свердловину</a:t>
            </a:r>
            <a:r>
              <a:rPr lang="ru-RU" sz="2800" dirty="0"/>
              <a:t> на </a:t>
            </a:r>
            <a:r>
              <a:rPr lang="ru-RU" sz="2800" b="1" dirty="0">
                <a:solidFill>
                  <a:srgbClr val="FFFF00"/>
                </a:solidFill>
              </a:rPr>
              <a:t>12,345</a:t>
            </a:r>
            <a:r>
              <a:rPr lang="ru-RU" sz="2800" dirty="0"/>
              <a:t> </a:t>
            </a:r>
            <a:r>
              <a:rPr lang="ru-RU" sz="2800" dirty="0" err="1"/>
              <a:t>кілометри</a:t>
            </a:r>
            <a:r>
              <a:rPr lang="ru-RU" sz="2800" dirty="0"/>
              <a:t> </a:t>
            </a:r>
            <a:r>
              <a:rPr lang="ru-RU" sz="2800" dirty="0" err="1"/>
              <a:t>глибиною</a:t>
            </a:r>
            <a:r>
              <a:rPr lang="ru-RU" sz="2800" dirty="0" smtClean="0"/>
              <a:t>. Вона і </a:t>
            </a:r>
            <a:r>
              <a:rPr lang="ru-RU" sz="2800" dirty="0" err="1" smtClean="0"/>
              <a:t>досі</a:t>
            </a:r>
            <a:r>
              <a:rPr lang="ru-RU" sz="2800" dirty="0" smtClean="0"/>
              <a:t> </a:t>
            </a:r>
            <a:r>
              <a:rPr lang="ru-RU" sz="2800" dirty="0" err="1" smtClean="0"/>
              <a:t>вважається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найглибшою</a:t>
            </a:r>
            <a:r>
              <a:rPr lang="ru-RU" sz="2800" dirty="0" smtClean="0"/>
              <a:t> у </a:t>
            </a:r>
            <a:r>
              <a:rPr lang="ru-RU" sz="2800" dirty="0" err="1" smtClean="0"/>
              <a:t>світі</a:t>
            </a:r>
            <a:r>
              <a:rPr lang="ru-RU" sz="2800" dirty="0" smtClean="0"/>
              <a:t> </a:t>
            </a:r>
            <a:r>
              <a:rPr lang="ru-RU" sz="2800" dirty="0" err="1" smtClean="0"/>
              <a:t>свердловиною</a:t>
            </a:r>
            <a:r>
              <a:rPr lang="ru-RU" sz="2800" dirty="0" smtClean="0"/>
              <a:t>.</a:t>
            </a:r>
            <a:r>
              <a:rPr lang="ru-RU" sz="2800" dirty="0"/>
              <a:t> </a:t>
            </a:r>
            <a:endParaRPr lang="ru-RU" sz="28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AutoShape 2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3" name="AutoShape 4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4" name="AutoShape 6" descr="Файл:Ptolemae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5" name="AutoShape 9" descr="https://encrypted-tbn3.gstatic.com/images?q=tbn:ANd9GcSS89CavET2RqIyJ5z9t7PZE8aFV7ZkV6CQ7RbHNvGUSNg_ub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6" name="AutoShape 2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7" name="AutoShape 4" descr="https://lh6.googleusercontent.com/-R6WXbwb4vWo/TX4w53UoWcI/AAAAAAAAAL8/OTnx0Jj9KpY/s1600/earth_ax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488" name="Picture 2" descr="http://yebb.ru/uploads/2014/03/samaya_bolshaya_skvajina_v_mir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863725"/>
            <a:ext cx="44767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4" descr="http://bus.znate.ru/pars_docs/refs/3/2806/2806-7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5" y="1863725"/>
            <a:ext cx="457517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6" descr="http://bus.znate.ru/pars_docs/refs/3/2806/2806-7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" y="4851400"/>
            <a:ext cx="25050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4508500"/>
            <a:ext cx="43878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86500"/>
          </a:xfrm>
        </p:spPr>
        <p:txBody>
          <a:bodyPr rtlCol="0"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В </a:t>
            </a:r>
            <a:r>
              <a:rPr lang="ru-RU" sz="2800" dirty="0" err="1" smtClean="0"/>
              <a:t>залежності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розміщення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</a:t>
            </a:r>
            <a:r>
              <a:rPr lang="ru-RU" sz="2800" dirty="0" smtClean="0"/>
              <a:t> </a:t>
            </a:r>
            <a:r>
              <a:rPr lang="ru-RU" sz="2800" dirty="0" err="1" smtClean="0"/>
              <a:t>товщі</a:t>
            </a:r>
            <a:r>
              <a:rPr lang="ru-RU" sz="2800" dirty="0" smtClean="0"/>
              <a:t> </a:t>
            </a:r>
            <a:r>
              <a:rPr lang="ru-RU" sz="2800" dirty="0" err="1" smtClean="0"/>
              <a:t>океанських</a:t>
            </a:r>
            <a:r>
              <a:rPr lang="ru-RU" sz="2800" dirty="0" smtClean="0"/>
              <a:t> вод: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поверхневі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течії</a:t>
            </a:r>
            <a:endParaRPr lang="ru-RU" sz="28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глибинні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течії</a:t>
            </a:r>
            <a:endParaRPr lang="ru-RU" sz="28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придонні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течії</a:t>
            </a:r>
            <a:endParaRPr lang="ru-RU" sz="2800" dirty="0" smtClean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За </a:t>
            </a:r>
            <a:r>
              <a:rPr lang="ru-RU" sz="2800" dirty="0" err="1" smtClean="0"/>
              <a:t>походженням</a:t>
            </a:r>
            <a:r>
              <a:rPr lang="ru-RU" sz="2800" dirty="0" smtClean="0"/>
              <a:t> </a:t>
            </a:r>
            <a:r>
              <a:rPr lang="ru-RU" sz="2800" dirty="0" err="1" smtClean="0"/>
              <a:t>морські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течії</a:t>
            </a:r>
            <a:r>
              <a:rPr lang="ru-RU" sz="2800" dirty="0" smtClean="0"/>
              <a:t> </a:t>
            </a:r>
            <a:r>
              <a:rPr lang="ru-RU" sz="2800" dirty="0" err="1" smtClean="0"/>
              <a:t>поділяють</a:t>
            </a:r>
            <a:r>
              <a:rPr lang="ru-RU" sz="2800" dirty="0" smtClean="0"/>
              <a:t> 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дрейфові</a:t>
            </a:r>
            <a:r>
              <a:rPr lang="ru-RU" sz="2800" dirty="0" smtClean="0"/>
              <a:t> — </a:t>
            </a:r>
            <a:r>
              <a:rPr lang="ru-RU" sz="2800" dirty="0" err="1" smtClean="0"/>
              <a:t>викликані</a:t>
            </a:r>
            <a:r>
              <a:rPr lang="ru-RU" sz="2800" dirty="0" smtClean="0"/>
              <a:t> </a:t>
            </a:r>
            <a:r>
              <a:rPr lang="ru-RU" sz="2800" dirty="0" err="1" smtClean="0"/>
              <a:t>постійними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вітрами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дмуть</a:t>
            </a:r>
            <a:r>
              <a:rPr lang="ru-RU" sz="2800" dirty="0" smtClean="0"/>
              <a:t> в </a:t>
            </a:r>
            <a:r>
              <a:rPr lang="ru-RU" sz="2800" dirty="0" err="1" smtClean="0"/>
              <a:t>певному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напрямку</a:t>
            </a:r>
            <a:r>
              <a:rPr lang="ru-RU" sz="2800" dirty="0" smtClean="0"/>
              <a:t> (</a:t>
            </a:r>
            <a:r>
              <a:rPr lang="ru-RU" sz="2800" dirty="0" err="1" smtClean="0"/>
              <a:t>наприклад</a:t>
            </a:r>
            <a:r>
              <a:rPr lang="ru-RU" sz="2800" dirty="0" smtClean="0"/>
              <a:t>, </a:t>
            </a:r>
            <a:r>
              <a:rPr lang="ru-RU" sz="2800" u="sng" dirty="0" err="1" smtClean="0"/>
              <a:t>пасати</a:t>
            </a:r>
            <a:r>
              <a:rPr lang="ru-RU" sz="2800" dirty="0" smtClean="0"/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err="1" smtClean="0">
                <a:solidFill>
                  <a:srgbClr val="FFFF00"/>
                </a:solidFill>
              </a:rPr>
              <a:t>гравітаційно-градієнтні</a:t>
            </a:r>
            <a:r>
              <a:rPr lang="ru-RU" sz="2800" b="1" dirty="0" smtClean="0"/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err="1" smtClean="0"/>
              <a:t>стокові</a:t>
            </a:r>
            <a:r>
              <a:rPr lang="ru-RU" b="1" dirty="0" smtClean="0"/>
              <a:t> </a:t>
            </a:r>
            <a:r>
              <a:rPr lang="ru-RU" b="1" dirty="0" err="1" smtClean="0"/>
              <a:t>течії</a:t>
            </a:r>
            <a:r>
              <a:rPr lang="ru-RU" b="1" dirty="0" smtClean="0"/>
              <a:t>;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b="1" dirty="0" err="1" smtClean="0"/>
              <a:t>щільністні</a:t>
            </a:r>
            <a:r>
              <a:rPr lang="ru-RU" b="1" dirty="0" smtClean="0"/>
              <a:t> </a:t>
            </a:r>
            <a:r>
              <a:rPr lang="ru-RU" b="1" dirty="0" err="1" smtClean="0"/>
              <a:t>течії</a:t>
            </a:r>
            <a:r>
              <a:rPr lang="ru-RU" b="1" dirty="0" smtClean="0"/>
              <a:t>.</a:t>
            </a:r>
            <a:endParaRPr lang="ru-RU" b="1" dirty="0" smtClean="0">
              <a:solidFill>
                <a:srgbClr val="FFFF00"/>
              </a:solidFill>
            </a:endParaRPr>
          </a:p>
          <a:p>
            <a:pPr marL="285750"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>
                <a:solidFill>
                  <a:srgbClr val="FFFF00"/>
                </a:solidFill>
              </a:rPr>
              <a:t>припливно-відпливні</a:t>
            </a:r>
            <a:r>
              <a:rPr lang="ru-RU" b="1" dirty="0" smtClean="0"/>
              <a:t>.</a:t>
            </a:r>
          </a:p>
          <a:p>
            <a:pPr marL="0" lvl="1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 smtClean="0"/>
              <a:t>	</a:t>
            </a:r>
            <a:r>
              <a:rPr lang="ru-RU" dirty="0" err="1" smtClean="0"/>
              <a:t>Поверхневі</a:t>
            </a:r>
            <a:r>
              <a:rPr lang="ru-RU" dirty="0" smtClean="0"/>
              <a:t> води </a:t>
            </a:r>
            <a:r>
              <a:rPr lang="ru-RU" dirty="0" err="1" smtClean="0"/>
              <a:t>Світового</a:t>
            </a:r>
            <a:r>
              <a:rPr lang="ru-RU" dirty="0" smtClean="0"/>
              <a:t> океану </a:t>
            </a:r>
            <a:r>
              <a:rPr lang="ru-RU" dirty="0" err="1" smtClean="0"/>
              <a:t>знаходяться</a:t>
            </a:r>
            <a:r>
              <a:rPr lang="ru-RU" dirty="0" smtClean="0"/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стані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постійної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циркуляції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утворить</a:t>
            </a:r>
            <a:r>
              <a:rPr lang="ru-RU" dirty="0" smtClean="0"/>
              <a:t> систему </a:t>
            </a:r>
            <a:r>
              <a:rPr lang="ru-RU" dirty="0" err="1" smtClean="0"/>
              <a:t>квазістаціонарних</a:t>
            </a:r>
            <a:r>
              <a:rPr lang="ru-RU" dirty="0" smtClean="0"/>
              <a:t> </a:t>
            </a:r>
            <a:r>
              <a:rPr lang="ru-RU" dirty="0" err="1" smtClean="0"/>
              <a:t>течій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відіграють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важливу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геологічну</a:t>
            </a:r>
            <a:r>
              <a:rPr lang="ru-RU" dirty="0" smtClean="0">
                <a:solidFill>
                  <a:srgbClr val="FFFF00"/>
                </a:solidFill>
              </a:rPr>
              <a:t> та </a:t>
            </a:r>
            <a:r>
              <a:rPr lang="ru-RU" dirty="0" err="1" smtClean="0">
                <a:solidFill>
                  <a:srgbClr val="FFFF00"/>
                </a:solidFill>
              </a:rPr>
              <a:t>геоморфологічну</a:t>
            </a:r>
            <a:r>
              <a:rPr lang="ru-RU" dirty="0" smtClean="0">
                <a:solidFill>
                  <a:srgbClr val="FFFF00"/>
                </a:solidFill>
              </a:rPr>
              <a:t> роль</a:t>
            </a:r>
            <a:r>
              <a:rPr lang="ru-RU" dirty="0" smtClean="0"/>
              <a:t> у </a:t>
            </a:r>
            <a:r>
              <a:rPr lang="ru-RU" dirty="0" err="1" smtClean="0"/>
              <a:t>географічній</a:t>
            </a:r>
            <a:r>
              <a:rPr lang="ru-RU" dirty="0" smtClean="0"/>
              <a:t> </a:t>
            </a:r>
            <a:r>
              <a:rPr lang="ru-RU" dirty="0" err="1" smtClean="0"/>
              <a:t>оболонці</a:t>
            </a:r>
            <a:r>
              <a:rPr lang="ru-RU" dirty="0" smtClean="0"/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здійснюючи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океанологічний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err="1" smtClean="0">
                <a:solidFill>
                  <a:srgbClr val="FFFF00"/>
                </a:solidFill>
              </a:rPr>
              <a:t>кліматичний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вплив</a:t>
            </a:r>
            <a:r>
              <a:rPr lang="ru-RU" dirty="0" smtClean="0"/>
              <a:t> . </a:t>
            </a:r>
          </a:p>
        </p:txBody>
      </p:sp>
      <p:sp>
        <p:nvSpPr>
          <p:cNvPr id="6861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5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6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7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8618" name="Прямоугольник 10"/>
          <p:cNvSpPr>
            <a:spLocks noChangeArrowheads="1"/>
          </p:cNvSpPr>
          <p:nvPr/>
        </p:nvSpPr>
        <p:spPr bwMode="auto">
          <a:xfrm>
            <a:off x="2643188" y="6488113"/>
            <a:ext cx="585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Глобальна циркуляція поверхневих вод Світового океану</a:t>
            </a:r>
          </a:p>
        </p:txBody>
      </p:sp>
      <p:pic>
        <p:nvPicPr>
          <p:cNvPr id="12" name="Глобальна циркуляція поверхневих вод Світового океану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57313" y="6175375"/>
            <a:ext cx="121443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5929313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 </a:t>
            </a:r>
            <a:r>
              <a:rPr lang="ru-RU" sz="2800" dirty="0" err="1" smtClean="0">
                <a:solidFill>
                  <a:srgbClr val="FFFF00"/>
                </a:solidFill>
              </a:rPr>
              <a:t>Найпотужніша</a:t>
            </a:r>
            <a:r>
              <a:rPr lang="ru-RU" sz="2800" dirty="0" smtClean="0">
                <a:solidFill>
                  <a:srgbClr val="FFFF00"/>
                </a:solidFill>
              </a:rPr>
              <a:t> тепла </a:t>
            </a:r>
            <a:r>
              <a:rPr lang="ru-RU" sz="2800" dirty="0" err="1" smtClean="0">
                <a:solidFill>
                  <a:srgbClr val="FFFF00"/>
                </a:solidFill>
              </a:rPr>
              <a:t>морська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течія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/>
              <a:t>— </a:t>
            </a:r>
            <a:r>
              <a:rPr lang="ru-RU" sz="2800" b="1" dirty="0" err="1" smtClean="0">
                <a:solidFill>
                  <a:srgbClr val="FFFF00"/>
                </a:solidFill>
              </a:rPr>
              <a:t>Гольфстрім</a:t>
            </a:r>
            <a:r>
              <a:rPr lang="ru-RU" sz="2800" dirty="0" smtClean="0"/>
              <a:t>.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своєрідна</a:t>
            </a:r>
            <a:r>
              <a:rPr lang="ru-RU" sz="2800" dirty="0" smtClean="0"/>
              <a:t> </a:t>
            </a:r>
            <a:r>
              <a:rPr lang="ru-RU" sz="2800" dirty="0" err="1" smtClean="0"/>
              <a:t>гігантська</a:t>
            </a:r>
            <a:r>
              <a:rPr lang="ru-RU" sz="2800" dirty="0" smtClean="0"/>
              <a:t> </a:t>
            </a:r>
            <a:r>
              <a:rPr lang="ru-RU" sz="2800" dirty="0" err="1" smtClean="0"/>
              <a:t>річка</a:t>
            </a:r>
            <a:r>
              <a:rPr lang="ru-RU" sz="2800" dirty="0" smtClean="0"/>
              <a:t> в </a:t>
            </a:r>
            <a:r>
              <a:rPr lang="ru-RU" sz="2800" dirty="0" err="1" smtClean="0"/>
              <a:t>океані</a:t>
            </a:r>
            <a:r>
              <a:rPr lang="ru-RU" sz="2800" dirty="0" smtClean="0"/>
              <a:t>, яка </a:t>
            </a:r>
            <a:r>
              <a:rPr lang="ru-RU" sz="2800" dirty="0" err="1" smtClean="0"/>
              <a:t>простягається</a:t>
            </a:r>
            <a:r>
              <a:rPr lang="ru-RU" sz="2800" dirty="0" smtClean="0"/>
              <a:t> на 10 тис. </a:t>
            </a:r>
            <a:r>
              <a:rPr lang="uk-UA" sz="2800" dirty="0" smtClean="0"/>
              <a:t>к</a:t>
            </a:r>
            <a:r>
              <a:rPr lang="ru-RU" sz="2800" dirty="0" smtClean="0"/>
              <a:t>м, шириною до 75км, 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підводної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частини</a:t>
            </a:r>
            <a:r>
              <a:rPr lang="ru-RU" sz="2800" dirty="0" smtClean="0"/>
              <a:t> </a:t>
            </a:r>
            <a:r>
              <a:rPr lang="ru-RU" sz="2800" dirty="0" err="1" smtClean="0"/>
              <a:t>Флоридської</a:t>
            </a:r>
            <a:r>
              <a:rPr lang="ru-RU" sz="2800" dirty="0" smtClean="0"/>
              <a:t> протоки </a:t>
            </a:r>
            <a:r>
              <a:rPr lang="ru-RU" sz="2800" dirty="0" err="1" smtClean="0"/>
              <a:t>й</a:t>
            </a:r>
            <a:r>
              <a:rPr lang="ru-RU" sz="2800" dirty="0" smtClean="0"/>
              <a:t> доходить до </a:t>
            </a:r>
            <a:r>
              <a:rPr lang="ru-RU" sz="2800" dirty="0" err="1" smtClean="0"/>
              <a:t>островів</a:t>
            </a:r>
            <a:r>
              <a:rPr lang="ru-RU" sz="2800" dirty="0" smtClean="0"/>
              <a:t> </a:t>
            </a:r>
            <a:r>
              <a:rPr lang="ru-RU" sz="2800" dirty="0" err="1" smtClean="0"/>
              <a:t>Шпіцберґена</a:t>
            </a:r>
            <a:r>
              <a:rPr lang="ru-RU" sz="2800" dirty="0" smtClean="0"/>
              <a:t> та Нова Земля.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	</a:t>
            </a:r>
            <a:r>
              <a:rPr lang="ru-RU" sz="2800" dirty="0" err="1" smtClean="0">
                <a:solidFill>
                  <a:srgbClr val="FFFF00"/>
                </a:solidFill>
              </a:rPr>
              <a:t>Найбільшою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найпотужнішою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океанічною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течією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нашої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планети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є</a:t>
            </a:r>
            <a:r>
              <a:rPr lang="ru-RU" sz="2800" b="1" dirty="0" smtClean="0"/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Антарктична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циркумполярна</a:t>
            </a:r>
            <a:r>
              <a:rPr lang="ru-RU" sz="2800" b="1" dirty="0" smtClean="0">
                <a:solidFill>
                  <a:srgbClr val="FFFF00"/>
                </a:solidFill>
              </a:rPr>
              <a:t> (</a:t>
            </a:r>
            <a:r>
              <a:rPr lang="ru-RU" sz="2800" b="1" dirty="0" err="1" smtClean="0">
                <a:solidFill>
                  <a:srgbClr val="FFFF00"/>
                </a:solidFill>
              </a:rPr>
              <a:t>течія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північних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вітрів</a:t>
            </a:r>
            <a:r>
              <a:rPr lang="ru-RU" sz="2800" b="1" dirty="0" smtClean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. </a:t>
            </a:r>
            <a:r>
              <a:rPr lang="ru-RU" sz="2800" dirty="0" err="1" smtClean="0"/>
              <a:t>Довжина</a:t>
            </a:r>
            <a:r>
              <a:rPr lang="ru-RU" sz="2800" dirty="0" smtClean="0"/>
              <a:t> </a:t>
            </a:r>
            <a:r>
              <a:rPr lang="ru-RU" sz="2800" dirty="0" err="1" smtClean="0"/>
              <a:t>цієї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течії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перевищує</a:t>
            </a:r>
            <a:r>
              <a:rPr lang="ru-RU" sz="2800" dirty="0" smtClean="0"/>
              <a:t> 30 тис. км, ширина — 1 тис. км, а </a:t>
            </a:r>
            <a:r>
              <a:rPr lang="ru-RU" sz="2800" dirty="0" err="1" smtClean="0"/>
              <a:t>глибина</a:t>
            </a:r>
            <a:r>
              <a:rPr lang="ru-RU" sz="2800" dirty="0" smtClean="0"/>
              <a:t> </a:t>
            </a:r>
            <a:r>
              <a:rPr lang="ru-RU" sz="2800" dirty="0" err="1" smtClean="0"/>
              <a:t>поширення</a:t>
            </a:r>
            <a:r>
              <a:rPr lang="ru-RU" sz="2800" dirty="0" smtClean="0"/>
              <a:t> — 2–4,5 км. </a:t>
            </a:r>
            <a:r>
              <a:rPr lang="ru-RU" sz="2800" dirty="0" err="1" smtClean="0"/>
              <a:t>Швидкість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руху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течії</a:t>
            </a:r>
            <a:r>
              <a:rPr lang="ru-RU" sz="2800" dirty="0" smtClean="0"/>
              <a:t> у </a:t>
            </a:r>
            <a:r>
              <a:rPr lang="ru-RU" sz="2800" dirty="0" err="1" smtClean="0"/>
              <a:t>верхніх</a:t>
            </a:r>
            <a:r>
              <a:rPr lang="ru-RU" sz="2800" dirty="0" smtClean="0"/>
              <a:t> шарах — 3,5 км на годину. </a:t>
            </a:r>
            <a:r>
              <a:rPr lang="ru-RU" sz="2800" dirty="0" err="1" smtClean="0"/>
              <a:t>Щосекунди</a:t>
            </a:r>
            <a:r>
              <a:rPr lang="ru-RU" sz="2800" dirty="0" smtClean="0"/>
              <a:t> </a:t>
            </a:r>
            <a:r>
              <a:rPr lang="ru-RU" sz="2800" dirty="0" err="1" smtClean="0"/>
              <a:t>ця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течія</a:t>
            </a:r>
            <a:r>
              <a:rPr lang="ru-RU" sz="2800" dirty="0" smtClean="0"/>
              <a:t> переносить </a:t>
            </a:r>
            <a:r>
              <a:rPr lang="ru-RU" sz="2800" dirty="0" err="1" smtClean="0"/>
              <a:t>понад</a:t>
            </a:r>
            <a:r>
              <a:rPr lang="ru-RU" sz="2800" dirty="0" smtClean="0"/>
              <a:t> 240 </a:t>
            </a:r>
            <a:r>
              <a:rPr lang="ru-RU" sz="2800" dirty="0" err="1" smtClean="0"/>
              <a:t>млн</a:t>
            </a:r>
            <a:r>
              <a:rPr lang="ru-RU" sz="2800" dirty="0" smtClean="0"/>
              <a:t> м3 </a:t>
            </a:r>
            <a:r>
              <a:rPr lang="ru-RU" sz="2800" dirty="0" err="1" smtClean="0"/>
              <a:t>морської</a:t>
            </a:r>
            <a:r>
              <a:rPr lang="ru-RU" sz="2800" dirty="0" smtClean="0"/>
              <a:t> води, </a:t>
            </a:r>
            <a:r>
              <a:rPr lang="ru-RU" sz="2800" dirty="0" err="1" smtClean="0"/>
              <a:t>тобто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значно</a:t>
            </a:r>
            <a:r>
              <a:rPr lang="ru-RU" sz="2800" dirty="0" smtClean="0"/>
              <a:t> </a:t>
            </a:r>
            <a:r>
              <a:rPr lang="ru-RU" sz="2800" dirty="0" err="1" smtClean="0"/>
              <a:t>більше</a:t>
            </a:r>
            <a:r>
              <a:rPr lang="ru-RU" sz="2800" dirty="0" smtClean="0"/>
              <a:t>, </a:t>
            </a:r>
            <a:r>
              <a:rPr lang="ru-RU" sz="2800" dirty="0" err="1" smtClean="0"/>
              <a:t>ніж</a:t>
            </a:r>
            <a:r>
              <a:rPr lang="ru-RU" sz="2800" dirty="0" smtClean="0"/>
              <a:t> </a:t>
            </a:r>
            <a:r>
              <a:rPr lang="ru-RU" sz="2800" dirty="0" err="1" smtClean="0"/>
              <a:t>усі</a:t>
            </a:r>
            <a:r>
              <a:rPr lang="ru-RU" sz="2800" dirty="0" smtClean="0"/>
              <a:t> </a:t>
            </a:r>
            <a:r>
              <a:rPr lang="ru-RU" sz="2800" dirty="0" err="1" smtClean="0"/>
              <a:t>інші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течії</a:t>
            </a:r>
            <a:r>
              <a:rPr lang="ru-RU" sz="2800" dirty="0" smtClean="0"/>
              <a:t> разом </a:t>
            </a:r>
            <a:r>
              <a:rPr lang="ru-RU" sz="2800" dirty="0" err="1" smtClean="0"/>
              <a:t>узяті</a:t>
            </a:r>
            <a:r>
              <a:rPr lang="ru-RU" sz="2800" dirty="0" smtClean="0"/>
              <a:t>. </a:t>
            </a:r>
            <a:r>
              <a:rPr lang="ru-RU" sz="2800" dirty="0" err="1" smtClean="0"/>
              <a:t>Антарктична</a:t>
            </a:r>
            <a:r>
              <a:rPr lang="ru-RU" sz="2800" dirty="0" smtClean="0"/>
              <a:t> </a:t>
            </a:r>
            <a:r>
              <a:rPr lang="ru-RU" sz="2800" dirty="0" err="1" smtClean="0"/>
              <a:t>циркумполярна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течія</a:t>
            </a:r>
            <a:r>
              <a:rPr lang="ru-RU" sz="2800" dirty="0" smtClean="0"/>
              <a:t> —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потужне</a:t>
            </a:r>
            <a:r>
              <a:rPr lang="ru-RU" sz="2800" dirty="0" smtClean="0"/>
              <a:t> </a:t>
            </a:r>
            <a:r>
              <a:rPr lang="ru-RU" sz="2800" dirty="0" err="1" smtClean="0"/>
              <a:t>джерело</a:t>
            </a:r>
            <a:r>
              <a:rPr lang="ru-RU" sz="2800" dirty="0" smtClean="0"/>
              <a:t> </a:t>
            </a:r>
            <a:r>
              <a:rPr lang="ru-RU" sz="2800" dirty="0" err="1" smtClean="0"/>
              <a:t>енергії</a:t>
            </a:r>
            <a:r>
              <a:rPr lang="ru-RU" sz="2800" dirty="0" smtClean="0"/>
              <a:t> для </a:t>
            </a:r>
            <a:r>
              <a:rPr lang="ru-RU" sz="2800" dirty="0" err="1" smtClean="0"/>
              <a:t>утворення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циклонів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антициклонів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велике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значення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для</a:t>
            </a:r>
            <a:r>
              <a:rPr lang="ru-RU" sz="2800" dirty="0" smtClean="0"/>
              <a:t> </a:t>
            </a:r>
            <a:r>
              <a:rPr lang="ru-RU" sz="2800" dirty="0" err="1" smtClean="0"/>
              <a:t>формування</a:t>
            </a:r>
            <a:r>
              <a:rPr lang="ru-RU" sz="2800" dirty="0" smtClean="0"/>
              <a:t> погоди на </a:t>
            </a:r>
            <a:r>
              <a:rPr lang="ru-RU" sz="2800" dirty="0" err="1" smtClean="0"/>
              <a:t>всій</a:t>
            </a:r>
            <a:r>
              <a:rPr lang="ru-RU" sz="2800" dirty="0" smtClean="0"/>
              <a:t> </a:t>
            </a:r>
            <a:r>
              <a:rPr lang="ru-RU" sz="2800" dirty="0" err="1" smtClean="0"/>
              <a:t>планеті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	</a:t>
            </a:r>
            <a:r>
              <a:rPr lang="ru-RU" sz="2800" dirty="0" err="1" smtClean="0">
                <a:solidFill>
                  <a:srgbClr val="FFFF00"/>
                </a:solidFill>
              </a:rPr>
              <a:t>Найшвидша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з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течій</a:t>
            </a:r>
            <a:r>
              <a:rPr lang="ru-RU" sz="2800" dirty="0" smtClean="0">
                <a:solidFill>
                  <a:srgbClr val="FFFF00"/>
                </a:solidFill>
              </a:rPr>
              <a:t> </a:t>
            </a:r>
            <a:r>
              <a:rPr lang="ru-RU" sz="2800" dirty="0" smtClean="0"/>
              <a:t>— </a:t>
            </a:r>
            <a:r>
              <a:rPr lang="ru-RU" sz="2800" dirty="0" err="1" smtClean="0">
                <a:solidFill>
                  <a:srgbClr val="FFFF00"/>
                </a:solidFill>
              </a:rPr>
              <a:t>Наквато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Рапідс</a:t>
            </a:r>
            <a:r>
              <a:rPr lang="ru-RU" sz="2800" dirty="0" smtClean="0">
                <a:solidFill>
                  <a:srgbClr val="FFFF00"/>
                </a:solidFill>
              </a:rPr>
              <a:t> (</a:t>
            </a:r>
            <a:r>
              <a:rPr lang="ru-RU" sz="2800" dirty="0" err="1" smtClean="0">
                <a:solidFill>
                  <a:srgbClr val="FFFF00"/>
                </a:solidFill>
              </a:rPr>
              <a:t>Каліфорнійська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течія</a:t>
            </a:r>
            <a:r>
              <a:rPr lang="ru-RU" sz="2800" dirty="0" smtClean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, яка </a:t>
            </a:r>
            <a:r>
              <a:rPr lang="ru-RU" sz="2800" dirty="0" err="1" smtClean="0"/>
              <a:t>несе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свої</a:t>
            </a:r>
            <a:r>
              <a:rPr lang="ru-RU" sz="2800" dirty="0" smtClean="0"/>
              <a:t> води </a:t>
            </a:r>
            <a:r>
              <a:rPr lang="ru-RU" sz="2800" dirty="0" err="1" smtClean="0"/>
              <a:t>біля</a:t>
            </a:r>
            <a:r>
              <a:rPr lang="ru-RU" sz="2800" dirty="0" smtClean="0"/>
              <a:t> </a:t>
            </a:r>
            <a:r>
              <a:rPr lang="ru-RU" sz="2800" dirty="0" err="1" smtClean="0"/>
              <a:t>берегів</a:t>
            </a:r>
            <a:r>
              <a:rPr lang="ru-RU" sz="2800" dirty="0" smtClean="0"/>
              <a:t> </a:t>
            </a:r>
            <a:r>
              <a:rPr lang="ru-RU" sz="2800" dirty="0" err="1" smtClean="0"/>
              <a:t>канадської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провінції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Британська</a:t>
            </a:r>
            <a:r>
              <a:rPr lang="ru-RU" sz="2800" dirty="0" smtClean="0"/>
              <a:t> </a:t>
            </a:r>
            <a:r>
              <a:rPr lang="ru-RU" sz="2800" dirty="0" err="1" smtClean="0"/>
              <a:t>Колумбія</a:t>
            </a:r>
            <a:r>
              <a:rPr lang="ru-RU" sz="2800" dirty="0" smtClean="0"/>
              <a:t> в Тихому </a:t>
            </a:r>
            <a:r>
              <a:rPr lang="ru-RU" sz="2800" dirty="0" err="1" smtClean="0"/>
              <a:t>океані</a:t>
            </a:r>
            <a:r>
              <a:rPr lang="ru-RU" sz="2800" dirty="0" smtClean="0"/>
              <a:t>. За </a:t>
            </a:r>
            <a:r>
              <a:rPr lang="ru-RU" sz="2800" dirty="0" err="1" smtClean="0"/>
              <a:t>даними</a:t>
            </a:r>
            <a:r>
              <a:rPr lang="ru-RU" sz="2800" dirty="0" smtClean="0"/>
              <a:t> Книги </a:t>
            </a:r>
            <a:r>
              <a:rPr lang="ru-RU" sz="2800" dirty="0" err="1" smtClean="0"/>
              <a:t>рекордів</a:t>
            </a:r>
            <a:r>
              <a:rPr lang="ru-RU" sz="2800" dirty="0" smtClean="0"/>
              <a:t> </a:t>
            </a:r>
            <a:r>
              <a:rPr lang="ru-RU" sz="2800" dirty="0" err="1" smtClean="0"/>
              <a:t>Гіннеса</a:t>
            </a:r>
            <a:r>
              <a:rPr lang="ru-RU" sz="2800" dirty="0" smtClean="0"/>
              <a:t>, </a:t>
            </a:r>
            <a:r>
              <a:rPr lang="ru-RU" sz="2800" dirty="0" err="1" smtClean="0"/>
              <a:t>її</a:t>
            </a:r>
            <a:r>
              <a:rPr lang="ru-RU" sz="2800" dirty="0" smtClean="0"/>
              <a:t> </a:t>
            </a:r>
            <a:r>
              <a:rPr lang="ru-RU" sz="2800" dirty="0" err="1" smtClean="0"/>
              <a:t>швидкість</a:t>
            </a:r>
            <a:r>
              <a:rPr lang="ru-RU" sz="2800" dirty="0" smtClean="0"/>
              <a:t> — </a:t>
            </a:r>
            <a:r>
              <a:rPr lang="ru-RU" sz="2800" dirty="0" smtClean="0">
                <a:solidFill>
                  <a:srgbClr val="FFFF00"/>
                </a:solidFill>
              </a:rPr>
              <a:t>29,6 км на годину</a:t>
            </a:r>
            <a:r>
              <a:rPr lang="ru-RU" sz="2800" dirty="0" smtClean="0"/>
              <a:t>.</a:t>
            </a:r>
          </a:p>
        </p:txBody>
      </p:sp>
      <p:sp>
        <p:nvSpPr>
          <p:cNvPr id="69634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35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36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37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38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39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40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41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9642" name="Прямоугольник 10"/>
          <p:cNvSpPr>
            <a:spLocks noChangeArrowheads="1"/>
          </p:cNvSpPr>
          <p:nvPr/>
        </p:nvSpPr>
        <p:spPr bwMode="auto">
          <a:xfrm>
            <a:off x="4500563" y="6488113"/>
            <a:ext cx="2887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Течения в Мировом океане</a:t>
            </a:r>
          </a:p>
        </p:txBody>
      </p:sp>
      <p:pic>
        <p:nvPicPr>
          <p:cNvPr id="12" name="Течения в Мировом океан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00375" y="5786438"/>
            <a:ext cx="14287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rgbClr val="FFFF00"/>
                </a:solidFill>
              </a:rPr>
              <a:t>ТЕМПЕРАТУРА </a:t>
            </a:r>
            <a:r>
              <a:rPr lang="uk-UA" sz="3000" b="1" smtClean="0">
                <a:solidFill>
                  <a:srgbClr val="FFFF00"/>
                </a:solidFill>
              </a:rPr>
              <a:t>І</a:t>
            </a:r>
            <a:r>
              <a:rPr lang="ru-RU" sz="3000" b="1" smtClean="0">
                <a:solidFill>
                  <a:srgbClr val="FFFF00"/>
                </a:solidFill>
              </a:rPr>
              <a:t> </a:t>
            </a:r>
            <a:r>
              <a:rPr lang="uk-UA" sz="3000" b="1" smtClean="0">
                <a:solidFill>
                  <a:srgbClr val="FFFF00"/>
                </a:solidFill>
              </a:rPr>
              <a:t>СОЛОНІСТЬ</a:t>
            </a:r>
            <a:r>
              <a:rPr lang="ru-RU" sz="3000" b="1" smtClean="0">
                <a:solidFill>
                  <a:srgbClr val="FFFF00"/>
                </a:solidFill>
              </a:rPr>
              <a:t> ВОДИ</a:t>
            </a:r>
          </a:p>
          <a:p>
            <a:pPr marL="0" indent="0" algn="just">
              <a:buFont typeface="Arial" charset="0"/>
              <a:buNone/>
            </a:pPr>
            <a:r>
              <a:rPr lang="ru-RU" sz="2800" smtClean="0"/>
              <a:t>	Температура вод Світового океану (</a:t>
            </a:r>
            <a:r>
              <a:rPr lang="ru-RU" sz="2800" smtClean="0">
                <a:solidFill>
                  <a:srgbClr val="FFFF00"/>
                </a:solidFill>
              </a:rPr>
              <a:t>СО</a:t>
            </a:r>
            <a:r>
              <a:rPr lang="ru-RU" sz="2800" smtClean="0"/>
              <a:t>) неоднакова в різних місцях. Найбільше нагріваються океани в смугах приблизно на </a:t>
            </a:r>
            <a:r>
              <a:rPr lang="ru-RU" sz="2800" smtClean="0">
                <a:solidFill>
                  <a:srgbClr val="FFFF00"/>
                </a:solidFill>
              </a:rPr>
              <a:t>20° пн. ш. </a:t>
            </a:r>
            <a:r>
              <a:rPr lang="ru-RU" sz="2800" smtClean="0"/>
              <a:t>і </a:t>
            </a:r>
            <a:r>
              <a:rPr lang="ru-RU" sz="2800" smtClean="0">
                <a:solidFill>
                  <a:srgbClr val="FFFF00"/>
                </a:solidFill>
              </a:rPr>
              <a:t>20° пд. ш.</a:t>
            </a:r>
            <a:r>
              <a:rPr lang="ru-RU" sz="2800" smtClean="0"/>
              <a:t>, які збігаються з областями високого тиску (пояснюється малою хмарністю в субтропічних, тропічних і субекваторіальних широтах). </a:t>
            </a:r>
          </a:p>
          <a:p>
            <a:pPr marL="0" indent="0" algn="just">
              <a:buFont typeface="Arial" charset="0"/>
              <a:buNone/>
            </a:pPr>
            <a:r>
              <a:rPr lang="ru-RU" sz="2800" smtClean="0"/>
              <a:t>	Лише верхній шар води товщиною </a:t>
            </a:r>
            <a:r>
              <a:rPr lang="ru-RU" sz="2800" smtClean="0">
                <a:solidFill>
                  <a:srgbClr val="FFFF00"/>
                </a:solidFill>
              </a:rPr>
              <a:t>1 см </a:t>
            </a:r>
            <a:r>
              <a:rPr lang="ru-RU" sz="2800" smtClean="0"/>
              <a:t>збирає сонячне тепло. Він поглинає </a:t>
            </a:r>
            <a:r>
              <a:rPr lang="ru-RU" sz="2800" smtClean="0">
                <a:solidFill>
                  <a:srgbClr val="FFFF00"/>
                </a:solidFill>
              </a:rPr>
              <a:t>94 %</a:t>
            </a:r>
            <a:r>
              <a:rPr lang="ru-RU" sz="2800" smtClean="0"/>
              <a:t> сонячної енергії, що потрапляє на поверхню океану.  </a:t>
            </a:r>
          </a:p>
          <a:p>
            <a:pPr marL="0" indent="0" algn="just">
              <a:buFont typeface="Arial" charset="0"/>
              <a:buNone/>
            </a:pPr>
            <a:r>
              <a:rPr lang="ru-RU" sz="2800" smtClean="0"/>
              <a:t>	Середня температура води на поверхні СО становить </a:t>
            </a:r>
            <a:r>
              <a:rPr lang="ru-RU" sz="2800" smtClean="0">
                <a:solidFill>
                  <a:srgbClr val="FFFF00"/>
                </a:solidFill>
              </a:rPr>
              <a:t>+17,54 °С </a:t>
            </a:r>
            <a:r>
              <a:rPr lang="ru-RU" sz="2800" smtClean="0"/>
              <a:t>(</a:t>
            </a:r>
            <a:r>
              <a:rPr lang="en-US" sz="2800" smtClean="0">
                <a:solidFill>
                  <a:srgbClr val="FFFF00"/>
                </a:solidFill>
              </a:rPr>
              <a:t>t</a:t>
            </a:r>
            <a:r>
              <a:rPr lang="ru-RU" sz="2800" smtClean="0">
                <a:solidFill>
                  <a:srgbClr val="FFFF00"/>
                </a:solidFill>
              </a:rPr>
              <a:t>°</a:t>
            </a:r>
            <a:r>
              <a:rPr lang="ru-RU" sz="2800" smtClean="0"/>
              <a:t> повітря над океаном </a:t>
            </a:r>
            <a:r>
              <a:rPr lang="ru-RU" sz="2800" smtClean="0">
                <a:solidFill>
                  <a:srgbClr val="FFFF00"/>
                </a:solidFill>
              </a:rPr>
              <a:t>+14,4 °С</a:t>
            </a:r>
            <a:r>
              <a:rPr lang="ru-RU" sz="2800" smtClean="0"/>
              <a:t>). Середня </a:t>
            </a:r>
            <a:r>
              <a:rPr lang="en-US" sz="2800" smtClean="0">
                <a:solidFill>
                  <a:srgbClr val="FFFF00"/>
                </a:solidFill>
              </a:rPr>
              <a:t>t</a:t>
            </a:r>
            <a:r>
              <a:rPr lang="ru-RU" sz="2800" smtClean="0">
                <a:solidFill>
                  <a:srgbClr val="FFFF00"/>
                </a:solidFill>
              </a:rPr>
              <a:t>°</a:t>
            </a:r>
            <a:r>
              <a:rPr lang="ru-RU" sz="2800" smtClean="0"/>
              <a:t> води на поверхні в п</a:t>
            </a:r>
            <a:r>
              <a:rPr lang="uk-UA" sz="2800" smtClean="0"/>
              <a:t>н.</a:t>
            </a:r>
            <a:r>
              <a:rPr lang="ru-RU" sz="2800" smtClean="0"/>
              <a:t> і пд. полярній областях становить </a:t>
            </a:r>
            <a:r>
              <a:rPr lang="ru-RU" sz="2800" smtClean="0">
                <a:solidFill>
                  <a:srgbClr val="FFFF00"/>
                </a:solidFill>
              </a:rPr>
              <a:t>-0,75 </a:t>
            </a:r>
            <a:r>
              <a:rPr lang="ru-RU" sz="2800" smtClean="0"/>
              <a:t>і </a:t>
            </a:r>
            <a:r>
              <a:rPr lang="ru-RU" sz="2800" smtClean="0">
                <a:solidFill>
                  <a:srgbClr val="FFFF00"/>
                </a:solidFill>
              </a:rPr>
              <a:t>-0,79 °С</a:t>
            </a:r>
            <a:r>
              <a:rPr lang="ru-RU" sz="2800" smtClean="0"/>
              <a:t>, в екваторіальній смузі </a:t>
            </a:r>
            <a:r>
              <a:rPr lang="ru-RU" sz="2800" smtClean="0">
                <a:solidFill>
                  <a:srgbClr val="FFFF00"/>
                </a:solidFill>
              </a:rPr>
              <a:t>+26,7 °С </a:t>
            </a:r>
            <a:r>
              <a:rPr lang="ru-RU" sz="2800" smtClean="0"/>
              <a:t>і </a:t>
            </a:r>
            <a:r>
              <a:rPr lang="ru-RU" sz="2800" smtClean="0">
                <a:solidFill>
                  <a:srgbClr val="FFFF00"/>
                </a:solidFill>
              </a:rPr>
              <a:t>+27,3 °С</a:t>
            </a:r>
            <a:r>
              <a:rPr lang="ru-RU" sz="2800" smtClean="0"/>
              <a:t>. У Пн. півкулі </a:t>
            </a:r>
            <a:r>
              <a:rPr lang="en-US" sz="2800" smtClean="0">
                <a:solidFill>
                  <a:srgbClr val="FFFF00"/>
                </a:solidFill>
              </a:rPr>
              <a:t>t</a:t>
            </a:r>
            <a:r>
              <a:rPr lang="ru-RU" sz="2800" smtClean="0">
                <a:solidFill>
                  <a:srgbClr val="FFFF00"/>
                </a:solidFill>
              </a:rPr>
              <a:t>°</a:t>
            </a:r>
            <a:r>
              <a:rPr lang="ru-RU" sz="2800" smtClean="0"/>
              <a:t> води вища, ніж у Пд, що пояснюється впливом материків.</a:t>
            </a:r>
          </a:p>
        </p:txBody>
      </p:sp>
      <p:sp>
        <p:nvSpPr>
          <p:cNvPr id="7065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5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6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6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6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63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64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0665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6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683" name="Picture 2" descr="D:\Рабочий стол-Диск-С\Предмети що читаються Гнатюк В.В\Основи природознавство 4 кр\Середньорічна температура поверхні Світового океану. Дані зі Світового океанічного атласа, 2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3"/>
            <a:ext cx="9144000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</a:t>
            </a:r>
            <a:r>
              <a:rPr lang="ru-RU" sz="2800" smtClean="0">
                <a:solidFill>
                  <a:srgbClr val="FFFF00"/>
                </a:solidFill>
              </a:rPr>
              <a:t>Солоність води </a:t>
            </a:r>
            <a:r>
              <a:rPr lang="ru-RU" sz="2800" smtClean="0"/>
              <a:t>океанів є однією з найважливіших її особливостей. 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Вода — найкращий розчинник. У воді розчинені всі відомі елементи, у мізерній кількості, але в сумі вони дають значні величини. Розчинені основні солі — </a:t>
            </a:r>
            <a:r>
              <a:rPr lang="en-US" sz="2800" smtClean="0">
                <a:solidFill>
                  <a:srgbClr val="FFFF00"/>
                </a:solidFill>
              </a:rPr>
              <a:t>NaCl, MgSO , MgCl</a:t>
            </a:r>
            <a:r>
              <a:rPr lang="en-US" sz="2800" baseline="-25000" smtClean="0">
                <a:solidFill>
                  <a:srgbClr val="FFFF00"/>
                </a:solidFill>
              </a:rPr>
              <a:t>2</a:t>
            </a:r>
            <a:r>
              <a:rPr lang="en-US" sz="2800" smtClean="0"/>
              <a:t>, </a:t>
            </a:r>
            <a:r>
              <a:rPr lang="ru-RU" sz="2800" smtClean="0"/>
              <a:t>у морській воді розчинено також </a:t>
            </a:r>
            <a:r>
              <a:rPr lang="ru-RU" sz="2800" smtClean="0">
                <a:solidFill>
                  <a:srgbClr val="FFFF00"/>
                </a:solidFill>
              </a:rPr>
              <a:t>золота</a:t>
            </a:r>
            <a:r>
              <a:rPr lang="ru-RU" sz="2800" smtClean="0"/>
              <a:t> - до </a:t>
            </a:r>
            <a:r>
              <a:rPr lang="ru-RU" sz="2800" smtClean="0">
                <a:solidFill>
                  <a:srgbClr val="FFFF00"/>
                </a:solidFill>
              </a:rPr>
              <a:t>8 млн. т</a:t>
            </a:r>
            <a:r>
              <a:rPr lang="ru-RU" sz="2800" smtClean="0"/>
              <a:t>, нікелю - </a:t>
            </a:r>
            <a:r>
              <a:rPr lang="ru-RU" sz="2800" smtClean="0">
                <a:solidFill>
                  <a:srgbClr val="FFFF00"/>
                </a:solidFill>
              </a:rPr>
              <a:t>80 млн т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срібла</a:t>
            </a:r>
            <a:r>
              <a:rPr lang="ru-RU" sz="2800" smtClean="0"/>
              <a:t> - </a:t>
            </a:r>
            <a:r>
              <a:rPr lang="ru-RU" sz="2800" smtClean="0">
                <a:solidFill>
                  <a:srgbClr val="FFFF00"/>
                </a:solidFill>
              </a:rPr>
              <a:t>164 млн т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молібдену</a:t>
            </a:r>
            <a:r>
              <a:rPr lang="ru-RU" sz="2800" smtClean="0"/>
              <a:t> - </a:t>
            </a:r>
            <a:r>
              <a:rPr lang="ru-RU" sz="2800" smtClean="0">
                <a:solidFill>
                  <a:srgbClr val="FFFF00"/>
                </a:solidFill>
              </a:rPr>
              <a:t>800 млн. т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йоду</a:t>
            </a:r>
            <a:r>
              <a:rPr lang="ru-RU" sz="2800" smtClean="0"/>
              <a:t> - </a:t>
            </a:r>
            <a:r>
              <a:rPr lang="ru-RU" sz="2800" smtClean="0">
                <a:solidFill>
                  <a:srgbClr val="FFFF00"/>
                </a:solidFill>
              </a:rPr>
              <a:t>80 млрд. т </a:t>
            </a:r>
            <a:r>
              <a:rPr lang="ru-RU" sz="2800" smtClean="0"/>
              <a:t>тощо.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Крім твердої речовини, у воді розчинені й гази (</a:t>
            </a:r>
            <a:r>
              <a:rPr lang="ru-RU" sz="2800" smtClean="0">
                <a:solidFill>
                  <a:srgbClr val="FFFF00"/>
                </a:solidFill>
              </a:rPr>
              <a:t>кисень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азот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вуглекислота</a:t>
            </a:r>
            <a:r>
              <a:rPr lang="ru-RU" sz="2800" smtClean="0"/>
              <a:t>, а в застійних водах — </a:t>
            </a:r>
            <a:r>
              <a:rPr lang="ru-RU" sz="2800" smtClean="0">
                <a:solidFill>
                  <a:srgbClr val="FFFF00"/>
                </a:solidFill>
              </a:rPr>
              <a:t>сірководень</a:t>
            </a:r>
            <a:r>
              <a:rPr lang="ru-RU" sz="2800" smtClean="0"/>
              <a:t>) та </a:t>
            </a:r>
            <a:r>
              <a:rPr lang="ru-RU" sz="2800" smtClean="0">
                <a:solidFill>
                  <a:srgbClr val="FFFF00"/>
                </a:solidFill>
              </a:rPr>
              <a:t>органічна речовина</a:t>
            </a:r>
            <a:r>
              <a:rPr lang="ru-RU" sz="2800" smtClean="0"/>
              <a:t>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Від солоності морської води залежать температури її замерзання і найбільшої густини, а від них — тривалість процесів перемішування води в океанах. </a:t>
            </a:r>
            <a:r>
              <a:rPr lang="ru-RU" sz="2800" smtClean="0">
                <a:solidFill>
                  <a:srgbClr val="FFFF00"/>
                </a:solidFill>
              </a:rPr>
              <a:t>Отже, вона впливає на температуру повітря і клімат Землі.</a:t>
            </a:r>
          </a:p>
        </p:txBody>
      </p:sp>
      <p:sp>
        <p:nvSpPr>
          <p:cNvPr id="7270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270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270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270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271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2711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2712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2713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15063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</a:t>
            </a:r>
            <a:r>
              <a:rPr lang="ru-RU" sz="2800" smtClean="0">
                <a:solidFill>
                  <a:srgbClr val="FFFF00"/>
                </a:solidFill>
              </a:rPr>
              <a:t>Солоність у Світовому океані розподіляється нерівномірно </a:t>
            </a:r>
            <a:r>
              <a:rPr lang="ru-RU" sz="2800" smtClean="0"/>
              <a:t>і залежить в основному від співвідношення випаровування та опадів. 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У полярних і субполярних областях, де вода опріснюється таненням льоду, солоність менша: в </a:t>
            </a:r>
            <a:r>
              <a:rPr lang="ru-RU" sz="2800" smtClean="0">
                <a:solidFill>
                  <a:srgbClr val="FFFF00"/>
                </a:solidFill>
              </a:rPr>
              <a:t>Арктиці</a:t>
            </a:r>
            <a:r>
              <a:rPr lang="ru-RU" sz="2800" smtClean="0"/>
              <a:t> в середньому </a:t>
            </a:r>
            <a:r>
              <a:rPr lang="ru-RU" sz="2800" smtClean="0">
                <a:solidFill>
                  <a:srgbClr val="FFFF00"/>
                </a:solidFill>
              </a:rPr>
              <a:t>31,4 ‰</a:t>
            </a:r>
            <a:r>
              <a:rPr lang="ru-RU" sz="2800" smtClean="0"/>
              <a:t>. в </a:t>
            </a:r>
            <a:r>
              <a:rPr lang="ru-RU" sz="2800" smtClean="0">
                <a:solidFill>
                  <a:srgbClr val="FFFF00"/>
                </a:solidFill>
              </a:rPr>
              <a:t>Антарктиці</a:t>
            </a:r>
            <a:r>
              <a:rPr lang="ru-RU" sz="2800" smtClean="0"/>
              <a:t> — </a:t>
            </a:r>
            <a:r>
              <a:rPr lang="ru-RU" sz="2800" smtClean="0">
                <a:solidFill>
                  <a:srgbClr val="FFFF00"/>
                </a:solidFill>
              </a:rPr>
              <a:t>33,93 ‰</a:t>
            </a:r>
            <a:r>
              <a:rPr lang="ru-RU" sz="2800" smtClean="0"/>
              <a:t>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У помірних широтах солоність близька до нормальної (середньої) – </a:t>
            </a:r>
            <a:r>
              <a:rPr lang="ru-RU" sz="2800" smtClean="0">
                <a:solidFill>
                  <a:srgbClr val="FFFF00"/>
                </a:solidFill>
              </a:rPr>
              <a:t>35 ‰</a:t>
            </a:r>
            <a:r>
              <a:rPr lang="ru-RU" sz="2800" smtClean="0"/>
              <a:t>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Найвища солоність у відкритому океані — в субтропічних широтах обох півкуль (там випаровування переважає над опадаи) — понад </a:t>
            </a:r>
            <a:r>
              <a:rPr lang="ru-RU" sz="2800" smtClean="0">
                <a:solidFill>
                  <a:srgbClr val="FFFF00"/>
                </a:solidFill>
              </a:rPr>
              <a:t>37,25 ‰</a:t>
            </a:r>
            <a:r>
              <a:rPr lang="ru-RU" sz="2800" smtClean="0"/>
              <a:t>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Найбільша солоність Світового океану в закритих морях тропічної зони — понад </a:t>
            </a:r>
            <a:r>
              <a:rPr lang="ru-RU" sz="2800" smtClean="0">
                <a:solidFill>
                  <a:srgbClr val="FFFF00"/>
                </a:solidFill>
              </a:rPr>
              <a:t>42 ‰</a:t>
            </a:r>
            <a:r>
              <a:rPr lang="ru-RU" sz="2800" smtClean="0"/>
              <a:t> (</a:t>
            </a:r>
            <a:r>
              <a:rPr lang="ru-RU" sz="2800" smtClean="0">
                <a:solidFill>
                  <a:srgbClr val="FFFF00"/>
                </a:solidFill>
              </a:rPr>
              <a:t>Червоне море</a:t>
            </a:r>
            <a:r>
              <a:rPr lang="ru-RU" sz="2800" smtClean="0"/>
              <a:t>). 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З глибиною солоність змінюється дуже мало.</a:t>
            </a:r>
          </a:p>
        </p:txBody>
      </p:sp>
      <p:sp>
        <p:nvSpPr>
          <p:cNvPr id="7373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373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373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373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373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3735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3736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3737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47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5" name="Picture 2" descr="http://school.xvatit.com/images/d/d3/As131.jpg"/>
          <p:cNvPicPr>
            <a:picLocks noChangeAspect="1" noChangeArrowheads="1"/>
          </p:cNvPicPr>
          <p:nvPr/>
        </p:nvPicPr>
        <p:blipFill>
          <a:blip r:embed="rId2"/>
          <a:srcRect b="6483"/>
          <a:stretch>
            <a:fillRect/>
          </a:stretch>
        </p:blipFill>
        <p:spPr bwMode="auto">
          <a:xfrm>
            <a:off x="0" y="428625"/>
            <a:ext cx="918527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286125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 smtClean="0">
                <a:solidFill>
                  <a:srgbClr val="FFFF00"/>
                </a:solidFill>
              </a:rPr>
              <a:t>5. </a:t>
            </a:r>
            <a:r>
              <a:rPr lang="uk-UA" sz="2400" dirty="0" smtClean="0">
                <a:solidFill>
                  <a:srgbClr val="FFFF00"/>
                </a:solidFill>
              </a:rPr>
              <a:t>ПОНЯТТЯ ПРО АТМОСФЕРУ. ТЕПЛОВІ ПОЯСИ ТА РОЗПОДІЛ ОПАДІВ.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i="1" dirty="0" smtClean="0">
                <a:solidFill>
                  <a:srgbClr val="FFFF00"/>
                </a:solidFill>
              </a:rPr>
              <a:t>	Атмосфера Землі</a:t>
            </a:r>
            <a:r>
              <a:rPr lang="uk-UA" sz="2800" dirty="0" smtClean="0">
                <a:solidFill>
                  <a:srgbClr val="FFFF00"/>
                </a:solidFill>
              </a:rPr>
              <a:t> </a:t>
            </a:r>
            <a:r>
              <a:rPr lang="uk-UA" sz="2800" dirty="0" smtClean="0"/>
              <a:t>− (від </a:t>
            </a:r>
            <a:r>
              <a:rPr lang="uk-UA" sz="2800" dirty="0" err="1" smtClean="0"/>
              <a:t>гец</a:t>
            </a:r>
            <a:r>
              <a:rPr lang="uk-UA" sz="2800" dirty="0" smtClean="0"/>
              <a:t>. </a:t>
            </a:r>
            <a:r>
              <a:rPr lang="uk-UA" sz="2800" dirty="0" err="1" smtClean="0"/>
              <a:t>а</a:t>
            </a:r>
            <a:r>
              <a:rPr lang="en-US" sz="2800" dirty="0" err="1" smtClean="0"/>
              <a:t>tmos</a:t>
            </a:r>
            <a:r>
              <a:rPr lang="en-US" sz="2800" dirty="0" smtClean="0"/>
              <a:t> – </a:t>
            </a:r>
            <a:r>
              <a:rPr lang="uk-UA" sz="2800" dirty="0" smtClean="0"/>
              <a:t>пара) газова оболонка довкола Землі (</a:t>
            </a:r>
            <a:r>
              <a:rPr lang="ru-RU" sz="2800" dirty="0" err="1" smtClean="0"/>
              <a:t>суміш</a:t>
            </a:r>
            <a:r>
              <a:rPr lang="ru-RU" sz="2800" dirty="0" smtClean="0"/>
              <a:t> </a:t>
            </a:r>
            <a:r>
              <a:rPr lang="ru-RU" sz="2800" dirty="0" err="1" smtClean="0"/>
              <a:t>газів</a:t>
            </a:r>
            <a:r>
              <a:rPr lang="uk-UA" sz="2800" dirty="0" smtClean="0"/>
              <a:t>), яка обертається разом з нею</a:t>
            </a:r>
            <a:r>
              <a:rPr lang="ru-RU" sz="2800" dirty="0" smtClean="0"/>
              <a:t>, та </a:t>
            </a:r>
            <a:r>
              <a:rPr lang="uk-UA" sz="2800" dirty="0" smtClean="0"/>
              <a:t>утримується завдяки силі тяжіння</a:t>
            </a:r>
            <a:r>
              <a:rPr lang="ru-RU" sz="2800" dirty="0" smtClean="0"/>
              <a:t> (</a:t>
            </a:r>
            <a:r>
              <a:rPr lang="ru-RU" sz="2800" dirty="0" smtClean="0">
                <a:solidFill>
                  <a:srgbClr val="FFFF00"/>
                </a:solidFill>
              </a:rPr>
              <a:t>9.8м/</a:t>
            </a:r>
            <a:r>
              <a:rPr lang="en-US" sz="2800" dirty="0" smtClean="0">
                <a:solidFill>
                  <a:srgbClr val="FFFF00"/>
                </a:solidFill>
              </a:rPr>
              <a:t>c</a:t>
            </a:r>
            <a:r>
              <a:rPr lang="en-US" sz="2800" baseline="30000" dirty="0" smtClean="0">
                <a:solidFill>
                  <a:srgbClr val="FFFF00"/>
                </a:solidFill>
              </a:rPr>
              <a:t>2</a:t>
            </a:r>
            <a:r>
              <a:rPr lang="ru-RU" sz="2800" dirty="0" smtClean="0"/>
              <a:t>).</a:t>
            </a:r>
            <a:endParaRPr lang="uk-UA" sz="2800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	Маса сучасної атмосфери Землі близько </a:t>
            </a:r>
            <a:r>
              <a:rPr lang="uk-UA" sz="2800" dirty="0" smtClean="0">
                <a:solidFill>
                  <a:srgbClr val="FFFF00"/>
                </a:solidFill>
              </a:rPr>
              <a:t>5,15∙10</a:t>
            </a:r>
            <a:r>
              <a:rPr lang="uk-UA" sz="2800" baseline="30000" dirty="0" smtClean="0">
                <a:solidFill>
                  <a:srgbClr val="FFFF00"/>
                </a:solidFill>
              </a:rPr>
              <a:t>15</a:t>
            </a:r>
            <a:r>
              <a:rPr lang="uk-UA" sz="2800" dirty="0" smtClean="0">
                <a:solidFill>
                  <a:srgbClr val="FFFF00"/>
                </a:solidFill>
              </a:rPr>
              <a:t> т</a:t>
            </a:r>
            <a:r>
              <a:rPr lang="uk-UA" sz="2800" dirty="0" smtClean="0"/>
              <a:t>, тобто становить </a:t>
            </a:r>
            <a:r>
              <a:rPr lang="ru-RU" sz="2800" dirty="0" smtClean="0">
                <a:solidFill>
                  <a:srgbClr val="FFFF00"/>
                </a:solidFill>
              </a:rPr>
              <a:t>1</a:t>
            </a:r>
            <a:r>
              <a:rPr lang="ru-RU" sz="2800" dirty="0" smtClean="0"/>
              <a:t> </a:t>
            </a:r>
            <a:r>
              <a:rPr lang="ru-RU" sz="2800" dirty="0" err="1" smtClean="0"/>
              <a:t>мільйонну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частину</a:t>
            </a:r>
            <a:r>
              <a:rPr lang="ru-RU" sz="2800" dirty="0" smtClean="0"/>
              <a:t> </a:t>
            </a:r>
            <a:r>
              <a:rPr lang="ru-RU" sz="2800" dirty="0" err="1" smtClean="0"/>
              <a:t>маси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75778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75779" name="Picture 2" descr="http://www.harunyahya.ru/Books/images_books/images_miracle_Quran/atmosf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3227388"/>
            <a:ext cx="3025775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6" descr="http://900igr.net/datas/priroda/5-Veter.files/0005-005-Atmosfera-Zem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3197225"/>
            <a:ext cx="4786312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375" y="5357813"/>
            <a:ext cx="928688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Земля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75" y="0"/>
            <a:ext cx="5572125" cy="6858000"/>
          </a:xfrm>
        </p:spPr>
        <p:txBody>
          <a:bodyPr rtlCol="0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СКЛАД АТМОСФЕРИ (за об</a:t>
            </a:r>
            <a:r>
              <a:rPr lang="en-US" sz="2800" b="1" dirty="0" smtClean="0">
                <a:solidFill>
                  <a:srgbClr val="FFFF00"/>
                </a:solidFill>
              </a:rPr>
              <a:t>’</a:t>
            </a:r>
            <a:r>
              <a:rPr lang="uk-UA" sz="2800" b="1" dirty="0" err="1" smtClean="0">
                <a:solidFill>
                  <a:srgbClr val="FFFF00"/>
                </a:solidFill>
              </a:rPr>
              <a:t>ємом</a:t>
            </a:r>
            <a:r>
              <a:rPr lang="uk-UA" sz="2800" b="1" dirty="0" smtClean="0">
                <a:solidFill>
                  <a:srgbClr val="FFFF00"/>
                </a:solidFill>
              </a:rPr>
              <a:t>)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1. </a:t>
            </a:r>
            <a:r>
              <a:rPr lang="uk-UA" sz="2800" dirty="0" smtClean="0"/>
              <a:t>Азот (</a:t>
            </a:r>
            <a:r>
              <a:rPr lang="en-US" sz="2800" dirty="0" smtClean="0">
                <a:solidFill>
                  <a:srgbClr val="FFFF00"/>
                </a:solidFill>
              </a:rPr>
              <a:t>N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 − </a:t>
            </a:r>
            <a:r>
              <a:rPr lang="uk-UA" sz="2800" dirty="0" smtClean="0">
                <a:solidFill>
                  <a:srgbClr val="FFFF00"/>
                </a:solidFill>
              </a:rPr>
              <a:t>78,08%</a:t>
            </a:r>
            <a:r>
              <a:rPr lang="uk-UA" sz="2800" dirty="0" smtClean="0"/>
              <a:t>, </a:t>
            </a:r>
          </a:p>
          <a:p>
            <a:pPr marL="0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2. </a:t>
            </a:r>
            <a:r>
              <a:rPr lang="uk-UA" sz="2800" dirty="0" smtClean="0"/>
              <a:t>Кисень (</a:t>
            </a:r>
            <a:r>
              <a:rPr lang="uk-UA" sz="2800" dirty="0" smtClean="0">
                <a:solidFill>
                  <a:srgbClr val="FFFF00"/>
                </a:solidFill>
              </a:rPr>
              <a:t>О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 − </a:t>
            </a:r>
            <a:r>
              <a:rPr lang="uk-UA" sz="2800" dirty="0" smtClean="0">
                <a:solidFill>
                  <a:srgbClr val="FFFF00"/>
                </a:solidFill>
              </a:rPr>
              <a:t>20,95%</a:t>
            </a:r>
            <a:r>
              <a:rPr lang="uk-UA" sz="2800" dirty="0" smtClean="0"/>
              <a:t>, </a:t>
            </a:r>
          </a:p>
          <a:p>
            <a:pPr marL="0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3. </a:t>
            </a:r>
            <a:r>
              <a:rPr lang="uk-UA" sz="2800" dirty="0" smtClean="0"/>
              <a:t>Аргон (</a:t>
            </a:r>
            <a:r>
              <a:rPr lang="en-US" sz="2800" dirty="0" err="1" smtClean="0">
                <a:solidFill>
                  <a:srgbClr val="FFFF00"/>
                </a:solidFill>
              </a:rPr>
              <a:t>Ar</a:t>
            </a:r>
            <a:r>
              <a:rPr lang="uk-UA" sz="2800" dirty="0" smtClean="0"/>
              <a:t>) − 0,93, </a:t>
            </a:r>
          </a:p>
          <a:p>
            <a:pPr marL="0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4. </a:t>
            </a:r>
            <a:r>
              <a:rPr lang="uk-UA" sz="2800" dirty="0" smtClean="0"/>
              <a:t>Вуглекислий газ (</a:t>
            </a:r>
            <a:r>
              <a:rPr lang="uk-UA" sz="2800" dirty="0" smtClean="0">
                <a:solidFill>
                  <a:srgbClr val="FFFF00"/>
                </a:solidFill>
              </a:rPr>
              <a:t>СО</a:t>
            </a:r>
            <a:r>
              <a:rPr lang="uk-UA" sz="2800" baseline="-25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 − </a:t>
            </a:r>
            <a:r>
              <a:rPr lang="uk-UA" sz="2800" dirty="0" smtClean="0">
                <a:solidFill>
                  <a:srgbClr val="FFFF00"/>
                </a:solidFill>
              </a:rPr>
              <a:t>0,03%</a:t>
            </a:r>
            <a:r>
              <a:rPr lang="uk-UA" sz="2800" dirty="0" smtClean="0"/>
              <a:t>, </a:t>
            </a:r>
          </a:p>
          <a:p>
            <a:pPr marL="0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5. </a:t>
            </a:r>
            <a:r>
              <a:rPr lang="uk-UA" sz="2800" dirty="0" smtClean="0">
                <a:solidFill>
                  <a:srgbClr val="FFFF00"/>
                </a:solidFill>
              </a:rPr>
              <a:t>Благородні гази:</a:t>
            </a:r>
            <a:r>
              <a:rPr lang="uk-UA" sz="2800" dirty="0" smtClean="0"/>
              <a:t> гелій (</a:t>
            </a:r>
            <a:r>
              <a:rPr lang="en-US" sz="2800" dirty="0" smtClean="0">
                <a:solidFill>
                  <a:srgbClr val="FFFF00"/>
                </a:solidFill>
              </a:rPr>
              <a:t>He</a:t>
            </a:r>
            <a:r>
              <a:rPr lang="uk-UA" sz="2800" dirty="0" smtClean="0"/>
              <a:t>), </a:t>
            </a:r>
            <a:r>
              <a:rPr lang="uk-UA" sz="2800" dirty="0"/>
              <a:t>неон (</a:t>
            </a:r>
            <a:r>
              <a:rPr lang="en-US" sz="2800" dirty="0">
                <a:solidFill>
                  <a:srgbClr val="FFFF00"/>
                </a:solidFill>
              </a:rPr>
              <a:t>Ne</a:t>
            </a:r>
            <a:r>
              <a:rPr lang="uk-UA" sz="2800" dirty="0" smtClean="0"/>
              <a:t>), аргон (</a:t>
            </a:r>
            <a:r>
              <a:rPr lang="en-US" sz="2800" dirty="0" err="1" smtClean="0">
                <a:solidFill>
                  <a:srgbClr val="FFFF00"/>
                </a:solidFill>
              </a:rPr>
              <a:t>Ar</a:t>
            </a:r>
            <a:r>
              <a:rPr lang="uk-UA" sz="2800" dirty="0" smtClean="0"/>
              <a:t>) </a:t>
            </a:r>
            <a:r>
              <a:rPr lang="uk-UA" sz="2800" dirty="0"/>
              <a:t>криптон </a:t>
            </a:r>
            <a:r>
              <a:rPr lang="uk-UA" sz="2800" dirty="0" smtClean="0"/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Kr</a:t>
            </a:r>
            <a:r>
              <a:rPr lang="uk-UA" sz="2800" dirty="0" smtClean="0"/>
              <a:t>), </a:t>
            </a:r>
            <a:r>
              <a:rPr lang="uk-UA" sz="2800" dirty="0" err="1" smtClean="0"/>
              <a:t>ксеон</a:t>
            </a:r>
            <a:r>
              <a:rPr lang="uk-UA" sz="2800" dirty="0" smtClean="0"/>
              <a:t> (</a:t>
            </a:r>
            <a:r>
              <a:rPr lang="en-US" sz="2800" dirty="0" err="1" smtClean="0">
                <a:solidFill>
                  <a:srgbClr val="FFFF00"/>
                </a:solidFill>
              </a:rPr>
              <a:t>Xe</a:t>
            </a:r>
            <a:r>
              <a:rPr lang="uk-UA" sz="2800" dirty="0" smtClean="0"/>
              <a:t>), радон (</a:t>
            </a:r>
            <a:r>
              <a:rPr lang="en-US" sz="2800" dirty="0" err="1" smtClean="0">
                <a:solidFill>
                  <a:srgbClr val="FFFF00"/>
                </a:solidFill>
              </a:rPr>
              <a:t>Rn</a:t>
            </a:r>
            <a:r>
              <a:rPr lang="uk-UA" sz="2800" dirty="0" smtClean="0">
                <a:solidFill>
                  <a:srgbClr val="FFFF00"/>
                </a:solidFill>
              </a:rPr>
              <a:t> -</a:t>
            </a:r>
            <a:r>
              <a:rPr lang="uk-UA" sz="2800" dirty="0" smtClean="0"/>
              <a:t> при земній поверхні) – </a:t>
            </a:r>
            <a:r>
              <a:rPr lang="uk-UA" sz="2800" dirty="0" smtClean="0">
                <a:solidFill>
                  <a:srgbClr val="FFFF00"/>
                </a:solidFill>
              </a:rPr>
              <a:t>тисячні частки</a:t>
            </a:r>
            <a:r>
              <a:rPr lang="uk-UA" sz="2800" dirty="0" smtClean="0"/>
              <a:t> </a:t>
            </a:r>
            <a:r>
              <a:rPr lang="uk-UA" sz="2800" dirty="0" smtClean="0">
                <a:solidFill>
                  <a:srgbClr val="FFFF00"/>
                </a:solidFill>
              </a:rPr>
              <a:t>%</a:t>
            </a:r>
            <a:r>
              <a:rPr lang="uk-UA" sz="2800" dirty="0" smtClean="0"/>
              <a:t>; </a:t>
            </a:r>
          </a:p>
          <a:p>
            <a:pPr marL="0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6. </a:t>
            </a:r>
            <a:r>
              <a:rPr lang="uk-UA" sz="2800" dirty="0" smtClean="0">
                <a:solidFill>
                  <a:srgbClr val="FFFF00"/>
                </a:solidFill>
              </a:rPr>
              <a:t>Забруднювачі:</a:t>
            </a:r>
            <a:r>
              <a:rPr lang="uk-UA" sz="2800" dirty="0" smtClean="0"/>
              <a:t> оксид азоту (</a:t>
            </a:r>
            <a:r>
              <a:rPr lang="en-US" sz="2800" dirty="0" smtClean="0">
                <a:solidFill>
                  <a:srgbClr val="FFFF00"/>
                </a:solidFill>
              </a:rPr>
              <a:t>NO</a:t>
            </a:r>
            <a:r>
              <a:rPr lang="uk-UA" sz="2800" dirty="0" smtClean="0"/>
              <a:t>), оксид сірки (</a:t>
            </a:r>
            <a:r>
              <a:rPr lang="en-US" sz="2800" dirty="0" smtClean="0">
                <a:solidFill>
                  <a:srgbClr val="FFFF00"/>
                </a:solidFill>
              </a:rPr>
              <a:t>SO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uk-UA" sz="2800" dirty="0" smtClean="0"/>
              <a:t>), аміак (</a:t>
            </a:r>
            <a:r>
              <a:rPr lang="en-US" sz="2800" dirty="0" smtClean="0">
                <a:solidFill>
                  <a:srgbClr val="FFFF00"/>
                </a:solidFill>
              </a:rPr>
              <a:t>NH</a:t>
            </a:r>
            <a:r>
              <a:rPr lang="en-US" sz="2800" baseline="-25000" dirty="0" smtClean="0">
                <a:solidFill>
                  <a:srgbClr val="FFFF00"/>
                </a:solidFill>
              </a:rPr>
              <a:t>3</a:t>
            </a:r>
            <a:r>
              <a:rPr lang="uk-UA" sz="2800" dirty="0" smtClean="0"/>
              <a:t>), оксид вуглецю або угарний газ(</a:t>
            </a:r>
            <a:r>
              <a:rPr lang="en-US" sz="2800" dirty="0" smtClean="0">
                <a:solidFill>
                  <a:srgbClr val="FFFF00"/>
                </a:solidFill>
              </a:rPr>
              <a:t>CO</a:t>
            </a:r>
            <a:r>
              <a:rPr lang="uk-UA" sz="2800" dirty="0" smtClean="0"/>
              <a:t>) та ін. – </a:t>
            </a:r>
            <a:r>
              <a:rPr lang="uk-UA" sz="2800" dirty="0" smtClean="0">
                <a:solidFill>
                  <a:srgbClr val="FFFF00"/>
                </a:solidFill>
              </a:rPr>
              <a:t>тисячні частки</a:t>
            </a:r>
            <a:r>
              <a:rPr lang="uk-UA" sz="2800" dirty="0" smtClean="0"/>
              <a:t> </a:t>
            </a:r>
            <a:r>
              <a:rPr lang="uk-UA" sz="2800" dirty="0" smtClean="0">
                <a:solidFill>
                  <a:srgbClr val="FFFF00"/>
                </a:solidFill>
              </a:rPr>
              <a:t>%</a:t>
            </a:r>
            <a:r>
              <a:rPr lang="uk-UA" sz="2800" dirty="0" smtClean="0"/>
              <a:t>.</a:t>
            </a:r>
          </a:p>
          <a:p>
            <a:pPr marL="0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/>
              <a:t>7. </a:t>
            </a:r>
            <a:r>
              <a:rPr lang="uk-UA" sz="2800" dirty="0" smtClean="0"/>
              <a:t>Водяна пара - </a:t>
            </a:r>
            <a:r>
              <a:rPr lang="ru-RU" sz="2800" dirty="0" smtClean="0">
                <a:solidFill>
                  <a:srgbClr val="FFFF00"/>
                </a:solidFill>
              </a:rPr>
              <a:t>0,5-4 %</a:t>
            </a:r>
            <a:r>
              <a:rPr lang="uk-UA" sz="2800" dirty="0" smtClean="0"/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2800" dirty="0" smtClean="0"/>
          </a:p>
        </p:txBody>
      </p:sp>
      <p:pic>
        <p:nvPicPr>
          <p:cNvPr id="76802" name="Picture 2" descr="https://upload.wikimedia.org/wikipedia/commons/thumb/7/7a/Atmosphere_gas_proportions.svg/250px-Atmosphere_gas_proportions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071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FF00"/>
                </a:solidFill>
              </a:rPr>
              <a:t>Будова атмосфери 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(</a:t>
            </a:r>
            <a:r>
              <a:rPr lang="ru-RU" b="1" dirty="0" err="1" smtClean="0">
                <a:solidFill>
                  <a:srgbClr val="FFFF00"/>
                </a:solidFill>
              </a:rPr>
              <a:t>зі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змінами</a:t>
            </a:r>
            <a:r>
              <a:rPr lang="ru-RU" b="1" dirty="0" smtClean="0">
                <a:solidFill>
                  <a:srgbClr val="FFFF00"/>
                </a:solidFill>
              </a:rPr>
              <a:t> °</a:t>
            </a:r>
            <a:r>
              <a:rPr lang="en-US" b="1" dirty="0" smtClean="0">
                <a:solidFill>
                  <a:srgbClr val="FFFF00"/>
                </a:solidFill>
              </a:rPr>
              <a:t>t</a:t>
            </a:r>
            <a:r>
              <a:rPr lang="uk-UA" b="1" dirty="0" smtClean="0">
                <a:solidFill>
                  <a:srgbClr val="FFFF00"/>
                </a:solidFill>
              </a:rPr>
              <a:t> з висотою)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78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7827" name="Picture 2" descr="http://astronomy.net.ua/uploads/posts/2012-01/1325631289_21.jpg"/>
          <p:cNvPicPr>
            <a:picLocks noChangeAspect="1" noChangeArrowheads="1"/>
          </p:cNvPicPr>
          <p:nvPr/>
        </p:nvPicPr>
        <p:blipFill>
          <a:blip r:embed="rId2"/>
          <a:srcRect r="1543" b="2438"/>
          <a:stretch>
            <a:fillRect/>
          </a:stretch>
        </p:blipFill>
        <p:spPr bwMode="auto">
          <a:xfrm>
            <a:off x="0" y="107156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4293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ВНУТРІШНЯ БУДОВА ЗЕМЛІ</a:t>
            </a:r>
          </a:p>
        </p:txBody>
      </p:sp>
      <p:sp>
        <p:nvSpPr>
          <p:cNvPr id="2150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1510" name="Picture 2" descr="http://school.xvatit.com/images/b/b4/%D0%A0%D0%B8%D1%81.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"/>
            <a:ext cx="60896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AutoShape 4" descr="https://encrypted-tbn0.gstatic.com/images?q=tbn:ANd9GcTS8VbBMazX-tofmIXGPVEVlZD-5GqH3VzLNwN4jEMcWj4DI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1512" name="Picture 6" descr="http://www.geologues-prospecteurs.fr/documents/terre/images-anglais/1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0288" y="785813"/>
            <a:ext cx="30337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8" descr="http://www.nlo.esc.lviv.ua/wp-content/uploads/2012/10/zemlj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050" y="3929063"/>
            <a:ext cx="30289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err="1" smtClean="0">
                <a:solidFill>
                  <a:srgbClr val="FFFF00"/>
                </a:solidFill>
              </a:rPr>
              <a:t>Зі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змінами</a:t>
            </a:r>
            <a:r>
              <a:rPr lang="ru-RU" sz="2400" b="1" dirty="0" smtClean="0">
                <a:solidFill>
                  <a:srgbClr val="FFFF00"/>
                </a:solidFill>
              </a:rPr>
              <a:t> °</a:t>
            </a:r>
            <a:r>
              <a:rPr lang="en-US" sz="2400" b="1" dirty="0" smtClean="0">
                <a:solidFill>
                  <a:srgbClr val="FFFF00"/>
                </a:solidFill>
              </a:rPr>
              <a:t>t</a:t>
            </a:r>
            <a:r>
              <a:rPr lang="uk-UA" sz="2400" b="1" dirty="0" smtClean="0">
                <a:solidFill>
                  <a:srgbClr val="FFFF00"/>
                </a:solidFill>
              </a:rPr>
              <a:t> з висотою</a:t>
            </a:r>
            <a:r>
              <a:rPr lang="ru-RU" sz="2400" b="1" dirty="0" smtClean="0">
                <a:solidFill>
                  <a:srgbClr val="FFFF00"/>
                </a:solidFill>
              </a:rPr>
              <a:t> в </a:t>
            </a:r>
            <a:r>
              <a:rPr lang="ru-RU" sz="2400" b="1" dirty="0" err="1" smtClean="0">
                <a:solidFill>
                  <a:srgbClr val="FFFF00"/>
                </a:solidFill>
              </a:rPr>
              <a:t>атмосфері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виділяють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такі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шари</a:t>
            </a:r>
            <a:r>
              <a:rPr lang="ru-RU" sz="2400" b="1" dirty="0" smtClean="0">
                <a:solidFill>
                  <a:srgbClr val="FFFF00"/>
                </a:solidFill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300" b="1" i="1" dirty="0" smtClean="0">
                <a:solidFill>
                  <a:srgbClr val="FFFF00"/>
                </a:solidFill>
              </a:rPr>
              <a:t>тропосфера</a:t>
            </a:r>
            <a:r>
              <a:rPr lang="ru-RU" sz="2300" dirty="0" smtClean="0"/>
              <a:t> — до 8—10 км - </a:t>
            </a:r>
            <a:r>
              <a:rPr lang="ru-RU" sz="2300" dirty="0" err="1" smtClean="0"/>
              <a:t>полярні</a:t>
            </a:r>
            <a:r>
              <a:rPr lang="ru-RU" sz="2300" dirty="0" smtClean="0"/>
              <a:t> </a:t>
            </a:r>
            <a:r>
              <a:rPr lang="ru-RU" sz="2300" dirty="0" err="1" smtClean="0"/>
              <a:t>області</a:t>
            </a:r>
            <a:r>
              <a:rPr lang="ru-RU" sz="2300" dirty="0" smtClean="0"/>
              <a:t>, до 18 км — над </a:t>
            </a:r>
            <a:r>
              <a:rPr lang="ru-RU" sz="2300" dirty="0" err="1" smtClean="0"/>
              <a:t>екватором</a:t>
            </a:r>
            <a:r>
              <a:rPr lang="ru-RU" sz="2300" dirty="0" smtClean="0"/>
              <a:t>. Температура </a:t>
            </a:r>
            <a:r>
              <a:rPr lang="ru-RU" sz="2300" dirty="0" err="1" smtClean="0"/>
              <a:t>з</a:t>
            </a:r>
            <a:r>
              <a:rPr lang="ru-RU" sz="2300" dirty="0" smtClean="0"/>
              <a:t> </a:t>
            </a:r>
            <a:r>
              <a:rPr lang="ru-RU" sz="2300" dirty="0" err="1" smtClean="0"/>
              <a:t>висотою</a:t>
            </a:r>
            <a:r>
              <a:rPr lang="ru-RU" sz="2300" dirty="0" smtClean="0"/>
              <a:t> </a:t>
            </a:r>
            <a:r>
              <a:rPr lang="ru-RU" sz="2300" dirty="0" err="1" smtClean="0"/>
              <a:t>знижується</a:t>
            </a:r>
            <a:r>
              <a:rPr lang="ru-RU" sz="2300" dirty="0" smtClean="0"/>
              <a:t> в </a:t>
            </a:r>
            <a:r>
              <a:rPr lang="ru-RU" sz="2300" dirty="0" err="1" smtClean="0"/>
              <a:t>середньому</a:t>
            </a:r>
            <a:r>
              <a:rPr lang="ru-RU" sz="2300" dirty="0" smtClean="0"/>
              <a:t> на 6 °C на 1 км, а </a:t>
            </a:r>
            <a:r>
              <a:rPr lang="ru-RU" sz="2300" dirty="0" err="1" smtClean="0"/>
              <a:t>тиск</a:t>
            </a:r>
            <a:r>
              <a:rPr lang="ru-RU" sz="2300" dirty="0" smtClean="0"/>
              <a:t> — на 11 мм </a:t>
            </a:r>
            <a:r>
              <a:rPr lang="ru-RU" sz="2300" dirty="0" err="1" smtClean="0"/>
              <a:t>рт</a:t>
            </a:r>
            <a:r>
              <a:rPr lang="ru-RU" sz="2300" dirty="0" smtClean="0"/>
              <a:t>. ст. на </a:t>
            </a:r>
            <a:r>
              <a:rPr lang="ru-RU" sz="2300" dirty="0" err="1" smtClean="0"/>
              <a:t>кожні</a:t>
            </a:r>
            <a:r>
              <a:rPr lang="ru-RU" sz="2300" dirty="0" smtClean="0"/>
              <a:t> 100 м.</a:t>
            </a:r>
          </a:p>
          <a:p>
            <a:pPr lvl="2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300" dirty="0" smtClean="0"/>
              <a:t> </a:t>
            </a:r>
            <a:r>
              <a:rPr lang="uk-UA" sz="2300" dirty="0" smtClean="0">
                <a:solidFill>
                  <a:srgbClr val="FFFF00"/>
                </a:solidFill>
              </a:rPr>
              <a:t>тропопауза</a:t>
            </a:r>
            <a:r>
              <a:rPr lang="uk-UA" sz="2300" dirty="0" smtClean="0"/>
              <a:t> - </a:t>
            </a:r>
            <a:r>
              <a:rPr lang="ru-RU" sz="2300" dirty="0" smtClean="0"/>
              <a:t>у </a:t>
            </a:r>
            <a:r>
              <a:rPr lang="ru-RU" sz="2300" dirty="0" err="1" smtClean="0"/>
              <a:t>якій</a:t>
            </a:r>
            <a:r>
              <a:rPr lang="ru-RU" sz="2300" dirty="0" smtClean="0"/>
              <a:t> </a:t>
            </a:r>
            <a:r>
              <a:rPr lang="ru-RU" sz="2300" dirty="0" err="1" smtClean="0"/>
              <a:t>зниження</a:t>
            </a:r>
            <a:r>
              <a:rPr lang="ru-RU" sz="2300" dirty="0" smtClean="0"/>
              <a:t>  °</a:t>
            </a:r>
            <a:r>
              <a:rPr lang="en-US" sz="2300" dirty="0" smtClean="0"/>
              <a:t>t</a:t>
            </a:r>
            <a:r>
              <a:rPr lang="ru-RU" sz="2300" dirty="0" smtClean="0"/>
              <a:t> </a:t>
            </a:r>
            <a:r>
              <a:rPr lang="ru-RU" sz="2300" dirty="0" err="1" smtClean="0"/>
              <a:t>припиняється</a:t>
            </a:r>
            <a:r>
              <a:rPr lang="ru-RU" sz="2300" dirty="0" smtClean="0"/>
              <a:t> (-55 °C);</a:t>
            </a:r>
          </a:p>
          <a:p>
            <a:pPr marL="0" lvl="2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300" dirty="0" smtClean="0">
                <a:solidFill>
                  <a:srgbClr val="FFFF00"/>
                </a:solidFill>
              </a:rPr>
              <a:t> </a:t>
            </a:r>
            <a:r>
              <a:rPr lang="ru-RU" sz="2300" b="1" i="1" dirty="0" smtClean="0">
                <a:solidFill>
                  <a:srgbClr val="FFFF00"/>
                </a:solidFill>
              </a:rPr>
              <a:t>стратосфера</a:t>
            </a:r>
            <a:r>
              <a:rPr lang="ru-RU" sz="2300" dirty="0" smtClean="0"/>
              <a:t> (</a:t>
            </a:r>
            <a:r>
              <a:rPr lang="ru-RU" sz="2300" dirty="0" err="1" smtClean="0"/>
              <a:t>від</a:t>
            </a:r>
            <a:r>
              <a:rPr lang="ru-RU" sz="2300" dirty="0" smtClean="0"/>
              <a:t> 11 до 50 км). На </a:t>
            </a:r>
            <a:r>
              <a:rPr lang="ru-RU" sz="2300" dirty="0" err="1" smtClean="0"/>
              <a:t>висоті</a:t>
            </a:r>
            <a:r>
              <a:rPr lang="ru-RU" sz="2300" dirty="0" smtClean="0"/>
              <a:t> 20—25 км </a:t>
            </a:r>
            <a:r>
              <a:rPr lang="ru-RU" sz="2300" dirty="0" err="1" smtClean="0"/>
              <a:t>розташовано</a:t>
            </a:r>
            <a:r>
              <a:rPr lang="ru-RU" sz="2300" dirty="0" smtClean="0"/>
              <a:t> шар </a:t>
            </a:r>
            <a:r>
              <a:rPr lang="ru-RU" sz="2300" dirty="0" smtClean="0">
                <a:solidFill>
                  <a:srgbClr val="FFFF00"/>
                </a:solidFill>
              </a:rPr>
              <a:t>озону (О</a:t>
            </a:r>
            <a:r>
              <a:rPr lang="ru-RU" sz="2300" baseline="-25000" dirty="0" smtClean="0">
                <a:solidFill>
                  <a:srgbClr val="FFFF00"/>
                </a:solidFill>
              </a:rPr>
              <a:t>3</a:t>
            </a:r>
            <a:r>
              <a:rPr lang="ru-RU" sz="2300" dirty="0" smtClean="0">
                <a:solidFill>
                  <a:srgbClr val="FFFF00"/>
                </a:solidFill>
              </a:rPr>
              <a:t>)</a:t>
            </a:r>
            <a:r>
              <a:rPr lang="ru-RU" sz="2300" dirty="0" smtClean="0"/>
              <a:t> (</a:t>
            </a:r>
            <a:r>
              <a:rPr lang="ru-RU" sz="2300" dirty="0" err="1" smtClean="0"/>
              <a:t>захищає</a:t>
            </a:r>
            <a:r>
              <a:rPr lang="ru-RU" sz="2300" dirty="0" smtClean="0"/>
              <a:t> </a:t>
            </a:r>
            <a:r>
              <a:rPr lang="ru-RU" sz="2300" dirty="0" err="1" smtClean="0"/>
              <a:t>живі</a:t>
            </a:r>
            <a:r>
              <a:rPr lang="ru-RU" sz="2300" dirty="0" smtClean="0"/>
              <a:t> </a:t>
            </a:r>
            <a:r>
              <a:rPr lang="ru-RU" sz="2300" dirty="0" err="1" smtClean="0"/>
              <a:t>організми</a:t>
            </a:r>
            <a:r>
              <a:rPr lang="ru-RU" sz="2300" dirty="0" smtClean="0"/>
              <a:t> </a:t>
            </a:r>
            <a:r>
              <a:rPr lang="ru-RU" sz="2300" dirty="0" err="1" smtClean="0"/>
              <a:t>від</a:t>
            </a:r>
            <a:r>
              <a:rPr lang="ru-RU" sz="2300" dirty="0" smtClean="0"/>
              <a:t> </a:t>
            </a:r>
            <a:r>
              <a:rPr lang="ru-RU" sz="2300" dirty="0" err="1" smtClean="0"/>
              <a:t>згубного</a:t>
            </a:r>
            <a:r>
              <a:rPr lang="ru-RU" sz="2300" dirty="0" smtClean="0"/>
              <a:t> </a:t>
            </a:r>
            <a:r>
              <a:rPr lang="ru-RU" sz="2300" dirty="0" err="1" smtClean="0"/>
              <a:t>впливу</a:t>
            </a:r>
            <a:r>
              <a:rPr lang="ru-RU" sz="2300" dirty="0" smtClean="0"/>
              <a:t> </a:t>
            </a:r>
            <a:r>
              <a:rPr lang="ru-RU" sz="2300" dirty="0" err="1" smtClean="0"/>
              <a:t>ультрафіолетового</a:t>
            </a:r>
            <a:r>
              <a:rPr lang="ru-RU" sz="2300" dirty="0" smtClean="0"/>
              <a:t> </a:t>
            </a:r>
            <a:r>
              <a:rPr lang="ru-RU" sz="2300" dirty="0" err="1" smtClean="0"/>
              <a:t>випромінювання</a:t>
            </a:r>
            <a:r>
              <a:rPr lang="ru-RU" sz="2300" dirty="0" smtClean="0"/>
              <a:t>). °</a:t>
            </a:r>
            <a:r>
              <a:rPr lang="en-US" sz="2300" dirty="0" smtClean="0"/>
              <a:t>t</a:t>
            </a:r>
            <a:r>
              <a:rPr lang="ru-RU" sz="2300" dirty="0" smtClean="0"/>
              <a:t> </a:t>
            </a:r>
            <a:r>
              <a:rPr lang="ru-RU" sz="2300" dirty="0" err="1" smtClean="0"/>
              <a:t>зростає</a:t>
            </a:r>
            <a:r>
              <a:rPr lang="ru-RU" sz="2300" dirty="0" smtClean="0"/>
              <a:t>, </a:t>
            </a:r>
            <a:r>
              <a:rPr lang="ru-RU" sz="2300" dirty="0" err="1" smtClean="0"/>
              <a:t>від</a:t>
            </a:r>
            <a:r>
              <a:rPr lang="ru-RU" sz="2300" dirty="0" smtClean="0"/>
              <a:t> -55 до 0°C.</a:t>
            </a:r>
          </a:p>
          <a:p>
            <a:pPr marL="914400" lvl="4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300" dirty="0" smtClean="0">
                <a:solidFill>
                  <a:srgbClr val="FFFF00"/>
                </a:solidFill>
              </a:rPr>
              <a:t> стратопауза </a:t>
            </a:r>
            <a:r>
              <a:rPr lang="uk-UA" sz="2300" dirty="0" smtClean="0">
                <a:solidFill>
                  <a:schemeClr val="tx1"/>
                </a:solidFill>
              </a:rPr>
              <a:t>(50-55 км)</a:t>
            </a:r>
            <a:r>
              <a:rPr lang="uk-UA" sz="2300" dirty="0" smtClean="0">
                <a:solidFill>
                  <a:srgbClr val="FFFF00"/>
                </a:solidFill>
              </a:rPr>
              <a:t> </a:t>
            </a:r>
            <a:r>
              <a:rPr lang="uk-UA" sz="2300" dirty="0" smtClean="0"/>
              <a:t>– </a:t>
            </a:r>
            <a:r>
              <a:rPr lang="ru-RU" sz="2300" dirty="0" smtClean="0"/>
              <a:t>Температура 0 °C.</a:t>
            </a:r>
          </a:p>
          <a:p>
            <a:pPr marL="0" lvl="2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300" b="1" i="1" dirty="0" smtClean="0">
                <a:solidFill>
                  <a:srgbClr val="FFFF00"/>
                </a:solidFill>
              </a:rPr>
              <a:t>мезосфера</a:t>
            </a:r>
            <a:r>
              <a:rPr lang="ru-RU" sz="2300" dirty="0" smtClean="0"/>
              <a:t> (</a:t>
            </a:r>
            <a:r>
              <a:rPr lang="ru-RU" sz="2300" dirty="0" err="1" smtClean="0"/>
              <a:t>від</a:t>
            </a:r>
            <a:r>
              <a:rPr lang="ru-RU" sz="2300" dirty="0" smtClean="0"/>
              <a:t> 55 до 80 км). Температура </a:t>
            </a:r>
            <a:r>
              <a:rPr lang="ru-RU" sz="2300" dirty="0" err="1" smtClean="0"/>
              <a:t>поступово</a:t>
            </a:r>
            <a:r>
              <a:rPr lang="ru-RU" sz="2300" dirty="0" smtClean="0"/>
              <a:t> </a:t>
            </a:r>
            <a:r>
              <a:rPr lang="ru-RU" sz="2300" dirty="0" err="1" smtClean="0"/>
              <a:t>падає</a:t>
            </a:r>
            <a:r>
              <a:rPr lang="ru-RU" sz="2300" dirty="0" smtClean="0"/>
              <a:t> (</a:t>
            </a:r>
            <a:r>
              <a:rPr lang="ru-RU" sz="2300" dirty="0" err="1" smtClean="0"/>
              <a:t>від</a:t>
            </a:r>
            <a:r>
              <a:rPr lang="ru-RU" sz="2300" dirty="0" smtClean="0"/>
              <a:t> 0 °C у </a:t>
            </a:r>
            <a:r>
              <a:rPr lang="ru-RU" sz="2300" dirty="0" err="1" smtClean="0"/>
              <a:t>стратопаузі</a:t>
            </a:r>
            <a:r>
              <a:rPr lang="ru-RU" sz="2300" dirty="0" smtClean="0"/>
              <a:t> до —70  —90 °C у </a:t>
            </a:r>
            <a:r>
              <a:rPr lang="ru-RU" sz="2300" dirty="0" err="1" smtClean="0"/>
              <a:t>мезопаузі</a:t>
            </a:r>
            <a:r>
              <a:rPr lang="ru-RU" sz="2300" dirty="0" smtClean="0"/>
              <a:t>)</a:t>
            </a:r>
          </a:p>
          <a:p>
            <a:pPr marL="914400" lvl="4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300" dirty="0" smtClean="0"/>
              <a:t> </a:t>
            </a:r>
            <a:r>
              <a:rPr lang="ru-RU" sz="2300" i="1" dirty="0" smtClean="0">
                <a:solidFill>
                  <a:srgbClr val="FFFF00"/>
                </a:solidFill>
              </a:rPr>
              <a:t>мезопауза</a:t>
            </a:r>
            <a:r>
              <a:rPr lang="ru-RU" sz="2300" dirty="0" smtClean="0"/>
              <a:t> (80-85 км)</a:t>
            </a:r>
          </a:p>
          <a:p>
            <a:pPr marL="0" lvl="2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300" b="1" i="1" dirty="0" smtClean="0">
                <a:solidFill>
                  <a:srgbClr val="FFFF00"/>
                </a:solidFill>
              </a:rPr>
              <a:t>термосфера</a:t>
            </a:r>
            <a:r>
              <a:rPr lang="ru-RU" sz="2300" dirty="0" smtClean="0"/>
              <a:t> (</a:t>
            </a:r>
            <a:r>
              <a:rPr lang="ru-RU" sz="2300" dirty="0" err="1" smtClean="0"/>
              <a:t>від</a:t>
            </a:r>
            <a:r>
              <a:rPr lang="ru-RU" sz="2300" dirty="0" smtClean="0"/>
              <a:t> 85 км </a:t>
            </a:r>
            <a:r>
              <a:rPr lang="ru-RU" sz="2300" dirty="0" err="1" smtClean="0"/>
              <a:t>приблизно</a:t>
            </a:r>
            <a:r>
              <a:rPr lang="ru-RU" sz="2300" dirty="0" smtClean="0"/>
              <a:t> до 800 км). На </a:t>
            </a:r>
            <a:r>
              <a:rPr lang="ru-RU" sz="2300" dirty="0" err="1" smtClean="0"/>
              <a:t>висоті</a:t>
            </a:r>
            <a:r>
              <a:rPr lang="ru-RU" sz="2300" dirty="0" smtClean="0"/>
              <a:t> 100 км  </a:t>
            </a:r>
            <a:r>
              <a:rPr lang="ru-RU" sz="2300" dirty="0" err="1" smtClean="0"/>
              <a:t>знаходиться</a:t>
            </a:r>
            <a:r>
              <a:rPr lang="ru-RU" sz="2300" dirty="0" smtClean="0"/>
              <a:t> </a:t>
            </a:r>
            <a:r>
              <a:rPr lang="ru-RU" sz="2300" b="1" dirty="0" err="1" smtClean="0">
                <a:solidFill>
                  <a:srgbClr val="FFFF00"/>
                </a:solidFill>
              </a:rPr>
              <a:t>Лінія</a:t>
            </a:r>
            <a:r>
              <a:rPr lang="ru-RU" sz="2300" b="1" dirty="0" smtClean="0">
                <a:solidFill>
                  <a:srgbClr val="FFFF00"/>
                </a:solidFill>
              </a:rPr>
              <a:t> </a:t>
            </a:r>
            <a:r>
              <a:rPr lang="ru-RU" sz="2300" b="1" dirty="0" err="1" smtClean="0">
                <a:solidFill>
                  <a:srgbClr val="FFFF00"/>
                </a:solidFill>
              </a:rPr>
              <a:t>Ка́рмана</a:t>
            </a:r>
            <a:r>
              <a:rPr lang="ru-RU" sz="2300" dirty="0" smtClean="0">
                <a:solidFill>
                  <a:srgbClr val="FFFF00"/>
                </a:solidFill>
              </a:rPr>
              <a:t> </a:t>
            </a:r>
            <a:r>
              <a:rPr lang="ru-RU" sz="2300" dirty="0" smtClean="0"/>
              <a:t>— </a:t>
            </a:r>
            <a:r>
              <a:rPr lang="ru-RU" sz="2300" dirty="0" err="1" smtClean="0"/>
              <a:t>висота</a:t>
            </a:r>
            <a:r>
              <a:rPr lang="ru-RU" sz="2300" dirty="0" smtClean="0"/>
              <a:t> над </a:t>
            </a:r>
            <a:r>
              <a:rPr lang="ru-RU" sz="2300" dirty="0" err="1" smtClean="0"/>
              <a:t>рівнем</a:t>
            </a:r>
            <a:r>
              <a:rPr lang="ru-RU" sz="2300" dirty="0" smtClean="0"/>
              <a:t> моря, яка </a:t>
            </a:r>
            <a:r>
              <a:rPr lang="ru-RU" sz="2300" dirty="0" err="1" smtClean="0"/>
              <a:t>умовно</a:t>
            </a:r>
            <a:r>
              <a:rPr lang="ru-RU" sz="2300" dirty="0" smtClean="0"/>
              <a:t> </a:t>
            </a:r>
            <a:r>
              <a:rPr lang="ru-RU" sz="2300" dirty="0" err="1" smtClean="0"/>
              <a:t>приймається,як</a:t>
            </a:r>
            <a:r>
              <a:rPr lang="ru-RU" sz="2300" dirty="0" smtClean="0"/>
              <a:t> межа </a:t>
            </a:r>
            <a:r>
              <a:rPr lang="ru-RU" sz="2300" dirty="0" err="1" smtClean="0"/>
              <a:t>між</a:t>
            </a:r>
            <a:r>
              <a:rPr lang="ru-RU" sz="2300" dirty="0" smtClean="0"/>
              <a:t> атмосферою </a:t>
            </a:r>
            <a:r>
              <a:rPr lang="ru-RU" sz="2300" dirty="0" err="1" smtClean="0"/>
              <a:t>Землі</a:t>
            </a:r>
            <a:r>
              <a:rPr lang="ru-RU" sz="2300" dirty="0" smtClean="0"/>
              <a:t> </a:t>
            </a:r>
            <a:r>
              <a:rPr lang="ru-RU" sz="2300" dirty="0" err="1" smtClean="0"/>
              <a:t>і</a:t>
            </a:r>
            <a:r>
              <a:rPr lang="ru-RU" sz="2300" dirty="0" smtClean="0"/>
              <a:t> космосом.</a:t>
            </a:r>
          </a:p>
          <a:p>
            <a:pPr marL="914400" lvl="4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300" dirty="0" smtClean="0"/>
              <a:t> </a:t>
            </a:r>
            <a:r>
              <a:rPr lang="uk-UA" sz="2300" dirty="0" smtClean="0">
                <a:solidFill>
                  <a:srgbClr val="FFFF00"/>
                </a:solidFill>
              </a:rPr>
              <a:t>термопауза</a:t>
            </a:r>
            <a:r>
              <a:rPr lang="uk-UA" sz="2300" dirty="0" smtClean="0"/>
              <a:t> (близько 800 км)</a:t>
            </a:r>
            <a:endParaRPr lang="ru-RU" sz="2300" dirty="0" smtClean="0"/>
          </a:p>
          <a:p>
            <a:pPr marL="0" lvl="2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300" b="1" i="1" dirty="0" err="1" smtClean="0">
                <a:solidFill>
                  <a:srgbClr val="FFFF00"/>
                </a:solidFill>
              </a:rPr>
              <a:t>екзосфера</a:t>
            </a:r>
            <a:r>
              <a:rPr lang="ru-RU" sz="2300" dirty="0" smtClean="0"/>
              <a:t> (</a:t>
            </a:r>
            <a:r>
              <a:rPr lang="ru-RU" sz="2300" dirty="0" err="1" smtClean="0"/>
              <a:t>вище</a:t>
            </a:r>
            <a:r>
              <a:rPr lang="ru-RU" sz="2300" dirty="0" smtClean="0"/>
              <a:t> 800 км –  </a:t>
            </a:r>
            <a:r>
              <a:rPr lang="ru-RU" sz="2300" dirty="0" err="1" smtClean="0"/>
              <a:t>приблизно</a:t>
            </a:r>
            <a:r>
              <a:rPr lang="ru-RU" sz="2300" dirty="0" smtClean="0"/>
              <a:t> 20000 км). Склад: </a:t>
            </a:r>
            <a:r>
              <a:rPr lang="ru-RU" sz="2300" dirty="0" err="1" smtClean="0">
                <a:solidFill>
                  <a:srgbClr val="FFFF00"/>
                </a:solidFill>
              </a:rPr>
              <a:t>гелій</a:t>
            </a:r>
            <a:r>
              <a:rPr lang="ru-RU" sz="2300" dirty="0" smtClean="0"/>
              <a:t> та </a:t>
            </a:r>
            <a:r>
              <a:rPr lang="ru-RU" sz="2300" dirty="0" err="1" smtClean="0">
                <a:solidFill>
                  <a:srgbClr val="FFFF00"/>
                </a:solidFill>
              </a:rPr>
              <a:t>водень</a:t>
            </a:r>
            <a:r>
              <a:rPr lang="ru-RU" sz="2300" dirty="0" smtClean="0"/>
              <a:t>. На </a:t>
            </a:r>
            <a:r>
              <a:rPr lang="ru-RU" sz="2300" dirty="0" err="1" smtClean="0"/>
              <a:t>висоті</a:t>
            </a:r>
            <a:r>
              <a:rPr lang="ru-RU" sz="2300" dirty="0" smtClean="0"/>
              <a:t> </a:t>
            </a:r>
            <a:r>
              <a:rPr lang="ru-RU" sz="2300" dirty="0" err="1" smtClean="0"/>
              <a:t>від</a:t>
            </a:r>
            <a:r>
              <a:rPr lang="ru-RU" sz="2300" dirty="0" smtClean="0"/>
              <a:t> 3000 до 20000 км – </a:t>
            </a:r>
            <a:r>
              <a:rPr lang="ru-RU" sz="2300" dirty="0" err="1" smtClean="0"/>
              <a:t>воднева</a:t>
            </a:r>
            <a:r>
              <a:rPr lang="ru-RU" sz="2300" dirty="0" smtClean="0"/>
              <a:t> геокорона </a:t>
            </a:r>
            <a:r>
              <a:rPr lang="ru-RU" sz="2300" dirty="0" err="1" smtClean="0"/>
              <a:t>Землі</a:t>
            </a:r>
            <a:r>
              <a:rPr lang="ru-RU" sz="2300" dirty="0" smtClean="0"/>
              <a:t> .  </a:t>
            </a:r>
            <a:r>
              <a:rPr lang="ru-RU" sz="2300" dirty="0" err="1" smtClean="0"/>
              <a:t>Проходження</a:t>
            </a:r>
            <a:r>
              <a:rPr lang="ru-RU" sz="2300" dirty="0" smtClean="0"/>
              <a:t> </a:t>
            </a:r>
            <a:r>
              <a:rPr lang="ru-RU" sz="2300" dirty="0" err="1" smtClean="0"/>
              <a:t>силових</a:t>
            </a:r>
            <a:r>
              <a:rPr lang="ru-RU" sz="2300" dirty="0" smtClean="0"/>
              <a:t> </a:t>
            </a:r>
            <a:r>
              <a:rPr lang="ru-RU" sz="2300" dirty="0" err="1" smtClean="0"/>
              <a:t>ліній</a:t>
            </a:r>
            <a:r>
              <a:rPr lang="ru-RU" sz="2300" dirty="0" smtClean="0"/>
              <a:t> </a:t>
            </a:r>
            <a:r>
              <a:rPr lang="ru-RU" sz="2300" dirty="0" err="1" smtClean="0"/>
              <a:t>магнітного</a:t>
            </a:r>
            <a:r>
              <a:rPr lang="ru-RU" sz="2300" dirty="0" smtClean="0"/>
              <a:t> поля </a:t>
            </a:r>
            <a:r>
              <a:rPr lang="ru-RU" sz="2300" dirty="0" err="1" smtClean="0"/>
              <a:t>планети</a:t>
            </a:r>
            <a:r>
              <a:rPr lang="ru-RU" sz="2300" dirty="0" smtClean="0"/>
              <a:t>.</a:t>
            </a:r>
            <a:endParaRPr lang="ru-RU" sz="2300" dirty="0"/>
          </a:p>
        </p:txBody>
      </p:sp>
      <p:sp>
        <p:nvSpPr>
          <p:cNvPr id="78850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286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Температура та тиск у Атмосфері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4" descr="http://meteost.ru/wp-content/uploads/2012/08/ph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1950"/>
            <a:ext cx="64293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6" descr="http://upload.wikimedia.org/wikipedia/commons/thumb/a/a3/AtmosphereLayers.svg/350px-AtmosphereLayers.svg.png"/>
          <p:cNvPicPr>
            <a:picLocks noChangeAspect="1" noChangeArrowheads="1"/>
          </p:cNvPicPr>
          <p:nvPr/>
        </p:nvPicPr>
        <p:blipFill>
          <a:blip r:embed="rId3"/>
          <a:srcRect l="88174" t="-6053" b="-2148"/>
          <a:stretch>
            <a:fillRect/>
          </a:stretch>
        </p:blipFill>
        <p:spPr bwMode="auto">
          <a:xfrm>
            <a:off x="6429375" y="357188"/>
            <a:ext cx="714375" cy="65008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79876" name="Picture 8" descr="&amp;Fcy;&amp;acy;&amp;jcy;&amp;lcy;:Atmosphere layers-uk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134938"/>
            <a:ext cx="1500187" cy="672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286250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smtClean="0">
                <a:solidFill>
                  <a:srgbClr val="FFFF00"/>
                </a:solidFill>
              </a:rPr>
              <a:t> За </a:t>
            </a:r>
            <a:r>
              <a:rPr lang="ru-RU" sz="2800" dirty="0" err="1" smtClean="0">
                <a:solidFill>
                  <a:srgbClr val="FFFF00"/>
                </a:solidFill>
              </a:rPr>
              <a:t>ступенем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іонізації</a:t>
            </a:r>
            <a:r>
              <a:rPr lang="ru-RU" sz="2800" dirty="0" smtClean="0"/>
              <a:t> </a:t>
            </a:r>
            <a:r>
              <a:rPr lang="ru-RU" sz="2800" dirty="0" err="1" smtClean="0">
                <a:solidFill>
                  <a:srgbClr val="FFFF00"/>
                </a:solidFill>
              </a:rPr>
              <a:t>атмосфери</a:t>
            </a:r>
            <a:r>
              <a:rPr lang="ru-RU" sz="2800" dirty="0" smtClean="0">
                <a:solidFill>
                  <a:srgbClr val="FFFF00"/>
                </a:solidFill>
              </a:rPr>
              <a:t> в </a:t>
            </a:r>
            <a:r>
              <a:rPr lang="ru-RU" sz="2800" dirty="0" err="1" smtClean="0">
                <a:solidFill>
                  <a:srgbClr val="FFFF00"/>
                </a:solidFill>
              </a:rPr>
              <a:t>ній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виділяють</a:t>
            </a:r>
            <a:r>
              <a:rPr lang="ru-RU" sz="2800" dirty="0" smtClean="0">
                <a:solidFill>
                  <a:srgbClr val="FFFF00"/>
                </a:solidFill>
              </a:rPr>
              <a:t>:</a:t>
            </a:r>
          </a:p>
          <a:p>
            <a:pPr marL="0" indent="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Нейтральний</a:t>
            </a:r>
            <a:r>
              <a:rPr lang="ru-RU" sz="2800" b="1" dirty="0" smtClean="0">
                <a:solidFill>
                  <a:srgbClr val="FFFF00"/>
                </a:solidFill>
              </a:rPr>
              <a:t> шар </a:t>
            </a:r>
            <a:r>
              <a:rPr lang="ru-RU" sz="2800" dirty="0" smtClean="0"/>
              <a:t>(</a:t>
            </a:r>
            <a:r>
              <a:rPr lang="ru-RU" sz="2800" dirty="0" err="1" smtClean="0">
                <a:solidFill>
                  <a:srgbClr val="FFFF00"/>
                </a:solidFill>
              </a:rPr>
              <a:t>нейтросферу</a:t>
            </a:r>
            <a:r>
              <a:rPr lang="ru-RU" sz="2800" dirty="0" smtClean="0"/>
              <a:t>) — до </a:t>
            </a:r>
            <a:r>
              <a:rPr lang="ru-RU" sz="2800" dirty="0" err="1" smtClean="0"/>
              <a:t>висоти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90 км</a:t>
            </a:r>
            <a:r>
              <a:rPr lang="ru-RU" sz="2800" dirty="0" smtClean="0"/>
              <a:t>, </a:t>
            </a:r>
          </a:p>
          <a:p>
            <a:pPr marL="0" indent="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Іонізований</a:t>
            </a:r>
            <a:r>
              <a:rPr lang="ru-RU" sz="2800" b="1" dirty="0" smtClean="0">
                <a:solidFill>
                  <a:srgbClr val="FFFF00"/>
                </a:solidFill>
              </a:rPr>
              <a:t> шар</a:t>
            </a:r>
            <a:r>
              <a:rPr lang="ru-RU" sz="2800" dirty="0" smtClean="0"/>
              <a:t> (</a:t>
            </a:r>
            <a:r>
              <a:rPr lang="ru-RU" sz="2800" dirty="0" err="1" smtClean="0">
                <a:solidFill>
                  <a:srgbClr val="FFFF00"/>
                </a:solidFill>
              </a:rPr>
              <a:t>іоносферу</a:t>
            </a:r>
            <a:r>
              <a:rPr lang="ru-RU" sz="2800" dirty="0" smtClean="0"/>
              <a:t>) — </a:t>
            </a:r>
            <a:r>
              <a:rPr lang="ru-RU" sz="2800" dirty="0" err="1" smtClean="0"/>
              <a:t>вище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90 км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endParaRPr lang="ru-RU" sz="2800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За </a:t>
            </a:r>
            <a:r>
              <a:rPr lang="ru-RU" sz="2800" dirty="0" err="1" smtClean="0">
                <a:solidFill>
                  <a:srgbClr val="FFFF00"/>
                </a:solidFill>
              </a:rPr>
              <a:t>однорідністю</a:t>
            </a:r>
            <a:r>
              <a:rPr lang="ru-RU" sz="2800" dirty="0" smtClean="0">
                <a:solidFill>
                  <a:srgbClr val="FFFF00"/>
                </a:solidFill>
              </a:rPr>
              <a:t> (складу </a:t>
            </a:r>
            <a:r>
              <a:rPr lang="ru-RU" sz="2800" dirty="0" err="1" smtClean="0">
                <a:solidFill>
                  <a:srgbClr val="FFFF00"/>
                </a:solidFill>
              </a:rPr>
              <a:t>газів</a:t>
            </a:r>
            <a:r>
              <a:rPr lang="ru-RU" sz="2800" dirty="0" smtClean="0">
                <a:solidFill>
                  <a:srgbClr val="FFFF00"/>
                </a:solidFill>
              </a:rPr>
              <a:t>) атмосферу </a:t>
            </a:r>
            <a:r>
              <a:rPr lang="ru-RU" sz="2800" dirty="0" err="1" smtClean="0">
                <a:solidFill>
                  <a:srgbClr val="FFFF00"/>
                </a:solidFill>
              </a:rPr>
              <a:t>поділяють</a:t>
            </a:r>
            <a:r>
              <a:rPr lang="ru-RU" sz="2800" dirty="0" smtClean="0">
                <a:solidFill>
                  <a:srgbClr val="FFFF00"/>
                </a:solidFill>
              </a:rPr>
              <a:t>:</a:t>
            </a:r>
          </a:p>
          <a:p>
            <a:pPr marL="261938" indent="-261938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Гомосфера </a:t>
            </a:r>
            <a:r>
              <a:rPr lang="ru-RU" sz="2800" dirty="0" smtClean="0"/>
              <a:t>—  </a:t>
            </a:r>
            <a:r>
              <a:rPr lang="ru-RU" sz="2800" dirty="0" err="1" smtClean="0"/>
              <a:t>однорідна</a:t>
            </a:r>
            <a:r>
              <a:rPr lang="ru-RU" sz="2800" dirty="0" smtClean="0"/>
              <a:t> атмосфера пост-го </a:t>
            </a:r>
            <a:r>
              <a:rPr lang="ru-RU" sz="2800" dirty="0" err="1" smtClean="0"/>
              <a:t>хім-го</a:t>
            </a:r>
            <a:r>
              <a:rPr lang="ru-RU" sz="2800" dirty="0" smtClean="0"/>
              <a:t> складу. </a:t>
            </a:r>
            <a:r>
              <a:rPr lang="ru-RU" sz="2800" dirty="0" err="1" smtClean="0"/>
              <a:t>Висота</a:t>
            </a:r>
            <a:r>
              <a:rPr lang="ru-RU" sz="2800" dirty="0" smtClean="0"/>
              <a:t> </a:t>
            </a:r>
            <a:r>
              <a:rPr lang="ru-RU" sz="2800" dirty="0" err="1" smtClean="0"/>
              <a:t>поширення</a:t>
            </a:r>
            <a:r>
              <a:rPr lang="ru-RU" sz="2800" dirty="0" smtClean="0"/>
              <a:t> до 100 км.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Гетеросфера</a:t>
            </a:r>
            <a:r>
              <a:rPr lang="ru-RU" sz="2800" dirty="0" smtClean="0"/>
              <a:t> — склад </a:t>
            </a:r>
            <a:r>
              <a:rPr lang="ru-RU" sz="2800" dirty="0" err="1" smtClean="0"/>
              <a:t>атмосфери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змінюється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висотою</a:t>
            </a:r>
            <a:r>
              <a:rPr lang="ru-RU" sz="2800" dirty="0" smtClean="0"/>
              <a:t>. </a:t>
            </a:r>
            <a:r>
              <a:rPr lang="ru-RU" sz="2800" dirty="0" err="1" smtClean="0"/>
              <a:t>Висота</a:t>
            </a:r>
            <a:r>
              <a:rPr lang="ru-RU" sz="2800" dirty="0" smtClean="0"/>
              <a:t> </a:t>
            </a:r>
            <a:r>
              <a:rPr lang="ru-RU" sz="2800" dirty="0" err="1" smtClean="0"/>
              <a:t>поширення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120 км. 	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Умовною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межею</a:t>
            </a:r>
            <a:r>
              <a:rPr lang="ru-RU" sz="2800" dirty="0" smtClean="0"/>
              <a:t> </a:t>
            </a:r>
            <a:r>
              <a:rPr lang="ru-RU" sz="2800" dirty="0" err="1" smtClean="0"/>
              <a:t>між</a:t>
            </a:r>
            <a:r>
              <a:rPr lang="ru-RU" sz="2800" dirty="0" smtClean="0"/>
              <a:t> ними </a:t>
            </a:r>
            <a:r>
              <a:rPr lang="ru-RU" sz="2800" dirty="0" err="1" smtClean="0"/>
              <a:t>є</a:t>
            </a:r>
            <a:r>
              <a:rPr lang="ru-RU" sz="2800" dirty="0" smtClean="0"/>
              <a:t> </a:t>
            </a:r>
            <a:r>
              <a:rPr lang="ru-RU" sz="2800" dirty="0" smtClean="0">
                <a:solidFill>
                  <a:srgbClr val="FFFF00"/>
                </a:solidFill>
              </a:rPr>
              <a:t>гомопауза (турбопауза)</a:t>
            </a:r>
            <a:r>
              <a:rPr lang="ru-RU" sz="2800" dirty="0" smtClean="0"/>
              <a:t> на </a:t>
            </a:r>
            <a:r>
              <a:rPr lang="ru-RU" sz="2800" dirty="0" err="1" smtClean="0"/>
              <a:t>висоті</a:t>
            </a:r>
            <a:r>
              <a:rPr lang="ru-RU" sz="2800" dirty="0" smtClean="0"/>
              <a:t> </a:t>
            </a:r>
            <a:r>
              <a:rPr lang="ru-RU" sz="2800" dirty="0" err="1" smtClean="0"/>
              <a:t>близько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100-120 км</a:t>
            </a:r>
            <a:r>
              <a:rPr lang="ru-RU" sz="2800" dirty="0" smtClean="0"/>
              <a:t>.</a:t>
            </a:r>
            <a:endParaRPr lang="vi-VN" sz="2800" dirty="0">
              <a:latin typeface="Calibri" pitchFamily="34" charset="0"/>
            </a:endParaRPr>
          </a:p>
        </p:txBody>
      </p:sp>
      <p:sp>
        <p:nvSpPr>
          <p:cNvPr id="8089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89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3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4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5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6" name="AutoShape 2" descr="https://faktorvremeny.files.wordpress.com/2011/02/img25185_3-27_stroenie_atmosferyi.jpg?w=5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7" name="AutoShape 4" descr="https://faktorvremeny.files.wordpress.com/2011/02/img25185_3-27_stroenie_atmosferyi.jpg?w=5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80908" name="Picture 5" descr="D:\Рабочий стол-Диск-С\Предмети що читаються Гнатюк В.В\Основи природознавство 4 кр\Основи природознавства - лекц. + практ\img25185_3-27_stroenie_atmosfer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3740150"/>
            <a:ext cx="48577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9" name="Picture 7" descr="http://meteoweb.ru/img/phenom/phen058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4041775"/>
            <a:ext cx="27860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ЗАГАЛЬНА ЦИРКУЛЯЦІЯ АТМОСФЕРИ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	</a:t>
            </a:r>
            <a:r>
              <a:rPr lang="ru-RU" sz="2800" dirty="0" smtClean="0"/>
              <a:t> </a:t>
            </a:r>
            <a:r>
              <a:rPr lang="ru-RU" sz="2800" dirty="0" err="1" smtClean="0"/>
              <a:t>Загальна</a:t>
            </a:r>
            <a:r>
              <a:rPr lang="ru-RU" sz="2800" dirty="0" smtClean="0"/>
              <a:t> </a:t>
            </a:r>
            <a:r>
              <a:rPr lang="ru-RU" sz="2800" dirty="0" err="1" smtClean="0"/>
              <a:t>циркуляція</a:t>
            </a:r>
            <a:r>
              <a:rPr lang="ru-RU" sz="2800" dirty="0" smtClean="0"/>
              <a:t> </a:t>
            </a:r>
            <a:r>
              <a:rPr lang="ru-RU" sz="2800" dirty="0" err="1" smtClean="0"/>
              <a:t>атмосфери</a:t>
            </a:r>
            <a:r>
              <a:rPr lang="ru-RU" sz="2800" dirty="0" smtClean="0"/>
              <a:t> — складне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важливе</a:t>
            </a:r>
            <a:r>
              <a:rPr lang="ru-RU" sz="2800" dirty="0" smtClean="0"/>
              <a:t> </a:t>
            </a:r>
            <a:r>
              <a:rPr lang="ru-RU" sz="2800" dirty="0" err="1" smtClean="0"/>
              <a:t>явище</a:t>
            </a:r>
            <a:r>
              <a:rPr lang="ru-RU" sz="2800" dirty="0" smtClean="0"/>
              <a:t> </a:t>
            </a:r>
            <a:r>
              <a:rPr lang="ru-RU" sz="2800" dirty="0" err="1" smtClean="0"/>
              <a:t>природи</a:t>
            </a:r>
            <a:r>
              <a:rPr lang="ru-RU" sz="2800" dirty="0" smtClean="0"/>
              <a:t>, яке </a:t>
            </a:r>
            <a:r>
              <a:rPr lang="ru-RU" sz="2800" dirty="0" err="1" smtClean="0"/>
              <a:t>зумовлює</a:t>
            </a:r>
            <a:r>
              <a:rPr lang="ru-RU" sz="2800" dirty="0" smtClean="0"/>
              <a:t> </a:t>
            </a:r>
            <a:r>
              <a:rPr lang="ru-RU" sz="2800" dirty="0" err="1" smtClean="0"/>
              <a:t>щоденні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зміни</a:t>
            </a:r>
            <a:r>
              <a:rPr lang="ru-RU" sz="2800" dirty="0" smtClean="0"/>
              <a:t> погоди </a:t>
            </a:r>
            <a:r>
              <a:rPr lang="ru-RU" sz="2800" dirty="0" err="1" smtClean="0"/>
              <a:t>й</a:t>
            </a:r>
            <a:r>
              <a:rPr lang="ru-RU" sz="2800" dirty="0" smtClean="0"/>
              <a:t> </a:t>
            </a:r>
            <a:r>
              <a:rPr lang="ru-RU" sz="2800" dirty="0" err="1" smtClean="0"/>
              <a:t>формування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кліматів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кулі</a:t>
            </a:r>
            <a:r>
              <a:rPr lang="ru-RU" sz="2800" dirty="0" smtClean="0"/>
              <a:t>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Під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загальною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циркуляцією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атмосфери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/>
              <a:t>розуміють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рух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течій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охоплює</a:t>
            </a:r>
            <a:r>
              <a:rPr lang="ru-RU" sz="2800" dirty="0" smtClean="0"/>
              <a:t> всю атмосферу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здійснює</a:t>
            </a:r>
            <a:r>
              <a:rPr lang="ru-RU" sz="2800" dirty="0" smtClean="0"/>
              <a:t> </a:t>
            </a:r>
            <a:r>
              <a:rPr lang="ru-RU" sz="2800" dirty="0" err="1" smtClean="0"/>
              <a:t>обмін</a:t>
            </a:r>
            <a:r>
              <a:rPr lang="ru-RU" sz="2800" dirty="0" smtClean="0"/>
              <a:t> теплом, </a:t>
            </a:r>
            <a:r>
              <a:rPr lang="ru-RU" sz="2800" dirty="0" err="1" smtClean="0"/>
              <a:t>вологою</a:t>
            </a:r>
            <a:r>
              <a:rPr lang="ru-RU" sz="2800" dirty="0" smtClean="0"/>
              <a:t> та </a:t>
            </a:r>
            <a:r>
              <a:rPr lang="ru-RU" sz="2800" dirty="0" err="1" smtClean="0"/>
              <a:t>зваженими</a:t>
            </a:r>
            <a:r>
              <a:rPr lang="ru-RU" sz="2800" dirty="0" smtClean="0"/>
              <a:t> в </a:t>
            </a:r>
            <a:r>
              <a:rPr lang="ru-RU" sz="2800" dirty="0" err="1" smtClean="0"/>
              <a:t>повітрі</a:t>
            </a:r>
            <a:r>
              <a:rPr lang="ru-RU" sz="2800" dirty="0" smtClean="0"/>
              <a:t> </a:t>
            </a:r>
            <a:r>
              <a:rPr lang="ru-RU" sz="2800" dirty="0" err="1" smtClean="0"/>
              <a:t>домішками</a:t>
            </a:r>
            <a:r>
              <a:rPr lang="ru-RU" sz="2800" dirty="0" smtClean="0"/>
              <a:t> </a:t>
            </a:r>
            <a:r>
              <a:rPr lang="ru-RU" sz="2800" dirty="0" err="1" smtClean="0"/>
              <a:t>між</a:t>
            </a:r>
            <a:r>
              <a:rPr lang="ru-RU" sz="2800" dirty="0" smtClean="0"/>
              <a:t> </a:t>
            </a:r>
            <a:r>
              <a:rPr lang="ru-RU" sz="2800" dirty="0" err="1" smtClean="0"/>
              <a:t>окремими</a:t>
            </a:r>
            <a:r>
              <a:rPr lang="ru-RU" sz="2800" dirty="0" smtClean="0"/>
              <a:t> поясами </a:t>
            </a:r>
            <a:r>
              <a:rPr lang="ru-RU" sz="2800" dirty="0" err="1" smtClean="0"/>
              <a:t>земної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кулі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Причиною </a:t>
            </a:r>
            <a:r>
              <a:rPr lang="ru-RU" sz="2800" dirty="0" err="1" smtClean="0"/>
              <a:t>повітряних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течій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різниця</a:t>
            </a:r>
            <a:r>
              <a:rPr lang="ru-RU" sz="2800" dirty="0" smtClean="0"/>
              <a:t> атмосферного </a:t>
            </a:r>
            <a:r>
              <a:rPr lang="ru-RU" sz="2800" dirty="0" err="1" smtClean="0"/>
              <a:t>тиску</a:t>
            </a:r>
            <a:r>
              <a:rPr lang="ru-RU" sz="2800" dirty="0" smtClean="0"/>
              <a:t> в </a:t>
            </a:r>
            <a:r>
              <a:rPr lang="ru-RU" sz="2800" dirty="0" err="1" smtClean="0"/>
              <a:t>сусідніх</a:t>
            </a:r>
            <a:r>
              <a:rPr lang="ru-RU" sz="2800" dirty="0" smtClean="0"/>
              <a:t> </a:t>
            </a:r>
            <a:r>
              <a:rPr lang="ru-RU" sz="2800" dirty="0" err="1" smtClean="0"/>
              <a:t>ділянках</a:t>
            </a:r>
            <a:r>
              <a:rPr lang="ru-RU" sz="2800" dirty="0" smtClean="0"/>
              <a:t>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Повітря</a:t>
            </a:r>
            <a:r>
              <a:rPr lang="ru-RU" sz="2800" dirty="0" smtClean="0"/>
              <a:t>, як правило, </a:t>
            </a:r>
            <a:r>
              <a:rPr lang="ru-RU" sz="2800" dirty="0" err="1" smtClean="0"/>
              <a:t>переміщується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ділянок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високого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тиску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/>
              <a:t>в </a:t>
            </a:r>
            <a:r>
              <a:rPr lang="ru-RU" sz="2800" dirty="0" err="1" smtClean="0"/>
              <a:t>ділянки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низького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тиску</a:t>
            </a:r>
            <a:r>
              <a:rPr lang="ru-RU" sz="2800" dirty="0" smtClean="0"/>
              <a:t>. Сила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швидкість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вітру</a:t>
            </a:r>
            <a:r>
              <a:rPr lang="ru-RU" sz="2800" dirty="0" smtClean="0"/>
              <a:t> </a:t>
            </a:r>
            <a:r>
              <a:rPr lang="ru-RU" sz="2800" dirty="0" err="1" smtClean="0"/>
              <a:t>залежать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баричного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градієнта</a:t>
            </a:r>
            <a:r>
              <a:rPr lang="ru-RU" sz="2800" dirty="0" smtClean="0"/>
              <a:t>. За </a:t>
            </a:r>
            <a:r>
              <a:rPr lang="ru-RU" sz="2800" dirty="0" err="1" smtClean="0"/>
              <a:t>нормальний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</a:t>
            </a:r>
            <a:r>
              <a:rPr lang="ru-RU" sz="2800" dirty="0" smtClean="0"/>
              <a:t> взято </a:t>
            </a:r>
            <a:r>
              <a:rPr lang="ru-RU" sz="2800" dirty="0" err="1" smtClean="0"/>
              <a:t>тиск</a:t>
            </a:r>
            <a:r>
              <a:rPr lang="ru-RU" sz="2800" dirty="0" smtClean="0"/>
              <a:t> на </a:t>
            </a:r>
            <a:r>
              <a:rPr lang="ru-RU" sz="2800" dirty="0" err="1" smtClean="0"/>
              <a:t>рівні</a:t>
            </a:r>
            <a:r>
              <a:rPr lang="ru-RU" sz="2800" dirty="0" smtClean="0"/>
              <a:t> моря,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дорівнює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760 мм р.ст.</a:t>
            </a:r>
            <a:r>
              <a:rPr lang="ru-RU" sz="2800" dirty="0" smtClean="0"/>
              <a:t>,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1013,25 </a:t>
            </a:r>
            <a:r>
              <a:rPr lang="ru-RU" sz="2800" dirty="0" err="1" smtClean="0">
                <a:solidFill>
                  <a:srgbClr val="FFFF00"/>
                </a:solidFill>
              </a:rPr>
              <a:t>мб</a:t>
            </a:r>
            <a:r>
              <a:rPr lang="ru-RU" sz="2800" dirty="0" smtClean="0"/>
              <a:t>. </a:t>
            </a:r>
            <a:r>
              <a:rPr lang="ru-RU" sz="2800" dirty="0" err="1" smtClean="0"/>
              <a:t>Атмосферний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</a:t>
            </a:r>
            <a:r>
              <a:rPr lang="ru-RU" sz="2800" dirty="0" smtClean="0"/>
              <a:t> </a:t>
            </a:r>
            <a:r>
              <a:rPr lang="ru-RU" sz="2800" dirty="0" err="1" smtClean="0"/>
              <a:t>біля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змінюється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887 </a:t>
            </a:r>
            <a:r>
              <a:rPr lang="ru-RU" sz="2800" dirty="0" smtClean="0"/>
              <a:t>до</a:t>
            </a:r>
            <a:r>
              <a:rPr lang="ru-RU" sz="2800" dirty="0" smtClean="0">
                <a:solidFill>
                  <a:srgbClr val="FFFF00"/>
                </a:solidFill>
              </a:rPr>
              <a:t> 1080 </a:t>
            </a:r>
            <a:r>
              <a:rPr lang="ru-RU" sz="2800" dirty="0" err="1" smtClean="0">
                <a:solidFill>
                  <a:srgbClr val="FFFF00"/>
                </a:solidFill>
              </a:rPr>
              <a:t>мб</a:t>
            </a:r>
            <a:r>
              <a:rPr lang="ru-RU" sz="2800" dirty="0" smtClean="0"/>
              <a:t>.</a:t>
            </a:r>
            <a:endParaRPr lang="vi-VN" sz="2800" dirty="0">
              <a:latin typeface="Calibri" pitchFamily="34" charset="0"/>
            </a:endParaRPr>
          </a:p>
        </p:txBody>
      </p:sp>
      <p:sp>
        <p:nvSpPr>
          <p:cNvPr id="8192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7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8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9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786063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>
                <a:solidFill>
                  <a:srgbClr val="FFFF00"/>
                </a:solidFill>
              </a:rPr>
              <a:t>	</a:t>
            </a:r>
            <a:r>
              <a:rPr lang="ru-RU" sz="2800" b="1" smtClean="0">
                <a:solidFill>
                  <a:srgbClr val="FFFF00"/>
                </a:solidFill>
              </a:rPr>
              <a:t>Вітер</a:t>
            </a:r>
            <a:r>
              <a:rPr lang="ru-RU" sz="2800" smtClean="0"/>
              <a:t> – це рух повітряних мас. При незначній різниці в тиску на сусідніх ділянках утворюється слабкий вітер, якщо ж різниця в тиску збільшується, то сила вітру і його швидкість ростуть.  Повітря переміщається в залежності від нагрівання над підстильною поверхнею.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Поверхня суші і води нагріваються по різному.</a:t>
            </a:r>
            <a:endParaRPr lang="vi-VN" sz="2800" smtClean="0">
              <a:latin typeface="Calibri" pitchFamily="34" charset="0"/>
            </a:endParaRPr>
          </a:p>
        </p:txBody>
      </p:sp>
      <p:sp>
        <p:nvSpPr>
          <p:cNvPr id="8294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94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94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94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95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951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952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953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82954" name="Picture 2" descr="D:\Рабочий стол-Диск-С\Предмети що читаються Гнатюк В.В\Основи природознавство 4 кр\Основи природознавства - лекц. + практ\Циркуляція повітр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597150"/>
            <a:ext cx="414337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Ветер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28575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Бризи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мусони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пасати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циклони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і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антициклони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Бризи</a:t>
            </a:r>
            <a:r>
              <a:rPr lang="ru-RU" sz="2800" dirty="0" smtClean="0"/>
              <a:t> — </a:t>
            </a:r>
            <a:r>
              <a:rPr lang="ru-RU" sz="2800" dirty="0" err="1" smtClean="0"/>
              <a:t>вітри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добовим</a:t>
            </a:r>
            <a:r>
              <a:rPr lang="ru-RU" sz="2800" dirty="0" smtClean="0"/>
              <a:t> </a:t>
            </a:r>
            <a:r>
              <a:rPr lang="ru-RU" sz="2800" dirty="0" err="1" smtClean="0"/>
              <a:t>періодом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дмуть</a:t>
            </a:r>
            <a:r>
              <a:rPr lang="ru-RU" sz="2800" dirty="0" smtClean="0"/>
              <a:t> по берегах </a:t>
            </a:r>
            <a:r>
              <a:rPr lang="ru-RU" sz="2800" dirty="0" err="1" smtClean="0"/>
              <a:t>морів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великих озер. </a:t>
            </a:r>
            <a:r>
              <a:rPr lang="ru-RU" sz="2800" dirty="0" err="1" smtClean="0"/>
              <a:t>Денний</a:t>
            </a:r>
            <a:r>
              <a:rPr lang="ru-RU" sz="2800" dirty="0" smtClean="0"/>
              <a:t> бриз </a:t>
            </a:r>
            <a:r>
              <a:rPr lang="ru-RU" sz="2800" dirty="0" err="1" smtClean="0"/>
              <a:t>дме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моря (озера) на </a:t>
            </a:r>
            <a:r>
              <a:rPr lang="ru-RU" sz="2800" dirty="0" err="1" smtClean="0"/>
              <a:t>нагріте</a:t>
            </a:r>
            <a:r>
              <a:rPr lang="ru-RU" sz="2800" dirty="0" smtClean="0"/>
              <a:t> </a:t>
            </a:r>
            <a:r>
              <a:rPr lang="ru-RU" sz="2800" dirty="0" err="1" smtClean="0"/>
              <a:t>узбережжя</a:t>
            </a:r>
            <a:r>
              <a:rPr lang="ru-RU" sz="2800" dirty="0" smtClean="0"/>
              <a:t>, </a:t>
            </a:r>
            <a:r>
              <a:rPr lang="ru-RU" sz="2800" dirty="0" err="1" smtClean="0"/>
              <a:t>нічний</a:t>
            </a:r>
            <a:r>
              <a:rPr lang="ru-RU" sz="2800" dirty="0" smtClean="0"/>
              <a:t> —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охолодженого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узбережжя</a:t>
            </a:r>
            <a:r>
              <a:rPr lang="ru-RU" sz="2800" dirty="0" smtClean="0"/>
              <a:t> </a:t>
            </a:r>
            <a:r>
              <a:rPr lang="ru-RU" sz="2800" dirty="0" err="1" smtClean="0"/>
              <a:t>на</a:t>
            </a:r>
            <a:r>
              <a:rPr lang="ru-RU" sz="2800" dirty="0" smtClean="0"/>
              <a:t> море (озеро). Вертикальна </a:t>
            </a:r>
            <a:r>
              <a:rPr lang="ru-RU" sz="2800" dirty="0" err="1" smtClean="0"/>
              <a:t>потужність</a:t>
            </a:r>
            <a:r>
              <a:rPr lang="ru-RU" sz="2800" dirty="0" smtClean="0"/>
              <a:t> бризового шару — </a:t>
            </a:r>
            <a:r>
              <a:rPr lang="ru-RU" sz="2800" dirty="0" err="1" smtClean="0"/>
              <a:t>декілька</a:t>
            </a:r>
            <a:r>
              <a:rPr lang="ru-RU" sz="2800" dirty="0" smtClean="0"/>
              <a:t> ста </a:t>
            </a:r>
            <a:r>
              <a:rPr lang="ru-RU" sz="2800" dirty="0" err="1" smtClean="0"/>
              <a:t>метрів</a:t>
            </a:r>
            <a:r>
              <a:rPr lang="ru-RU" sz="2800" dirty="0" smtClean="0"/>
              <a:t>,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розміщення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вглиб</a:t>
            </a:r>
            <a:r>
              <a:rPr lang="ru-RU" sz="2800" dirty="0" smtClean="0"/>
              <a:t> </a:t>
            </a:r>
            <a:r>
              <a:rPr lang="ru-RU" sz="2800" dirty="0" err="1" smtClean="0"/>
              <a:t>берегової</a:t>
            </a:r>
            <a:r>
              <a:rPr lang="ru-RU" sz="2800" dirty="0" smtClean="0"/>
              <a:t> </a:t>
            </a:r>
            <a:r>
              <a:rPr lang="ru-RU" sz="2800" dirty="0" err="1" smtClean="0"/>
              <a:t>лінії</a:t>
            </a:r>
            <a:r>
              <a:rPr lang="ru-RU" sz="2800" dirty="0" smtClean="0"/>
              <a:t> — </a:t>
            </a:r>
            <a:r>
              <a:rPr lang="ru-RU" sz="2800" dirty="0" err="1" smtClean="0"/>
              <a:t>кілометри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десятки </a:t>
            </a:r>
            <a:r>
              <a:rPr lang="ru-RU" sz="2800" dirty="0" err="1" smtClean="0"/>
              <a:t>кілометрів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Мусони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/>
              <a:t>— </a:t>
            </a:r>
            <a:r>
              <a:rPr lang="ru-RU" sz="2800" dirty="0" err="1" smtClean="0"/>
              <a:t>рух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</a:t>
            </a:r>
            <a:r>
              <a:rPr lang="ru-RU" sz="2800" dirty="0" smtClean="0"/>
              <a:t> в </a:t>
            </a:r>
            <a:r>
              <a:rPr lang="ru-RU" sz="2800" dirty="0" err="1" smtClean="0"/>
              <a:t>нижній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частині</a:t>
            </a:r>
            <a:r>
              <a:rPr lang="ru-RU" sz="2800" dirty="0" smtClean="0"/>
              <a:t> </a:t>
            </a:r>
            <a:r>
              <a:rPr lang="ru-RU" sz="2800" dirty="0" err="1" smtClean="0"/>
              <a:t>тропосфери</a:t>
            </a:r>
            <a:r>
              <a:rPr lang="ru-RU" sz="2800" dirty="0" smtClean="0"/>
              <a:t> над </a:t>
            </a:r>
            <a:r>
              <a:rPr lang="ru-RU" sz="2800" dirty="0" err="1" smtClean="0"/>
              <a:t>певними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регіонами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різкою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напрямку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зими</a:t>
            </a:r>
            <a:r>
              <a:rPr lang="ru-RU" sz="2800" dirty="0" smtClean="0"/>
              <a:t> до </a:t>
            </a:r>
            <a:r>
              <a:rPr lang="ru-RU" sz="2800" dirty="0" err="1" smtClean="0"/>
              <a:t>літа</a:t>
            </a:r>
            <a:r>
              <a:rPr lang="ru-RU" sz="2800" dirty="0" smtClean="0"/>
              <a:t> на </a:t>
            </a:r>
            <a:r>
              <a:rPr lang="ru-RU" sz="2800" dirty="0" err="1" smtClean="0"/>
              <a:t>протилежний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близький</a:t>
            </a:r>
            <a:r>
              <a:rPr lang="ru-RU" sz="2800" dirty="0" smtClean="0"/>
              <a:t> до </a:t>
            </a:r>
            <a:r>
              <a:rPr lang="ru-RU" sz="2800" dirty="0" err="1" smtClean="0"/>
              <a:t>протилежного</a:t>
            </a:r>
            <a:r>
              <a:rPr lang="ru-RU" sz="2800" dirty="0" smtClean="0"/>
              <a:t>; </a:t>
            </a:r>
            <a:r>
              <a:rPr lang="ru-RU" sz="2800" dirty="0" err="1" smtClean="0"/>
              <a:t>напрям</a:t>
            </a:r>
            <a:r>
              <a:rPr lang="ru-RU" sz="2800" dirty="0" smtClean="0"/>
              <a:t> </a:t>
            </a:r>
            <a:r>
              <a:rPr lang="ru-RU" sz="2800" dirty="0" err="1" smtClean="0"/>
              <a:t>руху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</a:t>
            </a:r>
            <a:r>
              <a:rPr lang="ru-RU" sz="2800" dirty="0" smtClean="0"/>
              <a:t> при </a:t>
            </a:r>
            <a:r>
              <a:rPr lang="ru-RU" sz="2800" dirty="0" err="1" smtClean="0"/>
              <a:t>мусонах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протягом</a:t>
            </a:r>
            <a:r>
              <a:rPr lang="ru-RU" sz="2800" dirty="0" smtClean="0"/>
              <a:t> сезону </a:t>
            </a:r>
            <a:r>
              <a:rPr lang="ru-RU" sz="2800" dirty="0" err="1" smtClean="0"/>
              <a:t>дуже</a:t>
            </a:r>
            <a:r>
              <a:rPr lang="ru-RU" sz="2800" dirty="0" smtClean="0"/>
              <a:t> </a:t>
            </a:r>
            <a:r>
              <a:rPr lang="ru-RU" sz="2800" dirty="0" err="1" smtClean="0"/>
              <a:t>стійкий</a:t>
            </a:r>
            <a:r>
              <a:rPr lang="ru-RU" sz="2800" dirty="0" smtClean="0"/>
              <a:t>. </a:t>
            </a:r>
            <a:r>
              <a:rPr lang="ru-RU" sz="2800" dirty="0" err="1" smtClean="0"/>
              <a:t>Мусони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визначають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основні</a:t>
            </a:r>
            <a:r>
              <a:rPr lang="ru-RU" sz="2800" dirty="0" smtClean="0"/>
              <a:t> </a:t>
            </a:r>
            <a:r>
              <a:rPr lang="ru-RU" sz="2800" dirty="0" err="1" smtClean="0"/>
              <a:t>особливості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мусонного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клімату</a:t>
            </a:r>
            <a:r>
              <a:rPr lang="ru-RU" sz="2800" dirty="0" smtClean="0"/>
              <a:t> — </a:t>
            </a:r>
            <a:r>
              <a:rPr lang="ru-RU" sz="2800" dirty="0" err="1" smtClean="0"/>
              <a:t>зміна</a:t>
            </a:r>
            <a:r>
              <a:rPr lang="ru-RU" sz="2800" dirty="0" smtClean="0"/>
              <a:t> </a:t>
            </a:r>
            <a:r>
              <a:rPr lang="ru-RU" sz="2800" dirty="0" err="1" smtClean="0"/>
              <a:t>сухої</a:t>
            </a:r>
            <a:r>
              <a:rPr lang="ru-RU" sz="2800" dirty="0" smtClean="0"/>
              <a:t> </a:t>
            </a:r>
            <a:r>
              <a:rPr lang="ru-RU" sz="2800" dirty="0" err="1" smtClean="0"/>
              <a:t>малохмарної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зимової</a:t>
            </a:r>
            <a:r>
              <a:rPr lang="ru-RU" sz="2800" dirty="0" smtClean="0"/>
              <a:t> погоди на </a:t>
            </a:r>
            <a:r>
              <a:rPr lang="ru-RU" sz="2800" dirty="0" err="1" smtClean="0"/>
              <a:t>вологу</a:t>
            </a:r>
            <a:r>
              <a:rPr lang="ru-RU" sz="2800" dirty="0" smtClean="0"/>
              <a:t> </a:t>
            </a:r>
            <a:r>
              <a:rPr lang="ru-RU" sz="2800" dirty="0" err="1" smtClean="0"/>
              <a:t>дощову</a:t>
            </a:r>
            <a:r>
              <a:rPr lang="ru-RU" sz="2800" dirty="0" smtClean="0"/>
              <a:t> </a:t>
            </a:r>
            <a:r>
              <a:rPr lang="ru-RU" sz="2800" dirty="0" err="1" smtClean="0"/>
              <a:t>літню</a:t>
            </a:r>
            <a:r>
              <a:rPr lang="ru-RU" sz="2800" dirty="0" smtClean="0"/>
              <a:t>.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Є </a:t>
            </a:r>
            <a:r>
              <a:rPr lang="ru-RU" sz="2800" dirty="0" err="1" smtClean="0">
                <a:solidFill>
                  <a:srgbClr val="FFFF00"/>
                </a:solidFill>
              </a:rPr>
              <a:t>тропічні</a:t>
            </a:r>
            <a:r>
              <a:rPr lang="ru-RU" sz="2800" dirty="0" smtClean="0">
                <a:solidFill>
                  <a:srgbClr val="FFFF00"/>
                </a:solidFill>
              </a:rPr>
              <a:t> (</a:t>
            </a:r>
            <a:r>
              <a:rPr lang="ru-RU" sz="2800" dirty="0" err="1" smtClean="0"/>
              <a:t>тропічні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широти</a:t>
            </a:r>
            <a:r>
              <a:rPr lang="ru-RU" sz="2800" dirty="0" smtClean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нетропічні</a:t>
            </a:r>
            <a:r>
              <a:rPr lang="ru-RU" sz="2800" dirty="0" smtClean="0">
                <a:solidFill>
                  <a:srgbClr val="FFFF00"/>
                </a:solidFill>
              </a:rPr>
              <a:t> (</a:t>
            </a:r>
            <a:r>
              <a:rPr lang="ru-RU" sz="2800" dirty="0" err="1" smtClean="0"/>
              <a:t>помірні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полярні</a:t>
            </a:r>
            <a:r>
              <a:rPr lang="ru-RU" sz="2800" dirty="0" smtClean="0"/>
              <a:t> </a:t>
            </a:r>
            <a:r>
              <a:rPr lang="ru-RU" sz="2800" dirty="0" err="1" smtClean="0"/>
              <a:t>широти</a:t>
            </a:r>
            <a:r>
              <a:rPr lang="ru-RU" sz="2800" dirty="0" smtClean="0">
                <a:solidFill>
                  <a:srgbClr val="FFFF00"/>
                </a:solidFill>
              </a:rPr>
              <a:t>)</a:t>
            </a:r>
            <a:r>
              <a:rPr lang="ru-RU" sz="2800" dirty="0" smtClean="0"/>
              <a:t> </a:t>
            </a:r>
            <a:r>
              <a:rPr lang="ru-RU" sz="2800" dirty="0" err="1" smtClean="0"/>
              <a:t>мусони</a:t>
            </a:r>
            <a:r>
              <a:rPr lang="ru-RU" sz="2800" dirty="0" smtClean="0"/>
              <a:t>.</a:t>
            </a:r>
            <a:endParaRPr lang="vi-VN" sz="2800" dirty="0">
              <a:latin typeface="Calibri" pitchFamily="34" charset="0"/>
            </a:endParaRPr>
          </a:p>
        </p:txBody>
      </p:sp>
      <p:sp>
        <p:nvSpPr>
          <p:cNvPr id="8397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397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397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397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397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3975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3976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3977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>
                <a:solidFill>
                  <a:srgbClr val="FFFF00"/>
                </a:solidFill>
              </a:rPr>
              <a:t>	</a:t>
            </a:r>
            <a:r>
              <a:rPr lang="ru-RU" sz="2800" smtClean="0"/>
              <a:t> </a:t>
            </a:r>
            <a:r>
              <a:rPr lang="ru-RU" sz="2800" b="1" smtClean="0">
                <a:solidFill>
                  <a:srgbClr val="FFFF00"/>
                </a:solidFill>
              </a:rPr>
              <a:t>Пасати</a:t>
            </a:r>
            <a:r>
              <a:rPr lang="ru-RU" sz="2800" smtClean="0"/>
              <a:t>—це постійні вітри (від </a:t>
            </a:r>
            <a:r>
              <a:rPr lang="ru-RU" sz="2800" smtClean="0">
                <a:solidFill>
                  <a:srgbClr val="FFFF00"/>
                </a:solidFill>
              </a:rPr>
              <a:t>30° пн. </a:t>
            </a:r>
            <a:r>
              <a:rPr lang="ru-RU" sz="2800" smtClean="0"/>
              <a:t>і </a:t>
            </a:r>
            <a:r>
              <a:rPr lang="ru-RU" sz="2800" smtClean="0">
                <a:solidFill>
                  <a:srgbClr val="FFFF00"/>
                </a:solidFill>
              </a:rPr>
              <a:t>пд. ш.</a:t>
            </a:r>
            <a:r>
              <a:rPr lang="ru-RU" sz="2800" smtClean="0"/>
              <a:t>), які дмуть з ділянок високого тиску в напрямі екватора. Під дією відхиляючої сили обертання Землі пасати дмуть не точно з півночі на південь, а з північного сходу на південний захід у Північній півкулі і з південного сходу на північний захід у Південній півкулі.</a:t>
            </a: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ru-RU" sz="2800" smtClean="0"/>
              <a:t>	Вітри у верхніх шарах атмосфери від екватора до </a:t>
            </a:r>
            <a:r>
              <a:rPr lang="ru-RU" sz="2800" smtClean="0">
                <a:solidFill>
                  <a:srgbClr val="FFFF00"/>
                </a:solidFill>
              </a:rPr>
              <a:t>30° </a:t>
            </a:r>
            <a:r>
              <a:rPr lang="ru-RU" sz="2800" smtClean="0"/>
              <a:t>північної і південної широти називаються </a:t>
            </a:r>
            <a:r>
              <a:rPr lang="ru-RU" sz="2800" b="1" smtClean="0">
                <a:solidFill>
                  <a:srgbClr val="FFFF00"/>
                </a:solidFill>
              </a:rPr>
              <a:t>антипасатами</a:t>
            </a:r>
            <a:r>
              <a:rPr lang="ru-RU" sz="2800" smtClean="0"/>
              <a:t>. 	Пасати й антипасати утворюють повітряне колесо, по якому підтримується безперервний кругообіг повітря між екватором і тропіками.</a:t>
            </a:r>
            <a:endParaRPr lang="ru-RU" sz="2800" b="1" smtClean="0">
              <a:solidFill>
                <a:srgbClr val="FFFF00"/>
              </a:solidFill>
            </a:endParaRPr>
          </a:p>
        </p:txBody>
      </p:sp>
      <p:sp>
        <p:nvSpPr>
          <p:cNvPr id="84994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4995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4996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4997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4998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4999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5000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5001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5298" name="Picture 2" descr="http://pidruchniki.ws/imag/geograf/ol_zzem/image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5363" y="7938"/>
            <a:ext cx="6878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43688"/>
          </a:xfrm>
        </p:spPr>
        <p:txBody>
          <a:bodyPr rtlCol="0">
            <a:normAutofit fontScale="92500" lnSpcReduction="1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	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Циклон</a:t>
            </a:r>
            <a:r>
              <a:rPr lang="ru-RU" sz="2800" dirty="0" smtClean="0"/>
              <a:t> — </a:t>
            </a:r>
            <a:r>
              <a:rPr lang="ru-RU" sz="2800" dirty="0" err="1" smtClean="0"/>
              <a:t>великомасштабне</a:t>
            </a:r>
            <a:r>
              <a:rPr lang="ru-RU" sz="2800" dirty="0" smtClean="0"/>
              <a:t> </a:t>
            </a:r>
            <a:r>
              <a:rPr lang="ru-RU" sz="2800" dirty="0" err="1" smtClean="0"/>
              <a:t>атмосферне</a:t>
            </a:r>
            <a:r>
              <a:rPr lang="ru-RU" sz="2800" dirty="0" smtClean="0"/>
              <a:t> </a:t>
            </a:r>
            <a:r>
              <a:rPr lang="ru-RU" sz="2800" dirty="0" err="1" smtClean="0"/>
              <a:t>збудження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вихрового</a:t>
            </a:r>
            <a:r>
              <a:rPr lang="ru-RU" sz="2800" dirty="0" smtClean="0"/>
              <a:t> характеру (на </a:t>
            </a:r>
            <a:r>
              <a:rPr lang="ru-RU" sz="2800" dirty="0" err="1" smtClean="0"/>
              <a:t>початковій</a:t>
            </a:r>
            <a:r>
              <a:rPr lang="ru-RU" sz="2800" dirty="0" smtClean="0"/>
              <a:t> </a:t>
            </a:r>
            <a:r>
              <a:rPr lang="ru-RU" sz="2800" dirty="0" err="1" smtClean="0"/>
              <a:t>стадії</a:t>
            </a:r>
            <a:r>
              <a:rPr lang="ru-RU" sz="2800" dirty="0" smtClean="0"/>
              <a:t> — </a:t>
            </a:r>
            <a:r>
              <a:rPr lang="ru-RU" sz="2800" dirty="0" err="1" smtClean="0"/>
              <a:t>хвильового</a:t>
            </a:r>
            <a:r>
              <a:rPr lang="ru-RU" sz="2800" dirty="0" smtClean="0"/>
              <a:t>), </a:t>
            </a:r>
            <a:r>
              <a:rPr lang="ru-RU" sz="2800" dirty="0" err="1" smtClean="0"/>
              <a:t>пов'язане</a:t>
            </a:r>
            <a:r>
              <a:rPr lang="ru-RU" sz="2800" dirty="0" smtClean="0"/>
              <a:t> </a:t>
            </a:r>
            <a:r>
              <a:rPr lang="ru-RU" sz="2800" dirty="0" err="1" smtClean="0"/>
              <a:t>із</a:t>
            </a:r>
            <a:r>
              <a:rPr lang="ru-RU" sz="2800" dirty="0" smtClean="0"/>
              <a:t> </a:t>
            </a:r>
            <a:r>
              <a:rPr lang="ru-RU" sz="2800" dirty="0" err="1" smtClean="0"/>
              <a:t>зниженим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тиском</a:t>
            </a:r>
            <a:r>
              <a:rPr lang="ru-RU" sz="2800" dirty="0" smtClean="0"/>
              <a:t>. </a:t>
            </a:r>
            <a:r>
              <a:rPr lang="ru-RU" sz="2800" dirty="0" err="1" smtClean="0"/>
              <a:t>Мінімальний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припадає</a:t>
            </a:r>
            <a:r>
              <a:rPr lang="ru-RU" sz="2800" dirty="0" smtClean="0"/>
              <a:t> на центр циклону. </a:t>
            </a:r>
            <a:r>
              <a:rPr lang="ru-RU" sz="2800" dirty="0" err="1" smtClean="0"/>
              <a:t>Вітри</a:t>
            </a:r>
            <a:r>
              <a:rPr lang="ru-RU" sz="2800" dirty="0" smtClean="0"/>
              <a:t> в </a:t>
            </a:r>
            <a:r>
              <a:rPr lang="ru-RU" sz="2800" dirty="0" err="1" smtClean="0"/>
              <a:t>циклоні</a:t>
            </a:r>
            <a:r>
              <a:rPr lang="ru-RU" sz="2800" dirty="0" smtClean="0"/>
              <a:t> </a:t>
            </a:r>
            <a:r>
              <a:rPr lang="ru-RU" sz="2800" dirty="0" err="1" smtClean="0"/>
              <a:t>Північної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півкулі</a:t>
            </a:r>
            <a:r>
              <a:rPr lang="ru-RU" sz="2800" dirty="0" smtClean="0"/>
              <a:t> </a:t>
            </a:r>
            <a:r>
              <a:rPr lang="ru-RU" sz="2800" dirty="0" err="1" smtClean="0"/>
              <a:t>дмуть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проти</a:t>
            </a:r>
            <a:r>
              <a:rPr lang="ru-RU" sz="2800" dirty="0" smtClean="0"/>
              <a:t> </a:t>
            </a:r>
            <a:r>
              <a:rPr lang="ru-RU" sz="2800" dirty="0" err="1" smtClean="0"/>
              <a:t>годинникової</a:t>
            </a:r>
            <a:r>
              <a:rPr lang="ru-RU" sz="2800" dirty="0" smtClean="0"/>
              <a:t> </a:t>
            </a:r>
            <a:r>
              <a:rPr lang="ru-RU" sz="2800" dirty="0" err="1" smtClean="0"/>
              <a:t>стрілки</a:t>
            </a:r>
            <a:r>
              <a:rPr lang="ru-RU" sz="2800" dirty="0" smtClean="0"/>
              <a:t>, </a:t>
            </a:r>
            <a:r>
              <a:rPr lang="ru-RU" sz="2800" dirty="0" err="1" smtClean="0"/>
              <a:t>спрямовуючись</a:t>
            </a:r>
            <a:r>
              <a:rPr lang="ru-RU" sz="2800" dirty="0" smtClean="0"/>
              <a:t> у </a:t>
            </a:r>
            <a:r>
              <a:rPr lang="ru-RU" sz="2800" dirty="0" err="1" smtClean="0"/>
              <a:t>нижньому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шарі</a:t>
            </a:r>
            <a:r>
              <a:rPr lang="ru-RU" sz="2800" dirty="0" smtClean="0"/>
              <a:t> до центру; у </a:t>
            </a:r>
            <a:r>
              <a:rPr lang="ru-RU" sz="2800" dirty="0" err="1" smtClean="0"/>
              <a:t>Південній</a:t>
            </a:r>
            <a:r>
              <a:rPr lang="ru-RU" sz="2800" dirty="0" smtClean="0"/>
              <a:t> — за </a:t>
            </a:r>
            <a:r>
              <a:rPr lang="ru-RU" sz="2800" dirty="0" err="1" smtClean="0"/>
              <a:t>стрілкою</a:t>
            </a:r>
            <a:r>
              <a:rPr lang="ru-RU" sz="2800" dirty="0" smtClean="0"/>
              <a:t> </a:t>
            </a:r>
            <a:r>
              <a:rPr lang="ru-RU" sz="2800" dirty="0" err="1" smtClean="0"/>
              <a:t>годинника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таким же </a:t>
            </a:r>
            <a:r>
              <a:rPr lang="ru-RU" sz="2800" dirty="0" err="1" smtClean="0"/>
              <a:t>спрямуванням</a:t>
            </a:r>
            <a:r>
              <a:rPr lang="ru-RU" sz="2800" dirty="0" smtClean="0"/>
              <a:t> у </a:t>
            </a:r>
            <a:r>
              <a:rPr lang="ru-RU" sz="2800" dirty="0" err="1" smtClean="0"/>
              <a:t>нижньому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шарі</a:t>
            </a:r>
            <a:r>
              <a:rPr lang="ru-RU" sz="2800" dirty="0" smtClean="0"/>
              <a:t>. У поперечнику </a:t>
            </a:r>
            <a:r>
              <a:rPr lang="ru-RU" sz="2800" dirty="0" err="1" smtClean="0"/>
              <a:t>циклони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досягають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1000—3000 км</a:t>
            </a:r>
            <a:r>
              <a:rPr lang="ru-RU" sz="2800" dirty="0" smtClean="0"/>
              <a:t>. </a:t>
            </a:r>
            <a:r>
              <a:rPr lang="ru-RU" sz="2800" dirty="0" err="1" smtClean="0"/>
              <a:t>Із</a:t>
            </a:r>
            <a:r>
              <a:rPr lang="ru-RU" sz="2800" dirty="0" smtClean="0"/>
              <a:t> фронтами в </a:t>
            </a:r>
            <a:r>
              <a:rPr lang="ru-RU" sz="2800" dirty="0" err="1" smtClean="0"/>
              <a:t>циклоні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пов'язані</a:t>
            </a:r>
            <a:r>
              <a:rPr lang="ru-RU" sz="2800" dirty="0" smtClean="0"/>
              <a:t> </a:t>
            </a:r>
            <a:r>
              <a:rPr lang="ru-RU" sz="2800" dirty="0" err="1" smtClean="0"/>
              <a:t>широкі</a:t>
            </a:r>
            <a:r>
              <a:rPr lang="ru-RU" sz="2800" dirty="0" smtClean="0"/>
              <a:t> </a:t>
            </a:r>
            <a:r>
              <a:rPr lang="ru-RU" sz="2800" dirty="0" err="1" smtClean="0"/>
              <a:t>зони</a:t>
            </a:r>
            <a:r>
              <a:rPr lang="ru-RU" sz="2800" dirty="0" smtClean="0"/>
              <a:t> </a:t>
            </a:r>
            <a:r>
              <a:rPr lang="ru-RU" sz="2800" dirty="0" err="1" smtClean="0"/>
              <a:t>хмар</a:t>
            </a:r>
            <a:r>
              <a:rPr lang="ru-RU" sz="2800" dirty="0" smtClean="0"/>
              <a:t> та </a:t>
            </a:r>
            <a:r>
              <a:rPr lang="ru-RU" sz="2800" dirty="0" err="1" smtClean="0"/>
              <a:t>опадів</a:t>
            </a:r>
            <a:r>
              <a:rPr lang="ru-RU" sz="2800" dirty="0" smtClean="0"/>
              <a:t>; хмари та опади </a:t>
            </a:r>
            <a:r>
              <a:rPr lang="ru-RU" sz="2800" dirty="0" err="1" smtClean="0"/>
              <a:t>інших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типів</a:t>
            </a:r>
            <a:r>
              <a:rPr lang="ru-RU" sz="2800" dirty="0" smtClean="0"/>
              <a:t> </a:t>
            </a:r>
            <a:r>
              <a:rPr lang="ru-RU" sz="2800" dirty="0" err="1" smtClean="0"/>
              <a:t>спостерігаються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у </a:t>
            </a:r>
            <a:r>
              <a:rPr lang="ru-RU" sz="2800" dirty="0" err="1" smtClean="0"/>
              <a:t>циклоні</a:t>
            </a:r>
            <a:r>
              <a:rPr lang="ru-RU" sz="2800" dirty="0" smtClean="0"/>
              <a:t> </a:t>
            </a:r>
            <a:r>
              <a:rPr lang="ru-RU" sz="2800" dirty="0" err="1" smtClean="0"/>
              <a:t>всередині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мас</a:t>
            </a:r>
            <a:r>
              <a:rPr lang="ru-RU" sz="2800" dirty="0" smtClean="0"/>
              <a:t> </a:t>
            </a:r>
            <a:r>
              <a:rPr lang="ru-RU" sz="2800" dirty="0" err="1" smtClean="0"/>
              <a:t>незалежно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фронтів</a:t>
            </a:r>
            <a:r>
              <a:rPr lang="ru-RU" sz="2800" dirty="0" smtClean="0"/>
              <a:t>. </a:t>
            </a:r>
            <a:r>
              <a:rPr lang="ru-RU" sz="2800" dirty="0" err="1" smtClean="0"/>
              <a:t>Проходження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фронтів</a:t>
            </a:r>
            <a:r>
              <a:rPr lang="ru-RU" sz="2800" dirty="0" smtClean="0"/>
              <a:t> </a:t>
            </a:r>
            <a:r>
              <a:rPr lang="ru-RU" sz="2800" dirty="0" err="1" smtClean="0"/>
              <a:t>підчас</a:t>
            </a:r>
            <a:r>
              <a:rPr lang="ru-RU" sz="2800" dirty="0" smtClean="0"/>
              <a:t> </a:t>
            </a:r>
            <a:r>
              <a:rPr lang="ru-RU" sz="2800" dirty="0" err="1" smtClean="0"/>
              <a:t>циклонів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відповідна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зміна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мас</a:t>
            </a:r>
            <a:r>
              <a:rPr lang="ru-RU" sz="2800" dirty="0" smtClean="0"/>
              <a:t> </a:t>
            </a:r>
            <a:r>
              <a:rPr lang="ru-RU" sz="2800" dirty="0" err="1" smtClean="0"/>
              <a:t>створюють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різкі</a:t>
            </a:r>
            <a:r>
              <a:rPr lang="ru-RU" sz="2800" dirty="0" smtClean="0"/>
              <a:t> </a:t>
            </a:r>
            <a:r>
              <a:rPr lang="ru-RU" sz="2800" dirty="0" err="1" smtClean="0"/>
              <a:t>коливання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температури</a:t>
            </a:r>
            <a:r>
              <a:rPr lang="ru-RU" sz="2800" dirty="0" smtClean="0"/>
              <a:t>. </a:t>
            </a:r>
            <a:r>
              <a:rPr lang="ru-RU" sz="2800" dirty="0" err="1" smtClean="0"/>
              <a:t>Швидкість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поступового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руху</a:t>
            </a:r>
            <a:r>
              <a:rPr lang="ru-RU" sz="2800" dirty="0" smtClean="0"/>
              <a:t> в </a:t>
            </a:r>
            <a:r>
              <a:rPr lang="ru-RU" sz="2800" dirty="0" err="1" smtClean="0"/>
              <a:t>циклоні</a:t>
            </a:r>
            <a:r>
              <a:rPr lang="ru-RU" sz="2800" dirty="0" smtClean="0"/>
              <a:t> </a:t>
            </a:r>
            <a:r>
              <a:rPr lang="ru-RU" sz="2800" dirty="0" err="1" smtClean="0"/>
              <a:t>в</a:t>
            </a:r>
            <a:r>
              <a:rPr lang="ru-RU" sz="2800" dirty="0" smtClean="0"/>
              <a:t> </a:t>
            </a:r>
            <a:r>
              <a:rPr lang="ru-RU" sz="2800" dirty="0" err="1" smtClean="0"/>
              <a:t>середньому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близько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30 км/год</a:t>
            </a:r>
            <a:r>
              <a:rPr lang="ru-RU" sz="2800" dirty="0" smtClean="0"/>
              <a:t>; </a:t>
            </a:r>
            <a:r>
              <a:rPr lang="ru-RU" sz="2800" dirty="0" err="1" smtClean="0"/>
              <a:t>напрям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переміщення</a:t>
            </a:r>
            <a:r>
              <a:rPr lang="ru-RU" sz="2800" dirty="0" smtClean="0"/>
              <a:t> — </a:t>
            </a:r>
            <a:r>
              <a:rPr lang="ru-RU" sz="2800" dirty="0" err="1" smtClean="0"/>
              <a:t>переважно</a:t>
            </a:r>
            <a:r>
              <a:rPr lang="ru-RU" sz="2800" dirty="0" smtClean="0"/>
              <a:t> </a:t>
            </a:r>
            <a:r>
              <a:rPr lang="ru-RU" sz="2800" dirty="0" err="1" smtClean="0"/>
              <a:t>із</a:t>
            </a:r>
            <a:r>
              <a:rPr lang="ru-RU" sz="2800" dirty="0" smtClean="0"/>
              <a:t> заходу на </a:t>
            </a:r>
            <a:r>
              <a:rPr lang="ru-RU" sz="2800" dirty="0" err="1" smtClean="0"/>
              <a:t>схід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З циклонами </a:t>
            </a:r>
            <a:r>
              <a:rPr lang="ru-RU" sz="2800" dirty="0" err="1" smtClean="0"/>
              <a:t>пов'язане</a:t>
            </a:r>
            <a:r>
              <a:rPr lang="ru-RU" sz="2800" dirty="0" smtClean="0"/>
              <a:t> </a:t>
            </a:r>
            <a:r>
              <a:rPr lang="ru-RU" sz="2800" dirty="0" err="1" smtClean="0"/>
              <a:t>виникнення</a:t>
            </a:r>
            <a:r>
              <a:rPr lang="ru-RU" sz="2800" dirty="0" smtClean="0"/>
              <a:t> бур. </a:t>
            </a:r>
            <a:r>
              <a:rPr lang="ru-RU" sz="2800" dirty="0" err="1" smtClean="0"/>
              <a:t>Якщо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</a:t>
            </a:r>
            <a:r>
              <a:rPr lang="ru-RU" sz="2800" dirty="0" smtClean="0"/>
              <a:t> у </a:t>
            </a:r>
            <a:r>
              <a:rPr lang="ru-RU" sz="2800" dirty="0" err="1" smtClean="0"/>
              <a:t>центрі</a:t>
            </a:r>
            <a:r>
              <a:rPr lang="ru-RU" sz="2800" dirty="0" smtClean="0"/>
              <a:t> циклону </a:t>
            </a:r>
            <a:r>
              <a:rPr lang="ru-RU" sz="2800" dirty="0" err="1" smtClean="0"/>
              <a:t>дуже</a:t>
            </a:r>
            <a:r>
              <a:rPr lang="ru-RU" sz="2800" dirty="0" smtClean="0"/>
              <a:t> </a:t>
            </a:r>
            <a:r>
              <a:rPr lang="ru-RU" sz="2800" dirty="0" err="1" smtClean="0"/>
              <a:t>низький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порівняно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окраїнами</a:t>
            </a:r>
            <a:r>
              <a:rPr lang="ru-RU" sz="2800" dirty="0" smtClean="0"/>
              <a:t>, то </a:t>
            </a:r>
            <a:r>
              <a:rPr lang="ru-RU" sz="2800" dirty="0" err="1" smtClean="0"/>
              <a:t>виникає</a:t>
            </a:r>
            <a:r>
              <a:rPr lang="ru-RU" sz="2800" dirty="0" smtClean="0"/>
              <a:t> велика </a:t>
            </a:r>
            <a:r>
              <a:rPr lang="ru-RU" sz="2800" dirty="0" err="1" smtClean="0"/>
              <a:t>різниця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тиску</a:t>
            </a:r>
            <a:r>
              <a:rPr lang="ru-RU" sz="2800" dirty="0" smtClean="0"/>
              <a:t>, яка </a:t>
            </a:r>
            <a:r>
              <a:rPr lang="ru-RU" sz="2800" dirty="0" err="1" smtClean="0"/>
              <a:t>спричиняє</a:t>
            </a:r>
            <a:r>
              <a:rPr lang="ru-RU" sz="2800" dirty="0" smtClean="0"/>
              <a:t> </a:t>
            </a:r>
            <a:r>
              <a:rPr lang="ru-RU" sz="2800" dirty="0" err="1" smtClean="0"/>
              <a:t>штормові</a:t>
            </a:r>
            <a:r>
              <a:rPr lang="ru-RU" sz="2800" dirty="0" smtClean="0"/>
              <a:t> </a:t>
            </a:r>
            <a:r>
              <a:rPr lang="ru-RU" sz="2800" dirty="0" err="1" smtClean="0"/>
              <a:t>вітри</a:t>
            </a:r>
            <a:r>
              <a:rPr lang="ru-RU" sz="2800" dirty="0" smtClean="0"/>
              <a:t>. </a:t>
            </a:r>
            <a:endParaRPr lang="ru-RU" sz="2800" dirty="0"/>
          </a:p>
        </p:txBody>
      </p:sp>
      <p:sp>
        <p:nvSpPr>
          <p:cNvPr id="8601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601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602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602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602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6023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6024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6025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6322" name="Picture 2" descr="http://vseslova.com.ua/images/bse/0011/119325/1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28625"/>
            <a:ext cx="7761288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86500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	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Антициклон</a:t>
            </a:r>
            <a:r>
              <a:rPr lang="ru-RU" sz="2800" dirty="0" smtClean="0"/>
              <a:t> — зона </a:t>
            </a:r>
            <a:r>
              <a:rPr lang="ru-RU" sz="2800" dirty="0" err="1" smtClean="0"/>
              <a:t>підвищеного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тиску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максимальним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тиском</a:t>
            </a:r>
            <a:r>
              <a:rPr lang="ru-RU" sz="2800" dirty="0" smtClean="0"/>
              <a:t> у </a:t>
            </a:r>
            <a:r>
              <a:rPr lang="ru-RU" sz="2800" dirty="0" err="1" smtClean="0"/>
              <a:t>центрі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баричними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градієнтами</a:t>
            </a:r>
            <a:r>
              <a:rPr lang="ru-RU" sz="2800" dirty="0" smtClean="0"/>
              <a:t> (</a:t>
            </a:r>
            <a:r>
              <a:rPr lang="ru-RU" sz="2800" dirty="0" err="1" smtClean="0"/>
              <a:t>векторна</a:t>
            </a:r>
            <a:r>
              <a:rPr lang="ru-RU" sz="2800" dirty="0" smtClean="0"/>
              <a:t> величина, яка </a:t>
            </a:r>
            <a:r>
              <a:rPr lang="ru-RU" sz="2800" dirty="0" err="1" smtClean="0"/>
              <a:t>характеризує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зміну</a:t>
            </a:r>
            <a:r>
              <a:rPr lang="ru-RU" sz="2800" dirty="0" smtClean="0"/>
              <a:t> атмосферного </a:t>
            </a:r>
            <a:r>
              <a:rPr lang="ru-RU" sz="2800" dirty="0" err="1" smtClean="0"/>
              <a:t>тиску</a:t>
            </a:r>
            <a:r>
              <a:rPr lang="ru-RU" sz="2800" dirty="0" smtClean="0"/>
              <a:t> в </a:t>
            </a:r>
            <a:r>
              <a:rPr lang="ru-RU" sz="2800" dirty="0" err="1" smtClean="0"/>
              <a:t>просторі</a:t>
            </a:r>
            <a:r>
              <a:rPr lang="ru-RU" sz="2800" dirty="0" smtClean="0"/>
              <a:t>), </a:t>
            </a:r>
            <a:r>
              <a:rPr lang="ru-RU" sz="2800" dirty="0" err="1" smtClean="0"/>
              <a:t>спрямований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центру до </a:t>
            </a:r>
            <a:r>
              <a:rPr lang="ru-RU" sz="2800" dirty="0" err="1" smtClean="0"/>
              <a:t>периферії</a:t>
            </a:r>
            <a:r>
              <a:rPr lang="ru-RU" sz="2800" dirty="0" smtClean="0"/>
              <a:t>. 	Поперечники </a:t>
            </a:r>
            <a:r>
              <a:rPr lang="ru-RU" sz="2800" dirty="0" err="1" smtClean="0"/>
              <a:t>антициклонів</a:t>
            </a:r>
            <a:r>
              <a:rPr lang="ru-RU" sz="2800" dirty="0" smtClean="0"/>
              <a:t> </a:t>
            </a:r>
            <a:r>
              <a:rPr lang="ru-RU" sz="2800" dirty="0" err="1" smtClean="0"/>
              <a:t>становлять</a:t>
            </a:r>
            <a:r>
              <a:rPr lang="ru-RU" sz="2800" dirty="0" smtClean="0"/>
              <a:t> </a:t>
            </a:r>
            <a:r>
              <a:rPr lang="ru-RU" sz="2800" dirty="0" err="1" smtClean="0"/>
              <a:t>тисячі</a:t>
            </a:r>
            <a:r>
              <a:rPr lang="ru-RU" sz="2800" dirty="0" smtClean="0"/>
              <a:t> </a:t>
            </a:r>
            <a:r>
              <a:rPr lang="ru-RU" sz="2800" dirty="0" err="1" smtClean="0"/>
              <a:t>кілометрів</a:t>
            </a:r>
            <a:r>
              <a:rPr lang="ru-RU" sz="2800" dirty="0" smtClean="0"/>
              <a:t>. </a:t>
            </a:r>
            <a:r>
              <a:rPr lang="ru-RU" sz="2800" dirty="0" err="1" smtClean="0"/>
              <a:t>Вітри</a:t>
            </a:r>
            <a:r>
              <a:rPr lang="ru-RU" sz="2800" dirty="0" smtClean="0"/>
              <a:t> в антициклонах у </a:t>
            </a:r>
            <a:r>
              <a:rPr lang="ru-RU" sz="2800" dirty="0" err="1" smtClean="0"/>
              <a:t>Північній</a:t>
            </a:r>
            <a:r>
              <a:rPr lang="ru-RU" sz="2800" dirty="0" smtClean="0"/>
              <a:t> </a:t>
            </a:r>
            <a:r>
              <a:rPr lang="ru-RU" sz="2800" dirty="0" err="1" smtClean="0"/>
              <a:t>півкулі</a:t>
            </a:r>
            <a:r>
              <a:rPr lang="ru-RU" sz="2800" dirty="0" smtClean="0"/>
              <a:t> </a:t>
            </a:r>
            <a:r>
              <a:rPr lang="ru-RU" sz="2800" dirty="0" err="1" smtClean="0"/>
              <a:t>оточують</a:t>
            </a:r>
            <a:r>
              <a:rPr lang="ru-RU" sz="2800" dirty="0" smtClean="0"/>
              <a:t> центр за </a:t>
            </a:r>
            <a:r>
              <a:rPr lang="ru-RU" sz="2800" dirty="0" err="1" smtClean="0"/>
              <a:t>годинниковою</a:t>
            </a:r>
            <a:r>
              <a:rPr lang="ru-RU" sz="2800" dirty="0" smtClean="0"/>
              <a:t> </a:t>
            </a:r>
            <a:r>
              <a:rPr lang="ru-RU" sz="2800" dirty="0" err="1" smtClean="0"/>
              <a:t>стрілкою</a:t>
            </a:r>
            <a:r>
              <a:rPr lang="ru-RU" sz="2800" dirty="0" smtClean="0"/>
              <a:t>, у </a:t>
            </a:r>
            <a:r>
              <a:rPr lang="ru-RU" sz="2800" dirty="0" err="1" smtClean="0"/>
              <a:t>Південній</a:t>
            </a:r>
            <a:r>
              <a:rPr lang="ru-RU" sz="2800" dirty="0" smtClean="0"/>
              <a:t> — </a:t>
            </a:r>
            <a:r>
              <a:rPr lang="ru-RU" sz="2800" dirty="0" err="1" smtClean="0"/>
              <a:t>проти</a:t>
            </a:r>
            <a:r>
              <a:rPr lang="ru-RU" sz="2800" dirty="0" smtClean="0"/>
              <a:t> </a:t>
            </a:r>
            <a:r>
              <a:rPr lang="ru-RU" sz="2800" dirty="0" err="1" smtClean="0"/>
              <a:t>годинникової</a:t>
            </a:r>
            <a:r>
              <a:rPr lang="ru-RU" sz="2800" dirty="0" smtClean="0"/>
              <a:t> </a:t>
            </a:r>
            <a:r>
              <a:rPr lang="ru-RU" sz="2800" dirty="0" err="1" smtClean="0"/>
              <a:t>стрілки</a:t>
            </a:r>
            <a:r>
              <a:rPr lang="ru-RU" sz="2800" dirty="0" smtClean="0"/>
              <a:t>; при </a:t>
            </a:r>
            <a:r>
              <a:rPr lang="ru-RU" sz="2800" dirty="0" err="1" smtClean="0"/>
              <a:t>цьому</a:t>
            </a:r>
            <a:r>
              <a:rPr lang="ru-RU" sz="2800" dirty="0" smtClean="0"/>
              <a:t> в </a:t>
            </a:r>
            <a:r>
              <a:rPr lang="ru-RU" sz="2800" dirty="0" err="1" smtClean="0"/>
              <a:t>шарі</a:t>
            </a:r>
            <a:r>
              <a:rPr lang="ru-RU" sz="2800" dirty="0" smtClean="0"/>
              <a:t> </a:t>
            </a:r>
            <a:r>
              <a:rPr lang="ru-RU" sz="2800" dirty="0" err="1" smtClean="0"/>
              <a:t>тертя</a:t>
            </a:r>
            <a:r>
              <a:rPr lang="ru-RU" sz="2800" dirty="0" smtClean="0"/>
              <a:t> вони </a:t>
            </a:r>
            <a:r>
              <a:rPr lang="ru-RU" sz="2800" dirty="0" err="1" smtClean="0"/>
              <a:t>мають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складові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центру до </a:t>
            </a:r>
            <a:r>
              <a:rPr lang="ru-RU" sz="2800" dirty="0" err="1" smtClean="0"/>
              <a:t>периферії</a:t>
            </a:r>
            <a:r>
              <a:rPr lang="ru-RU" sz="2800" dirty="0" smtClean="0"/>
              <a:t>.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В антициклонах </a:t>
            </a:r>
            <a:r>
              <a:rPr lang="ru-RU" sz="2800" dirty="0" err="1" smtClean="0"/>
              <a:t>переважають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низхідні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рухи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спричиняють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малохмарну</a:t>
            </a:r>
            <a:r>
              <a:rPr lang="ru-RU" sz="2800" dirty="0" smtClean="0"/>
              <a:t> </a:t>
            </a:r>
            <a:r>
              <a:rPr lang="ru-RU" sz="2800" dirty="0" err="1" smtClean="0"/>
              <a:t>суху</a:t>
            </a:r>
            <a:r>
              <a:rPr lang="ru-RU" sz="2800" dirty="0" smtClean="0"/>
              <a:t> погоду.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 особливо часто </a:t>
            </a:r>
            <a:r>
              <a:rPr lang="ru-RU" sz="2800" dirty="0" err="1" smtClean="0"/>
              <a:t>розвиваються</a:t>
            </a:r>
            <a:r>
              <a:rPr lang="ru-RU" sz="2800" dirty="0" smtClean="0"/>
              <a:t> в </a:t>
            </a:r>
            <a:r>
              <a:rPr lang="ru-RU" sz="2800" dirty="0" err="1" smtClean="0"/>
              <a:t>субтропічних</a:t>
            </a:r>
            <a:r>
              <a:rPr lang="ru-RU" sz="2800" dirty="0" smtClean="0"/>
              <a:t> широтах </a:t>
            </a:r>
            <a:r>
              <a:rPr lang="ru-RU" sz="2800" dirty="0" err="1" smtClean="0"/>
              <a:t>і</a:t>
            </a:r>
            <a:r>
              <a:rPr lang="ru-RU" sz="2800" dirty="0" smtClean="0"/>
              <a:t> над Антарктидою, а зимою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над материками в </a:t>
            </a:r>
            <a:r>
              <a:rPr lang="ru-RU" sz="2800" dirty="0" err="1" smtClean="0"/>
              <a:t>помірних</a:t>
            </a:r>
            <a:r>
              <a:rPr lang="ru-RU" sz="2800" dirty="0" smtClean="0"/>
              <a:t> широтах.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Швидкість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поступового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руху</a:t>
            </a:r>
            <a:r>
              <a:rPr lang="ru-RU" sz="2800" dirty="0" smtClean="0"/>
              <a:t> антициклону (</a:t>
            </a:r>
            <a:r>
              <a:rPr lang="ru-RU" sz="2800" dirty="0" err="1" smtClean="0"/>
              <a:t>переважно</a:t>
            </a:r>
            <a:r>
              <a:rPr lang="ru-RU" sz="2800" dirty="0" smtClean="0"/>
              <a:t> </a:t>
            </a:r>
            <a:r>
              <a:rPr lang="ru-RU" sz="2800" dirty="0" err="1" smtClean="0"/>
              <a:t>із</a:t>
            </a:r>
            <a:r>
              <a:rPr lang="ru-RU" sz="2800" dirty="0" smtClean="0"/>
              <a:t> заходу на </a:t>
            </a:r>
            <a:r>
              <a:rPr lang="ru-RU" sz="2800" dirty="0" err="1" smtClean="0"/>
              <a:t>схід</a:t>
            </a:r>
            <a:r>
              <a:rPr lang="ru-RU" sz="2800" dirty="0" smtClean="0"/>
              <a:t>) — </a:t>
            </a:r>
            <a:r>
              <a:rPr lang="ru-RU" sz="2800" dirty="0" smtClean="0">
                <a:solidFill>
                  <a:srgbClr val="FFFF00"/>
                </a:solidFill>
              </a:rPr>
              <a:t>30—40 км/год.</a:t>
            </a:r>
            <a:r>
              <a:rPr lang="ru-RU" sz="2800" dirty="0" smtClean="0"/>
              <a:t>, </a:t>
            </a:r>
            <a:r>
              <a:rPr lang="ru-RU" sz="2800" dirty="0" err="1" smtClean="0"/>
              <a:t>але</a:t>
            </a:r>
            <a:r>
              <a:rPr lang="ru-RU" sz="2800" dirty="0" smtClean="0"/>
              <a:t> часто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надовго</a:t>
            </a:r>
            <a:r>
              <a:rPr lang="ru-RU" sz="2800" dirty="0" smtClean="0"/>
              <a:t> </a:t>
            </a:r>
            <a:r>
              <a:rPr lang="ru-RU" sz="2800" dirty="0" err="1" smtClean="0"/>
              <a:t>стабілізуються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втому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іншому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районі</a:t>
            </a:r>
            <a:r>
              <a:rPr lang="ru-RU" sz="2800" dirty="0" smtClean="0"/>
              <a:t>, </a:t>
            </a:r>
            <a:r>
              <a:rPr lang="ru-RU" sz="2800" dirty="0" err="1" smtClean="0"/>
              <a:t>зокрема</a:t>
            </a:r>
            <a:r>
              <a:rPr lang="ru-RU" sz="2800" dirty="0" smtClean="0"/>
              <a:t> над материками.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 в теплому </a:t>
            </a:r>
            <a:r>
              <a:rPr lang="ru-RU" sz="2800" dirty="0" err="1" smtClean="0"/>
              <a:t>повітрі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високими</a:t>
            </a:r>
            <a:r>
              <a:rPr lang="ru-RU" sz="2800" dirty="0" smtClean="0"/>
              <a:t> антициклонами, у холодному — </a:t>
            </a:r>
            <a:r>
              <a:rPr lang="ru-RU" sz="2800" dirty="0" err="1" smtClean="0"/>
              <a:t>низькими</a:t>
            </a:r>
            <a:r>
              <a:rPr lang="ru-RU" sz="2800" dirty="0" smtClean="0"/>
              <a:t>.</a:t>
            </a:r>
            <a:endParaRPr lang="vi-VN" sz="2800" dirty="0">
              <a:latin typeface="Calibri" pitchFamily="34" charset="0"/>
            </a:endParaRPr>
          </a:p>
        </p:txBody>
      </p:sp>
      <p:sp>
        <p:nvSpPr>
          <p:cNvPr id="8704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704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704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704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704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7047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7048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7049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4274" name="Picture 2" descr="http://dic.academic.ru/pictures/es/266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57188"/>
            <a:ext cx="8001000" cy="598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	</a:t>
            </a:r>
            <a:r>
              <a:rPr lang="ru-RU" sz="2800" dirty="0" smtClean="0"/>
              <a:t> В </a:t>
            </a:r>
            <a:r>
              <a:rPr lang="ru-RU" sz="2800" dirty="0" err="1" smtClean="0"/>
              <a:t>атмосфері</a:t>
            </a:r>
            <a:r>
              <a:rPr lang="ru-RU" sz="2800" dirty="0" smtClean="0"/>
              <a:t> весь час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циклони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. </a:t>
            </a:r>
            <a:r>
              <a:rPr lang="ru-RU" sz="2800" dirty="0" err="1" smtClean="0"/>
              <a:t>Одні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циклони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зароджуються</a:t>
            </a:r>
            <a:r>
              <a:rPr lang="ru-RU" sz="2800" dirty="0" smtClean="0"/>
              <a:t>, </a:t>
            </a:r>
            <a:r>
              <a:rPr lang="ru-RU" sz="2800" dirty="0" err="1" smtClean="0"/>
              <a:t>інші</a:t>
            </a:r>
            <a:r>
              <a:rPr lang="ru-RU" sz="2800" dirty="0" smtClean="0"/>
              <a:t> </a:t>
            </a:r>
            <a:r>
              <a:rPr lang="ru-RU" sz="2800" dirty="0" err="1" smtClean="0"/>
              <a:t>зникають</a:t>
            </a:r>
            <a:r>
              <a:rPr lang="ru-RU" sz="2800" dirty="0" smtClean="0"/>
              <a:t>. Разом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тим</a:t>
            </a:r>
            <a:r>
              <a:rPr lang="ru-RU" sz="2800" dirty="0" smtClean="0"/>
              <a:t> </a:t>
            </a:r>
            <a:r>
              <a:rPr lang="ru-RU" sz="2800" dirty="0" err="1" smtClean="0"/>
              <a:t>усі</a:t>
            </a:r>
            <a:r>
              <a:rPr lang="ru-RU" sz="2800" dirty="0" smtClean="0"/>
              <a:t> </a:t>
            </a:r>
            <a:r>
              <a:rPr lang="ru-RU" sz="2800" dirty="0" err="1" smtClean="0"/>
              <a:t>циклони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й</a:t>
            </a:r>
            <a:r>
              <a:rPr lang="ru-RU" sz="2800" dirty="0" smtClean="0"/>
              <a:t>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постійно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перебувають</a:t>
            </a:r>
            <a:r>
              <a:rPr lang="ru-RU" sz="2800" dirty="0" smtClean="0"/>
              <a:t> у </a:t>
            </a:r>
            <a:r>
              <a:rPr lang="ru-RU" sz="2800" dirty="0" err="1" smtClean="0"/>
              <a:t>русі</a:t>
            </a:r>
            <a:r>
              <a:rPr lang="ru-RU" sz="2800" dirty="0" smtClean="0"/>
              <a:t>. </a:t>
            </a:r>
            <a:r>
              <a:rPr lang="ru-RU" sz="2800" dirty="0" err="1" smtClean="0"/>
              <a:t>Циклони</a:t>
            </a:r>
            <a:r>
              <a:rPr lang="ru-RU" sz="2800" dirty="0" smtClean="0"/>
              <a:t>, як правило, </a:t>
            </a:r>
            <a:r>
              <a:rPr lang="ru-RU" sz="2800" dirty="0" err="1" smtClean="0"/>
              <a:t>рухаються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більшою</a:t>
            </a:r>
            <a:r>
              <a:rPr lang="ru-RU" sz="2800" dirty="0" smtClean="0"/>
              <a:t> </a:t>
            </a:r>
            <a:r>
              <a:rPr lang="ru-RU" sz="2800" dirty="0" err="1" smtClean="0"/>
              <a:t>швидкістю</a:t>
            </a:r>
            <a:r>
              <a:rPr lang="ru-RU" sz="2800" dirty="0" smtClean="0"/>
              <a:t>, </a:t>
            </a:r>
            <a:r>
              <a:rPr lang="ru-RU" sz="2800" dirty="0" err="1" smtClean="0"/>
              <a:t>ніж</a:t>
            </a:r>
            <a:r>
              <a:rPr lang="ru-RU" sz="2800" dirty="0" smtClean="0"/>
              <a:t>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Циклони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й</a:t>
            </a:r>
            <a:r>
              <a:rPr lang="ru-RU" sz="2800" dirty="0" smtClean="0"/>
              <a:t>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 в </a:t>
            </a:r>
            <a:r>
              <a:rPr lang="ru-RU" sz="2800" dirty="0" err="1" smtClean="0"/>
              <a:t>помірних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високих</a:t>
            </a:r>
            <a:r>
              <a:rPr lang="ru-RU" sz="2800" dirty="0" smtClean="0"/>
              <a:t> широтах </a:t>
            </a:r>
            <a:r>
              <a:rPr lang="ru-RU" sz="2800" dirty="0" err="1" smtClean="0"/>
              <a:t>обох</a:t>
            </a:r>
            <a:r>
              <a:rPr lang="ru-RU" sz="2800" dirty="0" smtClean="0"/>
              <a:t> </a:t>
            </a:r>
            <a:r>
              <a:rPr lang="ru-RU" sz="2800" dirty="0" err="1" smtClean="0"/>
              <a:t>півкуль</a:t>
            </a:r>
            <a:r>
              <a:rPr lang="ru-RU" sz="2800" dirty="0" smtClean="0"/>
              <a:t> </a:t>
            </a:r>
            <a:r>
              <a:rPr lang="ru-RU" sz="2800" dirty="0" err="1" smtClean="0"/>
              <a:t>здебільшого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зх</a:t>
            </a:r>
            <a:r>
              <a:rPr lang="ru-RU" sz="2800" dirty="0" smtClean="0"/>
              <a:t>. на </a:t>
            </a:r>
            <a:r>
              <a:rPr lang="ru-RU" sz="2800" dirty="0" err="1" smtClean="0"/>
              <a:t>сх</a:t>
            </a:r>
            <a:r>
              <a:rPr lang="ru-RU" sz="2800" dirty="0" smtClean="0"/>
              <a:t>.. Але </a:t>
            </a:r>
            <a:r>
              <a:rPr lang="ru-RU" sz="2800" dirty="0" err="1" smtClean="0"/>
              <a:t>антициклони</a:t>
            </a:r>
            <a:r>
              <a:rPr lang="ru-RU" sz="2800" dirty="0" smtClean="0"/>
              <a:t> часто </a:t>
            </a:r>
            <a:r>
              <a:rPr lang="ru-RU" sz="2800" dirty="0" err="1" smtClean="0"/>
              <a:t>переміщуються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пн. на </a:t>
            </a:r>
            <a:r>
              <a:rPr lang="ru-RU" sz="2800" dirty="0" err="1" smtClean="0"/>
              <a:t>пд</a:t>
            </a:r>
            <a:r>
              <a:rPr lang="ru-RU" sz="2800" dirty="0" smtClean="0"/>
              <a:t>. (у Пн. </a:t>
            </a:r>
            <a:r>
              <a:rPr lang="ru-RU" sz="2800" dirty="0" err="1" smtClean="0"/>
              <a:t>півкулі</a:t>
            </a:r>
            <a:r>
              <a:rPr lang="ru-RU" sz="2800" dirty="0" smtClean="0"/>
              <a:t>).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Повітряні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маси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постійно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рухаються</a:t>
            </a:r>
            <a:r>
              <a:rPr lang="ru-RU" sz="2800" dirty="0" smtClean="0"/>
              <a:t>, </a:t>
            </a:r>
            <a:r>
              <a:rPr lang="ru-RU" sz="2800" dirty="0" err="1" smtClean="0"/>
              <a:t>змінюють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свої</a:t>
            </a:r>
            <a:r>
              <a:rPr lang="ru-RU" sz="2800" dirty="0" smtClean="0"/>
              <a:t> </a:t>
            </a:r>
            <a:r>
              <a:rPr lang="ru-RU" sz="2800" dirty="0" err="1" smtClean="0"/>
              <a:t>властивості</a:t>
            </a:r>
            <a:r>
              <a:rPr lang="ru-RU" sz="2800" dirty="0" smtClean="0"/>
              <a:t>, </a:t>
            </a:r>
            <a:r>
              <a:rPr lang="ru-RU" sz="2800" dirty="0" err="1" smtClean="0"/>
              <a:t>але</a:t>
            </a:r>
            <a:r>
              <a:rPr lang="ru-RU" sz="2800" dirty="0" smtClean="0"/>
              <a:t> </a:t>
            </a:r>
            <a:r>
              <a:rPr lang="ru-RU" sz="2800" dirty="0" err="1" smtClean="0"/>
              <a:t>між</a:t>
            </a:r>
            <a:r>
              <a:rPr lang="ru-RU" sz="2800" dirty="0" smtClean="0"/>
              <a:t> ними </a:t>
            </a:r>
            <a:r>
              <a:rPr lang="ru-RU" sz="2800" dirty="0" err="1" smtClean="0"/>
              <a:t>залишаються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різкі</a:t>
            </a:r>
            <a:r>
              <a:rPr lang="ru-RU" sz="2800" dirty="0" smtClean="0"/>
              <a:t> </a:t>
            </a:r>
            <a:r>
              <a:rPr lang="ru-RU" sz="2800" dirty="0" err="1" smtClean="0"/>
              <a:t>кордони</a:t>
            </a:r>
            <a:r>
              <a:rPr lang="ru-RU" sz="2800" dirty="0" smtClean="0"/>
              <a:t> — </a:t>
            </a:r>
            <a:r>
              <a:rPr lang="ru-RU" sz="2800" dirty="0" err="1" smtClean="0"/>
              <a:t>перехідні</a:t>
            </a:r>
            <a:r>
              <a:rPr lang="ru-RU" sz="2800" dirty="0" smtClean="0"/>
              <a:t> </a:t>
            </a:r>
            <a:r>
              <a:rPr lang="ru-RU" sz="2800" dirty="0" err="1" smtClean="0"/>
              <a:t>зони</a:t>
            </a:r>
            <a:r>
              <a:rPr lang="ru-RU" sz="2800" dirty="0" smtClean="0"/>
              <a:t> шириною в </a:t>
            </a:r>
            <a:r>
              <a:rPr lang="ru-RU" sz="2800" dirty="0" err="1" smtClean="0"/>
              <a:t>кілька</a:t>
            </a:r>
            <a:r>
              <a:rPr lang="ru-RU" sz="2800" dirty="0" smtClean="0"/>
              <a:t> </a:t>
            </a:r>
            <a:r>
              <a:rPr lang="ru-RU" sz="2800" dirty="0" err="1" smtClean="0"/>
              <a:t>десятків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довжиною</a:t>
            </a:r>
            <a:r>
              <a:rPr lang="ru-RU" sz="2800" dirty="0" smtClean="0"/>
              <a:t> до </a:t>
            </a:r>
            <a:r>
              <a:rPr lang="ru-RU" sz="2800" dirty="0" err="1" smtClean="0"/>
              <a:t>тисячі</a:t>
            </a:r>
            <a:r>
              <a:rPr lang="ru-RU" sz="2800" dirty="0" smtClean="0"/>
              <a:t> </a:t>
            </a:r>
            <a:r>
              <a:rPr lang="ru-RU" sz="2800" dirty="0" err="1" smtClean="0"/>
              <a:t>кілометрів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характеризуються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масами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фізичними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властивостями</a:t>
            </a:r>
            <a:r>
              <a:rPr lang="ru-RU" sz="2800" dirty="0" smtClean="0"/>
              <a:t>. </a:t>
            </a:r>
            <a:r>
              <a:rPr lang="ru-RU" sz="2800" dirty="0" err="1" smtClean="0"/>
              <a:t>Ці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прикордонні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зони</a:t>
            </a:r>
            <a:r>
              <a:rPr lang="ru-RU" sz="2800" dirty="0" smtClean="0"/>
              <a:t> </a:t>
            </a:r>
            <a:r>
              <a:rPr lang="ru-RU" sz="2800" dirty="0" err="1" smtClean="0"/>
              <a:t>називаються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атмосферними</a:t>
            </a:r>
            <a:r>
              <a:rPr lang="ru-RU" sz="2800" dirty="0" smtClean="0">
                <a:solidFill>
                  <a:srgbClr val="FFFF00"/>
                </a:solidFill>
              </a:rPr>
              <a:t> фронтами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просто </a:t>
            </a:r>
            <a:r>
              <a:rPr lang="ru-RU" sz="2800" dirty="0" smtClean="0">
                <a:solidFill>
                  <a:srgbClr val="FFFF00"/>
                </a:solidFill>
              </a:rPr>
              <a:t>фронтом</a:t>
            </a:r>
            <a:r>
              <a:rPr lang="ru-RU" sz="2800" dirty="0" smtClean="0"/>
              <a:t>.  </a:t>
            </a:r>
            <a:r>
              <a:rPr lang="ru-RU" sz="2800" dirty="0" err="1" smtClean="0"/>
              <a:t>Виділяються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арктичні</a:t>
            </a:r>
            <a:r>
              <a:rPr lang="ru-RU" sz="2800" dirty="0" smtClean="0"/>
              <a:t> (</a:t>
            </a:r>
            <a:r>
              <a:rPr lang="ru-RU" sz="2800" dirty="0" err="1" smtClean="0"/>
              <a:t>антарктичні</a:t>
            </a:r>
            <a:r>
              <a:rPr lang="ru-RU" sz="2800" dirty="0" smtClean="0"/>
              <a:t>), </a:t>
            </a:r>
            <a:r>
              <a:rPr lang="ru-RU" sz="2800" dirty="0" err="1" smtClean="0">
                <a:solidFill>
                  <a:srgbClr val="FFFF00"/>
                </a:solidFill>
              </a:rPr>
              <a:t>полярні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тропічні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фронти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8806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6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6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6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7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71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72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73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36449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uk-UA" sz="2800" dirty="0"/>
              <a:t> Будову Землі можна класифікувати за двома принципами: за </a:t>
            </a:r>
            <a:r>
              <a:rPr lang="uk-UA" sz="2800" dirty="0">
                <a:solidFill>
                  <a:srgbClr val="FFFF00"/>
                </a:solidFill>
              </a:rPr>
              <a:t>механічними властивостями</a:t>
            </a:r>
            <a:r>
              <a:rPr lang="uk-UA" sz="2800" dirty="0"/>
              <a:t>, </a:t>
            </a:r>
            <a:r>
              <a:rPr lang="uk-UA" sz="2800" dirty="0" smtClean="0"/>
              <a:t>або </a:t>
            </a:r>
            <a:r>
              <a:rPr lang="uk-UA" sz="2800" dirty="0"/>
              <a:t>за </a:t>
            </a:r>
            <a:r>
              <a:rPr lang="uk-UA" sz="2800" dirty="0">
                <a:solidFill>
                  <a:srgbClr val="FFFF00"/>
                </a:solidFill>
              </a:rPr>
              <a:t>хімічними властивостями</a:t>
            </a:r>
            <a:r>
              <a:rPr lang="uk-UA" sz="2800" dirty="0"/>
              <a:t>. </a:t>
            </a:r>
            <a:endParaRPr lang="uk-UA" sz="2800" dirty="0" smtClean="0"/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1. За </a:t>
            </a:r>
            <a:r>
              <a:rPr lang="uk-UA" sz="2800" dirty="0">
                <a:solidFill>
                  <a:srgbClr val="FFFF00"/>
                </a:solidFill>
              </a:rPr>
              <a:t>механічними властивостями</a:t>
            </a:r>
            <a:r>
              <a:rPr lang="uk-UA" sz="2800" dirty="0" smtClean="0"/>
              <a:t> Земля </a:t>
            </a:r>
            <a:r>
              <a:rPr lang="uk-UA" sz="2800" dirty="0"/>
              <a:t>може бути розділена </a:t>
            </a:r>
            <a:r>
              <a:rPr lang="uk-UA" sz="2800" dirty="0" smtClean="0"/>
              <a:t>на:</a:t>
            </a:r>
            <a:r>
              <a:rPr lang="uk-UA" sz="2800" dirty="0"/>
              <a:t> </a:t>
            </a:r>
            <a:r>
              <a:rPr lang="uk-UA" sz="2800" dirty="0">
                <a:solidFill>
                  <a:srgbClr val="FFFF00"/>
                </a:solidFill>
              </a:rPr>
              <a:t>літосферу</a:t>
            </a:r>
            <a:r>
              <a:rPr lang="uk-UA" sz="2800" dirty="0"/>
              <a:t>, </a:t>
            </a:r>
            <a:r>
              <a:rPr lang="uk-UA" sz="2800" dirty="0">
                <a:solidFill>
                  <a:srgbClr val="FFFF00"/>
                </a:solidFill>
              </a:rPr>
              <a:t>астеносферу</a:t>
            </a:r>
            <a:r>
              <a:rPr lang="uk-UA" sz="2800" dirty="0"/>
              <a:t>, </a:t>
            </a:r>
            <a:r>
              <a:rPr lang="uk-UA" sz="2800" dirty="0">
                <a:solidFill>
                  <a:srgbClr val="FFFF00"/>
                </a:solidFill>
              </a:rPr>
              <a:t>мезосферу</a:t>
            </a:r>
            <a:r>
              <a:rPr lang="uk-UA" sz="2800" dirty="0"/>
              <a:t>, </a:t>
            </a:r>
            <a:r>
              <a:rPr lang="uk-UA" sz="2800" dirty="0">
                <a:solidFill>
                  <a:srgbClr val="FFFF00"/>
                </a:solidFill>
              </a:rPr>
              <a:t>зовнішнє ядро </a:t>
            </a:r>
            <a:r>
              <a:rPr lang="uk-UA" sz="2800" dirty="0"/>
              <a:t>та </a:t>
            </a:r>
            <a:r>
              <a:rPr lang="uk-UA" sz="2800" dirty="0">
                <a:solidFill>
                  <a:srgbClr val="FFFF00"/>
                </a:solidFill>
              </a:rPr>
              <a:t>внутрішнє ядро</a:t>
            </a:r>
            <a:r>
              <a:rPr lang="uk-UA" sz="2800" dirty="0"/>
              <a:t>. </a:t>
            </a:r>
            <a:endParaRPr lang="uk-UA" sz="2800" dirty="0" smtClean="0"/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/>
              <a:t>2. За </a:t>
            </a:r>
            <a:r>
              <a:rPr lang="uk-UA" sz="2800" dirty="0" smtClean="0">
                <a:solidFill>
                  <a:srgbClr val="FFFF00"/>
                </a:solidFill>
              </a:rPr>
              <a:t>хімічними</a:t>
            </a:r>
            <a:r>
              <a:rPr lang="uk-UA" sz="2800" dirty="0" smtClean="0"/>
              <a:t> </a:t>
            </a:r>
            <a:r>
              <a:rPr lang="uk-UA" sz="2800" dirty="0">
                <a:solidFill>
                  <a:srgbClr val="FFFF00"/>
                </a:solidFill>
              </a:rPr>
              <a:t>властивостями</a:t>
            </a:r>
            <a:r>
              <a:rPr lang="uk-UA" sz="2800" dirty="0" smtClean="0"/>
              <a:t> Землю </a:t>
            </a:r>
            <a:r>
              <a:rPr lang="uk-UA" sz="2800" dirty="0"/>
              <a:t>можна розділити на </a:t>
            </a:r>
            <a:r>
              <a:rPr lang="uk-UA" sz="2800" dirty="0">
                <a:solidFill>
                  <a:srgbClr val="FFFF00"/>
                </a:solidFill>
              </a:rPr>
              <a:t>земну кору</a:t>
            </a:r>
            <a:r>
              <a:rPr lang="uk-UA" sz="2800" dirty="0"/>
              <a:t>, </a:t>
            </a:r>
            <a:r>
              <a:rPr lang="uk-UA" sz="2800" dirty="0">
                <a:solidFill>
                  <a:srgbClr val="FFFF00"/>
                </a:solidFill>
              </a:rPr>
              <a:t>верхню мантію</a:t>
            </a:r>
            <a:r>
              <a:rPr lang="uk-UA" sz="2800" dirty="0"/>
              <a:t>, </a:t>
            </a:r>
            <a:r>
              <a:rPr lang="uk-UA" sz="2800" dirty="0">
                <a:solidFill>
                  <a:srgbClr val="FFFF00"/>
                </a:solidFill>
              </a:rPr>
              <a:t>нижню мантію</a:t>
            </a:r>
            <a:r>
              <a:rPr lang="uk-UA" sz="2800" dirty="0" smtClean="0"/>
              <a:t>, </a:t>
            </a:r>
            <a:r>
              <a:rPr lang="uk-UA" sz="2800" dirty="0" smtClean="0">
                <a:solidFill>
                  <a:srgbClr val="FFFF00"/>
                </a:solidFill>
              </a:rPr>
              <a:t>зовнішнє </a:t>
            </a:r>
            <a:r>
              <a:rPr lang="uk-UA" sz="2800" dirty="0">
                <a:solidFill>
                  <a:srgbClr val="FFFF00"/>
                </a:solidFill>
              </a:rPr>
              <a:t>ядро</a:t>
            </a:r>
            <a:r>
              <a:rPr lang="uk-UA" sz="2800" dirty="0"/>
              <a:t> та </a:t>
            </a:r>
            <a:r>
              <a:rPr lang="uk-UA" sz="2800" dirty="0">
                <a:solidFill>
                  <a:srgbClr val="FFFF00"/>
                </a:solidFill>
              </a:rPr>
              <a:t>внутрішнє ядро</a:t>
            </a:r>
            <a:r>
              <a:rPr lang="uk-UA" sz="2800" dirty="0"/>
              <a:t>.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2253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2532" name="Picture 4" descr="Результат пошуку зображень за запитом &quot;внутрішня будова землі&quot;"/>
          <p:cNvPicPr>
            <a:picLocks noChangeAspect="1" noChangeArrowheads="1"/>
          </p:cNvPicPr>
          <p:nvPr/>
        </p:nvPicPr>
        <p:blipFill>
          <a:blip r:embed="rId3"/>
          <a:srcRect t="9174" b="10330"/>
          <a:stretch>
            <a:fillRect/>
          </a:stretch>
        </p:blipFill>
        <p:spPr bwMode="auto">
          <a:xfrm>
            <a:off x="1838325" y="3500438"/>
            <a:ext cx="5541963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76250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АТМОСФЕРНИЙ ФРОНТ</a:t>
            </a:r>
            <a:endParaRPr lang="ru-RU" sz="2800" b="1" dirty="0"/>
          </a:p>
        </p:txBody>
      </p:sp>
      <p:sp>
        <p:nvSpPr>
          <p:cNvPr id="89090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9091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9092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9093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9094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9095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9096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9097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908050"/>
            <a:ext cx="915828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uk-UA" sz="2800" b="1" smtClean="0">
                <a:solidFill>
                  <a:srgbClr val="FFFF00"/>
                </a:solidFill>
              </a:rPr>
              <a:t>6. ПОГОДА І КЛІМАТ, КЛІМАТОУТВОРЮЮЧІ ФАКТОРИ. ТИПИ КЛІМАТІВ.</a:t>
            </a:r>
            <a:endParaRPr lang="ru-RU" sz="2800" b="1" smtClean="0">
              <a:solidFill>
                <a:srgbClr val="FFFF00"/>
              </a:solidFill>
            </a:endParaRPr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en-US" sz="2800" smtClean="0"/>
              <a:t>	</a:t>
            </a:r>
            <a:r>
              <a:rPr lang="ru-RU" sz="2800" b="1" smtClean="0">
                <a:solidFill>
                  <a:srgbClr val="FFFF00"/>
                </a:solidFill>
              </a:rPr>
              <a:t>Погода</a:t>
            </a:r>
            <a:r>
              <a:rPr lang="ru-RU" sz="2800" smtClean="0"/>
              <a:t> — це стан атмосфери окремо</a:t>
            </a:r>
            <a:r>
              <a:rPr lang="uk-UA" sz="2800" smtClean="0"/>
              <a:t>ї</a:t>
            </a:r>
            <a:r>
              <a:rPr lang="ru-RU" sz="2800" smtClean="0"/>
              <a:t> місцевості, який характеризується сукупністю метеорологічних особливостей на певний час. Поняття "погода" включає шість основних показників: </a:t>
            </a:r>
            <a:r>
              <a:rPr lang="ru-RU" sz="2800" smtClean="0">
                <a:solidFill>
                  <a:srgbClr val="FFFF00"/>
                </a:solidFill>
              </a:rPr>
              <a:t>температуру повітря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атмосферний тиск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швидкість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силу</a:t>
            </a:r>
            <a:r>
              <a:rPr lang="ru-RU" sz="2800" smtClean="0"/>
              <a:t> і </a:t>
            </a:r>
            <a:r>
              <a:rPr lang="ru-RU" sz="2800" smtClean="0">
                <a:solidFill>
                  <a:srgbClr val="FFFF00"/>
                </a:solidFill>
              </a:rPr>
              <a:t>напрям вітру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вологість повітря</a:t>
            </a:r>
            <a:r>
              <a:rPr lang="ru-RU" sz="2800" smtClean="0"/>
              <a:t>, </a:t>
            </a:r>
            <a:r>
              <a:rPr lang="ru-RU" sz="2800" smtClean="0">
                <a:solidFill>
                  <a:srgbClr val="FFFF00"/>
                </a:solidFill>
              </a:rPr>
              <a:t>хмарність</a:t>
            </a:r>
            <a:r>
              <a:rPr lang="ru-RU" sz="2800" smtClean="0"/>
              <a:t> та </a:t>
            </a:r>
            <a:r>
              <a:rPr lang="ru-RU" sz="2800" smtClean="0">
                <a:solidFill>
                  <a:srgbClr val="FFFF00"/>
                </a:solidFill>
              </a:rPr>
              <a:t>опади</a:t>
            </a:r>
            <a:r>
              <a:rPr lang="ru-RU" sz="2800" smtClean="0"/>
              <a:t>. </a:t>
            </a:r>
            <a:endParaRPr lang="en-US" sz="2800" smtClean="0"/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en-US" sz="2800" smtClean="0"/>
              <a:t>	</a:t>
            </a:r>
            <a:r>
              <a:rPr lang="ru-RU" sz="2800" smtClean="0"/>
              <a:t>Наука, що вивчає зміни основних показників стану повітря, називається </a:t>
            </a:r>
            <a:r>
              <a:rPr lang="ru-RU" sz="2800" smtClean="0">
                <a:solidFill>
                  <a:srgbClr val="FFFF00"/>
                </a:solidFill>
              </a:rPr>
              <a:t>метеорологією.</a:t>
            </a:r>
            <a:r>
              <a:rPr lang="ru-RU" sz="2800" smtClean="0"/>
              <a:t> </a:t>
            </a:r>
            <a:endParaRPr lang="en-US" sz="2800" smtClean="0"/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r>
              <a:rPr lang="en-US" sz="2800" smtClean="0"/>
              <a:t>	</a:t>
            </a:r>
            <a:r>
              <a:rPr lang="ru-RU" sz="2800" smtClean="0"/>
              <a:t>Спостереження за погодою ведуть на метеорологічних станціях за допомогою спеціальних приладів. Такі станції розмішені на території всієї земної кулі.</a:t>
            </a:r>
            <a:endParaRPr lang="en-US" sz="2800" smtClean="0"/>
          </a:p>
          <a:p>
            <a:pPr marL="0" indent="0" algn="just">
              <a:spcBef>
                <a:spcPct val="0"/>
              </a:spcBef>
              <a:buFont typeface="Arial" charset="0"/>
              <a:buNone/>
            </a:pPr>
            <a:endParaRPr lang="ru-RU" sz="2800" smtClean="0"/>
          </a:p>
        </p:txBody>
      </p:sp>
      <p:sp>
        <p:nvSpPr>
          <p:cNvPr id="90114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15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16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17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18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19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20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0121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	</a:t>
            </a:r>
            <a:r>
              <a:rPr lang="ru-RU" sz="2800" b="1" dirty="0" err="1" smtClean="0">
                <a:solidFill>
                  <a:srgbClr val="FFFF00"/>
                </a:solidFill>
              </a:rPr>
              <a:t>Клімат</a:t>
            </a:r>
            <a:r>
              <a:rPr lang="ru-RU" sz="2800" dirty="0" smtClean="0"/>
              <a:t> —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багаторічний</a:t>
            </a:r>
            <a:r>
              <a:rPr lang="ru-RU" sz="2800" dirty="0" smtClean="0"/>
              <a:t> режим погоди,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спостерігається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вданій</a:t>
            </a:r>
            <a:r>
              <a:rPr lang="ru-RU" sz="2800" dirty="0" smtClean="0"/>
              <a:t> </a:t>
            </a:r>
            <a:r>
              <a:rPr lang="ru-RU" sz="2800" dirty="0" err="1" smtClean="0"/>
              <a:t>місцевості</a:t>
            </a:r>
            <a:r>
              <a:rPr lang="ru-RU" sz="2800" dirty="0" smtClean="0"/>
              <a:t>. </a:t>
            </a:r>
            <a:endParaRPr lang="en-US" sz="2800" dirty="0" smtClean="0"/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	</a:t>
            </a:r>
            <a:r>
              <a:rPr lang="ru-RU" sz="2800" dirty="0" err="1" smtClean="0"/>
              <a:t>Практичне</a:t>
            </a:r>
            <a:r>
              <a:rPr lang="ru-RU" sz="2800" dirty="0" smtClean="0"/>
              <a:t> </a:t>
            </a:r>
            <a:r>
              <a:rPr lang="ru-RU" sz="2800" dirty="0" err="1" smtClean="0"/>
              <a:t>уявлення</a:t>
            </a:r>
            <a:r>
              <a:rPr lang="ru-RU" sz="2800" dirty="0" smtClean="0"/>
              <a:t> про 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 </a:t>
            </a:r>
            <a:r>
              <a:rPr lang="ru-RU" sz="2800" dirty="0" err="1" smtClean="0"/>
              <a:t>одержують</a:t>
            </a:r>
            <a:r>
              <a:rPr lang="ru-RU" sz="2800" dirty="0" smtClean="0"/>
              <a:t> на </a:t>
            </a:r>
            <a:r>
              <a:rPr lang="ru-RU" sz="2800" dirty="0" err="1" smtClean="0"/>
              <a:t>основі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статистичної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обробки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метеорологічних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спостережень</a:t>
            </a:r>
            <a:r>
              <a:rPr lang="ru-RU" sz="2800" dirty="0" smtClean="0"/>
              <a:t> за </a:t>
            </a:r>
            <a:r>
              <a:rPr lang="ru-RU" sz="2800" dirty="0" err="1" smtClean="0"/>
              <a:t>багаторічний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період</a:t>
            </a:r>
            <a:r>
              <a:rPr lang="ru-RU" sz="2800" dirty="0" smtClean="0"/>
              <a:t> (</a:t>
            </a:r>
            <a:r>
              <a:rPr lang="ru-RU" sz="2800" dirty="0" err="1" smtClean="0"/>
              <a:t>декілька</a:t>
            </a:r>
            <a:r>
              <a:rPr lang="ru-RU" sz="2800" dirty="0" smtClean="0"/>
              <a:t> </a:t>
            </a:r>
            <a:r>
              <a:rPr lang="ru-RU" sz="2800" dirty="0" err="1" smtClean="0"/>
              <a:t>десятків</a:t>
            </a:r>
            <a:r>
              <a:rPr lang="ru-RU" sz="2800" dirty="0" smtClean="0"/>
              <a:t> </a:t>
            </a:r>
            <a:r>
              <a:rPr lang="ru-RU" sz="2800" dirty="0" err="1" smtClean="0"/>
              <a:t>років</a:t>
            </a:r>
            <a:r>
              <a:rPr lang="ru-RU" sz="2800" dirty="0" smtClean="0"/>
              <a:t>). 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 </a:t>
            </a:r>
            <a:r>
              <a:rPr lang="ru-RU" sz="2800" dirty="0" err="1" smtClean="0"/>
              <a:t>визначають</a:t>
            </a:r>
            <a:r>
              <a:rPr lang="ru-RU" sz="2800" dirty="0" smtClean="0"/>
              <a:t> не </a:t>
            </a:r>
            <a:r>
              <a:rPr lang="ru-RU" sz="2800" dirty="0" err="1" smtClean="0"/>
              <a:t>тільки</a:t>
            </a:r>
            <a:r>
              <a:rPr lang="ru-RU" sz="2800" dirty="0" smtClean="0"/>
              <a:t> за </a:t>
            </a:r>
            <a:r>
              <a:rPr lang="ru-RU" sz="2800" dirty="0" err="1" smtClean="0"/>
              <a:t>середніми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значеннями</a:t>
            </a:r>
            <a:r>
              <a:rPr lang="ru-RU" sz="2800" dirty="0" smtClean="0"/>
              <a:t> </a:t>
            </a:r>
            <a:r>
              <a:rPr lang="ru-RU" sz="2800" dirty="0" err="1" smtClean="0"/>
              <a:t>метеорологічних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показників</a:t>
            </a:r>
            <a:r>
              <a:rPr lang="ru-RU" sz="2800" dirty="0" smtClean="0"/>
              <a:t>, а </a:t>
            </a:r>
            <a:r>
              <a:rPr lang="ru-RU" sz="2800" dirty="0" err="1" smtClean="0"/>
              <a:t>враховують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їхній</a:t>
            </a:r>
            <a:r>
              <a:rPr lang="ru-RU" sz="2800" dirty="0" smtClean="0"/>
              <a:t> </a:t>
            </a:r>
            <a:r>
              <a:rPr lang="ru-RU" sz="2800" dirty="0" err="1" smtClean="0"/>
              <a:t>річний</a:t>
            </a:r>
            <a:r>
              <a:rPr lang="ru-RU" sz="2800" dirty="0" smtClean="0"/>
              <a:t>, </a:t>
            </a:r>
            <a:r>
              <a:rPr lang="ru-RU" sz="2800" dirty="0" err="1" smtClean="0"/>
              <a:t>добовий</a:t>
            </a:r>
            <a:r>
              <a:rPr lang="ru-RU" sz="2800" dirty="0" smtClean="0"/>
              <a:t> </a:t>
            </a:r>
            <a:r>
              <a:rPr lang="ru-RU" sz="2800" dirty="0" err="1" smtClean="0"/>
              <a:t>хід</a:t>
            </a:r>
            <a:r>
              <a:rPr lang="ru-RU" sz="2800" dirty="0" smtClean="0"/>
              <a:t>, </a:t>
            </a:r>
            <a:r>
              <a:rPr lang="ru-RU" sz="2800" dirty="0" err="1" smtClean="0"/>
              <a:t>їхні</a:t>
            </a:r>
            <a:r>
              <a:rPr lang="ru-RU" sz="2800" dirty="0" smtClean="0"/>
              <a:t> </a:t>
            </a:r>
            <a:r>
              <a:rPr lang="ru-RU" sz="2800" dirty="0" err="1" smtClean="0"/>
              <a:t>крайні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значення</a:t>
            </a:r>
            <a:r>
              <a:rPr lang="ru-RU" sz="2800" dirty="0" smtClean="0"/>
              <a:t>, </a:t>
            </a:r>
            <a:r>
              <a:rPr lang="ru-RU" sz="2800" dirty="0" err="1" smtClean="0"/>
              <a:t>середні</a:t>
            </a:r>
            <a:r>
              <a:rPr lang="ru-RU" sz="2800" dirty="0" smtClean="0"/>
              <a:t> </a:t>
            </a:r>
            <a:r>
              <a:rPr lang="ru-RU" sz="2800" dirty="0" err="1" smtClean="0"/>
              <a:t>відхилення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середніх</a:t>
            </a:r>
            <a:r>
              <a:rPr lang="ru-RU" sz="2800" dirty="0" smtClean="0"/>
              <a:t> величин, </a:t>
            </a:r>
            <a:r>
              <a:rPr lang="ru-RU" sz="2800" dirty="0" err="1" smtClean="0"/>
              <a:t>повторюваність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певних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явищ</a:t>
            </a:r>
            <a:r>
              <a:rPr lang="ru-RU" sz="2800" dirty="0" smtClean="0"/>
              <a:t>, </a:t>
            </a:r>
            <a:r>
              <a:rPr lang="ru-RU" sz="2800" dirty="0" err="1" smtClean="0"/>
              <a:t>середні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крайні</a:t>
            </a:r>
            <a:r>
              <a:rPr lang="ru-RU" sz="2800" dirty="0" smtClean="0"/>
              <a:t> строки початку </a:t>
            </a:r>
            <a:r>
              <a:rPr lang="ru-RU" sz="2800" dirty="0" err="1" smtClean="0"/>
              <a:t>явищ</a:t>
            </a:r>
            <a:r>
              <a:rPr lang="ru-RU" sz="2800" dirty="0" smtClean="0"/>
              <a:t> та </a:t>
            </a:r>
            <a:r>
              <a:rPr lang="ru-RU" sz="2800" dirty="0" err="1" smtClean="0"/>
              <a:t>ін</a:t>
            </a:r>
            <a:r>
              <a:rPr lang="ru-RU" sz="2800" dirty="0" smtClean="0"/>
              <a:t>.</a:t>
            </a:r>
            <a:endParaRPr lang="en-US" sz="2800" dirty="0" smtClean="0"/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	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 </a:t>
            </a:r>
            <a:r>
              <a:rPr lang="ru-RU" sz="2800" dirty="0" err="1" smtClean="0"/>
              <a:t>залежить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географічної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широти</a:t>
            </a:r>
            <a:r>
              <a:rPr lang="uk-UA" sz="2800" dirty="0" smtClean="0"/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певної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території</a:t>
            </a:r>
            <a:r>
              <a:rPr lang="ru-RU" sz="2800" dirty="0" smtClean="0"/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відстані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від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морів</a:t>
            </a:r>
            <a:r>
              <a:rPr lang="ru-RU" sz="2800" dirty="0" smtClean="0"/>
              <a:t> та </a:t>
            </a:r>
            <a:r>
              <a:rPr lang="ru-RU" sz="2800" dirty="0" err="1" smtClean="0">
                <a:solidFill>
                  <a:srgbClr val="FFFF00"/>
                </a:solidFill>
              </a:rPr>
              <a:t>океанів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FFFF00"/>
                </a:solidFill>
              </a:rPr>
              <a:t>характеру </a:t>
            </a:r>
            <a:r>
              <a:rPr lang="ru-RU" sz="2800" dirty="0" err="1" smtClean="0">
                <a:solidFill>
                  <a:srgbClr val="FFFF00"/>
                </a:solidFill>
              </a:rPr>
              <a:t>морських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течій</a:t>
            </a:r>
            <a:r>
              <a:rPr lang="ru-RU" sz="2800" dirty="0" smtClean="0"/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висоти</a:t>
            </a:r>
            <a:r>
              <a:rPr lang="ru-RU" sz="2800" dirty="0" smtClean="0">
                <a:solidFill>
                  <a:srgbClr val="FFFF00"/>
                </a:solidFill>
              </a:rPr>
              <a:t> над </a:t>
            </a:r>
            <a:r>
              <a:rPr lang="ru-RU" sz="2800" dirty="0" err="1" smtClean="0">
                <a:solidFill>
                  <a:srgbClr val="FFFF00"/>
                </a:solidFill>
              </a:rPr>
              <a:t>рівнем</a:t>
            </a:r>
            <a:r>
              <a:rPr lang="ru-RU" sz="2800" dirty="0" smtClean="0">
                <a:solidFill>
                  <a:srgbClr val="FFFF00"/>
                </a:solidFill>
              </a:rPr>
              <a:t> океану</a:t>
            </a:r>
            <a:r>
              <a:rPr lang="ru-RU" sz="2800" dirty="0" smtClean="0"/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особливості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рельєфу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	</a:t>
            </a:r>
            <a:r>
              <a:rPr lang="ru-RU" sz="2800" dirty="0" smtClean="0"/>
              <a:t>Наука про 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 </a:t>
            </a:r>
            <a:r>
              <a:rPr lang="ru-RU" sz="2800" dirty="0" err="1" smtClean="0"/>
              <a:t>називається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кліматологією</a:t>
            </a:r>
            <a:r>
              <a:rPr lang="ru-RU" sz="2800" dirty="0" smtClean="0"/>
              <a:t>, </a:t>
            </a:r>
            <a:r>
              <a:rPr lang="ru-RU" sz="2800" dirty="0" err="1" smtClean="0"/>
              <a:t>її</a:t>
            </a:r>
            <a:r>
              <a:rPr lang="ru-RU" sz="2800" dirty="0" smtClean="0"/>
              <a:t> </a:t>
            </a:r>
            <a:r>
              <a:rPr lang="ru-RU" sz="2800" dirty="0" err="1" smtClean="0"/>
              <a:t>завдання</a:t>
            </a:r>
            <a:r>
              <a:rPr lang="ru-RU" sz="2800" dirty="0" smtClean="0"/>
              <a:t> — </a:t>
            </a:r>
            <a:r>
              <a:rPr lang="ru-RU" sz="2800" dirty="0" err="1" smtClean="0"/>
              <a:t>вивчати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описувати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кулі</a:t>
            </a:r>
            <a:r>
              <a:rPr lang="ru-RU" sz="2800" dirty="0" smtClean="0"/>
              <a:t>.</a:t>
            </a:r>
          </a:p>
        </p:txBody>
      </p:sp>
      <p:sp>
        <p:nvSpPr>
          <p:cNvPr id="9113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113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114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114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114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1143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1144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1145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	</a:t>
            </a:r>
            <a:r>
              <a:rPr lang="ru-RU" sz="2800" dirty="0" smtClean="0"/>
              <a:t> </a:t>
            </a:r>
            <a:r>
              <a:rPr lang="ru-RU" sz="2800" dirty="0" err="1" smtClean="0"/>
              <a:t>Фактори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формують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, </a:t>
            </a:r>
            <a:r>
              <a:rPr lang="ru-RU" sz="2800" dirty="0" err="1" smtClean="0"/>
              <a:t>називаються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кліматоутворюючими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чинниками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 </a:t>
            </a:r>
            <a:r>
              <a:rPr lang="ru-RU" sz="2800" dirty="0" err="1" smtClean="0"/>
              <a:t>формується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під</a:t>
            </a:r>
            <a:r>
              <a:rPr lang="ru-RU" sz="2800" dirty="0" smtClean="0"/>
              <a:t> </a:t>
            </a:r>
            <a:r>
              <a:rPr lang="ru-RU" sz="2800" dirty="0" err="1" smtClean="0"/>
              <a:t>впливом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трьох</a:t>
            </a:r>
            <a:r>
              <a:rPr lang="ru-RU" sz="2800" dirty="0" smtClean="0"/>
              <a:t> </a:t>
            </a:r>
            <a:r>
              <a:rPr lang="ru-RU" sz="2800" dirty="0" err="1" smtClean="0"/>
              <a:t>найважливіших</a:t>
            </a:r>
            <a:r>
              <a:rPr lang="ru-RU" sz="2800" dirty="0" smtClean="0"/>
              <a:t> </a:t>
            </a:r>
            <a:r>
              <a:rPr lang="ru-RU" sz="2800" dirty="0" err="1" smtClean="0"/>
              <a:t>чинників</a:t>
            </a:r>
            <a:r>
              <a:rPr lang="ru-RU" sz="2800" dirty="0" smtClean="0"/>
              <a:t>: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</a:t>
            </a:r>
            <a:r>
              <a:rPr lang="ru-RU" sz="2800" dirty="0" err="1" smtClean="0"/>
              <a:t>надходження</a:t>
            </a:r>
            <a:r>
              <a:rPr lang="ru-RU" sz="2800" dirty="0" smtClean="0"/>
              <a:t> на Землю </a:t>
            </a:r>
            <a:r>
              <a:rPr lang="ru-RU" sz="2800" dirty="0" err="1" smtClean="0">
                <a:solidFill>
                  <a:srgbClr val="FFFF00"/>
                </a:solidFill>
              </a:rPr>
              <a:t>сонячної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радіації</a:t>
            </a:r>
            <a:r>
              <a:rPr lang="ru-RU" sz="2800" dirty="0" smtClean="0"/>
              <a:t>, </a:t>
            </a:r>
            <a:r>
              <a:rPr lang="ru-RU" sz="2800" dirty="0" err="1" smtClean="0"/>
              <a:t>кількість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якої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визначається</a:t>
            </a:r>
            <a:r>
              <a:rPr lang="ru-RU" sz="2800" dirty="0" smtClean="0"/>
              <a:t> кутом </a:t>
            </a:r>
            <a:r>
              <a:rPr lang="ru-RU" sz="2800" dirty="0" err="1" smtClean="0"/>
              <a:t>падіння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сонячних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променів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залежить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широти</a:t>
            </a:r>
            <a:r>
              <a:rPr lang="en-US" sz="2800" dirty="0" smtClean="0"/>
              <a:t> </a:t>
            </a:r>
            <a:r>
              <a:rPr lang="ru-RU" sz="2800" dirty="0" err="1" smtClean="0"/>
              <a:t>розміщення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місця</a:t>
            </a:r>
            <a:r>
              <a:rPr lang="ru-RU" sz="2800" dirty="0" smtClean="0"/>
              <a:t>;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</a:t>
            </a:r>
            <a:r>
              <a:rPr lang="ru-RU" sz="2800" dirty="0" err="1" smtClean="0">
                <a:solidFill>
                  <a:srgbClr val="FFFF00"/>
                </a:solidFill>
              </a:rPr>
              <a:t>атмосферної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циркуляції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/>
              <a:t>— </a:t>
            </a:r>
            <a:r>
              <a:rPr lang="ru-RU" sz="2800" dirty="0" err="1" smtClean="0"/>
              <a:t>закономірного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переміщення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мас</a:t>
            </a:r>
            <a:r>
              <a:rPr lang="ru-RU" sz="2800" dirty="0" smtClean="0"/>
              <a:t>, в </a:t>
            </a:r>
            <a:r>
              <a:rPr lang="ru-RU" sz="2800" dirty="0" err="1" smtClean="0"/>
              <a:t>процесі</a:t>
            </a:r>
            <a:r>
              <a:rPr lang="ru-RU" sz="2800" dirty="0" smtClean="0"/>
              <a:t> </a:t>
            </a:r>
            <a:r>
              <a:rPr lang="ru-RU" sz="2800" dirty="0" err="1" smtClean="0"/>
              <a:t>якого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здійснюється</a:t>
            </a:r>
            <a:r>
              <a:rPr lang="ru-RU" sz="2800" dirty="0" smtClean="0"/>
              <a:t> перенос тепла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вологи</a:t>
            </a:r>
            <a:r>
              <a:rPr lang="ru-RU" sz="2800" dirty="0" smtClean="0"/>
              <a:t>;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характеру </a:t>
            </a:r>
            <a:r>
              <a:rPr lang="ru-RU" sz="2800" dirty="0" err="1" smtClean="0"/>
              <a:t>підступаючої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поверхні</a:t>
            </a:r>
            <a:r>
              <a:rPr lang="ru-RU" sz="2800" dirty="0" smtClean="0"/>
              <a:t> — </a:t>
            </a:r>
            <a:r>
              <a:rPr lang="ru-RU" sz="2800" dirty="0" err="1" smtClean="0">
                <a:solidFill>
                  <a:srgbClr val="FFFF00"/>
                </a:solidFill>
              </a:rPr>
              <a:t>рельєфу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Клімат</a:t>
            </a:r>
            <a:r>
              <a:rPr lang="ru-RU" sz="2800" dirty="0" smtClean="0"/>
              <a:t> </a:t>
            </a:r>
            <a:r>
              <a:rPr lang="ru-RU" sz="2800" dirty="0" err="1" smtClean="0"/>
              <a:t>закономірно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змінюється</a:t>
            </a:r>
            <a:r>
              <a:rPr lang="ru-RU" sz="2800" dirty="0" smtClean="0"/>
              <a:t> в широтному </a:t>
            </a:r>
            <a:r>
              <a:rPr lang="ru-RU" sz="2800" dirty="0" err="1" smtClean="0"/>
              <a:t>напрямі</a:t>
            </a:r>
            <a:r>
              <a:rPr lang="ru-RU" sz="2800" dirty="0" smtClean="0"/>
              <a:t> —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екватора</a:t>
            </a:r>
            <a:r>
              <a:rPr lang="ru-RU" sz="2800" dirty="0" smtClean="0"/>
              <a:t> до </a:t>
            </a:r>
            <a:r>
              <a:rPr lang="ru-RU" sz="2800" dirty="0" err="1" smtClean="0"/>
              <a:t>полюсів</a:t>
            </a:r>
            <a:r>
              <a:rPr lang="ru-RU" sz="2800" dirty="0" smtClean="0"/>
              <a:t>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На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виділяються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13</a:t>
            </a:r>
            <a:r>
              <a:rPr lang="ru-RU" sz="2800" dirty="0" smtClean="0"/>
              <a:t> </a:t>
            </a:r>
            <a:r>
              <a:rPr lang="ru-RU" sz="2800" dirty="0" err="1" smtClean="0"/>
              <a:t>кліматичних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поясів</a:t>
            </a:r>
            <a:r>
              <a:rPr lang="ru-RU" sz="2800" dirty="0" smtClean="0"/>
              <a:t>. Головна </a:t>
            </a:r>
            <a:r>
              <a:rPr lang="ru-RU" sz="2800" dirty="0" err="1" smtClean="0"/>
              <a:t>ознака</a:t>
            </a:r>
            <a:r>
              <a:rPr lang="ru-RU" sz="2800" dirty="0" smtClean="0"/>
              <a:t> поясу — </a:t>
            </a:r>
            <a:r>
              <a:rPr lang="ru-RU" sz="2800" dirty="0" err="1" smtClean="0"/>
              <a:t>переважання</a:t>
            </a:r>
            <a:r>
              <a:rPr lang="ru-RU" sz="2800" dirty="0" smtClean="0"/>
              <a:t> тих </a:t>
            </a:r>
            <a:r>
              <a:rPr lang="ru-RU" sz="2800" dirty="0" err="1" smtClean="0"/>
              <a:t>чи</a:t>
            </a:r>
            <a:r>
              <a:rPr lang="ru-RU" sz="2800" dirty="0" smtClean="0"/>
              <a:t> </a:t>
            </a:r>
            <a:r>
              <a:rPr lang="ru-RU" sz="2800" dirty="0" err="1" smtClean="0"/>
              <a:t>інших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типів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мас</a:t>
            </a:r>
            <a:r>
              <a:rPr lang="ru-RU" sz="2800" dirty="0" smtClean="0"/>
              <a:t>. </a:t>
            </a:r>
          </a:p>
        </p:txBody>
      </p:sp>
      <p:sp>
        <p:nvSpPr>
          <p:cNvPr id="92162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63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64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65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66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67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68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169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92500" lnSpcReduction="10000"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	</a:t>
            </a:r>
            <a:r>
              <a:rPr lang="ru-RU" sz="2800" dirty="0" smtClean="0"/>
              <a:t> </a:t>
            </a:r>
            <a:r>
              <a:rPr lang="ru-RU" sz="2800" dirty="0" err="1" smtClean="0"/>
              <a:t>Основних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поясів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сім</a:t>
            </a:r>
            <a:r>
              <a:rPr lang="ru-RU" sz="2800" dirty="0" smtClean="0"/>
              <a:t>:</a:t>
            </a:r>
            <a:endParaRPr lang="en-US" sz="2800" dirty="0" smtClean="0"/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</a:t>
            </a:r>
            <a:r>
              <a:rPr lang="ru-RU" sz="2800" dirty="0" err="1" smtClean="0"/>
              <a:t>екваторіальний</a:t>
            </a:r>
            <a:r>
              <a:rPr lang="ru-RU" sz="2800" dirty="0" smtClean="0"/>
              <a:t> (</a:t>
            </a:r>
            <a:r>
              <a:rPr lang="ru-RU" sz="2800" dirty="0" err="1" smtClean="0"/>
              <a:t>панують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екваторіальні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маси</a:t>
            </a:r>
            <a:r>
              <a:rPr lang="ru-RU" sz="2800" dirty="0" smtClean="0"/>
              <a:t> (ПМ)</a:t>
            </a:r>
            <a:r>
              <a:rPr lang="en-US" sz="2800" dirty="0" smtClean="0"/>
              <a:t> </a:t>
            </a:r>
            <a:r>
              <a:rPr lang="ru-RU" sz="2800" dirty="0" err="1" smtClean="0"/>
              <a:t>жаркі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вологі</a:t>
            </a:r>
            <a:r>
              <a:rPr lang="ru-RU" sz="2800" dirty="0" smtClean="0"/>
              <a:t>);</a:t>
            </a:r>
            <a:endParaRPr lang="en-US" sz="2800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два </a:t>
            </a:r>
            <a:r>
              <a:rPr lang="ru-RU" sz="2800" dirty="0" err="1" smtClean="0"/>
              <a:t>тропічних</a:t>
            </a:r>
            <a:r>
              <a:rPr lang="ru-RU" sz="2800" dirty="0" smtClean="0"/>
              <a:t> (</a:t>
            </a:r>
            <a:r>
              <a:rPr lang="ru-RU" sz="2800" dirty="0" err="1" smtClean="0"/>
              <a:t>тропічні</a:t>
            </a:r>
            <a:r>
              <a:rPr lang="ru-RU" sz="2800" smtClean="0"/>
              <a:t> ПМ </a:t>
            </a:r>
            <a:r>
              <a:rPr lang="ru-RU" sz="2800" dirty="0" smtClean="0"/>
              <a:t>— </a:t>
            </a:r>
            <a:r>
              <a:rPr lang="ru-RU" sz="2800" dirty="0" err="1" smtClean="0"/>
              <a:t>жаркі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сухі</a:t>
            </a:r>
            <a:r>
              <a:rPr lang="ru-RU" sz="2800" dirty="0" smtClean="0"/>
              <a:t>);</a:t>
            </a:r>
            <a:endParaRPr lang="en-US" sz="2800" dirty="0" smtClean="0"/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два </a:t>
            </a:r>
            <a:r>
              <a:rPr lang="ru-RU" sz="2800" dirty="0" err="1" smtClean="0"/>
              <a:t>помірних</a:t>
            </a:r>
            <a:r>
              <a:rPr lang="ru-RU" sz="2800" dirty="0" smtClean="0"/>
              <a:t> (</a:t>
            </a:r>
            <a:r>
              <a:rPr lang="ru-RU" sz="2800" dirty="0" err="1" smtClean="0"/>
              <a:t>помірні</a:t>
            </a:r>
            <a:r>
              <a:rPr lang="ru-RU" sz="2800" dirty="0" smtClean="0"/>
              <a:t> ПМ — </a:t>
            </a:r>
            <a:r>
              <a:rPr lang="ru-RU" sz="2800" dirty="0" err="1" smtClean="0"/>
              <a:t>помірно</a:t>
            </a:r>
            <a:r>
              <a:rPr lang="ru-RU" sz="2800" dirty="0" smtClean="0"/>
              <a:t> </a:t>
            </a:r>
            <a:r>
              <a:rPr lang="ru-RU" sz="2800" dirty="0" err="1" smtClean="0"/>
              <a:t>теплі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помірно</a:t>
            </a:r>
            <a:r>
              <a:rPr lang="ru-RU" sz="2800" dirty="0" smtClean="0"/>
              <a:t> </a:t>
            </a:r>
            <a:r>
              <a:rPr lang="ru-RU" sz="2800" dirty="0" err="1" smtClean="0"/>
              <a:t>вологі</a:t>
            </a:r>
            <a:r>
              <a:rPr lang="ru-RU" sz="2800" dirty="0" smtClean="0"/>
              <a:t>);</a:t>
            </a:r>
            <a:endParaRPr lang="en-US" sz="2800" dirty="0" smtClean="0"/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</a:t>
            </a:r>
            <a:r>
              <a:rPr lang="ru-RU" sz="2800" dirty="0" err="1" smtClean="0"/>
              <a:t>арктичний</a:t>
            </a:r>
            <a:r>
              <a:rPr lang="ru-RU" sz="2800" dirty="0" smtClean="0"/>
              <a:t> (</a:t>
            </a:r>
            <a:r>
              <a:rPr lang="ru-RU" sz="2800" dirty="0" err="1" smtClean="0"/>
              <a:t>арктичні</a:t>
            </a:r>
            <a:r>
              <a:rPr lang="ru-RU" sz="2800" dirty="0" smtClean="0"/>
              <a:t> ПМ — </a:t>
            </a:r>
            <a:r>
              <a:rPr lang="ru-RU" sz="2800" dirty="0" err="1" smtClean="0"/>
              <a:t>холодні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сухі</a:t>
            </a:r>
            <a:r>
              <a:rPr lang="ru-RU" sz="2800" dirty="0" smtClean="0"/>
              <a:t>);</a:t>
            </a:r>
            <a:endParaRPr lang="en-US" sz="2800" dirty="0" smtClean="0"/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</a:t>
            </a:r>
            <a:r>
              <a:rPr lang="ru-RU" sz="2800" dirty="0" err="1" smtClean="0"/>
              <a:t>антарктичний</a:t>
            </a:r>
            <a:r>
              <a:rPr lang="ru-RU" sz="2800" dirty="0" smtClean="0"/>
              <a:t> (</a:t>
            </a:r>
            <a:r>
              <a:rPr lang="ru-RU" sz="2800" dirty="0" err="1" smtClean="0"/>
              <a:t>антарктичні</a:t>
            </a:r>
            <a:r>
              <a:rPr lang="ru-RU" sz="2800" dirty="0" smtClean="0"/>
              <a:t> ЇІМ — </a:t>
            </a:r>
            <a:r>
              <a:rPr lang="ru-RU" sz="2800" dirty="0" err="1" smtClean="0"/>
              <a:t>дуже</a:t>
            </a:r>
            <a:r>
              <a:rPr lang="ru-RU" sz="2800" dirty="0" smtClean="0"/>
              <a:t> </a:t>
            </a:r>
            <a:r>
              <a:rPr lang="ru-RU" sz="2800" dirty="0" err="1" smtClean="0"/>
              <a:t>холодні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сухі</a:t>
            </a:r>
            <a:r>
              <a:rPr lang="ru-RU" sz="2800" dirty="0" smtClean="0"/>
              <a:t>).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Оскільки</a:t>
            </a:r>
            <a:r>
              <a:rPr lang="ru-RU" sz="2800" dirty="0" smtClean="0"/>
              <a:t> по сезонах </a:t>
            </a:r>
            <a:r>
              <a:rPr lang="ru-RU" sz="2800" dirty="0" err="1" smtClean="0"/>
              <a:t>пояси</a:t>
            </a:r>
            <a:r>
              <a:rPr lang="ru-RU" sz="2800" dirty="0" smtClean="0"/>
              <a:t> </a:t>
            </a:r>
            <a:r>
              <a:rPr lang="ru-RU" sz="2800" dirty="0" err="1" smtClean="0"/>
              <a:t>тисків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повітряних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мас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переміщаються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слідом</a:t>
            </a:r>
            <a:r>
              <a:rPr lang="ru-RU" sz="2800" dirty="0" smtClean="0"/>
              <a:t> за </a:t>
            </a:r>
            <a:r>
              <a:rPr lang="ru-RU" sz="2800" dirty="0" err="1" smtClean="0"/>
              <a:t>Сонцем</a:t>
            </a:r>
            <a:r>
              <a:rPr lang="ru-RU" sz="2800" dirty="0" smtClean="0"/>
              <a:t> то на </a:t>
            </a:r>
            <a:r>
              <a:rPr lang="ru-RU" sz="2800" dirty="0" err="1" smtClean="0"/>
              <a:t>північ</a:t>
            </a:r>
            <a:r>
              <a:rPr lang="ru-RU" sz="2800" dirty="0" smtClean="0"/>
              <a:t> (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березня</a:t>
            </a:r>
            <a:r>
              <a:rPr lang="ru-RU" sz="2800" dirty="0" smtClean="0"/>
              <a:t> по </a:t>
            </a:r>
            <a:r>
              <a:rPr lang="ru-RU" sz="2800" dirty="0" err="1" smtClean="0"/>
              <a:t>вересень</a:t>
            </a:r>
            <a:r>
              <a:rPr lang="ru-RU" sz="2800" dirty="0" smtClean="0"/>
              <a:t>), то на </a:t>
            </a:r>
            <a:r>
              <a:rPr lang="ru-RU" sz="2800" dirty="0" err="1" smtClean="0"/>
              <a:t>південь</a:t>
            </a:r>
            <a:r>
              <a:rPr lang="ru-RU" sz="2800" dirty="0" smtClean="0"/>
              <a:t> (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вересня</a:t>
            </a:r>
            <a:r>
              <a:rPr lang="ru-RU" sz="2800" dirty="0" smtClean="0"/>
              <a:t> по </a:t>
            </a:r>
            <a:r>
              <a:rPr lang="ru-RU" sz="2800" dirty="0" err="1" smtClean="0"/>
              <a:t>березень</a:t>
            </a:r>
            <a:r>
              <a:rPr lang="ru-RU" sz="2800" dirty="0" smtClean="0"/>
              <a:t>)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екватора</a:t>
            </a:r>
            <a:r>
              <a:rPr lang="ru-RU" sz="2800" dirty="0" smtClean="0"/>
              <a:t>, на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виникли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перехідні</a:t>
            </a:r>
            <a:r>
              <a:rPr lang="ru-RU" sz="2800" dirty="0" smtClean="0"/>
              <a:t> </a:t>
            </a:r>
            <a:r>
              <a:rPr lang="ru-RU" sz="2800" dirty="0" err="1" smtClean="0"/>
              <a:t>кліматичні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пояси</a:t>
            </a:r>
            <a:r>
              <a:rPr lang="ru-RU" sz="2800" dirty="0" smtClean="0"/>
              <a:t>, </a:t>
            </a:r>
            <a:r>
              <a:rPr lang="ru-RU" sz="2800" dirty="0" err="1" smtClean="0"/>
              <a:t>їх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шість</a:t>
            </a:r>
            <a:r>
              <a:rPr lang="ru-RU" sz="2800" dirty="0" smtClean="0"/>
              <a:t>:</a:t>
            </a:r>
            <a:br>
              <a:rPr lang="ru-RU" sz="2800" dirty="0" smtClean="0"/>
            </a:br>
            <a:r>
              <a:rPr lang="ru-RU" sz="2800" dirty="0" smtClean="0"/>
              <a:t>— два </a:t>
            </a:r>
            <a:r>
              <a:rPr lang="ru-RU" sz="2800" dirty="0" err="1" smtClean="0"/>
              <a:t>субекваторіальних</a:t>
            </a:r>
            <a:r>
              <a:rPr lang="ru-RU" sz="2800" dirty="0" smtClean="0"/>
              <a:t> (</a:t>
            </a:r>
            <a:r>
              <a:rPr lang="ru-RU" sz="2800" dirty="0" err="1" smtClean="0"/>
              <a:t>влітку</a:t>
            </a:r>
            <a:r>
              <a:rPr lang="ru-RU" sz="2800" dirty="0" smtClean="0"/>
              <a:t> </a:t>
            </a:r>
            <a:r>
              <a:rPr lang="ru-RU" sz="2800" dirty="0" err="1" smtClean="0"/>
              <a:t>панують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екваторіальні</a:t>
            </a:r>
            <a:r>
              <a:rPr lang="ru-RU" sz="2800" dirty="0" smtClean="0"/>
              <a:t> ПМ, </a:t>
            </a:r>
            <a:r>
              <a:rPr lang="ru-RU" sz="2800" dirty="0" err="1" smtClean="0"/>
              <a:t>взимку</a:t>
            </a:r>
            <a:r>
              <a:rPr lang="ru-RU" sz="2800" dirty="0" smtClean="0"/>
              <a:t> — </a:t>
            </a:r>
            <a:r>
              <a:rPr lang="ru-RU" sz="2800" dirty="0" err="1" smtClean="0"/>
              <a:t>тропічні</a:t>
            </a:r>
            <a:r>
              <a:rPr lang="ru-RU" sz="2800" dirty="0" smtClean="0"/>
              <a:t>);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— два </a:t>
            </a:r>
            <a:r>
              <a:rPr lang="ru-RU" sz="2800" dirty="0" err="1" smtClean="0"/>
              <a:t>субтропічних</a:t>
            </a:r>
            <a:r>
              <a:rPr lang="ru-RU" sz="2800" dirty="0" smtClean="0"/>
              <a:t> (</a:t>
            </a:r>
            <a:r>
              <a:rPr lang="ru-RU" sz="2800" dirty="0" err="1" smtClean="0"/>
              <a:t>влітку</a:t>
            </a:r>
            <a:r>
              <a:rPr lang="ru-RU" sz="2800" dirty="0" smtClean="0"/>
              <a:t> — </a:t>
            </a:r>
            <a:r>
              <a:rPr lang="ru-RU" sz="2800" dirty="0" err="1" smtClean="0"/>
              <a:t>тропічні</a:t>
            </a:r>
            <a:r>
              <a:rPr lang="ru-RU" sz="2800" dirty="0" smtClean="0"/>
              <a:t> ПМ, </a:t>
            </a:r>
            <a:r>
              <a:rPr lang="ru-RU" sz="2800" dirty="0" err="1" smtClean="0"/>
              <a:t>взимку</a:t>
            </a:r>
            <a:r>
              <a:rPr lang="ru-RU" sz="2800" dirty="0" smtClean="0"/>
              <a:t> — </a:t>
            </a:r>
            <a:r>
              <a:rPr lang="ru-RU" sz="2800" dirty="0" err="1" smtClean="0"/>
              <a:t>помірні</a:t>
            </a:r>
            <a:r>
              <a:rPr lang="ru-RU" sz="2800" dirty="0" smtClean="0"/>
              <a:t>);</a:t>
            </a:r>
            <a:br>
              <a:rPr lang="ru-RU" sz="2800" dirty="0" smtClean="0"/>
            </a:br>
            <a:r>
              <a:rPr lang="ru-RU" sz="2800" dirty="0" smtClean="0"/>
              <a:t>— </a:t>
            </a:r>
            <a:r>
              <a:rPr lang="ru-RU" sz="2800" dirty="0" err="1" smtClean="0"/>
              <a:t>субарктичний</a:t>
            </a:r>
            <a:r>
              <a:rPr lang="ru-RU" sz="2800" dirty="0" smtClean="0"/>
              <a:t> (</a:t>
            </a:r>
            <a:r>
              <a:rPr lang="ru-RU" sz="2800" dirty="0" err="1" smtClean="0"/>
              <a:t>влітку</a:t>
            </a:r>
            <a:r>
              <a:rPr lang="ru-RU" sz="2800" dirty="0" smtClean="0"/>
              <a:t> — </a:t>
            </a:r>
            <a:r>
              <a:rPr lang="ru-RU" sz="2800" dirty="0" err="1" smtClean="0"/>
              <a:t>помірні</a:t>
            </a:r>
            <a:r>
              <a:rPr lang="ru-RU" sz="2800" dirty="0" smtClean="0"/>
              <a:t> ПМ, </a:t>
            </a:r>
            <a:r>
              <a:rPr lang="ru-RU" sz="2800" dirty="0" err="1" smtClean="0"/>
              <a:t>взимку</a:t>
            </a:r>
            <a:r>
              <a:rPr lang="ru-RU" sz="2800" dirty="0" smtClean="0"/>
              <a:t> — </a:t>
            </a:r>
            <a:r>
              <a:rPr lang="ru-RU" sz="2800" dirty="0" err="1" smtClean="0"/>
              <a:t>арктичні</a:t>
            </a:r>
            <a:r>
              <a:rPr lang="ru-RU" sz="2800" dirty="0" smtClean="0"/>
              <a:t>);</a:t>
            </a:r>
            <a:br>
              <a:rPr lang="ru-RU" sz="2800" dirty="0" smtClean="0"/>
            </a:br>
            <a:r>
              <a:rPr lang="ru-RU" sz="2800" dirty="0" smtClean="0"/>
              <a:t>— </a:t>
            </a:r>
            <a:r>
              <a:rPr lang="ru-RU" sz="2800" dirty="0" err="1" smtClean="0"/>
              <a:t>субантарктичний</a:t>
            </a:r>
            <a:r>
              <a:rPr lang="ru-RU" sz="2800" dirty="0" smtClean="0"/>
              <a:t> (</a:t>
            </a:r>
            <a:r>
              <a:rPr lang="ru-RU" sz="2800" dirty="0" err="1" smtClean="0"/>
              <a:t>влітку</a:t>
            </a:r>
            <a:r>
              <a:rPr lang="ru-RU" sz="2800" dirty="0" smtClean="0"/>
              <a:t> — </a:t>
            </a:r>
            <a:r>
              <a:rPr lang="ru-RU" sz="2800" dirty="0" err="1" smtClean="0"/>
              <a:t>помірні</a:t>
            </a:r>
            <a:r>
              <a:rPr lang="ru-RU" sz="2800" dirty="0" smtClean="0"/>
              <a:t> ПМ, </a:t>
            </a:r>
            <a:r>
              <a:rPr lang="ru-RU" sz="2800" dirty="0" err="1" smtClean="0"/>
              <a:t>взимку</a:t>
            </a:r>
            <a:r>
              <a:rPr lang="ru-RU" sz="2800" dirty="0" smtClean="0"/>
              <a:t> — </a:t>
            </a:r>
            <a:r>
              <a:rPr lang="ru-RU" sz="2800" dirty="0" err="1" smtClean="0"/>
              <a:t>антарктичні</a:t>
            </a:r>
            <a:r>
              <a:rPr lang="ru-RU" sz="2800" dirty="0" smtClean="0"/>
              <a:t>).</a:t>
            </a:r>
          </a:p>
        </p:txBody>
      </p:sp>
      <p:sp>
        <p:nvSpPr>
          <p:cNvPr id="93186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87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88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89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90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91" name="AutoShape 2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92" name="AutoShape 4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93" name="AutoShape 6" descr="Файл:Water cyc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uk-UA" smtClean="0">
                <a:solidFill>
                  <a:srgbClr val="FFFF00"/>
                </a:solidFill>
              </a:rPr>
              <a:t>Кліматичні пояси</a:t>
            </a:r>
            <a:endParaRPr lang="ru-RU" smtClean="0">
              <a:solidFill>
                <a:srgbClr val="FFFF00"/>
              </a:solidFill>
            </a:endParaRPr>
          </a:p>
        </p:txBody>
      </p:sp>
      <p:sp>
        <p:nvSpPr>
          <p:cNvPr id="942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4211" name="Picture 2" descr="http://upload.wikimedia.org/wikipedia/commons/b/b9/Alisov's_classification_of_climate_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9129713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Центральну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частину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становить ядро, </a:t>
            </a:r>
            <a:r>
              <a:rPr lang="ru-RU" sz="2800" dirty="0" err="1" smtClean="0"/>
              <a:t>радіус</a:t>
            </a:r>
            <a:r>
              <a:rPr lang="ru-RU" sz="2800" dirty="0" smtClean="0"/>
              <a:t> </a:t>
            </a:r>
            <a:r>
              <a:rPr lang="ru-RU" sz="2800" dirty="0" err="1" smtClean="0"/>
              <a:t>якого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дорівнює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3470 км. </a:t>
            </a:r>
            <a:r>
              <a:rPr lang="ru-RU" sz="2800" dirty="0" err="1" smtClean="0"/>
              <a:t>Воно</a:t>
            </a:r>
            <a:r>
              <a:rPr lang="ru-RU" sz="2800" dirty="0" smtClean="0"/>
              <a:t> </a:t>
            </a:r>
            <a:r>
              <a:rPr lang="ru-RU" sz="2800" dirty="0" err="1" smtClean="0"/>
              <a:t>поділяється</a:t>
            </a:r>
            <a:r>
              <a:rPr lang="ru-RU" sz="2800" dirty="0" smtClean="0"/>
              <a:t> на </a:t>
            </a:r>
            <a:r>
              <a:rPr lang="ru-RU" sz="2800" dirty="0" err="1" smtClean="0">
                <a:solidFill>
                  <a:srgbClr val="FFFF00"/>
                </a:solidFill>
              </a:rPr>
              <a:t>зовнішнє</a:t>
            </a:r>
            <a:r>
              <a:rPr lang="ru-RU" sz="2800" dirty="0" smtClean="0">
                <a:solidFill>
                  <a:srgbClr val="FFFF00"/>
                </a:solidFill>
              </a:rPr>
              <a:t> ядро </a:t>
            </a:r>
            <a:r>
              <a:rPr lang="ru-RU" sz="2800" dirty="0" smtClean="0"/>
              <a:t>(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2900</a:t>
            </a:r>
            <a:r>
              <a:rPr lang="ru-RU" sz="2800" dirty="0" smtClean="0"/>
              <a:t> до </a:t>
            </a:r>
            <a:r>
              <a:rPr lang="ru-RU" sz="2800" dirty="0" smtClean="0">
                <a:solidFill>
                  <a:srgbClr val="FFFF00"/>
                </a:solidFill>
              </a:rPr>
              <a:t>4980 </a:t>
            </a:r>
            <a:r>
              <a:rPr lang="ru-RU" sz="2800" dirty="0" smtClean="0"/>
              <a:t>км)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внутрішнє</a:t>
            </a:r>
            <a:r>
              <a:rPr lang="ru-RU" sz="2800" dirty="0" smtClean="0"/>
              <a:t> (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4980</a:t>
            </a:r>
            <a:r>
              <a:rPr lang="ru-RU" sz="2800" dirty="0" smtClean="0"/>
              <a:t> км до центру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). Ядро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силікатне</a:t>
            </a:r>
            <a:r>
              <a:rPr lang="ru-RU" sz="2800" dirty="0" smtClean="0"/>
              <a:t>. Температура в </a:t>
            </a:r>
            <a:r>
              <a:rPr lang="ru-RU" sz="2800" dirty="0" err="1" smtClean="0"/>
              <a:t>центрі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не </a:t>
            </a:r>
            <a:r>
              <a:rPr lang="ru-RU" sz="2800" dirty="0" err="1" smtClean="0"/>
              <a:t>перевищує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5000 °С.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Вважається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у </a:t>
            </a:r>
            <a:r>
              <a:rPr lang="ru-RU" sz="2800" dirty="0" err="1" smtClean="0"/>
              <a:t>внутрішній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частині</a:t>
            </a:r>
            <a:r>
              <a:rPr lang="ru-RU" sz="2800" dirty="0" smtClean="0"/>
              <a:t> ядра </a:t>
            </a:r>
            <a:r>
              <a:rPr lang="ru-RU" sz="2800" dirty="0" err="1" smtClean="0"/>
              <a:t>речовини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перебувають</a:t>
            </a:r>
            <a:r>
              <a:rPr lang="ru-RU" sz="2800" dirty="0" smtClean="0"/>
              <a:t> у </a:t>
            </a:r>
            <a:r>
              <a:rPr lang="ru-RU" sz="2800" dirty="0" err="1" smtClean="0"/>
              <a:t>розплавленому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рухомому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стані</a:t>
            </a:r>
            <a:r>
              <a:rPr lang="ru-RU" sz="2800" dirty="0" smtClean="0"/>
              <a:t>, </a:t>
            </a:r>
            <a:r>
              <a:rPr lang="ru-RU" sz="2800" dirty="0" err="1" smtClean="0"/>
              <a:t>і</a:t>
            </a:r>
            <a:r>
              <a:rPr lang="ru-RU" sz="2800" dirty="0" smtClean="0"/>
              <a:t> в </a:t>
            </a:r>
            <a:r>
              <a:rPr lang="ru-RU" sz="2800" dirty="0" err="1" smtClean="0"/>
              <a:t>ядрі</a:t>
            </a:r>
            <a:r>
              <a:rPr lang="ru-RU" sz="2800" dirty="0" smtClean="0"/>
              <a:t> </a:t>
            </a:r>
            <a:r>
              <a:rPr lang="ru-RU" sz="2800" dirty="0" err="1" smtClean="0"/>
              <a:t>внаслідок</a:t>
            </a:r>
            <a:r>
              <a:rPr lang="ru-RU" sz="2800" dirty="0" smtClean="0"/>
              <a:t> </a:t>
            </a:r>
            <a:r>
              <a:rPr lang="ru-RU" sz="2800" dirty="0" err="1" smtClean="0"/>
              <a:t>обертання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планети</a:t>
            </a:r>
            <a:r>
              <a:rPr lang="ru-RU" sz="2800" dirty="0" smtClean="0"/>
              <a:t> </a:t>
            </a:r>
            <a:r>
              <a:rPr lang="ru-RU" sz="2800" dirty="0" err="1" smtClean="0"/>
              <a:t>виникає</a:t>
            </a:r>
            <a:r>
              <a:rPr lang="ru-RU" sz="2800" dirty="0" smtClean="0"/>
              <a:t> </a:t>
            </a:r>
            <a:r>
              <a:rPr lang="ru-RU" sz="2800" dirty="0" err="1" smtClean="0"/>
              <a:t>електричний</a:t>
            </a:r>
            <a:r>
              <a:rPr lang="ru-RU" sz="2800" dirty="0" smtClean="0"/>
              <a:t> струм,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створює</a:t>
            </a:r>
            <a:r>
              <a:rPr lang="ru-RU" sz="2800" dirty="0" smtClean="0"/>
              <a:t> </a:t>
            </a:r>
            <a:r>
              <a:rPr lang="ru-RU" sz="2800" dirty="0" err="1" smtClean="0"/>
              <a:t>магнітне</a:t>
            </a:r>
            <a:r>
              <a:rPr lang="ru-RU" sz="2800" dirty="0" smtClean="0"/>
              <a:t> поле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; </a:t>
            </a:r>
            <a:r>
              <a:rPr lang="ru-RU" sz="2800" dirty="0" err="1" smtClean="0"/>
              <a:t>зовнішня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частина</a:t>
            </a:r>
            <a:r>
              <a:rPr lang="ru-RU" sz="2800" dirty="0" smtClean="0"/>
              <a:t> ядра тверда.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	</a:t>
            </a:r>
            <a:r>
              <a:rPr lang="ru-RU" sz="2800" dirty="0" err="1" smtClean="0"/>
              <a:t>Внутрішні</a:t>
            </a:r>
            <a:r>
              <a:rPr lang="ru-RU" sz="2800" dirty="0" smtClean="0"/>
              <a:t> </a:t>
            </a:r>
            <a:r>
              <a:rPr lang="ru-RU" sz="2800" dirty="0" err="1" smtClean="0"/>
              <a:t>оболонки</a:t>
            </a:r>
            <a:r>
              <a:rPr lang="ru-RU" sz="2800" dirty="0" smtClean="0"/>
              <a:t>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речовинний</a:t>
            </a:r>
            <a:r>
              <a:rPr lang="ru-RU" sz="2800" dirty="0" smtClean="0"/>
              <a:t> склад. </a:t>
            </a:r>
            <a:r>
              <a:rPr lang="ru-RU" sz="2800" dirty="0" err="1" smtClean="0"/>
              <a:t>Вважається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при </a:t>
            </a:r>
            <a:r>
              <a:rPr lang="ru-RU" sz="2800" dirty="0" err="1" smtClean="0"/>
              <a:t>цьому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найважчі</a:t>
            </a:r>
            <a:r>
              <a:rPr lang="ru-RU" sz="2800" dirty="0" smtClean="0"/>
              <a:t> </a:t>
            </a:r>
            <a:r>
              <a:rPr lang="ru-RU" sz="2800" dirty="0" err="1" smtClean="0"/>
              <a:t>елементи</a:t>
            </a:r>
            <a:r>
              <a:rPr lang="ru-RU" sz="2800" dirty="0" smtClean="0"/>
              <a:t> (</a:t>
            </a:r>
            <a:r>
              <a:rPr lang="ru-RU" sz="2800" dirty="0" err="1" smtClean="0">
                <a:solidFill>
                  <a:srgbClr val="FFFF00"/>
                </a:solidFill>
              </a:rPr>
              <a:t>залізо</a:t>
            </a:r>
            <a:r>
              <a:rPr lang="ru-RU" sz="2800" dirty="0" smtClean="0">
                <a:solidFill>
                  <a:srgbClr val="FFFF00"/>
                </a:solidFill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нікель</a:t>
            </a:r>
            <a:r>
              <a:rPr lang="ru-RU" sz="2800" dirty="0" smtClean="0">
                <a:solidFill>
                  <a:srgbClr val="FFFF00"/>
                </a:solidFill>
              </a:rPr>
              <a:t> та </a:t>
            </a:r>
            <a:r>
              <a:rPr lang="ru-RU" sz="2800" dirty="0" err="1" smtClean="0">
                <a:solidFill>
                  <a:srgbClr val="FFFF00"/>
                </a:solidFill>
              </a:rPr>
              <a:t>ін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  <a:r>
              <a:rPr lang="ru-RU" sz="2800" dirty="0" smtClean="0"/>
              <a:t>) проникали </a:t>
            </a:r>
            <a:r>
              <a:rPr lang="ru-RU" sz="2800" dirty="0" err="1" smtClean="0"/>
              <a:t>вглиб</a:t>
            </a:r>
            <a:r>
              <a:rPr lang="ru-RU" sz="2800" dirty="0" smtClean="0"/>
              <a:t>, а </a:t>
            </a:r>
            <a:r>
              <a:rPr lang="ru-RU" sz="2800" dirty="0" err="1" smtClean="0"/>
              <a:t>відносно</a:t>
            </a:r>
            <a:r>
              <a:rPr lang="ru-RU" sz="2800" dirty="0" smtClean="0"/>
              <a:t> </a:t>
            </a:r>
            <a:r>
              <a:rPr lang="ru-RU" sz="2800" dirty="0" err="1" smtClean="0"/>
              <a:t>легкі</a:t>
            </a:r>
            <a:r>
              <a:rPr lang="ru-RU" sz="2800" dirty="0" smtClean="0"/>
              <a:t> (</a:t>
            </a:r>
            <a:r>
              <a:rPr lang="ru-RU" sz="2800" dirty="0" err="1" smtClean="0">
                <a:solidFill>
                  <a:srgbClr val="FFFF00"/>
                </a:solidFill>
              </a:rPr>
              <a:t>кремній</a:t>
            </a:r>
            <a:r>
              <a:rPr lang="ru-RU" sz="2800" dirty="0" smtClean="0">
                <a:solidFill>
                  <a:srgbClr val="FFFF00"/>
                </a:solidFill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алюміній</a:t>
            </a:r>
            <a:r>
              <a:rPr lang="ru-RU" sz="2800" dirty="0" smtClean="0"/>
              <a:t>) </a:t>
            </a:r>
            <a:r>
              <a:rPr lang="ru-RU" sz="2800" dirty="0" err="1" smtClean="0"/>
              <a:t>піднімались</a:t>
            </a:r>
            <a:r>
              <a:rPr lang="ru-RU" sz="2800" dirty="0" smtClean="0"/>
              <a:t>. </a:t>
            </a:r>
            <a:r>
              <a:rPr lang="ru-RU" sz="2800" dirty="0" err="1" smtClean="0"/>
              <a:t>Перші</a:t>
            </a:r>
            <a:r>
              <a:rPr lang="ru-RU" sz="2800" dirty="0" smtClean="0"/>
              <a:t> </a:t>
            </a:r>
            <a:r>
              <a:rPr lang="ru-RU" sz="2800" dirty="0" err="1" smtClean="0"/>
              <a:t>утворили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ядро</a:t>
            </a:r>
            <a:r>
              <a:rPr lang="ru-RU" sz="2800" dirty="0" smtClean="0"/>
              <a:t>, </a:t>
            </a:r>
            <a:r>
              <a:rPr lang="ru-RU" sz="2800" dirty="0" err="1" smtClean="0"/>
              <a:t>другі</a:t>
            </a:r>
            <a:r>
              <a:rPr lang="ru-RU" sz="2800" dirty="0" smtClean="0"/>
              <a:t> — </a:t>
            </a:r>
            <a:r>
              <a:rPr lang="ru-RU" sz="2800" dirty="0" err="1" smtClean="0">
                <a:solidFill>
                  <a:srgbClr val="FFFF00"/>
                </a:solidFill>
              </a:rPr>
              <a:t>земну</a:t>
            </a:r>
            <a:r>
              <a:rPr lang="ru-RU" sz="2800" dirty="0" smtClean="0">
                <a:solidFill>
                  <a:srgbClr val="FFFF00"/>
                </a:solidFill>
              </a:rPr>
              <a:t> кору</a:t>
            </a:r>
            <a:r>
              <a:rPr lang="ru-RU" sz="2800" dirty="0" smtClean="0"/>
              <a:t>. При </a:t>
            </a:r>
            <a:r>
              <a:rPr lang="ru-RU" sz="2800" dirty="0" err="1" smtClean="0"/>
              <a:t>розплавленні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одночасно</a:t>
            </a:r>
            <a:r>
              <a:rPr lang="ru-RU" sz="2800" dirty="0" smtClean="0"/>
              <a:t> </a:t>
            </a:r>
            <a:r>
              <a:rPr lang="ru-RU" sz="2800" dirty="0" err="1" smtClean="0"/>
              <a:t>виділялись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гази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пара води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сформували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первинну</a:t>
            </a:r>
            <a:r>
              <a:rPr lang="ru-RU" sz="2800" dirty="0" smtClean="0">
                <a:solidFill>
                  <a:srgbClr val="FFFF00"/>
                </a:solidFill>
              </a:rPr>
              <a:t> атмосферу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гідросферу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24578" name="AutoShape 2" descr="Sphere-wirefram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79" name="AutoShape 7" descr="data:image/jpeg;base64,/9j/4AAQSkZJRgABAQAAAQABAAD/2wCEAAkGBhQSEBUUEhQUFRMUGBUXGBQWFBgUFhUSGBQVFRQVFxYXHCYeFxkjGhgXHy8gIycpLCwsFSAxNTAqNSYrLiwBCQoKDgwOGg8PGi8lHyUqLCwsKSksLCwpLCwsLCksLSwsKSwsLCwpLSkpLCwsLCwsLCwsLCksKSksKSksLCwsLP/AABEIAOEA4QMBIgACEQEDEQH/xAAbAAEAAgMBAQAAAAAAAAAAAAAABQYCAwQHAf/EAEMQAAICAQIDBQQIBAMGBwEAAAECAAMRBBIFITEGEyJBUTJhcYEUI0JSYpGhsQdywdEzkvAkQ1OCo7IVFzRUY9LhFv/EABoBAQADAQEBAAAAAAAAAAAAAAABAgMEBQb/xAAuEQEBAAIBAgQEAwkAAAAAAAAAAQIRAyExBBJBUQUTYXEVIoEyQ1KCkaHB0fD/2gAMAwEAAhEDEQA/APa4iICIiAiIgIiICIiAiIgIiICJH6/jtVLhH7wuV3ba6LriFyVBPdI20ZBHPHSdtNyuoZSGVgCGUgqVIyCCORBHPMDOIxGICIjEBExSzJOM+E4OVIHQHkSMMMEcxkZyOoIGWICIxEBEYjEBERAREQERECJ4/Y2aK9zKlt2yxlYowTubnUB1IKFrErXIIPiwCCROHUccNHc1o63C12qWx2wVYXV1gMf94F3lc9WYKM5bMn9RplsUo6q6MMFWUMpHoVPIiYnQ14C92m0LsA2LgV8vABj2eQ5dOQgVR+3b/wC0balxRVxB9xc4a7SXisV4xkDY1bM3q+B0MyTtjdvRDUrMHsWwoH24XW26QEMTir/DL+MnPQS0Pw6o4zXWdpLDKKdrlxYWHLkS4DZHPIz1nx+G1EqxrrLIzMhKKSjscuynHhYnmSOZgVc9vG/4LciAfC/izr6tJ9Vy+s8LluXngec+N23sLVbagFe0IwKuzBDxBtHlsf4DAAN4+TMSo9hpa/oNfL6tOXTwLy8Ys5cuXjAb4gHrA0NYzitOZBPgXmQ5sUnlzIdmYfiYnqYG4T7EQEREBERArPHOHOdWLO61NiGlU/2fUjTkOLHY7/r6iwwwx1xz6SL0vZjWLYvjClaVRbK9qVrjQijugRh1T6Rm0ItQUeFtwI2S9RAqB4Jea6hQh0xVrC251tznTsm7Ytm0bnPk34iAZG6/snq3XcvtipqsGwb8nhllWRbvGE79lGzHtBrM4Ix6DECi8V7Oax+8y/ebrmYFQi8jpdNXXYqPYFTY6Wc8kgnIVsyT7WUM30VNrWktaCgs2lyNM+CSSobDYbDEDlnqAJZ4geecS7M61nBwbD4wH7xSBadLw+tbcu6tX9ZVed6qzLnIQ7pIargGsL2lbPC303Yu7aV7x0NR37ueQGwMDbmXOIHnHGeG6h63pTS37VF91aiyoCo2VPTp6896BuWxXtOwvtynLL+Ht4nwbVX26i2veoupsNWStbBbNF3aad2L71IvJs2bQoPi35G03a3UqoyzBRlVyeXiZgijn5liAPXI9Zhda4ZNiBlJO5i+3YPIgYO/4ZECoa3s9rma7Fwyx1GHwAGV9Hpa0UV954DvSznnlgn7U69FwC9dal7Y2gspGQW2fRgoO/dzTvOibeXXPOWuICIiAiIgIiICIiAiIga9RqFRGd2VUUFmZiFVVHMkk8gB6mZJYGAKkEHmCDkEeoI6z6wyMHzkCeAPQWfQstZY5Ons3HTM3iYlFXnp2ZiMsgKnqUY84E/Ei9Dx9HfunzTqOf1FhUOygsN9eDi1DtJ3L5dQvSST2AdYGUTVYWKnZgN5bunzxI2zTas9LKh/ytiTpFqWJmJtHqJCFdcv/t3HuDg/q2Jz6jtDZSM36Zwv31ZCPyyTJ8vsrctLF9IX1H5zJbAehBlR0/aKvUMQzNSufZKlWPzIxiTFehqI8BB+DZ/YxcddyZ7TESHO9PZY49PKZ1cZI5WL8x0kaTtKxNOn1SuMqQf3/KbpCxPhM+zXfcEVmYgKoLMT0CgZJPuA5wITiDLqNbVRjK6bGps6Fe8JK6VGzz3Z7y0endL94SeEh+y9Nncm64Yt1DG4r17tGAFVROOZWsICfvbscsSZgIiICIiAiIgIiICIiAiIgIiROu1TWOaaTj77/cHoPfJiLdHFNLVqfqXXeAd24EqanAIV0dSCtgzyIIOCfWcQOp0rfWZ1Wn5nvVGNRSMMW3oD9emAoygD/hcnMlKOGlFVVsIx15DxHPUzZZprMkiw/AgYEHVloeIV3ILKnV0OQGU5GQSCPcQQQR1BE6AZW9Z2et7xrdOUovfG6xBkW4DbRdUcLZ19rk/LAYDMyq7WGtxXq6WpdjhLAd1Fp8ZASzltchc92+G54G7GTBtPanULWpZjgCRGh051D99aPAP8ND+jEes47OILq7wgb6qvm3lub0+UsyYxyxj3S3ZWfmrTquH12DFiKw/EAf3kPd2PrHOl7KT6IxC/5RylgiRLYtcZVVtTW0dQmoT1HgbH65mpOP1Mdr5qf0sG38iestxEjOI8MrsGHRT8uf5y8svdncbOyoce1L6Zk1FTcgQHA6MpwB8Za+EdoFtA3ciQCD5HMp3ajs0a6HNVjBBzNbcxy58icmRnZ3jS9yEfIK8g3kfQZ8jLWSqS3Hq9ckD2kIuarR4JGoJNmCOWmqKvbu58w52U4Hlcx+zNXA+P5IrsPX2W/oZu4Dm227UsQVZu5pA5haKmIZs4yC9u8n3JX92ZWabY5TKbibUTKIkLEREBERAREQEREBERARExscKCT0ECO4zxAoAic7bOSj09T8p0cN0AqQKOZ6s33m8zIzgSm6x9S3RsrWPRB/r9ZPS16dFMevUiIlV3yQ3amxTQamRX77wbGUMpB5HKnkRJkyv6EfSNU9p9irwr6Z8zJiuV9I4dH2bt0iDucX0Hm+mfHeKfEx+j2ct2SQBXYcejrJPhr1XA9y71sntVEFHQ5IG+thuAJVsHoQMgmTNj46KT8Mf1IkRxThyW+JluqtUYW+rC2qMHluTduXJJ2MChPVTI2nUdRe9OoWwe7wn9ZlXxZCcNlD+IYH59JC1dpnpYjUhGqGcapBtQKN5JvrY7qcKF8YBQluqZAk73yWKCQrqeYIw6keoI6j4RuGq6VcEZByPdMLhOI8MHtUuVPx3L8MeU1Prba/8AETcPvJzPzEmfRFvuje1vLS2fA/sZTew1KvVarAEZHI/yyx9teKI2jfawJOBjz9JAfw9XwWfEftNJuRnev9mntBpHoTFDNm1hWiA81Zg2WQ/ZKqGfP4Jc+w3Ga2pXTgBDSoRU6YRRgD34A6+cgbB3uqds5r047sAYP17hXtJ5Zyqd2o5/7xx94TntBrtW1OTqevr7j6iW1551Z78l6PUInNw7Wi2pXHmP1nTMHVOpERAREQEREBERAREQEqHbztIKk7hQxssHML1CmW+VgUrdxQnAPcJgnH2n2lf+2Wx91MvZEaT+IgrVU+i2gKAOQndR/E7Tn21dP5h/aW1qVPUD8px6jgVD+1VWfiojc9jVc2j7XaW32bV+fh/eSld6t7LA/Ag/tK3rf4daSzohU/hOP0kTZ/D26rnptSy+i5IH7ydY31N2LV2i4h3NBIyWYhVA6lj5D9Z94LoTVSqlfF1PMciR+vxlA0l2u78G4C0V80A5+D7x97dfhiXbR9plIxYjVn3iLjZOiuOUtTPe+oI+Wf2nOLBYxAPhXr+JvT4DzmD8TRlwjKWbwqM+Z93uGT8p1JQAoGMgev7yjUtoVhhgGHoQD+8r93Zl6CX0L92ObNpXy+nsYlmO0E507lm5snh9UaWDu8dCR7jzH68/1mJsI9ofNef6dR+sgVSrtIRqES1TRewYNUzA7lBba6EZFi+FjlScA4ODyllo1q2DljOPjkeo9RIPtbp67xSjgMpsz1IIOMblKkMjAE8wQRIvVDUaWwuCbqhltwGLkHjYh61GNQuNq7l2v1JDczK70iuft3ZUzrWB4hzbHIeqj3yL4VxH6NVdYqbgNp2AZZnJCIoA5nc5VcerCaeN8WTUandTtNe0ksvLNhO055e0NpznnynRwdQ9lQGMVg3WY6tuLLpkI8hkWWHln6pfvDPlYcvJfGW3LpJ2+n+3r5zgx8DJ5dW3v9Z6/ZJ8KqVKFQHL82ck5LXOS9jZPtZcsczRrVnXrlVueMN6jrIq/VFeTcx94f1H9Z7fHy8d7V89nv1WPsPxHDNST+Jfj5/tLjPK+E63ZqEdT9rHyPIz1MGTyTrtpw5bx0+xETNuREQEREBERAREQPjGVzsl4n1Nv3rCvyQssnda+K2PoJXext3+zk5wWttP/UaZ8vNjxY7yV1vKLQWxMDeJqFeepm1ahOecvJyfs9GmpGPfe6cvEbG7s4O0t4c4zgH2jj4A/lO8CQXavVbEX1IfH8xXYP8AummPFlbvLJXK6ji7OaG8iy0XKd7EANUPZXwjmDnyElbkux46arB6o21vyf8AvOng+n2UIv4QfmeZnYzYGT0H7TpvdXGdFP1XAK7XyDZQyjABBxuPU56dMCR9lXEtKc1sL6/Qc+XvMvWjHgBPVvEfi3P+s1ajhiPzG5G+8h2n+x+cTKxHkm9xUeH/AMTVzt1NTVt0JA5A+/Mtmg41TeM1WK3wMi+JcAZxh1r1C/jGywfBhyMqOu7HIGzTY+ns+7aMA/ysOUn8tOsWnjLb9ZUo+yMk+f3v6T5xK0qpJ5gA8+h+Y8/lPMOEdoeIafVWPehtrGQG9rl0HMdOQk/xTtxXdpnwGRuhBBOM+mOp905+S44dbeiZLndSdVZ4ZarvqLzy3WOCw5DYqgljjmSMtz5nl5efoHZjRbNMHZStl31rKSSVBAWpDnoRWqAjybd5YlM0nDC3cUg4r3oLW8xWMs3Py3MAu7PLf5z0q5pw+D5uPK58uVk3fW+ken8QwvHOPh/hnX73u4NSgkPrNODJyygmaBwzPtH5TTk+IeBwm7lL9nlXi5L6Knp+FWGz6vp5+gPrmes8IcmhN3UKAfiBzlYe2ulfIe7zlg7O6gPQGHQlv3nL4HxfL4nluUxs4/TfuvOPHj6b6pOIie0kiIgIiICIiAiIgcXGd3cPtAJx0Jx+srHZqmx9OCFHJnXkw6hiDylv1K5Qj3SvdirMJYh+zbYfkzkic3ivB8fiuPy8iJlcctx9cOvVbPkpP7TGniY3lRYu4YyhYbgD7OV6jOD19DJ/X61aantc4StWdj6KoyZE9neEHuWs1CDv9S3fWLyPd7gBXSCPKusImR1Kk+c8z8F4p1wyyn6tfm1tTWWjyzI7iVffFe8JypyMcvMH+gku3AlHOtmrPuO79GzKrxfv11qEEWCkBmHQlWBU56Dpk/ESMvhXPr8nPenureWTvisNfErOg5/L+0y1GssKkEYB5fnyxPtPG0BxYjVn8Q/tmdl2oV+72sDlx0PoGP8ASJ8O8Tcb5uerfMx9I4BxCzoP2n0cQt/0JLvSp6gGazSR7LfJvEP7/rK/hniJ+/qfPPZw/TrMez+k5dfexXFmMH1HnJKzVY9pfmviH9x+UrHEdT9I1KoDmtOZI6H1/oJfL4dzZTV5skfMk9HUmnABwOR8vI/KVbjfH9Lp2sFigAhVLBQQhIYZPpn1Pp+dk4prxWjMeQAzPCtdxSy7VkoebnbjkQVyORByCOQOCP8A8zx+D7/azt/VOHiPLl2egaPX8gam3K+RyBww5jmPmZYNF2mBwLBg49ocx8/MTg7IcMFfkNqLtAAAAY9QPlOjtBpVzXtAVrLUQnGfCVdjyBHPw8vj0MZ/Bem8Lv6X1/V6X4jxcv5efH+adL/T1iUfiGRlSMSN1evb1MjLKXqPI8vXyM1HWcsMepOPzzOvwc8LjyThy4/Ln9ev/bcXifB8k4rz8efmw95/n7MrrieZJM9G7ILjSJ7yx/M5nmeoPh5e6escEq26esfhU/mJ7vJJjjJHk8G7lbXdEROd2EREBERAREQERED4wyMSpcKbutbcnk+GA/lGG/f9JbpUe1ZFF9eoJ2qMhieip1dj7gBn5S+Pszz93XxdRqNRTptw2L/tFyYB3JW/1CH0U3AMfXuCOmZYhKt2VBKPqLARbqiLCpwDXUBt09Jx0218yMnxO/qZY67pXS22+Vvh9It1mp3cxtVD8MsDLD3kgezZ+u1LerkfkTJnqjLrYyTh23Kb3UjyzuUr5Ha2fL08xOHVcIYMhUDk3Wo92xO1uoOR+vlLHrNPvHLkw6H+h90hdRrGXk4IIIPqOR6j1ExssWrQvF7qzgkN+Gwd23+Y8m+U6U7Tp0sDVn3jw/5uk+WaxWGDhh6EZH5GROvprCk52geXtL8NrcvyxEu1PskeL8bC15Qgs3JcHPP1kZpNKETLZ3tzJB5j3Zlcfhrd4Lsspx4QOYHv2EzG/tDYgO8B1H2l6/MS3lV8yP8A4jdoTXV3YOS/XHI48+XnKr2F4YbLe8Azjkv83nI3i2ufWarCgsWICr/r/XKevdlezi6Slc4NhHMjy9QJfGI+iW0mnFVYUdR1958zIvjFmbNOoxztLZz5JTafTmTn3STuskHxC3OooA+z3zn+UIEz/msT88+U1kVtbtUwPXBkFxHRb+hI92eX5STvsnOTNJxYW7sn3ZfOzxmpbr29HDwLe2orqYZ8Q+YzPba0wAB0AxPPewXCA93fsPY9k+8jBE9EmXLeunRxSa8xERMmxERAREQEREBERASo9utAus7vR4Jazdc5GMJRV65P27DWgx5Fj9ky12PgZPQcz8BzkH2WqawWax+TaoqUUjBTSpkadDzzkgm0/iuIxygUbh3CdQoPdXlWU4KtkjIMk047rqP8WoWKPtL1kx2h0Bpt75B4W5OB5e+ZafVgjPlN976ueT0c2i7f0tys3VN6MCJ0dl9YrG4qwObGPI+WesarQVWjDorfEc5WdP2X+ss7m16ip5AHlg5xImqbssei97NN4VxhgCP9dJSV4jrtP7ai5fVfax6zt0fbmpjizNbejDH6yPKv5kjqeC/cb5N/cSJv4NdnnhsdBuGB+eMn4ydr1quMqwYe4w10p5U7V88LuPUAfFh/SVbtposJ3ZcBm67OoHxMvXEeJCqsu3QCedVI+r1GT0JyfcsnHFV1di+yqAFyuB5HqxPqT5yzv3lfQ719D1/Ob6lCIFHIATRddNp7Msvdo/8AEweRyp9DIvVagfSkGeYptJHoGt0+0/Pa2P5T6Tr1ZVuozILDrqH2nI7qrkT/APJqOh/P85eSM91KE5mo1l2CLzLHHympdaCMdG+70MunYns7/vrBz+yP6/KWt8s2pjhcrpZuBcMFFKp59T8ZIRE4rd9XoyamiIiQkiIgIiICIiAiJ8MCG7RX7jVphnOpLB9vIjSoAbzn7OdyV5HMd9kYIBEwigAADAHkOWB6SJ4ZwthqL9RaBvciqvplNNXnaORON1hdz8VyMjAl4GN1IZSrDIPIiUniWibSvjn3RPhb09xl5mrUadXUq4BU8iDLY5aUyx2ptOtB85qouxe/4lX8xnP7zZxfsu1OWqyU93tD+8hH1DKytnO3ljz54zzm0kvZz5ZWd1n7+cet0FVow6Kf0/WcC8RHnkft+c3DVg9DI1Z2W80qMu7NtWc6e1kPoTkTD/x7UU8r03KPtrJVtTK5xzjRc91VzJ5Ej9hJ+6N9ejj45xw6l1RMhfQ45n3ye4RoVprwMEnqff8A2kPp+z6bPGTuPmD090wZLqvYbeo8jJkRcpekqx26icduokTXx0HkwKn9J1q4PMHPvl8Yyy3O7JmzOCh8XX59ax/01OPzJ/OdnU4UZbyAGTJzsX2P3vdbf1FxXZ6baq8D3DBk5WY90YS57kY9meyHfuLrRtVTy8icT0dEAAAGAOgiusKAAMAdBMpy553Ku7DCYTRERKLkREBERAREQEquu4nqDq7kQ37KjUAKaaHHirVzua05zknpyxiWqRmo7P1PY1mbldtu7u9TfUGKgKCVrsVScADOPKByHtchW1krsfuXepsFBi0ajuFryWxlj4/cpUnG4Cc9XbHc6qtNrPZsUVbqhtcnW7vGWwf/AEj+ePYx1Mk27N0FgdhzuZzh7AHZrWu8YDYsAsZmCtkKWOAJ9o7PUI6uqYdCCp3ucEfSMHBbB/8AU3dfv+5cBGUdtlYKxosWtq9Jb3jPVgJq7BXVkBsjDbt3kAmeeRNvD+2dVzKtddpZ95VSACVTUWUO+CfCo7suSfJlHtMBOuzstpmq7pqg1ZroqKMzMpqocvShBPMBievXODkTNez1AbcE8W4tnc+Q5usvLA7uR32WHl5OV9nlA18E7RpqWsRRhqtu4b67MBi4XJrZgrZrcFCcjAz1ElZwcM4FTpyxpTbuCKfE7DZXv7tQGJCqodgAMADA6AASED5IbivZaq7JHgb1X+0moky6RcZe7zvW9mb6ui719V58veJCX3BPaypH+uk9enPqeHV2DDorfETWcvuwvBPR41qOIW2AhAdv3uhPwmehqWv+b1PX5T1G3shpj9jb/KcfvOd+wmmP/E/zj/6y/wAzFS8WetRQu8MxMv1fYPTD/iH3Fxj/ALZ109k9Mv8Au8/E5/bEfNxV+Rm8yOgFpxt3H3DnJHhX8O9QzZLd2nv9r8p6dRo0QYVQB8JulMuXfZthxeXvUTwns3Tpx4Vy33j1nzs1zS5/OzU6kkeQ7u5tOMfFaVJ97HywJLGQ3Y9i2jrsYAd8bbwoO7auous1CrnAyQtgB5dQZlbb3bSSdImoiJCSIiAiIgIiICIiAiIgIiICIiAiIgIiICIiAiIgInxhy5HHv9PzkdxjiL1d0tSK73Wd2A9hqUYpuuLFlRz0qIxt84ElEgdP2rQbl1OymxXsXarvapWsVF7N/drhFFq7iwAUZJOATN2q7WaavvN9m0VK7s3d2bNtbrXbtsC7XKu6qwUkqTggEHATEjezekarR6euwYeumlGGQcMtaqwyCQeYPSfLu0dCvZWXzZUa1etUd33WIbEVURSzkorNhQcBSTgAzffxapKltLZR9uwoGsL7hldioCzkjnhQeQJ6AwOyJwJxygsqiwFn2FVwcsHDlSoxz5I5PoEbOMGaR2m0/dtYHJVTWOVdhLd6wSlkQLusR2OFdAVbBwTg4CViRdXabTttxYMOldikq6g12o71sCVAwVRz7tuDgzH/APqdNgsbMKE7wsUsVQoq74qSVx3ndfWd37e3xbcc4EtE4beNUqzqzgNXv3DDctlddr+XkliH/m9ZjVx6lrRUrkuengfaSE3le827N4Xxbc5x5QJCIiAiIgIiICIiAiIgIiICIiAiIgIiICcms0AseliSO5sNgA+0TTbTg+7FpP8AyidcQKtxLsk1l7YsYVXJqxacLnF/0NDWAeYylLkMOhAznodup7D1PY9hY77O83naPEr36e5V2+yAooVOQ57mY5YkmyRAqX/l3Xg/WMzZqINqiwFqhqFUuMgv4LyOo5op90mb+BDuKa622HT92a22KQDWhrGUXapG0nkNoHLGMYkpECJbgRN1dzXOz1hVGVUBhhxZuAA9rcDyxgovXHOIPYy1e7Wu8BEFCndVuPd6Ul9ImARuIdmZmyuSiDGNwNtiBVNP2HD00V6mzf8ARsLXsG0d2gZEJ8+8ZO7LHoGTw8sls9V2ESx7XezL3VurWd0ned4+m+ilw3RR3fPaAPFnnglZaIgVfUfw9077xjCObWCBRtRrKKaNw94FW4e9zOzT9lK01C6jcTYpPPAGUNIqCcvIY3Z6k9ZO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0" name="AutoShape 2" descr="https://upload.wikimedia.org/wikipedia/commons/thumb/b/b5/OblateSpheroid.PNG/220px-OblateSphero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1" name="AutoShape 6" descr="Файл:Еліпсоїд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2" name="AutoShape 4" descr="https://encrypted-tbn2.gstatic.com/images?q=tbn:ANd9GcTpy8TjO98mykfI_SNuEbF5MsBpnwVBOwEj3jnBCIrwVl1bZC6Gb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5" y="0"/>
            <a:ext cx="9128125" cy="682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FF00"/>
                </a:solidFill>
              </a:rPr>
              <a:t>Внутрішня будова Землі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5603" name="Picture 2" descr="Результат пошуку зображень за запитом &quot;ядро землі&quot;"/>
          <p:cNvPicPr>
            <a:picLocks noChangeAspect="1" noChangeArrowheads="1"/>
          </p:cNvPicPr>
          <p:nvPr/>
        </p:nvPicPr>
        <p:blipFill>
          <a:blip r:embed="rId2"/>
          <a:srcRect b="9341"/>
          <a:stretch>
            <a:fillRect/>
          </a:stretch>
        </p:blipFill>
        <p:spPr bwMode="auto">
          <a:xfrm>
            <a:off x="0" y="682625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23870</TotalTime>
  <Words>4334</Words>
  <Application>Microsoft Office PowerPoint</Application>
  <PresentationFormat>Экран (4:3)</PresentationFormat>
  <Paragraphs>283</Paragraphs>
  <Slides>75</Slides>
  <Notes>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0" baseType="lpstr">
      <vt:lpstr>Calibri</vt:lpstr>
      <vt:lpstr>Arial</vt:lpstr>
      <vt:lpstr>Times New Roman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Внутрішня будова Землі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А́льфред Ло́тар Ве́генер  (1 листопада 1880, Берлін — листопад 1930, Гренландія) — німецький метеоролог, геолог, геофізик та астроном, автор теорій руху літосферних плит та ударного походження кратерів на планетах земної групи.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Будова атмосфери  (зі змінами °t з висотою)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Кліматичні пояси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VitaliyV</dc:creator>
  <cp:lastModifiedBy>Microsoft Office</cp:lastModifiedBy>
  <cp:revision>633</cp:revision>
  <dcterms:created xsi:type="dcterms:W3CDTF">2013-04-05T15:33:44Z</dcterms:created>
  <dcterms:modified xsi:type="dcterms:W3CDTF">2022-03-15T22:58:30Z</dcterms:modified>
</cp:coreProperties>
</file>