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76" r:id="rId5"/>
    <p:sldId id="260" r:id="rId6"/>
    <p:sldId id="259" r:id="rId7"/>
    <p:sldId id="277" r:id="rId8"/>
    <p:sldId id="262" r:id="rId9"/>
    <p:sldId id="263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C25F-1A33-4505-9A8E-2D8B7C646B98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9B4A-7747-4675-BB19-637BEBC0F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F32E-424F-4807-BEB4-C3EC605D7F93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BD4D-1F41-4B06-BDB4-5FE68BEF4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B30D16-EF04-4A0E-B2D4-DCFACD4A28F6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0EE39E-079E-402D-8D1E-0924D7B3A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BBAD-2F20-4016-BFA4-79E9B80C1A3C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6F82-889B-4DBC-BF34-704E2579B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29C4-DF5A-403A-B3E1-2D652937DF37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592B-B6DA-4471-9EC2-7C2538E1E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C983-CCDF-43DE-A72E-CC4BF6A94AD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0D7D-B9E4-4518-A93A-ACC68C44D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005B3-4D17-4D8B-B1F9-C3D2D2BAA77A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28DB98-2870-442B-88B1-5E64A0E3D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3C0E-8288-412A-9B28-7EBD81FA99BC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F5AD-D791-429F-8FD1-A5D5F6925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AE602-FAF7-4973-9A59-79DEDD34A4D2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208BA-F51B-4B62-B1AF-CE9C95129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634D-31C8-4884-A08F-5A06E4D6CD5F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4C89-226C-43B0-85FD-71EE205FC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956593-D4E4-40AB-8E2F-A8329DF3C3D5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BCD077-48CC-476F-A29A-806D15A6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73" r:id="rId6"/>
    <p:sldLayoutId id="2147483667" r:id="rId7"/>
    <p:sldLayoutId id="2147483674" r:id="rId8"/>
    <p:sldLayoutId id="2147483666" r:id="rId9"/>
    <p:sldLayoutId id="2147483665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0%D0%B3%D0%BD%D1%96%D1%82%D0%BE%D0%BC%D0%B5%D1%82%D1%80" TargetMode="External"/><Relationship Id="rId3" Type="http://schemas.openxmlformats.org/officeDocument/2006/relationships/hyperlink" Target="https://uk.wikipedia.org/wiki/%D0%92%D0%B5%D0%BA%D1%82%D0%BE%D1%80" TargetMode="External"/><Relationship Id="rId7" Type="http://schemas.openxmlformats.org/officeDocument/2006/relationships/hyperlink" Target="https://uk.wikipedia.org/wiki/%D0%A1%D0%86" TargetMode="External"/><Relationship Id="rId2" Type="http://schemas.openxmlformats.org/officeDocument/2006/relationships/hyperlink" Target="https://uk.wikipedia.org/wiki/%D0%9D%D0%B0%D0%BF%D1%80%D1%83%D0%B6%D0%B5%D0%BD%D1%96%D1%81%D1%82%D1%8C_%D0%BC%D0%B0%D0%B3%D0%BD%D1%96%D1%82%D0%BD%D0%BE%D0%B3%D0%BE_%D0%BF%D0%BE%D0%BB%D1%8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90%D0%BC%D0%BF%D0%B5%D1%80-%D0%B2%D0%B8%D1%82%D0%BA%D0%B8" TargetMode="External"/><Relationship Id="rId11" Type="http://schemas.openxmlformats.org/officeDocument/2006/relationships/hyperlink" Target="https://uk.wikipedia.org/wiki/%D0%86%D0%B7%D0%BE%D0%B3%D0%BE%D0%BD%D0%B8" TargetMode="External"/><Relationship Id="rId5" Type="http://schemas.openxmlformats.org/officeDocument/2006/relationships/hyperlink" Target="https://uk.wikipedia.org/wiki/%D0%A1%D0%93%D0%A1" TargetMode="External"/><Relationship Id="rId10" Type="http://schemas.openxmlformats.org/officeDocument/2006/relationships/hyperlink" Target="https://uk.wikipedia.org/wiki/%D0%9C%D0%B0%D0%B3%D0%BD%D1%96%D1%82%D0%BD%D0%B5_%D1%81%D1%85%D0%B8%D0%BB%D0%B5%D0%BD%D0%BD%D1%8F" TargetMode="External"/><Relationship Id="rId4" Type="http://schemas.openxmlformats.org/officeDocument/2006/relationships/hyperlink" Target="https://uk.wikipedia.org/wiki/%D0%95%D1%80%D1%81%D1%82%D0%B5%D0%B4" TargetMode="External"/><Relationship Id="rId9" Type="http://schemas.openxmlformats.org/officeDocument/2006/relationships/hyperlink" Target="https://uk.wikipedia.org/wiki/%D0%9C%D0%B5%D1%80%D0%B8%D0%B4%D1%96%D0%B0%D0%B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C%D0%B0%D0%B3%D0%BD%D1%96%D1%82%D0%BD%D0%B8%D0%B9_%D0%B5%D0%BA%D0%B2%D0%B0%D1%82%D0%BE%D1%80&amp;action=edit&amp;redlink=1" TargetMode="External"/><Relationship Id="rId2" Type="http://schemas.openxmlformats.org/officeDocument/2006/relationships/hyperlink" Target="https://uk.wikipedia.org/wiki/%D0%9C%D0%B0%D0%B3%D0%BD%D1%96%D1%82%D0%BD%D0%B5_%D0%BD%D0%B0%D1%85%D0%B8%D0%BB%D0%B5%D0%BD%D0%BD%D1%8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k.wikipedia.org/wiki/%D0%86%D0%B7%D0%BE%D0%BA%D0%BB%D1%96%D0%BD%D0%B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12875"/>
            <a:ext cx="8183563" cy="4187825"/>
          </a:xfrm>
        </p:spPr>
        <p:txBody>
          <a:bodyPr>
            <a:normAutofit/>
          </a:bodyPr>
          <a:lstStyle/>
          <a:p>
            <a:pPr indent="449263" algn="ctr">
              <a:lnSpc>
                <a:spcPct val="97000"/>
              </a:lnSpc>
              <a:spcAft>
                <a:spcPts val="800"/>
              </a:spcAft>
              <a:buFont typeface="Wingdings 2" pitchFamily="18" charset="2"/>
              <a:buNone/>
            </a:pPr>
            <a:r>
              <a:rPr lang="uk-UA" sz="3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 атмосфери</a:t>
            </a: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8183562" cy="5994400"/>
          </a:xfrm>
        </p:spPr>
        <p:txBody>
          <a:bodyPr>
            <a:normAutofit/>
          </a:bodyPr>
          <a:lstStyle/>
          <a:p>
            <a:pPr indent="539750" algn="just">
              <a:lnSpc>
                <a:spcPct val="130000"/>
              </a:lnSpc>
            </a:pP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2" tooltip="Напруженість магнітного поля"/>
              </a:rPr>
              <a:t>Напруженість магнітного поля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Землі —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3" tooltip="Вектор"/>
              </a:rPr>
              <a:t>векторна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характеристика, яка визначає величину й напрям магнітного поля в даній точці земної поверхні в даний час, основна його властивість. Позначається зазвичай латинською літерою (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), вимірюється в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4" tooltip="Ерстед"/>
              </a:rPr>
              <a:t>ерстедах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у системі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5" tooltip="СГС"/>
              </a:rPr>
              <a:t>СГС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 і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6" tooltip="Ампер-витки"/>
              </a:rPr>
              <a:t>ампер-витках на метр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(А·в/м) у системі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7" tooltip="СІ"/>
              </a:rPr>
              <a:t>СІ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Напрям і величину напруженості вимірюють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8" tooltip="Магнітометр"/>
              </a:rPr>
              <a:t>магнітометрами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39750" algn="just">
              <a:lnSpc>
                <a:spcPct val="13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Магнітна стрілка, шо вільно обертається у будь-якому напрямку, в кожній точці магнітного поля набуває орієнтації, відповідної положенню вектора напруженості (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), який може бути розкладений на 3 проекції:</a:t>
            </a:r>
            <a:endParaRPr lang="ru-RU" sz="1300" smtClean="0">
              <a:latin typeface="Calibri" pitchFamily="34" charset="0"/>
            </a:endParaRPr>
          </a:p>
          <a:p>
            <a:pPr indent="539750" algn="just">
              <a:lnSpc>
                <a:spcPct val="130000"/>
              </a:lnSpc>
              <a:buSzPts val="1000"/>
              <a:buFont typeface="Symbol" pitchFamily="18" charset="2"/>
              <a:buChar char="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Меридіональну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— магнітний меридіан точки.</a:t>
            </a:r>
            <a:endParaRPr lang="ru-RU" sz="1300" smtClean="0">
              <a:latin typeface="Calibri" pitchFamily="34" charset="0"/>
            </a:endParaRPr>
          </a:p>
          <a:p>
            <a:pPr indent="539750" algn="just">
              <a:lnSpc>
                <a:spcPct val="130000"/>
              </a:lnSpc>
              <a:buSzPts val="1000"/>
              <a:buFont typeface="Symbol" pitchFamily="18" charset="2"/>
              <a:buChar char=""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Широтну.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Кут в горизонтальній площині даної точки між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9" tooltip="Меридіан"/>
              </a:rPr>
              <a:t>географічним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та магнітним меридіанами цієї самої точки називають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10" tooltip="Магнітне схилення"/>
              </a:rPr>
              <a:t>магнітним схиленням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). Якщо найближчий до полюса відрізок магнітного меридіана розташований на схід від географічного — схилення східне, або додатне; в іншому випадку воно західне, тобто від'ємне. Лінії на карті, що з'єднують точки з однаковими значеннями магнітного схилення називаються </a:t>
            </a:r>
            <a:r>
              <a:rPr lang="ru-RU" sz="18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11" tooltip="Ізогони"/>
              </a:rPr>
              <a:t>ізогонами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smtClean="0">
              <a:latin typeface="Calibri" pitchFamily="34" charset="0"/>
            </a:endParaRPr>
          </a:p>
          <a:p>
            <a:pPr indent="539750">
              <a:lnSpc>
                <a:spcPct val="80000"/>
              </a:lnSpc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2296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30000"/>
              </a:lnSpc>
              <a:buSzPts val="1000"/>
              <a:buFont typeface="Symbol" pitchFamily="18" charset="2"/>
              <a:buChar char=""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Вертикальну (радіальну).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 Кут між горизонтальною площиною та положенням вектора напруженості магнітного поля даної точки — </a:t>
            </a:r>
            <a:r>
              <a:rPr lang="ru-RU" sz="22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2" tooltip="Магнітне нахилення"/>
              </a:rPr>
              <a:t>магнітне нахилення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). </a:t>
            </a:r>
            <a:r>
              <a:rPr lang="ru-RU" sz="22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3" tooltip="Магнітний екватор (ще не написана)"/>
              </a:rPr>
              <a:t>Магнітний екватор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 — лінія, що сполучає точки земної поверхні, в яких вектор напруженості перебуває в горизонтальній площині. Кут нахилу стрілки компаса між ним та магнітними полюсами змінюється в інтервалі 0…90°. Магнітне нахилення позитивне, коли вектор направлений вниз від горизонтальної площини (Північна півкуля), і негативне, коли вектор направлений вгору (Південна півкуля). Лінії на карті, що з'єднують точки з однаковими значеннями магнітного нахилення називають </a:t>
            </a:r>
            <a:r>
              <a:rPr lang="ru-RU" sz="22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4" tooltip="Ізокліни"/>
              </a:rPr>
              <a:t>ізоклінами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 2" pitchFamily="18" charset="2"/>
              <a:buNone/>
            </a:pPr>
            <a:endParaRPr lang="ru-RU" sz="22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183562" cy="5976938"/>
          </a:xfrm>
        </p:spPr>
        <p:txBody>
          <a:bodyPr>
            <a:normAutofit/>
          </a:bodyPr>
          <a:lstStyle/>
          <a:p>
            <a:pPr indent="0" algn="ctr">
              <a:lnSpc>
                <a:spcPct val="130000"/>
              </a:lnSpc>
              <a:buFont typeface="Wingdings 2" pitchFamily="18" charset="2"/>
              <a:buNone/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3. Склад та будова атмосфери.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30000"/>
              </a:lnSpc>
              <a:buFont typeface="Wingdings 2" pitchFamily="18" charset="2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Атмосфера - це газова оболонка Землі /від грецького "атмос” -пара/. Вона простягається від поверхні Землі до 20000 км і поступово переходить в міжпланетний простір. За складом атмосфера являє собою фізичну суміш газів, рідин /краплини води/ та твердих речовин /пил, сніг. град/. Основні компоненти, які входять до складу сухого повітря нижньої атмосфери: азот /78,05%/, кисень /20.95%/, аргон /0,93%/, вуглекислий газ /0,03%/ і в незначній кількості - гелій, водень, неон, криптон, ксенон та ін. Крім того, в повітрі може бути від 0 до 4% водяної пари. Основна маса атмосфери /90%/ зосереджена в приземному шарі товщиною 16 км. До висоти 250 км у складі повітря переважають азот і кисень, від 250 до 700 км - атоми кисню, а ще вище - водень і гелій.</a:t>
            </a:r>
            <a:endParaRPr lang="ru-RU" sz="140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379413"/>
            <a:ext cx="8331200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778500"/>
          </a:xfrm>
        </p:spPr>
        <p:txBody>
          <a:bodyPr>
            <a:norm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Важливою складовою атмосфери є водяна пара, хоча її загальний вміст не перевищує 3 %. Більша частина пари знаходиться в повітрі до висоти 3000 м. Кількість пари змінюється залежно від температури. У холодному повітрі можуть міститися долі відсотка водяної пари, а в повітрі жарких тропічних областей її кількість може досягти 4 %.</a:t>
            </a: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22963"/>
          </a:xfrm>
        </p:spPr>
        <p:txBody>
          <a:bodyPr>
            <a:normAutofit/>
          </a:bodyPr>
          <a:lstStyle/>
          <a:p>
            <a:pPr indent="449263" algn="just">
              <a:lnSpc>
                <a:spcPct val="130000"/>
              </a:lnSpc>
            </a:pP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Азот</a:t>
            </a: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 — найпоширеніший газ в атмосфері. Крім того, він є обов'язковою складовою частиною різноманітних органічних сполук. У кругообігу азоту велику роль відіграють специфічні так звані азотфіксуючі групи мікроорганізмів. Азот — один з найважливіших елементів живлення рослин, який в значній мірі зумовлює їх продуктивність.</a:t>
            </a: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algn="just">
              <a:lnSpc>
                <a:spcPct val="130000"/>
              </a:lnSpc>
            </a:pPr>
            <a:r>
              <a:rPr lang="uk-UA" sz="2200" b="1" smtClean="0">
                <a:latin typeface="Times New Roman" pitchFamily="18" charset="0"/>
                <a:cs typeface="Times New Roman" pitchFamily="18" charset="0"/>
              </a:rPr>
              <a:t>Тропосфера</a:t>
            </a: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 — нижній і найщільніший шар атмосфери. У цьому шарі, який безпосередньо прилягає до Землі, зосереджено близько 80 % усієї маси повітря. Над полюсами його товщина дорівнює 8 км, над екватором —16 км, в середньому — 11 км. Такий неоднаковий розподіл товщини зумовлений термічними особливостями різних широт та обертанням Землі навколо вісі. </a:t>
            </a:r>
          </a:p>
          <a:p>
            <a:pPr indent="449263" algn="just">
              <a:lnSpc>
                <a:spcPct val="130000"/>
              </a:lnSpc>
            </a:pP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80000"/>
              </a:lnSpc>
              <a:buFont typeface="Wingdings 2" pitchFamily="18" charset="2"/>
              <a:buNone/>
            </a:pPr>
            <a:endParaRPr lang="ru-RU" sz="22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7993062" cy="62103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2413"/>
            <a:ext cx="87852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22963"/>
          </a:xfrm>
        </p:spPr>
        <p:txBody>
          <a:bodyPr>
            <a:normAutofit/>
          </a:bodyPr>
          <a:lstStyle/>
          <a:p>
            <a:pPr indent="0" algn="ctr">
              <a:lnSpc>
                <a:spcPct val="130000"/>
              </a:lnSpc>
              <a:buFont typeface="Wingdings 2" pitchFamily="18" charset="2"/>
              <a:buNone/>
            </a:pPr>
            <a:r>
              <a:rPr lang="uk-UA" sz="2100" b="1" smtClean="0">
                <a:latin typeface="Times New Roman" pitchFamily="18" charset="0"/>
                <a:cs typeface="Times New Roman" pitchFamily="18" charset="0"/>
              </a:rPr>
              <a:t>4. Методи дослідження атмосфери</a:t>
            </a:r>
            <a:endParaRPr lang="ru-RU" sz="21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30000"/>
              </a:lnSpc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Атмосфера - це об'єкт вивчення метеорології, кліматології, аерономії, синоптичної метеорології.</a:t>
            </a:r>
            <a:endParaRPr lang="ru-RU" sz="2100" smtClean="0">
              <a:latin typeface="Calibri" pitchFamily="34" charset="0"/>
            </a:endParaRPr>
          </a:p>
          <a:p>
            <a:pPr indent="0" algn="just">
              <a:lnSpc>
                <a:spcPct val="130000"/>
              </a:lnSpc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Метеорологія - це наука про фізичні явища і процеси в атмосфері, їх взаємодію з земною поверхнею та космічним середовищем /грец. “метеор” -небесне явище, грец. “логос”-вивчення, пізнання/.</a:t>
            </a:r>
            <a:endParaRPr lang="ru-RU" sz="2100" smtClean="0">
              <a:latin typeface="Calibri" pitchFamily="34" charset="0"/>
            </a:endParaRPr>
          </a:p>
          <a:p>
            <a:pPr indent="0" algn="just">
              <a:lnSpc>
                <a:spcPct val="130000"/>
              </a:lnSpc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Кліматологія - наука про клімат, тобто сукупність атмосферних умов, притаманних тому чи іншому району залежно від його географічних факторів. Це географічна наука, а метеорологія належить до геофізичних наук </a:t>
            </a:r>
            <a:endParaRPr lang="ru-RU" sz="2100" smtClean="0">
              <a:latin typeface="Calibri" pitchFamily="34" charset="0"/>
            </a:endParaRPr>
          </a:p>
          <a:p>
            <a:pPr indent="0" algn="just">
              <a:lnSpc>
                <a:spcPct val="130000"/>
              </a:lnSpc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Аерономія - це вивчення процесів у високих шарах атмосфери або фізика верхньої атмосфери.</a:t>
            </a:r>
            <a:endParaRPr lang="ru-RU" sz="210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22963"/>
          </a:xfrm>
        </p:spPr>
        <p:txBody>
          <a:bodyPr>
            <a:normAutofit/>
          </a:bodyPr>
          <a:lstStyle/>
          <a:p>
            <a:pPr indent="449263" algn="just">
              <a:lnSpc>
                <a:spcPct val="130000"/>
              </a:lnSpc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Синоптична метеорологія вивчає закономірності формування і змін . погоди на великих територіях і методи завбачення погоди. Погода - це стан атмосфери біля земної поверхні та прилеглих більш високих шарів. Вона характеризується такими метеорологічними показниками, як температура повітря, хмарність, атмосферні опади, вітер, тиск, вологість повітря, тощо.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30000"/>
              </a:lnSpc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 атмосфері відбуваються кліматичні процеси - теплообіг, вологообіг і атмосферна циркуляція, які розглядаються в даному розділі далі.</a:t>
            </a:r>
            <a:endParaRPr lang="ru-RU" sz="1400" smtClean="0">
              <a:latin typeface="Calibri" pitchFamily="34" charset="0"/>
            </a:endParaRPr>
          </a:p>
          <a:p>
            <a:pPr indent="449263" algn="just">
              <a:lnSpc>
                <a:spcPct val="130000"/>
              </a:lnSpc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Для вивчення атмосферних процесів і явищ проводять спостереження та виміри. Зібрані матеріали узагальнюють і аналізують для виявлення закономірностей розвитку атмосферних процесів, які використовуються для розв'язання практичних задач, найважливішою з яких є передбачення погоди.</a:t>
            </a:r>
            <a:endParaRPr lang="ru-RU" sz="140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75263"/>
          </a:xfrm>
        </p:spPr>
        <p:txBody>
          <a:bodyPr>
            <a:normAutofit/>
          </a:bodyPr>
          <a:lstStyle/>
          <a:p>
            <a:pPr indent="0" algn="ctr">
              <a:lnSpc>
                <a:spcPct val="140000"/>
              </a:lnSpc>
              <a:buFont typeface="Wingdings 2" pitchFamily="18" charset="2"/>
              <a:buNone/>
            </a:pPr>
            <a:r>
              <a:rPr lang="uk-UA"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Рух Землі навколо Сонця та осьовий рух Землі. Наслідки.</a:t>
            </a:r>
            <a:endParaRPr lang="ru-RU" sz="3600" smtClean="0">
              <a:latin typeface="Calibri" pitchFamily="34" charset="0"/>
            </a:endParaRPr>
          </a:p>
          <a:p>
            <a:pPr indent="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Магнітне поле Землі.</a:t>
            </a:r>
            <a:endParaRPr lang="ru-RU" sz="3600" smtClean="0">
              <a:latin typeface="Calibri" pitchFamily="34" charset="0"/>
            </a:endParaRPr>
          </a:p>
          <a:p>
            <a:pPr indent="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Склад та будова атмосфери.</a:t>
            </a:r>
            <a:endParaRPr lang="ru-RU" sz="3600" smtClean="0">
              <a:latin typeface="Calibri" pitchFamily="34" charset="0"/>
            </a:endParaRPr>
          </a:p>
          <a:p>
            <a:pPr indent="0">
              <a:lnSpc>
                <a:spcPct val="140000"/>
              </a:lnSpc>
              <a:spcAft>
                <a:spcPts val="800"/>
              </a:spcAft>
              <a:buFont typeface="Verdana" pitchFamily="34" charset="0"/>
              <a:buAutoNum type="arabicPeriod"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Методи дослідження атмосфери.</a:t>
            </a:r>
            <a:endParaRPr lang="ru-RU" sz="3600" smtClean="0">
              <a:latin typeface="Calibri" pitchFamily="34" charset="0"/>
            </a:endParaRPr>
          </a:p>
          <a:p>
            <a:pPr indent="0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22963"/>
          </a:xfrm>
        </p:spPr>
        <p:txBody>
          <a:bodyPr>
            <a:normAutofit/>
          </a:bodyPr>
          <a:lstStyle/>
          <a:p>
            <a:pPr indent="449263" algn="just">
              <a:lnSpc>
                <a:spcPct val="130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Методи дослідження в метеорології поступово вдосконалювались. На початку переважали візуальні спостереження та епізодичні вимірювання деяких величин біля земної поверхні.</a:t>
            </a:r>
            <a:endParaRPr lang="ru-RU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30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У ХУП ст. винайдені перші метеорологічні прилади /Галілеєм та його учнями/. Інструментальні спостереження почалися з кінця ХУП і початку ХУШ століть в деяких пунктах Європи і на морських маршрутах.</a:t>
            </a:r>
            <a:endParaRPr lang="ru-RU" sz="1600" smtClean="0">
              <a:latin typeface="Calibri" pitchFamily="34" charset="0"/>
            </a:endParaRPr>
          </a:p>
          <a:p>
            <a:pPr indent="449263" algn="just">
              <a:lnSpc>
                <a:spcPct val="130000"/>
              </a:lnSpc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З приватної ініціативи в другій половині ХУШ ст. була організована міжнародна сітка метеорологічних станцій в Європі. Результати її спостережень за 12 років були опубліковані.</a:t>
            </a:r>
            <a:endParaRPr lang="ru-RU" sz="160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buFont typeface="Wingdings 2" pitchFamily="18" charset="2"/>
              <a:buNone/>
            </a:pPr>
            <a:endParaRPr lang="ru-RU" sz="22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51525"/>
          </a:xfrm>
        </p:spPr>
        <p:txBody>
          <a:bodyPr>
            <a:normAutofit/>
          </a:bodyPr>
          <a:lstStyle/>
          <a:p>
            <a:pPr indent="449263" algn="just">
              <a:lnSpc>
                <a:spcPct val="130000"/>
              </a:lnSpc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У XIX ст. виникають перші державні сітки станцій. Г.В.Брандес складає в Німеччині перші синоптичні карти, а О.Гумбольдт закладає основи кліматології. Після винаходу телеграфу в 50—х роках розвивається синоптичний метод досліджень і виникає служба погоди та синоптична метеорологія. Це дало можливість вивчати процеси великого масштабу з урахуванням впливу різних фізико географічних умов. Організовуються перші метеорологічні інститути, розвивається динамічна метеорологія, яка використовує закони гідромеханіки і термодинаміки при дослідженнях атмосферних процесів.</a:t>
            </a:r>
            <a:endParaRPr lang="ru-RU" sz="21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30000"/>
              </a:lnSpc>
            </a:pPr>
            <a:r>
              <a:rPr lang="uk-UA" sz="2100" smtClean="0">
                <a:latin typeface="Times New Roman" pitchFamily="18" charset="0"/>
                <a:cs typeface="Times New Roman" pitchFamily="18" charset="0"/>
              </a:rPr>
              <a:t>У XX ст. починається дослідження атмосфери за допомогою радіозондів, літаків, аеростатів, ракет, штучних супутників Землі та різноманітних радіотехнічних засобів.</a:t>
            </a:r>
            <a:endParaRPr lang="ru-RU" sz="210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94400"/>
          </a:xfrm>
        </p:spPr>
        <p:txBody>
          <a:bodyPr>
            <a:normAutofit/>
          </a:bodyPr>
          <a:lstStyle/>
          <a:p>
            <a:pPr indent="449263" algn="just">
              <a:lnSpc>
                <a:spcPct val="140000"/>
              </a:lnSpc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При ООН існує Всесвітня метеорологічна організація з Всесвітньою службою погоди, яка має три світових метеорологічних центри - Москва, Вашингтон та Мельбурн. Вона розробляє програми досліджень глобальних атмосферних процесів, в яких беруть участь різні країни. Нині проведено велику кількість комплексних досліджень зусиллями багатьох країн. Це міжнародні проекти: ПДГАП - програма досліджень глобальних атмосферних процесів. МОНЕКС - Мусонна підпрограма, ПОЛЕКС - Полярний експеримент, ТРОПЕКС - Тропічний експеримент та ін.</a:t>
            </a:r>
            <a:endParaRPr lang="ru-RU" sz="17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22963"/>
          </a:xfrm>
        </p:spPr>
        <p:txBody>
          <a:bodyPr>
            <a:normAutofit/>
          </a:bodyPr>
          <a:lstStyle/>
          <a:p>
            <a:pPr indent="449263" algn="just">
              <a:lnSpc>
                <a:spcPct val="130000"/>
              </a:lnSpc>
            </a:pPr>
            <a:r>
              <a:rPr lang="uk-UA" sz="1900" smtClean="0">
                <a:latin typeface="Times New Roman" pitchFamily="18" charset="0"/>
                <a:cs typeface="Times New Roman" pitchFamily="18" charset="0"/>
              </a:rPr>
              <a:t>На наземних метеостанцію всього світу проводять синхронні спостереження через кожні 3 години за єдиним грінвицьким часом. Результати передаються по телефону, телеграфу чи радіозв'язку в центри служби погоди для складання синоптичних карт.</a:t>
            </a:r>
            <a:endParaRPr lang="ru-RU" sz="19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30000"/>
              </a:lnSpc>
            </a:pPr>
            <a:r>
              <a:rPr lang="uk-UA" sz="1900" smtClean="0">
                <a:latin typeface="Times New Roman" pitchFamily="18" charset="0"/>
                <a:cs typeface="Times New Roman" pitchFamily="18" charset="0"/>
              </a:rPr>
              <a:t>На метеостанціях основного типу спостерігаються наступні метеоелементи: температура повітря на висоті 2 м над земною поверхнею, атмосферний тиск; вологість повітря /пружність водяної пари і відносна вологість/; вітер на висоті 10—12 м /швидкість і напрям/; хмарність /ступінь покриття неба, типи хмар, висота, швидкість і напрям руху/; кількість опадів та їх типи; наявність та інтенсивність туманів та опадів, які утворюються на земній поверхні /роса, іней, ожеледиця тощо/; горизонтальна видимість.</a:t>
            </a:r>
            <a:endParaRPr lang="ru-RU" sz="190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buFont typeface="Wingdings 2" pitchFamily="18" charset="2"/>
              <a:buNone/>
            </a:pPr>
            <a:endParaRPr lang="ru-RU" sz="9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22963"/>
          </a:xfrm>
        </p:spPr>
        <p:txBody>
          <a:bodyPr>
            <a:normAutofit/>
          </a:bodyPr>
          <a:lstStyle/>
          <a:p>
            <a:pPr marL="323850" algn="just">
              <a:lnSpc>
                <a:spcPct val="130000"/>
              </a:lnSpc>
            </a:pPr>
            <a:r>
              <a:rPr lang="uk-UA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	Рух Землі навколо Сонця та осьовий рух Землі. Наслідки.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23850" algn="just">
              <a:lnSpc>
                <a:spcPct val="130000"/>
              </a:lnSpc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 рухається навколо Сонця за орбітою, яка мало відрізняється від кола. Ексцентриситет земної орбіти становить 0,017, середній радіус — 149,6 млн км. Сонце знаходиться в одному з фокусів еліпсоїдальної орбіти. Земля наближається до нього в перигелії (найближчій до Сонця точці орбіти) на 147 млн км і віддаляється в афелії (найбільш віддаленій точці) на 152 млн км. У перигелії Земля буває на початку січня, а в афелії — на початку липня. Тому в липні Земля одержує сонячного випромінювання на 3,4 % менше, а в січні — на 3,4 % більше, ніж в середньому щоденно протягом року.</a:t>
            </a:r>
            <a:endParaRPr lang="ru-RU" sz="1800" smtClean="0">
              <a:latin typeface="Calibri" pitchFamily="34" charset="0"/>
            </a:endParaRPr>
          </a:p>
          <a:p>
            <a:pPr marL="323850" algn="just">
              <a:lnSpc>
                <a:spcPct val="130000"/>
              </a:lnSpc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Всю орбіту Земля проходить за 365 діб </a:t>
            </a:r>
            <a:r>
              <a:rPr lang="uk-UA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uk-UA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9,6 с. Середня орбітальна швидкість Землі дорівнює 29,8 км/с. Річний рух Землі навколо Сонця можна спостерігати за безперервною зміною положення Сонця на небі: змінюється полуденна висота Сонця і зсовуються місця його сходу і заходу. Видимий річний шлях Сонця — велике коло на небесній сфері — називається екліптикою.</a:t>
            </a:r>
            <a:endParaRPr lang="ru-RU" sz="1800" smtClean="0">
              <a:latin typeface="Calibri" pitchFamily="34" charset="0"/>
            </a:endParaRPr>
          </a:p>
          <a:p>
            <a:pPr marL="323850">
              <a:lnSpc>
                <a:spcPct val="80000"/>
              </a:lnSpc>
              <a:buFont typeface="Wingdings 2" pitchFamily="18" charset="2"/>
              <a:buNone/>
            </a:pPr>
            <a:endParaRPr lang="ru-RU" sz="15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68375"/>
            <a:ext cx="69135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25450"/>
            <a:ext cx="8642350" cy="64087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04813"/>
            <a:ext cx="7805737" cy="6048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59340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141663"/>
            <a:ext cx="733425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51525"/>
          </a:xfrm>
        </p:spPr>
        <p:txBody>
          <a:bodyPr>
            <a:normAutofit/>
          </a:bodyPr>
          <a:lstStyle/>
          <a:p>
            <a:pPr indent="539750" algn="just">
              <a:lnSpc>
                <a:spcPct val="140000"/>
              </a:lnSpc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Магнітне поле Землі.</a:t>
            </a:r>
            <a:endParaRPr lang="ru-RU" sz="17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39750" algn="just">
              <a:lnSpc>
                <a:spcPct val="14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Магнітне поле Землі, геомагнітне поле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 — силове поле, виникнення якого зумовлене джерелами, що знаходяться в земній кулі та навколоземному просторі (магнітосфері та іоносфері). У навколоземному космічному просторі магнітне поле Землі утворює магнітосферу.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lnSpc>
                <a:spcPct val="14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Спрощено магнітне поле Землі можна уявити собі як поле магнітного диполя, нахиленого приблизно під кутом 11,5° відносно осі обертання Землі і віддаленого на 300 км від геомагнітного центра Землі.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indent="539750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51525"/>
          </a:xfrm>
        </p:spPr>
        <p:txBody>
          <a:bodyPr>
            <a:normAutofit/>
          </a:bodyPr>
          <a:lstStyle/>
          <a:p>
            <a:pPr indent="539750" algn="ctr">
              <a:lnSpc>
                <a:spcPct val="13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Розрізняють декілька видів земного магнітного поля:</a:t>
            </a:r>
            <a:endParaRPr lang="ru-RU" sz="17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539750" algn="just">
              <a:lnSpc>
                <a:spcPct val="130000"/>
              </a:lnSpc>
              <a:buSzPts val="1000"/>
              <a:buFont typeface="Symbol" pitchFamily="18" charset="2"/>
              <a:buChar char="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головне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зумовлене механіко-електромагнітними процесами у зовнішньому шарі ядра Землі;</a:t>
            </a:r>
            <a:endParaRPr lang="ru-RU" sz="1700" smtClean="0">
              <a:latin typeface="Calibri" pitchFamily="34" charset="0"/>
            </a:endParaRPr>
          </a:p>
          <a:p>
            <a:pPr indent="539750" algn="just">
              <a:lnSpc>
                <a:spcPct val="130000"/>
              </a:lnSpc>
              <a:buSzPts val="1000"/>
              <a:buFont typeface="Symbol" pitchFamily="18" charset="2"/>
              <a:buChar char="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аномальне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пов'язане головним чином з </a:t>
            </a:r>
            <a:r>
              <a:rPr lang="ru-RU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намагніченістю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гірських порід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земної кори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smtClean="0">
              <a:latin typeface="Calibri" pitchFamily="34" charset="0"/>
            </a:endParaRPr>
          </a:p>
          <a:p>
            <a:pPr indent="539750" algn="just">
              <a:lnSpc>
                <a:spcPct val="130000"/>
              </a:lnSpc>
              <a:buSzPts val="1000"/>
              <a:buFont typeface="Symbol" pitchFamily="18" charset="2"/>
              <a:buChar char="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зумовлене </a:t>
            </a:r>
            <a:r>
              <a:rPr lang="ru-RU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електричними струмами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що існують у навколоземному </a:t>
            </a:r>
            <a:r>
              <a:rPr lang="ru-RU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космічному просторі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та індукованими у </a:t>
            </a:r>
            <a:r>
              <a:rPr lang="ru-RU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манті</a:t>
            </a:r>
            <a:r>
              <a:rPr lang="uk-UA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 Землі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; має добре виражений широтний розподіл (більш інтенсивне у приполярних областях і зменшується до екватора).</a:t>
            </a:r>
            <a:endParaRPr lang="ru-RU" sz="1700" smtClean="0">
              <a:latin typeface="Calibri" pitchFamily="34" charset="0"/>
            </a:endParaRPr>
          </a:p>
          <a:p>
            <a:pPr indent="539750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1257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Verdana</vt:lpstr>
      <vt:lpstr>Arial</vt:lpstr>
      <vt:lpstr>Wingdings 2</vt:lpstr>
      <vt:lpstr>Calibri</vt:lpstr>
      <vt:lpstr>Times New Roman</vt:lpstr>
      <vt:lpstr>Symbol</vt:lpstr>
      <vt:lpstr>Аспект</vt:lpstr>
      <vt:lpstr>Аспект</vt:lpstr>
      <vt:lpstr>Аспект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2 </dc:title>
  <dc:creator>user</dc:creator>
  <cp:lastModifiedBy>Microsoft Office</cp:lastModifiedBy>
  <cp:revision>4</cp:revision>
  <dcterms:created xsi:type="dcterms:W3CDTF">2018-02-14T06:21:32Z</dcterms:created>
  <dcterms:modified xsi:type="dcterms:W3CDTF">2022-03-15T23:10:01Z</dcterms:modified>
</cp:coreProperties>
</file>