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Override1.xml" ContentType="application/vnd.openxmlformats-officedocument.themeOverride+xml"/>
  <Override PartName="/ppt/tags/tag1.xml" ContentType="application/vnd.openxmlformats-officedocument.presentationml.tags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CC3300"/>
    <a:srgbClr val="D1F3FF"/>
    <a:srgbClr val="000099"/>
    <a:srgbClr val="C7AE7B"/>
    <a:srgbClr val="FF6600"/>
    <a:srgbClr val="FFCCFF"/>
    <a:srgbClr val="FFCC9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-154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8242E1-C963-4BC4-B892-EE0BC40ABEEB}" type="datetimeFigureOut">
              <a:rPr lang="ru-RU"/>
              <a:pPr>
                <a:defRPr/>
              </a:pPr>
              <a:t>16.03.2022</a:t>
            </a:fld>
            <a:endParaRPr lang="ru-RU"/>
          </a:p>
        </p:txBody>
      </p:sp>
      <p:sp>
        <p:nvSpPr>
          <p:cNvPr id="6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6E1F03-CD67-4892-A631-86552D40082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5F512A-4940-4E11-BA4C-0860007EB734}" type="datetimeFigureOut">
              <a:rPr lang="ru-RU"/>
              <a:pPr>
                <a:defRPr/>
              </a:pPr>
              <a:t>16.03.2022</a:t>
            </a:fld>
            <a:endParaRPr lang="ru-RU"/>
          </a:p>
        </p:txBody>
      </p:sp>
      <p:sp>
        <p:nvSpPr>
          <p:cNvPr id="5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D765D5-6B40-4525-9063-ECA4984461F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69411D-5479-457F-9AD2-2E16BDBC62FC}" type="datetimeFigureOut">
              <a:rPr lang="ru-RU"/>
              <a:pPr>
                <a:defRPr/>
              </a:pPr>
              <a:t>16.03.2022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83DF26-0FCD-4E85-951E-B2CE1CA27CE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7C7CFC-A6CD-4925-A17D-EC64FEAE4F4B}" type="datetimeFigureOut">
              <a:rPr lang="ru-RU"/>
              <a:pPr>
                <a:defRPr/>
              </a:pPr>
              <a:t>16.03.2022</a:t>
            </a:fld>
            <a:endParaRPr lang="ru-RU"/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825"/>
            <a:ext cx="758825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1CEDA4-0673-4272-9F0C-3E65397E624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B4295D-9519-4D51-858A-1402F48F5BCF}" type="datetimeFigureOut">
              <a:rPr lang="ru-RU"/>
              <a:pPr>
                <a:defRPr/>
              </a:pPr>
              <a:t>16.03.2022</a:t>
            </a:fld>
            <a:endParaRPr lang="ru-RU"/>
          </a:p>
        </p:txBody>
      </p:sp>
      <p:sp>
        <p:nvSpPr>
          <p:cNvPr id="7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864360-0234-41AD-8EDA-E69CDBE8DFB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936C63-8219-4037-9FA1-24F1B5ACF200}" type="datetimeFigureOut">
              <a:rPr lang="ru-RU"/>
              <a:pPr>
                <a:defRPr/>
              </a:pPr>
              <a:t>16.03.2022</a:t>
            </a:fld>
            <a:endParaRPr lang="ru-RU"/>
          </a:p>
        </p:txBody>
      </p:sp>
      <p:sp>
        <p:nvSpPr>
          <p:cNvPr id="6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F4DF7C-9344-44D7-BBA6-9FA55AFAD85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8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3E525C-5044-4411-B383-B6AA1CE03657}" type="datetimeFigureOut">
              <a:rPr lang="ru-RU"/>
              <a:pPr>
                <a:defRPr/>
              </a:pPr>
              <a:t>16.03.2022</a:t>
            </a:fld>
            <a:endParaRPr lang="ru-RU"/>
          </a:p>
        </p:txBody>
      </p:sp>
      <p:sp>
        <p:nvSpPr>
          <p:cNvPr id="9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7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30907C-CDBF-44BB-963D-0A11168649C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6672F2-3804-42FD-9C21-185240C7946F}" type="datetimeFigureOut">
              <a:rPr lang="ru-RU"/>
              <a:pPr>
                <a:defRPr/>
              </a:pPr>
              <a:t>16.03.2022</a:t>
            </a:fld>
            <a:endParaRPr lang="ru-RU"/>
          </a:p>
        </p:txBody>
      </p:sp>
      <p:sp>
        <p:nvSpPr>
          <p:cNvPr id="4" name="Нижний колонтитул 2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7BFA1D-1330-4B23-92E8-6EDCB2C4637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E1A264-C414-4181-B932-85D32716A3A2}" type="datetimeFigureOut">
              <a:rPr lang="ru-RU"/>
              <a:pPr>
                <a:defRPr/>
              </a:pPr>
              <a:t>16.03.2022</a:t>
            </a:fld>
            <a:endParaRPr lang="ru-RU"/>
          </a:p>
        </p:txBody>
      </p:sp>
      <p:sp>
        <p:nvSpPr>
          <p:cNvPr id="3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6975C7-0AE7-4311-BDCA-6C791FB467E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79AFD0-DD29-404B-AECD-9B977408731F}" type="datetimeFigureOut">
              <a:rPr lang="ru-RU"/>
              <a:pPr>
                <a:defRPr/>
              </a:pPr>
              <a:t>16.03.2022</a:t>
            </a:fld>
            <a:endParaRPr lang="ru-RU"/>
          </a:p>
        </p:txBody>
      </p:sp>
      <p:sp>
        <p:nvSpPr>
          <p:cNvPr id="7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F98824-8666-4D2E-8754-0291FA59520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18CDA5-86F8-439B-9501-8AFEF49381D5}" type="datetimeFigureOut">
              <a:rPr lang="ru-RU"/>
              <a:pPr>
                <a:defRPr/>
              </a:pPr>
              <a:t>16.03.2022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C5DA71-82D6-453E-8E01-1643D8A2626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29" name="Текст 7"/>
          <p:cNvSpPr>
            <a:spLocks noGrp="1"/>
          </p:cNvSpPr>
          <p:nvPr>
            <p:ph type="body" idx="1"/>
          </p:nvPr>
        </p:nvSpPr>
        <p:spPr bwMode="auto">
          <a:xfrm>
            <a:off x="304800" y="1554163"/>
            <a:ext cx="86868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accent1">
                    <a:shade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6D626AB-B846-4CCF-9DDD-64B5FD020163}" type="datetimeFigureOut">
              <a:rPr lang="ru-RU"/>
              <a:pPr>
                <a:defRPr/>
              </a:pPr>
              <a:t>16.03.2022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accent1">
                    <a:shade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accent1">
                    <a:shade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A481105-7AD7-4D26-BF0A-7391B77139F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1" r:id="rId4"/>
    <p:sldLayoutId id="2147483675" r:id="rId5"/>
    <p:sldLayoutId id="2147483670" r:id="rId6"/>
    <p:sldLayoutId id="2147483676" r:id="rId7"/>
    <p:sldLayoutId id="2147483677" r:id="rId8"/>
    <p:sldLayoutId id="2147483678" r:id="rId9"/>
    <p:sldLayoutId id="2147483669" r:id="rId10"/>
    <p:sldLayoutId id="2147483679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3600" kern="1200" cap="all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ranklin Gothic Medium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"/>
        <a:defRPr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"/>
        <a:defRPr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"/>
        <a:defRPr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"/>
        <a:defRPr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60000"/>
        <a:buFont typeface="Wingdings 2" pitchFamily="18" charset="2"/>
        <a:buChar char=""/>
        <a:defRPr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7.gif"/><Relationship Id="rId5" Type="http://schemas.openxmlformats.org/officeDocument/2006/relationships/image" Target="../media/image6.gif"/><Relationship Id="rId4" Type="http://schemas.openxmlformats.org/officeDocument/2006/relationships/image" Target="../media/image5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gif"/><Relationship Id="rId4" Type="http://schemas.openxmlformats.org/officeDocument/2006/relationships/image" Target="../media/image16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gif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audio" Target="../media/audio16.wav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583112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ru-RU" sz="9600" dirty="0" smtClean="0">
                <a:solidFill>
                  <a:srgbClr val="000099"/>
                </a:solidFill>
                <a:latin typeface="Impact" pitchFamily="34" charset="0"/>
              </a:rPr>
              <a:t>        Людина</a:t>
            </a:r>
            <a:br>
              <a:rPr lang="ru-RU" sz="9600" dirty="0" smtClean="0">
                <a:solidFill>
                  <a:srgbClr val="000099"/>
                </a:solidFill>
                <a:latin typeface="Impact" pitchFamily="34" charset="0"/>
              </a:rPr>
            </a:br>
            <a:r>
              <a:rPr lang="ru-RU" sz="9600" dirty="0" smtClean="0">
                <a:solidFill>
                  <a:srgbClr val="000099"/>
                </a:solidFill>
                <a:latin typeface="Impact" pitchFamily="34" charset="0"/>
              </a:rPr>
              <a:t>                 </a:t>
            </a:r>
            <a:r>
              <a:rPr lang="ru-RU" sz="9600" dirty="0" err="1" smtClean="0">
                <a:solidFill>
                  <a:srgbClr val="000099"/>
                </a:solidFill>
                <a:latin typeface="Impact" pitchFamily="34" charset="0"/>
              </a:rPr>
              <a:t>і</a:t>
            </a:r>
            <a:r>
              <a:rPr lang="ru-RU" sz="9600" dirty="0" smtClean="0">
                <a:solidFill>
                  <a:srgbClr val="000099"/>
                </a:solidFill>
                <a:latin typeface="Impact" pitchFamily="34" charset="0"/>
              </a:rPr>
              <a:t/>
            </a:r>
            <a:br>
              <a:rPr lang="ru-RU" sz="9600" dirty="0" smtClean="0">
                <a:solidFill>
                  <a:srgbClr val="000099"/>
                </a:solidFill>
                <a:latin typeface="Impact" pitchFamily="34" charset="0"/>
              </a:rPr>
            </a:br>
            <a:r>
              <a:rPr lang="ru-RU" sz="9600" dirty="0" smtClean="0">
                <a:solidFill>
                  <a:srgbClr val="000099"/>
                </a:solidFill>
                <a:latin typeface="Impact" pitchFamily="34" charset="0"/>
              </a:rPr>
              <a:t>    атмосфера</a:t>
            </a:r>
          </a:p>
        </p:txBody>
      </p:sp>
      <p:pic>
        <p:nvPicPr>
          <p:cNvPr id="13314" name="Picture 6" descr="AG00435_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4875" y="3286125"/>
            <a:ext cx="2214563" cy="197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sun_tu4a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286500" y="500063"/>
            <a:ext cx="3071813" cy="301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37R4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857875" y="2071688"/>
            <a:ext cx="2682875" cy="166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 spd="slow">
    <p:zoom/>
    <p:sndAc>
      <p:stSnd>
        <p:snd r:embed="rId3" name="drumroll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sz="4400" dirty="0" smtClean="0"/>
              <a:t>                  </a:t>
            </a:r>
            <a:r>
              <a:rPr lang="uk-UA" sz="4400" u="sng" dirty="0" smtClean="0"/>
              <a:t>Град, дощ, сніг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23554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3555" name="Picture 2" descr="C:\Users\Вика Телеусова\Desktop\image_860606170045389081748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6" name="Прямоугольник 4"/>
          <p:cNvSpPr>
            <a:spLocks noChangeArrowheads="1"/>
          </p:cNvSpPr>
          <p:nvPr/>
        </p:nvSpPr>
        <p:spPr bwMode="auto">
          <a:xfrm>
            <a:off x="2786063" y="285750"/>
            <a:ext cx="3643312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4000" b="1" i="1" u="sng">
                <a:solidFill>
                  <a:srgbClr val="C00000"/>
                </a:solidFill>
                <a:latin typeface="Impact" pitchFamily="34" charset="0"/>
              </a:rPr>
              <a:t>Град, дощ, сніг</a:t>
            </a:r>
            <a:endParaRPr lang="ru-RU" sz="4000" b="1" i="1">
              <a:solidFill>
                <a:srgbClr val="C00000"/>
              </a:solidFill>
              <a:latin typeface="Impact" pitchFamily="34" charset="0"/>
            </a:endParaRPr>
          </a:p>
        </p:txBody>
      </p:sp>
      <p:sp>
        <p:nvSpPr>
          <p:cNvPr id="20483" name="Rectangle 3"/>
          <p:cNvSpPr>
            <a:spLocks noChangeArrowheads="1"/>
          </p:cNvSpPr>
          <p:nvPr/>
        </p:nvSpPr>
        <p:spPr bwMode="auto">
          <a:xfrm>
            <a:off x="0" y="1571625"/>
            <a:ext cx="9144000" cy="403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r>
              <a:rPr lang="uk-UA" sz="3200" dirty="0">
                <a:solidFill>
                  <a:schemeClr val="bg2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Здавалося б - що може бути звичніше дощу, снігу, туману ... Це такі звичні нам явища, які називають атмосферними опадами. Незвичайними або небезпечними вони стають тоді, коли набувають незвичні для нас розміри або силу.</a:t>
            </a:r>
          </a:p>
          <a:p>
            <a:pPr eaLnBrk="0" hangingPunct="0">
              <a:defRPr/>
            </a:pPr>
            <a:r>
              <a:rPr lang="uk-UA" sz="3200" dirty="0">
                <a:solidFill>
                  <a:schemeClr val="bg2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В результаті на дорогах утворюється ожеледь, а дерева схиляються до самої землі від тяжкості «крижаного панцира».</a:t>
            </a:r>
            <a:endParaRPr lang="uk-UA" sz="3200" dirty="0">
              <a:solidFill>
                <a:schemeClr val="bg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3558" name="Picture 4" descr="C:\Users\Вика Телеусова\Desktop\3580997vvzxbfkm4l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39000" y="6096000"/>
            <a:ext cx="1905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9" name="Picture 5" descr="C:\Users\Вика Телеусова\Desktop\ESTRELLAS (73)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8625" y="785813"/>
            <a:ext cx="9525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  <p:sndAc>
      <p:stSnd>
        <p:snd r:embed="rId2" name="bomb.wav"/>
      </p:stSnd>
    </p:sndAc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4578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mtClean="0"/>
              <a:t>Град - це шматочки льоду, замерзла вода, що падає з неба.</a:t>
            </a:r>
          </a:p>
          <a:p>
            <a:endParaRPr lang="ru-RU" smtClean="0"/>
          </a:p>
        </p:txBody>
      </p:sp>
      <p:pic>
        <p:nvPicPr>
          <p:cNvPr id="24579" name="Picture 2" descr="C:\Users\Вика Телеусова\Desktop\oHlN4CZOuWc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0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ru-RU" sz="1300">
                <a:solidFill>
                  <a:srgbClr val="000000"/>
                </a:solidFill>
              </a:rPr>
              <a:t>Град - це шматочки льоду, замерзла вода, що падає з неба.</a:t>
            </a:r>
            <a:endParaRPr lang="ru-RU"/>
          </a:p>
        </p:txBody>
      </p:sp>
      <p:sp>
        <p:nvSpPr>
          <p:cNvPr id="24581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ru-RU" sz="1300">
                <a:solidFill>
                  <a:srgbClr val="000000"/>
                </a:solidFill>
              </a:rPr>
              <a:t>Град - це шматочки льоду, замерзла вода, що падає з неба.</a:t>
            </a:r>
            <a:endParaRPr lang="ru-RU"/>
          </a:p>
        </p:txBody>
      </p:sp>
      <p:sp>
        <p:nvSpPr>
          <p:cNvPr id="24582" name="Rectangle 5"/>
          <p:cNvSpPr>
            <a:spLocks noChangeArrowheads="1"/>
          </p:cNvSpPr>
          <p:nvPr/>
        </p:nvSpPr>
        <p:spPr bwMode="auto">
          <a:xfrm>
            <a:off x="0" y="285750"/>
            <a:ext cx="642937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 sz="2400" b="1">
                <a:solidFill>
                  <a:srgbClr val="F2F2F2"/>
                </a:solidFill>
              </a:rPr>
              <a:t>      Град - це шматочки льоду, замерзла вода, що падає з неба</a:t>
            </a:r>
            <a:r>
              <a:rPr lang="ru-RU" sz="1300">
                <a:solidFill>
                  <a:srgbClr val="F2F2F2"/>
                </a:solidFill>
              </a:rPr>
              <a:t>.</a:t>
            </a:r>
            <a:endParaRPr lang="ru-RU"/>
          </a:p>
        </p:txBody>
      </p:sp>
      <p:sp>
        <p:nvSpPr>
          <p:cNvPr id="24583" name="Rectangle 6"/>
          <p:cNvSpPr>
            <a:spLocks noChangeArrowheads="1"/>
          </p:cNvSpPr>
          <p:nvPr/>
        </p:nvSpPr>
        <p:spPr bwMode="auto">
          <a:xfrm>
            <a:off x="0" y="1214438"/>
            <a:ext cx="6429375" cy="304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uk-UA" sz="2400" b="1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Звичайний град не більш сантиметра, але бували випадки випадання катастрофічного граду, коли кожен шматок льоду досягав розміру з яйце. Найбільша градина, про яку повідомлялося, була вагою близько 1 кг! Така градина запросто можна вбити людину. В Індії в 1961 році був відомий випадок, коли градина в 3 кг вбила слона! </a:t>
            </a:r>
            <a:endParaRPr lang="uk-UA" sz="2400" b="1">
              <a:solidFill>
                <a:schemeClr val="bg1"/>
              </a:solidFill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9" name="Рисунок 8" descr="град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76918" y="0"/>
            <a:ext cx="3167082" cy="2214554"/>
          </a:xfrm>
          <a:prstGeom prst="ellipse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24585" name="Picture 8" descr="C:\Users\Вика Телеусова\Desktop\15486752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155575"/>
            <a:ext cx="714375" cy="776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6" name="Picture 8" descr="C:\Users\Вика Телеусова\Desktop\15486752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1071563"/>
            <a:ext cx="785813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strips dir="ru"/>
    <p:sndAc>
      <p:stSnd>
        <p:snd r:embed="rId2" name="push.wav"/>
      </p:stSnd>
    </p:sndAc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5602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5603" name="Picture 2" descr="C:\Users\Вика Телеусова\Desktop\53265557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4" name="Rectangle 3"/>
          <p:cNvSpPr>
            <a:spLocks noChangeArrowheads="1"/>
          </p:cNvSpPr>
          <p:nvPr/>
        </p:nvSpPr>
        <p:spPr bwMode="auto">
          <a:xfrm>
            <a:off x="0" y="500063"/>
            <a:ext cx="9144000" cy="354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uk-UA" sz="3200">
                <a:solidFill>
                  <a:srgbClr val="D1F3FF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Сніжинки, тихо падають з неба в зимову пору, викликають приємні  спогади. І зовсім інша справа колючі шматочки замерзлого снігу при сильному вітрі, в заметіль. Для людини потрапити в сильну і довгу пургу, особливо в гірській місцевості, коли видимість знижується до нуля, може навіть коштувати життя.</a:t>
            </a:r>
            <a:endParaRPr lang="uk-UA" sz="3200">
              <a:solidFill>
                <a:srgbClr val="D1F3FF"/>
              </a:solidFill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circl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26626" name="Содержимое 3" descr="Картинки по запросу гололед"/>
          <p:cNvPicPr>
            <a:picLocks noGrp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8" name="Прямоугольник 7"/>
          <p:cNvSpPr/>
          <p:nvPr/>
        </p:nvSpPr>
        <p:spPr>
          <a:xfrm>
            <a:off x="0" y="0"/>
            <a:ext cx="6143625" cy="173831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uk-UA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Снігові замети, заметіль, стають причиною зупинки транспорту, обриву ліній електропередачі, припинення роботи аеропортів через «нельотну погоду».</a:t>
            </a:r>
            <a:r>
              <a:rPr lang="uk-UA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cs typeface="+mn-cs"/>
              </a:rPr>
              <a:t> </a:t>
            </a:r>
            <a:endParaRPr lang="ru-RU" sz="2400" b="1" dirty="0">
              <a:solidFill>
                <a:schemeClr val="tx1">
                  <a:lumMod val="95000"/>
                  <a:lumOff val="5000"/>
                </a:schemeClr>
              </a:solidFill>
              <a:latin typeface="+mn-lt"/>
              <a:cs typeface="+mn-cs"/>
            </a:endParaRPr>
          </a:p>
          <a:p>
            <a:pPr>
              <a:defRPr/>
            </a:pPr>
            <a:endParaRPr lang="ru-RU" sz="11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628" name="Прямоугольник 8"/>
          <p:cNvSpPr>
            <a:spLocks noChangeArrowheads="1"/>
          </p:cNvSpPr>
          <p:nvPr/>
        </p:nvSpPr>
        <p:spPr bwMode="auto">
          <a:xfrm>
            <a:off x="4143375" y="3429000"/>
            <a:ext cx="5000625" cy="337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2400" b="1">
                <a:solidFill>
                  <a:srgbClr val="D1F3FF"/>
                </a:solidFill>
                <a:latin typeface="Franklin Gothic Book" pitchFamily="34" charset="0"/>
              </a:rPr>
              <a:t>Особливо катастрофічними стають несподівані бурани і сніг  там, де вони не характерні. Раз на кілька десятків років такі явища трапляються, наприклад, в південних частинах Північної Америки, на південному березі Криму, в Середземномор'ї.</a:t>
            </a:r>
            <a:endParaRPr lang="ru-RU" sz="2400" b="1">
              <a:solidFill>
                <a:srgbClr val="D1F3FF"/>
              </a:solidFill>
              <a:latin typeface="Franklin Gothic Book" pitchFamily="34" charset="0"/>
            </a:endParaRPr>
          </a:p>
        </p:txBody>
      </p:sp>
    </p:spTree>
  </p:cSld>
  <p:clrMapOvr>
    <a:masterClrMapping/>
  </p:clrMapOvr>
  <p:transition spd="slow">
    <p:dissolv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7650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7651" name="Picture 2" descr="C:\Users\Вика Телеусова\Desktop\frozen-filme-animation-disney-moose-fallen-ice-and-snow-wallpaper-papel-de-parede-alc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285750"/>
            <a:ext cx="91440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r>
              <a:rPr lang="uk-UA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Ожеледь - крижана кірка на землі, деревах, будівлях та інших предметах, яка утворюється взимку, коли відлиги змінюються морозами</a:t>
            </a:r>
            <a:endParaRPr lang="uk-UA" sz="2800" b="1" i="1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wheel spokes="1"/>
    <p:sndAc>
      <p:stSnd>
        <p:snd r:embed="rId2" name="camera.wav"/>
      </p:stSnd>
    </p:sndAc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8674" name="Содержимое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8675" name="Picture 2" descr="C:\Users\Вика Телеусова\Desktop\dozd_v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6" name="Rectangle 3"/>
          <p:cNvSpPr>
            <a:spLocks noChangeArrowheads="1"/>
          </p:cNvSpPr>
          <p:nvPr/>
        </p:nvSpPr>
        <p:spPr bwMode="auto">
          <a:xfrm>
            <a:off x="0" y="0"/>
            <a:ext cx="9144000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uk-UA" sz="2800" b="1" i="1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Крижаний дощ - причина утворення крижаного кокону навколо проводів, антен, гілок дерев. На перший погляд - дуже красиво! Сади, парки, ліси стають «кришталевими».</a:t>
            </a:r>
            <a:endParaRPr lang="uk-UA" sz="2800" b="1" i="1">
              <a:solidFill>
                <a:schemeClr val="bg1"/>
              </a:solidFill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28677" name="Rectangle 4"/>
          <p:cNvSpPr>
            <a:spLocks noChangeArrowheads="1"/>
          </p:cNvSpPr>
          <p:nvPr/>
        </p:nvSpPr>
        <p:spPr bwMode="auto">
          <a:xfrm>
            <a:off x="0" y="3571875"/>
            <a:ext cx="8786813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uk-UA" sz="2400" b="1" i="1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Але це явище природи небезпечно, так як під вагою льоду великі гілки і сучки дерев ламаються, лінії електропередачі обриваються. На землі під час крижаного дощу теж утворюється полій - це одна з причин сильної  ожеледі.</a:t>
            </a:r>
            <a:endParaRPr lang="uk-UA" sz="2400" b="1" i="1">
              <a:solidFill>
                <a:schemeClr val="bg1"/>
              </a:solidFill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push dir="u"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Содержимое 2"/>
          <p:cNvSpPr>
            <a:spLocks noGrp="1"/>
          </p:cNvSpPr>
          <p:nvPr>
            <p:ph idx="1"/>
          </p:nvPr>
        </p:nvSpPr>
        <p:spPr>
          <a:xfrm>
            <a:off x="285750" y="0"/>
            <a:ext cx="8686800" cy="4525963"/>
          </a:xfrm>
        </p:spPr>
        <p:txBody>
          <a:bodyPr/>
          <a:lstStyle/>
          <a:p>
            <a:endParaRPr lang="ru-RU" smtClean="0"/>
          </a:p>
        </p:txBody>
      </p:sp>
      <p:pic>
        <p:nvPicPr>
          <p:cNvPr id="29698" name="Picture 2" descr="C:\Users\Вика Телеусова\Desktop\2-320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Прямоугольник 5"/>
          <p:cNvSpPr>
            <a:spLocks noChangeArrowheads="1"/>
          </p:cNvSpPr>
          <p:nvPr/>
        </p:nvSpPr>
        <p:spPr bwMode="auto">
          <a:xfrm>
            <a:off x="0" y="0"/>
            <a:ext cx="6286500" cy="403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>
                <a:solidFill>
                  <a:schemeClr val="bg1"/>
                </a:solidFill>
                <a:latin typeface="Franklin Gothic Book" pitchFamily="34" charset="0"/>
              </a:rPr>
              <a:t>Урагани, смерчі, шторми, тайфуни, циклони - це природні явища одного порядку, схожі за своїми характеристиками. Шторми в Атлантичному океані називають ураганами, в Тихому океані - тайфунами, в Індійському океані - циклонами</a:t>
            </a:r>
            <a:r>
              <a:rPr lang="ru-RU">
                <a:solidFill>
                  <a:schemeClr val="bg1"/>
                </a:solidFill>
                <a:latin typeface="Franklin Gothic Book" pitchFamily="34" charset="0"/>
              </a:rPr>
              <a:t>. </a:t>
            </a:r>
          </a:p>
        </p:txBody>
      </p:sp>
    </p:spTree>
  </p:cSld>
  <p:clrMapOvr>
    <a:masterClrMapping/>
  </p:clrMapOvr>
  <p:transition spd="slow">
    <p:push dir="d"/>
    <p:sndAc>
      <p:stSnd>
        <p:snd r:embed="rId2" name="explode.wav"/>
      </p:stSnd>
    </p:sndAc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0722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0723" name="Picture 2" descr="C:\Users\Вика Телеусова\Desktop\7982d7c1d602005bbd78df859a96f4f8_fitted_800x600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4" name="Rectangle 3"/>
          <p:cNvSpPr>
            <a:spLocks noChangeArrowheads="1"/>
          </p:cNvSpPr>
          <p:nvPr/>
        </p:nvSpPr>
        <p:spPr bwMode="auto">
          <a:xfrm>
            <a:off x="0" y="0"/>
            <a:ext cx="9144000" cy="655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uk-UA" sz="200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                                                  </a:t>
            </a:r>
            <a:r>
              <a:rPr lang="uk-UA" sz="360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Ураган </a:t>
            </a:r>
            <a:endParaRPr lang="ru-RU" sz="3600">
              <a:solidFill>
                <a:schemeClr val="bg1"/>
              </a:solidFill>
              <a:ea typeface="Calibri" pitchFamily="34" charset="0"/>
              <a:cs typeface="Times New Roman" pitchFamily="18" charset="0"/>
            </a:endParaRPr>
          </a:p>
          <a:p>
            <a:pPr eaLnBrk="0" hangingPunct="0"/>
            <a:endParaRPr lang="uk-UA" sz="3200">
              <a:solidFill>
                <a:schemeClr val="bg1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eaLnBrk="0" hangingPunct="0"/>
            <a:r>
              <a:rPr lang="uk-UA" sz="320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Потужний атмосферний вихор, швидкість вітру</a:t>
            </a:r>
            <a:endParaRPr lang="ru-RU" sz="3200">
              <a:solidFill>
                <a:schemeClr val="bg1"/>
              </a:solidFill>
            </a:endParaRPr>
          </a:p>
          <a:p>
            <a:pPr eaLnBrk="0" hangingPunct="0"/>
            <a:r>
              <a:rPr lang="uk-UA" sz="3200">
                <a:solidFill>
                  <a:schemeClr val="bg1"/>
                </a:solidFill>
                <a:latin typeface="Calibri" pitchFamily="34" charset="0"/>
              </a:rPr>
              <a:t>до 110 м / с.</a:t>
            </a:r>
          </a:p>
          <a:p>
            <a:pPr eaLnBrk="0" hangingPunct="0"/>
            <a:r>
              <a:rPr lang="uk-UA" sz="3200">
                <a:solidFill>
                  <a:schemeClr val="bg1"/>
                </a:solidFill>
                <a:latin typeface="Calibri" pitchFamily="34" charset="0"/>
              </a:rPr>
              <a:t> </a:t>
            </a:r>
          </a:p>
          <a:p>
            <a:pPr eaLnBrk="0" hangingPunct="0"/>
            <a:r>
              <a:rPr lang="uk-UA" sz="3200">
                <a:solidFill>
                  <a:schemeClr val="bg1"/>
                </a:solidFill>
                <a:latin typeface="Calibri" pitchFamily="34" charset="0"/>
              </a:rPr>
              <a:t>          Ураган - це вітер, який закручується в кілька спіралей з великою швидкістю.</a:t>
            </a:r>
            <a:endParaRPr lang="ru-RU" sz="3200">
              <a:solidFill>
                <a:schemeClr val="bg1"/>
              </a:solidFill>
            </a:endParaRPr>
          </a:p>
          <a:p>
            <a:pPr eaLnBrk="0" hangingPunct="0"/>
            <a:r>
              <a:rPr lang="uk-UA" sz="3200">
                <a:solidFill>
                  <a:schemeClr val="bg1"/>
                </a:solidFill>
                <a:latin typeface="Calibri" pitchFamily="34" charset="0"/>
              </a:rPr>
              <a:t>Якщо хтось потрапить в епіцентр урагану, то спочатку відчує сильний вітер, потім сильний дощ. Коли епіцентр урагану зміститься, настане спокійна погода і ясне небо. Через якийсь час знову піде дощ і подує сильний вітер. Тільки вітер буде дути в протилежному напрямку.</a:t>
            </a:r>
            <a:endParaRPr lang="uk-UA" sz="3200">
              <a:solidFill>
                <a:schemeClr val="bg1"/>
              </a:solidFill>
            </a:endParaRPr>
          </a:p>
        </p:txBody>
      </p:sp>
      <p:pic>
        <p:nvPicPr>
          <p:cNvPr id="30725" name="Picture 7" descr="AG00436_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500063" y="2000250"/>
            <a:ext cx="1785938" cy="1150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 dir="u"/>
    <p:sndAc>
      <p:stSnd>
        <p:snd r:embed="rId2" name="explode.wav"/>
      </p:stSnd>
    </p:sndAc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1746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1747" name="Picture 2" descr="C:\Users\Вика Телеусова\Desktop\image_861903151549212487875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214313"/>
            <a:ext cx="9363075" cy="735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8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ru-RU" sz="1000">
                <a:solidFill>
                  <a:srgbClr val="333333"/>
                </a:solidFill>
                <a:latin typeface="Helvetica" pitchFamily="34" charset="0"/>
                <a:ea typeface="Calibri" pitchFamily="34" charset="0"/>
                <a:cs typeface="Times New Roman" pitchFamily="18" charset="0"/>
              </a:rPr>
              <a:t>Буря </a:t>
            </a:r>
            <a:r>
              <a:rPr lang="ru-RU" sz="1000">
                <a:solidFill>
                  <a:srgbClr val="333333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–</a:t>
            </a:r>
            <a:r>
              <a:rPr lang="ru-RU" sz="1000">
                <a:solidFill>
                  <a:srgbClr val="333333"/>
                </a:solidFill>
                <a:latin typeface="Helvetica" pitchFamily="34" charset="0"/>
                <a:ea typeface="Calibri" pitchFamily="34" charset="0"/>
                <a:cs typeface="Times New Roman" pitchFamily="18" charset="0"/>
              </a:rPr>
              <a:t> це тривалий, дуже сильний вітер зі швидкістю, яка більша 20 метрів на секунду.</a:t>
            </a:r>
            <a:r>
              <a:rPr lang="ru-RU" sz="1000">
                <a:solidFill>
                  <a:srgbClr val="333333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 </a:t>
            </a:r>
            <a:endParaRPr lang="ru-RU"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31749" name="Прямоугольник 5"/>
          <p:cNvSpPr>
            <a:spLocks noChangeArrowheads="1"/>
          </p:cNvSpPr>
          <p:nvPr/>
        </p:nvSpPr>
        <p:spPr bwMode="auto">
          <a:xfrm rot="10800000" flipV="1">
            <a:off x="2286000" y="928688"/>
            <a:ext cx="4572000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600">
                <a:solidFill>
                  <a:schemeClr val="bg1"/>
                </a:solidFill>
                <a:latin typeface="Franklin Gothic Book" pitchFamily="34" charset="0"/>
              </a:rPr>
              <a:t>Буря – це тривалий, дуже сильний вітер зі швидкістю, яка більша 20 метрів </a:t>
            </a:r>
          </a:p>
        </p:txBody>
      </p:sp>
    </p:spTree>
  </p:cSld>
  <p:clrMapOvr>
    <a:masterClrMapping/>
  </p:clrMapOvr>
  <p:transition spd="slow">
    <p:blinds dir="vert"/>
    <p:sndAc>
      <p:stSnd>
        <p:snd r:embed="rId2" name="wind.wav"/>
      </p:stSnd>
    </p:sndAc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2770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2771" name="Picture 2" descr="C:\Users\Вика Телеусова\Desktop\smerch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Picture 7" descr="AG00436_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29250" y="2071688"/>
            <a:ext cx="2665413" cy="171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3" name="Rectangle 3"/>
          <p:cNvSpPr>
            <a:spLocks noChangeArrowheads="1"/>
          </p:cNvSpPr>
          <p:nvPr/>
        </p:nvSpPr>
        <p:spPr bwMode="auto">
          <a:xfrm>
            <a:off x="0" y="0"/>
            <a:ext cx="9144000" cy="310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uk-UA" sz="2800" u="sng">
                <a:latin typeface="Calibri" pitchFamily="34" charset="0"/>
                <a:ea typeface="Calibri" pitchFamily="34" charset="0"/>
                <a:cs typeface="Times New Roman" pitchFamily="18" charset="0"/>
              </a:rPr>
              <a:t>Смерч</a:t>
            </a:r>
            <a:r>
              <a:rPr lang="uk-UA" sz="2800">
                <a:latin typeface="Calibri" pitchFamily="34" charset="0"/>
                <a:ea typeface="Calibri" pitchFamily="34" charset="0"/>
                <a:cs typeface="Times New Roman" pitchFamily="18" charset="0"/>
              </a:rPr>
              <a:t> - це вихори до двісті метрів в поперечнику. У центрі смерчу створюється дуже низький атмосферний тиск, і туди зі страшною силою всмоктується повітря і вбирає в себе все, що попадається йому на шляху. Особливо часто руйнівні смерчі проносяться в США, де їх називають торнадо. Переміщається з великою швидкістю смерч несе на своєму шляху величезні руйнування.</a:t>
            </a:r>
            <a:endParaRPr lang="uk-UA" sz="2800"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comb/>
    <p:sndAc>
      <p:stSnd>
        <p:snd r:embed="rId2" name="suction.wav"/>
      </p:stSnd>
    </p:sndAc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5362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5363" name="Picture 2" descr="C:\Users\Вика Телеусова\Desktop\облака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571625" y="1357313"/>
            <a:ext cx="5572125" cy="3970337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600" b="1" i="1" u="sng" dirty="0">
                <a:solidFill>
                  <a:srgbClr val="002060"/>
                </a:solidFill>
                <a:latin typeface="+mn-lt"/>
                <a:cs typeface="+mn-cs"/>
              </a:rPr>
              <a:t>Атмосфера</a:t>
            </a:r>
            <a:r>
              <a:rPr lang="uk-UA" sz="3600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- це газова оболонка Землі (від грецького </a:t>
            </a:r>
            <a:r>
              <a:rPr lang="uk-UA" sz="3600" b="1" dirty="0" err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“атмос”-</a:t>
            </a:r>
            <a:r>
              <a:rPr lang="uk-UA" sz="3600" b="1" dirty="0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rPr>
              <a:t> пара). Вона простягається від поверхні Землі до 20.000 км і поступово переходить в міжпланетний простір</a:t>
            </a:r>
            <a:r>
              <a:rPr lang="uk-UA" sz="3600" dirty="0">
                <a:solidFill>
                  <a:srgbClr val="FFCC99"/>
                </a:solidFill>
                <a:latin typeface="+mn-lt"/>
                <a:cs typeface="+mn-cs"/>
              </a:rPr>
              <a:t>.</a:t>
            </a:r>
          </a:p>
        </p:txBody>
      </p:sp>
    </p:spTree>
  </p:cSld>
  <p:clrMapOvr>
    <a:masterClrMapping/>
  </p:clrMapOvr>
  <p:transition spd="slow">
    <p:wedge/>
    <p:sndAc>
      <p:stSnd>
        <p:snd r:embed="rId2" name="wind.wav"/>
      </p:stSnd>
    </p:sndAc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3794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3795" name="Picture 1" descr="C:\Users\Вика Телеусова\Desktop\8811680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2551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6" name="Rectangle 2"/>
          <p:cNvSpPr>
            <a:spLocks noChangeArrowheads="1"/>
          </p:cNvSpPr>
          <p:nvPr/>
        </p:nvSpPr>
        <p:spPr bwMode="auto">
          <a:xfrm>
            <a:off x="0" y="0"/>
            <a:ext cx="6357938" cy="661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uk-UA" sz="3200" b="1" i="1" u="sng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Гроза </a:t>
            </a:r>
            <a:r>
              <a:rPr lang="uk-UA" sz="2800" u="sng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-</a:t>
            </a:r>
            <a:r>
              <a:rPr lang="uk-UA" sz="280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атмосферне явище, при якому виникають блискавки і грім</a:t>
            </a:r>
            <a:endParaRPr lang="ru-RU" sz="2800">
              <a:solidFill>
                <a:schemeClr val="bg1"/>
              </a:solidFill>
              <a:ea typeface="Calibri" pitchFamily="34" charset="0"/>
              <a:cs typeface="Times New Roman" pitchFamily="18" charset="0"/>
            </a:endParaRPr>
          </a:p>
          <a:p>
            <a:pPr eaLnBrk="0" hangingPunct="0"/>
            <a:r>
              <a:rPr lang="uk-UA" sz="2800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У різних частинах планети грози відбуваються з неоднаковою регулярністю. Так, над континентами вони вирують набагато частіше, ніж над океанами. Найулюбленішим місцем дії гроз є Центральна Африка, а Арктику і Антарктику вони практично не відвідують.</a:t>
            </a:r>
            <a:endParaRPr lang="ru-RU" sz="2800">
              <a:solidFill>
                <a:schemeClr val="bg1"/>
              </a:solidFill>
            </a:endParaRPr>
          </a:p>
          <a:p>
            <a:pPr eaLnBrk="0" hangingPunct="0"/>
            <a:r>
              <a:rPr lang="ru-RU" sz="2400">
                <a:solidFill>
                  <a:schemeClr val="bg1"/>
                </a:solidFill>
                <a:latin typeface="Verdana" pitchFamily="34" charset="0"/>
              </a:rPr>
              <a:t>Побачившись грозу в Єгипті люди по праву можуть вважати себе щасливчиками. Люди в цій країні дико радіють такому явищу, адже гроза може бути максимум один раз на 200 років.</a:t>
            </a:r>
            <a:endParaRPr lang="ru-RU" sz="240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push/>
    <p:sndAc>
      <p:stSnd>
        <p:snd r:embed="rId2" name="bomb.wav"/>
      </p:stSnd>
    </p:sndAc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4818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4819" name="Picture 2" descr="C:\Users\Вика Телеусова\Desktop\foggy-rez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0" name="Rectangle 3"/>
          <p:cNvSpPr>
            <a:spLocks noChangeArrowheads="1"/>
          </p:cNvSpPr>
          <p:nvPr/>
        </p:nvSpPr>
        <p:spPr bwMode="auto">
          <a:xfrm>
            <a:off x="0" y="0"/>
            <a:ext cx="9144000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uk-UA" sz="2000" b="1" u="sng">
                <a:solidFill>
                  <a:schemeClr val="bg1"/>
                </a:solidFill>
                <a:latin typeface="Verdana" pitchFamily="34" charset="0"/>
                <a:ea typeface="Calibri" pitchFamily="34" charset="0"/>
                <a:cs typeface="Times New Roman" pitchFamily="18" charset="0"/>
              </a:rPr>
              <a:t>Блискавка - </a:t>
            </a:r>
            <a:r>
              <a:rPr lang="uk-UA" sz="2000" b="1">
                <a:solidFill>
                  <a:schemeClr val="bg1"/>
                </a:solidFill>
                <a:latin typeface="Verdana" pitchFamily="34" charset="0"/>
                <a:ea typeface="Calibri" pitchFamily="34" charset="0"/>
                <a:cs typeface="Times New Roman" pitchFamily="18" charset="0"/>
              </a:rPr>
              <a:t>сильний електричний розряд між хмарами або між хмарою і земною поверхнею.</a:t>
            </a:r>
            <a:endParaRPr lang="ru-RU" sz="2000" b="1">
              <a:solidFill>
                <a:schemeClr val="bg1"/>
              </a:solidFill>
              <a:ea typeface="Calibri" pitchFamily="34" charset="0"/>
              <a:cs typeface="Times New Roman" pitchFamily="18" charset="0"/>
            </a:endParaRPr>
          </a:p>
          <a:p>
            <a:pPr eaLnBrk="0" hangingPunct="0"/>
            <a:r>
              <a:rPr lang="uk-UA" sz="2000" b="1">
                <a:solidFill>
                  <a:schemeClr val="bg1"/>
                </a:solidFill>
                <a:latin typeface="Verdana" pitchFamily="34" charset="0"/>
                <a:ea typeface="Calibri" pitchFamily="34" charset="0"/>
                <a:cs typeface="Times New Roman" pitchFamily="18" charset="0"/>
              </a:rPr>
              <a:t>Блискавка страшна безпосередньо потужністю свого розряду. Вона буває причиною загоряння важливих об'єктів. А головне, блискавка загрожує життю людини. Гроза, в свою чергу, ще небезпечніша. Адже її зброєю може стати не тільки блискавка, а й вітер, що обриває дроти, і град, що знищує численні посадки.</a:t>
            </a:r>
            <a:endParaRPr lang="ru-RU" sz="2000" b="1">
              <a:solidFill>
                <a:schemeClr val="bg1"/>
              </a:solidFill>
            </a:endParaRPr>
          </a:p>
          <a:p>
            <a:pPr eaLnBrk="0" hangingPunct="0"/>
            <a:r>
              <a:rPr lang="ru-RU" sz="2000" b="1">
                <a:solidFill>
                  <a:schemeClr val="bg1"/>
                </a:solidFill>
                <a:latin typeface="Verdana" pitchFamily="34" charset="0"/>
              </a:rPr>
              <a:t>Незважаючи на те, що більшість людей негативно ставляться до появи блискавки на небі, вона корисна для грунту. Блискавки примудряються захопити в повітрі кілька мільйонів тонн азоту, а пізніше направити його у землю. Завдяки чому наші злаки можуть рости швидше, а урожай стати багатшими.</a:t>
            </a:r>
            <a:endParaRPr lang="ru-RU" sz="2000" b="1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ut thruBlk="1"/>
    <p:sndAc>
      <p:stSnd>
        <p:snd r:embed="rId2" name="explode.wav"/>
      </p:stSnd>
    </p:sndAc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dirty="0" smtClean="0"/>
              <a:t>              </a:t>
            </a:r>
            <a:r>
              <a:rPr lang="uk-UA" b="1" i="1" u="sng" dirty="0" smtClean="0">
                <a:solidFill>
                  <a:srgbClr val="C00000"/>
                </a:solidFill>
              </a:rPr>
              <a:t>вплив людини на атмосферу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r>
              <a:rPr lang="uk-UA" b="1" i="1" dirty="0" smtClean="0"/>
              <a:t>Міський транспорт, підприємства, будівлі і споруди створюють особливий клімат міст. Над містами зазвичай випадає більше опадів, а повітря сильно запилене і загазоване. Нагріте повітря утворює над містом «тепловий купол», тому взимку в місті завжди тепліше, а влітку </a:t>
            </a:r>
            <a:r>
              <a:rPr lang="uk-UA" b="1" i="1" dirty="0" err="1" smtClean="0"/>
              <a:t>спекотніше</a:t>
            </a:r>
            <a:r>
              <a:rPr lang="uk-UA" b="1" i="1" dirty="0" smtClean="0"/>
              <a:t>, ніж у передмістях. Високі будівлі формують свою систему вітрів, звану міським бризом. У великих містах виникає  особливе явище - </a:t>
            </a:r>
            <a:r>
              <a:rPr lang="uk-UA" b="1" i="1" dirty="0" smtClean="0">
                <a:solidFill>
                  <a:srgbClr val="FF0000"/>
                </a:solidFill>
              </a:rPr>
              <a:t>смог</a:t>
            </a:r>
            <a:r>
              <a:rPr lang="uk-UA" b="1" i="1" dirty="0" smtClean="0"/>
              <a:t>, тобто суміш міських димів з туманом. Він часто стає причиною хвороб органів дихання, призводить до подразнення очей.</a:t>
            </a:r>
            <a:endParaRPr lang="ru-RU" b="1" i="1" dirty="0" smtClean="0"/>
          </a:p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endParaRPr lang="ru-RU" b="1" i="1" dirty="0"/>
          </a:p>
        </p:txBody>
      </p:sp>
    </p:spTree>
  </p:cSld>
  <p:clrMapOvr>
    <a:masterClrMapping/>
  </p:clrMapOvr>
  <p:transition spd="slow">
    <p:wipe dir="u"/>
    <p:sndAc>
      <p:stSnd>
        <p:snd r:embed="rId2" name="coin.wav"/>
      </p:stSnd>
    </p:sndAc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36866" name="Содержимое 3" descr="Картинки по запросу смог"/>
          <p:cNvPicPr>
            <a:picLocks noGrp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spd="slow">
    <p:dissolve/>
    <p:sndAc>
      <p:stSnd>
        <p:snd r:embed="rId2" name="arrow.wav"/>
      </p:stSnd>
    </p:sndAc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Заголовок 1"/>
          <p:cNvSpPr>
            <a:spLocks noGrp="1"/>
          </p:cNvSpPr>
          <p:nvPr>
            <p:ph idx="1"/>
          </p:nvPr>
        </p:nvSpPr>
        <p:spPr>
          <a:xfrm>
            <a:off x="0" y="0"/>
            <a:ext cx="8686800" cy="4525963"/>
          </a:xfrm>
        </p:spPr>
        <p:txBody>
          <a:bodyPr/>
          <a:lstStyle/>
          <a:p>
            <a:r>
              <a:rPr lang="uk-UA" b="1" i="1" smtClean="0"/>
              <a:t>Крім транспорту і підприємств повітря забруднюють пожежі, теплові електростанції, добрива, побутові хімічні речовини (наприклад, аерозолі).</a:t>
            </a:r>
            <a:endParaRPr lang="ru-RU" b="1" i="1" smtClean="0"/>
          </a:p>
          <a:p>
            <a:endParaRPr lang="ru-RU" smtClean="0"/>
          </a:p>
        </p:txBody>
      </p:sp>
      <p:pic>
        <p:nvPicPr>
          <p:cNvPr id="37890" name="Рисунок 4" descr="Похожее изображение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313" y="2071688"/>
            <a:ext cx="26035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1" name="Рисунок 5" descr="Картинки по запросу удобрения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72188" y="1785938"/>
            <a:ext cx="2733675" cy="158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2" name="Рисунок 6" descr="Картинки по запросу электростанции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43250" y="2786063"/>
            <a:ext cx="2600325" cy="144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3" name="Рисунок 7" descr="Картинки по запросу бытовая химия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86125" y="4786313"/>
            <a:ext cx="2663825" cy="159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4" name="Рисунок 8" descr="Картинки по запросу промышленные предприятия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286500" y="4143375"/>
            <a:ext cx="2600325" cy="169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5" name="Рисунок 9" descr="Картинки по запросу автомобили загрязнение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14313" y="4429125"/>
            <a:ext cx="2733675" cy="169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  <p:sndAc>
      <p:stSnd>
        <p:snd r:embed="rId2" name="hammer.wav"/>
      </p:stSnd>
    </p:sndAc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Содержимое 2"/>
          <p:cNvSpPr>
            <a:spLocks noGrp="1"/>
          </p:cNvSpPr>
          <p:nvPr>
            <p:ph idx="1"/>
          </p:nvPr>
        </p:nvSpPr>
        <p:spPr>
          <a:xfrm>
            <a:off x="214313" y="285750"/>
            <a:ext cx="8929687" cy="4525963"/>
          </a:xfrm>
        </p:spPr>
        <p:txBody>
          <a:bodyPr/>
          <a:lstStyle/>
          <a:p>
            <a:r>
              <a:rPr lang="uk-UA" b="1" i="1" smtClean="0"/>
              <a:t>В атмосферу разом з викидами підприємств потрапляють часточки, які, розчиняючись в крапельках води, утворюють кислоту. В результаті випадають «кислотні дощі». Вони з'їдають листя, завдають шкоди будівлям. Для боротьби з їх наслідками багато архітектурних споруд покривають спеціальними речовинами.</a:t>
            </a:r>
            <a:endParaRPr lang="ru-RU" b="1" i="1" smtClean="0"/>
          </a:p>
        </p:txBody>
      </p:sp>
      <p:pic>
        <p:nvPicPr>
          <p:cNvPr id="38914" name="Рисунок 3" descr="Картинки по запросу кислотный дождь укр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214813"/>
            <a:ext cx="9144000" cy="264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  <p:sndAc>
      <p:stSnd>
        <p:snd r:embed="rId2" name="voltage.wav"/>
      </p:stSnd>
    </p:sndAc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Заголовок 1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endParaRPr lang="ru-RU" smtClean="0"/>
          </a:p>
        </p:txBody>
      </p:sp>
      <p:pic>
        <p:nvPicPr>
          <p:cNvPr id="39938" name="Picture 2" descr="C:\Users\Вика Телеусова\Desktop\varoska6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9" name="Прямоугольник 5"/>
          <p:cNvSpPr>
            <a:spLocks noChangeArrowheads="1"/>
          </p:cNvSpPr>
          <p:nvPr/>
        </p:nvSpPr>
        <p:spPr bwMode="auto">
          <a:xfrm>
            <a:off x="0" y="0"/>
            <a:ext cx="5643563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2400">
                <a:solidFill>
                  <a:schemeClr val="bg1"/>
                </a:solidFill>
                <a:latin typeface="Franklin Gothic Book" pitchFamily="34" charset="0"/>
              </a:rPr>
              <a:t>Людство спалює багато палива. Для горіння необхідний кисень, а в результаті горіння виділяється вуглекислий газ. В результаті в атмосфері зменшується кількість кисню і збільшується кількість вуглекислого газу. Живим організмам кисень необхідний для дихання, тому його зменшення в повітрі небезпечно. Легковий автомобіль на кожні 100 км шляху витрачає стільки ж кисню, скільки потрібно одній людині для життя протягом цілого року.</a:t>
            </a:r>
            <a:endParaRPr lang="ru-RU" sz="2400">
              <a:solidFill>
                <a:schemeClr val="bg1"/>
              </a:solidFill>
              <a:latin typeface="Franklin Gothic Book" pitchFamily="34" charset="0"/>
            </a:endParaRPr>
          </a:p>
        </p:txBody>
      </p:sp>
    </p:spTree>
  </p:cSld>
  <p:clrMapOvr>
    <a:masterClrMapping/>
  </p:clrMapOvr>
  <p:transition spd="slow">
    <p:wedge/>
    <p:sndAc>
      <p:stSnd>
        <p:snd r:embed="rId2" name="whoosh.wav"/>
      </p:stSnd>
    </p:sndAc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40962" name="Содержимое 3" descr="Картинки по запросу парниковий эфект"/>
          <p:cNvPicPr>
            <a:picLocks noGrp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spd="slow">
    <p:newsflash/>
    <p:sndAc>
      <p:stSnd>
        <p:snd r:embed="rId2" name="push.wav"/>
      </p:stSnd>
    </p:sndAc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313" y="0"/>
            <a:ext cx="8686800" cy="6429375"/>
          </a:xfrm>
        </p:spPr>
        <p:txBody>
          <a:bodyPr>
            <a:normAutofit fontScale="62500" lnSpcReduction="20000"/>
          </a:bodyPr>
          <a:lstStyle/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r>
              <a:rPr lang="uk-UA" sz="5800" b="1" i="1" dirty="0" smtClean="0"/>
              <a:t>Накопичення в атмосфері вуглекислого газу може призводити до парникового ефекту. Через нього температура в нижніх шарах атмосфери підвищується. Парниковий ефект виникає через те, що вуглекислий газ не пропускає тепло від земної поверхні назад у верхні шари атмосфери. Таким чином тепло накопичується і температура підвищується. Загальне підвищення температури на Землі небезпечно тим, що льодовики починають танути, рівень океанів підвищується і затоплюють прибережні області суші.</a:t>
            </a:r>
            <a:endParaRPr lang="ru-RU" sz="5800" b="1" i="1" dirty="0" smtClean="0"/>
          </a:p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endParaRPr lang="ru-RU" dirty="0"/>
          </a:p>
        </p:txBody>
      </p:sp>
    </p:spTree>
  </p:cSld>
  <p:clrMapOvr>
    <a:masterClrMapping/>
  </p:clrMapOvr>
  <p:transition spd="slow">
    <p:dissolve/>
    <p:sndAc>
      <p:stSnd>
        <p:snd r:embed="rId2" name="suction.wav"/>
      </p:stSnd>
    </p:sndAc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i="1" dirty="0" smtClean="0"/>
              <a:t>          </a:t>
            </a:r>
            <a:r>
              <a:rPr lang="ru-RU" b="1" dirty="0" err="1" smtClean="0">
                <a:solidFill>
                  <a:srgbClr val="CC3300"/>
                </a:solidFill>
              </a:rPr>
              <a:t>Трагедія</a:t>
            </a:r>
            <a:r>
              <a:rPr lang="ru-RU" b="1" dirty="0" smtClean="0">
                <a:solidFill>
                  <a:srgbClr val="CC3300"/>
                </a:solidFill>
              </a:rPr>
              <a:t> на </a:t>
            </a:r>
            <a:r>
              <a:rPr lang="ru-RU" b="1" dirty="0" err="1" smtClean="0">
                <a:solidFill>
                  <a:srgbClr val="CC3300"/>
                </a:solidFill>
              </a:rPr>
              <a:t>Чорнобильській</a:t>
            </a:r>
            <a:r>
              <a:rPr lang="ru-RU" b="1" dirty="0" smtClean="0">
                <a:solidFill>
                  <a:srgbClr val="CC3300"/>
                </a:solidFill>
              </a:rPr>
              <a:t> АЕС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3010" name="Содержимое 3" descr="Картинки по запросу Трагедія на Чорнобильській АЕС"/>
          <p:cNvPicPr>
            <a:picLocks noGrp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1214438"/>
            <a:ext cx="9144000" cy="5643562"/>
          </a:xfrm>
        </p:spPr>
      </p:pic>
      <p:sp>
        <p:nvSpPr>
          <p:cNvPr id="43011" name="Прямоугольник 6"/>
          <p:cNvSpPr>
            <a:spLocks noChangeArrowheads="1"/>
          </p:cNvSpPr>
          <p:nvPr/>
        </p:nvSpPr>
        <p:spPr bwMode="auto">
          <a:xfrm>
            <a:off x="0" y="1285875"/>
            <a:ext cx="5643563" cy="354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i="1">
                <a:solidFill>
                  <a:schemeClr val="bg1"/>
                </a:solidFill>
                <a:latin typeface="Verdana" pitchFamily="34" charset="0"/>
                <a:ea typeface="Calibri" pitchFamily="34" charset="0"/>
                <a:cs typeface="Times New Roman" pitchFamily="18" charset="0"/>
              </a:rPr>
              <a:t>Сьогодні Україна </a:t>
            </a:r>
            <a:r>
              <a:rPr lang="ru-RU" sz="2800" i="1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–</a:t>
            </a:r>
            <a:r>
              <a:rPr lang="ru-RU" sz="2800" i="1">
                <a:solidFill>
                  <a:schemeClr val="bg1"/>
                </a:solidFill>
                <a:latin typeface="Verdana" pitchFamily="34" charset="0"/>
                <a:ea typeface="Calibri" pitchFamily="34" charset="0"/>
                <a:cs typeface="Times New Roman" pitchFamily="18" charset="0"/>
              </a:rPr>
              <a:t> одна з екологічно </a:t>
            </a:r>
            <a:r>
              <a:rPr lang="ru-RU" sz="2800" i="1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“</a:t>
            </a:r>
            <a:r>
              <a:rPr lang="ru-RU" sz="2800" i="1">
                <a:solidFill>
                  <a:schemeClr val="bg1"/>
                </a:solidFill>
                <a:latin typeface="Verdana" pitchFamily="34" charset="0"/>
                <a:ea typeface="Calibri" pitchFamily="34" charset="0"/>
                <a:cs typeface="Times New Roman" pitchFamily="18" charset="0"/>
              </a:rPr>
              <a:t>брудних</a:t>
            </a:r>
            <a:r>
              <a:rPr lang="ru-RU" sz="2800" i="1">
                <a:solidFill>
                  <a:schemeClr val="bg1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”</a:t>
            </a:r>
            <a:r>
              <a:rPr lang="ru-RU" sz="2800" i="1">
                <a:solidFill>
                  <a:schemeClr val="bg1"/>
                </a:solidFill>
                <a:latin typeface="Verdana" pitchFamily="34" charset="0"/>
                <a:ea typeface="Calibri" pitchFamily="34" charset="0"/>
                <a:cs typeface="Times New Roman" pitchFamily="18" charset="0"/>
              </a:rPr>
              <a:t> країн. 20% міського населення України проживає в зонах, де наявність шкідливих речовин перевищує допустимі норми у 15 і більше разів</a:t>
            </a:r>
            <a:r>
              <a:rPr lang="ru-RU" i="1">
                <a:solidFill>
                  <a:srgbClr val="000000"/>
                </a:solidFill>
                <a:latin typeface="Verdana" pitchFamily="34" charset="0"/>
                <a:ea typeface="Calibri" pitchFamily="34" charset="0"/>
                <a:cs typeface="Times New Roman" pitchFamily="18" charset="0"/>
              </a:rPr>
              <a:t>.</a:t>
            </a:r>
            <a:endParaRPr lang="ru-RU" sz="4000">
              <a:ea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fade/>
    <p:sndAc>
      <p:stSnd>
        <p:snd r:embed="rId2" name="breeze.wav"/>
      </p:stSnd>
    </p:sndAc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0"/>
            <a:ext cx="8991600" cy="4525963"/>
          </a:xfrm>
        </p:spPr>
        <p:txBody>
          <a:bodyPr>
            <a:normAutofit fontScale="77500" lnSpcReduction="20000"/>
          </a:bodyPr>
          <a:lstStyle/>
          <a:p>
            <a:pPr fontAlgn="auto">
              <a:spcAft>
                <a:spcPts val="0"/>
              </a:spcAft>
              <a:buFont typeface="Wingdings 2"/>
              <a:buNone/>
              <a:defRPr/>
            </a:pPr>
            <a:r>
              <a:rPr lang="uk-UA" b="1" i="1" dirty="0" smtClean="0"/>
              <a:t>"</a:t>
            </a:r>
            <a:r>
              <a:rPr lang="uk-UA" sz="4000" b="1" i="1" dirty="0" smtClean="0"/>
              <a:t>Атмосфера оживляє землю. Океани, моря, річки, струмки, ліси, рослини, тварини, людина - все живе в атмосфері і завдяки їй. Земля плаває в повітряному океані, ми живемо на дні цього океану, з усіх боків їм охоплені, наскрізь їм пройняті ... Не хто інший, як вона покриває зеленню наші поля і луки, живить і ніжну квітку, і величезне, багатовікове дерево ". </a:t>
            </a:r>
            <a:endParaRPr lang="uk-UA" b="1" i="1" dirty="0" smtClean="0"/>
          </a:p>
          <a:p>
            <a:pPr fontAlgn="auto">
              <a:spcAft>
                <a:spcPts val="0"/>
              </a:spcAft>
              <a:buFont typeface="Wingdings 2"/>
              <a:buNone/>
              <a:defRPr/>
            </a:pPr>
            <a:r>
              <a:rPr lang="uk-UA" b="1" i="1" dirty="0" smtClean="0"/>
              <a:t>                               </a:t>
            </a:r>
            <a:r>
              <a:rPr lang="uk-UA" sz="2600" b="1" i="1" dirty="0" smtClean="0"/>
              <a:t>(Французький астроном 19 століття </a:t>
            </a:r>
            <a:r>
              <a:rPr lang="uk-UA" sz="2600" b="1" i="1" dirty="0" err="1" smtClean="0"/>
              <a:t>Фламмарион</a:t>
            </a:r>
            <a:r>
              <a:rPr lang="uk-UA" sz="2600" b="1" i="1" dirty="0" smtClean="0"/>
              <a:t> )</a:t>
            </a:r>
            <a:endParaRPr lang="ru-RU" sz="2600" b="1" i="1" dirty="0" smtClean="0"/>
          </a:p>
          <a:p>
            <a:pPr fontAlgn="auto">
              <a:spcAft>
                <a:spcPts val="0"/>
              </a:spcAft>
              <a:buFont typeface="Wingdings 2"/>
              <a:buNone/>
              <a:defRPr/>
            </a:pPr>
            <a:r>
              <a:rPr lang="uk-UA" b="1" i="1" dirty="0" smtClean="0"/>
              <a:t>  </a:t>
            </a:r>
            <a:endParaRPr lang="ru-RU" sz="2200" b="1" i="1" dirty="0" smtClean="0"/>
          </a:p>
          <a:p>
            <a:pPr fontAlgn="auto">
              <a:spcAft>
                <a:spcPts val="0"/>
              </a:spcAft>
              <a:buFont typeface="Wingdings 2"/>
              <a:buNone/>
              <a:defRPr/>
            </a:pPr>
            <a:r>
              <a:rPr lang="uk-UA" b="1" i="1" dirty="0" smtClean="0"/>
              <a:t> </a:t>
            </a:r>
            <a:endParaRPr lang="ru-RU" b="1" i="1" dirty="0" smtClean="0"/>
          </a:p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endParaRPr lang="ru-RU" b="1" i="1" dirty="0"/>
          </a:p>
        </p:txBody>
      </p:sp>
      <p:pic>
        <p:nvPicPr>
          <p:cNvPr id="4" name="Рисунок 3" descr="Похожее изображение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62684" y="3503611"/>
            <a:ext cx="3286116" cy="2285991"/>
          </a:xfrm>
          <a:prstGeom prst="ellipse">
            <a:avLst/>
          </a:prstGeom>
          <a:ln>
            <a:noFill/>
          </a:ln>
          <a:effectLst>
            <a:softEdge rad="317500"/>
          </a:effectLst>
        </p:spPr>
      </p:pic>
      <p:sp>
        <p:nvSpPr>
          <p:cNvPr id="16387" name="Прямоугольник 4"/>
          <p:cNvSpPr>
            <a:spLocks noChangeArrowheads="1"/>
          </p:cNvSpPr>
          <p:nvPr/>
        </p:nvSpPr>
        <p:spPr bwMode="auto">
          <a:xfrm>
            <a:off x="0" y="3644900"/>
            <a:ext cx="7786688" cy="265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2800" b="1" i="1">
                <a:latin typeface="Franklin Gothic Book" pitchFamily="34" charset="0"/>
              </a:rPr>
              <a:t>Гігантські атмосферні вихори, проливні дощі, снігові бурі і посухи, урагани і грози, ожеледь, град, - це грізні атмосферні явища. Сьогодні наука дозволяє прогнозувати ці явища, проте вони приносять людству чимало лиха.</a:t>
            </a:r>
            <a:endParaRPr lang="ru-RU" sz="2800" b="1" i="1">
              <a:latin typeface="Franklin Gothic Book" pitchFamily="34" charset="0"/>
            </a:endParaRPr>
          </a:p>
        </p:txBody>
      </p:sp>
    </p:spTree>
  </p:cSld>
  <p:clrMapOvr>
    <a:masterClrMapping/>
  </p:clrMapOvr>
  <p:transition spd="slow">
    <p:dissolve/>
    <p:sndAc>
      <p:stSnd>
        <p:snd r:embed="rId2" name="click.wav"/>
      </p:stSnd>
    </p:sndAc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uk-UA" b="1" i="1" dirty="0" smtClean="0">
                <a:solidFill>
                  <a:srgbClr val="C00000"/>
                </a:solidFill>
              </a:rPr>
              <a:t>    </a:t>
            </a:r>
            <a:r>
              <a:rPr lang="uk-UA" b="1" i="1" u="sng" dirty="0" smtClean="0">
                <a:solidFill>
                  <a:srgbClr val="C00000"/>
                </a:solidFill>
              </a:rPr>
              <a:t> Охорона атмосферного повітря </a:t>
            </a:r>
            <a:endParaRPr lang="ru-RU" b="1" i="1" dirty="0">
              <a:solidFill>
                <a:srgbClr val="C00000"/>
              </a:solidFill>
            </a:endParaRPr>
          </a:p>
        </p:txBody>
      </p:sp>
      <p:sp>
        <p:nvSpPr>
          <p:cNvPr id="44034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44035" name="Picture 1" descr="C:\Users\Вика Телеусова\Desktop\fil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357313"/>
            <a:ext cx="9144000" cy="550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4" name="Rectangle 2"/>
          <p:cNvSpPr>
            <a:spLocks noChangeArrowheads="1"/>
          </p:cNvSpPr>
          <p:nvPr/>
        </p:nvSpPr>
        <p:spPr bwMode="auto">
          <a:xfrm>
            <a:off x="0" y="3317875"/>
            <a:ext cx="9144000" cy="354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r>
              <a:rPr lang="uk-UA" sz="2800" b="1" i="1" dirty="0">
                <a:solidFill>
                  <a:schemeClr val="bg2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Боротьба з забрудненням атмосферного повітря, включає найрізноманітніші заходи. Створюються очисні фільтри, які вловлюють шкідливі домішки, що містяться в заводських димах. Важливим заходом з охорони повітря є розробка і застосування екологічно чистих двигунів і видів палива. Для поліпшення якості повітря необхідне збільшення площі зелених насаджень поблизу великих міст.</a:t>
            </a:r>
            <a:endParaRPr lang="uk-UA" sz="2800" b="1" i="1" dirty="0">
              <a:solidFill>
                <a:schemeClr val="bg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strips dir="ld"/>
    <p:sndAc>
      <p:stSnd>
        <p:snd r:embed="rId2" name="push.wav"/>
      </p:stSnd>
    </p:sndAc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5058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45059" name="Picture 2" descr="C:\Users\Вика Телеусова\Desktop\884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0" name="Rectangle 3"/>
          <p:cNvSpPr>
            <a:spLocks noChangeArrowheads="1"/>
          </p:cNvSpPr>
          <p:nvPr/>
        </p:nvSpPr>
        <p:spPr bwMode="auto">
          <a:xfrm>
            <a:off x="0" y="0"/>
            <a:ext cx="9144000" cy="224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uk-UA" sz="3200" b="1" i="1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Пам»</a:t>
            </a:r>
            <a:r>
              <a:rPr lang="ru-RU" sz="3200" b="1" i="1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ятаемо:</a:t>
            </a:r>
            <a:endParaRPr lang="ru-RU" sz="3200" b="1" i="1">
              <a:solidFill>
                <a:srgbClr val="FF0000"/>
              </a:solidFill>
              <a:ea typeface="Calibri" pitchFamily="34" charset="0"/>
              <a:cs typeface="Times New Roman" pitchFamily="18" charset="0"/>
            </a:endParaRPr>
          </a:p>
          <a:p>
            <a:pPr eaLnBrk="0" hangingPunct="0"/>
            <a:r>
              <a:rPr lang="uk-UA" sz="2800" b="1" i="1">
                <a:latin typeface="Calibri" pitchFamily="34" charset="0"/>
                <a:ea typeface="Calibri" pitchFamily="34" charset="0"/>
                <a:cs typeface="Times New Roman" pitchFamily="18" charset="0"/>
              </a:rPr>
              <a:t>«Одне з двох: або люди зроблять так, що в повітрі стане менше диму, або дим зробить так, що на Землі стане менше людей». </a:t>
            </a:r>
            <a:endParaRPr lang="ru-RU" sz="2800" b="1" i="1"/>
          </a:p>
          <a:p>
            <a:pPr eaLnBrk="0" hangingPunct="0"/>
            <a:r>
              <a:rPr lang="uk-UA" sz="2400" b="1" i="1">
                <a:latin typeface="Calibri" pitchFamily="34" charset="0"/>
              </a:rPr>
              <a:t>(Луїс Батан)</a:t>
            </a:r>
            <a:endParaRPr lang="uk-UA" sz="2400" b="1" i="1"/>
          </a:p>
        </p:txBody>
      </p:sp>
    </p:spTree>
  </p:cSld>
  <p:clrMapOvr>
    <a:masterClrMapping/>
  </p:clrMapOvr>
  <p:transition spd="slow">
    <p:wipe dir="d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uk-UA" dirty="0" smtClean="0"/>
              <a:t>                               Посуха</a:t>
            </a:r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r>
              <a:rPr lang="uk-UA" b="1" i="1" u="sng" dirty="0" smtClean="0">
                <a:solidFill>
                  <a:srgbClr val="CC3300"/>
                </a:solidFill>
              </a:rPr>
              <a:t>Посуха </a:t>
            </a:r>
            <a:r>
              <a:rPr lang="uk-UA" b="1" dirty="0" smtClean="0">
                <a:solidFill>
                  <a:schemeClr val="accent1">
                    <a:lumMod val="50000"/>
                  </a:schemeClr>
                </a:solidFill>
              </a:rPr>
              <a:t>- це непередбачуване природне явище, під час якого не буває дощів. Повітря стає сухим, збільшується випаровування вологи з поверхні </a:t>
            </a:r>
            <a:r>
              <a:rPr lang="uk-UA" b="1" dirty="0" err="1" smtClean="0">
                <a:solidFill>
                  <a:schemeClr val="accent1">
                    <a:lumMod val="50000"/>
                  </a:schemeClr>
                </a:solidFill>
              </a:rPr>
              <a:t>грунту</a:t>
            </a:r>
            <a:r>
              <a:rPr lang="uk-UA" b="1" dirty="0" smtClean="0">
                <a:solidFill>
                  <a:schemeClr val="accent1">
                    <a:lumMod val="50000"/>
                  </a:schemeClr>
                </a:solidFill>
              </a:rPr>
              <a:t>, водойми стають дрібніше, рослини і дерева в'януть і засихають. Все це невід'ємні ознаки посухи.</a:t>
            </a:r>
            <a:endParaRPr lang="ru-RU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endParaRPr lang="ru-RU" dirty="0"/>
          </a:p>
        </p:txBody>
      </p:sp>
    </p:spTree>
  </p:cSld>
  <p:clrMapOvr>
    <a:masterClrMapping/>
  </p:clrMapOvr>
  <p:transition spd="slow">
    <p:checker dir="vert"/>
    <p:sndAc>
      <p:stSnd>
        <p:snd r:embed="rId2" name="wind.wav"/>
      </p:stSnd>
    </p:sndAc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Содержимое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8434" name="Picture 2" descr="C:\Users\Вика Телеусова\Desktop\1CE80DEF-0016-4D9F-912C-5F1438C200B0_cx9_cy15_cw91_w1023_r1_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heel spokes="8"/>
    <p:sndAc>
      <p:stSnd>
        <p:snd r:embed="rId2" name="voltage.wav"/>
      </p:stSnd>
    </p:sndAc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9458" name="Picture 2" descr="C:\Users\Вика Телеусова\Desktop\zasuha_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lus/>
    <p:sndAc>
      <p:stSnd>
        <p:snd r:embed="rId2" name="breeze.wav"/>
      </p:stSnd>
    </p:sndAc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0482" name="Picture 3" descr="C:\Users\Вика Телеусова\Desktop\2643505_90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blinds/>
    <p:sndAc>
      <p:stSnd>
        <p:snd r:embed="rId2" name="voltage.wav"/>
      </p:stSnd>
    </p:sndAc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50" y="500063"/>
            <a:ext cx="8686800" cy="3429000"/>
          </a:xfrm>
        </p:spPr>
        <p:txBody>
          <a:bodyPr>
            <a:normAutofit fontScale="85000" lnSpcReduction="10000"/>
          </a:bodyPr>
          <a:lstStyle/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r>
              <a:rPr lang="ru-RU" b="1" dirty="0" smtClean="0"/>
              <a:t>Для </a:t>
            </a:r>
            <a:r>
              <a:rPr lang="ru-RU" b="1" dirty="0" err="1" smtClean="0"/>
              <a:t>деяких</a:t>
            </a:r>
            <a:r>
              <a:rPr lang="ru-RU" b="1" dirty="0" smtClean="0"/>
              <a:t> областей </a:t>
            </a:r>
            <a:r>
              <a:rPr lang="ru-RU" b="1" dirty="0" err="1" smtClean="0"/>
              <a:t>тривала</a:t>
            </a:r>
            <a:r>
              <a:rPr lang="ru-RU" b="1" dirty="0" smtClean="0"/>
              <a:t> </a:t>
            </a:r>
            <a:r>
              <a:rPr lang="ru-RU" b="1" dirty="0" err="1" smtClean="0"/>
              <a:t>відсутність</a:t>
            </a:r>
            <a:r>
              <a:rPr lang="ru-RU" b="1" dirty="0" smtClean="0"/>
              <a:t> </a:t>
            </a:r>
            <a:r>
              <a:rPr lang="ru-RU" b="1" dirty="0" err="1" smtClean="0"/>
              <a:t>дощів</a:t>
            </a:r>
            <a:r>
              <a:rPr lang="ru-RU" b="1" dirty="0" smtClean="0"/>
              <a:t> </a:t>
            </a:r>
            <a:r>
              <a:rPr lang="ru-RU" b="1" dirty="0" err="1" smtClean="0"/>
              <a:t>є</a:t>
            </a:r>
            <a:r>
              <a:rPr lang="ru-RU" b="1" dirty="0" smtClean="0"/>
              <a:t> нормою, </a:t>
            </a:r>
            <a:r>
              <a:rPr lang="ru-RU" b="1" dirty="0" err="1" smtClean="0"/>
              <a:t>наприклад</a:t>
            </a:r>
            <a:r>
              <a:rPr lang="ru-RU" b="1" dirty="0" smtClean="0"/>
              <a:t>, для </a:t>
            </a:r>
            <a:r>
              <a:rPr lang="ru-RU" b="1" dirty="0" err="1" smtClean="0"/>
              <a:t>африканських</a:t>
            </a:r>
            <a:r>
              <a:rPr lang="ru-RU" b="1" dirty="0" smtClean="0"/>
              <a:t> </a:t>
            </a:r>
            <a:r>
              <a:rPr lang="ru-RU" b="1" dirty="0" err="1" smtClean="0"/>
              <a:t>пустель</a:t>
            </a:r>
            <a:r>
              <a:rPr lang="ru-RU" b="1" dirty="0" smtClean="0"/>
              <a:t>. </a:t>
            </a:r>
            <a:r>
              <a:rPr lang="ru-RU" b="1" dirty="0" err="1" smtClean="0"/>
              <a:t>Рослини</a:t>
            </a:r>
            <a:r>
              <a:rPr lang="ru-RU" b="1" dirty="0" smtClean="0"/>
              <a:t> </a:t>
            </a:r>
            <a:r>
              <a:rPr lang="ru-RU" b="1" dirty="0" err="1" smtClean="0"/>
              <a:t>і</a:t>
            </a:r>
            <a:r>
              <a:rPr lang="ru-RU" b="1" dirty="0" smtClean="0"/>
              <a:t> </a:t>
            </a:r>
            <a:r>
              <a:rPr lang="ru-RU" b="1" dirty="0" err="1" smtClean="0"/>
              <a:t>тварини</a:t>
            </a:r>
            <a:r>
              <a:rPr lang="ru-RU" b="1" dirty="0" smtClean="0"/>
              <a:t>, </a:t>
            </a:r>
            <a:r>
              <a:rPr lang="ru-RU" b="1" dirty="0" err="1" smtClean="0"/>
              <a:t>що</a:t>
            </a:r>
            <a:r>
              <a:rPr lang="ru-RU" b="1" dirty="0" smtClean="0"/>
              <a:t> </a:t>
            </a:r>
            <a:r>
              <a:rPr lang="ru-RU" b="1" dirty="0" err="1" smtClean="0"/>
              <a:t>мешкають</a:t>
            </a:r>
            <a:r>
              <a:rPr lang="ru-RU" b="1" dirty="0" smtClean="0"/>
              <a:t> в </a:t>
            </a:r>
            <a:r>
              <a:rPr lang="ru-RU" b="1" dirty="0" err="1" smtClean="0"/>
              <a:t>пустелях</a:t>
            </a:r>
            <a:r>
              <a:rPr lang="ru-RU" b="1" dirty="0" smtClean="0"/>
              <a:t>, </a:t>
            </a:r>
            <a:r>
              <a:rPr lang="ru-RU" b="1" dirty="0" err="1" smtClean="0"/>
              <a:t>вже</a:t>
            </a:r>
            <a:r>
              <a:rPr lang="ru-RU" b="1" dirty="0" smtClean="0"/>
              <a:t> давно </a:t>
            </a:r>
            <a:r>
              <a:rPr lang="ru-RU" b="1" dirty="0" err="1" smtClean="0"/>
              <a:t>пристосувалися</a:t>
            </a:r>
            <a:r>
              <a:rPr lang="ru-RU" b="1" dirty="0" smtClean="0"/>
              <a:t> до таких умов </a:t>
            </a:r>
            <a:r>
              <a:rPr lang="ru-RU" b="1" dirty="0" err="1" smtClean="0"/>
              <a:t>і</a:t>
            </a:r>
            <a:r>
              <a:rPr lang="ru-RU" b="1" dirty="0" smtClean="0"/>
              <a:t> </a:t>
            </a:r>
            <a:r>
              <a:rPr lang="ru-RU" b="1" dirty="0" err="1" smtClean="0"/>
              <a:t>майже</a:t>
            </a:r>
            <a:r>
              <a:rPr lang="ru-RU" b="1" dirty="0" smtClean="0"/>
              <a:t> не </a:t>
            </a:r>
            <a:r>
              <a:rPr lang="ru-RU" b="1" dirty="0" err="1" smtClean="0"/>
              <a:t>страждають</a:t>
            </a:r>
            <a:r>
              <a:rPr lang="ru-RU" b="1" dirty="0" smtClean="0"/>
              <a:t> </a:t>
            </a:r>
            <a:r>
              <a:rPr lang="ru-RU" b="1" dirty="0" err="1" smtClean="0"/>
              <a:t>від</a:t>
            </a:r>
            <a:r>
              <a:rPr lang="ru-RU" b="1" dirty="0" smtClean="0"/>
              <a:t> </a:t>
            </a:r>
            <a:r>
              <a:rPr lang="ru-RU" b="1" dirty="0" err="1" smtClean="0"/>
              <a:t>нестачі</a:t>
            </a:r>
            <a:r>
              <a:rPr lang="ru-RU" b="1" dirty="0" smtClean="0"/>
              <a:t> води. У </a:t>
            </a:r>
            <a:r>
              <a:rPr lang="ru-RU" b="1" dirty="0" err="1" smtClean="0"/>
              <a:t>пустелі</a:t>
            </a:r>
            <a:r>
              <a:rPr lang="ru-RU" b="1" dirty="0" smtClean="0"/>
              <a:t> </a:t>
            </a:r>
            <a:r>
              <a:rPr lang="ru-RU" b="1" dirty="0" err="1" smtClean="0"/>
              <a:t>такий</a:t>
            </a:r>
            <a:r>
              <a:rPr lang="ru-RU" b="1" dirty="0" smtClean="0"/>
              <a:t> </a:t>
            </a:r>
            <a:r>
              <a:rPr lang="ru-RU" b="1" dirty="0" err="1" smtClean="0"/>
              <a:t>клімат</a:t>
            </a:r>
            <a:r>
              <a:rPr lang="ru-RU" b="1" dirty="0" smtClean="0"/>
              <a:t>: </a:t>
            </a:r>
            <a:r>
              <a:rPr lang="ru-RU" b="1" dirty="0" err="1" smtClean="0"/>
              <a:t>посушливий</a:t>
            </a:r>
            <a:r>
              <a:rPr lang="ru-RU" b="1" dirty="0" smtClean="0"/>
              <a:t> сезон </a:t>
            </a:r>
            <a:r>
              <a:rPr lang="ru-RU" b="1" dirty="0" err="1" smtClean="0"/>
              <a:t>змінюється</a:t>
            </a:r>
            <a:r>
              <a:rPr lang="ru-RU" b="1" dirty="0" smtClean="0"/>
              <a:t> сезоном </a:t>
            </a:r>
            <a:r>
              <a:rPr lang="ru-RU" b="1" dirty="0" err="1" smtClean="0"/>
              <a:t>дощів</a:t>
            </a:r>
            <a:r>
              <a:rPr lang="ru-RU" b="1" dirty="0" smtClean="0"/>
              <a:t>, тому </a:t>
            </a:r>
            <a:r>
              <a:rPr lang="ru-RU" b="1" dirty="0" err="1" smtClean="0"/>
              <a:t>звичайне</a:t>
            </a:r>
            <a:r>
              <a:rPr lang="ru-RU" b="1" dirty="0" smtClean="0"/>
              <a:t> </a:t>
            </a:r>
            <a:r>
              <a:rPr lang="ru-RU" b="1" dirty="0" err="1" smtClean="0"/>
              <a:t>відсутність</a:t>
            </a:r>
            <a:r>
              <a:rPr lang="ru-RU" b="1" dirty="0" smtClean="0"/>
              <a:t> </a:t>
            </a:r>
            <a:r>
              <a:rPr lang="ru-RU" b="1" dirty="0" err="1" smtClean="0"/>
              <a:t>дощів</a:t>
            </a:r>
            <a:r>
              <a:rPr lang="ru-RU" b="1" dirty="0" smtClean="0"/>
              <a:t> в </a:t>
            </a:r>
            <a:r>
              <a:rPr lang="ru-RU" b="1" dirty="0" err="1" smtClean="0"/>
              <a:t>пустелях</a:t>
            </a:r>
            <a:r>
              <a:rPr lang="ru-RU" b="1" dirty="0" smtClean="0"/>
              <a:t> не </a:t>
            </a:r>
            <a:r>
              <a:rPr lang="ru-RU" b="1" dirty="0" err="1" smtClean="0"/>
              <a:t>можна</a:t>
            </a:r>
            <a:r>
              <a:rPr lang="ru-RU" b="1" dirty="0" smtClean="0"/>
              <a:t> </a:t>
            </a:r>
            <a:r>
              <a:rPr lang="ru-RU" b="1" dirty="0" err="1" smtClean="0"/>
              <a:t>вважати</a:t>
            </a:r>
            <a:r>
              <a:rPr lang="ru-RU" b="1" dirty="0" smtClean="0"/>
              <a:t> </a:t>
            </a:r>
            <a:r>
              <a:rPr lang="ru-RU" b="1" dirty="0" err="1" smtClean="0"/>
              <a:t>посухою</a:t>
            </a:r>
            <a:r>
              <a:rPr lang="ru-RU" b="1" dirty="0" smtClean="0"/>
              <a:t>. Але </a:t>
            </a:r>
            <a:r>
              <a:rPr lang="ru-RU" b="1" dirty="0" err="1" smtClean="0"/>
              <a:t>якщо</a:t>
            </a:r>
            <a:r>
              <a:rPr lang="ru-RU" b="1" dirty="0" smtClean="0"/>
              <a:t> </a:t>
            </a:r>
            <a:r>
              <a:rPr lang="ru-RU" b="1" dirty="0" err="1" smtClean="0"/>
              <a:t>дощів</a:t>
            </a:r>
            <a:r>
              <a:rPr lang="ru-RU" b="1" dirty="0" smtClean="0"/>
              <a:t> </a:t>
            </a:r>
            <a:r>
              <a:rPr lang="ru-RU" b="1" dirty="0" err="1" smtClean="0"/>
              <a:t>немає</a:t>
            </a:r>
            <a:r>
              <a:rPr lang="ru-RU" b="1" dirty="0" smtClean="0"/>
              <a:t> </a:t>
            </a:r>
            <a:r>
              <a:rPr lang="ru-RU" b="1" dirty="0" err="1" smtClean="0"/>
              <a:t>більше</a:t>
            </a:r>
            <a:r>
              <a:rPr lang="ru-RU" b="1" dirty="0" smtClean="0"/>
              <a:t> </a:t>
            </a:r>
            <a:r>
              <a:rPr lang="ru-RU" b="1" dirty="0" err="1" smtClean="0"/>
              <a:t>дев'яти</a:t>
            </a:r>
            <a:r>
              <a:rPr lang="ru-RU" b="1" dirty="0" smtClean="0"/>
              <a:t> </a:t>
            </a:r>
            <a:r>
              <a:rPr lang="ru-RU" b="1" dirty="0" err="1" smtClean="0"/>
              <a:t>місяців</a:t>
            </a:r>
            <a:r>
              <a:rPr lang="ru-RU" b="1" dirty="0" smtClean="0"/>
              <a:t>, то </a:t>
            </a:r>
            <a:r>
              <a:rPr lang="ru-RU" b="1" dirty="0" err="1" smtClean="0"/>
              <a:t>навіть</a:t>
            </a:r>
            <a:r>
              <a:rPr lang="ru-RU" b="1" dirty="0" smtClean="0"/>
              <a:t> для </a:t>
            </a:r>
            <a:r>
              <a:rPr lang="ru-RU" b="1" dirty="0" err="1" smtClean="0"/>
              <a:t>пустелі</a:t>
            </a:r>
            <a:r>
              <a:rPr lang="ru-RU" b="1" dirty="0" smtClean="0"/>
              <a:t> </a:t>
            </a:r>
            <a:r>
              <a:rPr lang="ru-RU" b="1" dirty="0" err="1" smtClean="0"/>
              <a:t>це</a:t>
            </a:r>
            <a:r>
              <a:rPr lang="ru-RU" b="1" dirty="0" smtClean="0"/>
              <a:t> </a:t>
            </a:r>
            <a:r>
              <a:rPr lang="ru-RU" b="1" dirty="0" err="1" smtClean="0"/>
              <a:t>аномалія</a:t>
            </a:r>
            <a:r>
              <a:rPr lang="ru-RU" b="1" dirty="0" smtClean="0"/>
              <a:t>. </a:t>
            </a:r>
          </a:p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endParaRPr lang="ru-RU" dirty="0"/>
          </a:p>
        </p:txBody>
      </p:sp>
      <p:pic>
        <p:nvPicPr>
          <p:cNvPr id="21506" name="Picture 2" descr="C:\Users\Вика Телеусова\Desktop\traveler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8688" y="4071938"/>
            <a:ext cx="7215187" cy="278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omb dir="vert"/>
    <p:sndAc>
      <p:stSnd>
        <p:snd r:embed="rId2" name="suction.wav"/>
      </p:stSnd>
    </p:sndAc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50" y="0"/>
            <a:ext cx="8686800" cy="4525963"/>
          </a:xfrm>
        </p:spPr>
        <p:txBody>
          <a:bodyPr>
            <a:normAutofit fontScale="85000" lnSpcReduction="20000"/>
          </a:bodyPr>
          <a:lstStyle/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r>
              <a:rPr lang="uk-UA" b="1" dirty="0" smtClean="0"/>
              <a:t>У всі часи посухи дуже впливали на життя людей, тварин і рослин. Люди запасалися водою, будували канали для зрошення полів, тварини в період посухи йшли на десятки кілометрів від звичних місць проживання в пошуках води. За однією з версій, посуха навіть є причиною занепаду цивілізації Майя, що існувала на території сучасної південно-східної Мексики, в першому тисячолітті нашої ери. Кожні 200 років на цій території відбувалися найсильніші посухи, остання з яких, за припущеннями вчених, викликала війну за воду, яка привела до розпаду народу на кілька окремих племен</a:t>
            </a:r>
            <a:r>
              <a:rPr lang="uk-UA" dirty="0" smtClean="0"/>
              <a:t>.</a:t>
            </a:r>
            <a:endParaRPr lang="ru-RU" dirty="0" smtClean="0"/>
          </a:p>
          <a:p>
            <a:pPr fontAlgn="auto">
              <a:spcAft>
                <a:spcPts val="0"/>
              </a:spcAft>
              <a:buFont typeface="Wingdings 2"/>
              <a:buChar char=""/>
              <a:defRPr/>
            </a:pPr>
            <a:endParaRPr lang="ru-RU" dirty="0"/>
          </a:p>
        </p:txBody>
      </p:sp>
      <p:pic>
        <p:nvPicPr>
          <p:cNvPr id="22530" name="Рисунок 3" descr="Картинки по запросу война за воду майя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92275" y="4221163"/>
            <a:ext cx="6192838" cy="2478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ll dir="u"/>
    <p:sndAc>
      <p:stSnd>
        <p:snd r:embed="rId2" name="type.wav"/>
      </p:stSnd>
    </p:sndAc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Трек">
    <a:dk1>
      <a:sysClr val="windowText" lastClr="000000"/>
    </a:dk1>
    <a:lt1>
      <a:sysClr val="window" lastClr="FFFFFF"/>
    </a:lt1>
    <a:dk2>
      <a:srgbClr val="4E3B30"/>
    </a:dk2>
    <a:lt2>
      <a:srgbClr val="FBEEC9"/>
    </a:lt2>
    <a:accent1>
      <a:srgbClr val="F0A22E"/>
    </a:accent1>
    <a:accent2>
      <a:srgbClr val="A5644E"/>
    </a:accent2>
    <a:accent3>
      <a:srgbClr val="B58B80"/>
    </a:accent3>
    <a:accent4>
      <a:srgbClr val="C3986D"/>
    </a:accent4>
    <a:accent5>
      <a:srgbClr val="A19574"/>
    </a:accent5>
    <a:accent6>
      <a:srgbClr val="C17529"/>
    </a:accent6>
    <a:hlink>
      <a:srgbClr val="AD1F1F"/>
    </a:hlink>
    <a:folHlink>
      <a:srgbClr val="FFC42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204</TotalTime>
  <Words>1294</Words>
  <Application>Microsoft Office PowerPoint</Application>
  <PresentationFormat>Экран (4:3)</PresentationFormat>
  <Paragraphs>50</Paragraphs>
  <Slides>31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Шаблон оформления</vt:lpstr>
      </vt:variant>
      <vt:variant>
        <vt:i4>9</vt:i4>
      </vt:variant>
      <vt:variant>
        <vt:lpstr>Заголовки слайдов</vt:lpstr>
      </vt:variant>
      <vt:variant>
        <vt:i4>31</vt:i4>
      </vt:variant>
    </vt:vector>
  </HeadingPairs>
  <TitlesOfParts>
    <vt:vector size="49" baseType="lpstr">
      <vt:lpstr>Franklin Gothic Book</vt:lpstr>
      <vt:lpstr>Arial</vt:lpstr>
      <vt:lpstr>Franklin Gothic Medium</vt:lpstr>
      <vt:lpstr>Wingdings 2</vt:lpstr>
      <vt:lpstr>Calibri</vt:lpstr>
      <vt:lpstr>Impact</vt:lpstr>
      <vt:lpstr>Times New Roman</vt:lpstr>
      <vt:lpstr>Helvetica</vt:lpstr>
      <vt:lpstr>Verdana</vt:lpstr>
      <vt:lpstr>Трек</vt:lpstr>
      <vt:lpstr>Трек</vt:lpstr>
      <vt:lpstr>Трек</vt:lpstr>
      <vt:lpstr>Трек</vt:lpstr>
      <vt:lpstr>Трек</vt:lpstr>
      <vt:lpstr>Трек</vt:lpstr>
      <vt:lpstr>Трек</vt:lpstr>
      <vt:lpstr>Трек</vt:lpstr>
      <vt:lpstr>Трек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Людина                  і     атмосфера</dc:title>
  <dc:creator>Вика Телеусова</dc:creator>
  <cp:lastModifiedBy>Microsoft Office</cp:lastModifiedBy>
  <cp:revision>22</cp:revision>
  <dcterms:created xsi:type="dcterms:W3CDTF">2018-02-13T18:06:11Z</dcterms:created>
  <dcterms:modified xsi:type="dcterms:W3CDTF">2022-03-15T23:13:40Z</dcterms:modified>
</cp:coreProperties>
</file>