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9" r:id="rId2"/>
    <p:sldMasterId id="2147483844" r:id="rId3"/>
    <p:sldMasterId id="2147483849" r:id="rId4"/>
    <p:sldMasterId id="2147483851" r:id="rId5"/>
    <p:sldMasterId id="2147483853" r:id="rId6"/>
    <p:sldMasterId id="2147483855" r:id="rId7"/>
    <p:sldMasterId id="2147483858" r:id="rId8"/>
  </p:sldMasterIdLst>
  <p:sldIdLst>
    <p:sldId id="352" r:id="rId9"/>
    <p:sldId id="265" r:id="rId10"/>
    <p:sldId id="475" r:id="rId11"/>
    <p:sldId id="494" r:id="rId12"/>
    <p:sldId id="474" r:id="rId13"/>
    <p:sldId id="473" r:id="rId14"/>
    <p:sldId id="471" r:id="rId15"/>
    <p:sldId id="472" r:id="rId16"/>
    <p:sldId id="495" r:id="rId17"/>
    <p:sldId id="496" r:id="rId18"/>
    <p:sldId id="500" r:id="rId19"/>
    <p:sldId id="476" r:id="rId20"/>
    <p:sldId id="477" r:id="rId21"/>
    <p:sldId id="499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88" r:id="rId31"/>
    <p:sldId id="489" r:id="rId32"/>
    <p:sldId id="267" r:id="rId3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B9"/>
    <a:srgbClr val="4F81BD"/>
    <a:srgbClr val="080808"/>
    <a:srgbClr val="5D9FFF"/>
    <a:srgbClr val="CC0066"/>
    <a:srgbClr val="00FFFF"/>
    <a:srgbClr val="000096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8" autoAdjust="0"/>
    <p:restoredTop sz="94646" autoAdjust="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766D-C6B1-4F9B-AF99-063B51B647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E8B1-A3F1-4222-80ED-A623D0F251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625B-F2A0-4685-8F05-2D914B43CD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ECCA-B870-4A66-A65F-FC8336E22B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D421-F07F-42D7-8545-0DF4F7A1CB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F1E6-8FB5-4FED-BBDA-0A220EF581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7515-AEDB-49F3-8D7B-CB8CBE27B6E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5243-AAA9-4544-99C3-2F0D92C4DE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0C93-68E3-47BA-8E93-AFDFAD221C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F660-A8CC-44F5-8800-5347A4E346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C501-AEA2-42D6-92AC-11D51F26E1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6A59-7F5D-4393-93D7-2FC60E0A7F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28A2-CF1B-42EF-AC1B-E9CEC8B198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032C-5890-4E47-B3FA-3C322A3877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DACB-B74F-4C8E-92FA-5D6FD58DE7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23661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23661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323F-D5B2-4B03-9D68-C138B24866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5BB0-1139-4B06-8369-F777AFD777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</p:grpSp>
      </p:grpSp>
      <p:sp>
        <p:nvSpPr>
          <p:cNvPr id="2990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2990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592F-EB2F-4B9E-8852-CCD559C892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3123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3123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4ED0-E0CC-4ECC-82F5-E4CAF36A9A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FC4C-297A-4D10-B8CD-05F7AF2FE1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37786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37786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2364-6EC2-4EFE-BE68-369F5B12A72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443D2F-A8C1-4672-947B-5C250CC4BF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728B-873E-414C-B76C-3B4223019D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0A62-42E8-43C4-B393-574D1D1426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02FD1F-D332-4758-9A89-5583F7AE2B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D08B98-7A1D-4322-BAFF-36EB95C0964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F8EAD-427F-453F-BD84-C93F755111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D57993-27A8-4228-9C8C-9784ED947F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20F2-C48D-420C-A913-FDB92B0030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88563B-32D9-4AC7-A4B8-C3F2273BB66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2BA4F4-DA48-4A90-BFD1-FF3A2BBCED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F497-17F7-4F0E-B7D0-8AB70BCA47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55347-4643-47DD-A6E5-DCB7F81617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0F50-45E9-4F77-800C-5292B4FF1D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0041-CF2F-4544-94F5-82F2390B219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1983-188A-43BF-96B5-EED92D5507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9406-8941-4229-A75D-517687A782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A7B2-9584-4F55-B33D-6B9016BDD1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F35B-C4AD-4A98-B4E3-159A07C517E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9318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55B627-76D9-4494-BC24-BD80AB58EB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6" r:id="rId2"/>
    <p:sldLayoutId id="2147483915" r:id="rId3"/>
    <p:sldLayoutId id="2147483914" r:id="rId4"/>
    <p:sldLayoutId id="2147483913" r:id="rId5"/>
    <p:sldLayoutId id="2147483912" r:id="rId6"/>
    <p:sldLayoutId id="2147483911" r:id="rId7"/>
    <p:sldLayoutId id="2147483910" r:id="rId8"/>
    <p:sldLayoutId id="2147483909" r:id="rId9"/>
    <p:sldLayoutId id="2147483908" r:id="rId10"/>
    <p:sldLayoutId id="21474839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3315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1805F0-64E7-46ED-B583-8BC5288C53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7" r:id="rId2"/>
    <p:sldLayoutId id="2147483926" r:id="rId3"/>
    <p:sldLayoutId id="2147483925" r:id="rId4"/>
    <p:sldLayoutId id="2147483924" r:id="rId5"/>
    <p:sldLayoutId id="2147483923" r:id="rId6"/>
    <p:sldLayoutId id="2147483922" r:id="rId7"/>
    <p:sldLayoutId id="2147483921" r:id="rId8"/>
    <p:sldLayoutId id="2147483920" r:id="rId9"/>
    <p:sldLayoutId id="2147483919" r:id="rId10"/>
    <p:sldLayoutId id="2147483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23559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2061F04-67FF-4685-9C18-ED25AF92E5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63C026B-2386-4AB1-8FB7-158F53B700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2980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36" name="Rectangle 6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E7E2DA6-6C79-4F6D-AC96-89DE14BF61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9DC05C9-4343-47A8-B48E-B0169DB074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29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4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37684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F82F985D-B244-4E50-8617-D13AC98AAC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68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AD0625F-89B7-4ECE-84BC-1D19ACDFDD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33" r:id="rId2"/>
    <p:sldLayoutId id="2147483940" r:id="rId3"/>
    <p:sldLayoutId id="2147483941" r:id="rId4"/>
    <p:sldLayoutId id="2147483942" r:id="rId5"/>
    <p:sldLayoutId id="2147483943" r:id="rId6"/>
    <p:sldLayoutId id="2147483932" r:id="rId7"/>
    <p:sldLayoutId id="2147483944" r:id="rId8"/>
    <p:sldLayoutId id="2147483945" r:id="rId9"/>
    <p:sldLayoutId id="2147483931" r:id="rId10"/>
    <p:sldLayoutId id="21474839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7"/>
          <p:cNvSpPr>
            <a:spLocks noChangeArrowheads="1" noChangeShapeType="1" noTextEdit="1"/>
          </p:cNvSpPr>
          <p:nvPr/>
        </p:nvSpPr>
        <p:spPr bwMode="gray">
          <a:xfrm>
            <a:off x="457200" y="2590800"/>
            <a:ext cx="8382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Атмосферний тиск </a:t>
            </a:r>
          </a:p>
        </p:txBody>
      </p:sp>
    </p:spTree>
  </p:cSld>
  <p:clrMapOvr>
    <a:masterClrMapping/>
  </p:clrMapOvr>
  <p:transition spd="slow">
    <p:newsflash/>
    <p:sndAc>
      <p:stSnd loop="1"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Циркуляція атмосфе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81000"/>
            <a:ext cx="2895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934200" cy="563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пояси </a:t>
            </a:r>
            <a:r>
              <a:rPr lang="uk-UA" sz="32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висого</a:t>
            </a:r>
            <a:r>
              <a:rPr lang="uk-UA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низького тиску</a:t>
            </a:r>
          </a:p>
        </p:txBody>
      </p:sp>
      <p:sp>
        <p:nvSpPr>
          <p:cNvPr id="96260" name="Text Box 10"/>
          <p:cNvSpPr txBox="1">
            <a:spLocks noChangeArrowheads="1"/>
          </p:cNvSpPr>
          <p:nvPr/>
        </p:nvSpPr>
        <p:spPr bwMode="auto">
          <a:xfrm>
            <a:off x="6842125" y="51720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66FFFF"/>
                </a:solidFill>
              </a:rPr>
              <a:t>Н</a:t>
            </a:r>
          </a:p>
        </p:txBody>
      </p:sp>
      <p:sp>
        <p:nvSpPr>
          <p:cNvPr id="96261" name="Text Box 11"/>
          <p:cNvSpPr txBox="1">
            <a:spLocks noChangeArrowheads="1"/>
          </p:cNvSpPr>
          <p:nvPr/>
        </p:nvSpPr>
        <p:spPr bwMode="auto">
          <a:xfrm>
            <a:off x="5980113" y="3200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66FFFF"/>
                </a:solidFill>
              </a:rPr>
              <a:t>Н</a:t>
            </a:r>
          </a:p>
        </p:txBody>
      </p:sp>
      <p:sp>
        <p:nvSpPr>
          <p:cNvPr id="96262" name="Text Box 12"/>
          <p:cNvSpPr txBox="1">
            <a:spLocks noChangeArrowheads="1"/>
          </p:cNvSpPr>
          <p:nvPr/>
        </p:nvSpPr>
        <p:spPr bwMode="auto">
          <a:xfrm>
            <a:off x="6483350" y="127476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66FFFF"/>
                </a:solidFill>
              </a:rPr>
              <a:t>Н</a:t>
            </a:r>
          </a:p>
        </p:txBody>
      </p:sp>
      <p:sp>
        <p:nvSpPr>
          <p:cNvPr id="96263" name="Text Box 13"/>
          <p:cNvSpPr txBox="1">
            <a:spLocks noChangeArrowheads="1"/>
          </p:cNvSpPr>
          <p:nvPr/>
        </p:nvSpPr>
        <p:spPr bwMode="auto">
          <a:xfrm>
            <a:off x="6238875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FF33CC"/>
                </a:solidFill>
              </a:rPr>
              <a:t>В</a:t>
            </a:r>
          </a:p>
        </p:txBody>
      </p:sp>
      <p:sp>
        <p:nvSpPr>
          <p:cNvPr id="96264" name="Text Box 14"/>
          <p:cNvSpPr txBox="1">
            <a:spLocks noChangeArrowheads="1"/>
          </p:cNvSpPr>
          <p:nvPr/>
        </p:nvSpPr>
        <p:spPr bwMode="auto">
          <a:xfrm>
            <a:off x="6056313" y="23653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FF33CC"/>
                </a:solidFill>
              </a:rPr>
              <a:t>В</a:t>
            </a:r>
          </a:p>
        </p:txBody>
      </p:sp>
      <p:sp>
        <p:nvSpPr>
          <p:cNvPr id="96265" name="Text Box 15"/>
          <p:cNvSpPr txBox="1">
            <a:spLocks noChangeArrowheads="1"/>
          </p:cNvSpPr>
          <p:nvPr/>
        </p:nvSpPr>
        <p:spPr bwMode="auto">
          <a:xfrm>
            <a:off x="7726363" y="56118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FF33CC"/>
                </a:solidFill>
              </a:rPr>
              <a:t>В</a:t>
            </a:r>
          </a:p>
        </p:txBody>
      </p:sp>
      <p:sp>
        <p:nvSpPr>
          <p:cNvPr id="96266" name="Text Box 16"/>
          <p:cNvSpPr txBox="1">
            <a:spLocks noChangeArrowheads="1"/>
          </p:cNvSpPr>
          <p:nvPr/>
        </p:nvSpPr>
        <p:spPr bwMode="auto">
          <a:xfrm>
            <a:off x="7451725" y="6619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FF33CC"/>
                </a:solidFill>
              </a:rPr>
              <a:t>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043" y="649357"/>
            <a:ext cx="5963479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/>
              <a:t>В екваторіальних широтах повітря нагріте, легке і піднімається до </a:t>
            </a:r>
            <a:br>
              <a:rPr lang="uk-UA" sz="2800" dirty="0"/>
            </a:br>
            <a:r>
              <a:rPr lang="uk-UA" sz="2800" dirty="0"/>
              <a:t>верхніх шарів  тропосфери</a:t>
            </a:r>
          </a:p>
        </p:txBody>
      </p:sp>
      <p:cxnSp>
        <p:nvCxnSpPr>
          <p:cNvPr id="17" name="Прямая соединительная линия 16"/>
          <p:cNvCxnSpPr>
            <a:endCxn id="72706" idx="3"/>
          </p:cNvCxnSpPr>
          <p:nvPr/>
        </p:nvCxnSpPr>
        <p:spPr>
          <a:xfrm>
            <a:off x="6427788" y="3429000"/>
            <a:ext cx="271621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613525" y="4440238"/>
            <a:ext cx="2530475" cy="7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678613" y="2257425"/>
            <a:ext cx="2465387" cy="79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73" name="TextBox 21"/>
          <p:cNvSpPr txBox="1">
            <a:spLocks noChangeArrowheads="1"/>
          </p:cNvSpPr>
          <p:nvPr/>
        </p:nvSpPr>
        <p:spPr bwMode="auto">
          <a:xfrm>
            <a:off x="5976938" y="2001838"/>
            <a:ext cx="5826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/>
              <a:t>30</a:t>
            </a:r>
          </a:p>
        </p:txBody>
      </p:sp>
      <p:sp>
        <p:nvSpPr>
          <p:cNvPr id="96274" name="TextBox 22"/>
          <p:cNvSpPr txBox="1">
            <a:spLocks noChangeArrowheads="1"/>
          </p:cNvSpPr>
          <p:nvPr/>
        </p:nvSpPr>
        <p:spPr bwMode="auto">
          <a:xfrm>
            <a:off x="5970588" y="4075113"/>
            <a:ext cx="582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/>
              <a:t>30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805529" y="3228945"/>
            <a:ext cx="1338471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000" b="1" dirty="0">
                <a:solidFill>
                  <a:srgbClr val="75FFFF"/>
                </a:solidFill>
              </a:rPr>
              <a:t>екватор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903345"/>
            <a:ext cx="6172200" cy="29546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800" dirty="0">
                <a:solidFill>
                  <a:prstClr val="white"/>
                </a:solidFill>
              </a:rPr>
              <a:t>На Землі закономірно чергуються сім поясів атмосферного тиску: </a:t>
            </a:r>
            <a:br>
              <a:rPr lang="uk-UA" sz="2800" dirty="0">
                <a:solidFill>
                  <a:prstClr val="white"/>
                </a:solidFill>
              </a:rPr>
            </a:br>
            <a:r>
              <a:rPr lang="uk-UA" sz="2800" dirty="0">
                <a:solidFill>
                  <a:prstClr val="white"/>
                </a:solidFill>
              </a:rPr>
              <a:t> </a:t>
            </a:r>
            <a:r>
              <a:rPr lang="uk-UA" sz="2800" dirty="0">
                <a:solidFill>
                  <a:srgbClr val="00FFFF"/>
                </a:solidFill>
              </a:rPr>
              <a:t>низького </a:t>
            </a:r>
            <a:r>
              <a:rPr lang="uk-UA" sz="2800" dirty="0">
                <a:solidFill>
                  <a:prstClr val="white"/>
                </a:solidFill>
              </a:rPr>
              <a:t>― на екваторі, </a:t>
            </a:r>
            <a:br>
              <a:rPr lang="uk-UA" sz="2800" dirty="0">
                <a:solidFill>
                  <a:prstClr val="white"/>
                </a:solidFill>
              </a:rPr>
            </a:br>
            <a:r>
              <a:rPr lang="uk-UA" sz="2800" dirty="0">
                <a:solidFill>
                  <a:srgbClr val="FF66CC"/>
                </a:solidFill>
              </a:rPr>
              <a:t>два високого ― </a:t>
            </a:r>
            <a:r>
              <a:rPr lang="uk-UA" sz="2800" dirty="0">
                <a:solidFill>
                  <a:schemeClr val="tx1"/>
                </a:solidFill>
              </a:rPr>
              <a:t>поблизу тропіків, </a:t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dirty="0">
                <a:solidFill>
                  <a:srgbClr val="00FFFF"/>
                </a:solidFill>
              </a:rPr>
              <a:t>два низького </a:t>
            </a:r>
            <a:r>
              <a:rPr lang="uk-UA" sz="2800" dirty="0">
                <a:solidFill>
                  <a:prstClr val="white"/>
                </a:solidFill>
              </a:rPr>
              <a:t>―у помірних широтах, </a:t>
            </a:r>
            <a:br>
              <a:rPr lang="uk-UA" sz="2800" dirty="0">
                <a:solidFill>
                  <a:prstClr val="white"/>
                </a:solidFill>
              </a:rPr>
            </a:br>
            <a:r>
              <a:rPr lang="uk-UA" sz="2800" dirty="0">
                <a:solidFill>
                  <a:srgbClr val="FF66CC"/>
                </a:solidFill>
              </a:rPr>
              <a:t>два високого </a:t>
            </a:r>
            <a:r>
              <a:rPr lang="uk-UA" sz="2800" dirty="0">
                <a:solidFill>
                  <a:prstClr val="white"/>
                </a:solidFill>
              </a:rPr>
              <a:t>―у полярних широтах</a:t>
            </a:r>
            <a:endParaRPr lang="en-US" sz="2800" b="1" dirty="0">
              <a:solidFill>
                <a:prstClr val="white"/>
              </a:solidFill>
            </a:endParaRP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  <p:transition>
    <p:zoom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229600" cy="1384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800" b="1">
                <a:solidFill>
                  <a:srgbClr val="080808"/>
                </a:solidFill>
                <a:latin typeface="Arial" charset="0"/>
              </a:rPr>
              <a:t>Задача </a:t>
            </a:r>
            <a:r>
              <a:rPr lang="uk-UA" sz="2800">
                <a:solidFill>
                  <a:srgbClr val="080808"/>
                </a:solidFill>
                <a:latin typeface="Arial" charset="0"/>
              </a:rPr>
              <a:t>Атмосферний тиск біля земної поверхні становить 730 мм рт. ст. Визначте, яким буде тиск з підняттям у гори на висоту 2000м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971800"/>
            <a:ext cx="8382000" cy="2246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rgbClr val="FF0000"/>
                </a:solidFill>
                <a:latin typeface="Arial" pitchFamily="34" charset="0"/>
              </a:rPr>
              <a:t>1) 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2000/10 = на 200мм.рт.ст.(на стільки одиниць знизиться тиск з вистою 2000м.</a:t>
            </a:r>
          </a:p>
          <a:p>
            <a:pPr>
              <a:defRPr/>
            </a:pPr>
            <a:r>
              <a:rPr lang="uk-UA" sz="2800" dirty="0">
                <a:solidFill>
                  <a:srgbClr val="FF0000"/>
                </a:solidFill>
                <a:latin typeface="Arial" pitchFamily="34" charset="0"/>
              </a:rPr>
              <a:t>2)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 760 мм </a:t>
            </a:r>
            <a:r>
              <a:rPr lang="uk-UA" sz="2800" dirty="0" err="1">
                <a:solidFill>
                  <a:srgbClr val="080808"/>
                </a:solidFill>
                <a:latin typeface="Arial" pitchFamily="34" charset="0"/>
              </a:rPr>
              <a:t>рт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. ст. – 200 мм </a:t>
            </a:r>
            <a:r>
              <a:rPr lang="uk-UA" sz="2800" dirty="0" err="1">
                <a:solidFill>
                  <a:srgbClr val="080808"/>
                </a:solidFill>
                <a:latin typeface="Arial" pitchFamily="34" charset="0"/>
              </a:rPr>
              <a:t>рт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. </a:t>
            </a:r>
            <a:r>
              <a:rPr lang="uk-UA" sz="2800" dirty="0" err="1">
                <a:solidFill>
                  <a:srgbClr val="080808"/>
                </a:solidFill>
                <a:latin typeface="Arial" pitchFamily="34" charset="0"/>
              </a:rPr>
              <a:t>ст.=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  560 мм </a:t>
            </a:r>
            <a:r>
              <a:rPr lang="uk-UA" sz="2800" dirty="0" err="1">
                <a:solidFill>
                  <a:srgbClr val="080808"/>
                </a:solidFill>
                <a:latin typeface="Arial" pitchFamily="34" charset="0"/>
              </a:rPr>
              <a:t>рт.ст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. – атмосферний тиск на висоті  2000м.</a:t>
            </a:r>
          </a:p>
          <a:p>
            <a:pPr>
              <a:defRPr/>
            </a:pPr>
            <a:r>
              <a:rPr lang="uk-UA" sz="2800" u="sng" dirty="0">
                <a:solidFill>
                  <a:srgbClr val="080808"/>
                </a:solidFill>
                <a:latin typeface="Arial" pitchFamily="34" charset="0"/>
              </a:rPr>
              <a:t>Відповідь: 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 560 мм </a:t>
            </a:r>
            <a:r>
              <a:rPr lang="uk-UA" sz="2800" dirty="0" err="1">
                <a:solidFill>
                  <a:srgbClr val="080808"/>
                </a:solidFill>
                <a:latin typeface="Arial" pitchFamily="34" charset="0"/>
              </a:rPr>
              <a:t>рт.ст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.</a:t>
            </a:r>
            <a:endParaRPr lang="uk-UA" sz="2800" dirty="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98308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http://geographer.com.ua/content/zadachi-z-geografiyi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954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80808"/>
                </a:solidFill>
                <a:latin typeface="Arial" pitchFamily="34" charset="0"/>
              </a:rPr>
              <a:t>Задача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 Висота м. Києва над рівнем моря – 180 м. Обчисліть  атмосферний тиск для столиці України.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458200" cy="181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Нормальний атмосферний тиск на рівні моря при температурі 0°С на широті 45°становить 760 мм </a:t>
            </a:r>
            <a:r>
              <a:rPr lang="uk-UA" sz="2800" dirty="0" err="1">
                <a:solidFill>
                  <a:srgbClr val="080808"/>
                </a:solidFill>
                <a:latin typeface="Arial" pitchFamily="34" charset="0"/>
              </a:rPr>
              <a:t>рт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. ст. На кожні 100 м підйому тиск знижується на 10 мм </a:t>
            </a:r>
            <a:r>
              <a:rPr lang="uk-UA" sz="2800" dirty="0" err="1">
                <a:solidFill>
                  <a:srgbClr val="080808"/>
                </a:solidFill>
                <a:latin typeface="Arial" pitchFamily="34" charset="0"/>
              </a:rPr>
              <a:t>рт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. ст. Отже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886200"/>
            <a:ext cx="8382000" cy="2246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rgbClr val="FF0000"/>
                </a:solidFill>
                <a:latin typeface="Arial" pitchFamily="34" charset="0"/>
              </a:rPr>
              <a:t>1)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180/10 = на 18мм.рт.ст.(на стільки одиниць знизиться тиск з вистою 180м.</a:t>
            </a:r>
          </a:p>
          <a:p>
            <a:pPr>
              <a:defRPr/>
            </a:pPr>
            <a:r>
              <a:rPr lang="uk-UA" sz="2800" dirty="0">
                <a:solidFill>
                  <a:srgbClr val="FF0000"/>
                </a:solidFill>
                <a:latin typeface="Arial" pitchFamily="34" charset="0"/>
              </a:rPr>
              <a:t>2)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 760 мм </a:t>
            </a:r>
            <a:r>
              <a:rPr lang="uk-UA" sz="2800" dirty="0" err="1">
                <a:solidFill>
                  <a:srgbClr val="080808"/>
                </a:solidFill>
                <a:latin typeface="Arial" pitchFamily="34" charset="0"/>
              </a:rPr>
              <a:t>рт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. ст. – 18 мм </a:t>
            </a:r>
            <a:r>
              <a:rPr lang="uk-UA" sz="2800" dirty="0" err="1">
                <a:solidFill>
                  <a:srgbClr val="080808"/>
                </a:solidFill>
                <a:latin typeface="Arial" pitchFamily="34" charset="0"/>
              </a:rPr>
              <a:t>рт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. </a:t>
            </a:r>
            <a:r>
              <a:rPr lang="uk-UA" sz="2800" dirty="0" err="1">
                <a:solidFill>
                  <a:srgbClr val="080808"/>
                </a:solidFill>
                <a:latin typeface="Arial" pitchFamily="34" charset="0"/>
              </a:rPr>
              <a:t>ст.=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 742 мм </a:t>
            </a:r>
            <a:r>
              <a:rPr lang="uk-UA" sz="2800" dirty="0" err="1">
                <a:solidFill>
                  <a:srgbClr val="080808"/>
                </a:solidFill>
                <a:latin typeface="Arial" pitchFamily="34" charset="0"/>
              </a:rPr>
              <a:t>рт.ст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. – атмосферний тиск на висоті Києва.</a:t>
            </a:r>
          </a:p>
          <a:p>
            <a:pPr>
              <a:defRPr/>
            </a:pPr>
            <a:r>
              <a:rPr lang="uk-UA" sz="2800" u="sng" dirty="0">
                <a:solidFill>
                  <a:srgbClr val="080808"/>
                </a:solidFill>
                <a:latin typeface="Arial" pitchFamily="34" charset="0"/>
              </a:rPr>
              <a:t>Відповідь: 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742 мм </a:t>
            </a:r>
            <a:r>
              <a:rPr lang="uk-UA" sz="2800" dirty="0" err="1">
                <a:solidFill>
                  <a:srgbClr val="080808"/>
                </a:solidFill>
                <a:latin typeface="Arial" pitchFamily="34" charset="0"/>
              </a:rPr>
              <a:t>рт.ст</a:t>
            </a:r>
            <a:r>
              <a:rPr lang="uk-UA" sz="2800" dirty="0">
                <a:solidFill>
                  <a:srgbClr val="080808"/>
                </a:solidFill>
                <a:latin typeface="Arial" pitchFamily="34" charset="0"/>
              </a:rPr>
              <a:t>.</a:t>
            </a:r>
            <a:endParaRPr lang="uk-UA" sz="2800" dirty="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99333" name="TextBox 4"/>
          <p:cNvSpPr txBox="1">
            <a:spLocks noChangeArrowheads="1"/>
          </p:cNvSpPr>
          <p:nvPr/>
        </p:nvSpPr>
        <p:spPr bwMode="auto">
          <a:xfrm>
            <a:off x="914400" y="62484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http://geographer.com.ua/content/zadachi-z-geografiyi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206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Задача  </a:t>
            </a:r>
            <a:r>
              <a:rPr lang="uk-UA" sz="3200" dirty="0"/>
              <a:t>Відносна висота горба 450 м. Атмосферний тиск на його вершині 720 мм </a:t>
            </a:r>
            <a:r>
              <a:rPr lang="uk-UA" sz="3200" dirty="0" err="1"/>
              <a:t>рт.ст</a:t>
            </a:r>
            <a:r>
              <a:rPr lang="uk-UA" sz="3200" dirty="0"/>
              <a:t>. </a:t>
            </a:r>
            <a:r>
              <a:rPr lang="uk-UA" sz="3200" dirty="0" err="1"/>
              <a:t>Визначіть</a:t>
            </a:r>
            <a:r>
              <a:rPr lang="uk-UA" sz="3200" dirty="0"/>
              <a:t> атмосферний тиск  біля його підніжжя.</a:t>
            </a:r>
            <a:endParaRPr lang="uk-UA" sz="3200" dirty="0">
              <a:solidFill>
                <a:srgbClr val="080808"/>
              </a:solidFill>
            </a:endParaRPr>
          </a:p>
        </p:txBody>
      </p:sp>
      <p:sp>
        <p:nvSpPr>
          <p:cNvPr id="100355" name="TextBox 2"/>
          <p:cNvSpPr txBox="1">
            <a:spLocks noChangeArrowheads="1"/>
          </p:cNvSpPr>
          <p:nvPr/>
        </p:nvSpPr>
        <p:spPr bwMode="auto">
          <a:xfrm>
            <a:off x="1524000" y="62484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http://geographer.com.ua/content/zadachi-z-geografiyi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91440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u="sng" dirty="0">
                <a:solidFill>
                  <a:srgbClr val="080808"/>
                </a:solidFill>
              </a:rPr>
              <a:t>Розв’язок.</a:t>
            </a:r>
            <a:endParaRPr lang="uk-UA" sz="3200" dirty="0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sz="3200" dirty="0" err="1"/>
              <a:t>Дізнаємося</a:t>
            </a:r>
            <a:r>
              <a:rPr lang="ru-RU" sz="3200" dirty="0"/>
              <a:t> на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зміниться</a:t>
            </a:r>
            <a:r>
              <a:rPr lang="ru-RU" sz="3200" dirty="0"/>
              <a:t> </a:t>
            </a:r>
            <a:r>
              <a:rPr lang="ru-RU" sz="3200" dirty="0" err="1"/>
              <a:t>атмосферний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висотою:0,450км </a:t>
            </a:r>
            <a:r>
              <a:rPr lang="ru-RU" sz="3200" dirty="0">
                <a:sym typeface="Symbol"/>
              </a:rPr>
              <a:t></a:t>
            </a:r>
            <a:r>
              <a:rPr lang="ru-RU" sz="3200" dirty="0"/>
              <a:t>100=45мм.рт.ст.</a:t>
            </a:r>
            <a:endParaRPr lang="uk-U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495800"/>
            <a:ext cx="91440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/>
              <a:t>Дізнаємося тиск біля підніжжя: 720+45=765мм.рт.ст.</a:t>
            </a:r>
          </a:p>
          <a:p>
            <a:pPr>
              <a:defRPr/>
            </a:pPr>
            <a:r>
              <a:rPr lang="uk-UA" sz="3200" b="1" dirty="0">
                <a:solidFill>
                  <a:schemeClr val="bg1">
                    <a:lumMod val="50000"/>
                  </a:schemeClr>
                </a:solidFill>
              </a:rPr>
              <a:t>Відповідь</a:t>
            </a:r>
            <a:r>
              <a:rPr lang="uk-UA" sz="3200" dirty="0"/>
              <a:t>: атмосферний тиск-765мм.рт.ст.</a:t>
            </a:r>
            <a:endParaRPr lang="uk-UA" sz="32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181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80808"/>
                </a:solidFill>
                <a:latin typeface="Arial" pitchFamily="34" charset="0"/>
              </a:rPr>
              <a:t>Задача </a:t>
            </a:r>
            <a:r>
              <a:rPr lang="uk-UA" sz="2800" dirty="0">
                <a:solidFill>
                  <a:srgbClr val="080808"/>
                </a:solidFill>
              </a:rPr>
              <a:t>Літак піднявся на певну висоту. На аеродромі атмосферний тиск становить(540 мм </a:t>
            </a:r>
            <a:r>
              <a:rPr lang="uk-UA" sz="2800" dirty="0" err="1">
                <a:solidFill>
                  <a:srgbClr val="080808"/>
                </a:solidFill>
              </a:rPr>
              <a:t>рт</a:t>
            </a:r>
            <a:r>
              <a:rPr lang="uk-UA" sz="2800" dirty="0">
                <a:solidFill>
                  <a:srgbClr val="080808"/>
                </a:solidFill>
              </a:rPr>
              <a:t>. ст.), за його бортом барометр  показав 225 мм </a:t>
            </a:r>
            <a:r>
              <a:rPr lang="uk-UA" sz="2800" dirty="0" err="1">
                <a:solidFill>
                  <a:srgbClr val="080808"/>
                </a:solidFill>
              </a:rPr>
              <a:t>рт</a:t>
            </a:r>
            <a:r>
              <a:rPr lang="uk-UA" sz="2800" dirty="0">
                <a:solidFill>
                  <a:srgbClr val="080808"/>
                </a:solidFill>
              </a:rPr>
              <a:t>. ст.</a:t>
            </a:r>
          </a:p>
          <a:p>
            <a:pPr>
              <a:defRPr/>
            </a:pPr>
            <a:r>
              <a:rPr lang="uk-UA" sz="2800" dirty="0">
                <a:solidFill>
                  <a:srgbClr val="080808"/>
                </a:solidFill>
              </a:rPr>
              <a:t> На яку висоту піднявся літак?.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657600"/>
            <a:ext cx="8229600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rgbClr val="080808"/>
                </a:solidFill>
              </a:rPr>
              <a:t> </a:t>
            </a:r>
            <a:r>
              <a:rPr lang="uk-UA" sz="2800" b="1" dirty="0">
                <a:solidFill>
                  <a:srgbClr val="080808"/>
                </a:solidFill>
                <a:latin typeface="Arial" pitchFamily="34" charset="0"/>
              </a:rPr>
              <a:t>Задача </a:t>
            </a:r>
            <a:r>
              <a:rPr lang="uk-UA" sz="2800" dirty="0">
                <a:solidFill>
                  <a:srgbClr val="080808"/>
                </a:solidFill>
              </a:rPr>
              <a:t>Визначте відносну висоту гори, якщо біля підніжжя </a:t>
            </a:r>
            <a:r>
              <a:rPr lang="uk-UA" sz="2800" dirty="0" err="1">
                <a:solidFill>
                  <a:srgbClr val="080808"/>
                </a:solidFill>
              </a:rPr>
              <a:t>барометер</a:t>
            </a:r>
            <a:r>
              <a:rPr lang="uk-UA" sz="2800" dirty="0">
                <a:solidFill>
                  <a:srgbClr val="080808"/>
                </a:solidFill>
              </a:rPr>
              <a:t> показує 740 мм </a:t>
            </a:r>
            <a:r>
              <a:rPr lang="uk-UA" sz="2800" dirty="0" err="1">
                <a:solidFill>
                  <a:srgbClr val="080808"/>
                </a:solidFill>
              </a:rPr>
              <a:t>рт.ст</a:t>
            </a:r>
            <a:r>
              <a:rPr lang="uk-UA" sz="2800" dirty="0">
                <a:solidFill>
                  <a:srgbClr val="080808"/>
                </a:solidFill>
              </a:rPr>
              <a:t>, а на вершині –683 мм </a:t>
            </a:r>
            <a:r>
              <a:rPr lang="uk-UA" sz="2800" dirty="0" err="1">
                <a:solidFill>
                  <a:srgbClr val="080808"/>
                </a:solidFill>
              </a:rPr>
              <a:t>рт.ст</a:t>
            </a:r>
            <a:r>
              <a:rPr lang="uk-UA" sz="2800" dirty="0">
                <a:solidFill>
                  <a:srgbClr val="080808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181600"/>
            <a:ext cx="8229600" cy="95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rgbClr val="080808"/>
                </a:solidFill>
              </a:rPr>
              <a:t> Розв’язок. (740 – 683) = 57 мм </a:t>
            </a:r>
            <a:r>
              <a:rPr lang="uk-UA" sz="2800" dirty="0">
                <a:solidFill>
                  <a:srgbClr val="080808"/>
                </a:solidFill>
                <a:sym typeface="Symbol"/>
              </a:rPr>
              <a:t></a:t>
            </a:r>
            <a:r>
              <a:rPr lang="uk-UA" sz="2800" dirty="0">
                <a:solidFill>
                  <a:srgbClr val="080808"/>
                </a:solidFill>
              </a:rPr>
              <a:t> 10 = 570 (м).</a:t>
            </a:r>
          </a:p>
          <a:p>
            <a:pPr>
              <a:defRPr/>
            </a:pPr>
            <a:r>
              <a:rPr lang="uk-UA" sz="2800" u="sng" dirty="0">
                <a:solidFill>
                  <a:srgbClr val="080808"/>
                </a:solidFill>
              </a:rPr>
              <a:t>Відповідь: </a:t>
            </a:r>
            <a:r>
              <a:rPr lang="uk-UA" sz="2800" dirty="0">
                <a:solidFill>
                  <a:srgbClr val="080808"/>
                </a:solidFill>
              </a:rPr>
              <a:t>570 (м).</a:t>
            </a:r>
            <a:endParaRPr lang="uk-UA" sz="2800" dirty="0">
              <a:solidFill>
                <a:srgbClr val="08080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8229600" cy="954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rgbClr val="080808"/>
                </a:solidFill>
              </a:rPr>
              <a:t>Розв’язок. (760 – 225) = 535 </a:t>
            </a:r>
            <a:r>
              <a:rPr lang="uk-UA" sz="2800" dirty="0">
                <a:solidFill>
                  <a:srgbClr val="080808"/>
                </a:solidFill>
                <a:sym typeface="Symbol"/>
              </a:rPr>
              <a:t></a:t>
            </a:r>
            <a:r>
              <a:rPr lang="uk-UA" sz="2800" dirty="0">
                <a:solidFill>
                  <a:srgbClr val="080808"/>
                </a:solidFill>
              </a:rPr>
              <a:t> 10 = 5350 (м).</a:t>
            </a:r>
          </a:p>
          <a:p>
            <a:pPr>
              <a:defRPr/>
            </a:pPr>
            <a:r>
              <a:rPr lang="uk-UA" sz="2800" u="sng" dirty="0">
                <a:solidFill>
                  <a:srgbClr val="080808"/>
                </a:solidFill>
              </a:rPr>
              <a:t>Відповідь: </a:t>
            </a:r>
            <a:r>
              <a:rPr lang="uk-UA" sz="2800" dirty="0">
                <a:solidFill>
                  <a:srgbClr val="080808"/>
                </a:solidFill>
              </a:rPr>
              <a:t>5350 (м).</a:t>
            </a:r>
            <a:endParaRPr lang="uk-UA" sz="2800" dirty="0">
              <a:solidFill>
                <a:srgbClr val="080808"/>
              </a:solidFill>
            </a:endParaRPr>
          </a:p>
        </p:txBody>
      </p:sp>
      <p:sp>
        <p:nvSpPr>
          <p:cNvPr id="101384" name="TextBox 5"/>
          <p:cNvSpPr txBox="1">
            <a:spLocks noChangeArrowheads="1"/>
          </p:cNvSpPr>
          <p:nvPr/>
        </p:nvSpPr>
        <p:spPr bwMode="auto">
          <a:xfrm>
            <a:off x="1752600" y="62484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http://geographer.com.ua/content/zadachi-z-geografiyi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b="1" dirty="0"/>
              <a:t>Нормальним</a:t>
            </a:r>
            <a:r>
              <a:rPr lang="uk-UA" sz="3200" dirty="0"/>
              <a:t> атмосферним тиском вважають тиск:</a:t>
            </a:r>
          </a:p>
        </p:txBody>
      </p:sp>
      <p:sp>
        <p:nvSpPr>
          <p:cNvPr id="3" name="Oval 70"/>
          <p:cNvSpPr>
            <a:spLocks noChangeArrowheads="1"/>
          </p:cNvSpPr>
          <p:nvPr/>
        </p:nvSpPr>
        <p:spPr bwMode="auto">
          <a:xfrm>
            <a:off x="7839075" y="5638800"/>
            <a:ext cx="1008063" cy="98742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2438400"/>
            <a:ext cx="25908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/>
              <a:t> 670мм.рт.ст.    </a:t>
            </a:r>
            <a:endParaRPr lang="uk-U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429000"/>
            <a:ext cx="259080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/>
              <a:t>760мм.рт.ст.</a:t>
            </a:r>
            <a:endParaRPr lang="uk-U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600200"/>
            <a:ext cx="259080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/>
              <a:t> 750мм.рт.ст.</a:t>
            </a:r>
            <a:endParaRPr lang="uk-UA" sz="3200" dirty="0"/>
          </a:p>
        </p:txBody>
      </p:sp>
      <p:sp>
        <p:nvSpPr>
          <p:cNvPr id="103431" name="TextBox 6"/>
          <p:cNvSpPr txBox="1">
            <a:spLocks noChangeArrowheads="1"/>
          </p:cNvSpPr>
          <p:nvPr/>
        </p:nvSpPr>
        <p:spPr bwMode="auto">
          <a:xfrm>
            <a:off x="1371600" y="62484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http://geographer.com.ua/content/zadachi-z-geografiyi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39140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>
                <a:latin typeface="Arial" pitchFamily="34" charset="0"/>
              </a:rPr>
              <a:t>Яке значення атмосферного тиску є </a:t>
            </a:r>
            <a:r>
              <a:rPr lang="uk-UA" sz="3600" b="1" dirty="0">
                <a:latin typeface="Arial" pitchFamily="34" charset="0"/>
              </a:rPr>
              <a:t>підвищеним</a:t>
            </a:r>
            <a:r>
              <a:rPr lang="uk-UA" sz="3600" dirty="0">
                <a:latin typeface="Arial" pitchFamily="34" charset="0"/>
              </a:rPr>
              <a:t>?</a:t>
            </a:r>
          </a:p>
        </p:txBody>
      </p:sp>
      <p:sp>
        <p:nvSpPr>
          <p:cNvPr id="3" name="Oval 70"/>
          <p:cNvSpPr>
            <a:spLocks noChangeArrowheads="1"/>
          </p:cNvSpPr>
          <p:nvPr/>
        </p:nvSpPr>
        <p:spPr bwMode="auto">
          <a:xfrm>
            <a:off x="7839075" y="5638800"/>
            <a:ext cx="1008063" cy="98742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505200"/>
            <a:ext cx="25908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Arial" pitchFamily="34" charset="0"/>
              </a:rPr>
              <a:t>770мм.рт.ст.    </a:t>
            </a:r>
            <a:endParaRPr lang="uk-UA" sz="3200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667000"/>
            <a:ext cx="25908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Arial" pitchFamily="34" charset="0"/>
              </a:rPr>
              <a:t>760мм.рт.ст.   </a:t>
            </a:r>
            <a:endParaRPr lang="uk-UA" sz="32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343400"/>
            <a:ext cx="25908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Arial" pitchFamily="34" charset="0"/>
              </a:rPr>
              <a:t>780мм.рт.ст.</a:t>
            </a:r>
            <a:endParaRPr lang="uk-UA" sz="3200" dirty="0">
              <a:latin typeface="Arial" pitchFamily="34" charset="0"/>
            </a:endParaRPr>
          </a:p>
        </p:txBody>
      </p:sp>
      <p:sp>
        <p:nvSpPr>
          <p:cNvPr id="104455" name="TextBox 8"/>
          <p:cNvSpPr txBox="1">
            <a:spLocks noChangeArrowheads="1"/>
          </p:cNvSpPr>
          <p:nvPr/>
        </p:nvSpPr>
        <p:spPr bwMode="auto">
          <a:xfrm>
            <a:off x="914400" y="59436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http://geographer.com.ua/content/zadachi-z-geografiyi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077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>
                <a:latin typeface="Arial" pitchFamily="34" charset="0"/>
              </a:rPr>
              <a:t>Яке значення атмосферного тиску є </a:t>
            </a:r>
            <a:r>
              <a:rPr lang="uk-UA" sz="3200" b="1" dirty="0">
                <a:latin typeface="Arial" pitchFamily="34" charset="0"/>
              </a:rPr>
              <a:t>зниженим</a:t>
            </a:r>
            <a:r>
              <a:rPr lang="uk-UA" sz="3200" dirty="0">
                <a:latin typeface="Arial" pitchFamily="34" charset="0"/>
              </a:rPr>
              <a:t>?</a:t>
            </a:r>
          </a:p>
        </p:txBody>
      </p:sp>
      <p:sp>
        <p:nvSpPr>
          <p:cNvPr id="3" name="Oval 70"/>
          <p:cNvSpPr>
            <a:spLocks noChangeArrowheads="1"/>
          </p:cNvSpPr>
          <p:nvPr/>
        </p:nvSpPr>
        <p:spPr bwMode="auto">
          <a:xfrm>
            <a:off x="7839075" y="5638800"/>
            <a:ext cx="1008063" cy="98742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5476" name="TextBox 3"/>
          <p:cNvSpPr txBox="1">
            <a:spLocks noChangeArrowheads="1"/>
          </p:cNvSpPr>
          <p:nvPr/>
        </p:nvSpPr>
        <p:spPr bwMode="auto">
          <a:xfrm>
            <a:off x="685800" y="60198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http://geographer.com.ua/content/zadachi-z-geografiyi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2286000"/>
            <a:ext cx="28194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>
                <a:latin typeface="Arial" pitchFamily="34" charset="0"/>
              </a:rPr>
              <a:t>670мм.рт.ст</a:t>
            </a:r>
            <a:endParaRPr lang="uk-UA" sz="32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276600"/>
            <a:ext cx="28194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Arial" pitchFamily="34" charset="0"/>
              </a:rPr>
              <a:t> 760мм.рт.ст.    </a:t>
            </a:r>
            <a:endParaRPr lang="uk-UA" sz="3200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267200"/>
            <a:ext cx="28956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Arial" pitchFamily="34" charset="0"/>
              </a:rPr>
              <a:t> 750мм.рт.ст. </a:t>
            </a:r>
            <a:endParaRPr lang="uk-UA" sz="3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05800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Arial" pitchFamily="34" charset="0"/>
              </a:rPr>
              <a:t>З висотою показники атмосферного тиску:</a:t>
            </a:r>
            <a:endParaRPr lang="uk-UA" sz="3200" dirty="0">
              <a:latin typeface="Arial" pitchFamily="34" charset="0"/>
            </a:endParaRPr>
          </a:p>
        </p:txBody>
      </p:sp>
      <p:sp>
        <p:nvSpPr>
          <p:cNvPr id="3" name="Oval 70"/>
          <p:cNvSpPr>
            <a:spLocks noChangeArrowheads="1"/>
          </p:cNvSpPr>
          <p:nvPr/>
        </p:nvSpPr>
        <p:spPr bwMode="auto">
          <a:xfrm>
            <a:off x="7839075" y="5638800"/>
            <a:ext cx="1008063" cy="98742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1752600"/>
            <a:ext cx="32004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>
                <a:latin typeface="Arial" pitchFamily="34" charset="0"/>
              </a:rPr>
              <a:t>знижуються</a:t>
            </a:r>
            <a:endParaRPr lang="uk-UA" sz="3600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191000"/>
            <a:ext cx="54864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/>
              <a:t>залишаються </a:t>
            </a:r>
            <a:r>
              <a:rPr lang="uk-UA" sz="3600" dirty="0">
                <a:latin typeface="Arial" pitchFamily="34" charset="0"/>
              </a:rPr>
              <a:t>незмінними</a:t>
            </a:r>
            <a:endParaRPr lang="uk-UA" sz="36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048000"/>
            <a:ext cx="32766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>
                <a:latin typeface="Arial" pitchFamily="34" charset="0"/>
              </a:rPr>
              <a:t>підвищуються</a:t>
            </a:r>
            <a:endParaRPr lang="uk-UA" sz="3600" dirty="0">
              <a:latin typeface="Arial" pitchFamily="34" charset="0"/>
            </a:endParaRPr>
          </a:p>
        </p:txBody>
      </p:sp>
      <p:sp>
        <p:nvSpPr>
          <p:cNvPr id="106503" name="TextBox 6"/>
          <p:cNvSpPr txBox="1">
            <a:spLocks noChangeArrowheads="1"/>
          </p:cNvSpPr>
          <p:nvPr/>
        </p:nvSpPr>
        <p:spPr bwMode="auto">
          <a:xfrm>
            <a:off x="1219200" y="58674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http://geographer.com.ua/content/zadachi-z-geografiyi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Arial" pitchFamily="34" charset="0"/>
              </a:rPr>
              <a:t>Прилад для вимірювання атмосферного тиску:</a:t>
            </a:r>
          </a:p>
        </p:txBody>
      </p:sp>
      <p:sp>
        <p:nvSpPr>
          <p:cNvPr id="3" name="Oval 70"/>
          <p:cNvSpPr>
            <a:spLocks noChangeArrowheads="1"/>
          </p:cNvSpPr>
          <p:nvPr/>
        </p:nvSpPr>
        <p:spPr bwMode="auto">
          <a:xfrm>
            <a:off x="7839075" y="5638800"/>
            <a:ext cx="1008063" cy="98742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7524" name="TextBox 3"/>
          <p:cNvSpPr txBox="1">
            <a:spLocks noChangeArrowheads="1"/>
          </p:cNvSpPr>
          <p:nvPr/>
        </p:nvSpPr>
        <p:spPr bwMode="auto">
          <a:xfrm>
            <a:off x="609600" y="57150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http://geographer.com.ua/content/zadachi-z-geografiyi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20574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Arial" pitchFamily="34" charset="0"/>
              </a:rPr>
              <a:t>гігрометр</a:t>
            </a:r>
            <a:endParaRPr lang="uk-UA" sz="32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667000"/>
            <a:ext cx="20574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Arial" pitchFamily="34" charset="0"/>
              </a:rPr>
              <a:t>барометр</a:t>
            </a:r>
            <a:endParaRPr lang="uk-UA" sz="3200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962400"/>
            <a:ext cx="20574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Arial" pitchFamily="34" charset="0"/>
              </a:rPr>
              <a:t>флюгер </a:t>
            </a:r>
            <a:endParaRPr lang="uk-UA" sz="3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/>
          <p:cNvSpPr>
            <a:spLocks noChangeArrowheads="1"/>
          </p:cNvSpPr>
          <p:nvPr/>
        </p:nvSpPr>
        <p:spPr bwMode="gray">
          <a:xfrm>
            <a:off x="2286000" y="457200"/>
            <a:ext cx="1295400" cy="5486400"/>
          </a:xfrm>
          <a:prstGeom prst="can">
            <a:avLst>
              <a:gd name="adj" fmla="val 49804"/>
            </a:avLst>
          </a:prstGeom>
          <a:gradFill rotWithShape="1">
            <a:gsLst>
              <a:gs pos="0">
                <a:srgbClr val="216775">
                  <a:alpha val="78998"/>
                </a:srgbClr>
              </a:gs>
              <a:gs pos="100000">
                <a:srgbClr val="48E0FE">
                  <a:alpha val="32001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gray">
          <a:xfrm>
            <a:off x="2286000" y="5486400"/>
            <a:ext cx="1295400" cy="649288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/>
              <a:t>1 </a:t>
            </a:r>
            <a:r>
              <a:rPr lang="uk-UA" sz="2400" b="1" baseline="30000"/>
              <a:t>см2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gray">
          <a:xfrm>
            <a:off x="2286000" y="2286000"/>
            <a:ext cx="1295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uk-UA" sz="2400" b="1" dirty="0">
                <a:ln w="11430"/>
                <a:solidFill>
                  <a:srgbClr val="080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1кг 33г</a:t>
            </a:r>
            <a:endParaRPr lang="en-US" sz="2400" b="1" dirty="0">
              <a:ln w="11430"/>
              <a:solidFill>
                <a:srgbClr val="080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gray">
          <a:xfrm rot="5400000">
            <a:off x="1753394" y="3428206"/>
            <a:ext cx="2438400" cy="1068388"/>
          </a:xfrm>
          <a:prstGeom prst="rightArrow">
            <a:avLst>
              <a:gd name="adj1" fmla="val 61963"/>
              <a:gd name="adj2" fmla="val 122442"/>
            </a:avLst>
          </a:prstGeom>
          <a:gradFill rotWithShape="1">
            <a:gsLst>
              <a:gs pos="0">
                <a:srgbClr val="3333FF">
                  <a:gamma/>
                  <a:tint val="54510"/>
                  <a:invGamma/>
                  <a:alpha val="62000"/>
                </a:srgbClr>
              </a:gs>
              <a:gs pos="50000">
                <a:srgbClr val="3333FF">
                  <a:alpha val="50999"/>
                </a:srgbClr>
              </a:gs>
              <a:gs pos="100000">
                <a:srgbClr val="3333FF">
                  <a:gamma/>
                  <a:tint val="54510"/>
                  <a:invGamma/>
                  <a:alpha val="6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63510" name="WordArt 27"/>
          <p:cNvSpPr>
            <a:spLocks noChangeArrowheads="1" noChangeShapeType="1" noTextEdit="1"/>
          </p:cNvSpPr>
          <p:nvPr/>
        </p:nvSpPr>
        <p:spPr bwMode="gray">
          <a:xfrm>
            <a:off x="3962400" y="0"/>
            <a:ext cx="4791075" cy="561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Атмосферний тиск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4191000"/>
            <a:ext cx="3886200" cy="138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cs typeface="Arial" pitchFamily="34" charset="0"/>
              </a:rPr>
              <a:t>На кожен 1 см</a:t>
            </a:r>
            <a:r>
              <a:rPr lang="uk-UA" sz="2800" baseline="30000" dirty="0">
                <a:cs typeface="Arial" pitchFamily="34" charset="0"/>
              </a:rPr>
              <a:t>2 </a:t>
            </a:r>
            <a:r>
              <a:rPr lang="uk-UA" sz="2800" dirty="0">
                <a:cs typeface="Arial" pitchFamily="34" charset="0"/>
              </a:rPr>
              <a:t>земної поверхні атмосфера тисне силою 1 кг</a:t>
            </a:r>
            <a:endParaRPr lang="uk-UA" sz="2800" dirty="0"/>
          </a:p>
        </p:txBody>
      </p:sp>
    </p:spTree>
  </p:cSld>
  <p:clrMapOvr>
    <a:masterClrMapping/>
  </p:clrMapOvr>
  <p:transition>
    <p:pull dir="r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1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248400" cy="1077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Arial" pitchFamily="34" charset="0"/>
              </a:rPr>
              <a:t>В яких одиницях вимірюється атмосферний тиск?</a:t>
            </a:r>
          </a:p>
        </p:txBody>
      </p:sp>
      <p:sp>
        <p:nvSpPr>
          <p:cNvPr id="3" name="Oval 70"/>
          <p:cNvSpPr>
            <a:spLocks noChangeArrowheads="1"/>
          </p:cNvSpPr>
          <p:nvPr/>
        </p:nvSpPr>
        <p:spPr bwMode="auto">
          <a:xfrm>
            <a:off x="7839075" y="5638800"/>
            <a:ext cx="1008063" cy="98742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124200"/>
            <a:ext cx="25146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3600" dirty="0"/>
              <a:t>відсотках</a:t>
            </a:r>
            <a:endParaRPr lang="uk-U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981200"/>
            <a:ext cx="25146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3600" dirty="0"/>
              <a:t>градусах</a:t>
            </a:r>
            <a:endParaRPr lang="uk-U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4267200"/>
            <a:ext cx="25146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3600" dirty="0" err="1"/>
              <a:t>мм.рт.ст</a:t>
            </a:r>
            <a:r>
              <a:rPr lang="uk-UA" sz="3600" dirty="0"/>
              <a:t>.</a:t>
            </a:r>
            <a:endParaRPr lang="uk-UA" sz="3600" dirty="0"/>
          </a:p>
        </p:txBody>
      </p:sp>
      <p:sp>
        <p:nvSpPr>
          <p:cNvPr id="108551" name="TextBox 6"/>
          <p:cNvSpPr txBox="1">
            <a:spLocks noChangeArrowheads="1"/>
          </p:cNvSpPr>
          <p:nvPr/>
        </p:nvSpPr>
        <p:spPr bwMode="auto">
          <a:xfrm>
            <a:off x="1066800" y="5638800"/>
            <a:ext cx="594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http://geographer.com.ua/content/zadachi-z-geografiyi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3914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/>
              <a:t>Атмосферний тиск залежить:</a:t>
            </a:r>
          </a:p>
        </p:txBody>
      </p:sp>
      <p:sp>
        <p:nvSpPr>
          <p:cNvPr id="3" name="Oval 70"/>
          <p:cNvSpPr>
            <a:spLocks noChangeArrowheads="1"/>
          </p:cNvSpPr>
          <p:nvPr/>
        </p:nvSpPr>
        <p:spPr bwMode="auto">
          <a:xfrm>
            <a:off x="7839075" y="5638800"/>
            <a:ext cx="1008063" cy="98742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133600"/>
            <a:ext cx="73914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/>
              <a:t> від кута падіння сонячних променів</a:t>
            </a:r>
            <a:endParaRPr lang="uk-U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343400"/>
            <a:ext cx="25908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>
                <a:latin typeface="Arial" pitchFamily="34" charset="0"/>
              </a:rPr>
              <a:t> вологості</a:t>
            </a:r>
            <a:endParaRPr lang="uk-UA" sz="36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276600"/>
            <a:ext cx="55626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Arial" pitchFamily="34" charset="0"/>
              </a:rPr>
              <a:t> від температури повітря   </a:t>
            </a:r>
          </a:p>
        </p:txBody>
      </p:sp>
      <p:sp>
        <p:nvSpPr>
          <p:cNvPr id="109575" name="TextBox 6"/>
          <p:cNvSpPr txBox="1">
            <a:spLocks noChangeArrowheads="1"/>
          </p:cNvSpPr>
          <p:nvPr/>
        </p:nvSpPr>
        <p:spPr bwMode="auto">
          <a:xfrm>
            <a:off x="685800" y="6019800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http://geographer.com.ua/content/zadachi-z-geografiyi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/>
              <a:t>На яку висоту потрібно піднятися, щоб атмосферний тиск знизився на 200мм.рт.ст? </a:t>
            </a:r>
            <a:endParaRPr lang="uk-UA" sz="3600" dirty="0"/>
          </a:p>
        </p:txBody>
      </p:sp>
      <p:sp>
        <p:nvSpPr>
          <p:cNvPr id="3" name="Oval 70"/>
          <p:cNvSpPr>
            <a:spLocks noChangeArrowheads="1"/>
          </p:cNvSpPr>
          <p:nvPr/>
        </p:nvSpPr>
        <p:spPr bwMode="auto">
          <a:xfrm>
            <a:off x="7839075" y="5638800"/>
            <a:ext cx="1008063" cy="98742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3429000"/>
            <a:ext cx="21336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>
                <a:latin typeface="Arial" pitchFamily="34" charset="0"/>
              </a:rPr>
              <a:t> 200м</a:t>
            </a:r>
            <a:endParaRPr lang="uk-UA" sz="3600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133600"/>
            <a:ext cx="21336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>
                <a:latin typeface="Arial" pitchFamily="34" charset="0"/>
              </a:rPr>
              <a:t> 2000м</a:t>
            </a:r>
            <a:endParaRPr lang="uk-UA" sz="36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724400"/>
            <a:ext cx="20574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>
                <a:latin typeface="Arial" pitchFamily="34" charset="0"/>
              </a:rPr>
              <a:t>1000м</a:t>
            </a:r>
            <a:endParaRPr lang="uk-UA" sz="3600" dirty="0">
              <a:latin typeface="Arial" pitchFamily="34" charset="0"/>
            </a:endParaRPr>
          </a:p>
        </p:txBody>
      </p:sp>
      <p:sp>
        <p:nvSpPr>
          <p:cNvPr id="110599" name="TextBox 6"/>
          <p:cNvSpPr txBox="1">
            <a:spLocks noChangeArrowheads="1"/>
          </p:cNvSpPr>
          <p:nvPr/>
        </p:nvSpPr>
        <p:spPr bwMode="auto">
          <a:xfrm>
            <a:off x="685800" y="5943600"/>
            <a:ext cx="647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http://geographer.com.ua/content/zadachi-z-geografiyi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69620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/>
              <a:t>Пояси </a:t>
            </a:r>
            <a:r>
              <a:rPr lang="uk-UA" sz="3600" b="1" dirty="0"/>
              <a:t>низького</a:t>
            </a:r>
            <a:r>
              <a:rPr lang="uk-UA" sz="3600" dirty="0"/>
              <a:t> атмосферного тиску утворилися на таких широтах:</a:t>
            </a:r>
          </a:p>
        </p:txBody>
      </p:sp>
      <p:sp>
        <p:nvSpPr>
          <p:cNvPr id="3" name="Oval 70"/>
          <p:cNvSpPr>
            <a:spLocks noChangeArrowheads="1"/>
          </p:cNvSpPr>
          <p:nvPr/>
        </p:nvSpPr>
        <p:spPr bwMode="auto">
          <a:xfrm>
            <a:off x="7839075" y="5638800"/>
            <a:ext cx="1008063" cy="98742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057400"/>
            <a:ext cx="32766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/>
              <a:t>екваторіальних</a:t>
            </a:r>
            <a:endParaRPr lang="uk-U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048000"/>
            <a:ext cx="26670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/>
              <a:t>тропічних</a:t>
            </a:r>
            <a:endParaRPr lang="uk-U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114800"/>
            <a:ext cx="22860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/>
              <a:t>помірних</a:t>
            </a:r>
            <a:endParaRPr lang="uk-UA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21336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/>
              <a:t>полярних</a:t>
            </a:r>
            <a:endParaRPr lang="uk-UA" sz="3600" dirty="0"/>
          </a:p>
        </p:txBody>
      </p:sp>
      <p:sp>
        <p:nvSpPr>
          <p:cNvPr id="111624" name="TextBox 7"/>
          <p:cNvSpPr txBox="1">
            <a:spLocks noChangeArrowheads="1"/>
          </p:cNvSpPr>
          <p:nvPr/>
        </p:nvSpPr>
        <p:spPr bwMode="auto">
          <a:xfrm>
            <a:off x="914400" y="58674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http://geographer.com.ua/content/zadachi-z-geografiyi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153400" cy="1754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/>
              <a:t>Яким буде  атмосферний тиск на земній поверхні, коли тепле повітря буде підніматися уверх?</a:t>
            </a:r>
            <a:endParaRPr lang="uk-UA" sz="3600" dirty="0"/>
          </a:p>
        </p:txBody>
      </p:sp>
      <p:sp>
        <p:nvSpPr>
          <p:cNvPr id="3" name="Oval 70"/>
          <p:cNvSpPr>
            <a:spLocks noChangeArrowheads="1"/>
          </p:cNvSpPr>
          <p:nvPr/>
        </p:nvSpPr>
        <p:spPr bwMode="auto">
          <a:xfrm>
            <a:off x="7772400" y="5638800"/>
            <a:ext cx="1008063" cy="98742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886200"/>
            <a:ext cx="25908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/>
              <a:t>високим</a:t>
            </a:r>
            <a:endParaRPr lang="uk-U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25908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/>
              <a:t>низьким</a:t>
            </a:r>
            <a:endParaRPr lang="uk-U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876800"/>
            <a:ext cx="25908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dirty="0"/>
              <a:t> незмінним</a:t>
            </a:r>
            <a:endParaRPr lang="uk-UA" sz="3600" dirty="0"/>
          </a:p>
        </p:txBody>
      </p:sp>
      <p:sp>
        <p:nvSpPr>
          <p:cNvPr id="112647" name="TextBox 6"/>
          <p:cNvSpPr txBox="1">
            <a:spLocks noChangeArrowheads="1"/>
          </p:cNvSpPr>
          <p:nvPr/>
        </p:nvSpPr>
        <p:spPr bwMode="auto">
          <a:xfrm>
            <a:off x="990600" y="60960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http://geographer.com.ua/content/zadachi-z-geografiyi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95600" y="304800"/>
            <a:ext cx="3352800" cy="609599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Висновок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229600" cy="487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r>
              <a:rPr lang="uk-UA" sz="2800" smtClean="0">
                <a:solidFill>
                  <a:sysClr val="windowText" lastClr="000000"/>
                </a:solidFill>
              </a:rPr>
              <a:t>Повітря має вагу, тому чинить тиск на земну поверхню. Атмосферний тиск вимірюється за допомогою барометра. Одиницями виміру атмосферного тиску є міліметри ртутного стовпчика, паскалі, або бари. Нормальний атмосферний тиск над рівнем моря при температурі 0</a:t>
            </a:r>
            <a:r>
              <a:rPr lang="uk-UA" sz="2800" baseline="30000" smtClean="0">
                <a:solidFill>
                  <a:sysClr val="windowText" lastClr="000000"/>
                </a:solidFill>
              </a:rPr>
              <a:t>о </a:t>
            </a:r>
            <a:r>
              <a:rPr lang="uk-UA" sz="2800" smtClean="0">
                <a:solidFill>
                  <a:sysClr val="windowText" lastClr="000000"/>
                </a:solidFill>
              </a:rPr>
              <a:t>С становить 760 мм ртутного стовпчика. З висотою на кожні 100 м підйому атмосферний тиск знижується на 10 мм ртутного стовпчика. Атмосферний тиск впливає на формування вітру та утворення опадів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9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18"/>
          <p:cNvSpPr>
            <a:spLocks noChangeArrowheads="1"/>
          </p:cNvSpPr>
          <p:nvPr/>
        </p:nvSpPr>
        <p:spPr bwMode="auto">
          <a:xfrm rot="5400000">
            <a:off x="1967707" y="3366293"/>
            <a:ext cx="4387850" cy="703263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1676400" y="5410200"/>
            <a:ext cx="4724400" cy="995765"/>
          </a:xfrm>
          <a:custGeom>
            <a:avLst/>
            <a:gdLst>
              <a:gd name="T0" fmla="*/ 163362303 w 21600"/>
              <a:gd name="T1" fmla="*/ 30832745 h 21600"/>
              <a:gd name="T2" fmla="*/ 94091703 w 21600"/>
              <a:gd name="T3" fmla="*/ 61665491 h 21600"/>
              <a:gd name="T4" fmla="*/ 24821022 w 21600"/>
              <a:gd name="T5" fmla="*/ 30832745 h 21600"/>
              <a:gd name="T6" fmla="*/ 9409170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649 w 21600"/>
              <a:gd name="T13" fmla="*/ 4649 h 21600"/>
              <a:gd name="T14" fmla="*/ 16951 w 21600"/>
              <a:gd name="T15" fmla="*/ 169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697" y="21600"/>
                </a:lnTo>
                <a:lnTo>
                  <a:pt x="15903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>
              <a:defRPr/>
            </a:pPr>
            <a:r>
              <a:rPr lang="uk-UA" dirty="0"/>
              <a:t>г</a:t>
            </a:r>
            <a:endParaRPr lang="ru-RU" dirty="0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2057400" y="5715000"/>
            <a:ext cx="3962400" cy="690965"/>
          </a:xfrm>
          <a:custGeom>
            <a:avLst/>
            <a:gdLst>
              <a:gd name="T0" fmla="*/ 163362303 w 21600"/>
              <a:gd name="T1" fmla="*/ 30832745 h 21600"/>
              <a:gd name="T2" fmla="*/ 94091703 w 21600"/>
              <a:gd name="T3" fmla="*/ 61665491 h 21600"/>
              <a:gd name="T4" fmla="*/ 24821022 w 21600"/>
              <a:gd name="T5" fmla="*/ 30832745 h 21600"/>
              <a:gd name="T6" fmla="*/ 9409170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649 w 21600"/>
              <a:gd name="T13" fmla="*/ 4649 h 21600"/>
              <a:gd name="T14" fmla="*/ 16951 w 21600"/>
              <a:gd name="T15" fmla="*/ 169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697" y="21600"/>
                </a:lnTo>
                <a:lnTo>
                  <a:pt x="15903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>
              <a:defRPr/>
            </a:pPr>
            <a:r>
              <a:rPr lang="uk-UA" dirty="0"/>
              <a:t>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2514600"/>
            <a:ext cx="228600" cy="32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>
            <a:off x="4876800" y="2895600"/>
            <a:ext cx="1371600" cy="2819400"/>
          </a:xfrm>
          <a:prstGeom prst="downArrow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457200" y="304800"/>
            <a:ext cx="7696200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800" b="1" dirty="0">
                <a:solidFill>
                  <a:srgbClr val="080808"/>
                </a:solidFill>
                <a:cs typeface="Arial" pitchFamily="34" charset="0"/>
              </a:rPr>
              <a:t>Атмосферний тиск – сила, </a:t>
            </a:r>
            <a:r>
              <a:rPr lang="uk-UA" sz="2800" b="1" dirty="0">
                <a:solidFill>
                  <a:srgbClr val="080808"/>
                </a:solidFill>
                <a:cs typeface="Arial" pitchFamily="34" charset="0"/>
              </a:rPr>
              <a:t>з </a:t>
            </a:r>
            <a:r>
              <a:rPr lang="uk-UA" sz="2800" b="1" dirty="0">
                <a:solidFill>
                  <a:srgbClr val="080808"/>
                </a:solidFill>
                <a:cs typeface="Arial" pitchFamily="34" charset="0"/>
              </a:rPr>
              <a:t>якою повітря тисне на земну поверхню</a:t>
            </a:r>
            <a:endParaRPr lang="en-US" sz="2800" b="1" dirty="0">
              <a:solidFill>
                <a:srgbClr val="080808"/>
              </a:solidFill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38600" y="2514600"/>
            <a:ext cx="2362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1905000"/>
            <a:ext cx="14478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80808"/>
                </a:solidFill>
              </a:rPr>
              <a:t>760 мм</a:t>
            </a:r>
            <a:endParaRPr lang="uk-UA" sz="2800" b="1" dirty="0">
              <a:solidFill>
                <a:srgbClr val="080808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2514600" cy="1816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800" dirty="0">
                <a:solidFill>
                  <a:srgbClr val="080808"/>
                </a:solidFill>
              </a:rPr>
              <a:t> Вимірюється </a:t>
            </a:r>
            <a:br>
              <a:rPr lang="uk-UA" sz="2800" dirty="0">
                <a:solidFill>
                  <a:srgbClr val="080808"/>
                </a:solidFill>
              </a:rPr>
            </a:br>
            <a:r>
              <a:rPr lang="uk-UA" sz="2800" dirty="0">
                <a:solidFill>
                  <a:srgbClr val="080808"/>
                </a:solidFill>
              </a:rPr>
              <a:t>в </a:t>
            </a:r>
            <a:r>
              <a:rPr lang="uk-UA" sz="2800" b="1" dirty="0">
                <a:solidFill>
                  <a:srgbClr val="080808"/>
                </a:solidFill>
              </a:rPr>
              <a:t>міліметрах ртутного стовпчика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4191000"/>
            <a:ext cx="1981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/>
              <a:t>мм </a:t>
            </a:r>
            <a:r>
              <a:rPr lang="uk-UA" sz="3200" b="1" dirty="0" err="1"/>
              <a:t>рт.ст</a:t>
            </a:r>
            <a:r>
              <a:rPr lang="uk-UA" sz="3200" b="1" dirty="0"/>
              <a:t>.</a:t>
            </a:r>
            <a:endParaRPr lang="uk-UA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57800" y="3276600"/>
            <a:ext cx="6527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5715000"/>
            <a:ext cx="9906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18"/>
          <p:cNvSpPr>
            <a:spLocks noChangeArrowheads="1"/>
          </p:cNvSpPr>
          <p:nvPr/>
        </p:nvSpPr>
        <p:spPr bwMode="auto">
          <a:xfrm rot="5400000">
            <a:off x="1273175" y="4137025"/>
            <a:ext cx="3549650" cy="4572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38200" y="533400"/>
            <a:ext cx="7467600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3200" dirty="0">
                <a:solidFill>
                  <a:srgbClr val="080808"/>
                </a:solidFill>
              </a:rPr>
              <a:t>  На рівні моря тиск складає 760 мм. Такий тиск повітря вважають </a:t>
            </a:r>
            <a:r>
              <a:rPr lang="uk-UA" sz="3200" i="1" dirty="0">
                <a:solidFill>
                  <a:srgbClr val="FF0000"/>
                </a:solidFill>
              </a:rPr>
              <a:t>нормальним атмосферним тиском 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1600200" y="5943600"/>
            <a:ext cx="2895600" cy="538565"/>
          </a:xfrm>
          <a:custGeom>
            <a:avLst/>
            <a:gdLst>
              <a:gd name="T0" fmla="*/ 163362303 w 21600"/>
              <a:gd name="T1" fmla="*/ 30832745 h 21600"/>
              <a:gd name="T2" fmla="*/ 94091703 w 21600"/>
              <a:gd name="T3" fmla="*/ 61665491 h 21600"/>
              <a:gd name="T4" fmla="*/ 24821022 w 21600"/>
              <a:gd name="T5" fmla="*/ 30832745 h 21600"/>
              <a:gd name="T6" fmla="*/ 9409170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649 w 21600"/>
              <a:gd name="T13" fmla="*/ 4649 h 21600"/>
              <a:gd name="T14" fmla="*/ 16951 w 21600"/>
              <a:gd name="T15" fmla="*/ 169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697" y="21600"/>
                </a:lnTo>
                <a:lnTo>
                  <a:pt x="15903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>
              <a:defRPr/>
            </a:pPr>
            <a:r>
              <a:rPr lang="uk-UA" dirty="0"/>
              <a:t>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4114800"/>
            <a:ext cx="1524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3657600" y="3505200"/>
            <a:ext cx="1524000" cy="609600"/>
          </a:xfrm>
          <a:prstGeom prst="roundRect">
            <a:avLst>
              <a:gd name="adj" fmla="val 46755"/>
            </a:avLst>
          </a:prstGeom>
          <a:gradFill rotWithShape="1">
            <a:gsLst>
              <a:gs pos="0">
                <a:srgbClr val="62DCEC"/>
              </a:gs>
              <a:gs pos="100000">
                <a:srgbClr val="FDFA6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760</a:t>
            </a: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5486400" y="2819400"/>
            <a:ext cx="2133600" cy="11430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3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Тиск </a:t>
            </a:r>
            <a:r>
              <a:rPr lang="uk-UA" sz="2400" b="1" dirty="0">
                <a:solidFill>
                  <a:srgbClr val="FF0000"/>
                </a:solidFill>
              </a:rPr>
              <a:t>підвищени</a:t>
            </a:r>
            <a:r>
              <a:rPr lang="uk-UA" sz="2400" dirty="0">
                <a:solidFill>
                  <a:srgbClr val="FF0000"/>
                </a:solidFill>
              </a:rPr>
              <a:t>й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5486400" y="4267200"/>
            <a:ext cx="2133600" cy="1143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9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Тиск</a:t>
            </a:r>
            <a:br>
              <a:rPr lang="uk-UA" sz="2400" b="1" dirty="0"/>
            </a:br>
            <a:r>
              <a:rPr lang="uk-UA" sz="2400" b="1" dirty="0"/>
              <a:t> знижений</a:t>
            </a:r>
            <a:endParaRPr lang="uk-UA" sz="2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71800" y="4114800"/>
            <a:ext cx="464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0800" y="5943600"/>
            <a:ext cx="9906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0" y="4611688"/>
            <a:ext cx="4495800" cy="2246312"/>
          </a:xfrm>
          <a:prstGeom prst="rect">
            <a:avLst/>
          </a:prstGeom>
          <a:solidFill>
            <a:srgbClr val="001642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3600">
                <a:solidFill>
                  <a:schemeClr val="bg1"/>
                </a:solidFill>
              </a:rPr>
              <a:t>На кожні 100 м підйому тиск знижується</a:t>
            </a:r>
            <a:r>
              <a:rPr lang="uk-UA" sz="3200">
                <a:solidFill>
                  <a:schemeClr val="bg1"/>
                </a:solidFill>
              </a:rPr>
              <a:t> на 10 мм ртутного стовпчика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0" y="5435025"/>
            <a:ext cx="1143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cs typeface="Arial" pitchFamily="34" charset="0"/>
              </a:rPr>
              <a:t>100</a:t>
            </a:r>
            <a:endParaRPr lang="uk-UA" sz="3200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4596825"/>
            <a:ext cx="1143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cs typeface="Arial" pitchFamily="34" charset="0"/>
              </a:rPr>
              <a:t>200</a:t>
            </a:r>
            <a:endParaRPr lang="uk-UA" sz="3200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3733800"/>
            <a:ext cx="11430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cs typeface="Arial" pitchFamily="34" charset="0"/>
              </a:rPr>
              <a:t>300</a:t>
            </a:r>
            <a:endParaRPr lang="uk-UA" sz="3200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2895600"/>
            <a:ext cx="1143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cs typeface="Arial" pitchFamily="34" charset="0"/>
              </a:rPr>
              <a:t>400</a:t>
            </a:r>
            <a:endParaRPr lang="uk-UA" sz="3200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2133600"/>
            <a:ext cx="11430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cs typeface="Arial" pitchFamily="34" charset="0"/>
              </a:rPr>
              <a:t>500</a:t>
            </a:r>
            <a:endParaRPr lang="uk-UA" sz="3200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1371600"/>
            <a:ext cx="1143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cs typeface="Arial" pitchFamily="34" charset="0"/>
              </a:rPr>
              <a:t>600</a:t>
            </a:r>
            <a:endParaRPr lang="uk-UA" sz="3200" dirty="0">
              <a:cs typeface="Arial" pitchFamily="34" charset="0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6705600" y="6248400"/>
            <a:ext cx="1524000" cy="609600"/>
          </a:xfrm>
          <a:prstGeom prst="roundRect">
            <a:avLst>
              <a:gd name="adj" fmla="val 46755"/>
            </a:avLst>
          </a:prstGeom>
          <a:gradFill rotWithShape="1">
            <a:gsLst>
              <a:gs pos="0">
                <a:srgbClr val="62DCEC"/>
              </a:gs>
              <a:gs pos="100000">
                <a:srgbClr val="FDFA6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760</a:t>
            </a: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6019800" y="5410200"/>
            <a:ext cx="1524000" cy="633413"/>
          </a:xfrm>
          <a:prstGeom prst="roundRect">
            <a:avLst>
              <a:gd name="adj" fmla="val 46755"/>
            </a:avLst>
          </a:prstGeom>
          <a:gradFill rotWithShape="1">
            <a:gsLst>
              <a:gs pos="0">
                <a:srgbClr val="62DCEC"/>
              </a:gs>
              <a:gs pos="100000">
                <a:srgbClr val="FDFA6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750</a:t>
            </a: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5334000" y="4548188"/>
            <a:ext cx="1524000" cy="633412"/>
          </a:xfrm>
          <a:prstGeom prst="roundRect">
            <a:avLst>
              <a:gd name="adj" fmla="val 46755"/>
            </a:avLst>
          </a:prstGeom>
          <a:gradFill rotWithShape="1">
            <a:gsLst>
              <a:gs pos="0">
                <a:srgbClr val="62DCEC"/>
              </a:gs>
              <a:gs pos="100000">
                <a:srgbClr val="FDFA6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740</a:t>
            </a: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4495800" y="3709988"/>
            <a:ext cx="1524000" cy="633412"/>
          </a:xfrm>
          <a:prstGeom prst="roundRect">
            <a:avLst>
              <a:gd name="adj" fmla="val 46755"/>
            </a:avLst>
          </a:prstGeom>
          <a:gradFill rotWithShape="1">
            <a:gsLst>
              <a:gs pos="0">
                <a:srgbClr val="62DCEC"/>
              </a:gs>
              <a:gs pos="100000">
                <a:srgbClr val="FDFA6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730</a:t>
            </a: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3581400" y="2819400"/>
            <a:ext cx="1524000" cy="633413"/>
          </a:xfrm>
          <a:prstGeom prst="roundRect">
            <a:avLst>
              <a:gd name="adj" fmla="val 46755"/>
            </a:avLst>
          </a:prstGeom>
          <a:gradFill rotWithShape="1">
            <a:gsLst>
              <a:gs pos="0">
                <a:srgbClr val="62DCEC"/>
              </a:gs>
              <a:gs pos="100000">
                <a:srgbClr val="FDFA6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720</a:t>
            </a:r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2438400" y="2033588"/>
            <a:ext cx="1524000" cy="633412"/>
          </a:xfrm>
          <a:prstGeom prst="roundRect">
            <a:avLst>
              <a:gd name="adj" fmla="val 46755"/>
            </a:avLst>
          </a:prstGeom>
          <a:gradFill rotWithShape="1">
            <a:gsLst>
              <a:gs pos="0">
                <a:srgbClr val="62DCEC"/>
              </a:gs>
              <a:gs pos="100000">
                <a:srgbClr val="FDFA6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710</a:t>
            </a: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1524000" y="1219200"/>
            <a:ext cx="1524000" cy="609600"/>
          </a:xfrm>
          <a:prstGeom prst="roundRect">
            <a:avLst>
              <a:gd name="adj" fmla="val 46755"/>
            </a:avLst>
          </a:prstGeom>
          <a:gradFill rotWithShape="1">
            <a:gsLst>
              <a:gs pos="0">
                <a:srgbClr val="62DCEC"/>
              </a:gs>
              <a:gs pos="100000">
                <a:srgbClr val="FDFA6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700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34400" y="6273225"/>
            <a:ext cx="609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cs typeface="Arial" pitchFamily="34" charset="0"/>
              </a:rPr>
              <a:t>0</a:t>
            </a:r>
            <a:endParaRPr lang="uk-UA" sz="3200" dirty="0"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Зміна атмосферного тиску з висотою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2286000" y="5791200"/>
            <a:ext cx="6477000" cy="954088"/>
          </a:xfrm>
          <a:prstGeom prst="rect">
            <a:avLst/>
          </a:prstGeom>
          <a:solidFill>
            <a:srgbClr val="00001E">
              <a:alpha val="6313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В горах атмосферний тиск низький тому тваринам важко дихати</a:t>
            </a:r>
          </a:p>
        </p:txBody>
      </p:sp>
      <p:pic>
        <p:nvPicPr>
          <p:cNvPr id="314371" name="Picture 3" descr="mountain_goat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68475"/>
            <a:ext cx="46482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72" name="Picture 4" descr="0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9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6934200" cy="946150"/>
          </a:xfrm>
          <a:prstGeom prst="rect">
            <a:avLst/>
          </a:prstGeom>
          <a:solidFill>
            <a:srgbClr val="00001E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Для вимірювання атмосферного тиску використовують барометри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5791200" y="4495800"/>
            <a:ext cx="1601721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3200" dirty="0">
                <a:solidFill>
                  <a:schemeClr val="tx1"/>
                </a:solidFill>
              </a:rPr>
              <a:t>Анероїд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7543800" cy="946150"/>
          </a:xfrm>
          <a:prstGeom prst="rect">
            <a:avLst/>
          </a:prstGeom>
          <a:solidFill>
            <a:srgbClr val="00009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У побутового барометра є шкала з поділками в міліметрах ртутного стовпчика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4724400" y="1295400"/>
            <a:ext cx="3962400" cy="2743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4495800"/>
            <a:ext cx="156164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3200" dirty="0">
                <a:solidFill>
                  <a:schemeClr val="tx1"/>
                </a:solidFill>
              </a:rPr>
              <a:t>Ртутний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 rot="5400000">
            <a:off x="1329532" y="2370931"/>
            <a:ext cx="1955800" cy="566737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57200" y="3352800"/>
            <a:ext cx="3810000" cy="533399"/>
          </a:xfrm>
          <a:custGeom>
            <a:avLst/>
            <a:gdLst>
              <a:gd name="T0" fmla="*/ 163362303 w 21600"/>
              <a:gd name="T1" fmla="*/ 30832745 h 21600"/>
              <a:gd name="T2" fmla="*/ 94091703 w 21600"/>
              <a:gd name="T3" fmla="*/ 61665491 h 21600"/>
              <a:gd name="T4" fmla="*/ 24821022 w 21600"/>
              <a:gd name="T5" fmla="*/ 30832745 h 21600"/>
              <a:gd name="T6" fmla="*/ 9409170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649 w 21600"/>
              <a:gd name="T13" fmla="*/ 4649 h 21600"/>
              <a:gd name="T14" fmla="*/ 16951 w 21600"/>
              <a:gd name="T15" fmla="*/ 169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697" y="21600"/>
                </a:lnTo>
                <a:lnTo>
                  <a:pt x="15903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>
              <a:defRPr/>
            </a:pPr>
            <a:r>
              <a:rPr lang="uk-UA" dirty="0"/>
              <a:t>г</a:t>
            </a:r>
            <a:endParaRPr lang="ru-RU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85800" y="3581400"/>
            <a:ext cx="3200400" cy="381000"/>
          </a:xfrm>
          <a:custGeom>
            <a:avLst/>
            <a:gdLst>
              <a:gd name="T0" fmla="*/ 163362303 w 21600"/>
              <a:gd name="T1" fmla="*/ 30832745 h 21600"/>
              <a:gd name="T2" fmla="*/ 94091703 w 21600"/>
              <a:gd name="T3" fmla="*/ 61665491 h 21600"/>
              <a:gd name="T4" fmla="*/ 24821022 w 21600"/>
              <a:gd name="T5" fmla="*/ 30832745 h 21600"/>
              <a:gd name="T6" fmla="*/ 9409170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649 w 21600"/>
              <a:gd name="T13" fmla="*/ 4649 h 21600"/>
              <a:gd name="T14" fmla="*/ 16951 w 21600"/>
              <a:gd name="T15" fmla="*/ 169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697" y="21600"/>
                </a:lnTo>
                <a:lnTo>
                  <a:pt x="15903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>
              <a:defRPr/>
            </a:pPr>
            <a:r>
              <a:rPr lang="uk-UA" dirty="0"/>
              <a:t>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09800" y="2057400"/>
            <a:ext cx="18415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6248400" y="1295400"/>
            <a:ext cx="914400" cy="609600"/>
          </a:xfrm>
          <a:prstGeom prst="roundRect">
            <a:avLst>
              <a:gd name="adj" fmla="val 46755"/>
            </a:avLst>
          </a:prstGeom>
          <a:gradFill rotWithShape="1">
            <a:gsLst>
              <a:gs pos="0">
                <a:srgbClr val="62DCEC"/>
              </a:gs>
              <a:gs pos="100000">
                <a:srgbClr val="FDFA6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760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257800" y="1905000"/>
          <a:ext cx="990600" cy="465138"/>
        </p:xfrm>
        <a:graphic>
          <a:graphicData uri="http://schemas.openxmlformats.org/presentationml/2006/ole">
            <p:oleObj spid="_x0000_s1027" name="CorelDRAW" r:id="rId5" imgW="1875240" imgH="903240" progId="">
              <p:embed/>
            </p:oleObj>
          </a:graphicData>
        </a:graphic>
      </p:graphicFrame>
      <p:sp>
        <p:nvSpPr>
          <p:cNvPr id="41" name="Freeform 100"/>
          <p:cNvSpPr>
            <a:spLocks/>
          </p:cNvSpPr>
          <p:nvPr/>
        </p:nvSpPr>
        <p:spPr bwMode="auto">
          <a:xfrm>
            <a:off x="7315200" y="2057400"/>
            <a:ext cx="533400" cy="533400"/>
          </a:xfrm>
          <a:custGeom>
            <a:avLst/>
            <a:gdLst/>
            <a:ahLst/>
            <a:cxnLst>
              <a:cxn ang="0">
                <a:pos x="543" y="0"/>
              </a:cxn>
              <a:cxn ang="0">
                <a:pos x="457" y="11"/>
              </a:cxn>
              <a:cxn ang="0">
                <a:pos x="350" y="44"/>
              </a:cxn>
              <a:cxn ang="0">
                <a:pos x="255" y="96"/>
              </a:cxn>
              <a:cxn ang="0">
                <a:pos x="168" y="169"/>
              </a:cxn>
              <a:cxn ang="0">
                <a:pos x="100" y="255"/>
              </a:cxn>
              <a:cxn ang="0">
                <a:pos x="47" y="352"/>
              </a:cxn>
              <a:cxn ang="0">
                <a:pos x="14" y="461"/>
              </a:cxn>
              <a:cxn ang="0">
                <a:pos x="0" y="576"/>
              </a:cxn>
              <a:cxn ang="0">
                <a:pos x="3" y="632"/>
              </a:cxn>
              <a:cxn ang="0">
                <a:pos x="26" y="749"/>
              </a:cxn>
              <a:cxn ang="0">
                <a:pos x="70" y="851"/>
              </a:cxn>
              <a:cxn ang="0">
                <a:pos x="132" y="943"/>
              </a:cxn>
              <a:cxn ang="0">
                <a:pos x="209" y="1020"/>
              </a:cxn>
              <a:cxn ang="0">
                <a:pos x="302" y="1082"/>
              </a:cxn>
              <a:cxn ang="0">
                <a:pos x="404" y="1125"/>
              </a:cxn>
              <a:cxn ang="0">
                <a:pos x="513" y="1149"/>
              </a:cxn>
              <a:cxn ang="0">
                <a:pos x="602" y="1152"/>
              </a:cxn>
              <a:cxn ang="0">
                <a:pos x="689" y="1138"/>
              </a:cxn>
              <a:cxn ang="0">
                <a:pos x="795" y="1105"/>
              </a:cxn>
              <a:cxn ang="0">
                <a:pos x="890" y="1052"/>
              </a:cxn>
              <a:cxn ang="0">
                <a:pos x="977" y="984"/>
              </a:cxn>
              <a:cxn ang="0">
                <a:pos x="1046" y="897"/>
              </a:cxn>
              <a:cxn ang="0">
                <a:pos x="1099" y="801"/>
              </a:cxn>
              <a:cxn ang="0">
                <a:pos x="1132" y="692"/>
              </a:cxn>
              <a:cxn ang="0">
                <a:pos x="1145" y="576"/>
              </a:cxn>
              <a:cxn ang="0">
                <a:pos x="1142" y="517"/>
              </a:cxn>
              <a:cxn ang="0">
                <a:pos x="1119" y="405"/>
              </a:cxn>
              <a:cxn ang="0">
                <a:pos x="1075" y="302"/>
              </a:cxn>
              <a:cxn ang="0">
                <a:pos x="1013" y="209"/>
              </a:cxn>
              <a:cxn ang="0">
                <a:pos x="937" y="132"/>
              </a:cxn>
              <a:cxn ang="0">
                <a:pos x="844" y="70"/>
              </a:cxn>
              <a:cxn ang="0">
                <a:pos x="742" y="23"/>
              </a:cxn>
              <a:cxn ang="0">
                <a:pos x="632" y="3"/>
              </a:cxn>
            </a:cxnLst>
            <a:rect l="0" t="0" r="r" b="b"/>
            <a:pathLst>
              <a:path w="1145" h="1152">
                <a:moveTo>
                  <a:pt x="573" y="0"/>
                </a:moveTo>
                <a:lnTo>
                  <a:pt x="543" y="0"/>
                </a:lnTo>
                <a:lnTo>
                  <a:pt x="513" y="3"/>
                </a:lnTo>
                <a:lnTo>
                  <a:pt x="457" y="11"/>
                </a:lnTo>
                <a:lnTo>
                  <a:pt x="404" y="23"/>
                </a:lnTo>
                <a:lnTo>
                  <a:pt x="350" y="44"/>
                </a:lnTo>
                <a:lnTo>
                  <a:pt x="302" y="70"/>
                </a:lnTo>
                <a:lnTo>
                  <a:pt x="255" y="96"/>
                </a:lnTo>
                <a:lnTo>
                  <a:pt x="209" y="132"/>
                </a:lnTo>
                <a:lnTo>
                  <a:pt x="168" y="169"/>
                </a:lnTo>
                <a:lnTo>
                  <a:pt x="132" y="209"/>
                </a:lnTo>
                <a:lnTo>
                  <a:pt x="100" y="255"/>
                </a:lnTo>
                <a:lnTo>
                  <a:pt x="70" y="302"/>
                </a:lnTo>
                <a:lnTo>
                  <a:pt x="47" y="352"/>
                </a:lnTo>
                <a:lnTo>
                  <a:pt x="26" y="405"/>
                </a:lnTo>
                <a:lnTo>
                  <a:pt x="14" y="461"/>
                </a:lnTo>
                <a:lnTo>
                  <a:pt x="3" y="517"/>
                </a:lnTo>
                <a:lnTo>
                  <a:pt x="0" y="576"/>
                </a:lnTo>
                <a:lnTo>
                  <a:pt x="3" y="606"/>
                </a:lnTo>
                <a:lnTo>
                  <a:pt x="3" y="632"/>
                </a:lnTo>
                <a:lnTo>
                  <a:pt x="14" y="692"/>
                </a:lnTo>
                <a:lnTo>
                  <a:pt x="26" y="749"/>
                </a:lnTo>
                <a:lnTo>
                  <a:pt x="47" y="801"/>
                </a:lnTo>
                <a:lnTo>
                  <a:pt x="70" y="851"/>
                </a:lnTo>
                <a:lnTo>
                  <a:pt x="100" y="897"/>
                </a:lnTo>
                <a:lnTo>
                  <a:pt x="132" y="943"/>
                </a:lnTo>
                <a:lnTo>
                  <a:pt x="168" y="984"/>
                </a:lnTo>
                <a:lnTo>
                  <a:pt x="209" y="1020"/>
                </a:lnTo>
                <a:lnTo>
                  <a:pt x="255" y="1052"/>
                </a:lnTo>
                <a:lnTo>
                  <a:pt x="302" y="1082"/>
                </a:lnTo>
                <a:lnTo>
                  <a:pt x="350" y="1105"/>
                </a:lnTo>
                <a:lnTo>
                  <a:pt x="404" y="1125"/>
                </a:lnTo>
                <a:lnTo>
                  <a:pt x="457" y="1138"/>
                </a:lnTo>
                <a:lnTo>
                  <a:pt x="513" y="1149"/>
                </a:lnTo>
                <a:lnTo>
                  <a:pt x="573" y="1152"/>
                </a:lnTo>
                <a:lnTo>
                  <a:pt x="602" y="1152"/>
                </a:lnTo>
                <a:lnTo>
                  <a:pt x="632" y="1149"/>
                </a:lnTo>
                <a:lnTo>
                  <a:pt x="689" y="1138"/>
                </a:lnTo>
                <a:lnTo>
                  <a:pt x="742" y="1125"/>
                </a:lnTo>
                <a:lnTo>
                  <a:pt x="795" y="1105"/>
                </a:lnTo>
                <a:lnTo>
                  <a:pt x="844" y="1082"/>
                </a:lnTo>
                <a:lnTo>
                  <a:pt x="890" y="1052"/>
                </a:lnTo>
                <a:lnTo>
                  <a:pt x="937" y="1020"/>
                </a:lnTo>
                <a:lnTo>
                  <a:pt x="977" y="984"/>
                </a:lnTo>
                <a:lnTo>
                  <a:pt x="1013" y="943"/>
                </a:lnTo>
                <a:lnTo>
                  <a:pt x="1046" y="897"/>
                </a:lnTo>
                <a:lnTo>
                  <a:pt x="1075" y="851"/>
                </a:lnTo>
                <a:lnTo>
                  <a:pt x="1099" y="801"/>
                </a:lnTo>
                <a:lnTo>
                  <a:pt x="1119" y="749"/>
                </a:lnTo>
                <a:lnTo>
                  <a:pt x="1132" y="692"/>
                </a:lnTo>
                <a:lnTo>
                  <a:pt x="1142" y="632"/>
                </a:lnTo>
                <a:lnTo>
                  <a:pt x="1145" y="576"/>
                </a:lnTo>
                <a:lnTo>
                  <a:pt x="1145" y="546"/>
                </a:lnTo>
                <a:lnTo>
                  <a:pt x="1142" y="517"/>
                </a:lnTo>
                <a:lnTo>
                  <a:pt x="1132" y="461"/>
                </a:lnTo>
                <a:lnTo>
                  <a:pt x="1119" y="405"/>
                </a:lnTo>
                <a:lnTo>
                  <a:pt x="1099" y="352"/>
                </a:lnTo>
                <a:lnTo>
                  <a:pt x="1075" y="302"/>
                </a:lnTo>
                <a:lnTo>
                  <a:pt x="1046" y="255"/>
                </a:lnTo>
                <a:lnTo>
                  <a:pt x="1013" y="209"/>
                </a:lnTo>
                <a:lnTo>
                  <a:pt x="977" y="169"/>
                </a:lnTo>
                <a:lnTo>
                  <a:pt x="937" y="132"/>
                </a:lnTo>
                <a:lnTo>
                  <a:pt x="890" y="96"/>
                </a:lnTo>
                <a:lnTo>
                  <a:pt x="844" y="70"/>
                </a:lnTo>
                <a:lnTo>
                  <a:pt x="795" y="44"/>
                </a:lnTo>
                <a:lnTo>
                  <a:pt x="742" y="23"/>
                </a:lnTo>
                <a:lnTo>
                  <a:pt x="689" y="11"/>
                </a:lnTo>
                <a:lnTo>
                  <a:pt x="632" y="3"/>
                </a:lnTo>
                <a:lnTo>
                  <a:pt x="573" y="0"/>
                </a:lnTo>
              </a:path>
            </a:pathLst>
          </a:custGeom>
          <a:solidFill>
            <a:srgbClr val="FFFF00"/>
          </a:solidFill>
          <a:ln w="3175" cmpd="sng">
            <a:solidFill>
              <a:srgbClr val="CC3300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rgbClr val="FF3300"/>
            </a:outerShdw>
          </a:effectLst>
        </p:spPr>
        <p:txBody>
          <a:bodyPr/>
          <a:lstStyle/>
          <a:p>
            <a:pPr>
              <a:defRPr/>
            </a:pPr>
            <a:endParaRPr lang="uk-UA"/>
          </a:p>
        </p:txBody>
      </p:sp>
      <p:grpSp>
        <p:nvGrpSpPr>
          <p:cNvPr id="42" name="Group 101"/>
          <p:cNvGrpSpPr>
            <a:grpSpLocks/>
          </p:cNvGrpSpPr>
          <p:nvPr/>
        </p:nvGrpSpPr>
        <p:grpSpPr bwMode="auto">
          <a:xfrm>
            <a:off x="7162800" y="1905000"/>
            <a:ext cx="838200" cy="838200"/>
            <a:chOff x="976" y="2660"/>
            <a:chExt cx="350" cy="352"/>
          </a:xfrm>
        </p:grpSpPr>
        <p:sp>
          <p:nvSpPr>
            <p:cNvPr id="43" name="Freeform 102"/>
            <p:cNvSpPr>
              <a:spLocks/>
            </p:cNvSpPr>
            <p:nvPr/>
          </p:nvSpPr>
          <p:spPr bwMode="auto">
            <a:xfrm>
              <a:off x="1184" y="2674"/>
              <a:ext cx="35" cy="55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39" y="275"/>
                </a:cxn>
                <a:cxn ang="0">
                  <a:pos x="0" y="212"/>
                </a:cxn>
                <a:cxn ang="0">
                  <a:pos x="172" y="0"/>
                </a:cxn>
              </a:cxnLst>
              <a:rect l="0" t="0" r="r" b="b"/>
              <a:pathLst>
                <a:path w="172" h="275">
                  <a:moveTo>
                    <a:pt x="172" y="0"/>
                  </a:moveTo>
                  <a:lnTo>
                    <a:pt x="139" y="275"/>
                  </a:lnTo>
                  <a:lnTo>
                    <a:pt x="0" y="2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44" name="Freeform 103"/>
            <p:cNvSpPr>
              <a:spLocks/>
            </p:cNvSpPr>
            <p:nvPr/>
          </p:nvSpPr>
          <p:spPr bwMode="auto">
            <a:xfrm>
              <a:off x="990" y="2767"/>
              <a:ext cx="54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2" y="173"/>
                </a:cxn>
                <a:cxn ang="0">
                  <a:pos x="272" y="33"/>
                </a:cxn>
                <a:cxn ang="0">
                  <a:pos x="0" y="0"/>
                </a:cxn>
              </a:cxnLst>
              <a:rect l="0" t="0" r="r" b="b"/>
              <a:pathLst>
                <a:path w="272" h="173">
                  <a:moveTo>
                    <a:pt x="0" y="0"/>
                  </a:moveTo>
                  <a:lnTo>
                    <a:pt x="212" y="173"/>
                  </a:lnTo>
                  <a:lnTo>
                    <a:pt x="272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45" name="Freeform 104"/>
            <p:cNvSpPr>
              <a:spLocks/>
            </p:cNvSpPr>
            <p:nvPr/>
          </p:nvSpPr>
          <p:spPr bwMode="auto">
            <a:xfrm>
              <a:off x="1274" y="2820"/>
              <a:ext cx="52" cy="31"/>
            </a:xfrm>
            <a:custGeom>
              <a:avLst/>
              <a:gdLst/>
              <a:ahLst/>
              <a:cxnLst>
                <a:cxn ang="0">
                  <a:pos x="262" y="73"/>
                </a:cxn>
                <a:cxn ang="0">
                  <a:pos x="0" y="152"/>
                </a:cxn>
                <a:cxn ang="0">
                  <a:pos x="0" y="0"/>
                </a:cxn>
                <a:cxn ang="0">
                  <a:pos x="262" y="73"/>
                </a:cxn>
              </a:cxnLst>
              <a:rect l="0" t="0" r="r" b="b"/>
              <a:pathLst>
                <a:path w="262" h="152">
                  <a:moveTo>
                    <a:pt x="262" y="73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262" y="73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46" name="Freeform 105"/>
            <p:cNvSpPr>
              <a:spLocks/>
            </p:cNvSpPr>
            <p:nvPr/>
          </p:nvSpPr>
          <p:spPr bwMode="auto">
            <a:xfrm>
              <a:off x="976" y="2820"/>
              <a:ext cx="52" cy="3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62" y="155"/>
                </a:cxn>
                <a:cxn ang="0">
                  <a:pos x="262" y="0"/>
                </a:cxn>
                <a:cxn ang="0">
                  <a:pos x="0" y="76"/>
                </a:cxn>
              </a:cxnLst>
              <a:rect l="0" t="0" r="r" b="b"/>
              <a:pathLst>
                <a:path w="262" h="155">
                  <a:moveTo>
                    <a:pt x="0" y="76"/>
                  </a:moveTo>
                  <a:lnTo>
                    <a:pt x="262" y="155"/>
                  </a:lnTo>
                  <a:lnTo>
                    <a:pt x="262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47" name="Freeform 106"/>
            <p:cNvSpPr>
              <a:spLocks/>
            </p:cNvSpPr>
            <p:nvPr/>
          </p:nvSpPr>
          <p:spPr bwMode="auto">
            <a:xfrm>
              <a:off x="1257" y="2871"/>
              <a:ext cx="54" cy="34"/>
            </a:xfrm>
            <a:custGeom>
              <a:avLst/>
              <a:gdLst/>
              <a:ahLst/>
              <a:cxnLst>
                <a:cxn ang="0">
                  <a:pos x="269" y="174"/>
                </a:cxn>
                <a:cxn ang="0">
                  <a:pos x="0" y="138"/>
                </a:cxn>
                <a:cxn ang="0">
                  <a:pos x="60" y="0"/>
                </a:cxn>
                <a:cxn ang="0">
                  <a:pos x="269" y="174"/>
                </a:cxn>
              </a:cxnLst>
              <a:rect l="0" t="0" r="r" b="b"/>
              <a:pathLst>
                <a:path w="269" h="174">
                  <a:moveTo>
                    <a:pt x="269" y="174"/>
                  </a:moveTo>
                  <a:lnTo>
                    <a:pt x="0" y="138"/>
                  </a:lnTo>
                  <a:lnTo>
                    <a:pt x="60" y="0"/>
                  </a:lnTo>
                  <a:lnTo>
                    <a:pt x="269" y="174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grpSp>
          <p:nvGrpSpPr>
            <p:cNvPr id="1060" name="Group 107"/>
            <p:cNvGrpSpPr>
              <a:grpSpLocks/>
            </p:cNvGrpSpPr>
            <p:nvPr/>
          </p:nvGrpSpPr>
          <p:grpSpPr bwMode="auto">
            <a:xfrm>
              <a:off x="976" y="2660"/>
              <a:ext cx="350" cy="352"/>
              <a:chOff x="976" y="2660"/>
              <a:chExt cx="350" cy="352"/>
            </a:xfrm>
          </p:grpSpPr>
          <p:sp>
            <p:nvSpPr>
              <p:cNvPr id="49" name="Freeform 108"/>
              <p:cNvSpPr>
                <a:spLocks/>
              </p:cNvSpPr>
              <p:nvPr/>
            </p:nvSpPr>
            <p:spPr bwMode="auto">
              <a:xfrm>
                <a:off x="1135" y="2660"/>
                <a:ext cx="32" cy="53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156" y="265"/>
                  </a:cxn>
                  <a:cxn ang="0">
                    <a:pos x="0" y="265"/>
                  </a:cxn>
                  <a:cxn ang="0">
                    <a:pos x="76" y="0"/>
                  </a:cxn>
                </a:cxnLst>
                <a:rect l="0" t="0" r="r" b="b"/>
                <a:pathLst>
                  <a:path w="156" h="265">
                    <a:moveTo>
                      <a:pt x="76" y="0"/>
                    </a:moveTo>
                    <a:lnTo>
                      <a:pt x="156" y="265"/>
                    </a:lnTo>
                    <a:lnTo>
                      <a:pt x="0" y="26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0" name="Freeform 109"/>
              <p:cNvSpPr>
                <a:spLocks/>
              </p:cNvSpPr>
              <p:nvPr/>
            </p:nvSpPr>
            <p:spPr bwMode="auto">
              <a:xfrm>
                <a:off x="1135" y="2960"/>
                <a:ext cx="32" cy="52"/>
              </a:xfrm>
              <a:custGeom>
                <a:avLst/>
                <a:gdLst/>
                <a:ahLst/>
                <a:cxnLst>
                  <a:cxn ang="0">
                    <a:pos x="76" y="261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76" y="261"/>
                  </a:cxn>
                </a:cxnLst>
                <a:rect l="0" t="0" r="r" b="b"/>
                <a:pathLst>
                  <a:path w="156" h="261">
                    <a:moveTo>
                      <a:pt x="76" y="261"/>
                    </a:moveTo>
                    <a:lnTo>
                      <a:pt x="156" y="0"/>
                    </a:lnTo>
                    <a:lnTo>
                      <a:pt x="0" y="0"/>
                    </a:lnTo>
                    <a:lnTo>
                      <a:pt x="76" y="26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1" name="Freeform 110"/>
              <p:cNvSpPr>
                <a:spLocks/>
              </p:cNvSpPr>
              <p:nvPr/>
            </p:nvSpPr>
            <p:spPr bwMode="auto">
              <a:xfrm>
                <a:off x="1184" y="2674"/>
                <a:ext cx="35" cy="55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39" y="275"/>
                  </a:cxn>
                  <a:cxn ang="0">
                    <a:pos x="0" y="212"/>
                  </a:cxn>
                  <a:cxn ang="0">
                    <a:pos x="172" y="0"/>
                  </a:cxn>
                </a:cxnLst>
                <a:rect l="0" t="0" r="r" b="b"/>
                <a:pathLst>
                  <a:path w="172" h="275">
                    <a:moveTo>
                      <a:pt x="172" y="0"/>
                    </a:moveTo>
                    <a:lnTo>
                      <a:pt x="139" y="275"/>
                    </a:lnTo>
                    <a:lnTo>
                      <a:pt x="0" y="212"/>
                    </a:lnTo>
                    <a:lnTo>
                      <a:pt x="172" y="0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2" name="Freeform 111"/>
              <p:cNvSpPr>
                <a:spLocks/>
              </p:cNvSpPr>
              <p:nvPr/>
            </p:nvSpPr>
            <p:spPr bwMode="auto">
              <a:xfrm>
                <a:off x="1083" y="2673"/>
                <a:ext cx="35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274"/>
                  </a:cxn>
                  <a:cxn ang="0">
                    <a:pos x="175" y="212"/>
                  </a:cxn>
                  <a:cxn ang="0">
                    <a:pos x="0" y="0"/>
                  </a:cxn>
                </a:cxnLst>
                <a:rect l="0" t="0" r="r" b="b"/>
                <a:pathLst>
                  <a:path w="175" h="274">
                    <a:moveTo>
                      <a:pt x="0" y="0"/>
                    </a:moveTo>
                    <a:lnTo>
                      <a:pt x="36" y="274"/>
                    </a:lnTo>
                    <a:lnTo>
                      <a:pt x="175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3" name="Freeform 112"/>
              <p:cNvSpPr>
                <a:spLocks/>
              </p:cNvSpPr>
              <p:nvPr/>
            </p:nvSpPr>
            <p:spPr bwMode="auto">
              <a:xfrm>
                <a:off x="1228" y="2711"/>
                <a:ext cx="47" cy="48"/>
              </a:xfrm>
              <a:custGeom>
                <a:avLst/>
                <a:gdLst/>
                <a:ahLst/>
                <a:cxnLst>
                  <a:cxn ang="0">
                    <a:pos x="238" y="0"/>
                  </a:cxn>
                  <a:cxn ang="0">
                    <a:pos x="105" y="243"/>
                  </a:cxn>
                  <a:cxn ang="0">
                    <a:pos x="0" y="130"/>
                  </a:cxn>
                  <a:cxn ang="0">
                    <a:pos x="238" y="0"/>
                  </a:cxn>
                </a:cxnLst>
                <a:rect l="0" t="0" r="r" b="b"/>
                <a:pathLst>
                  <a:path w="238" h="243">
                    <a:moveTo>
                      <a:pt x="238" y="0"/>
                    </a:moveTo>
                    <a:lnTo>
                      <a:pt x="105" y="243"/>
                    </a:lnTo>
                    <a:lnTo>
                      <a:pt x="0" y="13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4" name="Freeform 113"/>
              <p:cNvSpPr>
                <a:spLocks/>
              </p:cNvSpPr>
              <p:nvPr/>
            </p:nvSpPr>
            <p:spPr bwMode="auto">
              <a:xfrm>
                <a:off x="1026" y="2712"/>
                <a:ext cx="48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" y="242"/>
                  </a:cxn>
                  <a:cxn ang="0">
                    <a:pos x="238" y="129"/>
                  </a:cxn>
                  <a:cxn ang="0">
                    <a:pos x="0" y="0"/>
                  </a:cxn>
                </a:cxnLst>
                <a:rect l="0" t="0" r="r" b="b"/>
                <a:pathLst>
                  <a:path w="238" h="242">
                    <a:moveTo>
                      <a:pt x="0" y="0"/>
                    </a:moveTo>
                    <a:lnTo>
                      <a:pt x="132" y="242"/>
                    </a:lnTo>
                    <a:lnTo>
                      <a:pt x="238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5" name="Freeform 114"/>
              <p:cNvSpPr>
                <a:spLocks/>
              </p:cNvSpPr>
              <p:nvPr/>
            </p:nvSpPr>
            <p:spPr bwMode="auto">
              <a:xfrm>
                <a:off x="1259" y="2768"/>
                <a:ext cx="53" cy="34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56" y="173"/>
                  </a:cxn>
                  <a:cxn ang="0">
                    <a:pos x="0" y="30"/>
                  </a:cxn>
                  <a:cxn ang="0">
                    <a:pos x="268" y="0"/>
                  </a:cxn>
                </a:cxnLst>
                <a:rect l="0" t="0" r="r" b="b"/>
                <a:pathLst>
                  <a:path w="268" h="173">
                    <a:moveTo>
                      <a:pt x="268" y="0"/>
                    </a:moveTo>
                    <a:lnTo>
                      <a:pt x="56" y="173"/>
                    </a:lnTo>
                    <a:lnTo>
                      <a:pt x="0" y="3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6" name="Freeform 115"/>
              <p:cNvSpPr>
                <a:spLocks/>
              </p:cNvSpPr>
              <p:nvPr/>
            </p:nvSpPr>
            <p:spPr bwMode="auto">
              <a:xfrm>
                <a:off x="990" y="2767"/>
                <a:ext cx="5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2" y="173"/>
                  </a:cxn>
                  <a:cxn ang="0">
                    <a:pos x="272" y="33"/>
                  </a:cxn>
                  <a:cxn ang="0">
                    <a:pos x="0" y="0"/>
                  </a:cxn>
                </a:cxnLst>
                <a:rect l="0" t="0" r="r" b="b"/>
                <a:pathLst>
                  <a:path w="272" h="173">
                    <a:moveTo>
                      <a:pt x="0" y="0"/>
                    </a:moveTo>
                    <a:lnTo>
                      <a:pt x="212" y="173"/>
                    </a:lnTo>
                    <a:lnTo>
                      <a:pt x="272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" name="Freeform 116"/>
              <p:cNvSpPr>
                <a:spLocks/>
              </p:cNvSpPr>
              <p:nvPr/>
            </p:nvSpPr>
            <p:spPr bwMode="auto">
              <a:xfrm>
                <a:off x="1274" y="2820"/>
                <a:ext cx="52" cy="31"/>
              </a:xfrm>
              <a:custGeom>
                <a:avLst/>
                <a:gdLst/>
                <a:ahLst/>
                <a:cxnLst>
                  <a:cxn ang="0">
                    <a:pos x="262" y="73"/>
                  </a:cxn>
                  <a:cxn ang="0">
                    <a:pos x="0" y="152"/>
                  </a:cxn>
                  <a:cxn ang="0">
                    <a:pos x="0" y="0"/>
                  </a:cxn>
                  <a:cxn ang="0">
                    <a:pos x="262" y="73"/>
                  </a:cxn>
                </a:cxnLst>
                <a:rect l="0" t="0" r="r" b="b"/>
                <a:pathLst>
                  <a:path w="262" h="152">
                    <a:moveTo>
                      <a:pt x="262" y="73"/>
                    </a:moveTo>
                    <a:lnTo>
                      <a:pt x="0" y="152"/>
                    </a:lnTo>
                    <a:lnTo>
                      <a:pt x="0" y="0"/>
                    </a:lnTo>
                    <a:lnTo>
                      <a:pt x="262" y="73"/>
                    </a:lnTo>
                  </a:path>
                </a:pathLst>
              </a:custGeom>
              <a:noFill/>
              <a:ln w="3175" cmpd="sng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8" name="Freeform 117"/>
              <p:cNvSpPr>
                <a:spLocks/>
              </p:cNvSpPr>
              <p:nvPr/>
            </p:nvSpPr>
            <p:spPr bwMode="auto">
              <a:xfrm>
                <a:off x="976" y="2820"/>
                <a:ext cx="52" cy="31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262" y="155"/>
                  </a:cxn>
                  <a:cxn ang="0">
                    <a:pos x="262" y="0"/>
                  </a:cxn>
                  <a:cxn ang="0">
                    <a:pos x="0" y="76"/>
                  </a:cxn>
                </a:cxnLst>
                <a:rect l="0" t="0" r="r" b="b"/>
                <a:pathLst>
                  <a:path w="262" h="155">
                    <a:moveTo>
                      <a:pt x="0" y="76"/>
                    </a:moveTo>
                    <a:lnTo>
                      <a:pt x="262" y="155"/>
                    </a:lnTo>
                    <a:lnTo>
                      <a:pt x="262" y="0"/>
                    </a:lnTo>
                    <a:lnTo>
                      <a:pt x="0" y="76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9" name="Freeform 118"/>
              <p:cNvSpPr>
                <a:spLocks/>
              </p:cNvSpPr>
              <p:nvPr/>
            </p:nvSpPr>
            <p:spPr bwMode="auto">
              <a:xfrm>
                <a:off x="1257" y="2871"/>
                <a:ext cx="54" cy="34"/>
              </a:xfrm>
              <a:custGeom>
                <a:avLst/>
                <a:gdLst/>
                <a:ahLst/>
                <a:cxnLst>
                  <a:cxn ang="0">
                    <a:pos x="269" y="174"/>
                  </a:cxn>
                  <a:cxn ang="0">
                    <a:pos x="0" y="138"/>
                  </a:cxn>
                  <a:cxn ang="0">
                    <a:pos x="60" y="0"/>
                  </a:cxn>
                  <a:cxn ang="0">
                    <a:pos x="269" y="174"/>
                  </a:cxn>
                </a:cxnLst>
                <a:rect l="0" t="0" r="r" b="b"/>
                <a:pathLst>
                  <a:path w="269" h="174">
                    <a:moveTo>
                      <a:pt x="269" y="174"/>
                    </a:moveTo>
                    <a:lnTo>
                      <a:pt x="0" y="138"/>
                    </a:lnTo>
                    <a:lnTo>
                      <a:pt x="60" y="0"/>
                    </a:lnTo>
                    <a:lnTo>
                      <a:pt x="269" y="174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0" name="Freeform 119"/>
              <p:cNvSpPr>
                <a:spLocks/>
              </p:cNvSpPr>
              <p:nvPr/>
            </p:nvSpPr>
            <p:spPr bwMode="auto">
              <a:xfrm>
                <a:off x="990" y="2870"/>
                <a:ext cx="54" cy="34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272" y="142"/>
                  </a:cxn>
                  <a:cxn ang="0">
                    <a:pos x="212" y="0"/>
                  </a:cxn>
                  <a:cxn ang="0">
                    <a:pos x="0" y="172"/>
                  </a:cxn>
                </a:cxnLst>
                <a:rect l="0" t="0" r="r" b="b"/>
                <a:pathLst>
                  <a:path w="272" h="172">
                    <a:moveTo>
                      <a:pt x="0" y="172"/>
                    </a:moveTo>
                    <a:lnTo>
                      <a:pt x="272" y="142"/>
                    </a:lnTo>
                    <a:lnTo>
                      <a:pt x="212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1" name="Freeform 120"/>
              <p:cNvSpPr>
                <a:spLocks/>
              </p:cNvSpPr>
              <p:nvPr/>
            </p:nvSpPr>
            <p:spPr bwMode="auto">
              <a:xfrm>
                <a:off x="1227" y="2911"/>
                <a:ext cx="48" cy="49"/>
              </a:xfrm>
              <a:custGeom>
                <a:avLst/>
                <a:gdLst/>
                <a:ahLst/>
                <a:cxnLst>
                  <a:cxn ang="0">
                    <a:pos x="239" y="242"/>
                  </a:cxn>
                  <a:cxn ang="0">
                    <a:pos x="0" y="106"/>
                  </a:cxn>
                  <a:cxn ang="0">
                    <a:pos x="109" y="0"/>
                  </a:cxn>
                  <a:cxn ang="0">
                    <a:pos x="239" y="242"/>
                  </a:cxn>
                </a:cxnLst>
                <a:rect l="0" t="0" r="r" b="b"/>
                <a:pathLst>
                  <a:path w="239" h="242">
                    <a:moveTo>
                      <a:pt x="239" y="242"/>
                    </a:moveTo>
                    <a:lnTo>
                      <a:pt x="0" y="106"/>
                    </a:lnTo>
                    <a:lnTo>
                      <a:pt x="109" y="0"/>
                    </a:lnTo>
                    <a:lnTo>
                      <a:pt x="239" y="242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" name="Freeform 121"/>
              <p:cNvSpPr>
                <a:spLocks/>
              </p:cNvSpPr>
              <p:nvPr/>
            </p:nvSpPr>
            <p:spPr bwMode="auto">
              <a:xfrm>
                <a:off x="1027" y="2911"/>
                <a:ext cx="47" cy="48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238" y="110"/>
                  </a:cxn>
                  <a:cxn ang="0">
                    <a:pos x="133" y="0"/>
                  </a:cxn>
                  <a:cxn ang="0">
                    <a:pos x="0" y="239"/>
                  </a:cxn>
                </a:cxnLst>
                <a:rect l="0" t="0" r="r" b="b"/>
                <a:pathLst>
                  <a:path w="238" h="239">
                    <a:moveTo>
                      <a:pt x="0" y="239"/>
                    </a:moveTo>
                    <a:lnTo>
                      <a:pt x="238" y="110"/>
                    </a:lnTo>
                    <a:lnTo>
                      <a:pt x="133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3" name="Freeform 122"/>
              <p:cNvSpPr>
                <a:spLocks/>
              </p:cNvSpPr>
              <p:nvPr/>
            </p:nvSpPr>
            <p:spPr bwMode="auto">
              <a:xfrm>
                <a:off x="1184" y="2943"/>
                <a:ext cx="35" cy="55"/>
              </a:xfrm>
              <a:custGeom>
                <a:avLst/>
                <a:gdLst/>
                <a:ahLst/>
                <a:cxnLst>
                  <a:cxn ang="0">
                    <a:pos x="178" y="271"/>
                  </a:cxn>
                  <a:cxn ang="0">
                    <a:pos x="0" y="62"/>
                  </a:cxn>
                  <a:cxn ang="0">
                    <a:pos x="142" y="0"/>
                  </a:cxn>
                  <a:cxn ang="0">
                    <a:pos x="178" y="271"/>
                  </a:cxn>
                </a:cxnLst>
                <a:rect l="0" t="0" r="r" b="b"/>
                <a:pathLst>
                  <a:path w="178" h="271">
                    <a:moveTo>
                      <a:pt x="178" y="271"/>
                    </a:moveTo>
                    <a:lnTo>
                      <a:pt x="0" y="62"/>
                    </a:lnTo>
                    <a:lnTo>
                      <a:pt x="142" y="0"/>
                    </a:lnTo>
                    <a:lnTo>
                      <a:pt x="178" y="27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4" name="Freeform 123"/>
              <p:cNvSpPr>
                <a:spLocks/>
              </p:cNvSpPr>
              <p:nvPr/>
            </p:nvSpPr>
            <p:spPr bwMode="auto">
              <a:xfrm>
                <a:off x="1083" y="2943"/>
                <a:ext cx="34" cy="55"/>
              </a:xfrm>
              <a:custGeom>
                <a:avLst/>
                <a:gdLst/>
                <a:ahLst/>
                <a:cxnLst>
                  <a:cxn ang="0">
                    <a:pos x="0" y="271"/>
                  </a:cxn>
                  <a:cxn ang="0">
                    <a:pos x="172" y="59"/>
                  </a:cxn>
                  <a:cxn ang="0">
                    <a:pos x="32" y="0"/>
                  </a:cxn>
                  <a:cxn ang="0">
                    <a:pos x="0" y="271"/>
                  </a:cxn>
                </a:cxnLst>
                <a:rect l="0" t="0" r="r" b="b"/>
                <a:pathLst>
                  <a:path w="172" h="271">
                    <a:moveTo>
                      <a:pt x="0" y="271"/>
                    </a:moveTo>
                    <a:lnTo>
                      <a:pt x="172" y="59"/>
                    </a:lnTo>
                    <a:lnTo>
                      <a:pt x="32" y="0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cxnSp>
        <p:nvCxnSpPr>
          <p:cNvPr id="66" name="Прямая со стрелкой 65"/>
          <p:cNvCxnSpPr/>
          <p:nvPr/>
        </p:nvCxnSpPr>
        <p:spPr>
          <a:xfrm rot="5400000" flipH="1" flipV="1">
            <a:off x="6134100" y="2324100"/>
            <a:ext cx="1066800" cy="685800"/>
          </a:xfrm>
          <a:prstGeom prst="straightConnector1">
            <a:avLst/>
          </a:prstGeom>
          <a:ln w="571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utoShape 26"/>
          <p:cNvSpPr>
            <a:spLocks noChangeArrowheads="1"/>
          </p:cNvSpPr>
          <p:nvPr/>
        </p:nvSpPr>
        <p:spPr bwMode="auto">
          <a:xfrm>
            <a:off x="4724400" y="2438400"/>
            <a:ext cx="914400" cy="609600"/>
          </a:xfrm>
          <a:prstGeom prst="roundRect">
            <a:avLst>
              <a:gd name="adj" fmla="val 46755"/>
            </a:avLst>
          </a:prstGeom>
          <a:gradFill rotWithShape="1">
            <a:gsLst>
              <a:gs pos="0">
                <a:srgbClr val="62DCEC"/>
              </a:gs>
              <a:gs pos="100000">
                <a:srgbClr val="FDFA6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720</a:t>
            </a:r>
          </a:p>
        </p:txBody>
      </p:sp>
      <p:sp>
        <p:nvSpPr>
          <p:cNvPr id="82" name="AutoShape 26"/>
          <p:cNvSpPr>
            <a:spLocks noChangeArrowheads="1"/>
          </p:cNvSpPr>
          <p:nvPr/>
        </p:nvSpPr>
        <p:spPr bwMode="auto">
          <a:xfrm>
            <a:off x="7696200" y="2514600"/>
            <a:ext cx="914400" cy="609600"/>
          </a:xfrm>
          <a:prstGeom prst="roundRect">
            <a:avLst>
              <a:gd name="adj" fmla="val 46755"/>
            </a:avLst>
          </a:prstGeom>
          <a:gradFill rotWithShape="1">
            <a:gsLst>
              <a:gs pos="0">
                <a:srgbClr val="62DCEC"/>
              </a:gs>
              <a:gs pos="100000">
                <a:srgbClr val="FDFA6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780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0" y="2286000"/>
          <a:ext cx="914400" cy="1219200"/>
        </p:xfrm>
        <a:graphic>
          <a:graphicData uri="http://schemas.openxmlformats.org/presentationml/2006/ole">
            <p:oleObj spid="_x0000_s1026" name="CorelDRAW" r:id="rId6" imgW="1894320" imgH="2112480" progId="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1905000" y="3581400"/>
            <a:ext cx="914400" cy="40011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AIN_W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NDST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animBg="1"/>
      <p:bldP spid="310277" grpId="0" animBg="1"/>
      <p:bldP spid="9" grpId="0" animBg="1"/>
      <p:bldP spid="12" grpId="0" animBg="1"/>
      <p:bldP spid="13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Барометер анероїд-прозор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3719513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2057400" y="5562600"/>
            <a:ext cx="7086600" cy="946150"/>
          </a:xfrm>
          <a:prstGeom prst="rect">
            <a:avLst/>
          </a:prstGeom>
          <a:gradFill rotWithShape="1">
            <a:gsLst>
              <a:gs pos="0">
                <a:srgbClr val="000046">
                  <a:alpha val="42999"/>
                </a:srgbClr>
              </a:gs>
              <a:gs pos="50000">
                <a:srgbClr val="000046">
                  <a:gamma/>
                  <a:shade val="46275"/>
                  <a:invGamma/>
                </a:srgbClr>
              </a:gs>
              <a:gs pos="100000">
                <a:srgbClr val="000046">
                  <a:alpha val="4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800">
                <a:solidFill>
                  <a:schemeClr val="bg1"/>
                </a:solidFill>
              </a:rPr>
              <a:t>   Різке </a:t>
            </a:r>
            <a:r>
              <a:rPr lang="uk-UA" sz="2800">
                <a:solidFill>
                  <a:srgbClr val="FF3399"/>
                </a:solidFill>
              </a:rPr>
              <a:t>зниження</a:t>
            </a:r>
            <a:r>
              <a:rPr lang="uk-UA" sz="2800">
                <a:solidFill>
                  <a:schemeClr val="bg1"/>
                </a:solidFill>
              </a:rPr>
              <a:t> тиску  сповіщає, що незабаром слід чекати на дощ чи вітер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2057400" y="1219200"/>
            <a:ext cx="7086600" cy="946150"/>
          </a:xfrm>
          <a:prstGeom prst="rect">
            <a:avLst/>
          </a:prstGeom>
          <a:gradFill rotWithShape="1">
            <a:gsLst>
              <a:gs pos="0">
                <a:srgbClr val="000046">
                  <a:alpha val="42999"/>
                </a:srgbClr>
              </a:gs>
              <a:gs pos="50000">
                <a:srgbClr val="000046">
                  <a:gamma/>
                  <a:shade val="46275"/>
                  <a:invGamma/>
                </a:srgbClr>
              </a:gs>
              <a:gs pos="100000">
                <a:srgbClr val="000046">
                  <a:alpha val="4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800">
                <a:solidFill>
                  <a:schemeClr val="bg1"/>
                </a:solidFill>
              </a:rPr>
              <a:t>  Стрімке </a:t>
            </a:r>
            <a:r>
              <a:rPr lang="uk-UA" sz="2800">
                <a:solidFill>
                  <a:srgbClr val="FF3399"/>
                </a:solidFill>
              </a:rPr>
              <a:t>підвищення</a:t>
            </a:r>
            <a:r>
              <a:rPr lang="uk-UA" sz="2800">
                <a:solidFill>
                  <a:schemeClr val="bg1"/>
                </a:solidFill>
              </a:rPr>
              <a:t> тиску свідчить про  настання сухої погожої днини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4038600" y="3352800"/>
            <a:ext cx="5105400" cy="946150"/>
          </a:xfrm>
          <a:prstGeom prst="rect">
            <a:avLst/>
          </a:prstGeom>
          <a:gradFill rotWithShape="1">
            <a:gsLst>
              <a:gs pos="0">
                <a:srgbClr val="000046">
                  <a:alpha val="42999"/>
                </a:srgbClr>
              </a:gs>
              <a:gs pos="50000">
                <a:srgbClr val="000046">
                  <a:gamma/>
                  <a:shade val="46275"/>
                  <a:invGamma/>
                </a:srgbClr>
              </a:gs>
              <a:gs pos="100000">
                <a:srgbClr val="000046">
                  <a:alpha val="4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800">
                <a:solidFill>
                  <a:schemeClr val="bg1"/>
                </a:solidFill>
              </a:rPr>
              <a:t> Нормальним  уважають тиск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 760 мм.рт.ст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47800" y="0"/>
            <a:ext cx="6096000" cy="946150"/>
          </a:xfrm>
          <a:prstGeom prst="rect">
            <a:avLst/>
          </a:prstGeom>
          <a:gradFill rotWithShape="1">
            <a:gsLst>
              <a:gs pos="0">
                <a:srgbClr val="000046">
                  <a:alpha val="42999"/>
                </a:srgbClr>
              </a:gs>
              <a:gs pos="50000">
                <a:srgbClr val="000046">
                  <a:gamma/>
                  <a:shade val="46275"/>
                  <a:invGamma/>
                </a:srgbClr>
              </a:gs>
              <a:gs pos="100000">
                <a:srgbClr val="000046">
                  <a:alpha val="4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>
                <a:solidFill>
                  <a:schemeClr val="bg1"/>
                </a:solidFill>
              </a:rPr>
              <a:t>  За показами барометра можна передбачувати погоду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solidFill>
            <a:srgbClr val="1D1DB9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Arial" pitchFamily="34" charset="0"/>
              </a:rPr>
              <a:t>Атмосферний тиск залежить від температури повітря</a:t>
            </a:r>
            <a:endParaRPr lang="uk-UA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0" y="1447800"/>
            <a:ext cx="4572000" cy="4800600"/>
          </a:xfrm>
          <a:prstGeom prst="upArrow">
            <a:avLst>
              <a:gd name="adj1" fmla="val 82719"/>
              <a:gd name="adj2" fmla="val 207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>
                <a:latin typeface="Arial" pitchFamily="34" charset="0"/>
              </a:rPr>
              <a:t>Нагріваючись, повітря розширюється, стає легшим і піднімається вгору.</a:t>
            </a:r>
          </a:p>
          <a:p>
            <a:pPr algn="ctr">
              <a:defRPr/>
            </a:pPr>
            <a:r>
              <a:rPr lang="uk-UA" sz="3200" dirty="0">
                <a:latin typeface="Arial" pitchFamily="34" charset="0"/>
              </a:rPr>
              <a:t>При цьому тиск на поверхні Землі </a:t>
            </a:r>
            <a:r>
              <a:rPr lang="uk-UA" sz="3200" dirty="0">
                <a:solidFill>
                  <a:srgbClr val="FF0000"/>
                </a:solidFill>
                <a:latin typeface="Arial" pitchFamily="34" charset="0"/>
              </a:rPr>
              <a:t>зменшується</a:t>
            </a:r>
            <a:endParaRPr lang="uk-UA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19600" y="1524000"/>
            <a:ext cx="4724400" cy="4876800"/>
          </a:xfrm>
          <a:prstGeom prst="downArrow">
            <a:avLst>
              <a:gd name="adj1" fmla="val 85982"/>
              <a:gd name="adj2" fmla="val 289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>
                <a:latin typeface="Arial" pitchFamily="34" charset="0"/>
              </a:rPr>
              <a:t>При охолодженні повітря стискається, стає важчим і опускається вниз.</a:t>
            </a:r>
          </a:p>
          <a:p>
            <a:pPr algn="ctr">
              <a:defRPr/>
            </a:pPr>
            <a:r>
              <a:rPr lang="uk-UA" sz="3200" dirty="0">
                <a:latin typeface="Arial" pitchFamily="34" charset="0"/>
              </a:rPr>
              <a:t>При цьому тиск на поверхні Землі</a:t>
            </a:r>
          </a:p>
          <a:p>
            <a:pPr algn="ctr">
              <a:defRPr/>
            </a:pPr>
            <a:r>
              <a:rPr lang="uk-UA" sz="3200" dirty="0">
                <a:solidFill>
                  <a:srgbClr val="FF0000"/>
                </a:solidFill>
                <a:latin typeface="Arial" pitchFamily="34" charset="0"/>
              </a:rPr>
              <a:t>підвищується</a:t>
            </a:r>
            <a:endParaRPr lang="uk-UA" sz="32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Модуль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льков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1_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2_Сетка с тень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2_Океа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2_Круг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2_Разрез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2_Орбит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5231</TotalTime>
  <Words>674</Words>
  <Application>Microsoft PowerPoint</Application>
  <PresentationFormat>Экран (4:3)</PresentationFormat>
  <Paragraphs>147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54" baseType="lpstr">
      <vt:lpstr>Arial</vt:lpstr>
      <vt:lpstr>Calibri</vt:lpstr>
      <vt:lpstr>Wingdings</vt:lpstr>
      <vt:lpstr>Tahoma</vt:lpstr>
      <vt:lpstr>Wingdings 3</vt:lpstr>
      <vt:lpstr>Verdana</vt:lpstr>
      <vt:lpstr>Wingdings 2</vt:lpstr>
      <vt:lpstr>Symbol</vt:lpstr>
      <vt:lpstr>Тема Office</vt:lpstr>
      <vt:lpstr>1_Тема Office</vt:lpstr>
      <vt:lpstr>2_Сетка с тенью</vt:lpstr>
      <vt:lpstr>2_Океан</vt:lpstr>
      <vt:lpstr>2_Круги</vt:lpstr>
      <vt:lpstr>2_Разрез</vt:lpstr>
      <vt:lpstr>2_Орбита</vt:lpstr>
      <vt:lpstr>Открытая</vt:lpstr>
      <vt:lpstr>2_Сетка с тенью</vt:lpstr>
      <vt:lpstr>2_Океан</vt:lpstr>
      <vt:lpstr>2_Круги</vt:lpstr>
      <vt:lpstr>2_Разрез</vt:lpstr>
      <vt:lpstr>2_Орбита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Microsoft Office</cp:lastModifiedBy>
  <cp:revision>219</cp:revision>
  <cp:lastPrinted>1601-01-01T00:00:00Z</cp:lastPrinted>
  <dcterms:created xsi:type="dcterms:W3CDTF">2012-01-14T14:19:23Z</dcterms:created>
  <dcterms:modified xsi:type="dcterms:W3CDTF">2022-03-15T23:31:32Z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