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9" r:id="rId2"/>
    <p:sldId id="278" r:id="rId3"/>
    <p:sldId id="270" r:id="rId4"/>
    <p:sldId id="271" r:id="rId5"/>
    <p:sldId id="279" r:id="rId6"/>
    <p:sldId id="273" r:id="rId7"/>
    <p:sldId id="274" r:id="rId8"/>
    <p:sldId id="285" r:id="rId9"/>
    <p:sldId id="275" r:id="rId10"/>
    <p:sldId id="276" r:id="rId11"/>
    <p:sldId id="280" r:id="rId12"/>
    <p:sldId id="281" r:id="rId13"/>
    <p:sldId id="282" r:id="rId14"/>
    <p:sldId id="283" r:id="rId15"/>
    <p:sldId id="284" r:id="rId16"/>
    <p:sldId id="288" r:id="rId17"/>
    <p:sldId id="277" r:id="rId18"/>
    <p:sldId id="287" r:id="rId19"/>
    <p:sldId id="289" r:id="rId20"/>
    <p:sldId id="290" r:id="rId21"/>
    <p:sldId id="291" r:id="rId22"/>
    <p:sldId id="292" r:id="rId23"/>
    <p:sldId id="293" r:id="rId24"/>
    <p:sldId id="294" r:id="rId25"/>
    <p:sldId id="295" r:id="rId26"/>
    <p:sldId id="296" r:id="rId27"/>
    <p:sldId id="297" r:id="rId28"/>
    <p:sldId id="298" r:id="rId2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p:cViewPr>
        <p:scale>
          <a:sx n="75" d="100"/>
          <a:sy n="75" d="100"/>
        </p:scale>
        <p:origin x="-1248" y="-222"/>
      </p:cViewPr>
      <p:guideLst>
        <p:guide orient="horz" pos="2160"/>
        <p:guide pos="2880"/>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tableStyles" Target="tableStyle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presProps" Target="pres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notesMaster" Target="notesMasters/notesMaster1.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DF1B71-DF1E-444D-AFC6-97AAD57B5A33}" type="datetimeFigureOut">
              <a:rPr lang="ru-RU" smtClean="0"/>
              <a:t>20.09.2021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992A76-2CDA-4C0F-80B1-7AD6907021A5}" type="slidenum">
              <a:rPr lang="ru-RU" smtClean="0"/>
              <a:t>‹#›</a:t>
            </a:fld>
            <a:endParaRPr lang="ru-RU"/>
          </a:p>
        </p:txBody>
      </p:sp>
    </p:spTree>
    <p:extLst>
      <p:ext uri="{BB962C8B-B14F-4D97-AF65-F5344CB8AC3E}">
        <p14:creationId xmlns:p14="http://schemas.microsoft.com/office/powerpoint/2010/main" val="2152862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9E992A76-2CDA-4C0F-80B1-7AD6907021A5}" type="slidenum">
              <a:rPr lang="ru-RU" smtClean="0"/>
              <a:t>20</a:t>
            </a:fld>
            <a:endParaRPr lang="ru-RU"/>
          </a:p>
        </p:txBody>
      </p:sp>
    </p:spTree>
    <p:extLst>
      <p:ext uri="{BB962C8B-B14F-4D97-AF65-F5344CB8AC3E}">
        <p14:creationId xmlns:p14="http://schemas.microsoft.com/office/powerpoint/2010/main" val="828298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9E992A76-2CDA-4C0F-80B1-7AD6907021A5}" type="slidenum">
              <a:rPr lang="ru-RU" smtClean="0"/>
              <a:t>21</a:t>
            </a:fld>
            <a:endParaRPr lang="ru-RU"/>
          </a:p>
        </p:txBody>
      </p:sp>
    </p:spTree>
    <p:extLst>
      <p:ext uri="{BB962C8B-B14F-4D97-AF65-F5344CB8AC3E}">
        <p14:creationId xmlns:p14="http://schemas.microsoft.com/office/powerpoint/2010/main" val="3578506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C70CAAAC-AF56-44D2-8662-066AC54D2022}" type="datetimeFigureOut">
              <a:rPr lang="ru-RU" smtClean="0"/>
              <a:t>20.09.2021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CCA5AA5-4E17-453B-B6B7-778639661FB5}" type="slidenum">
              <a:rPr lang="ru-RU" smtClean="0"/>
              <a:t>‹#›</a:t>
            </a:fld>
            <a:endParaRPr lang="ru-RU"/>
          </a:p>
        </p:txBody>
      </p:sp>
    </p:spTree>
    <p:extLst>
      <p:ext uri="{BB962C8B-B14F-4D97-AF65-F5344CB8AC3E}">
        <p14:creationId xmlns:p14="http://schemas.microsoft.com/office/powerpoint/2010/main" val="236067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70CAAAC-AF56-44D2-8662-066AC54D2022}" type="datetimeFigureOut">
              <a:rPr lang="ru-RU" smtClean="0"/>
              <a:t>20.09.2021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CCA5AA5-4E17-453B-B6B7-778639661FB5}" type="slidenum">
              <a:rPr lang="ru-RU" smtClean="0"/>
              <a:t>‹#›</a:t>
            </a:fld>
            <a:endParaRPr lang="ru-RU"/>
          </a:p>
        </p:txBody>
      </p:sp>
    </p:spTree>
    <p:extLst>
      <p:ext uri="{BB962C8B-B14F-4D97-AF65-F5344CB8AC3E}">
        <p14:creationId xmlns:p14="http://schemas.microsoft.com/office/powerpoint/2010/main" val="501640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70CAAAC-AF56-44D2-8662-066AC54D2022}" type="datetimeFigureOut">
              <a:rPr lang="ru-RU" smtClean="0"/>
              <a:t>20.09.2021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CCA5AA5-4E17-453B-B6B7-778639661FB5}" type="slidenum">
              <a:rPr lang="ru-RU" smtClean="0"/>
              <a:t>‹#›</a:t>
            </a:fld>
            <a:endParaRPr lang="ru-RU"/>
          </a:p>
        </p:txBody>
      </p:sp>
    </p:spTree>
    <p:extLst>
      <p:ext uri="{BB962C8B-B14F-4D97-AF65-F5344CB8AC3E}">
        <p14:creationId xmlns:p14="http://schemas.microsoft.com/office/powerpoint/2010/main" val="1533291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70CAAAC-AF56-44D2-8662-066AC54D2022}" type="datetimeFigureOut">
              <a:rPr lang="ru-RU" smtClean="0"/>
              <a:t>20.09.2021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CCA5AA5-4E17-453B-B6B7-778639661FB5}" type="slidenum">
              <a:rPr lang="ru-RU" smtClean="0"/>
              <a:t>‹#›</a:t>
            </a:fld>
            <a:endParaRPr lang="ru-RU"/>
          </a:p>
        </p:txBody>
      </p:sp>
    </p:spTree>
    <p:extLst>
      <p:ext uri="{BB962C8B-B14F-4D97-AF65-F5344CB8AC3E}">
        <p14:creationId xmlns:p14="http://schemas.microsoft.com/office/powerpoint/2010/main" val="4089483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70CAAAC-AF56-44D2-8662-066AC54D2022}" type="datetimeFigureOut">
              <a:rPr lang="ru-RU" smtClean="0"/>
              <a:t>20.09.2021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CCA5AA5-4E17-453B-B6B7-778639661FB5}" type="slidenum">
              <a:rPr lang="ru-RU" smtClean="0"/>
              <a:t>‹#›</a:t>
            </a:fld>
            <a:endParaRPr lang="ru-RU"/>
          </a:p>
        </p:txBody>
      </p:sp>
    </p:spTree>
    <p:extLst>
      <p:ext uri="{BB962C8B-B14F-4D97-AF65-F5344CB8AC3E}">
        <p14:creationId xmlns:p14="http://schemas.microsoft.com/office/powerpoint/2010/main" val="2369226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70CAAAC-AF56-44D2-8662-066AC54D2022}" type="datetimeFigureOut">
              <a:rPr lang="ru-RU" smtClean="0"/>
              <a:t>20.09.2021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CCA5AA5-4E17-453B-B6B7-778639661FB5}" type="slidenum">
              <a:rPr lang="ru-RU" smtClean="0"/>
              <a:t>‹#›</a:t>
            </a:fld>
            <a:endParaRPr lang="ru-RU"/>
          </a:p>
        </p:txBody>
      </p:sp>
    </p:spTree>
    <p:extLst>
      <p:ext uri="{BB962C8B-B14F-4D97-AF65-F5344CB8AC3E}">
        <p14:creationId xmlns:p14="http://schemas.microsoft.com/office/powerpoint/2010/main" val="473454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70CAAAC-AF56-44D2-8662-066AC54D2022}" type="datetimeFigureOut">
              <a:rPr lang="ru-RU" smtClean="0"/>
              <a:t>20.09.2021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CCA5AA5-4E17-453B-B6B7-778639661FB5}" type="slidenum">
              <a:rPr lang="ru-RU" smtClean="0"/>
              <a:t>‹#›</a:t>
            </a:fld>
            <a:endParaRPr lang="ru-RU"/>
          </a:p>
        </p:txBody>
      </p:sp>
    </p:spTree>
    <p:extLst>
      <p:ext uri="{BB962C8B-B14F-4D97-AF65-F5344CB8AC3E}">
        <p14:creationId xmlns:p14="http://schemas.microsoft.com/office/powerpoint/2010/main" val="3728119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70CAAAC-AF56-44D2-8662-066AC54D2022}" type="datetimeFigureOut">
              <a:rPr lang="ru-RU" smtClean="0"/>
              <a:t>20.09.2021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CCA5AA5-4E17-453B-B6B7-778639661FB5}" type="slidenum">
              <a:rPr lang="ru-RU" smtClean="0"/>
              <a:t>‹#›</a:t>
            </a:fld>
            <a:endParaRPr lang="ru-RU"/>
          </a:p>
        </p:txBody>
      </p:sp>
    </p:spTree>
    <p:extLst>
      <p:ext uri="{BB962C8B-B14F-4D97-AF65-F5344CB8AC3E}">
        <p14:creationId xmlns:p14="http://schemas.microsoft.com/office/powerpoint/2010/main" val="74992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70CAAAC-AF56-44D2-8662-066AC54D2022}" type="datetimeFigureOut">
              <a:rPr lang="ru-RU" smtClean="0"/>
              <a:t>20.09.2021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CCA5AA5-4E17-453B-B6B7-778639661FB5}" type="slidenum">
              <a:rPr lang="ru-RU" smtClean="0"/>
              <a:t>‹#›</a:t>
            </a:fld>
            <a:endParaRPr lang="ru-RU"/>
          </a:p>
        </p:txBody>
      </p:sp>
    </p:spTree>
    <p:extLst>
      <p:ext uri="{BB962C8B-B14F-4D97-AF65-F5344CB8AC3E}">
        <p14:creationId xmlns:p14="http://schemas.microsoft.com/office/powerpoint/2010/main" val="1192909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70CAAAC-AF56-44D2-8662-066AC54D2022}" type="datetimeFigureOut">
              <a:rPr lang="ru-RU" smtClean="0"/>
              <a:t>20.09.2021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CCA5AA5-4E17-453B-B6B7-778639661FB5}" type="slidenum">
              <a:rPr lang="ru-RU" smtClean="0"/>
              <a:t>‹#›</a:t>
            </a:fld>
            <a:endParaRPr lang="ru-RU"/>
          </a:p>
        </p:txBody>
      </p:sp>
    </p:spTree>
    <p:extLst>
      <p:ext uri="{BB962C8B-B14F-4D97-AF65-F5344CB8AC3E}">
        <p14:creationId xmlns:p14="http://schemas.microsoft.com/office/powerpoint/2010/main" val="2539006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70CAAAC-AF56-44D2-8662-066AC54D2022}" type="datetimeFigureOut">
              <a:rPr lang="ru-RU" smtClean="0"/>
              <a:t>20.09.2021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CCA5AA5-4E17-453B-B6B7-778639661FB5}" type="slidenum">
              <a:rPr lang="ru-RU" smtClean="0"/>
              <a:t>‹#›</a:t>
            </a:fld>
            <a:endParaRPr lang="ru-RU"/>
          </a:p>
        </p:txBody>
      </p:sp>
    </p:spTree>
    <p:extLst>
      <p:ext uri="{BB962C8B-B14F-4D97-AF65-F5344CB8AC3E}">
        <p14:creationId xmlns:p14="http://schemas.microsoft.com/office/powerpoint/2010/main" val="3065621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0CAAAC-AF56-44D2-8662-066AC54D2022}" type="datetimeFigureOut">
              <a:rPr lang="ru-RU" smtClean="0"/>
              <a:t>20.09.2021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A5AA5-4E17-453B-B6B7-778639661FB5}" type="slidenum">
              <a:rPr lang="ru-RU" smtClean="0"/>
              <a:t>‹#›</a:t>
            </a:fld>
            <a:endParaRPr lang="ru-RU"/>
          </a:p>
        </p:txBody>
      </p:sp>
    </p:spTree>
    <p:extLst>
      <p:ext uri="{BB962C8B-B14F-4D97-AF65-F5344CB8AC3E}">
        <p14:creationId xmlns:p14="http://schemas.microsoft.com/office/powerpoint/2010/main" val="2229639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jpeg" /><Relationship Id="rId1" Type="http://schemas.openxmlformats.org/officeDocument/2006/relationships/slideLayout" Target="../slideLayouts/slideLayout1.xml" /><Relationship Id="rId4" Type="http://schemas.openxmlformats.org/officeDocument/2006/relationships/image" Target="../media/image3.png" /></Relationships>
</file>

<file path=ppt/slides/_rels/slide10.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2.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image" Target="../media/image16.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20.jpe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8" Type="http://schemas.openxmlformats.org/officeDocument/2006/relationships/hyperlink" Target="https://uk.wikipedia.org/wiki/%D0%A3%D0%BA%D1%80%D0%B0%D1%97%D0%BD%D0%B0" TargetMode="External" /><Relationship Id="rId3" Type="http://schemas.openxmlformats.org/officeDocument/2006/relationships/hyperlink" Target="https://uk.wikipedia.org/wiki/%D0%97%D0%B5%D0%BC%D0%BB%D1%8F" TargetMode="External" /><Relationship Id="rId7" Type="http://schemas.openxmlformats.org/officeDocument/2006/relationships/hyperlink" Target="https://uk.wikipedia.org/wiki/1942" TargetMode="External" /><Relationship Id="rId2" Type="http://schemas.openxmlformats.org/officeDocument/2006/relationships/image" Target="../media/image4.png" /><Relationship Id="rId1" Type="http://schemas.openxmlformats.org/officeDocument/2006/relationships/slideLayout" Target="../slideLayouts/slideLayout2.xml" /><Relationship Id="rId6" Type="http://schemas.openxmlformats.org/officeDocument/2006/relationships/hyperlink" Target="https://uk.wikipedia.org/wiki/%D0%95%D0%BB%D1%96%D0%BF%D1%81%D0%BE%D1%97%D0%B4_%D0%9A%D1%80%D0%B0%D1%81%D0%BE%D0%B2%D1%81%D1%8C%D0%BA%D0%BE%D0%B3%D0%BE" TargetMode="External" /><Relationship Id="rId5" Type="http://schemas.openxmlformats.org/officeDocument/2006/relationships/hyperlink" Target="https://uk.wikipedia.org/wiki/%D0%9C%D0%B0%D1%80%D0%BA%D1%88%D0%B5%D0%B9%D0%B4%D0%B5%D1%80%D1%81%D1%8C%D0%BA%D0%B0_%D0%B7%D0%B9%D0%BE%D0%BC%D0%BA%D0%B0" TargetMode="External" /><Relationship Id="rId10" Type="http://schemas.openxmlformats.org/officeDocument/2006/relationships/image" Target="../media/image5.png" /><Relationship Id="rId4" Type="http://schemas.openxmlformats.org/officeDocument/2006/relationships/hyperlink" Target="https://uk.wikipedia.org/wiki/%D0%93%D0%B5%D0%BE%D0%B4%D0%B5%D0%B7%D1%96%D1%8F" TargetMode="External" /><Relationship Id="rId9" Type="http://schemas.openxmlformats.org/officeDocument/2006/relationships/hyperlink" Target="https://uk.wikipedia.org/wiki/%D0%A0%D0%BE%D1%81%D1%96%D1%8F" TargetMode="External" /></Relationships>
</file>

<file path=ppt/slides/_rels/slide20.xml.rels><?xml version="1.0" encoding="UTF-8" standalone="yes"?>
<Relationships xmlns="http://schemas.openxmlformats.org/package/2006/relationships"><Relationship Id="rId8" Type="http://schemas.openxmlformats.org/officeDocument/2006/relationships/image" Target="../media/image28.png" /><Relationship Id="rId13" Type="http://schemas.openxmlformats.org/officeDocument/2006/relationships/image" Target="../media/image33.png" /><Relationship Id="rId3" Type="http://schemas.openxmlformats.org/officeDocument/2006/relationships/image" Target="../media/image23.png" /><Relationship Id="rId7" Type="http://schemas.openxmlformats.org/officeDocument/2006/relationships/image" Target="../media/image27.png" /><Relationship Id="rId12" Type="http://schemas.openxmlformats.org/officeDocument/2006/relationships/image" Target="../media/image32.png" /><Relationship Id="rId2" Type="http://schemas.openxmlformats.org/officeDocument/2006/relationships/notesSlide" Target="../notesSlides/notesSlide1.xml" /><Relationship Id="rId1" Type="http://schemas.openxmlformats.org/officeDocument/2006/relationships/slideLayout" Target="../slideLayouts/slideLayout2.xml" /><Relationship Id="rId6" Type="http://schemas.openxmlformats.org/officeDocument/2006/relationships/image" Target="../media/image26.png" /><Relationship Id="rId11" Type="http://schemas.openxmlformats.org/officeDocument/2006/relationships/image" Target="../media/image31.png" /><Relationship Id="rId5" Type="http://schemas.openxmlformats.org/officeDocument/2006/relationships/image" Target="../media/image25.png" /><Relationship Id="rId10" Type="http://schemas.openxmlformats.org/officeDocument/2006/relationships/image" Target="../media/image30.png" /><Relationship Id="rId4" Type="http://schemas.openxmlformats.org/officeDocument/2006/relationships/image" Target="../media/image24.png" /><Relationship Id="rId9" Type="http://schemas.openxmlformats.org/officeDocument/2006/relationships/image" Target="../media/image29.png" /></Relationships>
</file>

<file path=ppt/slides/_rels/slide21.xml.rels><?xml version="1.0" encoding="UTF-8" standalone="yes"?>
<Relationships xmlns="http://schemas.openxmlformats.org/package/2006/relationships"><Relationship Id="rId3" Type="http://schemas.openxmlformats.org/officeDocument/2006/relationships/image" Target="../media/image34.jpeg" /><Relationship Id="rId2" Type="http://schemas.openxmlformats.org/officeDocument/2006/relationships/notesSlide" Target="../notesSlides/notesSlide2.xml" /><Relationship Id="rId1" Type="http://schemas.openxmlformats.org/officeDocument/2006/relationships/slideLayout" Target="../slideLayouts/slideLayout2.xml" /><Relationship Id="rId4" Type="http://schemas.openxmlformats.org/officeDocument/2006/relationships/image" Target="../media/image35.jpeg" /></Relationships>
</file>

<file path=ppt/slides/_rels/slide22.xml.rels><?xml version="1.0" encoding="UTF-8" standalone="yes"?>
<Relationships xmlns="http://schemas.openxmlformats.org/package/2006/relationships"><Relationship Id="rId3" Type="http://schemas.openxmlformats.org/officeDocument/2006/relationships/image" Target="../media/image37.png" /><Relationship Id="rId2" Type="http://schemas.openxmlformats.org/officeDocument/2006/relationships/image" Target="../media/image36.pn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39.png" /><Relationship Id="rId2" Type="http://schemas.openxmlformats.org/officeDocument/2006/relationships/image" Target="../media/image38.pn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image" Target="../media/image41.png" /><Relationship Id="rId2" Type="http://schemas.openxmlformats.org/officeDocument/2006/relationships/image" Target="../media/image40.pn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image" Target="../media/image43.pn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3" Type="http://schemas.openxmlformats.org/officeDocument/2006/relationships/image" Target="../media/image7.jpeg" /><Relationship Id="rId2" Type="http://schemas.openxmlformats.org/officeDocument/2006/relationships/image" Target="../media/image6.jpe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10.jpe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263277"/>
            <a:ext cx="6912768" cy="864096"/>
          </a:xfrm>
        </p:spPr>
        <p:txBody>
          <a:bodyPr>
            <a:noAutofit/>
          </a:bodyPr>
          <a:lstStyle/>
          <a:p>
            <a:r>
              <a:rPr lang="uk-UA" sz="2800" dirty="0"/>
              <a:t>Склад і будова Землі</a:t>
            </a:r>
          </a:p>
        </p:txBody>
      </p:sp>
      <p:sp>
        <p:nvSpPr>
          <p:cNvPr id="4" name="Прямоугольник 3"/>
          <p:cNvSpPr/>
          <p:nvPr/>
        </p:nvSpPr>
        <p:spPr>
          <a:xfrm>
            <a:off x="323528" y="1340768"/>
            <a:ext cx="8712968" cy="584775"/>
          </a:xfrm>
          <a:prstGeom prst="rect">
            <a:avLst/>
          </a:prstGeom>
        </p:spPr>
        <p:txBody>
          <a:bodyPr wrap="square">
            <a:spAutoFit/>
          </a:bodyPr>
          <a:lstStyle/>
          <a:p>
            <a:pPr lvl="0"/>
            <a:endParaRPr lang="uk-UA" sz="1600" dirty="0"/>
          </a:p>
          <a:p>
            <a:endParaRPr lang="uk-UA" sz="1600" dirty="0"/>
          </a:p>
        </p:txBody>
      </p:sp>
      <p:pic>
        <p:nvPicPr>
          <p:cNvPr id="5" name="Рисунок 4" descr="http://ok-t.ru/studopedia/baza18/2122937063827.files/image006.jpg"/>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5156200" cy="3112135"/>
          </a:xfrm>
          <a:prstGeom prst="rect">
            <a:avLst/>
          </a:prstGeom>
          <a:noFill/>
          <a:ln>
            <a:noFill/>
          </a:ln>
        </p:spPr>
      </p:pic>
      <p:sp>
        <p:nvSpPr>
          <p:cNvPr id="3" name="Прямоугольник 2"/>
          <p:cNvSpPr/>
          <p:nvPr/>
        </p:nvSpPr>
        <p:spPr>
          <a:xfrm>
            <a:off x="971600" y="4668927"/>
            <a:ext cx="7344816" cy="1323439"/>
          </a:xfrm>
          <a:prstGeom prst="rect">
            <a:avLst/>
          </a:prstGeom>
        </p:spPr>
        <p:txBody>
          <a:bodyPr wrap="square">
            <a:spAutoFit/>
          </a:bodyPr>
          <a:lstStyle/>
          <a:p>
            <a:pPr algn="just"/>
            <a:r>
              <a:rPr lang="uk-UA" sz="1600" b="1" i="1" dirty="0"/>
              <a:t>Геоїд - </a:t>
            </a:r>
            <a:r>
              <a:rPr lang="uk-UA" sz="1600" dirty="0"/>
              <a:t>це уявна поверхня, по відношенню до якої сили тяжіння направлені перпендикулярно в будь-якій точці Землі. В межах акваторій океанів вона співпадає з поверхнею води, яка знаходиться в стані спокою. На суходолі лінія геоїда відхиляється в той або інший бік так, щоб вона залишалася перпендикулярною до напрямку </a:t>
            </a:r>
            <a:r>
              <a:rPr lang="uk-UA" sz="1600" dirty="0" err="1"/>
              <a:t>вектора</a:t>
            </a:r>
            <a:r>
              <a:rPr lang="uk-UA" sz="1600" dirty="0"/>
              <a:t> сили земного тяжіння. </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997" t="25205" r="11032" b="18780"/>
          <a:stretch/>
        </p:blipFill>
        <p:spPr bwMode="auto">
          <a:xfrm>
            <a:off x="5148063" y="2492896"/>
            <a:ext cx="3822037" cy="2088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690" t="5667" r="16607" b="17231"/>
          <a:stretch/>
        </p:blipFill>
        <p:spPr bwMode="auto">
          <a:xfrm>
            <a:off x="5476244" y="628926"/>
            <a:ext cx="3351168" cy="1863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7357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9310"/>
            <a:ext cx="5048250" cy="492442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371778" y="116632"/>
            <a:ext cx="3520702" cy="3323987"/>
          </a:xfrm>
          <a:prstGeom prst="rect">
            <a:avLst/>
          </a:prstGeom>
        </p:spPr>
        <p:txBody>
          <a:bodyPr wrap="square">
            <a:spAutoFit/>
          </a:bodyPr>
          <a:lstStyle/>
          <a:p>
            <a:pPr algn="just"/>
            <a:r>
              <a:rPr lang="uk-UA" sz="1400" dirty="0"/>
              <a:t>Земна кора представлена всіма трьома шарами тільки на континентах; в океанічній корі гранітний шар відсутній. До речі, назви шарів „гранітний”, „базальтовий” не визначають однозначно їх склад, а відображають лише відповідність за сейсмічними властивостями граніту та базальту. Нижня межа земної кори (скорочено поверхня </a:t>
            </a:r>
            <a:r>
              <a:rPr lang="uk-UA" sz="1400" dirty="0" err="1"/>
              <a:t>Мохо</a:t>
            </a:r>
            <a:r>
              <a:rPr lang="uk-UA" sz="1400" dirty="0"/>
              <a:t>) є відображенням рельєфу Землі: у високогір’ях вона прогинається, і потужність земної кори сягає максимальних значень, а на глибоководних ділянках океанічного </a:t>
            </a:r>
            <a:r>
              <a:rPr lang="uk-UA" sz="1400" dirty="0" err="1"/>
              <a:t>дна</a:t>
            </a:r>
            <a:r>
              <a:rPr lang="uk-UA" sz="1400" dirty="0"/>
              <a:t> вона випукла, та земна кора має мінімальну потужність. </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8415"/>
          <a:stretch/>
        </p:blipFill>
        <p:spPr bwMode="auto">
          <a:xfrm>
            <a:off x="2555776" y="3482408"/>
            <a:ext cx="4809561" cy="293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7515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49" t="18935" r="5288" b="4684"/>
          <a:stretch/>
        </p:blipFill>
        <p:spPr bwMode="auto">
          <a:xfrm>
            <a:off x="323528" y="365266"/>
            <a:ext cx="8686801" cy="5580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5107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022" y="260648"/>
            <a:ext cx="4876800"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5436096" y="289663"/>
            <a:ext cx="3312368" cy="6340197"/>
          </a:xfrm>
          <a:prstGeom prst="rect">
            <a:avLst/>
          </a:prstGeom>
        </p:spPr>
        <p:txBody>
          <a:bodyPr wrap="square">
            <a:spAutoFit/>
          </a:bodyPr>
          <a:lstStyle/>
          <a:p>
            <a:r>
              <a:rPr lang="uk-UA" sz="1400" dirty="0"/>
              <a:t>Найглибша і четверта за довжиною (до 2008 р. була першою) параметрична свердловина (12262 м), пробурена у Мурманської області РФ (біля м. Заполярний) з метою вивчення найдавніших порід планети та процесів, які відбуваються в нижніх шарах земної кори. </a:t>
            </a:r>
          </a:p>
          <a:p>
            <a:r>
              <a:rPr lang="uk-UA" sz="1400" dirty="0"/>
              <a:t>Верхня частина (до глибини 6842 м) складена </a:t>
            </a:r>
            <a:r>
              <a:rPr lang="uk-UA" sz="1400" dirty="0" err="1"/>
              <a:t>вулканогенно</a:t>
            </a:r>
            <a:r>
              <a:rPr lang="uk-UA" sz="1400" dirty="0"/>
              <a:t>-осадовими породами протерозойського віку, середня частина (6842-11708 м) – архейськими гнейсами, нижня частина (11708-12262 м) – </a:t>
            </a:r>
            <a:r>
              <a:rPr lang="uk-UA" sz="1400" dirty="0" err="1"/>
              <a:t>гранітизованими</a:t>
            </a:r>
            <a:r>
              <a:rPr lang="uk-UA" sz="1400" dirty="0"/>
              <a:t> породами </a:t>
            </a:r>
            <a:r>
              <a:rPr lang="uk-UA" sz="1400" dirty="0" err="1"/>
              <a:t>еоархейського</a:t>
            </a:r>
            <a:r>
              <a:rPr lang="uk-UA" sz="1400" dirty="0"/>
              <a:t> віку. Знахідки скам’янілих решток організмів у давніх товщах значно (на 1,5 млрд рр.) змістили терміни зародження життя на планеті. Знахідки метану серед </a:t>
            </a:r>
            <a:r>
              <a:rPr lang="uk-UA" sz="1400" dirty="0" err="1"/>
              <a:t>товщ</a:t>
            </a:r>
            <a:r>
              <a:rPr lang="uk-UA" sz="1400" dirty="0"/>
              <a:t>, де вже відсутні осадові породи поставили під сумнів теорію лише біологічного походження вуглеводнів. Нижче глибини 3 км породи за своїм складом показали майже повну ідентичність із породами Місяця. Також було встановлено відсутність межі Конрада на очікуваній (за результатами сейсмічного зондування) глибині 7 км. </a:t>
            </a:r>
          </a:p>
        </p:txBody>
      </p:sp>
      <p:sp>
        <p:nvSpPr>
          <p:cNvPr id="5" name="Прямоугольник 4"/>
          <p:cNvSpPr/>
          <p:nvPr/>
        </p:nvSpPr>
        <p:spPr>
          <a:xfrm>
            <a:off x="224698" y="3337223"/>
            <a:ext cx="5094312" cy="3539430"/>
          </a:xfrm>
          <a:prstGeom prst="rect">
            <a:avLst/>
          </a:prstGeom>
        </p:spPr>
        <p:txBody>
          <a:bodyPr wrap="square">
            <a:spAutoFit/>
          </a:bodyPr>
          <a:lstStyle/>
          <a:p>
            <a:r>
              <a:rPr lang="uk-UA" sz="1400" dirty="0"/>
              <a:t>Базальтів взагалі не було виявлено, все буріння відбувалося в гранітному шарі. Важливим результатом було те, що тріщинуватість і пористість порід не зменшується з глибиною. Частина порід заповнена </a:t>
            </a:r>
            <a:r>
              <a:rPr lang="uk-UA" sz="1400" dirty="0" err="1"/>
              <a:t>високомінералізованим</a:t>
            </a:r>
            <a:r>
              <a:rPr lang="uk-UA" sz="1400" dirty="0"/>
              <a:t> флюїдом. </a:t>
            </a:r>
            <a:r>
              <a:rPr lang="uk-UA" sz="1400" b="1" dirty="0"/>
              <a:t>Кольська свердловина</a:t>
            </a:r>
            <a:r>
              <a:rPr lang="uk-UA" sz="1400" dirty="0"/>
              <a:t>  була найдовшою свердловиною у світі до 2008 р., коли її випередила пробурена під гострим кутом нафтова свердловина </a:t>
            </a:r>
            <a:r>
              <a:rPr lang="en-US" sz="1400" dirty="0"/>
              <a:t>Maersk Oil BD-04A (</a:t>
            </a:r>
            <a:r>
              <a:rPr lang="uk-UA" sz="1400" dirty="0"/>
              <a:t>довжина 12290м), яка (знаходиться в нафтовому басейні Аль-</a:t>
            </a:r>
            <a:r>
              <a:rPr lang="uk-UA" sz="1400" dirty="0" err="1"/>
              <a:t>Шахін</a:t>
            </a:r>
            <a:r>
              <a:rPr lang="uk-UA" sz="1400" dirty="0"/>
              <a:t>, Катар). В січні 2011 р. рекорд довжини встановила нахилена нафтова свердловина на родовищі </a:t>
            </a:r>
            <a:r>
              <a:rPr lang="uk-UA" sz="1400" dirty="0" err="1"/>
              <a:t>Одопту</a:t>
            </a:r>
            <a:r>
              <a:rPr lang="uk-UA" sz="1400" dirty="0"/>
              <a:t>-море проекту Сахалін-1 довжиною 12345 м, а в червні 2013 р. - свердловина </a:t>
            </a:r>
            <a:r>
              <a:rPr lang="en-US" sz="1400" dirty="0"/>
              <a:t>Z-42 </a:t>
            </a:r>
            <a:r>
              <a:rPr lang="uk-UA" sz="1400" dirty="0" err="1"/>
              <a:t>Чайвинського</a:t>
            </a:r>
            <a:r>
              <a:rPr lang="uk-UA" sz="1400" dirty="0"/>
              <a:t> родовища довжиною 12700 м. У квітні 2015 р. завершено буріння свердловини О-14 довжиною 13500 м, а в листопаді 2017 на родовищі </a:t>
            </a:r>
            <a:r>
              <a:rPr lang="uk-UA" sz="1400" dirty="0" err="1"/>
              <a:t>Чайво</a:t>
            </a:r>
            <a:r>
              <a:rPr lang="uk-UA" sz="1400" dirty="0"/>
              <a:t> – проекту «Сахалін-1» свердловину завдовжки 15000 м. Але за глибиною Кольська надглибока залишається лідером до сьогодні.</a:t>
            </a:r>
          </a:p>
        </p:txBody>
      </p:sp>
    </p:spTree>
    <p:extLst>
      <p:ext uri="{BB962C8B-B14F-4D97-AF65-F5344CB8AC3E}">
        <p14:creationId xmlns:p14="http://schemas.microsoft.com/office/powerpoint/2010/main" val="1451572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3717032"/>
            <a:ext cx="5416922"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Группа 1"/>
          <p:cNvGrpSpPr/>
          <p:nvPr/>
        </p:nvGrpSpPr>
        <p:grpSpPr>
          <a:xfrm>
            <a:off x="415826" y="198153"/>
            <a:ext cx="8044606" cy="6633882"/>
            <a:chOff x="415826" y="198153"/>
            <a:chExt cx="8044606" cy="6633882"/>
          </a:xfrm>
        </p:grpSpPr>
        <p:sp>
          <p:nvSpPr>
            <p:cNvPr id="4" name="Прямоугольник 3"/>
            <p:cNvSpPr/>
            <p:nvPr/>
          </p:nvSpPr>
          <p:spPr>
            <a:xfrm>
              <a:off x="3275856" y="332656"/>
              <a:ext cx="5184576" cy="2893100"/>
            </a:xfrm>
            <a:prstGeom prst="rect">
              <a:avLst/>
            </a:prstGeom>
          </p:spPr>
          <p:txBody>
            <a:bodyPr wrap="square">
              <a:spAutoFit/>
            </a:bodyPr>
            <a:lstStyle/>
            <a:p>
              <a:pPr fontAlgn="base"/>
              <a:r>
                <a:rPr lang="uk-UA" sz="1400" dirty="0"/>
                <a:t>Температура під час буріння </a:t>
              </a:r>
            </a:p>
            <a:p>
              <a:pPr fontAlgn="base"/>
              <a:r>
                <a:rPr lang="uk-UA" sz="1400" dirty="0"/>
                <a:t>на глибині 5 кілометрів склала 70 градусів, </a:t>
              </a:r>
            </a:p>
            <a:p>
              <a:pPr fontAlgn="base"/>
              <a:r>
                <a:rPr lang="uk-UA" sz="1400" dirty="0"/>
                <a:t>на глибині 7 кілометрів - 120 градусів,</a:t>
              </a:r>
            </a:p>
            <a:p>
              <a:pPr fontAlgn="base"/>
              <a:r>
                <a:rPr lang="uk-UA" sz="1400" dirty="0"/>
                <a:t> а на глибині 12 кілометрів - 220 градусів.</a:t>
              </a:r>
            </a:p>
            <a:p>
              <a:pPr fontAlgn="base"/>
              <a:endParaRPr lang="uk-UA" sz="1400" dirty="0"/>
            </a:p>
            <a:p>
              <a:pPr fontAlgn="base"/>
              <a:r>
                <a:rPr lang="uk-UA" sz="1400" dirty="0"/>
                <a:t>Буріння Кольської надглибокої свердловини розпочалося в 1970 році до 100-річчя від дня народження Володимира Леніна. Основною метою було вивчення геологічної будови на таку глибину. Тут працювало понад 15 дослідницьких лабораторій.</a:t>
              </a:r>
            </a:p>
            <a:p>
              <a:pPr fontAlgn="base"/>
              <a:r>
                <a:rPr lang="uk-UA" sz="1400" dirty="0"/>
                <a:t>Згорнули діяльність в 1990 році, так як тут відбувалося багато аварій: часто обривалися бурові колони.</a:t>
              </a:r>
            </a:p>
            <a:p>
              <a:pPr fontAlgn="base"/>
              <a:r>
                <a:rPr lang="uk-UA" sz="1400" dirty="0"/>
                <a:t>Сьогодні об'єкт покинутий, а сама свердловина законсервована і починає руйнуватися.</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26" y="198153"/>
              <a:ext cx="2511672" cy="663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Прямая со стрелкой 6"/>
            <p:cNvCxnSpPr/>
            <p:nvPr/>
          </p:nvCxnSpPr>
          <p:spPr>
            <a:xfrm flipH="1">
              <a:off x="1331640" y="764704"/>
              <a:ext cx="2016224" cy="24610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flipH="1">
              <a:off x="1331640" y="980728"/>
              <a:ext cx="2016224" cy="32403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flipH="1">
              <a:off x="1403648" y="1196752"/>
              <a:ext cx="1944216" cy="54726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7190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548680"/>
            <a:ext cx="3841714"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525282" y="764704"/>
            <a:ext cx="4258678" cy="3970318"/>
          </a:xfrm>
          <a:prstGeom prst="rect">
            <a:avLst/>
          </a:prstGeom>
        </p:spPr>
        <p:txBody>
          <a:bodyPr wrap="square">
            <a:spAutoFit/>
          </a:bodyPr>
          <a:lstStyle/>
          <a:p>
            <a:r>
              <a:rPr lang="uk-UA" dirty="0"/>
              <a:t>Вивчення розрізу Кольської надглибокої свердловини геофізичними, </a:t>
            </a:r>
            <a:r>
              <a:rPr lang="uk-UA" dirty="0" err="1"/>
              <a:t>петрофізичними</a:t>
            </a:r>
            <a:r>
              <a:rPr lang="uk-UA" dirty="0"/>
              <a:t> і геохімічним методами дозволило отримати інформацію про речовинний склад гірських порід, їх фізичний стан і властивості в природному заляганні (в умовах високих тисків і температур). Отримана інформація лягла в основу геологічних побудов і прямої оцінки властивостей, складу і стану найбільших стратиграфічних підрозділів земної кори - архею і протерозою (за геохронологічною шкалою – дві найдавніші ери).</a:t>
            </a:r>
          </a:p>
        </p:txBody>
      </p:sp>
    </p:spTree>
    <p:extLst>
      <p:ext uri="{BB962C8B-B14F-4D97-AF65-F5344CB8AC3E}">
        <p14:creationId xmlns:p14="http://schemas.microsoft.com/office/powerpoint/2010/main" val="2198402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251520" y="213954"/>
            <a:ext cx="8892480" cy="6611621"/>
            <a:chOff x="251520" y="213954"/>
            <a:chExt cx="8892480" cy="6611621"/>
          </a:xfrm>
        </p:grpSpPr>
        <p:sp>
          <p:nvSpPr>
            <p:cNvPr id="4" name="Прямоугольник 3"/>
            <p:cNvSpPr/>
            <p:nvPr/>
          </p:nvSpPr>
          <p:spPr>
            <a:xfrm>
              <a:off x="251520" y="3717032"/>
              <a:ext cx="8712968" cy="3108543"/>
            </a:xfrm>
            <a:prstGeom prst="rect">
              <a:avLst/>
            </a:prstGeom>
          </p:spPr>
          <p:txBody>
            <a:bodyPr wrap="square">
              <a:spAutoFit/>
            </a:bodyPr>
            <a:lstStyle/>
            <a:p>
              <a:r>
                <a:rPr lang="uk-UA" sz="1400" dirty="0">
                  <a:solidFill>
                    <a:srgbClr val="FF0000"/>
                  </a:solidFill>
                </a:rPr>
                <a:t>31 травня 2009 </a:t>
              </a:r>
              <a:r>
                <a:rPr lang="uk-UA" sz="1400" dirty="0"/>
                <a:t>року роботизований підводний апарат </a:t>
              </a:r>
              <a:r>
                <a:rPr lang="en-US" sz="1400" dirty="0" err="1"/>
                <a:t>Nereus</a:t>
              </a:r>
              <a:r>
                <a:rPr lang="en-US" sz="1400" dirty="0"/>
                <a:t> </a:t>
              </a:r>
              <a:r>
                <a:rPr lang="uk-UA" sz="1400" dirty="0"/>
                <a:t>досяг </a:t>
              </a:r>
              <a:r>
                <a:rPr lang="uk-UA" sz="1400" dirty="0" err="1"/>
                <a:t>дна</a:t>
              </a:r>
              <a:r>
                <a:rPr lang="uk-UA" sz="1400" dirty="0"/>
                <a:t> Маріанської западини після занурення на глибину 10 902 метри. Апарат відзняв відео, зробив декілька фотографій, а також зібрав зразки </a:t>
              </a:r>
              <a:r>
                <a:rPr lang="uk-UA" sz="1400" dirty="0" err="1"/>
                <a:t>відкладень</a:t>
              </a:r>
              <a:r>
                <a:rPr lang="uk-UA" sz="1400" dirty="0"/>
                <a:t> на дні. Ці відкладення становлять значний інтерес для геологів, оскільки западина розташована на стику тектонічних плит.</a:t>
              </a:r>
            </a:p>
            <a:p>
              <a:r>
                <a:rPr lang="uk-UA" sz="1400" dirty="0">
                  <a:solidFill>
                    <a:srgbClr val="FF0000"/>
                  </a:solidFill>
                </a:rPr>
                <a:t>У березні 2012 </a:t>
              </a:r>
              <a:r>
                <a:rPr lang="uk-UA" sz="1400" dirty="0"/>
                <a:t>року Джеймс </a:t>
              </a:r>
              <a:r>
                <a:rPr lang="uk-UA" sz="1400" dirty="0" err="1"/>
                <a:t>Кемерон</a:t>
              </a:r>
              <a:r>
                <a:rPr lang="uk-UA" sz="1400" dirty="0"/>
                <a:t> продемонстрував публіці батискаф власної конструкції й оголосив про плани особисто опуститися на дно Маріанської западини в рамках проекту </a:t>
              </a:r>
              <a:r>
                <a:rPr lang="en-US" sz="1400" dirty="0" err="1"/>
                <a:t>Deepsea</a:t>
              </a:r>
              <a:r>
                <a:rPr lang="en-US" sz="1400" dirty="0"/>
                <a:t> Challenger.</a:t>
              </a:r>
            </a:p>
            <a:p>
              <a:r>
                <a:rPr lang="en-US" sz="1400" dirty="0">
                  <a:solidFill>
                    <a:srgbClr val="FF0000"/>
                  </a:solidFill>
                </a:rPr>
                <a:t>26 </a:t>
              </a:r>
              <a:r>
                <a:rPr lang="uk-UA" sz="1400" dirty="0">
                  <a:solidFill>
                    <a:srgbClr val="FF0000"/>
                  </a:solidFill>
                </a:rPr>
                <a:t>березня 2012</a:t>
              </a:r>
              <a:r>
                <a:rPr lang="uk-UA" sz="1400" dirty="0"/>
                <a:t> року Джеймс </a:t>
              </a:r>
              <a:r>
                <a:rPr lang="uk-UA" sz="1400" dirty="0" err="1"/>
                <a:t>Кемерон</a:t>
              </a:r>
              <a:r>
                <a:rPr lang="uk-UA" sz="1400" dirty="0"/>
                <a:t> став третьою людиною в історії, яка досягла найглибшої точки світового океану — </a:t>
              </a:r>
              <a:r>
                <a:rPr lang="uk-UA" sz="1400" dirty="0" err="1"/>
                <a:t>дна</a:t>
              </a:r>
              <a:r>
                <a:rPr lang="uk-UA" sz="1400" dirty="0"/>
                <a:t> Маріанської западини — на одномісному </a:t>
              </a:r>
              <a:r>
                <a:rPr lang="uk-UA" sz="1400" dirty="0" err="1"/>
                <a:t>апараті</a:t>
              </a:r>
              <a:r>
                <a:rPr lang="uk-UA" sz="1400" dirty="0"/>
                <a:t> </a:t>
              </a:r>
              <a:r>
                <a:rPr lang="en-US" sz="1400" dirty="0" err="1"/>
                <a:t>Deepsea</a:t>
              </a:r>
              <a:r>
                <a:rPr lang="en-US" sz="1400" dirty="0"/>
                <a:t> Challenger, </a:t>
              </a:r>
              <a:r>
                <a:rPr lang="uk-UA" sz="1400" dirty="0"/>
                <a:t>обладнаному всім необхідним для фото та відео зйомки, кінозйомка велася в форматі 3</a:t>
              </a:r>
              <a:r>
                <a:rPr lang="en-US" sz="1400" dirty="0"/>
                <a:t>D, </a:t>
              </a:r>
              <a:r>
                <a:rPr lang="uk-UA" sz="1400" dirty="0"/>
                <a:t>для цього батискаф було </a:t>
              </a:r>
              <a:r>
                <a:rPr lang="uk-UA" sz="1400" dirty="0" err="1"/>
                <a:t>оснащено</a:t>
              </a:r>
              <a:r>
                <a:rPr lang="uk-UA" sz="1400" dirty="0"/>
                <a:t> особливим світловим обладнанням. </a:t>
              </a:r>
              <a:r>
                <a:rPr lang="uk-UA" sz="1400" dirty="0" err="1"/>
                <a:t>Кемерон</a:t>
              </a:r>
              <a:r>
                <a:rPr lang="uk-UA" sz="1400" dirty="0"/>
                <a:t> дістався до «Безодні </a:t>
              </a:r>
              <a:r>
                <a:rPr lang="uk-UA" sz="1400" dirty="0" err="1"/>
                <a:t>Челленджера</a:t>
              </a:r>
              <a:r>
                <a:rPr lang="uk-UA" sz="1400" dirty="0"/>
                <a:t>» — ділянки западини на глибині 10 898 метрів. </a:t>
              </a:r>
              <a:r>
                <a:rPr lang="uk-UA" sz="1400" dirty="0" err="1"/>
                <a:t>Кемерон</a:t>
              </a:r>
              <a:r>
                <a:rPr lang="uk-UA" sz="1400" dirty="0"/>
                <a:t> узяв зразки порід, живих організмів і зробив кінозйомку, застосовуючи 3</a:t>
              </a:r>
              <a:r>
                <a:rPr lang="en-US" sz="1400" dirty="0"/>
                <a:t>D-</a:t>
              </a:r>
              <a:r>
                <a:rPr lang="uk-UA" sz="1400" dirty="0"/>
                <a:t>камери. Зняті ним кадри стануть підґрунтям науково-документального фільму каналу «</a:t>
              </a:r>
              <a:r>
                <a:rPr lang="en-US" sz="1400" dirty="0"/>
                <a:t>National Geographic Channel».</a:t>
              </a:r>
            </a:p>
            <a:p>
              <a:endParaRPr lang="en-US" sz="1400" dirty="0"/>
            </a:p>
          </p:txBody>
        </p:sp>
        <p:pic>
          <p:nvPicPr>
            <p:cNvPr id="717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1187" t="24464" r="19673" b="6706"/>
            <a:stretch/>
          </p:blipFill>
          <p:spPr bwMode="auto">
            <a:xfrm>
              <a:off x="906889" y="332656"/>
              <a:ext cx="3696143" cy="3226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986990" y="213954"/>
              <a:ext cx="4157010" cy="3046988"/>
            </a:xfrm>
            <a:prstGeom prst="rect">
              <a:avLst/>
            </a:prstGeom>
          </p:spPr>
          <p:txBody>
            <a:bodyPr wrap="square">
              <a:spAutoFit/>
            </a:bodyPr>
            <a:lstStyle/>
            <a:p>
              <a:r>
                <a:rPr lang="uk-UA" sz="1600" dirty="0"/>
                <a:t>Перше занурення людини до </a:t>
              </a:r>
              <a:r>
                <a:rPr lang="uk-UA" sz="1600" dirty="0" err="1"/>
                <a:t>дна</a:t>
              </a:r>
              <a:r>
                <a:rPr lang="uk-UA" sz="1600" dirty="0"/>
                <a:t> Маріанського жолобу було здійснено </a:t>
              </a:r>
              <a:r>
                <a:rPr lang="uk-UA" sz="1600" dirty="0">
                  <a:solidFill>
                    <a:srgbClr val="FF0000"/>
                  </a:solidFill>
                </a:rPr>
                <a:t>23 січня 1960</a:t>
              </a:r>
              <a:r>
                <a:rPr lang="uk-UA" sz="1600" dirty="0"/>
                <a:t>, лейтенантом ВМС США й океанологом Доном </a:t>
              </a:r>
              <a:r>
                <a:rPr lang="uk-UA" sz="1600" dirty="0" err="1"/>
                <a:t>Волшем</a:t>
              </a:r>
              <a:r>
                <a:rPr lang="uk-UA" sz="1600" dirty="0"/>
                <a:t> і дослідником Жаком </a:t>
              </a:r>
              <a:r>
                <a:rPr lang="uk-UA" sz="1600" dirty="0" err="1"/>
                <a:t>Пікаром</a:t>
              </a:r>
              <a:r>
                <a:rPr lang="uk-UA" sz="1600" dirty="0"/>
                <a:t> на батискафі «Трієст». Прилади зафіксували рекордну глибину — 11 521 м (скоригована цифра — 10 911 м). На дні дослідники несподівано зустріли пласких риб розміром до 30 см, схожих на камбалу.</a:t>
              </a:r>
            </a:p>
            <a:p>
              <a:r>
                <a:rPr lang="uk-UA" sz="1600" dirty="0"/>
                <a:t>Японський зонд</a:t>
              </a:r>
              <a:r>
                <a:rPr lang="en-US" altLang="ja-JP" sz="1600" dirty="0"/>
                <a:t>, </a:t>
              </a:r>
              <a:r>
                <a:rPr lang="uk-UA" sz="1600" dirty="0"/>
                <a:t>який було спущено в район найбільшої глибини жолобу 24 березня 1997, зафіксував глибину 10 911,4 м.</a:t>
              </a:r>
            </a:p>
          </p:txBody>
        </p:sp>
      </p:grpSp>
    </p:spTree>
    <p:extLst>
      <p:ext uri="{BB962C8B-B14F-4D97-AF65-F5344CB8AC3E}">
        <p14:creationId xmlns:p14="http://schemas.microsoft.com/office/powerpoint/2010/main" val="1880246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33760" y="260648"/>
            <a:ext cx="8458720" cy="5755422"/>
          </a:xfrm>
          <a:prstGeom prst="rect">
            <a:avLst/>
          </a:prstGeom>
        </p:spPr>
        <p:txBody>
          <a:bodyPr wrap="square">
            <a:spAutoFit/>
          </a:bodyPr>
          <a:lstStyle/>
          <a:p>
            <a:pPr algn="just"/>
            <a:r>
              <a:rPr lang="uk-UA" sz="1600" b="1" i="1" dirty="0"/>
              <a:t>Геохімія</a:t>
            </a:r>
            <a:r>
              <a:rPr lang="uk-UA" sz="1600" dirty="0"/>
              <a:t> навколишнього середовища дозволяє створити єдину базу (підхід) для вивчення процесів, що відбуваються в атмосфері, верхніх частинах літосфери, ґрунтах, поверхневих і підземних водах, біологічних об’єктах в умовах діяльності людини, яка отримала назву техногенезу (О. Є. </a:t>
            </a:r>
            <a:r>
              <a:rPr lang="uk-UA" sz="1600" dirty="0" err="1"/>
              <a:t>Ферсман</a:t>
            </a:r>
            <a:r>
              <a:rPr lang="uk-UA" sz="1600" dirty="0"/>
              <a:t>). Вона є відгалуженням геохімії, становлення якої як самостійної науки пов’язане в першу чергу з ім’ям В. І. Вернадського і відноситься до 1908-1911 р. Перші лекції з геохімії були підготовлені і прочитані в 1912 р. в Москві А. Е. </a:t>
            </a:r>
            <a:r>
              <a:rPr lang="uk-UA" sz="1600" dirty="0" err="1"/>
              <a:t>Ферсманом</a:t>
            </a:r>
            <a:r>
              <a:rPr lang="uk-UA" sz="1600" dirty="0"/>
              <a:t> – учнем </a:t>
            </a:r>
            <a:br>
              <a:rPr lang="uk-UA" sz="1600" dirty="0"/>
            </a:br>
            <a:r>
              <a:rPr lang="uk-UA" sz="1600" dirty="0"/>
              <a:t>В. І. Вернадського. Кінець </a:t>
            </a:r>
            <a:r>
              <a:rPr lang="en-US" sz="1600" dirty="0"/>
              <a:t>XIX - </a:t>
            </a:r>
            <a:r>
              <a:rPr lang="uk-UA" sz="1600" dirty="0"/>
              <a:t>початок </a:t>
            </a:r>
            <a:r>
              <a:rPr lang="en-US" sz="1600" dirty="0"/>
              <a:t>XX </a:t>
            </a:r>
            <a:r>
              <a:rPr lang="uk-UA" sz="1600" dirty="0"/>
              <a:t>ст. були періодом бурхливого розвитку промисловості і революційних </a:t>
            </a:r>
            <a:r>
              <a:rPr lang="uk-UA" sz="1600" dirty="0" err="1"/>
              <a:t>відкриттів</a:t>
            </a:r>
            <a:r>
              <a:rPr lang="uk-UA" sz="1600" dirty="0"/>
              <a:t> в науці, в першу чергу у фізиці. Це призвело до створення нових методів дослідження речовини, у тому числі спектрального аналізу. </a:t>
            </a:r>
            <a:br>
              <a:rPr lang="uk-UA" sz="1600" dirty="0"/>
            </a:br>
            <a:r>
              <a:rPr lang="uk-UA" sz="1600" dirty="0"/>
              <a:t>В.І. Вернадський, який в той період керував кафедрою мінералогії Московського університету, вирішив провести роботу з уточнення хімічного складу (формул) мінералів, використовуючи спектральний аналіз. Результати проведених досліджень показали, що в мінералах, склад яких</a:t>
            </a:r>
          </a:p>
          <a:p>
            <a:pPr algn="just"/>
            <a:r>
              <a:rPr lang="uk-UA" sz="1600" dirty="0"/>
              <a:t>виражається простою хімічною формулою (наприклад, кварц), присутні в малих кількостях багато інших хімічних елементів. Осмислення встановлених ним фактів, а також відкриття радіоактивності, уявлення про атом хімічного елемента як про реальну складну систему наштовхнуло вченого на зміну основного об’єкта дослідження - ним стають хімічні елементи. Предметом вивчення фундаментальної геохімії є історія атомів Землі та інших планет земної групи. Геохімія розвивалася і в напрямку прикладних досліджень. </a:t>
            </a:r>
          </a:p>
          <a:p>
            <a:pPr algn="just"/>
            <a:r>
              <a:rPr lang="uk-UA" sz="1600" dirty="0"/>
              <a:t>Виділяють два основних напрямки прикладної геохімії:</a:t>
            </a:r>
          </a:p>
          <a:p>
            <a:pPr marL="285750" indent="-285750" algn="just">
              <a:buFont typeface="Arial" panose="020B0604020202020204" pitchFamily="34" charset="0"/>
              <a:buChar char="•"/>
            </a:pPr>
            <a:r>
              <a:rPr lang="uk-UA" sz="1600" dirty="0"/>
              <a:t>пошуки родовищ корисних копалин (О. Є. </a:t>
            </a:r>
            <a:r>
              <a:rPr lang="uk-UA" sz="1600" dirty="0" err="1"/>
              <a:t>Ферсман</a:t>
            </a:r>
            <a:r>
              <a:rPr lang="uk-UA" sz="1600" dirty="0"/>
              <a:t>, О. І. </a:t>
            </a:r>
            <a:r>
              <a:rPr lang="uk-UA" sz="1600" dirty="0" err="1"/>
              <a:t>Перельман</a:t>
            </a:r>
            <a:r>
              <a:rPr lang="uk-UA" sz="1600" dirty="0"/>
              <a:t> та інші, починаючи з 20-х - 30-х років минулого століття);</a:t>
            </a:r>
          </a:p>
          <a:p>
            <a:pPr marL="285750" indent="-285750" algn="just">
              <a:buFont typeface="Arial" panose="020B0604020202020204" pitchFamily="34" charset="0"/>
              <a:buChar char="•"/>
            </a:pPr>
            <a:r>
              <a:rPr lang="uk-UA" sz="1600" dirty="0"/>
              <a:t>геохімічні дослідження проблем навколишнього середовища (Б. Б. </a:t>
            </a:r>
            <a:r>
              <a:rPr lang="uk-UA" sz="1600" dirty="0" err="1"/>
              <a:t>Полинов</a:t>
            </a:r>
            <a:r>
              <a:rPr lang="uk-UA" sz="1600" dirty="0"/>
              <a:t>, В. В. Ковальський, Ю. Є. Саєт, О. І. </a:t>
            </a:r>
            <a:r>
              <a:rPr lang="uk-UA" sz="1600" dirty="0" err="1"/>
              <a:t>Перельман</a:t>
            </a:r>
            <a:r>
              <a:rPr lang="uk-UA" sz="1600" dirty="0"/>
              <a:t>)</a:t>
            </a:r>
          </a:p>
        </p:txBody>
      </p:sp>
    </p:spTree>
    <p:extLst>
      <p:ext uri="{BB962C8B-B14F-4D97-AF65-F5344CB8AC3E}">
        <p14:creationId xmlns:p14="http://schemas.microsoft.com/office/powerpoint/2010/main" val="2048574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71400"/>
            <a:ext cx="8229600" cy="1143000"/>
          </a:xfrm>
        </p:spPr>
        <p:txBody>
          <a:bodyPr/>
          <a:lstStyle/>
          <a:p>
            <a:r>
              <a:rPr lang="uk-UA" sz="2800" dirty="0"/>
              <a:t>Кларки хімічних елементів</a:t>
            </a:r>
          </a:p>
        </p:txBody>
      </p:sp>
      <p:sp>
        <p:nvSpPr>
          <p:cNvPr id="4" name="Прямоугольник 3"/>
          <p:cNvSpPr/>
          <p:nvPr/>
        </p:nvSpPr>
        <p:spPr>
          <a:xfrm>
            <a:off x="395536" y="692696"/>
            <a:ext cx="8208912" cy="2554545"/>
          </a:xfrm>
          <a:prstGeom prst="rect">
            <a:avLst/>
          </a:prstGeom>
        </p:spPr>
        <p:txBody>
          <a:bodyPr wrap="square">
            <a:spAutoFit/>
          </a:bodyPr>
          <a:lstStyle/>
          <a:p>
            <a:pPr algn="just"/>
            <a:r>
              <a:rPr lang="uk-UA" sz="1600" dirty="0"/>
              <a:t>Для визначення хімічного складу Землі ми маємо дані хімічних аналізів, які відносяться до поверхневих частин земної кори, доступних для дослідження (15...20 км). Узагальнення таких даних за хімічним складом різних гірських порід вперше було зроблено американським вченим Ф. </a:t>
            </a:r>
            <a:r>
              <a:rPr lang="uk-UA" sz="1600" dirty="0" err="1"/>
              <a:t>Кларком</a:t>
            </a:r>
            <a:r>
              <a:rPr lang="uk-UA" sz="1600" dirty="0"/>
              <a:t>. Отримані ним цифри процентного вмісту хімічних елементів в складі земної кори, пізніше були уточненими </a:t>
            </a:r>
            <a:r>
              <a:rPr lang="uk-UA" sz="1600" dirty="0" err="1"/>
              <a:t>А.Е.Ферсманом</a:t>
            </a:r>
            <a:r>
              <a:rPr lang="uk-UA" sz="1600" dirty="0"/>
              <a:t>, та отримали за пропозицією останнього назву </a:t>
            </a:r>
            <a:r>
              <a:rPr lang="uk-UA" sz="1600" u="sng" dirty="0"/>
              <a:t>чисел </a:t>
            </a:r>
            <a:r>
              <a:rPr lang="uk-UA" sz="1600" u="sng" dirty="0" err="1"/>
              <a:t>Кларка</a:t>
            </a:r>
            <a:r>
              <a:rPr lang="uk-UA" sz="1600" dirty="0"/>
              <a:t> або просто </a:t>
            </a:r>
            <a:r>
              <a:rPr lang="uk-UA" sz="1600" u="sng" dirty="0"/>
              <a:t>кларків.</a:t>
            </a:r>
          </a:p>
          <a:p>
            <a:pPr algn="just"/>
            <a:r>
              <a:rPr lang="uk-UA" sz="1600" dirty="0"/>
              <a:t>Земна кора складається різними групами гірських порід, які відрізняються умовами утворення і складом. Гірські породи – це мінеральні агрегати, тобто складаються із </a:t>
            </a:r>
            <a:r>
              <a:rPr lang="uk-UA" sz="1600" dirty="0" err="1"/>
              <a:t>сполук</a:t>
            </a:r>
            <a:r>
              <a:rPr lang="uk-UA" sz="1600" dirty="0"/>
              <a:t> мінералів, які в свою чергу складаються із атомів хімічних елементів.</a:t>
            </a:r>
          </a:p>
          <a:p>
            <a:pPr algn="just"/>
            <a:endParaRPr lang="uk-UA" sz="1600" dirty="0"/>
          </a:p>
        </p:txBody>
      </p:sp>
      <p:graphicFrame>
        <p:nvGraphicFramePr>
          <p:cNvPr id="5" name="Таблица 4"/>
          <p:cNvGraphicFramePr>
            <a:graphicFrameLocks noGrp="1"/>
          </p:cNvGraphicFramePr>
          <p:nvPr>
            <p:extLst>
              <p:ext uri="{D42A27DB-BD31-4B8C-83A1-F6EECF244321}">
                <p14:modId xmlns:p14="http://schemas.microsoft.com/office/powerpoint/2010/main" val="3467895797"/>
              </p:ext>
            </p:extLst>
          </p:nvPr>
        </p:nvGraphicFramePr>
        <p:xfrm>
          <a:off x="361380" y="3247241"/>
          <a:ext cx="4707839" cy="2743200"/>
        </p:xfrm>
        <a:graphic>
          <a:graphicData uri="http://schemas.openxmlformats.org/drawingml/2006/table">
            <a:tbl>
              <a:tblPr firstRow="1" firstCol="1" lastRow="1" lastCol="1" bandRow="1" bandCol="1"/>
              <a:tblGrid>
                <a:gridCol w="1813556">
                  <a:extLst>
                    <a:ext uri="{9D8B030D-6E8A-4147-A177-3AD203B41FA5}">
                      <a16:colId xmlns:a16="http://schemas.microsoft.com/office/drawing/2014/main" val="20000"/>
                    </a:ext>
                  </a:extLst>
                </a:gridCol>
                <a:gridCol w="1398192">
                  <a:extLst>
                    <a:ext uri="{9D8B030D-6E8A-4147-A177-3AD203B41FA5}">
                      <a16:colId xmlns:a16="http://schemas.microsoft.com/office/drawing/2014/main" val="20001"/>
                    </a:ext>
                  </a:extLst>
                </a:gridCol>
                <a:gridCol w="1496091">
                  <a:extLst>
                    <a:ext uri="{9D8B030D-6E8A-4147-A177-3AD203B41FA5}">
                      <a16:colId xmlns:a16="http://schemas.microsoft.com/office/drawing/2014/main" val="20002"/>
                    </a:ext>
                  </a:extLst>
                </a:gridCol>
              </a:tblGrid>
              <a:tr h="184340">
                <a:tc rowSpan="2">
                  <a:txBody>
                    <a:bodyPr/>
                    <a:lstStyle/>
                    <a:p>
                      <a:pPr algn="ctr">
                        <a:lnSpc>
                          <a:spcPct val="120000"/>
                        </a:lnSpc>
                        <a:spcAft>
                          <a:spcPts val="0"/>
                        </a:spcAft>
                      </a:pPr>
                      <a:r>
                        <a:rPr lang="uk-UA" sz="1200" dirty="0">
                          <a:effectLst/>
                          <a:latin typeface="Arial"/>
                          <a:ea typeface="Times New Roman"/>
                          <a:cs typeface="Times New Roman"/>
                        </a:rPr>
                        <a:t>Елементи (нова назва)</a:t>
                      </a:r>
                    </a:p>
                    <a:p>
                      <a:pPr algn="ctr">
                        <a:lnSpc>
                          <a:spcPct val="120000"/>
                        </a:lnSpc>
                        <a:spcAft>
                          <a:spcPts val="0"/>
                        </a:spcAft>
                      </a:pPr>
                      <a:r>
                        <a:rPr lang="uk-UA" sz="1200" dirty="0">
                          <a:effectLst/>
                          <a:latin typeface="Arial"/>
                          <a:ea typeface="Times New Roman"/>
                          <a:cs typeface="Times New Roman"/>
                        </a:rPr>
                        <a:t>позначення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20000"/>
                        </a:lnSpc>
                        <a:spcAft>
                          <a:spcPts val="0"/>
                        </a:spcAft>
                      </a:pPr>
                      <a:r>
                        <a:rPr lang="uk-UA" sz="1200">
                          <a:effectLst/>
                          <a:latin typeface="Arial"/>
                          <a:ea typeface="Times New Roman"/>
                          <a:cs typeface="Times New Roman"/>
                        </a:rPr>
                        <a:t>Вміст в земній корі, вага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0000"/>
                  </a:ext>
                </a:extLst>
              </a:tr>
              <a:tr h="184340">
                <a:tc vMerge="1">
                  <a:txBody>
                    <a:bodyPr/>
                    <a:lstStyle/>
                    <a:p>
                      <a:endParaRPr lang="uk-UA"/>
                    </a:p>
                  </a:txBody>
                  <a:tcPr/>
                </a:tc>
                <a:tc>
                  <a:txBody>
                    <a:bodyPr/>
                    <a:lstStyle/>
                    <a:p>
                      <a:pPr algn="ctr">
                        <a:lnSpc>
                          <a:spcPct val="120000"/>
                        </a:lnSpc>
                        <a:spcAft>
                          <a:spcPts val="0"/>
                        </a:spcAft>
                      </a:pPr>
                      <a:r>
                        <a:rPr lang="uk-UA" sz="1200">
                          <a:effectLst/>
                          <a:latin typeface="Arial"/>
                          <a:ea typeface="Times New Roman"/>
                          <a:cs typeface="Times New Roman"/>
                        </a:rPr>
                        <a:t>по Ф.Кларку</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dirty="0">
                          <a:effectLst/>
                          <a:latin typeface="Arial"/>
                          <a:ea typeface="Times New Roman"/>
                          <a:cs typeface="Times New Roman"/>
                        </a:rPr>
                        <a:t>по </a:t>
                      </a:r>
                      <a:r>
                        <a:rPr lang="uk-UA" sz="1200" dirty="0" err="1">
                          <a:effectLst/>
                          <a:latin typeface="Arial"/>
                          <a:ea typeface="Times New Roman"/>
                          <a:cs typeface="Times New Roman"/>
                        </a:rPr>
                        <a:t>А.Е.Ферсману</a:t>
                      </a:r>
                      <a:endParaRPr lang="uk-UA" sz="1200" dirty="0">
                        <a:effectLst/>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5064">
                <a:tc>
                  <a:txBody>
                    <a:bodyPr/>
                    <a:lstStyle/>
                    <a:p>
                      <a:pPr>
                        <a:lnSpc>
                          <a:spcPct val="120000"/>
                        </a:lnSpc>
                        <a:spcAft>
                          <a:spcPts val="0"/>
                        </a:spcAft>
                        <a:tabLst>
                          <a:tab pos="2405380" algn="l"/>
                        </a:tabLst>
                      </a:pPr>
                      <a:r>
                        <a:rPr lang="uk-UA" sz="1400">
                          <a:effectLst/>
                          <a:latin typeface="Arial"/>
                          <a:ea typeface="Times New Roman"/>
                        </a:rPr>
                        <a:t>Кисень (оксиген)  </a:t>
                      </a:r>
                      <a:r>
                        <a:rPr lang="uk-UA" sz="1400" b="1" i="1">
                          <a:effectLst/>
                          <a:latin typeface="Arial"/>
                          <a:ea typeface="Times New Roman"/>
                        </a:rPr>
                        <a:t>О</a:t>
                      </a:r>
                      <a:endParaRPr lang="uk-UA"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50.02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49.13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5064">
                <a:tc>
                  <a:txBody>
                    <a:bodyPr/>
                    <a:lstStyle/>
                    <a:p>
                      <a:pPr>
                        <a:lnSpc>
                          <a:spcPct val="120000"/>
                        </a:lnSpc>
                        <a:spcAft>
                          <a:spcPts val="0"/>
                        </a:spcAft>
                        <a:tabLst>
                          <a:tab pos="2405380" algn="l"/>
                        </a:tabLst>
                      </a:pPr>
                      <a:r>
                        <a:rPr lang="uk-UA" sz="1400">
                          <a:effectLst/>
                          <a:latin typeface="Arial"/>
                          <a:ea typeface="Times New Roman"/>
                        </a:rPr>
                        <a:t>Кремній (силіцій) </a:t>
                      </a:r>
                      <a:r>
                        <a:rPr lang="en-US" sz="1400" b="1" i="1">
                          <a:effectLst/>
                          <a:latin typeface="Arial"/>
                          <a:ea typeface="Times New Roman"/>
                        </a:rPr>
                        <a:t>Si</a:t>
                      </a:r>
                      <a:endParaRPr lang="uk-UA"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25.80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26.00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5064">
                <a:tc>
                  <a:txBody>
                    <a:bodyPr/>
                    <a:lstStyle/>
                    <a:p>
                      <a:pPr>
                        <a:lnSpc>
                          <a:spcPct val="120000"/>
                        </a:lnSpc>
                        <a:spcAft>
                          <a:spcPts val="0"/>
                        </a:spcAft>
                        <a:tabLst>
                          <a:tab pos="2405380" algn="l"/>
                        </a:tabLst>
                      </a:pPr>
                      <a:r>
                        <a:rPr lang="uk-UA" sz="1400">
                          <a:effectLst/>
                          <a:latin typeface="Arial"/>
                          <a:ea typeface="Times New Roman"/>
                        </a:rPr>
                        <a:t>Алюміній </a:t>
                      </a:r>
                      <a:r>
                        <a:rPr lang="en-US" sz="1400" b="1" i="1">
                          <a:effectLst/>
                          <a:latin typeface="Arial"/>
                          <a:ea typeface="Times New Roman"/>
                        </a:rPr>
                        <a:t>Al</a:t>
                      </a:r>
                      <a:endParaRPr lang="uk-UA"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dirty="0">
                          <a:effectLst/>
                          <a:latin typeface="Arial"/>
                          <a:ea typeface="Times New Roman"/>
                          <a:cs typeface="Times New Roman"/>
                        </a:rPr>
                        <a:t>7.30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dirty="0">
                          <a:effectLst/>
                          <a:latin typeface="Arial"/>
                          <a:ea typeface="Times New Roman"/>
                          <a:cs typeface="Times New Roman"/>
                        </a:rPr>
                        <a:t>7.45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5064">
                <a:tc>
                  <a:txBody>
                    <a:bodyPr/>
                    <a:lstStyle/>
                    <a:p>
                      <a:pPr>
                        <a:lnSpc>
                          <a:spcPct val="120000"/>
                        </a:lnSpc>
                        <a:spcAft>
                          <a:spcPts val="0"/>
                        </a:spcAft>
                        <a:tabLst>
                          <a:tab pos="2405380" algn="l"/>
                        </a:tabLst>
                      </a:pPr>
                      <a:r>
                        <a:rPr lang="uk-UA" sz="1400">
                          <a:effectLst/>
                          <a:latin typeface="Arial"/>
                          <a:ea typeface="Times New Roman"/>
                        </a:rPr>
                        <a:t>Залізо </a:t>
                      </a:r>
                      <a:r>
                        <a:rPr lang="en-US" sz="1400" b="1" i="1">
                          <a:effectLst/>
                          <a:latin typeface="Arial"/>
                          <a:ea typeface="Times New Roman"/>
                        </a:rPr>
                        <a:t>Fe</a:t>
                      </a:r>
                      <a:endParaRPr lang="uk-UA"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dirty="0">
                          <a:effectLst/>
                          <a:latin typeface="Arial"/>
                          <a:ea typeface="Times New Roman"/>
                          <a:cs typeface="Times New Roman"/>
                        </a:rPr>
                        <a:t>4.18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4.20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15064">
                <a:tc>
                  <a:txBody>
                    <a:bodyPr/>
                    <a:lstStyle/>
                    <a:p>
                      <a:pPr>
                        <a:lnSpc>
                          <a:spcPct val="120000"/>
                        </a:lnSpc>
                        <a:spcAft>
                          <a:spcPts val="0"/>
                        </a:spcAft>
                        <a:tabLst>
                          <a:tab pos="2405380" algn="l"/>
                        </a:tabLst>
                      </a:pPr>
                      <a:r>
                        <a:rPr lang="uk-UA" sz="1400">
                          <a:effectLst/>
                          <a:latin typeface="Arial"/>
                          <a:ea typeface="Times New Roman"/>
                        </a:rPr>
                        <a:t>Кальцій </a:t>
                      </a:r>
                      <a:r>
                        <a:rPr lang="en-US" sz="1400" b="1" i="1">
                          <a:effectLst/>
                          <a:latin typeface="Arial"/>
                          <a:ea typeface="Times New Roman"/>
                        </a:rPr>
                        <a:t>Ca</a:t>
                      </a:r>
                      <a:endParaRPr lang="uk-UA"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dirty="0">
                          <a:effectLst/>
                          <a:latin typeface="Arial"/>
                          <a:ea typeface="Times New Roman"/>
                          <a:cs typeface="Times New Roman"/>
                        </a:rPr>
                        <a:t>3.22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3.25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15064">
                <a:tc>
                  <a:txBody>
                    <a:bodyPr/>
                    <a:lstStyle/>
                    <a:p>
                      <a:pPr>
                        <a:lnSpc>
                          <a:spcPct val="120000"/>
                        </a:lnSpc>
                        <a:spcAft>
                          <a:spcPts val="0"/>
                        </a:spcAft>
                        <a:tabLst>
                          <a:tab pos="2405380" algn="l"/>
                        </a:tabLst>
                      </a:pPr>
                      <a:r>
                        <a:rPr lang="uk-UA" sz="1400">
                          <a:effectLst/>
                          <a:latin typeface="Arial"/>
                          <a:ea typeface="Times New Roman"/>
                        </a:rPr>
                        <a:t>Натрій </a:t>
                      </a:r>
                      <a:r>
                        <a:rPr lang="en-US" sz="1400" b="1" i="1">
                          <a:effectLst/>
                          <a:latin typeface="Arial"/>
                          <a:ea typeface="Times New Roman"/>
                        </a:rPr>
                        <a:t>Na</a:t>
                      </a:r>
                      <a:endParaRPr lang="uk-UA"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2.36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2.24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15064">
                <a:tc>
                  <a:txBody>
                    <a:bodyPr/>
                    <a:lstStyle/>
                    <a:p>
                      <a:pPr>
                        <a:lnSpc>
                          <a:spcPct val="120000"/>
                        </a:lnSpc>
                        <a:spcAft>
                          <a:spcPts val="0"/>
                        </a:spcAft>
                        <a:tabLst>
                          <a:tab pos="2405380" algn="l"/>
                        </a:tabLst>
                      </a:pPr>
                      <a:r>
                        <a:rPr lang="uk-UA" sz="1400">
                          <a:effectLst/>
                          <a:latin typeface="Arial"/>
                          <a:ea typeface="Times New Roman"/>
                        </a:rPr>
                        <a:t>Калій </a:t>
                      </a:r>
                      <a:r>
                        <a:rPr lang="en-US" sz="1400" b="1" i="1">
                          <a:effectLst/>
                          <a:latin typeface="Arial"/>
                          <a:ea typeface="Times New Roman"/>
                        </a:rPr>
                        <a:t>K</a:t>
                      </a:r>
                      <a:endParaRPr lang="uk-UA"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2.28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dirty="0">
                          <a:effectLst/>
                          <a:latin typeface="Arial"/>
                          <a:ea typeface="Times New Roman"/>
                          <a:cs typeface="Times New Roman"/>
                        </a:rPr>
                        <a:t>2.35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15064">
                <a:tc>
                  <a:txBody>
                    <a:bodyPr/>
                    <a:lstStyle/>
                    <a:p>
                      <a:pPr>
                        <a:lnSpc>
                          <a:spcPct val="120000"/>
                        </a:lnSpc>
                        <a:spcAft>
                          <a:spcPts val="0"/>
                        </a:spcAft>
                        <a:tabLst>
                          <a:tab pos="2405380" algn="l"/>
                        </a:tabLst>
                      </a:pPr>
                      <a:r>
                        <a:rPr lang="uk-UA" sz="1400">
                          <a:effectLst/>
                          <a:latin typeface="Arial"/>
                          <a:ea typeface="Times New Roman"/>
                        </a:rPr>
                        <a:t>Магній </a:t>
                      </a:r>
                      <a:r>
                        <a:rPr lang="en-US" sz="1400" b="1" i="1">
                          <a:effectLst/>
                          <a:latin typeface="Arial"/>
                          <a:ea typeface="Times New Roman"/>
                        </a:rPr>
                        <a:t>Mg</a:t>
                      </a:r>
                      <a:endParaRPr lang="uk-UA"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2.08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2.35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15064">
                <a:tc>
                  <a:txBody>
                    <a:bodyPr/>
                    <a:lstStyle/>
                    <a:p>
                      <a:pPr>
                        <a:lnSpc>
                          <a:spcPct val="120000"/>
                        </a:lnSpc>
                        <a:spcAft>
                          <a:spcPts val="0"/>
                        </a:spcAft>
                        <a:tabLst>
                          <a:tab pos="2405380" algn="l"/>
                        </a:tabLst>
                      </a:pPr>
                      <a:r>
                        <a:rPr lang="uk-UA" sz="1400">
                          <a:effectLst/>
                          <a:latin typeface="Arial"/>
                          <a:ea typeface="Times New Roman"/>
                        </a:rPr>
                        <a:t>Інші</a:t>
                      </a:r>
                      <a:endParaRPr lang="uk-UA"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2.76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dirty="0">
                          <a:effectLst/>
                          <a:latin typeface="Arial"/>
                          <a:ea typeface="Times New Roman"/>
                          <a:cs typeface="Times New Roman"/>
                        </a:rPr>
                        <a:t>2.87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2050" name="Picture 2" descr="Состав земной коры"/>
          <p:cNvPicPr>
            <a:picLocks noChangeAspect="1" noChangeArrowheads="1"/>
          </p:cNvPicPr>
          <p:nvPr/>
        </p:nvPicPr>
        <p:blipFill rotWithShape="1">
          <a:blip r:embed="rId2">
            <a:extLst>
              <a:ext uri="{28A0092B-C50C-407E-A947-70E740481C1C}">
                <a14:useLocalDpi xmlns:a14="http://schemas.microsoft.com/office/drawing/2010/main" val="0"/>
              </a:ext>
            </a:extLst>
          </a:blip>
          <a:srcRect l="3406" t="16437" r="2554" b="17819"/>
          <a:stretch/>
        </p:blipFill>
        <p:spPr bwMode="auto">
          <a:xfrm>
            <a:off x="5121768" y="3573016"/>
            <a:ext cx="4022232" cy="2106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723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47664" y="404664"/>
            <a:ext cx="6438879" cy="523220"/>
          </a:xfrm>
          <a:prstGeom prst="rect">
            <a:avLst/>
          </a:prstGeom>
        </p:spPr>
        <p:txBody>
          <a:bodyPr wrap="none">
            <a:spAutoFit/>
          </a:bodyPr>
          <a:lstStyle/>
          <a:p>
            <a:r>
              <a:rPr lang="uk-UA" sz="2800" dirty="0">
                <a:latin typeface="+mj-lt"/>
              </a:rPr>
              <a:t>Мінерали, гірські породи. Геохронологія.</a:t>
            </a:r>
          </a:p>
        </p:txBody>
      </p:sp>
      <p:pic>
        <p:nvPicPr>
          <p:cNvPr id="3" name="Рисунок 2" descr="https://cf.ppt-online.org/files1/slide/k/kyi0oDPalm91SVnW6bZI7JGxcYAFpNLs8hjuOQzUK/slide-2.jpg"/>
          <p:cNvPicPr/>
          <p:nvPr/>
        </p:nvPicPr>
        <p:blipFill>
          <a:blip r:embed="rId2">
            <a:extLst>
              <a:ext uri="{28A0092B-C50C-407E-A947-70E740481C1C}">
                <a14:useLocalDpi xmlns:a14="http://schemas.microsoft.com/office/drawing/2010/main" val="0"/>
              </a:ext>
            </a:extLst>
          </a:blip>
          <a:srcRect/>
          <a:stretch>
            <a:fillRect/>
          </a:stretch>
        </p:blipFill>
        <p:spPr bwMode="auto">
          <a:xfrm>
            <a:off x="1511617" y="1136967"/>
            <a:ext cx="6120765" cy="4584065"/>
          </a:xfrm>
          <a:prstGeom prst="rect">
            <a:avLst/>
          </a:prstGeom>
          <a:noFill/>
          <a:ln>
            <a:noFill/>
          </a:ln>
        </p:spPr>
      </p:pic>
    </p:spTree>
    <p:extLst>
      <p:ext uri="{BB962C8B-B14F-4D97-AF65-F5344CB8AC3E}">
        <p14:creationId xmlns:p14="http://schemas.microsoft.com/office/powerpoint/2010/main" val="45813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Фізичні властивості мінералів:"/>
          <p:cNvPicPr/>
          <p:nvPr/>
        </p:nvPicPr>
        <p:blipFill>
          <a:blip r:embed="rId2">
            <a:extLst>
              <a:ext uri="{28A0092B-C50C-407E-A947-70E740481C1C}">
                <a14:useLocalDpi xmlns:a14="http://schemas.microsoft.com/office/drawing/2010/main" val="0"/>
              </a:ext>
            </a:extLst>
          </a:blip>
          <a:srcRect/>
          <a:stretch>
            <a:fillRect/>
          </a:stretch>
        </p:blipFill>
        <p:spPr bwMode="auto">
          <a:xfrm>
            <a:off x="1043608" y="764704"/>
            <a:ext cx="7164839" cy="5172353"/>
          </a:xfrm>
          <a:prstGeom prst="rect">
            <a:avLst/>
          </a:prstGeom>
          <a:noFill/>
          <a:ln>
            <a:noFill/>
          </a:ln>
        </p:spPr>
      </p:pic>
    </p:spTree>
    <p:extLst>
      <p:ext uri="{BB962C8B-B14F-4D97-AF65-F5344CB8AC3E}">
        <p14:creationId xmlns:p14="http://schemas.microsoft.com/office/powerpoint/2010/main" val="2880302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247" t="9517" r="59879" b="5152"/>
          <a:stretch/>
        </p:blipFill>
        <p:spPr bwMode="auto">
          <a:xfrm>
            <a:off x="328246" y="82062"/>
            <a:ext cx="2672862" cy="3563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131840" y="692696"/>
            <a:ext cx="5760640" cy="3293209"/>
          </a:xfrm>
          <a:prstGeom prst="rect">
            <a:avLst/>
          </a:prstGeom>
          <a:noFill/>
        </p:spPr>
        <p:txBody>
          <a:bodyPr wrap="square" rtlCol="0">
            <a:spAutoFit/>
          </a:bodyPr>
          <a:lstStyle/>
          <a:p>
            <a:r>
              <a:rPr lang="uk-UA" sz="1600" dirty="0"/>
              <a:t>Радянський астроном-геодезист, член кореспондент АН СРСР по відділу математичних та природничих наук (геодезія) з 29 січня1939 р. Під його керівництвом в 1940 р. були визначені розміри земного </a:t>
            </a:r>
            <a:r>
              <a:rPr lang="uk-UA" sz="1600" dirty="0" err="1"/>
              <a:t>референц</a:t>
            </a:r>
            <a:r>
              <a:rPr lang="uk-UA" sz="1600" dirty="0"/>
              <a:t>-еліпсоїда (еліпсоїд </a:t>
            </a:r>
            <a:r>
              <a:rPr lang="uk-UA" sz="1600" dirty="0" err="1"/>
              <a:t>Красовського</a:t>
            </a:r>
            <a:r>
              <a:rPr lang="uk-UA" sz="1600" dirty="0"/>
              <a:t>).</a:t>
            </a:r>
          </a:p>
          <a:p>
            <a:r>
              <a:rPr lang="uk-UA" sz="1600" dirty="0"/>
              <a:t>Це земний еліпсоїд обертання визначених розмірів і форми, орієнтований у тілі </a:t>
            </a:r>
            <a:r>
              <a:rPr lang="uk-UA" sz="1600" dirty="0">
                <a:hlinkClick r:id="rId3" tooltip="Земля"/>
              </a:rPr>
              <a:t>Землі</a:t>
            </a:r>
            <a:r>
              <a:rPr lang="uk-UA" sz="1600" dirty="0"/>
              <a:t>, прийнятий для віднесення на нього результатів усіх </a:t>
            </a:r>
            <a:r>
              <a:rPr lang="uk-UA" sz="1600" dirty="0">
                <a:hlinkClick r:id="rId4" tooltip="Геодезія"/>
              </a:rPr>
              <a:t>геодезичних</a:t>
            </a:r>
            <a:r>
              <a:rPr lang="uk-UA" sz="1600" dirty="0"/>
              <a:t> і </a:t>
            </a:r>
            <a:r>
              <a:rPr lang="uk-UA" sz="1600" dirty="0">
                <a:hlinkClick r:id="rId5" tooltip="Маркшейдерська зйомка"/>
              </a:rPr>
              <a:t>маркшейдерських вимірювань</a:t>
            </a:r>
            <a:r>
              <a:rPr lang="uk-UA" sz="1600" dirty="0"/>
              <a:t> при обчисленні координат геодезичних та маркшейдерських пунктів. Слугує допоміжною математичною поверхнею при вирішенні різних геодезичних задач. </a:t>
            </a:r>
          </a:p>
          <a:p>
            <a:r>
              <a:rPr lang="uk-UA" sz="1600" dirty="0"/>
              <a:t>На сьогоднішній день параметри еліпсоїда </a:t>
            </a:r>
            <a:r>
              <a:rPr lang="uk-UA" sz="1600" dirty="0" err="1"/>
              <a:t>Красовського</a:t>
            </a:r>
            <a:r>
              <a:rPr lang="uk-UA" sz="1600" dirty="0"/>
              <a:t> підтверджені сучасними методами досліджень, у тому числі з залученням даних штучних супутників Землі, і складають:</a:t>
            </a:r>
          </a:p>
        </p:txBody>
      </p:sp>
      <p:graphicFrame>
        <p:nvGraphicFramePr>
          <p:cNvPr id="6" name="Таблица 5"/>
          <p:cNvGraphicFramePr>
            <a:graphicFrameLocks noGrp="1"/>
          </p:cNvGraphicFramePr>
          <p:nvPr>
            <p:extLst>
              <p:ext uri="{D42A27DB-BD31-4B8C-83A1-F6EECF244321}">
                <p14:modId xmlns:p14="http://schemas.microsoft.com/office/powerpoint/2010/main" val="2812582666"/>
              </p:ext>
            </p:extLst>
          </p:nvPr>
        </p:nvGraphicFramePr>
        <p:xfrm>
          <a:off x="472260" y="4509120"/>
          <a:ext cx="8420220" cy="1584176"/>
        </p:xfrm>
        <a:graphic>
          <a:graphicData uri="http://schemas.openxmlformats.org/drawingml/2006/table">
            <a:tbl>
              <a:tblPr/>
              <a:tblGrid>
                <a:gridCol w="1579458">
                  <a:extLst>
                    <a:ext uri="{9D8B030D-6E8A-4147-A177-3AD203B41FA5}">
                      <a16:colId xmlns:a16="http://schemas.microsoft.com/office/drawing/2014/main" val="20000"/>
                    </a:ext>
                  </a:extLst>
                </a:gridCol>
                <a:gridCol w="1227282">
                  <a:extLst>
                    <a:ext uri="{9D8B030D-6E8A-4147-A177-3AD203B41FA5}">
                      <a16:colId xmlns:a16="http://schemas.microsoft.com/office/drawing/2014/main" val="20001"/>
                    </a:ext>
                  </a:extLst>
                </a:gridCol>
                <a:gridCol w="1403370">
                  <a:extLst>
                    <a:ext uri="{9D8B030D-6E8A-4147-A177-3AD203B41FA5}">
                      <a16:colId xmlns:a16="http://schemas.microsoft.com/office/drawing/2014/main" val="20002"/>
                    </a:ext>
                  </a:extLst>
                </a:gridCol>
                <a:gridCol w="1403370">
                  <a:extLst>
                    <a:ext uri="{9D8B030D-6E8A-4147-A177-3AD203B41FA5}">
                      <a16:colId xmlns:a16="http://schemas.microsoft.com/office/drawing/2014/main" val="20003"/>
                    </a:ext>
                  </a:extLst>
                </a:gridCol>
                <a:gridCol w="1403370">
                  <a:extLst>
                    <a:ext uri="{9D8B030D-6E8A-4147-A177-3AD203B41FA5}">
                      <a16:colId xmlns:a16="http://schemas.microsoft.com/office/drawing/2014/main" val="20004"/>
                    </a:ext>
                  </a:extLst>
                </a:gridCol>
                <a:gridCol w="1403370">
                  <a:extLst>
                    <a:ext uri="{9D8B030D-6E8A-4147-A177-3AD203B41FA5}">
                      <a16:colId xmlns:a16="http://schemas.microsoft.com/office/drawing/2014/main" val="20005"/>
                    </a:ext>
                  </a:extLst>
                </a:gridCol>
              </a:tblGrid>
              <a:tr h="792088">
                <a:tc>
                  <a:txBody>
                    <a:bodyPr/>
                    <a:lstStyle/>
                    <a:p>
                      <a:pPr algn="ctr"/>
                      <a:r>
                        <a:rPr lang="uk-UA" sz="1400" dirty="0">
                          <a:effectLst/>
                        </a:rPr>
                        <a:t>Назва</a:t>
                      </a:r>
                    </a:p>
                  </a:txBody>
                  <a:tcPr marL="35638" marR="35638" marT="17819" marB="1781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uk-UA" sz="1400" dirty="0">
                          <a:effectLst/>
                        </a:rPr>
                        <a:t>Рік вимірювання</a:t>
                      </a:r>
                    </a:p>
                  </a:txBody>
                  <a:tcPr marL="35638" marR="35638" marT="17819" marB="1781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uk-UA" sz="1400" dirty="0">
                          <a:effectLst/>
                        </a:rPr>
                        <a:t>Екваторіальний радіус,</a:t>
                      </a:r>
                      <a:br>
                        <a:rPr lang="uk-UA" sz="1400" dirty="0">
                          <a:effectLst/>
                        </a:rPr>
                      </a:br>
                      <a:r>
                        <a:rPr lang="uk-UA" sz="1400" dirty="0">
                          <a:effectLst/>
                        </a:rPr>
                        <a:t>м</a:t>
                      </a:r>
                    </a:p>
                  </a:txBody>
                  <a:tcPr marL="35638" marR="35638" marT="17819" marB="1781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uk-UA" sz="1400" dirty="0">
                          <a:effectLst/>
                        </a:rPr>
                        <a:t>Полярний радіус,</a:t>
                      </a:r>
                      <a:br>
                        <a:rPr lang="uk-UA" sz="1400" dirty="0">
                          <a:effectLst/>
                        </a:rPr>
                      </a:br>
                      <a:r>
                        <a:rPr lang="uk-UA" sz="1400" dirty="0">
                          <a:effectLst/>
                        </a:rPr>
                        <a:t>м</a:t>
                      </a:r>
                    </a:p>
                  </a:txBody>
                  <a:tcPr marL="35638" marR="35638" marT="17819" marB="1781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uk-UA" sz="1400">
                          <a:effectLst/>
                        </a:rPr>
                        <a:t>Полярне стиснення</a:t>
                      </a:r>
                    </a:p>
                  </a:txBody>
                  <a:tcPr marL="35638" marR="35638" marT="17819" marB="1781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uk-UA" sz="1400">
                          <a:effectLst/>
                        </a:rPr>
                        <a:t>Використання</a:t>
                      </a:r>
                    </a:p>
                  </a:txBody>
                  <a:tcPr marL="35638" marR="35638" marT="17819" marB="1781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0000"/>
                  </a:ext>
                </a:extLst>
              </a:tr>
              <a:tr h="792088">
                <a:tc>
                  <a:txBody>
                    <a:bodyPr/>
                    <a:lstStyle/>
                    <a:p>
                      <a:pPr algn="ctr"/>
                      <a:r>
                        <a:rPr lang="uk-UA" sz="1400" u="none" strike="noStrike" dirty="0">
                          <a:solidFill>
                            <a:srgbClr val="0645AD"/>
                          </a:solidFill>
                          <a:effectLst/>
                          <a:hlinkClick r:id="rId6" tooltip="Еліпсоїд Красовського"/>
                        </a:rPr>
                        <a:t>Еліпсоїд </a:t>
                      </a:r>
                      <a:r>
                        <a:rPr lang="uk-UA" sz="1400" u="none" strike="noStrike" dirty="0" err="1">
                          <a:solidFill>
                            <a:srgbClr val="0645AD"/>
                          </a:solidFill>
                          <a:effectLst/>
                          <a:hlinkClick r:id="rId6" tooltip="Еліпсоїд Красовського"/>
                        </a:rPr>
                        <a:t>Красовського</a:t>
                      </a:r>
                      <a:endParaRPr lang="uk-UA" sz="1400" dirty="0">
                        <a:effectLst/>
                      </a:endParaRPr>
                    </a:p>
                  </a:txBody>
                  <a:tcPr marL="35638" marR="35638" marT="17819" marB="1781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uk-UA" sz="1400" u="none" strike="noStrike" dirty="0">
                          <a:solidFill>
                            <a:srgbClr val="0645AD"/>
                          </a:solidFill>
                          <a:effectLst/>
                          <a:hlinkClick r:id="rId7" tooltip="1942"/>
                        </a:rPr>
                        <a:t>1942</a:t>
                      </a:r>
                      <a:endParaRPr lang="uk-UA" sz="1400" dirty="0">
                        <a:effectLst/>
                      </a:endParaRPr>
                    </a:p>
                  </a:txBody>
                  <a:tcPr marL="35638" marR="35638" marT="17819" marB="1781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uk-UA" sz="1400" dirty="0">
                          <a:effectLst/>
                        </a:rPr>
                        <a:t>6378245</a:t>
                      </a:r>
                    </a:p>
                  </a:txBody>
                  <a:tcPr marL="35638" marR="35638" marT="17819" marB="1781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uk-UA" sz="1400" dirty="0">
                          <a:effectLst/>
                        </a:rPr>
                        <a:t>6356863,019</a:t>
                      </a:r>
                    </a:p>
                  </a:txBody>
                  <a:tcPr marL="35638" marR="35638" marT="17819" marB="1781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uk-UA" sz="1400" dirty="0">
                          <a:effectLst/>
                        </a:rPr>
                        <a:t>298,3</a:t>
                      </a:r>
                    </a:p>
                  </a:txBody>
                  <a:tcPr marL="35638" marR="35638" marT="17819" marB="1781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ctr"/>
                      <a:r>
                        <a:rPr lang="uk-UA" sz="1400" dirty="0">
                          <a:effectLst/>
                        </a:rPr>
                        <a:t> </a:t>
                      </a:r>
                      <a:r>
                        <a:rPr lang="uk-UA" sz="1400" u="none" strike="noStrike" dirty="0">
                          <a:solidFill>
                            <a:srgbClr val="0645AD"/>
                          </a:solidFill>
                          <a:effectLst/>
                          <a:hlinkClick r:id="rId8" tooltip="Україна"/>
                        </a:rPr>
                        <a:t>Україна</a:t>
                      </a:r>
                      <a:r>
                        <a:rPr lang="uk-UA" sz="1400" dirty="0">
                          <a:effectLst/>
                        </a:rPr>
                        <a:t>,  </a:t>
                      </a:r>
                      <a:r>
                        <a:rPr lang="uk-UA" sz="1400" u="none" strike="noStrike" dirty="0">
                          <a:solidFill>
                            <a:srgbClr val="0645AD"/>
                          </a:solidFill>
                          <a:effectLst/>
                          <a:hlinkClick r:id="rId9" tooltip="Росія"/>
                        </a:rPr>
                        <a:t>Росія</a:t>
                      </a:r>
                      <a:endParaRPr lang="uk-UA" sz="1400" dirty="0">
                        <a:effectLst/>
                      </a:endParaRPr>
                    </a:p>
                  </a:txBody>
                  <a:tcPr marL="35638" marR="35638" marT="17819" marB="17819"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1"/>
                  </a:ext>
                </a:extLst>
              </a:tr>
            </a:tbl>
          </a:graphicData>
        </a:graphic>
      </p:graphicFrame>
      <p:pic>
        <p:nvPicPr>
          <p:cNvPr id="2063" name="Picture 15" descr="Україна"/>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88955" y="5445224"/>
            <a:ext cx="190500" cy="12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129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001" t="3333" r="22833" b="4667"/>
          <a:stretch/>
        </p:blipFill>
        <p:spPr bwMode="auto">
          <a:xfrm>
            <a:off x="7308025" y="4868908"/>
            <a:ext cx="1491369" cy="1899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Группа 3"/>
          <p:cNvGrpSpPr/>
          <p:nvPr/>
        </p:nvGrpSpPr>
        <p:grpSpPr>
          <a:xfrm>
            <a:off x="270522" y="38247"/>
            <a:ext cx="8496305" cy="6765949"/>
            <a:chOff x="270522" y="38247"/>
            <a:chExt cx="8496305" cy="6765949"/>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509" y="38247"/>
              <a:ext cx="3960440" cy="296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0699" t="4870" r="23495" b="4758"/>
            <a:stretch/>
          </p:blipFill>
          <p:spPr bwMode="auto">
            <a:xfrm>
              <a:off x="4744989" y="188640"/>
              <a:ext cx="1956505"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9833" t="2443" r="22666" b="4667"/>
            <a:stretch/>
          </p:blipFill>
          <p:spPr bwMode="auto">
            <a:xfrm>
              <a:off x="6813339" y="198083"/>
              <a:ext cx="1953488" cy="2366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667" t="1778" r="16166" b="7333"/>
            <a:stretch/>
          </p:blipFill>
          <p:spPr bwMode="auto">
            <a:xfrm>
              <a:off x="4728965" y="2708921"/>
              <a:ext cx="1972529" cy="1916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334" t="1556" r="21489" b="6222"/>
            <a:stretch/>
          </p:blipFill>
          <p:spPr bwMode="auto">
            <a:xfrm>
              <a:off x="6888225" y="2671849"/>
              <a:ext cx="1803715" cy="2108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833" t="5112" r="16833" b="5334"/>
            <a:stretch/>
          </p:blipFill>
          <p:spPr bwMode="auto">
            <a:xfrm>
              <a:off x="270522" y="2996952"/>
              <a:ext cx="2082820" cy="2047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833" t="5334" r="10666" b="5999"/>
            <a:stretch/>
          </p:blipFill>
          <p:spPr bwMode="auto">
            <a:xfrm>
              <a:off x="2260713" y="2841980"/>
              <a:ext cx="2331750" cy="2026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166" t="7112" r="10666" b="6889"/>
            <a:stretch/>
          </p:blipFill>
          <p:spPr bwMode="auto">
            <a:xfrm>
              <a:off x="4986424" y="4780044"/>
              <a:ext cx="2321601" cy="1965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8000" t="4667" r="22833" b="5333"/>
            <a:stretch/>
          </p:blipFill>
          <p:spPr bwMode="auto">
            <a:xfrm>
              <a:off x="506894" y="5044156"/>
              <a:ext cx="1542760" cy="17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2500" b="5662"/>
            <a:stretch/>
          </p:blipFill>
          <p:spPr bwMode="auto">
            <a:xfrm>
              <a:off x="2260713" y="4919447"/>
              <a:ext cx="2517007" cy="1826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41435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Класифікація мінералів за хімічним складом:"/>
          <p:cNvPicPr/>
          <p:nvPr/>
        </p:nvPicPr>
        <p:blipFill>
          <a:blip r:embed="rId3">
            <a:extLst>
              <a:ext uri="{28A0092B-C50C-407E-A947-70E740481C1C}">
                <a14:useLocalDpi xmlns:a14="http://schemas.microsoft.com/office/drawing/2010/main" val="0"/>
              </a:ext>
            </a:extLst>
          </a:blip>
          <a:srcRect/>
          <a:stretch>
            <a:fillRect/>
          </a:stretch>
        </p:blipFill>
        <p:spPr bwMode="auto">
          <a:xfrm>
            <a:off x="323529" y="476673"/>
            <a:ext cx="5400600" cy="4176464"/>
          </a:xfrm>
          <a:prstGeom prst="rect">
            <a:avLst/>
          </a:prstGeom>
          <a:noFill/>
          <a:ln>
            <a:noFill/>
          </a:ln>
        </p:spPr>
      </p:pic>
      <p:pic>
        <p:nvPicPr>
          <p:cNvPr id="6" name="Рисунок 5" descr="Класи гірських порід:"/>
          <p:cNvPicPr/>
          <p:nvPr/>
        </p:nvPicPr>
        <p:blipFill rotWithShape="1">
          <a:blip r:embed="rId4">
            <a:extLst>
              <a:ext uri="{28A0092B-C50C-407E-A947-70E740481C1C}">
                <a14:useLocalDpi xmlns:a14="http://schemas.microsoft.com/office/drawing/2010/main" val="0"/>
              </a:ext>
            </a:extLst>
          </a:blip>
          <a:srcRect r="25241" b="14201"/>
          <a:stretch/>
        </p:blipFill>
        <p:spPr bwMode="auto">
          <a:xfrm>
            <a:off x="4568179" y="2924945"/>
            <a:ext cx="4575821" cy="3933056"/>
          </a:xfrm>
          <a:prstGeom prst="rect">
            <a:avLst/>
          </a:prstGeom>
          <a:noFill/>
          <a:ln>
            <a:noFill/>
          </a:ln>
        </p:spPr>
      </p:pic>
    </p:spTree>
    <p:extLst>
      <p:ext uri="{BB962C8B-B14F-4D97-AF65-F5344CB8AC3E}">
        <p14:creationId xmlns:p14="http://schemas.microsoft.com/office/powerpoint/2010/main" val="1720641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5191757"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97" r="10373" b="14820"/>
          <a:stretch/>
        </p:blipFill>
        <p:spPr bwMode="auto">
          <a:xfrm>
            <a:off x="4499992" y="3430758"/>
            <a:ext cx="4644008" cy="340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857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32" y="6350"/>
            <a:ext cx="5339556" cy="399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5374"/>
          <a:stretch/>
        </p:blipFill>
        <p:spPr bwMode="auto">
          <a:xfrm>
            <a:off x="4367135" y="3830340"/>
            <a:ext cx="4776865" cy="3027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5474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017" b="26090"/>
          <a:stretch/>
        </p:blipFill>
        <p:spPr bwMode="auto">
          <a:xfrm>
            <a:off x="0" y="116632"/>
            <a:ext cx="5436096" cy="3201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7261" b="14820"/>
          <a:stretch/>
        </p:blipFill>
        <p:spPr bwMode="auto">
          <a:xfrm>
            <a:off x="3131840" y="2952750"/>
            <a:ext cx="5676900"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2351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76672"/>
            <a:ext cx="7272808" cy="544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7686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620688"/>
            <a:ext cx="6805116" cy="5096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8540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908720"/>
            <a:ext cx="6816210" cy="5661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491880" y="179348"/>
            <a:ext cx="2412520" cy="523220"/>
          </a:xfrm>
          <a:prstGeom prst="rect">
            <a:avLst/>
          </a:prstGeom>
        </p:spPr>
        <p:txBody>
          <a:bodyPr wrap="none">
            <a:spAutoFit/>
          </a:bodyPr>
          <a:lstStyle/>
          <a:p>
            <a:r>
              <a:rPr lang="uk-UA" sz="2800" dirty="0">
                <a:latin typeface="+mj-lt"/>
              </a:rPr>
              <a:t>Геохронологія.</a:t>
            </a:r>
          </a:p>
        </p:txBody>
      </p:sp>
    </p:spTree>
    <p:extLst>
      <p:ext uri="{BB962C8B-B14F-4D97-AF65-F5344CB8AC3E}">
        <p14:creationId xmlns:p14="http://schemas.microsoft.com/office/powerpoint/2010/main" val="796529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76672"/>
            <a:ext cx="6903370" cy="5544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239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620689"/>
            <a:ext cx="8229600" cy="2232248"/>
          </a:xfrm>
        </p:spPr>
        <p:txBody>
          <a:bodyPr>
            <a:noAutofit/>
          </a:bodyPr>
          <a:lstStyle/>
          <a:p>
            <a:pPr marL="0" indent="0" algn="just">
              <a:buNone/>
            </a:pPr>
            <a:r>
              <a:rPr lang="uk-UA" sz="1600" dirty="0"/>
              <a:t>За цими параметрами, були обчислені площа поверхні Землі - 510 млн.  км2.</a:t>
            </a:r>
          </a:p>
          <a:p>
            <a:pPr marL="0" indent="0" algn="just">
              <a:buNone/>
            </a:pPr>
            <a:r>
              <a:rPr lang="uk-UA" sz="1600" dirty="0"/>
              <a:t>Для Землі властива непостійна швидкість обертання навколо своєї осі. Розрізняють три типи зміни величини кутової швидкості: вікове сповільнення, нерегулярні стрибкоподібні зміни та періодичні коливання.</a:t>
            </a:r>
          </a:p>
          <a:p>
            <a:pPr marL="0" indent="0" algn="just">
              <a:buNone/>
            </a:pPr>
            <a:r>
              <a:rPr lang="uk-UA" sz="1600" dirty="0"/>
              <a:t>Дійсна поверхня Землі, що характеризується чергуванням піднятих та опущених ділянок, далека від геометрично правильної. Діапазон рівнів земної поверхні сягає майже 20 км: найвища точка (вершина гори Еверест) – 8848 м, а найбільша глибина (Маріанська впадина в Тихому океані) – 11034 м.</a:t>
            </a:r>
          </a:p>
        </p:txBody>
      </p:sp>
      <p:pic>
        <p:nvPicPr>
          <p:cNvPr id="3076" name="Picture 4" descr="https://naurok.com.ua/uploads/files/531804/208558/224594_images/6.jpg"/>
          <p:cNvPicPr>
            <a:picLocks noChangeAspect="1" noChangeArrowheads="1"/>
          </p:cNvPicPr>
          <p:nvPr/>
        </p:nvPicPr>
        <p:blipFill rotWithShape="1">
          <a:blip r:embed="rId2">
            <a:extLst>
              <a:ext uri="{28A0092B-C50C-407E-A947-70E740481C1C}">
                <a14:useLocalDpi xmlns:a14="http://schemas.microsoft.com/office/drawing/2010/main" val="0"/>
              </a:ext>
            </a:extLst>
          </a:blip>
          <a:srcRect l="26" r="33508" b="22243"/>
          <a:stretch/>
        </p:blipFill>
        <p:spPr bwMode="auto">
          <a:xfrm>
            <a:off x="467544" y="3140968"/>
            <a:ext cx="3826441" cy="251960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naurok.com.ua/uploads/files/531804/208558/224594_images/thumb_33.jpg"/>
          <p:cNvPicPr>
            <a:picLocks noChangeAspect="1" noChangeArrowheads="1"/>
          </p:cNvPicPr>
          <p:nvPr/>
        </p:nvPicPr>
        <p:blipFill rotWithShape="1">
          <a:blip r:embed="rId3">
            <a:extLst>
              <a:ext uri="{28A0092B-C50C-407E-A947-70E740481C1C}">
                <a14:useLocalDpi xmlns:a14="http://schemas.microsoft.com/office/drawing/2010/main" val="0"/>
              </a:ext>
            </a:extLst>
          </a:blip>
          <a:srcRect l="2589" t="22821" r="50000" b="28284"/>
          <a:stretch/>
        </p:blipFill>
        <p:spPr bwMode="auto">
          <a:xfrm>
            <a:off x="4644008" y="3645024"/>
            <a:ext cx="3702532" cy="2143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393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800" dirty="0"/>
              <a:t>Фізичні властивості Землі</a:t>
            </a:r>
          </a:p>
        </p:txBody>
      </p:sp>
      <p:sp>
        <p:nvSpPr>
          <p:cNvPr id="3" name="Объект 2"/>
          <p:cNvSpPr>
            <a:spLocks noGrp="1"/>
          </p:cNvSpPr>
          <p:nvPr>
            <p:ph idx="1"/>
          </p:nvPr>
        </p:nvSpPr>
        <p:spPr>
          <a:xfrm>
            <a:off x="467544" y="1196752"/>
            <a:ext cx="8352928" cy="5112568"/>
          </a:xfrm>
        </p:spPr>
        <p:txBody>
          <a:bodyPr>
            <a:noAutofit/>
          </a:bodyPr>
          <a:lstStyle/>
          <a:p>
            <a:pPr marL="0" indent="0">
              <a:buNone/>
            </a:pPr>
            <a:r>
              <a:rPr lang="uk-UA" sz="1600" b="1" i="1" dirty="0"/>
              <a:t>Середня</a:t>
            </a:r>
            <a:r>
              <a:rPr lang="uk-UA" sz="1600" dirty="0"/>
              <a:t> </a:t>
            </a:r>
            <a:r>
              <a:rPr lang="uk-UA" sz="1600" b="1" i="1" dirty="0"/>
              <a:t>щільність Землі 5.52 г/см</a:t>
            </a:r>
            <a:r>
              <a:rPr lang="uk-UA" sz="1600" b="1" i="1" baseline="30000" dirty="0"/>
              <a:t>3</a:t>
            </a:r>
            <a:r>
              <a:rPr lang="uk-UA" sz="1600" dirty="0"/>
              <a:t>, що приблизно в два рази перевищує щільність гірських порід, які складають земну кору (2.7 г/см</a:t>
            </a:r>
            <a:r>
              <a:rPr lang="uk-UA" sz="1600" baseline="30000" dirty="0"/>
              <a:t>3</a:t>
            </a:r>
            <a:r>
              <a:rPr lang="uk-UA" sz="1600" dirty="0"/>
              <a:t>). З глибиною щільність зростає, сягаючи поблизу центру Землі приблизно 16 г/см</a:t>
            </a:r>
            <a:r>
              <a:rPr lang="uk-UA" sz="1600" baseline="30000" dirty="0"/>
              <a:t>3</a:t>
            </a:r>
            <a:r>
              <a:rPr lang="uk-UA" sz="1600" dirty="0"/>
              <a:t>.</a:t>
            </a:r>
          </a:p>
          <a:p>
            <a:pPr marL="0" indent="0">
              <a:buNone/>
            </a:pPr>
            <a:r>
              <a:rPr lang="uk-UA" sz="1600" b="1" i="1" dirty="0"/>
              <a:t>Магнітність Землі</a:t>
            </a:r>
            <a:r>
              <a:rPr lang="uk-UA" sz="1600" dirty="0"/>
              <a:t> проявляється в тому, що наша планета поводиться як великий магніт, хоч і з доволі слабкою </a:t>
            </a:r>
            <a:r>
              <a:rPr lang="uk-UA" sz="1600" i="1" u="sng" dirty="0"/>
              <a:t>напруженістю магнітного поля – 1 ерстед</a:t>
            </a:r>
            <a:r>
              <a:rPr lang="uk-UA" sz="1600" dirty="0"/>
              <a:t>, що в тисячі разів менше напруженості штучного магнітного поля електромагнітів. Однак, напруженість магнітного поля Землі є достатньою для задовільної роботи як </a:t>
            </a:r>
            <a:r>
              <a:rPr lang="uk-UA" sz="1600" i="1" u="sng" dirty="0"/>
              <a:t>магнітометрів </a:t>
            </a:r>
            <a:r>
              <a:rPr lang="uk-UA" sz="1600" dirty="0"/>
              <a:t>(приладів, що виявляють магнітні аномалії при розвідці корисних копалин), так і цілого ряду приладів (починаючи з компаса), які мають магнітну стрілку. Остання, сама будучи магнітом, орієнтується у відповідності з силовими лініями магнітного поля Землі в напрямку північ-південь (точніше: північний магнітний полюс – південний магнітний полюс). </a:t>
            </a:r>
          </a:p>
          <a:p>
            <a:pPr marL="0" indent="0">
              <a:buNone/>
            </a:pPr>
            <a:endParaRPr lang="uk-UA" sz="1600"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132" t="26909" r="11846" b="11670"/>
          <a:stretch/>
        </p:blipFill>
        <p:spPr bwMode="auto">
          <a:xfrm>
            <a:off x="2267744" y="4005064"/>
            <a:ext cx="4176464" cy="2599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691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88640"/>
            <a:ext cx="3852428" cy="6463308"/>
          </a:xfrm>
          <a:prstGeom prst="rect">
            <a:avLst/>
          </a:prstGeom>
        </p:spPr>
        <p:txBody>
          <a:bodyPr wrap="square">
            <a:spAutoFit/>
          </a:bodyPr>
          <a:lstStyle/>
          <a:p>
            <a:r>
              <a:rPr lang="uk-UA" b="1" i="1" dirty="0"/>
              <a:t>Тепловий режим</a:t>
            </a:r>
            <a:r>
              <a:rPr lang="uk-UA" dirty="0"/>
              <a:t> Землі визначається</a:t>
            </a:r>
            <a:r>
              <a:rPr lang="uk-UA" i="1" dirty="0"/>
              <a:t> </a:t>
            </a:r>
            <a:r>
              <a:rPr lang="uk-UA" i="1" u="sng" dirty="0"/>
              <a:t>двома джерелами теплової енергії: поверхневими (сонячна радіація) та глибинними (радіоактивний розпад)</a:t>
            </a:r>
            <a:r>
              <a:rPr lang="uk-UA" dirty="0"/>
              <a:t>. Ці джерела нерівноцінні за потужністю. На поверхні та поблизу неї температура визначається практично тільки сонячним випромінюванням і зазнає впливів сезонних та добових коливань.</a:t>
            </a:r>
          </a:p>
          <a:p>
            <a:r>
              <a:rPr lang="uk-UA" dirty="0"/>
              <a:t>Глибина, до якої відчуваються вказані коливання, порівняно невелика – в межах 8...30 м від поверхні; глибше, після малопотужного „поясу постійних температур”, в межах якого температура утримується на середньорічному для даної місцевості рівні, починає проявлятися вплив глибинних джерел теплоти, який приводить до зростання температури зі збільшенням глибини. </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6993" y="908720"/>
            <a:ext cx="4757007" cy="556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166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66800" y="764704"/>
            <a:ext cx="7776864" cy="3293209"/>
          </a:xfrm>
          <a:prstGeom prst="rect">
            <a:avLst/>
          </a:prstGeom>
        </p:spPr>
        <p:txBody>
          <a:bodyPr wrap="square">
            <a:spAutoFit/>
          </a:bodyPr>
          <a:lstStyle/>
          <a:p>
            <a:pPr algn="just"/>
            <a:r>
              <a:rPr lang="uk-UA" sz="1600" b="1" i="1" dirty="0"/>
              <a:t>Гравітаційне поле Землі</a:t>
            </a:r>
            <a:r>
              <a:rPr lang="uk-UA" sz="1600" dirty="0"/>
              <a:t> обумовлене </a:t>
            </a:r>
            <a:r>
              <a:rPr lang="uk-UA" sz="1600" i="1" u="sng" dirty="0"/>
              <a:t>законом всесвітнього тяжіння</a:t>
            </a:r>
            <a:r>
              <a:rPr lang="uk-UA" sz="1600" dirty="0"/>
              <a:t> та проявляється в тому, що будь-які тіла на поверхні нашої планети мають гравітацію (силу тяжіння), яка прямо пропорційна вазі тіла і обернено пропорційна квадрату відстані до центру Землі. Оскільки відстань це (радіус Землі) зростає при русі від полюсів до екватора, відповідно повинна зростати і гравітація, як і прискорення вільного падіння. Однак, на практиці часто спостерігаються відхилення від цієї теорії – гравітаційні аномалії: позитивні (коли сила тяжіння вище теоретичної, це може бути викликане близьким заляганням до поверхні руд важких металів) та негативні (коли сила тяжіння нижче теоретичної, наприклад, внаслідок залягання соляних, нафтових і т. д. менш щільних прошарків (пластів)). Вперше карти гравітаційних аномалій в СРСР склав акад. А.Д. Архангельський. Ці карти, суміщені з картами магнітних аномалій, дозволили виявити ряд крупних родовищ залізних руд, кам’яної солі та нафти (родовища Курської магнітної аномалії, нафта в межах Дніпровської низовини на Україні). </a:t>
            </a:r>
          </a:p>
        </p:txBody>
      </p:sp>
    </p:spTree>
    <p:extLst>
      <p:ext uri="{BB962C8B-B14F-4D97-AF65-F5344CB8AC3E}">
        <p14:creationId xmlns:p14="http://schemas.microsoft.com/office/powerpoint/2010/main" val="1653172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1720" y="198839"/>
            <a:ext cx="5544616" cy="853897"/>
          </a:xfrm>
        </p:spPr>
        <p:txBody>
          <a:bodyPr>
            <a:normAutofit/>
          </a:bodyPr>
          <a:lstStyle/>
          <a:p>
            <a:r>
              <a:rPr lang="uk-UA" sz="2800" dirty="0"/>
              <a:t>Будова Землі</a:t>
            </a:r>
          </a:p>
        </p:txBody>
      </p:sp>
      <p:sp>
        <p:nvSpPr>
          <p:cNvPr id="4" name="Прямоугольник 3"/>
          <p:cNvSpPr/>
          <p:nvPr/>
        </p:nvSpPr>
        <p:spPr>
          <a:xfrm>
            <a:off x="395536" y="980728"/>
            <a:ext cx="4320480" cy="2031325"/>
          </a:xfrm>
          <a:prstGeom prst="rect">
            <a:avLst/>
          </a:prstGeom>
        </p:spPr>
        <p:txBody>
          <a:bodyPr wrap="square">
            <a:spAutoFit/>
          </a:bodyPr>
          <a:lstStyle/>
          <a:p>
            <a:r>
              <a:rPr lang="uk-UA" sz="1400" dirty="0"/>
              <a:t>Однією з найбільш характерних властивостей земної кулі є її неоднорідність. В центрі Землі розміщене ядро, навколо ядра знаходяться концентричні оболонки або сфери, які характеризуються характерним для них складом та властивостями.</a:t>
            </a:r>
          </a:p>
          <a:p>
            <a:r>
              <a:rPr lang="uk-UA" sz="1400" dirty="0"/>
              <a:t>Оболонки Землі поділяються на зовнішні та внутрішні. До внутрішніх оболонок відносяться: земна кора (літосфера), мантія, ядро; до зовнішніх: атмосфера, гідросфера, біосфера.</a:t>
            </a:r>
          </a:p>
        </p:txBody>
      </p:sp>
      <p:graphicFrame>
        <p:nvGraphicFramePr>
          <p:cNvPr id="5" name="Таблица 4"/>
          <p:cNvGraphicFramePr>
            <a:graphicFrameLocks noGrp="1"/>
          </p:cNvGraphicFramePr>
          <p:nvPr>
            <p:extLst>
              <p:ext uri="{D42A27DB-BD31-4B8C-83A1-F6EECF244321}">
                <p14:modId xmlns:p14="http://schemas.microsoft.com/office/powerpoint/2010/main" val="20005137"/>
              </p:ext>
            </p:extLst>
          </p:nvPr>
        </p:nvGraphicFramePr>
        <p:xfrm>
          <a:off x="745233" y="3212976"/>
          <a:ext cx="8229598" cy="3297861"/>
        </p:xfrm>
        <a:graphic>
          <a:graphicData uri="http://schemas.openxmlformats.org/drawingml/2006/table">
            <a:tbl>
              <a:tblPr firstRow="1" firstCol="1" lastRow="1" lastCol="1" bandRow="1" bandCol="1"/>
              <a:tblGrid>
                <a:gridCol w="1387146">
                  <a:extLst>
                    <a:ext uri="{9D8B030D-6E8A-4147-A177-3AD203B41FA5}">
                      <a16:colId xmlns:a16="http://schemas.microsoft.com/office/drawing/2014/main" val="20000"/>
                    </a:ext>
                  </a:extLst>
                </a:gridCol>
                <a:gridCol w="1387146">
                  <a:extLst>
                    <a:ext uri="{9D8B030D-6E8A-4147-A177-3AD203B41FA5}">
                      <a16:colId xmlns:a16="http://schemas.microsoft.com/office/drawing/2014/main" val="20001"/>
                    </a:ext>
                  </a:extLst>
                </a:gridCol>
                <a:gridCol w="1387146">
                  <a:extLst>
                    <a:ext uri="{9D8B030D-6E8A-4147-A177-3AD203B41FA5}">
                      <a16:colId xmlns:a16="http://schemas.microsoft.com/office/drawing/2014/main" val="20002"/>
                    </a:ext>
                  </a:extLst>
                </a:gridCol>
                <a:gridCol w="2034080">
                  <a:extLst>
                    <a:ext uri="{9D8B030D-6E8A-4147-A177-3AD203B41FA5}">
                      <a16:colId xmlns:a16="http://schemas.microsoft.com/office/drawing/2014/main" val="20003"/>
                    </a:ext>
                  </a:extLst>
                </a:gridCol>
                <a:gridCol w="2034080">
                  <a:extLst>
                    <a:ext uri="{9D8B030D-6E8A-4147-A177-3AD203B41FA5}">
                      <a16:colId xmlns:a16="http://schemas.microsoft.com/office/drawing/2014/main" val="20004"/>
                    </a:ext>
                  </a:extLst>
                </a:gridCol>
              </a:tblGrid>
              <a:tr h="311973">
                <a:tc>
                  <a:txBody>
                    <a:bodyPr/>
                    <a:lstStyle/>
                    <a:p>
                      <a:pPr algn="just">
                        <a:lnSpc>
                          <a:spcPct val="120000"/>
                        </a:lnSpc>
                        <a:spcAft>
                          <a:spcPts val="0"/>
                        </a:spcAft>
                        <a:tabLst>
                          <a:tab pos="2405380" algn="l"/>
                        </a:tabLst>
                      </a:pPr>
                      <a:r>
                        <a:rPr lang="uk-UA" sz="1300" dirty="0">
                          <a:effectLst/>
                          <a:latin typeface="Arial"/>
                          <a:ea typeface="Times New Roman"/>
                          <a:cs typeface="Times New Roman"/>
                        </a:rPr>
                        <a:t> </a:t>
                      </a:r>
                      <a:endParaRPr lang="uk-UA" sz="1000" dirty="0">
                        <a:effectLst/>
                        <a:latin typeface="Calibri"/>
                        <a:ea typeface="Calibri"/>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Оболонки Землі</a:t>
                      </a:r>
                      <a:endParaRPr lang="uk-UA" sz="1100">
                        <a:effectLst/>
                        <a:latin typeface="Arial"/>
                        <a:ea typeface="Times New Roman"/>
                        <a:cs typeface="Times New Roman"/>
                      </a:endParaRPr>
                    </a:p>
                  </a:txBody>
                  <a:tcPr marL="64994" marR="64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Підрозділи сфер</a:t>
                      </a:r>
                      <a:endParaRPr lang="uk-UA" sz="1100">
                        <a:effectLst/>
                        <a:latin typeface="Arial"/>
                        <a:ea typeface="Times New Roman"/>
                        <a:cs typeface="Times New Roman"/>
                      </a:endParaRPr>
                    </a:p>
                  </a:txBody>
                  <a:tcPr marL="64994" marR="64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dirty="0">
                          <a:effectLst/>
                          <a:latin typeface="Arial"/>
                          <a:ea typeface="Times New Roman"/>
                          <a:cs typeface="Times New Roman"/>
                        </a:rPr>
                        <a:t>Потужність сфер, км</a:t>
                      </a:r>
                      <a:endParaRPr lang="uk-UA" sz="1100" dirty="0">
                        <a:effectLst/>
                        <a:latin typeface="Arial"/>
                        <a:ea typeface="Times New Roman"/>
                        <a:cs typeface="Times New Roman"/>
                      </a:endParaRPr>
                    </a:p>
                  </a:txBody>
                  <a:tcPr marL="64994" marR="64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Відстань нижньої межі сфери від поверхні Землі, км</a:t>
                      </a:r>
                      <a:endParaRPr lang="uk-UA" sz="1100">
                        <a:effectLst/>
                        <a:latin typeface="Arial"/>
                        <a:ea typeface="Times New Roman"/>
                        <a:cs typeface="Times New Roman"/>
                      </a:endParaRPr>
                    </a:p>
                  </a:txBody>
                  <a:tcPr marL="64994" marR="64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2666">
                <a:tc rowSpan="7">
                  <a:txBody>
                    <a:bodyPr/>
                    <a:lstStyle/>
                    <a:p>
                      <a:pPr marL="71755" marR="71755" algn="ctr">
                        <a:lnSpc>
                          <a:spcPct val="120000"/>
                        </a:lnSpc>
                        <a:spcAft>
                          <a:spcPts val="0"/>
                        </a:spcAft>
                        <a:tabLst>
                          <a:tab pos="2405380" algn="l"/>
                        </a:tabLst>
                      </a:pPr>
                      <a:r>
                        <a:rPr lang="uk-UA" sz="1300">
                          <a:effectLst/>
                          <a:latin typeface="Arial"/>
                          <a:ea typeface="Times New Roman"/>
                          <a:cs typeface="Times New Roman"/>
                        </a:rPr>
                        <a:t>зовнішні</a:t>
                      </a:r>
                      <a:endParaRPr lang="uk-UA" sz="1000">
                        <a:effectLst/>
                        <a:latin typeface="Calibri"/>
                        <a:ea typeface="Calibri"/>
                        <a:cs typeface="Times New Roman"/>
                      </a:endParaRPr>
                    </a:p>
                  </a:txBody>
                  <a:tcPr marL="64994" marR="6499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ctr">
                        <a:lnSpc>
                          <a:spcPct val="120000"/>
                        </a:lnSpc>
                        <a:spcAft>
                          <a:spcPts val="0"/>
                        </a:spcAft>
                      </a:pPr>
                      <a:r>
                        <a:rPr lang="uk-UA" sz="900">
                          <a:effectLst/>
                          <a:latin typeface="Arial"/>
                          <a:ea typeface="Times New Roman"/>
                          <a:cs typeface="Times New Roman"/>
                        </a:rPr>
                        <a:t>Атмосфера</a:t>
                      </a:r>
                      <a:endParaRPr lang="uk-UA" sz="1100">
                        <a:effectLst/>
                        <a:latin typeface="Arial"/>
                        <a:ea typeface="Times New Roman"/>
                        <a:cs typeface="Times New Roman"/>
                      </a:endParaRPr>
                    </a:p>
                  </a:txBody>
                  <a:tcPr marL="64994" marR="64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tabLst>
                          <a:tab pos="2405380" algn="l"/>
                        </a:tabLst>
                      </a:pPr>
                      <a:r>
                        <a:rPr lang="uk-UA" sz="900">
                          <a:effectLst/>
                          <a:latin typeface="Arial"/>
                          <a:ea typeface="Times New Roman"/>
                          <a:cs typeface="Times New Roman"/>
                        </a:rPr>
                        <a:t>Екзосфера</a:t>
                      </a:r>
                      <a:endParaRPr lang="uk-UA" sz="1000">
                        <a:effectLst/>
                        <a:latin typeface="Calibri"/>
                        <a:ea typeface="Calibri"/>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1200</a:t>
                      </a:r>
                      <a:endParaRPr lang="uk-UA" sz="1100">
                        <a:effectLst/>
                        <a:latin typeface="Arial"/>
                        <a:ea typeface="Times New Roman"/>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2000</a:t>
                      </a:r>
                      <a:endParaRPr lang="uk-UA" sz="1100">
                        <a:effectLst/>
                        <a:latin typeface="Arial"/>
                        <a:ea typeface="Times New Roman"/>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04612">
                <a:tc vMerge="1">
                  <a:txBody>
                    <a:bodyPr/>
                    <a:lstStyle/>
                    <a:p>
                      <a:endParaRPr lang="uk-UA"/>
                    </a:p>
                  </a:txBody>
                  <a:tcPr/>
                </a:tc>
                <a:tc vMerge="1">
                  <a:txBody>
                    <a:bodyPr/>
                    <a:lstStyle/>
                    <a:p>
                      <a:endParaRPr lang="uk-UA"/>
                    </a:p>
                  </a:txBody>
                  <a:tcPr/>
                </a:tc>
                <a:tc>
                  <a:txBody>
                    <a:bodyPr/>
                    <a:lstStyle/>
                    <a:p>
                      <a:pPr algn="just">
                        <a:lnSpc>
                          <a:spcPct val="120000"/>
                        </a:lnSpc>
                        <a:spcAft>
                          <a:spcPts val="0"/>
                        </a:spcAft>
                        <a:tabLst>
                          <a:tab pos="2405380" algn="l"/>
                        </a:tabLst>
                      </a:pPr>
                      <a:r>
                        <a:rPr lang="uk-UA" sz="900">
                          <a:effectLst/>
                          <a:latin typeface="Arial"/>
                          <a:ea typeface="Times New Roman"/>
                          <a:cs typeface="Times New Roman"/>
                        </a:rPr>
                        <a:t>Іоносфера</a:t>
                      </a:r>
                      <a:endParaRPr lang="uk-UA" sz="1000">
                        <a:effectLst/>
                        <a:latin typeface="Calibri"/>
                        <a:ea typeface="Calibri"/>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720</a:t>
                      </a:r>
                      <a:endParaRPr lang="uk-UA" sz="1100">
                        <a:effectLst/>
                        <a:latin typeface="Arial"/>
                        <a:ea typeface="Times New Roman"/>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800</a:t>
                      </a:r>
                      <a:endParaRPr lang="uk-UA" sz="1100">
                        <a:effectLst/>
                        <a:latin typeface="Arial"/>
                        <a:ea typeface="Times New Roman"/>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0630">
                <a:tc vMerge="1">
                  <a:txBody>
                    <a:bodyPr/>
                    <a:lstStyle/>
                    <a:p>
                      <a:endParaRPr lang="uk-UA"/>
                    </a:p>
                  </a:txBody>
                  <a:tcPr/>
                </a:tc>
                <a:tc vMerge="1">
                  <a:txBody>
                    <a:bodyPr/>
                    <a:lstStyle/>
                    <a:p>
                      <a:endParaRPr lang="uk-UA"/>
                    </a:p>
                  </a:txBody>
                  <a:tcPr/>
                </a:tc>
                <a:tc>
                  <a:txBody>
                    <a:bodyPr/>
                    <a:lstStyle/>
                    <a:p>
                      <a:pPr algn="just">
                        <a:lnSpc>
                          <a:spcPct val="120000"/>
                        </a:lnSpc>
                        <a:spcAft>
                          <a:spcPts val="0"/>
                        </a:spcAft>
                        <a:tabLst>
                          <a:tab pos="2405380" algn="l"/>
                        </a:tabLst>
                      </a:pPr>
                      <a:r>
                        <a:rPr lang="uk-UA" sz="900">
                          <a:effectLst/>
                          <a:latin typeface="Arial"/>
                          <a:ea typeface="Times New Roman"/>
                          <a:cs typeface="Times New Roman"/>
                        </a:rPr>
                        <a:t>Мезосфера</a:t>
                      </a:r>
                      <a:endParaRPr lang="uk-UA" sz="1000">
                        <a:effectLst/>
                        <a:latin typeface="Calibri"/>
                        <a:ea typeface="Calibri"/>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20</a:t>
                      </a:r>
                      <a:endParaRPr lang="uk-UA" sz="1100">
                        <a:effectLst/>
                        <a:latin typeface="Arial"/>
                        <a:ea typeface="Times New Roman"/>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80</a:t>
                      </a:r>
                      <a:endParaRPr lang="uk-UA" sz="1100">
                        <a:effectLst/>
                        <a:latin typeface="Arial"/>
                        <a:ea typeface="Times New Roman"/>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0630">
                <a:tc vMerge="1">
                  <a:txBody>
                    <a:bodyPr/>
                    <a:lstStyle/>
                    <a:p>
                      <a:endParaRPr lang="uk-UA"/>
                    </a:p>
                  </a:txBody>
                  <a:tcPr/>
                </a:tc>
                <a:tc vMerge="1">
                  <a:txBody>
                    <a:bodyPr/>
                    <a:lstStyle/>
                    <a:p>
                      <a:endParaRPr lang="uk-UA"/>
                    </a:p>
                  </a:txBody>
                  <a:tcPr/>
                </a:tc>
                <a:tc>
                  <a:txBody>
                    <a:bodyPr/>
                    <a:lstStyle/>
                    <a:p>
                      <a:pPr algn="just">
                        <a:lnSpc>
                          <a:spcPct val="120000"/>
                        </a:lnSpc>
                        <a:spcAft>
                          <a:spcPts val="0"/>
                        </a:spcAft>
                        <a:tabLst>
                          <a:tab pos="2405380" algn="l"/>
                        </a:tabLst>
                      </a:pPr>
                      <a:r>
                        <a:rPr lang="uk-UA" sz="900">
                          <a:effectLst/>
                          <a:latin typeface="Arial"/>
                          <a:ea typeface="Times New Roman"/>
                          <a:cs typeface="Times New Roman"/>
                        </a:rPr>
                        <a:t>Стратосфера</a:t>
                      </a:r>
                      <a:endParaRPr lang="uk-UA" sz="1000">
                        <a:effectLst/>
                        <a:latin typeface="Calibri"/>
                        <a:ea typeface="Calibri"/>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45...55</a:t>
                      </a:r>
                      <a:endParaRPr lang="uk-UA" sz="1100">
                        <a:effectLst/>
                        <a:latin typeface="Arial"/>
                        <a:ea typeface="Times New Roman"/>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60</a:t>
                      </a:r>
                      <a:endParaRPr lang="uk-UA" sz="1100">
                        <a:effectLst/>
                        <a:latin typeface="Arial"/>
                        <a:ea typeface="Times New Roman"/>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80540">
                <a:tc vMerge="1">
                  <a:txBody>
                    <a:bodyPr/>
                    <a:lstStyle/>
                    <a:p>
                      <a:endParaRPr lang="uk-UA"/>
                    </a:p>
                  </a:txBody>
                  <a:tcPr/>
                </a:tc>
                <a:tc vMerge="1">
                  <a:txBody>
                    <a:bodyPr/>
                    <a:lstStyle/>
                    <a:p>
                      <a:endParaRPr lang="uk-UA"/>
                    </a:p>
                  </a:txBody>
                  <a:tcPr/>
                </a:tc>
                <a:tc>
                  <a:txBody>
                    <a:bodyPr/>
                    <a:lstStyle/>
                    <a:p>
                      <a:pPr algn="just">
                        <a:lnSpc>
                          <a:spcPct val="120000"/>
                        </a:lnSpc>
                        <a:spcAft>
                          <a:spcPts val="0"/>
                        </a:spcAft>
                        <a:tabLst>
                          <a:tab pos="2405380" algn="l"/>
                        </a:tabLst>
                      </a:pPr>
                      <a:r>
                        <a:rPr lang="uk-UA" sz="900">
                          <a:effectLst/>
                          <a:latin typeface="Arial"/>
                          <a:ea typeface="Times New Roman"/>
                          <a:cs typeface="Times New Roman"/>
                        </a:rPr>
                        <a:t>Тропосфера</a:t>
                      </a:r>
                      <a:endParaRPr lang="uk-UA" sz="1000">
                        <a:effectLst/>
                        <a:latin typeface="Calibri"/>
                        <a:ea typeface="Calibri"/>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8...18</a:t>
                      </a:r>
                      <a:endParaRPr lang="uk-UA" sz="1100">
                        <a:effectLst/>
                        <a:latin typeface="Arial"/>
                        <a:ea typeface="Times New Roman"/>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8...18</a:t>
                      </a:r>
                      <a:endParaRPr lang="uk-UA" sz="1100">
                        <a:effectLst/>
                        <a:latin typeface="Arial"/>
                        <a:ea typeface="Times New Roman"/>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11973">
                <a:tc vMerge="1">
                  <a:txBody>
                    <a:bodyPr/>
                    <a:lstStyle/>
                    <a:p>
                      <a:endParaRPr lang="uk-UA"/>
                    </a:p>
                  </a:txBody>
                  <a:tcPr/>
                </a:tc>
                <a:tc>
                  <a:txBody>
                    <a:bodyPr/>
                    <a:lstStyle/>
                    <a:p>
                      <a:pPr algn="ctr">
                        <a:lnSpc>
                          <a:spcPct val="120000"/>
                        </a:lnSpc>
                        <a:spcAft>
                          <a:spcPts val="0"/>
                        </a:spcAft>
                      </a:pPr>
                      <a:r>
                        <a:rPr lang="uk-UA" sz="900">
                          <a:effectLst/>
                          <a:latin typeface="Arial"/>
                          <a:ea typeface="Times New Roman"/>
                          <a:cs typeface="Times New Roman"/>
                        </a:rPr>
                        <a:t>Біосфера</a:t>
                      </a:r>
                      <a:endParaRPr lang="uk-UA" sz="1100">
                        <a:effectLst/>
                        <a:latin typeface="Arial"/>
                        <a:ea typeface="Times New Roman"/>
                        <a:cs typeface="Times New Roman"/>
                      </a:endParaRPr>
                    </a:p>
                  </a:txBody>
                  <a:tcPr marL="64994" marR="64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tabLst>
                          <a:tab pos="2405380" algn="l"/>
                        </a:tabLst>
                      </a:pPr>
                      <a:r>
                        <a:rPr lang="uk-UA" sz="900">
                          <a:effectLst/>
                          <a:latin typeface="Arial"/>
                          <a:ea typeface="Times New Roman"/>
                          <a:cs typeface="Times New Roman"/>
                        </a:rPr>
                        <a:t> </a:t>
                      </a:r>
                      <a:endParaRPr lang="uk-UA" sz="1000">
                        <a:effectLst/>
                        <a:latin typeface="Calibri"/>
                        <a:ea typeface="Calibri"/>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20000"/>
                        </a:lnSpc>
                        <a:spcAft>
                          <a:spcPts val="0"/>
                        </a:spcAft>
                        <a:tabLst>
                          <a:tab pos="2405380" algn="l"/>
                        </a:tabLst>
                      </a:pPr>
                      <a:r>
                        <a:rPr lang="uk-UA" sz="900">
                          <a:effectLst/>
                          <a:latin typeface="Arial"/>
                          <a:ea typeface="Times New Roman"/>
                          <a:cs typeface="Times New Roman"/>
                        </a:rPr>
                        <a:t>Проникає в атмосферу до висоти 15...20 км, в гідросферу до нижньої її межі, в літосферу на глибину до 2...3 км</a:t>
                      </a:r>
                      <a:endParaRPr lang="uk-UA" sz="1000">
                        <a:effectLst/>
                        <a:latin typeface="Calibri"/>
                        <a:ea typeface="Calibri"/>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0006"/>
                  </a:ext>
                </a:extLst>
              </a:tr>
              <a:tr h="225675">
                <a:tc vMerge="1">
                  <a:txBody>
                    <a:bodyPr/>
                    <a:lstStyle/>
                    <a:p>
                      <a:endParaRPr lang="uk-UA"/>
                    </a:p>
                  </a:txBody>
                  <a:tcPr/>
                </a:tc>
                <a:tc>
                  <a:txBody>
                    <a:bodyPr/>
                    <a:lstStyle/>
                    <a:p>
                      <a:pPr algn="ctr">
                        <a:lnSpc>
                          <a:spcPct val="120000"/>
                        </a:lnSpc>
                        <a:spcAft>
                          <a:spcPts val="0"/>
                        </a:spcAft>
                      </a:pPr>
                      <a:r>
                        <a:rPr lang="uk-UA" sz="900">
                          <a:effectLst/>
                          <a:latin typeface="Arial"/>
                          <a:ea typeface="Times New Roman"/>
                          <a:cs typeface="Times New Roman"/>
                        </a:rPr>
                        <a:t>Гідросфера</a:t>
                      </a:r>
                      <a:endParaRPr lang="uk-UA" sz="1100">
                        <a:effectLst/>
                        <a:latin typeface="Arial"/>
                        <a:ea typeface="Times New Roman"/>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tabLst>
                          <a:tab pos="2405380" algn="l"/>
                        </a:tabLst>
                      </a:pPr>
                      <a:r>
                        <a:rPr lang="uk-UA" sz="900">
                          <a:effectLst/>
                          <a:latin typeface="Arial"/>
                          <a:ea typeface="Times New Roman"/>
                          <a:cs typeface="Times New Roman"/>
                        </a:rPr>
                        <a:t> </a:t>
                      </a:r>
                      <a:endParaRPr lang="uk-UA" sz="1000">
                        <a:effectLst/>
                        <a:latin typeface="Calibri"/>
                        <a:ea typeface="Calibri"/>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0...11</a:t>
                      </a:r>
                      <a:endParaRPr lang="uk-UA" sz="1100">
                        <a:effectLst/>
                        <a:latin typeface="Arial"/>
                        <a:ea typeface="Times New Roman"/>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0...11</a:t>
                      </a:r>
                      <a:endParaRPr lang="uk-UA" sz="1100">
                        <a:effectLst/>
                        <a:latin typeface="Arial"/>
                        <a:ea typeface="Times New Roman"/>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67959">
                <a:tc rowSpan="6">
                  <a:txBody>
                    <a:bodyPr/>
                    <a:lstStyle/>
                    <a:p>
                      <a:pPr marL="71755" marR="71755" algn="ctr">
                        <a:lnSpc>
                          <a:spcPct val="120000"/>
                        </a:lnSpc>
                        <a:spcAft>
                          <a:spcPts val="0"/>
                        </a:spcAft>
                        <a:tabLst>
                          <a:tab pos="2405380" algn="l"/>
                        </a:tabLst>
                      </a:pPr>
                      <a:r>
                        <a:rPr lang="uk-UA" sz="1300">
                          <a:effectLst/>
                          <a:latin typeface="Arial"/>
                          <a:ea typeface="Times New Roman"/>
                          <a:cs typeface="Times New Roman"/>
                        </a:rPr>
                        <a:t>внутрішні</a:t>
                      </a:r>
                      <a:endParaRPr lang="uk-UA" sz="1000">
                        <a:effectLst/>
                        <a:latin typeface="Calibri"/>
                        <a:ea typeface="Calibri"/>
                        <a:cs typeface="Times New Roman"/>
                      </a:endParaRPr>
                    </a:p>
                  </a:txBody>
                  <a:tcPr marL="64994" marR="64994"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Земна кора (літосфера)</a:t>
                      </a:r>
                      <a:endParaRPr lang="uk-UA" sz="1100">
                        <a:effectLst/>
                        <a:latin typeface="Arial"/>
                        <a:ea typeface="Times New Roman"/>
                        <a:cs typeface="Times New Roman"/>
                      </a:endParaRPr>
                    </a:p>
                  </a:txBody>
                  <a:tcPr marL="64994" marR="64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tabLst>
                          <a:tab pos="2405380" algn="l"/>
                        </a:tabLst>
                      </a:pPr>
                      <a:r>
                        <a:rPr lang="uk-UA" sz="900">
                          <a:effectLst/>
                          <a:latin typeface="Arial"/>
                          <a:ea typeface="Times New Roman"/>
                          <a:cs typeface="Times New Roman"/>
                        </a:rPr>
                        <a:t>Осадова</a:t>
                      </a:r>
                      <a:endParaRPr lang="uk-UA" sz="1000">
                        <a:effectLst/>
                        <a:latin typeface="Calibri"/>
                        <a:ea typeface="Calibri"/>
                        <a:cs typeface="Times New Roman"/>
                      </a:endParaRPr>
                    </a:p>
                    <a:p>
                      <a:pPr algn="just">
                        <a:lnSpc>
                          <a:spcPct val="120000"/>
                        </a:lnSpc>
                        <a:spcAft>
                          <a:spcPts val="0"/>
                        </a:spcAft>
                        <a:tabLst>
                          <a:tab pos="2405380" algn="l"/>
                        </a:tabLst>
                      </a:pPr>
                      <a:r>
                        <a:rPr lang="uk-UA" sz="900">
                          <a:effectLst/>
                          <a:latin typeface="Arial"/>
                          <a:ea typeface="Times New Roman"/>
                          <a:cs typeface="Times New Roman"/>
                        </a:rPr>
                        <a:t>Гранітна </a:t>
                      </a:r>
                      <a:endParaRPr lang="uk-UA" sz="1000">
                        <a:effectLst/>
                        <a:latin typeface="Calibri"/>
                        <a:ea typeface="Calibri"/>
                        <a:cs typeface="Times New Roman"/>
                      </a:endParaRPr>
                    </a:p>
                    <a:p>
                      <a:pPr algn="just">
                        <a:lnSpc>
                          <a:spcPct val="120000"/>
                        </a:lnSpc>
                        <a:spcAft>
                          <a:spcPts val="0"/>
                        </a:spcAft>
                        <a:tabLst>
                          <a:tab pos="2405380" algn="l"/>
                        </a:tabLst>
                      </a:pPr>
                      <a:r>
                        <a:rPr lang="uk-UA" sz="900">
                          <a:effectLst/>
                          <a:latin typeface="Arial"/>
                          <a:ea typeface="Times New Roman"/>
                          <a:cs typeface="Times New Roman"/>
                        </a:rPr>
                        <a:t>базальтова</a:t>
                      </a:r>
                      <a:endParaRPr lang="uk-UA" sz="1000">
                        <a:effectLst/>
                        <a:latin typeface="Calibri"/>
                        <a:ea typeface="Calibri"/>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5...80</a:t>
                      </a:r>
                      <a:endParaRPr lang="uk-UA" sz="1100">
                        <a:effectLst/>
                        <a:latin typeface="Arial"/>
                        <a:ea typeface="Times New Roman"/>
                        <a:cs typeface="Times New Roman"/>
                      </a:endParaRPr>
                    </a:p>
                  </a:txBody>
                  <a:tcPr marL="64994" marR="64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dirty="0">
                          <a:effectLst/>
                          <a:latin typeface="Arial"/>
                          <a:ea typeface="Times New Roman"/>
                          <a:cs typeface="Times New Roman"/>
                        </a:rPr>
                        <a:t>5...80</a:t>
                      </a:r>
                      <a:endParaRPr lang="uk-UA" sz="1100" dirty="0">
                        <a:effectLst/>
                        <a:latin typeface="Arial"/>
                        <a:ea typeface="Times New Roman"/>
                        <a:cs typeface="Times New Roman"/>
                      </a:endParaRPr>
                    </a:p>
                  </a:txBody>
                  <a:tcPr marL="64994" marR="64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56468">
                <a:tc vMerge="1">
                  <a:txBody>
                    <a:bodyPr/>
                    <a:lstStyle/>
                    <a:p>
                      <a:endParaRPr lang="uk-UA"/>
                    </a:p>
                  </a:txBody>
                  <a:tcPr/>
                </a:tc>
                <a:tc rowSpan="3">
                  <a:txBody>
                    <a:bodyPr/>
                    <a:lstStyle/>
                    <a:p>
                      <a:pPr algn="ctr">
                        <a:lnSpc>
                          <a:spcPct val="120000"/>
                        </a:lnSpc>
                        <a:spcAft>
                          <a:spcPts val="0"/>
                        </a:spcAft>
                      </a:pPr>
                      <a:r>
                        <a:rPr lang="uk-UA" sz="900">
                          <a:effectLst/>
                          <a:latin typeface="Arial"/>
                          <a:ea typeface="Times New Roman"/>
                          <a:cs typeface="Times New Roman"/>
                        </a:rPr>
                        <a:t>Мантія</a:t>
                      </a:r>
                      <a:endParaRPr lang="uk-UA" sz="1100">
                        <a:effectLst/>
                        <a:latin typeface="Arial"/>
                        <a:ea typeface="Times New Roman"/>
                        <a:cs typeface="Times New Roman"/>
                      </a:endParaRPr>
                    </a:p>
                  </a:txBody>
                  <a:tcPr marL="64994" marR="64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tabLst>
                          <a:tab pos="2405380" algn="l"/>
                        </a:tabLst>
                      </a:pPr>
                      <a:r>
                        <a:rPr lang="uk-UA" sz="900">
                          <a:effectLst/>
                          <a:latin typeface="Arial"/>
                          <a:ea typeface="Times New Roman"/>
                          <a:cs typeface="Times New Roman"/>
                        </a:rPr>
                        <a:t>Верхня В</a:t>
                      </a:r>
                      <a:endParaRPr lang="uk-UA" sz="1000">
                        <a:effectLst/>
                        <a:latin typeface="Calibri"/>
                        <a:ea typeface="Calibri"/>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320...400</a:t>
                      </a:r>
                      <a:endParaRPr lang="uk-UA" sz="1100">
                        <a:effectLst/>
                        <a:latin typeface="Arial"/>
                        <a:ea typeface="Times New Roman"/>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400</a:t>
                      </a:r>
                      <a:endParaRPr lang="uk-UA" sz="1100">
                        <a:effectLst/>
                        <a:latin typeface="Arial"/>
                        <a:ea typeface="Times New Roman"/>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56468">
                <a:tc vMerge="1">
                  <a:txBody>
                    <a:bodyPr/>
                    <a:lstStyle/>
                    <a:p>
                      <a:endParaRPr lang="uk-UA"/>
                    </a:p>
                  </a:txBody>
                  <a:tcPr/>
                </a:tc>
                <a:tc vMerge="1">
                  <a:txBody>
                    <a:bodyPr/>
                    <a:lstStyle/>
                    <a:p>
                      <a:endParaRPr lang="uk-UA"/>
                    </a:p>
                  </a:txBody>
                  <a:tcPr/>
                </a:tc>
                <a:tc>
                  <a:txBody>
                    <a:bodyPr/>
                    <a:lstStyle/>
                    <a:p>
                      <a:pPr algn="just">
                        <a:lnSpc>
                          <a:spcPct val="120000"/>
                        </a:lnSpc>
                        <a:spcAft>
                          <a:spcPts val="0"/>
                        </a:spcAft>
                        <a:tabLst>
                          <a:tab pos="2405380" algn="l"/>
                        </a:tabLst>
                      </a:pPr>
                      <a:r>
                        <a:rPr lang="uk-UA" sz="900">
                          <a:effectLst/>
                          <a:latin typeface="Arial"/>
                          <a:ea typeface="Times New Roman"/>
                          <a:cs typeface="Times New Roman"/>
                        </a:rPr>
                        <a:t>Перехідна С</a:t>
                      </a:r>
                      <a:endParaRPr lang="uk-UA" sz="1000">
                        <a:effectLst/>
                        <a:latin typeface="Calibri"/>
                        <a:ea typeface="Calibri"/>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500</a:t>
                      </a:r>
                      <a:endParaRPr lang="uk-UA" sz="1100">
                        <a:effectLst/>
                        <a:latin typeface="Arial"/>
                        <a:ea typeface="Times New Roman"/>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900</a:t>
                      </a:r>
                      <a:endParaRPr lang="uk-UA" sz="1100">
                        <a:effectLst/>
                        <a:latin typeface="Arial"/>
                        <a:ea typeface="Times New Roman"/>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60680">
                <a:tc vMerge="1">
                  <a:txBody>
                    <a:bodyPr/>
                    <a:lstStyle/>
                    <a:p>
                      <a:endParaRPr lang="uk-UA"/>
                    </a:p>
                  </a:txBody>
                  <a:tcPr/>
                </a:tc>
                <a:tc vMerge="1">
                  <a:txBody>
                    <a:bodyPr/>
                    <a:lstStyle/>
                    <a:p>
                      <a:endParaRPr lang="uk-UA"/>
                    </a:p>
                  </a:txBody>
                  <a:tcPr/>
                </a:tc>
                <a:tc>
                  <a:txBody>
                    <a:bodyPr/>
                    <a:lstStyle/>
                    <a:p>
                      <a:pPr algn="just">
                        <a:lnSpc>
                          <a:spcPct val="120000"/>
                        </a:lnSpc>
                        <a:spcAft>
                          <a:spcPts val="0"/>
                        </a:spcAft>
                        <a:tabLst>
                          <a:tab pos="2405380" algn="l"/>
                        </a:tabLst>
                      </a:pPr>
                      <a:r>
                        <a:rPr lang="uk-UA" sz="900">
                          <a:effectLst/>
                          <a:latin typeface="Arial"/>
                          <a:ea typeface="Times New Roman"/>
                          <a:cs typeface="Times New Roman"/>
                        </a:rPr>
                        <a:t>Нижня </a:t>
                      </a:r>
                      <a:r>
                        <a:rPr lang="en-US" sz="900">
                          <a:effectLst/>
                          <a:latin typeface="Arial"/>
                          <a:ea typeface="Times New Roman"/>
                          <a:cs typeface="Times New Roman"/>
                        </a:rPr>
                        <a:t>D</a:t>
                      </a:r>
                      <a:endParaRPr lang="uk-UA" sz="1000">
                        <a:effectLst/>
                        <a:latin typeface="Calibri"/>
                        <a:ea typeface="Calibri"/>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2000</a:t>
                      </a:r>
                      <a:endParaRPr lang="uk-UA" sz="1100">
                        <a:effectLst/>
                        <a:latin typeface="Arial"/>
                        <a:ea typeface="Times New Roman"/>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2900</a:t>
                      </a:r>
                      <a:endParaRPr lang="uk-UA" sz="1100">
                        <a:effectLst/>
                        <a:latin typeface="Arial"/>
                        <a:ea typeface="Times New Roman"/>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86558">
                <a:tc vMerge="1">
                  <a:txBody>
                    <a:bodyPr/>
                    <a:lstStyle/>
                    <a:p>
                      <a:endParaRPr lang="uk-UA"/>
                    </a:p>
                  </a:txBody>
                  <a:tcPr/>
                </a:tc>
                <a:tc rowSpan="2">
                  <a:txBody>
                    <a:bodyPr/>
                    <a:lstStyle/>
                    <a:p>
                      <a:pPr algn="ctr">
                        <a:lnSpc>
                          <a:spcPct val="120000"/>
                        </a:lnSpc>
                        <a:spcAft>
                          <a:spcPts val="0"/>
                        </a:spcAft>
                      </a:pPr>
                      <a:r>
                        <a:rPr lang="uk-UA" sz="900" dirty="0">
                          <a:effectLst/>
                          <a:latin typeface="Arial"/>
                          <a:ea typeface="Times New Roman"/>
                          <a:cs typeface="Times New Roman"/>
                        </a:rPr>
                        <a:t>Ядро</a:t>
                      </a:r>
                      <a:endParaRPr lang="uk-UA" sz="1100" dirty="0">
                        <a:effectLst/>
                        <a:latin typeface="Arial"/>
                        <a:ea typeface="Times New Roman"/>
                        <a:cs typeface="Times New Roman"/>
                      </a:endParaRPr>
                    </a:p>
                  </a:txBody>
                  <a:tcPr marL="64994" marR="649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20000"/>
                        </a:lnSpc>
                        <a:spcAft>
                          <a:spcPts val="0"/>
                        </a:spcAft>
                        <a:tabLst>
                          <a:tab pos="2405380" algn="l"/>
                        </a:tabLst>
                      </a:pPr>
                      <a:r>
                        <a:rPr lang="uk-UA" sz="900">
                          <a:effectLst/>
                          <a:latin typeface="Arial"/>
                          <a:ea typeface="Times New Roman"/>
                          <a:cs typeface="Times New Roman"/>
                        </a:rPr>
                        <a:t>Зовнішнє</a:t>
                      </a:r>
                      <a:endParaRPr lang="uk-UA" sz="1000">
                        <a:effectLst/>
                        <a:latin typeface="Calibri"/>
                        <a:ea typeface="Calibri"/>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2200</a:t>
                      </a:r>
                      <a:endParaRPr lang="uk-UA" sz="1100">
                        <a:effectLst/>
                        <a:latin typeface="Arial"/>
                        <a:ea typeface="Times New Roman"/>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5100</a:t>
                      </a:r>
                      <a:endParaRPr lang="uk-UA" sz="1100">
                        <a:effectLst/>
                        <a:latin typeface="Arial"/>
                        <a:ea typeface="Times New Roman"/>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10630">
                <a:tc vMerge="1">
                  <a:txBody>
                    <a:bodyPr/>
                    <a:lstStyle/>
                    <a:p>
                      <a:endParaRPr lang="uk-UA"/>
                    </a:p>
                  </a:txBody>
                  <a:tcPr/>
                </a:tc>
                <a:tc vMerge="1">
                  <a:txBody>
                    <a:bodyPr/>
                    <a:lstStyle/>
                    <a:p>
                      <a:endParaRPr lang="uk-UA"/>
                    </a:p>
                  </a:txBody>
                  <a:tcPr/>
                </a:tc>
                <a:tc>
                  <a:txBody>
                    <a:bodyPr/>
                    <a:lstStyle/>
                    <a:p>
                      <a:pPr algn="just">
                        <a:lnSpc>
                          <a:spcPct val="120000"/>
                        </a:lnSpc>
                        <a:spcAft>
                          <a:spcPts val="0"/>
                        </a:spcAft>
                        <a:tabLst>
                          <a:tab pos="2405380" algn="l"/>
                        </a:tabLst>
                      </a:pPr>
                      <a:r>
                        <a:rPr lang="uk-UA" sz="900">
                          <a:effectLst/>
                          <a:latin typeface="Arial"/>
                          <a:ea typeface="Times New Roman"/>
                          <a:cs typeface="Times New Roman"/>
                        </a:rPr>
                        <a:t>Внутрішнє </a:t>
                      </a:r>
                      <a:endParaRPr lang="uk-UA" sz="1000">
                        <a:effectLst/>
                        <a:latin typeface="Calibri"/>
                        <a:ea typeface="Calibri"/>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a:effectLst/>
                          <a:latin typeface="Arial"/>
                          <a:ea typeface="Times New Roman"/>
                          <a:cs typeface="Times New Roman"/>
                        </a:rPr>
                        <a:t>1270</a:t>
                      </a:r>
                      <a:endParaRPr lang="uk-UA" sz="1100">
                        <a:effectLst/>
                        <a:latin typeface="Arial"/>
                        <a:ea typeface="Times New Roman"/>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900" dirty="0">
                          <a:effectLst/>
                          <a:latin typeface="Arial"/>
                          <a:ea typeface="Times New Roman"/>
                          <a:cs typeface="Times New Roman"/>
                        </a:rPr>
                        <a:t>6370</a:t>
                      </a:r>
                      <a:endParaRPr lang="uk-UA" sz="1100" dirty="0">
                        <a:effectLst/>
                        <a:latin typeface="Arial"/>
                        <a:ea typeface="Times New Roman"/>
                        <a:cs typeface="Times New Roman"/>
                      </a:endParaRPr>
                    </a:p>
                  </a:txBody>
                  <a:tcPr marL="64994" marR="64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pic>
        <p:nvPicPr>
          <p:cNvPr id="6" name="Рисунок 5" descr="Слои атмосферы"/>
          <p:cNvPicPr/>
          <p:nvPr/>
        </p:nvPicPr>
        <p:blipFill>
          <a:blip r:embed="rId2">
            <a:extLst>
              <a:ext uri="{28A0092B-C50C-407E-A947-70E740481C1C}">
                <a14:useLocalDpi xmlns:a14="http://schemas.microsoft.com/office/drawing/2010/main" val="0"/>
              </a:ext>
            </a:extLst>
          </a:blip>
          <a:srcRect/>
          <a:stretch>
            <a:fillRect/>
          </a:stretch>
        </p:blipFill>
        <p:spPr bwMode="auto">
          <a:xfrm>
            <a:off x="4860032" y="981581"/>
            <a:ext cx="4032448" cy="2030472"/>
          </a:xfrm>
          <a:prstGeom prst="rect">
            <a:avLst/>
          </a:prstGeom>
          <a:noFill/>
          <a:ln>
            <a:noFill/>
          </a:ln>
        </p:spPr>
      </p:pic>
    </p:spTree>
    <p:extLst>
      <p:ext uri="{BB962C8B-B14F-4D97-AF65-F5344CB8AC3E}">
        <p14:creationId xmlns:p14="http://schemas.microsoft.com/office/powerpoint/2010/main" val="987752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539552" y="612845"/>
            <a:ext cx="8208912" cy="6092265"/>
            <a:chOff x="539552" y="612845"/>
            <a:chExt cx="8208912" cy="6092265"/>
          </a:xfrm>
        </p:grpSpPr>
        <p:sp>
          <p:nvSpPr>
            <p:cNvPr id="4" name="Прямоугольник 3"/>
            <p:cNvSpPr/>
            <p:nvPr/>
          </p:nvSpPr>
          <p:spPr>
            <a:xfrm>
              <a:off x="539552" y="612845"/>
              <a:ext cx="8208912" cy="3323987"/>
            </a:xfrm>
            <a:prstGeom prst="rect">
              <a:avLst/>
            </a:prstGeom>
          </p:spPr>
          <p:txBody>
            <a:bodyPr wrap="square">
              <a:spAutoFit/>
            </a:bodyPr>
            <a:lstStyle/>
            <a:p>
              <a:pPr algn="just"/>
              <a:r>
                <a:rPr lang="uk-UA" sz="1400" b="1" i="1" dirty="0"/>
                <a:t>Біосфера</a:t>
              </a:r>
              <a:r>
                <a:rPr lang="uk-UA" sz="1400" dirty="0"/>
                <a:t>, за Вернадським, це оболонка Землі, де жива речовина відіграє домінуючу роль, значно впливає на всі процеси, що в ній відбуваються. Вернадський дав таке визначення біосфери: "Біосфера являє собою оболонку життя – область існування живої речовини".</a:t>
              </a:r>
            </a:p>
            <a:p>
              <a:pPr algn="just"/>
              <a:r>
                <a:rPr lang="uk-UA" sz="1400" dirty="0"/>
                <a:t>У численних своїх працях В. І. Вернадський виклав вчення про біосферу як особливу оболонку Землі, яка включає як область поширення живої речовини, так і саму речовину, в якій життєдіяльність організмів (утому числі людини) проявляється як могутній геохімічний фактор планетарного масштабу і значення.</a:t>
              </a:r>
            </a:p>
            <a:p>
              <a:pPr algn="just"/>
              <a:endParaRPr lang="uk-UA" sz="1400" dirty="0"/>
            </a:p>
            <a:p>
              <a:pPr algn="just"/>
              <a:r>
                <a:rPr lang="uk-UA" sz="1400" dirty="0"/>
                <a:t>Біосфера включає нижню частину атмосфери (7 км на полюсах і 18 – 20 км на екваторі), всю гідросферу (11 км), і літосферу (до глибини 3 км на суші та 0,5…1 км під дном океану).</a:t>
              </a:r>
            </a:p>
            <a:p>
              <a:pPr algn="just"/>
              <a:r>
                <a:rPr lang="uk-UA" sz="1400" b="1" i="1" dirty="0"/>
                <a:t>Гідросфера</a:t>
              </a:r>
              <a:r>
                <a:rPr lang="uk-UA" sz="1400" b="1" dirty="0"/>
                <a:t> </a:t>
              </a:r>
              <a:r>
                <a:rPr lang="uk-UA" sz="1400" dirty="0"/>
                <a:t>- </a:t>
              </a:r>
              <a:r>
                <a:rPr lang="uk-UA" sz="1400" i="1" dirty="0"/>
                <a:t>водна оболонка Землі. </a:t>
              </a:r>
              <a:r>
                <a:rPr lang="uk-UA" sz="1400" dirty="0"/>
                <a:t>Вона включає всю хімічно не зв'язану воду, незалежно від її агрегатного стану. З 1,4 млрд. км</a:t>
              </a:r>
              <a:r>
                <a:rPr lang="uk-UA" sz="1400" baseline="30000" dirty="0"/>
                <a:t>3 </a:t>
              </a:r>
              <a:r>
                <a:rPr lang="uk-UA" sz="1400" dirty="0"/>
                <a:t>загального об'єму вод гідросфери близько 96,5 % припадає на Світовий океан, 1,7% - на підземні води, приблизно стільки ж - 1,7% - на льодовики і постійні сніги (головним чином Арктики, Антарктиди і Гренландії), менш 0,01 % - на поверхневі води суші (річки, озера, болота). Таким чином на суші сконцентровано до 3,5 % вод. Незначна кількість води міститься в атмосфері і в живих організмах</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209"/>
            <a:stretch/>
          </p:blipFill>
          <p:spPr bwMode="auto">
            <a:xfrm>
              <a:off x="1907704" y="3634154"/>
              <a:ext cx="5203477" cy="3070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659795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9672" y="188640"/>
            <a:ext cx="5266928" cy="922114"/>
          </a:xfrm>
        </p:spPr>
        <p:txBody>
          <a:bodyPr>
            <a:normAutofit/>
          </a:bodyPr>
          <a:lstStyle/>
          <a:p>
            <a:r>
              <a:rPr lang="uk-UA" sz="2800" dirty="0"/>
              <a:t>Літосфера</a:t>
            </a:r>
          </a:p>
        </p:txBody>
      </p:sp>
      <p:sp>
        <p:nvSpPr>
          <p:cNvPr id="4" name="Прямоугольник 3"/>
          <p:cNvSpPr/>
          <p:nvPr/>
        </p:nvSpPr>
        <p:spPr>
          <a:xfrm>
            <a:off x="323528" y="980728"/>
            <a:ext cx="8064896" cy="1200329"/>
          </a:xfrm>
          <a:prstGeom prst="rect">
            <a:avLst/>
          </a:prstGeom>
        </p:spPr>
        <p:txBody>
          <a:bodyPr wrap="square">
            <a:spAutoFit/>
          </a:bodyPr>
          <a:lstStyle/>
          <a:p>
            <a:r>
              <a:rPr lang="uk-UA" sz="1200" b="1" i="1" dirty="0"/>
              <a:t>Літосфера</a:t>
            </a:r>
            <a:r>
              <a:rPr lang="uk-UA" sz="1200" dirty="0"/>
              <a:t> – це кам’яна оболонка Землі. Її потужність дорівнює в середньому 33 км (з діапазоном коливань 5...80 км), що складає всього лише 0.5% середнього радіусу Землі. Відомості про внутрішню будову Землі отримують також, аналізуючи проходження сейсмічних хвиль. Швидкість поздовжніх хвиль в 1.7 разів вище швидкості поперечних:  </a:t>
            </a:r>
            <a:r>
              <a:rPr lang="en-US" sz="1200" dirty="0" err="1"/>
              <a:t>V</a:t>
            </a:r>
            <a:r>
              <a:rPr lang="en-US" sz="1200" baseline="-25000" dirty="0" err="1"/>
              <a:t>p</a:t>
            </a:r>
            <a:r>
              <a:rPr lang="uk-UA" sz="1200" dirty="0"/>
              <a:t>=1.7 </a:t>
            </a:r>
            <a:r>
              <a:rPr lang="en-US" sz="1200" dirty="0"/>
              <a:t>V</a:t>
            </a:r>
            <a:r>
              <a:rPr lang="en-US" sz="1200" baseline="-25000" dirty="0"/>
              <a:t>s</a:t>
            </a:r>
            <a:r>
              <a:rPr lang="uk-UA" sz="1200" dirty="0"/>
              <a:t>. Сейсмічні хвилі мають властивість переломлюватися і відбиватися на розділенні середовищ з різними швидкостями їх проходження, дозволяючи виконувати аналіз щільності речовини. Завдяки вказаним особливостям сейсмічних хвиль, а також широкої сітки сейсмічних станцій, вдалося скласти наступну приблизну картину внутрішньої будови Землі.</a:t>
            </a:r>
          </a:p>
        </p:txBody>
      </p:sp>
      <p:graphicFrame>
        <p:nvGraphicFramePr>
          <p:cNvPr id="5" name="Таблица 4"/>
          <p:cNvGraphicFramePr>
            <a:graphicFrameLocks noGrp="1"/>
          </p:cNvGraphicFramePr>
          <p:nvPr>
            <p:extLst>
              <p:ext uri="{D42A27DB-BD31-4B8C-83A1-F6EECF244321}">
                <p14:modId xmlns:p14="http://schemas.microsoft.com/office/powerpoint/2010/main" val="16394977"/>
              </p:ext>
            </p:extLst>
          </p:nvPr>
        </p:nvGraphicFramePr>
        <p:xfrm>
          <a:off x="492478" y="2564904"/>
          <a:ext cx="7920880" cy="2900400"/>
        </p:xfrm>
        <a:graphic>
          <a:graphicData uri="http://schemas.openxmlformats.org/drawingml/2006/table">
            <a:tbl>
              <a:tblPr firstRow="1" firstCol="1" lastRow="1" lastCol="1" bandRow="1" bandCol="1"/>
              <a:tblGrid>
                <a:gridCol w="1536659">
                  <a:extLst>
                    <a:ext uri="{9D8B030D-6E8A-4147-A177-3AD203B41FA5}">
                      <a16:colId xmlns:a16="http://schemas.microsoft.com/office/drawing/2014/main" val="20000"/>
                    </a:ext>
                  </a:extLst>
                </a:gridCol>
                <a:gridCol w="1392856">
                  <a:extLst>
                    <a:ext uri="{9D8B030D-6E8A-4147-A177-3AD203B41FA5}">
                      <a16:colId xmlns:a16="http://schemas.microsoft.com/office/drawing/2014/main" val="20001"/>
                    </a:ext>
                  </a:extLst>
                </a:gridCol>
                <a:gridCol w="1380056">
                  <a:extLst>
                    <a:ext uri="{9D8B030D-6E8A-4147-A177-3AD203B41FA5}">
                      <a16:colId xmlns:a16="http://schemas.microsoft.com/office/drawing/2014/main" val="20002"/>
                    </a:ext>
                  </a:extLst>
                </a:gridCol>
                <a:gridCol w="1392103">
                  <a:extLst>
                    <a:ext uri="{9D8B030D-6E8A-4147-A177-3AD203B41FA5}">
                      <a16:colId xmlns:a16="http://schemas.microsoft.com/office/drawing/2014/main" val="20003"/>
                    </a:ext>
                  </a:extLst>
                </a:gridCol>
                <a:gridCol w="1114152">
                  <a:extLst>
                    <a:ext uri="{9D8B030D-6E8A-4147-A177-3AD203B41FA5}">
                      <a16:colId xmlns:a16="http://schemas.microsoft.com/office/drawing/2014/main" val="20004"/>
                    </a:ext>
                  </a:extLst>
                </a:gridCol>
                <a:gridCol w="1105054">
                  <a:extLst>
                    <a:ext uri="{9D8B030D-6E8A-4147-A177-3AD203B41FA5}">
                      <a16:colId xmlns:a16="http://schemas.microsoft.com/office/drawing/2014/main" val="20005"/>
                    </a:ext>
                  </a:extLst>
                </a:gridCol>
              </a:tblGrid>
              <a:tr h="1419027">
                <a:tc>
                  <a:txBody>
                    <a:bodyPr/>
                    <a:lstStyle/>
                    <a:p>
                      <a:pPr algn="ctr">
                        <a:lnSpc>
                          <a:spcPct val="120000"/>
                        </a:lnSpc>
                        <a:spcAft>
                          <a:spcPts val="0"/>
                        </a:spcAft>
                        <a:tabLst>
                          <a:tab pos="2405380" algn="l"/>
                        </a:tabLst>
                      </a:pPr>
                      <a:r>
                        <a:rPr lang="uk-UA" sz="1400" dirty="0">
                          <a:effectLst/>
                          <a:latin typeface="Arial"/>
                          <a:ea typeface="Times New Roman"/>
                        </a:rPr>
                        <a:t>Оболонка</a:t>
                      </a:r>
                      <a:endParaRPr lang="uk-UA"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405380" algn="l"/>
                        </a:tabLst>
                      </a:pPr>
                      <a:r>
                        <a:rPr lang="uk-UA" sz="1400">
                          <a:effectLst/>
                          <a:latin typeface="Arial"/>
                          <a:ea typeface="Times New Roman"/>
                        </a:rPr>
                        <a:t>Назва меж розділення</a:t>
                      </a:r>
                      <a:endParaRPr lang="uk-UA"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405380" algn="l"/>
                        </a:tabLst>
                      </a:pPr>
                      <a:r>
                        <a:rPr lang="uk-UA" sz="1400" dirty="0">
                          <a:effectLst/>
                          <a:latin typeface="Arial"/>
                          <a:ea typeface="Times New Roman"/>
                        </a:rPr>
                        <a:t>Глибина від поверхні, км</a:t>
                      </a:r>
                      <a:endParaRPr lang="uk-UA"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405380" algn="l"/>
                        </a:tabLst>
                      </a:pPr>
                      <a:r>
                        <a:rPr lang="uk-UA" sz="1400">
                          <a:effectLst/>
                          <a:latin typeface="Arial"/>
                          <a:ea typeface="Times New Roman"/>
                        </a:rPr>
                        <a:t>Щільність, г/см</a:t>
                      </a:r>
                      <a:r>
                        <a:rPr lang="uk-UA" sz="1400" baseline="30000">
                          <a:effectLst/>
                          <a:latin typeface="Arial"/>
                          <a:ea typeface="Times New Roman"/>
                        </a:rPr>
                        <a:t>3</a:t>
                      </a:r>
                      <a:endParaRPr lang="uk-UA"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405380" algn="l"/>
                        </a:tabLst>
                      </a:pPr>
                      <a:r>
                        <a:rPr lang="uk-UA" sz="1400">
                          <a:effectLst/>
                          <a:latin typeface="Arial"/>
                          <a:ea typeface="Times New Roman"/>
                        </a:rPr>
                        <a:t>Швидкість поперечних хвиль</a:t>
                      </a:r>
                      <a:endParaRPr lang="uk-UA" sz="1200">
                        <a:effectLst/>
                        <a:latin typeface="Times New Roman"/>
                        <a:ea typeface="Times New Roman"/>
                      </a:endParaRPr>
                    </a:p>
                    <a:p>
                      <a:pPr algn="ctr">
                        <a:lnSpc>
                          <a:spcPct val="120000"/>
                        </a:lnSpc>
                        <a:spcAft>
                          <a:spcPts val="0"/>
                        </a:spcAft>
                        <a:tabLst>
                          <a:tab pos="2405380" algn="l"/>
                        </a:tabLst>
                      </a:pPr>
                      <a:r>
                        <a:rPr lang="en-US" sz="1400">
                          <a:effectLst/>
                          <a:latin typeface="Arial"/>
                          <a:ea typeface="Times New Roman"/>
                        </a:rPr>
                        <a:t>V</a:t>
                      </a:r>
                      <a:r>
                        <a:rPr lang="en-US" sz="1400" baseline="-25000">
                          <a:effectLst/>
                          <a:latin typeface="Arial"/>
                          <a:ea typeface="Times New Roman"/>
                        </a:rPr>
                        <a:t>p</a:t>
                      </a:r>
                      <a:r>
                        <a:rPr lang="uk-UA" sz="1400">
                          <a:effectLst/>
                          <a:latin typeface="Arial"/>
                          <a:ea typeface="Times New Roman"/>
                        </a:rPr>
                        <a:t>, км/с</a:t>
                      </a:r>
                      <a:endParaRPr lang="uk-UA"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405380" algn="l"/>
                        </a:tabLst>
                      </a:pPr>
                      <a:r>
                        <a:rPr lang="uk-UA" sz="1400">
                          <a:effectLst/>
                          <a:latin typeface="Arial"/>
                          <a:ea typeface="Times New Roman"/>
                        </a:rPr>
                        <a:t>Примітки</a:t>
                      </a:r>
                      <a:endParaRPr lang="uk-UA"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2718">
                <a:tc>
                  <a:txBody>
                    <a:bodyPr/>
                    <a:lstStyle/>
                    <a:p>
                      <a:pPr algn="ctr">
                        <a:lnSpc>
                          <a:spcPct val="120000"/>
                        </a:lnSpc>
                        <a:spcAft>
                          <a:spcPts val="0"/>
                        </a:spcAft>
                      </a:pPr>
                      <a:r>
                        <a:rPr lang="uk-UA" sz="1200">
                          <a:effectLst/>
                          <a:latin typeface="Arial"/>
                          <a:ea typeface="Times New Roman"/>
                          <a:cs typeface="Times New Roman"/>
                        </a:rPr>
                        <a:t>Земна кора: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405380" algn="l"/>
                        </a:tabLst>
                      </a:pPr>
                      <a:r>
                        <a:rPr lang="uk-UA" sz="1400">
                          <a:effectLst/>
                          <a:latin typeface="Arial"/>
                          <a:ea typeface="Times New Roman"/>
                        </a:rPr>
                        <a:t> </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5...80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2.7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5,5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405380" algn="l"/>
                        </a:tabLst>
                      </a:pPr>
                      <a:r>
                        <a:rPr lang="uk-UA" sz="1400">
                          <a:effectLst/>
                          <a:latin typeface="Arial"/>
                          <a:ea typeface="Times New Roman"/>
                        </a:rPr>
                        <a:t> </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7517">
                <a:tc>
                  <a:txBody>
                    <a:bodyPr/>
                    <a:lstStyle/>
                    <a:p>
                      <a:pPr algn="ctr">
                        <a:lnSpc>
                          <a:spcPct val="120000"/>
                        </a:lnSpc>
                        <a:spcAft>
                          <a:spcPts val="0"/>
                        </a:spcAft>
                      </a:pPr>
                      <a:r>
                        <a:rPr lang="uk-UA" sz="1200">
                          <a:effectLst/>
                          <a:latin typeface="Arial"/>
                          <a:ea typeface="Times New Roman"/>
                          <a:cs typeface="Times New Roman"/>
                        </a:rPr>
                        <a:t>а) осадовий шар</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405380" algn="l"/>
                        </a:tabLst>
                      </a:pPr>
                      <a:r>
                        <a:rPr lang="uk-UA" sz="1400">
                          <a:effectLst/>
                          <a:latin typeface="Arial"/>
                          <a:ea typeface="Times New Roman"/>
                        </a:rPr>
                        <a:t> </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0...15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405380" algn="l"/>
                        </a:tabLst>
                      </a:pPr>
                      <a:r>
                        <a:rPr lang="uk-UA" sz="1400">
                          <a:effectLst/>
                          <a:latin typeface="Arial"/>
                          <a:ea typeface="Times New Roman"/>
                        </a:rPr>
                        <a:t> </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7517">
                <a:tc>
                  <a:txBody>
                    <a:bodyPr/>
                    <a:lstStyle/>
                    <a:p>
                      <a:pPr algn="ctr">
                        <a:lnSpc>
                          <a:spcPct val="120000"/>
                        </a:lnSpc>
                        <a:spcAft>
                          <a:spcPts val="0"/>
                        </a:spcAft>
                      </a:pPr>
                      <a:r>
                        <a:rPr lang="uk-UA" sz="1200">
                          <a:effectLst/>
                          <a:latin typeface="Arial"/>
                          <a:ea typeface="Times New Roman"/>
                          <a:cs typeface="Times New Roman"/>
                        </a:rPr>
                        <a:t>б) гранітний шар</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поверхня Конрада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0...40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2.65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405380" algn="l"/>
                        </a:tabLst>
                      </a:pPr>
                      <a:r>
                        <a:rPr lang="uk-UA" sz="1400">
                          <a:effectLst/>
                          <a:latin typeface="Arial"/>
                          <a:ea typeface="Times New Roman"/>
                        </a:rPr>
                        <a:t> </a:t>
                      </a:r>
                      <a:endParaRPr lang="uk-UA" sz="12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7517">
                <a:tc>
                  <a:txBody>
                    <a:bodyPr/>
                    <a:lstStyle/>
                    <a:p>
                      <a:pPr algn="ctr">
                        <a:lnSpc>
                          <a:spcPct val="120000"/>
                        </a:lnSpc>
                        <a:spcAft>
                          <a:spcPts val="0"/>
                        </a:spcAft>
                      </a:pPr>
                      <a:r>
                        <a:rPr lang="uk-UA" sz="1200">
                          <a:effectLst/>
                          <a:latin typeface="Arial"/>
                          <a:ea typeface="Times New Roman"/>
                          <a:cs typeface="Times New Roman"/>
                        </a:rPr>
                        <a:t>в) базальтовий</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поверхня Мохоровичича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5...30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2.85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pPr>
                      <a:r>
                        <a:rPr lang="uk-UA" sz="1200">
                          <a:effectLst/>
                          <a:latin typeface="Arial"/>
                          <a:ea typeface="Times New Roman"/>
                          <a:cs typeface="Times New Roman"/>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20000"/>
                        </a:lnSpc>
                        <a:spcAft>
                          <a:spcPts val="0"/>
                        </a:spcAft>
                        <a:tabLst>
                          <a:tab pos="2405380" algn="l"/>
                        </a:tabLst>
                      </a:pPr>
                      <a:r>
                        <a:rPr lang="uk-UA" sz="1400" dirty="0">
                          <a:effectLst/>
                          <a:latin typeface="Arial"/>
                          <a:ea typeface="Times New Roman"/>
                        </a:rPr>
                        <a:t> </a:t>
                      </a:r>
                      <a:endParaRPr lang="uk-UA"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87348775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1971</TotalTime>
  <Words>1957</Words>
  <Application>Microsoft Office PowerPoint</Application>
  <PresentationFormat>Экран (4:3)</PresentationFormat>
  <Paragraphs>182</Paragraphs>
  <Slides>28</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Тема Office</vt:lpstr>
      <vt:lpstr>Склад і будова Землі</vt:lpstr>
      <vt:lpstr>Презентация PowerPoint</vt:lpstr>
      <vt:lpstr>Презентация PowerPoint</vt:lpstr>
      <vt:lpstr>Фізичні властивості Землі</vt:lpstr>
      <vt:lpstr>Презентация PowerPoint</vt:lpstr>
      <vt:lpstr>Презентация PowerPoint</vt:lpstr>
      <vt:lpstr>Будова Землі</vt:lpstr>
      <vt:lpstr>Презентация PowerPoint</vt:lpstr>
      <vt:lpstr>Літосфера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Кларки хімічних елементів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Форми залягання гірських порід</dc:title>
  <dc:creator>леонид</dc:creator>
  <cp:lastModifiedBy>Анна Матвійчук</cp:lastModifiedBy>
  <cp:revision>181</cp:revision>
  <dcterms:created xsi:type="dcterms:W3CDTF">2020-10-09T06:33:55Z</dcterms:created>
  <dcterms:modified xsi:type="dcterms:W3CDTF">2021-09-20T09:51:21Z</dcterms:modified>
</cp:coreProperties>
</file>