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-8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4A884-F05A-49ED-AF09-EFF016201163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AD617-A1BF-4661-A83F-7D24DE4BE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37D71-9E08-4750-8137-67DD0602CB55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EFF24-3D1C-4B42-9B53-9083B5983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DDE62-2345-4259-B292-1EEF1511E9E3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DE2E4-62ED-4DE9-8DD9-1CAEC3E08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836613" y="735013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10658475" y="2971800"/>
            <a:ext cx="6096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53B7A-EB68-4153-BB11-1D6C40223F69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A4DEA-4B48-44BE-9536-DDB04CF59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B9FDE-7840-4C37-86B3-E91E6395B9B9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080BD-D4E5-4609-9763-3E8C18E18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58B33-4D42-431D-8E8E-8E0912F3C219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B62F3-FCC5-4275-AB8F-D3A3BAB5A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3ECDC-5495-455B-913C-2ED3C9148CA7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802E4-6D39-4364-87DC-26532C27D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5C3F8-5F4B-4BF1-A9DB-6889E52EA0B5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14E8E-CC22-463A-901E-46AC90950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E14DA-708E-4A47-9102-8D8F83CDBD3B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22E03-0881-4691-87B1-A2A66F9EA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7F1A2-80F3-4C79-92BC-1AD9E13DFFDA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97C58-2FC3-43C4-AE03-1C5B3FECB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F81AC-661D-4F0E-8E8F-21D1A148E2C3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55D04-78E8-4418-B3E3-103232F48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CC4BA-2120-4950-B060-B4FBCC0DEECC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49D51-4A9C-4BDF-B340-626CC07D6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6A180-8C1C-4F19-8A15-2196A894B186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1A250-D871-4F7A-BF4D-873827114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8A11B-AA20-454E-8A2F-94AEB0C9246D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E150B-C267-43DB-883B-FB5E146BF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6E229-B1E8-43F0-9A00-EDD3858D85A3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B9B02-97DE-412B-A583-2EF4CDF51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3CC3D-AB87-4BE7-868E-F724A53429E1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4989D-0355-4849-8F77-566065CB3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40D6C-5385-4F71-84E0-5C6F4949F029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A0698-A907-4110-9B0C-70410CB0C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536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095500"/>
            <a:ext cx="10353675" cy="3695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5F7D59-C628-4BFF-BCE9-0C1DB01FBEF7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5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E96D9A-64D9-4B26-BCD3-6197DD784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  <p:sldLayoutId id="2147483666" r:id="rId12"/>
    <p:sldLayoutId id="2147483654" r:id="rId13"/>
    <p:sldLayoutId id="2147483653" r:id="rId14"/>
    <p:sldLayoutId id="2147483652" r:id="rId15"/>
    <p:sldLayoutId id="2147483651" r:id="rId16"/>
    <p:sldLayoutId id="2147483650" r:id="rId17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400" b="1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690938" y="3600450"/>
          <a:ext cx="3078162" cy="547688"/>
        </p:xfrm>
        <a:graphic>
          <a:graphicData uri="http://schemas.openxmlformats.org/drawingml/2006/table">
            <a:tbl>
              <a:tblPr/>
              <a:tblGrid>
                <a:gridCol w="1412636"/>
                <a:gridCol w="1665227"/>
              </a:tblGrid>
              <a:tr h="436503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  <a:latin typeface="open_sansregular"/>
                        </a:rPr>
                        <a:t>Циклон, тайфун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>
                          <a:effectLst/>
                          <a:latin typeface="open_sansregular"/>
                        </a:rPr>
                        <a:t>Швидкість</a:t>
                      </a:r>
                      <a:r>
                        <a:rPr lang="ru-RU" dirty="0">
                          <a:effectLst/>
                          <a:latin typeface="open_sansregular"/>
                        </a:rPr>
                        <a:t> </a:t>
                      </a:r>
                      <a:r>
                        <a:rPr lang="ru-RU" dirty="0" err="1">
                          <a:effectLst/>
                          <a:latin typeface="open_sansregular"/>
                        </a:rPr>
                        <a:t>вітру</a:t>
                      </a:r>
                      <a:endParaRPr lang="ru-RU" dirty="0">
                        <a:effectLst/>
                        <a:latin typeface="open_sansregular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9460" name="Picture 4" descr="http://www.425dxn.org/wxsat/hrpt/cyclo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effectLst>
            <a:reflection blurRad="6350" stA="52000" endA="300" endPos="35000" dir="5400000" sy="-100000" algn="bl" rotWithShape="0"/>
          </a:effectLst>
          <a:scene3d>
            <a:camera prst="isometricRightUp"/>
            <a:lightRig rig="threePt" dir="t"/>
          </a:scene3d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8800" dirty="0" smtClean="0">
                <a:solidFill>
                  <a:schemeClr val="tx2">
                    <a:lumMod val="25000"/>
                  </a:schemeClr>
                </a:solidFill>
                <a:latin typeface="Gabriola" panose="04040605051002020D02" pitchFamily="82" charset="0"/>
              </a:rPr>
              <a:t>Циклон</a:t>
            </a:r>
            <a:endParaRPr lang="ru-RU" sz="8800" dirty="0">
              <a:solidFill>
                <a:schemeClr val="tx2">
                  <a:lumMod val="25000"/>
                </a:schemeClr>
              </a:solidFill>
              <a:latin typeface="Gabriola" panose="04040605051002020D02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Структура циклонів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4100" y="1651000"/>
            <a:ext cx="10353675" cy="36957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 err="1" smtClean="0">
                <a:latin typeface="Gabriola" panose="04040605051002020D02" pitchFamily="82" charset="0"/>
              </a:rPr>
              <a:t>Тропічні</a:t>
            </a:r>
            <a:r>
              <a:rPr lang="ru-RU" sz="2400" dirty="0" smtClean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циклони</a:t>
            </a:r>
            <a:r>
              <a:rPr lang="ru-RU" sz="2400" dirty="0">
                <a:latin typeface="Gabriola" panose="04040605051002020D02" pitchFamily="82" charset="0"/>
              </a:rPr>
              <a:t> — </a:t>
            </a:r>
            <a:r>
              <a:rPr lang="ru-RU" sz="2400" dirty="0" err="1">
                <a:latin typeface="Gabriola" panose="04040605051002020D02" pitchFamily="82" charset="0"/>
              </a:rPr>
              <a:t>відносно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компактні</a:t>
            </a:r>
            <a:r>
              <a:rPr lang="ru-RU" sz="2400" dirty="0">
                <a:latin typeface="Gabriola" panose="04040605051002020D02" pitchFamily="82" charset="0"/>
              </a:rPr>
              <a:t> шторми </a:t>
            </a:r>
            <a:r>
              <a:rPr lang="ru-RU" sz="2400" dirty="0" err="1">
                <a:latin typeface="Gabriola" panose="04040605051002020D02" pitchFamily="82" charset="0"/>
              </a:rPr>
              <a:t>досить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правильної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форми</a:t>
            </a:r>
            <a:r>
              <a:rPr lang="ru-RU" sz="2400" dirty="0">
                <a:latin typeface="Gabriola" panose="04040605051002020D02" pitchFamily="82" charset="0"/>
              </a:rPr>
              <a:t>, </a:t>
            </a:r>
            <a:r>
              <a:rPr lang="ru-RU" sz="2400" dirty="0" err="1">
                <a:latin typeface="Gabriola" panose="04040605051002020D02" pitchFamily="82" charset="0"/>
              </a:rPr>
              <a:t>зазвичай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близько</a:t>
            </a:r>
            <a:r>
              <a:rPr lang="ru-RU" sz="2400" dirty="0">
                <a:latin typeface="Gabriola" panose="04040605051002020D02" pitchFamily="82" charset="0"/>
              </a:rPr>
              <a:t> 320 км в </a:t>
            </a:r>
            <a:r>
              <a:rPr lang="ru-RU" sz="2400" dirty="0" err="1">
                <a:latin typeface="Gabriola" panose="04040605051002020D02" pitchFamily="82" charset="0"/>
              </a:rPr>
              <a:t>діаметрі</a:t>
            </a:r>
            <a:r>
              <a:rPr lang="ru-RU" sz="2400" dirty="0">
                <a:latin typeface="Gabriola" panose="04040605051002020D02" pitchFamily="82" charset="0"/>
              </a:rPr>
              <a:t>, </a:t>
            </a:r>
            <a:r>
              <a:rPr lang="ru-RU" sz="2400" dirty="0" err="1">
                <a:latin typeface="Gabriola" panose="04040605051002020D02" pitchFamily="82" charset="0"/>
              </a:rPr>
              <a:t>із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вітрами</a:t>
            </a:r>
            <a:r>
              <a:rPr lang="ru-RU" sz="2400" dirty="0">
                <a:latin typeface="Gabriola" panose="04040605051002020D02" pitchFamily="82" charset="0"/>
              </a:rPr>
              <a:t>, </a:t>
            </a:r>
            <a:r>
              <a:rPr lang="ru-RU" sz="2400" dirty="0" err="1">
                <a:latin typeface="Gabriola" panose="04040605051002020D02" pitchFamily="82" charset="0"/>
              </a:rPr>
              <a:t>що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дмуть</a:t>
            </a:r>
            <a:r>
              <a:rPr lang="ru-RU" sz="2400" dirty="0">
                <a:latin typeface="Gabriola" panose="04040605051002020D02" pitchFamily="82" charset="0"/>
              </a:rPr>
              <a:t> по </a:t>
            </a:r>
            <a:r>
              <a:rPr lang="ru-RU" sz="2400" dirty="0" err="1">
                <a:latin typeface="Gabriola" panose="04040605051002020D02" pitchFamily="82" charset="0"/>
              </a:rPr>
              <a:t>спіралі</a:t>
            </a:r>
            <a:r>
              <a:rPr lang="ru-RU" sz="2400" dirty="0">
                <a:latin typeface="Gabriola" panose="04040605051002020D02" pitchFamily="82" charset="0"/>
              </a:rPr>
              <a:t>, </a:t>
            </a:r>
            <a:r>
              <a:rPr lang="ru-RU" sz="2400" dirty="0" err="1">
                <a:latin typeface="Gabriola" panose="04040605051002020D02" pitchFamily="82" charset="0"/>
              </a:rPr>
              <a:t>що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закручується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навколо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центральної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ділянки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дуже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низького</a:t>
            </a:r>
            <a:r>
              <a:rPr lang="ru-RU" sz="2400" dirty="0">
                <a:latin typeface="Gabriola" panose="04040605051002020D02" pitchFamily="82" charset="0"/>
              </a:rPr>
              <a:t> атмосферного </a:t>
            </a:r>
            <a:r>
              <a:rPr lang="ru-RU" sz="2400" dirty="0" err="1">
                <a:latin typeface="Gabriola" panose="04040605051002020D02" pitchFamily="82" charset="0"/>
              </a:rPr>
              <a:t>тиску</a:t>
            </a:r>
            <a:r>
              <a:rPr lang="ru-RU" sz="2400" dirty="0">
                <a:latin typeface="Gabriola" panose="04040605051002020D02" pitchFamily="82" charset="0"/>
              </a:rPr>
              <a:t>. За </a:t>
            </a:r>
            <a:r>
              <a:rPr lang="ru-RU" sz="2400" dirty="0" err="1">
                <a:latin typeface="Gabriola" panose="04040605051002020D02" pitchFamily="82" charset="0"/>
              </a:rPr>
              <a:t>рахунок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сили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Коріоліса</a:t>
            </a:r>
            <a:r>
              <a:rPr lang="ru-RU" sz="2400" dirty="0">
                <a:latin typeface="Gabriola" panose="04040605051002020D02" pitchFamily="82" charset="0"/>
              </a:rPr>
              <a:t>, </a:t>
            </a:r>
            <a:r>
              <a:rPr lang="ru-RU" sz="2400" dirty="0" err="1">
                <a:latin typeface="Gabriola" panose="04040605051002020D02" pitchFamily="82" charset="0"/>
              </a:rPr>
              <a:t>вітри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відхиляються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від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напрямку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баричного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градієнту</a:t>
            </a:r>
            <a:r>
              <a:rPr lang="ru-RU" sz="2400" dirty="0">
                <a:latin typeface="Gabriola" panose="04040605051002020D02" pitchFamily="82" charset="0"/>
              </a:rPr>
              <a:t> й </a:t>
            </a:r>
            <a:r>
              <a:rPr lang="ru-RU" sz="2400" dirty="0" err="1">
                <a:latin typeface="Gabriola" panose="04040605051002020D02" pitchFamily="82" charset="0"/>
              </a:rPr>
              <a:t>закручуються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проти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годинникової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стрілки</a:t>
            </a:r>
            <a:r>
              <a:rPr lang="ru-RU" sz="2400" dirty="0">
                <a:latin typeface="Gabriola" panose="04040605051002020D02" pitchFamily="82" charset="0"/>
              </a:rPr>
              <a:t> в </a:t>
            </a:r>
            <a:r>
              <a:rPr lang="ru-RU" sz="2400" dirty="0" err="1">
                <a:latin typeface="Gabriola" panose="04040605051002020D02" pitchFamily="82" charset="0"/>
              </a:rPr>
              <a:t>Північній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півкулі</a:t>
            </a:r>
            <a:r>
              <a:rPr lang="ru-RU" sz="2400" dirty="0">
                <a:latin typeface="Gabriola" panose="04040605051002020D02" pitchFamily="82" charset="0"/>
              </a:rPr>
              <a:t> та за </a:t>
            </a:r>
            <a:r>
              <a:rPr lang="ru-RU" sz="2400" dirty="0" err="1">
                <a:latin typeface="Gabriola" panose="04040605051002020D02" pitchFamily="82" charset="0"/>
              </a:rPr>
              <a:t>годинниковою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стрілкою</a:t>
            </a:r>
            <a:r>
              <a:rPr lang="ru-RU" sz="2400" dirty="0">
                <a:latin typeface="Gabriola" panose="04040605051002020D02" pitchFamily="82" charset="0"/>
              </a:rPr>
              <a:t> — у </a:t>
            </a:r>
            <a:r>
              <a:rPr lang="ru-RU" sz="2400" dirty="0" err="1">
                <a:latin typeface="Gabriola" panose="04040605051002020D02" pitchFamily="82" charset="0"/>
              </a:rPr>
              <a:t>Південній</a:t>
            </a:r>
            <a:r>
              <a:rPr lang="ru-RU" sz="2400" dirty="0">
                <a:latin typeface="Gabriola" panose="04040605051002020D02" pitchFamily="82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Gabriola" panose="04040605051002020D02" pitchFamily="82" charset="0"/>
              </a:rPr>
              <a:t>За структурою </a:t>
            </a:r>
            <a:r>
              <a:rPr lang="ru-RU" sz="2400" dirty="0" err="1">
                <a:latin typeface="Gabriola" panose="04040605051002020D02" pitchFamily="82" charset="0"/>
              </a:rPr>
              <a:t>тропічний</a:t>
            </a:r>
            <a:r>
              <a:rPr lang="ru-RU" sz="2400" dirty="0">
                <a:latin typeface="Gabriola" panose="04040605051002020D02" pitchFamily="82" charset="0"/>
              </a:rPr>
              <a:t> циклон </a:t>
            </a:r>
            <a:r>
              <a:rPr lang="ru-RU" sz="2400" dirty="0" err="1">
                <a:latin typeface="Gabriola" panose="04040605051002020D02" pitchFamily="82" charset="0"/>
              </a:rPr>
              <a:t>може</a:t>
            </a:r>
            <a:r>
              <a:rPr lang="ru-RU" sz="2400" dirty="0">
                <a:latin typeface="Gabriola" panose="04040605051002020D02" pitchFamily="82" charset="0"/>
              </a:rPr>
              <a:t> бути </a:t>
            </a:r>
            <a:r>
              <a:rPr lang="ru-RU" sz="2400" dirty="0" err="1">
                <a:latin typeface="Gabriola" panose="04040605051002020D02" pitchFamily="82" charset="0"/>
              </a:rPr>
              <a:t>поділено</a:t>
            </a:r>
            <a:r>
              <a:rPr lang="ru-RU" sz="2400" dirty="0">
                <a:latin typeface="Gabriola" panose="04040605051002020D02" pitchFamily="82" charset="0"/>
              </a:rPr>
              <a:t> на три </a:t>
            </a:r>
            <a:r>
              <a:rPr lang="ru-RU" sz="2400" dirty="0" err="1">
                <a:latin typeface="Gabriola" panose="04040605051002020D02" pitchFamily="82" charset="0"/>
              </a:rPr>
              <a:t>концентричні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частини</a:t>
            </a:r>
            <a:r>
              <a:rPr lang="ru-RU" sz="2400" dirty="0">
                <a:latin typeface="Gabriola" panose="04040605051002020D02" pitchFamily="82" charset="0"/>
              </a:rPr>
              <a:t>. </a:t>
            </a:r>
            <a:r>
              <a:rPr lang="ru-RU" sz="2400" dirty="0" err="1">
                <a:latin typeface="Gabriola" panose="04040605051002020D02" pitchFamily="82" charset="0"/>
              </a:rPr>
              <a:t>Зовнішня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частина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має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внутрішній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радіус</a:t>
            </a:r>
            <a:r>
              <a:rPr lang="ru-RU" sz="2400" dirty="0">
                <a:latin typeface="Gabriola" panose="04040605051002020D02" pitchFamily="82" charset="0"/>
              </a:rPr>
              <a:t> 30-50 км, у </a:t>
            </a:r>
            <a:r>
              <a:rPr lang="ru-RU" sz="2400" dirty="0" err="1">
                <a:latin typeface="Gabriola" panose="04040605051002020D02" pitchFamily="82" charset="0"/>
              </a:rPr>
              <a:t>цій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зоні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швидкість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вітрів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рівномірно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збільшується</a:t>
            </a:r>
            <a:r>
              <a:rPr lang="ru-RU" sz="2400" dirty="0">
                <a:latin typeface="Gabriola" panose="04040605051002020D02" pitchFamily="82" charset="0"/>
              </a:rPr>
              <a:t> у </a:t>
            </a:r>
            <a:r>
              <a:rPr lang="ru-RU" sz="2400" dirty="0" err="1">
                <a:latin typeface="Gabriola" panose="04040605051002020D02" pitchFamily="82" charset="0"/>
              </a:rPr>
              <a:t>міру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наближення</a:t>
            </a:r>
            <a:r>
              <a:rPr lang="ru-RU" sz="2400" dirty="0">
                <a:latin typeface="Gabriola" panose="04040605051002020D02" pitchFamily="82" charset="0"/>
              </a:rPr>
              <a:t> до центру циклону. </a:t>
            </a:r>
            <a:r>
              <a:rPr lang="ru-RU" sz="2400" dirty="0" err="1">
                <a:latin typeface="Gabriola" panose="04040605051002020D02" pitchFamily="82" charset="0"/>
              </a:rPr>
              <a:t>Середня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частина</a:t>
            </a:r>
            <a:r>
              <a:rPr lang="ru-RU" sz="2400" dirty="0">
                <a:latin typeface="Gabriola" panose="04040605051002020D02" pitchFamily="82" charset="0"/>
              </a:rPr>
              <a:t>, </a:t>
            </a:r>
            <a:r>
              <a:rPr lang="ru-RU" sz="2400" dirty="0" err="1">
                <a:latin typeface="Gabriola" panose="04040605051002020D02" pitchFamily="82" charset="0"/>
              </a:rPr>
              <a:t>що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має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назву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стіни</a:t>
            </a:r>
            <a:r>
              <a:rPr lang="ru-RU" sz="2400" dirty="0">
                <a:latin typeface="Gabriola" panose="04040605051002020D02" pitchFamily="82" charset="0"/>
              </a:rPr>
              <a:t> ока, </a:t>
            </a:r>
            <a:r>
              <a:rPr lang="ru-RU" sz="2400" dirty="0" err="1">
                <a:latin typeface="Gabriola" panose="04040605051002020D02" pitchFamily="82" charset="0"/>
              </a:rPr>
              <a:t>характеризується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найбільшими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швидкостями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вітру</a:t>
            </a:r>
            <a:r>
              <a:rPr lang="ru-RU" sz="2400" dirty="0">
                <a:latin typeface="Gabriola" panose="04040605051002020D02" pitchFamily="82" charset="0"/>
              </a:rPr>
              <a:t>. Центральна </a:t>
            </a:r>
            <a:r>
              <a:rPr lang="ru-RU" sz="2400" dirty="0" err="1">
                <a:latin typeface="Gabriola" panose="04040605051002020D02" pitchFamily="82" charset="0"/>
              </a:rPr>
              <a:t>частина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діаметром</a:t>
            </a:r>
            <a:r>
              <a:rPr lang="ru-RU" sz="2400" dirty="0">
                <a:latin typeface="Gabriola" panose="04040605051002020D02" pitchFamily="82" charset="0"/>
              </a:rPr>
              <a:t> 30-60 км </a:t>
            </a:r>
            <a:r>
              <a:rPr lang="ru-RU" sz="2400" dirty="0" err="1">
                <a:latin typeface="Gabriola" panose="04040605051002020D02" pitchFamily="82" charset="0"/>
              </a:rPr>
              <a:t>має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назву</a:t>
            </a:r>
            <a:r>
              <a:rPr lang="ru-RU" sz="2400" dirty="0">
                <a:latin typeface="Gabriola" panose="04040605051002020D02" pitchFamily="82" charset="0"/>
              </a:rPr>
              <a:t> ока, тут </a:t>
            </a:r>
            <a:r>
              <a:rPr lang="ru-RU" sz="2400" dirty="0" err="1">
                <a:latin typeface="Gabriola" panose="04040605051002020D02" pitchFamily="82" charset="0"/>
              </a:rPr>
              <a:t>швидкість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вітру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зменшується</a:t>
            </a:r>
            <a:r>
              <a:rPr lang="ru-RU" sz="2400" dirty="0">
                <a:latin typeface="Gabriola" panose="04040605051002020D02" pitchFamily="82" charset="0"/>
              </a:rPr>
              <a:t>, </a:t>
            </a:r>
            <a:r>
              <a:rPr lang="ru-RU" sz="2400" dirty="0" err="1">
                <a:latin typeface="Gabriola" panose="04040605051002020D02" pitchFamily="82" charset="0"/>
              </a:rPr>
              <a:t>рух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повітря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має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переважно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низхідний</a:t>
            </a:r>
            <a:r>
              <a:rPr lang="ru-RU" sz="2400" dirty="0">
                <a:latin typeface="Gabriola" panose="04040605051002020D02" pitchFamily="82" charset="0"/>
              </a:rPr>
              <a:t> характер, а небо часто </a:t>
            </a:r>
            <a:r>
              <a:rPr lang="ru-RU" sz="2400" dirty="0" err="1">
                <a:latin typeface="Gabriola" panose="04040605051002020D02" pitchFamily="82" charset="0"/>
              </a:rPr>
              <a:t>залишається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ясним</a:t>
            </a:r>
            <a:r>
              <a:rPr lang="ru-RU" sz="2400" dirty="0">
                <a:latin typeface="Gabriola" panose="04040605051002020D02" pitchFamily="82" charset="0"/>
              </a:rPr>
              <a:t>[2].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https://upload.wikimedia.org/wikipedia/commons/thumb/5/52/Hurr_cross.jpg/300px-Hurr_cro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2163" y="1914525"/>
            <a:ext cx="5568950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6" descr="https://upload.wikimedia.org/wikipedia/commons/thumb/0/04/Hurricane_Isabel_from_ISS.jpg/250px-Hurricane_Isabel_from_I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93850"/>
            <a:ext cx="5808663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err="1">
                <a:latin typeface="Gabriola" panose="04040605051002020D02" pitchFamily="82" charset="0"/>
              </a:rPr>
              <a:t>Тропі́чний</a:t>
            </a:r>
            <a:r>
              <a:rPr lang="ru-RU" sz="3600" dirty="0">
                <a:latin typeface="Gabriola" panose="04040605051002020D02" pitchFamily="82" charset="0"/>
              </a:rPr>
              <a:t> </a:t>
            </a:r>
            <a:r>
              <a:rPr lang="ru-RU" sz="3600" dirty="0" err="1">
                <a:latin typeface="Gabriola" panose="04040605051002020D02" pitchFamily="82" charset="0"/>
              </a:rPr>
              <a:t>цикло́н</a:t>
            </a:r>
            <a:endParaRPr lang="ru-RU" sz="3600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 err="1">
                <a:latin typeface="Gabriola" panose="04040605051002020D02" pitchFamily="82" charset="0"/>
              </a:rPr>
              <a:t>Тропі́чний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цикло́н</a:t>
            </a:r>
            <a:r>
              <a:rPr lang="ru-RU" sz="2400" dirty="0">
                <a:latin typeface="Gabriola" panose="04040605051002020D02" pitchFamily="82" charset="0"/>
              </a:rPr>
              <a:t> — тип циклону </a:t>
            </a:r>
            <a:r>
              <a:rPr lang="ru-RU" sz="2400" dirty="0" err="1">
                <a:latin typeface="Gabriola" panose="04040605051002020D02" pitchFamily="82" charset="0"/>
              </a:rPr>
              <a:t>або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погодної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системи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низького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тиску</a:t>
            </a:r>
            <a:r>
              <a:rPr lang="ru-RU" sz="2400" dirty="0">
                <a:latin typeface="Gabriola" panose="04040605051002020D02" pitchFamily="82" charset="0"/>
              </a:rPr>
              <a:t>, </a:t>
            </a:r>
            <a:r>
              <a:rPr lang="ru-RU" sz="2400" dirty="0" err="1">
                <a:latin typeface="Gabriola" panose="04040605051002020D02" pitchFamily="82" charset="0"/>
              </a:rPr>
              <a:t>що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виникає</a:t>
            </a:r>
            <a:r>
              <a:rPr lang="ru-RU" sz="2400" dirty="0">
                <a:latin typeface="Gabriola" panose="04040605051002020D02" pitchFamily="82" charset="0"/>
              </a:rPr>
              <a:t> над теплою </a:t>
            </a:r>
            <a:r>
              <a:rPr lang="ru-RU" sz="2400" dirty="0" err="1">
                <a:latin typeface="Gabriola" panose="04040605051002020D02" pitchFamily="82" charset="0"/>
              </a:rPr>
              <a:t>морською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поверхнею</a:t>
            </a:r>
            <a:r>
              <a:rPr lang="ru-RU" sz="2400" dirty="0">
                <a:latin typeface="Gabriola" panose="04040605051002020D02" pitchFamily="82" charset="0"/>
              </a:rPr>
              <a:t> та </a:t>
            </a:r>
            <a:r>
              <a:rPr lang="ru-RU" sz="2400" dirty="0" err="1">
                <a:latin typeface="Gabriola" panose="04040605051002020D02" pitchFamily="82" charset="0"/>
              </a:rPr>
              <a:t>супроводжується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потужними</a:t>
            </a:r>
            <a:r>
              <a:rPr lang="ru-RU" sz="2400" dirty="0">
                <a:latin typeface="Gabriola" panose="04040605051002020D02" pitchFamily="82" charset="0"/>
              </a:rPr>
              <a:t> грозами, </a:t>
            </a:r>
            <a:r>
              <a:rPr lang="ru-RU" sz="2400" dirty="0" err="1">
                <a:latin typeface="Gabriola" panose="04040605051002020D02" pitchFamily="82" charset="0"/>
              </a:rPr>
              <a:t>випадінням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зливових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опадів</a:t>
            </a:r>
            <a:r>
              <a:rPr lang="ru-RU" sz="2400" dirty="0">
                <a:latin typeface="Gabriola" panose="04040605051002020D02" pitchFamily="82" charset="0"/>
              </a:rPr>
              <a:t> і </a:t>
            </a:r>
            <a:r>
              <a:rPr lang="ru-RU" sz="2400" dirty="0" err="1">
                <a:latin typeface="Gabriola" panose="04040605051002020D02" pitchFamily="82" charset="0"/>
              </a:rPr>
              <a:t>вітрами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штормової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сили</a:t>
            </a:r>
            <a:r>
              <a:rPr lang="ru-RU" sz="2400" dirty="0">
                <a:latin typeface="Gabriola" panose="04040605051002020D02" pitchFamily="82" charset="0"/>
              </a:rPr>
              <a:t>. </a:t>
            </a:r>
            <a:r>
              <a:rPr lang="ru-RU" sz="2400" dirty="0" err="1">
                <a:latin typeface="Gabriola" panose="04040605051002020D02" pitchFamily="82" charset="0"/>
              </a:rPr>
              <a:t>Тропічні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циклони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отримують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енергію</a:t>
            </a:r>
            <a:r>
              <a:rPr lang="ru-RU" sz="2400" dirty="0">
                <a:latin typeface="Gabriola" panose="04040605051002020D02" pitchFamily="82" charset="0"/>
              </a:rPr>
              <a:t> через </a:t>
            </a:r>
            <a:r>
              <a:rPr lang="ru-RU" sz="2400" dirty="0" err="1">
                <a:latin typeface="Gabriola" panose="04040605051002020D02" pitchFamily="82" charset="0"/>
              </a:rPr>
              <a:t>підняття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вологого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повітря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угору</a:t>
            </a:r>
            <a:r>
              <a:rPr lang="ru-RU" sz="2400" dirty="0">
                <a:latin typeface="Gabriola" panose="04040605051002020D02" pitchFamily="82" charset="0"/>
              </a:rPr>
              <a:t>, </a:t>
            </a:r>
            <a:r>
              <a:rPr lang="ru-RU" sz="2400" dirty="0" err="1">
                <a:latin typeface="Gabriola" panose="04040605051002020D02" pitchFamily="82" charset="0"/>
              </a:rPr>
              <a:t>конденсацію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водяних</a:t>
            </a:r>
            <a:r>
              <a:rPr lang="ru-RU" sz="2400" dirty="0">
                <a:latin typeface="Gabriola" panose="04040605051002020D02" pitchFamily="82" charset="0"/>
              </a:rPr>
              <a:t> пар у </a:t>
            </a:r>
            <a:r>
              <a:rPr lang="ru-RU" sz="2400" dirty="0" err="1">
                <a:latin typeface="Gabriola" panose="04040605051002020D02" pitchFamily="82" charset="0"/>
              </a:rPr>
              <a:t>вигляді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дощів</a:t>
            </a:r>
            <a:r>
              <a:rPr lang="ru-RU" sz="2400" dirty="0">
                <a:latin typeface="Gabriola" panose="04040605051002020D02" pitchFamily="82" charset="0"/>
              </a:rPr>
              <a:t> та </a:t>
            </a:r>
            <a:r>
              <a:rPr lang="ru-RU" sz="2400" dirty="0" err="1">
                <a:latin typeface="Gabriola" panose="04040605051002020D02" pitchFamily="82" charset="0"/>
              </a:rPr>
              <a:t>опускання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сухішого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повітря</a:t>
            </a:r>
            <a:r>
              <a:rPr lang="ru-RU" sz="2400" dirty="0">
                <a:latin typeface="Gabriola" panose="04040605051002020D02" pitchFamily="82" charset="0"/>
              </a:rPr>
              <a:t>, </a:t>
            </a:r>
            <a:r>
              <a:rPr lang="ru-RU" sz="2400" dirty="0" err="1">
                <a:latin typeface="Gabriola" panose="04040605051002020D02" pitchFamily="82" charset="0"/>
              </a:rPr>
              <a:t>що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отримується</a:t>
            </a:r>
            <a:r>
              <a:rPr lang="ru-RU" sz="2400" dirty="0">
                <a:latin typeface="Gabriola" panose="04040605051002020D02" pitchFamily="82" charset="0"/>
              </a:rPr>
              <a:t> в </a:t>
            </a:r>
            <a:r>
              <a:rPr lang="ru-RU" sz="2400" dirty="0" err="1">
                <a:latin typeface="Gabriola" panose="04040605051002020D02" pitchFamily="82" charset="0"/>
              </a:rPr>
              <a:t>цьому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процесі</a:t>
            </a:r>
            <a:r>
              <a:rPr lang="ru-RU" sz="2400" dirty="0">
                <a:latin typeface="Gabriola" panose="04040605051002020D02" pitchFamily="82" charset="0"/>
              </a:rPr>
              <a:t>, </a:t>
            </a:r>
            <a:r>
              <a:rPr lang="ru-RU" sz="2400" dirty="0" err="1">
                <a:latin typeface="Gabriola" panose="04040605051002020D02" pitchFamily="82" charset="0"/>
              </a:rPr>
              <a:t>униз</a:t>
            </a:r>
            <a:r>
              <a:rPr lang="ru-RU" sz="2400" dirty="0">
                <a:latin typeface="Gabriola" panose="04040605051002020D02" pitchFamily="82" charset="0"/>
              </a:rPr>
              <a:t>. </a:t>
            </a:r>
            <a:r>
              <a:rPr lang="ru-RU" sz="2400" dirty="0" err="1">
                <a:latin typeface="Gabriola" panose="04040605051002020D02" pitchFamily="82" charset="0"/>
              </a:rPr>
              <a:t>Цей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механізм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принципово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відрізняється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від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механізму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позатропічних</a:t>
            </a:r>
            <a:r>
              <a:rPr lang="ru-RU" sz="2400" dirty="0">
                <a:latin typeface="Gabriola" panose="04040605051002020D02" pitchFamily="82" charset="0"/>
              </a:rPr>
              <a:t> та </a:t>
            </a:r>
            <a:r>
              <a:rPr lang="ru-RU" sz="2400" dirty="0" err="1">
                <a:latin typeface="Gabriola" panose="04040605051002020D02" pitchFamily="82" charset="0"/>
              </a:rPr>
              <a:t>полярних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циклонів</a:t>
            </a:r>
            <a:r>
              <a:rPr lang="ru-RU" sz="2400" dirty="0">
                <a:latin typeface="Gabriola" panose="04040605051002020D02" pitchFamily="82" charset="0"/>
              </a:rPr>
              <a:t>, на </a:t>
            </a:r>
            <a:r>
              <a:rPr lang="ru-RU" sz="2400" dirty="0" err="1">
                <a:latin typeface="Gabriola" panose="04040605051002020D02" pitchFamily="82" charset="0"/>
              </a:rPr>
              <a:t>відміну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від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яких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тропічні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циклони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класифікуються</a:t>
            </a:r>
            <a:r>
              <a:rPr lang="ru-RU" sz="2400" dirty="0">
                <a:latin typeface="Gabriola" panose="04040605051002020D02" pitchFamily="82" charset="0"/>
              </a:rPr>
              <a:t> як «</a:t>
            </a:r>
            <a:r>
              <a:rPr lang="ru-RU" sz="2400" dirty="0" err="1">
                <a:latin typeface="Gabriola" panose="04040605051002020D02" pitchFamily="82" charset="0"/>
              </a:rPr>
              <a:t>циклони</a:t>
            </a:r>
            <a:r>
              <a:rPr lang="ru-RU" sz="2400" dirty="0">
                <a:latin typeface="Gabriola" panose="04040605051002020D02" pitchFamily="82" charset="0"/>
              </a:rPr>
              <a:t> з теплим ядром».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err="1">
                <a:latin typeface="Gabriola" panose="04040605051002020D02" pitchFamily="82" charset="0"/>
              </a:rPr>
              <a:t>Загальний</a:t>
            </a:r>
            <a:r>
              <a:rPr lang="ru-RU" sz="4000" dirty="0">
                <a:latin typeface="Gabriola" panose="04040605051002020D02" pitchFamily="82" charset="0"/>
              </a:rPr>
              <a:t> </a:t>
            </a:r>
            <a:r>
              <a:rPr lang="ru-RU" sz="4000" dirty="0" err="1">
                <a:latin typeface="Gabriola" panose="04040605051002020D02" pitchFamily="82" charset="0"/>
              </a:rPr>
              <a:t>опис</a:t>
            </a:r>
            <a:endParaRPr lang="ru-RU" sz="4000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/>
              <a:t>Термін</a:t>
            </a:r>
            <a:r>
              <a:rPr lang="ru-RU" dirty="0"/>
              <a:t> «</a:t>
            </a:r>
            <a:r>
              <a:rPr lang="ru-RU" dirty="0" err="1"/>
              <a:t>тропічний</a:t>
            </a:r>
            <a:r>
              <a:rPr lang="ru-RU" dirty="0"/>
              <a:t>» </a:t>
            </a:r>
            <a:r>
              <a:rPr lang="ru-RU" dirty="0" err="1"/>
              <a:t>означає</a:t>
            </a:r>
            <a:r>
              <a:rPr lang="ru-RU" dirty="0"/>
              <a:t> як </a:t>
            </a:r>
            <a:r>
              <a:rPr lang="ru-RU" dirty="0" err="1"/>
              <a:t>географічний</a:t>
            </a:r>
            <a:r>
              <a:rPr lang="ru-RU" dirty="0"/>
              <a:t> район, де в </a:t>
            </a:r>
            <a:r>
              <a:rPr lang="ru-RU" dirty="0" err="1"/>
              <a:t>переважній</a:t>
            </a:r>
            <a:r>
              <a:rPr lang="ru-RU" dirty="0"/>
              <a:t>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подібні</a:t>
            </a:r>
            <a:r>
              <a:rPr lang="ru-RU" dirty="0"/>
              <a:t> </a:t>
            </a:r>
            <a:r>
              <a:rPr lang="ru-RU" dirty="0" err="1"/>
              <a:t>циклони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тропічні</a:t>
            </a:r>
            <a:r>
              <a:rPr lang="ru-RU" dirty="0"/>
              <a:t> </a:t>
            </a:r>
            <a:r>
              <a:rPr lang="ru-RU" dirty="0" err="1"/>
              <a:t>широти</a:t>
            </a:r>
            <a:r>
              <a:rPr lang="ru-RU" dirty="0"/>
              <a:t>, та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циклонів</a:t>
            </a:r>
            <a:r>
              <a:rPr lang="ru-RU" dirty="0"/>
              <a:t> у </a:t>
            </a:r>
            <a:r>
              <a:rPr lang="ru-RU" dirty="0" err="1"/>
              <a:t>тропічних</a:t>
            </a:r>
            <a:r>
              <a:rPr lang="ru-RU" dirty="0"/>
              <a:t> </a:t>
            </a:r>
            <a:r>
              <a:rPr lang="ru-RU" dirty="0" err="1"/>
              <a:t>повітряних</a:t>
            </a:r>
            <a:r>
              <a:rPr lang="ru-RU" dirty="0"/>
              <a:t> </a:t>
            </a:r>
            <a:r>
              <a:rPr lang="ru-RU" dirty="0" err="1"/>
              <a:t>масах</a:t>
            </a:r>
            <a:r>
              <a:rPr lang="ru-RU" dirty="0"/>
              <a:t>.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та району, де </a:t>
            </a:r>
            <a:r>
              <a:rPr lang="ru-RU" dirty="0" err="1"/>
              <a:t>існує</a:t>
            </a:r>
            <a:r>
              <a:rPr lang="ru-RU" dirty="0"/>
              <a:t> циклон, </a:t>
            </a:r>
            <a:r>
              <a:rPr lang="ru-RU" dirty="0" err="1"/>
              <a:t>тропічні</a:t>
            </a:r>
            <a:r>
              <a:rPr lang="ru-RU" dirty="0"/>
              <a:t> </a:t>
            </a:r>
            <a:r>
              <a:rPr lang="ru-RU" dirty="0" err="1"/>
              <a:t>циклони</a:t>
            </a:r>
            <a:r>
              <a:rPr lang="ru-RU" dirty="0"/>
              <a:t> </a:t>
            </a:r>
            <a:r>
              <a:rPr lang="ru-RU" dirty="0" err="1"/>
              <a:t>отримують</a:t>
            </a:r>
            <a:r>
              <a:rPr lang="ru-RU" dirty="0"/>
              <a:t> </a:t>
            </a:r>
            <a:r>
              <a:rPr lang="ru-RU" dirty="0" err="1"/>
              <a:t>назви</a:t>
            </a:r>
            <a:r>
              <a:rPr lang="ru-RU" dirty="0"/>
              <a:t> «</a:t>
            </a:r>
            <a:r>
              <a:rPr lang="ru-RU" dirty="0" err="1"/>
              <a:t>ураганів</a:t>
            </a:r>
            <a:r>
              <a:rPr lang="ru-RU" dirty="0"/>
              <a:t>», «</a:t>
            </a:r>
            <a:r>
              <a:rPr lang="ru-RU" dirty="0" err="1"/>
              <a:t>тайфунів</a:t>
            </a:r>
            <a:r>
              <a:rPr lang="ru-RU" dirty="0"/>
              <a:t>», «</a:t>
            </a:r>
            <a:r>
              <a:rPr lang="ru-RU" dirty="0" err="1"/>
              <a:t>тропічних</a:t>
            </a:r>
            <a:r>
              <a:rPr lang="ru-RU" dirty="0"/>
              <a:t> </a:t>
            </a:r>
            <a:r>
              <a:rPr lang="ru-RU" dirty="0" err="1"/>
              <a:t>штормів</a:t>
            </a:r>
            <a:r>
              <a:rPr lang="ru-RU" dirty="0"/>
              <a:t>», «</a:t>
            </a:r>
            <a:r>
              <a:rPr lang="ru-RU" dirty="0" err="1"/>
              <a:t>циклонних</a:t>
            </a:r>
            <a:r>
              <a:rPr lang="ru-RU" dirty="0"/>
              <a:t> </a:t>
            </a:r>
            <a:r>
              <a:rPr lang="ru-RU" dirty="0" err="1"/>
              <a:t>штормів</a:t>
            </a:r>
            <a:r>
              <a:rPr lang="ru-RU" dirty="0"/>
              <a:t>», «</a:t>
            </a:r>
            <a:r>
              <a:rPr lang="ru-RU" dirty="0" err="1"/>
              <a:t>тропічних</a:t>
            </a:r>
            <a:r>
              <a:rPr lang="ru-RU" dirty="0"/>
              <a:t> </a:t>
            </a:r>
            <a:r>
              <a:rPr lang="ru-RU" dirty="0" err="1"/>
              <a:t>депресій</a:t>
            </a:r>
            <a:r>
              <a:rPr lang="ru-RU" dirty="0"/>
              <a:t>» </a:t>
            </a:r>
            <a:r>
              <a:rPr lang="ru-RU" dirty="0" err="1"/>
              <a:t>або</a:t>
            </a:r>
            <a:r>
              <a:rPr lang="ru-RU" dirty="0"/>
              <a:t> просто «</a:t>
            </a:r>
            <a:r>
              <a:rPr lang="ru-RU" dirty="0" err="1"/>
              <a:t>циклонів</a:t>
            </a:r>
            <a:r>
              <a:rPr lang="ru-RU" dirty="0"/>
              <a:t>».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uastudent.com/wp-content/uploads/2012/05/yrag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3325" y="1506538"/>
            <a:ext cx="7061200" cy="457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499215" y="212720"/>
            <a:ext cx="300883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dirty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  <a:cs typeface="+mn-cs"/>
              </a:rPr>
              <a:t>«Ураган»</a:t>
            </a:r>
            <a:endParaRPr lang="ru-RU" sz="540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katyaburg.ru/sites/default/files/pictures/krasota_prirody/uragan_tayfun_kartinki_foto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7025" y="1527175"/>
            <a:ext cx="645795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504668" y="182946"/>
            <a:ext cx="318266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dirty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  <a:cs typeface="+mn-cs"/>
              </a:rPr>
              <a:t>«Тайфун»</a:t>
            </a:r>
            <a:endParaRPr lang="ru-RU" sz="540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s://upload.wikimedia.org/wikipedia/commons/a/ad/Flooding_in_Galveston_from_Hurricane_Ri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3775" y="1296988"/>
            <a:ext cx="7605713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610789" y="133519"/>
            <a:ext cx="474360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dirty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  <a:latin typeface="Gabriola" panose="04040605051002020D02" pitchFamily="82" charset="0"/>
                <a:cs typeface="+mn-cs"/>
              </a:rPr>
              <a:t>«Тропічний циклон»</a:t>
            </a:r>
            <a:endParaRPr lang="ru-RU" sz="540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  <a:latin typeface="Gabriola" panose="04040605051002020D02" pitchFamily="82" charset="0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://accidents.at.ua/_pu/0/06214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7900" y="1593850"/>
            <a:ext cx="7110413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614990" y="182946"/>
            <a:ext cx="674319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dirty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  <a:cs typeface="+mn-cs"/>
              </a:rPr>
              <a:t>«Циклонний шторм»</a:t>
            </a:r>
            <a:endParaRPr lang="ru-RU" sz="540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444500"/>
            <a:ext cx="10353675" cy="53467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 err="1">
                <a:latin typeface="Gabriola" panose="04040605051002020D02" pitchFamily="82" charset="0"/>
              </a:rPr>
              <a:t>Тропічні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циклони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здатні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викликати</a:t>
            </a:r>
            <a:r>
              <a:rPr lang="ru-RU" sz="2400" dirty="0">
                <a:latin typeface="Gabriola" panose="04040605051002020D02" pitchFamily="82" charset="0"/>
              </a:rPr>
              <a:t> не </a:t>
            </a:r>
            <a:r>
              <a:rPr lang="ru-RU" sz="2400" dirty="0" err="1">
                <a:latin typeface="Gabriola" panose="04040605051002020D02" pitchFamily="82" charset="0"/>
              </a:rPr>
              <a:t>тільки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надзвичайної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сили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зливи</a:t>
            </a:r>
            <a:r>
              <a:rPr lang="ru-RU" sz="2400" dirty="0">
                <a:latin typeface="Gabriola" panose="04040605051002020D02" pitchFamily="82" charset="0"/>
              </a:rPr>
              <a:t>, але й </a:t>
            </a:r>
            <a:r>
              <a:rPr lang="ru-RU" sz="2400" dirty="0" err="1">
                <a:latin typeface="Gabriola" panose="04040605051002020D02" pitchFamily="82" charset="0"/>
              </a:rPr>
              <a:t>великі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хвилі</a:t>
            </a:r>
            <a:r>
              <a:rPr lang="ru-RU" sz="2400" dirty="0">
                <a:latin typeface="Gabriola" panose="04040605051002020D02" pitchFamily="82" charset="0"/>
              </a:rPr>
              <a:t> на </a:t>
            </a:r>
            <a:r>
              <a:rPr lang="ru-RU" sz="2400" dirty="0" err="1">
                <a:latin typeface="Gabriola" panose="04040605051002020D02" pitchFamily="82" charset="0"/>
              </a:rPr>
              <a:t>поверхні</a:t>
            </a:r>
            <a:r>
              <a:rPr lang="ru-RU" sz="2400" dirty="0">
                <a:latin typeface="Gabriola" panose="04040605051002020D02" pitchFamily="82" charset="0"/>
              </a:rPr>
              <a:t> моря, </a:t>
            </a:r>
            <a:r>
              <a:rPr lang="ru-RU" sz="2400" dirty="0" err="1">
                <a:latin typeface="Gabriola" panose="04040605051002020D02" pitchFamily="82" charset="0"/>
              </a:rPr>
              <a:t>штормові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припливи</a:t>
            </a:r>
            <a:r>
              <a:rPr lang="ru-RU" sz="2400" dirty="0">
                <a:latin typeface="Gabriola" panose="04040605051002020D02" pitchFamily="82" charset="0"/>
              </a:rPr>
              <a:t> і </a:t>
            </a:r>
            <a:r>
              <a:rPr lang="ru-RU" sz="2400" dirty="0" err="1">
                <a:latin typeface="Gabriola" panose="04040605051002020D02" pitchFamily="82" charset="0"/>
              </a:rPr>
              <a:t>смерчі</a:t>
            </a:r>
            <a:r>
              <a:rPr lang="ru-RU" sz="2400" dirty="0">
                <a:latin typeface="Gabriola" panose="04040605051002020D02" pitchFamily="82" charset="0"/>
              </a:rPr>
              <a:t>. </a:t>
            </a:r>
            <a:r>
              <a:rPr lang="ru-RU" sz="2400" dirty="0" err="1">
                <a:latin typeface="Gabriola" panose="04040605051002020D02" pitchFamily="82" charset="0"/>
              </a:rPr>
              <a:t>Тропічні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циклони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можуть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виникати</a:t>
            </a:r>
            <a:r>
              <a:rPr lang="ru-RU" sz="2400" dirty="0">
                <a:latin typeface="Gabriola" panose="04040605051002020D02" pitchFamily="82" charset="0"/>
              </a:rPr>
              <a:t> та </a:t>
            </a:r>
            <a:r>
              <a:rPr lang="ru-RU" sz="2400" dirty="0" err="1">
                <a:latin typeface="Gabriola" panose="04040605051002020D02" pitchFamily="82" charset="0"/>
              </a:rPr>
              <a:t>підтримувати</a:t>
            </a:r>
            <a:r>
              <a:rPr lang="ru-RU" sz="2400" dirty="0">
                <a:latin typeface="Gabriola" panose="04040605051002020D02" pitchFamily="82" charset="0"/>
              </a:rPr>
              <a:t> свою силу </a:t>
            </a:r>
            <a:r>
              <a:rPr lang="ru-RU" sz="2400" dirty="0" err="1">
                <a:latin typeface="Gabriola" panose="04040605051002020D02" pitchFamily="82" charset="0"/>
              </a:rPr>
              <a:t>лише</a:t>
            </a:r>
            <a:r>
              <a:rPr lang="ru-RU" sz="2400" dirty="0">
                <a:latin typeface="Gabriola" panose="04040605051002020D02" pitchFamily="82" charset="0"/>
              </a:rPr>
              <a:t> над </a:t>
            </a:r>
            <a:r>
              <a:rPr lang="ru-RU" sz="2400" dirty="0" err="1">
                <a:latin typeface="Gabriola" panose="04040605051002020D02" pitchFamily="82" charset="0"/>
              </a:rPr>
              <a:t>поверхнею</a:t>
            </a:r>
            <a:r>
              <a:rPr lang="ru-RU" sz="2400" dirty="0">
                <a:latin typeface="Gabriola" panose="04040605051002020D02" pitchFamily="82" charset="0"/>
              </a:rPr>
              <a:t> великих </a:t>
            </a:r>
            <a:r>
              <a:rPr lang="ru-RU" sz="2400" dirty="0" err="1">
                <a:latin typeface="Gabriola" panose="04040605051002020D02" pitchFamily="82" charset="0"/>
              </a:rPr>
              <a:t>водойм</a:t>
            </a:r>
            <a:r>
              <a:rPr lang="ru-RU" sz="2400" dirty="0">
                <a:latin typeface="Gabriola" panose="04040605051002020D02" pitchFamily="82" charset="0"/>
              </a:rPr>
              <a:t>, </a:t>
            </a:r>
            <a:r>
              <a:rPr lang="ru-RU" sz="2400" dirty="0" err="1">
                <a:latin typeface="Gabriola" panose="04040605051002020D02" pitchFamily="82" charset="0"/>
              </a:rPr>
              <a:t>тоді</a:t>
            </a:r>
            <a:r>
              <a:rPr lang="ru-RU" sz="2400" dirty="0">
                <a:latin typeface="Gabriola" panose="04040605051002020D02" pitchFamily="82" charset="0"/>
              </a:rPr>
              <a:t> як над сушею вони </a:t>
            </a:r>
            <a:r>
              <a:rPr lang="ru-RU" sz="2400" dirty="0" err="1">
                <a:latin typeface="Gabriola" panose="04040605051002020D02" pitchFamily="82" charset="0"/>
              </a:rPr>
              <a:t>швидко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втрачають</a:t>
            </a:r>
            <a:r>
              <a:rPr lang="ru-RU" sz="2400" dirty="0">
                <a:latin typeface="Gabriola" panose="04040605051002020D02" pitchFamily="82" charset="0"/>
              </a:rPr>
              <a:t> силу. Тому </a:t>
            </a:r>
            <a:r>
              <a:rPr lang="ru-RU" sz="2400" dirty="0" err="1">
                <a:latin typeface="Gabriola" panose="04040605051002020D02" pitchFamily="82" charset="0"/>
              </a:rPr>
              <a:t>найбільшою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мірою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від</a:t>
            </a:r>
            <a:r>
              <a:rPr lang="ru-RU" sz="2400" dirty="0">
                <a:latin typeface="Gabriola" panose="04040605051002020D02" pitchFamily="82" charset="0"/>
              </a:rPr>
              <a:t> них </a:t>
            </a:r>
            <a:r>
              <a:rPr lang="ru-RU" sz="2400" dirty="0" err="1">
                <a:latin typeface="Gabriola" panose="04040605051002020D02" pitchFamily="82" charset="0"/>
              </a:rPr>
              <a:t>страждають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прибережні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райони</a:t>
            </a:r>
            <a:r>
              <a:rPr lang="ru-RU" sz="2400" dirty="0">
                <a:latin typeface="Gabriola" panose="04040605051002020D02" pitchFamily="82" charset="0"/>
              </a:rPr>
              <a:t> та </a:t>
            </a:r>
            <a:r>
              <a:rPr lang="ru-RU" sz="2400" dirty="0" err="1">
                <a:latin typeface="Gabriola" panose="04040605051002020D02" pitchFamily="82" charset="0"/>
              </a:rPr>
              <a:t>острови</a:t>
            </a:r>
            <a:r>
              <a:rPr lang="ru-RU" sz="2400" dirty="0">
                <a:latin typeface="Gabriola" panose="04040605051002020D02" pitchFamily="82" charset="0"/>
              </a:rPr>
              <a:t>, </a:t>
            </a:r>
            <a:r>
              <a:rPr lang="ru-RU" sz="2400" dirty="0" err="1">
                <a:latin typeface="Gabriola" panose="04040605051002020D02" pitchFamily="82" charset="0"/>
              </a:rPr>
              <a:t>тоді</a:t>
            </a:r>
            <a:r>
              <a:rPr lang="ru-RU" sz="2400" dirty="0">
                <a:latin typeface="Gabriola" panose="04040605051002020D02" pitchFamily="82" charset="0"/>
              </a:rPr>
              <a:t> як </a:t>
            </a:r>
            <a:r>
              <a:rPr lang="ru-RU" sz="2400" dirty="0" err="1">
                <a:latin typeface="Gabriola" panose="04040605051002020D02" pitchFamily="82" charset="0"/>
              </a:rPr>
              <a:t>райони</a:t>
            </a:r>
            <a:r>
              <a:rPr lang="ru-RU" sz="2400" dirty="0">
                <a:latin typeface="Gabriola" panose="04040605051002020D02" pitchFamily="82" charset="0"/>
              </a:rPr>
              <a:t> у </a:t>
            </a:r>
            <a:r>
              <a:rPr lang="ru-RU" sz="2400" dirty="0" err="1">
                <a:latin typeface="Gabriola" panose="04040605051002020D02" pitchFamily="82" charset="0"/>
              </a:rPr>
              <a:t>глибині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материків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перебувають</a:t>
            </a:r>
            <a:r>
              <a:rPr lang="ru-RU" sz="2400" dirty="0">
                <a:latin typeface="Gabriola" panose="04040605051002020D02" pitchFamily="82" charset="0"/>
              </a:rPr>
              <a:t> у </a:t>
            </a:r>
            <a:r>
              <a:rPr lang="ru-RU" sz="2400" dirty="0" err="1">
                <a:latin typeface="Gabriola" panose="04040605051002020D02" pitchFamily="82" charset="0"/>
              </a:rPr>
              <a:t>відносній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безпеці</a:t>
            </a:r>
            <a:r>
              <a:rPr lang="ru-RU" sz="2400" dirty="0">
                <a:latin typeface="Gabriola" panose="04040605051002020D02" pitchFamily="82" charset="0"/>
              </a:rPr>
              <a:t>. </a:t>
            </a:r>
            <a:r>
              <a:rPr lang="ru-RU" sz="2400" dirty="0" err="1">
                <a:latin typeface="Gabriola" panose="04040605051002020D02" pitchFamily="82" charset="0"/>
              </a:rPr>
              <a:t>Однак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викликані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тропічними</a:t>
            </a:r>
            <a:r>
              <a:rPr lang="ru-RU" sz="2400" dirty="0">
                <a:latin typeface="Gabriola" panose="04040605051002020D02" pitchFamily="82" charset="0"/>
              </a:rPr>
              <a:t> циклонами </a:t>
            </a:r>
            <a:r>
              <a:rPr lang="ru-RU" sz="2400" dirty="0" err="1">
                <a:latin typeface="Gabriola" panose="04040605051002020D02" pitchFamily="82" charset="0"/>
              </a:rPr>
              <a:t>зливові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дощі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можуть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викликати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повені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значних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масштабів</a:t>
            </a:r>
            <a:r>
              <a:rPr lang="ru-RU" sz="2400" dirty="0">
                <a:latin typeface="Gabriola" panose="04040605051002020D02" pitchFamily="82" charset="0"/>
              </a:rPr>
              <a:t> на </a:t>
            </a:r>
            <a:r>
              <a:rPr lang="ru-RU" sz="2400" dirty="0" err="1">
                <a:latin typeface="Gabriola" panose="04040605051002020D02" pitchFamily="82" charset="0"/>
              </a:rPr>
              <a:t>відстані</a:t>
            </a:r>
            <a:r>
              <a:rPr lang="ru-RU" sz="2400" dirty="0">
                <a:latin typeface="Gabriola" panose="04040605051002020D02" pitchFamily="82" charset="0"/>
              </a:rPr>
              <a:t> до 40 км </a:t>
            </a:r>
            <a:r>
              <a:rPr lang="ru-RU" sz="2400" dirty="0" err="1">
                <a:latin typeface="Gabriola" panose="04040605051002020D02" pitchFamily="82" charset="0"/>
              </a:rPr>
              <a:t>від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узбережжя</a:t>
            </a:r>
            <a:r>
              <a:rPr lang="ru-RU" sz="2400" dirty="0">
                <a:latin typeface="Gabriola" panose="04040605051002020D02" pitchFamily="82" charset="0"/>
              </a:rPr>
              <a:t>. </a:t>
            </a:r>
            <a:r>
              <a:rPr lang="ru-RU" sz="2400" dirty="0" err="1">
                <a:latin typeface="Gabriola" panose="04040605051002020D02" pitchFamily="82" charset="0"/>
              </a:rPr>
              <a:t>Хоча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ефект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тропічних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циклонів</a:t>
            </a:r>
            <a:r>
              <a:rPr lang="ru-RU" sz="2400" dirty="0">
                <a:latin typeface="Gabriola" panose="04040605051002020D02" pitchFamily="82" charset="0"/>
              </a:rPr>
              <a:t> на </a:t>
            </a:r>
            <a:r>
              <a:rPr lang="ru-RU" sz="2400" dirty="0" err="1">
                <a:latin typeface="Gabriola" panose="04040605051002020D02" pitchFamily="82" charset="0"/>
              </a:rPr>
              <a:t>людину</a:t>
            </a:r>
            <a:r>
              <a:rPr lang="ru-RU" sz="2400" dirty="0">
                <a:latin typeface="Gabriola" panose="04040605051002020D02" pitchFamily="82" charset="0"/>
              </a:rPr>
              <a:t> часто </a:t>
            </a:r>
            <a:r>
              <a:rPr lang="ru-RU" sz="2400" dirty="0" err="1">
                <a:latin typeface="Gabriola" panose="04040605051002020D02" pitchFamily="82" charset="0"/>
              </a:rPr>
              <a:t>буває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дуже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негативним</a:t>
            </a:r>
            <a:r>
              <a:rPr lang="ru-RU" sz="2400" dirty="0">
                <a:latin typeface="Gabriola" panose="04040605051002020D02" pitchFamily="82" charset="0"/>
              </a:rPr>
              <a:t>, </a:t>
            </a:r>
            <a:r>
              <a:rPr lang="ru-RU" sz="2400" dirty="0" err="1">
                <a:latin typeface="Gabriola" panose="04040605051002020D02" pitchFamily="82" charset="0"/>
              </a:rPr>
              <a:t>значні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кількості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опадів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можуть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припиняти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посухи</a:t>
            </a:r>
            <a:r>
              <a:rPr lang="ru-RU" sz="2400" dirty="0">
                <a:latin typeface="Gabriola" panose="04040605051002020D02" pitchFamily="82" charset="0"/>
              </a:rPr>
              <a:t>. </a:t>
            </a:r>
            <a:r>
              <a:rPr lang="ru-RU" sz="2400" dirty="0" err="1">
                <a:latin typeface="Gabriola" panose="04040605051002020D02" pitchFamily="82" charset="0"/>
              </a:rPr>
              <a:t>Тропічні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циклони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переносять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велику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кількість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енергії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від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тропічних</a:t>
            </a:r>
            <a:r>
              <a:rPr lang="ru-RU" sz="2400" dirty="0">
                <a:latin typeface="Gabriola" panose="04040605051002020D02" pitchFamily="82" charset="0"/>
              </a:rPr>
              <a:t> широт у </a:t>
            </a:r>
            <a:r>
              <a:rPr lang="ru-RU" sz="2400" dirty="0" err="1">
                <a:latin typeface="Gabriola" panose="04040605051002020D02" pitchFamily="82" charset="0"/>
              </a:rPr>
              <a:t>напрямку</a:t>
            </a:r>
            <a:r>
              <a:rPr lang="ru-RU" sz="2400" dirty="0">
                <a:latin typeface="Gabriola" panose="04040605051002020D02" pitchFamily="82" charset="0"/>
              </a:rPr>
              <a:t> до </a:t>
            </a:r>
            <a:r>
              <a:rPr lang="ru-RU" sz="2400" dirty="0" err="1">
                <a:latin typeface="Gabriola" panose="04040605051002020D02" pitchFamily="82" charset="0"/>
              </a:rPr>
              <a:t>помірних</a:t>
            </a:r>
            <a:r>
              <a:rPr lang="ru-RU" sz="2400" dirty="0">
                <a:latin typeface="Gabriola" panose="04040605051002020D02" pitchFamily="82" charset="0"/>
              </a:rPr>
              <a:t>, </a:t>
            </a:r>
            <a:r>
              <a:rPr lang="ru-RU" sz="2400" dirty="0" err="1">
                <a:latin typeface="Gabriola" panose="04040605051002020D02" pitchFamily="82" charset="0"/>
              </a:rPr>
              <a:t>що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робить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їх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важливою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складовою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глобальних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процесів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циркуляції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атмосфери</a:t>
            </a:r>
            <a:r>
              <a:rPr lang="ru-RU" sz="2400" dirty="0">
                <a:latin typeface="Gabriola" panose="04040605051002020D02" pitchFamily="82" charset="0"/>
              </a:rPr>
              <a:t>. </a:t>
            </a:r>
            <a:r>
              <a:rPr lang="ru-RU" sz="2400" dirty="0" err="1">
                <a:latin typeface="Gabriola" panose="04040605051002020D02" pitchFamily="82" charset="0"/>
              </a:rPr>
              <a:t>Завдяки</a:t>
            </a:r>
            <a:r>
              <a:rPr lang="ru-RU" sz="2400" dirty="0">
                <a:latin typeface="Gabriola" panose="04040605051002020D02" pitchFamily="82" charset="0"/>
              </a:rPr>
              <a:t> ним </a:t>
            </a:r>
            <a:r>
              <a:rPr lang="ru-RU" sz="2400" dirty="0" err="1">
                <a:latin typeface="Gabriola" panose="04040605051002020D02" pitchFamily="82" charset="0"/>
              </a:rPr>
              <a:t>різниця</a:t>
            </a:r>
            <a:r>
              <a:rPr lang="ru-RU" sz="2400" dirty="0">
                <a:latin typeface="Gabriola" panose="04040605051002020D02" pitchFamily="82" charset="0"/>
              </a:rPr>
              <a:t> у </a:t>
            </a:r>
            <a:r>
              <a:rPr lang="ru-RU" sz="2400" dirty="0" err="1">
                <a:latin typeface="Gabriola" panose="04040605051002020D02" pitchFamily="82" charset="0"/>
              </a:rPr>
              <a:t>температурі</a:t>
            </a:r>
            <a:r>
              <a:rPr lang="ru-RU" sz="2400" dirty="0">
                <a:latin typeface="Gabriola" panose="04040605051002020D02" pitchFamily="82" charset="0"/>
              </a:rPr>
              <a:t> на </a:t>
            </a:r>
            <a:r>
              <a:rPr lang="ru-RU" sz="2400" dirty="0" err="1">
                <a:latin typeface="Gabriola" panose="04040605051002020D02" pitchFamily="82" charset="0"/>
              </a:rPr>
              <a:t>різних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ділянках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поверхні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Землі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зменшується</a:t>
            </a:r>
            <a:r>
              <a:rPr lang="ru-RU" sz="2400" dirty="0">
                <a:latin typeface="Gabriola" panose="04040605051002020D02" pitchFamily="82" charset="0"/>
              </a:rPr>
              <a:t>, </a:t>
            </a:r>
            <a:r>
              <a:rPr lang="ru-RU" sz="2400" dirty="0" err="1">
                <a:latin typeface="Gabriola" panose="04040605051002020D02" pitchFamily="82" charset="0"/>
              </a:rPr>
              <a:t>що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дозволяє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існування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помірнішого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клімату</a:t>
            </a:r>
            <a:r>
              <a:rPr lang="ru-RU" sz="2400" dirty="0">
                <a:latin typeface="Gabriola" panose="04040605051002020D02" pitchFamily="82" charset="0"/>
              </a:rPr>
              <a:t> на </a:t>
            </a:r>
            <a:r>
              <a:rPr lang="ru-RU" sz="2400" dirty="0" err="1">
                <a:latin typeface="Gabriola" panose="04040605051002020D02" pitchFamily="82" charset="0"/>
              </a:rPr>
              <a:t>всій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поверхні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планети</a:t>
            </a:r>
            <a:r>
              <a:rPr lang="ru-RU" sz="2400" dirty="0">
                <a:latin typeface="Gabriola" panose="04040605051002020D02" pitchFamily="82" charset="0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39700"/>
            <a:ext cx="10353675" cy="56515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 err="1">
                <a:latin typeface="Gabriola" panose="04040605051002020D02" pitchFamily="82" charset="0"/>
              </a:rPr>
              <a:t>Багато</a:t>
            </a:r>
            <a:r>
              <a:rPr lang="ru-RU" sz="2800" dirty="0">
                <a:latin typeface="Gabriola" panose="04040605051002020D02" pitchFamily="82" charset="0"/>
              </a:rPr>
              <a:t> </a:t>
            </a:r>
            <a:r>
              <a:rPr lang="ru-RU" sz="2800" dirty="0" err="1">
                <a:latin typeface="Gabriola" panose="04040605051002020D02" pitchFamily="82" charset="0"/>
              </a:rPr>
              <a:t>тропічних</a:t>
            </a:r>
            <a:r>
              <a:rPr lang="ru-RU" sz="2800" dirty="0">
                <a:latin typeface="Gabriola" panose="04040605051002020D02" pitchFamily="82" charset="0"/>
              </a:rPr>
              <a:t> </a:t>
            </a:r>
            <a:r>
              <a:rPr lang="ru-RU" sz="2800" dirty="0" err="1">
                <a:latin typeface="Gabriola" panose="04040605051002020D02" pitchFamily="82" charset="0"/>
              </a:rPr>
              <a:t>циклонів</a:t>
            </a:r>
            <a:r>
              <a:rPr lang="ru-RU" sz="2800" dirty="0">
                <a:latin typeface="Gabriola" panose="04040605051002020D02" pitchFamily="82" charset="0"/>
              </a:rPr>
              <a:t> </a:t>
            </a:r>
            <a:r>
              <a:rPr lang="ru-RU" sz="2800" dirty="0" err="1">
                <a:latin typeface="Gabriola" panose="04040605051002020D02" pitchFamily="82" charset="0"/>
              </a:rPr>
              <a:t>утворюються</a:t>
            </a:r>
            <a:r>
              <a:rPr lang="ru-RU" sz="2800" dirty="0">
                <a:latin typeface="Gabriola" panose="04040605051002020D02" pitchFamily="82" charset="0"/>
              </a:rPr>
              <a:t> за </a:t>
            </a:r>
            <a:r>
              <a:rPr lang="ru-RU" sz="2800" dirty="0" err="1">
                <a:latin typeface="Gabriola" panose="04040605051002020D02" pitchFamily="82" charset="0"/>
              </a:rPr>
              <a:t>сприятливих</a:t>
            </a:r>
            <a:r>
              <a:rPr lang="ru-RU" sz="2800" dirty="0">
                <a:latin typeface="Gabriola" panose="04040605051002020D02" pitchFamily="82" charset="0"/>
              </a:rPr>
              <a:t> умов </a:t>
            </a:r>
            <a:r>
              <a:rPr lang="ru-RU" sz="2800" dirty="0" err="1">
                <a:latin typeface="Gabriola" panose="04040605051002020D02" pitchFamily="82" charset="0"/>
              </a:rPr>
              <a:t>із</a:t>
            </a:r>
            <a:r>
              <a:rPr lang="ru-RU" sz="2800" dirty="0">
                <a:latin typeface="Gabriola" panose="04040605051002020D02" pitchFamily="82" charset="0"/>
              </a:rPr>
              <a:t> </a:t>
            </a:r>
            <a:r>
              <a:rPr lang="ru-RU" sz="2800" dirty="0" err="1">
                <a:latin typeface="Gabriola" panose="04040605051002020D02" pitchFamily="82" charset="0"/>
              </a:rPr>
              <a:t>слабких</a:t>
            </a:r>
            <a:r>
              <a:rPr lang="ru-RU" sz="2800" dirty="0">
                <a:latin typeface="Gabriola" panose="04040605051002020D02" pitchFamily="82" charset="0"/>
              </a:rPr>
              <a:t> </a:t>
            </a:r>
            <a:r>
              <a:rPr lang="ru-RU" sz="2800" dirty="0" err="1">
                <a:latin typeface="Gabriola" panose="04040605051002020D02" pitchFamily="82" charset="0"/>
              </a:rPr>
              <a:t>атмосферних</a:t>
            </a:r>
            <a:r>
              <a:rPr lang="ru-RU" sz="2800" dirty="0">
                <a:latin typeface="Gabriola" panose="04040605051002020D02" pitchFamily="82" charset="0"/>
              </a:rPr>
              <a:t> </a:t>
            </a:r>
            <a:r>
              <a:rPr lang="ru-RU" sz="2800" dirty="0" err="1">
                <a:latin typeface="Gabriola" panose="04040605051002020D02" pitchFamily="82" charset="0"/>
              </a:rPr>
              <a:t>збурень</a:t>
            </a:r>
            <a:r>
              <a:rPr lang="ru-RU" sz="2800" dirty="0">
                <a:latin typeface="Gabriola" panose="04040605051002020D02" pitchFamily="82" charset="0"/>
              </a:rPr>
              <a:t>, на </a:t>
            </a:r>
            <a:r>
              <a:rPr lang="ru-RU" sz="2800" dirty="0" err="1">
                <a:latin typeface="Gabriola" panose="04040605051002020D02" pitchFamily="82" charset="0"/>
              </a:rPr>
              <a:t>виникнення</a:t>
            </a:r>
            <a:r>
              <a:rPr lang="ru-RU" sz="2800" dirty="0">
                <a:latin typeface="Gabriola" panose="04040605051002020D02" pitchFamily="82" charset="0"/>
              </a:rPr>
              <a:t> </a:t>
            </a:r>
            <a:r>
              <a:rPr lang="ru-RU" sz="2800" dirty="0" err="1">
                <a:latin typeface="Gabriola" panose="04040605051002020D02" pitchFamily="82" charset="0"/>
              </a:rPr>
              <a:t>яких</a:t>
            </a:r>
            <a:r>
              <a:rPr lang="ru-RU" sz="2800" dirty="0">
                <a:latin typeface="Gabriola" panose="04040605051002020D02" pitchFamily="82" charset="0"/>
              </a:rPr>
              <a:t> </a:t>
            </a:r>
            <a:r>
              <a:rPr lang="ru-RU" sz="2800" dirty="0" err="1">
                <a:latin typeface="Gabriola" panose="04040605051002020D02" pitchFamily="82" charset="0"/>
              </a:rPr>
              <a:t>впливають</a:t>
            </a:r>
            <a:r>
              <a:rPr lang="ru-RU" sz="2800" dirty="0">
                <a:latin typeface="Gabriola" panose="04040605051002020D02" pitchFamily="82" charset="0"/>
              </a:rPr>
              <a:t> </a:t>
            </a:r>
            <a:r>
              <a:rPr lang="ru-RU" sz="2800" dirty="0" err="1">
                <a:latin typeface="Gabriola" panose="04040605051002020D02" pitchFamily="82" charset="0"/>
              </a:rPr>
              <a:t>такі</a:t>
            </a:r>
            <a:r>
              <a:rPr lang="ru-RU" sz="2800" dirty="0">
                <a:latin typeface="Gabriola" panose="04040605051002020D02" pitchFamily="82" charset="0"/>
              </a:rPr>
              <a:t> </a:t>
            </a:r>
            <a:r>
              <a:rPr lang="ru-RU" sz="2800" dirty="0" err="1">
                <a:latin typeface="Gabriola" panose="04040605051002020D02" pitchFamily="82" charset="0"/>
              </a:rPr>
              <a:t>ефекти</a:t>
            </a:r>
            <a:r>
              <a:rPr lang="ru-RU" sz="2800" dirty="0">
                <a:latin typeface="Gabriola" panose="04040605051002020D02" pitchFamily="82" charset="0"/>
              </a:rPr>
              <a:t> як </a:t>
            </a:r>
            <a:r>
              <a:rPr lang="ru-RU" sz="2800" dirty="0" err="1">
                <a:latin typeface="Gabriola" panose="04040605051002020D02" pitchFamily="82" charset="0"/>
              </a:rPr>
              <a:t>осциляція</a:t>
            </a:r>
            <a:r>
              <a:rPr lang="ru-RU" sz="2800" dirty="0">
                <a:latin typeface="Gabriola" panose="04040605051002020D02" pitchFamily="82" charset="0"/>
              </a:rPr>
              <a:t> </a:t>
            </a:r>
            <a:r>
              <a:rPr lang="ru-RU" sz="2800" dirty="0" err="1">
                <a:latin typeface="Gabriola" panose="04040605051002020D02" pitchFamily="82" charset="0"/>
              </a:rPr>
              <a:t>Маддена-Джуліана</a:t>
            </a:r>
            <a:r>
              <a:rPr lang="ru-RU" sz="2800" dirty="0">
                <a:latin typeface="Gabriola" panose="04040605051002020D02" pitchFamily="82" charset="0"/>
              </a:rPr>
              <a:t>, Ель-</a:t>
            </a:r>
            <a:r>
              <a:rPr lang="ru-RU" sz="2800" dirty="0" err="1">
                <a:latin typeface="Gabriola" panose="04040605051002020D02" pitchFamily="82" charset="0"/>
              </a:rPr>
              <a:t>Ніньйо</a:t>
            </a:r>
            <a:r>
              <a:rPr lang="ru-RU" sz="2800" dirty="0">
                <a:latin typeface="Gabriola" panose="04040605051002020D02" pitchFamily="82" charset="0"/>
              </a:rPr>
              <a:t> й </a:t>
            </a:r>
            <a:r>
              <a:rPr lang="ru-RU" sz="2800" dirty="0" err="1">
                <a:latin typeface="Gabriola" panose="04040605051002020D02" pitchFamily="82" charset="0"/>
              </a:rPr>
              <a:t>північноатлантична</a:t>
            </a:r>
            <a:r>
              <a:rPr lang="ru-RU" sz="2800" dirty="0">
                <a:latin typeface="Gabriola" panose="04040605051002020D02" pitchFamily="82" charset="0"/>
              </a:rPr>
              <a:t> </a:t>
            </a:r>
            <a:r>
              <a:rPr lang="ru-RU" sz="2800" dirty="0" err="1">
                <a:latin typeface="Gabriola" panose="04040605051002020D02" pitchFamily="82" charset="0"/>
              </a:rPr>
              <a:t>осциляція</a:t>
            </a:r>
            <a:r>
              <a:rPr lang="ru-RU" sz="2800" dirty="0">
                <a:latin typeface="Gabriola" panose="04040605051002020D02" pitchFamily="82" charset="0"/>
              </a:rPr>
              <a:t>. </a:t>
            </a:r>
            <a:r>
              <a:rPr lang="ru-RU" sz="2800" dirty="0" err="1">
                <a:latin typeface="Gabriola" panose="04040605051002020D02" pitchFamily="82" charset="0"/>
              </a:rPr>
              <a:t>Інші</a:t>
            </a:r>
            <a:r>
              <a:rPr lang="ru-RU" sz="2800" dirty="0">
                <a:latin typeface="Gabriola" panose="04040605051002020D02" pitchFamily="82" charset="0"/>
              </a:rPr>
              <a:t> </a:t>
            </a:r>
            <a:r>
              <a:rPr lang="ru-RU" sz="2800" dirty="0" err="1">
                <a:latin typeface="Gabriola" panose="04040605051002020D02" pitchFamily="82" charset="0"/>
              </a:rPr>
              <a:t>циклони</a:t>
            </a:r>
            <a:r>
              <a:rPr lang="ru-RU" sz="2800" dirty="0">
                <a:latin typeface="Gabriola" panose="04040605051002020D02" pitchFamily="82" charset="0"/>
              </a:rPr>
              <a:t>, </a:t>
            </a:r>
            <a:r>
              <a:rPr lang="ru-RU" sz="2800" dirty="0" err="1">
                <a:latin typeface="Gabriola" panose="04040605051002020D02" pitchFamily="82" charset="0"/>
              </a:rPr>
              <a:t>зокрема</a:t>
            </a:r>
            <a:r>
              <a:rPr lang="ru-RU" sz="2800" dirty="0">
                <a:latin typeface="Gabriola" panose="04040605051002020D02" pitchFamily="82" charset="0"/>
              </a:rPr>
              <a:t> </a:t>
            </a:r>
            <a:r>
              <a:rPr lang="ru-RU" sz="2800" dirty="0" err="1">
                <a:latin typeface="Gabriola" panose="04040605051002020D02" pitchFamily="82" charset="0"/>
              </a:rPr>
              <a:t>субтропічні</a:t>
            </a:r>
            <a:r>
              <a:rPr lang="ru-RU" sz="2800" dirty="0">
                <a:latin typeface="Gabriola" panose="04040605051002020D02" pitchFamily="82" charset="0"/>
              </a:rPr>
              <a:t>, </a:t>
            </a:r>
            <a:r>
              <a:rPr lang="ru-RU" sz="2800" dirty="0" err="1">
                <a:latin typeface="Gabriola" panose="04040605051002020D02" pitchFamily="82" charset="0"/>
              </a:rPr>
              <a:t>здатні</a:t>
            </a:r>
            <a:r>
              <a:rPr lang="ru-RU" sz="2800" dirty="0">
                <a:latin typeface="Gabriola" panose="04040605051002020D02" pitchFamily="82" charset="0"/>
              </a:rPr>
              <a:t> </a:t>
            </a:r>
            <a:r>
              <a:rPr lang="ru-RU" sz="2800" dirty="0" err="1">
                <a:latin typeface="Gabriola" panose="04040605051002020D02" pitchFamily="82" charset="0"/>
              </a:rPr>
              <a:t>набувати</a:t>
            </a:r>
            <a:r>
              <a:rPr lang="ru-RU" sz="2800" dirty="0">
                <a:latin typeface="Gabriola" panose="04040605051002020D02" pitchFamily="82" charset="0"/>
              </a:rPr>
              <a:t> характеристик </a:t>
            </a:r>
            <a:r>
              <a:rPr lang="ru-RU" sz="2800" dirty="0" err="1">
                <a:latin typeface="Gabriola" panose="04040605051002020D02" pitchFamily="82" charset="0"/>
              </a:rPr>
              <a:t>тропічних</a:t>
            </a:r>
            <a:r>
              <a:rPr lang="ru-RU" sz="2800" dirty="0">
                <a:latin typeface="Gabriola" panose="04040605051002020D02" pitchFamily="82" charset="0"/>
              </a:rPr>
              <a:t> </a:t>
            </a:r>
            <a:r>
              <a:rPr lang="ru-RU" sz="2800" dirty="0" err="1">
                <a:latin typeface="Gabriola" panose="04040605051002020D02" pitchFamily="82" charset="0"/>
              </a:rPr>
              <a:t>циклонів</a:t>
            </a:r>
            <a:r>
              <a:rPr lang="ru-RU" sz="2800" dirty="0">
                <a:latin typeface="Gabriola" panose="04040605051002020D02" pitchFamily="82" charset="0"/>
              </a:rPr>
              <a:t> </a:t>
            </a:r>
            <a:r>
              <a:rPr lang="ru-RU" sz="2800" dirty="0" err="1">
                <a:latin typeface="Gabriola" panose="04040605051002020D02" pitchFamily="82" charset="0"/>
              </a:rPr>
              <a:t>із</a:t>
            </a:r>
            <a:r>
              <a:rPr lang="ru-RU" sz="2800" dirty="0">
                <a:latin typeface="Gabriola" panose="04040605051002020D02" pitchFamily="82" charset="0"/>
              </a:rPr>
              <a:t> </a:t>
            </a:r>
            <a:r>
              <a:rPr lang="ru-RU" sz="2800" dirty="0" err="1">
                <a:latin typeface="Gabriola" panose="04040605051002020D02" pitchFamily="82" charset="0"/>
              </a:rPr>
              <a:t>розвитком</a:t>
            </a:r>
            <a:r>
              <a:rPr lang="ru-RU" sz="2800" dirty="0">
                <a:latin typeface="Gabriola" panose="04040605051002020D02" pitchFamily="82" charset="0"/>
              </a:rPr>
              <a:t>. </a:t>
            </a:r>
            <a:r>
              <a:rPr lang="ru-RU" sz="2800" dirty="0" err="1">
                <a:latin typeface="Gabriola" panose="04040605051002020D02" pitchFamily="82" charset="0"/>
              </a:rPr>
              <a:t>Після</a:t>
            </a:r>
            <a:r>
              <a:rPr lang="ru-RU" sz="2800" dirty="0">
                <a:latin typeface="Gabriola" panose="04040605051002020D02" pitchFamily="82" charset="0"/>
              </a:rPr>
              <a:t> </a:t>
            </a:r>
            <a:r>
              <a:rPr lang="ru-RU" sz="2800" dirty="0" err="1">
                <a:latin typeface="Gabriola" panose="04040605051002020D02" pitchFamily="82" charset="0"/>
              </a:rPr>
              <a:t>утворення</a:t>
            </a:r>
            <a:r>
              <a:rPr lang="ru-RU" sz="2800" dirty="0">
                <a:latin typeface="Gabriola" panose="04040605051002020D02" pitchFamily="82" charset="0"/>
              </a:rPr>
              <a:t>, </a:t>
            </a:r>
            <a:r>
              <a:rPr lang="ru-RU" sz="2800" dirty="0" err="1">
                <a:latin typeface="Gabriola" panose="04040605051002020D02" pitchFamily="82" charset="0"/>
              </a:rPr>
              <a:t>тропічні</a:t>
            </a:r>
            <a:r>
              <a:rPr lang="ru-RU" sz="2800" dirty="0">
                <a:latin typeface="Gabriola" panose="04040605051002020D02" pitchFamily="82" charset="0"/>
              </a:rPr>
              <a:t> </a:t>
            </a:r>
            <a:r>
              <a:rPr lang="ru-RU" sz="2800" dirty="0" err="1">
                <a:latin typeface="Gabriola" panose="04040605051002020D02" pitchFamily="82" charset="0"/>
              </a:rPr>
              <a:t>циклони</a:t>
            </a:r>
            <a:r>
              <a:rPr lang="ru-RU" sz="2800" dirty="0">
                <a:latin typeface="Gabriola" panose="04040605051002020D02" pitchFamily="82" charset="0"/>
              </a:rPr>
              <a:t> </a:t>
            </a:r>
            <a:r>
              <a:rPr lang="ru-RU" sz="2800" dirty="0" err="1">
                <a:latin typeface="Gabriola" panose="04040605051002020D02" pitchFamily="82" charset="0"/>
              </a:rPr>
              <a:t>рухаються</a:t>
            </a:r>
            <a:r>
              <a:rPr lang="ru-RU" sz="2800" dirty="0">
                <a:latin typeface="Gabriola" panose="04040605051002020D02" pitchFamily="82" charset="0"/>
              </a:rPr>
              <a:t> </a:t>
            </a:r>
            <a:r>
              <a:rPr lang="ru-RU" sz="2800" dirty="0" err="1">
                <a:latin typeface="Gabriola" panose="04040605051002020D02" pitchFamily="82" charset="0"/>
              </a:rPr>
              <a:t>під</a:t>
            </a:r>
            <a:r>
              <a:rPr lang="ru-RU" sz="2800" dirty="0">
                <a:latin typeface="Gabriola" panose="04040605051002020D02" pitchFamily="82" charset="0"/>
              </a:rPr>
              <a:t> </a:t>
            </a:r>
            <a:r>
              <a:rPr lang="ru-RU" sz="2800" dirty="0" err="1">
                <a:latin typeface="Gabriola" panose="04040605051002020D02" pitchFamily="82" charset="0"/>
              </a:rPr>
              <a:t>дією</a:t>
            </a:r>
            <a:r>
              <a:rPr lang="ru-RU" sz="2800" dirty="0">
                <a:latin typeface="Gabriola" panose="04040605051002020D02" pitchFamily="82" charset="0"/>
              </a:rPr>
              <a:t> </a:t>
            </a:r>
            <a:r>
              <a:rPr lang="ru-RU" sz="2800" dirty="0" err="1">
                <a:latin typeface="Gabriola" panose="04040605051002020D02" pitchFamily="82" charset="0"/>
              </a:rPr>
              <a:t>переважних</a:t>
            </a:r>
            <a:r>
              <a:rPr lang="ru-RU" sz="2800" dirty="0">
                <a:latin typeface="Gabriola" panose="04040605051002020D02" pitchFamily="82" charset="0"/>
              </a:rPr>
              <a:t> </a:t>
            </a:r>
            <a:r>
              <a:rPr lang="ru-RU" sz="2800" dirty="0" err="1">
                <a:latin typeface="Gabriola" panose="04040605051002020D02" pitchFamily="82" charset="0"/>
              </a:rPr>
              <a:t>вітрів</a:t>
            </a:r>
            <a:r>
              <a:rPr lang="ru-RU" sz="2800" dirty="0">
                <a:latin typeface="Gabriola" panose="04040605051002020D02" pitchFamily="82" charset="0"/>
              </a:rPr>
              <a:t>; </a:t>
            </a:r>
            <a:r>
              <a:rPr lang="ru-RU" sz="2800" dirty="0" err="1">
                <a:latin typeface="Gabriola" panose="04040605051002020D02" pitchFamily="82" charset="0"/>
              </a:rPr>
              <a:t>якщо</a:t>
            </a:r>
            <a:r>
              <a:rPr lang="ru-RU" sz="2800" dirty="0">
                <a:latin typeface="Gabriola" panose="04040605051002020D02" pitchFamily="82" charset="0"/>
              </a:rPr>
              <a:t> </a:t>
            </a:r>
            <a:r>
              <a:rPr lang="ru-RU" sz="2800" dirty="0" err="1">
                <a:latin typeface="Gabriola" panose="04040605051002020D02" pitchFamily="82" charset="0"/>
              </a:rPr>
              <a:t>умови</a:t>
            </a:r>
            <a:r>
              <a:rPr lang="ru-RU" sz="2800" dirty="0">
                <a:latin typeface="Gabriola" panose="04040605051002020D02" pitchFamily="82" charset="0"/>
              </a:rPr>
              <a:t> </a:t>
            </a:r>
            <a:r>
              <a:rPr lang="ru-RU" sz="2800" dirty="0" err="1">
                <a:latin typeface="Gabriola" panose="04040605051002020D02" pitchFamily="82" charset="0"/>
              </a:rPr>
              <a:t>залишаються</a:t>
            </a:r>
            <a:r>
              <a:rPr lang="ru-RU" sz="2800" dirty="0">
                <a:latin typeface="Gabriola" panose="04040605051002020D02" pitchFamily="82" charset="0"/>
              </a:rPr>
              <a:t> </a:t>
            </a:r>
            <a:r>
              <a:rPr lang="ru-RU" sz="2800" dirty="0" err="1">
                <a:latin typeface="Gabriola" panose="04040605051002020D02" pitchFamily="82" charset="0"/>
              </a:rPr>
              <a:t>сприятливими</a:t>
            </a:r>
            <a:r>
              <a:rPr lang="ru-RU" sz="2800" dirty="0">
                <a:latin typeface="Gabriola" panose="04040605051002020D02" pitchFamily="82" charset="0"/>
              </a:rPr>
              <a:t>, циклон </a:t>
            </a:r>
            <a:r>
              <a:rPr lang="ru-RU" sz="2800" dirty="0" err="1">
                <a:latin typeface="Gabriola" panose="04040605051002020D02" pitchFamily="82" charset="0"/>
              </a:rPr>
              <a:t>набирає</a:t>
            </a:r>
            <a:r>
              <a:rPr lang="ru-RU" sz="2800" dirty="0">
                <a:latin typeface="Gabriola" panose="04040605051002020D02" pitchFamily="82" charset="0"/>
              </a:rPr>
              <a:t> силу та </a:t>
            </a:r>
            <a:r>
              <a:rPr lang="ru-RU" sz="2800" dirty="0" err="1">
                <a:latin typeface="Gabriola" panose="04040605051002020D02" pitchFamily="82" charset="0"/>
              </a:rPr>
              <a:t>утворює</a:t>
            </a:r>
            <a:r>
              <a:rPr lang="ru-RU" sz="2800" dirty="0">
                <a:latin typeface="Gabriola" panose="04040605051002020D02" pitchFamily="82" charset="0"/>
              </a:rPr>
              <a:t> </a:t>
            </a:r>
            <a:r>
              <a:rPr lang="ru-RU" sz="2800" dirty="0" err="1">
                <a:latin typeface="Gabriola" panose="04040605051002020D02" pitchFamily="82" charset="0"/>
              </a:rPr>
              <a:t>характерну</a:t>
            </a:r>
            <a:r>
              <a:rPr lang="ru-RU" sz="2800" dirty="0">
                <a:latin typeface="Gabriola" panose="04040605051002020D02" pitchFamily="82" charset="0"/>
              </a:rPr>
              <a:t> </a:t>
            </a:r>
            <a:r>
              <a:rPr lang="ru-RU" sz="2800" dirty="0" err="1">
                <a:latin typeface="Gabriola" panose="04040605051002020D02" pitchFamily="82" charset="0"/>
              </a:rPr>
              <a:t>вихрову</a:t>
            </a:r>
            <a:r>
              <a:rPr lang="ru-RU" sz="2800" dirty="0">
                <a:latin typeface="Gabriola" panose="04040605051002020D02" pitchFamily="82" charset="0"/>
              </a:rPr>
              <a:t> структуру </a:t>
            </a:r>
            <a:r>
              <a:rPr lang="ru-RU" sz="2800" dirty="0" err="1">
                <a:latin typeface="Gabriola" panose="04040605051002020D02" pitchFamily="82" charset="0"/>
              </a:rPr>
              <a:t>із</a:t>
            </a:r>
            <a:r>
              <a:rPr lang="ru-RU" sz="2800" dirty="0">
                <a:latin typeface="Gabriola" panose="04040605051002020D02" pitchFamily="82" charset="0"/>
              </a:rPr>
              <a:t> оком у </a:t>
            </a:r>
            <a:r>
              <a:rPr lang="ru-RU" sz="2800" dirty="0" err="1">
                <a:latin typeface="Gabriola" panose="04040605051002020D02" pitchFamily="82" charset="0"/>
              </a:rPr>
              <a:t>центрі</a:t>
            </a:r>
            <a:r>
              <a:rPr lang="ru-RU" sz="2800" dirty="0">
                <a:latin typeface="Gabriola" panose="04040605051002020D02" pitchFamily="82" charset="0"/>
              </a:rPr>
              <a:t>. </a:t>
            </a:r>
            <a:r>
              <a:rPr lang="ru-RU" sz="2800" dirty="0" err="1">
                <a:latin typeface="Gabriola" panose="04040605051002020D02" pitchFamily="82" charset="0"/>
              </a:rPr>
              <a:t>Якщо</a:t>
            </a:r>
            <a:r>
              <a:rPr lang="ru-RU" sz="2800" dirty="0">
                <a:latin typeface="Gabriola" panose="04040605051002020D02" pitchFamily="82" charset="0"/>
              </a:rPr>
              <a:t> ж </a:t>
            </a:r>
            <a:r>
              <a:rPr lang="ru-RU" sz="2800" dirty="0" err="1">
                <a:latin typeface="Gabriola" panose="04040605051002020D02" pitchFamily="82" charset="0"/>
              </a:rPr>
              <a:t>умови</a:t>
            </a:r>
            <a:r>
              <a:rPr lang="ru-RU" sz="2800" dirty="0">
                <a:latin typeface="Gabriola" panose="04040605051002020D02" pitchFamily="82" charset="0"/>
              </a:rPr>
              <a:t> </a:t>
            </a:r>
            <a:r>
              <a:rPr lang="ru-RU" sz="2800" dirty="0" err="1">
                <a:latin typeface="Gabriola" panose="04040605051002020D02" pitchFamily="82" charset="0"/>
              </a:rPr>
              <a:t>несприятливі</a:t>
            </a:r>
            <a:r>
              <a:rPr lang="ru-RU" sz="2800" dirty="0">
                <a:latin typeface="Gabriola" panose="04040605051002020D02" pitchFamily="82" charset="0"/>
              </a:rPr>
              <a:t>, </a:t>
            </a:r>
            <a:r>
              <a:rPr lang="ru-RU" sz="2800" dirty="0" err="1">
                <a:latin typeface="Gabriola" panose="04040605051002020D02" pitchFamily="82" charset="0"/>
              </a:rPr>
              <a:t>або</a:t>
            </a:r>
            <a:r>
              <a:rPr lang="ru-RU" sz="2800" dirty="0">
                <a:latin typeface="Gabriola" panose="04040605051002020D02" pitchFamily="82" charset="0"/>
              </a:rPr>
              <a:t> </a:t>
            </a:r>
            <a:r>
              <a:rPr lang="ru-RU" sz="2800" dirty="0" err="1">
                <a:latin typeface="Gabriola" panose="04040605051002020D02" pitchFamily="82" charset="0"/>
              </a:rPr>
              <a:t>якщо</a:t>
            </a:r>
            <a:r>
              <a:rPr lang="ru-RU" sz="2800" dirty="0">
                <a:latin typeface="Gabriola" panose="04040605051002020D02" pitchFamily="82" charset="0"/>
              </a:rPr>
              <a:t> циклон </a:t>
            </a:r>
            <a:r>
              <a:rPr lang="ru-RU" sz="2800" dirty="0" err="1">
                <a:latin typeface="Gabriola" panose="04040605051002020D02" pitchFamily="82" charset="0"/>
              </a:rPr>
              <a:t>зсувається</a:t>
            </a:r>
            <a:r>
              <a:rPr lang="ru-RU" sz="2800" dirty="0">
                <a:latin typeface="Gabriola" panose="04040605051002020D02" pitchFamily="82" charset="0"/>
              </a:rPr>
              <a:t> на сушу, </a:t>
            </a:r>
            <a:r>
              <a:rPr lang="ru-RU" sz="2800" dirty="0" err="1">
                <a:latin typeface="Gabriola" panose="04040605051002020D02" pitchFamily="82" charset="0"/>
              </a:rPr>
              <a:t>він</a:t>
            </a:r>
            <a:r>
              <a:rPr lang="ru-RU" sz="2800" dirty="0">
                <a:latin typeface="Gabriola" panose="04040605051002020D02" pitchFamily="82" charset="0"/>
              </a:rPr>
              <a:t> </a:t>
            </a:r>
            <a:r>
              <a:rPr lang="ru-RU" sz="2800" dirty="0" err="1">
                <a:latin typeface="Gabriola" panose="04040605051002020D02" pitchFamily="82" charset="0"/>
              </a:rPr>
              <a:t>досить</a:t>
            </a:r>
            <a:r>
              <a:rPr lang="ru-RU" sz="2800" dirty="0">
                <a:latin typeface="Gabriola" panose="04040605051002020D02" pitchFamily="82" charset="0"/>
              </a:rPr>
              <a:t> </a:t>
            </a:r>
            <a:r>
              <a:rPr lang="ru-RU" sz="2800" dirty="0" err="1">
                <a:latin typeface="Gabriola" panose="04040605051002020D02" pitchFamily="82" charset="0"/>
              </a:rPr>
              <a:t>швидко</a:t>
            </a:r>
            <a:r>
              <a:rPr lang="ru-RU" sz="2800" dirty="0">
                <a:latin typeface="Gabriola" panose="04040605051002020D02" pitchFamily="82" charset="0"/>
              </a:rPr>
              <a:t> </a:t>
            </a:r>
            <a:r>
              <a:rPr lang="ru-RU" sz="2800" dirty="0" err="1">
                <a:latin typeface="Gabriola" panose="04040605051002020D02" pitchFamily="82" charset="0"/>
              </a:rPr>
              <a:t>розсіюється</a:t>
            </a:r>
            <a:r>
              <a:rPr lang="ru-RU" sz="2800" dirty="0">
                <a:latin typeface="Gabriola" panose="04040605051002020D02" pitchFamily="82" charset="0"/>
              </a:rPr>
              <a:t>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34</TotalTime>
  <Words>460</Words>
  <Application>Microsoft Office PowerPoint</Application>
  <PresentationFormat>Произвольный</PresentationFormat>
  <Paragraphs>11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Rockwell</vt:lpstr>
      <vt:lpstr>Arial</vt:lpstr>
      <vt:lpstr>Bookman Old Style</vt:lpstr>
      <vt:lpstr>Calibri</vt:lpstr>
      <vt:lpstr>open_sansregular</vt:lpstr>
      <vt:lpstr>Gabriola</vt:lpstr>
      <vt:lpstr>Damask</vt:lpstr>
      <vt:lpstr>Damask</vt:lpstr>
      <vt:lpstr>Слайд 1</vt:lpstr>
      <vt:lpstr>ТРОПІ́ЧНИЙ ЦИКЛО́Н</vt:lpstr>
      <vt:lpstr>ЗАГАЛЬНИЙ ОПИС</vt:lpstr>
      <vt:lpstr>Слайд 4</vt:lpstr>
      <vt:lpstr>Слайд 5</vt:lpstr>
      <vt:lpstr>Слайд 6</vt:lpstr>
      <vt:lpstr>Слайд 7</vt:lpstr>
      <vt:lpstr>Слайд 8</vt:lpstr>
      <vt:lpstr>Слайд 9</vt:lpstr>
      <vt:lpstr>СТРУКТУРА ЦИКЛОНІВ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cotangens21@gmail.com</dc:creator>
  <cp:lastModifiedBy>Microsoft Office</cp:lastModifiedBy>
  <cp:revision>5</cp:revision>
  <dcterms:created xsi:type="dcterms:W3CDTF">2016-05-17T19:15:56Z</dcterms:created>
  <dcterms:modified xsi:type="dcterms:W3CDTF">2022-03-15T23:19:12Z</dcterms:modified>
</cp:coreProperties>
</file>