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73" r:id="rId7"/>
    <p:sldId id="262" r:id="rId8"/>
    <p:sldId id="264" r:id="rId9"/>
    <p:sldId id="265" r:id="rId10"/>
    <p:sldId id="271" r:id="rId11"/>
    <p:sldId id="270" r:id="rId12"/>
    <p:sldId id="272" r:id="rId13"/>
    <p:sldId id="276" r:id="rId14"/>
    <p:sldId id="266" r:id="rId15"/>
    <p:sldId id="267" r:id="rId16"/>
    <p:sldId id="292" r:id="rId17"/>
    <p:sldId id="288" r:id="rId18"/>
    <p:sldId id="275" r:id="rId19"/>
    <p:sldId id="289" r:id="rId20"/>
    <p:sldId id="290" r:id="rId21"/>
  </p:sldIdLst>
  <p:sldSz cx="9144000" cy="5399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4F81BD"/>
    <a:srgbClr val="FF66CC"/>
    <a:srgbClr val="002E00"/>
    <a:srgbClr val="99CCFF"/>
    <a:srgbClr val="000110"/>
    <a:srgbClr val="010325"/>
    <a:srgbClr val="0207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894" y="-90"/>
      </p:cViewPr>
      <p:guideLst>
        <p:guide orient="horz" pos="17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5887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59113"/>
            <a:ext cx="6400800" cy="1379537"/>
          </a:xfrm>
          <a:noFill/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916488"/>
            <a:ext cx="2133600" cy="3762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916488"/>
            <a:ext cx="2895600" cy="3762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6488"/>
            <a:ext cx="2133600" cy="3762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131C92B-1427-4A9E-ACB7-FB22111EFC14}" type="slidenum">
              <a:rPr lang="uk-UA" altLang="zh-CN"/>
              <a:pPr>
                <a:defRPr/>
              </a:pPr>
              <a:t>‹#›</a:t>
            </a:fld>
            <a:endParaRPr lang="uk-UA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5901"/>
            <a:ext cx="2057400" cy="4606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5901"/>
            <a:ext cx="6019800" cy="4606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7218"/>
            <a:ext cx="7772400" cy="1157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59483"/>
            <a:ext cx="6400800" cy="1379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F4F7-4ADB-49F1-87F6-6777F8579177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0E02-AC13-4590-87A3-36EDCAC903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BFBD-11C4-4C57-B88B-C2F05D57BEC9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A152-9E2C-4ED9-82EB-893E234D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69415"/>
            <a:ext cx="7772400" cy="10723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8364"/>
            <a:ext cx="7772400" cy="11810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20AA-FDB3-4E41-9D69-10EC32573607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C517-4E08-4222-B482-B35397CE4E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59787"/>
            <a:ext cx="4038600" cy="35631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59787"/>
            <a:ext cx="4038600" cy="35631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C88D-C7BE-4239-B0DA-29CA3242944E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8773-1225-4113-802E-B0DB34529B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8547"/>
            <a:ext cx="4040188" cy="503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2212"/>
            <a:ext cx="4040188" cy="311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08547"/>
            <a:ext cx="4041775" cy="503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712212"/>
            <a:ext cx="4041775" cy="311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36B7-7D26-489A-BFD6-C9558E403D04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0FEF-0342-42C3-93CD-D68125643A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5736-0A90-4499-BBE6-BAC6F89A8D17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09A8-0F73-4A63-8766-4CB8D1CE13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F385-E608-41FD-8CDB-90A44736914B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23FD-AE91-469E-93A7-A5C918F6D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14965"/>
            <a:ext cx="3008313" cy="9148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4964"/>
            <a:ext cx="5111750" cy="46079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29809"/>
            <a:ext cx="3008313" cy="3693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43E2-0F6E-460A-B39D-5EB0432EF072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27D4-F9E2-4311-85B8-BB2024E75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79362"/>
            <a:ext cx="5486400" cy="446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2418"/>
            <a:ext cx="5486400" cy="32394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5537"/>
            <a:ext cx="5486400" cy="6336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6ACC-6C83-4AD7-8767-B1612F08A8E3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A646-4F57-47B5-A2BE-B968653E8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ABB6-7465-45FC-840B-A220F984F60C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E597-5FAA-4722-B8B8-7FA66B463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6214"/>
            <a:ext cx="2057400" cy="46067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6214"/>
            <a:ext cx="6019800" cy="46067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E7B7-8889-481E-B90C-EE7B7E3FE7CC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C260-CC6A-4037-82F1-ED14B7B385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7218"/>
            <a:ext cx="7772400" cy="1157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59483"/>
            <a:ext cx="6400800" cy="13797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822E-B8D3-4293-AF2B-7C9DF7E42C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5F97-B41E-4207-944F-4FA47D2832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69415"/>
            <a:ext cx="7772400" cy="10723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8364"/>
            <a:ext cx="7772400" cy="118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03E2-44AA-46A1-9378-2B404292CD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59787"/>
            <a:ext cx="4038600" cy="35631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59787"/>
            <a:ext cx="4038600" cy="35631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D850-D30C-4FC9-96FC-3DAE33BBCC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8547"/>
            <a:ext cx="4040188" cy="503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2212"/>
            <a:ext cx="4040188" cy="311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08547"/>
            <a:ext cx="4041775" cy="503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712212"/>
            <a:ext cx="4041775" cy="311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0285-346D-4F30-A430-FF941B5E24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7BAD-6432-4C65-BE62-2814A0709A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EAB5-678A-405A-9DE4-CF645A796E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68689"/>
            <a:ext cx="7772400" cy="1073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7588"/>
            <a:ext cx="7772400" cy="1181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14965"/>
            <a:ext cx="3008313" cy="9148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4964"/>
            <a:ext cx="5111750" cy="46079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29809"/>
            <a:ext cx="3008313" cy="3693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2060-CBA3-4A6A-AD28-7523C4AE09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79362"/>
            <a:ext cx="5486400" cy="446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2418"/>
            <a:ext cx="5486400" cy="3239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5537"/>
            <a:ext cx="5486400" cy="6336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90C2-4319-485D-9633-C6A67B6FD4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2092-32F9-4739-AF0D-91B7873D9A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6214"/>
            <a:ext cx="2057400" cy="46067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6214"/>
            <a:ext cx="6019800" cy="46067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1503B-DD78-489C-98A9-EB62CF8408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7218"/>
            <a:ext cx="7772400" cy="115730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59483"/>
            <a:ext cx="6400800" cy="1379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14"/>
            <a:ext cx="8229600" cy="89984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59787"/>
            <a:ext cx="8229600" cy="35631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69415"/>
            <a:ext cx="7772400" cy="107231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8364"/>
            <a:ext cx="7772400" cy="1181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14"/>
            <a:ext cx="8229600" cy="89984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59787"/>
            <a:ext cx="4038600" cy="35631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59787"/>
            <a:ext cx="4038600" cy="35631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14"/>
            <a:ext cx="8229600" cy="899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8547"/>
            <a:ext cx="4040188" cy="503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2212"/>
            <a:ext cx="4040188" cy="3110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08547"/>
            <a:ext cx="4041775" cy="503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712212"/>
            <a:ext cx="4041775" cy="3110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14"/>
            <a:ext cx="8229600" cy="89984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0476"/>
            <a:ext cx="4038600" cy="3562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0476"/>
            <a:ext cx="4038600" cy="3562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14965"/>
            <a:ext cx="3008313" cy="9148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4964"/>
            <a:ext cx="5111750" cy="460797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29809"/>
            <a:ext cx="3008313" cy="3693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79362"/>
            <a:ext cx="5486400" cy="446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2418"/>
            <a:ext cx="5486400" cy="3239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5537"/>
            <a:ext cx="5486400" cy="633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14"/>
            <a:ext cx="8229600" cy="89984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59787"/>
            <a:ext cx="8229600" cy="35631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6214"/>
            <a:ext cx="2057400" cy="460672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6214"/>
            <a:ext cx="6019800" cy="46067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7217"/>
            <a:ext cx="7772400" cy="1157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59483"/>
            <a:ext cx="6400800" cy="13797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EEBB0-83A5-4676-BC00-91B8AEA8E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88AB-C9A2-4A0F-BEDB-B63361D0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69414"/>
            <a:ext cx="7772400" cy="10723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8364"/>
            <a:ext cx="7772400" cy="118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EBB6-3A1E-4E56-BAA7-4B40D7382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59736"/>
            <a:ext cx="3810000" cy="3239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9736"/>
            <a:ext cx="3810000" cy="3239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9DD5-AFCA-4EA8-850F-77C5EF9AA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14"/>
            <a:ext cx="8229600" cy="8998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8546"/>
            <a:ext cx="4040188" cy="503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2211"/>
            <a:ext cx="4040188" cy="311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08546"/>
            <a:ext cx="4041775" cy="503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12211"/>
            <a:ext cx="4041775" cy="311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CEAE-EC85-4669-BF06-8B9CD7F2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8089"/>
            <a:ext cx="4040188" cy="504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2913"/>
            <a:ext cx="4040188" cy="3109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08089"/>
            <a:ext cx="4041775" cy="504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712913"/>
            <a:ext cx="4041775" cy="3109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1FEA-EA21-462C-A162-DE12B2FC3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B276-EA40-467A-944D-4ED350E6D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14964"/>
            <a:ext cx="3008313" cy="9148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4964"/>
            <a:ext cx="5111750" cy="46079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29809"/>
            <a:ext cx="3008313" cy="3693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D2DE-1E79-416D-9525-741AD27D0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79362"/>
            <a:ext cx="5486400" cy="446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2418"/>
            <a:ext cx="5486400" cy="3239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5536"/>
            <a:ext cx="5486400" cy="6336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B15B-B2F3-4157-A804-58693CB3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2C06-F20B-4CCF-A2E2-16CD271C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79919"/>
            <a:ext cx="1943100" cy="43192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79919"/>
            <a:ext cx="5676900" cy="43192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4D5F-E052-463B-9FD4-B4AD66899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14313"/>
            <a:ext cx="3008313" cy="915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431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30301"/>
            <a:ext cx="3008313" cy="36925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79839"/>
            <a:ext cx="5486400" cy="446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2600"/>
            <a:ext cx="5486400" cy="3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5925"/>
            <a:ext cx="5486400" cy="633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2625" y="1476375"/>
            <a:ext cx="8281988" cy="3694113"/>
          </a:xfrm>
          <a:prstGeom prst="rect">
            <a:avLst/>
          </a:prstGeom>
          <a:solidFill>
            <a:schemeClr val="bg1">
              <a:alpha val="2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  <a:p>
            <a:pPr>
              <a:defRPr/>
            </a:pPr>
            <a:endParaRPr lang="uk-UA" altLang="zh-CN">
              <a:latin typeface="Arial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3562350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900113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EBF1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15900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60475"/>
            <a:ext cx="8229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003800"/>
            <a:ext cx="213360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DA23F30-3155-43E8-BA23-6CF4F04AF514}" type="datetimeFigureOut">
              <a:rPr lang="ru-RU"/>
              <a:pPr>
                <a:defRPr/>
              </a:pPr>
              <a:t>16.03.2022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003800"/>
            <a:ext cx="289560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003800"/>
            <a:ext cx="213360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BCA15CD-909A-4DA5-B399-6478AC873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6488"/>
            <a:ext cx="2133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16488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16488"/>
            <a:ext cx="2133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2427838-00EC-43E4-9E09-DB5C080939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9425"/>
            <a:ext cx="7772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60513"/>
            <a:ext cx="7772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919663"/>
            <a:ext cx="1905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19663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19663"/>
            <a:ext cx="1905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6F69823-BA01-4E5A-932F-AE882589A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7.wav"/><Relationship Id="rId11" Type="http://schemas.openxmlformats.org/officeDocument/2006/relationships/oleObject" Target="../embeddings/oleObject6.bin"/><Relationship Id="rId5" Type="http://schemas.openxmlformats.org/officeDocument/2006/relationships/audio" Target="../media/audio1.wav"/><Relationship Id="rId10" Type="http://schemas.openxmlformats.org/officeDocument/2006/relationships/oleObject" Target="../embeddings/oleObject5.bin"/><Relationship Id="rId4" Type="http://schemas.openxmlformats.org/officeDocument/2006/relationships/audio" Target="../media/audio6.wav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7525"/>
            <a:ext cx="7772400" cy="1158875"/>
          </a:xfrm>
        </p:spPr>
        <p:txBody>
          <a:bodyPr/>
          <a:lstStyle/>
          <a:p>
            <a:pPr eaLnBrk="1" hangingPunct="1">
              <a:defRPr/>
            </a:pPr>
            <a:r>
              <a:rPr lang="uk-UA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Вітер</a:t>
            </a:r>
            <a:endParaRPr lang="uk-UA" sz="7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Презентації\Презентаиії географія\євразія фіз 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-19050"/>
            <a:ext cx="4929187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783556" y="718344"/>
            <a:ext cx="1438275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535907" y="3839369"/>
            <a:ext cx="1993900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40088" y="2128838"/>
            <a:ext cx="1566862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428625" y="2124075"/>
            <a:ext cx="1428750" cy="317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90850" y="503238"/>
            <a:ext cx="1543050" cy="126206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630238" y="639763"/>
            <a:ext cx="1365250" cy="10112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3067050" y="2592388"/>
            <a:ext cx="1365250" cy="10096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33388" y="2592388"/>
            <a:ext cx="1562100" cy="13223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4"/>
          <p:cNvSpPr>
            <a:spLocks/>
          </p:cNvSpPr>
          <p:nvPr/>
        </p:nvSpPr>
        <p:spPr bwMode="auto">
          <a:xfrm rot="750330">
            <a:off x="2297113" y="1830388"/>
            <a:ext cx="641350" cy="427037"/>
          </a:xfrm>
          <a:custGeom>
            <a:avLst/>
            <a:gdLst/>
            <a:ahLst/>
            <a:cxnLst>
              <a:cxn ang="0">
                <a:pos x="1352" y="495"/>
              </a:cxn>
              <a:cxn ang="0">
                <a:pos x="1451" y="423"/>
              </a:cxn>
              <a:cxn ang="0">
                <a:pos x="1409" y="360"/>
              </a:cxn>
              <a:cxn ang="0">
                <a:pos x="1418" y="249"/>
              </a:cxn>
              <a:cxn ang="0">
                <a:pos x="1244" y="231"/>
              </a:cxn>
              <a:cxn ang="0">
                <a:pos x="1118" y="207"/>
              </a:cxn>
              <a:cxn ang="0">
                <a:pos x="1025" y="195"/>
              </a:cxn>
              <a:cxn ang="0">
                <a:pos x="965" y="96"/>
              </a:cxn>
              <a:cxn ang="0">
                <a:pos x="872" y="9"/>
              </a:cxn>
              <a:cxn ang="0">
                <a:pos x="644" y="78"/>
              </a:cxn>
              <a:cxn ang="0">
                <a:pos x="590" y="150"/>
              </a:cxn>
              <a:cxn ang="0">
                <a:pos x="512" y="144"/>
              </a:cxn>
              <a:cxn ang="0">
                <a:pos x="449" y="135"/>
              </a:cxn>
              <a:cxn ang="0">
                <a:pos x="272" y="132"/>
              </a:cxn>
              <a:cxn ang="0">
                <a:pos x="101" y="219"/>
              </a:cxn>
              <a:cxn ang="0">
                <a:pos x="104" y="360"/>
              </a:cxn>
              <a:cxn ang="0">
                <a:pos x="32" y="435"/>
              </a:cxn>
              <a:cxn ang="0">
                <a:pos x="2" y="534"/>
              </a:cxn>
              <a:cxn ang="0">
                <a:pos x="140" y="645"/>
              </a:cxn>
              <a:cxn ang="0">
                <a:pos x="215" y="647"/>
              </a:cxn>
              <a:cxn ang="0">
                <a:pos x="335" y="600"/>
              </a:cxn>
              <a:cxn ang="0">
                <a:pos x="419" y="537"/>
              </a:cxn>
              <a:cxn ang="0">
                <a:pos x="545" y="582"/>
              </a:cxn>
              <a:cxn ang="0">
                <a:pos x="659" y="729"/>
              </a:cxn>
              <a:cxn ang="0">
                <a:pos x="653" y="786"/>
              </a:cxn>
              <a:cxn ang="0">
                <a:pos x="569" y="831"/>
              </a:cxn>
              <a:cxn ang="0">
                <a:pos x="569" y="930"/>
              </a:cxn>
              <a:cxn ang="0">
                <a:pos x="710" y="870"/>
              </a:cxn>
              <a:cxn ang="0">
                <a:pos x="803" y="729"/>
              </a:cxn>
              <a:cxn ang="0">
                <a:pos x="866" y="744"/>
              </a:cxn>
              <a:cxn ang="0">
                <a:pos x="890" y="798"/>
              </a:cxn>
              <a:cxn ang="0">
                <a:pos x="929" y="873"/>
              </a:cxn>
              <a:cxn ang="0">
                <a:pos x="1037" y="978"/>
              </a:cxn>
              <a:cxn ang="0">
                <a:pos x="1166" y="873"/>
              </a:cxn>
              <a:cxn ang="0">
                <a:pos x="1247" y="819"/>
              </a:cxn>
              <a:cxn ang="0">
                <a:pos x="1127" y="801"/>
              </a:cxn>
              <a:cxn ang="0">
                <a:pos x="1079" y="765"/>
              </a:cxn>
              <a:cxn ang="0">
                <a:pos x="1132" y="833"/>
              </a:cxn>
              <a:cxn ang="0">
                <a:pos x="1016" y="768"/>
              </a:cxn>
              <a:cxn ang="0">
                <a:pos x="1091" y="729"/>
              </a:cxn>
              <a:cxn ang="0">
                <a:pos x="1121" y="687"/>
              </a:cxn>
              <a:cxn ang="0">
                <a:pos x="1223" y="651"/>
              </a:cxn>
              <a:cxn ang="0">
                <a:pos x="1331" y="585"/>
              </a:cxn>
            </a:cxnLst>
            <a:rect l="0" t="0" r="r" b="b"/>
            <a:pathLst>
              <a:path w="1461" h="982">
                <a:moveTo>
                  <a:pt x="1331" y="585"/>
                </a:moveTo>
                <a:cubicBezTo>
                  <a:pt x="1343" y="565"/>
                  <a:pt x="1342" y="517"/>
                  <a:pt x="1352" y="495"/>
                </a:cubicBezTo>
                <a:cubicBezTo>
                  <a:pt x="1362" y="473"/>
                  <a:pt x="1377" y="465"/>
                  <a:pt x="1394" y="453"/>
                </a:cubicBezTo>
                <a:cubicBezTo>
                  <a:pt x="1411" y="441"/>
                  <a:pt x="1441" y="436"/>
                  <a:pt x="1451" y="423"/>
                </a:cubicBezTo>
                <a:cubicBezTo>
                  <a:pt x="1461" y="410"/>
                  <a:pt x="1461" y="382"/>
                  <a:pt x="1454" y="372"/>
                </a:cubicBezTo>
                <a:cubicBezTo>
                  <a:pt x="1447" y="362"/>
                  <a:pt x="1413" y="367"/>
                  <a:pt x="1409" y="360"/>
                </a:cubicBezTo>
                <a:cubicBezTo>
                  <a:pt x="1405" y="353"/>
                  <a:pt x="1426" y="351"/>
                  <a:pt x="1427" y="333"/>
                </a:cubicBezTo>
                <a:cubicBezTo>
                  <a:pt x="1428" y="315"/>
                  <a:pt x="1439" y="269"/>
                  <a:pt x="1418" y="249"/>
                </a:cubicBezTo>
                <a:cubicBezTo>
                  <a:pt x="1397" y="229"/>
                  <a:pt x="1333" y="216"/>
                  <a:pt x="1304" y="213"/>
                </a:cubicBezTo>
                <a:cubicBezTo>
                  <a:pt x="1275" y="210"/>
                  <a:pt x="1265" y="240"/>
                  <a:pt x="1244" y="231"/>
                </a:cubicBezTo>
                <a:cubicBezTo>
                  <a:pt x="1223" y="222"/>
                  <a:pt x="1202" y="166"/>
                  <a:pt x="1181" y="162"/>
                </a:cubicBezTo>
                <a:cubicBezTo>
                  <a:pt x="1160" y="158"/>
                  <a:pt x="1138" y="206"/>
                  <a:pt x="1118" y="207"/>
                </a:cubicBezTo>
                <a:cubicBezTo>
                  <a:pt x="1098" y="208"/>
                  <a:pt x="1073" y="170"/>
                  <a:pt x="1058" y="168"/>
                </a:cubicBezTo>
                <a:cubicBezTo>
                  <a:pt x="1043" y="166"/>
                  <a:pt x="1032" y="200"/>
                  <a:pt x="1025" y="195"/>
                </a:cubicBezTo>
                <a:cubicBezTo>
                  <a:pt x="1018" y="190"/>
                  <a:pt x="1026" y="151"/>
                  <a:pt x="1016" y="135"/>
                </a:cubicBezTo>
                <a:cubicBezTo>
                  <a:pt x="1006" y="119"/>
                  <a:pt x="980" y="102"/>
                  <a:pt x="965" y="96"/>
                </a:cubicBezTo>
                <a:cubicBezTo>
                  <a:pt x="950" y="90"/>
                  <a:pt x="939" y="113"/>
                  <a:pt x="923" y="99"/>
                </a:cubicBezTo>
                <a:cubicBezTo>
                  <a:pt x="907" y="85"/>
                  <a:pt x="904" y="18"/>
                  <a:pt x="872" y="9"/>
                </a:cubicBezTo>
                <a:cubicBezTo>
                  <a:pt x="840" y="0"/>
                  <a:pt x="766" y="31"/>
                  <a:pt x="728" y="42"/>
                </a:cubicBezTo>
                <a:cubicBezTo>
                  <a:pt x="690" y="53"/>
                  <a:pt x="661" y="56"/>
                  <a:pt x="644" y="78"/>
                </a:cubicBezTo>
                <a:cubicBezTo>
                  <a:pt x="627" y="100"/>
                  <a:pt x="632" y="165"/>
                  <a:pt x="623" y="177"/>
                </a:cubicBezTo>
                <a:cubicBezTo>
                  <a:pt x="614" y="189"/>
                  <a:pt x="604" y="151"/>
                  <a:pt x="590" y="150"/>
                </a:cubicBezTo>
                <a:cubicBezTo>
                  <a:pt x="576" y="149"/>
                  <a:pt x="552" y="175"/>
                  <a:pt x="539" y="174"/>
                </a:cubicBezTo>
                <a:cubicBezTo>
                  <a:pt x="526" y="173"/>
                  <a:pt x="519" y="146"/>
                  <a:pt x="512" y="144"/>
                </a:cubicBezTo>
                <a:cubicBezTo>
                  <a:pt x="505" y="142"/>
                  <a:pt x="504" y="160"/>
                  <a:pt x="494" y="159"/>
                </a:cubicBezTo>
                <a:cubicBezTo>
                  <a:pt x="484" y="158"/>
                  <a:pt x="468" y="136"/>
                  <a:pt x="449" y="135"/>
                </a:cubicBezTo>
                <a:cubicBezTo>
                  <a:pt x="430" y="134"/>
                  <a:pt x="406" y="150"/>
                  <a:pt x="377" y="150"/>
                </a:cubicBezTo>
                <a:cubicBezTo>
                  <a:pt x="348" y="150"/>
                  <a:pt x="305" y="130"/>
                  <a:pt x="272" y="132"/>
                </a:cubicBezTo>
                <a:cubicBezTo>
                  <a:pt x="239" y="134"/>
                  <a:pt x="207" y="148"/>
                  <a:pt x="179" y="162"/>
                </a:cubicBezTo>
                <a:cubicBezTo>
                  <a:pt x="151" y="176"/>
                  <a:pt x="107" y="189"/>
                  <a:pt x="101" y="219"/>
                </a:cubicBezTo>
                <a:cubicBezTo>
                  <a:pt x="95" y="249"/>
                  <a:pt x="140" y="319"/>
                  <a:pt x="140" y="342"/>
                </a:cubicBezTo>
                <a:cubicBezTo>
                  <a:pt x="140" y="365"/>
                  <a:pt x="113" y="352"/>
                  <a:pt x="104" y="360"/>
                </a:cubicBezTo>
                <a:cubicBezTo>
                  <a:pt x="95" y="368"/>
                  <a:pt x="95" y="380"/>
                  <a:pt x="83" y="393"/>
                </a:cubicBezTo>
                <a:cubicBezTo>
                  <a:pt x="71" y="406"/>
                  <a:pt x="41" y="420"/>
                  <a:pt x="32" y="435"/>
                </a:cubicBezTo>
                <a:cubicBezTo>
                  <a:pt x="23" y="450"/>
                  <a:pt x="34" y="467"/>
                  <a:pt x="29" y="483"/>
                </a:cubicBezTo>
                <a:cubicBezTo>
                  <a:pt x="24" y="499"/>
                  <a:pt x="0" y="510"/>
                  <a:pt x="2" y="534"/>
                </a:cubicBezTo>
                <a:cubicBezTo>
                  <a:pt x="4" y="558"/>
                  <a:pt x="18" y="608"/>
                  <a:pt x="41" y="627"/>
                </a:cubicBezTo>
                <a:cubicBezTo>
                  <a:pt x="64" y="646"/>
                  <a:pt x="117" y="645"/>
                  <a:pt x="140" y="645"/>
                </a:cubicBezTo>
                <a:cubicBezTo>
                  <a:pt x="163" y="645"/>
                  <a:pt x="170" y="624"/>
                  <a:pt x="182" y="624"/>
                </a:cubicBezTo>
                <a:cubicBezTo>
                  <a:pt x="194" y="624"/>
                  <a:pt x="202" y="644"/>
                  <a:pt x="215" y="647"/>
                </a:cubicBezTo>
                <a:cubicBezTo>
                  <a:pt x="228" y="650"/>
                  <a:pt x="240" y="653"/>
                  <a:pt x="260" y="645"/>
                </a:cubicBezTo>
                <a:cubicBezTo>
                  <a:pt x="280" y="637"/>
                  <a:pt x="317" y="617"/>
                  <a:pt x="335" y="600"/>
                </a:cubicBezTo>
                <a:cubicBezTo>
                  <a:pt x="353" y="583"/>
                  <a:pt x="357" y="553"/>
                  <a:pt x="371" y="543"/>
                </a:cubicBezTo>
                <a:cubicBezTo>
                  <a:pt x="385" y="533"/>
                  <a:pt x="403" y="535"/>
                  <a:pt x="419" y="537"/>
                </a:cubicBezTo>
                <a:cubicBezTo>
                  <a:pt x="435" y="539"/>
                  <a:pt x="449" y="548"/>
                  <a:pt x="470" y="555"/>
                </a:cubicBezTo>
                <a:cubicBezTo>
                  <a:pt x="491" y="562"/>
                  <a:pt x="521" y="560"/>
                  <a:pt x="545" y="582"/>
                </a:cubicBezTo>
                <a:cubicBezTo>
                  <a:pt x="569" y="604"/>
                  <a:pt x="598" y="663"/>
                  <a:pt x="617" y="687"/>
                </a:cubicBezTo>
                <a:cubicBezTo>
                  <a:pt x="636" y="711"/>
                  <a:pt x="648" y="715"/>
                  <a:pt x="659" y="729"/>
                </a:cubicBezTo>
                <a:cubicBezTo>
                  <a:pt x="670" y="743"/>
                  <a:pt x="683" y="765"/>
                  <a:pt x="682" y="774"/>
                </a:cubicBezTo>
                <a:cubicBezTo>
                  <a:pt x="681" y="783"/>
                  <a:pt x="666" y="786"/>
                  <a:pt x="653" y="786"/>
                </a:cubicBezTo>
                <a:cubicBezTo>
                  <a:pt x="640" y="786"/>
                  <a:pt x="619" y="767"/>
                  <a:pt x="605" y="774"/>
                </a:cubicBezTo>
                <a:cubicBezTo>
                  <a:pt x="591" y="781"/>
                  <a:pt x="583" y="810"/>
                  <a:pt x="569" y="831"/>
                </a:cubicBezTo>
                <a:cubicBezTo>
                  <a:pt x="555" y="852"/>
                  <a:pt x="518" y="887"/>
                  <a:pt x="518" y="903"/>
                </a:cubicBezTo>
                <a:cubicBezTo>
                  <a:pt x="518" y="919"/>
                  <a:pt x="547" y="931"/>
                  <a:pt x="569" y="930"/>
                </a:cubicBezTo>
                <a:cubicBezTo>
                  <a:pt x="591" y="929"/>
                  <a:pt x="626" y="904"/>
                  <a:pt x="650" y="894"/>
                </a:cubicBezTo>
                <a:cubicBezTo>
                  <a:pt x="674" y="884"/>
                  <a:pt x="693" y="889"/>
                  <a:pt x="710" y="870"/>
                </a:cubicBezTo>
                <a:cubicBezTo>
                  <a:pt x="727" y="851"/>
                  <a:pt x="737" y="803"/>
                  <a:pt x="752" y="780"/>
                </a:cubicBezTo>
                <a:cubicBezTo>
                  <a:pt x="767" y="757"/>
                  <a:pt x="791" y="744"/>
                  <a:pt x="803" y="729"/>
                </a:cubicBezTo>
                <a:cubicBezTo>
                  <a:pt x="815" y="714"/>
                  <a:pt x="811" y="688"/>
                  <a:pt x="821" y="690"/>
                </a:cubicBezTo>
                <a:cubicBezTo>
                  <a:pt x="831" y="692"/>
                  <a:pt x="867" y="733"/>
                  <a:pt x="866" y="744"/>
                </a:cubicBezTo>
                <a:cubicBezTo>
                  <a:pt x="865" y="755"/>
                  <a:pt x="814" y="747"/>
                  <a:pt x="818" y="756"/>
                </a:cubicBezTo>
                <a:cubicBezTo>
                  <a:pt x="822" y="765"/>
                  <a:pt x="863" y="792"/>
                  <a:pt x="890" y="798"/>
                </a:cubicBezTo>
                <a:cubicBezTo>
                  <a:pt x="917" y="804"/>
                  <a:pt x="977" y="780"/>
                  <a:pt x="983" y="792"/>
                </a:cubicBezTo>
                <a:cubicBezTo>
                  <a:pt x="989" y="804"/>
                  <a:pt x="925" y="856"/>
                  <a:pt x="929" y="873"/>
                </a:cubicBezTo>
                <a:cubicBezTo>
                  <a:pt x="933" y="890"/>
                  <a:pt x="986" y="877"/>
                  <a:pt x="1004" y="894"/>
                </a:cubicBezTo>
                <a:cubicBezTo>
                  <a:pt x="1022" y="911"/>
                  <a:pt x="1018" y="974"/>
                  <a:pt x="1037" y="978"/>
                </a:cubicBezTo>
                <a:cubicBezTo>
                  <a:pt x="1056" y="982"/>
                  <a:pt x="1097" y="935"/>
                  <a:pt x="1118" y="918"/>
                </a:cubicBezTo>
                <a:cubicBezTo>
                  <a:pt x="1139" y="901"/>
                  <a:pt x="1144" y="886"/>
                  <a:pt x="1166" y="873"/>
                </a:cubicBezTo>
                <a:cubicBezTo>
                  <a:pt x="1188" y="860"/>
                  <a:pt x="1233" y="852"/>
                  <a:pt x="1247" y="843"/>
                </a:cubicBezTo>
                <a:cubicBezTo>
                  <a:pt x="1261" y="834"/>
                  <a:pt x="1260" y="822"/>
                  <a:pt x="1247" y="819"/>
                </a:cubicBezTo>
                <a:cubicBezTo>
                  <a:pt x="1234" y="816"/>
                  <a:pt x="1186" y="828"/>
                  <a:pt x="1166" y="825"/>
                </a:cubicBezTo>
                <a:cubicBezTo>
                  <a:pt x="1146" y="822"/>
                  <a:pt x="1140" y="813"/>
                  <a:pt x="1127" y="801"/>
                </a:cubicBezTo>
                <a:cubicBezTo>
                  <a:pt x="1114" y="789"/>
                  <a:pt x="1096" y="762"/>
                  <a:pt x="1088" y="756"/>
                </a:cubicBezTo>
                <a:cubicBezTo>
                  <a:pt x="1080" y="750"/>
                  <a:pt x="1077" y="759"/>
                  <a:pt x="1079" y="765"/>
                </a:cubicBezTo>
                <a:cubicBezTo>
                  <a:pt x="1081" y="771"/>
                  <a:pt x="1094" y="784"/>
                  <a:pt x="1103" y="795"/>
                </a:cubicBezTo>
                <a:cubicBezTo>
                  <a:pt x="1112" y="806"/>
                  <a:pt x="1141" y="835"/>
                  <a:pt x="1132" y="833"/>
                </a:cubicBezTo>
                <a:cubicBezTo>
                  <a:pt x="1123" y="831"/>
                  <a:pt x="1071" y="797"/>
                  <a:pt x="1052" y="786"/>
                </a:cubicBezTo>
                <a:cubicBezTo>
                  <a:pt x="1033" y="775"/>
                  <a:pt x="1014" y="773"/>
                  <a:pt x="1016" y="768"/>
                </a:cubicBezTo>
                <a:cubicBezTo>
                  <a:pt x="1018" y="763"/>
                  <a:pt x="1052" y="762"/>
                  <a:pt x="1064" y="756"/>
                </a:cubicBezTo>
                <a:cubicBezTo>
                  <a:pt x="1076" y="750"/>
                  <a:pt x="1084" y="734"/>
                  <a:pt x="1091" y="729"/>
                </a:cubicBezTo>
                <a:cubicBezTo>
                  <a:pt x="1098" y="724"/>
                  <a:pt x="1104" y="730"/>
                  <a:pt x="1109" y="723"/>
                </a:cubicBezTo>
                <a:cubicBezTo>
                  <a:pt x="1114" y="716"/>
                  <a:pt x="1110" y="692"/>
                  <a:pt x="1121" y="687"/>
                </a:cubicBezTo>
                <a:cubicBezTo>
                  <a:pt x="1132" y="682"/>
                  <a:pt x="1161" y="699"/>
                  <a:pt x="1178" y="693"/>
                </a:cubicBezTo>
                <a:cubicBezTo>
                  <a:pt x="1195" y="687"/>
                  <a:pt x="1207" y="666"/>
                  <a:pt x="1223" y="651"/>
                </a:cubicBezTo>
                <a:cubicBezTo>
                  <a:pt x="1239" y="636"/>
                  <a:pt x="1259" y="614"/>
                  <a:pt x="1277" y="603"/>
                </a:cubicBezTo>
                <a:cubicBezTo>
                  <a:pt x="1295" y="592"/>
                  <a:pt x="1320" y="589"/>
                  <a:pt x="1331" y="585"/>
                </a:cubicBezTo>
                <a:close/>
              </a:path>
            </a:pathLst>
          </a:custGeom>
          <a:gradFill rotWithShape="1">
            <a:gsLst>
              <a:gs pos="0">
                <a:srgbClr val="57D3FF"/>
              </a:gs>
              <a:gs pos="100000">
                <a:srgbClr val="FCF724"/>
              </a:gs>
            </a:gsLst>
            <a:lin ang="5400000" scaled="1"/>
          </a:gradFill>
          <a:ln w="31750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13" name="Oval 70"/>
          <p:cNvSpPr>
            <a:spLocks noChangeArrowheads="1"/>
          </p:cNvSpPr>
          <p:nvPr/>
        </p:nvSpPr>
        <p:spPr bwMode="auto">
          <a:xfrm rot="12697004">
            <a:off x="2811798" y="2414321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Oval 70"/>
          <p:cNvSpPr>
            <a:spLocks noChangeArrowheads="1"/>
          </p:cNvSpPr>
          <p:nvPr/>
        </p:nvSpPr>
        <p:spPr bwMode="auto">
          <a:xfrm rot="16200000">
            <a:off x="2276857" y="2967395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16" name="Oval 70"/>
          <p:cNvSpPr>
            <a:spLocks noChangeArrowheads="1"/>
          </p:cNvSpPr>
          <p:nvPr/>
        </p:nvSpPr>
        <p:spPr bwMode="auto">
          <a:xfrm rot="5400000">
            <a:off x="2276856" y="1110007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Oval 70"/>
          <p:cNvSpPr>
            <a:spLocks noChangeArrowheads="1"/>
          </p:cNvSpPr>
          <p:nvPr/>
        </p:nvSpPr>
        <p:spPr bwMode="auto">
          <a:xfrm rot="2618356">
            <a:off x="1746745" y="1377681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Oval 70"/>
          <p:cNvSpPr>
            <a:spLocks noChangeArrowheads="1"/>
          </p:cNvSpPr>
          <p:nvPr/>
        </p:nvSpPr>
        <p:spPr bwMode="auto">
          <a:xfrm rot="7987085">
            <a:off x="2798523" y="1484448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Oval 70"/>
          <p:cNvSpPr>
            <a:spLocks noChangeArrowheads="1"/>
          </p:cNvSpPr>
          <p:nvPr/>
        </p:nvSpPr>
        <p:spPr bwMode="auto">
          <a:xfrm rot="19428418">
            <a:off x="1740815" y="2419061"/>
            <a:ext cx="509678" cy="545483"/>
          </a:xfrm>
          <a:prstGeom prst="ellipse">
            <a:avLst/>
          </a:prstGeom>
          <a:gradFill rotWithShape="1">
            <a:gsLst>
              <a:gs pos="0">
                <a:srgbClr val="9C007F">
                  <a:shade val="51000"/>
                  <a:satMod val="130000"/>
                </a:srgbClr>
              </a:gs>
              <a:gs pos="80000">
                <a:srgbClr val="9C007F">
                  <a:shade val="93000"/>
                  <a:satMod val="130000"/>
                </a:srgbClr>
              </a:gs>
              <a:gs pos="100000">
                <a:srgbClr val="9C007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23" name="Oval 70"/>
          <p:cNvSpPr>
            <a:spLocks noChangeArrowheads="1"/>
          </p:cNvSpPr>
          <p:nvPr/>
        </p:nvSpPr>
        <p:spPr bwMode="auto">
          <a:xfrm rot="21371882">
            <a:off x="1615905" y="1858587"/>
            <a:ext cx="509678" cy="545483"/>
          </a:xfrm>
          <a:prstGeom prst="ellipse">
            <a:avLst/>
          </a:prstGeom>
          <a:gradFill rotWithShape="1">
            <a:gsLst>
              <a:gs pos="0">
                <a:srgbClr val="CCAF0A">
                  <a:shade val="51000"/>
                  <a:satMod val="130000"/>
                </a:srgbClr>
              </a:gs>
              <a:gs pos="80000">
                <a:srgbClr val="CCAF0A">
                  <a:shade val="93000"/>
                  <a:satMod val="130000"/>
                </a:srgbClr>
              </a:gs>
              <a:gs pos="100000">
                <a:srgbClr val="CCAF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26" name="Oval 70"/>
          <p:cNvSpPr>
            <a:spLocks noChangeArrowheads="1"/>
          </p:cNvSpPr>
          <p:nvPr/>
        </p:nvSpPr>
        <p:spPr bwMode="auto">
          <a:xfrm rot="21371882">
            <a:off x="1187277" y="1858587"/>
            <a:ext cx="509678" cy="545483"/>
          </a:xfrm>
          <a:prstGeom prst="ellipse">
            <a:avLst/>
          </a:prstGeom>
          <a:gradFill rotWithShape="1">
            <a:gsLst>
              <a:gs pos="0">
                <a:srgbClr val="CCAF0A">
                  <a:shade val="51000"/>
                  <a:satMod val="130000"/>
                </a:srgbClr>
              </a:gs>
              <a:gs pos="80000">
                <a:srgbClr val="CCAF0A">
                  <a:shade val="93000"/>
                  <a:satMod val="130000"/>
                </a:srgbClr>
              </a:gs>
              <a:gs pos="100000">
                <a:srgbClr val="CCAF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27" name="Oval 70"/>
          <p:cNvSpPr>
            <a:spLocks noChangeArrowheads="1"/>
          </p:cNvSpPr>
          <p:nvPr/>
        </p:nvSpPr>
        <p:spPr bwMode="auto">
          <a:xfrm rot="21371882">
            <a:off x="758650" y="1874772"/>
            <a:ext cx="509678" cy="545483"/>
          </a:xfrm>
          <a:prstGeom prst="ellipse">
            <a:avLst/>
          </a:prstGeom>
          <a:gradFill rotWithShape="1">
            <a:gsLst>
              <a:gs pos="0">
                <a:srgbClr val="CCAF0A">
                  <a:shade val="51000"/>
                  <a:satMod val="130000"/>
                </a:srgbClr>
              </a:gs>
              <a:gs pos="80000">
                <a:srgbClr val="CCAF0A">
                  <a:shade val="93000"/>
                  <a:satMod val="130000"/>
                </a:srgbClr>
              </a:gs>
              <a:gs pos="100000">
                <a:srgbClr val="CCAF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28" name="Oval 70"/>
          <p:cNvSpPr>
            <a:spLocks noChangeArrowheads="1"/>
          </p:cNvSpPr>
          <p:nvPr/>
        </p:nvSpPr>
        <p:spPr bwMode="auto">
          <a:xfrm rot="16200000">
            <a:off x="2276857" y="2574133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30" name="Oval 70"/>
          <p:cNvSpPr>
            <a:spLocks noChangeArrowheads="1"/>
          </p:cNvSpPr>
          <p:nvPr/>
        </p:nvSpPr>
        <p:spPr bwMode="auto">
          <a:xfrm rot="16200000">
            <a:off x="2276857" y="3386410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 rot="12697004">
            <a:off x="3185069" y="2569679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Oval 70"/>
          <p:cNvSpPr>
            <a:spLocks noChangeArrowheads="1"/>
          </p:cNvSpPr>
          <p:nvPr/>
        </p:nvSpPr>
        <p:spPr bwMode="auto">
          <a:xfrm rot="10800000">
            <a:off x="3066638" y="1889618"/>
            <a:ext cx="509678" cy="545483"/>
          </a:xfrm>
          <a:prstGeom prst="ellipse">
            <a:avLst/>
          </a:prstGeom>
          <a:gradFill rotWithShape="1">
            <a:gsLst>
              <a:gs pos="0">
                <a:srgbClr val="E40059">
                  <a:shade val="51000"/>
                  <a:satMod val="130000"/>
                </a:srgbClr>
              </a:gs>
              <a:gs pos="80000">
                <a:srgbClr val="E40059">
                  <a:shade val="93000"/>
                  <a:satMod val="130000"/>
                </a:srgbClr>
              </a:gs>
              <a:gs pos="100000">
                <a:srgbClr val="E400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37" name="Oval 70"/>
          <p:cNvSpPr>
            <a:spLocks noChangeArrowheads="1"/>
          </p:cNvSpPr>
          <p:nvPr/>
        </p:nvSpPr>
        <p:spPr bwMode="auto">
          <a:xfrm rot="7987085">
            <a:off x="3138338" y="1223240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Oval 70"/>
          <p:cNvSpPr>
            <a:spLocks noChangeArrowheads="1"/>
          </p:cNvSpPr>
          <p:nvPr/>
        </p:nvSpPr>
        <p:spPr bwMode="auto">
          <a:xfrm rot="7987085">
            <a:off x="3469443" y="945332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" name="Oval 70"/>
          <p:cNvSpPr>
            <a:spLocks noChangeArrowheads="1"/>
          </p:cNvSpPr>
          <p:nvPr/>
        </p:nvSpPr>
        <p:spPr bwMode="auto">
          <a:xfrm rot="5400000">
            <a:off x="2315308" y="609941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" name="Oval 70"/>
          <p:cNvSpPr>
            <a:spLocks noChangeArrowheads="1"/>
          </p:cNvSpPr>
          <p:nvPr/>
        </p:nvSpPr>
        <p:spPr bwMode="auto">
          <a:xfrm rot="16200000">
            <a:off x="2258469" y="3886476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43" name="Oval 70"/>
          <p:cNvSpPr>
            <a:spLocks noChangeArrowheads="1"/>
          </p:cNvSpPr>
          <p:nvPr/>
        </p:nvSpPr>
        <p:spPr bwMode="auto">
          <a:xfrm rot="19428418">
            <a:off x="1459641" y="2583086"/>
            <a:ext cx="509678" cy="545483"/>
          </a:xfrm>
          <a:prstGeom prst="ellipse">
            <a:avLst/>
          </a:prstGeom>
          <a:gradFill rotWithShape="1">
            <a:gsLst>
              <a:gs pos="0">
                <a:srgbClr val="9C007F">
                  <a:shade val="51000"/>
                  <a:satMod val="130000"/>
                </a:srgbClr>
              </a:gs>
              <a:gs pos="80000">
                <a:srgbClr val="9C007F">
                  <a:shade val="93000"/>
                  <a:satMod val="130000"/>
                </a:srgbClr>
              </a:gs>
              <a:gs pos="100000">
                <a:srgbClr val="9C007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44" name="Oval 70"/>
          <p:cNvSpPr>
            <a:spLocks noChangeArrowheads="1"/>
          </p:cNvSpPr>
          <p:nvPr/>
        </p:nvSpPr>
        <p:spPr bwMode="auto">
          <a:xfrm rot="16200000">
            <a:off x="2258469" y="4315104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46" name="Oval 70"/>
          <p:cNvSpPr>
            <a:spLocks noChangeArrowheads="1"/>
          </p:cNvSpPr>
          <p:nvPr/>
        </p:nvSpPr>
        <p:spPr bwMode="auto">
          <a:xfrm rot="2618356">
            <a:off x="1453711" y="1146079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" name="Oval 70"/>
          <p:cNvSpPr>
            <a:spLocks noChangeArrowheads="1"/>
          </p:cNvSpPr>
          <p:nvPr/>
        </p:nvSpPr>
        <p:spPr bwMode="auto">
          <a:xfrm rot="2618356">
            <a:off x="1098852" y="926617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9" name="Oval 70"/>
          <p:cNvSpPr>
            <a:spLocks noChangeArrowheads="1"/>
          </p:cNvSpPr>
          <p:nvPr/>
        </p:nvSpPr>
        <p:spPr bwMode="auto">
          <a:xfrm rot="2618356">
            <a:off x="747412" y="604054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Oval 70"/>
          <p:cNvSpPr>
            <a:spLocks noChangeArrowheads="1"/>
          </p:cNvSpPr>
          <p:nvPr/>
        </p:nvSpPr>
        <p:spPr bwMode="auto">
          <a:xfrm rot="19428418">
            <a:off x="1092922" y="2868837"/>
            <a:ext cx="509678" cy="545483"/>
          </a:xfrm>
          <a:prstGeom prst="ellipse">
            <a:avLst/>
          </a:prstGeom>
          <a:gradFill rotWithShape="1">
            <a:gsLst>
              <a:gs pos="0">
                <a:srgbClr val="9C007F">
                  <a:shade val="51000"/>
                  <a:satMod val="130000"/>
                </a:srgbClr>
              </a:gs>
              <a:gs pos="80000">
                <a:srgbClr val="9C007F">
                  <a:shade val="93000"/>
                  <a:satMod val="130000"/>
                </a:srgbClr>
              </a:gs>
              <a:gs pos="100000">
                <a:srgbClr val="9C007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51" name="Oval 70"/>
          <p:cNvSpPr>
            <a:spLocks noChangeArrowheads="1"/>
          </p:cNvSpPr>
          <p:nvPr/>
        </p:nvSpPr>
        <p:spPr bwMode="auto">
          <a:xfrm rot="21371882">
            <a:off x="330021" y="1858587"/>
            <a:ext cx="509678" cy="545483"/>
          </a:xfrm>
          <a:prstGeom prst="ellipse">
            <a:avLst/>
          </a:prstGeom>
          <a:gradFill rotWithShape="1">
            <a:gsLst>
              <a:gs pos="0">
                <a:srgbClr val="CCAF0A">
                  <a:shade val="51000"/>
                  <a:satMod val="130000"/>
                </a:srgbClr>
              </a:gs>
              <a:gs pos="80000">
                <a:srgbClr val="CCAF0A">
                  <a:shade val="93000"/>
                  <a:satMod val="130000"/>
                </a:srgbClr>
              </a:gs>
              <a:gs pos="100000">
                <a:srgbClr val="CCAF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21" name="Oval 70"/>
          <p:cNvSpPr>
            <a:spLocks noChangeArrowheads="1"/>
          </p:cNvSpPr>
          <p:nvPr/>
        </p:nvSpPr>
        <p:spPr bwMode="auto">
          <a:xfrm rot="10800000">
            <a:off x="3500431" y="1868420"/>
            <a:ext cx="509678" cy="545483"/>
          </a:xfrm>
          <a:prstGeom prst="ellipse">
            <a:avLst/>
          </a:prstGeom>
          <a:gradFill rotWithShape="1">
            <a:gsLst>
              <a:gs pos="0">
                <a:srgbClr val="E40059">
                  <a:shade val="51000"/>
                  <a:satMod val="130000"/>
                </a:srgbClr>
              </a:gs>
              <a:gs pos="80000">
                <a:srgbClr val="E40059">
                  <a:shade val="93000"/>
                  <a:satMod val="130000"/>
                </a:srgbClr>
              </a:gs>
              <a:gs pos="100000">
                <a:srgbClr val="E400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33" name="Oval 70"/>
          <p:cNvSpPr>
            <a:spLocks noChangeArrowheads="1"/>
          </p:cNvSpPr>
          <p:nvPr/>
        </p:nvSpPr>
        <p:spPr bwMode="auto">
          <a:xfrm rot="10800000">
            <a:off x="3929058" y="1852122"/>
            <a:ext cx="509678" cy="545483"/>
          </a:xfrm>
          <a:prstGeom prst="ellipse">
            <a:avLst/>
          </a:prstGeom>
          <a:gradFill rotWithShape="1">
            <a:gsLst>
              <a:gs pos="0">
                <a:srgbClr val="E40059">
                  <a:shade val="51000"/>
                  <a:satMod val="130000"/>
                </a:srgbClr>
              </a:gs>
              <a:gs pos="80000">
                <a:srgbClr val="E40059">
                  <a:shade val="93000"/>
                  <a:satMod val="130000"/>
                </a:srgbClr>
              </a:gs>
              <a:gs pos="100000">
                <a:srgbClr val="E400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34" name="Oval 70"/>
          <p:cNvSpPr>
            <a:spLocks noChangeArrowheads="1"/>
          </p:cNvSpPr>
          <p:nvPr/>
        </p:nvSpPr>
        <p:spPr bwMode="auto">
          <a:xfrm rot="10800000">
            <a:off x="4357686" y="1858475"/>
            <a:ext cx="509678" cy="545483"/>
          </a:xfrm>
          <a:prstGeom prst="ellipse">
            <a:avLst/>
          </a:prstGeom>
          <a:gradFill rotWithShape="1">
            <a:gsLst>
              <a:gs pos="0">
                <a:srgbClr val="E40059">
                  <a:shade val="51000"/>
                  <a:satMod val="130000"/>
                </a:srgbClr>
              </a:gs>
              <a:gs pos="80000">
                <a:srgbClr val="E40059">
                  <a:shade val="93000"/>
                  <a:satMod val="130000"/>
                </a:srgbClr>
              </a:gs>
              <a:gs pos="100000">
                <a:srgbClr val="E400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2977740" y="3617137"/>
          <a:ext cx="6096000" cy="168096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95306">
                  <a:extLst>
                    <a:ext uri="{9D8B030D-6E8A-4147-A177-3AD203B41FA5}"/>
                  </a:extLst>
                </a:gridCol>
                <a:gridCol w="928694">
                  <a:extLst>
                    <a:ext uri="{9D8B030D-6E8A-4147-A177-3AD203B41FA5}"/>
                  </a:extLst>
                </a:gridCol>
                <a:gridCol w="641764">
                  <a:extLst>
                    <a:ext uri="{9D8B030D-6E8A-4147-A177-3AD203B41FA5}"/>
                  </a:extLst>
                </a:gridCol>
                <a:gridCol w="929872">
                  <a:extLst>
                    <a:ext uri="{9D8B030D-6E8A-4147-A177-3AD203B41FA5}"/>
                  </a:extLst>
                </a:gridCol>
                <a:gridCol w="571504">
                  <a:extLst>
                    <a:ext uri="{9D8B030D-6E8A-4147-A177-3AD203B41FA5}"/>
                  </a:extLst>
                </a:gridCol>
                <a:gridCol w="904860">
                  <a:extLst>
                    <a:ext uri="{9D8B030D-6E8A-4147-A177-3AD203B41FA5}"/>
                  </a:extLst>
                </a:gridCol>
                <a:gridCol w="594160">
                  <a:extLst>
                    <a:ext uri="{9D8B030D-6E8A-4147-A177-3AD203B41FA5}"/>
                  </a:extLst>
                </a:gridCol>
                <a:gridCol w="929840">
                  <a:extLst>
                    <a:ext uri="{9D8B030D-6E8A-4147-A177-3AD203B41FA5}"/>
                  </a:extLst>
                </a:gridCol>
              </a:tblGrid>
              <a:tr h="520162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n>
                            <a:noFill/>
                          </a:ln>
                        </a:rPr>
                        <a:t>Зх.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Пд.зх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n>
                            <a:noFill/>
                          </a:ln>
                        </a:rPr>
                        <a:t>Пд.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Пд.сх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Сх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Пн.сх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n>
                            <a:noFill/>
                          </a:ln>
                        </a:rPr>
                        <a:t>Пн.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Пн.зх</a:t>
                      </a:r>
                      <a:r>
                        <a:rPr lang="uk-UA" sz="2000" dirty="0" smtClean="0">
                          <a:ln>
                            <a:noFill/>
                          </a:ln>
                        </a:rPr>
                        <a:t>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18763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4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 5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4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 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n>
                            <a:noFill/>
                          </a:ln>
                        </a:rPr>
                        <a:t>  5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2042">
                <a:tc>
                  <a:txBody>
                    <a:bodyPr/>
                    <a:lstStyle/>
                    <a:p>
                      <a:endParaRPr lang="uk-UA" sz="18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6" name="Oval 70"/>
          <p:cNvSpPr>
            <a:spLocks noChangeArrowheads="1"/>
          </p:cNvSpPr>
          <p:nvPr/>
        </p:nvSpPr>
        <p:spPr bwMode="auto">
          <a:xfrm rot="21371882">
            <a:off x="3008730" y="4762955"/>
            <a:ext cx="509678" cy="545483"/>
          </a:xfrm>
          <a:prstGeom prst="ellipse">
            <a:avLst/>
          </a:prstGeom>
          <a:gradFill rotWithShape="1">
            <a:gsLst>
              <a:gs pos="0">
                <a:srgbClr val="CCAF0A">
                  <a:shade val="51000"/>
                  <a:satMod val="130000"/>
                </a:srgbClr>
              </a:gs>
              <a:gs pos="80000">
                <a:srgbClr val="CCAF0A">
                  <a:shade val="93000"/>
                  <a:satMod val="130000"/>
                </a:srgbClr>
              </a:gs>
              <a:gs pos="100000">
                <a:srgbClr val="CCAF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57" name="Oval 70"/>
          <p:cNvSpPr>
            <a:spLocks noChangeArrowheads="1"/>
          </p:cNvSpPr>
          <p:nvPr/>
        </p:nvSpPr>
        <p:spPr bwMode="auto">
          <a:xfrm rot="19428418">
            <a:off x="3688198" y="4745811"/>
            <a:ext cx="509678" cy="545483"/>
          </a:xfrm>
          <a:prstGeom prst="ellipse">
            <a:avLst/>
          </a:prstGeom>
          <a:gradFill rotWithShape="1">
            <a:gsLst>
              <a:gs pos="0">
                <a:srgbClr val="9C007F">
                  <a:shade val="51000"/>
                  <a:satMod val="130000"/>
                </a:srgbClr>
              </a:gs>
              <a:gs pos="80000">
                <a:srgbClr val="9C007F">
                  <a:shade val="93000"/>
                  <a:satMod val="130000"/>
                </a:srgbClr>
              </a:gs>
              <a:gs pos="100000">
                <a:srgbClr val="9C007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58" name="Oval 70"/>
          <p:cNvSpPr>
            <a:spLocks noChangeArrowheads="1"/>
          </p:cNvSpPr>
          <p:nvPr/>
        </p:nvSpPr>
        <p:spPr bwMode="auto">
          <a:xfrm rot="16200000">
            <a:off x="4551901" y="4770523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59" name="Oval 70"/>
          <p:cNvSpPr>
            <a:spLocks noChangeArrowheads="1"/>
          </p:cNvSpPr>
          <p:nvPr/>
        </p:nvSpPr>
        <p:spPr bwMode="auto">
          <a:xfrm rot="12697004">
            <a:off x="5320098" y="4741068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0" name="Oval 70"/>
          <p:cNvSpPr>
            <a:spLocks noChangeArrowheads="1"/>
          </p:cNvSpPr>
          <p:nvPr/>
        </p:nvSpPr>
        <p:spPr bwMode="auto">
          <a:xfrm rot="10800000">
            <a:off x="6143636" y="4752620"/>
            <a:ext cx="509678" cy="545483"/>
          </a:xfrm>
          <a:prstGeom prst="ellipse">
            <a:avLst/>
          </a:prstGeom>
          <a:gradFill rotWithShape="1">
            <a:gsLst>
              <a:gs pos="0">
                <a:srgbClr val="E40059">
                  <a:shade val="51000"/>
                  <a:satMod val="130000"/>
                </a:srgbClr>
              </a:gs>
              <a:gs pos="80000">
                <a:srgbClr val="E40059">
                  <a:shade val="93000"/>
                  <a:satMod val="130000"/>
                </a:srgbClr>
              </a:gs>
              <a:gs pos="100000">
                <a:srgbClr val="E400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61" name="Oval 70"/>
          <p:cNvSpPr>
            <a:spLocks noChangeArrowheads="1"/>
          </p:cNvSpPr>
          <p:nvPr/>
        </p:nvSpPr>
        <p:spPr bwMode="auto">
          <a:xfrm rot="7987085">
            <a:off x="6872848" y="4734485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 rot="5400000">
            <a:off x="7590299" y="4728756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3" name="Oval 70"/>
          <p:cNvSpPr>
            <a:spLocks noChangeArrowheads="1"/>
          </p:cNvSpPr>
          <p:nvPr/>
        </p:nvSpPr>
        <p:spPr bwMode="auto">
          <a:xfrm rot="2618356">
            <a:off x="8317688" y="4753096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10800000" flipV="1">
            <a:off x="433388" y="219075"/>
            <a:ext cx="207010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988" y="1303338"/>
            <a:ext cx="7143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Зх.</a:t>
            </a:r>
            <a:endParaRPr lang="uk-UA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563" y="3554413"/>
            <a:ext cx="100171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Пд.зх</a:t>
            </a:r>
            <a:endParaRPr lang="uk-UA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374775" y="4837113"/>
            <a:ext cx="779463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Пд.</a:t>
            </a:r>
            <a:endParaRPr lang="uk-UA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176713" y="1341438"/>
            <a:ext cx="7143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Сх.</a:t>
            </a:r>
            <a:endParaRPr lang="uk-UA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6513" y="-19050"/>
            <a:ext cx="11334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Пн.зх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53" name="Oval 70"/>
          <p:cNvSpPr>
            <a:spLocks noChangeArrowheads="1"/>
          </p:cNvSpPr>
          <p:nvPr/>
        </p:nvSpPr>
        <p:spPr bwMode="auto">
          <a:xfrm rot="2618356">
            <a:off x="430309" y="318977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22700" y="-46038"/>
            <a:ext cx="11334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Пн.сх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628775" y="-46038"/>
            <a:ext cx="7794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Пн.</a:t>
            </a:r>
            <a:endParaRPr lang="uk-UA" b="1" dirty="0"/>
          </a:p>
        </p:txBody>
      </p:sp>
      <p:sp>
        <p:nvSpPr>
          <p:cNvPr id="48" name="Oval 70"/>
          <p:cNvSpPr>
            <a:spLocks noChangeArrowheads="1"/>
          </p:cNvSpPr>
          <p:nvPr/>
        </p:nvSpPr>
        <p:spPr bwMode="auto">
          <a:xfrm rot="5400000">
            <a:off x="2303887" y="200563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67150" y="3135313"/>
            <a:ext cx="11430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54" name="Oval 70"/>
          <p:cNvSpPr>
            <a:spLocks noChangeArrowheads="1"/>
          </p:cNvSpPr>
          <p:nvPr/>
        </p:nvSpPr>
        <p:spPr bwMode="auto">
          <a:xfrm rot="12697004">
            <a:off x="3550522" y="2780177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00688" y="0"/>
            <a:ext cx="2617787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/>
              <a:t>Кількість днів протягом місяця</a:t>
            </a:r>
            <a:endParaRPr lang="uk-UA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214938" y="957263"/>
            <a:ext cx="7143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Зх.</a:t>
            </a:r>
            <a:endParaRPr lang="uk-UA" sz="2400" b="1" dirty="0"/>
          </a:p>
        </p:txBody>
      </p:sp>
      <p:sp>
        <p:nvSpPr>
          <p:cNvPr id="83" name="Oval 70"/>
          <p:cNvSpPr>
            <a:spLocks noChangeArrowheads="1"/>
          </p:cNvSpPr>
          <p:nvPr/>
        </p:nvSpPr>
        <p:spPr bwMode="auto">
          <a:xfrm rot="21371882">
            <a:off x="6499577" y="973451"/>
            <a:ext cx="509678" cy="545483"/>
          </a:xfrm>
          <a:prstGeom prst="ellipse">
            <a:avLst/>
          </a:prstGeom>
          <a:gradFill rotWithShape="1">
            <a:gsLst>
              <a:gs pos="0">
                <a:srgbClr val="CCAF0A">
                  <a:shade val="51000"/>
                  <a:satMod val="130000"/>
                </a:srgbClr>
              </a:gs>
              <a:gs pos="80000">
                <a:srgbClr val="CCAF0A">
                  <a:shade val="93000"/>
                  <a:satMod val="130000"/>
                </a:srgbClr>
              </a:gs>
              <a:gs pos="100000">
                <a:srgbClr val="CCAF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00938" y="957263"/>
            <a:ext cx="1071562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/>
              <a:t>4 дні</a:t>
            </a:r>
            <a:endParaRPr lang="uk-UA" sz="2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254625" y="1627188"/>
            <a:ext cx="11334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Пд.зх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7500938" y="1590675"/>
            <a:ext cx="1071562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/>
              <a:t>3 дні</a:t>
            </a:r>
            <a:endParaRPr lang="uk-UA" sz="2800" b="1" dirty="0"/>
          </a:p>
        </p:txBody>
      </p:sp>
      <p:sp>
        <p:nvSpPr>
          <p:cNvPr id="88" name="Oval 70"/>
          <p:cNvSpPr>
            <a:spLocks noChangeArrowheads="1"/>
          </p:cNvSpPr>
          <p:nvPr/>
        </p:nvSpPr>
        <p:spPr bwMode="auto">
          <a:xfrm rot="19428418">
            <a:off x="6499578" y="1633088"/>
            <a:ext cx="509678" cy="545483"/>
          </a:xfrm>
          <a:prstGeom prst="ellipse">
            <a:avLst/>
          </a:prstGeom>
          <a:gradFill rotWithShape="1">
            <a:gsLst>
              <a:gs pos="0">
                <a:srgbClr val="9C007F">
                  <a:shade val="51000"/>
                  <a:satMod val="130000"/>
                </a:srgbClr>
              </a:gs>
              <a:gs pos="80000">
                <a:srgbClr val="9C007F">
                  <a:shade val="93000"/>
                  <a:satMod val="130000"/>
                </a:srgbClr>
              </a:gs>
              <a:gs pos="100000">
                <a:srgbClr val="9C007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54625" y="2270125"/>
            <a:ext cx="7794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Пд.</a:t>
            </a:r>
            <a:endParaRPr lang="uk-UA" b="1" dirty="0"/>
          </a:p>
        </p:txBody>
      </p:sp>
      <p:sp>
        <p:nvSpPr>
          <p:cNvPr id="90" name="Oval 70"/>
          <p:cNvSpPr>
            <a:spLocks noChangeArrowheads="1"/>
          </p:cNvSpPr>
          <p:nvPr/>
        </p:nvSpPr>
        <p:spPr bwMode="auto">
          <a:xfrm rot="16200000">
            <a:off x="6499957" y="2258523"/>
            <a:ext cx="509678" cy="545483"/>
          </a:xfrm>
          <a:prstGeom prst="ellipse">
            <a:avLst/>
          </a:prstGeom>
          <a:gradFill rotWithShape="1">
            <a:gsLst>
              <a:gs pos="0">
                <a:srgbClr val="B83D68">
                  <a:shade val="51000"/>
                  <a:satMod val="130000"/>
                </a:srgbClr>
              </a:gs>
              <a:gs pos="80000">
                <a:srgbClr val="B83D68">
                  <a:shade val="93000"/>
                  <a:satMod val="130000"/>
                </a:srgbClr>
              </a:gs>
              <a:gs pos="100000">
                <a:srgbClr val="B83D6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ysClr val="window" lastClr="FFFFFF"/>
                </a:solidFill>
                <a:latin typeface="Arial"/>
                <a:ea typeface="+mn-ea"/>
                <a:sym typeface="Symbol"/>
              </a:rPr>
              <a:t></a:t>
            </a:r>
            <a:endParaRPr lang="ru-RU" sz="2800" b="1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00938" y="2276475"/>
            <a:ext cx="1071562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/>
              <a:t>5 дні</a:t>
            </a:r>
            <a:endParaRPr lang="uk-UA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214938" y="2914650"/>
            <a:ext cx="114300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93" name="Oval 70"/>
          <p:cNvSpPr>
            <a:spLocks noChangeArrowheads="1"/>
          </p:cNvSpPr>
          <p:nvPr/>
        </p:nvSpPr>
        <p:spPr bwMode="auto">
          <a:xfrm rot="12697004">
            <a:off x="6499576" y="2963891"/>
            <a:ext cx="509678" cy="5454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  <a:sym typeface="Symbol"/>
              </a:rPr>
              <a:t></a:t>
            </a:r>
            <a:endParaRPr lang="ru-RU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00938" y="2914650"/>
            <a:ext cx="1071562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dirty="0"/>
              <a:t>3 дні</a:t>
            </a:r>
            <a:endParaRPr lang="uk-UA" sz="2800" b="1" dirty="0"/>
          </a:p>
        </p:txBody>
      </p:sp>
      <p:pic>
        <p:nvPicPr>
          <p:cNvPr id="46082" name="Picture 2" descr="C:\Users\Олександр\Desktop\піні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100013"/>
            <a:ext cx="5238751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4" grpId="0" animBg="1"/>
      <p:bldP spid="85" grpId="0" animBg="1"/>
      <p:bldP spid="87" grpId="0" animBg="1"/>
      <p:bldP spid="89" grpId="0" animBg="1"/>
      <p:bldP spid="91" grpId="0" animBg="1"/>
      <p:bldP spid="92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Олександр\агн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213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29" y="56338"/>
            <a:ext cx="36345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rPr>
              <a:t>Роза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rPr>
              <a:t>вітрів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88" y="1122363"/>
            <a:ext cx="41433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Роза вітрів  </a:t>
            </a:r>
            <a:r>
              <a:rPr lang="uk-UA" sz="2400" b="1" dirty="0">
                <a:cs typeface="Arial"/>
              </a:rPr>
              <a:t>̶  це </a:t>
            </a:r>
            <a:br>
              <a:rPr lang="uk-UA" sz="2400" b="1" dirty="0">
                <a:cs typeface="Arial"/>
              </a:rPr>
            </a:br>
            <a:r>
              <a:rPr lang="uk-UA" sz="2400" b="1" dirty="0">
                <a:cs typeface="Arial"/>
              </a:rPr>
              <a:t>своєрідна схема-діаграма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6175" y="2446338"/>
            <a:ext cx="414337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 Вона наочно показує повторюваність вітрів різних напрямків за певний час (місяць, рік)</a:t>
            </a:r>
            <a:endParaRPr lang="uk-UA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77740" y="4206280"/>
          <a:ext cx="6096000" cy="119280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95306">
                  <a:extLst>
                    <a:ext uri="{9D8B030D-6E8A-4147-A177-3AD203B41FA5}"/>
                  </a:extLst>
                </a:gridCol>
                <a:gridCol w="928694">
                  <a:extLst>
                    <a:ext uri="{9D8B030D-6E8A-4147-A177-3AD203B41FA5}"/>
                  </a:extLst>
                </a:gridCol>
                <a:gridCol w="641764">
                  <a:extLst>
                    <a:ext uri="{9D8B030D-6E8A-4147-A177-3AD203B41FA5}"/>
                  </a:extLst>
                </a:gridCol>
                <a:gridCol w="929872">
                  <a:extLst>
                    <a:ext uri="{9D8B030D-6E8A-4147-A177-3AD203B41FA5}"/>
                  </a:extLst>
                </a:gridCol>
                <a:gridCol w="571504">
                  <a:extLst>
                    <a:ext uri="{9D8B030D-6E8A-4147-A177-3AD203B41FA5}"/>
                  </a:extLst>
                </a:gridCol>
                <a:gridCol w="904860">
                  <a:extLst>
                    <a:ext uri="{9D8B030D-6E8A-4147-A177-3AD203B41FA5}"/>
                  </a:extLst>
                </a:gridCol>
                <a:gridCol w="594160">
                  <a:extLst>
                    <a:ext uri="{9D8B030D-6E8A-4147-A177-3AD203B41FA5}"/>
                  </a:extLst>
                </a:gridCol>
                <a:gridCol w="929840">
                  <a:extLst>
                    <a:ext uri="{9D8B030D-6E8A-4147-A177-3AD203B41FA5}"/>
                  </a:extLst>
                </a:gridCol>
              </a:tblGrid>
              <a:tr h="5714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n>
                            <a:noFill/>
                          </a:ln>
                        </a:rPr>
                        <a:t>Зх.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Пд.зх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n>
                            <a:noFill/>
                          </a:ln>
                        </a:rPr>
                        <a:t>Пд.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Пд.сх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Сх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Пн.сх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n>
                            <a:noFill/>
                          </a:ln>
                        </a:rPr>
                        <a:t>Пн.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n>
                            <a:noFill/>
                          </a:ln>
                        </a:rPr>
                        <a:t>Пн.зх</a:t>
                      </a:r>
                      <a:r>
                        <a:rPr lang="uk-UA" sz="2000" dirty="0" smtClean="0">
                          <a:ln>
                            <a:noFill/>
                          </a:ln>
                        </a:rPr>
                        <a:t>.</a:t>
                      </a:r>
                      <a:endParaRPr lang="uk-UA" sz="2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1368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4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 5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4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 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3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n>
                            <a:noFill/>
                          </a:ln>
                        </a:rPr>
                        <a:t> 5</a:t>
                      </a:r>
                      <a:endParaRPr lang="uk-UA" sz="2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400" y="1984375"/>
            <a:ext cx="7143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Зх.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563" y="3554413"/>
            <a:ext cx="100171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Пд.зх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54238" y="4016375"/>
            <a:ext cx="77946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Пд.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8" y="1954213"/>
            <a:ext cx="71437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Сх.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963" y="-19050"/>
            <a:ext cx="11334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Пн.зх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22700" y="55563"/>
            <a:ext cx="11334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Пн.сх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4238" y="660400"/>
            <a:ext cx="77946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Пн.</a:t>
            </a:r>
            <a:endParaRPr lang="uk-U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8" y="3554413"/>
            <a:ext cx="11430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1760943" y="4605782"/>
            <a:ext cx="1096547" cy="793307"/>
          </a:xfrm>
          <a:prstGeom prst="notchedRightArrow">
            <a:avLst>
              <a:gd name="adj1" fmla="val 50000"/>
              <a:gd name="adj2" fmla="val 4205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/>
              <a:t>дні</a:t>
            </a:r>
            <a:endParaRPr lang="uk-UA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hlink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8305800" y="0"/>
            <a:ext cx="0" cy="5399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7" name="WordArt 12"/>
          <p:cNvSpPr>
            <a:spLocks noChangeArrowheads="1" noChangeShapeType="1" noTextEdit="1"/>
          </p:cNvSpPr>
          <p:nvPr/>
        </p:nvSpPr>
        <p:spPr bwMode="auto">
          <a:xfrm>
            <a:off x="1500188" y="28575"/>
            <a:ext cx="3643312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6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47008E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Роза вітрів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7388" y="11113"/>
            <a:ext cx="3376612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FF0000"/>
                </a:solidFill>
              </a:rPr>
              <a:t>Завдання: </a:t>
            </a:r>
            <a:r>
              <a:rPr lang="uk-UA" sz="2400" b="1" dirty="0"/>
              <a:t>Побудуйте розу вітрів за даними</a:t>
            </a:r>
            <a:endParaRPr lang="uk-UA" sz="24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50" y="571500"/>
          <a:ext cx="8020050" cy="10366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14381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  <a:gridCol w="751947">
                  <a:extLst>
                    <a:ext uri="{9D8B030D-6E8A-4147-A177-3AD203B41FA5}"/>
                  </a:extLst>
                </a:gridCol>
                <a:gridCol w="1255456">
                  <a:extLst>
                    <a:ext uri="{9D8B030D-6E8A-4147-A177-3AD203B41FA5}"/>
                  </a:extLst>
                </a:gridCol>
                <a:gridCol w="738504">
                  <a:extLst>
                    <a:ext uri="{9D8B030D-6E8A-4147-A177-3AD203B41FA5}"/>
                  </a:extLst>
                </a:gridCol>
                <a:gridCol w="1255456">
                  <a:extLst>
                    <a:ext uri="{9D8B030D-6E8A-4147-A177-3AD203B41FA5}"/>
                  </a:extLst>
                </a:gridCol>
                <a:gridCol w="738504">
                  <a:extLst>
                    <a:ext uri="{9D8B030D-6E8A-4147-A177-3AD203B41FA5}"/>
                  </a:extLst>
                </a:gridCol>
                <a:gridCol w="1422825">
                  <a:extLst>
                    <a:ext uri="{9D8B030D-6E8A-4147-A177-3AD203B41FA5}"/>
                  </a:extLst>
                </a:gridCol>
              </a:tblGrid>
              <a:tr h="401288"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Зх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Пд.зх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Пд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Пд.сх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Сх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Пн.сх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Пн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uk-UA" sz="24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Пн.зх</a:t>
                      </a:r>
                      <a:r>
                        <a:rPr lang="uk-UA" sz="24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uk-UA" sz="2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9881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1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  <a:r>
                        <a:rPr lang="uk-UA" sz="3200" b="1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3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4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6</a:t>
                      </a:r>
                      <a:endParaRPr lang="uk-UA" sz="32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857500" y="3592513"/>
            <a:ext cx="292893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32238" y="1608138"/>
            <a:ext cx="779462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Пн.</a:t>
            </a:r>
            <a:endParaRPr lang="uk-U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32238" y="4937125"/>
            <a:ext cx="77946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Пд.</a:t>
            </a:r>
            <a:endParaRPr lang="uk-UA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33450" y="3351213"/>
            <a:ext cx="4833938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075" y="3149600"/>
            <a:ext cx="7143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Зх.</a:t>
            </a:r>
            <a:endParaRPr lang="uk-UA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48375" y="3101975"/>
            <a:ext cx="7143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Сх.</a:t>
            </a:r>
            <a:endParaRPr lang="uk-UA" sz="24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7573963" y="1433513"/>
            <a:ext cx="1463675" cy="127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305800" y="1608138"/>
            <a:ext cx="552450" cy="4603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8305800" y="2068513"/>
            <a:ext cx="552450" cy="4619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7753350" y="2068513"/>
            <a:ext cx="552450" cy="4619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2781300" y="2106613"/>
            <a:ext cx="2986088" cy="2668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95488" y="4827588"/>
            <a:ext cx="1001712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Пд.зх</a:t>
            </a:r>
            <a:endParaRPr lang="uk-UA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67388" y="1666875"/>
            <a:ext cx="11334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Пн.сх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781300" y="2068513"/>
            <a:ext cx="3267075" cy="2790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22400" y="1644650"/>
            <a:ext cx="11334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Пн.зх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424488" y="4827588"/>
            <a:ext cx="1147762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/>
              <a:t>Пд.сх</a:t>
            </a:r>
            <a:r>
              <a:rPr lang="uk-UA" sz="2400" b="1" dirty="0"/>
              <a:t>.</a:t>
            </a:r>
            <a:endParaRPr lang="uk-UA" sz="24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753350" y="2832100"/>
            <a:ext cx="5524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53350" y="3100388"/>
            <a:ext cx="11049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1 день</a:t>
            </a:r>
            <a:endParaRPr lang="uk-UA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85750" y="571500"/>
            <a:ext cx="647700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3817144" y="3361532"/>
            <a:ext cx="4222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521869" y="3380582"/>
            <a:ext cx="3841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205163" y="3336925"/>
            <a:ext cx="4492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930525" y="3375025"/>
            <a:ext cx="45243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736851" y="3314700"/>
            <a:ext cx="4111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2344737" y="3360738"/>
            <a:ext cx="50006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2141538" y="3349625"/>
            <a:ext cx="4238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1766888" y="3333750"/>
            <a:ext cx="452437" cy="4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285081" y="3361532"/>
            <a:ext cx="42227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915987" y="3379788"/>
            <a:ext cx="46196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V="1">
            <a:off x="3867150" y="3736975"/>
            <a:ext cx="177800" cy="146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>
            <a:off x="4140200" y="3810000"/>
            <a:ext cx="36671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0800000">
            <a:off x="4140200" y="4129088"/>
            <a:ext cx="366713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0800000">
            <a:off x="4138613" y="4489450"/>
            <a:ext cx="3667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0800000">
            <a:off x="4140200" y="4773613"/>
            <a:ext cx="366713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 flipV="1">
            <a:off x="4524375" y="3494088"/>
            <a:ext cx="374650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0800000" flipV="1">
            <a:off x="4711700" y="3652838"/>
            <a:ext cx="374650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 flipV="1">
            <a:off x="4956175" y="3898900"/>
            <a:ext cx="376238" cy="319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1000125" y="571500"/>
            <a:ext cx="990600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1" name="Прямоугольник 80"/>
          <p:cNvSpPr/>
          <p:nvPr/>
        </p:nvSpPr>
        <p:spPr>
          <a:xfrm>
            <a:off x="2079625" y="571500"/>
            <a:ext cx="777875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2" name="Прямоугольник 81"/>
          <p:cNvSpPr/>
          <p:nvPr/>
        </p:nvSpPr>
        <p:spPr>
          <a:xfrm>
            <a:off x="2943225" y="571500"/>
            <a:ext cx="989013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3" name="Прямоугольник 82"/>
          <p:cNvSpPr/>
          <p:nvPr/>
        </p:nvSpPr>
        <p:spPr>
          <a:xfrm>
            <a:off x="4029075" y="571500"/>
            <a:ext cx="682625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5400000">
            <a:off x="4318001" y="3359150"/>
            <a:ext cx="500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749801" y="3355975"/>
            <a:ext cx="4111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967287" y="3360738"/>
            <a:ext cx="50006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4857750" y="571500"/>
            <a:ext cx="1096963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rot="16200000" flipV="1">
            <a:off x="4551363" y="2987675"/>
            <a:ext cx="177800" cy="146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6200000" flipV="1">
            <a:off x="4810125" y="2809875"/>
            <a:ext cx="177800" cy="146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6200000" flipV="1">
            <a:off x="5054600" y="2546350"/>
            <a:ext cx="177800" cy="146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6200000" flipV="1">
            <a:off x="5317332" y="2367756"/>
            <a:ext cx="177800" cy="1476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6107113" y="571500"/>
            <a:ext cx="750887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0800000">
            <a:off x="4157663" y="2970213"/>
            <a:ext cx="3667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0800000">
            <a:off x="4157663" y="2703513"/>
            <a:ext cx="3667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6970713" y="571500"/>
            <a:ext cx="1335087" cy="1036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0800000" flipV="1">
            <a:off x="3783013" y="2832100"/>
            <a:ext cx="374650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 flipV="1">
            <a:off x="3408363" y="2635250"/>
            <a:ext cx="374650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 flipV="1">
            <a:off x="3214688" y="2390775"/>
            <a:ext cx="374650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 flipV="1">
            <a:off x="2943225" y="2193925"/>
            <a:ext cx="376238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0800000" flipV="1">
            <a:off x="2781300" y="2035175"/>
            <a:ext cx="376238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0800000" flipV="1">
            <a:off x="2595563" y="1876425"/>
            <a:ext cx="376237" cy="317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0800000" flipV="1">
            <a:off x="1146175" y="2035175"/>
            <a:ext cx="1635125" cy="1317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146175" y="3373438"/>
            <a:ext cx="2735263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3617913" y="4124325"/>
            <a:ext cx="1017588" cy="388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 flipV="1">
            <a:off x="4318000" y="4129088"/>
            <a:ext cx="825500" cy="730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4779963" y="3716337"/>
            <a:ext cx="800100" cy="7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4867275" y="2740025"/>
            <a:ext cx="962025" cy="263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10800000" flipV="1">
            <a:off x="4335463" y="2390775"/>
            <a:ext cx="1144587" cy="276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0800000">
            <a:off x="2784475" y="2068513"/>
            <a:ext cx="1550988" cy="566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96850" y="3898900"/>
            <a:ext cx="1606550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Роза вітрів </a:t>
            </a:r>
            <a:br>
              <a:rPr lang="uk-UA" sz="2000" b="1" dirty="0"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atin typeface="Arial"/>
                <a:cs typeface="Arial"/>
              </a:rPr>
              <a:t>своєрідна схема-діаграма</a:t>
            </a:r>
            <a:endParaRPr lang="uk-UA" sz="20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6746875" y="3898900"/>
            <a:ext cx="2290763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b="1" dirty="0"/>
              <a:t>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Вона показує повторюваність вітрів за певний час (місяць)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53350" y="1608138"/>
            <a:ext cx="552450" cy="4603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 spd="med">
    <p:wipe dir="u"/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2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40" grpId="0" animBg="1"/>
      <p:bldP spid="41" grpId="0" animBg="1"/>
      <p:bldP spid="45" grpId="0" animBg="1"/>
      <p:bldP spid="46" grpId="0" animBg="1"/>
      <p:bldP spid="50" grpId="0" animBg="1"/>
      <p:bldP spid="52" grpId="0" animBg="1"/>
      <p:bldP spid="80" grpId="0" animBg="1"/>
      <p:bldP spid="81" grpId="0" animBg="1"/>
      <p:bldP spid="82" grpId="0" animBg="1"/>
      <p:bldP spid="83" grpId="0" animBg="1"/>
      <p:bldP spid="87" grpId="0" animBg="1"/>
      <p:bldP spid="92" grpId="0" animBg="1"/>
      <p:bldP spid="97" grpId="0" animBg="1"/>
      <p:bldP spid="141" grpId="0" animBg="1"/>
      <p:bldP spid="142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21" name="Picture 3" descr="__Контури Африки"/>
          <p:cNvPicPr>
            <a:picLocks noChangeAspect="1" noChangeArrowheads="1"/>
          </p:cNvPicPr>
          <p:nvPr/>
        </p:nvPicPr>
        <p:blipFill>
          <a:blip r:embed="rId9">
            <a:lum bright="-6000"/>
          </a:blip>
          <a:srcRect/>
          <a:stretch>
            <a:fillRect/>
          </a:stretch>
        </p:blipFill>
        <p:spPr bwMode="auto">
          <a:xfrm>
            <a:off x="4500563" y="0"/>
            <a:ext cx="4643437" cy="5399088"/>
          </a:xfrm>
          <a:prstGeom prst="rect">
            <a:avLst/>
          </a:prstGeom>
          <a:solidFill>
            <a:srgbClr val="6699FF">
              <a:alpha val="50195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6822" name="Line 4"/>
          <p:cNvSpPr>
            <a:spLocks noChangeShapeType="1"/>
          </p:cNvSpPr>
          <p:nvPr/>
        </p:nvSpPr>
        <p:spPr bwMode="auto">
          <a:xfrm flipV="1">
            <a:off x="4500563" y="2698750"/>
            <a:ext cx="4643437" cy="46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23" name="Group 5"/>
          <p:cNvGrpSpPr>
            <a:grpSpLocks/>
          </p:cNvGrpSpPr>
          <p:nvPr/>
        </p:nvGrpSpPr>
        <p:grpSpPr bwMode="auto">
          <a:xfrm>
            <a:off x="5072063" y="1260475"/>
            <a:ext cx="4071937" cy="3292475"/>
            <a:chOff x="0" y="1008"/>
            <a:chExt cx="3408" cy="2352"/>
          </a:xfrm>
        </p:grpSpPr>
        <p:sp>
          <p:nvSpPr>
            <p:cNvPr id="76873" name="Line 6"/>
            <p:cNvSpPr>
              <a:spLocks noChangeShapeType="1"/>
            </p:cNvSpPr>
            <p:nvPr/>
          </p:nvSpPr>
          <p:spPr bwMode="auto">
            <a:xfrm flipH="1">
              <a:off x="0" y="1008"/>
              <a:ext cx="34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4" name="Line 7"/>
            <p:cNvSpPr>
              <a:spLocks noChangeShapeType="1"/>
            </p:cNvSpPr>
            <p:nvPr/>
          </p:nvSpPr>
          <p:spPr bwMode="auto">
            <a:xfrm flipH="1">
              <a:off x="0" y="3360"/>
              <a:ext cx="34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6" name="Freeform 76"/>
          <p:cNvSpPr>
            <a:spLocks/>
          </p:cNvSpPr>
          <p:nvPr/>
        </p:nvSpPr>
        <p:spPr bwMode="auto">
          <a:xfrm flipV="1">
            <a:off x="4500563" y="2706688"/>
            <a:ext cx="4643437" cy="46037"/>
          </a:xfrm>
          <a:custGeom>
            <a:avLst/>
            <a:gdLst>
              <a:gd name="T0" fmla="*/ 0 w 3405"/>
              <a:gd name="T1" fmla="*/ 0 h 8"/>
              <a:gd name="T2" fmla="*/ 2147483647 w 3405"/>
              <a:gd name="T3" fmla="*/ 72578900 h 8"/>
              <a:gd name="T4" fmla="*/ 0 60000 65536"/>
              <a:gd name="T5" fmla="*/ 0 60000 65536"/>
              <a:gd name="T6" fmla="*/ 0 w 3405"/>
              <a:gd name="T7" fmla="*/ 0 h 8"/>
              <a:gd name="T8" fmla="*/ 3405 w 3405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05" h="8">
                <a:moveTo>
                  <a:pt x="0" y="0"/>
                </a:moveTo>
                <a:lnTo>
                  <a:pt x="3405" y="8"/>
                </a:lnTo>
              </a:path>
            </a:pathLst>
          </a:custGeom>
          <a:noFill/>
          <a:ln w="228600">
            <a:solidFill>
              <a:srgbClr val="3366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8" name="Freeform 78"/>
          <p:cNvSpPr>
            <a:spLocks/>
          </p:cNvSpPr>
          <p:nvPr/>
        </p:nvSpPr>
        <p:spPr bwMode="auto">
          <a:xfrm flipV="1">
            <a:off x="4500563" y="4438650"/>
            <a:ext cx="4654550" cy="46038"/>
          </a:xfrm>
          <a:custGeom>
            <a:avLst/>
            <a:gdLst>
              <a:gd name="T0" fmla="*/ 0 w 3419"/>
              <a:gd name="T1" fmla="*/ 72575653 h 7"/>
              <a:gd name="T2" fmla="*/ 2147483647 w 3419"/>
              <a:gd name="T3" fmla="*/ 0 h 7"/>
              <a:gd name="T4" fmla="*/ 0 60000 65536"/>
              <a:gd name="T5" fmla="*/ 0 60000 65536"/>
              <a:gd name="T6" fmla="*/ 0 w 3419"/>
              <a:gd name="T7" fmla="*/ 0 h 7"/>
              <a:gd name="T8" fmla="*/ 3419 w 3419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19" h="7">
                <a:moveTo>
                  <a:pt x="0" y="7"/>
                </a:moveTo>
                <a:cubicBezTo>
                  <a:pt x="570" y="6"/>
                  <a:pt x="2707" y="1"/>
                  <a:pt x="3419" y="0"/>
                </a:cubicBezTo>
              </a:path>
            </a:pathLst>
          </a:custGeom>
          <a:noFill/>
          <a:ln w="2286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5353050" y="2295525"/>
            <a:ext cx="2124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b="1">
                <a:solidFill>
                  <a:srgbClr val="000080"/>
                </a:solidFill>
                <a:ea typeface="MS Mincho" pitchFamily="49" charset="-128"/>
                <a:cs typeface="Mangal" pitchFamily="18" charset="0"/>
              </a:rPr>
              <a:t>Низький тиск</a:t>
            </a:r>
            <a:endParaRPr lang="ru-RU">
              <a:ea typeface="MS Mincho" pitchFamily="49" charset="-128"/>
              <a:cs typeface="Mangal" pitchFamily="18" charset="0"/>
            </a:endParaRP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5580063" y="4283075"/>
            <a:ext cx="2971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b="1">
                <a:ea typeface="MS Mincho" pitchFamily="49" charset="-128"/>
                <a:cs typeface="Mangal" pitchFamily="18" charset="0"/>
              </a:rPr>
              <a:t>Високий  тиск</a:t>
            </a:r>
            <a:endParaRPr lang="ru-RU">
              <a:ea typeface="MS Mincho" pitchFamily="49" charset="-128"/>
              <a:cs typeface="Mangal" pitchFamily="18" charset="0"/>
            </a:endParaRPr>
          </a:p>
        </p:txBody>
      </p:sp>
      <p:sp>
        <p:nvSpPr>
          <p:cNvPr id="20562" name="Freeform 82"/>
          <p:cNvSpPr>
            <a:spLocks/>
          </p:cNvSpPr>
          <p:nvPr/>
        </p:nvSpPr>
        <p:spPr bwMode="auto">
          <a:xfrm flipV="1">
            <a:off x="4500563" y="1066800"/>
            <a:ext cx="4654550" cy="58738"/>
          </a:xfrm>
          <a:custGeom>
            <a:avLst/>
            <a:gdLst>
              <a:gd name="T0" fmla="*/ 0 w 3419"/>
              <a:gd name="T1" fmla="*/ 92101376 h 7"/>
              <a:gd name="T2" fmla="*/ 2147483647 w 3419"/>
              <a:gd name="T3" fmla="*/ 0 h 7"/>
              <a:gd name="T4" fmla="*/ 0 60000 65536"/>
              <a:gd name="T5" fmla="*/ 0 60000 65536"/>
              <a:gd name="T6" fmla="*/ 0 w 3419"/>
              <a:gd name="T7" fmla="*/ 0 h 7"/>
              <a:gd name="T8" fmla="*/ 3419 w 3419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19" h="7">
                <a:moveTo>
                  <a:pt x="0" y="7"/>
                </a:moveTo>
                <a:cubicBezTo>
                  <a:pt x="570" y="6"/>
                  <a:pt x="2707" y="1"/>
                  <a:pt x="3419" y="0"/>
                </a:cubicBezTo>
              </a:path>
            </a:pathLst>
          </a:custGeom>
          <a:noFill/>
          <a:ln w="2286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5353050" y="931863"/>
            <a:ext cx="2971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b="1">
                <a:ea typeface="MS Mincho" pitchFamily="49" charset="-128"/>
                <a:cs typeface="Mangal" pitchFamily="18" charset="0"/>
              </a:rPr>
              <a:t>Високий  тиск</a:t>
            </a:r>
            <a:endParaRPr lang="ru-RU">
              <a:ea typeface="MS Mincho" pitchFamily="49" charset="-128"/>
              <a:cs typeface="Mangal" pitchFamily="18" charset="0"/>
            </a:endParaRPr>
          </a:p>
        </p:txBody>
      </p:sp>
      <p:sp>
        <p:nvSpPr>
          <p:cNvPr id="20566" name="Arc 86"/>
          <p:cNvSpPr>
            <a:spLocks/>
          </p:cNvSpPr>
          <p:nvPr/>
        </p:nvSpPr>
        <p:spPr bwMode="auto">
          <a:xfrm rot="4383340">
            <a:off x="6932613" y="534987"/>
            <a:ext cx="1169988" cy="1858963"/>
          </a:xfrm>
          <a:custGeom>
            <a:avLst/>
            <a:gdLst>
              <a:gd name="T0" fmla="*/ 736063631 w 21600"/>
              <a:gd name="T1" fmla="*/ 0 h 21408"/>
              <a:gd name="T2" fmla="*/ 2147483647 w 21600"/>
              <a:gd name="T3" fmla="*/ 2147483647 h 21408"/>
              <a:gd name="T4" fmla="*/ 0 w 21600"/>
              <a:gd name="T5" fmla="*/ 2147483647 h 21408"/>
              <a:gd name="T6" fmla="*/ 0 60000 65536"/>
              <a:gd name="T7" fmla="*/ 0 60000 65536"/>
              <a:gd name="T8" fmla="*/ 0 60000 65536"/>
              <a:gd name="T9" fmla="*/ 0 w 21600"/>
              <a:gd name="T10" fmla="*/ 0 h 21408"/>
              <a:gd name="T11" fmla="*/ 21600 w 21600"/>
              <a:gd name="T12" fmla="*/ 21408 h 21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08" fill="none" extrusionOk="0">
                <a:moveTo>
                  <a:pt x="2872" y="-1"/>
                </a:moveTo>
                <a:cubicBezTo>
                  <a:pt x="13595" y="1438"/>
                  <a:pt x="21600" y="10588"/>
                  <a:pt x="21600" y="21408"/>
                </a:cubicBezTo>
              </a:path>
              <a:path w="21600" h="21408" stroke="0" extrusionOk="0">
                <a:moveTo>
                  <a:pt x="2872" y="-1"/>
                </a:moveTo>
                <a:cubicBezTo>
                  <a:pt x="13595" y="1438"/>
                  <a:pt x="21600" y="10588"/>
                  <a:pt x="21600" y="21408"/>
                </a:cubicBezTo>
                <a:lnTo>
                  <a:pt x="0" y="21408"/>
                </a:lnTo>
                <a:close/>
              </a:path>
            </a:pathLst>
          </a:custGeom>
          <a:noFill/>
          <a:ln w="76200">
            <a:solidFill>
              <a:srgbClr val="FF9900">
                <a:alpha val="70195"/>
              </a:srgbClr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67" name="Arc 87"/>
          <p:cNvSpPr>
            <a:spLocks/>
          </p:cNvSpPr>
          <p:nvPr/>
        </p:nvSpPr>
        <p:spPr bwMode="auto">
          <a:xfrm rot="4142531">
            <a:off x="7308057" y="534193"/>
            <a:ext cx="1117600" cy="2214563"/>
          </a:xfrm>
          <a:custGeom>
            <a:avLst/>
            <a:gdLst>
              <a:gd name="T0" fmla="*/ 702784778 w 21600"/>
              <a:gd name="T1" fmla="*/ 0 h 21408"/>
              <a:gd name="T2" fmla="*/ 2147483647 w 21600"/>
              <a:gd name="T3" fmla="*/ 2147483647 h 21408"/>
              <a:gd name="T4" fmla="*/ 0 w 21600"/>
              <a:gd name="T5" fmla="*/ 2147483647 h 21408"/>
              <a:gd name="T6" fmla="*/ 0 60000 65536"/>
              <a:gd name="T7" fmla="*/ 0 60000 65536"/>
              <a:gd name="T8" fmla="*/ 0 60000 65536"/>
              <a:gd name="T9" fmla="*/ 0 w 21600"/>
              <a:gd name="T10" fmla="*/ 0 h 21408"/>
              <a:gd name="T11" fmla="*/ 21600 w 21600"/>
              <a:gd name="T12" fmla="*/ 21408 h 21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08" fill="none" extrusionOk="0">
                <a:moveTo>
                  <a:pt x="2872" y="-1"/>
                </a:moveTo>
                <a:cubicBezTo>
                  <a:pt x="13595" y="1438"/>
                  <a:pt x="21600" y="10588"/>
                  <a:pt x="21600" y="21408"/>
                </a:cubicBezTo>
              </a:path>
              <a:path w="21600" h="21408" stroke="0" extrusionOk="0">
                <a:moveTo>
                  <a:pt x="2872" y="-1"/>
                </a:moveTo>
                <a:cubicBezTo>
                  <a:pt x="13595" y="1438"/>
                  <a:pt x="21600" y="10588"/>
                  <a:pt x="21600" y="21408"/>
                </a:cubicBezTo>
                <a:lnTo>
                  <a:pt x="0" y="21408"/>
                </a:lnTo>
                <a:close/>
              </a:path>
            </a:pathLst>
          </a:custGeom>
          <a:noFill/>
          <a:ln w="76200">
            <a:solidFill>
              <a:srgbClr val="FF9900">
                <a:alpha val="70195"/>
              </a:srgbClr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68" name="WordArt 88"/>
          <p:cNvSpPr>
            <a:spLocks noChangeArrowheads="1" noChangeShapeType="1" noTextEdit="1"/>
          </p:cNvSpPr>
          <p:nvPr/>
        </p:nvSpPr>
        <p:spPr bwMode="auto">
          <a:xfrm rot="-2787698">
            <a:off x="6353968" y="1218407"/>
            <a:ext cx="1674813" cy="50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Північно-Східний пасат</a:t>
            </a:r>
          </a:p>
        </p:txBody>
      </p:sp>
      <p:sp>
        <p:nvSpPr>
          <p:cNvPr id="20569" name="WordArt 89"/>
          <p:cNvSpPr>
            <a:spLocks noChangeArrowheads="1" noChangeShapeType="1" noTextEdit="1"/>
          </p:cNvSpPr>
          <p:nvPr/>
        </p:nvSpPr>
        <p:spPr bwMode="auto">
          <a:xfrm rot="2511703">
            <a:off x="6381750" y="3895725"/>
            <a:ext cx="2127250" cy="484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Південно-Східний пасат</a:t>
            </a:r>
          </a:p>
        </p:txBody>
      </p:sp>
      <p:sp>
        <p:nvSpPr>
          <p:cNvPr id="20570" name="Arc 90"/>
          <p:cNvSpPr>
            <a:spLocks/>
          </p:cNvSpPr>
          <p:nvPr/>
        </p:nvSpPr>
        <p:spPr bwMode="auto">
          <a:xfrm rot="17201719" flipV="1">
            <a:off x="7074694" y="2505869"/>
            <a:ext cx="1266825" cy="2573337"/>
          </a:xfrm>
          <a:custGeom>
            <a:avLst/>
            <a:gdLst>
              <a:gd name="T0" fmla="*/ 0 w 23390"/>
              <a:gd name="T1" fmla="*/ 95154554 h 25121"/>
              <a:gd name="T2" fmla="*/ 2147483647 w 23390"/>
              <a:gd name="T3" fmla="*/ 2147483647 h 25121"/>
              <a:gd name="T4" fmla="*/ 459347298 w 23390"/>
              <a:gd name="T5" fmla="*/ 2147483647 h 25121"/>
              <a:gd name="T6" fmla="*/ 0 60000 65536"/>
              <a:gd name="T7" fmla="*/ 0 60000 65536"/>
              <a:gd name="T8" fmla="*/ 0 60000 65536"/>
              <a:gd name="T9" fmla="*/ 0 w 23390"/>
              <a:gd name="T10" fmla="*/ 0 h 25121"/>
              <a:gd name="T11" fmla="*/ 23390 w 23390"/>
              <a:gd name="T12" fmla="*/ 25121 h 25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90" h="25121" fill="none" extrusionOk="0">
                <a:moveTo>
                  <a:pt x="0" y="74"/>
                </a:moveTo>
                <a:cubicBezTo>
                  <a:pt x="595" y="24"/>
                  <a:pt x="1192" y="-1"/>
                  <a:pt x="1790" y="0"/>
                </a:cubicBezTo>
                <a:cubicBezTo>
                  <a:pt x="13719" y="0"/>
                  <a:pt x="23390" y="9670"/>
                  <a:pt x="23390" y="21600"/>
                </a:cubicBezTo>
                <a:cubicBezTo>
                  <a:pt x="23390" y="22779"/>
                  <a:pt x="23293" y="23957"/>
                  <a:pt x="23101" y="25121"/>
                </a:cubicBezTo>
              </a:path>
              <a:path w="23390" h="25121" stroke="0" extrusionOk="0">
                <a:moveTo>
                  <a:pt x="0" y="74"/>
                </a:moveTo>
                <a:cubicBezTo>
                  <a:pt x="595" y="24"/>
                  <a:pt x="1192" y="-1"/>
                  <a:pt x="1790" y="0"/>
                </a:cubicBezTo>
                <a:cubicBezTo>
                  <a:pt x="13719" y="0"/>
                  <a:pt x="23390" y="9670"/>
                  <a:pt x="23390" y="21600"/>
                </a:cubicBezTo>
                <a:cubicBezTo>
                  <a:pt x="23390" y="22779"/>
                  <a:pt x="23293" y="23957"/>
                  <a:pt x="23101" y="25121"/>
                </a:cubicBezTo>
                <a:lnTo>
                  <a:pt x="1790" y="21600"/>
                </a:lnTo>
                <a:close/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71" name="Arc 91"/>
          <p:cNvSpPr>
            <a:spLocks/>
          </p:cNvSpPr>
          <p:nvPr/>
        </p:nvSpPr>
        <p:spPr bwMode="auto">
          <a:xfrm rot="17201719" flipV="1">
            <a:off x="6820694" y="2824957"/>
            <a:ext cx="1169987" cy="2438400"/>
          </a:xfrm>
          <a:custGeom>
            <a:avLst/>
            <a:gdLst>
              <a:gd name="T0" fmla="*/ 653795386 w 21600"/>
              <a:gd name="T1" fmla="*/ 0 h 22690"/>
              <a:gd name="T2" fmla="*/ 2147483647 w 21600"/>
              <a:gd name="T3" fmla="*/ 2147483647 h 22690"/>
              <a:gd name="T4" fmla="*/ 0 w 21600"/>
              <a:gd name="T5" fmla="*/ 2147483647 h 22690"/>
              <a:gd name="T6" fmla="*/ 0 60000 65536"/>
              <a:gd name="T7" fmla="*/ 0 60000 65536"/>
              <a:gd name="T8" fmla="*/ 0 60000 65536"/>
              <a:gd name="T9" fmla="*/ 0 w 21600"/>
              <a:gd name="T10" fmla="*/ 0 h 22690"/>
              <a:gd name="T11" fmla="*/ 21600 w 21600"/>
              <a:gd name="T12" fmla="*/ 22690 h 22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90" fill="none" extrusionOk="0">
                <a:moveTo>
                  <a:pt x="2550" y="0"/>
                </a:moveTo>
                <a:cubicBezTo>
                  <a:pt x="13417" y="1292"/>
                  <a:pt x="21600" y="10506"/>
                  <a:pt x="21600" y="21449"/>
                </a:cubicBezTo>
                <a:cubicBezTo>
                  <a:pt x="21600" y="21862"/>
                  <a:pt x="21588" y="22276"/>
                  <a:pt x="21564" y="22690"/>
                </a:cubicBezTo>
              </a:path>
              <a:path w="21600" h="22690" stroke="0" extrusionOk="0">
                <a:moveTo>
                  <a:pt x="2550" y="0"/>
                </a:moveTo>
                <a:cubicBezTo>
                  <a:pt x="13417" y="1292"/>
                  <a:pt x="21600" y="10506"/>
                  <a:pt x="21600" y="21449"/>
                </a:cubicBezTo>
                <a:cubicBezTo>
                  <a:pt x="21600" y="21862"/>
                  <a:pt x="21588" y="22276"/>
                  <a:pt x="21564" y="22690"/>
                </a:cubicBezTo>
                <a:lnTo>
                  <a:pt x="0" y="21449"/>
                </a:lnTo>
                <a:close/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72" name="Freeform 92"/>
          <p:cNvSpPr>
            <a:spLocks/>
          </p:cNvSpPr>
          <p:nvPr/>
        </p:nvSpPr>
        <p:spPr bwMode="auto">
          <a:xfrm>
            <a:off x="8129588" y="1679575"/>
            <a:ext cx="474662" cy="454025"/>
          </a:xfrm>
          <a:custGeom>
            <a:avLst/>
            <a:gdLst/>
            <a:ahLst/>
            <a:cxnLst>
              <a:cxn ang="0">
                <a:pos x="543" y="0"/>
              </a:cxn>
              <a:cxn ang="0">
                <a:pos x="457" y="11"/>
              </a:cxn>
              <a:cxn ang="0">
                <a:pos x="350" y="44"/>
              </a:cxn>
              <a:cxn ang="0">
                <a:pos x="255" y="96"/>
              </a:cxn>
              <a:cxn ang="0">
                <a:pos x="168" y="169"/>
              </a:cxn>
              <a:cxn ang="0">
                <a:pos x="100" y="255"/>
              </a:cxn>
              <a:cxn ang="0">
                <a:pos x="47" y="352"/>
              </a:cxn>
              <a:cxn ang="0">
                <a:pos x="14" y="461"/>
              </a:cxn>
              <a:cxn ang="0">
                <a:pos x="0" y="576"/>
              </a:cxn>
              <a:cxn ang="0">
                <a:pos x="3" y="632"/>
              </a:cxn>
              <a:cxn ang="0">
                <a:pos x="26" y="749"/>
              </a:cxn>
              <a:cxn ang="0">
                <a:pos x="70" y="851"/>
              </a:cxn>
              <a:cxn ang="0">
                <a:pos x="132" y="943"/>
              </a:cxn>
              <a:cxn ang="0">
                <a:pos x="209" y="1020"/>
              </a:cxn>
              <a:cxn ang="0">
                <a:pos x="302" y="1082"/>
              </a:cxn>
              <a:cxn ang="0">
                <a:pos x="404" y="1125"/>
              </a:cxn>
              <a:cxn ang="0">
                <a:pos x="513" y="1149"/>
              </a:cxn>
              <a:cxn ang="0">
                <a:pos x="602" y="1152"/>
              </a:cxn>
              <a:cxn ang="0">
                <a:pos x="689" y="1138"/>
              </a:cxn>
              <a:cxn ang="0">
                <a:pos x="795" y="1105"/>
              </a:cxn>
              <a:cxn ang="0">
                <a:pos x="890" y="1052"/>
              </a:cxn>
              <a:cxn ang="0">
                <a:pos x="977" y="984"/>
              </a:cxn>
              <a:cxn ang="0">
                <a:pos x="1046" y="897"/>
              </a:cxn>
              <a:cxn ang="0">
                <a:pos x="1099" y="801"/>
              </a:cxn>
              <a:cxn ang="0">
                <a:pos x="1132" y="692"/>
              </a:cxn>
              <a:cxn ang="0">
                <a:pos x="1145" y="576"/>
              </a:cxn>
              <a:cxn ang="0">
                <a:pos x="1142" y="517"/>
              </a:cxn>
              <a:cxn ang="0">
                <a:pos x="1119" y="405"/>
              </a:cxn>
              <a:cxn ang="0">
                <a:pos x="1075" y="302"/>
              </a:cxn>
              <a:cxn ang="0">
                <a:pos x="1013" y="209"/>
              </a:cxn>
              <a:cxn ang="0">
                <a:pos x="937" y="132"/>
              </a:cxn>
              <a:cxn ang="0">
                <a:pos x="844" y="70"/>
              </a:cxn>
              <a:cxn ang="0">
                <a:pos x="742" y="23"/>
              </a:cxn>
              <a:cxn ang="0">
                <a:pos x="632" y="3"/>
              </a:cxn>
            </a:cxnLst>
            <a:rect l="0" t="0" r="r" b="b"/>
            <a:pathLst>
              <a:path w="1145" h="1152">
                <a:moveTo>
                  <a:pt x="573" y="0"/>
                </a:moveTo>
                <a:lnTo>
                  <a:pt x="543" y="0"/>
                </a:lnTo>
                <a:lnTo>
                  <a:pt x="513" y="3"/>
                </a:lnTo>
                <a:lnTo>
                  <a:pt x="457" y="11"/>
                </a:lnTo>
                <a:lnTo>
                  <a:pt x="404" y="23"/>
                </a:lnTo>
                <a:lnTo>
                  <a:pt x="350" y="44"/>
                </a:lnTo>
                <a:lnTo>
                  <a:pt x="302" y="70"/>
                </a:lnTo>
                <a:lnTo>
                  <a:pt x="255" y="96"/>
                </a:lnTo>
                <a:lnTo>
                  <a:pt x="209" y="132"/>
                </a:lnTo>
                <a:lnTo>
                  <a:pt x="168" y="169"/>
                </a:lnTo>
                <a:lnTo>
                  <a:pt x="132" y="209"/>
                </a:lnTo>
                <a:lnTo>
                  <a:pt x="100" y="255"/>
                </a:lnTo>
                <a:lnTo>
                  <a:pt x="70" y="302"/>
                </a:lnTo>
                <a:lnTo>
                  <a:pt x="47" y="352"/>
                </a:lnTo>
                <a:lnTo>
                  <a:pt x="26" y="405"/>
                </a:lnTo>
                <a:lnTo>
                  <a:pt x="14" y="461"/>
                </a:lnTo>
                <a:lnTo>
                  <a:pt x="3" y="517"/>
                </a:lnTo>
                <a:lnTo>
                  <a:pt x="0" y="576"/>
                </a:lnTo>
                <a:lnTo>
                  <a:pt x="3" y="606"/>
                </a:lnTo>
                <a:lnTo>
                  <a:pt x="3" y="632"/>
                </a:lnTo>
                <a:lnTo>
                  <a:pt x="14" y="692"/>
                </a:lnTo>
                <a:lnTo>
                  <a:pt x="26" y="749"/>
                </a:lnTo>
                <a:lnTo>
                  <a:pt x="47" y="801"/>
                </a:lnTo>
                <a:lnTo>
                  <a:pt x="70" y="851"/>
                </a:lnTo>
                <a:lnTo>
                  <a:pt x="100" y="897"/>
                </a:lnTo>
                <a:lnTo>
                  <a:pt x="132" y="943"/>
                </a:lnTo>
                <a:lnTo>
                  <a:pt x="168" y="984"/>
                </a:lnTo>
                <a:lnTo>
                  <a:pt x="209" y="1020"/>
                </a:lnTo>
                <a:lnTo>
                  <a:pt x="255" y="1052"/>
                </a:lnTo>
                <a:lnTo>
                  <a:pt x="302" y="1082"/>
                </a:lnTo>
                <a:lnTo>
                  <a:pt x="350" y="1105"/>
                </a:lnTo>
                <a:lnTo>
                  <a:pt x="404" y="1125"/>
                </a:lnTo>
                <a:lnTo>
                  <a:pt x="457" y="1138"/>
                </a:lnTo>
                <a:lnTo>
                  <a:pt x="513" y="1149"/>
                </a:lnTo>
                <a:lnTo>
                  <a:pt x="573" y="1152"/>
                </a:lnTo>
                <a:lnTo>
                  <a:pt x="602" y="1152"/>
                </a:lnTo>
                <a:lnTo>
                  <a:pt x="632" y="1149"/>
                </a:lnTo>
                <a:lnTo>
                  <a:pt x="689" y="1138"/>
                </a:lnTo>
                <a:lnTo>
                  <a:pt x="742" y="1125"/>
                </a:lnTo>
                <a:lnTo>
                  <a:pt x="795" y="1105"/>
                </a:lnTo>
                <a:lnTo>
                  <a:pt x="844" y="1082"/>
                </a:lnTo>
                <a:lnTo>
                  <a:pt x="890" y="1052"/>
                </a:lnTo>
                <a:lnTo>
                  <a:pt x="937" y="1020"/>
                </a:lnTo>
                <a:lnTo>
                  <a:pt x="977" y="984"/>
                </a:lnTo>
                <a:lnTo>
                  <a:pt x="1013" y="943"/>
                </a:lnTo>
                <a:lnTo>
                  <a:pt x="1046" y="897"/>
                </a:lnTo>
                <a:lnTo>
                  <a:pt x="1075" y="851"/>
                </a:lnTo>
                <a:lnTo>
                  <a:pt x="1099" y="801"/>
                </a:lnTo>
                <a:lnTo>
                  <a:pt x="1119" y="749"/>
                </a:lnTo>
                <a:lnTo>
                  <a:pt x="1132" y="692"/>
                </a:lnTo>
                <a:lnTo>
                  <a:pt x="1142" y="632"/>
                </a:lnTo>
                <a:lnTo>
                  <a:pt x="1145" y="576"/>
                </a:lnTo>
                <a:lnTo>
                  <a:pt x="1145" y="546"/>
                </a:lnTo>
                <a:lnTo>
                  <a:pt x="1142" y="517"/>
                </a:lnTo>
                <a:lnTo>
                  <a:pt x="1132" y="461"/>
                </a:lnTo>
                <a:lnTo>
                  <a:pt x="1119" y="405"/>
                </a:lnTo>
                <a:lnTo>
                  <a:pt x="1099" y="352"/>
                </a:lnTo>
                <a:lnTo>
                  <a:pt x="1075" y="302"/>
                </a:lnTo>
                <a:lnTo>
                  <a:pt x="1046" y="255"/>
                </a:lnTo>
                <a:lnTo>
                  <a:pt x="1013" y="209"/>
                </a:lnTo>
                <a:lnTo>
                  <a:pt x="977" y="169"/>
                </a:lnTo>
                <a:lnTo>
                  <a:pt x="937" y="132"/>
                </a:lnTo>
                <a:lnTo>
                  <a:pt x="890" y="96"/>
                </a:lnTo>
                <a:lnTo>
                  <a:pt x="844" y="70"/>
                </a:lnTo>
                <a:lnTo>
                  <a:pt x="795" y="44"/>
                </a:lnTo>
                <a:lnTo>
                  <a:pt x="742" y="23"/>
                </a:lnTo>
                <a:lnTo>
                  <a:pt x="689" y="11"/>
                </a:lnTo>
                <a:lnTo>
                  <a:pt x="632" y="3"/>
                </a:lnTo>
                <a:lnTo>
                  <a:pt x="573" y="0"/>
                </a:lnTo>
              </a:path>
            </a:pathLst>
          </a:custGeom>
          <a:solidFill>
            <a:srgbClr val="FFFF00"/>
          </a:solidFill>
          <a:ln w="3175" cmpd="sng">
            <a:solidFill>
              <a:srgbClr val="CC3300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rgbClr val="FF3300"/>
            </a:outerShdw>
          </a:effectLst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+mn-cs"/>
            </a:endParaRP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7951788" y="1544638"/>
            <a:ext cx="820737" cy="728662"/>
            <a:chOff x="976" y="2660"/>
            <a:chExt cx="350" cy="352"/>
          </a:xfrm>
        </p:grpSpPr>
        <p:sp>
          <p:nvSpPr>
            <p:cNvPr id="20574" name="Freeform 94"/>
            <p:cNvSpPr>
              <a:spLocks/>
            </p:cNvSpPr>
            <p:nvPr/>
          </p:nvSpPr>
          <p:spPr bwMode="auto">
            <a:xfrm>
              <a:off x="1184" y="2674"/>
              <a:ext cx="35" cy="55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39" y="275"/>
                </a:cxn>
                <a:cxn ang="0">
                  <a:pos x="0" y="212"/>
                </a:cxn>
                <a:cxn ang="0">
                  <a:pos x="172" y="0"/>
                </a:cxn>
              </a:cxnLst>
              <a:rect l="0" t="0" r="r" b="b"/>
              <a:pathLst>
                <a:path w="172" h="275">
                  <a:moveTo>
                    <a:pt x="172" y="0"/>
                  </a:moveTo>
                  <a:lnTo>
                    <a:pt x="139" y="275"/>
                  </a:lnTo>
                  <a:lnTo>
                    <a:pt x="0" y="2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0575" name="Freeform 95"/>
            <p:cNvSpPr>
              <a:spLocks/>
            </p:cNvSpPr>
            <p:nvPr/>
          </p:nvSpPr>
          <p:spPr bwMode="auto">
            <a:xfrm>
              <a:off x="990" y="2767"/>
              <a:ext cx="5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" y="173"/>
                </a:cxn>
                <a:cxn ang="0">
                  <a:pos x="272" y="33"/>
                </a:cxn>
                <a:cxn ang="0">
                  <a:pos x="0" y="0"/>
                </a:cxn>
              </a:cxnLst>
              <a:rect l="0" t="0" r="r" b="b"/>
              <a:pathLst>
                <a:path w="272" h="173">
                  <a:moveTo>
                    <a:pt x="0" y="0"/>
                  </a:moveTo>
                  <a:lnTo>
                    <a:pt x="212" y="173"/>
                  </a:lnTo>
                  <a:lnTo>
                    <a:pt x="27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0576" name="Freeform 96"/>
            <p:cNvSpPr>
              <a:spLocks/>
            </p:cNvSpPr>
            <p:nvPr/>
          </p:nvSpPr>
          <p:spPr bwMode="auto">
            <a:xfrm>
              <a:off x="1274" y="2820"/>
              <a:ext cx="52" cy="31"/>
            </a:xfrm>
            <a:custGeom>
              <a:avLst/>
              <a:gdLst/>
              <a:ahLst/>
              <a:cxnLst>
                <a:cxn ang="0">
                  <a:pos x="262" y="73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262" y="73"/>
                </a:cxn>
              </a:cxnLst>
              <a:rect l="0" t="0" r="r" b="b"/>
              <a:pathLst>
                <a:path w="262" h="152">
                  <a:moveTo>
                    <a:pt x="262" y="73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62" y="73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0577" name="Freeform 97"/>
            <p:cNvSpPr>
              <a:spLocks/>
            </p:cNvSpPr>
            <p:nvPr/>
          </p:nvSpPr>
          <p:spPr bwMode="auto">
            <a:xfrm>
              <a:off x="976" y="2820"/>
              <a:ext cx="52" cy="3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62" y="155"/>
                </a:cxn>
                <a:cxn ang="0">
                  <a:pos x="262" y="0"/>
                </a:cxn>
                <a:cxn ang="0">
                  <a:pos x="0" y="76"/>
                </a:cxn>
              </a:cxnLst>
              <a:rect l="0" t="0" r="r" b="b"/>
              <a:pathLst>
                <a:path w="262" h="155">
                  <a:moveTo>
                    <a:pt x="0" y="76"/>
                  </a:moveTo>
                  <a:lnTo>
                    <a:pt x="262" y="155"/>
                  </a:lnTo>
                  <a:lnTo>
                    <a:pt x="26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0578" name="Freeform 98"/>
            <p:cNvSpPr>
              <a:spLocks/>
            </p:cNvSpPr>
            <p:nvPr/>
          </p:nvSpPr>
          <p:spPr bwMode="auto">
            <a:xfrm>
              <a:off x="1257" y="2871"/>
              <a:ext cx="54" cy="34"/>
            </a:xfrm>
            <a:custGeom>
              <a:avLst/>
              <a:gdLst/>
              <a:ahLst/>
              <a:cxnLst>
                <a:cxn ang="0">
                  <a:pos x="269" y="174"/>
                </a:cxn>
                <a:cxn ang="0">
                  <a:pos x="0" y="138"/>
                </a:cxn>
                <a:cxn ang="0">
                  <a:pos x="60" y="0"/>
                </a:cxn>
                <a:cxn ang="0">
                  <a:pos x="269" y="174"/>
                </a:cxn>
              </a:cxnLst>
              <a:rect l="0" t="0" r="r" b="b"/>
              <a:pathLst>
                <a:path w="269" h="174">
                  <a:moveTo>
                    <a:pt x="269" y="174"/>
                  </a:moveTo>
                  <a:lnTo>
                    <a:pt x="0" y="138"/>
                  </a:lnTo>
                  <a:lnTo>
                    <a:pt x="60" y="0"/>
                  </a:lnTo>
                  <a:lnTo>
                    <a:pt x="269" y="174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grpSp>
          <p:nvGrpSpPr>
            <p:cNvPr id="76856" name="Group 99"/>
            <p:cNvGrpSpPr>
              <a:grpSpLocks/>
            </p:cNvGrpSpPr>
            <p:nvPr/>
          </p:nvGrpSpPr>
          <p:grpSpPr bwMode="auto">
            <a:xfrm>
              <a:off x="976" y="2660"/>
              <a:ext cx="350" cy="352"/>
              <a:chOff x="976" y="2660"/>
              <a:chExt cx="350" cy="352"/>
            </a:xfrm>
          </p:grpSpPr>
          <p:sp>
            <p:nvSpPr>
              <p:cNvPr id="20580" name="Freeform 100"/>
              <p:cNvSpPr>
                <a:spLocks/>
              </p:cNvSpPr>
              <p:nvPr/>
            </p:nvSpPr>
            <p:spPr bwMode="auto">
              <a:xfrm>
                <a:off x="1135" y="2660"/>
                <a:ext cx="32" cy="5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56" y="265"/>
                  </a:cxn>
                  <a:cxn ang="0">
                    <a:pos x="0" y="265"/>
                  </a:cxn>
                  <a:cxn ang="0">
                    <a:pos x="76" y="0"/>
                  </a:cxn>
                </a:cxnLst>
                <a:rect l="0" t="0" r="r" b="b"/>
                <a:pathLst>
                  <a:path w="156" h="265">
                    <a:moveTo>
                      <a:pt x="76" y="0"/>
                    </a:moveTo>
                    <a:lnTo>
                      <a:pt x="156" y="265"/>
                    </a:lnTo>
                    <a:lnTo>
                      <a:pt x="0" y="26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1" name="Freeform 101"/>
              <p:cNvSpPr>
                <a:spLocks/>
              </p:cNvSpPr>
              <p:nvPr/>
            </p:nvSpPr>
            <p:spPr bwMode="auto">
              <a:xfrm>
                <a:off x="1135" y="2960"/>
                <a:ext cx="32" cy="52"/>
              </a:xfrm>
              <a:custGeom>
                <a:avLst/>
                <a:gdLst/>
                <a:ahLst/>
                <a:cxnLst>
                  <a:cxn ang="0">
                    <a:pos x="76" y="261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76" y="261"/>
                  </a:cxn>
                </a:cxnLst>
                <a:rect l="0" t="0" r="r" b="b"/>
                <a:pathLst>
                  <a:path w="156" h="261">
                    <a:moveTo>
                      <a:pt x="76" y="261"/>
                    </a:moveTo>
                    <a:lnTo>
                      <a:pt x="156" y="0"/>
                    </a:lnTo>
                    <a:lnTo>
                      <a:pt x="0" y="0"/>
                    </a:lnTo>
                    <a:lnTo>
                      <a:pt x="76" y="26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>
                <a:off x="1184" y="2674"/>
                <a:ext cx="35" cy="55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39" y="275"/>
                  </a:cxn>
                  <a:cxn ang="0">
                    <a:pos x="0" y="212"/>
                  </a:cxn>
                  <a:cxn ang="0">
                    <a:pos x="172" y="0"/>
                  </a:cxn>
                </a:cxnLst>
                <a:rect l="0" t="0" r="r" b="b"/>
                <a:pathLst>
                  <a:path w="172" h="275">
                    <a:moveTo>
                      <a:pt x="172" y="0"/>
                    </a:moveTo>
                    <a:lnTo>
                      <a:pt x="139" y="275"/>
                    </a:lnTo>
                    <a:lnTo>
                      <a:pt x="0" y="212"/>
                    </a:lnTo>
                    <a:lnTo>
                      <a:pt x="172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3" name="Freeform 103"/>
              <p:cNvSpPr>
                <a:spLocks/>
              </p:cNvSpPr>
              <p:nvPr/>
            </p:nvSpPr>
            <p:spPr bwMode="auto">
              <a:xfrm>
                <a:off x="1083" y="2673"/>
                <a:ext cx="35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274"/>
                  </a:cxn>
                  <a:cxn ang="0">
                    <a:pos x="175" y="212"/>
                  </a:cxn>
                  <a:cxn ang="0">
                    <a:pos x="0" y="0"/>
                  </a:cxn>
                </a:cxnLst>
                <a:rect l="0" t="0" r="r" b="b"/>
                <a:pathLst>
                  <a:path w="175" h="274">
                    <a:moveTo>
                      <a:pt x="0" y="0"/>
                    </a:moveTo>
                    <a:lnTo>
                      <a:pt x="36" y="274"/>
                    </a:lnTo>
                    <a:lnTo>
                      <a:pt x="175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4" name="Freeform 104"/>
              <p:cNvSpPr>
                <a:spLocks/>
              </p:cNvSpPr>
              <p:nvPr/>
            </p:nvSpPr>
            <p:spPr bwMode="auto">
              <a:xfrm>
                <a:off x="1228" y="2711"/>
                <a:ext cx="47" cy="48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105" y="243"/>
                  </a:cxn>
                  <a:cxn ang="0">
                    <a:pos x="0" y="130"/>
                  </a:cxn>
                  <a:cxn ang="0">
                    <a:pos x="238" y="0"/>
                  </a:cxn>
                </a:cxnLst>
                <a:rect l="0" t="0" r="r" b="b"/>
                <a:pathLst>
                  <a:path w="238" h="243">
                    <a:moveTo>
                      <a:pt x="238" y="0"/>
                    </a:moveTo>
                    <a:lnTo>
                      <a:pt x="105" y="243"/>
                    </a:lnTo>
                    <a:lnTo>
                      <a:pt x="0" y="13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5" name="Freeform 105"/>
              <p:cNvSpPr>
                <a:spLocks/>
              </p:cNvSpPr>
              <p:nvPr/>
            </p:nvSpPr>
            <p:spPr bwMode="auto">
              <a:xfrm>
                <a:off x="1026" y="2712"/>
                <a:ext cx="4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242"/>
                  </a:cxn>
                  <a:cxn ang="0">
                    <a:pos x="238" y="129"/>
                  </a:cxn>
                  <a:cxn ang="0">
                    <a:pos x="0" y="0"/>
                  </a:cxn>
                </a:cxnLst>
                <a:rect l="0" t="0" r="r" b="b"/>
                <a:pathLst>
                  <a:path w="238" h="242">
                    <a:moveTo>
                      <a:pt x="0" y="0"/>
                    </a:moveTo>
                    <a:lnTo>
                      <a:pt x="132" y="242"/>
                    </a:lnTo>
                    <a:lnTo>
                      <a:pt x="238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6" name="Freeform 106"/>
              <p:cNvSpPr>
                <a:spLocks/>
              </p:cNvSpPr>
              <p:nvPr/>
            </p:nvSpPr>
            <p:spPr bwMode="auto">
              <a:xfrm>
                <a:off x="1259" y="2768"/>
                <a:ext cx="53" cy="34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56" y="173"/>
                  </a:cxn>
                  <a:cxn ang="0">
                    <a:pos x="0" y="30"/>
                  </a:cxn>
                  <a:cxn ang="0">
                    <a:pos x="268" y="0"/>
                  </a:cxn>
                </a:cxnLst>
                <a:rect l="0" t="0" r="r" b="b"/>
                <a:pathLst>
                  <a:path w="268" h="173">
                    <a:moveTo>
                      <a:pt x="268" y="0"/>
                    </a:moveTo>
                    <a:lnTo>
                      <a:pt x="56" y="173"/>
                    </a:lnTo>
                    <a:lnTo>
                      <a:pt x="0" y="3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7" name="Freeform 107"/>
              <p:cNvSpPr>
                <a:spLocks/>
              </p:cNvSpPr>
              <p:nvPr/>
            </p:nvSpPr>
            <p:spPr bwMode="auto">
              <a:xfrm>
                <a:off x="990" y="2767"/>
                <a:ext cx="53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173"/>
                  </a:cxn>
                  <a:cxn ang="0">
                    <a:pos x="272" y="33"/>
                  </a:cxn>
                  <a:cxn ang="0">
                    <a:pos x="0" y="0"/>
                  </a:cxn>
                </a:cxnLst>
                <a:rect l="0" t="0" r="r" b="b"/>
                <a:pathLst>
                  <a:path w="272" h="173">
                    <a:moveTo>
                      <a:pt x="0" y="0"/>
                    </a:moveTo>
                    <a:lnTo>
                      <a:pt x="212" y="173"/>
                    </a:lnTo>
                    <a:lnTo>
                      <a:pt x="272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8" name="Freeform 108"/>
              <p:cNvSpPr>
                <a:spLocks/>
              </p:cNvSpPr>
              <p:nvPr/>
            </p:nvSpPr>
            <p:spPr bwMode="auto">
              <a:xfrm>
                <a:off x="1274" y="2820"/>
                <a:ext cx="52" cy="31"/>
              </a:xfrm>
              <a:custGeom>
                <a:avLst/>
                <a:gdLst/>
                <a:ahLst/>
                <a:cxnLst>
                  <a:cxn ang="0">
                    <a:pos x="262" y="73"/>
                  </a:cxn>
                  <a:cxn ang="0">
                    <a:pos x="0" y="152"/>
                  </a:cxn>
                  <a:cxn ang="0">
                    <a:pos x="0" y="0"/>
                  </a:cxn>
                  <a:cxn ang="0">
                    <a:pos x="262" y="73"/>
                  </a:cxn>
                </a:cxnLst>
                <a:rect l="0" t="0" r="r" b="b"/>
                <a:pathLst>
                  <a:path w="262" h="152">
                    <a:moveTo>
                      <a:pt x="262" y="73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262" y="73"/>
                    </a:lnTo>
                  </a:path>
                </a:pathLst>
              </a:custGeom>
              <a:noFill/>
              <a:ln w="3175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89" name="Freeform 109"/>
              <p:cNvSpPr>
                <a:spLocks/>
              </p:cNvSpPr>
              <p:nvPr/>
            </p:nvSpPr>
            <p:spPr bwMode="auto">
              <a:xfrm>
                <a:off x="976" y="2820"/>
                <a:ext cx="52" cy="3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62" y="155"/>
                  </a:cxn>
                  <a:cxn ang="0">
                    <a:pos x="262" y="0"/>
                  </a:cxn>
                  <a:cxn ang="0">
                    <a:pos x="0" y="76"/>
                  </a:cxn>
                </a:cxnLst>
                <a:rect l="0" t="0" r="r" b="b"/>
                <a:pathLst>
                  <a:path w="262" h="155">
                    <a:moveTo>
                      <a:pt x="0" y="76"/>
                    </a:moveTo>
                    <a:lnTo>
                      <a:pt x="262" y="155"/>
                    </a:lnTo>
                    <a:lnTo>
                      <a:pt x="262" y="0"/>
                    </a:lnTo>
                    <a:lnTo>
                      <a:pt x="0" y="76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90" name="Freeform 110"/>
              <p:cNvSpPr>
                <a:spLocks/>
              </p:cNvSpPr>
              <p:nvPr/>
            </p:nvSpPr>
            <p:spPr bwMode="auto">
              <a:xfrm>
                <a:off x="1257" y="2871"/>
                <a:ext cx="54" cy="34"/>
              </a:xfrm>
              <a:custGeom>
                <a:avLst/>
                <a:gdLst/>
                <a:ahLst/>
                <a:cxnLst>
                  <a:cxn ang="0">
                    <a:pos x="269" y="174"/>
                  </a:cxn>
                  <a:cxn ang="0">
                    <a:pos x="0" y="138"/>
                  </a:cxn>
                  <a:cxn ang="0">
                    <a:pos x="60" y="0"/>
                  </a:cxn>
                  <a:cxn ang="0">
                    <a:pos x="269" y="174"/>
                  </a:cxn>
                </a:cxnLst>
                <a:rect l="0" t="0" r="r" b="b"/>
                <a:pathLst>
                  <a:path w="269" h="174">
                    <a:moveTo>
                      <a:pt x="269" y="174"/>
                    </a:moveTo>
                    <a:lnTo>
                      <a:pt x="0" y="138"/>
                    </a:lnTo>
                    <a:lnTo>
                      <a:pt x="60" y="0"/>
                    </a:lnTo>
                    <a:lnTo>
                      <a:pt x="269" y="174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91" name="Freeform 111"/>
              <p:cNvSpPr>
                <a:spLocks/>
              </p:cNvSpPr>
              <p:nvPr/>
            </p:nvSpPr>
            <p:spPr bwMode="auto">
              <a:xfrm>
                <a:off x="990" y="2870"/>
                <a:ext cx="53" cy="34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272" y="142"/>
                  </a:cxn>
                  <a:cxn ang="0">
                    <a:pos x="212" y="0"/>
                  </a:cxn>
                  <a:cxn ang="0">
                    <a:pos x="0" y="172"/>
                  </a:cxn>
                </a:cxnLst>
                <a:rect l="0" t="0" r="r" b="b"/>
                <a:pathLst>
                  <a:path w="272" h="172">
                    <a:moveTo>
                      <a:pt x="0" y="172"/>
                    </a:moveTo>
                    <a:lnTo>
                      <a:pt x="272" y="142"/>
                    </a:lnTo>
                    <a:lnTo>
                      <a:pt x="212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92" name="Freeform 112"/>
              <p:cNvSpPr>
                <a:spLocks/>
              </p:cNvSpPr>
              <p:nvPr/>
            </p:nvSpPr>
            <p:spPr bwMode="auto">
              <a:xfrm>
                <a:off x="1227" y="2911"/>
                <a:ext cx="48" cy="49"/>
              </a:xfrm>
              <a:custGeom>
                <a:avLst/>
                <a:gdLst/>
                <a:ahLst/>
                <a:cxnLst>
                  <a:cxn ang="0">
                    <a:pos x="239" y="242"/>
                  </a:cxn>
                  <a:cxn ang="0">
                    <a:pos x="0" y="106"/>
                  </a:cxn>
                  <a:cxn ang="0">
                    <a:pos x="109" y="0"/>
                  </a:cxn>
                  <a:cxn ang="0">
                    <a:pos x="239" y="242"/>
                  </a:cxn>
                </a:cxnLst>
                <a:rect l="0" t="0" r="r" b="b"/>
                <a:pathLst>
                  <a:path w="239" h="242">
                    <a:moveTo>
                      <a:pt x="239" y="242"/>
                    </a:moveTo>
                    <a:lnTo>
                      <a:pt x="0" y="106"/>
                    </a:lnTo>
                    <a:lnTo>
                      <a:pt x="109" y="0"/>
                    </a:lnTo>
                    <a:lnTo>
                      <a:pt x="239" y="24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93" name="Freeform 113"/>
              <p:cNvSpPr>
                <a:spLocks/>
              </p:cNvSpPr>
              <p:nvPr/>
            </p:nvSpPr>
            <p:spPr bwMode="auto">
              <a:xfrm>
                <a:off x="1027" y="2911"/>
                <a:ext cx="47" cy="48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238" y="110"/>
                  </a:cxn>
                  <a:cxn ang="0">
                    <a:pos x="133" y="0"/>
                  </a:cxn>
                  <a:cxn ang="0">
                    <a:pos x="0" y="239"/>
                  </a:cxn>
                </a:cxnLst>
                <a:rect l="0" t="0" r="r" b="b"/>
                <a:pathLst>
                  <a:path w="238" h="239">
                    <a:moveTo>
                      <a:pt x="0" y="239"/>
                    </a:moveTo>
                    <a:lnTo>
                      <a:pt x="238" y="110"/>
                    </a:lnTo>
                    <a:lnTo>
                      <a:pt x="133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94" name="Freeform 114"/>
              <p:cNvSpPr>
                <a:spLocks/>
              </p:cNvSpPr>
              <p:nvPr/>
            </p:nvSpPr>
            <p:spPr bwMode="auto">
              <a:xfrm>
                <a:off x="1184" y="2943"/>
                <a:ext cx="35" cy="55"/>
              </a:xfrm>
              <a:custGeom>
                <a:avLst/>
                <a:gdLst/>
                <a:ahLst/>
                <a:cxnLst>
                  <a:cxn ang="0">
                    <a:pos x="178" y="271"/>
                  </a:cxn>
                  <a:cxn ang="0">
                    <a:pos x="0" y="62"/>
                  </a:cxn>
                  <a:cxn ang="0">
                    <a:pos x="142" y="0"/>
                  </a:cxn>
                  <a:cxn ang="0">
                    <a:pos x="178" y="271"/>
                  </a:cxn>
                </a:cxnLst>
                <a:rect l="0" t="0" r="r" b="b"/>
                <a:pathLst>
                  <a:path w="178" h="271">
                    <a:moveTo>
                      <a:pt x="178" y="271"/>
                    </a:moveTo>
                    <a:lnTo>
                      <a:pt x="0" y="62"/>
                    </a:lnTo>
                    <a:lnTo>
                      <a:pt x="142" y="0"/>
                    </a:lnTo>
                    <a:lnTo>
                      <a:pt x="178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95" name="Freeform 115"/>
              <p:cNvSpPr>
                <a:spLocks/>
              </p:cNvSpPr>
              <p:nvPr/>
            </p:nvSpPr>
            <p:spPr bwMode="auto">
              <a:xfrm>
                <a:off x="1083" y="2943"/>
                <a:ext cx="34" cy="55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172" y="59"/>
                  </a:cxn>
                  <a:cxn ang="0">
                    <a:pos x="32" y="0"/>
                  </a:cxn>
                  <a:cxn ang="0">
                    <a:pos x="0" y="271"/>
                  </a:cxn>
                </a:cxnLst>
                <a:rect l="0" t="0" r="r" b="b"/>
                <a:pathLst>
                  <a:path w="172" h="271">
                    <a:moveTo>
                      <a:pt x="0" y="271"/>
                    </a:moveTo>
                    <a:lnTo>
                      <a:pt x="172" y="59"/>
                    </a:lnTo>
                    <a:lnTo>
                      <a:pt x="32" y="0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</p:grpSp>
      </p:grpSp>
      <p:graphicFrame>
        <p:nvGraphicFramePr>
          <p:cNvPr id="20596" name="Object 18"/>
          <p:cNvGraphicFramePr>
            <a:graphicFrameLocks noChangeAspect="1"/>
          </p:cNvGraphicFramePr>
          <p:nvPr/>
        </p:nvGraphicFramePr>
        <p:xfrm>
          <a:off x="8053388" y="3427413"/>
          <a:ext cx="852487" cy="841375"/>
        </p:xfrm>
        <a:graphic>
          <a:graphicData uri="http://schemas.openxmlformats.org/presentationml/2006/ole">
            <p:oleObj spid="_x0000_s76818" name="CorelDRAW" r:id="rId10" imgW="1895856" imgH="2112264" progId="">
              <p:embed/>
            </p:oleObj>
          </a:graphicData>
        </a:graphic>
      </p:graphicFrame>
      <p:graphicFrame>
        <p:nvGraphicFramePr>
          <p:cNvPr id="20597" name="Object 19"/>
          <p:cNvGraphicFramePr>
            <a:graphicFrameLocks noChangeAspect="1"/>
          </p:cNvGraphicFramePr>
          <p:nvPr/>
        </p:nvGraphicFramePr>
        <p:xfrm>
          <a:off x="7885113" y="3040063"/>
          <a:ext cx="1081087" cy="433387"/>
        </p:xfrm>
        <a:graphic>
          <a:graphicData uri="http://schemas.openxmlformats.org/presentationml/2006/ole">
            <p:oleObj spid="_x0000_s76819" name="CorelDRAW" r:id="rId11" imgW="1874520" imgH="902208" progId="">
              <p:embed/>
            </p:oleObj>
          </a:graphicData>
        </a:graphic>
      </p:graphicFrame>
      <p:sp>
        <p:nvSpPr>
          <p:cNvPr id="20598" name="Text Box 118"/>
          <p:cNvSpPr txBox="1">
            <a:spLocks noChangeArrowheads="1"/>
          </p:cNvSpPr>
          <p:nvPr/>
        </p:nvSpPr>
        <p:spPr bwMode="auto">
          <a:xfrm>
            <a:off x="168274" y="3792918"/>
            <a:ext cx="397509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b="1" dirty="0">
                <a:solidFill>
                  <a:sysClr val="windowText" lastClr="000000"/>
                </a:solidFill>
              </a:rPr>
              <a:t> </a:t>
            </a:r>
            <a:r>
              <a:rPr lang="uk-UA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 Північній півкулі  ̶  дмуть з північного сходу на південний захід</a:t>
            </a:r>
            <a:endParaRPr lang="ru-RU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99" name="Text Box 119"/>
          <p:cNvSpPr txBox="1">
            <a:spLocks noChangeArrowheads="1"/>
          </p:cNvSpPr>
          <p:nvPr/>
        </p:nvSpPr>
        <p:spPr bwMode="auto">
          <a:xfrm>
            <a:off x="168274" y="4768875"/>
            <a:ext cx="397509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b="1" dirty="0">
                <a:solidFill>
                  <a:sysClr val="windowText" lastClr="000000"/>
                </a:solidFill>
              </a:rPr>
              <a:t> </a:t>
            </a:r>
            <a:r>
              <a:rPr lang="uk-UA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 Південній півкулі дмуть з південного сходу на північний захід</a:t>
            </a:r>
            <a:endParaRPr lang="ru-RU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8275" y="125310"/>
            <a:ext cx="3760783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Пасати  ̶  вітри, що дмуть від тропічних широт</a:t>
            </a:r>
            <a:br>
              <a:rPr lang="uk-UA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(де протягом року існує область високого тиску) ДО ЕКВАТОРОА      </a:t>
            </a:r>
            <a:endParaRPr lang="uk-UA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8275" y="2273368"/>
            <a:ext cx="371477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Під впливом обертання Землі навколо своєї осі пасати відхиляються</a:t>
            </a:r>
            <a:endParaRPr lang="uk-UA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46389" y="0"/>
            <a:ext cx="21387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rPr>
              <a:t>пасати</a:t>
            </a:r>
            <a:endParaRPr lang="ru-RU" sz="4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3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вор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вор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3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4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AIN_W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6" grpId="0" animBg="1"/>
      <p:bldP spid="20558" grpId="0" animBg="1"/>
      <p:bldP spid="20560" grpId="0"/>
      <p:bldP spid="20561" grpId="0"/>
      <p:bldP spid="20562" grpId="0" animBg="1"/>
      <p:bldP spid="20563" grpId="0"/>
      <p:bldP spid="20566" grpId="0" animBg="1"/>
      <p:bldP spid="20567" grpId="0" animBg="1"/>
      <p:bldP spid="20568" grpId="0" animBg="1"/>
      <p:bldP spid="20569" grpId="0" animBg="1"/>
      <p:bldP spid="20570" grpId="0" animBg="1"/>
      <p:bldP spid="20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071671" y="56338"/>
            <a:ext cx="444993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Швидкість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вітру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Picture 8" descr="BO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00" y="55563"/>
            <a:ext cx="16875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00938" y="363538"/>
            <a:ext cx="1000125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b="1" dirty="0"/>
              <a:t>Ст.135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3" y="1181100"/>
            <a:ext cx="80010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FF0000"/>
                </a:solidFill>
              </a:rPr>
              <a:t>Швидкість</a:t>
            </a:r>
            <a:r>
              <a:rPr lang="uk-UA" sz="2400" dirty="0"/>
              <a:t> вітру вимірюється в </a:t>
            </a:r>
            <a:r>
              <a:rPr lang="uk-UA" sz="2400" dirty="0">
                <a:solidFill>
                  <a:srgbClr val="FF0000"/>
                </a:solidFill>
              </a:rPr>
              <a:t>метрах на секунду (м/с)</a:t>
            </a:r>
            <a:endParaRPr lang="uk-UA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741613"/>
          <a:ext cx="9144000" cy="265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0">
                  <a:extLst>
                    <a:ext uri="{9D8B030D-6E8A-4147-A177-3AD203B41FA5}"/>
                  </a:extLst>
                </a:gridCol>
                <a:gridCol w="1048769">
                  <a:extLst>
                    <a:ext uri="{9D8B030D-6E8A-4147-A177-3AD203B41FA5}"/>
                  </a:extLst>
                </a:gridCol>
                <a:gridCol w="1512168">
                  <a:extLst>
                    <a:ext uri="{9D8B030D-6E8A-4147-A177-3AD203B41FA5}"/>
                  </a:extLst>
                </a:gridCol>
                <a:gridCol w="5940152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щвидк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вітру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Дія вітру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1 м/с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штиль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Дим піднімається</a:t>
                      </a:r>
                      <a:r>
                        <a:rPr lang="uk-UA" sz="2400" baseline="0" dirty="0" smtClean="0"/>
                        <a:t> в гору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 м/с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слабкий 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Хитаються  невеликі гілки дерев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11м/с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сильний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Хитаються середні стовбури дерев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11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9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20м/с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шторм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Вітер ламає великі дерева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32м/с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ураган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Вітер завдає великих спустошень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63" y="1643063"/>
            <a:ext cx="80010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 </a:t>
            </a:r>
            <a:r>
              <a:rPr lang="uk-UA" sz="2400" dirty="0">
                <a:solidFill>
                  <a:srgbClr val="FF0000"/>
                </a:solidFill>
              </a:rPr>
              <a:t>Прилад</a:t>
            </a:r>
            <a:r>
              <a:rPr lang="uk-UA" sz="2400" dirty="0"/>
              <a:t> для вимірювання </a:t>
            </a:r>
            <a:r>
              <a:rPr lang="uk-UA" sz="2400" dirty="0">
                <a:cs typeface="Arial"/>
              </a:rPr>
              <a:t>̶  </a:t>
            </a:r>
            <a:r>
              <a:rPr lang="uk-UA" sz="2400" dirty="0" err="1">
                <a:solidFill>
                  <a:srgbClr val="FF0000"/>
                </a:solidFill>
                <a:cs typeface="Arial"/>
              </a:rPr>
              <a:t>анемометер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3" y="2105025"/>
            <a:ext cx="800100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FF0000"/>
                </a:solidFill>
              </a:rPr>
              <a:t> Силу </a:t>
            </a:r>
            <a:r>
              <a:rPr lang="uk-UA" sz="2400" dirty="0"/>
              <a:t>вітру вимірюють в </a:t>
            </a:r>
            <a:r>
              <a:rPr lang="uk-UA" sz="2400" dirty="0">
                <a:solidFill>
                  <a:srgbClr val="FF0000"/>
                </a:solidFill>
              </a:rPr>
              <a:t>балах </a:t>
            </a:r>
            <a:r>
              <a:rPr lang="uk-UA" sz="2400" dirty="0">
                <a:solidFill>
                  <a:schemeClr val="tx1"/>
                </a:solidFill>
              </a:rPr>
              <a:t>за 12 бальною шкалою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C:\Users\Олександр\Pictures\небо\Tornado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86446" y="28807"/>
            <a:ext cx="200026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смерч</a:t>
            </a:r>
            <a:endParaRPr lang="uk-UA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C:\Users\Олександр\Pictures\небо\vk_com_oboi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86446" y="28807"/>
            <a:ext cx="200026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смерч</a:t>
            </a:r>
            <a:endParaRPr lang="uk-UA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Users\Олександр\Pictures\ЛОГОТИПИ\синя- 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32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3" descr="C:\Users\Олександр\Pictures\ЛОГОТИПИ\іакепорі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914650"/>
            <a:ext cx="72866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750" y="4814888"/>
            <a:ext cx="2000250" cy="584200"/>
          </a:xfrm>
          <a:prstGeom prst="rect">
            <a:avLst/>
          </a:prstGeom>
          <a:solidFill>
            <a:srgbClr val="002E00">
              <a:alpha val="7098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chemeClr val="bg1"/>
                </a:solidFill>
              </a:rPr>
              <a:t> суходіл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4697413"/>
            <a:ext cx="1357313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chemeClr val="bg1"/>
                </a:solidFill>
              </a:rPr>
              <a:t>океан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5857875" y="341313"/>
            <a:ext cx="3286125" cy="3216275"/>
          </a:xfrm>
          <a:prstGeom prst="upArrow">
            <a:avLst>
              <a:gd name="adj1" fmla="val 85339"/>
              <a:gd name="adj2" fmla="val 180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Нагріваючись,</a:t>
            </a:r>
            <a:br>
              <a:rPr lang="uk-UA" sz="2800" dirty="0"/>
            </a:br>
            <a:r>
              <a:rPr lang="uk-UA" sz="2800" dirty="0"/>
              <a:t>повітря розширюється, стає легшим і </a:t>
            </a:r>
            <a:r>
              <a:rPr lang="uk-UA" sz="2800" dirty="0">
                <a:solidFill>
                  <a:srgbClr val="FF0000"/>
                </a:solidFill>
              </a:rPr>
              <a:t>піднімається</a:t>
            </a:r>
            <a:r>
              <a:rPr lang="uk-UA" sz="2800" dirty="0"/>
              <a:t> </a:t>
            </a:r>
            <a:br>
              <a:rPr lang="uk-UA" sz="2800" dirty="0"/>
            </a:br>
            <a:r>
              <a:rPr lang="uk-UA" sz="2800" dirty="0"/>
              <a:t>в гору</a:t>
            </a:r>
            <a:endParaRPr lang="uk-U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75" y="3752850"/>
            <a:ext cx="3071813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Тиск на поверхні Землі </a:t>
            </a:r>
            <a:r>
              <a:rPr lang="uk-UA" sz="2400" dirty="0">
                <a:solidFill>
                  <a:srgbClr val="FF0000"/>
                </a:solidFill>
              </a:rPr>
              <a:t>зменшується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3200" y="341313"/>
            <a:ext cx="3308350" cy="3001962"/>
          </a:xfrm>
          <a:prstGeom prst="downArrow">
            <a:avLst>
              <a:gd name="adj1" fmla="val 88465"/>
              <a:gd name="adj2" fmla="val 165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Повітря охолоджується, стискується, стає важчим і </a:t>
            </a:r>
            <a:r>
              <a:rPr lang="uk-UA" sz="2800" dirty="0">
                <a:solidFill>
                  <a:srgbClr val="FF0000"/>
                </a:solidFill>
              </a:rPr>
              <a:t>опускається </a:t>
            </a:r>
            <a:r>
              <a:rPr lang="uk-UA" sz="2800" dirty="0"/>
              <a:t>вниз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200" y="3752850"/>
            <a:ext cx="3071813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Тиск на поверхні Землі  </a:t>
            </a:r>
            <a:r>
              <a:rPr lang="uk-UA" sz="2400" dirty="0">
                <a:solidFill>
                  <a:srgbClr val="FF0000"/>
                </a:solidFill>
              </a:rPr>
              <a:t>збільшується</a:t>
            </a:r>
            <a:endParaRPr lang="uk-UA" sz="2400" dirty="0">
              <a:solidFill>
                <a:srgbClr val="FF0000"/>
              </a:solidFill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3232150" y="712788"/>
            <a:ext cx="2879725" cy="2836862"/>
            <a:chOff x="1701" y="1253"/>
            <a:chExt cx="2177" cy="2154"/>
          </a:xfrm>
        </p:grpSpPr>
        <p:sp>
          <p:nvSpPr>
            <p:cNvPr id="75786" name="Freeform 8"/>
            <p:cNvSpPr>
              <a:spLocks/>
            </p:cNvSpPr>
            <p:nvPr/>
          </p:nvSpPr>
          <p:spPr bwMode="gray">
            <a:xfrm rot="5400000">
              <a:off x="2795" y="1397"/>
              <a:ext cx="905" cy="920"/>
            </a:xfrm>
            <a:custGeom>
              <a:avLst/>
              <a:gdLst>
                <a:gd name="T0" fmla="*/ 0 w 1448"/>
                <a:gd name="T1" fmla="*/ 583 h 1452"/>
                <a:gd name="T2" fmla="*/ 3 w 1448"/>
                <a:gd name="T3" fmla="*/ 530 h 1452"/>
                <a:gd name="T4" fmla="*/ 9 w 1448"/>
                <a:gd name="T5" fmla="*/ 478 h 1452"/>
                <a:gd name="T6" fmla="*/ 20 w 1448"/>
                <a:gd name="T7" fmla="*/ 428 h 1452"/>
                <a:gd name="T8" fmla="*/ 35 w 1448"/>
                <a:gd name="T9" fmla="*/ 380 h 1452"/>
                <a:gd name="T10" fmla="*/ 55 w 1448"/>
                <a:gd name="T11" fmla="*/ 333 h 1452"/>
                <a:gd name="T12" fmla="*/ 77 w 1448"/>
                <a:gd name="T13" fmla="*/ 288 h 1452"/>
                <a:gd name="T14" fmla="*/ 103 w 1448"/>
                <a:gd name="T15" fmla="*/ 246 h 1452"/>
                <a:gd name="T16" fmla="*/ 133 w 1448"/>
                <a:gd name="T17" fmla="*/ 207 h 1452"/>
                <a:gd name="T18" fmla="*/ 166 w 1448"/>
                <a:gd name="T19" fmla="*/ 170 h 1452"/>
                <a:gd name="T20" fmla="*/ 202 w 1448"/>
                <a:gd name="T21" fmla="*/ 137 h 1452"/>
                <a:gd name="T22" fmla="*/ 239 w 1448"/>
                <a:gd name="T23" fmla="*/ 107 h 1452"/>
                <a:gd name="T24" fmla="*/ 281 w 1448"/>
                <a:gd name="T25" fmla="*/ 79 h 1452"/>
                <a:gd name="T26" fmla="*/ 323 w 1448"/>
                <a:gd name="T27" fmla="*/ 56 h 1452"/>
                <a:gd name="T28" fmla="*/ 368 w 1448"/>
                <a:gd name="T29" fmla="*/ 36 h 1452"/>
                <a:gd name="T30" fmla="*/ 416 w 1448"/>
                <a:gd name="T31" fmla="*/ 21 h 1452"/>
                <a:gd name="T32" fmla="*/ 464 w 1448"/>
                <a:gd name="T33" fmla="*/ 9 h 1452"/>
                <a:gd name="T34" fmla="*/ 514 w 1448"/>
                <a:gd name="T35" fmla="*/ 3 h 1452"/>
                <a:gd name="T36" fmla="*/ 566 w 1448"/>
                <a:gd name="T37" fmla="*/ 0 h 1452"/>
                <a:gd name="T38" fmla="*/ 566 w 1448"/>
                <a:gd name="T39" fmla="*/ 291 h 1452"/>
                <a:gd name="T40" fmla="*/ 531 w 1448"/>
                <a:gd name="T41" fmla="*/ 294 h 1452"/>
                <a:gd name="T42" fmla="*/ 496 w 1448"/>
                <a:gd name="T43" fmla="*/ 300 h 1452"/>
                <a:gd name="T44" fmla="*/ 463 w 1448"/>
                <a:gd name="T45" fmla="*/ 310 h 1452"/>
                <a:gd name="T46" fmla="*/ 433 w 1448"/>
                <a:gd name="T47" fmla="*/ 325 h 1452"/>
                <a:gd name="T48" fmla="*/ 404 w 1448"/>
                <a:gd name="T49" fmla="*/ 343 h 1452"/>
                <a:gd name="T50" fmla="*/ 378 w 1448"/>
                <a:gd name="T51" fmla="*/ 366 h 1452"/>
                <a:gd name="T52" fmla="*/ 354 w 1448"/>
                <a:gd name="T53" fmla="*/ 390 h 1452"/>
                <a:gd name="T54" fmla="*/ 334 w 1448"/>
                <a:gd name="T55" fmla="*/ 417 h 1452"/>
                <a:gd name="T56" fmla="*/ 316 w 1448"/>
                <a:gd name="T57" fmla="*/ 445 h 1452"/>
                <a:gd name="T58" fmla="*/ 301 w 1448"/>
                <a:gd name="T59" fmla="*/ 478 h 1452"/>
                <a:gd name="T60" fmla="*/ 291 w 1448"/>
                <a:gd name="T61" fmla="*/ 511 h 1452"/>
                <a:gd name="T62" fmla="*/ 285 w 1448"/>
                <a:gd name="T63" fmla="*/ 546 h 1452"/>
                <a:gd name="T64" fmla="*/ 282 w 1448"/>
                <a:gd name="T65" fmla="*/ 583 h 1452"/>
                <a:gd name="T66" fmla="*/ 0 w 1448"/>
                <a:gd name="T67" fmla="*/ 583 h 1452"/>
                <a:gd name="T68" fmla="*/ 0 w 1448"/>
                <a:gd name="T69" fmla="*/ 583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FFBF0B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Freeform 9"/>
            <p:cNvSpPr>
              <a:spLocks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>
                <a:gd name="T0" fmla="*/ 0 w 1448"/>
                <a:gd name="T1" fmla="*/ 583 h 1452"/>
                <a:gd name="T2" fmla="*/ 3 w 1448"/>
                <a:gd name="T3" fmla="*/ 530 h 1452"/>
                <a:gd name="T4" fmla="*/ 9 w 1448"/>
                <a:gd name="T5" fmla="*/ 478 h 1452"/>
                <a:gd name="T6" fmla="*/ 20 w 1448"/>
                <a:gd name="T7" fmla="*/ 428 h 1452"/>
                <a:gd name="T8" fmla="*/ 35 w 1448"/>
                <a:gd name="T9" fmla="*/ 380 h 1452"/>
                <a:gd name="T10" fmla="*/ 55 w 1448"/>
                <a:gd name="T11" fmla="*/ 333 h 1452"/>
                <a:gd name="T12" fmla="*/ 77 w 1448"/>
                <a:gd name="T13" fmla="*/ 288 h 1452"/>
                <a:gd name="T14" fmla="*/ 103 w 1448"/>
                <a:gd name="T15" fmla="*/ 246 h 1452"/>
                <a:gd name="T16" fmla="*/ 133 w 1448"/>
                <a:gd name="T17" fmla="*/ 207 h 1452"/>
                <a:gd name="T18" fmla="*/ 166 w 1448"/>
                <a:gd name="T19" fmla="*/ 170 h 1452"/>
                <a:gd name="T20" fmla="*/ 202 w 1448"/>
                <a:gd name="T21" fmla="*/ 137 h 1452"/>
                <a:gd name="T22" fmla="*/ 239 w 1448"/>
                <a:gd name="T23" fmla="*/ 107 h 1452"/>
                <a:gd name="T24" fmla="*/ 281 w 1448"/>
                <a:gd name="T25" fmla="*/ 79 h 1452"/>
                <a:gd name="T26" fmla="*/ 323 w 1448"/>
                <a:gd name="T27" fmla="*/ 56 h 1452"/>
                <a:gd name="T28" fmla="*/ 368 w 1448"/>
                <a:gd name="T29" fmla="*/ 36 h 1452"/>
                <a:gd name="T30" fmla="*/ 416 w 1448"/>
                <a:gd name="T31" fmla="*/ 21 h 1452"/>
                <a:gd name="T32" fmla="*/ 464 w 1448"/>
                <a:gd name="T33" fmla="*/ 9 h 1452"/>
                <a:gd name="T34" fmla="*/ 514 w 1448"/>
                <a:gd name="T35" fmla="*/ 3 h 1452"/>
                <a:gd name="T36" fmla="*/ 566 w 1448"/>
                <a:gd name="T37" fmla="*/ 0 h 1452"/>
                <a:gd name="T38" fmla="*/ 566 w 1448"/>
                <a:gd name="T39" fmla="*/ 291 h 1452"/>
                <a:gd name="T40" fmla="*/ 531 w 1448"/>
                <a:gd name="T41" fmla="*/ 294 h 1452"/>
                <a:gd name="T42" fmla="*/ 496 w 1448"/>
                <a:gd name="T43" fmla="*/ 300 h 1452"/>
                <a:gd name="T44" fmla="*/ 463 w 1448"/>
                <a:gd name="T45" fmla="*/ 310 h 1452"/>
                <a:gd name="T46" fmla="*/ 433 w 1448"/>
                <a:gd name="T47" fmla="*/ 325 h 1452"/>
                <a:gd name="T48" fmla="*/ 404 w 1448"/>
                <a:gd name="T49" fmla="*/ 343 h 1452"/>
                <a:gd name="T50" fmla="*/ 378 w 1448"/>
                <a:gd name="T51" fmla="*/ 366 h 1452"/>
                <a:gd name="T52" fmla="*/ 354 w 1448"/>
                <a:gd name="T53" fmla="*/ 390 h 1452"/>
                <a:gd name="T54" fmla="*/ 334 w 1448"/>
                <a:gd name="T55" fmla="*/ 417 h 1452"/>
                <a:gd name="T56" fmla="*/ 316 w 1448"/>
                <a:gd name="T57" fmla="*/ 445 h 1452"/>
                <a:gd name="T58" fmla="*/ 301 w 1448"/>
                <a:gd name="T59" fmla="*/ 478 h 1452"/>
                <a:gd name="T60" fmla="*/ 291 w 1448"/>
                <a:gd name="T61" fmla="*/ 511 h 1452"/>
                <a:gd name="T62" fmla="*/ 285 w 1448"/>
                <a:gd name="T63" fmla="*/ 546 h 1452"/>
                <a:gd name="T64" fmla="*/ 282 w 1448"/>
                <a:gd name="T65" fmla="*/ 583 h 1452"/>
                <a:gd name="T66" fmla="*/ 0 w 1448"/>
                <a:gd name="T67" fmla="*/ 583 h 1452"/>
                <a:gd name="T68" fmla="*/ 0 w 1448"/>
                <a:gd name="T69" fmla="*/ 583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0">
              <a:gsLst>
                <a:gs pos="0">
                  <a:srgbClr val="FFBF0B"/>
                </a:gs>
                <a:gs pos="100000">
                  <a:srgbClr val="765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8" name="AutoShape 10"/>
            <p:cNvSpPr>
              <a:spLocks noChangeArrowheads="1"/>
            </p:cNvSpPr>
            <p:nvPr/>
          </p:nvSpPr>
          <p:spPr bwMode="gray">
            <a:xfrm rot="1800000">
              <a:off x="2998" y="2269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5789" name="Group 11"/>
            <p:cNvGrpSpPr>
              <a:grpSpLocks/>
            </p:cNvGrpSpPr>
            <p:nvPr/>
          </p:nvGrpSpPr>
          <p:grpSpPr bwMode="auto">
            <a:xfrm>
              <a:off x="2219" y="2483"/>
              <a:ext cx="1167" cy="924"/>
              <a:chOff x="1984" y="2625"/>
              <a:chExt cx="1684" cy="1303"/>
            </a:xfrm>
          </p:grpSpPr>
          <p:sp>
            <p:nvSpPr>
              <p:cNvPr id="75795" name="Freeform 12"/>
              <p:cNvSpPr>
                <a:spLocks/>
              </p:cNvSpPr>
              <p:nvPr/>
            </p:nvSpPr>
            <p:spPr bwMode="gray">
              <a:xfrm rot="-9000000">
                <a:off x="2344" y="2625"/>
                <a:ext cx="1324" cy="1279"/>
              </a:xfrm>
              <a:custGeom>
                <a:avLst/>
                <a:gdLst>
                  <a:gd name="T0" fmla="*/ 0 w 1448"/>
                  <a:gd name="T1" fmla="*/ 1126 h 1452"/>
                  <a:gd name="T2" fmla="*/ 5 w 1448"/>
                  <a:gd name="T3" fmla="*/ 1024 h 1452"/>
                  <a:gd name="T4" fmla="*/ 20 w 1448"/>
                  <a:gd name="T5" fmla="*/ 922 h 1452"/>
                  <a:gd name="T6" fmla="*/ 44 w 1448"/>
                  <a:gd name="T7" fmla="*/ 826 h 1452"/>
                  <a:gd name="T8" fmla="*/ 75 w 1448"/>
                  <a:gd name="T9" fmla="*/ 734 h 1452"/>
                  <a:gd name="T10" fmla="*/ 117 w 1448"/>
                  <a:gd name="T11" fmla="*/ 644 h 1452"/>
                  <a:gd name="T12" fmla="*/ 166 w 1448"/>
                  <a:gd name="T13" fmla="*/ 557 h 1452"/>
                  <a:gd name="T14" fmla="*/ 220 w 1448"/>
                  <a:gd name="T15" fmla="*/ 476 h 1452"/>
                  <a:gd name="T16" fmla="*/ 284 w 1448"/>
                  <a:gd name="T17" fmla="*/ 400 h 1452"/>
                  <a:gd name="T18" fmla="*/ 355 w 1448"/>
                  <a:gd name="T19" fmla="*/ 329 h 1452"/>
                  <a:gd name="T20" fmla="*/ 432 w 1448"/>
                  <a:gd name="T21" fmla="*/ 265 h 1452"/>
                  <a:gd name="T22" fmla="*/ 512 w 1448"/>
                  <a:gd name="T23" fmla="*/ 206 h 1452"/>
                  <a:gd name="T24" fmla="*/ 601 w 1448"/>
                  <a:gd name="T25" fmla="*/ 153 h 1452"/>
                  <a:gd name="T26" fmla="*/ 692 w 1448"/>
                  <a:gd name="T27" fmla="*/ 108 h 1452"/>
                  <a:gd name="T28" fmla="*/ 787 w 1448"/>
                  <a:gd name="T29" fmla="*/ 70 h 1452"/>
                  <a:gd name="T30" fmla="*/ 890 w 1448"/>
                  <a:gd name="T31" fmla="*/ 41 h 1452"/>
                  <a:gd name="T32" fmla="*/ 993 w 1448"/>
                  <a:gd name="T33" fmla="*/ 17 h 1452"/>
                  <a:gd name="T34" fmla="*/ 1100 w 1448"/>
                  <a:gd name="T35" fmla="*/ 4 h 1452"/>
                  <a:gd name="T36" fmla="*/ 1211 w 1448"/>
                  <a:gd name="T37" fmla="*/ 0 h 1452"/>
                  <a:gd name="T38" fmla="*/ 1211 w 1448"/>
                  <a:gd name="T39" fmla="*/ 563 h 1452"/>
                  <a:gd name="T40" fmla="*/ 1136 w 1448"/>
                  <a:gd name="T41" fmla="*/ 567 h 1452"/>
                  <a:gd name="T42" fmla="*/ 1062 w 1448"/>
                  <a:gd name="T43" fmla="*/ 580 h 1452"/>
                  <a:gd name="T44" fmla="*/ 991 w 1448"/>
                  <a:gd name="T45" fmla="*/ 600 h 1452"/>
                  <a:gd name="T46" fmla="*/ 926 w 1448"/>
                  <a:gd name="T47" fmla="*/ 628 h 1452"/>
                  <a:gd name="T48" fmla="*/ 864 w 1448"/>
                  <a:gd name="T49" fmla="*/ 663 h 1452"/>
                  <a:gd name="T50" fmla="*/ 809 w 1448"/>
                  <a:gd name="T51" fmla="*/ 706 h 1452"/>
                  <a:gd name="T52" fmla="*/ 757 w 1448"/>
                  <a:gd name="T53" fmla="*/ 752 h 1452"/>
                  <a:gd name="T54" fmla="*/ 714 w 1448"/>
                  <a:gd name="T55" fmla="*/ 805 h 1452"/>
                  <a:gd name="T56" fmla="*/ 676 w 1448"/>
                  <a:gd name="T57" fmla="*/ 861 h 1452"/>
                  <a:gd name="T58" fmla="*/ 646 w 1448"/>
                  <a:gd name="T59" fmla="*/ 922 h 1452"/>
                  <a:gd name="T60" fmla="*/ 624 w 1448"/>
                  <a:gd name="T61" fmla="*/ 987 h 1452"/>
                  <a:gd name="T62" fmla="*/ 610 w 1448"/>
                  <a:gd name="T63" fmla="*/ 1054 h 1452"/>
                  <a:gd name="T64" fmla="*/ 605 w 1448"/>
                  <a:gd name="T65" fmla="*/ 1126 h 1452"/>
                  <a:gd name="T66" fmla="*/ 0 w 1448"/>
                  <a:gd name="T67" fmla="*/ 1126 h 1452"/>
                  <a:gd name="T68" fmla="*/ 0 w 1448"/>
                  <a:gd name="T69" fmla="*/ 1126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6" name="Freeform 13"/>
              <p:cNvSpPr>
                <a:spLocks/>
              </p:cNvSpPr>
              <p:nvPr/>
            </p:nvSpPr>
            <p:spPr bwMode="gray">
              <a:xfrm rot="-7717864">
                <a:off x="2010" y="2626"/>
                <a:ext cx="1276" cy="1327"/>
              </a:xfrm>
              <a:custGeom>
                <a:avLst/>
                <a:gdLst>
                  <a:gd name="T0" fmla="*/ 0 w 1448"/>
                  <a:gd name="T1" fmla="*/ 1213 h 1452"/>
                  <a:gd name="T2" fmla="*/ 4 w 1448"/>
                  <a:gd name="T3" fmla="*/ 1102 h 1452"/>
                  <a:gd name="T4" fmla="*/ 19 w 1448"/>
                  <a:gd name="T5" fmla="*/ 994 h 1452"/>
                  <a:gd name="T6" fmla="*/ 41 w 1448"/>
                  <a:gd name="T7" fmla="*/ 890 h 1452"/>
                  <a:gd name="T8" fmla="*/ 70 w 1448"/>
                  <a:gd name="T9" fmla="*/ 791 h 1452"/>
                  <a:gd name="T10" fmla="*/ 108 w 1448"/>
                  <a:gd name="T11" fmla="*/ 694 h 1452"/>
                  <a:gd name="T12" fmla="*/ 153 w 1448"/>
                  <a:gd name="T13" fmla="*/ 600 h 1452"/>
                  <a:gd name="T14" fmla="*/ 204 w 1448"/>
                  <a:gd name="T15" fmla="*/ 513 h 1452"/>
                  <a:gd name="T16" fmla="*/ 263 w 1448"/>
                  <a:gd name="T17" fmla="*/ 431 h 1452"/>
                  <a:gd name="T18" fmla="*/ 329 w 1448"/>
                  <a:gd name="T19" fmla="*/ 354 h 1452"/>
                  <a:gd name="T20" fmla="*/ 400 w 1448"/>
                  <a:gd name="T21" fmla="*/ 286 h 1452"/>
                  <a:gd name="T22" fmla="*/ 475 w 1448"/>
                  <a:gd name="T23" fmla="*/ 222 h 1452"/>
                  <a:gd name="T24" fmla="*/ 557 w 1448"/>
                  <a:gd name="T25" fmla="*/ 165 h 1452"/>
                  <a:gd name="T26" fmla="*/ 642 w 1448"/>
                  <a:gd name="T27" fmla="*/ 117 h 1452"/>
                  <a:gd name="T28" fmla="*/ 731 w 1448"/>
                  <a:gd name="T29" fmla="*/ 75 h 1452"/>
                  <a:gd name="T30" fmla="*/ 826 w 1448"/>
                  <a:gd name="T31" fmla="*/ 44 h 1452"/>
                  <a:gd name="T32" fmla="*/ 922 w 1448"/>
                  <a:gd name="T33" fmla="*/ 18 h 1452"/>
                  <a:gd name="T34" fmla="*/ 1021 w 1448"/>
                  <a:gd name="T35" fmla="*/ 5 h 1452"/>
                  <a:gd name="T36" fmla="*/ 1124 w 1448"/>
                  <a:gd name="T37" fmla="*/ 0 h 1452"/>
                  <a:gd name="T38" fmla="*/ 1124 w 1448"/>
                  <a:gd name="T39" fmla="*/ 607 h 1452"/>
                  <a:gd name="T40" fmla="*/ 1054 w 1448"/>
                  <a:gd name="T41" fmla="*/ 611 h 1452"/>
                  <a:gd name="T42" fmla="*/ 985 w 1448"/>
                  <a:gd name="T43" fmla="*/ 625 h 1452"/>
                  <a:gd name="T44" fmla="*/ 920 w 1448"/>
                  <a:gd name="T45" fmla="*/ 646 h 1452"/>
                  <a:gd name="T46" fmla="*/ 860 w 1448"/>
                  <a:gd name="T47" fmla="*/ 676 h 1452"/>
                  <a:gd name="T48" fmla="*/ 802 w 1448"/>
                  <a:gd name="T49" fmla="*/ 715 h 1452"/>
                  <a:gd name="T50" fmla="*/ 751 w 1448"/>
                  <a:gd name="T51" fmla="*/ 760 h 1452"/>
                  <a:gd name="T52" fmla="*/ 703 w 1448"/>
                  <a:gd name="T53" fmla="*/ 810 h 1452"/>
                  <a:gd name="T54" fmla="*/ 663 w 1448"/>
                  <a:gd name="T55" fmla="*/ 867 h 1452"/>
                  <a:gd name="T56" fmla="*/ 627 w 1448"/>
                  <a:gd name="T57" fmla="*/ 927 h 1452"/>
                  <a:gd name="T58" fmla="*/ 599 w 1448"/>
                  <a:gd name="T59" fmla="*/ 994 h 1452"/>
                  <a:gd name="T60" fmla="*/ 579 w 1448"/>
                  <a:gd name="T61" fmla="*/ 1064 h 1452"/>
                  <a:gd name="T62" fmla="*/ 567 w 1448"/>
                  <a:gd name="T63" fmla="*/ 1136 h 1452"/>
                  <a:gd name="T64" fmla="*/ 562 w 1448"/>
                  <a:gd name="T65" fmla="*/ 1213 h 1452"/>
                  <a:gd name="T66" fmla="*/ 0 w 1448"/>
                  <a:gd name="T67" fmla="*/ 1213 h 1452"/>
                  <a:gd name="T68" fmla="*/ 0 w 1448"/>
                  <a:gd name="T69" fmla="*/ 1213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45B24"/>
                  </a:gs>
                  <a:gs pos="100000">
                    <a:srgbClr val="4EC44E"/>
                  </a:gs>
                </a:gsLst>
                <a:lin ang="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790" name="AutoShape 14"/>
            <p:cNvSpPr>
              <a:spLocks noChangeArrowheads="1"/>
            </p:cNvSpPr>
            <p:nvPr/>
          </p:nvSpPr>
          <p:spPr bwMode="gray">
            <a:xfrm rot="90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AA1FE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5791" name="Group 15"/>
            <p:cNvGrpSpPr>
              <a:grpSpLocks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75793" name="Freeform 16"/>
              <p:cNvSpPr>
                <a:spLocks/>
              </p:cNvSpPr>
              <p:nvPr/>
            </p:nvSpPr>
            <p:spPr bwMode="gray">
              <a:xfrm rot="-1800000">
                <a:off x="1236" y="1507"/>
                <a:ext cx="1324" cy="1279"/>
              </a:xfrm>
              <a:custGeom>
                <a:avLst/>
                <a:gdLst>
                  <a:gd name="T0" fmla="*/ 0 w 1448"/>
                  <a:gd name="T1" fmla="*/ 1127 h 1452"/>
                  <a:gd name="T2" fmla="*/ 5 w 1448"/>
                  <a:gd name="T3" fmla="*/ 1024 h 1452"/>
                  <a:gd name="T4" fmla="*/ 20 w 1448"/>
                  <a:gd name="T5" fmla="*/ 923 h 1452"/>
                  <a:gd name="T6" fmla="*/ 44 w 1448"/>
                  <a:gd name="T7" fmla="*/ 827 h 1452"/>
                  <a:gd name="T8" fmla="*/ 75 w 1448"/>
                  <a:gd name="T9" fmla="*/ 734 h 1452"/>
                  <a:gd name="T10" fmla="*/ 117 w 1448"/>
                  <a:gd name="T11" fmla="*/ 644 h 1452"/>
                  <a:gd name="T12" fmla="*/ 166 w 1448"/>
                  <a:gd name="T13" fmla="*/ 557 h 1452"/>
                  <a:gd name="T14" fmla="*/ 220 w 1448"/>
                  <a:gd name="T15" fmla="*/ 477 h 1452"/>
                  <a:gd name="T16" fmla="*/ 284 w 1448"/>
                  <a:gd name="T17" fmla="*/ 401 h 1452"/>
                  <a:gd name="T18" fmla="*/ 355 w 1448"/>
                  <a:gd name="T19" fmla="*/ 329 h 1452"/>
                  <a:gd name="T20" fmla="*/ 432 w 1448"/>
                  <a:gd name="T21" fmla="*/ 265 h 1452"/>
                  <a:gd name="T22" fmla="*/ 512 w 1448"/>
                  <a:gd name="T23" fmla="*/ 206 h 1452"/>
                  <a:gd name="T24" fmla="*/ 601 w 1448"/>
                  <a:gd name="T25" fmla="*/ 153 h 1452"/>
                  <a:gd name="T26" fmla="*/ 692 w 1448"/>
                  <a:gd name="T27" fmla="*/ 108 h 1452"/>
                  <a:gd name="T28" fmla="*/ 787 w 1448"/>
                  <a:gd name="T29" fmla="*/ 70 h 1452"/>
                  <a:gd name="T30" fmla="*/ 890 w 1448"/>
                  <a:gd name="T31" fmla="*/ 41 h 1452"/>
                  <a:gd name="T32" fmla="*/ 993 w 1448"/>
                  <a:gd name="T33" fmla="*/ 17 h 1452"/>
                  <a:gd name="T34" fmla="*/ 1100 w 1448"/>
                  <a:gd name="T35" fmla="*/ 4 h 1452"/>
                  <a:gd name="T36" fmla="*/ 1211 w 1448"/>
                  <a:gd name="T37" fmla="*/ 0 h 1452"/>
                  <a:gd name="T38" fmla="*/ 1211 w 1448"/>
                  <a:gd name="T39" fmla="*/ 564 h 1452"/>
                  <a:gd name="T40" fmla="*/ 1136 w 1448"/>
                  <a:gd name="T41" fmla="*/ 568 h 1452"/>
                  <a:gd name="T42" fmla="*/ 1062 w 1448"/>
                  <a:gd name="T43" fmla="*/ 580 h 1452"/>
                  <a:gd name="T44" fmla="*/ 991 w 1448"/>
                  <a:gd name="T45" fmla="*/ 601 h 1452"/>
                  <a:gd name="T46" fmla="*/ 926 w 1448"/>
                  <a:gd name="T47" fmla="*/ 628 h 1452"/>
                  <a:gd name="T48" fmla="*/ 864 w 1448"/>
                  <a:gd name="T49" fmla="*/ 664 h 1452"/>
                  <a:gd name="T50" fmla="*/ 809 w 1448"/>
                  <a:gd name="T51" fmla="*/ 706 h 1452"/>
                  <a:gd name="T52" fmla="*/ 757 w 1448"/>
                  <a:gd name="T53" fmla="*/ 752 h 1452"/>
                  <a:gd name="T54" fmla="*/ 714 w 1448"/>
                  <a:gd name="T55" fmla="*/ 805 h 1452"/>
                  <a:gd name="T56" fmla="*/ 676 w 1448"/>
                  <a:gd name="T57" fmla="*/ 861 h 1452"/>
                  <a:gd name="T58" fmla="*/ 646 w 1448"/>
                  <a:gd name="T59" fmla="*/ 923 h 1452"/>
                  <a:gd name="T60" fmla="*/ 624 w 1448"/>
                  <a:gd name="T61" fmla="*/ 988 h 1452"/>
                  <a:gd name="T62" fmla="*/ 610 w 1448"/>
                  <a:gd name="T63" fmla="*/ 1055 h 1452"/>
                  <a:gd name="T64" fmla="*/ 605 w 1448"/>
                  <a:gd name="T65" fmla="*/ 1127 h 1452"/>
                  <a:gd name="T66" fmla="*/ 0 w 1448"/>
                  <a:gd name="T67" fmla="*/ 1127 h 1452"/>
                  <a:gd name="T68" fmla="*/ 0 w 1448"/>
                  <a:gd name="T69" fmla="*/ 1127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AA1FE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4" name="Freeform 17"/>
              <p:cNvSpPr>
                <a:spLocks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>
                  <a:gd name="T0" fmla="*/ 0 w 1448"/>
                  <a:gd name="T1" fmla="*/ 1127 h 1452"/>
                  <a:gd name="T2" fmla="*/ 5 w 1448"/>
                  <a:gd name="T3" fmla="*/ 1024 h 1452"/>
                  <a:gd name="T4" fmla="*/ 20 w 1448"/>
                  <a:gd name="T5" fmla="*/ 923 h 1452"/>
                  <a:gd name="T6" fmla="*/ 44 w 1448"/>
                  <a:gd name="T7" fmla="*/ 827 h 1452"/>
                  <a:gd name="T8" fmla="*/ 75 w 1448"/>
                  <a:gd name="T9" fmla="*/ 734 h 1452"/>
                  <a:gd name="T10" fmla="*/ 117 w 1448"/>
                  <a:gd name="T11" fmla="*/ 644 h 1452"/>
                  <a:gd name="T12" fmla="*/ 166 w 1448"/>
                  <a:gd name="T13" fmla="*/ 557 h 1452"/>
                  <a:gd name="T14" fmla="*/ 220 w 1448"/>
                  <a:gd name="T15" fmla="*/ 477 h 1452"/>
                  <a:gd name="T16" fmla="*/ 284 w 1448"/>
                  <a:gd name="T17" fmla="*/ 401 h 1452"/>
                  <a:gd name="T18" fmla="*/ 355 w 1448"/>
                  <a:gd name="T19" fmla="*/ 329 h 1452"/>
                  <a:gd name="T20" fmla="*/ 432 w 1448"/>
                  <a:gd name="T21" fmla="*/ 265 h 1452"/>
                  <a:gd name="T22" fmla="*/ 512 w 1448"/>
                  <a:gd name="T23" fmla="*/ 206 h 1452"/>
                  <a:gd name="T24" fmla="*/ 601 w 1448"/>
                  <a:gd name="T25" fmla="*/ 153 h 1452"/>
                  <a:gd name="T26" fmla="*/ 692 w 1448"/>
                  <a:gd name="T27" fmla="*/ 108 h 1452"/>
                  <a:gd name="T28" fmla="*/ 787 w 1448"/>
                  <a:gd name="T29" fmla="*/ 70 h 1452"/>
                  <a:gd name="T30" fmla="*/ 890 w 1448"/>
                  <a:gd name="T31" fmla="*/ 41 h 1452"/>
                  <a:gd name="T32" fmla="*/ 993 w 1448"/>
                  <a:gd name="T33" fmla="*/ 17 h 1452"/>
                  <a:gd name="T34" fmla="*/ 1100 w 1448"/>
                  <a:gd name="T35" fmla="*/ 4 h 1452"/>
                  <a:gd name="T36" fmla="*/ 1211 w 1448"/>
                  <a:gd name="T37" fmla="*/ 0 h 1452"/>
                  <a:gd name="T38" fmla="*/ 1211 w 1448"/>
                  <a:gd name="T39" fmla="*/ 564 h 1452"/>
                  <a:gd name="T40" fmla="*/ 1136 w 1448"/>
                  <a:gd name="T41" fmla="*/ 568 h 1452"/>
                  <a:gd name="T42" fmla="*/ 1062 w 1448"/>
                  <a:gd name="T43" fmla="*/ 580 h 1452"/>
                  <a:gd name="T44" fmla="*/ 991 w 1448"/>
                  <a:gd name="T45" fmla="*/ 601 h 1452"/>
                  <a:gd name="T46" fmla="*/ 926 w 1448"/>
                  <a:gd name="T47" fmla="*/ 628 h 1452"/>
                  <a:gd name="T48" fmla="*/ 864 w 1448"/>
                  <a:gd name="T49" fmla="*/ 664 h 1452"/>
                  <a:gd name="T50" fmla="*/ 809 w 1448"/>
                  <a:gd name="T51" fmla="*/ 706 h 1452"/>
                  <a:gd name="T52" fmla="*/ 757 w 1448"/>
                  <a:gd name="T53" fmla="*/ 752 h 1452"/>
                  <a:gd name="T54" fmla="*/ 714 w 1448"/>
                  <a:gd name="T55" fmla="*/ 805 h 1452"/>
                  <a:gd name="T56" fmla="*/ 676 w 1448"/>
                  <a:gd name="T57" fmla="*/ 861 h 1452"/>
                  <a:gd name="T58" fmla="*/ 646 w 1448"/>
                  <a:gd name="T59" fmla="*/ 923 h 1452"/>
                  <a:gd name="T60" fmla="*/ 624 w 1448"/>
                  <a:gd name="T61" fmla="*/ 988 h 1452"/>
                  <a:gd name="T62" fmla="*/ 610 w 1448"/>
                  <a:gd name="T63" fmla="*/ 1055 h 1452"/>
                  <a:gd name="T64" fmla="*/ 605 w 1448"/>
                  <a:gd name="T65" fmla="*/ 1127 h 1452"/>
                  <a:gd name="T66" fmla="*/ 0 w 1448"/>
                  <a:gd name="T67" fmla="*/ 1127 h 1452"/>
                  <a:gd name="T68" fmla="*/ 0 w 1448"/>
                  <a:gd name="T69" fmla="*/ 1127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AA1FE"/>
                  </a:gs>
                  <a:gs pos="100000">
                    <a:srgbClr val="474B76"/>
                  </a:gs>
                </a:gsLst>
                <a:lin ang="189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792" name="AutoShape 18"/>
            <p:cNvSpPr>
              <a:spLocks noChangeArrowheads="1"/>
            </p:cNvSpPr>
            <p:nvPr/>
          </p:nvSpPr>
          <p:spPr bwMode="gray">
            <a:xfrm rot="-54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FFBF0B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5003800"/>
            <a:ext cx="2133600" cy="287338"/>
          </a:xfrm>
          <a:noFill/>
        </p:spPr>
        <p:txBody>
          <a:bodyPr/>
          <a:lstStyle/>
          <a:p>
            <a:fld id="{53E111C7-DA90-4556-BD94-B29F8611BA0A}" type="datetime1">
              <a:rPr lang="en-US" sz="1800" smtClean="0">
                <a:latin typeface="Arial" charset="0"/>
              </a:rPr>
              <a:pPr/>
              <a:t>3/16/2022</a:t>
            </a:fld>
            <a:endParaRPr lang="zh-CN" altLang="en-US" sz="1800" smtClean="0">
              <a:latin typeface="Arial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 t="48659"/>
          <a:stretch>
            <a:fillRect/>
          </a:stretch>
        </p:blipFill>
        <p:spPr bwMode="auto">
          <a:xfrm>
            <a:off x="36513" y="3205163"/>
            <a:ext cx="9213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/>
          <a:srcRect t="17990" b="16045"/>
          <a:stretch>
            <a:fillRect/>
          </a:stretch>
        </p:blipFill>
        <p:spPr bwMode="auto">
          <a:xfrm>
            <a:off x="6500813" y="2771775"/>
            <a:ext cx="2062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2" y="271498"/>
            <a:ext cx="78492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rPr>
              <a:t>Горизонтальний рух повітря з області високого тиску в область низького тиску називається вітром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663" y="2243138"/>
            <a:ext cx="1662112" cy="1654175"/>
          </a:xfrm>
          <a:prstGeom prst="ellipse">
            <a:avLst/>
          </a:prstGeom>
          <a:gradFill rotWithShape="1">
            <a:gsLst>
              <a:gs pos="0">
                <a:srgbClr val="FF388C">
                  <a:tint val="50000"/>
                  <a:satMod val="300000"/>
                </a:srgbClr>
              </a:gs>
              <a:gs pos="35000">
                <a:srgbClr val="FF388C">
                  <a:tint val="37000"/>
                  <a:satMod val="300000"/>
                </a:srgbClr>
              </a:gs>
              <a:gs pos="100000">
                <a:srgbClr val="FF388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388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pB</a:t>
            </a:r>
            <a:endParaRPr lang="uk-UA" sz="4800" b="1" kern="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437" y="4404463"/>
            <a:ext cx="2146042" cy="461665"/>
          </a:xfrm>
          <a:prstGeom prst="rect">
            <a:avLst/>
          </a:prstGeom>
          <a:gradFill rotWithShape="1">
            <a:gsLst>
              <a:gs pos="0">
                <a:srgbClr val="FF388C">
                  <a:shade val="51000"/>
                  <a:satMod val="130000"/>
                </a:srgbClr>
              </a:gs>
              <a:gs pos="80000">
                <a:srgbClr val="FF388C">
                  <a:shade val="93000"/>
                  <a:satMod val="130000"/>
                </a:srgbClr>
              </a:gs>
              <a:gs pos="100000">
                <a:srgbClr val="FF388C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rPr>
              <a:t>Високий тиск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3437" y="4469507"/>
            <a:ext cx="2133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Низький тиск</a:t>
            </a:r>
            <a:endParaRPr lang="uk-UA" sz="2400" dirty="0"/>
          </a:p>
        </p:txBody>
      </p:sp>
      <p:sp>
        <p:nvSpPr>
          <p:cNvPr id="20" name="Овал 19"/>
          <p:cNvSpPr/>
          <p:nvPr/>
        </p:nvSpPr>
        <p:spPr>
          <a:xfrm>
            <a:off x="4808538" y="2259013"/>
            <a:ext cx="1662112" cy="1654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33CC"/>
                </a:solidFill>
              </a:rPr>
              <a:t>pH</a:t>
            </a:r>
            <a:endParaRPr lang="uk-UA" sz="4800" b="1" dirty="0">
              <a:solidFill>
                <a:srgbClr val="0033CC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2613025" y="2717800"/>
            <a:ext cx="2052638" cy="1000125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повітря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 descr="C:\Users\Олександр\Pictures\ЛОГОТИПИ\іпа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ubbles_soap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-303213"/>
            <a:ext cx="3071812" cy="44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Олександр\Pictures\ЛОГОТИПИ\ТЕРМОРМЕТ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0"/>
            <a:ext cx="15462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Олександр\Pictures\ЛОГОТИПИ\БАРОМЕТЕ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988"/>
            <a:ext cx="15716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лнце 7"/>
          <p:cNvSpPr/>
          <p:nvPr/>
        </p:nvSpPr>
        <p:spPr>
          <a:xfrm>
            <a:off x="8143875" y="26988"/>
            <a:ext cx="1000125" cy="9493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77830" name="Picture 2" descr="C:\Users\Олександр\Pictures\ЛОГОТИПИ\синя- 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91440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2" descr="C:\Users\Олександр\Pictures\ЛОГОТИПИ\ГОРА.png"/>
          <p:cNvPicPr>
            <a:picLocks noChangeAspect="1" noChangeArrowheads="1"/>
          </p:cNvPicPr>
          <p:nvPr/>
        </p:nvPicPr>
        <p:blipFill>
          <a:blip r:embed="rId7"/>
          <a:srcRect t="27451"/>
          <a:stretch>
            <a:fillRect/>
          </a:stretch>
        </p:blipFill>
        <p:spPr bwMode="auto">
          <a:xfrm>
            <a:off x="1143000" y="976313"/>
            <a:ext cx="80010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25" y="2368550"/>
            <a:ext cx="41433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Вдень суходіл нагрівається швидше від води</a:t>
            </a:r>
            <a:endParaRPr lang="uk-U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5" y="3352800"/>
            <a:ext cx="4143375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 </a:t>
            </a:r>
            <a:r>
              <a:rPr lang="uk-UA" sz="2400" dirty="0">
                <a:solidFill>
                  <a:srgbClr val="FF0000"/>
                </a:solidFill>
              </a:rPr>
              <a:t>Повітря</a:t>
            </a:r>
            <a:r>
              <a:rPr lang="uk-UA" sz="2400" dirty="0"/>
              <a:t> над ним </a:t>
            </a:r>
            <a:r>
              <a:rPr lang="uk-UA" sz="2400" dirty="0">
                <a:solidFill>
                  <a:srgbClr val="FF0000"/>
                </a:solidFill>
              </a:rPr>
              <a:t>легше, </a:t>
            </a:r>
            <a:r>
              <a:rPr lang="uk-UA" sz="2400" dirty="0"/>
              <a:t>отже, і </a:t>
            </a:r>
            <a:r>
              <a:rPr lang="uk-UA" sz="2400" dirty="0">
                <a:solidFill>
                  <a:srgbClr val="FF0000"/>
                </a:solidFill>
              </a:rPr>
              <a:t>тиск менший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85913"/>
            <a:ext cx="457200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Над водою повітря холодніше, отже, тиск більший</a:t>
            </a:r>
            <a:endParaRPr lang="uk-UA" sz="2400" dirty="0"/>
          </a:p>
        </p:txBody>
      </p:sp>
      <p:pic>
        <p:nvPicPr>
          <p:cNvPr id="5" name="Picture 4" descr="galle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994286">
            <a:off x="196850" y="2420938"/>
            <a:ext cx="11922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7538" y="3505200"/>
            <a:ext cx="2357437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FF0000"/>
                </a:solidFill>
              </a:rPr>
              <a:t>Денний бриз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042988" y="4075113"/>
            <a:ext cx="6737350" cy="1347787"/>
          </a:xfrm>
          <a:prstGeom prst="rightArrow">
            <a:avLst>
              <a:gd name="adj1" fmla="val 6720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Вітер з моря дме на суходіл</a:t>
            </a:r>
            <a:endParaRPr lang="uk-UA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2007E-6 L 0.25 0.12095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9" descr="C:\Users\Олександр\Pictures\ЛОГОТИПИ\іпа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ubbles_soap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0"/>
            <a:ext cx="30718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2" descr="C:\Users\Олександр\Pictures\ЛОГОТИПИ\синя- 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14650"/>
            <a:ext cx="9144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2" descr="C:\Users\Олександр\Pictures\ЛОГОТИПИ\ГОРА.png"/>
          <p:cNvPicPr>
            <a:picLocks noChangeAspect="1" noChangeArrowheads="1"/>
          </p:cNvPicPr>
          <p:nvPr/>
        </p:nvPicPr>
        <p:blipFill>
          <a:blip r:embed="rId5"/>
          <a:srcRect t="27451"/>
          <a:stretch>
            <a:fillRect/>
          </a:stretch>
        </p:blipFill>
        <p:spPr bwMode="auto">
          <a:xfrm>
            <a:off x="1143000" y="1028700"/>
            <a:ext cx="80010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alle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14983" flipH="1">
            <a:off x="1371600" y="2808288"/>
            <a:ext cx="19526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-14288" y="-90488"/>
            <a:ext cx="9144001" cy="5495926"/>
          </a:xfrm>
          <a:prstGeom prst="rect">
            <a:avLst/>
          </a:prstGeom>
          <a:solidFill>
            <a:srgbClr val="00011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5572125" y="2368550"/>
            <a:ext cx="35718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 Вночі суходіл швидше </a:t>
            </a:r>
            <a:r>
              <a:rPr lang="uk-UA" sz="2400" dirty="0">
                <a:solidFill>
                  <a:srgbClr val="FF0000"/>
                </a:solidFill>
              </a:rPr>
              <a:t>охолоджується</a:t>
            </a:r>
            <a:r>
              <a:rPr lang="uk-UA" sz="2400" dirty="0"/>
              <a:t> від води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3" y="3414713"/>
            <a:ext cx="435768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  Над водою повітря </a:t>
            </a:r>
            <a:r>
              <a:rPr lang="uk-UA" sz="2400" dirty="0">
                <a:solidFill>
                  <a:srgbClr val="FF0000"/>
                </a:solidFill>
              </a:rPr>
              <a:t>тепліше</a:t>
            </a:r>
            <a:r>
              <a:rPr lang="uk-UA" sz="2400" dirty="0"/>
              <a:t>, отже, тиск  </a:t>
            </a:r>
            <a:r>
              <a:rPr lang="uk-UA" sz="2400" dirty="0">
                <a:solidFill>
                  <a:srgbClr val="FF0000"/>
                </a:solidFill>
              </a:rPr>
              <a:t>менший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971550" y="4329113"/>
            <a:ext cx="7350125" cy="830262"/>
          </a:xfrm>
          <a:prstGeom prst="rightArrow">
            <a:avLst>
              <a:gd name="adj1" fmla="val 6720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Вітер з  суходолу дме на  море</a:t>
            </a:r>
            <a:endParaRPr lang="uk-UA" sz="2800" dirty="0"/>
          </a:p>
        </p:txBody>
      </p:sp>
      <p:pic>
        <p:nvPicPr>
          <p:cNvPr id="2" name="Picture 2" descr="C:\Users\Олександр\Pictures\ЛОГОТИПИ\БАРОМЕТЕ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98425"/>
            <a:ext cx="142716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Олександр\Pictures\ЛОГОТИПИ\ТЕРМОРМЕТЕР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0"/>
            <a:ext cx="15001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5750" y="3059113"/>
            <a:ext cx="23574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0070C0"/>
                </a:solidFill>
              </a:rPr>
              <a:t>Нічний бриз</a:t>
            </a:r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8" name="Месяц 7"/>
          <p:cNvSpPr/>
          <p:nvPr/>
        </p:nvSpPr>
        <p:spPr>
          <a:xfrm rot="1150303" flipH="1">
            <a:off x="8405813" y="263525"/>
            <a:ext cx="296862" cy="561975"/>
          </a:xfrm>
          <a:prstGeom prst="mo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3357E-7 L -0.41823 -0.2974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Олександр\Pictures\КК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857224" y="484967"/>
            <a:ext cx="7286676" cy="120032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Бриз 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/>
              </a:rPr>
              <a:t>̶  це  вітер, який змінює свій напрям  двічі на добу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194"/>
          <p:cNvSpPr>
            <a:spLocks/>
          </p:cNvSpPr>
          <p:nvPr/>
        </p:nvSpPr>
        <p:spPr bwMode="auto">
          <a:xfrm rot="-2992831">
            <a:off x="4706938" y="1784350"/>
            <a:ext cx="685800" cy="2066925"/>
          </a:xfrm>
          <a:custGeom>
            <a:avLst/>
            <a:gdLst>
              <a:gd name="T0" fmla="*/ 2147483647 w 21600"/>
              <a:gd name="T1" fmla="*/ 0 h 10726"/>
              <a:gd name="T2" fmla="*/ 2147483647 w 21600"/>
              <a:gd name="T3" fmla="*/ 2147483647 h 10726"/>
              <a:gd name="T4" fmla="*/ 0 w 21600"/>
              <a:gd name="T5" fmla="*/ 2147483647 h 10726"/>
              <a:gd name="T6" fmla="*/ 0 60000 65536"/>
              <a:gd name="T7" fmla="*/ 0 60000 65536"/>
              <a:gd name="T8" fmla="*/ 0 60000 65536"/>
              <a:gd name="T9" fmla="*/ 0 w 21600"/>
              <a:gd name="T10" fmla="*/ 0 h 10726"/>
              <a:gd name="T11" fmla="*/ 21600 w 21600"/>
              <a:gd name="T12" fmla="*/ 10726 h 10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26" fill="none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</a:path>
              <a:path w="21600" h="10726" stroke="0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  <a:lnTo>
                  <a:pt x="0" y="10726"/>
                </a:lnTo>
                <a:close/>
              </a:path>
            </a:pathLst>
          </a:custGeom>
          <a:noFill/>
          <a:ln w="76200">
            <a:solidFill>
              <a:srgbClr val="0000CC">
                <a:alpha val="70195"/>
              </a:srgbClr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6283325" y="2590800"/>
          <a:ext cx="847725" cy="701675"/>
        </p:xfrm>
        <a:graphic>
          <a:graphicData uri="http://schemas.openxmlformats.org/presentationml/2006/ole">
            <p:oleObj spid="_x0000_s2068" name="CorelDRAW" r:id="rId7" imgW="1895856" imgH="2112264" progId="">
              <p:embed/>
            </p:oleObj>
          </a:graphicData>
        </a:graphic>
      </p:graphicFrame>
      <p:sp>
        <p:nvSpPr>
          <p:cNvPr id="12" name="Text Box 197"/>
          <p:cNvSpPr txBox="1">
            <a:spLocks noChangeArrowheads="1"/>
          </p:cNvSpPr>
          <p:nvPr/>
        </p:nvSpPr>
        <p:spPr bwMode="auto">
          <a:xfrm>
            <a:off x="7504113" y="2154238"/>
            <a:ext cx="1011237" cy="5222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i="1" dirty="0">
                <a:solidFill>
                  <a:srgbClr val="FF0000"/>
                </a:solidFill>
              </a:rPr>
              <a:t>літо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3" name="Arc 198"/>
          <p:cNvSpPr>
            <a:spLocks/>
          </p:cNvSpPr>
          <p:nvPr/>
        </p:nvSpPr>
        <p:spPr bwMode="auto">
          <a:xfrm rot="-3251974">
            <a:off x="6827838" y="3160712"/>
            <a:ext cx="1231900" cy="1660525"/>
          </a:xfrm>
          <a:custGeom>
            <a:avLst/>
            <a:gdLst>
              <a:gd name="T0" fmla="*/ 2147483647 w 21600"/>
              <a:gd name="T1" fmla="*/ 0 h 10726"/>
              <a:gd name="T2" fmla="*/ 2147483647 w 21600"/>
              <a:gd name="T3" fmla="*/ 2147483647 h 10726"/>
              <a:gd name="T4" fmla="*/ 0 w 21600"/>
              <a:gd name="T5" fmla="*/ 2147483647 h 10726"/>
              <a:gd name="T6" fmla="*/ 0 60000 65536"/>
              <a:gd name="T7" fmla="*/ 0 60000 65536"/>
              <a:gd name="T8" fmla="*/ 0 60000 65536"/>
              <a:gd name="T9" fmla="*/ 0 w 21600"/>
              <a:gd name="T10" fmla="*/ 0 h 10726"/>
              <a:gd name="T11" fmla="*/ 21600 w 21600"/>
              <a:gd name="T12" fmla="*/ 10726 h 10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26" fill="none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</a:path>
              <a:path w="21600" h="10726" stroke="0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  <a:lnTo>
                  <a:pt x="0" y="10726"/>
                </a:lnTo>
                <a:close/>
              </a:path>
            </a:pathLst>
          </a:custGeom>
          <a:noFill/>
          <a:ln w="76200">
            <a:solidFill>
              <a:srgbClr val="FF0000">
                <a:alpha val="70195"/>
              </a:srgbClr>
            </a:solidFill>
            <a:round/>
            <a:headEnd type="stealth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00"/>
          <p:cNvGrpSpPr>
            <a:grpSpLocks/>
          </p:cNvGrpSpPr>
          <p:nvPr/>
        </p:nvGrpSpPr>
        <p:grpSpPr bwMode="auto">
          <a:xfrm>
            <a:off x="5202238" y="3119438"/>
            <a:ext cx="895350" cy="871537"/>
            <a:chOff x="976" y="2660"/>
            <a:chExt cx="350" cy="352"/>
          </a:xfrm>
        </p:grpSpPr>
        <p:sp>
          <p:nvSpPr>
            <p:cNvPr id="15" name="Freeform 201"/>
            <p:cNvSpPr>
              <a:spLocks/>
            </p:cNvSpPr>
            <p:nvPr/>
          </p:nvSpPr>
          <p:spPr bwMode="auto">
            <a:xfrm>
              <a:off x="1184" y="2674"/>
              <a:ext cx="33" cy="55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39" y="275"/>
                </a:cxn>
                <a:cxn ang="0">
                  <a:pos x="0" y="212"/>
                </a:cxn>
                <a:cxn ang="0">
                  <a:pos x="172" y="0"/>
                </a:cxn>
              </a:cxnLst>
              <a:rect l="0" t="0" r="r" b="b"/>
              <a:pathLst>
                <a:path w="172" h="275">
                  <a:moveTo>
                    <a:pt x="172" y="0"/>
                  </a:moveTo>
                  <a:lnTo>
                    <a:pt x="139" y="275"/>
                  </a:lnTo>
                  <a:lnTo>
                    <a:pt x="0" y="2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202"/>
            <p:cNvSpPr>
              <a:spLocks/>
            </p:cNvSpPr>
            <p:nvPr/>
          </p:nvSpPr>
          <p:spPr bwMode="auto">
            <a:xfrm>
              <a:off x="990" y="2767"/>
              <a:ext cx="54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" y="173"/>
                </a:cxn>
                <a:cxn ang="0">
                  <a:pos x="272" y="33"/>
                </a:cxn>
                <a:cxn ang="0">
                  <a:pos x="0" y="0"/>
                </a:cxn>
              </a:cxnLst>
              <a:rect l="0" t="0" r="r" b="b"/>
              <a:pathLst>
                <a:path w="272" h="173">
                  <a:moveTo>
                    <a:pt x="0" y="0"/>
                  </a:moveTo>
                  <a:lnTo>
                    <a:pt x="212" y="173"/>
                  </a:lnTo>
                  <a:lnTo>
                    <a:pt x="27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203"/>
            <p:cNvSpPr>
              <a:spLocks/>
            </p:cNvSpPr>
            <p:nvPr/>
          </p:nvSpPr>
          <p:spPr bwMode="auto">
            <a:xfrm>
              <a:off x="1274" y="2820"/>
              <a:ext cx="52" cy="31"/>
            </a:xfrm>
            <a:custGeom>
              <a:avLst/>
              <a:gdLst/>
              <a:ahLst/>
              <a:cxnLst>
                <a:cxn ang="0">
                  <a:pos x="262" y="73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262" y="73"/>
                </a:cxn>
              </a:cxnLst>
              <a:rect l="0" t="0" r="r" b="b"/>
              <a:pathLst>
                <a:path w="262" h="152">
                  <a:moveTo>
                    <a:pt x="262" y="73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62" y="73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204"/>
            <p:cNvSpPr>
              <a:spLocks/>
            </p:cNvSpPr>
            <p:nvPr/>
          </p:nvSpPr>
          <p:spPr bwMode="auto">
            <a:xfrm>
              <a:off x="976" y="2820"/>
              <a:ext cx="52" cy="3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62" y="155"/>
                </a:cxn>
                <a:cxn ang="0">
                  <a:pos x="262" y="0"/>
                </a:cxn>
                <a:cxn ang="0">
                  <a:pos x="0" y="76"/>
                </a:cxn>
              </a:cxnLst>
              <a:rect l="0" t="0" r="r" b="b"/>
              <a:pathLst>
                <a:path w="262" h="155">
                  <a:moveTo>
                    <a:pt x="0" y="76"/>
                  </a:moveTo>
                  <a:lnTo>
                    <a:pt x="262" y="155"/>
                  </a:lnTo>
                  <a:lnTo>
                    <a:pt x="26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205"/>
            <p:cNvSpPr>
              <a:spLocks/>
            </p:cNvSpPr>
            <p:nvPr/>
          </p:nvSpPr>
          <p:spPr bwMode="auto">
            <a:xfrm>
              <a:off x="1257" y="2871"/>
              <a:ext cx="56" cy="34"/>
            </a:xfrm>
            <a:custGeom>
              <a:avLst/>
              <a:gdLst/>
              <a:ahLst/>
              <a:cxnLst>
                <a:cxn ang="0">
                  <a:pos x="269" y="174"/>
                </a:cxn>
                <a:cxn ang="0">
                  <a:pos x="0" y="138"/>
                </a:cxn>
                <a:cxn ang="0">
                  <a:pos x="60" y="0"/>
                </a:cxn>
                <a:cxn ang="0">
                  <a:pos x="269" y="174"/>
                </a:cxn>
              </a:cxnLst>
              <a:rect l="0" t="0" r="r" b="b"/>
              <a:pathLst>
                <a:path w="269" h="174">
                  <a:moveTo>
                    <a:pt x="269" y="174"/>
                  </a:moveTo>
                  <a:lnTo>
                    <a:pt x="0" y="138"/>
                  </a:lnTo>
                  <a:lnTo>
                    <a:pt x="60" y="0"/>
                  </a:lnTo>
                  <a:lnTo>
                    <a:pt x="269" y="174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grpSp>
          <p:nvGrpSpPr>
            <p:cNvPr id="2089" name="Group 206"/>
            <p:cNvGrpSpPr>
              <a:grpSpLocks/>
            </p:cNvGrpSpPr>
            <p:nvPr/>
          </p:nvGrpSpPr>
          <p:grpSpPr bwMode="auto">
            <a:xfrm>
              <a:off x="976" y="2660"/>
              <a:ext cx="350" cy="352"/>
              <a:chOff x="976" y="2660"/>
              <a:chExt cx="350" cy="352"/>
            </a:xfrm>
          </p:grpSpPr>
          <p:sp>
            <p:nvSpPr>
              <p:cNvPr id="21" name="Freeform 207"/>
              <p:cNvSpPr>
                <a:spLocks/>
              </p:cNvSpPr>
              <p:nvPr/>
            </p:nvSpPr>
            <p:spPr bwMode="auto">
              <a:xfrm>
                <a:off x="1135" y="2660"/>
                <a:ext cx="31" cy="5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56" y="265"/>
                  </a:cxn>
                  <a:cxn ang="0">
                    <a:pos x="0" y="265"/>
                  </a:cxn>
                  <a:cxn ang="0">
                    <a:pos x="76" y="0"/>
                  </a:cxn>
                </a:cxnLst>
                <a:rect l="0" t="0" r="r" b="b"/>
                <a:pathLst>
                  <a:path w="156" h="265">
                    <a:moveTo>
                      <a:pt x="76" y="0"/>
                    </a:moveTo>
                    <a:lnTo>
                      <a:pt x="156" y="265"/>
                    </a:lnTo>
                    <a:lnTo>
                      <a:pt x="0" y="26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" name="Freeform 208"/>
              <p:cNvSpPr>
                <a:spLocks/>
              </p:cNvSpPr>
              <p:nvPr/>
            </p:nvSpPr>
            <p:spPr bwMode="auto">
              <a:xfrm>
                <a:off x="1135" y="2960"/>
                <a:ext cx="31" cy="52"/>
              </a:xfrm>
              <a:custGeom>
                <a:avLst/>
                <a:gdLst/>
                <a:ahLst/>
                <a:cxnLst>
                  <a:cxn ang="0">
                    <a:pos x="76" y="261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76" y="261"/>
                  </a:cxn>
                </a:cxnLst>
                <a:rect l="0" t="0" r="r" b="b"/>
                <a:pathLst>
                  <a:path w="156" h="261">
                    <a:moveTo>
                      <a:pt x="76" y="261"/>
                    </a:moveTo>
                    <a:lnTo>
                      <a:pt x="156" y="0"/>
                    </a:lnTo>
                    <a:lnTo>
                      <a:pt x="0" y="0"/>
                    </a:lnTo>
                    <a:lnTo>
                      <a:pt x="76" y="26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" name="Freeform 209"/>
              <p:cNvSpPr>
                <a:spLocks/>
              </p:cNvSpPr>
              <p:nvPr/>
            </p:nvSpPr>
            <p:spPr bwMode="auto">
              <a:xfrm>
                <a:off x="1184" y="2674"/>
                <a:ext cx="33" cy="55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39" y="275"/>
                  </a:cxn>
                  <a:cxn ang="0">
                    <a:pos x="0" y="212"/>
                  </a:cxn>
                  <a:cxn ang="0">
                    <a:pos x="172" y="0"/>
                  </a:cxn>
                </a:cxnLst>
                <a:rect l="0" t="0" r="r" b="b"/>
                <a:pathLst>
                  <a:path w="172" h="275">
                    <a:moveTo>
                      <a:pt x="172" y="0"/>
                    </a:moveTo>
                    <a:lnTo>
                      <a:pt x="139" y="275"/>
                    </a:lnTo>
                    <a:lnTo>
                      <a:pt x="0" y="212"/>
                    </a:lnTo>
                    <a:lnTo>
                      <a:pt x="172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" name="Freeform 210"/>
              <p:cNvSpPr>
                <a:spLocks/>
              </p:cNvSpPr>
              <p:nvPr/>
            </p:nvSpPr>
            <p:spPr bwMode="auto">
              <a:xfrm>
                <a:off x="1083" y="2673"/>
                <a:ext cx="3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274"/>
                  </a:cxn>
                  <a:cxn ang="0">
                    <a:pos x="175" y="212"/>
                  </a:cxn>
                  <a:cxn ang="0">
                    <a:pos x="0" y="0"/>
                  </a:cxn>
                </a:cxnLst>
                <a:rect l="0" t="0" r="r" b="b"/>
                <a:pathLst>
                  <a:path w="175" h="274">
                    <a:moveTo>
                      <a:pt x="0" y="0"/>
                    </a:moveTo>
                    <a:lnTo>
                      <a:pt x="36" y="274"/>
                    </a:lnTo>
                    <a:lnTo>
                      <a:pt x="175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" name="Freeform 211"/>
              <p:cNvSpPr>
                <a:spLocks/>
              </p:cNvSpPr>
              <p:nvPr/>
            </p:nvSpPr>
            <p:spPr bwMode="auto">
              <a:xfrm>
                <a:off x="1228" y="2712"/>
                <a:ext cx="47" cy="47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105" y="243"/>
                  </a:cxn>
                  <a:cxn ang="0">
                    <a:pos x="0" y="130"/>
                  </a:cxn>
                  <a:cxn ang="0">
                    <a:pos x="238" y="0"/>
                  </a:cxn>
                </a:cxnLst>
                <a:rect l="0" t="0" r="r" b="b"/>
                <a:pathLst>
                  <a:path w="238" h="243">
                    <a:moveTo>
                      <a:pt x="238" y="0"/>
                    </a:moveTo>
                    <a:lnTo>
                      <a:pt x="105" y="243"/>
                    </a:lnTo>
                    <a:lnTo>
                      <a:pt x="0" y="13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" name="Freeform 212"/>
              <p:cNvSpPr>
                <a:spLocks/>
              </p:cNvSpPr>
              <p:nvPr/>
            </p:nvSpPr>
            <p:spPr bwMode="auto">
              <a:xfrm>
                <a:off x="1026" y="2712"/>
                <a:ext cx="4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242"/>
                  </a:cxn>
                  <a:cxn ang="0">
                    <a:pos x="238" y="129"/>
                  </a:cxn>
                  <a:cxn ang="0">
                    <a:pos x="0" y="0"/>
                  </a:cxn>
                </a:cxnLst>
                <a:rect l="0" t="0" r="r" b="b"/>
                <a:pathLst>
                  <a:path w="238" h="242">
                    <a:moveTo>
                      <a:pt x="0" y="0"/>
                    </a:moveTo>
                    <a:lnTo>
                      <a:pt x="132" y="242"/>
                    </a:lnTo>
                    <a:lnTo>
                      <a:pt x="238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" name="Freeform 213"/>
              <p:cNvSpPr>
                <a:spLocks/>
              </p:cNvSpPr>
              <p:nvPr/>
            </p:nvSpPr>
            <p:spPr bwMode="auto">
              <a:xfrm>
                <a:off x="1259" y="2767"/>
                <a:ext cx="53" cy="34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56" y="173"/>
                  </a:cxn>
                  <a:cxn ang="0">
                    <a:pos x="0" y="30"/>
                  </a:cxn>
                  <a:cxn ang="0">
                    <a:pos x="268" y="0"/>
                  </a:cxn>
                </a:cxnLst>
                <a:rect l="0" t="0" r="r" b="b"/>
                <a:pathLst>
                  <a:path w="268" h="173">
                    <a:moveTo>
                      <a:pt x="268" y="0"/>
                    </a:moveTo>
                    <a:lnTo>
                      <a:pt x="56" y="173"/>
                    </a:lnTo>
                    <a:lnTo>
                      <a:pt x="0" y="3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" name="Freeform 214"/>
              <p:cNvSpPr>
                <a:spLocks/>
              </p:cNvSpPr>
              <p:nvPr/>
            </p:nvSpPr>
            <p:spPr bwMode="auto">
              <a:xfrm>
                <a:off x="990" y="2767"/>
                <a:ext cx="54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173"/>
                  </a:cxn>
                  <a:cxn ang="0">
                    <a:pos x="272" y="33"/>
                  </a:cxn>
                  <a:cxn ang="0">
                    <a:pos x="0" y="0"/>
                  </a:cxn>
                </a:cxnLst>
                <a:rect l="0" t="0" r="r" b="b"/>
                <a:pathLst>
                  <a:path w="272" h="173">
                    <a:moveTo>
                      <a:pt x="0" y="0"/>
                    </a:moveTo>
                    <a:lnTo>
                      <a:pt x="212" y="173"/>
                    </a:lnTo>
                    <a:lnTo>
                      <a:pt x="272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" name="Freeform 215"/>
              <p:cNvSpPr>
                <a:spLocks/>
              </p:cNvSpPr>
              <p:nvPr/>
            </p:nvSpPr>
            <p:spPr bwMode="auto">
              <a:xfrm>
                <a:off x="1274" y="2820"/>
                <a:ext cx="52" cy="31"/>
              </a:xfrm>
              <a:custGeom>
                <a:avLst/>
                <a:gdLst/>
                <a:ahLst/>
                <a:cxnLst>
                  <a:cxn ang="0">
                    <a:pos x="262" y="73"/>
                  </a:cxn>
                  <a:cxn ang="0">
                    <a:pos x="0" y="152"/>
                  </a:cxn>
                  <a:cxn ang="0">
                    <a:pos x="0" y="0"/>
                  </a:cxn>
                  <a:cxn ang="0">
                    <a:pos x="262" y="73"/>
                  </a:cxn>
                </a:cxnLst>
                <a:rect l="0" t="0" r="r" b="b"/>
                <a:pathLst>
                  <a:path w="262" h="152">
                    <a:moveTo>
                      <a:pt x="262" y="73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262" y="73"/>
                    </a:lnTo>
                  </a:path>
                </a:pathLst>
              </a:custGeom>
              <a:noFill/>
              <a:ln w="3175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" name="Freeform 216"/>
              <p:cNvSpPr>
                <a:spLocks/>
              </p:cNvSpPr>
              <p:nvPr/>
            </p:nvSpPr>
            <p:spPr bwMode="auto">
              <a:xfrm>
                <a:off x="976" y="2820"/>
                <a:ext cx="52" cy="3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62" y="155"/>
                  </a:cxn>
                  <a:cxn ang="0">
                    <a:pos x="262" y="0"/>
                  </a:cxn>
                  <a:cxn ang="0">
                    <a:pos x="0" y="76"/>
                  </a:cxn>
                </a:cxnLst>
                <a:rect l="0" t="0" r="r" b="b"/>
                <a:pathLst>
                  <a:path w="262" h="155">
                    <a:moveTo>
                      <a:pt x="0" y="76"/>
                    </a:moveTo>
                    <a:lnTo>
                      <a:pt x="262" y="155"/>
                    </a:lnTo>
                    <a:lnTo>
                      <a:pt x="262" y="0"/>
                    </a:lnTo>
                    <a:lnTo>
                      <a:pt x="0" y="76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" name="Freeform 217"/>
              <p:cNvSpPr>
                <a:spLocks/>
              </p:cNvSpPr>
              <p:nvPr/>
            </p:nvSpPr>
            <p:spPr bwMode="auto">
              <a:xfrm>
                <a:off x="1257" y="2871"/>
                <a:ext cx="56" cy="34"/>
              </a:xfrm>
              <a:custGeom>
                <a:avLst/>
                <a:gdLst/>
                <a:ahLst/>
                <a:cxnLst>
                  <a:cxn ang="0">
                    <a:pos x="269" y="174"/>
                  </a:cxn>
                  <a:cxn ang="0">
                    <a:pos x="0" y="138"/>
                  </a:cxn>
                  <a:cxn ang="0">
                    <a:pos x="60" y="0"/>
                  </a:cxn>
                  <a:cxn ang="0">
                    <a:pos x="269" y="174"/>
                  </a:cxn>
                </a:cxnLst>
                <a:rect l="0" t="0" r="r" b="b"/>
                <a:pathLst>
                  <a:path w="269" h="174">
                    <a:moveTo>
                      <a:pt x="269" y="174"/>
                    </a:moveTo>
                    <a:lnTo>
                      <a:pt x="0" y="138"/>
                    </a:lnTo>
                    <a:lnTo>
                      <a:pt x="60" y="0"/>
                    </a:lnTo>
                    <a:lnTo>
                      <a:pt x="269" y="174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" name="Freeform 218"/>
              <p:cNvSpPr>
                <a:spLocks/>
              </p:cNvSpPr>
              <p:nvPr/>
            </p:nvSpPr>
            <p:spPr bwMode="auto">
              <a:xfrm>
                <a:off x="990" y="2871"/>
                <a:ext cx="54" cy="34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272" y="142"/>
                  </a:cxn>
                  <a:cxn ang="0">
                    <a:pos x="212" y="0"/>
                  </a:cxn>
                  <a:cxn ang="0">
                    <a:pos x="0" y="172"/>
                  </a:cxn>
                </a:cxnLst>
                <a:rect l="0" t="0" r="r" b="b"/>
                <a:pathLst>
                  <a:path w="272" h="172">
                    <a:moveTo>
                      <a:pt x="0" y="172"/>
                    </a:moveTo>
                    <a:lnTo>
                      <a:pt x="272" y="142"/>
                    </a:lnTo>
                    <a:lnTo>
                      <a:pt x="212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" name="Freeform 219"/>
              <p:cNvSpPr>
                <a:spLocks/>
              </p:cNvSpPr>
              <p:nvPr/>
            </p:nvSpPr>
            <p:spPr bwMode="auto">
              <a:xfrm>
                <a:off x="1227" y="2911"/>
                <a:ext cx="48" cy="49"/>
              </a:xfrm>
              <a:custGeom>
                <a:avLst/>
                <a:gdLst/>
                <a:ahLst/>
                <a:cxnLst>
                  <a:cxn ang="0">
                    <a:pos x="239" y="242"/>
                  </a:cxn>
                  <a:cxn ang="0">
                    <a:pos x="0" y="106"/>
                  </a:cxn>
                  <a:cxn ang="0">
                    <a:pos x="109" y="0"/>
                  </a:cxn>
                  <a:cxn ang="0">
                    <a:pos x="239" y="242"/>
                  </a:cxn>
                </a:cxnLst>
                <a:rect l="0" t="0" r="r" b="b"/>
                <a:pathLst>
                  <a:path w="239" h="242">
                    <a:moveTo>
                      <a:pt x="239" y="242"/>
                    </a:moveTo>
                    <a:lnTo>
                      <a:pt x="0" y="106"/>
                    </a:lnTo>
                    <a:lnTo>
                      <a:pt x="109" y="0"/>
                    </a:lnTo>
                    <a:lnTo>
                      <a:pt x="239" y="24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" name="Freeform 220"/>
              <p:cNvSpPr>
                <a:spLocks/>
              </p:cNvSpPr>
              <p:nvPr/>
            </p:nvSpPr>
            <p:spPr bwMode="auto">
              <a:xfrm>
                <a:off x="1027" y="2911"/>
                <a:ext cx="47" cy="48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238" y="110"/>
                  </a:cxn>
                  <a:cxn ang="0">
                    <a:pos x="133" y="0"/>
                  </a:cxn>
                  <a:cxn ang="0">
                    <a:pos x="0" y="239"/>
                  </a:cxn>
                </a:cxnLst>
                <a:rect l="0" t="0" r="r" b="b"/>
                <a:pathLst>
                  <a:path w="238" h="239">
                    <a:moveTo>
                      <a:pt x="0" y="239"/>
                    </a:moveTo>
                    <a:lnTo>
                      <a:pt x="238" y="110"/>
                    </a:lnTo>
                    <a:lnTo>
                      <a:pt x="133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" name="Freeform 221"/>
              <p:cNvSpPr>
                <a:spLocks/>
              </p:cNvSpPr>
              <p:nvPr/>
            </p:nvSpPr>
            <p:spPr bwMode="auto">
              <a:xfrm>
                <a:off x="1184" y="2943"/>
                <a:ext cx="33" cy="55"/>
              </a:xfrm>
              <a:custGeom>
                <a:avLst/>
                <a:gdLst/>
                <a:ahLst/>
                <a:cxnLst>
                  <a:cxn ang="0">
                    <a:pos x="178" y="271"/>
                  </a:cxn>
                  <a:cxn ang="0">
                    <a:pos x="0" y="62"/>
                  </a:cxn>
                  <a:cxn ang="0">
                    <a:pos x="142" y="0"/>
                  </a:cxn>
                  <a:cxn ang="0">
                    <a:pos x="178" y="271"/>
                  </a:cxn>
                </a:cxnLst>
                <a:rect l="0" t="0" r="r" b="b"/>
                <a:pathLst>
                  <a:path w="178" h="271">
                    <a:moveTo>
                      <a:pt x="178" y="271"/>
                    </a:moveTo>
                    <a:lnTo>
                      <a:pt x="0" y="62"/>
                    </a:lnTo>
                    <a:lnTo>
                      <a:pt x="142" y="0"/>
                    </a:lnTo>
                    <a:lnTo>
                      <a:pt x="178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" name="Freeform 222"/>
              <p:cNvSpPr>
                <a:spLocks/>
              </p:cNvSpPr>
              <p:nvPr/>
            </p:nvSpPr>
            <p:spPr bwMode="auto">
              <a:xfrm>
                <a:off x="1083" y="2943"/>
                <a:ext cx="32" cy="55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172" y="59"/>
                  </a:cxn>
                  <a:cxn ang="0">
                    <a:pos x="32" y="0"/>
                  </a:cxn>
                  <a:cxn ang="0">
                    <a:pos x="0" y="271"/>
                  </a:cxn>
                </a:cxnLst>
                <a:rect l="0" t="0" r="r" b="b"/>
                <a:pathLst>
                  <a:path w="172" h="271">
                    <a:moveTo>
                      <a:pt x="0" y="271"/>
                    </a:moveTo>
                    <a:lnTo>
                      <a:pt x="172" y="59"/>
                    </a:lnTo>
                    <a:lnTo>
                      <a:pt x="32" y="0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37" name="Text Box 223"/>
          <p:cNvSpPr txBox="1">
            <a:spLocks noChangeArrowheads="1"/>
          </p:cNvSpPr>
          <p:nvPr/>
        </p:nvSpPr>
        <p:spPr bwMode="auto">
          <a:xfrm>
            <a:off x="3454400" y="2247900"/>
            <a:ext cx="1168400" cy="522288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i="1" dirty="0">
                <a:solidFill>
                  <a:sysClr val="windowText" lastClr="000000"/>
                </a:solidFill>
              </a:rPr>
              <a:t>зима</a:t>
            </a:r>
            <a:endParaRPr lang="ru-RU" sz="2800" i="1" dirty="0">
              <a:solidFill>
                <a:sysClr val="windowText" lastClr="000000"/>
              </a:solidFill>
            </a:endParaRPr>
          </a:p>
        </p:txBody>
      </p:sp>
      <p:sp>
        <p:nvSpPr>
          <p:cNvPr id="38" name="Freeform 199"/>
          <p:cNvSpPr>
            <a:spLocks/>
          </p:cNvSpPr>
          <p:nvPr/>
        </p:nvSpPr>
        <p:spPr bwMode="auto">
          <a:xfrm>
            <a:off x="5356225" y="3248025"/>
            <a:ext cx="588963" cy="569913"/>
          </a:xfrm>
          <a:custGeom>
            <a:avLst/>
            <a:gdLst/>
            <a:ahLst/>
            <a:cxnLst>
              <a:cxn ang="0">
                <a:pos x="543" y="0"/>
              </a:cxn>
              <a:cxn ang="0">
                <a:pos x="457" y="11"/>
              </a:cxn>
              <a:cxn ang="0">
                <a:pos x="350" y="44"/>
              </a:cxn>
              <a:cxn ang="0">
                <a:pos x="255" y="96"/>
              </a:cxn>
              <a:cxn ang="0">
                <a:pos x="168" y="169"/>
              </a:cxn>
              <a:cxn ang="0">
                <a:pos x="100" y="255"/>
              </a:cxn>
              <a:cxn ang="0">
                <a:pos x="47" y="352"/>
              </a:cxn>
              <a:cxn ang="0">
                <a:pos x="14" y="461"/>
              </a:cxn>
              <a:cxn ang="0">
                <a:pos x="0" y="576"/>
              </a:cxn>
              <a:cxn ang="0">
                <a:pos x="3" y="632"/>
              </a:cxn>
              <a:cxn ang="0">
                <a:pos x="26" y="749"/>
              </a:cxn>
              <a:cxn ang="0">
                <a:pos x="70" y="851"/>
              </a:cxn>
              <a:cxn ang="0">
                <a:pos x="132" y="943"/>
              </a:cxn>
              <a:cxn ang="0">
                <a:pos x="209" y="1020"/>
              </a:cxn>
              <a:cxn ang="0">
                <a:pos x="302" y="1082"/>
              </a:cxn>
              <a:cxn ang="0">
                <a:pos x="404" y="1125"/>
              </a:cxn>
              <a:cxn ang="0">
                <a:pos x="513" y="1149"/>
              </a:cxn>
              <a:cxn ang="0">
                <a:pos x="602" y="1152"/>
              </a:cxn>
              <a:cxn ang="0">
                <a:pos x="689" y="1138"/>
              </a:cxn>
              <a:cxn ang="0">
                <a:pos x="795" y="1105"/>
              </a:cxn>
              <a:cxn ang="0">
                <a:pos x="890" y="1052"/>
              </a:cxn>
              <a:cxn ang="0">
                <a:pos x="977" y="984"/>
              </a:cxn>
              <a:cxn ang="0">
                <a:pos x="1046" y="897"/>
              </a:cxn>
              <a:cxn ang="0">
                <a:pos x="1099" y="801"/>
              </a:cxn>
              <a:cxn ang="0">
                <a:pos x="1132" y="692"/>
              </a:cxn>
              <a:cxn ang="0">
                <a:pos x="1145" y="576"/>
              </a:cxn>
              <a:cxn ang="0">
                <a:pos x="1142" y="517"/>
              </a:cxn>
              <a:cxn ang="0">
                <a:pos x="1119" y="405"/>
              </a:cxn>
              <a:cxn ang="0">
                <a:pos x="1075" y="302"/>
              </a:cxn>
              <a:cxn ang="0">
                <a:pos x="1013" y="209"/>
              </a:cxn>
              <a:cxn ang="0">
                <a:pos x="937" y="132"/>
              </a:cxn>
              <a:cxn ang="0">
                <a:pos x="844" y="70"/>
              </a:cxn>
              <a:cxn ang="0">
                <a:pos x="742" y="23"/>
              </a:cxn>
              <a:cxn ang="0">
                <a:pos x="632" y="3"/>
              </a:cxn>
            </a:cxnLst>
            <a:rect l="0" t="0" r="r" b="b"/>
            <a:pathLst>
              <a:path w="1145" h="1152">
                <a:moveTo>
                  <a:pt x="573" y="0"/>
                </a:moveTo>
                <a:lnTo>
                  <a:pt x="543" y="0"/>
                </a:lnTo>
                <a:lnTo>
                  <a:pt x="513" y="3"/>
                </a:lnTo>
                <a:lnTo>
                  <a:pt x="457" y="11"/>
                </a:lnTo>
                <a:lnTo>
                  <a:pt x="404" y="23"/>
                </a:lnTo>
                <a:lnTo>
                  <a:pt x="350" y="44"/>
                </a:lnTo>
                <a:lnTo>
                  <a:pt x="302" y="70"/>
                </a:lnTo>
                <a:lnTo>
                  <a:pt x="255" y="96"/>
                </a:lnTo>
                <a:lnTo>
                  <a:pt x="209" y="132"/>
                </a:lnTo>
                <a:lnTo>
                  <a:pt x="168" y="169"/>
                </a:lnTo>
                <a:lnTo>
                  <a:pt x="132" y="209"/>
                </a:lnTo>
                <a:lnTo>
                  <a:pt x="100" y="255"/>
                </a:lnTo>
                <a:lnTo>
                  <a:pt x="70" y="302"/>
                </a:lnTo>
                <a:lnTo>
                  <a:pt x="47" y="352"/>
                </a:lnTo>
                <a:lnTo>
                  <a:pt x="26" y="405"/>
                </a:lnTo>
                <a:lnTo>
                  <a:pt x="14" y="461"/>
                </a:lnTo>
                <a:lnTo>
                  <a:pt x="3" y="517"/>
                </a:lnTo>
                <a:lnTo>
                  <a:pt x="0" y="576"/>
                </a:lnTo>
                <a:lnTo>
                  <a:pt x="3" y="606"/>
                </a:lnTo>
                <a:lnTo>
                  <a:pt x="3" y="632"/>
                </a:lnTo>
                <a:lnTo>
                  <a:pt x="14" y="692"/>
                </a:lnTo>
                <a:lnTo>
                  <a:pt x="26" y="749"/>
                </a:lnTo>
                <a:lnTo>
                  <a:pt x="47" y="801"/>
                </a:lnTo>
                <a:lnTo>
                  <a:pt x="70" y="851"/>
                </a:lnTo>
                <a:lnTo>
                  <a:pt x="100" y="897"/>
                </a:lnTo>
                <a:lnTo>
                  <a:pt x="132" y="943"/>
                </a:lnTo>
                <a:lnTo>
                  <a:pt x="168" y="984"/>
                </a:lnTo>
                <a:lnTo>
                  <a:pt x="209" y="1020"/>
                </a:lnTo>
                <a:lnTo>
                  <a:pt x="255" y="1052"/>
                </a:lnTo>
                <a:lnTo>
                  <a:pt x="302" y="1082"/>
                </a:lnTo>
                <a:lnTo>
                  <a:pt x="350" y="1105"/>
                </a:lnTo>
                <a:lnTo>
                  <a:pt x="404" y="1125"/>
                </a:lnTo>
                <a:lnTo>
                  <a:pt x="457" y="1138"/>
                </a:lnTo>
                <a:lnTo>
                  <a:pt x="513" y="1149"/>
                </a:lnTo>
                <a:lnTo>
                  <a:pt x="573" y="1152"/>
                </a:lnTo>
                <a:lnTo>
                  <a:pt x="602" y="1152"/>
                </a:lnTo>
                <a:lnTo>
                  <a:pt x="632" y="1149"/>
                </a:lnTo>
                <a:lnTo>
                  <a:pt x="689" y="1138"/>
                </a:lnTo>
                <a:lnTo>
                  <a:pt x="742" y="1125"/>
                </a:lnTo>
                <a:lnTo>
                  <a:pt x="795" y="1105"/>
                </a:lnTo>
                <a:lnTo>
                  <a:pt x="844" y="1082"/>
                </a:lnTo>
                <a:lnTo>
                  <a:pt x="890" y="1052"/>
                </a:lnTo>
                <a:lnTo>
                  <a:pt x="937" y="1020"/>
                </a:lnTo>
                <a:lnTo>
                  <a:pt x="977" y="984"/>
                </a:lnTo>
                <a:lnTo>
                  <a:pt x="1013" y="943"/>
                </a:lnTo>
                <a:lnTo>
                  <a:pt x="1046" y="897"/>
                </a:lnTo>
                <a:lnTo>
                  <a:pt x="1075" y="851"/>
                </a:lnTo>
                <a:lnTo>
                  <a:pt x="1099" y="801"/>
                </a:lnTo>
                <a:lnTo>
                  <a:pt x="1119" y="749"/>
                </a:lnTo>
                <a:lnTo>
                  <a:pt x="1132" y="692"/>
                </a:lnTo>
                <a:lnTo>
                  <a:pt x="1142" y="632"/>
                </a:lnTo>
                <a:lnTo>
                  <a:pt x="1145" y="576"/>
                </a:lnTo>
                <a:lnTo>
                  <a:pt x="1145" y="546"/>
                </a:lnTo>
                <a:lnTo>
                  <a:pt x="1142" y="517"/>
                </a:lnTo>
                <a:lnTo>
                  <a:pt x="1132" y="461"/>
                </a:lnTo>
                <a:lnTo>
                  <a:pt x="1119" y="405"/>
                </a:lnTo>
                <a:lnTo>
                  <a:pt x="1099" y="352"/>
                </a:lnTo>
                <a:lnTo>
                  <a:pt x="1075" y="302"/>
                </a:lnTo>
                <a:lnTo>
                  <a:pt x="1046" y="255"/>
                </a:lnTo>
                <a:lnTo>
                  <a:pt x="1013" y="209"/>
                </a:lnTo>
                <a:lnTo>
                  <a:pt x="977" y="169"/>
                </a:lnTo>
                <a:lnTo>
                  <a:pt x="937" y="132"/>
                </a:lnTo>
                <a:lnTo>
                  <a:pt x="890" y="96"/>
                </a:lnTo>
                <a:lnTo>
                  <a:pt x="844" y="70"/>
                </a:lnTo>
                <a:lnTo>
                  <a:pt x="795" y="44"/>
                </a:lnTo>
                <a:lnTo>
                  <a:pt x="742" y="23"/>
                </a:lnTo>
                <a:lnTo>
                  <a:pt x="689" y="11"/>
                </a:lnTo>
                <a:lnTo>
                  <a:pt x="632" y="3"/>
                </a:lnTo>
                <a:lnTo>
                  <a:pt x="573" y="0"/>
                </a:lnTo>
              </a:path>
            </a:pathLst>
          </a:custGeom>
          <a:solidFill>
            <a:srgbClr val="FFFF00"/>
          </a:solidFill>
          <a:ln w="3175" cmpd="sng">
            <a:solidFill>
              <a:srgbClr val="CC3300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rgbClr val="FF3300"/>
            </a:outerShdw>
          </a:effectLst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+mn-cs"/>
            </a:endParaRPr>
          </a:p>
        </p:txBody>
      </p:sp>
      <p:graphicFrame>
        <p:nvGraphicFramePr>
          <p:cNvPr id="103429" name="Object 21"/>
          <p:cNvGraphicFramePr>
            <a:graphicFrameLocks noChangeAspect="1"/>
          </p:cNvGraphicFramePr>
          <p:nvPr/>
        </p:nvGraphicFramePr>
        <p:xfrm>
          <a:off x="5765800" y="2044700"/>
          <a:ext cx="1444625" cy="579438"/>
        </p:xfrm>
        <a:graphic>
          <a:graphicData uri="http://schemas.openxmlformats.org/presentationml/2006/ole">
            <p:oleObj spid="_x0000_s2069" name="CorelDRAW" r:id="rId8" imgW="1874520" imgH="902208" progId="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575050" y="1031875"/>
            <a:ext cx="5189538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Узимку мусон, що дме з </a:t>
            </a:r>
            <a:r>
              <a:rPr lang="uk-UA" sz="2400" dirty="0"/>
              <a:t>суходолу</a:t>
            </a:r>
            <a:r>
              <a:rPr lang="uk-UA" sz="2400" dirty="0"/>
              <a:t>,  формує теплу</a:t>
            </a:r>
            <a:r>
              <a:rPr lang="uk-UA" sz="2400" dirty="0"/>
              <a:t>, </a:t>
            </a:r>
            <a:r>
              <a:rPr lang="uk-UA" sz="2400" dirty="0"/>
              <a:t>суху погоду.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8200" y="4094163"/>
            <a:ext cx="5438775" cy="83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Літній мусон, що дме з океану, зумовлює спекотну  й вологу погоду.</a:t>
            </a:r>
          </a:p>
        </p:txBody>
      </p:sp>
      <p:sp>
        <p:nvSpPr>
          <p:cNvPr id="49" name="Text Box 223"/>
          <p:cNvSpPr txBox="1">
            <a:spLocks noChangeArrowheads="1"/>
          </p:cNvSpPr>
          <p:nvPr/>
        </p:nvSpPr>
        <p:spPr bwMode="auto">
          <a:xfrm>
            <a:off x="38100" y="2987675"/>
            <a:ext cx="3176588" cy="1938338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>
                <a:solidFill>
                  <a:sysClr val="windowText" lastClr="000000"/>
                </a:solidFill>
              </a:rPr>
              <a:t>Мусони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спостерігаються</a:t>
            </a:r>
            <a:r>
              <a:rPr lang="ru-RU" sz="2400" b="1" dirty="0">
                <a:solidFill>
                  <a:sysClr val="windowText" lastClr="000000"/>
                </a:solidFill>
              </a:rPr>
              <a:t> на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східних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і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південних</a:t>
            </a:r>
            <a:r>
              <a:rPr lang="ru-RU" sz="2400" b="1" dirty="0">
                <a:solidFill>
                  <a:sysClr val="windowText" lastClr="000000"/>
                </a:solidFill>
              </a:rPr>
              <a:t> 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узбережжях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Євразії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7" name="Freeform 14"/>
          <p:cNvSpPr>
            <a:spLocks/>
          </p:cNvSpPr>
          <p:nvPr/>
        </p:nvSpPr>
        <p:spPr bwMode="auto">
          <a:xfrm>
            <a:off x="1928813" y="1957388"/>
            <a:ext cx="785812" cy="392112"/>
          </a:xfrm>
          <a:custGeom>
            <a:avLst/>
            <a:gdLst/>
            <a:ahLst/>
            <a:cxnLst>
              <a:cxn ang="0">
                <a:pos x="1352" y="495"/>
              </a:cxn>
              <a:cxn ang="0">
                <a:pos x="1451" y="423"/>
              </a:cxn>
              <a:cxn ang="0">
                <a:pos x="1409" y="360"/>
              </a:cxn>
              <a:cxn ang="0">
                <a:pos x="1418" y="249"/>
              </a:cxn>
              <a:cxn ang="0">
                <a:pos x="1244" y="231"/>
              </a:cxn>
              <a:cxn ang="0">
                <a:pos x="1118" y="207"/>
              </a:cxn>
              <a:cxn ang="0">
                <a:pos x="1025" y="195"/>
              </a:cxn>
              <a:cxn ang="0">
                <a:pos x="965" y="96"/>
              </a:cxn>
              <a:cxn ang="0">
                <a:pos x="872" y="9"/>
              </a:cxn>
              <a:cxn ang="0">
                <a:pos x="644" y="78"/>
              </a:cxn>
              <a:cxn ang="0">
                <a:pos x="590" y="150"/>
              </a:cxn>
              <a:cxn ang="0">
                <a:pos x="512" y="144"/>
              </a:cxn>
              <a:cxn ang="0">
                <a:pos x="449" y="135"/>
              </a:cxn>
              <a:cxn ang="0">
                <a:pos x="272" y="132"/>
              </a:cxn>
              <a:cxn ang="0">
                <a:pos x="101" y="219"/>
              </a:cxn>
              <a:cxn ang="0">
                <a:pos x="104" y="360"/>
              </a:cxn>
              <a:cxn ang="0">
                <a:pos x="32" y="435"/>
              </a:cxn>
              <a:cxn ang="0">
                <a:pos x="2" y="534"/>
              </a:cxn>
              <a:cxn ang="0">
                <a:pos x="140" y="645"/>
              </a:cxn>
              <a:cxn ang="0">
                <a:pos x="215" y="647"/>
              </a:cxn>
              <a:cxn ang="0">
                <a:pos x="335" y="600"/>
              </a:cxn>
              <a:cxn ang="0">
                <a:pos x="419" y="537"/>
              </a:cxn>
              <a:cxn ang="0">
                <a:pos x="545" y="582"/>
              </a:cxn>
              <a:cxn ang="0">
                <a:pos x="659" y="729"/>
              </a:cxn>
              <a:cxn ang="0">
                <a:pos x="653" y="786"/>
              </a:cxn>
              <a:cxn ang="0">
                <a:pos x="569" y="831"/>
              </a:cxn>
              <a:cxn ang="0">
                <a:pos x="569" y="930"/>
              </a:cxn>
              <a:cxn ang="0">
                <a:pos x="710" y="870"/>
              </a:cxn>
              <a:cxn ang="0">
                <a:pos x="803" y="729"/>
              </a:cxn>
              <a:cxn ang="0">
                <a:pos x="866" y="744"/>
              </a:cxn>
              <a:cxn ang="0">
                <a:pos x="890" y="798"/>
              </a:cxn>
              <a:cxn ang="0">
                <a:pos x="929" y="873"/>
              </a:cxn>
              <a:cxn ang="0">
                <a:pos x="1037" y="978"/>
              </a:cxn>
              <a:cxn ang="0">
                <a:pos x="1166" y="873"/>
              </a:cxn>
              <a:cxn ang="0">
                <a:pos x="1247" y="819"/>
              </a:cxn>
              <a:cxn ang="0">
                <a:pos x="1127" y="801"/>
              </a:cxn>
              <a:cxn ang="0">
                <a:pos x="1079" y="765"/>
              </a:cxn>
              <a:cxn ang="0">
                <a:pos x="1132" y="833"/>
              </a:cxn>
              <a:cxn ang="0">
                <a:pos x="1016" y="768"/>
              </a:cxn>
              <a:cxn ang="0">
                <a:pos x="1091" y="729"/>
              </a:cxn>
              <a:cxn ang="0">
                <a:pos x="1121" y="687"/>
              </a:cxn>
              <a:cxn ang="0">
                <a:pos x="1223" y="651"/>
              </a:cxn>
              <a:cxn ang="0">
                <a:pos x="1331" y="585"/>
              </a:cxn>
            </a:cxnLst>
            <a:rect l="0" t="0" r="r" b="b"/>
            <a:pathLst>
              <a:path w="1461" h="982">
                <a:moveTo>
                  <a:pt x="1331" y="585"/>
                </a:moveTo>
                <a:cubicBezTo>
                  <a:pt x="1343" y="565"/>
                  <a:pt x="1342" y="517"/>
                  <a:pt x="1352" y="495"/>
                </a:cubicBezTo>
                <a:cubicBezTo>
                  <a:pt x="1362" y="473"/>
                  <a:pt x="1377" y="465"/>
                  <a:pt x="1394" y="453"/>
                </a:cubicBezTo>
                <a:cubicBezTo>
                  <a:pt x="1411" y="441"/>
                  <a:pt x="1441" y="436"/>
                  <a:pt x="1451" y="423"/>
                </a:cubicBezTo>
                <a:cubicBezTo>
                  <a:pt x="1461" y="410"/>
                  <a:pt x="1461" y="382"/>
                  <a:pt x="1454" y="372"/>
                </a:cubicBezTo>
                <a:cubicBezTo>
                  <a:pt x="1447" y="362"/>
                  <a:pt x="1413" y="367"/>
                  <a:pt x="1409" y="360"/>
                </a:cubicBezTo>
                <a:cubicBezTo>
                  <a:pt x="1405" y="353"/>
                  <a:pt x="1426" y="351"/>
                  <a:pt x="1427" y="333"/>
                </a:cubicBezTo>
                <a:cubicBezTo>
                  <a:pt x="1428" y="315"/>
                  <a:pt x="1439" y="269"/>
                  <a:pt x="1418" y="249"/>
                </a:cubicBezTo>
                <a:cubicBezTo>
                  <a:pt x="1397" y="229"/>
                  <a:pt x="1333" y="216"/>
                  <a:pt x="1304" y="213"/>
                </a:cubicBezTo>
                <a:cubicBezTo>
                  <a:pt x="1275" y="210"/>
                  <a:pt x="1265" y="240"/>
                  <a:pt x="1244" y="231"/>
                </a:cubicBezTo>
                <a:cubicBezTo>
                  <a:pt x="1223" y="222"/>
                  <a:pt x="1202" y="166"/>
                  <a:pt x="1181" y="162"/>
                </a:cubicBezTo>
                <a:cubicBezTo>
                  <a:pt x="1160" y="158"/>
                  <a:pt x="1138" y="206"/>
                  <a:pt x="1118" y="207"/>
                </a:cubicBezTo>
                <a:cubicBezTo>
                  <a:pt x="1098" y="208"/>
                  <a:pt x="1073" y="170"/>
                  <a:pt x="1058" y="168"/>
                </a:cubicBezTo>
                <a:cubicBezTo>
                  <a:pt x="1043" y="166"/>
                  <a:pt x="1032" y="200"/>
                  <a:pt x="1025" y="195"/>
                </a:cubicBezTo>
                <a:cubicBezTo>
                  <a:pt x="1018" y="190"/>
                  <a:pt x="1026" y="151"/>
                  <a:pt x="1016" y="135"/>
                </a:cubicBezTo>
                <a:cubicBezTo>
                  <a:pt x="1006" y="119"/>
                  <a:pt x="980" y="102"/>
                  <a:pt x="965" y="96"/>
                </a:cubicBezTo>
                <a:cubicBezTo>
                  <a:pt x="950" y="90"/>
                  <a:pt x="939" y="113"/>
                  <a:pt x="923" y="99"/>
                </a:cubicBezTo>
                <a:cubicBezTo>
                  <a:pt x="907" y="85"/>
                  <a:pt x="904" y="18"/>
                  <a:pt x="872" y="9"/>
                </a:cubicBezTo>
                <a:cubicBezTo>
                  <a:pt x="840" y="0"/>
                  <a:pt x="766" y="31"/>
                  <a:pt x="728" y="42"/>
                </a:cubicBezTo>
                <a:cubicBezTo>
                  <a:pt x="690" y="53"/>
                  <a:pt x="661" y="56"/>
                  <a:pt x="644" y="78"/>
                </a:cubicBezTo>
                <a:cubicBezTo>
                  <a:pt x="627" y="100"/>
                  <a:pt x="632" y="165"/>
                  <a:pt x="623" y="177"/>
                </a:cubicBezTo>
                <a:cubicBezTo>
                  <a:pt x="614" y="189"/>
                  <a:pt x="604" y="151"/>
                  <a:pt x="590" y="150"/>
                </a:cubicBezTo>
                <a:cubicBezTo>
                  <a:pt x="576" y="149"/>
                  <a:pt x="552" y="175"/>
                  <a:pt x="539" y="174"/>
                </a:cubicBezTo>
                <a:cubicBezTo>
                  <a:pt x="526" y="173"/>
                  <a:pt x="519" y="146"/>
                  <a:pt x="512" y="144"/>
                </a:cubicBezTo>
                <a:cubicBezTo>
                  <a:pt x="505" y="142"/>
                  <a:pt x="504" y="160"/>
                  <a:pt x="494" y="159"/>
                </a:cubicBezTo>
                <a:cubicBezTo>
                  <a:pt x="484" y="158"/>
                  <a:pt x="468" y="136"/>
                  <a:pt x="449" y="135"/>
                </a:cubicBezTo>
                <a:cubicBezTo>
                  <a:pt x="430" y="134"/>
                  <a:pt x="406" y="150"/>
                  <a:pt x="377" y="150"/>
                </a:cubicBezTo>
                <a:cubicBezTo>
                  <a:pt x="348" y="150"/>
                  <a:pt x="305" y="130"/>
                  <a:pt x="272" y="132"/>
                </a:cubicBezTo>
                <a:cubicBezTo>
                  <a:pt x="239" y="134"/>
                  <a:pt x="207" y="148"/>
                  <a:pt x="179" y="162"/>
                </a:cubicBezTo>
                <a:cubicBezTo>
                  <a:pt x="151" y="176"/>
                  <a:pt x="107" y="189"/>
                  <a:pt x="101" y="219"/>
                </a:cubicBezTo>
                <a:cubicBezTo>
                  <a:pt x="95" y="249"/>
                  <a:pt x="140" y="319"/>
                  <a:pt x="140" y="342"/>
                </a:cubicBezTo>
                <a:cubicBezTo>
                  <a:pt x="140" y="365"/>
                  <a:pt x="113" y="352"/>
                  <a:pt x="104" y="360"/>
                </a:cubicBezTo>
                <a:cubicBezTo>
                  <a:pt x="95" y="368"/>
                  <a:pt x="95" y="380"/>
                  <a:pt x="83" y="393"/>
                </a:cubicBezTo>
                <a:cubicBezTo>
                  <a:pt x="71" y="406"/>
                  <a:pt x="41" y="420"/>
                  <a:pt x="32" y="435"/>
                </a:cubicBezTo>
                <a:cubicBezTo>
                  <a:pt x="23" y="450"/>
                  <a:pt x="34" y="467"/>
                  <a:pt x="29" y="483"/>
                </a:cubicBezTo>
                <a:cubicBezTo>
                  <a:pt x="24" y="499"/>
                  <a:pt x="0" y="510"/>
                  <a:pt x="2" y="534"/>
                </a:cubicBezTo>
                <a:cubicBezTo>
                  <a:pt x="4" y="558"/>
                  <a:pt x="18" y="608"/>
                  <a:pt x="41" y="627"/>
                </a:cubicBezTo>
                <a:cubicBezTo>
                  <a:pt x="64" y="646"/>
                  <a:pt x="117" y="645"/>
                  <a:pt x="140" y="645"/>
                </a:cubicBezTo>
                <a:cubicBezTo>
                  <a:pt x="163" y="645"/>
                  <a:pt x="170" y="624"/>
                  <a:pt x="182" y="624"/>
                </a:cubicBezTo>
                <a:cubicBezTo>
                  <a:pt x="194" y="624"/>
                  <a:pt x="202" y="644"/>
                  <a:pt x="215" y="647"/>
                </a:cubicBezTo>
                <a:cubicBezTo>
                  <a:pt x="228" y="650"/>
                  <a:pt x="240" y="653"/>
                  <a:pt x="260" y="645"/>
                </a:cubicBezTo>
                <a:cubicBezTo>
                  <a:pt x="280" y="637"/>
                  <a:pt x="317" y="617"/>
                  <a:pt x="335" y="600"/>
                </a:cubicBezTo>
                <a:cubicBezTo>
                  <a:pt x="353" y="583"/>
                  <a:pt x="357" y="553"/>
                  <a:pt x="371" y="543"/>
                </a:cubicBezTo>
                <a:cubicBezTo>
                  <a:pt x="385" y="533"/>
                  <a:pt x="403" y="535"/>
                  <a:pt x="419" y="537"/>
                </a:cubicBezTo>
                <a:cubicBezTo>
                  <a:pt x="435" y="539"/>
                  <a:pt x="449" y="548"/>
                  <a:pt x="470" y="555"/>
                </a:cubicBezTo>
                <a:cubicBezTo>
                  <a:pt x="491" y="562"/>
                  <a:pt x="521" y="560"/>
                  <a:pt x="545" y="582"/>
                </a:cubicBezTo>
                <a:cubicBezTo>
                  <a:pt x="569" y="604"/>
                  <a:pt x="598" y="663"/>
                  <a:pt x="617" y="687"/>
                </a:cubicBezTo>
                <a:cubicBezTo>
                  <a:pt x="636" y="711"/>
                  <a:pt x="648" y="715"/>
                  <a:pt x="659" y="729"/>
                </a:cubicBezTo>
                <a:cubicBezTo>
                  <a:pt x="670" y="743"/>
                  <a:pt x="683" y="765"/>
                  <a:pt x="682" y="774"/>
                </a:cubicBezTo>
                <a:cubicBezTo>
                  <a:pt x="681" y="783"/>
                  <a:pt x="666" y="786"/>
                  <a:pt x="653" y="786"/>
                </a:cubicBezTo>
                <a:cubicBezTo>
                  <a:pt x="640" y="786"/>
                  <a:pt x="619" y="767"/>
                  <a:pt x="605" y="774"/>
                </a:cubicBezTo>
                <a:cubicBezTo>
                  <a:pt x="591" y="781"/>
                  <a:pt x="583" y="810"/>
                  <a:pt x="569" y="831"/>
                </a:cubicBezTo>
                <a:cubicBezTo>
                  <a:pt x="555" y="852"/>
                  <a:pt x="518" y="887"/>
                  <a:pt x="518" y="903"/>
                </a:cubicBezTo>
                <a:cubicBezTo>
                  <a:pt x="518" y="919"/>
                  <a:pt x="547" y="931"/>
                  <a:pt x="569" y="930"/>
                </a:cubicBezTo>
                <a:cubicBezTo>
                  <a:pt x="591" y="929"/>
                  <a:pt x="626" y="904"/>
                  <a:pt x="650" y="894"/>
                </a:cubicBezTo>
                <a:cubicBezTo>
                  <a:pt x="674" y="884"/>
                  <a:pt x="693" y="889"/>
                  <a:pt x="710" y="870"/>
                </a:cubicBezTo>
                <a:cubicBezTo>
                  <a:pt x="727" y="851"/>
                  <a:pt x="737" y="803"/>
                  <a:pt x="752" y="780"/>
                </a:cubicBezTo>
                <a:cubicBezTo>
                  <a:pt x="767" y="757"/>
                  <a:pt x="791" y="744"/>
                  <a:pt x="803" y="729"/>
                </a:cubicBezTo>
                <a:cubicBezTo>
                  <a:pt x="815" y="714"/>
                  <a:pt x="811" y="688"/>
                  <a:pt x="821" y="690"/>
                </a:cubicBezTo>
                <a:cubicBezTo>
                  <a:pt x="831" y="692"/>
                  <a:pt x="867" y="733"/>
                  <a:pt x="866" y="744"/>
                </a:cubicBezTo>
                <a:cubicBezTo>
                  <a:pt x="865" y="755"/>
                  <a:pt x="814" y="747"/>
                  <a:pt x="818" y="756"/>
                </a:cubicBezTo>
                <a:cubicBezTo>
                  <a:pt x="822" y="765"/>
                  <a:pt x="863" y="792"/>
                  <a:pt x="890" y="798"/>
                </a:cubicBezTo>
                <a:cubicBezTo>
                  <a:pt x="917" y="804"/>
                  <a:pt x="977" y="780"/>
                  <a:pt x="983" y="792"/>
                </a:cubicBezTo>
                <a:cubicBezTo>
                  <a:pt x="989" y="804"/>
                  <a:pt x="925" y="856"/>
                  <a:pt x="929" y="873"/>
                </a:cubicBezTo>
                <a:cubicBezTo>
                  <a:pt x="933" y="890"/>
                  <a:pt x="986" y="877"/>
                  <a:pt x="1004" y="894"/>
                </a:cubicBezTo>
                <a:cubicBezTo>
                  <a:pt x="1022" y="911"/>
                  <a:pt x="1018" y="974"/>
                  <a:pt x="1037" y="978"/>
                </a:cubicBezTo>
                <a:cubicBezTo>
                  <a:pt x="1056" y="982"/>
                  <a:pt x="1097" y="935"/>
                  <a:pt x="1118" y="918"/>
                </a:cubicBezTo>
                <a:cubicBezTo>
                  <a:pt x="1139" y="901"/>
                  <a:pt x="1144" y="886"/>
                  <a:pt x="1166" y="873"/>
                </a:cubicBezTo>
                <a:cubicBezTo>
                  <a:pt x="1188" y="860"/>
                  <a:pt x="1233" y="852"/>
                  <a:pt x="1247" y="843"/>
                </a:cubicBezTo>
                <a:cubicBezTo>
                  <a:pt x="1261" y="834"/>
                  <a:pt x="1260" y="822"/>
                  <a:pt x="1247" y="819"/>
                </a:cubicBezTo>
                <a:cubicBezTo>
                  <a:pt x="1234" y="816"/>
                  <a:pt x="1186" y="828"/>
                  <a:pt x="1166" y="825"/>
                </a:cubicBezTo>
                <a:cubicBezTo>
                  <a:pt x="1146" y="822"/>
                  <a:pt x="1140" y="813"/>
                  <a:pt x="1127" y="801"/>
                </a:cubicBezTo>
                <a:cubicBezTo>
                  <a:pt x="1114" y="789"/>
                  <a:pt x="1096" y="762"/>
                  <a:pt x="1088" y="756"/>
                </a:cubicBezTo>
                <a:cubicBezTo>
                  <a:pt x="1080" y="750"/>
                  <a:pt x="1077" y="759"/>
                  <a:pt x="1079" y="765"/>
                </a:cubicBezTo>
                <a:cubicBezTo>
                  <a:pt x="1081" y="771"/>
                  <a:pt x="1094" y="784"/>
                  <a:pt x="1103" y="795"/>
                </a:cubicBezTo>
                <a:cubicBezTo>
                  <a:pt x="1112" y="806"/>
                  <a:pt x="1141" y="835"/>
                  <a:pt x="1132" y="833"/>
                </a:cubicBezTo>
                <a:cubicBezTo>
                  <a:pt x="1123" y="831"/>
                  <a:pt x="1071" y="797"/>
                  <a:pt x="1052" y="786"/>
                </a:cubicBezTo>
                <a:cubicBezTo>
                  <a:pt x="1033" y="775"/>
                  <a:pt x="1014" y="773"/>
                  <a:pt x="1016" y="768"/>
                </a:cubicBezTo>
                <a:cubicBezTo>
                  <a:pt x="1018" y="763"/>
                  <a:pt x="1052" y="762"/>
                  <a:pt x="1064" y="756"/>
                </a:cubicBezTo>
                <a:cubicBezTo>
                  <a:pt x="1076" y="750"/>
                  <a:pt x="1084" y="734"/>
                  <a:pt x="1091" y="729"/>
                </a:cubicBezTo>
                <a:cubicBezTo>
                  <a:pt x="1098" y="724"/>
                  <a:pt x="1104" y="730"/>
                  <a:pt x="1109" y="723"/>
                </a:cubicBezTo>
                <a:cubicBezTo>
                  <a:pt x="1114" y="716"/>
                  <a:pt x="1110" y="692"/>
                  <a:pt x="1121" y="687"/>
                </a:cubicBezTo>
                <a:cubicBezTo>
                  <a:pt x="1132" y="682"/>
                  <a:pt x="1161" y="699"/>
                  <a:pt x="1178" y="693"/>
                </a:cubicBezTo>
                <a:cubicBezTo>
                  <a:pt x="1195" y="687"/>
                  <a:pt x="1207" y="666"/>
                  <a:pt x="1223" y="651"/>
                </a:cubicBezTo>
                <a:cubicBezTo>
                  <a:pt x="1239" y="636"/>
                  <a:pt x="1259" y="614"/>
                  <a:pt x="1277" y="603"/>
                </a:cubicBezTo>
                <a:cubicBezTo>
                  <a:pt x="1295" y="592"/>
                  <a:pt x="1320" y="589"/>
                  <a:pt x="1331" y="585"/>
                </a:cubicBezTo>
                <a:close/>
              </a:path>
            </a:pathLst>
          </a:custGeom>
          <a:gradFill rotWithShape="1">
            <a:gsLst>
              <a:gs pos="0">
                <a:srgbClr val="57D3FF"/>
              </a:gs>
              <a:gs pos="100000">
                <a:srgbClr val="FCF724"/>
              </a:gs>
            </a:gsLst>
            <a:lin ang="5400000" scaled="1"/>
          </a:gradFill>
          <a:ln w="31750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83088" y="4953000"/>
            <a:ext cx="77946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Пд.</a:t>
            </a:r>
            <a:endParaRPr lang="uk-U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29625" y="3529013"/>
            <a:ext cx="7143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Сх.</a:t>
            </a:r>
            <a:endParaRPr lang="uk-UA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16781" y="0"/>
            <a:ext cx="2820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Мусони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3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AIN_W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37" grpId="0" animBg="1"/>
      <p:bldP spid="43" grpId="0" animBg="1"/>
      <p:bldP spid="44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Олександр\Pictures\ЦКЕРЦ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Дата 3"/>
          <p:cNvSpPr>
            <a:spLocks noGrp="1"/>
          </p:cNvSpPr>
          <p:nvPr>
            <p:ph type="dt" sz="quarter" idx="10"/>
          </p:nvPr>
        </p:nvSpPr>
        <p:spPr>
          <a:xfrm>
            <a:off x="285750" y="5003800"/>
            <a:ext cx="2133600" cy="287338"/>
          </a:xfrm>
          <a:noFill/>
        </p:spPr>
        <p:txBody>
          <a:bodyPr/>
          <a:lstStyle/>
          <a:p>
            <a:fld id="{2975221D-83E6-4B14-9388-402600D7036D}" type="datetime1">
              <a:rPr lang="en-US" sz="1800" smtClean="0">
                <a:latin typeface="Arial" charset="0"/>
              </a:rPr>
              <a:pPr/>
              <a:t>3/16/2022</a:t>
            </a:fld>
            <a:endParaRPr lang="zh-CN" altLang="en-US" sz="1800" smtClean="0">
              <a:latin typeface="Arial" charset="0"/>
            </a:endParaRP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85720" y="303547"/>
            <a:ext cx="8643966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/>
              </a:rPr>
              <a:t>Мусони   ̶  це сезонні вітри,  які   змінюють свій   напрям  двічі на  рік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8" y="139121"/>
            <a:ext cx="301762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Напрям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Вітру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blackWhite">
          <a:xfrm>
            <a:off x="2913063" y="80963"/>
            <a:ext cx="714375" cy="642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rgbClr val="FFFFFF"/>
                </a:solidFill>
                <a:latin typeface="+mn-lt"/>
                <a:cs typeface="+mn-cs"/>
              </a:rPr>
              <a:t>Пн</a:t>
            </a:r>
            <a:endParaRPr lang="en-US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blackWhite">
          <a:xfrm>
            <a:off x="2857500" y="4410075"/>
            <a:ext cx="708025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rgbClr val="FFFFFF"/>
                </a:solidFill>
                <a:latin typeface="+mn-lt"/>
                <a:cs typeface="+mn-cs"/>
              </a:rPr>
              <a:t>Пд</a:t>
            </a:r>
            <a:endParaRPr lang="en-US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357188" y="2341563"/>
            <a:ext cx="717550" cy="646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rgbClr val="FFFFFF"/>
                </a:solidFill>
                <a:latin typeface="+mn-lt"/>
                <a:cs typeface="+mn-cs"/>
              </a:rPr>
              <a:t>Зх</a:t>
            </a:r>
            <a:endParaRPr lang="en-US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5353050" y="2413000"/>
            <a:ext cx="6477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FF"/>
                </a:solidFill>
                <a:latin typeface="+mn-lt"/>
                <a:cs typeface="+mn-cs"/>
              </a:rPr>
              <a:t>Сх</a:t>
            </a:r>
            <a:endParaRPr lang="en-US" sz="2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blackWhite">
          <a:xfrm>
            <a:off x="857250" y="841375"/>
            <a:ext cx="1296988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FF"/>
                </a:solidFill>
                <a:latin typeface="+mn-lt"/>
                <a:cs typeface="+mn-cs"/>
              </a:rPr>
              <a:t>Пн. Зх.</a:t>
            </a:r>
            <a:endParaRPr lang="en-US" sz="2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blackWhite">
          <a:xfrm>
            <a:off x="4489450" y="3838575"/>
            <a:ext cx="1296988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FF"/>
                </a:solidFill>
                <a:latin typeface="+mn-lt"/>
                <a:cs typeface="+mn-cs"/>
              </a:rPr>
              <a:t>Пд. Сх.</a:t>
            </a:r>
            <a:endParaRPr lang="en-US" sz="24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blackWhite">
          <a:xfrm>
            <a:off x="857250" y="3857625"/>
            <a:ext cx="1296988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FF"/>
                </a:solidFill>
                <a:latin typeface="+mn-lt"/>
                <a:cs typeface="+mn-cs"/>
              </a:rPr>
              <a:t>Пд. Зх.</a:t>
            </a:r>
            <a:endParaRPr lang="en-US" sz="2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blackWhite">
          <a:xfrm>
            <a:off x="4489450" y="912813"/>
            <a:ext cx="1296988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FFFFFF"/>
                </a:solidFill>
                <a:latin typeface="+mn-lt"/>
                <a:cs typeface="+mn-cs"/>
              </a:rPr>
              <a:t>Пн. Сх.</a:t>
            </a:r>
            <a:endParaRPr lang="en-US" sz="2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297113" y="2198688"/>
            <a:ext cx="1643062" cy="1179512"/>
          </a:xfrm>
          <a:custGeom>
            <a:avLst/>
            <a:gdLst/>
            <a:ahLst/>
            <a:cxnLst>
              <a:cxn ang="0">
                <a:pos x="1352" y="495"/>
              </a:cxn>
              <a:cxn ang="0">
                <a:pos x="1451" y="423"/>
              </a:cxn>
              <a:cxn ang="0">
                <a:pos x="1409" y="360"/>
              </a:cxn>
              <a:cxn ang="0">
                <a:pos x="1418" y="249"/>
              </a:cxn>
              <a:cxn ang="0">
                <a:pos x="1244" y="231"/>
              </a:cxn>
              <a:cxn ang="0">
                <a:pos x="1118" y="207"/>
              </a:cxn>
              <a:cxn ang="0">
                <a:pos x="1025" y="195"/>
              </a:cxn>
              <a:cxn ang="0">
                <a:pos x="965" y="96"/>
              </a:cxn>
              <a:cxn ang="0">
                <a:pos x="872" y="9"/>
              </a:cxn>
              <a:cxn ang="0">
                <a:pos x="644" y="78"/>
              </a:cxn>
              <a:cxn ang="0">
                <a:pos x="590" y="150"/>
              </a:cxn>
              <a:cxn ang="0">
                <a:pos x="512" y="144"/>
              </a:cxn>
              <a:cxn ang="0">
                <a:pos x="449" y="135"/>
              </a:cxn>
              <a:cxn ang="0">
                <a:pos x="272" y="132"/>
              </a:cxn>
              <a:cxn ang="0">
                <a:pos x="101" y="219"/>
              </a:cxn>
              <a:cxn ang="0">
                <a:pos x="104" y="360"/>
              </a:cxn>
              <a:cxn ang="0">
                <a:pos x="32" y="435"/>
              </a:cxn>
              <a:cxn ang="0">
                <a:pos x="2" y="534"/>
              </a:cxn>
              <a:cxn ang="0">
                <a:pos x="140" y="645"/>
              </a:cxn>
              <a:cxn ang="0">
                <a:pos x="215" y="647"/>
              </a:cxn>
              <a:cxn ang="0">
                <a:pos x="335" y="600"/>
              </a:cxn>
              <a:cxn ang="0">
                <a:pos x="419" y="537"/>
              </a:cxn>
              <a:cxn ang="0">
                <a:pos x="545" y="582"/>
              </a:cxn>
              <a:cxn ang="0">
                <a:pos x="659" y="729"/>
              </a:cxn>
              <a:cxn ang="0">
                <a:pos x="653" y="786"/>
              </a:cxn>
              <a:cxn ang="0">
                <a:pos x="569" y="831"/>
              </a:cxn>
              <a:cxn ang="0">
                <a:pos x="569" y="930"/>
              </a:cxn>
              <a:cxn ang="0">
                <a:pos x="710" y="870"/>
              </a:cxn>
              <a:cxn ang="0">
                <a:pos x="803" y="729"/>
              </a:cxn>
              <a:cxn ang="0">
                <a:pos x="866" y="744"/>
              </a:cxn>
              <a:cxn ang="0">
                <a:pos x="890" y="798"/>
              </a:cxn>
              <a:cxn ang="0">
                <a:pos x="929" y="873"/>
              </a:cxn>
              <a:cxn ang="0">
                <a:pos x="1037" y="978"/>
              </a:cxn>
              <a:cxn ang="0">
                <a:pos x="1166" y="873"/>
              </a:cxn>
              <a:cxn ang="0">
                <a:pos x="1247" y="819"/>
              </a:cxn>
              <a:cxn ang="0">
                <a:pos x="1127" y="801"/>
              </a:cxn>
              <a:cxn ang="0">
                <a:pos x="1079" y="765"/>
              </a:cxn>
              <a:cxn ang="0">
                <a:pos x="1132" y="833"/>
              </a:cxn>
              <a:cxn ang="0">
                <a:pos x="1016" y="768"/>
              </a:cxn>
              <a:cxn ang="0">
                <a:pos x="1091" y="729"/>
              </a:cxn>
              <a:cxn ang="0">
                <a:pos x="1121" y="687"/>
              </a:cxn>
              <a:cxn ang="0">
                <a:pos x="1223" y="651"/>
              </a:cxn>
              <a:cxn ang="0">
                <a:pos x="1331" y="585"/>
              </a:cxn>
            </a:cxnLst>
            <a:rect l="0" t="0" r="r" b="b"/>
            <a:pathLst>
              <a:path w="1461" h="982">
                <a:moveTo>
                  <a:pt x="1331" y="585"/>
                </a:moveTo>
                <a:cubicBezTo>
                  <a:pt x="1343" y="565"/>
                  <a:pt x="1342" y="517"/>
                  <a:pt x="1352" y="495"/>
                </a:cubicBezTo>
                <a:cubicBezTo>
                  <a:pt x="1362" y="473"/>
                  <a:pt x="1377" y="465"/>
                  <a:pt x="1394" y="453"/>
                </a:cubicBezTo>
                <a:cubicBezTo>
                  <a:pt x="1411" y="441"/>
                  <a:pt x="1441" y="436"/>
                  <a:pt x="1451" y="423"/>
                </a:cubicBezTo>
                <a:cubicBezTo>
                  <a:pt x="1461" y="410"/>
                  <a:pt x="1461" y="382"/>
                  <a:pt x="1454" y="372"/>
                </a:cubicBezTo>
                <a:cubicBezTo>
                  <a:pt x="1447" y="362"/>
                  <a:pt x="1413" y="367"/>
                  <a:pt x="1409" y="360"/>
                </a:cubicBezTo>
                <a:cubicBezTo>
                  <a:pt x="1405" y="353"/>
                  <a:pt x="1426" y="351"/>
                  <a:pt x="1427" y="333"/>
                </a:cubicBezTo>
                <a:cubicBezTo>
                  <a:pt x="1428" y="315"/>
                  <a:pt x="1439" y="269"/>
                  <a:pt x="1418" y="249"/>
                </a:cubicBezTo>
                <a:cubicBezTo>
                  <a:pt x="1397" y="229"/>
                  <a:pt x="1333" y="216"/>
                  <a:pt x="1304" y="213"/>
                </a:cubicBezTo>
                <a:cubicBezTo>
                  <a:pt x="1275" y="210"/>
                  <a:pt x="1265" y="240"/>
                  <a:pt x="1244" y="231"/>
                </a:cubicBezTo>
                <a:cubicBezTo>
                  <a:pt x="1223" y="222"/>
                  <a:pt x="1202" y="166"/>
                  <a:pt x="1181" y="162"/>
                </a:cubicBezTo>
                <a:cubicBezTo>
                  <a:pt x="1160" y="158"/>
                  <a:pt x="1138" y="206"/>
                  <a:pt x="1118" y="207"/>
                </a:cubicBezTo>
                <a:cubicBezTo>
                  <a:pt x="1098" y="208"/>
                  <a:pt x="1073" y="170"/>
                  <a:pt x="1058" y="168"/>
                </a:cubicBezTo>
                <a:cubicBezTo>
                  <a:pt x="1043" y="166"/>
                  <a:pt x="1032" y="200"/>
                  <a:pt x="1025" y="195"/>
                </a:cubicBezTo>
                <a:cubicBezTo>
                  <a:pt x="1018" y="190"/>
                  <a:pt x="1026" y="151"/>
                  <a:pt x="1016" y="135"/>
                </a:cubicBezTo>
                <a:cubicBezTo>
                  <a:pt x="1006" y="119"/>
                  <a:pt x="980" y="102"/>
                  <a:pt x="965" y="96"/>
                </a:cubicBezTo>
                <a:cubicBezTo>
                  <a:pt x="950" y="90"/>
                  <a:pt x="939" y="113"/>
                  <a:pt x="923" y="99"/>
                </a:cubicBezTo>
                <a:cubicBezTo>
                  <a:pt x="907" y="85"/>
                  <a:pt x="904" y="18"/>
                  <a:pt x="872" y="9"/>
                </a:cubicBezTo>
                <a:cubicBezTo>
                  <a:pt x="840" y="0"/>
                  <a:pt x="766" y="31"/>
                  <a:pt x="728" y="42"/>
                </a:cubicBezTo>
                <a:cubicBezTo>
                  <a:pt x="690" y="53"/>
                  <a:pt x="661" y="56"/>
                  <a:pt x="644" y="78"/>
                </a:cubicBezTo>
                <a:cubicBezTo>
                  <a:pt x="627" y="100"/>
                  <a:pt x="632" y="165"/>
                  <a:pt x="623" y="177"/>
                </a:cubicBezTo>
                <a:cubicBezTo>
                  <a:pt x="614" y="189"/>
                  <a:pt x="604" y="151"/>
                  <a:pt x="590" y="150"/>
                </a:cubicBezTo>
                <a:cubicBezTo>
                  <a:pt x="576" y="149"/>
                  <a:pt x="552" y="175"/>
                  <a:pt x="539" y="174"/>
                </a:cubicBezTo>
                <a:cubicBezTo>
                  <a:pt x="526" y="173"/>
                  <a:pt x="519" y="146"/>
                  <a:pt x="512" y="144"/>
                </a:cubicBezTo>
                <a:cubicBezTo>
                  <a:pt x="505" y="142"/>
                  <a:pt x="504" y="160"/>
                  <a:pt x="494" y="159"/>
                </a:cubicBezTo>
                <a:cubicBezTo>
                  <a:pt x="484" y="158"/>
                  <a:pt x="468" y="136"/>
                  <a:pt x="449" y="135"/>
                </a:cubicBezTo>
                <a:cubicBezTo>
                  <a:pt x="430" y="134"/>
                  <a:pt x="406" y="150"/>
                  <a:pt x="377" y="150"/>
                </a:cubicBezTo>
                <a:cubicBezTo>
                  <a:pt x="348" y="150"/>
                  <a:pt x="305" y="130"/>
                  <a:pt x="272" y="132"/>
                </a:cubicBezTo>
                <a:cubicBezTo>
                  <a:pt x="239" y="134"/>
                  <a:pt x="207" y="148"/>
                  <a:pt x="179" y="162"/>
                </a:cubicBezTo>
                <a:cubicBezTo>
                  <a:pt x="151" y="176"/>
                  <a:pt x="107" y="189"/>
                  <a:pt x="101" y="219"/>
                </a:cubicBezTo>
                <a:cubicBezTo>
                  <a:pt x="95" y="249"/>
                  <a:pt x="140" y="319"/>
                  <a:pt x="140" y="342"/>
                </a:cubicBezTo>
                <a:cubicBezTo>
                  <a:pt x="140" y="365"/>
                  <a:pt x="113" y="352"/>
                  <a:pt x="104" y="360"/>
                </a:cubicBezTo>
                <a:cubicBezTo>
                  <a:pt x="95" y="368"/>
                  <a:pt x="95" y="380"/>
                  <a:pt x="83" y="393"/>
                </a:cubicBezTo>
                <a:cubicBezTo>
                  <a:pt x="71" y="406"/>
                  <a:pt x="41" y="420"/>
                  <a:pt x="32" y="435"/>
                </a:cubicBezTo>
                <a:cubicBezTo>
                  <a:pt x="23" y="450"/>
                  <a:pt x="34" y="467"/>
                  <a:pt x="29" y="483"/>
                </a:cubicBezTo>
                <a:cubicBezTo>
                  <a:pt x="24" y="499"/>
                  <a:pt x="0" y="510"/>
                  <a:pt x="2" y="534"/>
                </a:cubicBezTo>
                <a:cubicBezTo>
                  <a:pt x="4" y="558"/>
                  <a:pt x="18" y="608"/>
                  <a:pt x="41" y="627"/>
                </a:cubicBezTo>
                <a:cubicBezTo>
                  <a:pt x="64" y="646"/>
                  <a:pt x="117" y="645"/>
                  <a:pt x="140" y="645"/>
                </a:cubicBezTo>
                <a:cubicBezTo>
                  <a:pt x="163" y="645"/>
                  <a:pt x="170" y="624"/>
                  <a:pt x="182" y="624"/>
                </a:cubicBezTo>
                <a:cubicBezTo>
                  <a:pt x="194" y="624"/>
                  <a:pt x="202" y="644"/>
                  <a:pt x="215" y="647"/>
                </a:cubicBezTo>
                <a:cubicBezTo>
                  <a:pt x="228" y="650"/>
                  <a:pt x="240" y="653"/>
                  <a:pt x="260" y="645"/>
                </a:cubicBezTo>
                <a:cubicBezTo>
                  <a:pt x="280" y="637"/>
                  <a:pt x="317" y="617"/>
                  <a:pt x="335" y="600"/>
                </a:cubicBezTo>
                <a:cubicBezTo>
                  <a:pt x="353" y="583"/>
                  <a:pt x="357" y="553"/>
                  <a:pt x="371" y="543"/>
                </a:cubicBezTo>
                <a:cubicBezTo>
                  <a:pt x="385" y="533"/>
                  <a:pt x="403" y="535"/>
                  <a:pt x="419" y="537"/>
                </a:cubicBezTo>
                <a:cubicBezTo>
                  <a:pt x="435" y="539"/>
                  <a:pt x="449" y="548"/>
                  <a:pt x="470" y="555"/>
                </a:cubicBezTo>
                <a:cubicBezTo>
                  <a:pt x="491" y="562"/>
                  <a:pt x="521" y="560"/>
                  <a:pt x="545" y="582"/>
                </a:cubicBezTo>
                <a:cubicBezTo>
                  <a:pt x="569" y="604"/>
                  <a:pt x="598" y="663"/>
                  <a:pt x="617" y="687"/>
                </a:cubicBezTo>
                <a:cubicBezTo>
                  <a:pt x="636" y="711"/>
                  <a:pt x="648" y="715"/>
                  <a:pt x="659" y="729"/>
                </a:cubicBezTo>
                <a:cubicBezTo>
                  <a:pt x="670" y="743"/>
                  <a:pt x="683" y="765"/>
                  <a:pt x="682" y="774"/>
                </a:cubicBezTo>
                <a:cubicBezTo>
                  <a:pt x="681" y="783"/>
                  <a:pt x="666" y="786"/>
                  <a:pt x="653" y="786"/>
                </a:cubicBezTo>
                <a:cubicBezTo>
                  <a:pt x="640" y="786"/>
                  <a:pt x="619" y="767"/>
                  <a:pt x="605" y="774"/>
                </a:cubicBezTo>
                <a:cubicBezTo>
                  <a:pt x="591" y="781"/>
                  <a:pt x="583" y="810"/>
                  <a:pt x="569" y="831"/>
                </a:cubicBezTo>
                <a:cubicBezTo>
                  <a:pt x="555" y="852"/>
                  <a:pt x="518" y="887"/>
                  <a:pt x="518" y="903"/>
                </a:cubicBezTo>
                <a:cubicBezTo>
                  <a:pt x="518" y="919"/>
                  <a:pt x="547" y="931"/>
                  <a:pt x="569" y="930"/>
                </a:cubicBezTo>
                <a:cubicBezTo>
                  <a:pt x="591" y="929"/>
                  <a:pt x="626" y="904"/>
                  <a:pt x="650" y="894"/>
                </a:cubicBezTo>
                <a:cubicBezTo>
                  <a:pt x="674" y="884"/>
                  <a:pt x="693" y="889"/>
                  <a:pt x="710" y="870"/>
                </a:cubicBezTo>
                <a:cubicBezTo>
                  <a:pt x="727" y="851"/>
                  <a:pt x="737" y="803"/>
                  <a:pt x="752" y="780"/>
                </a:cubicBezTo>
                <a:cubicBezTo>
                  <a:pt x="767" y="757"/>
                  <a:pt x="791" y="744"/>
                  <a:pt x="803" y="729"/>
                </a:cubicBezTo>
                <a:cubicBezTo>
                  <a:pt x="815" y="714"/>
                  <a:pt x="811" y="688"/>
                  <a:pt x="821" y="690"/>
                </a:cubicBezTo>
                <a:cubicBezTo>
                  <a:pt x="831" y="692"/>
                  <a:pt x="867" y="733"/>
                  <a:pt x="866" y="744"/>
                </a:cubicBezTo>
                <a:cubicBezTo>
                  <a:pt x="865" y="755"/>
                  <a:pt x="814" y="747"/>
                  <a:pt x="818" y="756"/>
                </a:cubicBezTo>
                <a:cubicBezTo>
                  <a:pt x="822" y="765"/>
                  <a:pt x="863" y="792"/>
                  <a:pt x="890" y="798"/>
                </a:cubicBezTo>
                <a:cubicBezTo>
                  <a:pt x="917" y="804"/>
                  <a:pt x="977" y="780"/>
                  <a:pt x="983" y="792"/>
                </a:cubicBezTo>
                <a:cubicBezTo>
                  <a:pt x="989" y="804"/>
                  <a:pt x="925" y="856"/>
                  <a:pt x="929" y="873"/>
                </a:cubicBezTo>
                <a:cubicBezTo>
                  <a:pt x="933" y="890"/>
                  <a:pt x="986" y="877"/>
                  <a:pt x="1004" y="894"/>
                </a:cubicBezTo>
                <a:cubicBezTo>
                  <a:pt x="1022" y="911"/>
                  <a:pt x="1018" y="974"/>
                  <a:pt x="1037" y="978"/>
                </a:cubicBezTo>
                <a:cubicBezTo>
                  <a:pt x="1056" y="982"/>
                  <a:pt x="1097" y="935"/>
                  <a:pt x="1118" y="918"/>
                </a:cubicBezTo>
                <a:cubicBezTo>
                  <a:pt x="1139" y="901"/>
                  <a:pt x="1144" y="886"/>
                  <a:pt x="1166" y="873"/>
                </a:cubicBezTo>
                <a:cubicBezTo>
                  <a:pt x="1188" y="860"/>
                  <a:pt x="1233" y="852"/>
                  <a:pt x="1247" y="843"/>
                </a:cubicBezTo>
                <a:cubicBezTo>
                  <a:pt x="1261" y="834"/>
                  <a:pt x="1260" y="822"/>
                  <a:pt x="1247" y="819"/>
                </a:cubicBezTo>
                <a:cubicBezTo>
                  <a:pt x="1234" y="816"/>
                  <a:pt x="1186" y="828"/>
                  <a:pt x="1166" y="825"/>
                </a:cubicBezTo>
                <a:cubicBezTo>
                  <a:pt x="1146" y="822"/>
                  <a:pt x="1140" y="813"/>
                  <a:pt x="1127" y="801"/>
                </a:cubicBezTo>
                <a:cubicBezTo>
                  <a:pt x="1114" y="789"/>
                  <a:pt x="1096" y="762"/>
                  <a:pt x="1088" y="756"/>
                </a:cubicBezTo>
                <a:cubicBezTo>
                  <a:pt x="1080" y="750"/>
                  <a:pt x="1077" y="759"/>
                  <a:pt x="1079" y="765"/>
                </a:cubicBezTo>
                <a:cubicBezTo>
                  <a:pt x="1081" y="771"/>
                  <a:pt x="1094" y="784"/>
                  <a:pt x="1103" y="795"/>
                </a:cubicBezTo>
                <a:cubicBezTo>
                  <a:pt x="1112" y="806"/>
                  <a:pt x="1141" y="835"/>
                  <a:pt x="1132" y="833"/>
                </a:cubicBezTo>
                <a:cubicBezTo>
                  <a:pt x="1123" y="831"/>
                  <a:pt x="1071" y="797"/>
                  <a:pt x="1052" y="786"/>
                </a:cubicBezTo>
                <a:cubicBezTo>
                  <a:pt x="1033" y="775"/>
                  <a:pt x="1014" y="773"/>
                  <a:pt x="1016" y="768"/>
                </a:cubicBezTo>
                <a:cubicBezTo>
                  <a:pt x="1018" y="763"/>
                  <a:pt x="1052" y="762"/>
                  <a:pt x="1064" y="756"/>
                </a:cubicBezTo>
                <a:cubicBezTo>
                  <a:pt x="1076" y="750"/>
                  <a:pt x="1084" y="734"/>
                  <a:pt x="1091" y="729"/>
                </a:cubicBezTo>
                <a:cubicBezTo>
                  <a:pt x="1098" y="724"/>
                  <a:pt x="1104" y="730"/>
                  <a:pt x="1109" y="723"/>
                </a:cubicBezTo>
                <a:cubicBezTo>
                  <a:pt x="1114" y="716"/>
                  <a:pt x="1110" y="692"/>
                  <a:pt x="1121" y="687"/>
                </a:cubicBezTo>
                <a:cubicBezTo>
                  <a:pt x="1132" y="682"/>
                  <a:pt x="1161" y="699"/>
                  <a:pt x="1178" y="693"/>
                </a:cubicBezTo>
                <a:cubicBezTo>
                  <a:pt x="1195" y="687"/>
                  <a:pt x="1207" y="666"/>
                  <a:pt x="1223" y="651"/>
                </a:cubicBezTo>
                <a:cubicBezTo>
                  <a:pt x="1239" y="636"/>
                  <a:pt x="1259" y="614"/>
                  <a:pt x="1277" y="603"/>
                </a:cubicBezTo>
                <a:cubicBezTo>
                  <a:pt x="1295" y="592"/>
                  <a:pt x="1320" y="589"/>
                  <a:pt x="1331" y="585"/>
                </a:cubicBezTo>
                <a:close/>
              </a:path>
            </a:pathLst>
          </a:custGeom>
          <a:gradFill rotWithShape="1">
            <a:gsLst>
              <a:gs pos="0">
                <a:srgbClr val="57D3FF"/>
              </a:gs>
              <a:gs pos="100000">
                <a:srgbClr val="FCF724"/>
              </a:gs>
            </a:gsLst>
            <a:lin ang="5400000" scaled="1"/>
          </a:gradFill>
          <a:ln w="31750">
            <a:solidFill>
              <a:srgbClr val="FF3300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50" y="723900"/>
            <a:ext cx="3017838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Визначають за стороною горизонту звідки він дме</a:t>
            </a:r>
            <a:endParaRPr lang="uk-UA" sz="2400" dirty="0"/>
          </a:p>
        </p:txBody>
      </p:sp>
      <p:sp>
        <p:nvSpPr>
          <p:cNvPr id="14" name="Arc 198"/>
          <p:cNvSpPr>
            <a:spLocks/>
          </p:cNvSpPr>
          <p:nvPr/>
        </p:nvSpPr>
        <p:spPr bwMode="auto">
          <a:xfrm rot="5400000" flipH="1">
            <a:off x="2132013" y="1917700"/>
            <a:ext cx="44450" cy="1609725"/>
          </a:xfrm>
          <a:custGeom>
            <a:avLst/>
            <a:gdLst>
              <a:gd name="T0" fmla="*/ 227854812 w 21600"/>
              <a:gd name="T1" fmla="*/ 0 h 10726"/>
              <a:gd name="T2" fmla="*/ 262502757 w 21600"/>
              <a:gd name="T3" fmla="*/ 2147483647 h 10726"/>
              <a:gd name="T4" fmla="*/ 0 w 21600"/>
              <a:gd name="T5" fmla="*/ 2147483647 h 10726"/>
              <a:gd name="T6" fmla="*/ 0 60000 65536"/>
              <a:gd name="T7" fmla="*/ 0 60000 65536"/>
              <a:gd name="T8" fmla="*/ 0 60000 65536"/>
              <a:gd name="T9" fmla="*/ 0 w 21600"/>
              <a:gd name="T10" fmla="*/ 0 h 10726"/>
              <a:gd name="T11" fmla="*/ 21600 w 21600"/>
              <a:gd name="T12" fmla="*/ 10726 h 10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26" fill="none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</a:path>
              <a:path w="21600" h="10726" stroke="0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  <a:lnTo>
                  <a:pt x="0" y="10726"/>
                </a:lnTo>
                <a:close/>
              </a:path>
            </a:pathLst>
          </a:custGeom>
          <a:noFill/>
          <a:ln w="76200">
            <a:solidFill>
              <a:srgbClr val="FF0000">
                <a:alpha val="70195"/>
              </a:srgbClr>
            </a:solidFill>
            <a:round/>
            <a:headEnd type="stealth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11975" y="2081213"/>
            <a:ext cx="1776413" cy="522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/>
              <a:t>західний</a:t>
            </a:r>
            <a:endParaRPr lang="uk-UA" sz="2800" dirty="0"/>
          </a:p>
        </p:txBody>
      </p:sp>
      <p:graphicFrame>
        <p:nvGraphicFramePr>
          <p:cNvPr id="103429" name="Object 18"/>
          <p:cNvGraphicFramePr>
            <a:graphicFrameLocks noChangeAspect="1"/>
          </p:cNvGraphicFramePr>
          <p:nvPr/>
        </p:nvGraphicFramePr>
        <p:xfrm>
          <a:off x="6911975" y="2698750"/>
          <a:ext cx="1446213" cy="579438"/>
        </p:xfrm>
        <a:graphic>
          <a:graphicData uri="http://schemas.openxmlformats.org/presentationml/2006/ole">
            <p:oleObj spid="_x0000_s46098" name="CorelDRAW" r:id="rId5" imgW="1874520" imgH="902208" progId="">
              <p:embed/>
            </p:oleObj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7286625" y="3154363"/>
          <a:ext cx="847725" cy="703262"/>
        </p:xfrm>
        <a:graphic>
          <a:graphicData uri="http://schemas.openxmlformats.org/presentationml/2006/ole">
            <p:oleObj spid="_x0000_s46099" name="CorelDRAW" r:id="rId6" imgW="1895856" imgH="2112264" progId="">
              <p:embed/>
            </p:oleObj>
          </a:graphicData>
        </a:graphic>
      </p:graphicFrame>
      <p:sp>
        <p:nvSpPr>
          <p:cNvPr id="19" name="Arc 198"/>
          <p:cNvSpPr>
            <a:spLocks/>
          </p:cNvSpPr>
          <p:nvPr/>
        </p:nvSpPr>
        <p:spPr bwMode="auto">
          <a:xfrm>
            <a:off x="2786063" y="2574925"/>
            <a:ext cx="563562" cy="1506538"/>
          </a:xfrm>
          <a:custGeom>
            <a:avLst/>
            <a:gdLst>
              <a:gd name="T0" fmla="*/ 2147483647 w 21600"/>
              <a:gd name="T1" fmla="*/ 0 h 10726"/>
              <a:gd name="T2" fmla="*/ 2147483647 w 21600"/>
              <a:gd name="T3" fmla="*/ 2147483647 h 10726"/>
              <a:gd name="T4" fmla="*/ 0 w 21600"/>
              <a:gd name="T5" fmla="*/ 2147483647 h 10726"/>
              <a:gd name="T6" fmla="*/ 0 60000 65536"/>
              <a:gd name="T7" fmla="*/ 0 60000 65536"/>
              <a:gd name="T8" fmla="*/ 0 60000 65536"/>
              <a:gd name="T9" fmla="*/ 0 w 21600"/>
              <a:gd name="T10" fmla="*/ 0 h 10726"/>
              <a:gd name="T11" fmla="*/ 21600 w 21600"/>
              <a:gd name="T12" fmla="*/ 10726 h 10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26" fill="none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</a:path>
              <a:path w="21600" h="10726" stroke="0" extrusionOk="0">
                <a:moveTo>
                  <a:pt x="18748" y="0"/>
                </a:moveTo>
                <a:cubicBezTo>
                  <a:pt x="20617" y="3266"/>
                  <a:pt x="21600" y="6963"/>
                  <a:pt x="21600" y="10726"/>
                </a:cubicBezTo>
                <a:lnTo>
                  <a:pt x="0" y="10726"/>
                </a:lnTo>
                <a:close/>
              </a:path>
            </a:pathLst>
          </a:custGeom>
          <a:noFill/>
          <a:ln w="76200">
            <a:solidFill>
              <a:srgbClr val="FF0000">
                <a:alpha val="70195"/>
              </a:srgbClr>
            </a:solidFill>
            <a:round/>
            <a:headEnd type="stealth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630988" y="3962400"/>
            <a:ext cx="2106612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/>
              <a:t> південний</a:t>
            </a:r>
            <a:endParaRPr lang="uk-UA" sz="2800" dirty="0"/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7486650" y="4603750"/>
            <a:ext cx="647700" cy="636588"/>
            <a:chOff x="976" y="2660"/>
            <a:chExt cx="350" cy="352"/>
          </a:xfrm>
        </p:grpSpPr>
        <p:sp>
          <p:nvSpPr>
            <p:cNvPr id="22" name="Freeform 102"/>
            <p:cNvSpPr>
              <a:spLocks/>
            </p:cNvSpPr>
            <p:nvPr/>
          </p:nvSpPr>
          <p:spPr bwMode="auto">
            <a:xfrm>
              <a:off x="1184" y="2674"/>
              <a:ext cx="35" cy="55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39" y="275"/>
                </a:cxn>
                <a:cxn ang="0">
                  <a:pos x="0" y="212"/>
                </a:cxn>
                <a:cxn ang="0">
                  <a:pos x="172" y="0"/>
                </a:cxn>
              </a:cxnLst>
              <a:rect l="0" t="0" r="r" b="b"/>
              <a:pathLst>
                <a:path w="172" h="275">
                  <a:moveTo>
                    <a:pt x="172" y="0"/>
                  </a:moveTo>
                  <a:lnTo>
                    <a:pt x="139" y="275"/>
                  </a:lnTo>
                  <a:lnTo>
                    <a:pt x="0" y="21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3" name="Freeform 103"/>
            <p:cNvSpPr>
              <a:spLocks/>
            </p:cNvSpPr>
            <p:nvPr/>
          </p:nvSpPr>
          <p:spPr bwMode="auto">
            <a:xfrm>
              <a:off x="990" y="2767"/>
              <a:ext cx="54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" y="173"/>
                </a:cxn>
                <a:cxn ang="0">
                  <a:pos x="272" y="33"/>
                </a:cxn>
                <a:cxn ang="0">
                  <a:pos x="0" y="0"/>
                </a:cxn>
              </a:cxnLst>
              <a:rect l="0" t="0" r="r" b="b"/>
              <a:pathLst>
                <a:path w="272" h="173">
                  <a:moveTo>
                    <a:pt x="0" y="0"/>
                  </a:moveTo>
                  <a:lnTo>
                    <a:pt x="212" y="173"/>
                  </a:lnTo>
                  <a:lnTo>
                    <a:pt x="27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4" name="Freeform 104"/>
            <p:cNvSpPr>
              <a:spLocks/>
            </p:cNvSpPr>
            <p:nvPr/>
          </p:nvSpPr>
          <p:spPr bwMode="auto">
            <a:xfrm>
              <a:off x="1274" y="2820"/>
              <a:ext cx="52" cy="32"/>
            </a:xfrm>
            <a:custGeom>
              <a:avLst/>
              <a:gdLst/>
              <a:ahLst/>
              <a:cxnLst>
                <a:cxn ang="0">
                  <a:pos x="262" y="73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262" y="73"/>
                </a:cxn>
              </a:cxnLst>
              <a:rect l="0" t="0" r="r" b="b"/>
              <a:pathLst>
                <a:path w="262" h="152">
                  <a:moveTo>
                    <a:pt x="262" y="73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62" y="73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5" name="Freeform 105"/>
            <p:cNvSpPr>
              <a:spLocks/>
            </p:cNvSpPr>
            <p:nvPr/>
          </p:nvSpPr>
          <p:spPr bwMode="auto">
            <a:xfrm>
              <a:off x="976" y="2820"/>
              <a:ext cx="52" cy="3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62" y="155"/>
                </a:cxn>
                <a:cxn ang="0">
                  <a:pos x="262" y="0"/>
                </a:cxn>
                <a:cxn ang="0">
                  <a:pos x="0" y="76"/>
                </a:cxn>
              </a:cxnLst>
              <a:rect l="0" t="0" r="r" b="b"/>
              <a:pathLst>
                <a:path w="262" h="155">
                  <a:moveTo>
                    <a:pt x="0" y="76"/>
                  </a:moveTo>
                  <a:lnTo>
                    <a:pt x="262" y="155"/>
                  </a:lnTo>
                  <a:lnTo>
                    <a:pt x="26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sp>
          <p:nvSpPr>
            <p:cNvPr id="26" name="Freeform 106"/>
            <p:cNvSpPr>
              <a:spLocks/>
            </p:cNvSpPr>
            <p:nvPr/>
          </p:nvSpPr>
          <p:spPr bwMode="auto">
            <a:xfrm>
              <a:off x="1257" y="2871"/>
              <a:ext cx="54" cy="34"/>
            </a:xfrm>
            <a:custGeom>
              <a:avLst/>
              <a:gdLst/>
              <a:ahLst/>
              <a:cxnLst>
                <a:cxn ang="0">
                  <a:pos x="269" y="174"/>
                </a:cxn>
                <a:cxn ang="0">
                  <a:pos x="0" y="138"/>
                </a:cxn>
                <a:cxn ang="0">
                  <a:pos x="60" y="0"/>
                </a:cxn>
                <a:cxn ang="0">
                  <a:pos x="269" y="174"/>
                </a:cxn>
              </a:cxnLst>
              <a:rect l="0" t="0" r="r" b="b"/>
              <a:pathLst>
                <a:path w="269" h="174">
                  <a:moveTo>
                    <a:pt x="269" y="174"/>
                  </a:moveTo>
                  <a:lnTo>
                    <a:pt x="0" y="138"/>
                  </a:lnTo>
                  <a:lnTo>
                    <a:pt x="60" y="0"/>
                  </a:lnTo>
                  <a:lnTo>
                    <a:pt x="269" y="174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CC3300"/>
              </a:solidFill>
              <a:round/>
              <a:headEnd/>
              <a:tailEnd/>
            </a:ln>
            <a:effectLst>
              <a:outerShdw dist="12700" algn="ctr" rotWithShape="0">
                <a:srgbClr val="FF3300"/>
              </a:outerShdw>
            </a:effectLst>
          </p:spPr>
          <p:txBody>
            <a:bodyPr/>
            <a:lstStyle/>
            <a:p>
              <a:pPr>
                <a:defRPr/>
              </a:pPr>
              <a:endParaRPr lang="uk-UA">
                <a:latin typeface="Arial" pitchFamily="34" charset="0"/>
                <a:cs typeface="+mn-cs"/>
              </a:endParaRPr>
            </a:p>
          </p:txBody>
        </p:sp>
        <p:grpSp>
          <p:nvGrpSpPr>
            <p:cNvPr id="46208" name="Group 107"/>
            <p:cNvGrpSpPr>
              <a:grpSpLocks/>
            </p:cNvGrpSpPr>
            <p:nvPr/>
          </p:nvGrpSpPr>
          <p:grpSpPr bwMode="auto">
            <a:xfrm>
              <a:off x="976" y="2660"/>
              <a:ext cx="350" cy="352"/>
              <a:chOff x="976" y="2660"/>
              <a:chExt cx="350" cy="352"/>
            </a:xfrm>
          </p:grpSpPr>
          <p:sp>
            <p:nvSpPr>
              <p:cNvPr id="28" name="Freeform 108"/>
              <p:cNvSpPr>
                <a:spLocks/>
              </p:cNvSpPr>
              <p:nvPr/>
            </p:nvSpPr>
            <p:spPr bwMode="auto">
              <a:xfrm>
                <a:off x="1135" y="2660"/>
                <a:ext cx="33" cy="5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56" y="265"/>
                  </a:cxn>
                  <a:cxn ang="0">
                    <a:pos x="0" y="265"/>
                  </a:cxn>
                  <a:cxn ang="0">
                    <a:pos x="76" y="0"/>
                  </a:cxn>
                </a:cxnLst>
                <a:rect l="0" t="0" r="r" b="b"/>
                <a:pathLst>
                  <a:path w="156" h="265">
                    <a:moveTo>
                      <a:pt x="76" y="0"/>
                    </a:moveTo>
                    <a:lnTo>
                      <a:pt x="156" y="265"/>
                    </a:lnTo>
                    <a:lnTo>
                      <a:pt x="0" y="26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" name="Freeform 109"/>
              <p:cNvSpPr>
                <a:spLocks/>
              </p:cNvSpPr>
              <p:nvPr/>
            </p:nvSpPr>
            <p:spPr bwMode="auto">
              <a:xfrm>
                <a:off x="1135" y="2960"/>
                <a:ext cx="33" cy="52"/>
              </a:xfrm>
              <a:custGeom>
                <a:avLst/>
                <a:gdLst/>
                <a:ahLst/>
                <a:cxnLst>
                  <a:cxn ang="0">
                    <a:pos x="76" y="261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76" y="261"/>
                  </a:cxn>
                </a:cxnLst>
                <a:rect l="0" t="0" r="r" b="b"/>
                <a:pathLst>
                  <a:path w="156" h="261">
                    <a:moveTo>
                      <a:pt x="76" y="261"/>
                    </a:moveTo>
                    <a:lnTo>
                      <a:pt x="156" y="0"/>
                    </a:lnTo>
                    <a:lnTo>
                      <a:pt x="0" y="0"/>
                    </a:lnTo>
                    <a:lnTo>
                      <a:pt x="76" y="26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" name="Freeform 110"/>
              <p:cNvSpPr>
                <a:spLocks/>
              </p:cNvSpPr>
              <p:nvPr/>
            </p:nvSpPr>
            <p:spPr bwMode="auto">
              <a:xfrm>
                <a:off x="1184" y="2674"/>
                <a:ext cx="35" cy="55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39" y="275"/>
                  </a:cxn>
                  <a:cxn ang="0">
                    <a:pos x="0" y="212"/>
                  </a:cxn>
                  <a:cxn ang="0">
                    <a:pos x="172" y="0"/>
                  </a:cxn>
                </a:cxnLst>
                <a:rect l="0" t="0" r="r" b="b"/>
                <a:pathLst>
                  <a:path w="172" h="275">
                    <a:moveTo>
                      <a:pt x="172" y="0"/>
                    </a:moveTo>
                    <a:lnTo>
                      <a:pt x="139" y="275"/>
                    </a:lnTo>
                    <a:lnTo>
                      <a:pt x="0" y="212"/>
                    </a:lnTo>
                    <a:lnTo>
                      <a:pt x="172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" name="Freeform 111"/>
              <p:cNvSpPr>
                <a:spLocks/>
              </p:cNvSpPr>
              <p:nvPr/>
            </p:nvSpPr>
            <p:spPr bwMode="auto">
              <a:xfrm>
                <a:off x="1083" y="2673"/>
                <a:ext cx="3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274"/>
                  </a:cxn>
                  <a:cxn ang="0">
                    <a:pos x="175" y="212"/>
                  </a:cxn>
                  <a:cxn ang="0">
                    <a:pos x="0" y="0"/>
                  </a:cxn>
                </a:cxnLst>
                <a:rect l="0" t="0" r="r" b="b"/>
                <a:pathLst>
                  <a:path w="175" h="274">
                    <a:moveTo>
                      <a:pt x="0" y="0"/>
                    </a:moveTo>
                    <a:lnTo>
                      <a:pt x="36" y="274"/>
                    </a:lnTo>
                    <a:lnTo>
                      <a:pt x="175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" name="Freeform 112"/>
              <p:cNvSpPr>
                <a:spLocks/>
              </p:cNvSpPr>
              <p:nvPr/>
            </p:nvSpPr>
            <p:spPr bwMode="auto">
              <a:xfrm>
                <a:off x="1228" y="2711"/>
                <a:ext cx="47" cy="48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105" y="243"/>
                  </a:cxn>
                  <a:cxn ang="0">
                    <a:pos x="0" y="130"/>
                  </a:cxn>
                  <a:cxn ang="0">
                    <a:pos x="238" y="0"/>
                  </a:cxn>
                </a:cxnLst>
                <a:rect l="0" t="0" r="r" b="b"/>
                <a:pathLst>
                  <a:path w="238" h="243">
                    <a:moveTo>
                      <a:pt x="238" y="0"/>
                    </a:moveTo>
                    <a:lnTo>
                      <a:pt x="105" y="243"/>
                    </a:lnTo>
                    <a:lnTo>
                      <a:pt x="0" y="13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" name="Freeform 113"/>
              <p:cNvSpPr>
                <a:spLocks/>
              </p:cNvSpPr>
              <p:nvPr/>
            </p:nvSpPr>
            <p:spPr bwMode="auto">
              <a:xfrm>
                <a:off x="1026" y="2712"/>
                <a:ext cx="4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242"/>
                  </a:cxn>
                  <a:cxn ang="0">
                    <a:pos x="238" y="129"/>
                  </a:cxn>
                  <a:cxn ang="0">
                    <a:pos x="0" y="0"/>
                  </a:cxn>
                </a:cxnLst>
                <a:rect l="0" t="0" r="r" b="b"/>
                <a:pathLst>
                  <a:path w="238" h="242">
                    <a:moveTo>
                      <a:pt x="0" y="0"/>
                    </a:moveTo>
                    <a:lnTo>
                      <a:pt x="132" y="242"/>
                    </a:lnTo>
                    <a:lnTo>
                      <a:pt x="238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" name="Freeform 114"/>
              <p:cNvSpPr>
                <a:spLocks/>
              </p:cNvSpPr>
              <p:nvPr/>
            </p:nvSpPr>
            <p:spPr bwMode="auto">
              <a:xfrm>
                <a:off x="1259" y="2768"/>
                <a:ext cx="53" cy="34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56" y="173"/>
                  </a:cxn>
                  <a:cxn ang="0">
                    <a:pos x="0" y="30"/>
                  </a:cxn>
                  <a:cxn ang="0">
                    <a:pos x="268" y="0"/>
                  </a:cxn>
                </a:cxnLst>
                <a:rect l="0" t="0" r="r" b="b"/>
                <a:pathLst>
                  <a:path w="268" h="173">
                    <a:moveTo>
                      <a:pt x="268" y="0"/>
                    </a:moveTo>
                    <a:lnTo>
                      <a:pt x="56" y="173"/>
                    </a:lnTo>
                    <a:lnTo>
                      <a:pt x="0" y="3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" name="Freeform 115"/>
              <p:cNvSpPr>
                <a:spLocks/>
              </p:cNvSpPr>
              <p:nvPr/>
            </p:nvSpPr>
            <p:spPr bwMode="auto">
              <a:xfrm>
                <a:off x="990" y="2767"/>
                <a:ext cx="5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2" y="173"/>
                  </a:cxn>
                  <a:cxn ang="0">
                    <a:pos x="272" y="33"/>
                  </a:cxn>
                  <a:cxn ang="0">
                    <a:pos x="0" y="0"/>
                  </a:cxn>
                </a:cxnLst>
                <a:rect l="0" t="0" r="r" b="b"/>
                <a:pathLst>
                  <a:path w="272" h="173">
                    <a:moveTo>
                      <a:pt x="0" y="0"/>
                    </a:moveTo>
                    <a:lnTo>
                      <a:pt x="212" y="173"/>
                    </a:lnTo>
                    <a:lnTo>
                      <a:pt x="272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" name="Freeform 116"/>
              <p:cNvSpPr>
                <a:spLocks/>
              </p:cNvSpPr>
              <p:nvPr/>
            </p:nvSpPr>
            <p:spPr bwMode="auto">
              <a:xfrm>
                <a:off x="1274" y="2820"/>
                <a:ext cx="52" cy="32"/>
              </a:xfrm>
              <a:custGeom>
                <a:avLst/>
                <a:gdLst/>
                <a:ahLst/>
                <a:cxnLst>
                  <a:cxn ang="0">
                    <a:pos x="262" y="73"/>
                  </a:cxn>
                  <a:cxn ang="0">
                    <a:pos x="0" y="152"/>
                  </a:cxn>
                  <a:cxn ang="0">
                    <a:pos x="0" y="0"/>
                  </a:cxn>
                  <a:cxn ang="0">
                    <a:pos x="262" y="73"/>
                  </a:cxn>
                </a:cxnLst>
                <a:rect l="0" t="0" r="r" b="b"/>
                <a:pathLst>
                  <a:path w="262" h="152">
                    <a:moveTo>
                      <a:pt x="262" y="73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262" y="73"/>
                    </a:lnTo>
                  </a:path>
                </a:pathLst>
              </a:custGeom>
              <a:noFill/>
              <a:ln w="3175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" name="Freeform 117"/>
              <p:cNvSpPr>
                <a:spLocks/>
              </p:cNvSpPr>
              <p:nvPr/>
            </p:nvSpPr>
            <p:spPr bwMode="auto">
              <a:xfrm>
                <a:off x="976" y="2820"/>
                <a:ext cx="52" cy="3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62" y="155"/>
                  </a:cxn>
                  <a:cxn ang="0">
                    <a:pos x="262" y="0"/>
                  </a:cxn>
                  <a:cxn ang="0">
                    <a:pos x="0" y="76"/>
                  </a:cxn>
                </a:cxnLst>
                <a:rect l="0" t="0" r="r" b="b"/>
                <a:pathLst>
                  <a:path w="262" h="155">
                    <a:moveTo>
                      <a:pt x="0" y="76"/>
                    </a:moveTo>
                    <a:lnTo>
                      <a:pt x="262" y="155"/>
                    </a:lnTo>
                    <a:lnTo>
                      <a:pt x="262" y="0"/>
                    </a:lnTo>
                    <a:lnTo>
                      <a:pt x="0" y="76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" name="Freeform 118"/>
              <p:cNvSpPr>
                <a:spLocks/>
              </p:cNvSpPr>
              <p:nvPr/>
            </p:nvSpPr>
            <p:spPr bwMode="auto">
              <a:xfrm>
                <a:off x="1257" y="2871"/>
                <a:ext cx="54" cy="34"/>
              </a:xfrm>
              <a:custGeom>
                <a:avLst/>
                <a:gdLst/>
                <a:ahLst/>
                <a:cxnLst>
                  <a:cxn ang="0">
                    <a:pos x="269" y="174"/>
                  </a:cxn>
                  <a:cxn ang="0">
                    <a:pos x="0" y="138"/>
                  </a:cxn>
                  <a:cxn ang="0">
                    <a:pos x="60" y="0"/>
                  </a:cxn>
                  <a:cxn ang="0">
                    <a:pos x="269" y="174"/>
                  </a:cxn>
                </a:cxnLst>
                <a:rect l="0" t="0" r="r" b="b"/>
                <a:pathLst>
                  <a:path w="269" h="174">
                    <a:moveTo>
                      <a:pt x="269" y="174"/>
                    </a:moveTo>
                    <a:lnTo>
                      <a:pt x="0" y="138"/>
                    </a:lnTo>
                    <a:lnTo>
                      <a:pt x="60" y="0"/>
                    </a:lnTo>
                    <a:lnTo>
                      <a:pt x="269" y="174"/>
                    </a:lnTo>
                  </a:path>
                </a:pathLst>
              </a:custGeom>
              <a:noFill/>
              <a:ln w="0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" name="Freeform 119"/>
              <p:cNvSpPr>
                <a:spLocks/>
              </p:cNvSpPr>
              <p:nvPr/>
            </p:nvSpPr>
            <p:spPr bwMode="auto">
              <a:xfrm>
                <a:off x="990" y="2870"/>
                <a:ext cx="54" cy="34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272" y="142"/>
                  </a:cxn>
                  <a:cxn ang="0">
                    <a:pos x="212" y="0"/>
                  </a:cxn>
                  <a:cxn ang="0">
                    <a:pos x="0" y="172"/>
                  </a:cxn>
                </a:cxnLst>
                <a:rect l="0" t="0" r="r" b="b"/>
                <a:pathLst>
                  <a:path w="272" h="172">
                    <a:moveTo>
                      <a:pt x="0" y="172"/>
                    </a:moveTo>
                    <a:lnTo>
                      <a:pt x="272" y="142"/>
                    </a:lnTo>
                    <a:lnTo>
                      <a:pt x="212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" name="Freeform 120"/>
              <p:cNvSpPr>
                <a:spLocks/>
              </p:cNvSpPr>
              <p:nvPr/>
            </p:nvSpPr>
            <p:spPr bwMode="auto">
              <a:xfrm>
                <a:off x="1227" y="2911"/>
                <a:ext cx="48" cy="49"/>
              </a:xfrm>
              <a:custGeom>
                <a:avLst/>
                <a:gdLst/>
                <a:ahLst/>
                <a:cxnLst>
                  <a:cxn ang="0">
                    <a:pos x="239" y="242"/>
                  </a:cxn>
                  <a:cxn ang="0">
                    <a:pos x="0" y="106"/>
                  </a:cxn>
                  <a:cxn ang="0">
                    <a:pos x="109" y="0"/>
                  </a:cxn>
                  <a:cxn ang="0">
                    <a:pos x="239" y="242"/>
                  </a:cxn>
                </a:cxnLst>
                <a:rect l="0" t="0" r="r" b="b"/>
                <a:pathLst>
                  <a:path w="239" h="242">
                    <a:moveTo>
                      <a:pt x="239" y="242"/>
                    </a:moveTo>
                    <a:lnTo>
                      <a:pt x="0" y="106"/>
                    </a:lnTo>
                    <a:lnTo>
                      <a:pt x="109" y="0"/>
                    </a:lnTo>
                    <a:lnTo>
                      <a:pt x="239" y="242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" name="Freeform 121"/>
              <p:cNvSpPr>
                <a:spLocks/>
              </p:cNvSpPr>
              <p:nvPr/>
            </p:nvSpPr>
            <p:spPr bwMode="auto">
              <a:xfrm>
                <a:off x="1027" y="2911"/>
                <a:ext cx="47" cy="48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238" y="110"/>
                  </a:cxn>
                  <a:cxn ang="0">
                    <a:pos x="133" y="0"/>
                  </a:cxn>
                  <a:cxn ang="0">
                    <a:pos x="0" y="239"/>
                  </a:cxn>
                </a:cxnLst>
                <a:rect l="0" t="0" r="r" b="b"/>
                <a:pathLst>
                  <a:path w="238" h="239">
                    <a:moveTo>
                      <a:pt x="0" y="239"/>
                    </a:moveTo>
                    <a:lnTo>
                      <a:pt x="238" y="110"/>
                    </a:lnTo>
                    <a:lnTo>
                      <a:pt x="133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" name="Freeform 122"/>
              <p:cNvSpPr>
                <a:spLocks/>
              </p:cNvSpPr>
              <p:nvPr/>
            </p:nvSpPr>
            <p:spPr bwMode="auto">
              <a:xfrm>
                <a:off x="1184" y="2943"/>
                <a:ext cx="35" cy="55"/>
              </a:xfrm>
              <a:custGeom>
                <a:avLst/>
                <a:gdLst/>
                <a:ahLst/>
                <a:cxnLst>
                  <a:cxn ang="0">
                    <a:pos x="178" y="271"/>
                  </a:cxn>
                  <a:cxn ang="0">
                    <a:pos x="0" y="62"/>
                  </a:cxn>
                  <a:cxn ang="0">
                    <a:pos x="142" y="0"/>
                  </a:cxn>
                  <a:cxn ang="0">
                    <a:pos x="178" y="271"/>
                  </a:cxn>
                </a:cxnLst>
                <a:rect l="0" t="0" r="r" b="b"/>
                <a:pathLst>
                  <a:path w="178" h="271">
                    <a:moveTo>
                      <a:pt x="178" y="271"/>
                    </a:moveTo>
                    <a:lnTo>
                      <a:pt x="0" y="62"/>
                    </a:lnTo>
                    <a:lnTo>
                      <a:pt x="142" y="0"/>
                    </a:lnTo>
                    <a:lnTo>
                      <a:pt x="178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" name="Freeform 123"/>
              <p:cNvSpPr>
                <a:spLocks/>
              </p:cNvSpPr>
              <p:nvPr/>
            </p:nvSpPr>
            <p:spPr bwMode="auto">
              <a:xfrm>
                <a:off x="1083" y="2943"/>
                <a:ext cx="33" cy="55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172" y="59"/>
                  </a:cxn>
                  <a:cxn ang="0">
                    <a:pos x="32" y="0"/>
                  </a:cxn>
                  <a:cxn ang="0">
                    <a:pos x="0" y="271"/>
                  </a:cxn>
                </a:cxnLst>
                <a:rect l="0" t="0" r="r" b="b"/>
                <a:pathLst>
                  <a:path w="172" h="271">
                    <a:moveTo>
                      <a:pt x="0" y="271"/>
                    </a:moveTo>
                    <a:lnTo>
                      <a:pt x="172" y="59"/>
                    </a:lnTo>
                    <a:lnTo>
                      <a:pt x="32" y="0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CC3300"/>
                </a:solidFill>
                <a:round/>
                <a:headEnd/>
                <a:tailEnd/>
              </a:ln>
              <a:effectLst>
                <a:outerShdw dist="12700" algn="ctr" rotWithShape="0">
                  <a:srgbClr val="FF33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uk-UA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44" name="Freeform 100"/>
          <p:cNvSpPr>
            <a:spLocks/>
          </p:cNvSpPr>
          <p:nvPr/>
        </p:nvSpPr>
        <p:spPr bwMode="auto">
          <a:xfrm>
            <a:off x="7612063" y="4719638"/>
            <a:ext cx="403225" cy="396875"/>
          </a:xfrm>
          <a:custGeom>
            <a:avLst/>
            <a:gdLst/>
            <a:ahLst/>
            <a:cxnLst>
              <a:cxn ang="0">
                <a:pos x="543" y="0"/>
              </a:cxn>
              <a:cxn ang="0">
                <a:pos x="457" y="11"/>
              </a:cxn>
              <a:cxn ang="0">
                <a:pos x="350" y="44"/>
              </a:cxn>
              <a:cxn ang="0">
                <a:pos x="255" y="96"/>
              </a:cxn>
              <a:cxn ang="0">
                <a:pos x="168" y="169"/>
              </a:cxn>
              <a:cxn ang="0">
                <a:pos x="100" y="255"/>
              </a:cxn>
              <a:cxn ang="0">
                <a:pos x="47" y="352"/>
              </a:cxn>
              <a:cxn ang="0">
                <a:pos x="14" y="461"/>
              </a:cxn>
              <a:cxn ang="0">
                <a:pos x="0" y="576"/>
              </a:cxn>
              <a:cxn ang="0">
                <a:pos x="3" y="632"/>
              </a:cxn>
              <a:cxn ang="0">
                <a:pos x="26" y="749"/>
              </a:cxn>
              <a:cxn ang="0">
                <a:pos x="70" y="851"/>
              </a:cxn>
              <a:cxn ang="0">
                <a:pos x="132" y="943"/>
              </a:cxn>
              <a:cxn ang="0">
                <a:pos x="209" y="1020"/>
              </a:cxn>
              <a:cxn ang="0">
                <a:pos x="302" y="1082"/>
              </a:cxn>
              <a:cxn ang="0">
                <a:pos x="404" y="1125"/>
              </a:cxn>
              <a:cxn ang="0">
                <a:pos x="513" y="1149"/>
              </a:cxn>
              <a:cxn ang="0">
                <a:pos x="602" y="1152"/>
              </a:cxn>
              <a:cxn ang="0">
                <a:pos x="689" y="1138"/>
              </a:cxn>
              <a:cxn ang="0">
                <a:pos x="795" y="1105"/>
              </a:cxn>
              <a:cxn ang="0">
                <a:pos x="890" y="1052"/>
              </a:cxn>
              <a:cxn ang="0">
                <a:pos x="977" y="984"/>
              </a:cxn>
              <a:cxn ang="0">
                <a:pos x="1046" y="897"/>
              </a:cxn>
              <a:cxn ang="0">
                <a:pos x="1099" y="801"/>
              </a:cxn>
              <a:cxn ang="0">
                <a:pos x="1132" y="692"/>
              </a:cxn>
              <a:cxn ang="0">
                <a:pos x="1145" y="576"/>
              </a:cxn>
              <a:cxn ang="0">
                <a:pos x="1142" y="517"/>
              </a:cxn>
              <a:cxn ang="0">
                <a:pos x="1119" y="405"/>
              </a:cxn>
              <a:cxn ang="0">
                <a:pos x="1075" y="302"/>
              </a:cxn>
              <a:cxn ang="0">
                <a:pos x="1013" y="209"/>
              </a:cxn>
              <a:cxn ang="0">
                <a:pos x="937" y="132"/>
              </a:cxn>
              <a:cxn ang="0">
                <a:pos x="844" y="70"/>
              </a:cxn>
              <a:cxn ang="0">
                <a:pos x="742" y="23"/>
              </a:cxn>
              <a:cxn ang="0">
                <a:pos x="632" y="3"/>
              </a:cxn>
            </a:cxnLst>
            <a:rect l="0" t="0" r="r" b="b"/>
            <a:pathLst>
              <a:path w="1145" h="1152">
                <a:moveTo>
                  <a:pt x="573" y="0"/>
                </a:moveTo>
                <a:lnTo>
                  <a:pt x="543" y="0"/>
                </a:lnTo>
                <a:lnTo>
                  <a:pt x="513" y="3"/>
                </a:lnTo>
                <a:lnTo>
                  <a:pt x="457" y="11"/>
                </a:lnTo>
                <a:lnTo>
                  <a:pt x="404" y="23"/>
                </a:lnTo>
                <a:lnTo>
                  <a:pt x="350" y="44"/>
                </a:lnTo>
                <a:lnTo>
                  <a:pt x="302" y="70"/>
                </a:lnTo>
                <a:lnTo>
                  <a:pt x="255" y="96"/>
                </a:lnTo>
                <a:lnTo>
                  <a:pt x="209" y="132"/>
                </a:lnTo>
                <a:lnTo>
                  <a:pt x="168" y="169"/>
                </a:lnTo>
                <a:lnTo>
                  <a:pt x="132" y="209"/>
                </a:lnTo>
                <a:lnTo>
                  <a:pt x="100" y="255"/>
                </a:lnTo>
                <a:lnTo>
                  <a:pt x="70" y="302"/>
                </a:lnTo>
                <a:lnTo>
                  <a:pt x="47" y="352"/>
                </a:lnTo>
                <a:lnTo>
                  <a:pt x="26" y="405"/>
                </a:lnTo>
                <a:lnTo>
                  <a:pt x="14" y="461"/>
                </a:lnTo>
                <a:lnTo>
                  <a:pt x="3" y="517"/>
                </a:lnTo>
                <a:lnTo>
                  <a:pt x="0" y="576"/>
                </a:lnTo>
                <a:lnTo>
                  <a:pt x="3" y="606"/>
                </a:lnTo>
                <a:lnTo>
                  <a:pt x="3" y="632"/>
                </a:lnTo>
                <a:lnTo>
                  <a:pt x="14" y="692"/>
                </a:lnTo>
                <a:lnTo>
                  <a:pt x="26" y="749"/>
                </a:lnTo>
                <a:lnTo>
                  <a:pt x="47" y="801"/>
                </a:lnTo>
                <a:lnTo>
                  <a:pt x="70" y="851"/>
                </a:lnTo>
                <a:lnTo>
                  <a:pt x="100" y="897"/>
                </a:lnTo>
                <a:lnTo>
                  <a:pt x="132" y="943"/>
                </a:lnTo>
                <a:lnTo>
                  <a:pt x="168" y="984"/>
                </a:lnTo>
                <a:lnTo>
                  <a:pt x="209" y="1020"/>
                </a:lnTo>
                <a:lnTo>
                  <a:pt x="255" y="1052"/>
                </a:lnTo>
                <a:lnTo>
                  <a:pt x="302" y="1082"/>
                </a:lnTo>
                <a:lnTo>
                  <a:pt x="350" y="1105"/>
                </a:lnTo>
                <a:lnTo>
                  <a:pt x="404" y="1125"/>
                </a:lnTo>
                <a:lnTo>
                  <a:pt x="457" y="1138"/>
                </a:lnTo>
                <a:lnTo>
                  <a:pt x="513" y="1149"/>
                </a:lnTo>
                <a:lnTo>
                  <a:pt x="573" y="1152"/>
                </a:lnTo>
                <a:lnTo>
                  <a:pt x="602" y="1152"/>
                </a:lnTo>
                <a:lnTo>
                  <a:pt x="632" y="1149"/>
                </a:lnTo>
                <a:lnTo>
                  <a:pt x="689" y="1138"/>
                </a:lnTo>
                <a:lnTo>
                  <a:pt x="742" y="1125"/>
                </a:lnTo>
                <a:lnTo>
                  <a:pt x="795" y="1105"/>
                </a:lnTo>
                <a:lnTo>
                  <a:pt x="844" y="1082"/>
                </a:lnTo>
                <a:lnTo>
                  <a:pt x="890" y="1052"/>
                </a:lnTo>
                <a:lnTo>
                  <a:pt x="937" y="1020"/>
                </a:lnTo>
                <a:lnTo>
                  <a:pt x="977" y="984"/>
                </a:lnTo>
                <a:lnTo>
                  <a:pt x="1013" y="943"/>
                </a:lnTo>
                <a:lnTo>
                  <a:pt x="1046" y="897"/>
                </a:lnTo>
                <a:lnTo>
                  <a:pt x="1075" y="851"/>
                </a:lnTo>
                <a:lnTo>
                  <a:pt x="1099" y="801"/>
                </a:lnTo>
                <a:lnTo>
                  <a:pt x="1119" y="749"/>
                </a:lnTo>
                <a:lnTo>
                  <a:pt x="1132" y="692"/>
                </a:lnTo>
                <a:lnTo>
                  <a:pt x="1142" y="632"/>
                </a:lnTo>
                <a:lnTo>
                  <a:pt x="1145" y="576"/>
                </a:lnTo>
                <a:lnTo>
                  <a:pt x="1145" y="546"/>
                </a:lnTo>
                <a:lnTo>
                  <a:pt x="1142" y="517"/>
                </a:lnTo>
                <a:lnTo>
                  <a:pt x="1132" y="461"/>
                </a:lnTo>
                <a:lnTo>
                  <a:pt x="1119" y="405"/>
                </a:lnTo>
                <a:lnTo>
                  <a:pt x="1099" y="352"/>
                </a:lnTo>
                <a:lnTo>
                  <a:pt x="1075" y="302"/>
                </a:lnTo>
                <a:lnTo>
                  <a:pt x="1046" y="255"/>
                </a:lnTo>
                <a:lnTo>
                  <a:pt x="1013" y="209"/>
                </a:lnTo>
                <a:lnTo>
                  <a:pt x="977" y="169"/>
                </a:lnTo>
                <a:lnTo>
                  <a:pt x="937" y="132"/>
                </a:lnTo>
                <a:lnTo>
                  <a:pt x="890" y="96"/>
                </a:lnTo>
                <a:lnTo>
                  <a:pt x="844" y="70"/>
                </a:lnTo>
                <a:lnTo>
                  <a:pt x="795" y="44"/>
                </a:lnTo>
                <a:lnTo>
                  <a:pt x="742" y="23"/>
                </a:lnTo>
                <a:lnTo>
                  <a:pt x="689" y="11"/>
                </a:lnTo>
                <a:lnTo>
                  <a:pt x="632" y="3"/>
                </a:lnTo>
                <a:lnTo>
                  <a:pt x="573" y="0"/>
                </a:lnTo>
              </a:path>
            </a:pathLst>
          </a:custGeom>
          <a:solidFill>
            <a:srgbClr val="FFFF00"/>
          </a:solidFill>
          <a:ln w="3175" cmpd="sng">
            <a:solidFill>
              <a:srgbClr val="CC3300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rgbClr val="FF3300"/>
            </a:outerShdw>
          </a:effectLst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+mn-cs"/>
            </a:endParaRPr>
          </a:p>
        </p:txBody>
      </p:sp>
      <p:grpSp>
        <p:nvGrpSpPr>
          <p:cNvPr id="165" name="Group 231"/>
          <p:cNvGrpSpPr>
            <a:grpSpLocks/>
          </p:cNvGrpSpPr>
          <p:nvPr/>
        </p:nvGrpSpPr>
        <p:grpSpPr bwMode="auto">
          <a:xfrm>
            <a:off x="2376488" y="1733550"/>
            <a:ext cx="457200" cy="381000"/>
            <a:chOff x="1632" y="3552"/>
            <a:chExt cx="288" cy="240"/>
          </a:xfrm>
        </p:grpSpPr>
        <p:sp>
          <p:nvSpPr>
            <p:cNvPr id="46192" name="Freeform 232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3" name="Freeform 233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4" name="Freeform 234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5" name="Freeform 235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6" name="Freeform 236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7" name="Freeform 237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8" name="Freeform 238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9" name="Freeform 239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0" name="Freeform 240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1" name="Freeform 241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2" name="Freeform 242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7" name="Group 243"/>
          <p:cNvGrpSpPr>
            <a:grpSpLocks/>
          </p:cNvGrpSpPr>
          <p:nvPr/>
        </p:nvGrpSpPr>
        <p:grpSpPr bwMode="auto">
          <a:xfrm>
            <a:off x="3214688" y="1354138"/>
            <a:ext cx="457200" cy="381000"/>
            <a:chOff x="1632" y="3552"/>
            <a:chExt cx="288" cy="240"/>
          </a:xfrm>
        </p:grpSpPr>
        <p:sp>
          <p:nvSpPr>
            <p:cNvPr id="46181" name="Freeform 244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2" name="Freeform 245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3" name="Freeform 246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4" name="Freeform 247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5" name="Freeform 248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6" name="Freeform 249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7" name="Freeform 250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8" name="Freeform 251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9" name="Freeform 252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0" name="Freeform 253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1" name="Freeform 254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9" name="Group 255"/>
          <p:cNvGrpSpPr>
            <a:grpSpLocks/>
          </p:cNvGrpSpPr>
          <p:nvPr/>
        </p:nvGrpSpPr>
        <p:grpSpPr bwMode="auto">
          <a:xfrm>
            <a:off x="2482850" y="898525"/>
            <a:ext cx="457200" cy="381000"/>
            <a:chOff x="1632" y="3552"/>
            <a:chExt cx="288" cy="240"/>
          </a:xfrm>
        </p:grpSpPr>
        <p:sp>
          <p:nvSpPr>
            <p:cNvPr id="46170" name="Freeform 256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1" name="Freeform 257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2" name="Freeform 258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3" name="Freeform 259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4" name="Freeform 260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5" name="Freeform 261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6" name="Freeform 262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7" name="Freeform 263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8" name="Freeform 264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79" name="Freeform 265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80" name="Freeform 266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1" name="Group 267"/>
          <p:cNvGrpSpPr>
            <a:grpSpLocks/>
          </p:cNvGrpSpPr>
          <p:nvPr/>
        </p:nvGrpSpPr>
        <p:grpSpPr bwMode="auto">
          <a:xfrm>
            <a:off x="3644900" y="947738"/>
            <a:ext cx="457200" cy="381000"/>
            <a:chOff x="1632" y="3552"/>
            <a:chExt cx="288" cy="240"/>
          </a:xfrm>
        </p:grpSpPr>
        <p:sp>
          <p:nvSpPr>
            <p:cNvPr id="46159" name="Freeform 268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0" name="Freeform 269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1" name="Freeform 270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2" name="Freeform 271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3" name="Freeform 272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4" name="Freeform 273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5" name="Freeform 274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6" name="Freeform 275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7" name="Freeform 276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8" name="Freeform 277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9" name="Freeform 278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3" name="Group 243"/>
          <p:cNvGrpSpPr>
            <a:grpSpLocks/>
          </p:cNvGrpSpPr>
          <p:nvPr/>
        </p:nvGrpSpPr>
        <p:grpSpPr bwMode="auto">
          <a:xfrm>
            <a:off x="3784600" y="1747838"/>
            <a:ext cx="457200" cy="381000"/>
            <a:chOff x="1632" y="3552"/>
            <a:chExt cx="288" cy="240"/>
          </a:xfrm>
        </p:grpSpPr>
        <p:sp>
          <p:nvSpPr>
            <p:cNvPr id="46148" name="Freeform 244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9" name="Freeform 245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0" name="Freeform 246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1" name="Freeform 247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2" name="Freeform 248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3" name="Freeform 249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4" name="Freeform 250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5" name="Freeform 251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6" name="Freeform 252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7" name="Freeform 253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8" name="Freeform 254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" name="Group 243"/>
          <p:cNvGrpSpPr>
            <a:grpSpLocks/>
          </p:cNvGrpSpPr>
          <p:nvPr/>
        </p:nvGrpSpPr>
        <p:grpSpPr bwMode="auto">
          <a:xfrm>
            <a:off x="2744788" y="2317750"/>
            <a:ext cx="457200" cy="381000"/>
            <a:chOff x="1632" y="3552"/>
            <a:chExt cx="288" cy="240"/>
          </a:xfrm>
        </p:grpSpPr>
        <p:sp>
          <p:nvSpPr>
            <p:cNvPr id="46137" name="Freeform 244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8" name="Freeform 245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9" name="Freeform 246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0" name="Freeform 247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1" name="Freeform 248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2" name="Freeform 249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3" name="Freeform 250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4" name="Freeform 251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5" name="Freeform 252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6" name="Freeform 253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7" name="Freeform 254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7" name="Group 243"/>
          <p:cNvGrpSpPr>
            <a:grpSpLocks/>
          </p:cNvGrpSpPr>
          <p:nvPr/>
        </p:nvGrpSpPr>
        <p:grpSpPr bwMode="auto">
          <a:xfrm>
            <a:off x="3089275" y="1857375"/>
            <a:ext cx="457200" cy="381000"/>
            <a:chOff x="1632" y="3552"/>
            <a:chExt cx="288" cy="240"/>
          </a:xfrm>
        </p:grpSpPr>
        <p:sp>
          <p:nvSpPr>
            <p:cNvPr id="46126" name="Freeform 244"/>
            <p:cNvSpPr>
              <a:spLocks/>
            </p:cNvSpPr>
            <p:nvPr/>
          </p:nvSpPr>
          <p:spPr bwMode="auto">
            <a:xfrm>
              <a:off x="1789" y="3561"/>
              <a:ext cx="94" cy="56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7" name="Freeform 245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8" name="Freeform 246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9" name="Freeform 247"/>
            <p:cNvSpPr>
              <a:spLocks/>
            </p:cNvSpPr>
            <p:nvPr/>
          </p:nvSpPr>
          <p:spPr bwMode="auto">
            <a:xfrm>
              <a:off x="1804" y="3617"/>
              <a:ext cx="4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0" name="Freeform 248"/>
            <p:cNvSpPr>
              <a:spLocks/>
            </p:cNvSpPr>
            <p:nvPr/>
          </p:nvSpPr>
          <p:spPr bwMode="auto">
            <a:xfrm>
              <a:off x="1632" y="3617"/>
              <a:ext cx="288" cy="175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1" name="Freeform 249"/>
            <p:cNvSpPr>
              <a:spLocks/>
            </p:cNvSpPr>
            <p:nvPr/>
          </p:nvSpPr>
          <p:spPr bwMode="auto">
            <a:xfrm>
              <a:off x="1683" y="3552"/>
              <a:ext cx="101" cy="65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2" name="Freeform 250"/>
            <p:cNvSpPr>
              <a:spLocks/>
            </p:cNvSpPr>
            <p:nvPr/>
          </p:nvSpPr>
          <p:spPr bwMode="auto">
            <a:xfrm>
              <a:off x="1819" y="3583"/>
              <a:ext cx="45" cy="34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3" name="Freeform 251"/>
            <p:cNvSpPr>
              <a:spLocks/>
            </p:cNvSpPr>
            <p:nvPr/>
          </p:nvSpPr>
          <p:spPr bwMode="auto">
            <a:xfrm>
              <a:off x="1803" y="3613"/>
              <a:ext cx="5" cy="4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4" name="Freeform 252"/>
            <p:cNvSpPr>
              <a:spLocks/>
            </p:cNvSpPr>
            <p:nvPr/>
          </p:nvSpPr>
          <p:spPr bwMode="auto">
            <a:xfrm>
              <a:off x="1764" y="3611"/>
              <a:ext cx="7" cy="6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5" name="Freeform 253"/>
            <p:cNvSpPr>
              <a:spLocks/>
            </p:cNvSpPr>
            <p:nvPr/>
          </p:nvSpPr>
          <p:spPr bwMode="auto">
            <a:xfrm>
              <a:off x="1656" y="3617"/>
              <a:ext cx="247" cy="164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6" name="Freeform 254"/>
            <p:cNvSpPr>
              <a:spLocks/>
            </p:cNvSpPr>
            <p:nvPr/>
          </p:nvSpPr>
          <p:spPr bwMode="auto">
            <a:xfrm>
              <a:off x="1711" y="3575"/>
              <a:ext cx="46" cy="42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379413" y="4797425"/>
            <a:ext cx="139065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флюгер</a:t>
            </a:r>
            <a:endParaRPr lang="uk-UA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IN_W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DST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157255937</TotalTime>
  <Pages>0</Pages>
  <Words>353</Words>
  <Characters>0</Characters>
  <Application>Microsoft Office PowerPoint</Application>
  <DocSecurity>0</DocSecurity>
  <PresentationFormat>Произвольный</PresentationFormat>
  <Lines>0</Lines>
  <Paragraphs>174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宋体</vt:lpstr>
      <vt:lpstr>Microsoft YaHei</vt:lpstr>
      <vt:lpstr>Calibri</vt:lpstr>
      <vt:lpstr>黑体</vt:lpstr>
      <vt:lpstr>Times New Roman</vt:lpstr>
      <vt:lpstr>Symbol</vt:lpstr>
      <vt:lpstr>MS Mincho</vt:lpstr>
      <vt:lpstr>Mangal</vt:lpstr>
      <vt:lpstr>默认设计模板</vt:lpstr>
      <vt:lpstr>5_Тема Office</vt:lpstr>
      <vt:lpstr>1_Оформление по умолчанию</vt:lpstr>
      <vt:lpstr>2_Оформление по умолчанию</vt:lpstr>
      <vt:lpstr>3_Оформление по умолчанию</vt:lpstr>
      <vt:lpstr>默认设计模板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Microsoft Office</cp:lastModifiedBy>
  <cp:revision>101</cp:revision>
  <cp:lastPrinted>1899-12-30T00:00:00Z</cp:lastPrinted>
  <dcterms:created xsi:type="dcterms:W3CDTF">2011-12-27T15:05:39Z</dcterms:created>
  <dcterms:modified xsi:type="dcterms:W3CDTF">2022-03-15T23:32:56Z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