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60"/>
  </p:normalViewPr>
  <p:slideViewPr>
    <p:cSldViewPr>
      <p:cViewPr varScale="1">
        <p:scale>
          <a:sx n="102" d="100"/>
          <a:sy n="10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CA97-64AA-4C62-8884-168FDA2B97F0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6108-08C9-4AE4-A242-F6B9AD1758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n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43838" cy="1643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Я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коли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явища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дощ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туман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сніг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роса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град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0510" y="2000240"/>
            <a:ext cx="6400800" cy="1752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Kondensat_na_potolke_v_dome_-_chto_delat_25_foto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Водяна</a:t>
            </a:r>
            <a:r>
              <a:rPr lang="ru-RU" dirty="0" smtClean="0"/>
              <a:t> пара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>
                <a:solidFill>
                  <a:srgbClr val="FF0000"/>
                </a:solidFill>
              </a:rPr>
              <a:t>Молекули</a:t>
            </a:r>
            <a:r>
              <a:rPr lang="ru-RU" dirty="0">
                <a:solidFill>
                  <a:srgbClr val="FF0000"/>
                </a:solidFill>
              </a:rPr>
              <a:t> води,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потрапили</a:t>
            </a:r>
            <a:r>
              <a:rPr lang="ru-RU" dirty="0">
                <a:solidFill>
                  <a:srgbClr val="FF0000"/>
                </a:solidFill>
              </a:rPr>
              <a:t> в атмосферу, </a:t>
            </a:r>
            <a:r>
              <a:rPr lang="ru-RU" dirty="0" err="1">
                <a:solidFill>
                  <a:srgbClr val="FF0000"/>
                </a:solidFill>
              </a:rPr>
              <a:t>утворюють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водяну</a:t>
            </a:r>
            <a:r>
              <a:rPr lang="ru-RU" dirty="0">
                <a:solidFill>
                  <a:srgbClr val="FF0000"/>
                </a:solidFill>
              </a:rPr>
              <a:t> пару. Вона </a:t>
            </a:r>
            <a:r>
              <a:rPr lang="ru-RU" dirty="0" err="1">
                <a:solidFill>
                  <a:srgbClr val="FF0000"/>
                </a:solidFill>
              </a:rPr>
              <a:t>присутня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повітрі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завжди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Хоча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зазвичай</a:t>
            </a:r>
            <a:r>
              <a:rPr lang="ru-RU" dirty="0">
                <a:solidFill>
                  <a:srgbClr val="FF0000"/>
                </a:solidFill>
              </a:rPr>
              <a:t> ми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бачимо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Саме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кількості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залежить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вологість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повітря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різних</a:t>
            </a:r>
            <a:r>
              <a:rPr lang="ru-RU" dirty="0">
                <a:solidFill>
                  <a:srgbClr val="FF0000"/>
                </a:solidFill>
              </a:rPr>
              <a:t> районах </a:t>
            </a:r>
            <a:r>
              <a:rPr lang="ru-RU" dirty="0" err="1">
                <a:solidFill>
                  <a:srgbClr val="FF0000"/>
                </a:solidFill>
              </a:rPr>
              <a:t>земної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кулі</a:t>
            </a:r>
            <a:r>
              <a:rPr lang="ru-RU" dirty="0">
                <a:solidFill>
                  <a:srgbClr val="FF0000"/>
                </a:solidFill>
              </a:rPr>
              <a:t> вона </a:t>
            </a:r>
            <a:r>
              <a:rPr lang="ru-RU" dirty="0" err="1">
                <a:solidFill>
                  <a:srgbClr val="FF0000"/>
                </a:solidFill>
              </a:rPr>
              <a:t>різна</a:t>
            </a:r>
            <a:r>
              <a:rPr lang="ru-RU" dirty="0">
                <a:solidFill>
                  <a:srgbClr val="FF0000"/>
                </a:solidFill>
              </a:rPr>
              <a:t>. У </a:t>
            </a:r>
            <a:r>
              <a:rPr lang="ru-RU" dirty="0" err="1">
                <a:solidFill>
                  <a:srgbClr val="FF0000"/>
                </a:solidFill>
              </a:rPr>
              <a:t>спекотну</a:t>
            </a:r>
            <a:r>
              <a:rPr lang="ru-RU" dirty="0">
                <a:solidFill>
                  <a:srgbClr val="FF0000"/>
                </a:solidFill>
              </a:rPr>
              <a:t> погоду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поверхні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водойм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посилюється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випаровування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вологість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підвищується</a:t>
            </a:r>
            <a:r>
              <a:rPr lang="ru-RU" dirty="0">
                <a:solidFill>
                  <a:srgbClr val="FF0000"/>
                </a:solidFill>
              </a:rPr>
              <a:t>. Над районами </a:t>
            </a:r>
            <a:r>
              <a:rPr lang="ru-RU" dirty="0" err="1">
                <a:solidFill>
                  <a:srgbClr val="FF0000"/>
                </a:solidFill>
              </a:rPr>
              <a:t>пустель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водяної</a:t>
            </a:r>
            <a:r>
              <a:rPr lang="ru-RU" dirty="0">
                <a:solidFill>
                  <a:srgbClr val="FF0000"/>
                </a:solidFill>
              </a:rPr>
              <a:t> пари </a:t>
            </a:r>
            <a:r>
              <a:rPr lang="ru-RU" dirty="0" err="1">
                <a:solidFill>
                  <a:srgbClr val="FF0000"/>
                </a:solidFill>
              </a:rPr>
              <a:t>дуже</a:t>
            </a:r>
            <a:r>
              <a:rPr lang="ru-RU" dirty="0">
                <a:solidFill>
                  <a:srgbClr val="FF0000"/>
                </a:solidFill>
              </a:rPr>
              <a:t> мало, </a:t>
            </a:r>
            <a:r>
              <a:rPr lang="ru-RU" dirty="0" err="1">
                <a:solidFill>
                  <a:srgbClr val="FF0000"/>
                </a:solidFill>
              </a:rPr>
              <a:t>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вологість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низька</a:t>
            </a:r>
            <a:r>
              <a:rPr lang="ru-RU" dirty="0">
                <a:solidFill>
                  <a:srgbClr val="FF0000"/>
                </a:solidFill>
              </a:rPr>
              <a:t>. Тому в </a:t>
            </a:r>
            <a:r>
              <a:rPr lang="ru-RU" dirty="0" err="1">
                <a:solidFill>
                  <a:srgbClr val="FF0000"/>
                </a:solidFill>
              </a:rPr>
              <a:t>пустелях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повітря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дуже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сухе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6526" y="171448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</a:rPr>
              <a:t>Перш </a:t>
            </a:r>
            <a:r>
              <a:rPr lang="ru-RU" dirty="0" err="1">
                <a:solidFill>
                  <a:srgbClr val="C00000"/>
                </a:solidFill>
              </a:rPr>
              <a:t>ніж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випасти</a:t>
            </a:r>
            <a:r>
              <a:rPr lang="ru-RU" dirty="0">
                <a:solidFill>
                  <a:srgbClr val="C00000"/>
                </a:solidFill>
              </a:rPr>
              <a:t> на землю у </a:t>
            </a:r>
            <a:r>
              <a:rPr lang="ru-RU" dirty="0" err="1">
                <a:solidFill>
                  <a:srgbClr val="C00000"/>
                </a:solidFill>
              </a:rPr>
              <a:t>вигляді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білосніжних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пластівців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снігу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дзвінких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дощових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струменів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іскристого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інею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таємничої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смуги</a:t>
            </a:r>
            <a:r>
              <a:rPr lang="ru-RU" dirty="0">
                <a:solidFill>
                  <a:srgbClr val="C00000"/>
                </a:solidFill>
              </a:rPr>
              <a:t> туману – </a:t>
            </a:r>
            <a:r>
              <a:rPr lang="ru-RU" dirty="0" err="1">
                <a:solidFill>
                  <a:srgbClr val="C00000"/>
                </a:solidFill>
              </a:rPr>
              <a:t>водяній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парі</a:t>
            </a:r>
            <a:r>
              <a:rPr lang="ru-RU" dirty="0">
                <a:solidFill>
                  <a:srgbClr val="C00000"/>
                </a:solidFill>
              </a:rPr>
              <a:t> доводиться </a:t>
            </a:r>
            <a:r>
              <a:rPr lang="ru-RU" dirty="0" err="1">
                <a:solidFill>
                  <a:srgbClr val="C00000"/>
                </a:solidFill>
              </a:rPr>
              <a:t>проходити</a:t>
            </a:r>
            <a:r>
              <a:rPr lang="ru-RU" dirty="0">
                <a:solidFill>
                  <a:srgbClr val="C00000"/>
                </a:solidFill>
              </a:rPr>
              <a:t> через </a:t>
            </a:r>
            <a:r>
              <a:rPr lang="ru-RU" dirty="0" err="1">
                <a:solidFill>
                  <a:srgbClr val="C00000"/>
                </a:solidFill>
              </a:rPr>
              <a:t>багато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випробувань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fontAlgn="base"/>
            <a:r>
              <a:rPr lang="ru-RU" dirty="0">
                <a:solidFill>
                  <a:srgbClr val="C00000"/>
                </a:solidFill>
              </a:rPr>
              <a:t>Земна </a:t>
            </a:r>
            <a:r>
              <a:rPr lang="ru-RU" dirty="0" err="1">
                <a:solidFill>
                  <a:srgbClr val="C00000"/>
                </a:solidFill>
              </a:rPr>
              <a:t>поверхня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нагрівається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проміннями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Сонця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передає</a:t>
            </a:r>
            <a:r>
              <a:rPr lang="ru-RU" dirty="0">
                <a:solidFill>
                  <a:srgbClr val="C00000"/>
                </a:solidFill>
              </a:rPr>
              <a:t> тепло </a:t>
            </a:r>
            <a:r>
              <a:rPr lang="ru-RU" dirty="0" err="1">
                <a:solidFill>
                  <a:srgbClr val="C00000"/>
                </a:solidFill>
              </a:rPr>
              <a:t>повітрю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Нагріті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повітряні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маси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набагато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легше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холодних</a:t>
            </a:r>
            <a:r>
              <a:rPr lang="ru-RU" dirty="0">
                <a:solidFill>
                  <a:srgbClr val="C00000"/>
                </a:solidFill>
              </a:rPr>
              <a:t>, тому вони </a:t>
            </a:r>
            <a:r>
              <a:rPr lang="ru-RU" dirty="0" err="1">
                <a:solidFill>
                  <a:srgbClr val="C00000"/>
                </a:solidFill>
              </a:rPr>
              <a:t>спрямовуються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вгору</a:t>
            </a:r>
            <a:r>
              <a:rPr lang="ru-RU" dirty="0">
                <a:solidFill>
                  <a:srgbClr val="C00000"/>
                </a:solidFill>
              </a:rPr>
              <a:t>. «</a:t>
            </a:r>
            <a:r>
              <a:rPr lang="ru-RU" dirty="0" err="1">
                <a:solidFill>
                  <a:srgbClr val="C00000"/>
                </a:solidFill>
              </a:rPr>
              <a:t>Оселившись</a:t>
            </a:r>
            <a:r>
              <a:rPr lang="ru-RU" dirty="0">
                <a:solidFill>
                  <a:srgbClr val="C00000"/>
                </a:solidFill>
              </a:rPr>
              <a:t>» в </a:t>
            </a:r>
            <a:r>
              <a:rPr lang="ru-RU" dirty="0" err="1">
                <a:solidFill>
                  <a:srgbClr val="C00000"/>
                </a:solidFill>
              </a:rPr>
              <a:t>повітрі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водяні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крапельки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подорожують</a:t>
            </a:r>
            <a:r>
              <a:rPr lang="ru-RU" dirty="0">
                <a:solidFill>
                  <a:srgbClr val="C00000"/>
                </a:solidFill>
              </a:rPr>
              <a:t> разом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ними.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880321516_afd5df5ffb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беруться</a:t>
            </a:r>
            <a:r>
              <a:rPr lang="ru-RU" dirty="0" smtClean="0"/>
              <a:t> хмари </a:t>
            </a:r>
            <a:r>
              <a:rPr lang="ru-RU" dirty="0" err="1" smtClean="0"/>
              <a:t>і</a:t>
            </a:r>
            <a:r>
              <a:rPr lang="ru-RU" dirty="0" smtClean="0"/>
              <a:t> туман</a:t>
            </a:r>
            <a:r>
              <a:rPr lang="uk-UA" dirty="0" smtClean="0"/>
              <a:t> та Конденсація вологи з повітря</a:t>
            </a:r>
            <a:r>
              <a:rPr lang="en-US" dirty="0" smtClean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Щоб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уявити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подальші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перетворення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водяної</a:t>
            </a:r>
            <a:r>
              <a:rPr lang="ru-RU" dirty="0" smtClean="0">
                <a:solidFill>
                  <a:srgbClr val="00B050"/>
                </a:solidFill>
              </a:rPr>
              <a:t> пари, </a:t>
            </a:r>
            <a:r>
              <a:rPr lang="ru-RU" dirty="0" err="1" smtClean="0">
                <a:solidFill>
                  <a:srgbClr val="00B050"/>
                </a:solidFill>
              </a:rPr>
              <a:t>виконаємо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дуже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простий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дослід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Візьмемо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дзеркальце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наблизимо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його</a:t>
            </a:r>
            <a:r>
              <a:rPr lang="ru-RU" dirty="0" smtClean="0">
                <a:solidFill>
                  <a:srgbClr val="00B050"/>
                </a:solidFill>
              </a:rPr>
              <a:t> до носика </a:t>
            </a:r>
            <a:r>
              <a:rPr lang="ru-RU" dirty="0" err="1" smtClean="0">
                <a:solidFill>
                  <a:srgbClr val="00B050"/>
                </a:solidFill>
              </a:rPr>
              <a:t>киплячого</a:t>
            </a:r>
            <a:r>
              <a:rPr lang="ru-RU" dirty="0" smtClean="0">
                <a:solidFill>
                  <a:srgbClr val="00B050"/>
                </a:solidFill>
              </a:rPr>
              <a:t> чайника. </a:t>
            </a:r>
            <a:r>
              <a:rPr lang="ru-RU" dirty="0" err="1" smtClean="0">
                <a:solidFill>
                  <a:srgbClr val="00B050"/>
                </a:solidFill>
              </a:rPr>
              <a:t>Прохолодна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поверхня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дзеркальця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запітніє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і</a:t>
            </a:r>
            <a:r>
              <a:rPr lang="ru-RU" dirty="0" smtClean="0">
                <a:solidFill>
                  <a:srgbClr val="00B050"/>
                </a:solidFill>
              </a:rPr>
              <a:t> на </a:t>
            </a:r>
            <a:r>
              <a:rPr lang="ru-RU" dirty="0" err="1" smtClean="0">
                <a:solidFill>
                  <a:srgbClr val="00B050"/>
                </a:solidFill>
              </a:rPr>
              <a:t>ній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з’являться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великі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краплі</a:t>
            </a:r>
            <a:r>
              <a:rPr lang="ru-RU" dirty="0" smtClean="0">
                <a:solidFill>
                  <a:srgbClr val="00B050"/>
                </a:solidFill>
              </a:rPr>
              <a:t> води. </a:t>
            </a:r>
            <a:r>
              <a:rPr lang="ru-RU" dirty="0" err="1" smtClean="0">
                <a:solidFill>
                  <a:srgbClr val="00B050"/>
                </a:solidFill>
              </a:rPr>
              <a:t>Тобто</a:t>
            </a:r>
            <a:r>
              <a:rPr lang="ru-RU" dirty="0" smtClean="0">
                <a:solidFill>
                  <a:srgbClr val="00B050"/>
                </a:solidFill>
              </a:rPr>
              <a:t> пар </a:t>
            </a:r>
            <a:r>
              <a:rPr lang="ru-RU" dirty="0" err="1" smtClean="0">
                <a:solidFill>
                  <a:srgbClr val="00B050"/>
                </a:solidFill>
              </a:rPr>
              <a:t>перетвориться</a:t>
            </a:r>
            <a:r>
              <a:rPr lang="ru-RU" dirty="0" smtClean="0">
                <a:solidFill>
                  <a:srgbClr val="00B050"/>
                </a:solidFill>
              </a:rPr>
              <a:t> на воду. </a:t>
            </a:r>
            <a:r>
              <a:rPr lang="ru-RU" dirty="0" err="1" smtClean="0">
                <a:solidFill>
                  <a:srgbClr val="00B050"/>
                </a:solidFill>
              </a:rPr>
              <a:t>Це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явище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називається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конденсацією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Таке</a:t>
            </a:r>
            <a:r>
              <a:rPr lang="ru-RU" dirty="0" smtClean="0">
                <a:solidFill>
                  <a:srgbClr val="00B050"/>
                </a:solidFill>
              </a:rPr>
              <a:t> ж </a:t>
            </a:r>
            <a:r>
              <a:rPr lang="ru-RU" dirty="0" err="1" smtClean="0">
                <a:solidFill>
                  <a:srgbClr val="00B050"/>
                </a:solidFill>
              </a:rPr>
              <a:t>явище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відбувається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</a:t>
            </a:r>
            <a:r>
              <a:rPr lang="ru-RU" dirty="0" smtClean="0">
                <a:solidFill>
                  <a:srgbClr val="00B050"/>
                </a:solidFill>
              </a:rPr>
              <a:t> водяною парою на </a:t>
            </a:r>
            <a:r>
              <a:rPr lang="ru-RU" dirty="0" err="1" smtClean="0">
                <a:solidFill>
                  <a:srgbClr val="00B050"/>
                </a:solidFill>
              </a:rPr>
              <a:t>відстані</a:t>
            </a:r>
            <a:r>
              <a:rPr lang="ru-RU" dirty="0" smtClean="0">
                <a:solidFill>
                  <a:srgbClr val="00B050"/>
                </a:solidFill>
              </a:rPr>
              <a:t> 2-3 км </a:t>
            </a:r>
            <a:r>
              <a:rPr lang="ru-RU" dirty="0" err="1" smtClean="0">
                <a:solidFill>
                  <a:srgbClr val="00B050"/>
                </a:solidFill>
              </a:rPr>
              <a:t>від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землі</a:t>
            </a:r>
            <a:r>
              <a:rPr lang="ru-RU" dirty="0" smtClean="0">
                <a:solidFill>
                  <a:srgbClr val="00B050"/>
                </a:solidFill>
              </a:rPr>
              <a:t>, де </a:t>
            </a:r>
            <a:r>
              <a:rPr lang="ru-RU" dirty="0" err="1" smtClean="0">
                <a:solidFill>
                  <a:srgbClr val="00B050"/>
                </a:solidFill>
              </a:rPr>
              <a:t>набагато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холодніше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ніж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поблизу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її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поверхні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Водяні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краплі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сконденсованої</a:t>
            </a:r>
            <a:r>
              <a:rPr lang="ru-RU" dirty="0" smtClean="0">
                <a:solidFill>
                  <a:srgbClr val="00B050"/>
                </a:solidFill>
              </a:rPr>
              <a:t> пари </a:t>
            </a:r>
            <a:r>
              <a:rPr lang="ru-RU" dirty="0" err="1" smtClean="0">
                <a:solidFill>
                  <a:srgbClr val="00B050"/>
                </a:solidFill>
              </a:rPr>
              <a:t>плавають</a:t>
            </a:r>
            <a:r>
              <a:rPr lang="ru-RU" dirty="0" smtClean="0">
                <a:solidFill>
                  <a:srgbClr val="00B050"/>
                </a:solidFill>
              </a:rPr>
              <a:t> в </a:t>
            </a:r>
            <a:r>
              <a:rPr lang="ru-RU" dirty="0" err="1" smtClean="0">
                <a:solidFill>
                  <a:srgbClr val="00B050"/>
                </a:solidFill>
              </a:rPr>
              <a:t>повітрі</a:t>
            </a:r>
            <a:r>
              <a:rPr lang="ru-RU" dirty="0" smtClean="0">
                <a:solidFill>
                  <a:srgbClr val="00B050"/>
                </a:solidFill>
              </a:rPr>
              <a:t>, а ми </a:t>
            </a:r>
            <a:r>
              <a:rPr lang="ru-RU" dirty="0" err="1" smtClean="0">
                <a:solidFill>
                  <a:srgbClr val="00B050"/>
                </a:solidFill>
              </a:rPr>
              <a:t>з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землі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спостерігаємо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їх</a:t>
            </a:r>
            <a:r>
              <a:rPr lang="ru-RU" dirty="0" smtClean="0">
                <a:solidFill>
                  <a:srgbClr val="00B050"/>
                </a:solidFill>
              </a:rPr>
              <a:t> у </a:t>
            </a:r>
            <a:r>
              <a:rPr lang="ru-RU" dirty="0" err="1" smtClean="0">
                <a:solidFill>
                  <a:srgbClr val="00B050"/>
                </a:solidFill>
              </a:rPr>
              <a:t>вигляді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хмар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err="1" smtClean="0">
                <a:solidFill>
                  <a:srgbClr val="00B050"/>
                </a:solidFill>
              </a:rPr>
              <a:t>Якщо</a:t>
            </a:r>
            <a:r>
              <a:rPr lang="ru-RU" dirty="0" smtClean="0">
                <a:solidFill>
                  <a:srgbClr val="00B050"/>
                </a:solidFill>
              </a:rPr>
              <a:t> вам </a:t>
            </a:r>
            <a:r>
              <a:rPr lang="ru-RU" dirty="0" err="1" smtClean="0">
                <a:solidFill>
                  <a:srgbClr val="00B050"/>
                </a:solidFill>
              </a:rPr>
              <a:t>доводилося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літати</a:t>
            </a:r>
            <a:r>
              <a:rPr lang="ru-RU" dirty="0" smtClean="0">
                <a:solidFill>
                  <a:srgbClr val="00B050"/>
                </a:solidFill>
              </a:rPr>
              <a:t> на </a:t>
            </a:r>
            <a:r>
              <a:rPr lang="ru-RU" dirty="0" err="1" smtClean="0">
                <a:solidFill>
                  <a:srgbClr val="00B050"/>
                </a:solidFill>
              </a:rPr>
              <a:t>літаку</a:t>
            </a:r>
            <a:r>
              <a:rPr lang="ru-RU" dirty="0" smtClean="0">
                <a:solidFill>
                  <a:srgbClr val="00B050"/>
                </a:solidFill>
              </a:rPr>
              <a:t>, то хмари </a:t>
            </a:r>
            <a:r>
              <a:rPr lang="ru-RU" dirty="0" err="1" smtClean="0">
                <a:solidFill>
                  <a:srgbClr val="00B050"/>
                </a:solidFill>
              </a:rPr>
              <a:t>можуть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виявитися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нижче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вашого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повітряного</a:t>
            </a:r>
            <a:r>
              <a:rPr lang="ru-RU" dirty="0" smtClean="0">
                <a:solidFill>
                  <a:srgbClr val="00B050"/>
                </a:solidFill>
              </a:rPr>
              <a:t> лайнера. При </a:t>
            </a:r>
            <a:r>
              <a:rPr lang="ru-RU" dirty="0" err="1" smtClean="0">
                <a:solidFill>
                  <a:srgbClr val="00B050"/>
                </a:solidFill>
              </a:rPr>
              <a:t>низької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хмарності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піднімаючись</a:t>
            </a:r>
            <a:r>
              <a:rPr lang="ru-RU" dirty="0" smtClean="0">
                <a:solidFill>
                  <a:srgbClr val="00B050"/>
                </a:solidFill>
              </a:rPr>
              <a:t> на гору, </a:t>
            </a:r>
            <a:r>
              <a:rPr lang="ru-RU" dirty="0" err="1" smtClean="0">
                <a:solidFill>
                  <a:srgbClr val="00B050"/>
                </a:solidFill>
              </a:rPr>
              <a:t>можна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опинитися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серед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хмар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utrennijj_tuman_14_foto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Туман –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.</a:t>
            </a:r>
            <a:r>
              <a:rPr lang="uk-UA" dirty="0" smtClean="0"/>
              <a:t>І як </a:t>
            </a:r>
            <a:r>
              <a:rPr lang="uk-UA" dirty="0" err="1" smtClean="0"/>
              <a:t>утворюеться</a:t>
            </a:r>
            <a:r>
              <a:rPr lang="uk-UA" dirty="0" smtClean="0"/>
              <a:t> дощ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уман – </a:t>
            </a:r>
            <a:r>
              <a:rPr lang="ru-RU" dirty="0" err="1" smtClean="0">
                <a:solidFill>
                  <a:srgbClr val="C00000"/>
                </a:solidFill>
              </a:rPr>
              <a:t>це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ті</a:t>
            </a:r>
            <a:r>
              <a:rPr lang="ru-RU" dirty="0" smtClean="0">
                <a:solidFill>
                  <a:srgbClr val="C00000"/>
                </a:solidFill>
              </a:rPr>
              <a:t> ж хмари, </a:t>
            </a:r>
            <a:r>
              <a:rPr lang="ru-RU" dirty="0" err="1" smtClean="0">
                <a:solidFill>
                  <a:srgbClr val="C00000"/>
                </a:solidFill>
              </a:rPr>
              <a:t>тільки</a:t>
            </a:r>
            <a:r>
              <a:rPr lang="ru-RU" dirty="0" smtClean="0">
                <a:solidFill>
                  <a:srgbClr val="C00000"/>
                </a:solidFill>
              </a:rPr>
              <a:t> вони </a:t>
            </a:r>
            <a:r>
              <a:rPr lang="ru-RU" dirty="0" err="1" smtClean="0">
                <a:solidFill>
                  <a:srgbClr val="C00000"/>
                </a:solidFill>
              </a:rPr>
              <a:t>знаходяться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поблизу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поверхні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землі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Краплі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можуть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рости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стаючи</a:t>
            </a:r>
            <a:r>
              <a:rPr lang="ru-RU" dirty="0" smtClean="0">
                <a:solidFill>
                  <a:srgbClr val="C00000"/>
                </a:solidFill>
              </a:rPr>
              <a:t> все </a:t>
            </a:r>
            <a:r>
              <a:rPr lang="ru-RU" dirty="0" err="1" smtClean="0">
                <a:solidFill>
                  <a:srgbClr val="C00000"/>
                </a:solidFill>
              </a:rPr>
              <a:t>важче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Веселі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білосніжні</a:t>
            </a:r>
            <a:r>
              <a:rPr lang="ru-RU" dirty="0" smtClean="0">
                <a:solidFill>
                  <a:srgbClr val="C00000"/>
                </a:solidFill>
              </a:rPr>
              <a:t> хмари </a:t>
            </a:r>
            <a:r>
              <a:rPr lang="ru-RU" dirty="0" err="1" smtClean="0">
                <a:solidFill>
                  <a:srgbClr val="C00000"/>
                </a:solidFill>
              </a:rPr>
              <a:t>потемніють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перетворяться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дощові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Нарешті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настане</a:t>
            </a:r>
            <a:r>
              <a:rPr lang="ru-RU" dirty="0" smtClean="0">
                <a:solidFill>
                  <a:srgbClr val="C00000"/>
                </a:solidFill>
              </a:rPr>
              <a:t> момент, коли </a:t>
            </a:r>
            <a:r>
              <a:rPr lang="ru-RU" dirty="0" err="1" smtClean="0">
                <a:solidFill>
                  <a:srgbClr val="C00000"/>
                </a:solidFill>
              </a:rPr>
              <a:t>важкі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краплі</a:t>
            </a:r>
            <a:r>
              <a:rPr lang="ru-RU" dirty="0" smtClean="0">
                <a:solidFill>
                  <a:srgbClr val="C00000"/>
                </a:solidFill>
              </a:rPr>
              <a:t> не </a:t>
            </a:r>
            <a:r>
              <a:rPr lang="ru-RU" dirty="0" err="1" smtClean="0">
                <a:solidFill>
                  <a:srgbClr val="C00000"/>
                </a:solidFill>
              </a:rPr>
              <a:t>зможуть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втриматися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повітрі</a:t>
            </a:r>
            <a:r>
              <a:rPr lang="ru-RU" dirty="0" smtClean="0">
                <a:solidFill>
                  <a:srgbClr val="C00000"/>
                </a:solidFill>
              </a:rPr>
              <a:t>… </a:t>
            </a:r>
            <a:r>
              <a:rPr lang="ru-RU" dirty="0" err="1" smtClean="0">
                <a:solidFill>
                  <a:srgbClr val="C00000"/>
                </a:solidFill>
              </a:rPr>
              <a:t>Саме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цей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моментна</a:t>
            </a:r>
            <a:r>
              <a:rPr lang="ru-RU" dirty="0" smtClean="0">
                <a:solidFill>
                  <a:srgbClr val="C00000"/>
                </a:solidFill>
              </a:rPr>
              <a:t> землю </a:t>
            </a:r>
            <a:r>
              <a:rPr lang="ru-RU" dirty="0" err="1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грозових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хмар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проллється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дощ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trava_vlaga_rosa_kapli_utro_17514_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Влітку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поблизу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водойм</a:t>
            </a:r>
            <a:r>
              <a:rPr lang="ru-RU" dirty="0" smtClean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повітрі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дуже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багато</a:t>
            </a:r>
            <a:r>
              <a:rPr lang="ru-RU" dirty="0" smtClean="0">
                <a:solidFill>
                  <a:srgbClr val="FFC000"/>
                </a:solidFill>
              </a:rPr>
              <a:t> пари, </a:t>
            </a:r>
            <a:r>
              <a:rPr lang="ru-RU" dirty="0" err="1" smtClean="0">
                <a:solidFill>
                  <a:srgbClr val="FFC000"/>
                </a:solidFill>
              </a:rPr>
              <a:t>тобто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повітря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насиченим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водяними</a:t>
            </a:r>
            <a:r>
              <a:rPr lang="ru-RU" dirty="0" smtClean="0">
                <a:solidFill>
                  <a:srgbClr val="FFC000"/>
                </a:solidFill>
              </a:rPr>
              <a:t> парами. Наступила </a:t>
            </a:r>
            <a:r>
              <a:rPr lang="ru-RU" dirty="0" err="1" smtClean="0">
                <a:solidFill>
                  <a:srgbClr val="FFC000"/>
                </a:solidFill>
              </a:rPr>
              <a:t>ніч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принесла </a:t>
            </a:r>
            <a:r>
              <a:rPr lang="ru-RU" dirty="0" err="1" smtClean="0">
                <a:solidFill>
                  <a:srgbClr val="FFC000"/>
                </a:solidFill>
              </a:rPr>
              <a:t>прохолоду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Повітрю</a:t>
            </a:r>
            <a:r>
              <a:rPr lang="ru-RU" dirty="0" smtClean="0">
                <a:solidFill>
                  <a:srgbClr val="FFC000"/>
                </a:solidFill>
              </a:rPr>
              <a:t> для </a:t>
            </a:r>
            <a:r>
              <a:rPr lang="ru-RU" dirty="0" err="1" smtClean="0">
                <a:solidFill>
                  <a:srgbClr val="FFC000"/>
                </a:solidFill>
              </a:rPr>
              <a:t>насичення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тепер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потрібна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менша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кількості</a:t>
            </a:r>
            <a:r>
              <a:rPr lang="ru-RU" dirty="0" smtClean="0">
                <a:solidFill>
                  <a:srgbClr val="FFC000"/>
                </a:solidFill>
              </a:rPr>
              <a:t> пара. </a:t>
            </a:r>
            <a:r>
              <a:rPr lang="ru-RU" dirty="0" err="1" smtClean="0">
                <a:solidFill>
                  <a:srgbClr val="FFC000"/>
                </a:solidFill>
              </a:rPr>
              <a:t>Зайва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волога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конденсується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траві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листі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землі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інших</a:t>
            </a:r>
            <a:r>
              <a:rPr lang="ru-RU" dirty="0" smtClean="0">
                <a:solidFill>
                  <a:srgbClr val="FFC000"/>
                </a:solidFill>
              </a:rPr>
              <a:t> предметах. </a:t>
            </a:r>
            <a:r>
              <a:rPr lang="ru-RU" dirty="0" err="1" smtClean="0">
                <a:solidFill>
                  <a:srgbClr val="FFC000"/>
                </a:solidFill>
              </a:rPr>
              <a:t>Її-то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називають</a:t>
            </a:r>
            <a:r>
              <a:rPr lang="ru-RU" dirty="0" smtClean="0">
                <a:solidFill>
                  <a:srgbClr val="FFC000"/>
                </a:solidFill>
              </a:rPr>
              <a:t> росою. Рано </a:t>
            </a:r>
            <a:r>
              <a:rPr lang="ru-RU" dirty="0" err="1" smtClean="0">
                <a:solidFill>
                  <a:srgbClr val="FFC000"/>
                </a:solidFill>
              </a:rPr>
              <a:t>вранці</a:t>
            </a:r>
            <a:r>
              <a:rPr lang="ru-RU" dirty="0" smtClean="0">
                <a:solidFill>
                  <a:srgbClr val="FFC000"/>
                </a:solidFill>
              </a:rPr>
              <a:t> росу ми </a:t>
            </a:r>
            <a:r>
              <a:rPr lang="ru-RU" dirty="0" err="1" smtClean="0">
                <a:solidFill>
                  <a:srgbClr val="FFC000"/>
                </a:solidFill>
              </a:rPr>
              <a:t>спостерігаємо</a:t>
            </a:r>
            <a:r>
              <a:rPr lang="ru-RU" dirty="0" smtClean="0">
                <a:solidFill>
                  <a:srgbClr val="FFC000"/>
                </a:solidFill>
              </a:rPr>
              <a:t> як </a:t>
            </a:r>
            <a:r>
              <a:rPr lang="ru-RU" dirty="0" err="1" smtClean="0">
                <a:solidFill>
                  <a:srgbClr val="FFC000"/>
                </a:solidFill>
              </a:rPr>
              <a:t>дрібні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прозорі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краплі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покривають</a:t>
            </a:r>
            <a:r>
              <a:rPr lang="ru-RU" dirty="0" smtClean="0">
                <a:solidFill>
                  <a:srgbClr val="FFC000"/>
                </a:solidFill>
              </a:rPr>
              <a:t> все </a:t>
            </a:r>
            <a:r>
              <a:rPr lang="ru-RU" dirty="0" err="1" smtClean="0">
                <a:solidFill>
                  <a:srgbClr val="FFC000"/>
                </a:solidFill>
              </a:rPr>
              <a:t>навкруги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vetki-listya-osennie-i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Іній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замерзла роса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Роса </a:t>
            </a:r>
            <a:r>
              <a:rPr lang="ru-RU" dirty="0" err="1" smtClean="0">
                <a:solidFill>
                  <a:srgbClr val="FFFF00"/>
                </a:solidFill>
              </a:rPr>
              <a:t>замерзає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перетворюється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прозорі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кристали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звані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інеєм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Іноді</a:t>
            </a:r>
            <a:r>
              <a:rPr lang="ru-RU" dirty="0" smtClean="0">
                <a:solidFill>
                  <a:srgbClr val="FFFF00"/>
                </a:solidFill>
              </a:rPr>
              <a:t> вони просто </a:t>
            </a:r>
            <a:r>
              <a:rPr lang="ru-RU" dirty="0" err="1" smtClean="0">
                <a:solidFill>
                  <a:srgbClr val="FFFF00"/>
                </a:solidFill>
              </a:rPr>
              <a:t>покривають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поверхню</a:t>
            </a:r>
            <a:r>
              <a:rPr lang="ru-RU" dirty="0" smtClean="0">
                <a:solidFill>
                  <a:srgbClr val="FFFF00"/>
                </a:solidFill>
              </a:rPr>
              <a:t>, як </a:t>
            </a:r>
            <a:r>
              <a:rPr lang="ru-RU" dirty="0" err="1" smtClean="0">
                <a:solidFill>
                  <a:srgbClr val="FFFF00"/>
                </a:solidFill>
              </a:rPr>
              <a:t>найтонший</a:t>
            </a:r>
            <a:r>
              <a:rPr lang="ru-RU" dirty="0" smtClean="0">
                <a:solidFill>
                  <a:srgbClr val="FFFF00"/>
                </a:solidFill>
              </a:rPr>
              <a:t> шар </a:t>
            </a:r>
            <a:r>
              <a:rPr lang="ru-RU" dirty="0" err="1" smtClean="0">
                <a:solidFill>
                  <a:srgbClr val="FFFF00"/>
                </a:solidFill>
              </a:rPr>
              <a:t>снігу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іноді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малюють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фантастичні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квіти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візерунки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Взагалі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воліє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займатися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своїми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витівками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шорсткуватих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будь-яких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можливих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поверхнях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дерев’яних</a:t>
            </a:r>
            <a:r>
              <a:rPr lang="ru-RU" dirty="0" smtClean="0">
                <a:solidFill>
                  <a:srgbClr val="FFFF00"/>
                </a:solidFill>
              </a:rPr>
              <a:t> лавках;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пухкої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поверхні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гілках</a:t>
            </a:r>
            <a:r>
              <a:rPr lang="ru-RU" dirty="0" smtClean="0">
                <a:solidFill>
                  <a:srgbClr val="FFFF00"/>
                </a:solidFill>
              </a:rPr>
              <a:t> дерев.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Пригріє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сонечко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крапельки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роси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знову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відправляться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подорож</a:t>
            </a:r>
            <a:r>
              <a:rPr lang="ru-RU" dirty="0" smtClean="0">
                <a:solidFill>
                  <a:srgbClr val="FFFF00"/>
                </a:solidFill>
              </a:rPr>
              <a:t> разом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повітряними</a:t>
            </a:r>
            <a:r>
              <a:rPr lang="ru-RU" dirty="0" smtClean="0">
                <a:solidFill>
                  <a:srgbClr val="FFFF00"/>
                </a:solidFill>
              </a:rPr>
              <a:t> потоками.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95848551_80332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Град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Влітку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темних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грозових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хмар</a:t>
            </a:r>
            <a:r>
              <a:rPr lang="ru-RU" dirty="0" smtClean="0">
                <a:solidFill>
                  <a:srgbClr val="FFFF00"/>
                </a:solidFill>
              </a:rPr>
              <a:t> разом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дощем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можуть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випадати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шматочки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льоду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неправильної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форми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звані</a:t>
            </a:r>
            <a:r>
              <a:rPr lang="ru-RU" dirty="0" smtClean="0">
                <a:solidFill>
                  <a:srgbClr val="FFFF00"/>
                </a:solidFill>
              </a:rPr>
              <a:t> градом. </a:t>
            </a:r>
            <a:r>
              <a:rPr lang="ru-RU" dirty="0" err="1" smtClean="0">
                <a:solidFill>
                  <a:srgbClr val="FFFF00"/>
                </a:solidFill>
              </a:rPr>
              <a:t>Іноді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буває</a:t>
            </a:r>
            <a:r>
              <a:rPr lang="ru-RU" dirty="0" smtClean="0">
                <a:solidFill>
                  <a:srgbClr val="FFFF00"/>
                </a:solidFill>
              </a:rPr>
              <a:t> так званий «</a:t>
            </a:r>
            <a:r>
              <a:rPr lang="ru-RU" dirty="0" err="1" smtClean="0">
                <a:solidFill>
                  <a:srgbClr val="FFFF00"/>
                </a:solidFill>
              </a:rPr>
              <a:t>сухий</a:t>
            </a:r>
            <a:r>
              <a:rPr lang="ru-RU" dirty="0" smtClean="0">
                <a:solidFill>
                  <a:srgbClr val="FFFF00"/>
                </a:solidFill>
              </a:rPr>
              <a:t>» град – </a:t>
            </a:r>
            <a:r>
              <a:rPr lang="ru-RU" dirty="0" err="1" smtClean="0">
                <a:solidFill>
                  <a:srgbClr val="FFFF00"/>
                </a:solidFill>
              </a:rPr>
              <a:t>град</a:t>
            </a:r>
            <a:r>
              <a:rPr lang="ru-RU" dirty="0" smtClean="0">
                <a:solidFill>
                  <a:srgbClr val="FFFF00"/>
                </a:solidFill>
              </a:rPr>
              <a:t> без </a:t>
            </a:r>
            <a:r>
              <a:rPr lang="ru-RU" dirty="0" err="1" smtClean="0">
                <a:solidFill>
                  <a:srgbClr val="FFFF00"/>
                </a:solidFill>
              </a:rPr>
              <a:t>дощу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Акуратно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розпилявши</a:t>
            </a:r>
            <a:r>
              <a:rPr lang="ru-RU" dirty="0" smtClean="0">
                <a:solidFill>
                  <a:srgbClr val="FFFF00"/>
                </a:solidFill>
              </a:rPr>
              <a:t> градинку, </a:t>
            </a:r>
            <a:r>
              <a:rPr lang="ru-RU" dirty="0" err="1" smtClean="0">
                <a:solidFill>
                  <a:srgbClr val="FFFF00"/>
                </a:solidFill>
              </a:rPr>
              <a:t>можна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побачити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вона </a:t>
            </a:r>
            <a:r>
              <a:rPr lang="ru-RU" dirty="0" err="1" smtClean="0">
                <a:solidFill>
                  <a:srgbClr val="FFFF00"/>
                </a:solidFill>
              </a:rPr>
              <a:t>складається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чергуючихся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прозорих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непрозорих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шарів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допоможе</a:t>
            </a:r>
            <a:r>
              <a:rPr lang="ru-RU" dirty="0" smtClean="0">
                <a:solidFill>
                  <a:srgbClr val="FFFF00"/>
                </a:solidFill>
              </a:rPr>
              <a:t> нам точно </a:t>
            </a:r>
            <a:r>
              <a:rPr lang="ru-RU" dirty="0" err="1" smtClean="0">
                <a:solidFill>
                  <a:srgbClr val="FFFF00"/>
                </a:solidFill>
              </a:rPr>
              <a:t>дізнатися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таємницю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народження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літніх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шматочків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льоду</a:t>
            </a:r>
            <a:r>
              <a:rPr lang="ru-RU" dirty="0" smtClean="0">
                <a:solidFill>
                  <a:srgbClr val="FFFF00"/>
                </a:solidFill>
              </a:rPr>
              <a:t>…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Якщо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повітряні</a:t>
            </a:r>
            <a:r>
              <a:rPr lang="ru-RU" dirty="0" smtClean="0">
                <a:solidFill>
                  <a:srgbClr val="FFFF00"/>
                </a:solidFill>
              </a:rPr>
              <a:t> потоки </a:t>
            </a:r>
            <a:r>
              <a:rPr lang="ru-RU" dirty="0" err="1" smtClean="0">
                <a:solidFill>
                  <a:srgbClr val="FFFF00"/>
                </a:solidFill>
              </a:rPr>
              <a:t>занесуть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водяну</a:t>
            </a:r>
            <a:r>
              <a:rPr lang="ru-RU" dirty="0" smtClean="0">
                <a:solidFill>
                  <a:srgbClr val="FFFF00"/>
                </a:solidFill>
              </a:rPr>
              <a:t> пару на </a:t>
            </a:r>
            <a:r>
              <a:rPr lang="ru-RU" dirty="0" err="1" smtClean="0">
                <a:solidFill>
                  <a:srgbClr val="FFFF00"/>
                </a:solidFill>
              </a:rPr>
              <a:t>висоту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близько</a:t>
            </a:r>
            <a:r>
              <a:rPr lang="ru-RU" dirty="0" smtClean="0">
                <a:solidFill>
                  <a:srgbClr val="FFFF00"/>
                </a:solidFill>
              </a:rPr>
              <a:t> 5 км, то </a:t>
            </a:r>
            <a:r>
              <a:rPr lang="ru-RU" dirty="0" err="1" smtClean="0">
                <a:solidFill>
                  <a:srgbClr val="FFFF00"/>
                </a:solidFill>
              </a:rPr>
              <a:t>крапельки</a:t>
            </a:r>
            <a:r>
              <a:rPr lang="ru-RU" dirty="0" smtClean="0">
                <a:solidFill>
                  <a:srgbClr val="FFFF00"/>
                </a:solidFill>
              </a:rPr>
              <a:t> води </a:t>
            </a:r>
            <a:r>
              <a:rPr lang="ru-RU" dirty="0" err="1" smtClean="0">
                <a:solidFill>
                  <a:srgbClr val="FFFF00"/>
                </a:solidFill>
              </a:rPr>
              <a:t>починають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осідати</a:t>
            </a:r>
            <a:r>
              <a:rPr lang="ru-RU" dirty="0" smtClean="0">
                <a:solidFill>
                  <a:srgbClr val="FFFF00"/>
                </a:solidFill>
              </a:rPr>
              <a:t> на порошинки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моментально </a:t>
            </a:r>
            <a:r>
              <a:rPr lang="ru-RU" dirty="0" err="1" smtClean="0">
                <a:solidFill>
                  <a:srgbClr val="FFFF00"/>
                </a:solidFill>
              </a:rPr>
              <a:t>замерзати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Народжені</a:t>
            </a:r>
            <a:r>
              <a:rPr lang="ru-RU" dirty="0" smtClean="0">
                <a:solidFill>
                  <a:srgbClr val="FFFF00"/>
                </a:solidFill>
              </a:rPr>
              <a:t> таким чином </a:t>
            </a:r>
            <a:r>
              <a:rPr lang="ru-RU" dirty="0" err="1" smtClean="0">
                <a:solidFill>
                  <a:srgbClr val="FFFF00"/>
                </a:solidFill>
              </a:rPr>
              <a:t>крижані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кристали</a:t>
            </a:r>
            <a:r>
              <a:rPr lang="ru-RU" dirty="0" smtClean="0">
                <a:solidFill>
                  <a:srgbClr val="FFFF00"/>
                </a:solidFill>
              </a:rPr>
              <a:t> все </a:t>
            </a:r>
            <a:r>
              <a:rPr lang="ru-RU" dirty="0" err="1" smtClean="0">
                <a:solidFill>
                  <a:srgbClr val="FFFF00"/>
                </a:solidFill>
              </a:rPr>
              <a:t>збільшуються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розмірах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тяжчають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починають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падати</a:t>
            </a:r>
            <a:r>
              <a:rPr lang="ru-RU" dirty="0" smtClean="0">
                <a:solidFill>
                  <a:srgbClr val="FFFF00"/>
                </a:solidFill>
              </a:rPr>
              <a:t> через </a:t>
            </a:r>
            <a:r>
              <a:rPr lang="ru-RU" dirty="0" err="1" smtClean="0">
                <a:solidFill>
                  <a:srgbClr val="FFFF00"/>
                </a:solidFill>
              </a:rPr>
              <a:t>власну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велику</a:t>
            </a:r>
            <a:r>
              <a:rPr lang="ru-RU" dirty="0" smtClean="0">
                <a:solidFill>
                  <a:srgbClr val="FFFF00"/>
                </a:solidFill>
              </a:rPr>
              <a:t> вагу. </a:t>
            </a:r>
            <a:r>
              <a:rPr lang="ru-RU" dirty="0" err="1" smtClean="0">
                <a:solidFill>
                  <a:srgbClr val="FFFF00"/>
                </a:solidFill>
              </a:rPr>
              <a:t>Новий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потік</a:t>
            </a:r>
            <a:r>
              <a:rPr lang="ru-RU" dirty="0" smtClean="0">
                <a:solidFill>
                  <a:srgbClr val="FFFF00"/>
                </a:solidFill>
              </a:rPr>
              <a:t> теплого </a:t>
            </a:r>
            <a:r>
              <a:rPr lang="ru-RU" dirty="0" err="1" smtClean="0">
                <a:solidFill>
                  <a:srgbClr val="FFFF00"/>
                </a:solidFill>
              </a:rPr>
              <a:t>повітря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землі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повертає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їх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холодну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хмару</a:t>
            </a:r>
            <a:r>
              <a:rPr lang="ru-RU" dirty="0" smtClean="0">
                <a:solidFill>
                  <a:srgbClr val="FFFF00"/>
                </a:solidFill>
              </a:rPr>
              <a:t>. Градинки </a:t>
            </a:r>
            <a:r>
              <a:rPr lang="ru-RU" dirty="0" err="1" smtClean="0">
                <a:solidFill>
                  <a:srgbClr val="FFFF00"/>
                </a:solidFill>
              </a:rPr>
              <a:t>ростуть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знову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намагаються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впасти</a:t>
            </a:r>
            <a:r>
              <a:rPr lang="ru-RU" dirty="0" smtClean="0">
                <a:solidFill>
                  <a:srgbClr val="FFFF00"/>
                </a:solidFill>
              </a:rPr>
              <a:t>, так </a:t>
            </a:r>
            <a:r>
              <a:rPr lang="ru-RU" dirty="0" err="1" smtClean="0">
                <a:solidFill>
                  <a:srgbClr val="FFFF00"/>
                </a:solidFill>
              </a:rPr>
              <a:t>повторюється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кілька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разів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Нарешті</a:t>
            </a:r>
            <a:r>
              <a:rPr lang="ru-RU" dirty="0" smtClean="0">
                <a:solidFill>
                  <a:srgbClr val="FFFF00"/>
                </a:solidFill>
              </a:rPr>
              <a:t>, коли вони </a:t>
            </a:r>
            <a:r>
              <a:rPr lang="ru-RU" dirty="0" err="1" smtClean="0">
                <a:solidFill>
                  <a:srgbClr val="FFFF00"/>
                </a:solidFill>
              </a:rPr>
              <a:t>стають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досить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важкими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починають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падати</a:t>
            </a:r>
            <a:r>
              <a:rPr lang="ru-RU" dirty="0" smtClean="0">
                <a:solidFill>
                  <a:srgbClr val="FFFF00"/>
                </a:solidFill>
              </a:rPr>
              <a:t> на землю.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erevya-pejzazh-sneg-zima-5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Сніг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Але ось минула </a:t>
            </a:r>
            <a:r>
              <a:rPr lang="ru-RU" dirty="0" err="1" smtClean="0"/>
              <a:t>осінь</a:t>
            </a:r>
            <a:r>
              <a:rPr lang="ru-RU" dirty="0" smtClean="0"/>
              <a:t>. З приходом </a:t>
            </a:r>
            <a:r>
              <a:rPr lang="ru-RU" dirty="0" err="1" smtClean="0"/>
              <a:t>зими</a:t>
            </a:r>
            <a:r>
              <a:rPr lang="ru-RU" dirty="0" smtClean="0"/>
              <a:t> земля </a:t>
            </a:r>
            <a:r>
              <a:rPr lang="ru-RU" dirty="0" err="1" smtClean="0"/>
              <a:t>закутується</a:t>
            </a:r>
            <a:r>
              <a:rPr lang="ru-RU" dirty="0" smtClean="0"/>
              <a:t> </a:t>
            </a:r>
            <a:r>
              <a:rPr lang="ru-RU" dirty="0" err="1" smtClean="0"/>
              <a:t>білосніжним</a:t>
            </a:r>
            <a:r>
              <a:rPr lang="ru-RU" dirty="0" smtClean="0"/>
              <a:t> </a:t>
            </a:r>
            <a:r>
              <a:rPr lang="ru-RU" dirty="0" err="1" smtClean="0"/>
              <a:t>покривалом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кристаликів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,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ru-RU" dirty="0" err="1" smtClean="0"/>
              <a:t>снігом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Народжується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 у </a:t>
            </a:r>
            <a:r>
              <a:rPr lang="ru-RU" dirty="0" err="1" smtClean="0"/>
              <a:t>хмарах</a:t>
            </a:r>
            <a:r>
              <a:rPr lang="ru-RU" dirty="0" smtClean="0"/>
              <a:t> при </a:t>
            </a:r>
            <a:r>
              <a:rPr lang="ru-RU" dirty="0" err="1" smtClean="0"/>
              <a:t>замерзанні</a:t>
            </a:r>
            <a:r>
              <a:rPr lang="ru-RU" dirty="0" smtClean="0"/>
              <a:t> </a:t>
            </a:r>
            <a:r>
              <a:rPr lang="ru-RU" dirty="0" err="1" smtClean="0"/>
              <a:t>крапельок</a:t>
            </a:r>
            <a:r>
              <a:rPr lang="ru-RU" dirty="0" smtClean="0"/>
              <a:t> води через </a:t>
            </a:r>
            <a:r>
              <a:rPr lang="ru-RU" dirty="0" err="1" smtClean="0"/>
              <a:t>низьку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 До </a:t>
            </a:r>
            <a:r>
              <a:rPr lang="ru-RU" dirty="0" err="1" smtClean="0"/>
              <a:t>народженому</a:t>
            </a:r>
            <a:r>
              <a:rPr lang="ru-RU" dirty="0" smtClean="0"/>
              <a:t> </a:t>
            </a:r>
            <a:r>
              <a:rPr lang="ru-RU" dirty="0" err="1" smtClean="0"/>
              <a:t>кристалику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 </a:t>
            </a:r>
            <a:r>
              <a:rPr lang="ru-RU" dirty="0" err="1" smtClean="0"/>
              <a:t>прилаштовуються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води,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окрема</a:t>
            </a:r>
            <a:r>
              <a:rPr lang="ru-RU" dirty="0" smtClean="0"/>
              <a:t> </a:t>
            </a:r>
            <a:r>
              <a:rPr lang="ru-RU" dirty="0" err="1" smtClean="0"/>
              <a:t>сніжинка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сніжинки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візерунки</a:t>
            </a:r>
            <a:r>
              <a:rPr lang="ru-RU" dirty="0" smtClean="0"/>
              <a:t>, </a:t>
            </a:r>
            <a:r>
              <a:rPr lang="ru-RU" dirty="0" err="1" smtClean="0"/>
              <a:t>виткані</a:t>
            </a:r>
            <a:r>
              <a:rPr lang="ru-RU" dirty="0" smtClean="0"/>
              <a:t> на них морозом,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</a:t>
            </a:r>
            <a:r>
              <a:rPr lang="ru-RU" dirty="0" err="1" smtClean="0"/>
              <a:t>сніжинки</a:t>
            </a:r>
            <a:r>
              <a:rPr lang="ru-RU" dirty="0" smtClean="0"/>
              <a:t> </a:t>
            </a:r>
            <a:r>
              <a:rPr lang="ru-RU" dirty="0" err="1" smtClean="0"/>
              <a:t>злипаються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снігові</a:t>
            </a:r>
            <a:r>
              <a:rPr lang="ru-RU" dirty="0" smtClean="0"/>
              <a:t> </a:t>
            </a:r>
            <a:r>
              <a:rPr lang="ru-RU" dirty="0" err="1" smtClean="0"/>
              <a:t>пластівці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морозну</a:t>
            </a:r>
            <a:r>
              <a:rPr lang="ru-RU" dirty="0" smtClean="0"/>
              <a:t> погоду, </a:t>
            </a:r>
            <a:r>
              <a:rPr lang="ru-RU" dirty="0" err="1" smtClean="0"/>
              <a:t>наступаючи</a:t>
            </a:r>
            <a:r>
              <a:rPr lang="ru-RU" dirty="0" smtClean="0"/>
              <a:t> на </a:t>
            </a:r>
            <a:r>
              <a:rPr lang="ru-RU" dirty="0" err="1" smtClean="0"/>
              <a:t>сніг</a:t>
            </a:r>
            <a:r>
              <a:rPr lang="ru-RU" dirty="0" smtClean="0"/>
              <a:t>, ми </a:t>
            </a:r>
            <a:r>
              <a:rPr lang="ru-RU" dirty="0" err="1" smtClean="0"/>
              <a:t>чуємо</a:t>
            </a:r>
            <a:r>
              <a:rPr lang="ru-RU" dirty="0" smtClean="0"/>
              <a:t> </a:t>
            </a:r>
            <a:r>
              <a:rPr lang="ru-RU" dirty="0" err="1" smtClean="0"/>
              <a:t>дивний</a:t>
            </a:r>
            <a:r>
              <a:rPr lang="ru-RU" dirty="0" smtClean="0"/>
              <a:t> звук «скрип-скрип».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труться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ламаються</a:t>
            </a:r>
            <a:r>
              <a:rPr lang="ru-RU" dirty="0" smtClean="0"/>
              <a:t> </a:t>
            </a:r>
            <a:r>
              <a:rPr lang="ru-RU" dirty="0" err="1" smtClean="0"/>
              <a:t>кристалики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сніжинки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739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Як, коли і чому відбуваються такі явища: дощ, туман, сніг, роса, град.</vt:lpstr>
      <vt:lpstr>Водяна пара і вологість повітря</vt:lpstr>
      <vt:lpstr>Слайд 3</vt:lpstr>
      <vt:lpstr>Звідки беруться хмари і туман та Конденсація вологи з повітря. </vt:lpstr>
      <vt:lpstr>Туман – один з видів атмосферних опадів.І як утворюеться дощ </vt:lpstr>
      <vt:lpstr>Роса</vt:lpstr>
      <vt:lpstr>Іній – це замерзла роса</vt:lpstr>
      <vt:lpstr>Град</vt:lpstr>
      <vt:lpstr>Сніг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Як, коли і чому відбуваються такі явища: дощ, туман, сніг, роса, град.</dc:title>
  <dc:creator>User</dc:creator>
  <cp:lastModifiedBy>User</cp:lastModifiedBy>
  <cp:revision>5</cp:revision>
  <dcterms:created xsi:type="dcterms:W3CDTF">2017-12-21T16:45:43Z</dcterms:created>
  <dcterms:modified xsi:type="dcterms:W3CDTF">2017-12-21T17:30:05Z</dcterms:modified>
</cp:coreProperties>
</file>