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76" r:id="rId11"/>
    <p:sldId id="27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9" r:id="rId21"/>
    <p:sldId id="281" r:id="rId22"/>
    <p:sldId id="280" r:id="rId23"/>
    <p:sldId id="272" r:id="rId24"/>
    <p:sldId id="273" r:id="rId25"/>
    <p:sldId id="278" r:id="rId26"/>
    <p:sldId id="274" r:id="rId2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E36D-3968-492B-9836-1EADD4B1365D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8F09-F8BA-412D-B636-131BA145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9CAB-B223-4BFA-8BED-1AC96F361FDA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7CFD-9454-4C76-B9B3-67FDE9629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3DFF-053F-45E3-B259-5246E1A6043C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5D30-47AF-4ED0-B218-5169C8187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B0B1-292C-4D53-B9C9-58038E67FB3A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0C29-0969-4162-AEF8-A516A0502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1932-22C7-4FC0-B44F-A990150C56A3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BDBC-6113-435C-B4C9-47C47AE8A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49DE-9B16-4C33-9078-A0B8D6CEC56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3523-851D-435E-B661-2D451682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BB68-68D5-496A-839E-6ABB041B2A30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7930-F01A-40CF-9800-93AE228A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5C7B-0889-4392-A1D4-4B7A6D2DF177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8D0E-ADBD-4E76-84F6-FC55485B4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D894-5373-4C3A-A8F3-AF339734EAAE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447A-96A4-484B-944C-BE421B4CA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07B0-EE8D-4579-B1EB-A0CEF55694D1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0C2F-9E90-48E5-99B4-5BAF9EBD7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905D-EDF3-4C14-A38F-2DC947583F48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0A5F-CE32-4370-BE9C-D272E2122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65A4-51D2-4550-A773-EEA134FD5036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D8FC-213C-44D4-8D7A-E6FF03482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989E-82A2-42B6-90AC-209BC7EBA497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01C4-6998-4A70-8892-42EEFD0F1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67CF-66A6-4B54-9CA8-3C4D289C5635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2FD6-753E-40F3-A67F-1CD721140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63DC-BD77-46BF-8A57-0DDFF06F716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3C5E-A187-41F6-AABB-D84B6A37A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0B57-8A75-4F0D-80A5-C8ED11BD6D32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4C9F-3FF0-4744-AD07-7D8CF3733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BF89-0BBE-4943-A30D-2FF4FCA76779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AAD0-083A-4291-ADB3-370690D2E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3CFE18C-FE78-4E90-AC1D-286B6AB5B3D5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737E04A-6BED-4E3F-8553-63813028A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67" r:id="rId12"/>
    <p:sldLayoutId id="2147483655" r:id="rId13"/>
    <p:sldLayoutId id="2147483668" r:id="rId14"/>
    <p:sldLayoutId id="2147483654" r:id="rId15"/>
    <p:sldLayoutId id="2147483653" r:id="rId16"/>
    <p:sldLayoutId id="214748365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uk.wikipedia.org/wiki/%D0%A4%D0%BE%D0%BB%D0%BA%D0%BB%D0%B5%D0%BD%D0%B4%D1%81%D1%8C%D0%BA%D1%96_%D0%BE%D1%81%D1%82%D1%80%D0%BE%D0%B2%D0%B8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atin typeface="Arial Black" panose="020B0A04020102020204" pitchFamily="34" charset="0"/>
              </a:rPr>
              <a:t>КЛІМАТИЧНІ УМОВИ ТА РЕСУРСНИЙ ПОТЕНЦІАЛ АТМОСФЕРИ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и по запросу Атмосфера та системи Землі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201613"/>
            <a:ext cx="106362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6932613" y="6210300"/>
            <a:ext cx="4160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Arial Black" pitchFamily="34" charset="0"/>
              </a:rPr>
              <a:t>Розподіл температур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501650"/>
            <a:ext cx="9921875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552450" y="652463"/>
            <a:ext cx="3768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Arial Black" pitchFamily="34" charset="0"/>
              </a:rPr>
              <a:t>Розподіл опадів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Місце для вмісту 2"/>
          <p:cNvSpPr>
            <a:spLocks noGrp="1"/>
          </p:cNvSpPr>
          <p:nvPr>
            <p:ph idx="1"/>
          </p:nvPr>
        </p:nvSpPr>
        <p:spPr>
          <a:xfrm>
            <a:off x="719138" y="520700"/>
            <a:ext cx="10775950" cy="4773613"/>
          </a:xfrm>
        </p:spPr>
        <p:txBody>
          <a:bodyPr/>
          <a:lstStyle/>
          <a:p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  <p:sp>
        <p:nvSpPr>
          <p:cNvPr id="6" name="Прямокутник 5"/>
          <p:cNvSpPr/>
          <p:nvPr/>
        </p:nvSpPr>
        <p:spPr>
          <a:xfrm flipV="1">
            <a:off x="939800" y="766763"/>
            <a:ext cx="10155238" cy="887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1211263" y="931863"/>
            <a:ext cx="97361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i="1">
                <a:latin typeface="Arial Black" pitchFamily="34" charset="0"/>
              </a:rPr>
              <a:t>Ресурсний потенціал атмосфери</a:t>
            </a:r>
            <a:r>
              <a:rPr lang="uk-UA" sz="2800">
                <a:latin typeface="Arial Black" pitchFamily="34" charset="0"/>
              </a:rPr>
              <a:t> </a:t>
            </a:r>
            <a:br>
              <a:rPr lang="uk-UA" sz="2800">
                <a:latin typeface="Arial Black" pitchFamily="34" charset="0"/>
              </a:rPr>
            </a:br>
            <a:endParaRPr lang="uk-UA" sz="2800">
              <a:latin typeface="Arial Black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19138" y="2392363"/>
            <a:ext cx="3338512" cy="1468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3884613" y="2978150"/>
            <a:ext cx="4092575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rgbClr val="FFFF00"/>
                </a:solidFill>
                <a:latin typeface="Arial Black" panose="020B0A04020102020204" pitchFamily="34" charset="0"/>
              </a:rPr>
              <a:t>Агрокліматичні</a:t>
            </a:r>
            <a:r>
              <a:rPr lang="uk-UA" dirty="0">
                <a:solidFill>
                  <a:srgbClr val="FFFF00"/>
                </a:solidFill>
                <a:latin typeface="Arial Black" panose="020B0A04020102020204" pitchFamily="34" charset="0"/>
              </a:rPr>
              <a:t> ресурси: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</a:rPr>
              <a:t>Сума активних температур;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</a:rPr>
              <a:t>Тривалість періоду з активними температурами;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</a:rPr>
              <a:t>Коефіцієнт зволоження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7764463" y="2238375"/>
            <a:ext cx="3538537" cy="173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719138" y="2587625"/>
            <a:ext cx="347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solidFill>
                  <a:srgbClr val="FFC000"/>
                </a:solidFill>
                <a:latin typeface="Arial Black" pitchFamily="34" charset="0"/>
              </a:rPr>
              <a:t>Енергетичні ресурси:</a:t>
            </a:r>
          </a:p>
          <a:p>
            <a:r>
              <a:rPr lang="uk-UA" sz="2000">
                <a:latin typeface="Arial Black" pitchFamily="34" charset="0"/>
              </a:rPr>
              <a:t>Сонячна енергія</a:t>
            </a:r>
          </a:p>
          <a:p>
            <a:r>
              <a:rPr lang="uk-UA" sz="2000">
                <a:latin typeface="Arial Black" pitchFamily="34" charset="0"/>
              </a:rPr>
              <a:t>Вітрова енергія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7899400" y="2392363"/>
            <a:ext cx="33750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FFFF00"/>
                </a:solidFill>
                <a:latin typeface="Arial Black" pitchFamily="34" charset="0"/>
              </a:rPr>
              <a:t>Природно-рекреаційні ресурси:</a:t>
            </a:r>
          </a:p>
          <a:p>
            <a:pPr algn="ctr"/>
            <a:r>
              <a:rPr lang="uk-UA">
                <a:latin typeface="Arial Black" pitchFamily="34" charset="0"/>
              </a:rPr>
              <a:t>Оцінювання комфорту кліматичних умов для  туризму</a:t>
            </a:r>
          </a:p>
          <a:p>
            <a:endParaRPr lang="uk-UA">
              <a:latin typeface="Century Gothic" pitchFamily="34" charset="0"/>
            </a:endParaRPr>
          </a:p>
        </p:txBody>
      </p:sp>
      <p:cxnSp>
        <p:nvCxnSpPr>
          <p:cNvPr id="20" name="Пряма зі стрілкою 19"/>
          <p:cNvCxnSpPr/>
          <p:nvPr/>
        </p:nvCxnSpPr>
        <p:spPr>
          <a:xfrm flipH="1">
            <a:off x="2525713" y="1654175"/>
            <a:ext cx="1139825" cy="738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flipH="1">
            <a:off x="5929313" y="1741488"/>
            <a:ext cx="66675" cy="123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>
            <a:off x="8210550" y="1654175"/>
            <a:ext cx="1585913" cy="58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713413"/>
            <a:ext cx="9626600" cy="739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i="1" dirty="0">
                <a:latin typeface="Arial Black" panose="020B0A04020102020204" pitchFamily="34" charset="0"/>
              </a:rPr>
              <a:t>природно-рекреаційні ресурси</a:t>
            </a:r>
            <a:endParaRPr lang="uk-UA" sz="2800" b="1" dirty="0"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4200" y="452438"/>
            <a:ext cx="10266363" cy="4973637"/>
          </a:xfrm>
        </p:spPr>
        <p:txBody>
          <a:bodyPr rtlCol="0">
            <a:normAutofit lnSpcReduction="10000"/>
          </a:bodyPr>
          <a:lstStyle/>
          <a:p>
            <a:pPr fontAlgn="auto">
              <a:defRPr/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Клімат також багато в чому визначає </a:t>
            </a:r>
            <a:r>
              <a:rPr lang="uk-UA" i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природно-рекреаційні ресурси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територій, які забезпечують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відпочинок та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оздоровлення населення. </a:t>
            </a: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Особливе значення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для будь-яких видів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туризму має 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кліматичний комфорт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для перебування людей на певній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території.</a:t>
            </a: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Добрими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для туризму вважаються території, де сприятливі кліматичні умови тривають протягом 7 – 9 місяців на рік, задовільними – від 3 до 6,5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місяців, поганими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менш ніж 3 місяці, а найгіршими – лише протягом 1 – 2 місяців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Особливостями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клімату, що обмежують кількість туристів, є коротке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прохолодне або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дуже спекотне літо, тривала безсніжна зима. 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Уся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територія України лежить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 смузі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кліматичного комфорту для туризму. </a:t>
            </a:r>
            <a:b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uk-UA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Місце для вмісту 2"/>
          <p:cNvSpPr>
            <a:spLocks noGrp="1"/>
          </p:cNvSpPr>
          <p:nvPr>
            <p:ph idx="1"/>
          </p:nvPr>
        </p:nvSpPr>
        <p:spPr>
          <a:xfrm>
            <a:off x="452438" y="409575"/>
            <a:ext cx="10660062" cy="6253163"/>
          </a:xfrm>
        </p:spPr>
        <p:txBody>
          <a:bodyPr/>
          <a:lstStyle/>
          <a:p>
            <a:r>
              <a:rPr lang="uk-UA" sz="1800" smtClean="0">
                <a:latin typeface="Arial Black" pitchFamily="34" charset="0"/>
              </a:rPr>
              <a:t>З енергетичних ресурсів атмосфери найчастіше використовують </a:t>
            </a:r>
            <a:r>
              <a:rPr lang="uk-UA" sz="1800" i="1" smtClean="0">
                <a:solidFill>
                  <a:srgbClr val="FFFF00"/>
                </a:solidFill>
                <a:latin typeface="Arial Black" pitchFamily="34" charset="0"/>
              </a:rPr>
              <a:t>енергію</a:t>
            </a:r>
            <a:br>
              <a:rPr lang="uk-UA" sz="1800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sz="1800" i="1" smtClean="0">
                <a:solidFill>
                  <a:srgbClr val="FFFF00"/>
                </a:solidFill>
                <a:latin typeface="Arial Black" pitchFamily="34" charset="0"/>
              </a:rPr>
              <a:t>вітру</a:t>
            </a:r>
            <a:r>
              <a:rPr lang="uk-UA" sz="1800" i="1" smtClean="0">
                <a:latin typeface="Arial Black" pitchFamily="34" charset="0"/>
              </a:rPr>
              <a:t>. </a:t>
            </a:r>
            <a:r>
              <a:rPr lang="uk-UA" sz="1800" smtClean="0">
                <a:latin typeface="Arial Black" pitchFamily="34" charset="0"/>
              </a:rPr>
              <a:t>Для спорудження вітрових електростанцій </a:t>
            </a:r>
            <a:r>
              <a:rPr lang="uk-UA" sz="1800" smtClean="0">
                <a:solidFill>
                  <a:srgbClr val="FFFF00"/>
                </a:solidFill>
                <a:latin typeface="Arial Black" pitchFamily="34" charset="0"/>
              </a:rPr>
              <a:t>(ВЕС) </a:t>
            </a:r>
            <a:r>
              <a:rPr lang="uk-UA" sz="1800" smtClean="0">
                <a:latin typeface="Arial Black" pitchFamily="34" charset="0"/>
              </a:rPr>
              <a:t>найбільш перспективними є морські узбережжя, гірські райони, відкриті простори степів і пустель. </a:t>
            </a:r>
          </a:p>
          <a:p>
            <a:r>
              <a:rPr lang="uk-UA" sz="1800" smtClean="0">
                <a:latin typeface="Arial Black" pitchFamily="34" charset="0"/>
              </a:rPr>
              <a:t>Цей вид енергії найбільш активно використовують у країнах Європи: Данії, Нідерландах, Великій Британії, Німеччині.</a:t>
            </a:r>
          </a:p>
          <a:p>
            <a:r>
              <a:rPr lang="uk-UA" sz="1800" smtClean="0">
                <a:latin typeface="Arial Black" pitchFamily="34" charset="0"/>
              </a:rPr>
              <a:t> У південних та східних частинах України діють ВЕС, на яких працюють близько 400 вітрових установок. </a:t>
            </a:r>
          </a:p>
          <a:p>
            <a:r>
              <a:rPr lang="uk-UA" sz="1800" smtClean="0">
                <a:latin typeface="Arial Black" pitchFamily="34" charset="0"/>
              </a:rPr>
              <a:t>Перспективним щодо розвитку вітрової енергетики є район Українських Карпат.</a:t>
            </a:r>
          </a:p>
          <a:p>
            <a:r>
              <a:rPr lang="uk-UA" sz="1800" i="1" smtClean="0">
                <a:solidFill>
                  <a:srgbClr val="FFFF00"/>
                </a:solidFill>
                <a:latin typeface="Arial Black" pitchFamily="34" charset="0"/>
              </a:rPr>
              <a:t>Сонячна енергія </a:t>
            </a:r>
            <a:r>
              <a:rPr lang="uk-UA" sz="1800" smtClean="0">
                <a:latin typeface="Arial Black" pitchFamily="34" charset="0"/>
              </a:rPr>
              <a:t>величезна: лише за півроку Сонце дає Землі енергію, що</a:t>
            </a:r>
            <a:br>
              <a:rPr lang="uk-UA" sz="1800" smtClean="0">
                <a:latin typeface="Arial Black" pitchFamily="34" charset="0"/>
              </a:rPr>
            </a:br>
            <a:r>
              <a:rPr lang="uk-UA" sz="1800" smtClean="0">
                <a:latin typeface="Arial Black" pitchFamily="34" charset="0"/>
              </a:rPr>
              <a:t>дорівнює усім запасам мінеральної сировини в надрах планети. Однак сонячну енергію треба акумулювати вдень для подальшого використання.</a:t>
            </a:r>
          </a:p>
          <a:p>
            <a:r>
              <a:rPr lang="uk-UA" sz="1800" smtClean="0">
                <a:latin typeface="Arial Black" pitchFamily="34" charset="0"/>
              </a:rPr>
              <a:t>Найбільш перспективними для спорудження сонячних електростанцій </a:t>
            </a:r>
            <a:r>
              <a:rPr lang="uk-UA" sz="1800" smtClean="0">
                <a:solidFill>
                  <a:srgbClr val="FFFF00"/>
                </a:solidFill>
                <a:latin typeface="Arial Black" pitchFamily="34" charset="0"/>
              </a:rPr>
              <a:t>(СЕС) </a:t>
            </a:r>
            <a:r>
              <a:rPr lang="uk-UA" sz="1800" smtClean="0">
                <a:latin typeface="Arial Black" pitchFamily="34" charset="0"/>
              </a:rPr>
              <a:t>є країни аридного (сухого й жаркого) клімату. Сонячна енергія використовується в понад 30 країнах світу.</a:t>
            </a:r>
          </a:p>
          <a:p>
            <a:r>
              <a:rPr lang="uk-UA" sz="1800" smtClean="0">
                <a:latin typeface="Arial Black" pitchFamily="34" charset="0"/>
              </a:rPr>
              <a:t>У південних частинах України в Одеській області та Автономній Республіці</a:t>
            </a:r>
            <a:br>
              <a:rPr lang="uk-UA" sz="1800" smtClean="0">
                <a:latin typeface="Arial Black" pitchFamily="34" charset="0"/>
              </a:rPr>
            </a:br>
            <a:r>
              <a:rPr lang="uk-UA" sz="1800" smtClean="0">
                <a:latin typeface="Arial Black" pitchFamily="34" charset="0"/>
              </a:rPr>
              <a:t>Крим вже працюють СЕС. </a:t>
            </a:r>
            <a:br>
              <a:rPr lang="uk-UA" sz="1800" smtClean="0">
                <a:latin typeface="Arial Black" pitchFamily="34" charset="0"/>
              </a:rPr>
            </a:br>
            <a:endParaRPr lang="uk-UA" sz="180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538788"/>
            <a:ext cx="10993437" cy="9921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latin typeface="Arial Black" panose="020B0A04020102020204" pitchFamily="34" charset="0"/>
              </a:rPr>
            </a:br>
            <a:r>
              <a:rPr lang="ru-RU" sz="2400" b="1" dirty="0" err="1" smtClean="0">
                <a:latin typeface="Arial Black" panose="020B0A04020102020204" pitchFamily="34" charset="0"/>
              </a:rPr>
              <a:t>Агрокліматичні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ресурси</a:t>
            </a:r>
            <a:r>
              <a:rPr lang="ru-RU" sz="2400" b="1" dirty="0"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latin typeface="Arial Black" panose="020B0A04020102020204" pitchFamily="34" charset="0"/>
              </a:rPr>
              <a:t>їхній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atin typeface="Arial Black" panose="020B0A04020102020204" pitchFamily="34" charset="0"/>
              </a:rPr>
              <a:t>вплив</a:t>
            </a:r>
            <a:r>
              <a:rPr lang="ru-RU" sz="2400" b="1" dirty="0">
                <a:latin typeface="Arial Black" panose="020B0A04020102020204" pitchFamily="34" charset="0"/>
              </a:rPr>
              <a:t> на </a:t>
            </a:r>
            <a:r>
              <a:rPr lang="ru-RU" sz="2400" b="1" dirty="0" err="1">
                <a:latin typeface="Arial Black" panose="020B0A04020102020204" pitchFamily="34" charset="0"/>
              </a:rPr>
              <a:t>спеціалізацію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сільського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господарства</a:t>
            </a:r>
            <a:r>
              <a:rPr lang="ru-RU" sz="2400" b="1" dirty="0">
                <a:latin typeface="Arial Black" panose="020B0A04020102020204" pitchFamily="34" charset="0"/>
              </a:rPr>
              <a:t>.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br>
              <a:rPr lang="ru-RU" sz="2400" dirty="0">
                <a:latin typeface="Arial Black" panose="020B0A04020102020204" pitchFamily="34" charset="0"/>
              </a:rPr>
            </a:b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33794" name="Місце для вмісту 2"/>
          <p:cNvSpPr>
            <a:spLocks noGrp="1"/>
          </p:cNvSpPr>
          <p:nvPr>
            <p:ph idx="1"/>
          </p:nvPr>
        </p:nvSpPr>
        <p:spPr>
          <a:xfrm>
            <a:off x="452438" y="157163"/>
            <a:ext cx="10947400" cy="5459412"/>
          </a:xfrm>
        </p:spPr>
        <p:txBody>
          <a:bodyPr/>
          <a:lstStyle/>
          <a:p>
            <a:r>
              <a:rPr lang="ru-RU" sz="1400" b="1" i="1" smtClean="0">
                <a:solidFill>
                  <a:srgbClr val="FFFF00"/>
                </a:solidFill>
                <a:latin typeface="Arial Black" pitchFamily="34" charset="0"/>
              </a:rPr>
              <a:t>Агрокліматичні ресурси </a:t>
            </a:r>
            <a:r>
              <a:rPr lang="ru-RU" sz="1400" smtClean="0">
                <a:latin typeface="Arial Black" pitchFamily="34" charset="0"/>
              </a:rPr>
              <a:t>– це особливості клімату, які дають змогу культивувати певний набір сільськогосподарських культур і розводити певні види свійських тварин</a:t>
            </a:r>
            <a:r>
              <a:rPr lang="ru-RU" sz="1400" i="1" smtClean="0">
                <a:latin typeface="Arial Black" pitchFamily="34" charset="0"/>
              </a:rPr>
              <a:t>. </a:t>
            </a:r>
          </a:p>
          <a:p>
            <a:r>
              <a:rPr lang="ru-RU" sz="1400" smtClean="0">
                <a:latin typeface="Arial Black" pitchFamily="34" charset="0"/>
              </a:rPr>
              <a:t>Ці кліматичні особливості визначаються географічним положенням території у межах кліматичних поясів.</a:t>
            </a:r>
          </a:p>
          <a:p>
            <a:r>
              <a:rPr lang="ru-RU" sz="1400" smtClean="0">
                <a:latin typeface="Arial Black" pitchFamily="34" charset="0"/>
              </a:rPr>
              <a:t> Агрокліматичні ресурси є невичерпними, але їхня якість може змінюватися внаслідок глобальних змін клімату через господарську діяльність людини.</a:t>
            </a:r>
          </a:p>
          <a:p>
            <a:r>
              <a:rPr lang="ru-RU" sz="1400" smtClean="0">
                <a:latin typeface="Arial Black" pitchFamily="34" charset="0"/>
              </a:rPr>
              <a:t> Ресурси тепла визначаються двома основними показниками: сумою активних температур ( ) і тривалістю періоду з активними температурами. Ресурси вологи оцінюються коефіцієнтом</a:t>
            </a:r>
            <a:br>
              <a:rPr lang="ru-RU" sz="1400" smtClean="0">
                <a:latin typeface="Arial Black" pitchFamily="34" charset="0"/>
              </a:rPr>
            </a:br>
            <a:r>
              <a:rPr lang="ru-RU" sz="1400" smtClean="0">
                <a:latin typeface="Arial Black" pitchFamily="34" charset="0"/>
              </a:rPr>
              <a:t>зволоження.</a:t>
            </a:r>
          </a:p>
          <a:p>
            <a:r>
              <a:rPr lang="ru-RU" sz="1400" smtClean="0">
                <a:latin typeface="Arial Black" pitchFamily="34" charset="0"/>
              </a:rPr>
              <a:t>У сільському господарстві </a:t>
            </a:r>
            <a:r>
              <a:rPr lang="ru-RU" sz="1400" i="1" smtClean="0">
                <a:latin typeface="Arial Black" pitchFamily="34" charset="0"/>
              </a:rPr>
              <a:t>активними </a:t>
            </a:r>
            <a:r>
              <a:rPr lang="ru-RU" sz="1400" smtClean="0">
                <a:latin typeface="Arial Black" pitchFamily="34" charset="0"/>
              </a:rPr>
              <a:t>вважаються середньодобові температури понад +10 оС. За таких умов найактивніше розвиваються рослини. Усі активні температури протягом року сумують, а нижчі за +10 оС не враховують.Так одержують </a:t>
            </a:r>
            <a:r>
              <a:rPr lang="ru-RU" sz="1400" i="1" smtClean="0">
                <a:latin typeface="Arial Black" pitchFamily="34" charset="0"/>
              </a:rPr>
              <a:t>суму активних температур. </a:t>
            </a:r>
          </a:p>
          <a:p>
            <a:r>
              <a:rPr lang="ru-RU" sz="1400" smtClean="0">
                <a:latin typeface="Arial Black" pitchFamily="34" charset="0"/>
              </a:rPr>
              <a:t>В районі екватора вона становить понад 8 000 оС, а в районі полярних кіл – менш ніж 400 °С. У межах України цей показник зростає з півночі на південь від 2 200 °С до понад 4 000 °С. Сума активних</a:t>
            </a:r>
            <a:br>
              <a:rPr lang="ru-RU" sz="1400" smtClean="0">
                <a:latin typeface="Arial Black" pitchFamily="34" charset="0"/>
              </a:rPr>
            </a:br>
            <a:r>
              <a:rPr lang="ru-RU" sz="1400" smtClean="0">
                <a:latin typeface="Arial Black" pitchFamily="34" charset="0"/>
              </a:rPr>
              <a:t>температур визначає, теплолюбні або холодостійкі рослини мають переважати в</a:t>
            </a:r>
            <a:br>
              <a:rPr lang="ru-RU" sz="1400" smtClean="0">
                <a:latin typeface="Arial Black" pitchFamily="34" charset="0"/>
              </a:rPr>
            </a:br>
            <a:r>
              <a:rPr lang="ru-RU" sz="1400" smtClean="0">
                <a:latin typeface="Arial Black" pitchFamily="34" charset="0"/>
              </a:rPr>
              <a:t>посівах. </a:t>
            </a:r>
          </a:p>
          <a:p>
            <a:r>
              <a:rPr lang="ru-RU" sz="1400" i="1" smtClean="0">
                <a:latin typeface="Arial Black" pitchFamily="34" charset="0"/>
              </a:rPr>
              <a:t>Тривалість періоду з активними температурами </a:t>
            </a:r>
            <a:r>
              <a:rPr lang="ru-RU" sz="1400" smtClean="0">
                <a:latin typeface="Arial Black" pitchFamily="34" charset="0"/>
              </a:rPr>
              <a:t>показує кількість діб на рік зі сприятливим для рослинництва температурним режимом. Цей показник визначає, які рослини за періодом вегетації: коротким (швидкостиглі), середнім або тривалим (ті, що довго дозрівають) доцільно вирощувати. </a:t>
            </a:r>
            <a:br>
              <a:rPr lang="ru-RU" sz="1400" smtClean="0">
                <a:latin typeface="Arial Black" pitchFamily="34" charset="0"/>
              </a:rPr>
            </a:br>
            <a:endParaRPr lang="uk-UA" sz="140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4213" y="209550"/>
            <a:ext cx="11063287" cy="6148388"/>
          </a:xfrm>
        </p:spPr>
        <p:txBody>
          <a:bodyPr rtlCol="0">
            <a:noAutofit/>
          </a:bodyPr>
          <a:lstStyle/>
          <a:p>
            <a:pPr fontAlgn="auto">
              <a:defRPr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Для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визначення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коефіцієнта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зволоження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річну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кількість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опадів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одержує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територія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(мм),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слід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поділити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можливе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випаровування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ru-RU" sz="18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випаровуваність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(мм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). 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більше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надходить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сонячного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тепла, то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більше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може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випаровуватись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вологи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за умов,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якщо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вона є. 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Адже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випаровуваність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може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бути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значною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а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реальне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випарування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малим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Якщо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&gt; 1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то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зволоження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вважають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надмірним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= 1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достатнім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&lt; 1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недостатнім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&lt; 0,3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бідним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fontAlgn="auto"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території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коефіцієнт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зволоження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зменшується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від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0,8 – 1,0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півночі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до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0,4 – 0,6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півдні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fontAlgn="auto"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За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розподілом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Землі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ресурсів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тепла й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вологи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виокремлюють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ru-RU" sz="18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4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агрокліматичні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пояси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зонально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змінюються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від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екватора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до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полюсів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18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тропічний</a:t>
            </a:r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(у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межах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екваторіального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субекваторіального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тропічного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кліматичних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поясів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),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субтропічний</a:t>
            </a: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помірний</a:t>
            </a: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та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холодний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До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них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додаються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зони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зволоження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ru-RU" sz="1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волога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(з </a:t>
            </a: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&gt; 1) та </a:t>
            </a:r>
            <a:r>
              <a:rPr lang="ru-RU" sz="1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посушлива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(з </a:t>
            </a: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&lt; 1). </a:t>
            </a:r>
            <a:br>
              <a:rPr lang="ru-RU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uk-UA" sz="18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651500"/>
            <a:ext cx="10793412" cy="854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latin typeface="Arial Black" panose="020B0A04020102020204" pitchFamily="34" charset="0"/>
              </a:rPr>
              <a:t/>
            </a:r>
            <a:br>
              <a:rPr lang="uk-UA" sz="2400" b="1" dirty="0" smtClean="0">
                <a:latin typeface="Arial Black" panose="020B0A04020102020204" pitchFamily="34" charset="0"/>
              </a:rPr>
            </a:br>
            <a:r>
              <a:rPr lang="uk-UA" sz="2400" b="1" dirty="0" smtClean="0">
                <a:latin typeface="Arial Black" panose="020B0A04020102020204" pitchFamily="34" charset="0"/>
              </a:rPr>
              <a:t>Стихійні </a:t>
            </a:r>
            <a:r>
              <a:rPr lang="uk-UA" sz="2400" b="1" dirty="0">
                <a:latin typeface="Arial Black" panose="020B0A04020102020204" pitchFamily="34" charset="0"/>
              </a:rPr>
              <a:t>атмосферні явища, їхнє прогнозування та засоби протидії. </a:t>
            </a:r>
            <a:r>
              <a:rPr lang="uk-UA" sz="2400" dirty="0">
                <a:latin typeface="Arial Black" panose="020B0A04020102020204" pitchFamily="34" charset="0"/>
              </a:rPr>
              <a:t/>
            </a:r>
            <a:br>
              <a:rPr lang="uk-UA" sz="2400" dirty="0">
                <a:latin typeface="Arial Black" panose="020B0A04020102020204" pitchFamily="34" charset="0"/>
              </a:rPr>
            </a:b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35842" name="Місце для вмісту 2"/>
          <p:cNvSpPr>
            <a:spLocks noGrp="1"/>
          </p:cNvSpPr>
          <p:nvPr>
            <p:ph idx="1"/>
          </p:nvPr>
        </p:nvSpPr>
        <p:spPr>
          <a:xfrm>
            <a:off x="409575" y="296863"/>
            <a:ext cx="11285538" cy="4876800"/>
          </a:xfrm>
        </p:spPr>
        <p:txBody>
          <a:bodyPr/>
          <a:lstStyle/>
          <a:p>
            <a:r>
              <a:rPr lang="uk-UA" sz="1600" b="1" i="1" smtClean="0">
                <a:solidFill>
                  <a:srgbClr val="FF0000"/>
                </a:solidFill>
                <a:latin typeface="Arial Black" pitchFamily="34" charset="0"/>
              </a:rPr>
              <a:t>Стихійні явища </a:t>
            </a:r>
            <a:r>
              <a:rPr lang="uk-UA" sz="1600" smtClean="0">
                <a:latin typeface="Arial Black" pitchFamily="34" charset="0"/>
              </a:rPr>
              <a:t>– надзвичайні природні процеси, що мають значну руйнівну силу,</a:t>
            </a:r>
            <a:br>
              <a:rPr lang="uk-UA" sz="1600" smtClean="0">
                <a:latin typeface="Arial Black" pitchFamily="34" charset="0"/>
              </a:rPr>
            </a:br>
            <a:r>
              <a:rPr lang="uk-UA" sz="1600" smtClean="0">
                <a:latin typeface="Arial Black" pitchFamily="34" charset="0"/>
              </a:rPr>
              <a:t>завдають матеріальної шкоди або навіть призводять до людських жертв. </a:t>
            </a:r>
          </a:p>
          <a:p>
            <a:r>
              <a:rPr lang="uk-UA" sz="1600" smtClean="0">
                <a:latin typeface="Arial Black" pitchFamily="34" charset="0"/>
              </a:rPr>
              <a:t>Стихійні явища, як правило, трапляються зненацька, тому їм важко своєчасно запобігти.</a:t>
            </a:r>
            <a:br>
              <a:rPr lang="uk-UA" sz="1600" smtClean="0">
                <a:latin typeface="Arial Black" pitchFamily="34" charset="0"/>
              </a:rPr>
            </a:br>
            <a:r>
              <a:rPr lang="uk-UA" sz="1600" smtClean="0">
                <a:latin typeface="Arial Black" pitchFamily="34" charset="0"/>
              </a:rPr>
              <a:t>Між </a:t>
            </a:r>
            <a:r>
              <a:rPr lang="uk-UA" sz="1600" smtClean="0">
                <a:solidFill>
                  <a:srgbClr val="FF0000"/>
                </a:solidFill>
                <a:latin typeface="Arial Black" pitchFamily="34" charset="0"/>
              </a:rPr>
              <a:t>10° і 30° </a:t>
            </a:r>
            <a:r>
              <a:rPr lang="uk-UA" sz="1600" smtClean="0">
                <a:latin typeface="Arial Black" pitchFamily="34" charset="0"/>
              </a:rPr>
              <a:t>широти обох півкуль над теплою морською поверхнею часто</a:t>
            </a:r>
            <a:br>
              <a:rPr lang="uk-UA" sz="1600" smtClean="0">
                <a:latin typeface="Arial Black" pitchFamily="34" charset="0"/>
              </a:rPr>
            </a:br>
            <a:r>
              <a:rPr lang="uk-UA" sz="1600" smtClean="0">
                <a:latin typeface="Arial Black" pitchFamily="34" charset="0"/>
              </a:rPr>
              <a:t>формуються </a:t>
            </a:r>
            <a:r>
              <a:rPr lang="uk-UA" sz="1600" i="1" smtClean="0">
                <a:solidFill>
                  <a:srgbClr val="FF0000"/>
                </a:solidFill>
                <a:latin typeface="Arial Black" pitchFamily="34" charset="0"/>
              </a:rPr>
              <a:t>тропічні циклони </a:t>
            </a:r>
            <a:r>
              <a:rPr lang="uk-UA" sz="1600" smtClean="0">
                <a:latin typeface="Arial Black" pitchFamily="34" charset="0"/>
              </a:rPr>
              <a:t>. За своєю природою вони є відносно компактними: їхній діаметр не перевищує 320 км. Через значну різницю тиску між центром і периферією сила вітру в тропічному циклоні досягає сили шторму (9 балів) або урагану (12 балів), а швидкість – 400 км/год. </a:t>
            </a:r>
          </a:p>
          <a:p>
            <a:r>
              <a:rPr lang="uk-UA" sz="1600" smtClean="0">
                <a:latin typeface="Arial Black" pitchFamily="34" charset="0"/>
              </a:rPr>
              <a:t>Від тропічних циклонів страждають океанічні острови та прибережні райони материків. Вони супроводжуються потужними грозами, надзвичайної сили зливами й штормовими вітрами. На поверхні моря виникають велетенські вітрові хвилі, штормові припливи та смерчі, а із просуванням вглиб суходолу стихія швидко втрачає свою силу. Сезон тропічних циклонів у Північній півкулі припадає </a:t>
            </a:r>
            <a:r>
              <a:rPr lang="uk-UA" sz="1600" smtClean="0">
                <a:solidFill>
                  <a:srgbClr val="FF0000"/>
                </a:solidFill>
                <a:latin typeface="Arial Black" pitchFamily="34" charset="0"/>
              </a:rPr>
              <a:t>на червень – листопад</a:t>
            </a:r>
            <a:r>
              <a:rPr lang="uk-UA" sz="1600" smtClean="0">
                <a:latin typeface="Arial Black" pitchFamily="34" charset="0"/>
              </a:rPr>
              <a:t>, досягаючи піка</a:t>
            </a:r>
            <a:br>
              <a:rPr lang="uk-UA" sz="1600" smtClean="0">
                <a:latin typeface="Arial Black" pitchFamily="34" charset="0"/>
              </a:rPr>
            </a:br>
            <a:r>
              <a:rPr lang="uk-UA" sz="1600" smtClean="0">
                <a:latin typeface="Arial Black" pitchFamily="34" charset="0"/>
              </a:rPr>
              <a:t>наприкінці </a:t>
            </a:r>
            <a:r>
              <a:rPr lang="uk-UA" sz="1600" smtClean="0">
                <a:solidFill>
                  <a:srgbClr val="FF0000"/>
                </a:solidFill>
                <a:latin typeface="Arial Black" pitchFamily="34" charset="0"/>
              </a:rPr>
              <a:t>серпня та у вересні</a:t>
            </a:r>
            <a:r>
              <a:rPr lang="uk-UA" sz="1600" smtClean="0">
                <a:latin typeface="Arial Black" pitchFamily="34" charset="0"/>
              </a:rPr>
              <a:t>.</a:t>
            </a:r>
          </a:p>
          <a:p>
            <a:r>
              <a:rPr lang="uk-UA" sz="1600" smtClean="0">
                <a:latin typeface="Arial Black" pitchFamily="34" charset="0"/>
              </a:rPr>
              <a:t> У Південній півкулі він триває у </a:t>
            </a:r>
            <a:r>
              <a:rPr lang="uk-UA" sz="1600" smtClean="0">
                <a:solidFill>
                  <a:srgbClr val="FF0000"/>
                </a:solidFill>
                <a:latin typeface="Arial Black" pitchFamily="34" charset="0"/>
              </a:rPr>
              <a:t>листопаді – квітні</a:t>
            </a:r>
            <a:r>
              <a:rPr lang="uk-UA" sz="1600" smtClean="0">
                <a:latin typeface="Arial Black" pitchFamily="34" charset="0"/>
              </a:rPr>
              <a:t>. Для прогнозування шляху проходження тропічного циклону зазвичай використовують вимірювання швидкості та сили вітрів у всій товщі тропосфери.</a:t>
            </a:r>
            <a:br>
              <a:rPr lang="uk-UA" sz="1600" smtClean="0">
                <a:latin typeface="Arial Black" pitchFamily="34" charset="0"/>
              </a:rPr>
            </a:br>
            <a:r>
              <a:rPr lang="uk-UA" sz="1600" smtClean="0">
                <a:latin typeface="Arial Black" pitchFamily="34" charset="0"/>
              </a:rPr>
              <a:t>Однак точність прогнозування залишається досить низькою. </a:t>
            </a:r>
            <a:br>
              <a:rPr lang="uk-UA" sz="1600" smtClean="0">
                <a:latin typeface="Arial Black" pitchFamily="34" charset="0"/>
              </a:rPr>
            </a:br>
            <a:endParaRPr lang="uk-UA" sz="160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2413" y="104775"/>
            <a:ext cx="11217275" cy="6356350"/>
          </a:xfrm>
        </p:spPr>
        <p:txBody>
          <a:bodyPr rtlCol="0">
            <a:noAutofit/>
          </a:bodyPr>
          <a:lstStyle/>
          <a:p>
            <a:pPr fontAlgn="auto">
              <a:defRPr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 природних зонах саван і рідколісся, субтропічних </a:t>
            </a:r>
            <a:r>
              <a:rPr lang="uk-UA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твердолистих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лісів і чагарників, а також степів часто трапляються </a:t>
            </a:r>
            <a:r>
              <a:rPr lang="uk-UA" sz="1800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посухи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суттєва нестача опадів протягом тривалого часу в умовах високої температури повітря. Починається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посуха зі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встановлення </a:t>
            </a:r>
            <a:r>
              <a:rPr lang="uk-UA" sz="1800" dirty="0">
                <a:solidFill>
                  <a:srgbClr val="FF0000"/>
                </a:solidFill>
                <a:latin typeface="Arial Black" panose="020B0A04020102020204" pitchFamily="34" charset="0"/>
              </a:rPr>
              <a:t>малорухомого антициклону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uk-UA" sz="18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Висока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температура та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поступове зниження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вологості повітря створюють підвищену випаровуваність </a:t>
            </a:r>
            <a:r>
              <a:rPr lang="uk-UA" sz="1800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атмосферна посуха</a:t>
            </a:r>
            <a:r>
              <a:rPr lang="uk-UA" sz="1800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lang="uk-UA" sz="1800" dirty="0">
                <a:solidFill>
                  <a:schemeClr val="bg2"/>
                </a:solidFill>
                <a:latin typeface="Arial Black" panose="020B0A04020102020204" pitchFamily="34" charset="0"/>
              </a:rPr>
              <a:t>,</a:t>
            </a:r>
            <a:r>
              <a:rPr lang="uk-UA" sz="1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внаслідок чого виснажуються запаси ґрунтової вологи </a:t>
            </a:r>
            <a:r>
              <a:rPr lang="uk-UA" sz="1800" dirty="0">
                <a:solidFill>
                  <a:srgbClr val="FF0000"/>
                </a:solidFill>
                <a:latin typeface="Arial Black" panose="020B0A04020102020204" pitchFamily="34" charset="0"/>
              </a:rPr>
              <a:t>(ґрунтова посуха</a:t>
            </a: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fontAlgn="auto">
              <a:defRPr/>
            </a:pP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 метою підвищення інформованості світової громадськості ООН встановила</a:t>
            </a:r>
            <a:b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1800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17 червня Всесвітній день боротьби зі </a:t>
            </a:r>
            <a:r>
              <a:rPr lang="uk-UA" sz="1800" dirty="0" err="1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спустелюванням</a:t>
            </a:r>
            <a:r>
              <a:rPr lang="uk-UA" sz="1800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 та посухами. </a:t>
            </a:r>
            <a:endParaRPr lang="uk-UA" sz="1800" dirty="0" smtClean="0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Проти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посухи використовують системи зрошення земель і сіють посухостійкі сорти рослин.</a:t>
            </a:r>
            <a:b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Під час посухи трапляються </a:t>
            </a:r>
            <a:r>
              <a:rPr lang="uk-UA" sz="1800" i="1" dirty="0">
                <a:solidFill>
                  <a:srgbClr val="FF0000"/>
                </a:solidFill>
                <a:latin typeface="Arial Black" panose="020B0A04020102020204" pitchFamily="34" charset="0"/>
              </a:rPr>
              <a:t>суховії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вітри з високою температурою та низькою</a:t>
            </a:r>
            <a:b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вологістю повітря. У степах </a:t>
            </a:r>
            <a:r>
              <a:rPr lang="uk-UA" sz="18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суховії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часто супроводжуються </a:t>
            </a:r>
            <a:r>
              <a:rPr lang="uk-UA" sz="1800" i="1" dirty="0">
                <a:solidFill>
                  <a:srgbClr val="FF0000"/>
                </a:solidFill>
                <a:latin typeface="Arial Black" panose="020B0A04020102020204" pitchFamily="34" charset="0"/>
              </a:rPr>
              <a:t>пиловими бурями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</a:t>
            </a:r>
            <a:b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сильними вітрами тривалістю понад 12 год, які видувають і </a:t>
            </a:r>
            <a:r>
              <a:rPr lang="uk-UA" sz="1800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переносять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дрібні часточки ґрунту, пилу та піску. Для запобігання цьому стихійному лиху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створюють захисні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лісосмуги, сіють багаторічні трави для укріплення ґрунтів. </a:t>
            </a:r>
            <a:endParaRPr lang="uk-UA" sz="1800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Під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час сильної спеки виникають </a:t>
            </a:r>
            <a:r>
              <a:rPr lang="uk-UA" sz="1800" i="1" dirty="0">
                <a:solidFill>
                  <a:srgbClr val="FF0000"/>
                </a:solidFill>
                <a:latin typeface="Arial Black" panose="020B0A04020102020204" pitchFamily="34" charset="0"/>
              </a:rPr>
              <a:t>лісові </a:t>
            </a:r>
            <a:r>
              <a:rPr lang="uk-UA" sz="1800" dirty="0">
                <a:solidFill>
                  <a:srgbClr val="FF0000"/>
                </a:solidFill>
                <a:latin typeface="Arial Black" panose="020B0A04020102020204" pitchFamily="34" charset="0"/>
              </a:rPr>
              <a:t>та </a:t>
            </a:r>
            <a:r>
              <a:rPr lang="uk-UA" sz="1800" i="1" dirty="0">
                <a:solidFill>
                  <a:srgbClr val="FF0000"/>
                </a:solidFill>
                <a:latin typeface="Arial Black" panose="020B0A04020102020204" pitchFamily="34" charset="0"/>
              </a:rPr>
              <a:t>торф’яні пожежі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Вони часто охоплюють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величезні простори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й дуже важко піддаються гасінню. </a:t>
            </a:r>
            <a:br>
              <a:rPr lang="uk-UA" sz="1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uk-UA" sz="18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4500" y="487363"/>
            <a:ext cx="10980738" cy="5843587"/>
          </a:xfrm>
        </p:spPr>
        <p:txBody>
          <a:bodyPr rtlCol="0">
            <a:normAutofit fontScale="85000" lnSpcReduction="10000"/>
          </a:bodyPr>
          <a:lstStyle/>
          <a:p>
            <a:pPr fontAlgn="auto">
              <a:defRPr/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Небезпеку становлять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сильні зливи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дощі з кількістю опадів понад 50 мм</a:t>
            </a:r>
            <a:b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 рівнинах та 30 мм у горах, тривалістю менш ніж 12 год. </a:t>
            </a:r>
            <a:endParaRPr lang="uk-UA" sz="1700" i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Під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час сильних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гроз влітку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опади можуть випадати у формі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граду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Під час грози трапляються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шквали </a:t>
            </a:r>
            <a:r>
              <a:rPr lang="uk-UA" dirty="0">
                <a:solidFill>
                  <a:srgbClr val="FFC000"/>
                </a:solidFill>
                <a:latin typeface="Arial Black" panose="020B0A04020102020204" pitchFamily="34" charset="0"/>
              </a:rPr>
              <a:t>–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різкі короткочасні посилення швидкості вітру (до 15 – 40 м/с) на тлі штилю або слабкого вітру. Вони можуть завдати шкоди електромережам,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окремим будівлям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деревам. 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Найменш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дослідженим, але найбільш руйнівним явищем </a:t>
            </a:r>
            <a:r>
              <a:rPr lang="uk-UA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є </a:t>
            </a:r>
            <a:r>
              <a:rPr lang="uk-UA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смерч </a:t>
            </a:r>
            <a:r>
              <a:rPr lang="uk-UA" dirty="0">
                <a:solidFill>
                  <a:srgbClr val="FFC000"/>
                </a:solidFill>
                <a:latin typeface="Arial Black" panose="020B0A04020102020204" pitchFamily="34" charset="0"/>
              </a:rPr>
              <a:t>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сильний вихор з дуже низьким тиском у центрі, який опускається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до землі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 формі хобота. Смерч супроводжується грозою, дощем, градом і,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якщо досягає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поверхні землі, майже завжди завдає значних руйнувань. 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 Північній Америці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смерчі називають </a:t>
            </a:r>
            <a:r>
              <a:rPr lang="uk-UA" dirty="0">
                <a:solidFill>
                  <a:srgbClr val="FFC000"/>
                </a:solidFill>
                <a:latin typeface="Arial Black" panose="020B0A04020102020204" pitchFamily="34" charset="0"/>
              </a:rPr>
              <a:t>«торнадо</a:t>
            </a:r>
            <a:r>
              <a:rPr lang="uk-UA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».</a:t>
            </a: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Навесні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та восени частими бувають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заморозки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зниження температури повітря нижче від 0 °С ввечері та вночі за позитивних температур вдень. Особливо</a:t>
            </a:r>
            <a:b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небезпечні весняні заморозки в період вегетації рослин. Для зменшення тепловіддачі з поверхні землі влаштовують задимлення, поливання ґрунту та його</a:t>
            </a:r>
            <a:b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укриття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Суттєву загрозу для роботи транспорту (особливо авіаційного та автомобільного) становить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туман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за якого зменшується горизонтальна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видимість до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1 км й менше. Тумани частіше бувають у населених пунктах, ніж поза ними. </a:t>
            </a:r>
            <a:b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uk-UA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вмісту 2"/>
          <p:cNvSpPr>
            <a:spLocks noGrp="1"/>
          </p:cNvSpPr>
          <p:nvPr>
            <p:ph idx="1"/>
          </p:nvPr>
        </p:nvSpPr>
        <p:spPr>
          <a:xfrm>
            <a:off x="684213" y="479425"/>
            <a:ext cx="10288587" cy="3821113"/>
          </a:xfrm>
        </p:spPr>
        <p:txBody>
          <a:bodyPr/>
          <a:lstStyle/>
          <a:p>
            <a:endParaRPr lang="uk-UA" sz="2400" b="1" i="1" smtClean="0">
              <a:latin typeface="Arial Black" pitchFamily="34" charset="0"/>
            </a:endParaRPr>
          </a:p>
          <a:p>
            <a:r>
              <a:rPr lang="uk-UA" sz="2400" b="1" i="1" smtClean="0">
                <a:latin typeface="Arial Black" pitchFamily="34" charset="0"/>
              </a:rPr>
              <a:t>1. Що таке вивітрювання та які існують його види?</a:t>
            </a:r>
          </a:p>
          <a:p>
            <a:r>
              <a:rPr lang="uk-UA" sz="2400" b="1" i="1" smtClean="0">
                <a:latin typeface="Arial Black" pitchFamily="34" charset="0"/>
              </a:rPr>
              <a:t> 2. Які вам відомі відновлювані джерела енергії (ВДЕ)?</a:t>
            </a:r>
          </a:p>
          <a:p>
            <a:r>
              <a:rPr lang="uk-UA" sz="2400" b="1" i="1" smtClean="0">
                <a:latin typeface="Arial Black" pitchFamily="34" charset="0"/>
              </a:rPr>
              <a:t> 3. Як особливості клімату впливають на</a:t>
            </a:r>
            <a:br>
              <a:rPr lang="uk-UA" sz="2400" b="1" i="1" smtClean="0">
                <a:latin typeface="Arial Black" pitchFamily="34" charset="0"/>
              </a:rPr>
            </a:br>
            <a:r>
              <a:rPr lang="uk-UA" sz="2400" b="1" i="1" smtClean="0">
                <a:latin typeface="Arial Black" pitchFamily="34" charset="0"/>
              </a:rPr>
              <a:t>спеціалізацію сільського господарства? </a:t>
            </a:r>
          </a:p>
          <a:p>
            <a:r>
              <a:rPr lang="uk-UA" sz="2400" b="1" i="1" smtClean="0">
                <a:latin typeface="Arial Black" pitchFamily="34" charset="0"/>
              </a:rPr>
              <a:t>4. Чим спричинене глобальне потепління</a:t>
            </a:r>
            <a:br>
              <a:rPr lang="uk-UA" sz="2400" b="1" i="1" smtClean="0">
                <a:latin typeface="Arial Black" pitchFamily="34" charset="0"/>
              </a:rPr>
            </a:br>
            <a:r>
              <a:rPr lang="uk-UA" sz="2400" b="1" i="1" smtClean="0">
                <a:latin typeface="Arial Black" pitchFamily="34" charset="0"/>
              </a:rPr>
              <a:t>клімату та які його можливі наслідки?</a:t>
            </a:r>
            <a:r>
              <a:rPr lang="uk-UA" sz="2400" b="1" smtClean="0">
                <a:latin typeface="Arial Black" pitchFamily="34" charset="0"/>
              </a:rPr>
              <a:t> </a:t>
            </a:r>
            <a:br>
              <a:rPr lang="uk-UA" sz="2400" b="1" smtClean="0">
                <a:latin typeface="Arial Black" pitchFamily="34" charset="0"/>
              </a:rPr>
            </a:br>
            <a:endParaRPr lang="uk-UA" sz="2400" b="1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s://geomap.com.ua/images/g11a/Maps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201613"/>
            <a:ext cx="11434762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6" descr="https://upload.wikimedia.org/wikipedia/commons/thumb/2/23/Global_tropical_cyclone_tracks-edit2.jpg/1920px-Global_tropical_cyclone_tracks-edi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11585575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4"/>
          <p:cNvSpPr txBox="1">
            <a:spLocks noChangeArrowheads="1"/>
          </p:cNvSpPr>
          <p:nvPr/>
        </p:nvSpPr>
        <p:spPr bwMode="auto">
          <a:xfrm flipH="1">
            <a:off x="442913" y="5064125"/>
            <a:ext cx="11102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Arial Black" pitchFamily="34" charset="0"/>
              </a:rPr>
              <a:t>Мапа шляху всіх тропічних циклонів за період 1985—2005 років</a:t>
            </a:r>
            <a:endParaRPr lang="uk-UA" sz="2000" b="1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s://upload.wikimedia.org/wikipedia/commons/5/52/Hurr_c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451100"/>
            <a:ext cx="51816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https://upload.wikimedia.org/wikipedia/commons/3/31/Ivan_Sat_Img_Sept_7_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700" y="341313"/>
            <a:ext cx="62817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8" descr="https://upload.wikimedia.org/wikipedia/commons/thumb/c/ca/FEMA_-_14985_-_Photograph_by_Jocelyn_Augustino_taken_on_08-30-2005_in_Louisiana.jpg/1920px-FEMA_-_14985_-_Photograph_by_Jocelyn_Augustino_taken_on_08-30-2005_in_Louisi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3" y="180975"/>
            <a:ext cx="496887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0" descr="https://upload.wikimedia.org/wikipedia/commons/thumb/a/ad/Flooding_in_Galveston_from_Hurricane_Rita.jpg/1280px-Flooding_in_Galveston_from_Hurricane_Ri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7350" y="4491038"/>
            <a:ext cx="6632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4213" y="539750"/>
            <a:ext cx="10523537" cy="5791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defRPr/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 разі змішування туману з отруйними газами утворюється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вологий смог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Накопичення шкідливих для здоров’я людини газів у повітрі з низькою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вологістю спричиняє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сухий смог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Найчастіше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він є наслідком диму від лісових,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торф’яних або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степових пожеж, викидів промислових підприємств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зимовий період трапляються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сильні снігопади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які найчастіше призводять</a:t>
            </a:r>
            <a:b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до заметів на дорогах, обриву ліній електропередачі, ушкодженню будов, сходження лавин у горах. 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Снігопад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під час сильного вітру називають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заметіллю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Надходження холодного повітря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спричиняє </a:t>
            </a:r>
            <a:r>
              <a:rPr lang="uk-UA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морози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Вони вважаються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сильними при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температурі –10 °С…–15 °С, а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дуже сильними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– нижче від –15 °С. 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разі намерзання краплин дощу або туману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при температурі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поверхні від 0 °С до –3 °С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 поверхні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землі та предметах (гілках дерев, електромережах) утворюється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шар щільного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льоду –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ожеледь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Вона спричиняє обламування гілок дерев,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обривання електричних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мереж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fontAlgn="auto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dirty="0">
                <a:solidFill>
                  <a:srgbClr val="FFC000"/>
                </a:solidFill>
                <a:latin typeface="Arial Black" panose="020B0A04020102020204" pitchFamily="34" charset="0"/>
              </a:rPr>
              <a:t>Кригу,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що утворилася на земній поверхні після відлиги,</a:t>
            </a:r>
            <a:b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називають </a:t>
            </a:r>
            <a:r>
              <a:rPr lang="uk-UA" i="1" dirty="0">
                <a:solidFill>
                  <a:srgbClr val="FFC000"/>
                </a:solidFill>
                <a:latin typeface="Arial Black" panose="020B0A04020102020204" pitchFamily="34" charset="0"/>
              </a:rPr>
              <a:t>ожеледицею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Вона перешкоджає нормальній роботі транспорту. </a:t>
            </a:r>
            <a:br>
              <a:rPr lang="uk-UA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uk-UA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808663"/>
            <a:ext cx="8534400" cy="420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latin typeface="Arial Black" panose="020B0A04020102020204" pitchFamily="34" charset="0"/>
              </a:rPr>
              <a:t/>
            </a:r>
            <a:br>
              <a:rPr lang="uk-UA" sz="2400" b="1" dirty="0" smtClean="0">
                <a:latin typeface="Arial Black" panose="020B0A04020102020204" pitchFamily="34" charset="0"/>
              </a:rPr>
            </a:br>
            <a:r>
              <a:rPr lang="uk-UA" sz="2400" b="1" dirty="0" smtClean="0">
                <a:latin typeface="Arial Black" panose="020B0A04020102020204" pitchFamily="34" charset="0"/>
              </a:rPr>
              <a:t>Кліматичні </a:t>
            </a:r>
            <a:r>
              <a:rPr lang="uk-UA" sz="2400" b="1" dirty="0">
                <a:latin typeface="Arial Black" panose="020B0A04020102020204" pitchFamily="34" charset="0"/>
              </a:rPr>
              <a:t>зміни на планеті.</a:t>
            </a:r>
            <a:r>
              <a:rPr lang="uk-UA" sz="2400" dirty="0">
                <a:latin typeface="Arial Black" panose="020B0A04020102020204" pitchFamily="34" charset="0"/>
              </a:rPr>
              <a:t> </a:t>
            </a:r>
            <a:br>
              <a:rPr lang="uk-UA" sz="2400" dirty="0">
                <a:latin typeface="Arial Black" panose="020B0A04020102020204" pitchFamily="34" charset="0"/>
              </a:rPr>
            </a:b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4213" y="261938"/>
            <a:ext cx="10872787" cy="54070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Через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негативний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вплив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навколишнє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середовище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господарської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людини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газовий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склад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атмосферного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повітря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почав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змінюватися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Спостереження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показали,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протягом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ХХ – початку ХХІ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ст. температура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повітря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по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всій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планеті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зросла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на 2 °С, а до 2050 р.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збільшиться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ще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3 – 4 °С. 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ru-RU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Явище</a:t>
            </a:r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глобального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потепління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називають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парниковим</a:t>
            </a:r>
            <a:r>
              <a:rPr lang="ru-RU" i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ефектом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fontAlgn="auto"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думку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більшості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фахівців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його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викликає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зростання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частки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вуглекислого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газу в</a:t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повітрі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Основними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джерелами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його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надходження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в атмосферу є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автомобільний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транспорт і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теплові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електростанції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Вуглекислий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газ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виконує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в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атмосфері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ту саму</a:t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роль,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скло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в парнику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або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теплиці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пропускає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сонячні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промені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які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нагрівають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земну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поверхню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але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затримують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тепло,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відходить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від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Землі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fontAlgn="auto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Наслідки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глобального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потепління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можуть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бути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катастрофічними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Вже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тепер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спостерігаються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відступ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льодовиків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у горах і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посилене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танення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криги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в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Антарктиді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й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Арктиці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Це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в свою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чергу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стане причиною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підняття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рівня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Світового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океану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й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затоплення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великих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прибережних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територій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fontAlgn="auto"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Відбувається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зміщення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меж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кліматичних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поясів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у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бік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полюсів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може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призвести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в недалекому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майбутньому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до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кардинальних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змін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ландшафтів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Останнім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часом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влітку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трапляється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аномальна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спека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помірних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і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субтропічних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широтах, коли температура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повітря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долає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позначку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+35 °С й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перевищує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кліматичну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норму на 5 – 10 °С. При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цьому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спостерігається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зростання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рівня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смертності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серед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людей.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Щоб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не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допустити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посилення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парникового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ефекту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використовують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нові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екологічно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чисті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види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палива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та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енергії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. </a:t>
            </a:r>
            <a:b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endParaRPr lang="uk-UA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850"/>
            <a:ext cx="12319000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71713" y="231775"/>
            <a:ext cx="2562225" cy="9223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  <a:cs typeface="+mn-cs"/>
              </a:rPr>
              <a:t>Зміни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  <a:cs typeface="+mn-cs"/>
              </a:rPr>
              <a:t> гідрологічного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  <a:cs typeface="+mn-cs"/>
              </a:rPr>
              <a:t>циклу</a:t>
            </a:r>
            <a:endParaRPr lang="uk-UA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688" y="1416050"/>
            <a:ext cx="1527175" cy="3698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  <a:cs typeface="+mn-cs"/>
              </a:rPr>
              <a:t>хмари</a:t>
            </a:r>
            <a:endParaRPr lang="uk-UA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0" y="2081213"/>
            <a:ext cx="1355725" cy="584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Arial Black" panose="020B0A04020102020204" pitchFamily="34" charset="0"/>
                <a:cs typeface="+mn-cs"/>
              </a:rPr>
              <a:t>Повітря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Arial Black" panose="020B0A04020102020204" pitchFamily="34" charset="0"/>
                <a:cs typeface="+mn-cs"/>
              </a:rPr>
              <a:t>біомаса</a:t>
            </a:r>
            <a:endParaRPr lang="uk-UA" sz="1600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950" y="4197350"/>
            <a:ext cx="1355725" cy="584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Arial Black" panose="020B0A04020102020204" pitchFamily="34" charset="0"/>
                <a:cs typeface="+mn-cs"/>
              </a:rPr>
              <a:t>Біомаса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950" y="5637213"/>
            <a:ext cx="3003550" cy="8302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Arial Black" panose="020B0A04020102020204" pitchFamily="34" charset="0"/>
                <a:cs typeface="+mn-cs"/>
              </a:rPr>
              <a:t>Зміни на поверхні Землі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1928813" y="4511675"/>
            <a:ext cx="1447800" cy="8302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Arial Black" pitchFamily="34" charset="0"/>
              </a:rPr>
              <a:t>Земля –біомаса</a:t>
            </a:r>
          </a:p>
          <a:p>
            <a:pPr algn="ctr"/>
            <a:endParaRPr lang="uk-UA" sz="1600">
              <a:latin typeface="Arial Black" pitchFamily="34" charset="0"/>
            </a:endParaRPr>
          </a:p>
        </p:txBody>
      </p:sp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5405438" y="474663"/>
            <a:ext cx="2824162" cy="646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Arial Black" pitchFamily="34" charset="0"/>
              </a:rPr>
              <a:t>Зміни</a:t>
            </a:r>
          </a:p>
          <a:p>
            <a:pPr algn="ctr"/>
            <a:r>
              <a:rPr lang="uk-UA" b="1">
                <a:latin typeface="Arial Black" pitchFamily="34" charset="0"/>
              </a:rPr>
              <a:t> в атмосфері</a:t>
            </a:r>
          </a:p>
        </p:txBody>
      </p:sp>
      <p:sp>
        <p:nvSpPr>
          <p:cNvPr id="44041" name="TextBox 10"/>
          <p:cNvSpPr txBox="1">
            <a:spLocks noChangeArrowheads="1"/>
          </p:cNvSpPr>
          <p:nvPr/>
        </p:nvSpPr>
        <p:spPr bwMode="auto">
          <a:xfrm>
            <a:off x="5908675" y="1785938"/>
            <a:ext cx="1476375" cy="36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Arial Black" pitchFamily="34" charset="0"/>
              </a:rPr>
              <a:t>Аерозолі</a:t>
            </a:r>
            <a:r>
              <a:rPr lang="uk-UA">
                <a:latin typeface="Century Gothic" pitchFamily="34" charset="0"/>
              </a:rPr>
              <a:t> </a:t>
            </a:r>
          </a:p>
        </p:txBody>
      </p:sp>
      <p:sp>
        <p:nvSpPr>
          <p:cNvPr id="44042" name="TextBox 11"/>
          <p:cNvSpPr txBox="1">
            <a:spLocks noChangeArrowheads="1"/>
          </p:cNvSpPr>
          <p:nvPr/>
        </p:nvSpPr>
        <p:spPr bwMode="auto">
          <a:xfrm>
            <a:off x="6018213" y="3863975"/>
            <a:ext cx="1477962" cy="646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Arial Black" pitchFamily="34" charset="0"/>
              </a:rPr>
              <a:t>Вплив</a:t>
            </a:r>
          </a:p>
          <a:p>
            <a:pPr algn="ctr"/>
            <a:r>
              <a:rPr lang="uk-UA">
                <a:latin typeface="Arial Black" pitchFamily="34" charset="0"/>
              </a:rPr>
              <a:t>людини</a:t>
            </a:r>
          </a:p>
        </p:txBody>
      </p:sp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3365500" y="4954588"/>
            <a:ext cx="1768475" cy="64611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Arial Black" pitchFamily="34" charset="0"/>
              </a:rPr>
              <a:t>Ріки </a:t>
            </a:r>
          </a:p>
          <a:p>
            <a:pPr algn="ctr"/>
            <a:r>
              <a:rPr lang="uk-UA">
                <a:latin typeface="Arial Black" pitchFamily="34" charset="0"/>
              </a:rPr>
              <a:t>озера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6175" y="3455988"/>
            <a:ext cx="16383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  <a:cs typeface="+mn-cs"/>
              </a:rPr>
              <a:t>Земна радіація</a:t>
            </a:r>
            <a:endParaRPr lang="uk-UA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494035">
            <a:off x="8739188" y="2705100"/>
            <a:ext cx="1347787" cy="8302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Arial Black" panose="020B0A04020102020204" pitchFamily="34" charset="0"/>
                <a:cs typeface="+mn-cs"/>
              </a:rPr>
              <a:t>Випар.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Arial Black" panose="020B0A04020102020204" pitchFamily="34" charset="0"/>
                <a:cs typeface="+mn-cs"/>
              </a:rPr>
              <a:t>Опади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44046" name="TextBox 15"/>
          <p:cNvSpPr txBox="1">
            <a:spLocks noChangeArrowheads="1"/>
          </p:cNvSpPr>
          <p:nvPr/>
        </p:nvSpPr>
        <p:spPr bwMode="auto">
          <a:xfrm>
            <a:off x="10121900" y="1898650"/>
            <a:ext cx="1674813" cy="708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Arial Black" pitchFamily="34" charset="0"/>
              </a:rPr>
              <a:t>Зміни інсоляції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99688" y="2606675"/>
            <a:ext cx="1395412" cy="9239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+mn-cs"/>
              </a:rPr>
              <a:t>Повітря – крига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80550" y="3467100"/>
            <a:ext cx="1035050" cy="9223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Arial Black" panose="020B0A04020102020204" pitchFamily="34" charset="0"/>
                <a:cs typeface="+mn-cs"/>
              </a:rPr>
              <a:t>Тиск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Arial Black" panose="020B0A040201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  <p:sp>
        <p:nvSpPr>
          <p:cNvPr id="44049" name="TextBox 18"/>
          <p:cNvSpPr txBox="1">
            <a:spLocks noChangeArrowheads="1"/>
          </p:cNvSpPr>
          <p:nvPr/>
        </p:nvSpPr>
        <p:spPr bwMode="auto">
          <a:xfrm>
            <a:off x="10590213" y="3551238"/>
            <a:ext cx="1047750" cy="646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Arial Black" pitchFamily="34" charset="0"/>
              </a:rPr>
              <a:t>Теплообмін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18788" y="4197350"/>
            <a:ext cx="1074737" cy="3683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  <a:cs typeface="+mn-cs"/>
              </a:rPr>
              <a:t>Крига</a:t>
            </a:r>
            <a:r>
              <a:rPr lang="uk-UA" dirty="0">
                <a:latin typeface="+mn-lt"/>
                <a:cs typeface="+mn-cs"/>
              </a:rPr>
              <a:t> </a:t>
            </a:r>
            <a:endParaRPr lang="uk-UA" dirty="0"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0950" y="4954588"/>
            <a:ext cx="1808163" cy="12001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Arial Black" panose="020B0A04020102020204" pitchFamily="34" charset="0"/>
                <a:cs typeface="+mn-cs"/>
              </a:rPr>
              <a:t>Земля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1549097">
            <a:off x="8448675" y="5083175"/>
            <a:ext cx="1797050" cy="3397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Arial Black" panose="020B0A04020102020204" pitchFamily="34" charset="0"/>
                <a:cs typeface="+mn-cs"/>
              </a:rPr>
              <a:t>О</a:t>
            </a:r>
            <a:r>
              <a:rPr lang="uk-UA" sz="1600" b="1" dirty="0">
                <a:latin typeface="Arial Black" panose="020B0A04020102020204" pitchFamily="34" charset="0"/>
                <a:cs typeface="+mn-cs"/>
              </a:rPr>
              <a:t>кеан   </a:t>
            </a:r>
            <a:endParaRPr lang="uk-UA" sz="1600" b="1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3175" y="5600700"/>
            <a:ext cx="1622425" cy="6461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  <a:cs typeface="+mn-cs"/>
              </a:rPr>
              <a:t>Зміни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Arial Black" panose="020B0A04020102020204" pitchFamily="34" charset="0"/>
                <a:cs typeface="+mn-cs"/>
              </a:rPr>
              <a:t>в океані</a:t>
            </a:r>
            <a:endParaRPr lang="uk-UA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56888" y="5554663"/>
            <a:ext cx="1281112" cy="646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+mn-cs"/>
              </a:rPr>
              <a:t>Крига -океан</a:t>
            </a:r>
            <a:endParaRPr lang="uk-UA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088313" y="1325563"/>
            <a:ext cx="508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972050"/>
            <a:ext cx="8534400" cy="1022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latin typeface="Arial Black" panose="020B0A04020102020204" pitchFamily="34" charset="0"/>
              </a:rPr>
              <a:t>Самоперевірка</a:t>
            </a: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45058" name="Місце для вмісту 2"/>
          <p:cNvSpPr>
            <a:spLocks noGrp="1"/>
          </p:cNvSpPr>
          <p:nvPr>
            <p:ph idx="1"/>
          </p:nvPr>
        </p:nvSpPr>
        <p:spPr>
          <a:xfrm>
            <a:off x="684213" y="685800"/>
            <a:ext cx="10671175" cy="3614738"/>
          </a:xfrm>
        </p:spPr>
        <p:txBody>
          <a:bodyPr/>
          <a:lstStyle/>
          <a:p>
            <a:r>
              <a:rPr lang="uk-UA" b="1" smtClean="0">
                <a:latin typeface="Arial Black" pitchFamily="34" charset="0"/>
              </a:rPr>
              <a:t>1. </a:t>
            </a:r>
            <a:r>
              <a:rPr lang="uk-UA" i="1" smtClean="0">
                <a:latin typeface="Arial Black" pitchFamily="34" charset="0"/>
              </a:rPr>
              <a:t>Наведіть приклади взаємодії атмосфери з літосферою. </a:t>
            </a:r>
          </a:p>
          <a:p>
            <a:r>
              <a:rPr lang="uk-UA" b="1" smtClean="0">
                <a:latin typeface="Arial Black" pitchFamily="34" charset="0"/>
              </a:rPr>
              <a:t>2. </a:t>
            </a:r>
            <a:r>
              <a:rPr lang="uk-UA" i="1" smtClean="0">
                <a:latin typeface="Arial Black" pitchFamily="34" charset="0"/>
              </a:rPr>
              <a:t>Оцініть ресурсні властивості атмосфери. </a:t>
            </a:r>
          </a:p>
          <a:p>
            <a:r>
              <a:rPr lang="uk-UA" b="1" smtClean="0">
                <a:latin typeface="Arial Black" pitchFamily="34" charset="0"/>
              </a:rPr>
              <a:t>3. </a:t>
            </a:r>
            <a:r>
              <a:rPr lang="uk-UA" i="1" smtClean="0">
                <a:latin typeface="Arial Black" pitchFamily="34" charset="0"/>
              </a:rPr>
              <a:t>Обґрунтуйте вплив агрокліматичних ресурсів на</a:t>
            </a:r>
            <a:br>
              <a:rPr lang="uk-UA" i="1" smtClean="0">
                <a:latin typeface="Arial Black" pitchFamily="34" charset="0"/>
              </a:rPr>
            </a:br>
            <a:r>
              <a:rPr lang="uk-UA" i="1" smtClean="0">
                <a:latin typeface="Arial Black" pitchFamily="34" charset="0"/>
              </a:rPr>
              <a:t>спеціалізацію рослинництва.</a:t>
            </a:r>
          </a:p>
          <a:p>
            <a:r>
              <a:rPr lang="uk-UA" i="1" smtClean="0">
                <a:latin typeface="Arial Black" pitchFamily="34" charset="0"/>
              </a:rPr>
              <a:t> </a:t>
            </a:r>
            <a:r>
              <a:rPr lang="uk-UA" b="1" smtClean="0">
                <a:latin typeface="Arial Black" pitchFamily="34" charset="0"/>
              </a:rPr>
              <a:t>4. </a:t>
            </a:r>
            <a:r>
              <a:rPr lang="uk-UA" i="1" smtClean="0">
                <a:latin typeface="Arial Black" pitchFamily="34" charset="0"/>
              </a:rPr>
              <a:t>У чому полягає загроза глобальних кліматичних</a:t>
            </a:r>
            <a:br>
              <a:rPr lang="uk-UA" i="1" smtClean="0">
                <a:latin typeface="Arial Black" pitchFamily="34" charset="0"/>
              </a:rPr>
            </a:br>
            <a:r>
              <a:rPr lang="uk-UA" i="1" smtClean="0">
                <a:latin typeface="Arial Black" pitchFamily="34" charset="0"/>
              </a:rPr>
              <a:t>змін та забруднення атмосфери? </a:t>
            </a:r>
          </a:p>
          <a:p>
            <a:r>
              <a:rPr lang="uk-UA" b="1" smtClean="0">
                <a:latin typeface="Arial Black" pitchFamily="34" charset="0"/>
              </a:rPr>
              <a:t>5*. </a:t>
            </a:r>
            <a:r>
              <a:rPr lang="uk-UA" i="1" smtClean="0">
                <a:latin typeface="Arial Black" pitchFamily="34" charset="0"/>
              </a:rPr>
              <a:t>Запропонуйте способи розв’язування проблеми</a:t>
            </a:r>
            <a:br>
              <a:rPr lang="uk-UA" i="1" smtClean="0">
                <a:latin typeface="Arial Black" pitchFamily="34" charset="0"/>
              </a:rPr>
            </a:br>
            <a:r>
              <a:rPr lang="uk-UA" i="1" smtClean="0">
                <a:latin typeface="Arial Black" pitchFamily="34" charset="0"/>
              </a:rPr>
              <a:t>глобального потепління</a:t>
            </a:r>
            <a:r>
              <a:rPr lang="uk-UA" smtClean="0">
                <a:latin typeface="Arial Black" pitchFamily="34" charset="0"/>
              </a:rPr>
              <a:t> </a:t>
            </a:r>
            <a:br>
              <a:rPr lang="uk-UA" smtClean="0">
                <a:latin typeface="Arial Black" pitchFamily="34" charset="0"/>
              </a:rPr>
            </a:br>
            <a:endParaRPr lang="uk-UA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076825"/>
            <a:ext cx="8534400" cy="9175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latin typeface="Arial Black" panose="020B0A04020102020204" pitchFamily="34" charset="0"/>
              </a:rPr>
              <a:t/>
            </a:r>
            <a:br>
              <a:rPr lang="uk-UA" sz="3200" b="1" dirty="0" smtClean="0">
                <a:latin typeface="Arial Black" panose="020B0A04020102020204" pitchFamily="34" charset="0"/>
              </a:rPr>
            </a:br>
            <a:r>
              <a:rPr lang="uk-UA" sz="3200" b="1" dirty="0" smtClean="0">
                <a:latin typeface="Arial Black" panose="020B0A04020102020204" pitchFamily="34" charset="0"/>
              </a:rPr>
              <a:t>Вплив </a:t>
            </a:r>
            <a:r>
              <a:rPr lang="uk-UA" sz="3200" b="1" dirty="0">
                <a:latin typeface="Arial Black" panose="020B0A04020102020204" pitchFamily="34" charset="0"/>
              </a:rPr>
              <a:t>атмосфери на літосферу</a:t>
            </a:r>
            <a:r>
              <a:rPr lang="uk-UA" sz="3200" dirty="0">
                <a:latin typeface="Arial Black" panose="020B0A04020102020204" pitchFamily="34" charset="0"/>
              </a:rPr>
              <a:t> </a:t>
            </a:r>
            <a:br>
              <a:rPr lang="uk-UA" sz="3200" dirty="0">
                <a:latin typeface="Arial Black" panose="020B0A04020102020204" pitchFamily="34" charset="0"/>
              </a:rPr>
            </a:br>
            <a:endParaRPr lang="uk-UA" sz="3200" dirty="0">
              <a:latin typeface="Arial Black" panose="020B0A04020102020204" pitchFamily="34" charset="0"/>
            </a:endParaRPr>
          </a:p>
        </p:txBody>
      </p:sp>
      <p:sp>
        <p:nvSpPr>
          <p:cNvPr id="21506" name="Місце для вмісту 2"/>
          <p:cNvSpPr>
            <a:spLocks noGrp="1"/>
          </p:cNvSpPr>
          <p:nvPr>
            <p:ph idx="1"/>
          </p:nvPr>
        </p:nvSpPr>
        <p:spPr>
          <a:xfrm>
            <a:off x="684213" y="685800"/>
            <a:ext cx="10410825" cy="3614738"/>
          </a:xfrm>
        </p:spPr>
        <p:txBody>
          <a:bodyPr/>
          <a:lstStyle/>
          <a:p>
            <a:r>
              <a:rPr lang="uk-UA" smtClean="0">
                <a:latin typeface="Arial Black" pitchFamily="34" charset="0"/>
              </a:rPr>
              <a:t>Ви вже знаєте, що атмосфера тісно пов’язана з усіма зовнішніми оболонками Землі в межах географічної оболонки. </a:t>
            </a:r>
          </a:p>
          <a:p>
            <a:r>
              <a:rPr lang="uk-UA" smtClean="0">
                <a:latin typeface="Arial Black" pitchFamily="34" charset="0"/>
              </a:rPr>
              <a:t>Внаслідок безпосереднього впливу атмосфери літосфера зазнає потужного фізичного та хімічного </a:t>
            </a:r>
            <a:r>
              <a:rPr lang="uk-UA" i="1" smtClean="0">
                <a:latin typeface="Arial Black" pitchFamily="34" charset="0"/>
              </a:rPr>
              <a:t>вивітрювання</a:t>
            </a:r>
            <a:r>
              <a:rPr lang="uk-UA" smtClean="0">
                <a:latin typeface="Arial Black" pitchFamily="34" charset="0"/>
              </a:rPr>
              <a:t>.</a:t>
            </a:r>
          </a:p>
          <a:p>
            <a:r>
              <a:rPr lang="uk-UA" i="1" smtClean="0">
                <a:latin typeface="Arial Black" pitchFamily="34" charset="0"/>
              </a:rPr>
              <a:t>Фізичне вивітрювання </a:t>
            </a:r>
            <a:r>
              <a:rPr lang="uk-UA" smtClean="0">
                <a:latin typeface="Arial Black" pitchFamily="34" charset="0"/>
              </a:rPr>
              <a:t>полягає лише в механічному руйнуванні гірських порід.</a:t>
            </a:r>
          </a:p>
          <a:p>
            <a:r>
              <a:rPr lang="uk-UA" smtClean="0">
                <a:latin typeface="Arial Black" pitchFamily="34" charset="0"/>
              </a:rPr>
              <a:t>Залежно від діючих чинників існує температурне, морозне та механічне вивітрювання. </a:t>
            </a:r>
            <a:br>
              <a:rPr lang="uk-UA" smtClean="0">
                <a:latin typeface="Arial Black" pitchFamily="34" charset="0"/>
              </a:rPr>
            </a:br>
            <a:r>
              <a:rPr lang="uk-UA" smtClean="0">
                <a:latin typeface="Arial Black" pitchFamily="34" charset="0"/>
              </a:rPr>
              <a:t/>
            </a:r>
            <a:br>
              <a:rPr lang="uk-UA" smtClean="0">
                <a:latin typeface="Arial Black" pitchFamily="34" charset="0"/>
              </a:rPr>
            </a:br>
            <a:endParaRPr lang="uk-UA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634038"/>
            <a:ext cx="8534400" cy="627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latin typeface="Arial Black" panose="020B0A04020102020204" pitchFamily="34" charset="0"/>
              </a:rPr>
              <a:t>Фізичне вивітрювання</a:t>
            </a:r>
            <a:endParaRPr lang="uk-UA" sz="3200" b="1" dirty="0">
              <a:latin typeface="Arial Black" panose="020B0A04020102020204" pitchFamily="34" charset="0"/>
            </a:endParaRPr>
          </a:p>
        </p:txBody>
      </p:sp>
      <p:sp>
        <p:nvSpPr>
          <p:cNvPr id="22530" name="Місце для вмісту 2"/>
          <p:cNvSpPr>
            <a:spLocks noGrp="1"/>
          </p:cNvSpPr>
          <p:nvPr>
            <p:ph idx="1"/>
          </p:nvPr>
        </p:nvSpPr>
        <p:spPr>
          <a:xfrm>
            <a:off x="522288" y="287338"/>
            <a:ext cx="9745662" cy="4972050"/>
          </a:xfrm>
        </p:spPr>
        <p:txBody>
          <a:bodyPr/>
          <a:lstStyle/>
          <a:p>
            <a:endParaRPr lang="uk-UA" i="1" smtClean="0">
              <a:latin typeface="Arial Black" pitchFamily="34" charset="0"/>
            </a:endParaRPr>
          </a:p>
          <a:p>
            <a:r>
              <a:rPr lang="uk-UA" i="1" smtClean="0">
                <a:solidFill>
                  <a:srgbClr val="FFC000"/>
                </a:solidFill>
                <a:latin typeface="Arial Black" pitchFamily="34" charset="0"/>
              </a:rPr>
              <a:t>Температурне, </a:t>
            </a:r>
            <a:r>
              <a:rPr lang="uk-UA" smtClean="0">
                <a:solidFill>
                  <a:srgbClr val="FFC000"/>
                </a:solidFill>
                <a:latin typeface="Arial Black" pitchFamily="34" charset="0"/>
              </a:rPr>
              <a:t>або </a:t>
            </a:r>
            <a:r>
              <a:rPr lang="uk-UA" i="1" smtClean="0">
                <a:solidFill>
                  <a:srgbClr val="FFC000"/>
                </a:solidFill>
                <a:latin typeface="Arial Black" pitchFamily="34" charset="0"/>
              </a:rPr>
              <a:t>інсоляційне </a:t>
            </a:r>
            <a:r>
              <a:rPr lang="uk-UA" smtClean="0">
                <a:latin typeface="Arial Black" pitchFamily="34" charset="0"/>
              </a:rPr>
              <a:t>(від лат. </a:t>
            </a:r>
            <a:r>
              <a:rPr lang="en-US" i="1" smtClean="0">
                <a:latin typeface="Arial Black" pitchFamily="34" charset="0"/>
              </a:rPr>
              <a:t>sol </a:t>
            </a:r>
            <a:r>
              <a:rPr lang="en-US" smtClean="0">
                <a:latin typeface="Arial Black" pitchFamily="34" charset="0"/>
              </a:rPr>
              <a:t>– </a:t>
            </a:r>
            <a:r>
              <a:rPr lang="uk-UA" smtClean="0">
                <a:latin typeface="Arial Black" pitchFamily="34" charset="0"/>
              </a:rPr>
              <a:t>сонце) </a:t>
            </a:r>
            <a:r>
              <a:rPr lang="uk-UA" i="1" smtClean="0">
                <a:latin typeface="Arial Black" pitchFamily="34" charset="0"/>
              </a:rPr>
              <a:t>вивітрювання </a:t>
            </a:r>
            <a:r>
              <a:rPr lang="uk-UA" smtClean="0">
                <a:latin typeface="Arial Black" pitchFamily="34" charset="0"/>
              </a:rPr>
              <a:t>відбувається під дією добових і сезонних коливань температури. </a:t>
            </a:r>
          </a:p>
          <a:p>
            <a:r>
              <a:rPr lang="uk-UA" smtClean="0">
                <a:latin typeface="Arial Black" pitchFamily="34" charset="0"/>
              </a:rPr>
              <a:t>Воно найбільш характерне для континентальних типів клімату в тропічному та помірному поясах. </a:t>
            </a:r>
          </a:p>
          <a:p>
            <a:r>
              <a:rPr lang="uk-UA" i="1" smtClean="0">
                <a:solidFill>
                  <a:srgbClr val="FFC000"/>
                </a:solidFill>
                <a:latin typeface="Arial Black" pitchFamily="34" charset="0"/>
              </a:rPr>
              <a:t>Морозне </a:t>
            </a:r>
            <a:r>
              <a:rPr lang="uk-UA" smtClean="0">
                <a:latin typeface="Arial Black" pitchFamily="34" charset="0"/>
              </a:rPr>
              <a:t>вивітрювання має місце в умовах частих коливань температури близько 0 °С. При цьому відбуваються замерзання та відтаювання води в тріщинах гірських порід. Трапляється морозне вивітрювання в субарктичних та арктичних широтах, а також у високогірних районах.</a:t>
            </a:r>
          </a:p>
          <a:p>
            <a:r>
              <a:rPr lang="uk-UA" smtClean="0">
                <a:latin typeface="Arial Black" pitchFamily="34" charset="0"/>
              </a:rPr>
              <a:t>Його наслідком є утворення кам’яних морів.</a:t>
            </a:r>
          </a:p>
          <a:p>
            <a:r>
              <a:rPr lang="uk-UA" smtClean="0">
                <a:latin typeface="Arial Black" pitchFamily="34" charset="0"/>
              </a:rPr>
              <a:t>Завдяки перенесенню часточок гірських порід водою або вітром відбувається </a:t>
            </a:r>
            <a:r>
              <a:rPr lang="uk-UA" i="1" smtClean="0">
                <a:solidFill>
                  <a:srgbClr val="FFC000"/>
                </a:solidFill>
                <a:latin typeface="Arial Black" pitchFamily="34" charset="0"/>
              </a:rPr>
              <a:t>механічне вивітрювання</a:t>
            </a:r>
            <a:r>
              <a:rPr lang="uk-UA" smtClean="0">
                <a:latin typeface="Arial Black" pitchFamily="34" charset="0"/>
              </a:rPr>
              <a:t>. </a:t>
            </a:r>
            <a:br>
              <a:rPr lang="uk-UA" smtClean="0">
                <a:latin typeface="Arial Black" pitchFamily="34" charset="0"/>
              </a:rPr>
            </a:br>
            <a:endParaRPr lang="uk-UA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upload.wikimedia.org/wikipedia/commons/thumb/9/90/Stone-run.JPG/1280px-Stone-ru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" y="338138"/>
            <a:ext cx="5424488" cy="3903662"/>
          </a:xfrm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44475" y="4241800"/>
            <a:ext cx="578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Кам'яне море на </a:t>
            </a:r>
            <a:r>
              <a:rPr lang="ru-RU">
                <a:latin typeface="Arial Black" pitchFamily="34" charset="0"/>
                <a:hlinkClick r:id="rId3" tooltip="Фолклендські острови"/>
              </a:rPr>
              <a:t>Фолклендських островах</a:t>
            </a:r>
            <a:endParaRPr lang="uk-UA">
              <a:latin typeface="Arial Black" pitchFamily="34" charset="0"/>
            </a:endParaRPr>
          </a:p>
        </p:txBody>
      </p:sp>
      <p:pic>
        <p:nvPicPr>
          <p:cNvPr id="23555" name="Picture 4" descr="https://upload.wikimedia.org/wikipedia/commons/thumb/5/5d/Lysica_20080701_3630.jpg/1280px-Lysica_20080701_3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2513" y="3084513"/>
            <a:ext cx="57451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210300" y="2381250"/>
            <a:ext cx="527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Arial Black" pitchFamily="34" charset="0"/>
              </a:rPr>
              <a:t>Куруми в горах</a:t>
            </a:r>
          </a:p>
        </p:txBody>
      </p:sp>
      <p:pic>
        <p:nvPicPr>
          <p:cNvPr id="23557" name="Picture 6" descr="Картинки по запросу вивітрюван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" y="4727575"/>
            <a:ext cx="1905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Картинки по запросу вивітрюва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6713" y="4767263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0100" y="298450"/>
            <a:ext cx="28321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Картинки по запросу вивітрюванн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32863" y="298450"/>
            <a:ext cx="29448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051425"/>
            <a:ext cx="8534400" cy="942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latin typeface="Arial Black" panose="020B0A04020102020204" pitchFamily="34" charset="0"/>
              </a:rPr>
              <a:t>Хімічне вивітрювання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24578" name="Місце для вмісту 2"/>
          <p:cNvSpPr>
            <a:spLocks noGrp="1"/>
          </p:cNvSpPr>
          <p:nvPr>
            <p:ph idx="1"/>
          </p:nvPr>
        </p:nvSpPr>
        <p:spPr>
          <a:xfrm>
            <a:off x="684213" y="330200"/>
            <a:ext cx="10375900" cy="3970338"/>
          </a:xfrm>
        </p:spPr>
        <p:txBody>
          <a:bodyPr/>
          <a:lstStyle/>
          <a:p>
            <a:endParaRPr lang="uk-UA" smtClean="0">
              <a:latin typeface="Arial Black" pitchFamily="34" charset="0"/>
            </a:endParaRPr>
          </a:p>
          <a:p>
            <a:r>
              <a:rPr lang="uk-UA" smtClean="0">
                <a:latin typeface="Arial Black" pitchFamily="34" charset="0"/>
              </a:rPr>
              <a:t>Внаслідок </a:t>
            </a:r>
            <a:r>
              <a:rPr lang="uk-UA" i="1" smtClean="0">
                <a:latin typeface="Arial Black" pitchFamily="34" charset="0"/>
              </a:rPr>
              <a:t>хімічного вивітрювання </a:t>
            </a:r>
            <a:r>
              <a:rPr lang="uk-UA" smtClean="0">
                <a:latin typeface="Arial Black" pitchFamily="34" charset="0"/>
              </a:rPr>
              <a:t>під дією повітря та води відбувається ще й зміна хімічного складу приповерхневих шарів літосфери. </a:t>
            </a:r>
          </a:p>
          <a:p>
            <a:r>
              <a:rPr lang="uk-UA" smtClean="0">
                <a:latin typeface="Arial Black" pitchFamily="34" charset="0"/>
              </a:rPr>
              <a:t>Залежно від діючих речовин розрізняють кілька видів хімічного вивітрювання. </a:t>
            </a:r>
          </a:p>
          <a:p>
            <a:r>
              <a:rPr lang="uk-UA" smtClean="0">
                <a:latin typeface="Arial Black" pitchFamily="34" charset="0"/>
              </a:rPr>
              <a:t>Так, </a:t>
            </a:r>
            <a:r>
              <a:rPr lang="uk-UA" i="1" smtClean="0">
                <a:solidFill>
                  <a:srgbClr val="FFC000"/>
                </a:solidFill>
                <a:latin typeface="Arial Black" pitchFamily="34" charset="0"/>
              </a:rPr>
              <a:t>вуглекислотне вивітрювання </a:t>
            </a:r>
            <a:r>
              <a:rPr lang="uk-UA" smtClean="0">
                <a:latin typeface="Arial Black" pitchFamily="34" charset="0"/>
              </a:rPr>
              <a:t>відбувається під дією вуглекислого газу та води, </a:t>
            </a:r>
            <a:r>
              <a:rPr lang="uk-UA" i="1" smtClean="0">
                <a:solidFill>
                  <a:srgbClr val="FFC000"/>
                </a:solidFill>
                <a:latin typeface="Arial Black" pitchFamily="34" charset="0"/>
              </a:rPr>
              <a:t>сірчанокислотне</a:t>
            </a:r>
            <a:r>
              <a:rPr lang="uk-UA" i="1" smtClean="0">
                <a:latin typeface="Arial Black" pitchFamily="34" charset="0"/>
              </a:rPr>
              <a:t> </a:t>
            </a:r>
            <a:r>
              <a:rPr lang="uk-UA" smtClean="0">
                <a:latin typeface="Arial Black" pitchFamily="34" charset="0"/>
              </a:rPr>
              <a:t>– кисню та води. </a:t>
            </a:r>
          </a:p>
          <a:p>
            <a:r>
              <a:rPr lang="uk-UA" smtClean="0">
                <a:latin typeface="Arial Black" pitchFamily="34" charset="0"/>
              </a:rPr>
              <a:t>Для тропічних пустель характерне </a:t>
            </a:r>
            <a:r>
              <a:rPr lang="uk-UA" i="1" smtClean="0">
                <a:solidFill>
                  <a:srgbClr val="FFC000"/>
                </a:solidFill>
                <a:latin typeface="Arial Black" pitchFamily="34" charset="0"/>
              </a:rPr>
              <a:t>сольове вивітрювання</a:t>
            </a:r>
            <a:r>
              <a:rPr lang="uk-UA" smtClean="0">
                <a:latin typeface="Arial Black" pitchFamily="34" charset="0"/>
              </a:rPr>
              <a:t>, за якого під час випарювання соляних розчинів відбувається кристалізація солей у порах та тріщинах гірських порід </a:t>
            </a:r>
            <a:br>
              <a:rPr lang="uk-UA" smtClean="0">
                <a:latin typeface="Arial Black" pitchFamily="34" charset="0"/>
              </a:rPr>
            </a:br>
            <a:endParaRPr lang="uk-UA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399088"/>
            <a:ext cx="8534400" cy="595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latin typeface="Arial Black" panose="020B0A04020102020204" pitchFamily="34" charset="0"/>
              </a:rPr>
              <a:t>Утворення Рельєфу</a:t>
            </a:r>
            <a:endParaRPr lang="uk-UA" sz="3200" dirty="0">
              <a:latin typeface="Arial Black" panose="020B0A04020102020204" pitchFamily="34" charset="0"/>
            </a:endParaRPr>
          </a:p>
        </p:txBody>
      </p:sp>
      <p:sp>
        <p:nvSpPr>
          <p:cNvPr id="25602" name="Місце для вмісту 2"/>
          <p:cNvSpPr>
            <a:spLocks noGrp="1"/>
          </p:cNvSpPr>
          <p:nvPr>
            <p:ph idx="1"/>
          </p:nvPr>
        </p:nvSpPr>
        <p:spPr>
          <a:xfrm>
            <a:off x="574675" y="427038"/>
            <a:ext cx="9771063" cy="4797425"/>
          </a:xfrm>
        </p:spPr>
        <p:txBody>
          <a:bodyPr/>
          <a:lstStyle/>
          <a:p>
            <a:r>
              <a:rPr lang="uk-UA" smtClean="0">
                <a:latin typeface="Arial Black" pitchFamily="34" charset="0"/>
              </a:rPr>
              <a:t>Величезною є роль атмосфери в </a:t>
            </a:r>
            <a:r>
              <a:rPr lang="uk-UA" i="1" smtClean="0">
                <a:latin typeface="Arial Black" pitchFamily="34" charset="0"/>
              </a:rPr>
              <a:t>рельєфоутворенні</a:t>
            </a:r>
            <a:r>
              <a:rPr lang="uk-UA" smtClean="0">
                <a:latin typeface="Arial Black" pitchFamily="34" charset="0"/>
              </a:rPr>
              <a:t>. </a:t>
            </a:r>
          </a:p>
          <a:p>
            <a:r>
              <a:rPr lang="uk-UA" smtClean="0">
                <a:latin typeface="Arial Black" pitchFamily="34" charset="0"/>
              </a:rPr>
              <a:t>Так, атмосферні опади дають початок </a:t>
            </a:r>
            <a:r>
              <a:rPr lang="uk-UA" i="1" smtClean="0">
                <a:latin typeface="Arial Black" pitchFamily="34" charset="0"/>
              </a:rPr>
              <a:t>поверхневим </a:t>
            </a:r>
            <a:r>
              <a:rPr lang="uk-UA" smtClean="0">
                <a:latin typeface="Arial Black" pitchFamily="34" charset="0"/>
              </a:rPr>
              <a:t>і </a:t>
            </a:r>
            <a:r>
              <a:rPr lang="uk-UA" i="1" smtClean="0">
                <a:latin typeface="Arial Black" pitchFamily="34" charset="0"/>
              </a:rPr>
              <a:t>підземним текучим водам</a:t>
            </a:r>
            <a:r>
              <a:rPr lang="uk-UA" smtClean="0">
                <a:latin typeface="Arial Black" pitchFamily="34" charset="0"/>
              </a:rPr>
              <a:t>, які, потрапляючи в земну кору, разом з </a:t>
            </a:r>
            <a:r>
              <a:rPr lang="uk-UA" i="1" smtClean="0">
                <a:latin typeface="Arial Black" pitchFamily="34" charset="0"/>
              </a:rPr>
              <a:t>вітром </a:t>
            </a:r>
            <a:r>
              <a:rPr lang="uk-UA" smtClean="0">
                <a:latin typeface="Arial Black" pitchFamily="34" charset="0"/>
              </a:rPr>
              <a:t>в одних місцях здійснюють руйнівну геологічну роботу, а в інших – акумулятивну. </a:t>
            </a:r>
          </a:p>
          <a:p>
            <a:r>
              <a:rPr lang="uk-UA" smtClean="0">
                <a:latin typeface="Arial Black" pitchFamily="34" charset="0"/>
              </a:rPr>
              <a:t>При цьому формуються різні генетичні форми рельєфу:</a:t>
            </a:r>
            <a:br>
              <a:rPr lang="uk-UA" smtClean="0">
                <a:latin typeface="Arial Black" pitchFamily="34" charset="0"/>
              </a:rPr>
            </a:br>
            <a:r>
              <a:rPr lang="uk-UA" smtClean="0">
                <a:latin typeface="Arial Black" pitchFamily="34" charset="0"/>
              </a:rPr>
              <a:t>водно-ерозійні, водно-акумулятивні, карстові, гравітаційні, еолові. </a:t>
            </a:r>
          </a:p>
          <a:p>
            <a:r>
              <a:rPr lang="uk-UA" smtClean="0">
                <a:latin typeface="Arial Black" pitchFamily="34" charset="0"/>
              </a:rPr>
              <a:t>Крім того, наслідком впливу стихійних погодних явищ на літосферу є низка негативних для людини процесів, таких як селі, обвали, зсуви, снігові лавини. </a:t>
            </a:r>
            <a:br>
              <a:rPr lang="uk-UA" smtClean="0">
                <a:latin typeface="Arial Black" pitchFamily="34" charset="0"/>
              </a:rPr>
            </a:br>
            <a:endParaRPr lang="uk-UA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25" y="5443538"/>
            <a:ext cx="9666288" cy="869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 smtClean="0">
                <a:latin typeface="Arial Black" panose="020B0A04020102020204" pitchFamily="34" charset="0"/>
              </a:rPr>
              <a:t/>
            </a:r>
            <a:br>
              <a:rPr lang="uk-UA" sz="2000" b="1" dirty="0" smtClean="0">
                <a:latin typeface="Arial Black" panose="020B0A04020102020204" pitchFamily="34" charset="0"/>
              </a:rPr>
            </a:br>
            <a:r>
              <a:rPr lang="uk-UA" sz="2000" b="1" dirty="0" smtClean="0">
                <a:latin typeface="Arial Black" panose="020B0A04020102020204" pitchFamily="34" charset="0"/>
              </a:rPr>
              <a:t>Кліматичні </a:t>
            </a:r>
            <a:r>
              <a:rPr lang="uk-UA" sz="2000" b="1" dirty="0">
                <a:latin typeface="Arial Black" panose="020B0A04020102020204" pitchFamily="34" charset="0"/>
              </a:rPr>
              <a:t>умови як чинник розселення, розташування виробництва </a:t>
            </a:r>
            <a:r>
              <a:rPr lang="uk-UA" sz="2000" b="1" dirty="0" smtClean="0">
                <a:latin typeface="Arial Black" panose="020B0A04020102020204" pitchFamily="34" charset="0"/>
              </a:rPr>
              <a:t>та інфраструктурних </a:t>
            </a:r>
            <a:r>
              <a:rPr lang="uk-UA" sz="2000" b="1" dirty="0">
                <a:latin typeface="Arial Black" panose="020B0A04020102020204" pitchFamily="34" charset="0"/>
              </a:rPr>
              <a:t>об’єктів.</a:t>
            </a:r>
            <a:r>
              <a:rPr lang="uk-UA" sz="2000" dirty="0">
                <a:latin typeface="Arial Black" panose="020B0A04020102020204" pitchFamily="34" charset="0"/>
              </a:rPr>
              <a:t> 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26626" name="Місце для вмісту 2"/>
          <p:cNvSpPr>
            <a:spLocks noGrp="1"/>
          </p:cNvSpPr>
          <p:nvPr>
            <p:ph idx="1"/>
          </p:nvPr>
        </p:nvSpPr>
        <p:spPr>
          <a:xfrm>
            <a:off x="427038" y="209550"/>
            <a:ext cx="10528300" cy="4929188"/>
          </a:xfrm>
        </p:spPr>
        <p:txBody>
          <a:bodyPr/>
          <a:lstStyle/>
          <a:p>
            <a:endParaRPr lang="ru-RU" sz="1800" smtClean="0">
              <a:latin typeface="Arial Black" pitchFamily="34" charset="0"/>
            </a:endParaRPr>
          </a:p>
          <a:p>
            <a:r>
              <a:rPr lang="ru-RU" sz="1800" smtClean="0">
                <a:latin typeface="Arial Black" pitchFamily="34" charset="0"/>
              </a:rPr>
              <a:t>Клімат є одним з найважливіших компонентів географічного середовища, що впливає на розселення живих організмів, у т. ч. й людини. </a:t>
            </a:r>
          </a:p>
          <a:p>
            <a:r>
              <a:rPr lang="ru-RU" sz="1800" smtClean="0">
                <a:latin typeface="Arial Black" pitchFamily="34" charset="0"/>
              </a:rPr>
              <a:t>На етапі заселення людиною Землі бралися до уваги комфортність</a:t>
            </a:r>
            <a:br>
              <a:rPr lang="ru-RU" sz="1800" smtClean="0">
                <a:latin typeface="Arial Black" pitchFamily="34" charset="0"/>
              </a:rPr>
            </a:br>
            <a:r>
              <a:rPr lang="ru-RU" sz="1800" smtClean="0">
                <a:latin typeface="Arial Black" pitchFamily="34" charset="0"/>
              </a:rPr>
              <a:t>клімату й можливості займатися певними видами господарської діяльності.</a:t>
            </a:r>
          </a:p>
          <a:p>
            <a:r>
              <a:rPr lang="ru-RU" sz="1800" smtClean="0">
                <a:latin typeface="Arial Black" pitchFamily="34" charset="0"/>
              </a:rPr>
              <a:t>З розвитком продуктивних сил потреби господарства змушують будувати міста, прокладати дороги, вести господарську діяльність у надзвичайно несприятливих кліматичних умовах. </a:t>
            </a:r>
          </a:p>
          <a:p>
            <a:r>
              <a:rPr lang="ru-RU" sz="1800" smtClean="0">
                <a:latin typeface="Arial Black" pitchFamily="34" charset="0"/>
              </a:rPr>
              <a:t>У деяких країнах сформувалися так звані райони нового освоєння. </a:t>
            </a:r>
          </a:p>
          <a:p>
            <a:r>
              <a:rPr lang="ru-RU" sz="1800" smtClean="0">
                <a:latin typeface="Arial Black" pitchFamily="34" charset="0"/>
              </a:rPr>
              <a:t>Там економічна діяльність людини, як правило, починається для видобутку корисних копалин.</a:t>
            </a:r>
          </a:p>
          <a:p>
            <a:r>
              <a:rPr lang="ru-RU" sz="1800" smtClean="0">
                <a:latin typeface="Arial Black" pitchFamily="34" charset="0"/>
              </a:rPr>
              <a:t>Для таких потреб створено чимало міст за Північним полярним колом у Швеції, </a:t>
            </a:r>
            <a:r>
              <a:rPr lang="uk-UA" sz="1800" smtClean="0">
                <a:latin typeface="Arial Black" pitchFamily="34" charset="0"/>
              </a:rPr>
              <a:t>Канаді, США, Росії.</a:t>
            </a:r>
          </a:p>
          <a:p>
            <a:r>
              <a:rPr lang="uk-UA" sz="1800" smtClean="0">
                <a:latin typeface="Arial Black" pitchFamily="34" charset="0"/>
              </a:rPr>
              <a:t> Відбувається господарське освоєння мінеральних ресурсів</a:t>
            </a:r>
            <a:br>
              <a:rPr lang="uk-UA" sz="1800" smtClean="0">
                <a:latin typeface="Arial Black" pitchFamily="34" charset="0"/>
              </a:rPr>
            </a:br>
            <a:r>
              <a:rPr lang="uk-UA" sz="1800" smtClean="0">
                <a:latin typeface="Arial Black" pitchFamily="34" charset="0"/>
              </a:rPr>
              <a:t>пустельних територій Китаю, Австралії, Лівії, Алжиру, Єгипту. </a:t>
            </a:r>
            <a:br>
              <a:rPr lang="uk-UA" sz="1800" smtClean="0">
                <a:latin typeface="Arial Black" pitchFamily="34" charset="0"/>
              </a:rPr>
            </a:br>
            <a:r>
              <a:rPr lang="ru-RU" sz="1800" smtClean="0">
                <a:latin typeface="Arial Black" pitchFamily="34" charset="0"/>
              </a:rPr>
              <a:t/>
            </a:r>
            <a:br>
              <a:rPr lang="ru-RU" sz="1800" smtClean="0">
                <a:latin typeface="Arial Black" pitchFamily="34" charset="0"/>
              </a:rPr>
            </a:br>
            <a:endParaRPr lang="uk-UA" sz="180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026150"/>
            <a:ext cx="8599487" cy="452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latin typeface="Arial Black" panose="020B0A04020102020204" pitchFamily="34" charset="0"/>
              </a:rPr>
              <a:t/>
            </a:r>
            <a:br>
              <a:rPr lang="uk-UA" sz="2400" b="1" dirty="0" smtClean="0">
                <a:latin typeface="Arial Black" panose="020B0A04020102020204" pitchFamily="34" charset="0"/>
              </a:rPr>
            </a:br>
            <a:r>
              <a:rPr lang="uk-UA" sz="2400" b="1" dirty="0" smtClean="0">
                <a:latin typeface="Arial Black" panose="020B0A04020102020204" pitchFamily="34" charset="0"/>
              </a:rPr>
              <a:t>Ресурсний </a:t>
            </a:r>
            <a:r>
              <a:rPr lang="uk-UA" sz="2400" b="1" dirty="0">
                <a:latin typeface="Arial Black" panose="020B0A04020102020204" pitchFamily="34" charset="0"/>
              </a:rPr>
              <a:t>потенціал атмосфери.</a:t>
            </a:r>
            <a:r>
              <a:rPr lang="uk-UA" sz="2400" dirty="0">
                <a:latin typeface="Arial Black" panose="020B0A04020102020204" pitchFamily="34" charset="0"/>
              </a:rPr>
              <a:t> </a:t>
            </a:r>
            <a:br>
              <a:rPr lang="uk-UA" sz="2400" dirty="0">
                <a:latin typeface="Arial Black" panose="020B0A04020102020204" pitchFamily="34" charset="0"/>
              </a:rPr>
            </a:b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27650" name="Місце для вмісту 2"/>
          <p:cNvSpPr>
            <a:spLocks noGrp="1"/>
          </p:cNvSpPr>
          <p:nvPr>
            <p:ph idx="1"/>
          </p:nvPr>
        </p:nvSpPr>
        <p:spPr>
          <a:xfrm>
            <a:off x="434975" y="452438"/>
            <a:ext cx="10702925" cy="5199062"/>
          </a:xfrm>
        </p:spPr>
        <p:txBody>
          <a:bodyPr/>
          <a:lstStyle/>
          <a:p>
            <a:r>
              <a:rPr lang="uk-UA" sz="1800" smtClean="0">
                <a:latin typeface="Arial Black" pitchFamily="34" charset="0"/>
              </a:rPr>
              <a:t>Особливості клімату людина навчилася використовувати в деяких видах господарської діяльності. </a:t>
            </a:r>
          </a:p>
          <a:p>
            <a:r>
              <a:rPr lang="uk-UA" sz="1800" smtClean="0">
                <a:latin typeface="Arial Black" pitchFamily="34" charset="0"/>
              </a:rPr>
              <a:t>Вже почалося використання дійсно невичерпних та екологічно чистих </a:t>
            </a:r>
            <a:r>
              <a:rPr lang="uk-UA" sz="1800" i="1" smtClean="0">
                <a:latin typeface="Arial Black" pitchFamily="34" charset="0"/>
              </a:rPr>
              <a:t>енергетичних ресурсів атмосфери </a:t>
            </a:r>
            <a:r>
              <a:rPr lang="uk-UA" sz="1800" smtClean="0">
                <a:latin typeface="Arial Black" pitchFamily="34" charset="0"/>
              </a:rPr>
              <a:t>для розвитку  відновлюваної енергетики. </a:t>
            </a:r>
          </a:p>
          <a:p>
            <a:r>
              <a:rPr lang="uk-UA" sz="1800" smtClean="0">
                <a:latin typeface="Arial Black" pitchFamily="34" charset="0"/>
              </a:rPr>
              <a:t>До них належать сонячна та вітрова енергія. </a:t>
            </a:r>
          </a:p>
          <a:p>
            <a:r>
              <a:rPr lang="uk-UA" sz="1800" smtClean="0">
                <a:latin typeface="Arial Black" pitchFamily="34" charset="0"/>
              </a:rPr>
              <a:t>Так, Україна почала їхнє використання у південних і західних частинах країни.</a:t>
            </a:r>
          </a:p>
          <a:p>
            <a:r>
              <a:rPr lang="uk-UA" sz="1800" smtClean="0">
                <a:latin typeface="Arial Black" pitchFamily="34" charset="0"/>
              </a:rPr>
              <a:t>Поширення сільськогосподарських рослин визначають </a:t>
            </a:r>
            <a:r>
              <a:rPr lang="uk-UA" sz="1800" i="1" smtClean="0">
                <a:latin typeface="Arial Black" pitchFamily="34" charset="0"/>
              </a:rPr>
              <a:t>агрокліматичні</a:t>
            </a:r>
            <a:br>
              <a:rPr lang="uk-UA" sz="1800" i="1" smtClean="0">
                <a:latin typeface="Arial Black" pitchFamily="34" charset="0"/>
              </a:rPr>
            </a:br>
            <a:r>
              <a:rPr lang="uk-UA" sz="1800" i="1" smtClean="0">
                <a:latin typeface="Arial Black" pitchFamily="34" charset="0"/>
              </a:rPr>
              <a:t>ресурси </a:t>
            </a:r>
            <a:r>
              <a:rPr lang="uk-UA" sz="1800" smtClean="0">
                <a:latin typeface="Arial Black" pitchFamily="34" charset="0"/>
              </a:rPr>
              <a:t>як співвідношення необхідних для догляду за ними тепла, вологи та</a:t>
            </a:r>
            <a:br>
              <a:rPr lang="uk-UA" sz="1800" smtClean="0">
                <a:latin typeface="Arial Black" pitchFamily="34" charset="0"/>
              </a:rPr>
            </a:br>
            <a:r>
              <a:rPr lang="uk-UA" sz="1800" smtClean="0">
                <a:latin typeface="Arial Black" pitchFamily="34" charset="0"/>
              </a:rPr>
              <a:t>сонячного світла. </a:t>
            </a:r>
          </a:p>
          <a:p>
            <a:r>
              <a:rPr lang="uk-UA" sz="1800" smtClean="0">
                <a:latin typeface="Arial Black" pitchFamily="34" charset="0"/>
              </a:rPr>
              <a:t>Клімат певною мірою також впливає на поширення сільськогосподарських тварин. </a:t>
            </a:r>
          </a:p>
          <a:p>
            <a:r>
              <a:rPr lang="uk-UA" sz="1800" smtClean="0">
                <a:latin typeface="Arial Black" pitchFamily="34" charset="0"/>
              </a:rPr>
              <a:t>Рівнинна частина території України є придатною для вирощування більшості культур помірного поясу. </a:t>
            </a:r>
            <a:br>
              <a:rPr lang="uk-UA" sz="1800" smtClean="0">
                <a:latin typeface="Arial Black" pitchFamily="34" charset="0"/>
              </a:rPr>
            </a:br>
            <a:r>
              <a:rPr lang="uk-UA" sz="1800" smtClean="0"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213</TotalTime>
  <Words>2023</Words>
  <Application>Microsoft Office PowerPoint</Application>
  <PresentationFormat>Произвольный</PresentationFormat>
  <Paragraphs>159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Century Gothic</vt:lpstr>
      <vt:lpstr>Arial</vt:lpstr>
      <vt:lpstr>Wingdings 3</vt:lpstr>
      <vt:lpstr>Calibri</vt:lpstr>
      <vt:lpstr>Arial Black</vt:lpstr>
      <vt:lpstr>Сектор</vt:lpstr>
      <vt:lpstr>Сектор</vt:lpstr>
      <vt:lpstr>Сектор</vt:lpstr>
      <vt:lpstr>Сектор</vt:lpstr>
      <vt:lpstr>КЛІМАТИЧНІ УМОВИ ТА РЕСУРСНИЙ ПОТЕНЦІАЛ АТМОСФЕРИ  </vt:lpstr>
      <vt:lpstr>Слайд 2</vt:lpstr>
      <vt:lpstr> ВПЛИВ АТМОСФЕРИ НА ЛІТОСФЕРУ  </vt:lpstr>
      <vt:lpstr>ФІЗИЧНЕ ВИВІТРЮВАННЯ</vt:lpstr>
      <vt:lpstr>Слайд 5</vt:lpstr>
      <vt:lpstr>ХІМІЧНЕ ВИВІТРЮВАННЯ</vt:lpstr>
      <vt:lpstr>УТВОРЕННЯ РЕЛЬЄФУ</vt:lpstr>
      <vt:lpstr> КЛІМАТИЧНІ УМОВИ ЯК ЧИННИК РОЗСЕЛЕННЯ, РОЗТАШУВАННЯ ВИРОБНИЦТВА ТА ІНФРАСТРУКТУРНИХ ОБ’ЄКТІВ.  </vt:lpstr>
      <vt:lpstr> РЕСУРСНИЙ ПОТЕНЦІАЛ АТМОСФЕРИ.  </vt:lpstr>
      <vt:lpstr>Слайд 10</vt:lpstr>
      <vt:lpstr>Слайд 11</vt:lpstr>
      <vt:lpstr>Слайд 12</vt:lpstr>
      <vt:lpstr>ПРИРОДНО-РЕКРЕАЦІЙНІ РЕСУРСИ</vt:lpstr>
      <vt:lpstr>Слайд 14</vt:lpstr>
      <vt:lpstr> АГРОКЛІМАТИЧНІ РЕСУРСИ ТА ЇХНІЙ ВПЛИВ НА СПЕЦІАЛІЗАЦІЮ СІЛЬСЬКОГО ГОСПОДАРСТВА.  </vt:lpstr>
      <vt:lpstr>Слайд 16</vt:lpstr>
      <vt:lpstr> СТИХІЙНІ АТМОСФЕРНІ ЯВИЩА, ЇХНЄ ПРОГНОЗУВАННЯ ТА ЗАСОБИ ПРОТИДІЇ.  </vt:lpstr>
      <vt:lpstr>Слайд 18</vt:lpstr>
      <vt:lpstr>Слайд 19</vt:lpstr>
      <vt:lpstr>Слайд 20</vt:lpstr>
      <vt:lpstr>Слайд 21</vt:lpstr>
      <vt:lpstr>Слайд 22</vt:lpstr>
      <vt:lpstr>Слайд 23</vt:lpstr>
      <vt:lpstr> КЛІМАТИЧНІ ЗМІНИ НА ПЛАНЕТІ.  </vt:lpstr>
      <vt:lpstr>Слайд 25</vt:lpstr>
      <vt:lpstr>САМОПЕРЕВІРКА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КЛІМАТИЧНІ УМОВИ ТА РЕСУРСНИЙ ПОТЕНЦІАЛ АТМОСФЕРИ</dc:title>
  <dc:creator>Admin</dc:creator>
  <cp:lastModifiedBy>Microsoft Office</cp:lastModifiedBy>
  <cp:revision>23</cp:revision>
  <dcterms:created xsi:type="dcterms:W3CDTF">2019-10-30T16:15:30Z</dcterms:created>
  <dcterms:modified xsi:type="dcterms:W3CDTF">2022-03-15T23:28:49Z</dcterms:modified>
</cp:coreProperties>
</file>