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6" r:id="rId2"/>
    <p:sldId id="288" r:id="rId3"/>
    <p:sldId id="274" r:id="rId4"/>
    <p:sldId id="276" r:id="rId5"/>
    <p:sldId id="277" r:id="rId6"/>
    <p:sldId id="305" r:id="rId7"/>
    <p:sldId id="278" r:id="rId8"/>
    <p:sldId id="280" r:id="rId9"/>
    <p:sldId id="281" r:id="rId10"/>
    <p:sldId id="282" r:id="rId11"/>
    <p:sldId id="283" r:id="rId12"/>
    <p:sldId id="268" r:id="rId13"/>
    <p:sldId id="296" r:id="rId14"/>
    <p:sldId id="290" r:id="rId15"/>
    <p:sldId id="291" r:id="rId16"/>
    <p:sldId id="298" r:id="rId17"/>
    <p:sldId id="297" r:id="rId18"/>
    <p:sldId id="300" r:id="rId19"/>
    <p:sldId id="266" r:id="rId20"/>
    <p:sldId id="310" r:id="rId21"/>
    <p:sldId id="267" r:id="rId22"/>
    <p:sldId id="299" r:id="rId23"/>
    <p:sldId id="303" r:id="rId24"/>
    <p:sldId id="306" r:id="rId25"/>
    <p:sldId id="307" r:id="rId26"/>
    <p:sldId id="308" r:id="rId27"/>
    <p:sldId id="309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62" d="100"/>
          <a:sy n="62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DF1D6AA-6B9A-4BEE-A28D-0776B2122720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2E8CC0F-9263-431F-B0E7-CAAF55D869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18662A3-09E8-4A41-92B8-4AF93E23E3B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93C7F8-A448-48AF-82F9-08047718B36D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92A8CD-3C74-44DF-91A2-1B98F2866FF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прямая   рассеянная   Альбедо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34EBB5-529B-4553-A597-AD4F2F7C28B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D0E0ED-C345-472E-A24D-CA847B56923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F1407-2876-43FF-8DC0-C670148A0A5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149E5-E31D-4C26-9B00-8D86490920A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Зимой оттепель, летом- дождь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5DCF91-F97B-4B79-A78C-B98B59840A3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-7 …-8 С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0F428-1F6A-491D-BA12-3DA41E521B4C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F01E55-5433-4525-8CC6-9F1B3B8B0A9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uk-UA" smtClean="0"/>
              <a:t>Норвежское и Баренцево море арктические ВМ летом - доджь  зимой – морозная погода</a:t>
            </a: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C148-181C-437D-8B3C-12537EE66CB6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778F6-F1A0-4C18-964A-3DE73291D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5BA8-00F1-4555-A96A-96EE52E1090D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D908-D69E-4FC0-93A5-9F7C32B2D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DCBA-EB42-4988-B855-35293B9596D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EE9D-4C9D-4027-863C-18515F749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293A-6ACC-4193-B302-97D05D196353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5414-0475-48AF-8964-25444DD471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D113-7536-4BCD-B568-7174BC953C71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CBE8E-055D-4810-939F-924F96A3F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D6B4F-7D6C-43B8-BB75-7E54D5F2CA42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436BE-9235-4501-AD79-0D5972C90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3B404-430F-4F58-8F86-E9C3F04D078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0BE2-F741-4BC4-A33D-45F57947F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FAB35-A455-4FC4-B775-8495EAC0A426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202F5-644A-4C0A-B10E-5F12C78BC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69270-D563-4CA6-85DB-35DF0B93D975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38F55-8B3B-4358-A126-EC2FED73E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D079-DB59-4193-90B6-9AAA5C3881EB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7611-76D3-4009-9C92-30B4682CB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65F1-5733-40B3-A759-5F1DD42F390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190B-83BA-4CD6-BBE6-D38EEAC1F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000E28-AFFE-4895-ABE8-A3674EA9BA2E}" type="datetimeFigureOut">
              <a:rPr lang="ru-RU"/>
              <a:pPr>
                <a:defRPr/>
              </a:pPr>
              <a:t>16.03.2022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4A6B89-B8EB-4082-8C9B-FA4DE975F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63" y="3132138"/>
            <a:ext cx="7175500" cy="17938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WordArt 5"/>
          <p:cNvSpPr>
            <a:spLocks noChangeArrowheads="1" noChangeShapeType="1" noTextEdit="1"/>
          </p:cNvSpPr>
          <p:nvPr/>
        </p:nvSpPr>
        <p:spPr bwMode="auto">
          <a:xfrm>
            <a:off x="900113" y="2205038"/>
            <a:ext cx="734377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00733" y="433239"/>
            <a:ext cx="8501044" cy="42473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 </a:t>
            </a:r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Основн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і кліматичні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Показники.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Кліматичні карти.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Несприятливі погодні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Явища.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6626" name="Picture 3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79388" y="2349500"/>
            <a:ext cx="295275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42875" y="2565400"/>
            <a:ext cx="328612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Атлантичний </a:t>
            </a:r>
          </a:p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океан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700338" y="1512888"/>
            <a:ext cx="3571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rebuchet MS" pitchFamily="34" charset="0"/>
              </a:rPr>
              <a:t>Помірні ПМ</a:t>
            </a:r>
            <a:endParaRPr lang="ru-RU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059113" y="4149725"/>
            <a:ext cx="60007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uk-UA" sz="3200" b="1">
                <a:latin typeface="Trebuchet MS" pitchFamily="34" charset="0"/>
              </a:rPr>
              <a:t>Взимку і восени обумовлюють похмуру погоду з снігом і туманами, відлигами і дощем</a:t>
            </a:r>
            <a:endParaRPr lang="ru-RU" sz="3200" b="1">
              <a:latin typeface="Trebuchet MS" pitchFamily="34" charset="0"/>
            </a:endParaRPr>
          </a:p>
        </p:txBody>
      </p:sp>
      <p:pic>
        <p:nvPicPr>
          <p:cNvPr id="26631" name="Picture 17" descr="AG004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6038" y="785813"/>
            <a:ext cx="1958976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 flipH="1">
            <a:off x="6381750" y="2708275"/>
            <a:ext cx="26543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Rectangle 5"/>
          <p:cNvSpPr>
            <a:spLocks noChangeArrowheads="1"/>
          </p:cNvSpPr>
          <p:nvPr/>
        </p:nvSpPr>
        <p:spPr bwMode="auto">
          <a:xfrm>
            <a:off x="7700963" y="1941513"/>
            <a:ext cx="1082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з Азії</a:t>
            </a:r>
            <a:endParaRPr lang="ru-RU" sz="2800" b="1">
              <a:latin typeface="Trebuchet MS" pitchFamily="34" charset="0"/>
            </a:endParaRPr>
          </a:p>
        </p:txBody>
      </p:sp>
      <p:pic>
        <p:nvPicPr>
          <p:cNvPr id="26634" name="Picture 5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377950"/>
            <a:ext cx="14398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6" grpId="0"/>
      <p:bldP spid="20488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8674" name="Picture 3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30163"/>
            <a:ext cx="9144000" cy="6858000"/>
          </a:xfrm>
        </p:spPr>
      </p:pic>
      <p:sp>
        <p:nvSpPr>
          <p:cNvPr id="22532" name="Line 4"/>
          <p:cNvSpPr>
            <a:spLocks noChangeShapeType="1"/>
          </p:cNvSpPr>
          <p:nvPr/>
        </p:nvSpPr>
        <p:spPr bwMode="auto">
          <a:xfrm flipV="1">
            <a:off x="2627313" y="6354763"/>
            <a:ext cx="3313112" cy="400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268538" y="6092825"/>
            <a:ext cx="3448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Середземне  море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003800" y="5130800"/>
            <a:ext cx="2632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rebuchet MS" pitchFamily="34" charset="0"/>
              </a:rPr>
              <a:t>Тропічні ПМ</a:t>
            </a:r>
            <a:endParaRPr lang="ru-RU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343150" y="5580063"/>
            <a:ext cx="266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rebuchet MS" pitchFamily="34" charset="0"/>
              </a:rPr>
              <a:t>влітку - дощ</a:t>
            </a:r>
            <a:endParaRPr lang="ru-RU" sz="3200" b="1">
              <a:latin typeface="Trebuchet MS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614363" y="5145088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3200" b="1">
                <a:latin typeface="Trebuchet MS" pitchFamily="34" charset="0"/>
              </a:rPr>
              <a:t>взимку – відлиги</a:t>
            </a:r>
            <a:endParaRPr lang="ru-RU" sz="3200" b="1">
              <a:latin typeface="Trebuchet MS" pitchFamily="34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 flipH="1" flipV="1">
            <a:off x="7486650" y="4203700"/>
            <a:ext cx="1525588" cy="15113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8681" name="Picture 17" descr="AG00434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3975" y="5667375"/>
            <a:ext cx="11858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5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125" y="2892425"/>
            <a:ext cx="14398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5"/>
          <p:cNvSpPr>
            <a:spLocks noChangeArrowheads="1"/>
          </p:cNvSpPr>
          <p:nvPr/>
        </p:nvSpPr>
        <p:spPr bwMode="auto">
          <a:xfrm>
            <a:off x="7900988" y="5580063"/>
            <a:ext cx="10826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з Азії</a:t>
            </a:r>
            <a:endParaRPr lang="ru-RU" sz="2800" b="1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4" grpId="0"/>
      <p:bldP spid="22535" grpId="0"/>
      <p:bldP spid="2253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Характер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атмосферної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циркуляції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визначається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частою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зміною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циклонів</a:t>
            </a:r>
            <a:r>
              <a:rPr lang="ru-R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і  </a:t>
            </a:r>
            <a:r>
              <a:rPr lang="ru-RU" sz="240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антициклонів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2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3438" y="1989138"/>
            <a:ext cx="4038600" cy="4114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5" descr="Циклоны и антициклон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23850" y="1412875"/>
            <a:ext cx="2303463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143375" y="1773238"/>
            <a:ext cx="52816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chemeClr val="bg1"/>
                </a:solidFill>
                <a:latin typeface="Trebuchet MS" pitchFamily="34" charset="0"/>
              </a:rPr>
              <a:t>Взимку-  відлига,</a:t>
            </a:r>
          </a:p>
          <a:p>
            <a:pPr>
              <a:spcBef>
                <a:spcPct val="30000"/>
              </a:spcBef>
            </a:pPr>
            <a:r>
              <a:rPr lang="ru-RU" sz="2800" b="1">
                <a:solidFill>
                  <a:schemeClr val="bg1"/>
                </a:solidFill>
                <a:latin typeface="Trebuchet MS" pitchFamily="34" charset="0"/>
              </a:rPr>
              <a:t> влітку- дощ (37% днів)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6588125" y="6381750"/>
            <a:ext cx="2305050" cy="0"/>
          </a:xfrm>
          <a:prstGeom prst="line">
            <a:avLst/>
          </a:prstGeom>
          <a:noFill/>
          <a:ln w="57150">
            <a:solidFill>
              <a:srgbClr val="1313ED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79388" y="4508500"/>
            <a:ext cx="45624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rebuchet MS" pitchFamily="34" charset="0"/>
              </a:rPr>
              <a:t>Взимку -  похолодання,</a:t>
            </a:r>
          </a:p>
          <a:p>
            <a:r>
              <a:rPr lang="ru-RU" sz="2800" b="1">
                <a:latin typeface="Trebuchet MS" pitchFamily="34" charset="0"/>
              </a:rPr>
              <a:t> влітку-посушлива погода (63 % днів)</a:t>
            </a:r>
          </a:p>
        </p:txBody>
      </p:sp>
      <p:pic>
        <p:nvPicPr>
          <p:cNvPr id="30729" name="Picture 39" descr="8ff3dc1d78eacfb0e5707d95d7af884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288" y="1220788"/>
            <a:ext cx="143986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Picture 5" descr="37r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02000" y="5200650"/>
            <a:ext cx="14398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/>
      <p:bldP spid="25608" grpId="0" animBg="1"/>
      <p:bldP spid="256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http://cor.edu.27.ru/dlrstore/e2916062-43dc-212a-08ab-f20875c8865e/6872_00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5563"/>
            <a:ext cx="8664575" cy="6553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Скругленный прямоугольник 1"/>
          <p:cNvSpPr/>
          <p:nvPr/>
        </p:nvSpPr>
        <p:spPr>
          <a:xfrm>
            <a:off x="1941513" y="55563"/>
            <a:ext cx="6002337" cy="5032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41927" y="67996"/>
            <a:ext cx="57102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Типи атмосферних фронтів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Копия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400" y="0"/>
            <a:ext cx="9290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37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206625"/>
            <a:ext cx="14414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5" descr="37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3286125"/>
            <a:ext cx="14398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37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7350" y="1150938"/>
            <a:ext cx="143986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7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33413"/>
            <a:ext cx="19589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17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5208588"/>
            <a:ext cx="19589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7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700213"/>
            <a:ext cx="1957387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35496" y="1700808"/>
            <a:ext cx="108012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624463">
            <a:off x="3275856" y="404664"/>
            <a:ext cx="108012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2414597">
            <a:off x="8285148" y="3104963"/>
            <a:ext cx="108012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2701975">
            <a:off x="6816538" y="4328623"/>
            <a:ext cx="108012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9977562">
            <a:off x="3657114" y="5967498"/>
            <a:ext cx="1080120" cy="64807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2900" y="764704"/>
            <a:ext cx="78534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Кліматичні показники: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54729" y="1988840"/>
            <a:ext cx="5931432" cy="378565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Температура повітря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Вологість повітря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Хмарність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Опади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uk-UA" sz="4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Вітри </a:t>
            </a:r>
          </a:p>
          <a:p>
            <a:pPr marL="457200" indent="-4572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4000" b="1" dirty="0">
              <a:ln w="11430"/>
              <a:solidFill>
                <a:srgbClr val="00B0F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5842" name="Picture 4" descr="15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-23813" y="-57150"/>
            <a:ext cx="9144001" cy="6858000"/>
          </a:xfrm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051050" y="620713"/>
            <a:ext cx="17541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chemeClr val="bg1"/>
                </a:solidFill>
                <a:latin typeface="Trebuchet MS" pitchFamily="34" charset="0"/>
              </a:rPr>
              <a:t>-7…- 8◦ С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2746375" y="2522538"/>
            <a:ext cx="96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latin typeface="Trebuchet MS" pitchFamily="34" charset="0"/>
              </a:rPr>
              <a:t>0 ◦ С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268538" y="2852738"/>
            <a:ext cx="195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+3</a:t>
            </a:r>
            <a:r>
              <a:rPr lang="ru-RU" sz="2800" b="1">
                <a:latin typeface="Trebuchet MS" pitchFamily="34" charset="0"/>
              </a:rPr>
              <a:t>…-+4◦ С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859338" y="606425"/>
            <a:ext cx="2349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+17</a:t>
            </a:r>
            <a:r>
              <a:rPr lang="ru-RU" sz="2800" b="1">
                <a:latin typeface="Trebuchet MS" pitchFamily="34" charset="0"/>
              </a:rPr>
              <a:t>…-+19◦ С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6372225" y="1916113"/>
            <a:ext cx="23495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+21</a:t>
            </a:r>
            <a:r>
              <a:rPr lang="ru-RU" sz="2800" b="1">
                <a:latin typeface="Trebuchet MS" pitchFamily="34" charset="0"/>
              </a:rPr>
              <a:t>…-+23◦ С</a:t>
            </a:r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3708400" y="2781300"/>
            <a:ext cx="647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>
            <a:off x="8172450" y="2781300"/>
            <a:ext cx="6477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3360800"/>
            <a:ext cx="9144000" cy="34861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Що таке ізотерми?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9177" y="4149080"/>
            <a:ext cx="793037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Які чинники впливають на даний показник?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772" y="5445224"/>
            <a:ext cx="676867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Яким кольором їх позначають на картах?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79" y="3225750"/>
            <a:ext cx="807144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Температура повітря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5129" grpId="0"/>
      <p:bldP spid="5130" grpId="0"/>
      <p:bldP spid="5131" grpId="0"/>
      <p:bldP spid="5132" grpId="0"/>
      <p:bldP spid="5135" grpId="0" animBg="1"/>
      <p:bldP spid="5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Копия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12700"/>
            <a:ext cx="9288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7667625" y="2133600"/>
            <a:ext cx="1225550" cy="863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667625" y="3141663"/>
            <a:ext cx="1225550" cy="863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68344" y="3140968"/>
            <a:ext cx="12506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-42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7560" y="2132856"/>
            <a:ext cx="14205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+41</a:t>
            </a:r>
            <a:endParaRPr lang="ru-RU" sz="5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38914" name="Picture 3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1763713" y="908050"/>
            <a:ext cx="5545137" cy="374491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924300" y="1076325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160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днів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7092950" y="4724400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75%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331913" y="1484313"/>
            <a:ext cx="996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80%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1113" y="9525"/>
            <a:ext cx="7456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3600" b="1" dirty="0" err="1">
                <a:latin typeface="+mn-lt"/>
                <a:cs typeface="+mn-cs"/>
              </a:rPr>
              <a:t>Вологість</a:t>
            </a:r>
            <a:r>
              <a:rPr lang="ru-RU" sz="3600" b="1" dirty="0">
                <a:latin typeface="+mn-lt"/>
                <a:cs typeface="+mn-cs"/>
              </a:rPr>
              <a:t> </a:t>
            </a:r>
            <a:r>
              <a:rPr lang="ru-RU" sz="3600" b="1" dirty="0" err="1">
                <a:latin typeface="+mn-lt"/>
                <a:cs typeface="+mn-cs"/>
              </a:rPr>
              <a:t>повітря</a:t>
            </a:r>
            <a:r>
              <a:rPr lang="ru-RU" sz="3600" b="1" dirty="0">
                <a:latin typeface="+mn-lt"/>
                <a:cs typeface="+mn-cs"/>
              </a:rPr>
              <a:t>. </a:t>
            </a:r>
            <a:r>
              <a:rPr lang="ru-RU" sz="36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Хмарність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3924300" y="5734050"/>
            <a:ext cx="1878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/>
          <a:p>
            <a:pPr fontAlgn="auto">
              <a:spcBef>
                <a:spcPct val="3000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100 </a:t>
            </a:r>
            <a:r>
              <a:rPr lang="ru-RU" sz="32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днів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933825"/>
            <a:ext cx="3276600" cy="29241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34963" y="2784475"/>
            <a:ext cx="996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80%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6096000" y="6035675"/>
            <a:ext cx="9461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69%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57761" y="3933056"/>
            <a:ext cx="3477633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Назвіть причини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 якими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пов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`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язано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відмінность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розподілі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 території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вологості 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хмарності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07729" y="199162"/>
            <a:ext cx="25362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65-70%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55-60%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8926" name="Picture 21" descr="знак вопрос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38" y="4797425"/>
            <a:ext cx="685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/>
      <p:bldP spid="36870" grpId="0"/>
      <p:bldP spid="36871" grpId="0"/>
      <p:bldP spid="36873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0962" name="Picture 3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2124075" y="1125538"/>
            <a:ext cx="5040313" cy="345598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58000" y="3716338"/>
            <a:ext cx="24288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400 мм /рік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219700" y="5300663"/>
            <a:ext cx="336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300-450 мм /рік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76275" y="1116013"/>
            <a:ext cx="23844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200" b="1">
                <a:latin typeface="Trebuchet MS" pitchFamily="34" charset="0"/>
              </a:rPr>
              <a:t>650 мм /рік</a:t>
            </a: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292725" y="6278563"/>
            <a:ext cx="3657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1000-1200 мм /рік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3933825"/>
            <a:ext cx="3203575" cy="29241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01613" y="9525"/>
            <a:ext cx="19050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Опади</a:t>
            </a:r>
            <a:endParaRPr lang="ru-RU" sz="4400" dirty="0">
              <a:latin typeface="+mn-lt"/>
              <a:cs typeface="+mn-cs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63938" y="585788"/>
            <a:ext cx="39957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Зменшення опадів </a:t>
            </a:r>
          </a:p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з північного заходу</a:t>
            </a:r>
          </a:p>
          <a:p>
            <a:pPr>
              <a:spcBef>
                <a:spcPct val="30000"/>
              </a:spcBef>
            </a:pPr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 на південний схід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-57761" y="3933056"/>
            <a:ext cx="3477633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Назвіть причини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 якими 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пов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`</a:t>
            </a: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язано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відмінность</a:t>
            </a: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розподілі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 території України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кількості опадів</a:t>
            </a:r>
          </a:p>
        </p:txBody>
      </p:sp>
      <p:pic>
        <p:nvPicPr>
          <p:cNvPr id="40972" name="Picture 21" descr="знак вопрос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16463"/>
            <a:ext cx="6858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12" descr="Cloud-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8" y="1844675"/>
            <a:ext cx="12382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2924175"/>
            <a:ext cx="2611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Trebuchet MS" pitchFamily="34" charset="0"/>
              </a:rPr>
              <a:t>1500 мм /рік</a:t>
            </a:r>
          </a:p>
        </p:txBody>
      </p:sp>
      <p:pic>
        <p:nvPicPr>
          <p:cNvPr id="40975" name="Picture 12" descr="Cloud-0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2738" y="5229225"/>
            <a:ext cx="1239837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50" grpId="0"/>
      <p:bldP spid="31751" grpId="0"/>
      <p:bldP spid="31752" grpId="0"/>
      <p:bldP spid="31754" grpId="0"/>
      <p:bldP spid="31749" grpId="0"/>
      <p:bldP spid="317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722313" y="404813"/>
            <a:ext cx="76739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uk-UA" sz="3200" b="1" i="1">
                <a:solidFill>
                  <a:srgbClr val="FF0000"/>
                </a:solidFill>
                <a:latin typeface="Trebuchet MS" pitchFamily="34" charset="0"/>
              </a:rPr>
              <a:t>Для чого людське суспільство ретельно займається вивченням питань клімату?</a:t>
            </a:r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30250" y="1974850"/>
            <a:ext cx="7345363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endParaRPr lang="uk-UA" sz="2400" b="1">
              <a:latin typeface="Trebuchet MS" pitchFamily="34" charset="0"/>
            </a:endParaRPr>
          </a:p>
          <a:p>
            <a:pPr algn="ctr">
              <a:spcBef>
                <a:spcPct val="30000"/>
              </a:spcBef>
              <a:buFontTx/>
              <a:buChar char="-"/>
            </a:pPr>
            <a:r>
              <a:rPr lang="uk-UA" sz="2400">
                <a:latin typeface="Trebuchet MS" pitchFamily="34" charset="0"/>
              </a:rPr>
              <a:t>Клімат – явище, яке належить до природних умов і безпосередньо впливає на життя і здоров'я людей.</a:t>
            </a:r>
          </a:p>
          <a:p>
            <a:pPr algn="ctr">
              <a:spcBef>
                <a:spcPct val="30000"/>
              </a:spcBef>
              <a:buFontTx/>
              <a:buChar char="-"/>
            </a:pPr>
            <a:r>
              <a:rPr lang="uk-UA" sz="2400">
                <a:latin typeface="Trebuchet MS" pitchFamily="34" charset="0"/>
              </a:rPr>
              <a:t> З кожним роком посилюється вплив погоди та клімату на життя людини.</a:t>
            </a:r>
          </a:p>
          <a:p>
            <a:pPr algn="ctr">
              <a:spcBef>
                <a:spcPct val="30000"/>
              </a:spcBef>
              <a:buFontTx/>
              <a:buChar char="-"/>
            </a:pPr>
            <a:r>
              <a:rPr lang="uk-UA" sz="2400">
                <a:latin typeface="Trebuchet MS" pitchFamily="34" charset="0"/>
              </a:rPr>
              <a:t> Неконтрольована людська діяльність веде до глобальних не тільки кліматичних змін, а й в цілому географічної оболонки.</a:t>
            </a:r>
          </a:p>
          <a:p>
            <a:pPr>
              <a:spcBef>
                <a:spcPct val="30000"/>
              </a:spcBef>
            </a:pP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8438"/>
            <a:ext cx="583882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Прямоугольник 1"/>
          <p:cNvSpPr>
            <a:spLocks noChangeArrowheads="1"/>
          </p:cNvSpPr>
          <p:nvPr/>
        </p:nvSpPr>
        <p:spPr bwMode="auto">
          <a:xfrm>
            <a:off x="190500" y="4332288"/>
            <a:ext cx="8604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Робота з картою</a:t>
            </a:r>
          </a:p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1.     Яка кількість опадів випадає в північних районах України?</a:t>
            </a:r>
          </a:p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2.     Як змінюється кількість опадів у середній частині України в напрямку із заходу на схід? </a:t>
            </a:r>
          </a:p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3.     Яка кількість опадів випадає в південних районах України?</a:t>
            </a:r>
          </a:p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4.     Де на території України випадає максимальна кількість опадів?</a:t>
            </a:r>
          </a:p>
          <a:p>
            <a:r>
              <a:rPr lang="ru-RU" b="1">
                <a:solidFill>
                  <a:srgbClr val="7030A0"/>
                </a:solidFill>
                <a:latin typeface="Monotype Corsiva" pitchFamily="66" charset="0"/>
                <a:ea typeface="Adobe Hebrew"/>
                <a:cs typeface="Adobe Hebrew"/>
              </a:rPr>
              <a:t>5.     Яку кількість опадів отримує територія вашої області?</a:t>
            </a: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44034" name="Picture 3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584950" y="3716338"/>
            <a:ext cx="2627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rebuchet MS" pitchFamily="34" charset="0"/>
              </a:rPr>
              <a:t>Східні вітри</a:t>
            </a:r>
            <a:endParaRPr lang="ru-RU" sz="3200" b="1">
              <a:latin typeface="Trebuchet MS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 rot="-469281">
            <a:off x="3879850" y="2881313"/>
            <a:ext cx="33004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rebuchet MS" pitchFamily="34" charset="0"/>
              </a:rPr>
              <a:t>Вісь Воєйкова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107950" y="1912938"/>
            <a:ext cx="28146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ru-RU" sz="3200" b="1">
                <a:latin typeface="Trebuchet MS" pitchFamily="34" charset="0"/>
              </a:rPr>
              <a:t>Західні вітри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59113" y="2997200"/>
            <a:ext cx="5976937" cy="1079500"/>
          </a:xfrm>
          <a:prstGeom prst="line">
            <a:avLst/>
          </a:prstGeom>
          <a:noFill/>
          <a:ln w="57150">
            <a:solidFill>
              <a:srgbClr val="CC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250825" y="1773238"/>
            <a:ext cx="2305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150813" y="2497138"/>
            <a:ext cx="2771775" cy="1619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00" y="-7938"/>
            <a:ext cx="2379663" cy="1016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0" b="1" dirty="0">
                <a:ln w="11430"/>
                <a:solidFill>
                  <a:srgbClr val="00B0F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Вітер </a:t>
            </a:r>
            <a:endParaRPr lang="ru-RU" sz="6000" dirty="0">
              <a:latin typeface="+mn-lt"/>
              <a:cs typeface="+mn-cs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6804025" y="3536950"/>
            <a:ext cx="2420938" cy="0"/>
          </a:xfrm>
          <a:prstGeom prst="line">
            <a:avLst/>
          </a:prstGeom>
          <a:noFill/>
          <a:ln w="57150">
            <a:solidFill>
              <a:srgbClr val="0070C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6804025" y="4508500"/>
            <a:ext cx="2016125" cy="968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917" y="3879056"/>
            <a:ext cx="2500865" cy="28919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045" name="Прямоугольник 2"/>
          <p:cNvSpPr>
            <a:spLocks noChangeArrowheads="1"/>
          </p:cNvSpPr>
          <p:nvPr/>
        </p:nvSpPr>
        <p:spPr bwMode="auto">
          <a:xfrm>
            <a:off x="2392363" y="6308725"/>
            <a:ext cx="3043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C00000"/>
                </a:solidFill>
                <a:latin typeface="Constantia" pitchFamily="18" charset="0"/>
              </a:rPr>
              <a:t>Олександр Іванович Воєйков –</a:t>
            </a:r>
          </a:p>
          <a:p>
            <a:pPr algn="ctr"/>
            <a:r>
              <a:rPr lang="uk-UA" sz="1200" b="1">
                <a:solidFill>
                  <a:srgbClr val="C00000"/>
                </a:solidFill>
                <a:latin typeface="Constantia" pitchFamily="18" charset="0"/>
              </a:rPr>
              <a:t> видатний вчений-кліматолог</a:t>
            </a:r>
            <a:endParaRPr lang="ru-RU" sz="1200" b="1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5" grpId="0"/>
      <p:bldP spid="27656" grpId="0"/>
      <p:bldP spid="27657" grpId="0" animBg="1"/>
      <p:bldP spid="27658" grpId="0" animBg="1"/>
      <p:bldP spid="2765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42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4765" y="404664"/>
            <a:ext cx="84305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Побудуйте «розу вітрів»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328738"/>
          <a:ext cx="8208962" cy="4260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782">
                  <a:extLst>
                    <a:ext uri="{9D8B030D-6E8A-4147-A177-3AD203B41FA5}"/>
                  </a:extLst>
                </a:gridCol>
                <a:gridCol w="1310546">
                  <a:extLst>
                    <a:ext uri="{9D8B030D-6E8A-4147-A177-3AD203B41FA5}"/>
                  </a:extLst>
                </a:gridCol>
                <a:gridCol w="1440160">
                  <a:extLst>
                    <a:ext uri="{9D8B030D-6E8A-4147-A177-3AD203B41FA5}"/>
                  </a:extLst>
                </a:gridCol>
                <a:gridCol w="2136128">
                  <a:extLst>
                    <a:ext uri="{9D8B030D-6E8A-4147-A177-3AD203B41FA5}"/>
                  </a:extLst>
                </a:gridCol>
                <a:gridCol w="1680296">
                  <a:extLst>
                    <a:ext uri="{9D8B030D-6E8A-4147-A177-3AD203B41FA5}"/>
                  </a:extLst>
                </a:gridCol>
              </a:tblGrid>
              <a:tr h="685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ЛЬВІВ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УМАНЬ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СІМФЕРОПОЛЬ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Луганськ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ПН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6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ПН-СХ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СХ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24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ПД-СХ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ПД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9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ПД-ЗХ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b="1" dirty="0"/>
                        <a:t>ЗХ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18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r>
                        <a:rPr lang="uk-UA" b="1" dirty="0"/>
                        <a:t>ПН-ЗХ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b="1" dirty="0"/>
                        <a:t>11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9728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21137" y="2132856"/>
            <a:ext cx="527890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Несприятливі погодні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явища:</a:t>
            </a:r>
          </a:p>
        </p:txBody>
      </p:sp>
      <p:sp>
        <p:nvSpPr>
          <p:cNvPr id="4" name="Овал 3"/>
          <p:cNvSpPr/>
          <p:nvPr/>
        </p:nvSpPr>
        <p:spPr>
          <a:xfrm>
            <a:off x="196850" y="657225"/>
            <a:ext cx="1798638" cy="12525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зливи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6875463" y="765175"/>
            <a:ext cx="1943100" cy="11445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тумани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175125" y="530225"/>
            <a:ext cx="2484438" cy="1185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ожеледь і паморозь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443663" y="2492375"/>
            <a:ext cx="2520950" cy="1108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хуртовини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692900" y="4117975"/>
            <a:ext cx="2160588" cy="1262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сильні вітри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119688" y="5445125"/>
            <a:ext cx="2038350" cy="129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суховії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476500" y="5589588"/>
            <a:ext cx="2382838" cy="12557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посухи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196850" y="4652963"/>
            <a:ext cx="2935288" cy="129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бездощові періоди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2" name="Овал 11"/>
          <p:cNvSpPr/>
          <p:nvPr/>
        </p:nvSpPr>
        <p:spPr>
          <a:xfrm>
            <a:off x="-17463" y="2636838"/>
            <a:ext cx="2644776" cy="1223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високі температури повітря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/>
          </a:p>
        </p:txBody>
      </p:sp>
      <p:sp>
        <p:nvSpPr>
          <p:cNvPr id="13" name="Овал 12"/>
          <p:cNvSpPr/>
          <p:nvPr/>
        </p:nvSpPr>
        <p:spPr>
          <a:xfrm>
            <a:off x="2195513" y="346075"/>
            <a:ext cx="1979612" cy="1081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град</a:t>
            </a:r>
            <a:endParaRPr lang="ru-RU" sz="2400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3175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5645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Найбільша кількість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опадів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Україні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зареєстрована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в Карпатах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Чорногорі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2 361 мм за рік,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найменша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на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узбережжі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Каркінітської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затоки і в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Присивашші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–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менш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як 300 мм за рік.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89847" y="188640"/>
            <a:ext cx="3654152" cy="175432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Найнижча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найвища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температура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повітря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зареєстрована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Україні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становить –42 °С та +41. Вона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спостерігалася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крайньому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сході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країни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Луганську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29747" y="2128429"/>
            <a:ext cx="3006080" cy="203132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Найбільша кількість гроз в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Україні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буває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в У</a:t>
            </a:r>
            <a:r>
              <a:rPr lang="ru-RU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країнських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Карпатах.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Рекордним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був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1951 р.,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протягом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якого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зареєстровано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64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дні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 з грозою.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863" y="3284984"/>
            <a:ext cx="3168352" cy="258532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Здебільшого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град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випадає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дрібний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Проте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окремі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градини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можуть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досягати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розмірів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від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грецького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горіха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до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курячого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яйця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. Рекордно великою в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Україні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була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градина вагою 500 г, а у </a:t>
            </a:r>
            <a:r>
              <a:rPr lang="ru-RU" b="1" dirty="0" err="1">
                <a:ln/>
                <a:solidFill>
                  <a:schemeClr val="accent3"/>
                </a:solidFill>
                <a:latin typeface="+mn-lt"/>
                <a:cs typeface="+mn-cs"/>
              </a:rPr>
              <a:t>світі</a:t>
            </a:r>
            <a:r>
              <a:rPr lang="ru-RU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– 7 кг!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Найбільша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швидкість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вітру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Україні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– 180 км/год (50 м/с) –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була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зафіксована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грудні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1947 р. в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Кримських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горах на Ай-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Петрінській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яйлі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, в </a:t>
            </a:r>
            <a:r>
              <a:rPr lang="ru-RU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світі</a:t>
            </a:r>
            <a:r>
              <a:rPr lang="ru-RU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 – 371 км/год у США.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9181" y="197560"/>
            <a:ext cx="3959738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Рекорди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України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1270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988840"/>
            <a:ext cx="3600400" cy="2308324"/>
          </a:xfrm>
          <a:prstGeom prst="rect">
            <a:avLst/>
          </a:prstGeo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Найдовші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бездощові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періоди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на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Україні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, що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тривали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115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днів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(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майже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4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місяці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!),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були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в 1934 р. в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Полтавській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та у 1948 р. в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Херсонській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областях.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1182" y="1196752"/>
            <a:ext cx="4701934" cy="369331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Чорна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буря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Найсильніша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пилова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буря промчала над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Україною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наприкінці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квітня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1928 р. У газетах того часу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повідомлялося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, що над степами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Придніпров’я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“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бушує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піщаний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шторм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небувалої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сили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Дніпропетровськ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буквально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засипаний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піском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.”.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Близько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15 млн т сухого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чорнозему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було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піднято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повітря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у степу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лісостепу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і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розсіяно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площі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в 500 тис. км2,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включаючи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й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території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сусідніх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держав –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Польщі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та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Румунії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189" y="4653136"/>
            <a:ext cx="36004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Найбільша кількість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днів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з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хуртовинами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на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Україні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– 71 день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протягом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зими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1906/07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рр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. –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зареєстрована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в 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Кримських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 горах на Ай-</a:t>
            </a:r>
            <a:r>
              <a:rPr lang="ru-RU" b="1" dirty="0" err="1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Петрі</a:t>
            </a:r>
            <a:r>
              <a:rPr lang="ru-RU" b="1" dirty="0">
                <a:ln/>
                <a:solidFill>
                  <a:schemeClr val="accent5">
                    <a:tint val="50000"/>
                    <a:satMod val="180000"/>
                  </a:schemeClr>
                </a:solidFill>
                <a:latin typeface="+mn-lt"/>
                <a:cs typeface="+mn-cs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32656"/>
            <a:ext cx="3959738" cy="646331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Рекорди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України</a:t>
            </a: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692150"/>
            <a:ext cx="6264275" cy="592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39752" y="148323"/>
            <a:ext cx="3772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Синоптична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карта</a:t>
            </a: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14288"/>
            <a:ext cx="91567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8713787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Запитання і завдання</a:t>
            </a:r>
          </a:p>
          <a:p>
            <a:r>
              <a:rPr lang="ru-RU" sz="2000" b="1">
                <a:latin typeface="Monotype Corsiva" pitchFamily="66" charset="0"/>
              </a:rPr>
              <a:t>1. Чому середні температури січня і липня змінюються на території України як з півночі на південь, так і з заходу на схід?</a:t>
            </a:r>
          </a:p>
          <a:p>
            <a:r>
              <a:rPr lang="ru-RU" sz="2000" b="1">
                <a:latin typeface="Monotype Corsiva" pitchFamily="66" charset="0"/>
              </a:rPr>
              <a:t>2. Охарактеризуйте клімат вашої області за основними кліматичними показниками.</a:t>
            </a:r>
          </a:p>
          <a:p>
            <a:r>
              <a:rPr lang="ru-RU" sz="2000" b="1">
                <a:latin typeface="Monotype Corsiva" pitchFamily="66" charset="0"/>
              </a:rPr>
              <a:t>3.  Які погодні явища в Україні належать до небезпечних?</a:t>
            </a:r>
          </a:p>
          <a:p>
            <a:r>
              <a:rPr lang="ru-RU" sz="2000" b="1">
                <a:latin typeface="Monotype Corsiva" pitchFamily="66" charset="0"/>
              </a:rPr>
              <a:t>4.  Якої шкоди можуть завдати грози, зливи та град?  </a:t>
            </a:r>
          </a:p>
          <a:p>
            <a:r>
              <a:rPr lang="ru-RU" sz="2000" b="1">
                <a:latin typeface="Monotype Corsiva" pitchFamily="66" charset="0"/>
              </a:rPr>
              <a:t>5. Де в Україні найчастіше виникають посухи, суховії і пилові бурі?</a:t>
            </a:r>
          </a:p>
          <a:p>
            <a:r>
              <a:rPr lang="ru-RU" sz="2000" b="1">
                <a:latin typeface="Monotype Corsiva" pitchFamily="66" charset="0"/>
              </a:rPr>
              <a:t>6. Які небезпечні атмосферні явища трапляються в Україні в холодний період року? Чим вони небезпечні?</a:t>
            </a:r>
          </a:p>
          <a:p>
            <a:r>
              <a:rPr lang="ru-RU" sz="2000" b="1">
                <a:latin typeface="Monotype Corsiva" pitchFamily="66" charset="0"/>
              </a:rPr>
              <a:t>7. Як створюється прогноз погоди?</a:t>
            </a:r>
            <a:r>
              <a:rPr lang="ru-RU" sz="2000" b="1">
                <a:solidFill>
                  <a:srgbClr val="FFFF00"/>
                </a:solidFill>
                <a:latin typeface="Monotype Corsiva" pitchFamily="66" charset="0"/>
              </a:rPr>
              <a:t> </a:t>
            </a:r>
          </a:p>
          <a:p>
            <a:r>
              <a:rPr lang="ru-RU" sz="2000" b="1">
                <a:latin typeface="Monotype Corsiva" pitchFamily="66" charset="0"/>
              </a:rPr>
              <a:t>8. Як можна використовувати кліматичні енергетичні ресурси?</a:t>
            </a:r>
          </a:p>
          <a:p>
            <a:r>
              <a:rPr lang="ru-RU" sz="2000" b="1">
                <a:latin typeface="Monotype Corsiva" pitchFamily="66" charset="0"/>
              </a:rPr>
              <a:t>9. Як змінюється коефіцієнт зволоження на території України?</a:t>
            </a:r>
          </a:p>
          <a:p>
            <a:r>
              <a:rPr lang="ru-RU" sz="2000" b="1">
                <a:latin typeface="Monotype Corsiva" pitchFamily="66" charset="0"/>
              </a:rPr>
              <a:t>10. Що називають кліматичними рекреаційними ресурсами? Як вони використовуються в нашій країні?</a:t>
            </a:r>
          </a:p>
          <a:p>
            <a:r>
              <a:rPr lang="ru-RU" sz="2000" b="1">
                <a:solidFill>
                  <a:srgbClr val="7030A0"/>
                </a:solidFill>
                <a:latin typeface="Monotype Corsiva" pitchFamily="66" charset="0"/>
              </a:rPr>
              <a:t>11*. Обчисліть значення коефіцієнта зволоження для міст Рівного і Дніпропетровська, якщо середньорічна кількість опадів у них становить відповідно 700 мм і 500 мм, а середньорічна випаровуваність – 650 мм (у Рівному) і 800 мм (у Дніпропетровську). Встановіть, який тип зволоження характерний для території кожного міста.</a:t>
            </a:r>
          </a:p>
          <a:p>
            <a:endParaRPr lang="ru-RU" sz="2000" b="1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AutoShape 4"/>
          <p:cNvSpPr>
            <a:spLocks noChangeArrowheads="1"/>
          </p:cNvSpPr>
          <p:nvPr/>
        </p:nvSpPr>
        <p:spPr bwMode="auto">
          <a:xfrm>
            <a:off x="611188" y="549275"/>
            <a:ext cx="7489825" cy="1150938"/>
          </a:xfrm>
          <a:prstGeom prst="bevel">
            <a:avLst>
              <a:gd name="adj" fmla="val 12500"/>
            </a:avLst>
          </a:prstGeom>
          <a:solidFill>
            <a:srgbClr val="FEDAF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>
                <a:solidFill>
                  <a:srgbClr val="00B0F0"/>
                </a:solidFill>
                <a:latin typeface="Trebuchet MS" pitchFamily="34" charset="0"/>
              </a:rPr>
              <a:t>Кліматоутворюючі   фактори</a:t>
            </a:r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3132138" y="4508500"/>
            <a:ext cx="2952750" cy="1635125"/>
          </a:xfrm>
          <a:prstGeom prst="ellipse">
            <a:avLst/>
          </a:prstGeom>
          <a:solidFill>
            <a:srgbClr val="D6EC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Циркуляція</a:t>
            </a:r>
          </a:p>
          <a:p>
            <a:pPr algn="ctr"/>
            <a:r>
              <a:rPr lang="ru-RU" sz="2800" b="1">
                <a:solidFill>
                  <a:srgbClr val="7030A0"/>
                </a:solidFill>
                <a:latin typeface="Trebuchet MS" pitchFamily="34" charset="0"/>
              </a:rPr>
              <a:t>повітряних мас</a:t>
            </a: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827088" y="2636838"/>
            <a:ext cx="3313112" cy="1649412"/>
          </a:xfrm>
          <a:prstGeom prst="ellipse">
            <a:avLst/>
          </a:prstGeom>
          <a:solidFill>
            <a:srgbClr val="D6EC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rgbClr val="7030A0"/>
                </a:solidFill>
                <a:latin typeface="Trebuchet MS" pitchFamily="34" charset="0"/>
              </a:rPr>
              <a:t>Кількість </a:t>
            </a:r>
          </a:p>
          <a:p>
            <a:pPr algn="ctr"/>
            <a:r>
              <a:rPr lang="uk-UA" sz="2800" b="1">
                <a:solidFill>
                  <a:srgbClr val="7030A0"/>
                </a:solidFill>
                <a:latin typeface="Trebuchet MS" pitchFamily="34" charset="0"/>
              </a:rPr>
              <a:t>сонячної радіації</a:t>
            </a:r>
            <a:endParaRPr lang="ru-RU" sz="2800" b="1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787900" y="2636838"/>
            <a:ext cx="3455988" cy="1649412"/>
          </a:xfrm>
          <a:prstGeom prst="ellipse">
            <a:avLst/>
          </a:prstGeom>
          <a:solidFill>
            <a:srgbClr val="D6ECE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800" b="1">
                <a:solidFill>
                  <a:srgbClr val="7030A0"/>
                </a:solidFill>
                <a:latin typeface="Trebuchet MS" pitchFamily="34" charset="0"/>
              </a:rPr>
              <a:t>Підстильна</a:t>
            </a:r>
          </a:p>
          <a:p>
            <a:pPr algn="ctr"/>
            <a:r>
              <a:rPr lang="uk-UA" sz="2800" b="1">
                <a:solidFill>
                  <a:srgbClr val="7030A0"/>
                </a:solidFill>
                <a:latin typeface="Trebuchet MS" pitchFamily="34" charset="0"/>
              </a:rPr>
              <a:t> поверхня</a:t>
            </a:r>
            <a:endParaRPr lang="ru-RU" sz="2800" b="1">
              <a:solidFill>
                <a:srgbClr val="7030A0"/>
              </a:solidFill>
              <a:latin typeface="Trebuchet MS" pitchFamily="34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2843213" y="1844675"/>
            <a:ext cx="936625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292725" y="1844675"/>
            <a:ext cx="647700" cy="7921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4500563" y="1844675"/>
            <a:ext cx="0" cy="26638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  <p:bldP spid="9225" grpId="0" animBg="1"/>
      <p:bldP spid="9226" grpId="0" animBg="1"/>
      <p:bldP spid="9228" grpId="0" animBg="1"/>
      <p:bldP spid="9229" grpId="0" animBg="1"/>
      <p:bldP spid="92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7" y="490389"/>
            <a:ext cx="8286750" cy="5857875"/>
          </a:xfrm>
        </p:spPr>
        <p:txBody>
          <a:bodyPr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err="1">
                <a:solidFill>
                  <a:srgbClr val="FF0000"/>
                </a:solidFill>
              </a:rPr>
              <a:t>Сонячна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радіація</a:t>
            </a:r>
            <a:r>
              <a:rPr lang="ru-RU" sz="2800" dirty="0">
                <a:solidFill>
                  <a:srgbClr val="FF0000"/>
                </a:solidFill>
              </a:rPr>
              <a:t> –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кількість </a:t>
            </a:r>
            <a:r>
              <a:rPr lang="ru-RU" sz="2800" dirty="0" err="1">
                <a:solidFill>
                  <a:srgbClr val="FF0000"/>
                </a:solidFill>
              </a:rPr>
              <a:t>сонячного</a:t>
            </a:r>
            <a:r>
              <a:rPr lang="ru-RU" sz="2800" dirty="0">
                <a:solidFill>
                  <a:srgbClr val="FF0000"/>
                </a:solidFill>
              </a:rPr>
              <a:t> тепла і </a:t>
            </a:r>
            <a:r>
              <a:rPr lang="ru-RU" sz="2800" dirty="0" err="1">
                <a:solidFill>
                  <a:srgbClr val="FF0000"/>
                </a:solidFill>
              </a:rPr>
              <a:t>світла</a:t>
            </a:r>
            <a:r>
              <a:rPr lang="ru-RU" sz="2800" dirty="0">
                <a:solidFill>
                  <a:srgbClr val="FF0000"/>
                </a:solidFill>
              </a:rPr>
              <a:t>,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 яка </a:t>
            </a:r>
            <a:r>
              <a:rPr lang="ru-RU" sz="2800" dirty="0" err="1">
                <a:solidFill>
                  <a:srgbClr val="FF0000"/>
                </a:solidFill>
              </a:rPr>
              <a:t>випромінена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Сонцем</a:t>
            </a:r>
            <a:r>
              <a:rPr lang="ru-RU" sz="2800" dirty="0">
                <a:solidFill>
                  <a:srgbClr val="FF0000"/>
                </a:solidFill>
              </a:rPr>
              <a:t> і поступила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на </a:t>
            </a:r>
            <a:r>
              <a:rPr lang="ru-RU" sz="2800" dirty="0" err="1">
                <a:solidFill>
                  <a:srgbClr val="FF0000"/>
                </a:solidFill>
              </a:rPr>
              <a:t>земну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поверхню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1.Залежить від </a:t>
            </a:r>
            <a:r>
              <a:rPr lang="ru-RU" sz="2800" dirty="0" err="1">
                <a:solidFill>
                  <a:schemeClr val="tx1"/>
                </a:solidFill>
              </a:rPr>
              <a:t>географічної</a:t>
            </a:r>
            <a:r>
              <a:rPr lang="ru-RU" sz="2800" dirty="0">
                <a:solidFill>
                  <a:schemeClr val="tx1"/>
                </a:solidFill>
              </a:rPr>
              <a:t>  </a:t>
            </a:r>
            <a:r>
              <a:rPr lang="ru-RU" sz="2800" dirty="0" err="1">
                <a:solidFill>
                  <a:schemeClr val="tx1"/>
                </a:solidFill>
              </a:rPr>
              <a:t>широти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місцевості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висоти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Сонця</a:t>
            </a:r>
            <a:r>
              <a:rPr lang="ru-RU" sz="2800" dirty="0">
                <a:solidFill>
                  <a:schemeClr val="tx1"/>
                </a:solidFill>
              </a:rPr>
              <a:t> над горизонтом, </a:t>
            </a:r>
            <a:r>
              <a:rPr lang="ru-RU" sz="2800" dirty="0" err="1">
                <a:solidFill>
                  <a:schemeClr val="tx1"/>
                </a:solidFill>
              </a:rPr>
              <a:t>хмарністю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2. </a:t>
            </a:r>
            <a:r>
              <a:rPr lang="ru-RU" sz="2800" dirty="0" err="1" smtClean="0">
                <a:solidFill>
                  <a:schemeClr val="tx1"/>
                </a:solidFill>
              </a:rPr>
              <a:t>Вимірюється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в мегаджоулях на 1кв.м</a:t>
            </a:r>
            <a:r>
              <a:rPr lang="ru-RU" sz="2800" dirty="0" smtClean="0">
                <a:solidFill>
                  <a:schemeClr val="tx1"/>
                </a:solidFill>
              </a:rPr>
              <a:t>., </a:t>
            </a:r>
            <a:r>
              <a:rPr lang="ru-RU" sz="2800" dirty="0" err="1">
                <a:solidFill>
                  <a:schemeClr val="tx1"/>
                </a:solidFill>
              </a:rPr>
              <a:t>що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пов’язано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зі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змінами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висоти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Сонця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>3.Змінюється </a:t>
            </a:r>
            <a:r>
              <a:rPr lang="ru-RU" sz="2800" dirty="0" err="1">
                <a:solidFill>
                  <a:schemeClr val="tx1"/>
                </a:solidFill>
              </a:rPr>
              <a:t>протягом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доби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smtClean="0">
                <a:solidFill>
                  <a:schemeClr val="tx1"/>
                </a:solidFill>
              </a:rPr>
              <a:t>року </a:t>
            </a:r>
            <a:r>
              <a:rPr lang="ru-RU" sz="2800" dirty="0">
                <a:solidFill>
                  <a:schemeClr val="tx1"/>
                </a:solidFill>
              </a:rPr>
              <a:t>над </a:t>
            </a:r>
            <a:r>
              <a:rPr lang="ru-RU" sz="2800" dirty="0" smtClean="0">
                <a:solidFill>
                  <a:schemeClr val="tx1"/>
                </a:solidFill>
              </a:rPr>
              <a:t>горизонтом, </a:t>
            </a:r>
            <a:r>
              <a:rPr lang="ru-RU" sz="2800" dirty="0">
                <a:solidFill>
                  <a:schemeClr val="tx1"/>
                </a:solidFill>
              </a:rPr>
              <a:t>і </a:t>
            </a:r>
            <a:r>
              <a:rPr lang="ru-RU" sz="2800" dirty="0" err="1">
                <a:solidFill>
                  <a:schemeClr val="tx1"/>
                </a:solidFill>
              </a:rPr>
              <a:t>тривалості</a:t>
            </a:r>
            <a:r>
              <a:rPr lang="ru-RU" sz="2800" dirty="0">
                <a:solidFill>
                  <a:schemeClr val="tx1"/>
                </a:solidFill>
              </a:rPr>
              <a:t> дня.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571500"/>
            <a:ext cx="8229600" cy="114300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err="1"/>
              <a:t>Сумарна</a:t>
            </a:r>
            <a:r>
              <a:rPr lang="ru-RU" sz="2800" i="1" dirty="0"/>
              <a:t> </a:t>
            </a:r>
            <a:r>
              <a:rPr lang="ru-RU" sz="2800" i="1" dirty="0" err="1"/>
              <a:t>сонячна</a:t>
            </a:r>
            <a:r>
              <a:rPr lang="ru-RU" sz="2800" i="1" dirty="0"/>
              <a:t> </a:t>
            </a:r>
            <a:r>
              <a:rPr lang="ru-RU" sz="2800" i="1" dirty="0" err="1"/>
              <a:t>радіація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3500438" y="1071563"/>
            <a:ext cx="928687" cy="5715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857750" y="1071563"/>
            <a:ext cx="785813" cy="5000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1042988" y="1571625"/>
            <a:ext cx="3386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пряма:</a:t>
            </a:r>
          </a:p>
          <a:p>
            <a:pPr algn="ctr"/>
            <a:r>
              <a:rPr lang="ru-RU" sz="2400" b="1">
                <a:latin typeface="Trebuchet MS" pitchFamily="34" charset="0"/>
              </a:rPr>
              <a:t> </a:t>
            </a:r>
            <a:r>
              <a:rPr lang="ru-RU" sz="2000" b="1">
                <a:latin typeface="Trebuchet MS" pitchFamily="34" charset="0"/>
              </a:rPr>
              <a:t>у вигляді променів безпосередньо з поверхні Сонця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4714875" y="1571625"/>
            <a:ext cx="378618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>
                <a:latin typeface="Trebuchet MS" pitchFamily="34" charset="0"/>
              </a:rPr>
              <a:t>розсіяна:</a:t>
            </a:r>
          </a:p>
          <a:p>
            <a:pPr algn="ctr">
              <a:spcBef>
                <a:spcPct val="30000"/>
              </a:spcBef>
            </a:pPr>
            <a:r>
              <a:rPr lang="uk-UA" sz="2000" b="1">
                <a:latin typeface="Trebuchet MS" pitchFamily="34" charset="0"/>
              </a:rPr>
              <a:t>розсіюється наявними в атмосфері водяною парою, пилом, газами, а також хмарами</a:t>
            </a:r>
            <a:endParaRPr lang="ru-RU" sz="2400" b="1">
              <a:latin typeface="Trebuchet MS" pitchFamily="34" charset="0"/>
            </a:endParaRP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85813" y="3214688"/>
            <a:ext cx="7586662" cy="32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endParaRPr lang="ru-RU" sz="2400" b="1" i="1">
              <a:latin typeface="Trebuchet MS" pitchFamily="34" charset="0"/>
            </a:endParaRPr>
          </a:p>
          <a:p>
            <a:pPr>
              <a:spcBef>
                <a:spcPct val="30000"/>
              </a:spcBef>
            </a:pPr>
            <a:r>
              <a:rPr lang="ru-RU" sz="2400" b="1" i="1">
                <a:latin typeface="Trebuchet MS" pitchFamily="34" charset="0"/>
              </a:rPr>
              <a:t>Поглинута радіація</a:t>
            </a:r>
            <a:r>
              <a:rPr lang="ru-RU" sz="2400" b="1">
                <a:latin typeface="Trebuchet MS" pitchFamily="34" charset="0"/>
              </a:rPr>
              <a:t> </a:t>
            </a:r>
            <a:r>
              <a:rPr lang="ru-RU" sz="2400">
                <a:latin typeface="Trebuchet MS" pitchFamily="34" charset="0"/>
              </a:rPr>
              <a:t>характеризує надходження тепла на земну поверхню; від її величини залежить нагрівання грунту та верхніх шарів води, а від них нагрівається повітря.</a:t>
            </a:r>
          </a:p>
          <a:p>
            <a:pPr>
              <a:spcBef>
                <a:spcPct val="30000"/>
              </a:spcBef>
            </a:pPr>
            <a:r>
              <a:rPr lang="ru-RU" sz="2400" b="1" i="1">
                <a:latin typeface="Trebuchet MS" pitchFamily="34" charset="0"/>
              </a:rPr>
              <a:t>Радіаційний баланс </a:t>
            </a:r>
            <a:r>
              <a:rPr lang="ru-RU" sz="2400" b="1">
                <a:latin typeface="Trebuchet MS" pitchFamily="34" charset="0"/>
              </a:rPr>
              <a:t>– </a:t>
            </a:r>
            <a:r>
              <a:rPr lang="ru-RU" sz="2400">
                <a:latin typeface="Trebuchet MS" pitchFamily="34" charset="0"/>
              </a:rPr>
              <a:t>різниця між сумарною радіацією та відбитою.</a:t>
            </a:r>
          </a:p>
          <a:p>
            <a:pPr>
              <a:spcBef>
                <a:spcPct val="30000"/>
              </a:spcBef>
            </a:pPr>
            <a:endParaRPr lang="ru-RU"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5" grpId="0"/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1115616" y="1336213"/>
            <a:ext cx="7128792" cy="4482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000125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uk-UA" dirty="0">
                <a:solidFill>
                  <a:srgbClr val="C00000"/>
                </a:solidFill>
                <a:latin typeface="Arial" charset="0"/>
                <a:cs typeface="Arial" charset="0"/>
              </a:rPr>
              <a:t>Види сонячної радіації</a:t>
            </a:r>
            <a:r>
              <a:rPr lang="uk-UA" dirty="0">
                <a:solidFill>
                  <a:srgbClr val="C00000"/>
                </a:solidFill>
              </a:rPr>
              <a:t/>
            </a:r>
            <a:br>
              <a:rPr lang="uk-UA" dirty="0">
                <a:solidFill>
                  <a:srgbClr val="C00000"/>
                </a:solidFill>
              </a:rPr>
            </a:br>
            <a:r>
              <a:rPr lang="uk-UA" sz="2000" dirty="0">
                <a:solidFill>
                  <a:srgbClr val="C00000"/>
                </a:solidFill>
              </a:rPr>
              <a:t>(Сонячне тепло і світло, що поступає на Землю)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5000625" y="1357313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800" b="1">
                <a:solidFill>
                  <a:srgbClr val="FF0000"/>
                </a:solidFill>
                <a:latin typeface="Trebuchet MS" pitchFamily="34" charset="0"/>
              </a:rPr>
              <a:t>МДж/м²</a:t>
            </a:r>
            <a:r>
              <a:rPr lang="uk-UA" b="1">
                <a:solidFill>
                  <a:srgbClr val="FF0000"/>
                </a:solidFill>
                <a:latin typeface="Trebuchet MS" pitchFamily="34" charset="0"/>
              </a:rPr>
              <a:t> </a:t>
            </a:r>
            <a:endParaRPr lang="ru-RU" b="1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15_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22313"/>
            <a:ext cx="9144000" cy="6135687"/>
          </a:xfrm>
        </p:spPr>
      </p:pic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1414463" y="0"/>
            <a:ext cx="65770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rebuchet MS" pitchFamily="34" charset="0"/>
              </a:rPr>
              <a:t>На Україні  сумарна радіація збільшується</a:t>
            </a:r>
          </a:p>
          <a:p>
            <a:pPr algn="ctr"/>
            <a:r>
              <a:rPr lang="ru-RU" sz="2400" b="1">
                <a:latin typeface="Trebuchet MS" pitchFamily="34" charset="0"/>
              </a:rPr>
              <a:t> з півночі на південь</a:t>
            </a:r>
          </a:p>
        </p:txBody>
      </p:sp>
      <p:sp>
        <p:nvSpPr>
          <p:cNvPr id="22531" name="Line 9"/>
          <p:cNvSpPr>
            <a:spLocks noChangeShapeType="1"/>
          </p:cNvSpPr>
          <p:nvPr/>
        </p:nvSpPr>
        <p:spPr bwMode="auto">
          <a:xfrm>
            <a:off x="2484438" y="1125538"/>
            <a:ext cx="0" cy="172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00063"/>
            <a:ext cx="8229600" cy="600075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Атмосферна</a:t>
            </a:r>
            <a:r>
              <a:rPr lang="ru-RU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циркуляція</a:t>
            </a:r>
            <a:r>
              <a:rPr lang="ru-RU" sz="28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горизонтальне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переміщення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повітряних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типів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земной </a:t>
            </a:r>
            <a:r>
              <a:rPr lang="ru-RU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поверхнею</a:t>
            </a: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1.Помірні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морські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маси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Атлантичного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океану завдяки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західним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вітрам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2.Помірні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континентальні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маси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сформовані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над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центральними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районами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Євразії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Арктичні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маси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Тропічні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повітряні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маси</a:t>
            </a:r>
            <a:r>
              <a:rPr lang="ru-RU" sz="3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/>
          </a:p>
        </p:txBody>
      </p:sp>
      <p:pic>
        <p:nvPicPr>
          <p:cNvPr id="24578" name="Picture 4" descr="Копия 1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643438" y="0"/>
            <a:ext cx="0" cy="2565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0"/>
            <a:ext cx="56975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2800" b="1">
                <a:latin typeface="Trebuchet MS" pitchFamily="34" charset="0"/>
              </a:rPr>
              <a:t>Норвежське і  Баренцеве море</a:t>
            </a:r>
            <a:endParaRPr lang="ru-RU" sz="2800" b="1">
              <a:latin typeface="Trebuchet MS" pitchFamily="34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258888" y="765175"/>
            <a:ext cx="27400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solidFill>
                  <a:srgbClr val="FF0000"/>
                </a:solidFill>
                <a:latin typeface="Trebuchet MS" pitchFamily="34" charset="0"/>
              </a:rPr>
              <a:t>Арктичні ПМ</a:t>
            </a:r>
            <a:endParaRPr lang="ru-RU" sz="3200" b="1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859338" y="1412875"/>
            <a:ext cx="2660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>
                <a:latin typeface="Trebuchet MS" pitchFamily="34" charset="0"/>
              </a:rPr>
              <a:t>влітку - дощ</a:t>
            </a:r>
            <a:endParaRPr lang="ru-RU" sz="3200" b="1">
              <a:latin typeface="Trebuchet MS" pitchFamily="34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484438" y="2636838"/>
            <a:ext cx="53165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uk-UA" sz="3200" b="1">
                <a:latin typeface="Trebuchet MS" pitchFamily="34" charset="0"/>
              </a:rPr>
              <a:t>взимку – морозна погода</a:t>
            </a:r>
            <a:endParaRPr lang="ru-RU" sz="3200" b="1">
              <a:latin typeface="Trebuchet MS" pitchFamily="34" charset="0"/>
            </a:endParaRPr>
          </a:p>
        </p:txBody>
      </p:sp>
      <p:pic>
        <p:nvPicPr>
          <p:cNvPr id="24584" name="Picture 5" descr="37r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997200"/>
            <a:ext cx="143986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7" descr="AG00434_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438" y="1412875"/>
            <a:ext cx="195738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  <p:bldP spid="16393" grpId="0"/>
      <p:bldP spid="16394" grpId="0"/>
      <p:bldP spid="1639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589</TotalTime>
  <Words>588</Words>
  <Application>Microsoft Office PowerPoint</Application>
  <PresentationFormat>Экран (4:3)</PresentationFormat>
  <Paragraphs>158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Arial</vt:lpstr>
      <vt:lpstr>Trebuchet MS</vt:lpstr>
      <vt:lpstr>Georgia</vt:lpstr>
      <vt:lpstr>Calibri</vt:lpstr>
      <vt:lpstr>Monotype Corsiva</vt:lpstr>
      <vt:lpstr>Adobe Hebrew</vt:lpstr>
      <vt:lpstr>Constantia</vt:lpstr>
      <vt:lpstr>Воздушный поток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Microsoft Office</cp:lastModifiedBy>
  <cp:revision>53</cp:revision>
  <dcterms:created xsi:type="dcterms:W3CDTF">2014-01-29T13:08:40Z</dcterms:created>
  <dcterms:modified xsi:type="dcterms:W3CDTF">2022-03-15T23:27:47Z</dcterms:modified>
</cp:coreProperties>
</file>