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1" r:id="rId6"/>
    <p:sldId id="262" r:id="rId7"/>
    <p:sldId id="265" r:id="rId8"/>
    <p:sldId id="266" r:id="rId9"/>
    <p:sldId id="273" r:id="rId10"/>
    <p:sldId id="274" r:id="rId11"/>
    <p:sldId id="275" r:id="rId12"/>
    <p:sldId id="276" r:id="rId13"/>
    <p:sldId id="267" r:id="rId14"/>
    <p:sldId id="268" r:id="rId15"/>
    <p:sldId id="277" r:id="rId16"/>
    <p:sldId id="278" r:id="rId17"/>
    <p:sldId id="270" r:id="rId18"/>
    <p:sldId id="279" r:id="rId19"/>
    <p:sldId id="271" r:id="rId20"/>
    <p:sldId id="272" r:id="rId2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1" autoAdjust="0"/>
  </p:normalViewPr>
  <p:slideViewPr>
    <p:cSldViewPr>
      <p:cViewPr varScale="1">
        <p:scale>
          <a:sx n="101" d="100"/>
          <a:sy n="101" d="100"/>
        </p:scale>
        <p:origin x="2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2103ED64-7904-45C6-BB4F-872B3141C69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a:extLst>
              <a:ext uri="{FF2B5EF4-FFF2-40B4-BE49-F238E27FC236}">
                <a16:creationId xmlns:a16="http://schemas.microsoft.com/office/drawing/2014/main" id="{480E59F0-E7C8-49F0-AC49-32A349E7F6F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C558CBD-C60A-4404-9B9F-94359905110B}" type="datetimeFigureOut">
              <a:rPr lang="ru-RU"/>
              <a:pPr>
                <a:defRPr/>
              </a:pPr>
              <a:t>21.09.2023</a:t>
            </a:fld>
            <a:endParaRPr lang="ru-RU"/>
          </a:p>
        </p:txBody>
      </p:sp>
      <p:sp>
        <p:nvSpPr>
          <p:cNvPr id="4" name="Образ слайда 3">
            <a:extLst>
              <a:ext uri="{FF2B5EF4-FFF2-40B4-BE49-F238E27FC236}">
                <a16:creationId xmlns:a16="http://schemas.microsoft.com/office/drawing/2014/main" id="{E57ADA15-AAF6-4E2F-BFE1-D321AC6379B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a:extLst>
              <a:ext uri="{FF2B5EF4-FFF2-40B4-BE49-F238E27FC236}">
                <a16:creationId xmlns:a16="http://schemas.microsoft.com/office/drawing/2014/main" id="{6C083D41-489B-4647-B8FC-2A7D67C8687F}"/>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a:extLst>
              <a:ext uri="{FF2B5EF4-FFF2-40B4-BE49-F238E27FC236}">
                <a16:creationId xmlns:a16="http://schemas.microsoft.com/office/drawing/2014/main" id="{08555133-6297-4C0D-820B-FB6C52FB80B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a:extLst>
              <a:ext uri="{FF2B5EF4-FFF2-40B4-BE49-F238E27FC236}">
                <a16:creationId xmlns:a16="http://schemas.microsoft.com/office/drawing/2014/main" id="{BBB06EFB-E078-431A-8348-8050F83E5C85}"/>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7075F33-63E5-4CA0-8849-83BE02E1C387}" type="slidenum">
              <a:rPr lang="ru-RU" altLang="uk-UA"/>
              <a:pPr/>
              <a:t>‹#›</a:t>
            </a:fld>
            <a:endParaRPr lang="ru-RU" altLang="uk-UA"/>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C7075F33-63E5-4CA0-8849-83BE02E1C387}" type="slidenum">
              <a:rPr lang="ru-RU" altLang="uk-UA" smtClean="0"/>
              <a:pPr/>
              <a:t>9</a:t>
            </a:fld>
            <a:endParaRPr lang="ru-RU" altLang="uk-UA"/>
          </a:p>
        </p:txBody>
      </p:sp>
    </p:spTree>
    <p:extLst>
      <p:ext uri="{BB962C8B-B14F-4D97-AF65-F5344CB8AC3E}">
        <p14:creationId xmlns:p14="http://schemas.microsoft.com/office/powerpoint/2010/main" val="443011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a:extLst>
              <a:ext uri="{FF2B5EF4-FFF2-40B4-BE49-F238E27FC236}">
                <a16:creationId xmlns:a16="http://schemas.microsoft.com/office/drawing/2014/main" id="{90897772-BDC2-4259-BBA2-570A0D48E89C}"/>
              </a:ext>
            </a:extLst>
          </p:cNvPr>
          <p:cNvSpPr>
            <a:spLocks noGrp="1"/>
          </p:cNvSpPr>
          <p:nvPr>
            <p:ph type="dt" sz="half" idx="10"/>
          </p:nvPr>
        </p:nvSpPr>
        <p:spPr/>
        <p:txBody>
          <a:bodyPr/>
          <a:lstStyle>
            <a:lvl1pPr>
              <a:defRPr/>
            </a:lvl1pPr>
          </a:lstStyle>
          <a:p>
            <a:pPr>
              <a:defRPr/>
            </a:pPr>
            <a:fld id="{62816427-229F-4431-A390-EF0AB4E254C2}" type="datetime1">
              <a:rPr lang="ru-RU"/>
              <a:pPr>
                <a:defRPr/>
              </a:pPr>
              <a:t>21.09.2023</a:t>
            </a:fld>
            <a:endParaRPr lang="ru-RU"/>
          </a:p>
        </p:txBody>
      </p:sp>
      <p:sp>
        <p:nvSpPr>
          <p:cNvPr id="5" name="Нижний колонтитул 4">
            <a:extLst>
              <a:ext uri="{FF2B5EF4-FFF2-40B4-BE49-F238E27FC236}">
                <a16:creationId xmlns:a16="http://schemas.microsoft.com/office/drawing/2014/main" id="{89229DBA-4FE6-409A-A632-F72B66008769}"/>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22F4DAFD-00F6-4355-910B-1F242E2A4A83}"/>
              </a:ext>
            </a:extLst>
          </p:cNvPr>
          <p:cNvSpPr>
            <a:spLocks noGrp="1"/>
          </p:cNvSpPr>
          <p:nvPr>
            <p:ph type="sldNum" sz="quarter" idx="12"/>
          </p:nvPr>
        </p:nvSpPr>
        <p:spPr/>
        <p:txBody>
          <a:bodyPr/>
          <a:lstStyle>
            <a:lvl1pPr>
              <a:defRPr/>
            </a:lvl1pPr>
          </a:lstStyle>
          <a:p>
            <a:fld id="{34679458-431F-44AF-B35B-6E4829222755}" type="slidenum">
              <a:rPr lang="ru-RU" altLang="uk-UA"/>
              <a:pPr/>
              <a:t>‹#›</a:t>
            </a:fld>
            <a:endParaRPr lang="ru-RU" altLang="uk-UA"/>
          </a:p>
        </p:txBody>
      </p:sp>
    </p:spTree>
    <p:extLst>
      <p:ext uri="{BB962C8B-B14F-4D97-AF65-F5344CB8AC3E}">
        <p14:creationId xmlns:p14="http://schemas.microsoft.com/office/powerpoint/2010/main" val="1386551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2C77863-472A-4ED0-9348-EE934083FA66}"/>
              </a:ext>
            </a:extLst>
          </p:cNvPr>
          <p:cNvSpPr>
            <a:spLocks noGrp="1"/>
          </p:cNvSpPr>
          <p:nvPr>
            <p:ph type="dt" sz="half" idx="10"/>
          </p:nvPr>
        </p:nvSpPr>
        <p:spPr/>
        <p:txBody>
          <a:bodyPr/>
          <a:lstStyle>
            <a:lvl1pPr>
              <a:defRPr/>
            </a:lvl1pPr>
          </a:lstStyle>
          <a:p>
            <a:pPr>
              <a:defRPr/>
            </a:pPr>
            <a:fld id="{5415A974-3D21-44E9-AEC7-A51A3EEA6C2B}" type="datetime1">
              <a:rPr lang="ru-RU"/>
              <a:pPr>
                <a:defRPr/>
              </a:pPr>
              <a:t>21.09.2023</a:t>
            </a:fld>
            <a:endParaRPr lang="ru-RU"/>
          </a:p>
        </p:txBody>
      </p:sp>
      <p:sp>
        <p:nvSpPr>
          <p:cNvPr id="5" name="Нижний колонтитул 4">
            <a:extLst>
              <a:ext uri="{FF2B5EF4-FFF2-40B4-BE49-F238E27FC236}">
                <a16:creationId xmlns:a16="http://schemas.microsoft.com/office/drawing/2014/main" id="{4F792293-4B27-4BBD-BFC6-DC277493D8BD}"/>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DF76A118-9733-41CF-B50F-8FA2DBD13323}"/>
              </a:ext>
            </a:extLst>
          </p:cNvPr>
          <p:cNvSpPr>
            <a:spLocks noGrp="1"/>
          </p:cNvSpPr>
          <p:nvPr>
            <p:ph type="sldNum" sz="quarter" idx="12"/>
          </p:nvPr>
        </p:nvSpPr>
        <p:spPr/>
        <p:txBody>
          <a:bodyPr/>
          <a:lstStyle>
            <a:lvl1pPr>
              <a:defRPr/>
            </a:lvl1pPr>
          </a:lstStyle>
          <a:p>
            <a:fld id="{D9C1550C-2A7F-497A-92B9-2FBE53054E6E}" type="slidenum">
              <a:rPr lang="ru-RU" altLang="uk-UA"/>
              <a:pPr/>
              <a:t>‹#›</a:t>
            </a:fld>
            <a:endParaRPr lang="ru-RU" altLang="uk-UA"/>
          </a:p>
        </p:txBody>
      </p:sp>
    </p:spTree>
    <p:extLst>
      <p:ext uri="{BB962C8B-B14F-4D97-AF65-F5344CB8AC3E}">
        <p14:creationId xmlns:p14="http://schemas.microsoft.com/office/powerpoint/2010/main" val="3801885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35C09A2-BFC5-47A6-B596-5857DB116093}"/>
              </a:ext>
            </a:extLst>
          </p:cNvPr>
          <p:cNvSpPr>
            <a:spLocks noGrp="1"/>
          </p:cNvSpPr>
          <p:nvPr>
            <p:ph type="dt" sz="half" idx="10"/>
          </p:nvPr>
        </p:nvSpPr>
        <p:spPr/>
        <p:txBody>
          <a:bodyPr/>
          <a:lstStyle>
            <a:lvl1pPr>
              <a:defRPr/>
            </a:lvl1pPr>
          </a:lstStyle>
          <a:p>
            <a:pPr>
              <a:defRPr/>
            </a:pPr>
            <a:fld id="{167E67EF-D23D-4F09-BA2E-7121AB61D050}" type="datetime1">
              <a:rPr lang="ru-RU"/>
              <a:pPr>
                <a:defRPr/>
              </a:pPr>
              <a:t>21.09.2023</a:t>
            </a:fld>
            <a:endParaRPr lang="ru-RU"/>
          </a:p>
        </p:txBody>
      </p:sp>
      <p:sp>
        <p:nvSpPr>
          <p:cNvPr id="5" name="Нижний колонтитул 4">
            <a:extLst>
              <a:ext uri="{FF2B5EF4-FFF2-40B4-BE49-F238E27FC236}">
                <a16:creationId xmlns:a16="http://schemas.microsoft.com/office/drawing/2014/main" id="{33EE1CA7-6C04-451A-B6D9-50ED52F1BED7}"/>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85DF1C5D-2B66-4BBF-9771-6071D82FAD34}"/>
              </a:ext>
            </a:extLst>
          </p:cNvPr>
          <p:cNvSpPr>
            <a:spLocks noGrp="1"/>
          </p:cNvSpPr>
          <p:nvPr>
            <p:ph type="sldNum" sz="quarter" idx="12"/>
          </p:nvPr>
        </p:nvSpPr>
        <p:spPr/>
        <p:txBody>
          <a:bodyPr/>
          <a:lstStyle>
            <a:lvl1pPr>
              <a:defRPr/>
            </a:lvl1pPr>
          </a:lstStyle>
          <a:p>
            <a:fld id="{BF98BC55-F762-4C97-8BF2-306EDC4F0AD8}" type="slidenum">
              <a:rPr lang="ru-RU" altLang="uk-UA"/>
              <a:pPr/>
              <a:t>‹#›</a:t>
            </a:fld>
            <a:endParaRPr lang="ru-RU" altLang="uk-UA"/>
          </a:p>
        </p:txBody>
      </p:sp>
    </p:spTree>
    <p:extLst>
      <p:ext uri="{BB962C8B-B14F-4D97-AF65-F5344CB8AC3E}">
        <p14:creationId xmlns:p14="http://schemas.microsoft.com/office/powerpoint/2010/main" val="2453218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6787211-66BC-4197-B564-89A2ECC3CA55}"/>
              </a:ext>
            </a:extLst>
          </p:cNvPr>
          <p:cNvSpPr>
            <a:spLocks noGrp="1"/>
          </p:cNvSpPr>
          <p:nvPr>
            <p:ph type="dt" sz="half" idx="10"/>
          </p:nvPr>
        </p:nvSpPr>
        <p:spPr/>
        <p:txBody>
          <a:bodyPr/>
          <a:lstStyle>
            <a:lvl1pPr>
              <a:defRPr/>
            </a:lvl1pPr>
          </a:lstStyle>
          <a:p>
            <a:pPr>
              <a:defRPr/>
            </a:pPr>
            <a:fld id="{4C06233F-E9AA-4B14-9362-8364F05A59A0}" type="datetime1">
              <a:rPr lang="ru-RU"/>
              <a:pPr>
                <a:defRPr/>
              </a:pPr>
              <a:t>21.09.2023</a:t>
            </a:fld>
            <a:endParaRPr lang="ru-RU"/>
          </a:p>
        </p:txBody>
      </p:sp>
      <p:sp>
        <p:nvSpPr>
          <p:cNvPr id="5" name="Нижний колонтитул 4">
            <a:extLst>
              <a:ext uri="{FF2B5EF4-FFF2-40B4-BE49-F238E27FC236}">
                <a16:creationId xmlns:a16="http://schemas.microsoft.com/office/drawing/2014/main" id="{E3D98C7F-8439-44A0-87F5-598862C24C93}"/>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1A5DFAC0-AC5D-467A-AF96-5C150B88EE35}"/>
              </a:ext>
            </a:extLst>
          </p:cNvPr>
          <p:cNvSpPr>
            <a:spLocks noGrp="1"/>
          </p:cNvSpPr>
          <p:nvPr>
            <p:ph type="sldNum" sz="quarter" idx="12"/>
          </p:nvPr>
        </p:nvSpPr>
        <p:spPr/>
        <p:txBody>
          <a:bodyPr/>
          <a:lstStyle>
            <a:lvl1pPr>
              <a:defRPr/>
            </a:lvl1pPr>
          </a:lstStyle>
          <a:p>
            <a:fld id="{D44A0AF0-6EED-4BE3-AB4C-4379F7606CA3}" type="slidenum">
              <a:rPr lang="ru-RU" altLang="uk-UA"/>
              <a:pPr/>
              <a:t>‹#›</a:t>
            </a:fld>
            <a:endParaRPr lang="ru-RU" altLang="uk-UA"/>
          </a:p>
        </p:txBody>
      </p:sp>
    </p:spTree>
    <p:extLst>
      <p:ext uri="{BB962C8B-B14F-4D97-AF65-F5344CB8AC3E}">
        <p14:creationId xmlns:p14="http://schemas.microsoft.com/office/powerpoint/2010/main" val="2527170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917B6209-41BD-4F85-9D83-C1EBB05A4EA5}"/>
              </a:ext>
            </a:extLst>
          </p:cNvPr>
          <p:cNvSpPr>
            <a:spLocks noGrp="1"/>
          </p:cNvSpPr>
          <p:nvPr>
            <p:ph type="dt" sz="half" idx="10"/>
          </p:nvPr>
        </p:nvSpPr>
        <p:spPr/>
        <p:txBody>
          <a:bodyPr/>
          <a:lstStyle>
            <a:lvl1pPr>
              <a:defRPr/>
            </a:lvl1pPr>
          </a:lstStyle>
          <a:p>
            <a:pPr>
              <a:defRPr/>
            </a:pPr>
            <a:fld id="{59D5BDC5-FB12-4EA4-AC30-1E975A7D3678}" type="datetime1">
              <a:rPr lang="ru-RU"/>
              <a:pPr>
                <a:defRPr/>
              </a:pPr>
              <a:t>21.09.2023</a:t>
            </a:fld>
            <a:endParaRPr lang="ru-RU"/>
          </a:p>
        </p:txBody>
      </p:sp>
      <p:sp>
        <p:nvSpPr>
          <p:cNvPr id="5" name="Нижний колонтитул 4">
            <a:extLst>
              <a:ext uri="{FF2B5EF4-FFF2-40B4-BE49-F238E27FC236}">
                <a16:creationId xmlns:a16="http://schemas.microsoft.com/office/drawing/2014/main" id="{E37FCF99-EC8B-4497-B063-376F471635D1}"/>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F7065B26-301B-4F06-847F-A13A6D147182}"/>
              </a:ext>
            </a:extLst>
          </p:cNvPr>
          <p:cNvSpPr>
            <a:spLocks noGrp="1"/>
          </p:cNvSpPr>
          <p:nvPr>
            <p:ph type="sldNum" sz="quarter" idx="12"/>
          </p:nvPr>
        </p:nvSpPr>
        <p:spPr/>
        <p:txBody>
          <a:bodyPr/>
          <a:lstStyle>
            <a:lvl1pPr>
              <a:defRPr/>
            </a:lvl1pPr>
          </a:lstStyle>
          <a:p>
            <a:fld id="{10AC9479-C8A7-4CFA-B141-FF447D22C59F}" type="slidenum">
              <a:rPr lang="ru-RU" altLang="uk-UA"/>
              <a:pPr/>
              <a:t>‹#›</a:t>
            </a:fld>
            <a:endParaRPr lang="ru-RU" altLang="uk-UA"/>
          </a:p>
        </p:txBody>
      </p:sp>
    </p:spTree>
    <p:extLst>
      <p:ext uri="{BB962C8B-B14F-4D97-AF65-F5344CB8AC3E}">
        <p14:creationId xmlns:p14="http://schemas.microsoft.com/office/powerpoint/2010/main" val="2476961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a:extLst>
              <a:ext uri="{FF2B5EF4-FFF2-40B4-BE49-F238E27FC236}">
                <a16:creationId xmlns:a16="http://schemas.microsoft.com/office/drawing/2014/main" id="{2BC9CA81-5A15-4E45-A734-576BAF19CE87}"/>
              </a:ext>
            </a:extLst>
          </p:cNvPr>
          <p:cNvSpPr>
            <a:spLocks noGrp="1"/>
          </p:cNvSpPr>
          <p:nvPr>
            <p:ph type="dt" sz="half" idx="10"/>
          </p:nvPr>
        </p:nvSpPr>
        <p:spPr/>
        <p:txBody>
          <a:bodyPr/>
          <a:lstStyle>
            <a:lvl1pPr>
              <a:defRPr/>
            </a:lvl1pPr>
          </a:lstStyle>
          <a:p>
            <a:pPr>
              <a:defRPr/>
            </a:pPr>
            <a:fld id="{4F3B31B3-6C01-4EC7-B5BD-FC8026F3EE7C}" type="datetime1">
              <a:rPr lang="ru-RU"/>
              <a:pPr>
                <a:defRPr/>
              </a:pPr>
              <a:t>21.09.2023</a:t>
            </a:fld>
            <a:endParaRPr lang="ru-RU"/>
          </a:p>
        </p:txBody>
      </p:sp>
      <p:sp>
        <p:nvSpPr>
          <p:cNvPr id="6" name="Нижний колонтитул 4">
            <a:extLst>
              <a:ext uri="{FF2B5EF4-FFF2-40B4-BE49-F238E27FC236}">
                <a16:creationId xmlns:a16="http://schemas.microsoft.com/office/drawing/2014/main" id="{E3ABA773-0BCF-485E-BAD5-4399F27FC432}"/>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54ABA45A-CBBF-4E3F-BB29-38B8D786FDF2}"/>
              </a:ext>
            </a:extLst>
          </p:cNvPr>
          <p:cNvSpPr>
            <a:spLocks noGrp="1"/>
          </p:cNvSpPr>
          <p:nvPr>
            <p:ph type="sldNum" sz="quarter" idx="12"/>
          </p:nvPr>
        </p:nvSpPr>
        <p:spPr/>
        <p:txBody>
          <a:bodyPr/>
          <a:lstStyle>
            <a:lvl1pPr>
              <a:defRPr/>
            </a:lvl1pPr>
          </a:lstStyle>
          <a:p>
            <a:fld id="{F93EBC78-19E3-417F-BD9E-772C7E2967F7}" type="slidenum">
              <a:rPr lang="ru-RU" altLang="uk-UA"/>
              <a:pPr/>
              <a:t>‹#›</a:t>
            </a:fld>
            <a:endParaRPr lang="ru-RU" altLang="uk-UA"/>
          </a:p>
        </p:txBody>
      </p:sp>
    </p:spTree>
    <p:extLst>
      <p:ext uri="{BB962C8B-B14F-4D97-AF65-F5344CB8AC3E}">
        <p14:creationId xmlns:p14="http://schemas.microsoft.com/office/powerpoint/2010/main" val="1365335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a:extLst>
              <a:ext uri="{FF2B5EF4-FFF2-40B4-BE49-F238E27FC236}">
                <a16:creationId xmlns:a16="http://schemas.microsoft.com/office/drawing/2014/main" id="{185073B2-8DFC-4DAF-98C5-AD3FBDAB63CF}"/>
              </a:ext>
            </a:extLst>
          </p:cNvPr>
          <p:cNvSpPr>
            <a:spLocks noGrp="1"/>
          </p:cNvSpPr>
          <p:nvPr>
            <p:ph type="dt" sz="half" idx="10"/>
          </p:nvPr>
        </p:nvSpPr>
        <p:spPr/>
        <p:txBody>
          <a:bodyPr/>
          <a:lstStyle>
            <a:lvl1pPr>
              <a:defRPr/>
            </a:lvl1pPr>
          </a:lstStyle>
          <a:p>
            <a:pPr>
              <a:defRPr/>
            </a:pPr>
            <a:fld id="{1991F535-48DD-4340-A4E2-CE0B7795632B}" type="datetime1">
              <a:rPr lang="ru-RU"/>
              <a:pPr>
                <a:defRPr/>
              </a:pPr>
              <a:t>21.09.2023</a:t>
            </a:fld>
            <a:endParaRPr lang="ru-RU"/>
          </a:p>
        </p:txBody>
      </p:sp>
      <p:sp>
        <p:nvSpPr>
          <p:cNvPr id="8" name="Нижний колонтитул 4">
            <a:extLst>
              <a:ext uri="{FF2B5EF4-FFF2-40B4-BE49-F238E27FC236}">
                <a16:creationId xmlns:a16="http://schemas.microsoft.com/office/drawing/2014/main" id="{D8BDDF50-05A3-4608-8145-616A23E664F0}"/>
              </a:ext>
            </a:extLst>
          </p:cNvPr>
          <p:cNvSpPr>
            <a:spLocks noGrp="1"/>
          </p:cNvSpPr>
          <p:nvPr>
            <p:ph type="ftr" sz="quarter" idx="11"/>
          </p:nvPr>
        </p:nvSpPr>
        <p:spPr/>
        <p:txBody>
          <a:bodyPr/>
          <a:lstStyle>
            <a:lvl1pPr>
              <a:defRPr/>
            </a:lvl1pPr>
          </a:lstStyle>
          <a:p>
            <a:pPr>
              <a:defRPr/>
            </a:pPr>
            <a:endParaRPr lang="ru-RU"/>
          </a:p>
        </p:txBody>
      </p:sp>
      <p:sp>
        <p:nvSpPr>
          <p:cNvPr id="9" name="Номер слайда 5">
            <a:extLst>
              <a:ext uri="{FF2B5EF4-FFF2-40B4-BE49-F238E27FC236}">
                <a16:creationId xmlns:a16="http://schemas.microsoft.com/office/drawing/2014/main" id="{0C480641-028A-46E1-9936-33A8972C9D8A}"/>
              </a:ext>
            </a:extLst>
          </p:cNvPr>
          <p:cNvSpPr>
            <a:spLocks noGrp="1"/>
          </p:cNvSpPr>
          <p:nvPr>
            <p:ph type="sldNum" sz="quarter" idx="12"/>
          </p:nvPr>
        </p:nvSpPr>
        <p:spPr/>
        <p:txBody>
          <a:bodyPr/>
          <a:lstStyle>
            <a:lvl1pPr>
              <a:defRPr/>
            </a:lvl1pPr>
          </a:lstStyle>
          <a:p>
            <a:fld id="{1FA524BC-04A8-4EF6-A4C5-E87CC8B2E6C4}" type="slidenum">
              <a:rPr lang="ru-RU" altLang="uk-UA"/>
              <a:pPr/>
              <a:t>‹#›</a:t>
            </a:fld>
            <a:endParaRPr lang="ru-RU" altLang="uk-UA"/>
          </a:p>
        </p:txBody>
      </p:sp>
    </p:spTree>
    <p:extLst>
      <p:ext uri="{BB962C8B-B14F-4D97-AF65-F5344CB8AC3E}">
        <p14:creationId xmlns:p14="http://schemas.microsoft.com/office/powerpoint/2010/main" val="1075813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a:extLst>
              <a:ext uri="{FF2B5EF4-FFF2-40B4-BE49-F238E27FC236}">
                <a16:creationId xmlns:a16="http://schemas.microsoft.com/office/drawing/2014/main" id="{164A3489-7186-46F5-988C-0605A8A66647}"/>
              </a:ext>
            </a:extLst>
          </p:cNvPr>
          <p:cNvSpPr>
            <a:spLocks noGrp="1"/>
          </p:cNvSpPr>
          <p:nvPr>
            <p:ph type="dt" sz="half" idx="10"/>
          </p:nvPr>
        </p:nvSpPr>
        <p:spPr/>
        <p:txBody>
          <a:bodyPr/>
          <a:lstStyle>
            <a:lvl1pPr>
              <a:defRPr/>
            </a:lvl1pPr>
          </a:lstStyle>
          <a:p>
            <a:pPr>
              <a:defRPr/>
            </a:pPr>
            <a:fld id="{264545FF-4A3C-49B4-B2F6-BAC32A60B71D}" type="datetime1">
              <a:rPr lang="ru-RU"/>
              <a:pPr>
                <a:defRPr/>
              </a:pPr>
              <a:t>21.09.2023</a:t>
            </a:fld>
            <a:endParaRPr lang="ru-RU"/>
          </a:p>
        </p:txBody>
      </p:sp>
      <p:sp>
        <p:nvSpPr>
          <p:cNvPr id="4" name="Нижний колонтитул 4">
            <a:extLst>
              <a:ext uri="{FF2B5EF4-FFF2-40B4-BE49-F238E27FC236}">
                <a16:creationId xmlns:a16="http://schemas.microsoft.com/office/drawing/2014/main" id="{E7967674-BBC6-4B09-8B4C-6C3508BD6061}"/>
              </a:ext>
            </a:extLst>
          </p:cNvPr>
          <p:cNvSpPr>
            <a:spLocks noGrp="1"/>
          </p:cNvSpPr>
          <p:nvPr>
            <p:ph type="ftr" sz="quarter" idx="11"/>
          </p:nvPr>
        </p:nvSpPr>
        <p:spPr/>
        <p:txBody>
          <a:bodyPr/>
          <a:lstStyle>
            <a:lvl1pPr>
              <a:defRPr/>
            </a:lvl1pPr>
          </a:lstStyle>
          <a:p>
            <a:pPr>
              <a:defRPr/>
            </a:pPr>
            <a:endParaRPr lang="ru-RU"/>
          </a:p>
        </p:txBody>
      </p:sp>
      <p:sp>
        <p:nvSpPr>
          <p:cNvPr id="5" name="Номер слайда 5">
            <a:extLst>
              <a:ext uri="{FF2B5EF4-FFF2-40B4-BE49-F238E27FC236}">
                <a16:creationId xmlns:a16="http://schemas.microsoft.com/office/drawing/2014/main" id="{5C24E9D3-C8EA-4D01-8991-EFEAE0926DA3}"/>
              </a:ext>
            </a:extLst>
          </p:cNvPr>
          <p:cNvSpPr>
            <a:spLocks noGrp="1"/>
          </p:cNvSpPr>
          <p:nvPr>
            <p:ph type="sldNum" sz="quarter" idx="12"/>
          </p:nvPr>
        </p:nvSpPr>
        <p:spPr/>
        <p:txBody>
          <a:bodyPr/>
          <a:lstStyle>
            <a:lvl1pPr>
              <a:defRPr/>
            </a:lvl1pPr>
          </a:lstStyle>
          <a:p>
            <a:fld id="{B839A560-CF69-4DB5-AA34-06BB81F0F420}" type="slidenum">
              <a:rPr lang="ru-RU" altLang="uk-UA"/>
              <a:pPr/>
              <a:t>‹#›</a:t>
            </a:fld>
            <a:endParaRPr lang="ru-RU" altLang="uk-UA"/>
          </a:p>
        </p:txBody>
      </p:sp>
    </p:spTree>
    <p:extLst>
      <p:ext uri="{BB962C8B-B14F-4D97-AF65-F5344CB8AC3E}">
        <p14:creationId xmlns:p14="http://schemas.microsoft.com/office/powerpoint/2010/main" val="447252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a:extLst>
              <a:ext uri="{FF2B5EF4-FFF2-40B4-BE49-F238E27FC236}">
                <a16:creationId xmlns:a16="http://schemas.microsoft.com/office/drawing/2014/main" id="{649673BF-C2C2-4B18-AF0A-D855A775AA4D}"/>
              </a:ext>
            </a:extLst>
          </p:cNvPr>
          <p:cNvSpPr>
            <a:spLocks noGrp="1"/>
          </p:cNvSpPr>
          <p:nvPr>
            <p:ph type="dt" sz="half" idx="10"/>
          </p:nvPr>
        </p:nvSpPr>
        <p:spPr/>
        <p:txBody>
          <a:bodyPr/>
          <a:lstStyle>
            <a:lvl1pPr>
              <a:defRPr/>
            </a:lvl1pPr>
          </a:lstStyle>
          <a:p>
            <a:pPr>
              <a:defRPr/>
            </a:pPr>
            <a:fld id="{4D331D5D-CAF9-46B0-B793-27DF4068C7E6}" type="datetime1">
              <a:rPr lang="ru-RU"/>
              <a:pPr>
                <a:defRPr/>
              </a:pPr>
              <a:t>21.09.2023</a:t>
            </a:fld>
            <a:endParaRPr lang="ru-RU"/>
          </a:p>
        </p:txBody>
      </p:sp>
      <p:sp>
        <p:nvSpPr>
          <p:cNvPr id="3" name="Нижний колонтитул 4">
            <a:extLst>
              <a:ext uri="{FF2B5EF4-FFF2-40B4-BE49-F238E27FC236}">
                <a16:creationId xmlns:a16="http://schemas.microsoft.com/office/drawing/2014/main" id="{793E3D4A-7BE1-4B07-B6A5-DA1FBB6317D3}"/>
              </a:ext>
            </a:extLst>
          </p:cNvPr>
          <p:cNvSpPr>
            <a:spLocks noGrp="1"/>
          </p:cNvSpPr>
          <p:nvPr>
            <p:ph type="ftr" sz="quarter" idx="11"/>
          </p:nvPr>
        </p:nvSpPr>
        <p:spPr/>
        <p:txBody>
          <a:bodyPr/>
          <a:lstStyle>
            <a:lvl1pPr>
              <a:defRPr/>
            </a:lvl1pPr>
          </a:lstStyle>
          <a:p>
            <a:pPr>
              <a:defRPr/>
            </a:pPr>
            <a:endParaRPr lang="ru-RU"/>
          </a:p>
        </p:txBody>
      </p:sp>
      <p:sp>
        <p:nvSpPr>
          <p:cNvPr id="4" name="Номер слайда 5">
            <a:extLst>
              <a:ext uri="{FF2B5EF4-FFF2-40B4-BE49-F238E27FC236}">
                <a16:creationId xmlns:a16="http://schemas.microsoft.com/office/drawing/2014/main" id="{9CD5C893-53E0-43AF-A770-8D7134E97955}"/>
              </a:ext>
            </a:extLst>
          </p:cNvPr>
          <p:cNvSpPr>
            <a:spLocks noGrp="1"/>
          </p:cNvSpPr>
          <p:nvPr>
            <p:ph type="sldNum" sz="quarter" idx="12"/>
          </p:nvPr>
        </p:nvSpPr>
        <p:spPr/>
        <p:txBody>
          <a:bodyPr/>
          <a:lstStyle>
            <a:lvl1pPr>
              <a:defRPr/>
            </a:lvl1pPr>
          </a:lstStyle>
          <a:p>
            <a:fld id="{9E01E4AB-D060-4967-9E64-3A80DB4E3CAE}" type="slidenum">
              <a:rPr lang="ru-RU" altLang="uk-UA"/>
              <a:pPr/>
              <a:t>‹#›</a:t>
            </a:fld>
            <a:endParaRPr lang="ru-RU" altLang="uk-UA"/>
          </a:p>
        </p:txBody>
      </p:sp>
    </p:spTree>
    <p:extLst>
      <p:ext uri="{BB962C8B-B14F-4D97-AF65-F5344CB8AC3E}">
        <p14:creationId xmlns:p14="http://schemas.microsoft.com/office/powerpoint/2010/main" val="403694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a:extLst>
              <a:ext uri="{FF2B5EF4-FFF2-40B4-BE49-F238E27FC236}">
                <a16:creationId xmlns:a16="http://schemas.microsoft.com/office/drawing/2014/main" id="{DE26B4CF-3290-4F53-B53A-6EDF879C1309}"/>
              </a:ext>
            </a:extLst>
          </p:cNvPr>
          <p:cNvSpPr>
            <a:spLocks noGrp="1"/>
          </p:cNvSpPr>
          <p:nvPr>
            <p:ph type="dt" sz="half" idx="10"/>
          </p:nvPr>
        </p:nvSpPr>
        <p:spPr/>
        <p:txBody>
          <a:bodyPr/>
          <a:lstStyle>
            <a:lvl1pPr>
              <a:defRPr/>
            </a:lvl1pPr>
          </a:lstStyle>
          <a:p>
            <a:pPr>
              <a:defRPr/>
            </a:pPr>
            <a:fld id="{6EA1134B-6740-44AD-9279-646D85CF2E53}" type="datetime1">
              <a:rPr lang="ru-RU"/>
              <a:pPr>
                <a:defRPr/>
              </a:pPr>
              <a:t>21.09.2023</a:t>
            </a:fld>
            <a:endParaRPr lang="ru-RU"/>
          </a:p>
        </p:txBody>
      </p:sp>
      <p:sp>
        <p:nvSpPr>
          <p:cNvPr id="6" name="Нижний колонтитул 4">
            <a:extLst>
              <a:ext uri="{FF2B5EF4-FFF2-40B4-BE49-F238E27FC236}">
                <a16:creationId xmlns:a16="http://schemas.microsoft.com/office/drawing/2014/main" id="{49FB38AD-935C-4077-B266-9276902AB7B7}"/>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5A6EDAA6-4A86-4A40-B2AB-9B8A30A4766C}"/>
              </a:ext>
            </a:extLst>
          </p:cNvPr>
          <p:cNvSpPr>
            <a:spLocks noGrp="1"/>
          </p:cNvSpPr>
          <p:nvPr>
            <p:ph type="sldNum" sz="quarter" idx="12"/>
          </p:nvPr>
        </p:nvSpPr>
        <p:spPr/>
        <p:txBody>
          <a:bodyPr/>
          <a:lstStyle>
            <a:lvl1pPr>
              <a:defRPr/>
            </a:lvl1pPr>
          </a:lstStyle>
          <a:p>
            <a:fld id="{55D6365C-3581-4561-A8C5-B882EC8D93EF}" type="slidenum">
              <a:rPr lang="ru-RU" altLang="uk-UA"/>
              <a:pPr/>
              <a:t>‹#›</a:t>
            </a:fld>
            <a:endParaRPr lang="ru-RU" altLang="uk-UA"/>
          </a:p>
        </p:txBody>
      </p:sp>
    </p:spTree>
    <p:extLst>
      <p:ext uri="{BB962C8B-B14F-4D97-AF65-F5344CB8AC3E}">
        <p14:creationId xmlns:p14="http://schemas.microsoft.com/office/powerpoint/2010/main" val="3599636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a:extLst>
              <a:ext uri="{FF2B5EF4-FFF2-40B4-BE49-F238E27FC236}">
                <a16:creationId xmlns:a16="http://schemas.microsoft.com/office/drawing/2014/main" id="{478E01FB-E751-48E4-8416-A00083AD37C6}"/>
              </a:ext>
            </a:extLst>
          </p:cNvPr>
          <p:cNvSpPr>
            <a:spLocks noGrp="1"/>
          </p:cNvSpPr>
          <p:nvPr>
            <p:ph type="dt" sz="half" idx="10"/>
          </p:nvPr>
        </p:nvSpPr>
        <p:spPr/>
        <p:txBody>
          <a:bodyPr/>
          <a:lstStyle>
            <a:lvl1pPr>
              <a:defRPr/>
            </a:lvl1pPr>
          </a:lstStyle>
          <a:p>
            <a:pPr>
              <a:defRPr/>
            </a:pPr>
            <a:fld id="{6E4FF0A1-1159-4195-9B23-2B3254B9B1BD}" type="datetime1">
              <a:rPr lang="ru-RU"/>
              <a:pPr>
                <a:defRPr/>
              </a:pPr>
              <a:t>21.09.2023</a:t>
            </a:fld>
            <a:endParaRPr lang="ru-RU"/>
          </a:p>
        </p:txBody>
      </p:sp>
      <p:sp>
        <p:nvSpPr>
          <p:cNvPr id="6" name="Нижний колонтитул 4">
            <a:extLst>
              <a:ext uri="{FF2B5EF4-FFF2-40B4-BE49-F238E27FC236}">
                <a16:creationId xmlns:a16="http://schemas.microsoft.com/office/drawing/2014/main" id="{9F773515-A249-4570-B365-57ABD4358752}"/>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0016B289-45CC-4D89-A65D-BD5B6294EBFA}"/>
              </a:ext>
            </a:extLst>
          </p:cNvPr>
          <p:cNvSpPr>
            <a:spLocks noGrp="1"/>
          </p:cNvSpPr>
          <p:nvPr>
            <p:ph type="sldNum" sz="quarter" idx="12"/>
          </p:nvPr>
        </p:nvSpPr>
        <p:spPr/>
        <p:txBody>
          <a:bodyPr/>
          <a:lstStyle>
            <a:lvl1pPr>
              <a:defRPr/>
            </a:lvl1pPr>
          </a:lstStyle>
          <a:p>
            <a:fld id="{E7C7BC6B-09DF-43E4-A5DE-B4A2BEC660F5}" type="slidenum">
              <a:rPr lang="ru-RU" altLang="uk-UA"/>
              <a:pPr/>
              <a:t>‹#›</a:t>
            </a:fld>
            <a:endParaRPr lang="ru-RU" altLang="uk-UA"/>
          </a:p>
        </p:txBody>
      </p:sp>
    </p:spTree>
    <p:extLst>
      <p:ext uri="{BB962C8B-B14F-4D97-AF65-F5344CB8AC3E}">
        <p14:creationId xmlns:p14="http://schemas.microsoft.com/office/powerpoint/2010/main" val="301267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a:extLst>
              <a:ext uri="{FF2B5EF4-FFF2-40B4-BE49-F238E27FC236}">
                <a16:creationId xmlns:a16="http://schemas.microsoft.com/office/drawing/2014/main" id="{A110C562-28EA-467E-9FD1-53F913002C8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uk-UA"/>
              <a:t>Образец заголовка</a:t>
            </a:r>
          </a:p>
        </p:txBody>
      </p:sp>
      <p:sp>
        <p:nvSpPr>
          <p:cNvPr id="1027" name="Текст 2">
            <a:extLst>
              <a:ext uri="{FF2B5EF4-FFF2-40B4-BE49-F238E27FC236}">
                <a16:creationId xmlns:a16="http://schemas.microsoft.com/office/drawing/2014/main" id="{7C38D719-7B8F-408C-B79D-775BB6C4B90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uk-UA"/>
              <a:t>Образец текста</a:t>
            </a:r>
          </a:p>
          <a:p>
            <a:pPr lvl="1"/>
            <a:r>
              <a:rPr lang="ru-RU" altLang="uk-UA"/>
              <a:t>Второй уровень</a:t>
            </a:r>
          </a:p>
          <a:p>
            <a:pPr lvl="2"/>
            <a:r>
              <a:rPr lang="ru-RU" altLang="uk-UA"/>
              <a:t>Третий уровень</a:t>
            </a:r>
          </a:p>
          <a:p>
            <a:pPr lvl="3"/>
            <a:r>
              <a:rPr lang="ru-RU" altLang="uk-UA"/>
              <a:t>Четвертый уровень</a:t>
            </a:r>
          </a:p>
          <a:p>
            <a:pPr lvl="4"/>
            <a:r>
              <a:rPr lang="ru-RU" altLang="uk-UA"/>
              <a:t>Пятый уровень</a:t>
            </a:r>
          </a:p>
        </p:txBody>
      </p:sp>
      <p:sp>
        <p:nvSpPr>
          <p:cNvPr id="4" name="Дата 3">
            <a:extLst>
              <a:ext uri="{FF2B5EF4-FFF2-40B4-BE49-F238E27FC236}">
                <a16:creationId xmlns:a16="http://schemas.microsoft.com/office/drawing/2014/main" id="{188AFB42-BE01-4A6E-9237-0E8D4EF740EF}"/>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883F1B0-26D5-4992-9F16-B617B9688A57}" type="datetime1">
              <a:rPr lang="ru-RU"/>
              <a:pPr>
                <a:defRPr/>
              </a:pPr>
              <a:t>21.09.2023</a:t>
            </a:fld>
            <a:endParaRPr lang="ru-RU"/>
          </a:p>
        </p:txBody>
      </p:sp>
      <p:sp>
        <p:nvSpPr>
          <p:cNvPr id="5" name="Нижний колонтитул 4">
            <a:extLst>
              <a:ext uri="{FF2B5EF4-FFF2-40B4-BE49-F238E27FC236}">
                <a16:creationId xmlns:a16="http://schemas.microsoft.com/office/drawing/2014/main" id="{67050A43-F448-4EDE-99BC-6BAA8F759D51}"/>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a:extLst>
              <a:ext uri="{FF2B5EF4-FFF2-40B4-BE49-F238E27FC236}">
                <a16:creationId xmlns:a16="http://schemas.microsoft.com/office/drawing/2014/main" id="{ACEFF119-08B8-42CD-8724-7CB2C88C17A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4FF0B49-754E-4FBE-9AA2-090EBA4B5DAB}" type="slidenum">
              <a:rPr lang="ru-RU" altLang="uk-UA"/>
              <a:pPr/>
              <a:t>‹#›</a:t>
            </a:fld>
            <a:endParaRPr lang="ru-RU" alt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3658D8-DF98-4871-8C27-3CBDCF9F39E5}"/>
              </a:ext>
            </a:extLst>
          </p:cNvPr>
          <p:cNvSpPr>
            <a:spLocks noGrp="1"/>
          </p:cNvSpPr>
          <p:nvPr>
            <p:ph type="ctrTitle"/>
          </p:nvPr>
        </p:nvSpPr>
        <p:spPr>
          <a:xfrm>
            <a:off x="539750" y="333375"/>
            <a:ext cx="7772400" cy="4032250"/>
          </a:xfrm>
        </p:spPr>
        <p:txBody>
          <a:bodyPr rtlCol="0">
            <a:normAutofit fontScale="90000"/>
          </a:bodyPr>
          <a:lstStyle/>
          <a:p>
            <a:pPr fontAlgn="auto">
              <a:spcAft>
                <a:spcPts val="0"/>
              </a:spcAft>
              <a:defRPr/>
            </a:pPr>
            <a:br>
              <a:rPr lang="ru-RU" dirty="0"/>
            </a:br>
            <a:br>
              <a:rPr lang="uk-UA" b="1" dirty="0"/>
            </a:br>
            <a:r>
              <a:rPr lang="uk-UA" b="1" dirty="0">
                <a:solidFill>
                  <a:srgbClr val="0070C0"/>
                </a:solidFill>
              </a:rPr>
              <a:t>Цифровий маркетинг. Основні поняття та методологія управління цифровою економікою</a:t>
            </a:r>
            <a:br>
              <a:rPr lang="uk-UA" b="1" dirty="0">
                <a:solidFill>
                  <a:srgbClr val="0070C0"/>
                </a:solidFill>
              </a:rPr>
            </a:br>
            <a:r>
              <a:rPr lang="uk-UA" b="1" dirty="0">
                <a:solidFill>
                  <a:srgbClr val="92D050"/>
                </a:solidFill>
              </a:rPr>
              <a:t>Лекція 1-2</a:t>
            </a:r>
            <a:br>
              <a:rPr lang="ru-RU" b="1" dirty="0"/>
            </a:br>
            <a:endParaRPr lang="ru-RU" dirty="0"/>
          </a:p>
        </p:txBody>
      </p:sp>
      <p:sp>
        <p:nvSpPr>
          <p:cNvPr id="3" name="Номер слайда 2">
            <a:extLst>
              <a:ext uri="{FF2B5EF4-FFF2-40B4-BE49-F238E27FC236}">
                <a16:creationId xmlns:a16="http://schemas.microsoft.com/office/drawing/2014/main" id="{9F306726-E1B2-495A-990D-3D5DC894CF49}"/>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1BDDB13C-56FD-4E10-8FE3-2BA43ED82075}" type="slidenum">
              <a:rPr lang="ru-RU" altLang="uk-UA">
                <a:solidFill>
                  <a:srgbClr val="898989"/>
                </a:solidFill>
              </a:rPr>
              <a:pPr/>
              <a:t>1</a:t>
            </a:fld>
            <a:endParaRPr lang="ru-RU" altLang="uk-UA">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35B64B4D-34A7-4F4D-848A-199D996B4A66}"/>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EF3F66C3-4844-43F9-84D9-06B5971A177E}" type="slidenum">
              <a:rPr lang="ru-RU" altLang="uk-UA">
                <a:solidFill>
                  <a:srgbClr val="898989"/>
                </a:solidFill>
              </a:rPr>
              <a:pPr/>
              <a:t>10</a:t>
            </a:fld>
            <a:endParaRPr lang="ru-RU" altLang="uk-UA">
              <a:solidFill>
                <a:srgbClr val="898989"/>
              </a:solidFill>
            </a:endParaRPr>
          </a:p>
        </p:txBody>
      </p:sp>
      <p:sp>
        <p:nvSpPr>
          <p:cNvPr id="11268" name="Прямоугольник 5">
            <a:extLst>
              <a:ext uri="{FF2B5EF4-FFF2-40B4-BE49-F238E27FC236}">
                <a16:creationId xmlns:a16="http://schemas.microsoft.com/office/drawing/2014/main" id="{9122CF91-FFCA-4C78-BC15-0D0734CE0A54}"/>
              </a:ext>
            </a:extLst>
          </p:cNvPr>
          <p:cNvSpPr>
            <a:spLocks noChangeArrowheads="1"/>
          </p:cNvSpPr>
          <p:nvPr/>
        </p:nvSpPr>
        <p:spPr bwMode="auto">
          <a:xfrm>
            <a:off x="899592" y="5509060"/>
            <a:ext cx="770413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uk-UA" altLang="uk-UA" dirty="0">
                <a:latin typeface="Times New Roman" panose="02020603050405020304" pitchFamily="18" charset="0"/>
                <a:cs typeface="Times New Roman" panose="02020603050405020304" pitchFamily="18" charset="0"/>
              </a:rPr>
              <a:t>Рис. 2. Застосовувані технології Інтернет у цифрових маркетингових системах</a:t>
            </a:r>
          </a:p>
        </p:txBody>
      </p:sp>
      <p:pic>
        <p:nvPicPr>
          <p:cNvPr id="7" name="Рисунок 6">
            <a:extLst>
              <a:ext uri="{FF2B5EF4-FFF2-40B4-BE49-F238E27FC236}">
                <a16:creationId xmlns:a16="http://schemas.microsoft.com/office/drawing/2014/main" id="{3C29CD36-2BAD-4BF6-B401-A436B75CB9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74639"/>
            <a:ext cx="8954750" cy="436305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6B0C8F31-8DD6-4749-8A14-985322A48F07}"/>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446F8398-BB13-4935-A05E-E391CF187F3C}" type="slidenum">
              <a:rPr lang="ru-RU" altLang="uk-UA">
                <a:solidFill>
                  <a:srgbClr val="898989"/>
                </a:solidFill>
              </a:rPr>
              <a:pPr/>
              <a:t>11</a:t>
            </a:fld>
            <a:endParaRPr lang="ru-RU" altLang="uk-UA">
              <a:solidFill>
                <a:srgbClr val="898989"/>
              </a:solidFill>
            </a:endParaRPr>
          </a:p>
        </p:txBody>
      </p:sp>
      <p:sp>
        <p:nvSpPr>
          <p:cNvPr id="12292" name="Прямоугольник 4">
            <a:extLst>
              <a:ext uri="{FF2B5EF4-FFF2-40B4-BE49-F238E27FC236}">
                <a16:creationId xmlns:a16="http://schemas.microsoft.com/office/drawing/2014/main" id="{CAF3890A-9889-4EBD-978A-BCEC561DD584}"/>
              </a:ext>
            </a:extLst>
          </p:cNvPr>
          <p:cNvSpPr>
            <a:spLocks noChangeArrowheads="1"/>
          </p:cNvSpPr>
          <p:nvPr/>
        </p:nvSpPr>
        <p:spPr bwMode="auto">
          <a:xfrm>
            <a:off x="971600" y="4581128"/>
            <a:ext cx="61563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ru-RU" altLang="uk-UA" sz="2000" dirty="0">
                <a:latin typeface="Times New Roman" panose="02020603050405020304" pitchFamily="18" charset="0"/>
                <a:cs typeface="Times New Roman" panose="02020603050405020304" pitchFamily="18" charset="0"/>
              </a:rPr>
              <a:t>Рис. 3. </a:t>
            </a:r>
            <a:r>
              <a:rPr lang="uk-UA" sz="2000" b="0" i="0" dirty="0">
                <a:solidFill>
                  <a:srgbClr val="3C4043"/>
                </a:solidFill>
                <a:effectLst/>
                <a:latin typeface="Times New Roman" panose="02020603050405020304" pitchFamily="18" charset="0"/>
                <a:cs typeface="Times New Roman" panose="02020603050405020304" pitchFamily="18" charset="0"/>
              </a:rPr>
              <a:t>Стратегії цифрових маркетингових систем</a:t>
            </a:r>
            <a:r>
              <a:rPr lang="ru-RU" altLang="uk-UA" sz="2000" dirty="0">
                <a:latin typeface="Times New Roman" panose="02020603050405020304" pitchFamily="18" charset="0"/>
                <a:cs typeface="Times New Roman" panose="02020603050405020304" pitchFamily="18" charset="0"/>
              </a:rPr>
              <a:t>.</a:t>
            </a:r>
          </a:p>
        </p:txBody>
      </p:sp>
      <p:pic>
        <p:nvPicPr>
          <p:cNvPr id="5" name="Рисунок 4">
            <a:extLst>
              <a:ext uri="{FF2B5EF4-FFF2-40B4-BE49-F238E27FC236}">
                <a16:creationId xmlns:a16="http://schemas.microsoft.com/office/drawing/2014/main" id="{9B4A5124-44A5-46DD-94B0-F69060229D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744" y="999263"/>
            <a:ext cx="8554644" cy="3162741"/>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7D8636FD-CE31-40E8-BB84-529B7B321AF1}"/>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CBEA26CA-A5F8-4B75-AD75-7EADE2DAA163}" type="slidenum">
              <a:rPr lang="ru-RU" altLang="uk-UA">
                <a:solidFill>
                  <a:srgbClr val="898989"/>
                </a:solidFill>
              </a:rPr>
              <a:pPr/>
              <a:t>12</a:t>
            </a:fld>
            <a:endParaRPr lang="ru-RU" altLang="uk-UA">
              <a:solidFill>
                <a:srgbClr val="898989"/>
              </a:solidFill>
            </a:endParaRPr>
          </a:p>
        </p:txBody>
      </p:sp>
      <p:pic>
        <p:nvPicPr>
          <p:cNvPr id="13315" name="Picture 2">
            <a:extLst>
              <a:ext uri="{FF2B5EF4-FFF2-40B4-BE49-F238E27FC236}">
                <a16:creationId xmlns:a16="http://schemas.microsoft.com/office/drawing/2014/main" id="{AFC44BE6-4EC3-4DCD-995A-191B20766CC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09550" y="260350"/>
            <a:ext cx="8937625" cy="468153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6" name="Прямоугольник 4">
            <a:extLst>
              <a:ext uri="{FF2B5EF4-FFF2-40B4-BE49-F238E27FC236}">
                <a16:creationId xmlns:a16="http://schemas.microsoft.com/office/drawing/2014/main" id="{8401489C-8070-4F78-A2F6-6BD908F18DA9}"/>
              </a:ext>
            </a:extLst>
          </p:cNvPr>
          <p:cNvSpPr>
            <a:spLocks noChangeArrowheads="1"/>
          </p:cNvSpPr>
          <p:nvPr/>
        </p:nvSpPr>
        <p:spPr bwMode="auto">
          <a:xfrm>
            <a:off x="1116013" y="5127625"/>
            <a:ext cx="62642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ru-RU" altLang="uk-UA" dirty="0"/>
              <a:t>Рис. 4. </a:t>
            </a:r>
            <a:r>
              <a:rPr lang="ru-RU" altLang="uk-UA" dirty="0" err="1"/>
              <a:t>Класифікація</a:t>
            </a:r>
            <a:r>
              <a:rPr lang="ru-RU" altLang="uk-UA" dirty="0"/>
              <a:t> </a:t>
            </a:r>
            <a:r>
              <a:rPr lang="ru-RU" altLang="uk-UA" dirty="0" err="1"/>
              <a:t>цифрових</a:t>
            </a:r>
            <a:r>
              <a:rPr lang="ru-RU" altLang="uk-UA" dirty="0"/>
              <a:t> </a:t>
            </a:r>
            <a:r>
              <a:rPr lang="ru-RU" altLang="uk-UA" dirty="0" err="1"/>
              <a:t>маркетингових</a:t>
            </a:r>
            <a:r>
              <a:rPr lang="ru-RU" altLang="uk-UA" dirty="0"/>
              <a:t> систем</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379A70-21DA-410B-B359-883D405D5BDE}"/>
              </a:ext>
            </a:extLst>
          </p:cNvPr>
          <p:cNvSpPr>
            <a:spLocks noGrp="1"/>
          </p:cNvSpPr>
          <p:nvPr>
            <p:ph type="title"/>
          </p:nvPr>
        </p:nvSpPr>
        <p:spPr>
          <a:xfrm>
            <a:off x="457200" y="274638"/>
            <a:ext cx="8229600" cy="633412"/>
          </a:xfrm>
        </p:spPr>
        <p:txBody>
          <a:bodyPr rtlCol="0">
            <a:normAutofit/>
          </a:bodyPr>
          <a:lstStyle/>
          <a:p>
            <a:pPr lvl="1" fontAlgn="auto">
              <a:spcAft>
                <a:spcPts val="0"/>
              </a:spcAft>
              <a:defRPr/>
            </a:pPr>
            <a:r>
              <a:rPr lang="uk-UA" sz="2400" b="1" kern="1200" dirty="0">
                <a:solidFill>
                  <a:srgbClr val="92D050"/>
                </a:solidFill>
                <a:latin typeface="Times New Roman" panose="02020603050405020304" pitchFamily="18" charset="0"/>
                <a:ea typeface="+mj-ea"/>
                <a:cs typeface="Times New Roman" panose="02020603050405020304" pitchFamily="18" charset="0"/>
              </a:rPr>
              <a:t>6. Цілі та завдання цифрового маркетингу</a:t>
            </a:r>
          </a:p>
        </p:txBody>
      </p:sp>
      <p:sp>
        <p:nvSpPr>
          <p:cNvPr id="4" name="Номер слайда 3">
            <a:extLst>
              <a:ext uri="{FF2B5EF4-FFF2-40B4-BE49-F238E27FC236}">
                <a16:creationId xmlns:a16="http://schemas.microsoft.com/office/drawing/2014/main" id="{9B7579FE-BAE7-4012-8B2B-64465DF1F9B2}"/>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827C3325-2170-40DB-BD38-F73450AC12D4}" type="slidenum">
              <a:rPr lang="ru-RU" altLang="uk-UA">
                <a:solidFill>
                  <a:srgbClr val="898989"/>
                </a:solidFill>
              </a:rPr>
              <a:pPr/>
              <a:t>13</a:t>
            </a:fld>
            <a:endParaRPr lang="ru-RU" altLang="uk-UA">
              <a:solidFill>
                <a:srgbClr val="898989"/>
              </a:solidFill>
            </a:endParaRPr>
          </a:p>
        </p:txBody>
      </p:sp>
      <p:sp>
        <p:nvSpPr>
          <p:cNvPr id="7" name="TextBox 6">
            <a:extLst>
              <a:ext uri="{FF2B5EF4-FFF2-40B4-BE49-F238E27FC236}">
                <a16:creationId xmlns:a16="http://schemas.microsoft.com/office/drawing/2014/main" id="{A1BFE9D3-6750-4479-806C-54792145F982}"/>
              </a:ext>
            </a:extLst>
          </p:cNvPr>
          <p:cNvSpPr txBox="1"/>
          <p:nvPr/>
        </p:nvSpPr>
        <p:spPr>
          <a:xfrm>
            <a:off x="457200" y="908050"/>
            <a:ext cx="7859215" cy="5509200"/>
          </a:xfrm>
          <a:prstGeom prst="rect">
            <a:avLst/>
          </a:prstGeom>
          <a:noFill/>
        </p:spPr>
        <p:txBody>
          <a:bodyPr wrap="square">
            <a:spAutoFit/>
          </a:bodyPr>
          <a:lstStyle/>
          <a:p>
            <a:r>
              <a:rPr lang="uk-UA" sz="2200" dirty="0">
                <a:latin typeface="Times New Roman" panose="02020603050405020304" pitchFamily="18" charset="0"/>
                <a:cs typeface="Times New Roman" panose="02020603050405020304" pitchFamily="18" charset="0"/>
              </a:rPr>
              <a:t>Цілі та завдання маркетингу залежать від багатьох внутрішніх та зовнішніх умов діяльності підприємства, від часу, від конкретного ринку.</a:t>
            </a:r>
          </a:p>
          <a:p>
            <a:r>
              <a:rPr lang="uk-UA" sz="2200" dirty="0">
                <a:latin typeface="Times New Roman" panose="02020603050405020304" pitchFamily="18" charset="0"/>
                <a:cs typeface="Times New Roman" panose="02020603050405020304" pitchFamily="18" charset="0"/>
              </a:rPr>
              <a:t>Безліч цілей можна об'єднати в такі групи:</a:t>
            </a:r>
          </a:p>
          <a:p>
            <a:pPr marL="342900" indent="-342900">
              <a:buFont typeface="Arial" panose="020B0604020202020204" pitchFamily="34" charset="0"/>
              <a:buChar char="•"/>
            </a:pPr>
            <a:r>
              <a:rPr lang="uk-UA" sz="2200" dirty="0">
                <a:latin typeface="Times New Roman" panose="02020603050405020304" pitchFamily="18" charset="0"/>
                <a:cs typeface="Times New Roman" panose="02020603050405020304" pitchFamily="18" charset="0"/>
              </a:rPr>
              <a:t>  ринкові (збільшення частки ринку, створення та освоєння нових ринків, ослаблення ринкових позицій конкурентів та ін.);</a:t>
            </a:r>
          </a:p>
          <a:p>
            <a:pPr marL="342900" indent="-342900">
              <a:buFont typeface="Arial" panose="020B0604020202020204" pitchFamily="34" charset="0"/>
              <a:buChar char="•"/>
            </a:pPr>
            <a:r>
              <a:rPr lang="uk-UA" sz="2200" dirty="0">
                <a:latin typeface="Times New Roman" panose="02020603050405020304" pitchFamily="18" charset="0"/>
                <a:cs typeface="Times New Roman" panose="02020603050405020304" pitchFamily="18" charset="0"/>
              </a:rPr>
              <a:t>власне маркетингові (формування сприятливого іміджу фірми, досягнення високої задоволеності споживачів та ін.);</a:t>
            </a:r>
          </a:p>
          <a:p>
            <a:pPr marL="342900" indent="-342900">
              <a:buFont typeface="Arial" panose="020B0604020202020204" pitchFamily="34" charset="0"/>
              <a:buChar char="•"/>
            </a:pPr>
            <a:r>
              <a:rPr lang="uk-UA" sz="2200" dirty="0">
                <a:latin typeface="Times New Roman" panose="02020603050405020304" pitchFamily="18" charset="0"/>
                <a:cs typeface="Times New Roman" panose="02020603050405020304" pitchFamily="18" charset="0"/>
              </a:rPr>
              <a:t>структурно управлінські (надання організаційній структурі більшої гнучкості та адаптивності, націленість на досягнення нових, більш складних стратегічних цілей);</a:t>
            </a:r>
          </a:p>
          <a:p>
            <a:pPr marL="342900" indent="-342900">
              <a:buFont typeface="Arial" panose="020B0604020202020204" pitchFamily="34" charset="0"/>
              <a:buChar char="•"/>
            </a:pPr>
            <a:r>
              <a:rPr lang="uk-UA" sz="2200" dirty="0">
                <a:latin typeface="Times New Roman" panose="02020603050405020304" pitchFamily="18" charset="0"/>
                <a:cs typeface="Times New Roman" panose="02020603050405020304" pitchFamily="18" charset="0"/>
              </a:rPr>
              <a:t>що забезпечують (стимулююча, цінова, сервісна політика та ін.);</a:t>
            </a:r>
          </a:p>
          <a:p>
            <a:pPr marL="342900" indent="-342900">
              <a:buFont typeface="Arial" panose="020B0604020202020204" pitchFamily="34" charset="0"/>
              <a:buChar char="•"/>
            </a:pPr>
            <a:r>
              <a:rPr lang="uk-UA" sz="2200" dirty="0">
                <a:latin typeface="Times New Roman" panose="02020603050405020304" pitchFamily="18" charset="0"/>
                <a:cs typeface="Times New Roman" panose="02020603050405020304" pitchFamily="18" charset="0"/>
              </a:rPr>
              <a:t>контролюючі (контроль поточної, стратегічної та фінансової діяльності фірми).</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4F23F3-E545-4B06-960C-C8C72A244C73}"/>
              </a:ext>
            </a:extLst>
          </p:cNvPr>
          <p:cNvSpPr>
            <a:spLocks noGrp="1"/>
          </p:cNvSpPr>
          <p:nvPr>
            <p:ph type="title"/>
          </p:nvPr>
        </p:nvSpPr>
        <p:spPr>
          <a:xfrm>
            <a:off x="457200" y="-6052"/>
            <a:ext cx="8229600" cy="562074"/>
          </a:xfrm>
        </p:spPr>
        <p:txBody>
          <a:bodyPr rtlCol="0">
            <a:normAutofit/>
          </a:bodyPr>
          <a:lstStyle/>
          <a:p>
            <a:pPr lvl="1" fontAlgn="auto">
              <a:spcAft>
                <a:spcPts val="0"/>
              </a:spcAft>
              <a:defRPr/>
            </a:pPr>
            <a:r>
              <a:rPr lang="uk-UA" sz="2400" b="1" kern="1200" dirty="0">
                <a:solidFill>
                  <a:srgbClr val="92D050"/>
                </a:solidFill>
                <a:latin typeface="Times New Roman" panose="02020603050405020304" pitchFamily="18" charset="0"/>
                <a:ea typeface="+mj-ea"/>
                <a:cs typeface="Times New Roman" panose="02020603050405020304" pitchFamily="18" charset="0"/>
              </a:rPr>
              <a:t>7. Основні функції маркетингу</a:t>
            </a:r>
          </a:p>
        </p:txBody>
      </p:sp>
      <p:sp>
        <p:nvSpPr>
          <p:cNvPr id="4" name="Номер слайда 3">
            <a:extLst>
              <a:ext uri="{FF2B5EF4-FFF2-40B4-BE49-F238E27FC236}">
                <a16:creationId xmlns:a16="http://schemas.microsoft.com/office/drawing/2014/main" id="{3B4DCD2B-DD77-4D83-A73B-F4A896CCE86E}"/>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C736EA0B-F1FA-4624-9096-0983370B9F8B}" type="slidenum">
              <a:rPr lang="ru-RU" altLang="uk-UA">
                <a:solidFill>
                  <a:srgbClr val="898989"/>
                </a:solidFill>
              </a:rPr>
              <a:pPr/>
              <a:t>14</a:t>
            </a:fld>
            <a:endParaRPr lang="ru-RU" altLang="uk-UA">
              <a:solidFill>
                <a:srgbClr val="898989"/>
              </a:solidFill>
            </a:endParaRPr>
          </a:p>
        </p:txBody>
      </p:sp>
      <p:sp>
        <p:nvSpPr>
          <p:cNvPr id="7" name="TextBox 6">
            <a:extLst>
              <a:ext uri="{FF2B5EF4-FFF2-40B4-BE49-F238E27FC236}">
                <a16:creationId xmlns:a16="http://schemas.microsoft.com/office/drawing/2014/main" id="{806C58E1-224C-468E-B351-E4DC20FBDC9A}"/>
              </a:ext>
            </a:extLst>
          </p:cNvPr>
          <p:cNvSpPr txBox="1"/>
          <p:nvPr/>
        </p:nvSpPr>
        <p:spPr>
          <a:xfrm>
            <a:off x="179512" y="587301"/>
            <a:ext cx="8352928" cy="5909310"/>
          </a:xfrm>
          <a:prstGeom prst="rect">
            <a:avLst/>
          </a:prstGeom>
          <a:noFill/>
        </p:spPr>
        <p:txBody>
          <a:bodyPr wrap="square">
            <a:spAutoFit/>
          </a:bodyPr>
          <a:lstStyle/>
          <a:p>
            <a:r>
              <a:rPr lang="uk-UA" sz="1400" dirty="0">
                <a:latin typeface="Times New Roman" panose="02020603050405020304" pitchFamily="18" charset="0"/>
                <a:cs typeface="Times New Roman" panose="02020603050405020304" pitchFamily="18" charset="0"/>
              </a:rPr>
              <a:t>1. </a:t>
            </a:r>
            <a:r>
              <a:rPr lang="uk-UA" sz="1400" b="1" dirty="0">
                <a:latin typeface="Times New Roman" panose="02020603050405020304" pitchFamily="18" charset="0"/>
                <a:cs typeface="Times New Roman" panose="02020603050405020304" pitchFamily="18" charset="0"/>
              </a:rPr>
              <a:t>Аналітична функція</a:t>
            </a:r>
          </a:p>
          <a:p>
            <a:r>
              <a:rPr lang="uk-UA" sz="1400" dirty="0">
                <a:latin typeface="Times New Roman" panose="02020603050405020304" pitchFamily="18" charset="0"/>
                <a:cs typeface="Times New Roman" panose="02020603050405020304" pitchFamily="18" charset="0"/>
              </a:rPr>
              <a:t>Реалізація аналітичної функції маркетингу передбачає вивчення та оцінку зовнішнього середовища (аналіз та оцінка зовнішнього економічного середовища в цілому, товарного ринку, споживачів, конкурентів, товару, факторів впливу на ринок) та внутрішнього середовища (аналіз та оцінка проектно-конструкторського потенціалу, виробничих можливостей, збутового) потенціалу, управління ціною, матеріальних та фінансових можливостей, кадрового потенціалу).</a:t>
            </a:r>
          </a:p>
          <a:p>
            <a:r>
              <a:rPr lang="uk-UA" sz="1400" dirty="0">
                <a:latin typeface="Times New Roman" panose="02020603050405020304" pitchFamily="18" charset="0"/>
                <a:cs typeface="Times New Roman" panose="02020603050405020304" pitchFamily="18" charset="0"/>
              </a:rPr>
              <a:t>Аналітичну функцію становлять такі </a:t>
            </a:r>
            <a:r>
              <a:rPr lang="uk-UA" sz="1400" dirty="0" err="1">
                <a:latin typeface="Times New Roman" panose="02020603050405020304" pitchFamily="18" charset="0"/>
                <a:cs typeface="Times New Roman" panose="02020603050405020304" pitchFamily="18" charset="0"/>
              </a:rPr>
              <a:t>підфункції</a:t>
            </a:r>
            <a:r>
              <a:rPr lang="uk-UA" sz="1400" dirty="0">
                <a:latin typeface="Times New Roman" panose="02020603050405020304" pitchFamily="18" charset="0"/>
                <a:cs typeface="Times New Roman" panose="02020603050405020304" pitchFamily="18" charset="0"/>
              </a:rPr>
              <a:t>: вивчення ринку в цілому та загальної ситуації в країні, регіоні, галузі; вивчення споживачів; вивчення конкуренції та конкурентів; вивчення постачальників та партнерів з виробництва; вивчення посередників зі збуту; вивчення товару та попиту; Вивчення внутрішнього середовища підприємства.</a:t>
            </a:r>
          </a:p>
          <a:p>
            <a:r>
              <a:rPr lang="uk-UA" sz="1400" dirty="0">
                <a:latin typeface="Times New Roman" panose="02020603050405020304" pitchFamily="18" charset="0"/>
                <a:cs typeface="Times New Roman" panose="02020603050405020304" pitchFamily="18" charset="0"/>
              </a:rPr>
              <a:t>2. </a:t>
            </a:r>
            <a:r>
              <a:rPr lang="uk-UA" sz="1400" b="1" dirty="0">
                <a:latin typeface="Times New Roman" panose="02020603050405020304" pitchFamily="18" charset="0"/>
                <a:cs typeface="Times New Roman" panose="02020603050405020304" pitchFamily="18" charset="0"/>
              </a:rPr>
              <a:t>Виробнича функція полягає в наступному</a:t>
            </a:r>
            <a:r>
              <a:rPr lang="uk-UA" sz="1400" dirty="0">
                <a:latin typeface="Times New Roman" panose="02020603050405020304" pitchFamily="18" charset="0"/>
                <a:cs typeface="Times New Roman" panose="02020603050405020304" pitchFamily="18" charset="0"/>
              </a:rPr>
              <a:t>:</a:t>
            </a:r>
          </a:p>
          <a:p>
            <a:r>
              <a:rPr lang="uk-UA" sz="1400" dirty="0">
                <a:latin typeface="Times New Roman" panose="02020603050405020304" pitchFamily="18" charset="0"/>
                <a:cs typeface="Times New Roman" panose="02020603050405020304" pitchFamily="18" charset="0"/>
              </a:rPr>
              <a:t>участь у створенні нових товарів;</a:t>
            </a:r>
          </a:p>
          <a:p>
            <a:r>
              <a:rPr lang="uk-UA" sz="1400" dirty="0">
                <a:latin typeface="Times New Roman" panose="02020603050405020304" pitchFamily="18" charset="0"/>
                <a:cs typeface="Times New Roman" panose="02020603050405020304" pitchFamily="18" charset="0"/>
              </a:rPr>
              <a:t>участь у організації їх виробництва;</a:t>
            </a:r>
          </a:p>
          <a:p>
            <a:r>
              <a:rPr lang="uk-UA" sz="1400" dirty="0">
                <a:latin typeface="Times New Roman" panose="02020603050405020304" pitchFamily="18" charset="0"/>
                <a:cs typeface="Times New Roman" panose="02020603050405020304" pitchFamily="18" charset="0"/>
              </a:rPr>
              <a:t>участь у організації матеріально-технічного постачання підприємства;</a:t>
            </a:r>
          </a:p>
          <a:p>
            <a:r>
              <a:rPr lang="uk-UA" sz="1400" dirty="0">
                <a:latin typeface="Times New Roman" panose="02020603050405020304" pitchFamily="18" charset="0"/>
                <a:cs typeface="Times New Roman" panose="02020603050405020304" pitchFamily="18" charset="0"/>
              </a:rPr>
              <a:t>управління якістю та конкурентоспроможністю нової продукції.</a:t>
            </a:r>
          </a:p>
          <a:p>
            <a:r>
              <a:rPr lang="uk-UA" sz="1400" dirty="0">
                <a:latin typeface="Times New Roman" panose="02020603050405020304" pitchFamily="18" charset="0"/>
                <a:cs typeface="Times New Roman" panose="02020603050405020304" pitchFamily="18" charset="0"/>
              </a:rPr>
              <a:t>3. </a:t>
            </a:r>
            <a:r>
              <a:rPr lang="uk-UA" sz="1400" b="1" dirty="0">
                <a:latin typeface="Times New Roman" panose="02020603050405020304" pitchFamily="18" charset="0"/>
                <a:cs typeface="Times New Roman" panose="02020603050405020304" pitchFamily="18" charset="0"/>
              </a:rPr>
              <a:t>Збутова функція полягає в наступному</a:t>
            </a:r>
            <a:r>
              <a:rPr lang="uk-UA" sz="1400" dirty="0">
                <a:latin typeface="Times New Roman" panose="02020603050405020304" pitchFamily="18" charset="0"/>
                <a:cs typeface="Times New Roman" panose="02020603050405020304" pitchFamily="18" charset="0"/>
              </a:rPr>
              <a:t>:</a:t>
            </a:r>
          </a:p>
          <a:p>
            <a:r>
              <a:rPr lang="uk-UA" sz="1400" dirty="0">
                <a:latin typeface="Times New Roman" panose="02020603050405020304" pitchFamily="18" charset="0"/>
                <a:cs typeface="Times New Roman" panose="02020603050405020304" pitchFamily="18" charset="0"/>
              </a:rPr>
              <a:t>організація системи руху товару;</a:t>
            </a:r>
          </a:p>
          <a:p>
            <a:r>
              <a:rPr lang="uk-UA" sz="1400" dirty="0">
                <a:latin typeface="Times New Roman" panose="02020603050405020304" pitchFamily="18" charset="0"/>
                <a:cs typeface="Times New Roman" panose="02020603050405020304" pitchFamily="18" charset="0"/>
              </a:rPr>
              <a:t>організація сервісу;</a:t>
            </a:r>
          </a:p>
          <a:p>
            <a:r>
              <a:rPr lang="uk-UA" sz="1400" dirty="0">
                <a:latin typeface="Times New Roman" panose="02020603050405020304" pitchFamily="18" charset="0"/>
                <a:cs typeface="Times New Roman" panose="02020603050405020304" pitchFamily="18" charset="0"/>
              </a:rPr>
              <a:t>організація системи формування попиту та стимулювання збуту;</a:t>
            </a:r>
          </a:p>
          <a:p>
            <a:r>
              <a:rPr lang="uk-UA" sz="1400" dirty="0">
                <a:latin typeface="Times New Roman" panose="02020603050405020304" pitchFamily="18" charset="0"/>
                <a:cs typeface="Times New Roman" panose="02020603050405020304" pitchFamily="18" charset="0"/>
              </a:rPr>
              <a:t>проведення товарної політики;</a:t>
            </a:r>
          </a:p>
          <a:p>
            <a:r>
              <a:rPr lang="uk-UA" sz="1400" dirty="0">
                <a:latin typeface="Times New Roman" panose="02020603050405020304" pitchFamily="18" charset="0"/>
                <a:cs typeface="Times New Roman" panose="02020603050405020304" pitchFamily="18" charset="0"/>
              </a:rPr>
              <a:t>проведення цінової політики.</a:t>
            </a:r>
          </a:p>
          <a:p>
            <a:r>
              <a:rPr lang="uk-UA" sz="1400" dirty="0">
                <a:latin typeface="Times New Roman" panose="02020603050405020304" pitchFamily="18" charset="0"/>
                <a:cs typeface="Times New Roman" panose="02020603050405020304" pitchFamily="18" charset="0"/>
              </a:rPr>
              <a:t>4. </a:t>
            </a:r>
            <a:r>
              <a:rPr lang="uk-UA" sz="1400" b="1" dirty="0">
                <a:latin typeface="Times New Roman" panose="02020603050405020304" pitchFamily="18" charset="0"/>
                <a:cs typeface="Times New Roman" panose="02020603050405020304" pitchFamily="18" charset="0"/>
              </a:rPr>
              <a:t>Функція управління та контролю полягає в наступному</a:t>
            </a:r>
            <a:r>
              <a:rPr lang="uk-UA" sz="1400" dirty="0">
                <a:latin typeface="Times New Roman" panose="02020603050405020304" pitchFamily="18" charset="0"/>
                <a:cs typeface="Times New Roman" panose="02020603050405020304" pitchFamily="18" charset="0"/>
              </a:rPr>
              <a:t>:</a:t>
            </a:r>
          </a:p>
          <a:p>
            <a:r>
              <a:rPr lang="uk-UA" sz="1400" dirty="0">
                <a:latin typeface="Times New Roman" panose="02020603050405020304" pitchFamily="18" charset="0"/>
                <a:cs typeface="Times New Roman" panose="02020603050405020304" pitchFamily="18" charset="0"/>
              </a:rPr>
              <a:t>організація маркетингової служби фірми;</a:t>
            </a:r>
          </a:p>
          <a:p>
            <a:r>
              <a:rPr lang="uk-UA" sz="1400" dirty="0">
                <a:latin typeface="Times New Roman" panose="02020603050405020304" pitchFamily="18" charset="0"/>
                <a:cs typeface="Times New Roman" panose="02020603050405020304" pitchFamily="18" charset="0"/>
              </a:rPr>
              <a:t>інформаційне забезпечення маркетингу;</a:t>
            </a:r>
          </a:p>
          <a:p>
            <a:r>
              <a:rPr lang="uk-UA" sz="1400" dirty="0">
                <a:latin typeface="Times New Roman" panose="02020603050405020304" pitchFamily="18" charset="0"/>
                <a:cs typeface="Times New Roman" panose="02020603050405020304" pitchFamily="18" charset="0"/>
              </a:rPr>
              <a:t>організація оперативного та стратегічного планування на підприємстві з орієнтацією на ринок;</a:t>
            </a:r>
          </a:p>
          <a:p>
            <a:r>
              <a:rPr lang="uk-UA" sz="1400" dirty="0">
                <a:latin typeface="Times New Roman" panose="02020603050405020304" pitchFamily="18" charset="0"/>
                <a:cs typeface="Times New Roman" panose="02020603050405020304" pitchFamily="18" charset="0"/>
              </a:rPr>
              <a:t>організація управлінських </a:t>
            </a:r>
            <a:r>
              <a:rPr lang="uk-UA" sz="1400" dirty="0" err="1">
                <a:latin typeface="Times New Roman" panose="02020603050405020304" pitchFamily="18" charset="0"/>
                <a:cs typeface="Times New Roman" panose="02020603050405020304" pitchFamily="18" charset="0"/>
              </a:rPr>
              <a:t>зв'язків</a:t>
            </a:r>
            <a:r>
              <a:rPr lang="uk-UA" sz="1400" dirty="0">
                <a:latin typeface="Times New Roman" panose="02020603050405020304" pitchFamily="18" charset="0"/>
                <a:cs typeface="Times New Roman" panose="02020603050405020304" pitchFamily="18" charset="0"/>
              </a:rPr>
              <a:t> служби маркетингу для підприємства;</a:t>
            </a:r>
          </a:p>
          <a:p>
            <a:r>
              <a:rPr lang="uk-UA" sz="1400" dirty="0">
                <a:latin typeface="Times New Roman" panose="02020603050405020304" pitchFamily="18" charset="0"/>
                <a:cs typeface="Times New Roman" panose="02020603050405020304" pitchFamily="18" charset="0"/>
              </a:rPr>
              <a:t>організація контролю.</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8E1115-7B23-4B15-A12F-44EA490441A5}"/>
              </a:ext>
            </a:extLst>
          </p:cNvPr>
          <p:cNvSpPr>
            <a:spLocks noGrp="1"/>
          </p:cNvSpPr>
          <p:nvPr>
            <p:ph type="title"/>
          </p:nvPr>
        </p:nvSpPr>
        <p:spPr/>
        <p:txBody>
          <a:bodyPr rtlCol="0">
            <a:normAutofit/>
          </a:bodyPr>
          <a:lstStyle/>
          <a:p>
            <a:pPr lvl="1" fontAlgn="auto">
              <a:spcAft>
                <a:spcPts val="0"/>
              </a:spcAft>
              <a:defRPr/>
            </a:pPr>
            <a:r>
              <a:rPr lang="ru-RU" sz="2800" b="1" kern="1200" dirty="0">
                <a:latin typeface="+mj-lt"/>
                <a:ea typeface="+mj-ea"/>
                <a:cs typeface="+mj-cs"/>
              </a:rPr>
              <a:t>8. Концептуальная модель цифровой маркетинговой системы</a:t>
            </a:r>
          </a:p>
        </p:txBody>
      </p:sp>
      <p:graphicFrame>
        <p:nvGraphicFramePr>
          <p:cNvPr id="5" name="Объект 4">
            <a:extLst>
              <a:ext uri="{FF2B5EF4-FFF2-40B4-BE49-F238E27FC236}">
                <a16:creationId xmlns:a16="http://schemas.microsoft.com/office/drawing/2014/main" id="{B25FE4A1-8EE0-4C4D-B4CD-50C8BE193662}"/>
              </a:ext>
            </a:extLst>
          </p:cNvPr>
          <p:cNvGraphicFramePr>
            <a:graphicFrameLocks noGrp="1"/>
          </p:cNvGraphicFramePr>
          <p:nvPr>
            <p:ph idx="1"/>
          </p:nvPr>
        </p:nvGraphicFramePr>
        <p:xfrm>
          <a:off x="251520" y="2420890"/>
          <a:ext cx="8712968" cy="3024335"/>
        </p:xfrm>
        <a:graphic>
          <a:graphicData uri="http://schemas.openxmlformats.org/drawingml/2006/table">
            <a:tbl>
              <a:tblPr>
                <a:tableStyleId>{5C22544A-7EE6-4342-B048-85BDC9FD1C3A}</a:tableStyleId>
              </a:tblPr>
              <a:tblGrid>
                <a:gridCol w="3859845">
                  <a:extLst>
                    <a:ext uri="{9D8B030D-6E8A-4147-A177-3AD203B41FA5}">
                      <a16:colId xmlns:a16="http://schemas.microsoft.com/office/drawing/2014/main" val="20000"/>
                    </a:ext>
                  </a:extLst>
                </a:gridCol>
                <a:gridCol w="4853123">
                  <a:extLst>
                    <a:ext uri="{9D8B030D-6E8A-4147-A177-3AD203B41FA5}">
                      <a16:colId xmlns:a16="http://schemas.microsoft.com/office/drawing/2014/main" val="20001"/>
                    </a:ext>
                  </a:extLst>
                </a:gridCol>
              </a:tblGrid>
              <a:tr h="315752">
                <a:tc>
                  <a:txBody>
                    <a:bodyPr/>
                    <a:lstStyle/>
                    <a:p>
                      <a:pPr algn="just">
                        <a:lnSpc>
                          <a:spcPts val="1705"/>
                        </a:lnSpc>
                        <a:spcAft>
                          <a:spcPts val="0"/>
                        </a:spcAft>
                        <a:tabLst>
                          <a:tab pos="734695" algn="l"/>
                        </a:tabLst>
                      </a:pPr>
                      <a:r>
                        <a:rPr lang="ru-RU" sz="1800" b="1" dirty="0">
                          <a:ln>
                            <a:solidFill>
                              <a:schemeClr val="tx2"/>
                            </a:solidFill>
                          </a:ln>
                          <a:effectLst/>
                        </a:rPr>
                        <a:t>Требования к целевому рынку</a:t>
                      </a:r>
                      <a:endParaRPr lang="ru-RU" sz="1800" b="1" dirty="0">
                        <a:ln>
                          <a:solidFill>
                            <a:schemeClr val="tx2"/>
                          </a:solidFill>
                        </a:ln>
                        <a:effectLst/>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705"/>
                        </a:lnSpc>
                        <a:spcAft>
                          <a:spcPts val="0"/>
                        </a:spcAft>
                        <a:tabLst>
                          <a:tab pos="734695" algn="l"/>
                        </a:tabLst>
                      </a:pPr>
                      <a:r>
                        <a:rPr lang="ru-RU" sz="1800" b="1" dirty="0">
                          <a:ln>
                            <a:solidFill>
                              <a:schemeClr val="tx2"/>
                            </a:solidFill>
                          </a:ln>
                          <a:effectLst/>
                        </a:rPr>
                        <a:t>Ограничения</a:t>
                      </a:r>
                      <a:endParaRPr lang="ru-RU" sz="1800" b="1" dirty="0">
                        <a:ln>
                          <a:solidFill>
                            <a:schemeClr val="tx2"/>
                          </a:solidFill>
                        </a:ln>
                        <a:effectLst/>
                        <a:latin typeface="Times New Roman"/>
                        <a:ea typeface="Times New Roman"/>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9313">
                <a:tc>
                  <a:txBody>
                    <a:bodyPr/>
                    <a:lstStyle/>
                    <a:p>
                      <a:pPr>
                        <a:lnSpc>
                          <a:spcPts val="1705"/>
                        </a:lnSpc>
                        <a:spcAft>
                          <a:spcPts val="0"/>
                        </a:spcAft>
                        <a:tabLst>
                          <a:tab pos="734695" algn="l"/>
                        </a:tabLst>
                      </a:pPr>
                      <a:r>
                        <a:rPr lang="ru-RU" sz="1600" dirty="0">
                          <a:ln>
                            <a:solidFill>
                              <a:schemeClr val="tx2"/>
                            </a:solidFill>
                          </a:ln>
                          <a:effectLst/>
                        </a:rPr>
                        <a:t>Прибыльность</a:t>
                      </a:r>
                      <a:endParaRPr lang="ru-RU" sz="1000" dirty="0">
                        <a:ln>
                          <a:solidFill>
                            <a:schemeClr val="tx2"/>
                          </a:solidFill>
                        </a:ln>
                        <a:effectLst/>
                        <a:latin typeface="Times New Roman"/>
                        <a:ea typeface="Times New Roman"/>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705"/>
                        </a:lnSpc>
                        <a:spcAft>
                          <a:spcPts val="0"/>
                        </a:spcAft>
                        <a:tabLst>
                          <a:tab pos="734695" algn="l"/>
                        </a:tabLst>
                      </a:pPr>
                      <a:r>
                        <a:rPr lang="ru-RU" sz="1600" dirty="0">
                          <a:ln>
                            <a:solidFill>
                              <a:schemeClr val="tx2"/>
                            </a:solidFill>
                          </a:ln>
                          <a:effectLst/>
                        </a:rPr>
                        <a:t>Уровень рентабельности ограничен</a:t>
                      </a:r>
                      <a:endParaRPr lang="ru-RU" sz="1000" dirty="0">
                        <a:ln>
                          <a:solidFill>
                            <a:schemeClr val="tx2"/>
                          </a:solidFill>
                        </a:ln>
                        <a:effectLst/>
                        <a:latin typeface="Times New Roman"/>
                        <a:ea typeface="Times New Roman"/>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09313">
                <a:tc>
                  <a:txBody>
                    <a:bodyPr/>
                    <a:lstStyle/>
                    <a:p>
                      <a:pPr>
                        <a:lnSpc>
                          <a:spcPts val="1705"/>
                        </a:lnSpc>
                        <a:spcAft>
                          <a:spcPts val="0"/>
                        </a:spcAft>
                        <a:tabLst>
                          <a:tab pos="734695" algn="l"/>
                        </a:tabLst>
                      </a:pPr>
                      <a:r>
                        <a:rPr lang="ru-RU" sz="1600" dirty="0">
                          <a:ln>
                            <a:solidFill>
                              <a:schemeClr val="tx2"/>
                            </a:solidFill>
                          </a:ln>
                          <a:effectLst/>
                        </a:rPr>
                        <a:t>Объем продаж</a:t>
                      </a:r>
                      <a:endParaRPr lang="ru-RU" sz="1000" dirty="0">
                        <a:ln>
                          <a:solidFill>
                            <a:schemeClr val="tx2"/>
                          </a:solidFill>
                        </a:ln>
                        <a:effectLst/>
                        <a:latin typeface="Times New Roman"/>
                        <a:ea typeface="Times New Roman"/>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705"/>
                        </a:lnSpc>
                        <a:spcAft>
                          <a:spcPts val="0"/>
                        </a:spcAft>
                        <a:tabLst>
                          <a:tab pos="734695" algn="l"/>
                        </a:tabLst>
                      </a:pPr>
                      <a:r>
                        <a:rPr lang="ru-RU" sz="1600">
                          <a:ln>
                            <a:solidFill>
                              <a:schemeClr val="tx2"/>
                            </a:solidFill>
                          </a:ln>
                          <a:effectLst/>
                        </a:rPr>
                        <a:t>Объем продаж ограничен</a:t>
                      </a:r>
                      <a:endParaRPr lang="ru-RU" sz="1000">
                        <a:ln>
                          <a:solidFill>
                            <a:schemeClr val="tx2"/>
                          </a:solidFill>
                        </a:ln>
                        <a:effectLst/>
                        <a:latin typeface="Times New Roman"/>
                        <a:ea typeface="Times New Roman"/>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09313">
                <a:tc>
                  <a:txBody>
                    <a:bodyPr/>
                    <a:lstStyle/>
                    <a:p>
                      <a:pPr>
                        <a:lnSpc>
                          <a:spcPts val="1705"/>
                        </a:lnSpc>
                        <a:spcAft>
                          <a:spcPts val="0"/>
                        </a:spcAft>
                        <a:tabLst>
                          <a:tab pos="734695" algn="l"/>
                        </a:tabLst>
                      </a:pPr>
                      <a:r>
                        <a:rPr lang="ru-RU" sz="1600" dirty="0">
                          <a:ln>
                            <a:solidFill>
                              <a:schemeClr val="tx2"/>
                            </a:solidFill>
                          </a:ln>
                          <a:effectLst/>
                        </a:rPr>
                        <a:t>Наличие конкурентов</a:t>
                      </a:r>
                      <a:endParaRPr lang="ru-RU" sz="1000" dirty="0">
                        <a:ln>
                          <a:solidFill>
                            <a:schemeClr val="tx2"/>
                          </a:solidFill>
                        </a:ln>
                        <a:effectLst/>
                        <a:latin typeface="Times New Roman"/>
                        <a:ea typeface="Times New Roman"/>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705"/>
                        </a:lnSpc>
                        <a:spcAft>
                          <a:spcPts val="0"/>
                        </a:spcAft>
                        <a:tabLst>
                          <a:tab pos="734695" algn="l"/>
                        </a:tabLst>
                      </a:pPr>
                      <a:r>
                        <a:rPr lang="ru-RU" sz="1600">
                          <a:ln>
                            <a:solidFill>
                              <a:schemeClr val="tx2"/>
                            </a:solidFill>
                          </a:ln>
                          <a:effectLst/>
                        </a:rPr>
                        <a:t>Количество конкурентов ограничено</a:t>
                      </a:r>
                      <a:endParaRPr lang="ru-RU" sz="1000">
                        <a:ln>
                          <a:solidFill>
                            <a:schemeClr val="tx2"/>
                          </a:solidFill>
                        </a:ln>
                        <a:effectLst/>
                        <a:latin typeface="Times New Roman"/>
                        <a:ea typeface="Times New Roman"/>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93548">
                <a:tc>
                  <a:txBody>
                    <a:bodyPr/>
                    <a:lstStyle/>
                    <a:p>
                      <a:pPr>
                        <a:lnSpc>
                          <a:spcPts val="1705"/>
                        </a:lnSpc>
                        <a:spcAft>
                          <a:spcPts val="0"/>
                        </a:spcAft>
                        <a:tabLst>
                          <a:tab pos="734695" algn="l"/>
                        </a:tabLst>
                      </a:pPr>
                      <a:r>
                        <a:rPr lang="ru-RU" sz="1600" dirty="0">
                          <a:ln>
                            <a:solidFill>
                              <a:schemeClr val="tx2"/>
                            </a:solidFill>
                          </a:ln>
                          <a:effectLst/>
                        </a:rPr>
                        <a:t>Наличие товаров-заменителей</a:t>
                      </a:r>
                      <a:endParaRPr lang="ru-RU" sz="1000" dirty="0">
                        <a:ln>
                          <a:solidFill>
                            <a:schemeClr val="tx2"/>
                          </a:solidFill>
                        </a:ln>
                        <a:effectLst/>
                        <a:latin typeface="Times New Roman"/>
                        <a:ea typeface="Times New Roman"/>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705"/>
                        </a:lnSpc>
                        <a:spcAft>
                          <a:spcPts val="0"/>
                        </a:spcAft>
                        <a:tabLst>
                          <a:tab pos="734695" algn="l"/>
                        </a:tabLst>
                      </a:pPr>
                      <a:r>
                        <a:rPr lang="ru-RU" sz="1600" dirty="0">
                          <a:ln>
                            <a:solidFill>
                              <a:schemeClr val="tx2"/>
                            </a:solidFill>
                          </a:ln>
                          <a:effectLst/>
                        </a:rPr>
                        <a:t>Объем товаров-заменителей, присутствующих на целевом рынке, ограничен</a:t>
                      </a:r>
                      <a:endParaRPr lang="ru-RU" sz="1000" dirty="0">
                        <a:ln>
                          <a:solidFill>
                            <a:schemeClr val="tx2"/>
                          </a:solidFill>
                        </a:ln>
                        <a:effectLst/>
                        <a:latin typeface="Times New Roman"/>
                        <a:ea typeface="Times New Roman"/>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93548">
                <a:tc>
                  <a:txBody>
                    <a:bodyPr/>
                    <a:lstStyle/>
                    <a:p>
                      <a:pPr>
                        <a:lnSpc>
                          <a:spcPts val="1705"/>
                        </a:lnSpc>
                        <a:spcAft>
                          <a:spcPts val="0"/>
                        </a:spcAft>
                        <a:tabLst>
                          <a:tab pos="734695" algn="l"/>
                        </a:tabLst>
                      </a:pPr>
                      <a:r>
                        <a:rPr lang="ru-RU" sz="1600">
                          <a:ln>
                            <a:solidFill>
                              <a:schemeClr val="tx2"/>
                            </a:solidFill>
                          </a:ln>
                          <a:effectLst/>
                        </a:rPr>
                        <a:t>Высокая покупательная способность потребителей</a:t>
                      </a:r>
                      <a:endParaRPr lang="ru-RU" sz="1000">
                        <a:ln>
                          <a:solidFill>
                            <a:schemeClr val="tx2"/>
                          </a:solidFill>
                        </a:ln>
                        <a:effectLst/>
                        <a:latin typeface="Times New Roman"/>
                        <a:ea typeface="Times New Roman"/>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705"/>
                        </a:lnSpc>
                        <a:spcAft>
                          <a:spcPts val="0"/>
                        </a:spcAft>
                        <a:tabLst>
                          <a:tab pos="734695" algn="l"/>
                        </a:tabLst>
                      </a:pPr>
                      <a:r>
                        <a:rPr lang="ru-RU" sz="1600" dirty="0">
                          <a:ln>
                            <a:solidFill>
                              <a:schemeClr val="tx2"/>
                            </a:solidFill>
                          </a:ln>
                          <a:effectLst/>
                        </a:rPr>
                        <a:t>Уровень доходов сотрудников  экономического объекта ограничен</a:t>
                      </a:r>
                      <a:endParaRPr lang="ru-RU" sz="1000" dirty="0">
                        <a:ln>
                          <a:solidFill>
                            <a:schemeClr val="tx2"/>
                          </a:solidFill>
                        </a:ln>
                        <a:effectLst/>
                        <a:latin typeface="Times New Roman"/>
                        <a:ea typeface="Times New Roman"/>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93548">
                <a:tc>
                  <a:txBody>
                    <a:bodyPr/>
                    <a:lstStyle/>
                    <a:p>
                      <a:pPr>
                        <a:lnSpc>
                          <a:spcPts val="1705"/>
                        </a:lnSpc>
                        <a:spcAft>
                          <a:spcPts val="0"/>
                        </a:spcAft>
                        <a:tabLst>
                          <a:tab pos="734695" algn="l"/>
                        </a:tabLst>
                      </a:pPr>
                      <a:r>
                        <a:rPr lang="ru-RU" sz="1600" dirty="0">
                          <a:ln>
                            <a:solidFill>
                              <a:schemeClr val="tx2"/>
                            </a:solidFill>
                          </a:ln>
                          <a:effectLst/>
                        </a:rPr>
                        <a:t>Отсутствие «сильной» позиции потребителей</a:t>
                      </a:r>
                      <a:endParaRPr lang="ru-RU" sz="1000" dirty="0">
                        <a:ln>
                          <a:solidFill>
                            <a:schemeClr val="tx2"/>
                          </a:solidFill>
                        </a:ln>
                        <a:effectLst/>
                        <a:latin typeface="Times New Roman"/>
                        <a:ea typeface="Times New Roman"/>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705"/>
                        </a:lnSpc>
                        <a:spcAft>
                          <a:spcPts val="0"/>
                        </a:spcAft>
                        <a:tabLst>
                          <a:tab pos="734695" algn="l"/>
                        </a:tabLst>
                      </a:pPr>
                      <a:r>
                        <a:rPr lang="ru-RU" sz="1600" dirty="0">
                          <a:ln>
                            <a:solidFill>
                              <a:schemeClr val="tx2"/>
                            </a:solidFill>
                          </a:ln>
                          <a:effectLst/>
                        </a:rPr>
                        <a:t>Потребители тесно связаны между собой</a:t>
                      </a:r>
                      <a:endParaRPr lang="ru-RU" sz="1000" dirty="0">
                        <a:ln>
                          <a:solidFill>
                            <a:schemeClr val="tx2"/>
                          </a:solidFill>
                        </a:ln>
                        <a:effectLst/>
                        <a:latin typeface="Times New Roman"/>
                        <a:ea typeface="Times New Roman"/>
                      </a:endParaRPr>
                    </a:p>
                  </a:txBody>
                  <a:tcPr marL="9525" marR="9525"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4" name="Номер слайда 3">
            <a:extLst>
              <a:ext uri="{FF2B5EF4-FFF2-40B4-BE49-F238E27FC236}">
                <a16:creationId xmlns:a16="http://schemas.microsoft.com/office/drawing/2014/main" id="{9D54482C-885B-4DD1-B6A6-1D2366902195}"/>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0D15260-0A74-43E7-A3AA-DFBF31C8512C}" type="slidenum">
              <a:rPr lang="ru-RU" altLang="uk-UA">
                <a:solidFill>
                  <a:srgbClr val="898989"/>
                </a:solidFill>
              </a:rPr>
              <a:pPr/>
              <a:t>15</a:t>
            </a:fld>
            <a:endParaRPr lang="ru-RU" altLang="uk-UA">
              <a:solidFill>
                <a:srgbClr val="898989"/>
              </a:solidFill>
            </a:endParaRPr>
          </a:p>
        </p:txBody>
      </p:sp>
      <p:sp>
        <p:nvSpPr>
          <p:cNvPr id="16389" name="Rectangle 1">
            <a:extLst>
              <a:ext uri="{FF2B5EF4-FFF2-40B4-BE49-F238E27FC236}">
                <a16:creationId xmlns:a16="http://schemas.microsoft.com/office/drawing/2014/main" id="{88C7BA2E-0787-4637-B48F-AC2EB2056357}"/>
              </a:ext>
            </a:extLst>
          </p:cNvPr>
          <p:cNvSpPr>
            <a:spLocks noChangeArrowheads="1"/>
          </p:cNvSpPr>
          <p:nvPr/>
        </p:nvSpPr>
        <p:spPr bwMode="auto">
          <a:xfrm>
            <a:off x="401638" y="1765300"/>
            <a:ext cx="8435975" cy="584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735013" algn="l"/>
              </a:tabLst>
              <a:defRPr>
                <a:solidFill>
                  <a:schemeClr val="tx1"/>
                </a:solidFill>
                <a:latin typeface="Calibri" panose="020F0502020204030204" pitchFamily="34" charset="0"/>
              </a:defRPr>
            </a:lvl1pPr>
            <a:lvl2pPr marL="742950" indent="-285750">
              <a:tabLst>
                <a:tab pos="735013" algn="l"/>
              </a:tabLst>
              <a:defRPr>
                <a:solidFill>
                  <a:schemeClr val="tx1"/>
                </a:solidFill>
                <a:latin typeface="Calibri" panose="020F0502020204030204" pitchFamily="34" charset="0"/>
              </a:defRPr>
            </a:lvl2pPr>
            <a:lvl3pPr marL="1143000" indent="-228600">
              <a:tabLst>
                <a:tab pos="735013" algn="l"/>
              </a:tabLst>
              <a:defRPr>
                <a:solidFill>
                  <a:schemeClr val="tx1"/>
                </a:solidFill>
                <a:latin typeface="Calibri" panose="020F0502020204030204" pitchFamily="34" charset="0"/>
              </a:defRPr>
            </a:lvl3pPr>
            <a:lvl4pPr marL="1600200" indent="-228600">
              <a:tabLst>
                <a:tab pos="735013" algn="l"/>
              </a:tabLst>
              <a:defRPr>
                <a:solidFill>
                  <a:schemeClr val="tx1"/>
                </a:solidFill>
                <a:latin typeface="Calibri" panose="020F0502020204030204" pitchFamily="34" charset="0"/>
              </a:defRPr>
            </a:lvl4pPr>
            <a:lvl5pPr marL="2057400" indent="-228600">
              <a:tabLst>
                <a:tab pos="735013" algn="l"/>
              </a:tabLst>
              <a:defRPr>
                <a:solidFill>
                  <a:schemeClr val="tx1"/>
                </a:solidFill>
                <a:latin typeface="Calibri" panose="020F0502020204030204" pitchFamily="34" charset="0"/>
              </a:defRPr>
            </a:lvl5pPr>
            <a:lvl6pPr marL="2514600" indent="-228600" fontAlgn="base">
              <a:spcBef>
                <a:spcPct val="0"/>
              </a:spcBef>
              <a:spcAft>
                <a:spcPct val="0"/>
              </a:spcAft>
              <a:tabLst>
                <a:tab pos="735013" algn="l"/>
              </a:tabLst>
              <a:defRPr>
                <a:solidFill>
                  <a:schemeClr val="tx1"/>
                </a:solidFill>
                <a:latin typeface="Calibri" panose="020F0502020204030204" pitchFamily="34" charset="0"/>
              </a:defRPr>
            </a:lvl6pPr>
            <a:lvl7pPr marL="2971800" indent="-228600" fontAlgn="base">
              <a:spcBef>
                <a:spcPct val="0"/>
              </a:spcBef>
              <a:spcAft>
                <a:spcPct val="0"/>
              </a:spcAft>
              <a:tabLst>
                <a:tab pos="735013" algn="l"/>
              </a:tabLst>
              <a:defRPr>
                <a:solidFill>
                  <a:schemeClr val="tx1"/>
                </a:solidFill>
                <a:latin typeface="Calibri" panose="020F0502020204030204" pitchFamily="34" charset="0"/>
              </a:defRPr>
            </a:lvl7pPr>
            <a:lvl8pPr marL="3429000" indent="-228600" fontAlgn="base">
              <a:spcBef>
                <a:spcPct val="0"/>
              </a:spcBef>
              <a:spcAft>
                <a:spcPct val="0"/>
              </a:spcAft>
              <a:tabLst>
                <a:tab pos="735013" algn="l"/>
              </a:tabLst>
              <a:defRPr>
                <a:solidFill>
                  <a:schemeClr val="tx1"/>
                </a:solidFill>
                <a:latin typeface="Calibri" panose="020F0502020204030204" pitchFamily="34" charset="0"/>
              </a:defRPr>
            </a:lvl8pPr>
            <a:lvl9pPr marL="3886200" indent="-228600" fontAlgn="base">
              <a:spcBef>
                <a:spcPct val="0"/>
              </a:spcBef>
              <a:spcAft>
                <a:spcPct val="0"/>
              </a:spcAft>
              <a:tabLst>
                <a:tab pos="735013" algn="l"/>
              </a:tabLst>
              <a:defRPr>
                <a:solidFill>
                  <a:schemeClr val="tx1"/>
                </a:solidFill>
                <a:latin typeface="Calibri" panose="020F0502020204030204" pitchFamily="34" charset="0"/>
              </a:defRPr>
            </a:lvl9pPr>
          </a:lstStyle>
          <a:p>
            <a:pPr algn="r"/>
            <a:r>
              <a:rPr lang="ru-RU" altLang="ru-RU" sz="1600">
                <a:latin typeface="Arial" panose="020B0604020202020204" pitchFamily="34" charset="0"/>
                <a:ea typeface="Times New Roman" panose="02020603050405020304" pitchFamily="18" charset="0"/>
              </a:rPr>
              <a:t>Таблица 1.</a:t>
            </a:r>
            <a:endParaRPr lang="ru-RU" altLang="ru-RU" sz="900">
              <a:latin typeface="Arial" panose="020B0604020202020204" pitchFamily="34" charset="0"/>
              <a:ea typeface="Times New Roman" panose="02020603050405020304" pitchFamily="18" charset="0"/>
            </a:endParaRPr>
          </a:p>
          <a:p>
            <a:pPr algn="ctr" eaLnBrk="0" hangingPunct="0"/>
            <a:r>
              <a:rPr lang="ru-RU" altLang="ru-RU" sz="1600" b="1">
                <a:latin typeface="Arial" panose="020B0604020202020204" pitchFamily="34" charset="0"/>
                <a:ea typeface="Times New Roman" panose="02020603050405020304" pitchFamily="18" charset="0"/>
              </a:rPr>
              <a:t>Требования к целевому рынку при сегментировании</a:t>
            </a:r>
            <a:endParaRPr lang="ru-RU" altLang="ru-RU">
              <a:latin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E1017573-332F-439A-B93E-F8752E28A783}"/>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4CE8E1C-E691-41E8-8C74-58B603CEB18B}" type="slidenum">
              <a:rPr lang="ru-RU" altLang="uk-UA">
                <a:solidFill>
                  <a:srgbClr val="898989"/>
                </a:solidFill>
              </a:rPr>
              <a:pPr/>
              <a:t>16</a:t>
            </a:fld>
            <a:endParaRPr lang="ru-RU" altLang="uk-UA">
              <a:solidFill>
                <a:srgbClr val="898989"/>
              </a:solidFill>
            </a:endParaRPr>
          </a:p>
        </p:txBody>
      </p:sp>
      <p:pic>
        <p:nvPicPr>
          <p:cNvPr id="17411" name="Picture 3">
            <a:extLst>
              <a:ext uri="{FF2B5EF4-FFF2-40B4-BE49-F238E27FC236}">
                <a16:creationId xmlns:a16="http://schemas.microsoft.com/office/drawing/2014/main" id="{257BA194-2920-46F6-946C-B239CBCEB16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938" y="44450"/>
            <a:ext cx="8972551" cy="60769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412" name="Прямоугольник 5">
            <a:extLst>
              <a:ext uri="{FF2B5EF4-FFF2-40B4-BE49-F238E27FC236}">
                <a16:creationId xmlns:a16="http://schemas.microsoft.com/office/drawing/2014/main" id="{2AA306D5-9B4B-4B43-A84F-1404F2872EF3}"/>
              </a:ext>
            </a:extLst>
          </p:cNvPr>
          <p:cNvSpPr>
            <a:spLocks noChangeArrowheads="1"/>
          </p:cNvSpPr>
          <p:nvPr/>
        </p:nvSpPr>
        <p:spPr bwMode="auto">
          <a:xfrm>
            <a:off x="323850" y="5805488"/>
            <a:ext cx="79930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uk-UA" altLang="uk-UA" dirty="0"/>
              <a:t>Рис. 5. Концептуальна модель цифрової маркетингової системи в управлінні економічними об'єктами</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979723-D11E-43C5-A973-D68E604D515B}"/>
              </a:ext>
            </a:extLst>
          </p:cNvPr>
          <p:cNvSpPr>
            <a:spLocks noGrp="1"/>
          </p:cNvSpPr>
          <p:nvPr>
            <p:ph type="title"/>
          </p:nvPr>
        </p:nvSpPr>
        <p:spPr>
          <a:xfrm>
            <a:off x="457200" y="136525"/>
            <a:ext cx="8229600" cy="633412"/>
          </a:xfrm>
        </p:spPr>
        <p:txBody>
          <a:bodyPr rtlCol="0">
            <a:normAutofit/>
          </a:bodyPr>
          <a:lstStyle/>
          <a:p>
            <a:pPr lvl="1" fontAlgn="auto">
              <a:spcAft>
                <a:spcPts val="0"/>
              </a:spcAft>
              <a:defRPr/>
            </a:pPr>
            <a:r>
              <a:rPr lang="uk-UA" sz="2800" b="1" kern="1200" dirty="0">
                <a:solidFill>
                  <a:srgbClr val="92D050"/>
                </a:solidFill>
                <a:latin typeface="+mj-lt"/>
                <a:ea typeface="+mj-ea"/>
                <a:cs typeface="+mj-cs"/>
              </a:rPr>
              <a:t>9. Типи маркетингу</a:t>
            </a:r>
          </a:p>
        </p:txBody>
      </p:sp>
      <p:sp>
        <p:nvSpPr>
          <p:cNvPr id="18435" name="Объект 2">
            <a:extLst>
              <a:ext uri="{FF2B5EF4-FFF2-40B4-BE49-F238E27FC236}">
                <a16:creationId xmlns:a16="http://schemas.microsoft.com/office/drawing/2014/main" id="{ECAE240C-C44A-41BE-8059-CE75BE12D148}"/>
              </a:ext>
            </a:extLst>
          </p:cNvPr>
          <p:cNvSpPr>
            <a:spLocks noGrp="1"/>
          </p:cNvSpPr>
          <p:nvPr>
            <p:ph idx="1"/>
          </p:nvPr>
        </p:nvSpPr>
        <p:spPr>
          <a:xfrm>
            <a:off x="215516" y="657224"/>
            <a:ext cx="8712968" cy="6012135"/>
          </a:xfrm>
        </p:spPr>
        <p:txBody>
          <a:bodyPr/>
          <a:lstStyle/>
          <a:p>
            <a:pPr marL="0" indent="0">
              <a:lnSpc>
                <a:spcPct val="120000"/>
              </a:lnSpc>
              <a:spcBef>
                <a:spcPct val="0"/>
              </a:spcBef>
              <a:buFont typeface="Arial" panose="020B0604020202020204" pitchFamily="34" charset="0"/>
              <a:buNone/>
            </a:pPr>
            <a:r>
              <a:rPr lang="ru-RU" altLang="uk-UA" sz="1100" dirty="0">
                <a:latin typeface="Times New Roman" panose="02020603050405020304" pitchFamily="18" charset="0"/>
                <a:ea typeface="Arial Unicode MS" pitchFamily="34" charset="-128"/>
              </a:rPr>
              <a:t>Тип маркетингу </a:t>
            </a:r>
            <a:r>
              <a:rPr lang="ru-RU" altLang="uk-UA" sz="1100" dirty="0" err="1">
                <a:latin typeface="Times New Roman" panose="02020603050405020304" pitchFamily="18" charset="0"/>
                <a:ea typeface="Arial Unicode MS" pitchFamily="34" charset="-128"/>
              </a:rPr>
              <a:t>характеризує</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його</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основні</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риси</a:t>
            </a:r>
            <a:r>
              <a:rPr lang="ru-RU" altLang="uk-UA" sz="1100" dirty="0">
                <a:latin typeface="Times New Roman" panose="02020603050405020304" pitchFamily="18" charset="0"/>
                <a:ea typeface="Arial Unicode MS" pitchFamily="34" charset="-128"/>
              </a:rPr>
              <a:t>:</a:t>
            </a:r>
          </a:p>
          <a:p>
            <a:pPr marL="0" indent="0">
              <a:lnSpc>
                <a:spcPct val="120000"/>
              </a:lnSpc>
              <a:spcBef>
                <a:spcPct val="0"/>
              </a:spcBef>
              <a:buFont typeface="Arial" panose="020B0604020202020204" pitchFamily="34" charset="0"/>
              <a:buNone/>
            </a:pPr>
            <a:r>
              <a:rPr lang="ru-RU" altLang="uk-UA" sz="1100" b="1" dirty="0" err="1">
                <a:latin typeface="Times New Roman" panose="02020603050405020304" pitchFamily="18" charset="0"/>
                <a:ea typeface="Arial Unicode MS" pitchFamily="34" charset="-128"/>
              </a:rPr>
              <a:t>Недиференційований</a:t>
            </a:r>
            <a:r>
              <a:rPr lang="ru-RU" altLang="uk-UA" sz="1100" b="1" dirty="0">
                <a:latin typeface="Times New Roman" panose="02020603050405020304" pitchFamily="18" charset="0"/>
                <a:ea typeface="Arial Unicode MS" pitchFamily="34" charset="-128"/>
              </a:rPr>
              <a:t> маркетинг </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однаковий</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всім</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покупців</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товарів</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цієї</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групи</a:t>
            </a:r>
            <a:r>
              <a:rPr lang="ru-RU" altLang="uk-UA" sz="1100" dirty="0">
                <a:latin typeface="Times New Roman" panose="02020603050405020304" pitchFamily="18" charset="0"/>
                <a:ea typeface="Arial Unicode MS" pitchFamily="34" charset="-128"/>
              </a:rPr>
              <a:t>.</a:t>
            </a:r>
          </a:p>
          <a:p>
            <a:pPr marL="0" indent="0">
              <a:lnSpc>
                <a:spcPct val="120000"/>
              </a:lnSpc>
              <a:spcBef>
                <a:spcPct val="0"/>
              </a:spcBef>
              <a:buFont typeface="Arial" panose="020B0604020202020204" pitchFamily="34" charset="0"/>
              <a:buNone/>
            </a:pPr>
            <a:r>
              <a:rPr lang="ru-RU" altLang="uk-UA" sz="1100" b="1" dirty="0" err="1">
                <a:latin typeface="Times New Roman" panose="02020603050405020304" pitchFamily="18" charset="0"/>
                <a:ea typeface="Arial Unicode MS" pitchFamily="34" charset="-128"/>
              </a:rPr>
              <a:t>Диференційований</a:t>
            </a:r>
            <a:r>
              <a:rPr lang="ru-RU" altLang="uk-UA" sz="1100" b="1" dirty="0">
                <a:latin typeface="Times New Roman" panose="02020603050405020304" pitchFamily="18" charset="0"/>
                <a:ea typeface="Arial Unicode MS" pitchFamily="34" charset="-128"/>
              </a:rPr>
              <a:t> маркетинг </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виробництво</a:t>
            </a:r>
            <a:r>
              <a:rPr lang="ru-RU" altLang="uk-UA" sz="1100" dirty="0">
                <a:latin typeface="Times New Roman" panose="02020603050405020304" pitchFamily="18" charset="0"/>
                <a:ea typeface="Arial Unicode MS" pitchFamily="34" charset="-128"/>
              </a:rPr>
              <a:t> та </a:t>
            </a:r>
            <a:r>
              <a:rPr lang="ru-RU" altLang="uk-UA" sz="1100" dirty="0" err="1">
                <a:latin typeface="Times New Roman" panose="02020603050405020304" pitchFamily="18" charset="0"/>
                <a:ea typeface="Arial Unicode MS" pitchFamily="34" charset="-128"/>
              </a:rPr>
              <a:t>збут</a:t>
            </a:r>
            <a:r>
              <a:rPr lang="ru-RU" altLang="uk-UA" sz="1100" dirty="0">
                <a:latin typeface="Times New Roman" panose="02020603050405020304" pitchFamily="18" charset="0"/>
                <a:ea typeface="Arial Unicode MS" pitchFamily="34" charset="-128"/>
              </a:rPr>
              <a:t> товару, </a:t>
            </a:r>
            <a:r>
              <a:rPr lang="ru-RU" altLang="uk-UA" sz="1100" dirty="0" err="1">
                <a:latin typeface="Times New Roman" panose="02020603050405020304" pitchFamily="18" charset="0"/>
                <a:ea typeface="Arial Unicode MS" pitchFamily="34" charset="-128"/>
              </a:rPr>
              <a:t>що</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має</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специфічні</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ознаки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що</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відповідають</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певним</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групам</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споживачів</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Тоді</a:t>
            </a:r>
            <a:r>
              <a:rPr lang="ru-RU" altLang="uk-UA" sz="1100" dirty="0">
                <a:latin typeface="Times New Roman" panose="02020603050405020304" pitchFamily="18" charset="0"/>
                <a:ea typeface="Arial Unicode MS" pitchFamily="34" charset="-128"/>
              </a:rPr>
              <a:t> товар </a:t>
            </a:r>
            <a:r>
              <a:rPr lang="ru-RU" altLang="uk-UA" sz="1100" dirty="0" err="1">
                <a:latin typeface="Times New Roman" panose="02020603050405020304" pitchFamily="18" charset="0"/>
                <a:ea typeface="Arial Unicode MS" pitchFamily="34" charset="-128"/>
              </a:rPr>
              <a:t>однієї</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групи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чи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методи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її</a:t>
            </a:r>
            <a:r>
              <a:rPr lang="ru-RU" altLang="uk-UA" sz="1100" dirty="0">
                <a:latin typeface="Times New Roman" panose="02020603050405020304" pitchFamily="18" charset="0"/>
                <a:ea typeface="Arial Unicode MS" pitchFamily="34" charset="-128"/>
              </a:rPr>
              <a:t> продажу </a:t>
            </a:r>
            <a:r>
              <a:rPr lang="ru-RU" altLang="uk-UA" sz="1100" dirty="0" err="1">
                <a:latin typeface="Times New Roman" panose="02020603050405020304" pitchFamily="18" charset="0"/>
                <a:ea typeface="Arial Unicode MS" pitchFamily="34" charset="-128"/>
              </a:rPr>
              <a:t>має</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кілька</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модифікацій</a:t>
            </a:r>
            <a:r>
              <a:rPr lang="ru-RU" altLang="uk-UA" sz="1100" dirty="0">
                <a:latin typeface="Times New Roman" panose="02020603050405020304" pitchFamily="18" charset="0"/>
                <a:ea typeface="Arial Unicode MS" pitchFamily="34" charset="-128"/>
              </a:rPr>
              <a:t>.</a:t>
            </a:r>
          </a:p>
          <a:p>
            <a:pPr marL="0" indent="0">
              <a:lnSpc>
                <a:spcPct val="120000"/>
              </a:lnSpc>
              <a:spcBef>
                <a:spcPct val="0"/>
              </a:spcBef>
              <a:buFont typeface="Arial" panose="020B0604020202020204" pitchFamily="34" charset="0"/>
              <a:buNone/>
            </a:pPr>
            <a:r>
              <a:rPr lang="ru-RU" altLang="uk-UA" sz="1100" b="1" dirty="0" err="1">
                <a:latin typeface="Times New Roman" panose="02020603050405020304" pitchFamily="18" charset="0"/>
                <a:ea typeface="Arial Unicode MS" pitchFamily="34" charset="-128"/>
              </a:rPr>
              <a:t>Концентрований</a:t>
            </a:r>
            <a:r>
              <a:rPr lang="ru-RU" altLang="uk-UA" sz="1100" b="1" dirty="0">
                <a:latin typeface="Times New Roman" panose="02020603050405020304" pitchFamily="18" charset="0"/>
                <a:ea typeface="Arial Unicode MS" pitchFamily="34" charset="-128"/>
              </a:rPr>
              <a:t> марк</a:t>
            </a:r>
            <a:r>
              <a:rPr lang="ru-RU" altLang="uk-UA" sz="1100" dirty="0">
                <a:latin typeface="Times New Roman" panose="02020603050405020304" pitchFamily="18" charset="0"/>
                <a:ea typeface="Arial Unicode MS" pitchFamily="34" charset="-128"/>
              </a:rPr>
              <a:t>етинг - маркетинг для </a:t>
            </a:r>
            <a:r>
              <a:rPr lang="ru-RU" altLang="uk-UA" sz="1100" dirty="0" err="1">
                <a:latin typeface="Times New Roman" panose="02020603050405020304" pitchFamily="18" charset="0"/>
                <a:ea typeface="Arial Unicode MS" pitchFamily="34" charset="-128"/>
              </a:rPr>
              <a:t>виробництва</a:t>
            </a:r>
            <a:r>
              <a:rPr lang="ru-RU" altLang="uk-UA" sz="1100" dirty="0">
                <a:latin typeface="Times New Roman" panose="02020603050405020304" pitchFamily="18" charset="0"/>
                <a:ea typeface="Arial Unicode MS" pitchFamily="34" charset="-128"/>
              </a:rPr>
              <a:t> та </a:t>
            </a:r>
            <a:r>
              <a:rPr lang="ru-RU" altLang="uk-UA" sz="1100" dirty="0" err="1">
                <a:latin typeface="Times New Roman" panose="02020603050405020304" pitchFamily="18" charset="0"/>
                <a:ea typeface="Arial Unicode MS" pitchFamily="34" charset="-128"/>
              </a:rPr>
              <a:t>збуту</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диференційованого</a:t>
            </a:r>
            <a:r>
              <a:rPr lang="ru-RU" altLang="uk-UA" sz="1100" dirty="0">
                <a:latin typeface="Times New Roman" panose="02020603050405020304" pitchFamily="18" charset="0"/>
                <a:ea typeface="Arial Unicode MS" pitchFamily="34" charset="-128"/>
              </a:rPr>
              <a:t> товару </a:t>
            </a:r>
            <a:r>
              <a:rPr lang="ru-RU" altLang="uk-UA" sz="1100" dirty="0" err="1">
                <a:latin typeface="Times New Roman" panose="02020603050405020304" pitchFamily="18" charset="0"/>
                <a:ea typeface="Arial Unicode MS" pitchFamily="34" charset="-128"/>
              </a:rPr>
              <a:t>чи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кількох</a:t>
            </a:r>
            <a:r>
              <a:rPr lang="ru-RU" altLang="uk-UA" sz="1100" dirty="0">
                <a:latin typeface="Times New Roman" panose="02020603050405020304" pitchFamily="18" charset="0"/>
                <a:ea typeface="Arial Unicode MS" pitchFamily="34" charset="-128"/>
              </a:rPr>
              <a:t> таких </a:t>
            </a:r>
            <a:r>
              <a:rPr lang="ru-RU" altLang="uk-UA" sz="1100" dirty="0" err="1">
                <a:latin typeface="Times New Roman" panose="02020603050405020304" pitchFamily="18" charset="0"/>
                <a:ea typeface="Arial Unicode MS" pitchFamily="34" charset="-128"/>
              </a:rPr>
              <a:t>товарів</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лише</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однієї</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категорії</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споживачів</a:t>
            </a:r>
            <a:r>
              <a:rPr lang="ru-RU" altLang="uk-UA" sz="1100" dirty="0">
                <a:latin typeface="Times New Roman" panose="02020603050405020304" pitchFamily="18" charset="0"/>
                <a:ea typeface="Arial Unicode MS" pitchFamily="34" charset="-128"/>
              </a:rPr>
              <a:t>.</a:t>
            </a:r>
          </a:p>
          <a:p>
            <a:pPr marL="0" indent="0">
              <a:lnSpc>
                <a:spcPct val="120000"/>
              </a:lnSpc>
              <a:spcBef>
                <a:spcPct val="0"/>
              </a:spcBef>
              <a:buFont typeface="Arial" panose="020B0604020202020204" pitchFamily="34" charset="0"/>
              <a:buNone/>
            </a:pPr>
            <a:r>
              <a:rPr lang="ru-RU" altLang="uk-UA" sz="1100" b="1" dirty="0">
                <a:latin typeface="Times New Roman" panose="02020603050405020304" pitchFamily="18" charset="0"/>
                <a:ea typeface="Arial Unicode MS" pitchFamily="34" charset="-128"/>
              </a:rPr>
              <a:t>Маркетинг</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орієнтований</a:t>
            </a:r>
            <a:r>
              <a:rPr lang="ru-RU" altLang="uk-UA" sz="1100" dirty="0">
                <a:latin typeface="Times New Roman" panose="02020603050405020304" pitchFamily="18" charset="0"/>
                <a:ea typeface="Arial Unicode MS" pitchFamily="34" charset="-128"/>
              </a:rPr>
              <a:t> на </a:t>
            </a:r>
            <a:r>
              <a:rPr lang="ru-RU" altLang="uk-UA" sz="1100" dirty="0" err="1">
                <a:latin typeface="Times New Roman" panose="02020603050405020304" pitchFamily="18" charset="0"/>
                <a:ea typeface="Arial Unicode MS" pitchFamily="34" charset="-128"/>
              </a:rPr>
              <a:t>продукти</a:t>
            </a:r>
            <a:r>
              <a:rPr lang="ru-RU" altLang="uk-UA" sz="1100" dirty="0">
                <a:latin typeface="Times New Roman" panose="02020603050405020304" pitchFamily="18" charset="0"/>
                <a:ea typeface="Arial Unicode MS" pitchFamily="34" charset="-128"/>
              </a:rPr>
              <a:t>.</a:t>
            </a:r>
          </a:p>
          <a:p>
            <a:pPr marL="0" indent="0">
              <a:lnSpc>
                <a:spcPct val="120000"/>
              </a:lnSpc>
              <a:spcBef>
                <a:spcPct val="0"/>
              </a:spcBef>
              <a:buFont typeface="Arial" panose="020B0604020202020204" pitchFamily="34" charset="0"/>
              <a:buNone/>
            </a:pPr>
            <a:r>
              <a:rPr lang="ru-RU" altLang="uk-UA" sz="1100" b="1" dirty="0">
                <a:latin typeface="Times New Roman" panose="02020603050405020304" pitchFamily="18" charset="0"/>
                <a:ea typeface="Arial Unicode MS" pitchFamily="34" charset="-128"/>
              </a:rPr>
              <a:t>Маркетинг</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орієнтований</a:t>
            </a:r>
            <a:r>
              <a:rPr lang="ru-RU" altLang="uk-UA" sz="1100" dirty="0">
                <a:latin typeface="Times New Roman" panose="02020603050405020304" pitchFamily="18" charset="0"/>
                <a:ea typeface="Arial Unicode MS" pitchFamily="34" charset="-128"/>
              </a:rPr>
              <a:t> на </a:t>
            </a:r>
            <a:r>
              <a:rPr lang="ru-RU" altLang="uk-UA" sz="1100" dirty="0" err="1">
                <a:latin typeface="Times New Roman" panose="02020603050405020304" pitchFamily="18" charset="0"/>
                <a:ea typeface="Arial Unicode MS" pitchFamily="34" charset="-128"/>
              </a:rPr>
              <a:t>споживача</a:t>
            </a:r>
            <a:r>
              <a:rPr lang="ru-RU" altLang="uk-UA" sz="1100" dirty="0">
                <a:latin typeface="Times New Roman" panose="02020603050405020304" pitchFamily="18" charset="0"/>
                <a:ea typeface="Arial Unicode MS" pitchFamily="34" charset="-128"/>
              </a:rPr>
              <a:t>.</a:t>
            </a:r>
          </a:p>
          <a:p>
            <a:pPr marL="0" indent="0">
              <a:lnSpc>
                <a:spcPct val="120000"/>
              </a:lnSpc>
              <a:spcBef>
                <a:spcPct val="0"/>
              </a:spcBef>
              <a:buFont typeface="Arial" panose="020B0604020202020204" pitchFamily="34" charset="0"/>
              <a:buNone/>
            </a:pPr>
            <a:r>
              <a:rPr lang="ru-RU" altLang="uk-UA" sz="1100" b="1" dirty="0" err="1">
                <a:latin typeface="Times New Roman" panose="02020603050405020304" pitchFamily="18" charset="0"/>
                <a:ea typeface="Arial Unicode MS" pitchFamily="34" charset="-128"/>
              </a:rPr>
              <a:t>Інтегрований</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взаємопов'язаний</a:t>
            </a:r>
            <a:r>
              <a:rPr lang="ru-RU" altLang="uk-UA" sz="1100" dirty="0">
                <a:latin typeface="Times New Roman" panose="02020603050405020304" pitchFamily="18" charset="0"/>
                <a:ea typeface="Arial Unicode MS" pitchFamily="34" charset="-128"/>
              </a:rPr>
              <a:t>) маркетинг </a:t>
            </a:r>
            <a:r>
              <a:rPr lang="ru-RU" altLang="uk-UA" sz="1100" dirty="0" err="1">
                <a:latin typeface="Times New Roman" panose="02020603050405020304" pitchFamily="18" charset="0"/>
                <a:ea typeface="Arial Unicode MS" pitchFamily="34" charset="-128"/>
              </a:rPr>
              <a:t>характеризується</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особливим</a:t>
            </a:r>
            <a:r>
              <a:rPr lang="ru-RU" altLang="uk-UA" sz="1100" dirty="0">
                <a:latin typeface="Times New Roman" panose="02020603050405020304" pitchFamily="18" charset="0"/>
                <a:ea typeface="Arial Unicode MS" pitchFamily="34" charset="-128"/>
              </a:rPr>
              <a:t> акцентом на </a:t>
            </a:r>
            <a:r>
              <a:rPr lang="ru-RU" altLang="uk-UA" sz="1100" dirty="0" err="1">
                <a:latin typeface="Times New Roman" panose="02020603050405020304" pitchFamily="18" charset="0"/>
                <a:ea typeface="Arial Unicode MS" pitchFamily="34" charset="-128"/>
              </a:rPr>
              <a:t>координацію</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всіх</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інструментів</a:t>
            </a:r>
            <a:r>
              <a:rPr lang="ru-RU" altLang="uk-UA" sz="1100" dirty="0">
                <a:latin typeface="Times New Roman" panose="02020603050405020304" pitchFamily="18" charset="0"/>
                <a:ea typeface="Arial Unicode MS" pitchFamily="34" charset="-128"/>
              </a:rPr>
              <a:t> маркетингу </a:t>
            </a:r>
            <a:r>
              <a:rPr lang="ru-RU" altLang="uk-UA" sz="1100" dirty="0" err="1">
                <a:latin typeface="Times New Roman" panose="02020603050405020304" pitchFamily="18" charset="0"/>
                <a:ea typeface="Arial Unicode MS" pitchFamily="34" charset="-128"/>
              </a:rPr>
              <a:t>фірми</a:t>
            </a:r>
            <a:r>
              <a:rPr lang="ru-RU" altLang="uk-UA" sz="1100" dirty="0">
                <a:latin typeface="Times New Roman" panose="02020603050405020304" pitchFamily="18" charset="0"/>
                <a:ea typeface="Arial Unicode MS" pitchFamily="34" charset="-128"/>
              </a:rPr>
              <a:t> – </a:t>
            </a:r>
            <a:r>
              <a:rPr lang="ru-RU" altLang="uk-UA" sz="1100" dirty="0" err="1">
                <a:latin typeface="Times New Roman" panose="02020603050405020304" pitchFamily="18" charset="0"/>
                <a:ea typeface="Arial Unicode MS" pitchFamily="34" charset="-128"/>
              </a:rPr>
              <a:t>товарної</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цінової</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збутової</a:t>
            </a:r>
            <a:r>
              <a:rPr lang="ru-RU" altLang="uk-UA" sz="1100" dirty="0">
                <a:latin typeface="Times New Roman" panose="02020603050405020304" pitchFamily="18" charset="0"/>
                <a:ea typeface="Arial Unicode MS" pitchFamily="34" charset="-128"/>
              </a:rPr>
              <a:t> та </a:t>
            </a:r>
            <a:r>
              <a:rPr lang="ru-RU" altLang="uk-UA" sz="1100" dirty="0" err="1">
                <a:latin typeface="Times New Roman" panose="02020603050405020304" pitchFamily="18" charset="0"/>
                <a:ea typeface="Arial Unicode MS" pitchFamily="34" charset="-128"/>
              </a:rPr>
              <a:t>комунікаційної</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політик</a:t>
            </a:r>
            <a:r>
              <a:rPr lang="ru-RU" altLang="uk-UA" sz="1100" dirty="0">
                <a:latin typeface="Times New Roman" panose="02020603050405020304" pitchFamily="18" charset="0"/>
                <a:ea typeface="Arial Unicode MS" pitchFamily="34" charset="-128"/>
              </a:rPr>
              <a:t>.</a:t>
            </a:r>
          </a:p>
          <a:p>
            <a:pPr marL="0" indent="0" algn="ctr">
              <a:lnSpc>
                <a:spcPct val="120000"/>
              </a:lnSpc>
              <a:spcBef>
                <a:spcPct val="0"/>
              </a:spcBef>
              <a:buFont typeface="Arial" panose="020B0604020202020204" pitchFamily="34" charset="0"/>
              <a:buNone/>
            </a:pPr>
            <a:r>
              <a:rPr lang="ru-RU" altLang="uk-UA" sz="1100" dirty="0" err="1">
                <a:latin typeface="Times New Roman" panose="02020603050405020304" pitchFamily="18" charset="0"/>
                <a:ea typeface="Arial Unicode MS" pitchFamily="34" charset="-128"/>
              </a:rPr>
              <a:t>Залежно</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від</a:t>
            </a:r>
            <a:r>
              <a:rPr lang="ru-RU" altLang="uk-UA" sz="1100" dirty="0">
                <a:latin typeface="Times New Roman" panose="02020603050405020304" pitchFamily="18" charset="0"/>
                <a:ea typeface="Arial Unicode MS" pitchFamily="34" charset="-128"/>
              </a:rPr>
              <a:t> характеру </a:t>
            </a:r>
            <a:r>
              <a:rPr lang="ru-RU" altLang="uk-UA" sz="1100" dirty="0" err="1">
                <a:latin typeface="Times New Roman" panose="02020603050405020304" pitchFamily="18" charset="0"/>
                <a:ea typeface="Arial Unicode MS" pitchFamily="34" charset="-128"/>
              </a:rPr>
              <a:t>ринкового</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попиту</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розрізняють</a:t>
            </a:r>
            <a:r>
              <a:rPr lang="ru-RU" altLang="uk-UA" sz="1100" dirty="0">
                <a:latin typeface="Times New Roman" panose="02020603050405020304" pitchFamily="18" charset="0"/>
                <a:ea typeface="Arial Unicode MS" pitchFamily="34" charset="-128"/>
              </a:rPr>
              <a:t>:</a:t>
            </a:r>
          </a:p>
          <a:p>
            <a:pPr marL="0" indent="0">
              <a:lnSpc>
                <a:spcPct val="120000"/>
              </a:lnSpc>
              <a:spcBef>
                <a:spcPct val="0"/>
              </a:spcBef>
              <a:buFont typeface="Arial" panose="020B0604020202020204" pitchFamily="34" charset="0"/>
              <a:buNone/>
            </a:pPr>
            <a:r>
              <a:rPr lang="ru-RU" altLang="uk-UA" sz="1100" dirty="0">
                <a:latin typeface="Times New Roman" panose="02020603050405020304" pitchFamily="18" charset="0"/>
                <a:ea typeface="Arial Unicode MS" pitchFamily="34" charset="-128"/>
              </a:rPr>
              <a:t>Демаркетинг - </a:t>
            </a:r>
            <a:r>
              <a:rPr lang="ru-RU" altLang="uk-UA" sz="1100" dirty="0" err="1">
                <a:latin typeface="Times New Roman" panose="02020603050405020304" pitchFamily="18" charset="0"/>
                <a:ea typeface="Arial Unicode MS" pitchFamily="34" charset="-128"/>
              </a:rPr>
              <a:t>застосовується</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зниження</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попиту</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нові</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модні</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престижні</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товари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чи</a:t>
            </a:r>
            <a:r>
              <a:rPr lang="ru-RU" altLang="uk-UA" sz="1100" dirty="0">
                <a:latin typeface="Times New Roman" panose="02020603050405020304" pitchFamily="18" charset="0"/>
                <a:ea typeface="Arial Unicode MS" pitchFamily="34" charset="-128"/>
              </a:rPr>
              <a:t> за браку </a:t>
            </a:r>
            <a:r>
              <a:rPr lang="ru-RU" altLang="uk-UA" sz="1100" dirty="0" err="1">
                <a:latin typeface="Times New Roman" panose="02020603050405020304" pitchFamily="18" charset="0"/>
                <a:ea typeface="Arial Unicode MS" pitchFamily="34" charset="-128"/>
              </a:rPr>
              <a:t>вихідного</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сировини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матеріалів</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чи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потужностей</a:t>
            </a:r>
            <a:r>
              <a:rPr lang="ru-RU" altLang="uk-UA" sz="1100" dirty="0">
                <a:latin typeface="Times New Roman" panose="02020603050405020304" pitchFamily="18" charset="0"/>
                <a:ea typeface="Arial Unicode MS" pitchFamily="34" charset="-128"/>
              </a:rPr>
              <a:t>. </a:t>
            </a:r>
          </a:p>
          <a:p>
            <a:pPr marL="0" indent="0">
              <a:lnSpc>
                <a:spcPct val="120000"/>
              </a:lnSpc>
              <a:spcBef>
                <a:spcPct val="0"/>
              </a:spcBef>
              <a:buFont typeface="Arial" panose="020B0604020202020204" pitchFamily="34" charset="0"/>
              <a:buNone/>
            </a:pPr>
            <a:r>
              <a:rPr lang="ru-RU" altLang="uk-UA" sz="1100" dirty="0" err="1">
                <a:latin typeface="Times New Roman" panose="02020603050405020304" pitchFamily="18" charset="0"/>
                <a:ea typeface="Arial Unicode MS" pitchFamily="34" charset="-128"/>
              </a:rPr>
              <a:t>Конверсійний</a:t>
            </a:r>
            <a:r>
              <a:rPr lang="ru-RU" altLang="uk-UA" sz="1100" dirty="0">
                <a:latin typeface="Times New Roman" panose="02020603050405020304" pitchFamily="18" charset="0"/>
                <a:ea typeface="Arial Unicode MS" pitchFamily="34" charset="-128"/>
              </a:rPr>
              <a:t> маркетинг - </a:t>
            </a:r>
            <a:r>
              <a:rPr lang="ru-RU" altLang="uk-UA" sz="1100" dirty="0" err="1">
                <a:latin typeface="Times New Roman" panose="02020603050405020304" pitchFamily="18" charset="0"/>
                <a:ea typeface="Arial Unicode MS" pitchFamily="34" charset="-128"/>
              </a:rPr>
              <a:t>використовується</a:t>
            </a:r>
            <a:r>
              <a:rPr lang="ru-RU" altLang="uk-UA" sz="1100" dirty="0">
                <a:latin typeface="Times New Roman" panose="02020603050405020304" pitchFamily="18" charset="0"/>
                <a:ea typeface="Arial Unicode MS" pitchFamily="34" charset="-128"/>
              </a:rPr>
              <a:t> за негативного </a:t>
            </a:r>
            <a:r>
              <a:rPr lang="ru-RU" altLang="uk-UA" sz="1100" dirty="0" err="1">
                <a:latin typeface="Times New Roman" panose="02020603050405020304" pitchFamily="18" charset="0"/>
                <a:ea typeface="Arial Unicode MS" pitchFamily="34" charset="-128"/>
              </a:rPr>
              <a:t>попиту</a:t>
            </a:r>
            <a:r>
              <a:rPr lang="ru-RU" altLang="uk-UA" sz="1100" dirty="0">
                <a:latin typeface="Times New Roman" panose="02020603050405020304" pitchFamily="18" charset="0"/>
                <a:ea typeface="Arial Unicode MS" pitchFamily="34" charset="-128"/>
              </a:rPr>
              <a:t>, коли товар </a:t>
            </a:r>
            <a:r>
              <a:rPr lang="ru-RU" altLang="uk-UA" sz="1100" dirty="0" err="1">
                <a:latin typeface="Times New Roman" panose="02020603050405020304" pitchFamily="18" charset="0"/>
                <a:ea typeface="Arial Unicode MS" pitchFamily="34" charset="-128"/>
              </a:rPr>
              <a:t>відкидається</a:t>
            </a:r>
            <a:r>
              <a:rPr lang="ru-RU" altLang="uk-UA" sz="1100" dirty="0">
                <a:latin typeface="Times New Roman" panose="02020603050405020304" pitchFamily="18" charset="0"/>
                <a:ea typeface="Arial Unicode MS" pitchFamily="34" charset="-128"/>
              </a:rPr>
              <a:t> ринком. </a:t>
            </a:r>
            <a:r>
              <a:rPr lang="ru-RU" altLang="uk-UA" sz="1100" dirty="0" err="1">
                <a:latin typeface="Times New Roman" panose="02020603050405020304" pitchFamily="18" charset="0"/>
                <a:ea typeface="Arial Unicode MS" pitchFamily="34" charset="-128"/>
              </a:rPr>
              <a:t>Пробний</a:t>
            </a:r>
            <a:r>
              <a:rPr lang="ru-RU" altLang="uk-UA" sz="1100" dirty="0">
                <a:latin typeface="Times New Roman" panose="02020603050405020304" pitchFamily="18" charset="0"/>
                <a:ea typeface="Arial Unicode MS" pitchFamily="34" charset="-128"/>
              </a:rPr>
              <a:t> маркетинг - </a:t>
            </a:r>
            <a:r>
              <a:rPr lang="ru-RU" altLang="uk-UA" sz="1100" dirty="0" err="1">
                <a:latin typeface="Times New Roman" panose="02020603050405020304" pitchFamily="18" charset="0"/>
                <a:ea typeface="Arial Unicode MS" pitchFamily="34" charset="-128"/>
              </a:rPr>
              <a:t>під</a:t>
            </a:r>
            <a:r>
              <a:rPr lang="ru-RU" altLang="uk-UA" sz="1100" dirty="0">
                <a:latin typeface="Times New Roman" panose="02020603050405020304" pitchFamily="18" charset="0"/>
                <a:ea typeface="Arial Unicode MS" pitchFamily="34" charset="-128"/>
              </a:rPr>
              <a:t> час </a:t>
            </a:r>
            <a:r>
              <a:rPr lang="ru-RU" altLang="uk-UA" sz="1100" dirty="0" err="1">
                <a:latin typeface="Times New Roman" panose="02020603050405020304" pitchFamily="18" charset="0"/>
                <a:ea typeface="Arial Unicode MS" pitchFamily="34" charset="-128"/>
              </a:rPr>
              <a:t>реалізації</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пробних</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партій</a:t>
            </a:r>
            <a:r>
              <a:rPr lang="ru-RU" altLang="uk-UA" sz="1100" dirty="0">
                <a:latin typeface="Times New Roman" panose="02020603050405020304" pitchFamily="18" charset="0"/>
                <a:ea typeface="Arial Unicode MS" pitchFamily="34" charset="-128"/>
              </a:rPr>
              <a:t> товару. </a:t>
            </a:r>
          </a:p>
          <a:p>
            <a:pPr marL="0" indent="0">
              <a:lnSpc>
                <a:spcPct val="120000"/>
              </a:lnSpc>
              <a:spcBef>
                <a:spcPct val="0"/>
              </a:spcBef>
              <a:buFont typeface="Arial" panose="020B0604020202020204" pitchFamily="34" charset="0"/>
              <a:buNone/>
            </a:pPr>
            <a:r>
              <a:rPr lang="ru-RU" altLang="uk-UA" sz="1100" dirty="0" err="1">
                <a:latin typeface="Times New Roman" panose="02020603050405020304" pitchFamily="18" charset="0"/>
                <a:ea typeface="Arial Unicode MS" pitchFamily="34" charset="-128"/>
              </a:rPr>
              <a:t>Стимулюючий</a:t>
            </a:r>
            <a:r>
              <a:rPr lang="ru-RU" altLang="uk-UA" sz="1100" dirty="0">
                <a:latin typeface="Times New Roman" panose="02020603050405020304" pitchFamily="18" charset="0"/>
                <a:ea typeface="Arial Unicode MS" pitchFamily="34" charset="-128"/>
              </a:rPr>
              <a:t> маркетинг - </a:t>
            </a:r>
            <a:r>
              <a:rPr lang="ru-RU" altLang="uk-UA" sz="1100" dirty="0" err="1">
                <a:latin typeface="Times New Roman" panose="02020603050405020304" pitchFamily="18" charset="0"/>
                <a:ea typeface="Arial Unicode MS" pitchFamily="34" charset="-128"/>
              </a:rPr>
              <a:t>може</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застосовуватися</a:t>
            </a:r>
            <a:r>
              <a:rPr lang="ru-RU" altLang="uk-UA" sz="1100" dirty="0">
                <a:latin typeface="Times New Roman" panose="02020603050405020304" pitchFamily="18" charset="0"/>
                <a:ea typeface="Arial Unicode MS" pitchFamily="34" charset="-128"/>
              </a:rPr>
              <a:t> за </a:t>
            </a:r>
            <a:r>
              <a:rPr lang="ru-RU" altLang="uk-UA" sz="1100" dirty="0" err="1">
                <a:latin typeface="Times New Roman" panose="02020603050405020304" pitchFamily="18" charset="0"/>
                <a:ea typeface="Arial Unicode MS" pitchFamily="34" charset="-128"/>
              </a:rPr>
              <a:t>відсутності</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попиту</a:t>
            </a:r>
            <a:r>
              <a:rPr lang="ru-RU" altLang="uk-UA" sz="1100" dirty="0">
                <a:latin typeface="Times New Roman" panose="02020603050405020304" pitchFamily="18" charset="0"/>
                <a:ea typeface="Arial Unicode MS" pitchFamily="34" charset="-128"/>
              </a:rPr>
              <a:t> товар </a:t>
            </a:r>
            <a:r>
              <a:rPr lang="ru-RU" altLang="uk-UA" sz="1100" dirty="0" err="1">
                <a:latin typeface="Times New Roman" panose="02020603050405020304" pitchFamily="18" charset="0"/>
                <a:ea typeface="Arial Unicode MS" pitchFamily="34" charset="-128"/>
              </a:rPr>
              <a:t>із</a:t>
            </a:r>
            <a:r>
              <a:rPr lang="ru-RU" altLang="uk-UA" sz="1100" dirty="0">
                <a:latin typeface="Times New Roman" panose="02020603050405020304" pitchFamily="18" charset="0"/>
                <a:ea typeface="Arial Unicode MS" pitchFamily="34" charset="-128"/>
              </a:rPr>
              <a:t> метою </a:t>
            </a:r>
            <a:r>
              <a:rPr lang="ru-RU" altLang="uk-UA" sz="1100" dirty="0" err="1">
                <a:latin typeface="Times New Roman" panose="02020603050405020304" pitchFamily="18" charset="0"/>
                <a:ea typeface="Arial Unicode MS" pitchFamily="34" charset="-128"/>
              </a:rPr>
              <a:t>розвинути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інтерес</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споживача</a:t>
            </a:r>
            <a:r>
              <a:rPr lang="ru-RU" altLang="uk-UA" sz="1100" dirty="0">
                <a:latin typeface="Times New Roman" panose="02020603050405020304" pitchFamily="18" charset="0"/>
                <a:ea typeface="Arial Unicode MS" pitchFamily="34" charset="-128"/>
              </a:rPr>
              <a:t> до товару з </a:t>
            </a:r>
            <a:r>
              <a:rPr lang="ru-RU" altLang="uk-UA" sz="1100" dirty="0" err="1">
                <a:latin typeface="Times New Roman" panose="02020603050405020304" pitchFamily="18" charset="0"/>
                <a:ea typeface="Arial Unicode MS" pitchFamily="34" charset="-128"/>
              </a:rPr>
              <a:t>допомогою</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реклами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пропаганди</a:t>
            </a:r>
            <a:r>
              <a:rPr lang="ru-RU" altLang="uk-UA" sz="1100" dirty="0">
                <a:latin typeface="Times New Roman" panose="02020603050405020304" pitchFamily="18" charset="0"/>
                <a:ea typeface="Arial Unicode MS" pitchFamily="34" charset="-128"/>
              </a:rPr>
              <a:t>, </a:t>
            </a:r>
            <a:r>
              <a:rPr lang="en-US" altLang="uk-UA" sz="1100" dirty="0">
                <a:latin typeface="Times New Roman" panose="02020603050405020304" pitchFamily="18" charset="0"/>
                <a:ea typeface="Arial Unicode MS" pitchFamily="34" charset="-128"/>
              </a:rPr>
              <a:t>PR (</a:t>
            </a:r>
            <a:r>
              <a:rPr lang="ru-RU" altLang="uk-UA" sz="1100" dirty="0" err="1">
                <a:latin typeface="Times New Roman" panose="02020603050405020304" pitchFamily="18" charset="0"/>
                <a:ea typeface="Arial Unicode MS" pitchFamily="34" charset="-128"/>
              </a:rPr>
              <a:t>паблік</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релейшенз</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зниження</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цін</a:t>
            </a:r>
            <a:r>
              <a:rPr lang="ru-RU" altLang="uk-UA" sz="1100" dirty="0">
                <a:latin typeface="Times New Roman" panose="02020603050405020304" pitchFamily="18" charset="0"/>
                <a:ea typeface="Arial Unicode MS" pitchFamily="34" charset="-128"/>
              </a:rPr>
              <a:t>. </a:t>
            </a:r>
          </a:p>
          <a:p>
            <a:pPr marL="0" indent="0">
              <a:lnSpc>
                <a:spcPct val="120000"/>
              </a:lnSpc>
              <a:spcBef>
                <a:spcPct val="0"/>
              </a:spcBef>
              <a:buFont typeface="Arial" panose="020B0604020202020204" pitchFamily="34" charset="0"/>
              <a:buNone/>
            </a:pPr>
            <a:r>
              <a:rPr lang="ru-RU" altLang="uk-UA" sz="1100" dirty="0" err="1">
                <a:latin typeface="Times New Roman" panose="02020603050405020304" pitchFamily="18" charset="0"/>
                <a:ea typeface="Arial Unicode MS" pitchFamily="34" charset="-128"/>
              </a:rPr>
              <a:t>Розвиваючий</a:t>
            </a:r>
            <a:r>
              <a:rPr lang="ru-RU" altLang="uk-UA" sz="1100" dirty="0">
                <a:latin typeface="Times New Roman" panose="02020603050405020304" pitchFamily="18" charset="0"/>
                <a:ea typeface="Arial Unicode MS" pitchFamily="34" charset="-128"/>
              </a:rPr>
              <a:t> маркетинг – </a:t>
            </a:r>
            <a:r>
              <a:rPr lang="ru-RU" altLang="uk-UA" sz="1100" dirty="0" err="1">
                <a:latin typeface="Times New Roman" panose="02020603050405020304" pitchFamily="18" charset="0"/>
                <a:ea typeface="Arial Unicode MS" pitchFamily="34" charset="-128"/>
              </a:rPr>
              <a:t>застосовується</a:t>
            </a:r>
            <a:r>
              <a:rPr lang="ru-RU" altLang="uk-UA" sz="1100" dirty="0">
                <a:latin typeface="Times New Roman" panose="02020603050405020304" pitchFamily="18" charset="0"/>
                <a:ea typeface="Arial Unicode MS" pitchFamily="34" charset="-128"/>
              </a:rPr>
              <a:t> при </a:t>
            </a:r>
            <a:r>
              <a:rPr lang="ru-RU" altLang="uk-UA" sz="1100" dirty="0" err="1">
                <a:latin typeface="Times New Roman" panose="02020603050405020304" pitchFamily="18" charset="0"/>
                <a:ea typeface="Arial Unicode MS" pitchFamily="34" charset="-128"/>
              </a:rPr>
              <a:t>прихованому</a:t>
            </a:r>
            <a:r>
              <a:rPr lang="ru-RU" altLang="uk-UA" sz="1100" dirty="0">
                <a:latin typeface="Times New Roman" panose="02020603050405020304" pitchFamily="18" charset="0"/>
                <a:ea typeface="Arial Unicode MS" pitchFamily="34" charset="-128"/>
              </a:rPr>
              <a:t>, неявному </a:t>
            </a:r>
            <a:r>
              <a:rPr lang="ru-RU" altLang="uk-UA" sz="1100" dirty="0" err="1">
                <a:latin typeface="Times New Roman" panose="02020603050405020304" pitchFamily="18" charset="0"/>
                <a:ea typeface="Arial Unicode MS" pitchFamily="34" charset="-128"/>
              </a:rPr>
              <a:t>попиті</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Його</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завдання</a:t>
            </a:r>
            <a:r>
              <a:rPr lang="ru-RU" altLang="uk-UA" sz="1100" dirty="0">
                <a:latin typeface="Times New Roman" panose="02020603050405020304" pitchFamily="18" charset="0"/>
                <a:ea typeface="Arial Unicode MS" pitchFamily="34" charset="-128"/>
              </a:rPr>
              <a:t> - </a:t>
            </a:r>
            <a:r>
              <a:rPr lang="ru-RU" altLang="uk-UA" sz="1100" dirty="0" err="1">
                <a:latin typeface="Times New Roman" panose="02020603050405020304" pitchFamily="18" charset="0"/>
                <a:ea typeface="Arial Unicode MS" pitchFamily="34" charset="-128"/>
              </a:rPr>
              <a:t>оцінити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обсяг</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попиту</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розробити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потрібні</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товари</a:t>
            </a:r>
            <a:r>
              <a:rPr lang="ru-RU" altLang="uk-UA" sz="1100" dirty="0">
                <a:latin typeface="Times New Roman" panose="02020603050405020304" pitchFamily="18" charset="0"/>
                <a:ea typeface="Arial Unicode MS" pitchFamily="34" charset="-128"/>
              </a:rPr>
              <a:t> з </a:t>
            </a:r>
            <a:r>
              <a:rPr lang="ru-RU" altLang="uk-UA" sz="1100" dirty="0" err="1">
                <a:latin typeface="Times New Roman" panose="02020603050405020304" pitchFamily="18" charset="0"/>
                <a:ea typeface="Arial Unicode MS" pitchFamily="34" charset="-128"/>
              </a:rPr>
              <a:t>допомогою</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аналізу</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споживачів</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спеціальної</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реклами</a:t>
            </a:r>
            <a:r>
              <a:rPr lang="ru-RU" altLang="uk-UA" sz="1100" dirty="0">
                <a:latin typeface="Times New Roman" panose="02020603050405020304" pitchFamily="18" charset="0"/>
                <a:ea typeface="Arial Unicode MS" pitchFamily="34" charset="-128"/>
              </a:rPr>
              <a:t>. </a:t>
            </a:r>
          </a:p>
          <a:p>
            <a:pPr marL="0" indent="0">
              <a:lnSpc>
                <a:spcPct val="120000"/>
              </a:lnSpc>
              <a:spcBef>
                <a:spcPct val="0"/>
              </a:spcBef>
              <a:buFont typeface="Arial" panose="020B0604020202020204" pitchFamily="34" charset="0"/>
              <a:buNone/>
            </a:pPr>
            <a:r>
              <a:rPr lang="ru-RU" altLang="uk-UA" sz="1100" dirty="0">
                <a:latin typeface="Times New Roman" panose="02020603050405020304" pitchFamily="18" charset="0"/>
                <a:ea typeface="Arial Unicode MS" pitchFamily="34" charset="-128"/>
              </a:rPr>
              <a:t>Ремаркетинг - </a:t>
            </a:r>
            <a:r>
              <a:rPr lang="ru-RU" altLang="uk-UA" sz="1100" dirty="0" err="1">
                <a:latin typeface="Times New Roman" panose="02020603050405020304" pitchFamily="18" charset="0"/>
                <a:ea typeface="Arial Unicode MS" pitchFamily="34" charset="-128"/>
              </a:rPr>
              <a:t>застосовується</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під</a:t>
            </a:r>
            <a:r>
              <a:rPr lang="ru-RU" altLang="uk-UA" sz="1100" dirty="0">
                <a:latin typeface="Times New Roman" panose="02020603050405020304" pitchFamily="18" charset="0"/>
                <a:ea typeface="Arial Unicode MS" pitchFamily="34" charset="-128"/>
              </a:rPr>
              <a:t> час </a:t>
            </a:r>
            <a:r>
              <a:rPr lang="ru-RU" altLang="uk-UA" sz="1100" dirty="0" err="1">
                <a:latin typeface="Times New Roman" panose="02020603050405020304" pitchFamily="18" charset="0"/>
                <a:ea typeface="Arial Unicode MS" pitchFamily="34" charset="-128"/>
              </a:rPr>
              <a:t>падіння</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попиту</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Його</a:t>
            </a:r>
            <a:r>
              <a:rPr lang="ru-RU" altLang="uk-UA" sz="1100" dirty="0">
                <a:latin typeface="Times New Roman" panose="02020603050405020304" pitchFamily="18" charset="0"/>
                <a:ea typeface="Arial Unicode MS" pitchFamily="34" charset="-128"/>
              </a:rPr>
              <a:t> мета – </a:t>
            </a:r>
            <a:r>
              <a:rPr lang="ru-RU" altLang="uk-UA" sz="1100" dirty="0" err="1">
                <a:latin typeface="Times New Roman" panose="02020603050405020304" pitchFamily="18" charset="0"/>
                <a:ea typeface="Arial Unicode MS" pitchFamily="34" charset="-128"/>
              </a:rPr>
              <a:t>відновити</a:t>
            </a:r>
            <a:r>
              <a:rPr lang="ru-RU" altLang="uk-UA" sz="1100" dirty="0">
                <a:latin typeface="Times New Roman" panose="02020603050405020304" pitchFamily="18" charset="0"/>
                <a:ea typeface="Arial Unicode MS" pitchFamily="34" charset="-128"/>
              </a:rPr>
              <a:t> попит шляхом </a:t>
            </a:r>
            <a:r>
              <a:rPr lang="ru-RU" altLang="uk-UA" sz="1100" dirty="0" err="1">
                <a:latin typeface="Times New Roman" panose="02020603050405020304" pitchFamily="18" charset="0"/>
                <a:ea typeface="Arial Unicode MS" pitchFamily="34" charset="-128"/>
              </a:rPr>
              <a:t>проникнення</a:t>
            </a:r>
            <a:r>
              <a:rPr lang="ru-RU" altLang="uk-UA" sz="1100" dirty="0">
                <a:latin typeface="Times New Roman" panose="02020603050405020304" pitchFamily="18" charset="0"/>
                <a:ea typeface="Arial Unicode MS" pitchFamily="34" charset="-128"/>
              </a:rPr>
              <a:t> на </a:t>
            </a:r>
            <a:r>
              <a:rPr lang="ru-RU" altLang="uk-UA" sz="1100" dirty="0" err="1">
                <a:latin typeface="Times New Roman" panose="02020603050405020304" pitchFamily="18" charset="0"/>
                <a:ea typeface="Arial Unicode MS" pitchFamily="34" charset="-128"/>
              </a:rPr>
              <a:t>нові</a:t>
            </a:r>
            <a:r>
              <a:rPr lang="ru-RU" altLang="uk-UA" sz="1100" dirty="0">
                <a:latin typeface="Times New Roman" panose="02020603050405020304" pitchFamily="18" charset="0"/>
                <a:ea typeface="Arial Unicode MS" pitchFamily="34" charset="-128"/>
              </a:rPr>
              <a:t> ринки, </a:t>
            </a:r>
            <a:r>
              <a:rPr lang="ru-RU" altLang="uk-UA" sz="1100" dirty="0" err="1">
                <a:latin typeface="Times New Roman" panose="02020603050405020304" pitchFamily="18" charset="0"/>
                <a:ea typeface="Arial Unicode MS" pitchFamily="34" charset="-128"/>
              </a:rPr>
              <a:t>зміни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властивостей</a:t>
            </a:r>
            <a:r>
              <a:rPr lang="ru-RU" altLang="uk-UA" sz="1100" dirty="0">
                <a:latin typeface="Times New Roman" panose="02020603050405020304" pitchFamily="18" charset="0"/>
                <a:ea typeface="Arial Unicode MS" pitchFamily="34" charset="-128"/>
              </a:rPr>
              <a:t> товару, </a:t>
            </a:r>
            <a:r>
              <a:rPr lang="ru-RU" altLang="uk-UA" sz="1100" dirty="0" err="1">
                <a:latin typeface="Times New Roman" panose="02020603050405020304" pitchFamily="18" charset="0"/>
                <a:ea typeface="Arial Unicode MS" pitchFamily="34" charset="-128"/>
              </a:rPr>
              <a:t>тобто</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зміни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якості</a:t>
            </a:r>
            <a:r>
              <a:rPr lang="ru-RU" altLang="uk-UA" sz="1100" dirty="0">
                <a:latin typeface="Times New Roman" panose="02020603050405020304" pitchFamily="18" charset="0"/>
                <a:ea typeface="Arial Unicode MS" pitchFamily="34" charset="-128"/>
              </a:rPr>
              <a:t> та </a:t>
            </a:r>
            <a:r>
              <a:rPr lang="ru-RU" altLang="uk-UA" sz="1100" dirty="0" err="1">
                <a:latin typeface="Times New Roman" panose="02020603050405020304" pitchFamily="18" charset="0"/>
                <a:ea typeface="Arial Unicode MS" pitchFamily="34" charset="-128"/>
              </a:rPr>
              <a:t>виявлення</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нових</a:t>
            </a:r>
            <a:r>
              <a:rPr lang="ru-RU" altLang="uk-UA" sz="1100" dirty="0">
                <a:latin typeface="Times New Roman" panose="02020603050405020304" pitchFamily="18" charset="0"/>
                <a:ea typeface="Arial Unicode MS" pitchFamily="34" charset="-128"/>
              </a:rPr>
              <a:t> потреб у </a:t>
            </a:r>
            <a:r>
              <a:rPr lang="ru-RU" altLang="uk-UA" sz="1100" dirty="0" err="1">
                <a:latin typeface="Times New Roman" panose="02020603050405020304" pitchFamily="18" charset="0"/>
                <a:ea typeface="Arial Unicode MS" pitchFamily="34" charset="-128"/>
              </a:rPr>
              <a:t>товарі</a:t>
            </a:r>
            <a:r>
              <a:rPr lang="ru-RU" altLang="uk-UA" sz="1100" dirty="0">
                <a:latin typeface="Times New Roman" panose="02020603050405020304" pitchFamily="18" charset="0"/>
                <a:ea typeface="Arial Unicode MS" pitchFamily="34" charset="-128"/>
              </a:rPr>
              <a:t>. </a:t>
            </a:r>
          </a:p>
          <a:p>
            <a:pPr marL="0" indent="0">
              <a:lnSpc>
                <a:spcPct val="120000"/>
              </a:lnSpc>
              <a:spcBef>
                <a:spcPct val="0"/>
              </a:spcBef>
              <a:buFont typeface="Arial" panose="020B0604020202020204" pitchFamily="34" charset="0"/>
              <a:buNone/>
            </a:pPr>
            <a:r>
              <a:rPr lang="ru-RU" altLang="uk-UA" sz="1100" dirty="0">
                <a:latin typeface="Times New Roman" panose="02020603050405020304" pitchFamily="18" charset="0"/>
                <a:ea typeface="Arial Unicode MS" pitchFamily="34" charset="-128"/>
              </a:rPr>
              <a:t>Синхромаркетинг – </a:t>
            </a:r>
            <a:r>
              <a:rPr lang="ru-RU" altLang="uk-UA" sz="1100" dirty="0" err="1">
                <a:latin typeface="Times New Roman" panose="02020603050405020304" pitchFamily="18" charset="0"/>
                <a:ea typeface="Arial Unicode MS" pitchFamily="34" charset="-128"/>
              </a:rPr>
              <a:t>поширений</a:t>
            </a:r>
            <a:r>
              <a:rPr lang="ru-RU" altLang="uk-UA" sz="1100" dirty="0">
                <a:latin typeface="Times New Roman" panose="02020603050405020304" pitchFamily="18" charset="0"/>
                <a:ea typeface="Arial Unicode MS" pitchFamily="34" charset="-128"/>
              </a:rPr>
              <a:t> у </a:t>
            </a:r>
            <a:r>
              <a:rPr lang="ru-RU" altLang="uk-UA" sz="1100" dirty="0" err="1">
                <a:latin typeface="Times New Roman" panose="02020603050405020304" pitchFamily="18" charset="0"/>
                <a:ea typeface="Arial Unicode MS" pitchFamily="34" charset="-128"/>
              </a:rPr>
              <a:t>харчовій</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промисловості</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Застосовується</a:t>
            </a:r>
            <a:r>
              <a:rPr lang="ru-RU" altLang="uk-UA" sz="1100" dirty="0">
                <a:latin typeface="Times New Roman" panose="02020603050405020304" pitchFamily="18" charset="0"/>
                <a:ea typeface="Arial Unicode MS" pitchFamily="34" charset="-128"/>
              </a:rPr>
              <a:t> за </a:t>
            </a:r>
            <a:r>
              <a:rPr lang="ru-RU" altLang="uk-UA" sz="1100" dirty="0" err="1">
                <a:latin typeface="Times New Roman" panose="02020603050405020304" pitchFamily="18" charset="0"/>
                <a:ea typeface="Arial Unicode MS" pitchFamily="34" charset="-128"/>
              </a:rPr>
              <a:t>наявності</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коливань</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попиту</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сезонних</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денних</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вартових</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Його</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завдання</a:t>
            </a:r>
            <a:r>
              <a:rPr lang="ru-RU" altLang="uk-UA" sz="1100" dirty="0">
                <a:latin typeface="Times New Roman" panose="02020603050405020304" pitchFamily="18" charset="0"/>
                <a:ea typeface="Arial Unicode MS" pitchFamily="34" charset="-128"/>
              </a:rPr>
              <a:t> - </a:t>
            </a:r>
            <a:r>
              <a:rPr lang="ru-RU" altLang="uk-UA" sz="1100" dirty="0" err="1">
                <a:latin typeface="Times New Roman" panose="02020603050405020304" pitchFamily="18" charset="0"/>
                <a:ea typeface="Arial Unicode MS" pitchFamily="34" charset="-128"/>
              </a:rPr>
              <a:t>згладити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коливання</a:t>
            </a:r>
            <a:r>
              <a:rPr lang="ru-RU" altLang="uk-UA" sz="1100" dirty="0">
                <a:latin typeface="Times New Roman" panose="02020603050405020304" pitchFamily="18" charset="0"/>
                <a:ea typeface="Arial Unicode MS" pitchFamily="34" charset="-128"/>
              </a:rPr>
              <a:t> з </a:t>
            </a:r>
            <a:r>
              <a:rPr lang="ru-RU" altLang="uk-UA" sz="1100" dirty="0" err="1">
                <a:latin typeface="Times New Roman" panose="02020603050405020304" pitchFamily="18" charset="0"/>
                <a:ea typeface="Arial Unicode MS" pitchFamily="34" charset="-128"/>
              </a:rPr>
              <a:t>допомогою</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гнучких</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цін</a:t>
            </a:r>
            <a:r>
              <a:rPr lang="ru-RU" altLang="uk-UA" sz="1100" dirty="0">
                <a:latin typeface="Times New Roman" panose="02020603050405020304" pitchFamily="18" charset="0"/>
                <a:ea typeface="Arial Unicode MS" pitchFamily="34" charset="-128"/>
              </a:rPr>
              <a:t>, переходу </a:t>
            </a:r>
            <a:r>
              <a:rPr lang="ru-RU" altLang="uk-UA" sz="1100" dirty="0" err="1">
                <a:latin typeface="Times New Roman" panose="02020603050405020304" pitchFamily="18" charset="0"/>
                <a:ea typeface="Arial Unicode MS" pitchFamily="34" charset="-128"/>
              </a:rPr>
              <a:t>інші</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сегменти</a:t>
            </a:r>
            <a:r>
              <a:rPr lang="ru-RU" altLang="uk-UA" sz="1100" dirty="0">
                <a:latin typeface="Times New Roman" panose="02020603050405020304" pitchFamily="18" charset="0"/>
                <a:ea typeface="Arial Unicode MS" pitchFamily="34" charset="-128"/>
              </a:rPr>
              <a:t> ринку, шляхом </a:t>
            </a:r>
            <a:r>
              <a:rPr lang="ru-RU" altLang="uk-UA" sz="1100" dirty="0" err="1">
                <a:latin typeface="Times New Roman" panose="02020603050405020304" pitchFamily="18" charset="0"/>
                <a:ea typeface="Arial Unicode MS" pitchFamily="34" charset="-128"/>
              </a:rPr>
              <a:t>індивідуалізації</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методів</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просування</a:t>
            </a:r>
            <a:r>
              <a:rPr lang="ru-RU" altLang="uk-UA" sz="1100" dirty="0">
                <a:latin typeface="Times New Roman" panose="02020603050405020304" pitchFamily="18" charset="0"/>
                <a:ea typeface="Arial Unicode MS" pitchFamily="34" charset="-128"/>
              </a:rPr>
              <a:t> товару і </a:t>
            </a:r>
            <a:r>
              <a:rPr lang="ru-RU" altLang="uk-UA" sz="1100" dirty="0" err="1">
                <a:latin typeface="Times New Roman" panose="02020603050405020304" pitchFamily="18" charset="0"/>
                <a:ea typeface="Arial Unicode MS" pitchFamily="34" charset="-128"/>
              </a:rPr>
              <a:t>стимулювання</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збуту</a:t>
            </a:r>
            <a:r>
              <a:rPr lang="ru-RU" altLang="uk-UA" sz="1100" dirty="0">
                <a:latin typeface="Times New Roman" panose="02020603050405020304" pitchFamily="18" charset="0"/>
                <a:ea typeface="Arial Unicode MS" pitchFamily="34" charset="-128"/>
              </a:rPr>
              <a:t> товару. </a:t>
            </a:r>
          </a:p>
          <a:p>
            <a:pPr marL="0" indent="0">
              <a:lnSpc>
                <a:spcPct val="120000"/>
              </a:lnSpc>
              <a:spcBef>
                <a:spcPct val="0"/>
              </a:spcBef>
              <a:buFont typeface="Arial" panose="020B0604020202020204" pitchFamily="34" charset="0"/>
              <a:buNone/>
            </a:pPr>
            <a:r>
              <a:rPr lang="ru-RU" altLang="uk-UA" sz="1100" dirty="0" err="1">
                <a:latin typeface="Times New Roman" panose="02020603050405020304" pitchFamily="18" charset="0"/>
                <a:ea typeface="Arial Unicode MS" pitchFamily="34" charset="-128"/>
              </a:rPr>
              <a:t>Підтримуючий</a:t>
            </a:r>
            <a:r>
              <a:rPr lang="ru-RU" altLang="uk-UA" sz="1100" dirty="0">
                <a:latin typeface="Times New Roman" panose="02020603050405020304" pitchFamily="18" charset="0"/>
                <a:ea typeface="Arial Unicode MS" pitchFamily="34" charset="-128"/>
              </a:rPr>
              <a:t> маркетинг – коли </a:t>
            </a:r>
            <a:r>
              <a:rPr lang="ru-RU" altLang="uk-UA" sz="1100" dirty="0" err="1">
                <a:latin typeface="Times New Roman" panose="02020603050405020304" pitchFamily="18" charset="0"/>
                <a:ea typeface="Arial Unicode MS" pitchFamily="34" charset="-128"/>
              </a:rPr>
              <a:t>фірма</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задоволена</a:t>
            </a:r>
            <a:r>
              <a:rPr lang="ru-RU" altLang="uk-UA" sz="1100" dirty="0">
                <a:latin typeface="Times New Roman" panose="02020603050405020304" pitchFamily="18" charset="0"/>
                <a:ea typeface="Arial Unicode MS" pitchFamily="34" charset="-128"/>
              </a:rPr>
              <a:t> результатами </a:t>
            </a:r>
            <a:r>
              <a:rPr lang="ru-RU" altLang="uk-UA" sz="1100" dirty="0" err="1">
                <a:latin typeface="Times New Roman" panose="02020603050405020304" pitchFamily="18" charset="0"/>
                <a:ea typeface="Arial Unicode MS" pitchFamily="34" charset="-128"/>
              </a:rPr>
              <a:t>своєї</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діяльності</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Його</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завдання</a:t>
            </a:r>
            <a:r>
              <a:rPr lang="ru-RU" altLang="uk-UA" sz="1100" dirty="0">
                <a:latin typeface="Times New Roman" panose="02020603050405020304" pitchFamily="18" charset="0"/>
                <a:ea typeface="Arial Unicode MS" pitchFamily="34" charset="-128"/>
              </a:rPr>
              <a:t> – </a:t>
            </a:r>
            <a:r>
              <a:rPr lang="ru-RU" altLang="uk-UA" sz="1100" dirty="0" err="1">
                <a:latin typeface="Times New Roman" panose="02020603050405020304" pitchFamily="18" charset="0"/>
                <a:ea typeface="Arial Unicode MS" pitchFamily="34" charset="-128"/>
              </a:rPr>
              <a:t>підтримати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існуючий</a:t>
            </a:r>
            <a:r>
              <a:rPr lang="ru-RU" altLang="uk-UA" sz="1100" dirty="0">
                <a:latin typeface="Times New Roman" panose="02020603050405020304" pitchFamily="18" charset="0"/>
                <a:ea typeface="Arial Unicode MS" pitchFamily="34" charset="-128"/>
              </a:rPr>
              <a:t> попит шляхом </a:t>
            </a:r>
            <a:r>
              <a:rPr lang="ru-RU" altLang="uk-UA" sz="1100" dirty="0" err="1">
                <a:latin typeface="Times New Roman" panose="02020603050405020304" pitchFamily="18" charset="0"/>
                <a:ea typeface="Arial Unicode MS" pitchFamily="34" charset="-128"/>
              </a:rPr>
              <a:t>урахування</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поведінки</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споживачів</a:t>
            </a:r>
            <a:r>
              <a:rPr lang="ru-RU" altLang="uk-UA" sz="1100" dirty="0">
                <a:latin typeface="Times New Roman" panose="02020603050405020304" pitchFamily="18" charset="0"/>
                <a:ea typeface="Arial Unicode MS" pitchFamily="34" charset="-128"/>
              </a:rPr>
              <a:t> та </a:t>
            </a:r>
            <a:r>
              <a:rPr lang="ru-RU" altLang="uk-UA" sz="1100" dirty="0" err="1">
                <a:latin typeface="Times New Roman" panose="02020603050405020304" pitchFamily="18" charset="0"/>
                <a:ea typeface="Arial Unicode MS" pitchFamily="34" charset="-128"/>
              </a:rPr>
              <a:t>конкурентів</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Протидіючий</a:t>
            </a:r>
            <a:r>
              <a:rPr lang="ru-RU" altLang="uk-UA" sz="1100" dirty="0">
                <a:latin typeface="Times New Roman" panose="02020603050405020304" pitchFamily="18" charset="0"/>
                <a:ea typeface="Arial Unicode MS" pitchFamily="34" charset="-128"/>
              </a:rPr>
              <a:t> маркетинг – </a:t>
            </a:r>
            <a:r>
              <a:rPr lang="ru-RU" altLang="uk-UA" sz="1100" dirty="0" err="1">
                <a:latin typeface="Times New Roman" panose="02020603050405020304" pitchFamily="18" charset="0"/>
                <a:ea typeface="Arial Unicode MS" pitchFamily="34" charset="-128"/>
              </a:rPr>
              <a:t>застосовується</a:t>
            </a:r>
            <a:r>
              <a:rPr lang="ru-RU" altLang="uk-UA" sz="1100" dirty="0">
                <a:latin typeface="Times New Roman" panose="02020603050405020304" pitchFamily="18" charset="0"/>
                <a:ea typeface="Arial Unicode MS" pitchFamily="34" charset="-128"/>
              </a:rPr>
              <a:t> за </a:t>
            </a:r>
            <a:r>
              <a:rPr lang="ru-RU" altLang="uk-UA" sz="1100" dirty="0" err="1">
                <a:latin typeface="Times New Roman" panose="02020603050405020304" pitchFamily="18" charset="0"/>
                <a:ea typeface="Arial Unicode MS" pitchFamily="34" charset="-128"/>
              </a:rPr>
              <a:t>негативних</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суспільних</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наслідків</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застосування</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товарів</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Особлива</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увага</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приділяється</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відповідальності</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виробника</a:t>
            </a:r>
            <a:r>
              <a:rPr lang="ru-RU" altLang="uk-UA" sz="1100" dirty="0">
                <a:latin typeface="Times New Roman" panose="02020603050405020304" pitchFamily="18" charset="0"/>
                <a:ea typeface="Arial Unicode MS" pitchFamily="34" charset="-128"/>
              </a:rPr>
              <a:t> перед </a:t>
            </a:r>
            <a:r>
              <a:rPr lang="ru-RU" altLang="uk-UA" sz="1100" dirty="0" err="1">
                <a:latin typeface="Times New Roman" panose="02020603050405020304" pitchFamily="18" charset="0"/>
                <a:ea typeface="Arial Unicode MS" pitchFamily="34" charset="-128"/>
              </a:rPr>
              <a:t>покупцем</a:t>
            </a:r>
            <a:r>
              <a:rPr lang="ru-RU" altLang="uk-UA" sz="1100" dirty="0">
                <a:latin typeface="Times New Roman" panose="02020603050405020304" pitchFamily="18" charset="0"/>
                <a:ea typeface="Arial Unicode MS" pitchFamily="34" charset="-128"/>
              </a:rPr>
              <a:t> і </a:t>
            </a:r>
            <a:r>
              <a:rPr lang="ru-RU" altLang="uk-UA" sz="1100" dirty="0" err="1">
                <a:latin typeface="Times New Roman" panose="02020603050405020304" pitchFamily="18" charset="0"/>
                <a:ea typeface="Arial Unicode MS" pitchFamily="34" charset="-128"/>
              </a:rPr>
              <a:t>суспільством</a:t>
            </a:r>
            <a:r>
              <a:rPr lang="ru-RU" altLang="uk-UA" sz="1100" dirty="0">
                <a:latin typeface="Times New Roman" panose="02020603050405020304" pitchFamily="18" charset="0"/>
                <a:ea typeface="Arial Unicode MS" pitchFamily="34" charset="-128"/>
              </a:rPr>
              <a:t>.</a:t>
            </a:r>
          </a:p>
          <a:p>
            <a:pPr marL="0" indent="0">
              <a:lnSpc>
                <a:spcPct val="120000"/>
              </a:lnSpc>
              <a:spcBef>
                <a:spcPct val="0"/>
              </a:spcBef>
              <a:buFont typeface="Arial" panose="020B0604020202020204" pitchFamily="34" charset="0"/>
              <a:buNone/>
            </a:pPr>
            <a:r>
              <a:rPr lang="ru-RU" altLang="uk-UA" sz="1100" dirty="0" err="1">
                <a:latin typeface="Times New Roman" panose="02020603050405020304" pitchFamily="18" charset="0"/>
                <a:ea typeface="Arial Unicode MS" pitchFamily="34" charset="-128"/>
              </a:rPr>
              <a:t>Залежно</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від</a:t>
            </a:r>
            <a:r>
              <a:rPr lang="ru-RU" altLang="uk-UA" sz="1100" dirty="0">
                <a:latin typeface="Times New Roman" panose="02020603050405020304" pitchFamily="18" charset="0"/>
                <a:ea typeface="Arial Unicode MS" pitchFamily="34" charset="-128"/>
              </a:rPr>
              <a:t> мети </a:t>
            </a:r>
            <a:r>
              <a:rPr lang="ru-RU" altLang="uk-UA" sz="1100" dirty="0" err="1">
                <a:latin typeface="Times New Roman" panose="02020603050405020304" pitchFamily="18" charset="0"/>
                <a:ea typeface="Arial Unicode MS" pitchFamily="34" charset="-128"/>
              </a:rPr>
              <a:t>суб'єкта</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господарювання</a:t>
            </a:r>
            <a:r>
              <a:rPr lang="ru-RU" altLang="uk-UA" sz="1100" dirty="0">
                <a:latin typeface="Times New Roman" panose="02020603050405020304" pitchFamily="18" charset="0"/>
                <a:ea typeface="Arial Unicode MS" pitchFamily="34" charset="-128"/>
              </a:rPr>
              <a:t> маркетинг </a:t>
            </a:r>
            <a:r>
              <a:rPr lang="ru-RU" altLang="uk-UA" sz="1100" dirty="0" err="1">
                <a:latin typeface="Times New Roman" panose="02020603050405020304" pitchFamily="18" charset="0"/>
                <a:ea typeface="Arial Unicode MS" pitchFamily="34" charset="-128"/>
              </a:rPr>
              <a:t>буває</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комерційний</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його</a:t>
            </a:r>
            <a:r>
              <a:rPr lang="ru-RU" altLang="uk-UA" sz="1100" dirty="0">
                <a:latin typeface="Times New Roman" panose="02020603050405020304" pitchFamily="18" charset="0"/>
                <a:ea typeface="Arial Unicode MS" pitchFamily="34" charset="-128"/>
              </a:rPr>
              <a:t> мета – </a:t>
            </a:r>
            <a:r>
              <a:rPr lang="ru-RU" altLang="uk-UA" sz="1100" dirty="0" err="1">
                <a:latin typeface="Times New Roman" panose="02020603050405020304" pitchFamily="18" charset="0"/>
                <a:ea typeface="Arial Unicode MS" pitchFamily="34" charset="-128"/>
              </a:rPr>
              <a:t>отримання</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прибутку</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некомерційний</a:t>
            </a:r>
            <a:r>
              <a:rPr lang="ru-RU" altLang="uk-UA" sz="1100" dirty="0">
                <a:latin typeface="Times New Roman" panose="02020603050405020304" pitchFamily="18" charset="0"/>
                <a:ea typeface="Arial Unicode MS" pitchFamily="34" charset="-128"/>
              </a:rPr>
              <a:t> - </a:t>
            </a:r>
            <a:r>
              <a:rPr lang="ru-RU" altLang="uk-UA" sz="1100" dirty="0" err="1">
                <a:latin typeface="Times New Roman" panose="02020603050405020304" pitchFamily="18" charset="0"/>
                <a:ea typeface="Arial Unicode MS" pitchFamily="34" charset="-128"/>
              </a:rPr>
              <a:t>отримання</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прибутку</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відсутнє</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серед</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цілей</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організації</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освітні</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муніципальні</a:t>
            </a:r>
            <a:r>
              <a:rPr lang="ru-RU" altLang="uk-UA" sz="1100" dirty="0">
                <a:latin typeface="Times New Roman" panose="02020603050405020304" pitchFamily="18" charset="0"/>
                <a:ea typeface="Arial Unicode MS" pitchFamily="34" charset="-128"/>
              </a:rPr>
              <a:t>, </a:t>
            </a:r>
            <a:r>
              <a:rPr lang="ru-RU" altLang="uk-UA" sz="1100" dirty="0" err="1">
                <a:latin typeface="Times New Roman" panose="02020603050405020304" pitchFamily="18" charset="0"/>
                <a:ea typeface="Arial Unicode MS" pitchFamily="34" charset="-128"/>
              </a:rPr>
              <a:t>спортивні</a:t>
            </a:r>
            <a:r>
              <a:rPr lang="ru-RU" altLang="uk-UA" sz="1100" dirty="0">
                <a:latin typeface="Times New Roman" panose="02020603050405020304" pitchFamily="18" charset="0"/>
                <a:ea typeface="Arial Unicode MS" pitchFamily="34" charset="-128"/>
              </a:rPr>
              <a:t> та </a:t>
            </a:r>
            <a:r>
              <a:rPr lang="ru-RU" altLang="uk-UA" sz="1100" dirty="0" err="1">
                <a:latin typeface="Times New Roman" panose="02020603050405020304" pitchFamily="18" charset="0"/>
                <a:ea typeface="Arial Unicode MS" pitchFamily="34" charset="-128"/>
              </a:rPr>
              <a:t>інші</a:t>
            </a:r>
            <a:r>
              <a:rPr lang="ru-RU" altLang="uk-UA" sz="1100" dirty="0">
                <a:latin typeface="Times New Roman" panose="02020603050405020304" pitchFamily="18" charset="0"/>
                <a:ea typeface="Arial Unicode MS" pitchFamily="34" charset="-128"/>
              </a:rPr>
              <a:t> установи).</a:t>
            </a:r>
            <a:endParaRPr lang="ru-RU" altLang="uk-UA" sz="1100" dirty="0"/>
          </a:p>
        </p:txBody>
      </p:sp>
      <p:sp>
        <p:nvSpPr>
          <p:cNvPr id="4" name="Номер слайда 3">
            <a:extLst>
              <a:ext uri="{FF2B5EF4-FFF2-40B4-BE49-F238E27FC236}">
                <a16:creationId xmlns:a16="http://schemas.microsoft.com/office/drawing/2014/main" id="{DD1830B4-D109-401C-8CA3-9A27708BE344}"/>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72856904-DF86-4153-9C1D-9CCF84AFD4B2}" type="slidenum">
              <a:rPr lang="ru-RU" altLang="uk-UA">
                <a:solidFill>
                  <a:srgbClr val="898989"/>
                </a:solidFill>
              </a:rPr>
              <a:pPr/>
              <a:t>17</a:t>
            </a:fld>
            <a:endParaRPr lang="ru-RU" altLang="uk-UA">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D0A8A0D4-03B0-4DC7-9BD7-0D5CE07A432D}"/>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8DF72FBA-BF5F-43A4-A6EF-8C61DB6FAFB5}" type="slidenum">
              <a:rPr lang="ru-RU" altLang="uk-UA">
                <a:solidFill>
                  <a:srgbClr val="898989"/>
                </a:solidFill>
              </a:rPr>
              <a:pPr/>
              <a:t>18</a:t>
            </a:fld>
            <a:endParaRPr lang="ru-RU" altLang="uk-UA">
              <a:solidFill>
                <a:srgbClr val="898989"/>
              </a:solidFill>
            </a:endParaRPr>
          </a:p>
        </p:txBody>
      </p:sp>
      <p:pic>
        <p:nvPicPr>
          <p:cNvPr id="19459" name="Picture 2">
            <a:extLst>
              <a:ext uri="{FF2B5EF4-FFF2-40B4-BE49-F238E27FC236}">
                <a16:creationId xmlns:a16="http://schemas.microsoft.com/office/drawing/2014/main" id="{1E7CF0B0-4B96-4CAF-8F6B-2444F85F625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71450" y="620713"/>
            <a:ext cx="8937625" cy="402431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460" name="Прямоугольник 4">
            <a:extLst>
              <a:ext uri="{FF2B5EF4-FFF2-40B4-BE49-F238E27FC236}">
                <a16:creationId xmlns:a16="http://schemas.microsoft.com/office/drawing/2014/main" id="{12FFAD16-2CFB-4CF5-8A0A-71A5B163AF03}"/>
              </a:ext>
            </a:extLst>
          </p:cNvPr>
          <p:cNvSpPr>
            <a:spLocks noChangeArrowheads="1"/>
          </p:cNvSpPr>
          <p:nvPr/>
        </p:nvSpPr>
        <p:spPr bwMode="auto">
          <a:xfrm>
            <a:off x="468313" y="4981575"/>
            <a:ext cx="7705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ru-RU" altLang="uk-UA" dirty="0"/>
              <a:t>Рис. 6. </a:t>
            </a:r>
            <a:r>
              <a:rPr lang="uk-UA" altLang="uk-UA" dirty="0"/>
              <a:t>Типи маркетингу залежно від призначення товару чи послуги</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4D301D-DA98-4B0C-9309-BF024034F367}"/>
              </a:ext>
            </a:extLst>
          </p:cNvPr>
          <p:cNvSpPr>
            <a:spLocks noGrp="1"/>
          </p:cNvSpPr>
          <p:nvPr>
            <p:ph type="title"/>
          </p:nvPr>
        </p:nvSpPr>
        <p:spPr>
          <a:xfrm>
            <a:off x="457200" y="274638"/>
            <a:ext cx="8229600" cy="633412"/>
          </a:xfrm>
        </p:spPr>
        <p:txBody>
          <a:bodyPr rtlCol="0">
            <a:normAutofit/>
          </a:bodyPr>
          <a:lstStyle/>
          <a:p>
            <a:pPr lvl="1" fontAlgn="auto">
              <a:spcAft>
                <a:spcPts val="0"/>
              </a:spcAft>
              <a:defRPr/>
            </a:pPr>
            <a:r>
              <a:rPr lang="ru-RU" sz="2800" b="1" kern="1200" dirty="0">
                <a:solidFill>
                  <a:srgbClr val="92D050"/>
                </a:solidFill>
                <a:latin typeface="Times New Roman" panose="02020603050405020304" pitchFamily="18" charset="0"/>
                <a:ea typeface="+mj-ea"/>
                <a:cs typeface="Times New Roman" panose="02020603050405020304" pitchFamily="18" charset="0"/>
              </a:rPr>
              <a:t>10. </a:t>
            </a:r>
            <a:r>
              <a:rPr lang="uk-UA" sz="2800" b="1" kern="1200" dirty="0">
                <a:solidFill>
                  <a:srgbClr val="92D050"/>
                </a:solidFill>
                <a:latin typeface="Times New Roman" panose="02020603050405020304" pitchFamily="18" charset="0"/>
                <a:ea typeface="+mj-ea"/>
                <a:cs typeface="Times New Roman" panose="02020603050405020304" pitchFamily="18" charset="0"/>
              </a:rPr>
              <a:t>Маркетинг некомерційних організацій (НКО)</a:t>
            </a:r>
          </a:p>
        </p:txBody>
      </p:sp>
      <p:sp>
        <p:nvSpPr>
          <p:cNvPr id="3" name="Объект 2">
            <a:extLst>
              <a:ext uri="{FF2B5EF4-FFF2-40B4-BE49-F238E27FC236}">
                <a16:creationId xmlns:a16="http://schemas.microsoft.com/office/drawing/2014/main" id="{046D22E4-9E25-4F43-8F6F-92167B12A1F4}"/>
              </a:ext>
            </a:extLst>
          </p:cNvPr>
          <p:cNvSpPr>
            <a:spLocks noGrp="1"/>
          </p:cNvSpPr>
          <p:nvPr>
            <p:ph idx="1"/>
          </p:nvPr>
        </p:nvSpPr>
        <p:spPr>
          <a:xfrm>
            <a:off x="457200" y="1125538"/>
            <a:ext cx="8229600" cy="5000625"/>
          </a:xfrm>
        </p:spPr>
        <p:txBody>
          <a:bodyPr rtlCol="0">
            <a:normAutofit fontScale="62500" lnSpcReduction="20000"/>
          </a:bodyPr>
          <a:lstStyle/>
          <a:p>
            <a:pPr marL="0" indent="0" fontAlgn="auto">
              <a:lnSpc>
                <a:spcPct val="120000"/>
              </a:lnSpc>
              <a:spcBef>
                <a:spcPts val="0"/>
              </a:spcBef>
              <a:spcAft>
                <a:spcPts val="0"/>
              </a:spcAft>
              <a:buFont typeface="Arial" panose="020B0604020202020204" pitchFamily="34" charset="0"/>
              <a:buNone/>
              <a:defRPr/>
            </a:pPr>
            <a:r>
              <a:rPr lang="uk-UA" dirty="0">
                <a:latin typeface="Times New Roman" panose="02020603050405020304" pitchFamily="18" charset="0"/>
                <a:cs typeface="Times New Roman" panose="02020603050405020304" pitchFamily="18" charset="0"/>
              </a:rPr>
              <a:t>Особливості некомерційних організацій:</a:t>
            </a:r>
          </a:p>
          <a:p>
            <a:pPr marL="0" indent="0" fontAlgn="auto">
              <a:lnSpc>
                <a:spcPct val="120000"/>
              </a:lnSpc>
              <a:spcBef>
                <a:spcPts val="0"/>
              </a:spcBef>
              <a:spcAft>
                <a:spcPts val="0"/>
              </a:spcAft>
              <a:buFont typeface="Arial" panose="020B0604020202020204" pitchFamily="34" charset="0"/>
              <a:buNone/>
              <a:defRPr/>
            </a:pPr>
            <a:r>
              <a:rPr lang="uk-UA" i="1" dirty="0">
                <a:latin typeface="Times New Roman" panose="02020603050405020304" pitchFamily="18" charset="0"/>
                <a:cs typeface="Times New Roman" panose="02020603050405020304" pitchFamily="18" charset="0"/>
              </a:rPr>
              <a:t>Некомерційні організації </a:t>
            </a:r>
            <a:r>
              <a:rPr lang="uk-UA" dirty="0">
                <a:latin typeface="Times New Roman" panose="02020603050405020304" pitchFamily="18" charset="0"/>
                <a:cs typeface="Times New Roman" panose="02020603050405020304" pitchFamily="18" charset="0"/>
              </a:rPr>
              <a:t>не мають незалежності. На відміну від комерційних компаній, які отримують кошти від продажу товарів та послуг, некомерційні організації залежать від фінансових вкладів третіх сторін. Це можуть бути різні спонсорські чи державні установи.</a:t>
            </a:r>
          </a:p>
          <a:p>
            <a:pPr marL="0" indent="0" fontAlgn="auto">
              <a:lnSpc>
                <a:spcPct val="120000"/>
              </a:lnSpc>
              <a:spcBef>
                <a:spcPts val="0"/>
              </a:spcBef>
              <a:spcAft>
                <a:spcPts val="0"/>
              </a:spcAft>
              <a:buFont typeface="Arial" panose="020B0604020202020204" pitchFamily="34" charset="0"/>
              <a:buNone/>
              <a:defRPr/>
            </a:pPr>
            <a:r>
              <a:rPr lang="uk-UA" i="1" dirty="0">
                <a:latin typeface="Times New Roman" panose="02020603050405020304" pitchFamily="18" charset="0"/>
                <a:cs typeface="Times New Roman" panose="02020603050405020304" pitchFamily="18" charset="0"/>
              </a:rPr>
              <a:t>Некомерційні організації </a:t>
            </a:r>
            <a:r>
              <a:rPr lang="uk-UA" dirty="0">
                <a:latin typeface="Times New Roman" panose="02020603050405020304" pitchFamily="18" charset="0"/>
                <a:cs typeface="Times New Roman" panose="02020603050405020304" pitchFamily="18" charset="0"/>
              </a:rPr>
              <a:t>не наражаються на ризики ринку. Вони меншою мірою вступають у конкурентні відносини. Безперервність їхньої діяльності безпосередньо залежить від тих, хто зацікавлений у їхньому існуванні.</a:t>
            </a:r>
          </a:p>
          <a:p>
            <a:pPr marL="0" indent="0" fontAlgn="auto">
              <a:lnSpc>
                <a:spcPct val="120000"/>
              </a:lnSpc>
              <a:spcBef>
                <a:spcPts val="0"/>
              </a:spcBef>
              <a:spcAft>
                <a:spcPts val="0"/>
              </a:spcAft>
              <a:buFont typeface="Arial" panose="020B0604020202020204" pitchFamily="34" charset="0"/>
              <a:buNone/>
              <a:defRPr/>
            </a:pPr>
            <a:r>
              <a:rPr lang="uk-UA" i="1" dirty="0">
                <a:latin typeface="Times New Roman" panose="02020603050405020304" pitchFamily="18" charset="0"/>
                <a:cs typeface="Times New Roman" panose="02020603050405020304" pitchFamily="18" charset="0"/>
              </a:rPr>
              <a:t>Некомерційні організації </a:t>
            </a:r>
            <a:r>
              <a:rPr lang="uk-UA" dirty="0">
                <a:latin typeface="Times New Roman" panose="02020603050405020304" pitchFamily="18" charset="0"/>
                <a:cs typeface="Times New Roman" panose="02020603050405020304" pitchFamily="18" charset="0"/>
              </a:rPr>
              <a:t>не мають на меті отримання прибутку. Навпаки, їхня мета - витратити гроші на вирішення тих чи інших суспільних чи соціальних проблем: стимулювання певної поведінки, просування нових ідей.</a:t>
            </a:r>
          </a:p>
          <a:p>
            <a:pPr marL="0" indent="0" fontAlgn="auto">
              <a:lnSpc>
                <a:spcPct val="120000"/>
              </a:lnSpc>
              <a:spcBef>
                <a:spcPts val="0"/>
              </a:spcBef>
              <a:spcAft>
                <a:spcPts val="0"/>
              </a:spcAft>
              <a:buFont typeface="Arial" panose="020B0604020202020204" pitchFamily="34" charset="0"/>
              <a:buNone/>
              <a:defRPr/>
            </a:pPr>
            <a:r>
              <a:rPr lang="uk-UA" i="1" dirty="0">
                <a:latin typeface="Times New Roman" panose="02020603050405020304" pitchFamily="18" charset="0"/>
                <a:cs typeface="Times New Roman" panose="02020603050405020304" pitchFamily="18" charset="0"/>
              </a:rPr>
              <a:t>Некомерційні організації </a:t>
            </a:r>
            <a:r>
              <a:rPr lang="uk-UA" dirty="0">
                <a:latin typeface="Times New Roman" panose="02020603050405020304" pitchFamily="18" charset="0"/>
                <a:cs typeface="Times New Roman" panose="02020603050405020304" pitchFamily="18" charset="0"/>
              </a:rPr>
              <a:t>просувають послуги (ідеї, розробки, програми)</a:t>
            </a:r>
            <a:r>
              <a:rPr lang="ru-RU" dirty="0">
                <a:latin typeface="Times New Roman" panose="02020603050405020304" pitchFamily="18" charset="0"/>
                <a:cs typeface="Times New Roman" panose="02020603050405020304" pitchFamily="18" charset="0"/>
              </a:rPr>
              <a:t>.</a:t>
            </a:r>
          </a:p>
        </p:txBody>
      </p:sp>
      <p:sp>
        <p:nvSpPr>
          <p:cNvPr id="4" name="Номер слайда 3">
            <a:extLst>
              <a:ext uri="{FF2B5EF4-FFF2-40B4-BE49-F238E27FC236}">
                <a16:creationId xmlns:a16="http://schemas.microsoft.com/office/drawing/2014/main" id="{CDB5372D-99D5-4C67-89D9-F0D6B90F4003}"/>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9952C85B-AA79-484E-BC17-4C9D42769E29}" type="slidenum">
              <a:rPr lang="ru-RU" altLang="uk-UA">
                <a:solidFill>
                  <a:srgbClr val="898989"/>
                </a:solidFill>
              </a:rPr>
              <a:pPr/>
              <a:t>19</a:t>
            </a:fld>
            <a:endParaRPr lang="ru-RU" altLang="uk-UA">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607638F-4CF9-4217-ACE3-DC3B24073CF5}"/>
              </a:ext>
            </a:extLst>
          </p:cNvPr>
          <p:cNvSpPr>
            <a:spLocks noGrp="1"/>
          </p:cNvSpPr>
          <p:nvPr>
            <p:ph idx="1"/>
          </p:nvPr>
        </p:nvSpPr>
        <p:spPr>
          <a:xfrm>
            <a:off x="457200" y="549275"/>
            <a:ext cx="8229600" cy="5576888"/>
          </a:xfrm>
        </p:spPr>
        <p:txBody>
          <a:bodyPr rtlCol="0">
            <a:normAutofit fontScale="77500" lnSpcReduction="20000"/>
          </a:bodyPr>
          <a:lstStyle/>
          <a:p>
            <a:pPr marL="0" indent="0" algn="ctr" fontAlgn="auto">
              <a:spcAft>
                <a:spcPts val="0"/>
              </a:spcAft>
              <a:buFont typeface="Arial" panose="020B0604020202020204" pitchFamily="34" charset="0"/>
              <a:buNone/>
              <a:defRPr/>
            </a:pPr>
            <a:r>
              <a:rPr lang="uk-UA" b="1" dirty="0"/>
              <a:t>Питання:</a:t>
            </a:r>
            <a:endParaRPr lang="uk-UA" dirty="0"/>
          </a:p>
          <a:p>
            <a:pPr marL="0" indent="0" fontAlgn="auto">
              <a:spcAft>
                <a:spcPts val="0"/>
              </a:spcAft>
              <a:buFont typeface="Arial" panose="020B0604020202020204" pitchFamily="34" charset="0"/>
              <a:buNone/>
              <a:defRPr/>
            </a:pPr>
            <a:r>
              <a:rPr lang="uk-UA" dirty="0"/>
              <a:t>1. Концепція цифрового маркетингу</a:t>
            </a:r>
          </a:p>
          <a:p>
            <a:pPr marL="0" indent="0" fontAlgn="auto">
              <a:spcAft>
                <a:spcPts val="0"/>
              </a:spcAft>
              <a:buFont typeface="Arial" panose="020B0604020202020204" pitchFamily="34" charset="0"/>
              <a:buNone/>
              <a:defRPr/>
            </a:pPr>
            <a:r>
              <a:rPr lang="uk-UA" dirty="0"/>
              <a:t>2. Значення цифрового маркетингу</a:t>
            </a:r>
          </a:p>
          <a:p>
            <a:pPr marL="0" indent="0" fontAlgn="auto">
              <a:spcAft>
                <a:spcPts val="0"/>
              </a:spcAft>
              <a:buFont typeface="Arial" panose="020B0604020202020204" pitchFamily="34" charset="0"/>
              <a:buNone/>
              <a:defRPr/>
            </a:pPr>
            <a:r>
              <a:rPr lang="uk-UA" dirty="0"/>
              <a:t>3. Маркетинг - інструмент стратегічного планування та управління</a:t>
            </a:r>
          </a:p>
          <a:p>
            <a:pPr marL="0" indent="0" fontAlgn="auto">
              <a:spcAft>
                <a:spcPts val="0"/>
              </a:spcAft>
              <a:buFont typeface="Arial" panose="020B0604020202020204" pitchFamily="34" charset="0"/>
              <a:buNone/>
              <a:defRPr/>
            </a:pPr>
            <a:r>
              <a:rPr lang="uk-UA" dirty="0"/>
              <a:t>4. Розвиток та зміна маркетингу</a:t>
            </a:r>
          </a:p>
          <a:p>
            <a:pPr marL="0" indent="0" fontAlgn="auto">
              <a:spcAft>
                <a:spcPts val="0"/>
              </a:spcAft>
              <a:buFont typeface="Arial" panose="020B0604020202020204" pitchFamily="34" charset="0"/>
              <a:buNone/>
              <a:defRPr/>
            </a:pPr>
            <a:r>
              <a:rPr lang="uk-UA" dirty="0"/>
              <a:t>5. Класифікація цифрових маркетингових систем</a:t>
            </a:r>
          </a:p>
          <a:p>
            <a:pPr marL="0" indent="0" fontAlgn="auto">
              <a:spcAft>
                <a:spcPts val="0"/>
              </a:spcAft>
              <a:buFont typeface="Arial" panose="020B0604020202020204" pitchFamily="34" charset="0"/>
              <a:buNone/>
              <a:defRPr/>
            </a:pPr>
            <a:r>
              <a:rPr lang="uk-UA" dirty="0"/>
              <a:t>6. Цілі та завдання цифрового маркетингу</a:t>
            </a:r>
          </a:p>
          <a:p>
            <a:pPr marL="0" indent="0" fontAlgn="auto">
              <a:spcAft>
                <a:spcPts val="0"/>
              </a:spcAft>
              <a:buFont typeface="Arial" panose="020B0604020202020204" pitchFamily="34" charset="0"/>
              <a:buNone/>
              <a:defRPr/>
            </a:pPr>
            <a:r>
              <a:rPr lang="uk-UA" dirty="0"/>
              <a:t>7. Основні функції маркетингу</a:t>
            </a:r>
          </a:p>
          <a:p>
            <a:pPr marL="0" indent="0" fontAlgn="auto">
              <a:spcAft>
                <a:spcPts val="0"/>
              </a:spcAft>
              <a:buFont typeface="Arial" panose="020B0604020202020204" pitchFamily="34" charset="0"/>
              <a:buNone/>
              <a:defRPr/>
            </a:pPr>
            <a:r>
              <a:rPr lang="uk-UA" dirty="0"/>
              <a:t>8. Концептуальна модель цифрової маркетингової системи</a:t>
            </a:r>
          </a:p>
          <a:p>
            <a:pPr marL="0" indent="0" fontAlgn="auto">
              <a:spcAft>
                <a:spcPts val="0"/>
              </a:spcAft>
              <a:buFont typeface="Arial" panose="020B0604020202020204" pitchFamily="34" charset="0"/>
              <a:buNone/>
              <a:defRPr/>
            </a:pPr>
            <a:r>
              <a:rPr lang="uk-UA" dirty="0"/>
              <a:t>9. Типи маркетингу</a:t>
            </a:r>
          </a:p>
          <a:p>
            <a:pPr marL="0" indent="0" fontAlgn="auto">
              <a:spcAft>
                <a:spcPts val="0"/>
              </a:spcAft>
              <a:buFont typeface="Arial" panose="020B0604020202020204" pitchFamily="34" charset="0"/>
              <a:buNone/>
              <a:defRPr/>
            </a:pPr>
            <a:r>
              <a:rPr lang="uk-UA" dirty="0"/>
              <a:t>10. Маркетинг некомерційних організацій</a:t>
            </a:r>
          </a:p>
          <a:p>
            <a:pPr marL="0" indent="0" fontAlgn="auto">
              <a:spcAft>
                <a:spcPts val="0"/>
              </a:spcAft>
              <a:buFont typeface="Arial" panose="020B0604020202020204" pitchFamily="34" charset="0"/>
              <a:buNone/>
              <a:defRPr/>
            </a:pPr>
            <a:r>
              <a:rPr lang="uk-UA" dirty="0"/>
              <a:t>11. Маркетингове середовище</a:t>
            </a:r>
          </a:p>
        </p:txBody>
      </p:sp>
      <p:sp>
        <p:nvSpPr>
          <p:cNvPr id="2" name="Номер слайда 1">
            <a:extLst>
              <a:ext uri="{FF2B5EF4-FFF2-40B4-BE49-F238E27FC236}">
                <a16:creationId xmlns:a16="http://schemas.microsoft.com/office/drawing/2014/main" id="{B41DAA3D-2AAC-48E2-9E00-0E4D1DC05605}"/>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ECF8C844-2A80-4288-9EF6-DD9DB168A9A4}" type="slidenum">
              <a:rPr lang="ru-RU" altLang="uk-UA">
                <a:solidFill>
                  <a:srgbClr val="898989"/>
                </a:solidFill>
              </a:rPr>
              <a:pPr/>
              <a:t>2</a:t>
            </a:fld>
            <a:endParaRPr lang="ru-RU" altLang="uk-UA">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45B733-93C2-4955-8E5F-55F2A8D31681}"/>
              </a:ext>
            </a:extLst>
          </p:cNvPr>
          <p:cNvSpPr>
            <a:spLocks noGrp="1"/>
          </p:cNvSpPr>
          <p:nvPr>
            <p:ph type="title"/>
          </p:nvPr>
        </p:nvSpPr>
        <p:spPr>
          <a:xfrm>
            <a:off x="457200" y="274638"/>
            <a:ext cx="8229600" cy="633412"/>
          </a:xfrm>
        </p:spPr>
        <p:txBody>
          <a:bodyPr rtlCol="0">
            <a:normAutofit/>
          </a:bodyPr>
          <a:lstStyle/>
          <a:p>
            <a:pPr lvl="1" fontAlgn="auto">
              <a:spcAft>
                <a:spcPts val="0"/>
              </a:spcAft>
              <a:defRPr/>
            </a:pPr>
            <a:r>
              <a:rPr lang="uk-UA" sz="2800" b="1" kern="1200" dirty="0">
                <a:solidFill>
                  <a:srgbClr val="92D050"/>
                </a:solidFill>
                <a:latin typeface="Times New Roman" panose="02020603050405020304" pitchFamily="18" charset="0"/>
                <a:ea typeface="+mj-ea"/>
                <a:cs typeface="Times New Roman" panose="02020603050405020304" pitchFamily="18" charset="0"/>
              </a:rPr>
              <a:t>11. Маркетингове середовище підприємства</a:t>
            </a:r>
          </a:p>
        </p:txBody>
      </p:sp>
      <p:graphicFrame>
        <p:nvGraphicFramePr>
          <p:cNvPr id="4" name="Объект 3">
            <a:extLst>
              <a:ext uri="{FF2B5EF4-FFF2-40B4-BE49-F238E27FC236}">
                <a16:creationId xmlns:a16="http://schemas.microsoft.com/office/drawing/2014/main" id="{446D5D47-07C1-4547-BC27-3918DE1D03A5}"/>
              </a:ext>
            </a:extLst>
          </p:cNvPr>
          <p:cNvGraphicFramePr>
            <a:graphicFrameLocks noGrp="1"/>
          </p:cNvGraphicFramePr>
          <p:nvPr>
            <p:ph idx="1"/>
            <p:extLst>
              <p:ext uri="{D42A27DB-BD31-4B8C-83A1-F6EECF244321}">
                <p14:modId xmlns:p14="http://schemas.microsoft.com/office/powerpoint/2010/main" val="1927702828"/>
              </p:ext>
            </p:extLst>
          </p:nvPr>
        </p:nvGraphicFramePr>
        <p:xfrm>
          <a:off x="971550" y="2205038"/>
          <a:ext cx="7462838" cy="3957639"/>
        </p:xfrm>
        <a:graphic>
          <a:graphicData uri="http://schemas.openxmlformats.org/drawingml/2006/table">
            <a:tbl>
              <a:tblPr/>
              <a:tblGrid>
                <a:gridCol w="2947988">
                  <a:extLst>
                    <a:ext uri="{9D8B030D-6E8A-4147-A177-3AD203B41FA5}">
                      <a16:colId xmlns:a16="http://schemas.microsoft.com/office/drawing/2014/main" val="2423215793"/>
                    </a:ext>
                  </a:extLst>
                </a:gridCol>
                <a:gridCol w="2946400">
                  <a:extLst>
                    <a:ext uri="{9D8B030D-6E8A-4147-A177-3AD203B41FA5}">
                      <a16:colId xmlns:a16="http://schemas.microsoft.com/office/drawing/2014/main" val="915621838"/>
                    </a:ext>
                  </a:extLst>
                </a:gridCol>
                <a:gridCol w="1568450">
                  <a:extLst>
                    <a:ext uri="{9D8B030D-6E8A-4147-A177-3AD203B41FA5}">
                      <a16:colId xmlns:a16="http://schemas.microsoft.com/office/drawing/2014/main" val="1907027826"/>
                    </a:ext>
                  </a:extLst>
                </a:gridCol>
              </a:tblGrid>
              <a:tr h="55721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Підрозділи</a:t>
                      </a:r>
                    </a:p>
                    <a:p>
                      <a:pPr marL="0" marR="0" lvl="0" indent="0" algn="ctr"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середи</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Елементи, суб'єкти та сфери, що становлять середовище</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Види</a:t>
                      </a:r>
                    </a:p>
                    <a:p>
                      <a:pPr marL="0" marR="0" lvl="0" indent="0" algn="ctr"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середи</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4102203517"/>
                  </a:ext>
                </a:extLst>
              </a:tr>
              <a:tr h="481013">
                <a:tc rowSpan="5">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Мікросереда</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1. Підприємство</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1016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101600" marR="0" lvl="0" indent="0" algn="l"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Внутрішнє середовище</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828742991"/>
                  </a:ext>
                </a:extLst>
              </a:tr>
              <a:tr h="250825">
                <a:tc vMerge="1">
                  <a:txBody>
                    <a:bodyPr/>
                    <a:lstStyle/>
                    <a:p>
                      <a:endParaRPr lang="uk-UA"/>
                    </a:p>
                  </a:txBody>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2. Споживачі</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10">
                  <a:txBody>
                    <a:bodyPr/>
                    <a:lstStyle>
                      <a:lvl1pPr marL="1651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165100" marR="0" lvl="0" indent="0" algn="l"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Зовнішнє середовище</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2537520362"/>
                  </a:ext>
                </a:extLst>
              </a:tr>
              <a:tr h="250825">
                <a:tc vMerge="1">
                  <a:txBody>
                    <a:bodyPr/>
                    <a:lstStyle/>
                    <a:p>
                      <a:endParaRPr lang="uk-UA"/>
                    </a:p>
                  </a:txBody>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3. Посередники зі збуту</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uk-UA"/>
                    </a:p>
                  </a:txBody>
                  <a:tcPr/>
                </a:tc>
                <a:extLst>
                  <a:ext uri="{0D108BD9-81ED-4DB2-BD59-A6C34878D82A}">
                    <a16:rowId xmlns:a16="http://schemas.microsoft.com/office/drawing/2014/main" val="97080354"/>
                  </a:ext>
                </a:extLst>
              </a:tr>
              <a:tr h="250825">
                <a:tc vMerge="1">
                  <a:txBody>
                    <a:bodyPr/>
                    <a:lstStyle/>
                    <a:p>
                      <a:endParaRPr lang="uk-UA"/>
                    </a:p>
                  </a:txBody>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4. Постачальники та партнери</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uk-UA"/>
                    </a:p>
                  </a:txBody>
                  <a:tcPr/>
                </a:tc>
                <a:extLst>
                  <a:ext uri="{0D108BD9-81ED-4DB2-BD59-A6C34878D82A}">
                    <a16:rowId xmlns:a16="http://schemas.microsoft.com/office/drawing/2014/main" val="1759203445"/>
                  </a:ext>
                </a:extLst>
              </a:tr>
              <a:tr h="250825">
                <a:tc vMerge="1">
                  <a:txBody>
                    <a:bodyPr/>
                    <a:lstStyle/>
                    <a:p>
                      <a:endParaRPr lang="uk-UA"/>
                    </a:p>
                  </a:txBody>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5. Конкуренти</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uk-UA"/>
                    </a:p>
                  </a:txBody>
                  <a:tcPr/>
                </a:tc>
                <a:extLst>
                  <a:ext uri="{0D108BD9-81ED-4DB2-BD59-A6C34878D82A}">
                    <a16:rowId xmlns:a16="http://schemas.microsoft.com/office/drawing/2014/main" val="2582293600"/>
                  </a:ext>
                </a:extLst>
              </a:tr>
              <a:tr h="250825">
                <a:tc rowSpan="6">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Макросереда</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6. Природні умови</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uk-UA"/>
                    </a:p>
                  </a:txBody>
                  <a:tcPr/>
                </a:tc>
                <a:extLst>
                  <a:ext uri="{0D108BD9-81ED-4DB2-BD59-A6C34878D82A}">
                    <a16:rowId xmlns:a16="http://schemas.microsoft.com/office/drawing/2014/main" val="3180623154"/>
                  </a:ext>
                </a:extLst>
              </a:tr>
              <a:tr h="349250">
                <a:tc vMerge="1">
                  <a:txBody>
                    <a:bodyPr/>
                    <a:lstStyle/>
                    <a:p>
                      <a:endParaRPr lang="uk-UA"/>
                    </a:p>
                  </a:txBody>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7. Політико-правові умови</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uk-UA"/>
                    </a:p>
                  </a:txBody>
                  <a:tcPr/>
                </a:tc>
                <a:extLst>
                  <a:ext uri="{0D108BD9-81ED-4DB2-BD59-A6C34878D82A}">
                    <a16:rowId xmlns:a16="http://schemas.microsoft.com/office/drawing/2014/main" val="3212848051"/>
                  </a:ext>
                </a:extLst>
              </a:tr>
              <a:tr h="250825">
                <a:tc vMerge="1">
                  <a:txBody>
                    <a:bodyPr/>
                    <a:lstStyle/>
                    <a:p>
                      <a:endParaRPr lang="uk-UA"/>
                    </a:p>
                  </a:txBody>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8. Демографічні умови</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uk-UA"/>
                    </a:p>
                  </a:txBody>
                  <a:tcPr/>
                </a:tc>
                <a:extLst>
                  <a:ext uri="{0D108BD9-81ED-4DB2-BD59-A6C34878D82A}">
                    <a16:rowId xmlns:a16="http://schemas.microsoft.com/office/drawing/2014/main" val="1140712036"/>
                  </a:ext>
                </a:extLst>
              </a:tr>
              <a:tr h="481013">
                <a:tc vMerge="1">
                  <a:txBody>
                    <a:bodyPr/>
                    <a:lstStyle/>
                    <a:p>
                      <a:endParaRPr lang="uk-UA"/>
                    </a:p>
                  </a:txBody>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9. Соціально-культурні умови</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uk-UA"/>
                    </a:p>
                  </a:txBody>
                  <a:tcPr/>
                </a:tc>
                <a:extLst>
                  <a:ext uri="{0D108BD9-81ED-4DB2-BD59-A6C34878D82A}">
                    <a16:rowId xmlns:a16="http://schemas.microsoft.com/office/drawing/2014/main" val="1874405888"/>
                  </a:ext>
                </a:extLst>
              </a:tr>
              <a:tr h="250825">
                <a:tc vMerge="1">
                  <a:txBody>
                    <a:bodyPr/>
                    <a:lstStyle/>
                    <a:p>
                      <a:endParaRPr lang="uk-UA"/>
                    </a:p>
                  </a:txBody>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a:ln>
                            <a:noFill/>
                          </a:ln>
                          <a:solidFill>
                            <a:srgbClr val="000000"/>
                          </a:solidFill>
                          <a:effectLst/>
                          <a:latin typeface="Times New Roman" panose="02020603050405020304" pitchFamily="18" charset="0"/>
                          <a:cs typeface="Times New Roman" panose="02020603050405020304" pitchFamily="18" charset="0"/>
                        </a:rPr>
                        <a:t>10. Економічні умови</a:t>
                      </a:r>
                      <a:endParaRPr kumimoji="0" lang="uk-UA" altLang="uk-UA" sz="1000" b="0" i="0" u="none" strike="noStrike" cap="none" normalizeH="0" baseline="0" noProof="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uk-UA"/>
                    </a:p>
                  </a:txBody>
                  <a:tcPr/>
                </a:tc>
                <a:extLst>
                  <a:ext uri="{0D108BD9-81ED-4DB2-BD59-A6C34878D82A}">
                    <a16:rowId xmlns:a16="http://schemas.microsoft.com/office/drawing/2014/main" val="2543288925"/>
                  </a:ext>
                </a:extLst>
              </a:tr>
              <a:tr h="333375">
                <a:tc vMerge="1">
                  <a:txBody>
                    <a:bodyPr/>
                    <a:lstStyle/>
                    <a:p>
                      <a:endParaRPr lang="uk-UA"/>
                    </a:p>
                  </a:txBody>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ts val="1700"/>
                        </a:lnSpc>
                        <a:spcBef>
                          <a:spcPct val="0"/>
                        </a:spcBef>
                        <a:spcAft>
                          <a:spcPct val="0"/>
                        </a:spcAft>
                        <a:buClrTx/>
                        <a:buSzTx/>
                        <a:buFontTx/>
                        <a:buNone/>
                        <a:tabLst/>
                      </a:pPr>
                      <a:r>
                        <a:rPr kumimoji="0" lang="uk-UA" altLang="uk-UA" sz="1400" b="0" i="0" u="none" strike="noStrike" cap="none" normalizeH="0" baseline="0" noProof="0" dirty="0">
                          <a:ln>
                            <a:noFill/>
                          </a:ln>
                          <a:solidFill>
                            <a:srgbClr val="000000"/>
                          </a:solidFill>
                          <a:effectLst/>
                          <a:latin typeface="Times New Roman" panose="02020603050405020304" pitchFamily="18" charset="0"/>
                          <a:cs typeface="Times New Roman" panose="02020603050405020304" pitchFamily="18" charset="0"/>
                        </a:rPr>
                        <a:t>11. Науково-технічні умови</a:t>
                      </a:r>
                      <a:endParaRPr kumimoji="0" lang="uk-UA" altLang="uk-UA" sz="1000" b="0" i="0" u="none" strike="noStrike" cap="none" normalizeH="0" baseline="0" noProof="0" dirty="0">
                        <a:ln>
                          <a:noFill/>
                        </a:ln>
                        <a:solidFill>
                          <a:schemeClr val="tx1"/>
                        </a:solidFill>
                        <a:effectLst/>
                        <a:latin typeface="Times New Roman" panose="02020603050405020304" pitchFamily="18" charset="0"/>
                        <a:cs typeface="Times New Roman" panose="02020603050405020304" pitchFamily="18" charset="0"/>
                      </a:endParaRPr>
                    </a:p>
                  </a:txBody>
                  <a:tcPr marL="6350" marR="63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uk-UA"/>
                    </a:p>
                  </a:txBody>
                  <a:tcPr/>
                </a:tc>
                <a:extLst>
                  <a:ext uri="{0D108BD9-81ED-4DB2-BD59-A6C34878D82A}">
                    <a16:rowId xmlns:a16="http://schemas.microsoft.com/office/drawing/2014/main" val="848836400"/>
                  </a:ext>
                </a:extLst>
              </a:tr>
            </a:tbl>
          </a:graphicData>
        </a:graphic>
      </p:graphicFrame>
      <p:sp>
        <p:nvSpPr>
          <p:cNvPr id="21544" name="Прямоугольник 5">
            <a:extLst>
              <a:ext uri="{FF2B5EF4-FFF2-40B4-BE49-F238E27FC236}">
                <a16:creationId xmlns:a16="http://schemas.microsoft.com/office/drawing/2014/main" id="{192E6C7E-CFE6-440E-B1D0-C037DB81D42D}"/>
              </a:ext>
            </a:extLst>
          </p:cNvPr>
          <p:cNvSpPr>
            <a:spLocks noChangeArrowheads="1"/>
          </p:cNvSpPr>
          <p:nvPr/>
        </p:nvSpPr>
        <p:spPr bwMode="auto">
          <a:xfrm>
            <a:off x="2411760" y="1475400"/>
            <a:ext cx="437934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uk-UA" altLang="uk-UA" sz="2000" dirty="0">
                <a:latin typeface="Times New Roman" panose="02020603050405020304" pitchFamily="18" charset="0"/>
                <a:cs typeface="Times New Roman" panose="02020603050405020304" pitchFamily="18" charset="0"/>
              </a:rPr>
              <a:t>Таблиця. Маркетингового середовища</a:t>
            </a:r>
          </a:p>
        </p:txBody>
      </p:sp>
      <p:sp>
        <p:nvSpPr>
          <p:cNvPr id="7" name="Номер слайда 6">
            <a:extLst>
              <a:ext uri="{FF2B5EF4-FFF2-40B4-BE49-F238E27FC236}">
                <a16:creationId xmlns:a16="http://schemas.microsoft.com/office/drawing/2014/main" id="{92F3820E-7944-42E7-9F2C-1039CF254F0B}"/>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4020AFBF-BD0E-47F7-A455-61948B98FE26}" type="slidenum">
              <a:rPr lang="ru-RU" altLang="uk-UA">
                <a:solidFill>
                  <a:srgbClr val="898989"/>
                </a:solidFill>
              </a:rPr>
              <a:pPr/>
              <a:t>20</a:t>
            </a:fld>
            <a:endParaRPr lang="ru-RU" altLang="uk-UA">
              <a:solidFill>
                <a:srgbClr val="89898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A2E32BD-8B57-4126-904A-A17CFC65A7B8}"/>
              </a:ext>
            </a:extLst>
          </p:cNvPr>
          <p:cNvSpPr>
            <a:spLocks noGrp="1"/>
          </p:cNvSpPr>
          <p:nvPr>
            <p:ph idx="1"/>
          </p:nvPr>
        </p:nvSpPr>
        <p:spPr>
          <a:xfrm>
            <a:off x="457200" y="260350"/>
            <a:ext cx="8229600" cy="5865813"/>
          </a:xfrm>
        </p:spPr>
        <p:txBody>
          <a:bodyPr rtlCol="0">
            <a:normAutofit/>
          </a:bodyPr>
          <a:lstStyle/>
          <a:p>
            <a:pPr marL="514350" lvl="1" indent="-514350" fontAlgn="auto">
              <a:spcAft>
                <a:spcPts val="0"/>
              </a:spcAft>
              <a:buFont typeface="Arial" panose="020B0604020202020204" pitchFamily="34" charset="0"/>
              <a:buAutoNum type="arabicPeriod"/>
              <a:defRPr/>
            </a:pPr>
            <a:r>
              <a:rPr lang="uk-UA" b="1" dirty="0">
                <a:solidFill>
                  <a:srgbClr val="92D050"/>
                </a:solidFill>
                <a:latin typeface="Times New Roman" panose="02020603050405020304" pitchFamily="18" charset="0"/>
                <a:cs typeface="Times New Roman" panose="02020603050405020304" pitchFamily="18" charset="0"/>
              </a:rPr>
              <a:t>Концепція цифрового маркетингу</a:t>
            </a:r>
          </a:p>
          <a:p>
            <a:pPr marL="0" indent="0" fontAlgn="auto">
              <a:spcAft>
                <a:spcPts val="0"/>
              </a:spcAft>
              <a:buFont typeface="Arial" panose="020B0604020202020204" pitchFamily="34" charset="0"/>
              <a:buNone/>
              <a:defRPr/>
            </a:pPr>
            <a:r>
              <a:rPr lang="uk-UA" sz="2400" dirty="0">
                <a:latin typeface="Times New Roman" panose="02020603050405020304" pitchFamily="18" charset="0"/>
                <a:cs typeface="Times New Roman" panose="02020603050405020304" pitchFamily="18" charset="0"/>
              </a:rPr>
              <a:t>Термін «маркетинг» виник при поєднанні слів </a:t>
            </a:r>
            <a:r>
              <a:rPr lang="en-US" sz="2400" dirty="0">
                <a:latin typeface="Times New Roman" panose="02020603050405020304" pitchFamily="18" charset="0"/>
                <a:cs typeface="Times New Roman" panose="02020603050405020304" pitchFamily="18" charset="0"/>
              </a:rPr>
              <a:t>market – «</a:t>
            </a:r>
            <a:r>
              <a:rPr lang="uk-UA" sz="2400" dirty="0">
                <a:latin typeface="Times New Roman" panose="02020603050405020304" pitchFamily="18" charset="0"/>
                <a:cs typeface="Times New Roman" panose="02020603050405020304" pitchFamily="18" charset="0"/>
              </a:rPr>
              <a:t>ринок</a:t>
            </a:r>
            <a:r>
              <a:rPr lang="ru-RU" sz="2400" dirty="0">
                <a:latin typeface="Times New Roman" panose="02020603050405020304" pitchFamily="18" charset="0"/>
                <a:cs typeface="Times New Roman" panose="02020603050405020304" pitchFamily="18" charset="0"/>
              </a:rPr>
              <a:t>» та </a:t>
            </a:r>
            <a:r>
              <a:rPr lang="en-US" sz="2400" dirty="0">
                <a:latin typeface="Times New Roman" panose="02020603050405020304" pitchFamily="18" charset="0"/>
                <a:cs typeface="Times New Roman" panose="02020603050405020304" pitchFamily="18" charset="0"/>
              </a:rPr>
              <a:t>getting – </a:t>
            </a:r>
            <a:r>
              <a:rPr lang="uk-UA" sz="2400" dirty="0">
                <a:latin typeface="Times New Roman" panose="02020603050405020304" pitchFamily="18" charset="0"/>
                <a:cs typeface="Times New Roman" panose="02020603050405020304" pitchFamily="18" charset="0"/>
              </a:rPr>
              <a:t>оволодіння</a:t>
            </a:r>
            <a:r>
              <a:rPr lang="ru-RU" sz="2400" dirty="0">
                <a:latin typeface="Times New Roman" panose="02020603050405020304" pitchFamily="18" charset="0"/>
                <a:cs typeface="Times New Roman" panose="02020603050405020304" pitchFamily="18" charset="0"/>
              </a:rPr>
              <a:t>.</a:t>
            </a:r>
          </a:p>
        </p:txBody>
      </p:sp>
      <p:sp>
        <p:nvSpPr>
          <p:cNvPr id="2" name="Номер слайда 1">
            <a:extLst>
              <a:ext uri="{FF2B5EF4-FFF2-40B4-BE49-F238E27FC236}">
                <a16:creationId xmlns:a16="http://schemas.microsoft.com/office/drawing/2014/main" id="{35A12297-3D32-450F-B1AA-BB67877ACBCB}"/>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C640257C-0EBC-486F-96A1-07B1DCD37BBE}" type="slidenum">
              <a:rPr lang="ru-RU" altLang="uk-UA">
                <a:solidFill>
                  <a:srgbClr val="898989"/>
                </a:solidFill>
              </a:rPr>
              <a:pPr/>
              <a:t>3</a:t>
            </a:fld>
            <a:endParaRPr lang="ru-RU" altLang="uk-UA">
              <a:solidFill>
                <a:srgbClr val="898989"/>
              </a:solidFill>
            </a:endParaRPr>
          </a:p>
        </p:txBody>
      </p:sp>
      <p:pic>
        <p:nvPicPr>
          <p:cNvPr id="6" name="Рисунок 5">
            <a:extLst>
              <a:ext uri="{FF2B5EF4-FFF2-40B4-BE49-F238E27FC236}">
                <a16:creationId xmlns:a16="http://schemas.microsoft.com/office/drawing/2014/main" id="{A0505623-A28A-4040-8459-578256E4E9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1700808"/>
            <a:ext cx="2743583" cy="3162741"/>
          </a:xfrm>
          <a:prstGeom prst="rect">
            <a:avLst/>
          </a:prstGeom>
        </p:spPr>
      </p:pic>
      <p:sp>
        <p:nvSpPr>
          <p:cNvPr id="10" name="TextBox 9">
            <a:extLst>
              <a:ext uri="{FF2B5EF4-FFF2-40B4-BE49-F238E27FC236}">
                <a16:creationId xmlns:a16="http://schemas.microsoft.com/office/drawing/2014/main" id="{6F02B3D4-302A-4456-B1CE-4B0E28F5AC57}"/>
              </a:ext>
            </a:extLst>
          </p:cNvPr>
          <p:cNvSpPr txBox="1"/>
          <p:nvPr/>
        </p:nvSpPr>
        <p:spPr>
          <a:xfrm>
            <a:off x="3710111" y="1628800"/>
            <a:ext cx="4572000" cy="2677656"/>
          </a:xfrm>
          <a:prstGeom prst="rect">
            <a:avLst/>
          </a:prstGeom>
          <a:noFill/>
        </p:spPr>
        <p:txBody>
          <a:bodyPr wrap="square">
            <a:spAutoFit/>
          </a:bodyPr>
          <a:lstStyle/>
          <a:p>
            <a:pPr algn="just"/>
            <a:r>
              <a:rPr lang="uk-UA" sz="2400" b="0" i="0" dirty="0">
                <a:solidFill>
                  <a:srgbClr val="3C4043"/>
                </a:solidFill>
                <a:effectLst/>
                <a:latin typeface="Times New Roman" panose="02020603050405020304" pitchFamily="18" charset="0"/>
                <a:cs typeface="Times New Roman" panose="02020603050405020304" pitchFamily="18" charset="0"/>
              </a:rPr>
              <a:t>Філіп </a:t>
            </a:r>
            <a:r>
              <a:rPr lang="uk-UA" sz="2400" b="0" i="0" dirty="0" err="1">
                <a:solidFill>
                  <a:srgbClr val="3C4043"/>
                </a:solidFill>
                <a:effectLst/>
                <a:latin typeface="Times New Roman" panose="02020603050405020304" pitchFamily="18" charset="0"/>
                <a:cs typeface="Times New Roman" panose="02020603050405020304" pitchFamily="18" charset="0"/>
              </a:rPr>
              <a:t>Котлер</a:t>
            </a:r>
            <a:r>
              <a:rPr lang="uk-UA" sz="2400" b="0" i="0" dirty="0">
                <a:solidFill>
                  <a:srgbClr val="3C4043"/>
                </a:solidFill>
                <a:effectLst/>
                <a:latin typeface="Times New Roman" panose="02020603050405020304" pitchFamily="18" charset="0"/>
                <a:cs typeface="Times New Roman" panose="02020603050405020304" pitchFamily="18" charset="0"/>
              </a:rPr>
              <a:t> визначав маркетинг як мистецтво знаходження нових шляхів порятунку від товарів.</a:t>
            </a:r>
          </a:p>
          <a:p>
            <a:pPr algn="just"/>
            <a:r>
              <a:rPr lang="uk-UA" sz="2400" dirty="0">
                <a:solidFill>
                  <a:srgbClr val="3C4043"/>
                </a:solidFill>
                <a:latin typeface="Times New Roman" panose="02020603050405020304" pitchFamily="18" charset="0"/>
                <a:cs typeface="Times New Roman" panose="02020603050405020304" pitchFamily="18" charset="0"/>
              </a:rPr>
              <a:t>Маркетинг це максимальне задоволення споживачів з максимально можливим прибутком для виробників</a:t>
            </a:r>
            <a:endParaRPr lang="uk-UA"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Объект 6" descr="C:\Users\D662~1\AppData\Local\Temp\FineReader12.00\media\image4.jpeg">
            <a:extLst>
              <a:ext uri="{FF2B5EF4-FFF2-40B4-BE49-F238E27FC236}">
                <a16:creationId xmlns:a16="http://schemas.microsoft.com/office/drawing/2014/main" id="{B62473E0-38C4-45D8-AF4C-1361113B2AEC}"/>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0" y="188913"/>
            <a:ext cx="1682750" cy="2432050"/>
          </a:xfrm>
        </p:spPr>
      </p:pic>
      <p:sp>
        <p:nvSpPr>
          <p:cNvPr id="5123" name="Прямоугольник 4">
            <a:extLst>
              <a:ext uri="{FF2B5EF4-FFF2-40B4-BE49-F238E27FC236}">
                <a16:creationId xmlns:a16="http://schemas.microsoft.com/office/drawing/2014/main" id="{75A832DE-7C61-4492-ABE2-8852288D42B7}"/>
              </a:ext>
            </a:extLst>
          </p:cNvPr>
          <p:cNvSpPr>
            <a:spLocks noChangeArrowheads="1"/>
          </p:cNvSpPr>
          <p:nvPr/>
        </p:nvSpPr>
        <p:spPr bwMode="auto">
          <a:xfrm>
            <a:off x="1908175" y="188913"/>
            <a:ext cx="7056438"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ru-RU" altLang="uk-UA" dirty="0" err="1"/>
              <a:t>Девід</a:t>
            </a:r>
            <a:r>
              <a:rPr lang="ru-RU" altLang="uk-UA" dirty="0"/>
              <a:t> Паккард, один </a:t>
            </a:r>
            <a:r>
              <a:rPr lang="ru-RU" altLang="uk-UA" dirty="0" err="1"/>
              <a:t>із</a:t>
            </a:r>
            <a:r>
              <a:rPr lang="ru-RU" altLang="uk-UA" dirty="0"/>
              <a:t> </a:t>
            </a:r>
            <a:r>
              <a:rPr lang="ru-RU" altLang="uk-UA" dirty="0" err="1"/>
              <a:t>засновників</a:t>
            </a:r>
            <a:r>
              <a:rPr lang="ru-RU" altLang="uk-UA" dirty="0"/>
              <a:t> </a:t>
            </a:r>
            <a:r>
              <a:rPr lang="ru-RU" altLang="uk-UA" dirty="0" err="1"/>
              <a:t>міжнародної</a:t>
            </a:r>
            <a:r>
              <a:rPr lang="ru-RU" altLang="uk-UA" dirty="0"/>
              <a:t> </a:t>
            </a:r>
            <a:r>
              <a:rPr lang="ru-RU" altLang="uk-UA" dirty="0" err="1"/>
              <a:t>компанії</a:t>
            </a:r>
            <a:r>
              <a:rPr lang="ru-RU" altLang="uk-UA" dirty="0"/>
              <a:t> </a:t>
            </a:r>
            <a:r>
              <a:rPr lang="en-US" altLang="uk-UA" dirty="0"/>
              <a:t>Hewlett-Packard, </a:t>
            </a:r>
            <a:r>
              <a:rPr lang="ru-RU" altLang="uk-UA" dirty="0" err="1"/>
              <a:t>дуже</a:t>
            </a:r>
            <a:r>
              <a:rPr lang="ru-RU" altLang="uk-UA" dirty="0"/>
              <a:t> </a:t>
            </a:r>
            <a:r>
              <a:rPr lang="ru-RU" altLang="uk-UA" dirty="0" err="1"/>
              <a:t>вірно</a:t>
            </a:r>
            <a:r>
              <a:rPr lang="ru-RU" altLang="uk-UA" dirty="0"/>
              <a:t> </a:t>
            </a:r>
            <a:r>
              <a:rPr lang="ru-RU" altLang="uk-UA" dirty="0" err="1"/>
              <a:t>помітив</a:t>
            </a:r>
            <a:r>
              <a:rPr lang="ru-RU" altLang="uk-UA" dirty="0"/>
              <a:t>, </a:t>
            </a:r>
            <a:r>
              <a:rPr lang="ru-RU" altLang="uk-UA" dirty="0" err="1"/>
              <a:t>що</a:t>
            </a:r>
            <a:r>
              <a:rPr lang="ru-RU" altLang="uk-UA" dirty="0"/>
              <a:t> «маркетинг </a:t>
            </a:r>
            <a:r>
              <a:rPr lang="ru-RU" altLang="uk-UA" dirty="0" err="1"/>
              <a:t>занадто</a:t>
            </a:r>
            <a:r>
              <a:rPr lang="ru-RU" altLang="uk-UA" dirty="0"/>
              <a:t> </a:t>
            </a:r>
            <a:r>
              <a:rPr lang="ru-RU" altLang="uk-UA" dirty="0" err="1"/>
              <a:t>важливий</a:t>
            </a:r>
            <a:r>
              <a:rPr lang="ru-RU" altLang="uk-UA" dirty="0"/>
              <a:t>, </a:t>
            </a:r>
            <a:r>
              <a:rPr lang="ru-RU" altLang="uk-UA" dirty="0" err="1"/>
              <a:t>щоб</a:t>
            </a:r>
            <a:r>
              <a:rPr lang="ru-RU" altLang="uk-UA" dirty="0"/>
              <a:t> </a:t>
            </a:r>
            <a:r>
              <a:rPr lang="ru-RU" altLang="uk-UA" dirty="0" err="1"/>
              <a:t>залишати</a:t>
            </a:r>
            <a:r>
              <a:rPr lang="ru-RU" altLang="uk-UA" dirty="0"/>
              <a:t> </a:t>
            </a:r>
            <a:r>
              <a:rPr lang="ru-RU" altLang="uk-UA" dirty="0" err="1"/>
              <a:t>його</a:t>
            </a:r>
            <a:r>
              <a:rPr lang="ru-RU" altLang="uk-UA" dirty="0"/>
              <a:t> </a:t>
            </a:r>
            <a:r>
              <a:rPr lang="ru-RU" altLang="uk-UA" dirty="0" err="1"/>
              <a:t>під</a:t>
            </a:r>
            <a:r>
              <a:rPr lang="ru-RU" altLang="uk-UA" dirty="0"/>
              <a:t> </a:t>
            </a:r>
            <a:r>
              <a:rPr lang="ru-RU" altLang="uk-UA" dirty="0" err="1"/>
              <a:t>опікою</a:t>
            </a:r>
            <a:r>
              <a:rPr lang="ru-RU" altLang="uk-UA" dirty="0"/>
              <a:t> </a:t>
            </a:r>
            <a:r>
              <a:rPr lang="ru-RU" altLang="uk-UA" dirty="0" err="1"/>
              <a:t>відділу</a:t>
            </a:r>
            <a:r>
              <a:rPr lang="ru-RU" altLang="uk-UA" dirty="0"/>
              <a:t> маркетингу. </a:t>
            </a:r>
            <a:r>
              <a:rPr lang="ru-RU" altLang="uk-UA" dirty="0" err="1"/>
              <a:t>Усі</a:t>
            </a:r>
            <a:r>
              <a:rPr lang="ru-RU" altLang="uk-UA" dirty="0"/>
              <a:t> </a:t>
            </a:r>
            <a:r>
              <a:rPr lang="ru-RU" altLang="uk-UA" dirty="0" err="1"/>
              <a:t>повинні</a:t>
            </a:r>
            <a:r>
              <a:rPr lang="ru-RU" altLang="uk-UA" dirty="0"/>
              <a:t> </a:t>
            </a:r>
            <a:r>
              <a:rPr lang="ru-RU" altLang="uk-UA" dirty="0" err="1"/>
              <a:t>приймати</a:t>
            </a:r>
            <a:r>
              <a:rPr lang="ru-RU" altLang="uk-UA" dirty="0"/>
              <a:t> </a:t>
            </a:r>
            <a:r>
              <a:rPr lang="ru-RU" altLang="uk-UA" dirty="0" err="1"/>
              <a:t>рішення</a:t>
            </a:r>
            <a:r>
              <a:rPr lang="ru-RU" altLang="uk-UA" dirty="0"/>
              <a:t> на </a:t>
            </a:r>
            <a:r>
              <a:rPr lang="ru-RU" altLang="uk-UA" dirty="0" err="1"/>
              <a:t>основі</a:t>
            </a:r>
            <a:r>
              <a:rPr lang="ru-RU" altLang="uk-UA" dirty="0"/>
              <a:t> </a:t>
            </a:r>
            <a:r>
              <a:rPr lang="ru-RU" altLang="uk-UA" dirty="0" err="1"/>
              <a:t>їхнього</a:t>
            </a:r>
            <a:r>
              <a:rPr lang="ru-RU" altLang="uk-UA" dirty="0"/>
              <a:t> </a:t>
            </a:r>
            <a:r>
              <a:rPr lang="ru-RU" altLang="uk-UA" dirty="0" err="1"/>
              <a:t>впливу</a:t>
            </a:r>
            <a:r>
              <a:rPr lang="ru-RU" altLang="uk-UA" dirty="0"/>
              <a:t> на </a:t>
            </a:r>
            <a:r>
              <a:rPr lang="ru-RU" altLang="uk-UA" dirty="0" err="1"/>
              <a:t>споживача</a:t>
            </a:r>
            <a:r>
              <a:rPr lang="ru-RU" altLang="uk-UA" dirty="0"/>
              <a:t>».</a:t>
            </a:r>
          </a:p>
          <a:p>
            <a:r>
              <a:rPr lang="ru-RU" altLang="uk-UA" dirty="0"/>
              <a:t>«Маркетинг </a:t>
            </a:r>
            <a:r>
              <a:rPr lang="ru-RU" altLang="uk-UA" dirty="0" err="1"/>
              <a:t>починається</a:t>
            </a:r>
            <a:r>
              <a:rPr lang="ru-RU" altLang="uk-UA" dirty="0"/>
              <a:t> з </a:t>
            </a:r>
            <a:r>
              <a:rPr lang="ru-RU" altLang="uk-UA" dirty="0" err="1"/>
              <a:t>найвищого</a:t>
            </a:r>
            <a:r>
              <a:rPr lang="ru-RU" altLang="uk-UA" dirty="0"/>
              <a:t> </a:t>
            </a:r>
            <a:r>
              <a:rPr lang="ru-RU" altLang="uk-UA" dirty="0" err="1"/>
              <a:t>керівництва</a:t>
            </a:r>
            <a:r>
              <a:rPr lang="ru-RU" altLang="uk-UA" dirty="0"/>
              <a:t>. </a:t>
            </a:r>
            <a:r>
              <a:rPr lang="ru-RU" altLang="uk-UA" dirty="0" err="1"/>
              <a:t>Якщо</a:t>
            </a:r>
            <a:r>
              <a:rPr lang="ru-RU" altLang="uk-UA" dirty="0"/>
              <a:t> </a:t>
            </a:r>
            <a:r>
              <a:rPr lang="ru-RU" altLang="uk-UA" dirty="0" err="1"/>
              <a:t>воно</a:t>
            </a:r>
            <a:r>
              <a:rPr lang="ru-RU" altLang="uk-UA" dirty="0"/>
              <a:t> не </a:t>
            </a:r>
            <a:r>
              <a:rPr lang="ru-RU" altLang="uk-UA" dirty="0" err="1"/>
              <a:t>переконане</a:t>
            </a:r>
            <a:r>
              <a:rPr lang="ru-RU" altLang="uk-UA" dirty="0"/>
              <a:t> в </a:t>
            </a:r>
            <a:r>
              <a:rPr lang="ru-RU" altLang="uk-UA" dirty="0" err="1"/>
              <a:t>необхідності</a:t>
            </a:r>
            <a:r>
              <a:rPr lang="ru-RU" altLang="uk-UA" dirty="0"/>
              <a:t> </a:t>
            </a:r>
            <a:r>
              <a:rPr lang="ru-RU" altLang="uk-UA" dirty="0" err="1"/>
              <a:t>орієнтації</a:t>
            </a:r>
            <a:r>
              <a:rPr lang="ru-RU" altLang="uk-UA" dirty="0"/>
              <a:t> на </a:t>
            </a:r>
            <a:r>
              <a:rPr lang="ru-RU" altLang="uk-UA" dirty="0" err="1"/>
              <a:t>клієнта</a:t>
            </a:r>
            <a:r>
              <a:rPr lang="ru-RU" altLang="uk-UA" dirty="0"/>
              <a:t>, то як же </a:t>
            </a:r>
            <a:r>
              <a:rPr lang="ru-RU" altLang="uk-UA" dirty="0" err="1"/>
              <a:t>ця</a:t>
            </a:r>
            <a:r>
              <a:rPr lang="ru-RU" altLang="uk-UA" dirty="0"/>
              <a:t> </a:t>
            </a:r>
            <a:r>
              <a:rPr lang="ru-RU" altLang="uk-UA" dirty="0" err="1"/>
              <a:t>ідея</a:t>
            </a:r>
            <a:r>
              <a:rPr lang="ru-RU" altLang="uk-UA" dirty="0"/>
              <a:t> маркетингу </a:t>
            </a:r>
            <a:r>
              <a:rPr lang="ru-RU" altLang="uk-UA" dirty="0" err="1"/>
              <a:t>може</a:t>
            </a:r>
            <a:r>
              <a:rPr lang="ru-RU" altLang="uk-UA" dirty="0"/>
              <a:t> бути </a:t>
            </a:r>
            <a:r>
              <a:rPr lang="ru-RU" altLang="uk-UA" dirty="0" err="1"/>
              <a:t>прийнята</a:t>
            </a:r>
            <a:r>
              <a:rPr lang="ru-RU" altLang="uk-UA" dirty="0"/>
              <a:t> та </a:t>
            </a:r>
            <a:r>
              <a:rPr lang="ru-RU" altLang="uk-UA" dirty="0" err="1"/>
              <a:t>реалізована</a:t>
            </a:r>
            <a:r>
              <a:rPr lang="ru-RU" altLang="uk-UA" dirty="0"/>
              <a:t> </a:t>
            </a:r>
            <a:r>
              <a:rPr lang="ru-RU" altLang="uk-UA" dirty="0" err="1"/>
              <a:t>рештою</a:t>
            </a:r>
            <a:r>
              <a:rPr lang="ru-RU" altLang="uk-UA" dirty="0"/>
              <a:t> </a:t>
            </a:r>
            <a:r>
              <a:rPr lang="ru-RU" altLang="uk-UA" dirty="0" err="1"/>
              <a:t>працівників</a:t>
            </a:r>
            <a:r>
              <a:rPr lang="ru-RU" altLang="uk-UA" dirty="0"/>
              <a:t> </a:t>
            </a:r>
            <a:r>
              <a:rPr lang="ru-RU" altLang="uk-UA" dirty="0" err="1"/>
              <a:t>компанії</a:t>
            </a:r>
            <a:r>
              <a:rPr lang="ru-RU" altLang="uk-UA" dirty="0"/>
              <a:t>?». </a:t>
            </a:r>
            <a:r>
              <a:rPr lang="ru-RU" altLang="uk-UA" dirty="0" err="1"/>
              <a:t>Глобальні</a:t>
            </a:r>
            <a:r>
              <a:rPr lang="ru-RU" altLang="uk-UA" dirty="0"/>
              <a:t> </a:t>
            </a:r>
            <a:r>
              <a:rPr lang="ru-RU" altLang="uk-UA" dirty="0" err="1"/>
              <a:t>компанії</a:t>
            </a:r>
            <a:r>
              <a:rPr lang="ru-RU" altLang="uk-UA" dirty="0"/>
              <a:t>, </a:t>
            </a:r>
            <a:r>
              <a:rPr lang="ru-RU" altLang="uk-UA" dirty="0" err="1"/>
              <a:t>такі</a:t>
            </a:r>
            <a:r>
              <a:rPr lang="ru-RU" altLang="uk-UA" dirty="0"/>
              <a:t> як </a:t>
            </a:r>
            <a:r>
              <a:rPr lang="en-US" altLang="uk-UA" dirty="0"/>
              <a:t>Procter &amp; Gamble, Unilever, Henkel </a:t>
            </a:r>
            <a:r>
              <a:rPr lang="ru-RU" altLang="uk-UA" dirty="0" err="1"/>
              <a:t>називають</a:t>
            </a:r>
            <a:r>
              <a:rPr lang="ru-RU" altLang="uk-UA" dirty="0"/>
              <a:t> себе </a:t>
            </a:r>
            <a:r>
              <a:rPr lang="ru-RU" altLang="uk-UA" dirty="0" err="1"/>
              <a:t>маркетинговими</a:t>
            </a:r>
            <a:r>
              <a:rPr lang="ru-RU" altLang="uk-UA" dirty="0"/>
              <a:t> </a:t>
            </a:r>
            <a:r>
              <a:rPr lang="ru-RU" altLang="uk-UA" dirty="0" err="1"/>
              <a:t>компаніями</a:t>
            </a:r>
            <a:r>
              <a:rPr lang="ru-RU" altLang="uk-UA" dirty="0"/>
              <a:t>. «Наша мета – </a:t>
            </a:r>
            <a:r>
              <a:rPr lang="ru-RU" altLang="uk-UA" dirty="0" err="1"/>
              <a:t>виробляти</a:t>
            </a:r>
            <a:r>
              <a:rPr lang="ru-RU" altLang="uk-UA" dirty="0"/>
              <a:t> </a:t>
            </a:r>
            <a:r>
              <a:rPr lang="ru-RU" altLang="uk-UA" dirty="0" err="1"/>
              <a:t>товари</a:t>
            </a:r>
            <a:r>
              <a:rPr lang="ru-RU" altLang="uk-UA" dirty="0"/>
              <a:t> та </a:t>
            </a:r>
            <a:r>
              <a:rPr lang="ru-RU" altLang="uk-UA" dirty="0" err="1"/>
              <a:t>послуги</a:t>
            </a:r>
            <a:r>
              <a:rPr lang="ru-RU" altLang="uk-UA" dirty="0"/>
              <a:t> </a:t>
            </a:r>
            <a:r>
              <a:rPr lang="ru-RU" altLang="uk-UA" dirty="0" err="1"/>
              <a:t>найвищої</a:t>
            </a:r>
            <a:r>
              <a:rPr lang="ru-RU" altLang="uk-UA" dirty="0"/>
              <a:t> </a:t>
            </a:r>
            <a:r>
              <a:rPr lang="ru-RU" altLang="uk-UA" dirty="0" err="1"/>
              <a:t>якості</a:t>
            </a:r>
            <a:r>
              <a:rPr lang="ru-RU" altLang="uk-UA" dirty="0"/>
              <a:t> та </a:t>
            </a:r>
            <a:r>
              <a:rPr lang="ru-RU" altLang="uk-UA" dirty="0" err="1"/>
              <a:t>споживчої</a:t>
            </a:r>
            <a:r>
              <a:rPr lang="ru-RU" altLang="uk-UA" dirty="0"/>
              <a:t> </a:t>
            </a:r>
            <a:r>
              <a:rPr lang="ru-RU" altLang="uk-UA" dirty="0" err="1"/>
              <a:t>цінності</a:t>
            </a:r>
            <a:r>
              <a:rPr lang="ru-RU" altLang="uk-UA" dirty="0"/>
              <a:t>, </a:t>
            </a:r>
            <a:r>
              <a:rPr lang="ru-RU" altLang="uk-UA" dirty="0" err="1"/>
              <a:t>які</a:t>
            </a:r>
            <a:r>
              <a:rPr lang="ru-RU" altLang="uk-UA" dirty="0"/>
              <a:t> </a:t>
            </a:r>
            <a:r>
              <a:rPr lang="ru-RU" altLang="uk-UA" dirty="0" err="1"/>
              <a:t>покращують</a:t>
            </a:r>
            <a:r>
              <a:rPr lang="ru-RU" altLang="uk-UA" dirty="0"/>
              <a:t> </a:t>
            </a:r>
            <a:r>
              <a:rPr lang="ru-RU" altLang="uk-UA" dirty="0" err="1"/>
              <a:t>життя</a:t>
            </a:r>
            <a:r>
              <a:rPr lang="ru-RU" altLang="uk-UA" dirty="0"/>
              <a:t> </a:t>
            </a:r>
            <a:r>
              <a:rPr lang="ru-RU" altLang="uk-UA" dirty="0" err="1"/>
              <a:t>споживачів</a:t>
            </a:r>
            <a:r>
              <a:rPr lang="ru-RU" altLang="uk-UA" dirty="0"/>
              <a:t> у </a:t>
            </a:r>
            <a:r>
              <a:rPr lang="ru-RU" altLang="uk-UA" dirty="0" err="1"/>
              <a:t>всьому</a:t>
            </a:r>
            <a:r>
              <a:rPr lang="ru-RU" altLang="uk-UA" dirty="0"/>
              <a:t> </a:t>
            </a:r>
            <a:r>
              <a:rPr lang="ru-RU" altLang="uk-UA" dirty="0" err="1"/>
              <a:t>світі</a:t>
            </a:r>
            <a:r>
              <a:rPr lang="ru-RU" altLang="uk-UA" dirty="0"/>
              <a:t>», – заявлено на </a:t>
            </a:r>
            <a:r>
              <a:rPr lang="ru-RU" altLang="uk-UA" dirty="0" err="1"/>
              <a:t>сайті</a:t>
            </a:r>
            <a:r>
              <a:rPr lang="ru-RU" altLang="uk-UA" dirty="0"/>
              <a:t> </a:t>
            </a:r>
            <a:r>
              <a:rPr lang="en-US" altLang="uk-UA" dirty="0"/>
              <a:t>P&amp;G. </a:t>
            </a:r>
            <a:r>
              <a:rPr lang="ru-RU" altLang="uk-UA" dirty="0" err="1"/>
              <a:t>Задоволення</a:t>
            </a:r>
            <a:r>
              <a:rPr lang="ru-RU" altLang="uk-UA" dirty="0"/>
              <a:t> </a:t>
            </a:r>
            <a:r>
              <a:rPr lang="ru-RU" altLang="uk-UA" dirty="0" err="1"/>
              <a:t>споживача</a:t>
            </a:r>
            <a:r>
              <a:rPr lang="ru-RU" altLang="uk-UA" dirty="0"/>
              <a:t> – </a:t>
            </a:r>
            <a:r>
              <a:rPr lang="ru-RU" altLang="uk-UA" dirty="0" err="1"/>
              <a:t>основне</a:t>
            </a:r>
            <a:r>
              <a:rPr lang="ru-RU" altLang="uk-UA" dirty="0"/>
              <a:t> </a:t>
            </a:r>
            <a:r>
              <a:rPr lang="ru-RU" altLang="uk-UA" dirty="0" err="1"/>
              <a:t>завдання</a:t>
            </a:r>
            <a:r>
              <a:rPr lang="ru-RU" altLang="uk-UA" dirty="0"/>
              <a:t> </a:t>
            </a:r>
            <a:r>
              <a:rPr lang="ru-RU" altLang="uk-UA" dirty="0" err="1"/>
              <a:t>компанії</a:t>
            </a:r>
            <a:r>
              <a:rPr lang="ru-RU" altLang="uk-UA" dirty="0"/>
              <a:t>, у </a:t>
            </a:r>
            <a:r>
              <a:rPr lang="ru-RU" altLang="uk-UA" dirty="0" err="1"/>
              <a:t>виконанні</a:t>
            </a:r>
            <a:r>
              <a:rPr lang="ru-RU" altLang="uk-UA" dirty="0"/>
              <a:t> </a:t>
            </a:r>
            <a:r>
              <a:rPr lang="ru-RU" altLang="uk-UA" dirty="0" err="1"/>
              <a:t>якої</a:t>
            </a:r>
            <a:r>
              <a:rPr lang="ru-RU" altLang="uk-UA" dirty="0"/>
              <a:t> </a:t>
            </a:r>
            <a:r>
              <a:rPr lang="ru-RU" altLang="uk-UA" dirty="0" err="1"/>
              <a:t>залучені</a:t>
            </a:r>
            <a:r>
              <a:rPr lang="ru-RU" altLang="uk-UA" dirty="0"/>
              <a:t> </a:t>
            </a:r>
            <a:r>
              <a:rPr lang="ru-RU" altLang="uk-UA" dirty="0" err="1"/>
              <a:t>всі</a:t>
            </a:r>
            <a:r>
              <a:rPr lang="ru-RU" altLang="uk-UA" dirty="0"/>
              <a:t> </a:t>
            </a:r>
            <a:r>
              <a:rPr lang="ru-RU" altLang="uk-UA" dirty="0" err="1"/>
              <a:t>її</a:t>
            </a:r>
            <a:r>
              <a:rPr lang="ru-RU" altLang="uk-UA" dirty="0"/>
              <a:t> </a:t>
            </a:r>
            <a:r>
              <a:rPr lang="ru-RU" altLang="uk-UA" dirty="0" err="1"/>
              <a:t>ключові</a:t>
            </a:r>
            <a:r>
              <a:rPr lang="ru-RU" altLang="uk-UA" dirty="0"/>
              <a:t> </a:t>
            </a:r>
            <a:r>
              <a:rPr lang="ru-RU" altLang="uk-UA" dirty="0" err="1"/>
              <a:t>департаменти</a:t>
            </a:r>
            <a:r>
              <a:rPr lang="ru-RU" altLang="uk-UA" dirty="0"/>
              <a:t>, а не </a:t>
            </a:r>
            <a:r>
              <a:rPr lang="ru-RU" altLang="uk-UA" dirty="0" err="1"/>
              <a:t>лише</a:t>
            </a:r>
            <a:r>
              <a:rPr lang="ru-RU" altLang="uk-UA" dirty="0"/>
              <a:t> маркетинг.</a:t>
            </a:r>
          </a:p>
          <a:p>
            <a:r>
              <a:rPr lang="ru-RU" altLang="uk-UA" dirty="0" err="1"/>
              <a:t>Що</a:t>
            </a:r>
            <a:r>
              <a:rPr lang="ru-RU" altLang="uk-UA" dirty="0"/>
              <a:t> ж до </a:t>
            </a:r>
            <a:r>
              <a:rPr lang="ru-RU" altLang="uk-UA" dirty="0" err="1"/>
              <a:t>продажів</a:t>
            </a:r>
            <a:r>
              <a:rPr lang="ru-RU" altLang="uk-UA" dirty="0"/>
              <a:t>, </a:t>
            </a:r>
            <a:r>
              <a:rPr lang="ru-RU" altLang="uk-UA" dirty="0" err="1"/>
              <a:t>із</a:t>
            </a:r>
            <a:r>
              <a:rPr lang="ru-RU" altLang="uk-UA" dirty="0"/>
              <a:t> </a:t>
            </a:r>
            <a:r>
              <a:rPr lang="ru-RU" altLang="uk-UA" dirty="0" err="1"/>
              <a:t>якими</a:t>
            </a:r>
            <a:r>
              <a:rPr lang="ru-RU" altLang="uk-UA" dirty="0"/>
              <a:t> часто </a:t>
            </a:r>
            <a:r>
              <a:rPr lang="ru-RU" altLang="uk-UA" dirty="0" err="1"/>
              <a:t>ототожнюють</a:t>
            </a:r>
            <a:r>
              <a:rPr lang="ru-RU" altLang="uk-UA" dirty="0"/>
              <a:t> маркетинг, </a:t>
            </a:r>
            <a:r>
              <a:rPr lang="ru-RU" altLang="uk-UA" dirty="0" err="1"/>
              <a:t>всі</a:t>
            </a:r>
            <a:r>
              <a:rPr lang="ru-RU" altLang="uk-UA" dirty="0"/>
              <a:t> вони </a:t>
            </a:r>
            <a:r>
              <a:rPr lang="ru-RU" altLang="uk-UA" dirty="0" err="1"/>
              <a:t>починаються</a:t>
            </a:r>
            <a:r>
              <a:rPr lang="ru-RU" altLang="uk-UA" dirty="0"/>
              <a:t> </a:t>
            </a:r>
            <a:r>
              <a:rPr lang="ru-RU" altLang="uk-UA" dirty="0" err="1"/>
              <a:t>лише</a:t>
            </a:r>
            <a:r>
              <a:rPr lang="ru-RU" altLang="uk-UA" dirty="0"/>
              <a:t> </a:t>
            </a:r>
            <a:r>
              <a:rPr lang="ru-RU" altLang="uk-UA" dirty="0" err="1"/>
              <a:t>тоді</a:t>
            </a:r>
            <a:r>
              <a:rPr lang="ru-RU" altLang="uk-UA" dirty="0"/>
              <a:t>, коли в </a:t>
            </a:r>
            <a:r>
              <a:rPr lang="ru-RU" altLang="uk-UA" dirty="0" err="1"/>
              <a:t>компанії</a:t>
            </a:r>
            <a:r>
              <a:rPr lang="ru-RU" altLang="uk-UA" dirty="0"/>
              <a:t> є товар, маркетинг же, </a:t>
            </a:r>
            <a:r>
              <a:rPr lang="ru-RU" altLang="uk-UA" dirty="0" err="1"/>
              <a:t>своєю</a:t>
            </a:r>
            <a:r>
              <a:rPr lang="ru-RU" altLang="uk-UA" dirty="0"/>
              <a:t> </a:t>
            </a:r>
            <a:r>
              <a:rPr lang="ru-RU" altLang="uk-UA" dirty="0" err="1"/>
              <a:t>чергою</a:t>
            </a:r>
            <a:r>
              <a:rPr lang="ru-RU" altLang="uk-UA" dirty="0"/>
              <a:t>, </a:t>
            </a:r>
            <a:r>
              <a:rPr lang="ru-RU" altLang="uk-UA" dirty="0" err="1"/>
              <a:t>має</a:t>
            </a:r>
            <a:r>
              <a:rPr lang="ru-RU" altLang="uk-UA" dirty="0"/>
              <a:t> </a:t>
            </a:r>
            <a:r>
              <a:rPr lang="ru-RU" altLang="uk-UA" dirty="0" err="1"/>
              <a:t>місце</a:t>
            </a:r>
            <a:r>
              <a:rPr lang="ru-RU" altLang="uk-UA" dirty="0"/>
              <a:t> й до того, як товар </a:t>
            </a:r>
            <a:r>
              <a:rPr lang="ru-RU" altLang="uk-UA" dirty="0" err="1"/>
              <a:t>з'явився</a:t>
            </a:r>
            <a:r>
              <a:rPr lang="ru-RU" altLang="uk-UA" dirty="0"/>
              <a:t>. </a:t>
            </a:r>
            <a:r>
              <a:rPr lang="ru-RU" altLang="uk-UA" dirty="0" err="1"/>
              <a:t>Найчастіше</a:t>
            </a:r>
            <a:r>
              <a:rPr lang="ru-RU" altLang="uk-UA" dirty="0"/>
              <a:t> </a:t>
            </a:r>
            <a:r>
              <a:rPr lang="ru-RU" altLang="uk-UA" dirty="0" err="1"/>
              <a:t>маркетингові</a:t>
            </a:r>
            <a:r>
              <a:rPr lang="ru-RU" altLang="uk-UA" dirty="0"/>
              <a:t> </a:t>
            </a:r>
            <a:r>
              <a:rPr lang="ru-RU" altLang="uk-UA" dirty="0" err="1"/>
              <a:t>дослідження</a:t>
            </a:r>
            <a:r>
              <a:rPr lang="ru-RU" altLang="uk-UA" dirty="0"/>
              <a:t> </a:t>
            </a:r>
            <a:r>
              <a:rPr lang="ru-RU" altLang="uk-UA" dirty="0" err="1"/>
              <a:t>починаються</a:t>
            </a:r>
            <a:r>
              <a:rPr lang="ru-RU" altLang="uk-UA" dirty="0"/>
              <a:t> </a:t>
            </a:r>
            <a:r>
              <a:rPr lang="ru-RU" altLang="uk-UA" dirty="0" err="1"/>
              <a:t>задовго</a:t>
            </a:r>
            <a:r>
              <a:rPr lang="ru-RU" altLang="uk-UA" dirty="0"/>
              <a:t>, як товар </a:t>
            </a:r>
            <a:r>
              <a:rPr lang="ru-RU" altLang="uk-UA" dirty="0" err="1"/>
              <a:t>з'явиться</a:t>
            </a:r>
            <a:r>
              <a:rPr lang="ru-RU" altLang="uk-UA" dirty="0"/>
              <a:t> на </a:t>
            </a:r>
            <a:r>
              <a:rPr lang="ru-RU" altLang="uk-UA" dirty="0" err="1"/>
              <a:t>полиці</a:t>
            </a:r>
            <a:r>
              <a:rPr lang="ru-RU" altLang="uk-UA" dirty="0"/>
              <a:t> - </a:t>
            </a:r>
            <a:r>
              <a:rPr lang="ru-RU" altLang="uk-UA" dirty="0" err="1"/>
              <a:t>потрібно</a:t>
            </a:r>
            <a:r>
              <a:rPr lang="ru-RU" altLang="uk-UA" dirty="0"/>
              <a:t> </a:t>
            </a:r>
            <a:r>
              <a:rPr lang="ru-RU" altLang="uk-UA" dirty="0" err="1"/>
              <a:t>проаналізувати</a:t>
            </a:r>
            <a:r>
              <a:rPr lang="ru-RU" altLang="uk-UA" dirty="0"/>
              <a:t> </a:t>
            </a:r>
            <a:r>
              <a:rPr lang="ru-RU" altLang="uk-UA" dirty="0" err="1"/>
              <a:t>конкурентне</a:t>
            </a:r>
            <a:r>
              <a:rPr lang="ru-RU" altLang="uk-UA" dirty="0"/>
              <a:t> </a:t>
            </a:r>
            <a:r>
              <a:rPr lang="ru-RU" altLang="uk-UA" dirty="0" err="1"/>
              <a:t>середовище</a:t>
            </a:r>
            <a:r>
              <a:rPr lang="ru-RU" altLang="uk-UA" dirty="0"/>
              <a:t>, </a:t>
            </a:r>
            <a:r>
              <a:rPr lang="ru-RU" altLang="uk-UA" dirty="0" err="1"/>
              <a:t>дізнатися</a:t>
            </a:r>
            <a:r>
              <a:rPr lang="ru-RU" altLang="uk-UA" dirty="0"/>
              <a:t> про </a:t>
            </a:r>
            <a:r>
              <a:rPr lang="ru-RU" altLang="uk-UA" dirty="0" err="1"/>
              <a:t>цільового</a:t>
            </a:r>
            <a:r>
              <a:rPr lang="ru-RU" altLang="uk-UA" dirty="0"/>
              <a:t> </a:t>
            </a:r>
            <a:r>
              <a:rPr lang="ru-RU" altLang="uk-UA" dirty="0" err="1"/>
              <a:t>споживача</a:t>
            </a:r>
            <a:r>
              <a:rPr lang="ru-RU" altLang="uk-UA" dirty="0"/>
              <a:t>.</a:t>
            </a:r>
          </a:p>
        </p:txBody>
      </p:sp>
      <p:sp>
        <p:nvSpPr>
          <p:cNvPr id="2" name="Номер слайда 1">
            <a:extLst>
              <a:ext uri="{FF2B5EF4-FFF2-40B4-BE49-F238E27FC236}">
                <a16:creationId xmlns:a16="http://schemas.microsoft.com/office/drawing/2014/main" id="{D91F41BE-A670-4B89-BDC2-5C2B63CC32CD}"/>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C3A15A5A-AE57-4A97-9EA3-45B785FD44D3}" type="slidenum">
              <a:rPr lang="ru-RU" altLang="uk-UA">
                <a:solidFill>
                  <a:srgbClr val="898989"/>
                </a:solidFill>
              </a:rPr>
              <a:pPr/>
              <a:t>4</a:t>
            </a:fld>
            <a:endParaRPr lang="ru-RU" altLang="uk-UA">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a:extLst>
              <a:ext uri="{FF2B5EF4-FFF2-40B4-BE49-F238E27FC236}">
                <a16:creationId xmlns:a16="http://schemas.microsoft.com/office/drawing/2014/main" id="{780E72CF-B014-42C4-9356-CAB56572F486}"/>
              </a:ext>
            </a:extLst>
          </p:cNvPr>
          <p:cNvSpPr>
            <a:spLocks noGrp="1"/>
          </p:cNvSpPr>
          <p:nvPr>
            <p:ph type="title"/>
          </p:nvPr>
        </p:nvSpPr>
        <p:spPr>
          <a:xfrm>
            <a:off x="395536" y="232569"/>
            <a:ext cx="8229600" cy="777875"/>
          </a:xfrm>
        </p:spPr>
        <p:txBody>
          <a:bodyPr/>
          <a:lstStyle/>
          <a:p>
            <a:r>
              <a:rPr lang="uk-UA" altLang="uk-UA" sz="2800" b="1" dirty="0">
                <a:solidFill>
                  <a:srgbClr val="92D050"/>
                </a:solidFill>
                <a:latin typeface="Times New Roman" panose="02020603050405020304" pitchFamily="18" charset="0"/>
                <a:cs typeface="Times New Roman" panose="02020603050405020304" pitchFamily="18" charset="0"/>
              </a:rPr>
              <a:t>2. Значення цифрового маркетингу</a:t>
            </a:r>
          </a:p>
        </p:txBody>
      </p:sp>
      <p:sp>
        <p:nvSpPr>
          <p:cNvPr id="3" name="Объект 2">
            <a:extLst>
              <a:ext uri="{FF2B5EF4-FFF2-40B4-BE49-F238E27FC236}">
                <a16:creationId xmlns:a16="http://schemas.microsoft.com/office/drawing/2014/main" id="{51B03151-1DC0-4A18-8B64-CC9FA005ECEF}"/>
              </a:ext>
            </a:extLst>
          </p:cNvPr>
          <p:cNvSpPr>
            <a:spLocks noGrp="1"/>
          </p:cNvSpPr>
          <p:nvPr>
            <p:ph idx="1"/>
          </p:nvPr>
        </p:nvSpPr>
        <p:spPr>
          <a:xfrm>
            <a:off x="457200" y="1125538"/>
            <a:ext cx="8229600" cy="5000625"/>
          </a:xfrm>
        </p:spPr>
        <p:txBody>
          <a:bodyPr>
            <a:normAutofit/>
          </a:bodyPr>
          <a:lstStyle/>
          <a:p>
            <a:pPr indent="0" algn="just">
              <a:lnSpc>
                <a:spcPct val="90000"/>
              </a:lnSpc>
              <a:spcBef>
                <a:spcPct val="0"/>
              </a:spcBef>
              <a:buFont typeface="Arial" panose="020B0604020202020204" pitchFamily="34" charset="0"/>
              <a:buNone/>
            </a:pPr>
            <a:r>
              <a:rPr lang="uk-UA" altLang="uk-UA" sz="2200" dirty="0">
                <a:latin typeface="Times New Roman" panose="02020603050405020304" pitchFamily="18" charset="0"/>
                <a:cs typeface="Times New Roman" panose="02020603050405020304" pitchFamily="18" charset="0"/>
              </a:rPr>
              <a:t>Цифровий маркетинг - це інструмент підприємництва, а й великомасштабне громадське явище. Тому в ньому слід розрізняти як соціальну, так і економічну сторону.</a:t>
            </a:r>
          </a:p>
          <a:p>
            <a:pPr indent="0" algn="just">
              <a:lnSpc>
                <a:spcPct val="90000"/>
              </a:lnSpc>
              <a:spcBef>
                <a:spcPct val="0"/>
              </a:spcBef>
              <a:buFont typeface="Arial" panose="020B0604020202020204" pitchFamily="34" charset="0"/>
              <a:buNone/>
            </a:pPr>
            <a:r>
              <a:rPr lang="uk-UA" altLang="uk-UA" sz="2200" dirty="0">
                <a:latin typeface="Times New Roman" panose="02020603050405020304" pitchFamily="18" charset="0"/>
                <a:cs typeface="Times New Roman" panose="02020603050405020304" pitchFamily="18" charset="0"/>
              </a:rPr>
              <a:t>Значення маркетингу полягає в тому, щоб підвищити та підтримати ефективність виробництва за рахунок наступних факторів:</a:t>
            </a:r>
          </a:p>
          <a:p>
            <a:pPr marL="685800" algn="just">
              <a:lnSpc>
                <a:spcPct val="90000"/>
              </a:lnSpc>
              <a:spcBef>
                <a:spcPct val="0"/>
              </a:spcBef>
            </a:pPr>
            <a:r>
              <a:rPr lang="uk-UA" altLang="uk-UA" sz="2200" dirty="0">
                <a:latin typeface="Times New Roman" panose="02020603050405020304" pitchFamily="18" charset="0"/>
                <a:cs typeface="Times New Roman" panose="02020603050405020304" pitchFamily="18" charset="0"/>
              </a:rPr>
              <a:t>впевненості виробника у реалізованості своєї продукції;</a:t>
            </a:r>
          </a:p>
          <a:p>
            <a:pPr marL="685800" algn="just">
              <a:lnSpc>
                <a:spcPct val="90000"/>
              </a:lnSpc>
              <a:spcBef>
                <a:spcPct val="0"/>
              </a:spcBef>
            </a:pPr>
            <a:r>
              <a:rPr lang="uk-UA" altLang="uk-UA" sz="2200" dirty="0">
                <a:latin typeface="Times New Roman" panose="02020603050405020304" pitchFamily="18" charset="0"/>
                <a:cs typeface="Times New Roman" panose="02020603050405020304" pitchFamily="18" charset="0"/>
              </a:rPr>
              <a:t>гнучкості та мобільності виробництва;</a:t>
            </a:r>
          </a:p>
          <a:p>
            <a:pPr marL="685800" algn="just">
              <a:lnSpc>
                <a:spcPct val="90000"/>
              </a:lnSpc>
              <a:spcBef>
                <a:spcPct val="0"/>
              </a:spcBef>
            </a:pPr>
            <a:r>
              <a:rPr lang="uk-UA" altLang="uk-UA" sz="2200" dirty="0">
                <a:latin typeface="Times New Roman" panose="02020603050405020304" pitchFamily="18" charset="0"/>
                <a:cs typeface="Times New Roman" panose="02020603050405020304" pitchFamily="18" charset="0"/>
              </a:rPr>
              <a:t>випуску конкурентоспроможних виробів;</a:t>
            </a:r>
          </a:p>
          <a:p>
            <a:pPr marL="685800" algn="just">
              <a:lnSpc>
                <a:spcPct val="90000"/>
              </a:lnSpc>
              <a:spcBef>
                <a:spcPct val="0"/>
              </a:spcBef>
            </a:pPr>
            <a:r>
              <a:rPr lang="uk-UA" altLang="uk-UA" sz="2200" dirty="0">
                <a:latin typeface="Times New Roman" panose="02020603050405020304" pitchFamily="18" charset="0"/>
                <a:cs typeface="Times New Roman" panose="02020603050405020304" pitchFamily="18" charset="0"/>
              </a:rPr>
              <a:t>своєчасності підготовки та освоєння випуску нових товарів;</a:t>
            </a:r>
          </a:p>
          <a:p>
            <a:pPr marL="685800" algn="just">
              <a:lnSpc>
                <a:spcPct val="90000"/>
              </a:lnSpc>
              <a:spcBef>
                <a:spcPct val="0"/>
              </a:spcBef>
            </a:pPr>
            <a:r>
              <a:rPr lang="uk-UA" altLang="uk-UA" sz="2200" dirty="0">
                <a:latin typeface="Times New Roman" panose="02020603050405020304" pitchFamily="18" charset="0"/>
                <a:cs typeface="Times New Roman" panose="02020603050405020304" pitchFamily="18" charset="0"/>
              </a:rPr>
              <a:t>швидкого просування продукції на ринки;</a:t>
            </a:r>
          </a:p>
          <a:p>
            <a:pPr marL="685800" algn="just">
              <a:lnSpc>
                <a:spcPct val="90000"/>
              </a:lnSpc>
              <a:spcBef>
                <a:spcPct val="0"/>
              </a:spcBef>
            </a:pPr>
            <a:r>
              <a:rPr lang="uk-UA" altLang="uk-UA" sz="2200" dirty="0">
                <a:latin typeface="Times New Roman" panose="02020603050405020304" pitchFamily="18" charset="0"/>
                <a:cs typeface="Times New Roman" panose="02020603050405020304" pitchFamily="18" charset="0"/>
              </a:rPr>
              <a:t>мінімізації зайвих витрат і збитків від випуску товарів, що важко реалізуються, від затримок при збуті.</a:t>
            </a:r>
            <a:endParaRPr lang="uk-UA" altLang="uk-UA" dirty="0"/>
          </a:p>
        </p:txBody>
      </p:sp>
      <p:sp>
        <p:nvSpPr>
          <p:cNvPr id="4" name="Номер слайда 3">
            <a:extLst>
              <a:ext uri="{FF2B5EF4-FFF2-40B4-BE49-F238E27FC236}">
                <a16:creationId xmlns:a16="http://schemas.microsoft.com/office/drawing/2014/main" id="{0B5BC767-27C4-4341-9D0B-18A8F7384DD9}"/>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EC1D4C1A-57AF-48A4-B823-4D8E203CDD7A}" type="slidenum">
              <a:rPr lang="ru-RU" altLang="uk-UA">
                <a:solidFill>
                  <a:srgbClr val="898989"/>
                </a:solidFill>
              </a:rPr>
              <a:pPr/>
              <a:t>5</a:t>
            </a:fld>
            <a:endParaRPr lang="ru-RU" altLang="uk-UA">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a:extLst>
              <a:ext uri="{FF2B5EF4-FFF2-40B4-BE49-F238E27FC236}">
                <a16:creationId xmlns:a16="http://schemas.microsoft.com/office/drawing/2014/main" id="{62215244-04D4-44DE-8DC1-4047A3DC093A}"/>
              </a:ext>
            </a:extLst>
          </p:cNvPr>
          <p:cNvSpPr>
            <a:spLocks noGrp="1"/>
          </p:cNvSpPr>
          <p:nvPr>
            <p:ph type="title"/>
          </p:nvPr>
        </p:nvSpPr>
        <p:spPr>
          <a:xfrm>
            <a:off x="457200" y="68264"/>
            <a:ext cx="8229600" cy="1143000"/>
          </a:xfrm>
        </p:spPr>
        <p:txBody>
          <a:bodyPr/>
          <a:lstStyle/>
          <a:p>
            <a:r>
              <a:rPr lang="uk-UA" altLang="uk-UA" sz="2800" b="1" dirty="0">
                <a:solidFill>
                  <a:srgbClr val="92D050"/>
                </a:solidFill>
                <a:latin typeface="Times New Roman" panose="02020603050405020304" pitchFamily="18" charset="0"/>
                <a:cs typeface="Times New Roman" panose="02020603050405020304" pitchFamily="18" charset="0"/>
              </a:rPr>
              <a:t>3. Цифровий маркетинг - інструмент стратегічного планування та управління</a:t>
            </a:r>
          </a:p>
        </p:txBody>
      </p:sp>
      <p:sp>
        <p:nvSpPr>
          <p:cNvPr id="3" name="Объект 2">
            <a:extLst>
              <a:ext uri="{FF2B5EF4-FFF2-40B4-BE49-F238E27FC236}">
                <a16:creationId xmlns:a16="http://schemas.microsoft.com/office/drawing/2014/main" id="{917C3C9B-8517-45F9-A001-276B4C770BE0}"/>
              </a:ext>
            </a:extLst>
          </p:cNvPr>
          <p:cNvSpPr>
            <a:spLocks noGrp="1"/>
          </p:cNvSpPr>
          <p:nvPr>
            <p:ph idx="1"/>
          </p:nvPr>
        </p:nvSpPr>
        <p:spPr>
          <a:xfrm>
            <a:off x="179512" y="1052736"/>
            <a:ext cx="8507288" cy="4525963"/>
          </a:xfrm>
        </p:spPr>
        <p:txBody>
          <a:bodyPr>
            <a:noAutofit/>
          </a:bodyPr>
          <a:lstStyle/>
          <a:p>
            <a:pPr indent="0" algn="just">
              <a:lnSpc>
                <a:spcPct val="90000"/>
              </a:lnSpc>
              <a:buFont typeface="Arial" panose="020B0604020202020204" pitchFamily="34" charset="0"/>
              <a:buNone/>
            </a:pPr>
            <a:r>
              <a:rPr lang="uk-UA" altLang="uk-UA" sz="2300" dirty="0">
                <a:latin typeface="Times New Roman" panose="02020603050405020304" pitchFamily="18" charset="0"/>
                <a:cs typeface="Times New Roman" panose="02020603050405020304" pitchFamily="18" charset="0"/>
              </a:rPr>
              <a:t>Для вирішення завдань підвищення та стабілізації ефективності управління економічними об'єктами у ринкових умовах вимагають нові підходи та рішення, що визначило появу нової концепції німецького економіста Клауса Шваба президента Всесвітнього Економічного Форуму в Давосі.</a:t>
            </a:r>
          </a:p>
          <a:p>
            <a:pPr indent="0" algn="just">
              <a:lnSpc>
                <a:spcPct val="90000"/>
              </a:lnSpc>
              <a:buFont typeface="Arial" panose="020B0604020202020204" pitchFamily="34" charset="0"/>
              <a:buNone/>
            </a:pPr>
            <a:r>
              <a:rPr lang="uk-UA" altLang="uk-UA" sz="2300" dirty="0">
                <a:latin typeface="Times New Roman" panose="02020603050405020304" pitchFamily="18" charset="0"/>
                <a:cs typeface="Times New Roman" panose="02020603050405020304" pitchFamily="18" charset="0"/>
              </a:rPr>
              <a:t>Згідно з цією концепцією ми живемо в епоху, де віртуальний світ поєднаний із фізичним світом за допомогою інформаційних технологій.</a:t>
            </a:r>
          </a:p>
          <a:p>
            <a:pPr indent="0" algn="just">
              <a:lnSpc>
                <a:spcPct val="90000"/>
              </a:lnSpc>
              <a:buFont typeface="Arial" panose="020B0604020202020204" pitchFamily="34" charset="0"/>
              <a:buNone/>
            </a:pPr>
            <a:r>
              <a:rPr lang="uk-UA" altLang="uk-UA" sz="2300" dirty="0">
                <a:latin typeface="Times New Roman" panose="02020603050405020304" pitchFamily="18" charset="0"/>
                <a:cs typeface="Times New Roman" panose="02020603050405020304" pitchFamily="18" charset="0"/>
              </a:rPr>
              <a:t>Четверта промислова революція характеризується зміною економічних відносин та широким застосуванням інформаційних технологій (Хмарних технологій, Великих Даних, штучних нейронних мереж та нечітких множин, програм роботів – Бот програм) для ведення бізнесу (В2В), автоматизації та обміну інформацією у виробничих технологіях.</a:t>
            </a:r>
          </a:p>
          <a:p>
            <a:pPr indent="0" algn="just">
              <a:lnSpc>
                <a:spcPct val="90000"/>
              </a:lnSpc>
              <a:buFont typeface="Arial" panose="020B0604020202020204" pitchFamily="34" charset="0"/>
              <a:buNone/>
            </a:pPr>
            <a:r>
              <a:rPr lang="uk-UA" altLang="uk-UA" sz="2300" dirty="0">
                <a:latin typeface="Times New Roman" panose="02020603050405020304" pitchFamily="18" charset="0"/>
                <a:cs typeface="Times New Roman" panose="02020603050405020304" pitchFamily="18" charset="0"/>
              </a:rPr>
              <a:t>Основою четвертої промислової революції є цифрова економіка.</a:t>
            </a:r>
          </a:p>
        </p:txBody>
      </p:sp>
      <p:sp>
        <p:nvSpPr>
          <p:cNvPr id="4" name="Номер слайда 3">
            <a:extLst>
              <a:ext uri="{FF2B5EF4-FFF2-40B4-BE49-F238E27FC236}">
                <a16:creationId xmlns:a16="http://schemas.microsoft.com/office/drawing/2014/main" id="{941ED1F8-5015-4337-8AAA-83FD477ED857}"/>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130B7A51-EBE7-4175-9816-B8288CDAFFDE}" type="slidenum">
              <a:rPr lang="ru-RU" altLang="uk-UA">
                <a:solidFill>
                  <a:srgbClr val="898989"/>
                </a:solidFill>
              </a:rPr>
              <a:pPr/>
              <a:t>6</a:t>
            </a:fld>
            <a:endParaRPr lang="ru-RU" altLang="uk-UA">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a:extLst>
              <a:ext uri="{FF2B5EF4-FFF2-40B4-BE49-F238E27FC236}">
                <a16:creationId xmlns:a16="http://schemas.microsoft.com/office/drawing/2014/main" id="{EF2D2ADB-A04B-49BA-9414-06701DD93761}"/>
              </a:ext>
            </a:extLst>
          </p:cNvPr>
          <p:cNvSpPr>
            <a:spLocks noGrp="1"/>
          </p:cNvSpPr>
          <p:nvPr>
            <p:ph type="title"/>
          </p:nvPr>
        </p:nvSpPr>
        <p:spPr>
          <a:xfrm>
            <a:off x="457200" y="274638"/>
            <a:ext cx="8229600" cy="633412"/>
          </a:xfrm>
        </p:spPr>
        <p:txBody>
          <a:bodyPr/>
          <a:lstStyle/>
          <a:p>
            <a:r>
              <a:rPr lang="uk-UA" altLang="uk-UA" sz="2400" b="1" dirty="0">
                <a:solidFill>
                  <a:srgbClr val="92D050"/>
                </a:solidFill>
                <a:latin typeface="Times New Roman" panose="02020603050405020304" pitchFamily="18" charset="0"/>
                <a:cs typeface="Times New Roman" panose="02020603050405020304" pitchFamily="18" charset="0"/>
              </a:rPr>
              <a:t>4. Розвиток та зміна маркетингу</a:t>
            </a:r>
          </a:p>
        </p:txBody>
      </p:sp>
      <p:sp>
        <p:nvSpPr>
          <p:cNvPr id="5" name="Номер слайда 4">
            <a:extLst>
              <a:ext uri="{FF2B5EF4-FFF2-40B4-BE49-F238E27FC236}">
                <a16:creationId xmlns:a16="http://schemas.microsoft.com/office/drawing/2014/main" id="{8FD836CC-96DF-43E5-96E1-CB224AE54B4C}"/>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FD86C03-D072-4B13-8A02-1E66490D60F3}" type="slidenum">
              <a:rPr lang="ru-RU" altLang="uk-UA">
                <a:solidFill>
                  <a:srgbClr val="898989"/>
                </a:solidFill>
              </a:rPr>
              <a:pPr/>
              <a:t>7</a:t>
            </a:fld>
            <a:endParaRPr lang="ru-RU" altLang="uk-UA">
              <a:solidFill>
                <a:srgbClr val="898989"/>
              </a:solidFill>
            </a:endParaRPr>
          </a:p>
        </p:txBody>
      </p:sp>
      <p:pic>
        <p:nvPicPr>
          <p:cNvPr id="4" name="Рисунок 3">
            <a:extLst>
              <a:ext uri="{FF2B5EF4-FFF2-40B4-BE49-F238E27FC236}">
                <a16:creationId xmlns:a16="http://schemas.microsoft.com/office/drawing/2014/main" id="{2889A4F6-9BB6-4656-94E2-01BA46AF8B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876" y="1052735"/>
            <a:ext cx="7227516" cy="532771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D4A243-C530-496D-823A-B763C49DA735}"/>
              </a:ext>
            </a:extLst>
          </p:cNvPr>
          <p:cNvSpPr>
            <a:spLocks noGrp="1"/>
          </p:cNvSpPr>
          <p:nvPr>
            <p:ph type="title"/>
          </p:nvPr>
        </p:nvSpPr>
        <p:spPr>
          <a:xfrm>
            <a:off x="457200" y="188913"/>
            <a:ext cx="8435975" cy="503237"/>
          </a:xfrm>
        </p:spPr>
        <p:txBody>
          <a:bodyPr rtlCol="0">
            <a:noAutofit/>
          </a:bodyPr>
          <a:lstStyle/>
          <a:p>
            <a:pPr lvl="1" algn="l" fontAlgn="auto">
              <a:spcAft>
                <a:spcPts val="0"/>
              </a:spcAft>
              <a:defRPr/>
            </a:pPr>
            <a:r>
              <a:rPr lang="uk-UA" sz="2800" b="1" kern="1200" dirty="0">
                <a:solidFill>
                  <a:srgbClr val="92D050"/>
                </a:solidFill>
                <a:latin typeface="Times New Roman" panose="02020603050405020304" pitchFamily="18" charset="0"/>
                <a:ea typeface="+mj-ea"/>
                <a:cs typeface="Times New Roman" panose="02020603050405020304" pitchFamily="18" charset="0"/>
              </a:rPr>
              <a:t>5. Класифікація цифрових маркетингових систем</a:t>
            </a:r>
            <a:endParaRPr lang="uk-UA" sz="1800" b="1" dirty="0">
              <a:solidFill>
                <a:srgbClr val="92D05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9412C551-1484-4AC6-8072-ACCE2D5434F0}"/>
              </a:ext>
            </a:extLst>
          </p:cNvPr>
          <p:cNvSpPr>
            <a:spLocks noGrp="1"/>
          </p:cNvSpPr>
          <p:nvPr>
            <p:ph idx="1"/>
          </p:nvPr>
        </p:nvSpPr>
        <p:spPr>
          <a:xfrm>
            <a:off x="539750" y="765175"/>
            <a:ext cx="8229600" cy="5616575"/>
          </a:xfrm>
        </p:spPr>
        <p:txBody>
          <a:bodyPr rtlCol="0">
            <a:normAutofit/>
          </a:bodyPr>
          <a:lstStyle/>
          <a:p>
            <a:pPr marL="0" indent="0" fontAlgn="auto">
              <a:lnSpc>
                <a:spcPct val="110000"/>
              </a:lnSpc>
              <a:spcBef>
                <a:spcPts val="0"/>
              </a:spcBef>
              <a:spcAft>
                <a:spcPts val="0"/>
              </a:spcAft>
              <a:buFont typeface="Arial" panose="020B0604020202020204" pitchFamily="34" charset="0"/>
              <a:buNone/>
              <a:defRPr/>
            </a:pPr>
            <a:r>
              <a:rPr lang="uk-UA" sz="2000" dirty="0">
                <a:latin typeface="Times New Roman" panose="02020603050405020304" pitchFamily="18" charset="0"/>
                <a:cs typeface="Times New Roman" panose="02020603050405020304" pitchFamily="18" charset="0"/>
              </a:rPr>
              <a:t>Основні принципи цифрового маркетингу включають:</a:t>
            </a:r>
          </a:p>
          <a:p>
            <a:pPr fontAlgn="auto">
              <a:lnSpc>
                <a:spcPct val="110000"/>
              </a:lnSpc>
              <a:spcBef>
                <a:spcPts val="0"/>
              </a:spcBef>
              <a:spcAft>
                <a:spcPts val="0"/>
              </a:spcAft>
              <a:defRPr/>
            </a:pPr>
            <a:r>
              <a:rPr lang="uk-UA" sz="2000" dirty="0">
                <a:latin typeface="Times New Roman" panose="02020603050405020304" pitchFamily="18" charset="0"/>
                <a:cs typeface="Times New Roman" panose="02020603050405020304" pitchFamily="18" charset="0"/>
              </a:rPr>
              <a:t>постійного вивчення стану та динаміки ринку;</a:t>
            </a:r>
          </a:p>
          <a:p>
            <a:pPr fontAlgn="auto">
              <a:lnSpc>
                <a:spcPct val="110000"/>
              </a:lnSpc>
              <a:spcBef>
                <a:spcPts val="0"/>
              </a:spcBef>
              <a:spcAft>
                <a:spcPts val="0"/>
              </a:spcAft>
              <a:defRPr/>
            </a:pPr>
            <a:r>
              <a:rPr lang="uk-UA" sz="2000" dirty="0">
                <a:latin typeface="Times New Roman" panose="02020603050405020304" pitchFamily="18" charset="0"/>
                <a:cs typeface="Times New Roman" panose="02020603050405020304" pitchFamily="18" charset="0"/>
              </a:rPr>
              <a:t>пристосування до його умов з урахуванням вимог та можливостей кінцевих споживачів;</a:t>
            </a:r>
          </a:p>
          <a:p>
            <a:pPr fontAlgn="auto">
              <a:lnSpc>
                <a:spcPct val="110000"/>
              </a:lnSpc>
              <a:spcBef>
                <a:spcPts val="0"/>
              </a:spcBef>
              <a:spcAft>
                <a:spcPts val="0"/>
              </a:spcAft>
              <a:defRPr/>
            </a:pPr>
            <a:r>
              <a:rPr lang="uk-UA" sz="2000" dirty="0">
                <a:latin typeface="Times New Roman" panose="02020603050405020304" pitchFamily="18" charset="0"/>
                <a:cs typeface="Times New Roman" panose="02020603050405020304" pitchFamily="18" charset="0"/>
              </a:rPr>
              <a:t>активного на ринок на формування їх у необхідні організації напрямах.</a:t>
            </a:r>
            <a:endParaRPr lang="uk-UA" sz="1800" dirty="0">
              <a:latin typeface="Times New Roman" panose="02020603050405020304" pitchFamily="18" charset="0"/>
              <a:cs typeface="Times New Roman" panose="02020603050405020304" pitchFamily="18" charset="0"/>
            </a:endParaRPr>
          </a:p>
        </p:txBody>
      </p:sp>
      <p:sp>
        <p:nvSpPr>
          <p:cNvPr id="4" name="Номер слайда 3">
            <a:extLst>
              <a:ext uri="{FF2B5EF4-FFF2-40B4-BE49-F238E27FC236}">
                <a16:creationId xmlns:a16="http://schemas.microsoft.com/office/drawing/2014/main" id="{EC4FF54A-57B5-4E87-A0AC-E903B9AF6A1A}"/>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BBC7656F-1A05-45BC-9CE3-19D13FA27726}" type="slidenum">
              <a:rPr lang="ru-RU" altLang="uk-UA">
                <a:solidFill>
                  <a:srgbClr val="898989"/>
                </a:solidFill>
              </a:rPr>
              <a:pPr/>
              <a:t>8</a:t>
            </a:fld>
            <a:endParaRPr lang="ru-RU" altLang="uk-UA">
              <a:solidFill>
                <a:srgbClr val="898989"/>
              </a:solidFill>
            </a:endParaRPr>
          </a:p>
        </p:txBody>
      </p:sp>
      <p:sp>
        <p:nvSpPr>
          <p:cNvPr id="9222" name="Прямоугольник 11">
            <a:extLst>
              <a:ext uri="{FF2B5EF4-FFF2-40B4-BE49-F238E27FC236}">
                <a16:creationId xmlns:a16="http://schemas.microsoft.com/office/drawing/2014/main" id="{9656C716-E11E-40BB-B765-527AF8CDA582}"/>
              </a:ext>
            </a:extLst>
          </p:cNvPr>
          <p:cNvSpPr>
            <a:spLocks noChangeArrowheads="1"/>
          </p:cNvSpPr>
          <p:nvPr/>
        </p:nvSpPr>
        <p:spPr bwMode="auto">
          <a:xfrm>
            <a:off x="323850" y="5949950"/>
            <a:ext cx="79930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uk-UA" altLang="uk-UA" dirty="0">
                <a:latin typeface="Times New Roman" panose="02020603050405020304" pitchFamily="18" charset="0"/>
                <a:cs typeface="Times New Roman" panose="02020603050405020304" pitchFamily="18" charset="0"/>
              </a:rPr>
              <a:t>Рис. 1. Класифікація систем з вхідної та вихідної інформації, що застосовується в цифровому маркетингу.</a:t>
            </a:r>
          </a:p>
        </p:txBody>
      </p:sp>
      <p:pic>
        <p:nvPicPr>
          <p:cNvPr id="6" name="Рисунок 5">
            <a:extLst>
              <a:ext uri="{FF2B5EF4-FFF2-40B4-BE49-F238E27FC236}">
                <a16:creationId xmlns:a16="http://schemas.microsoft.com/office/drawing/2014/main" id="{E59D175A-7705-4AA8-A44E-896C88A43F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757" y="2787190"/>
            <a:ext cx="8119056" cy="322716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D71A664-AC4A-4659-B600-795F47A7838D}"/>
              </a:ext>
            </a:extLst>
          </p:cNvPr>
          <p:cNvSpPr>
            <a:spLocks noGrp="1"/>
          </p:cNvSpPr>
          <p:nvPr>
            <p:ph idx="1"/>
          </p:nvPr>
        </p:nvSpPr>
        <p:spPr>
          <a:xfrm>
            <a:off x="457200" y="260350"/>
            <a:ext cx="8229600" cy="5865813"/>
          </a:xfrm>
        </p:spPr>
        <p:txBody>
          <a:bodyPr rtlCol="0">
            <a:normAutofit/>
          </a:bodyPr>
          <a:lstStyle/>
          <a:p>
            <a:pPr marL="0" indent="0" fontAlgn="auto">
              <a:spcAft>
                <a:spcPts val="0"/>
              </a:spcAft>
              <a:buFont typeface="Arial" panose="020B0604020202020204" pitchFamily="34" charset="0"/>
              <a:buNone/>
              <a:defRPr/>
            </a:pPr>
            <a:r>
              <a:rPr lang="uk-UA" sz="2400" dirty="0">
                <a:latin typeface="Times New Roman" panose="02020603050405020304" pitchFamily="18" charset="0"/>
                <a:cs typeface="Times New Roman" panose="02020603050405020304" pitchFamily="18" charset="0"/>
              </a:rPr>
              <a:t>Служба комерційної інформації або служба електронної комерції </a:t>
            </a:r>
            <a:r>
              <a:rPr lang="ru-RU"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The trade information service) – </a:t>
            </a:r>
            <a:r>
              <a:rPr lang="uk-UA" sz="2400" dirty="0">
                <a:latin typeface="Times New Roman" panose="02020603050405020304" pitchFamily="18" charset="0"/>
                <a:cs typeface="Times New Roman" panose="02020603050405020304" pitchFamily="18" charset="0"/>
              </a:rPr>
              <a:t>це інформаційний мережевий сервіс, що надається в галузі підприємницької діяльності, який включає:</a:t>
            </a:r>
          </a:p>
          <a:p>
            <a:pPr fontAlgn="auto">
              <a:spcAft>
                <a:spcPts val="0"/>
              </a:spcAft>
              <a:defRPr/>
            </a:pPr>
            <a:r>
              <a:rPr lang="uk-UA" sz="2400" dirty="0">
                <a:latin typeface="Times New Roman" panose="02020603050405020304" pitchFamily="18" charset="0"/>
                <a:cs typeface="Times New Roman" panose="02020603050405020304" pitchFamily="18" charset="0"/>
              </a:rPr>
              <a:t>інформацію про заявки на купівлю чи продаж окремих видів товарів; аналіз даних про стан торгівлі та ризики;</a:t>
            </a:r>
          </a:p>
          <a:p>
            <a:pPr fontAlgn="auto">
              <a:spcAft>
                <a:spcPts val="0"/>
              </a:spcAft>
              <a:defRPr/>
            </a:pPr>
            <a:r>
              <a:rPr lang="uk-UA" sz="2400" dirty="0">
                <a:latin typeface="Times New Roman" panose="02020603050405020304" pitchFamily="18" charset="0"/>
                <a:cs typeface="Times New Roman" panose="02020603050405020304" pitchFamily="18" charset="0"/>
              </a:rPr>
              <a:t>аналіз продукції, звіти про стан підприємств та перспективи їх розвитку;</a:t>
            </a:r>
          </a:p>
          <a:p>
            <a:pPr fontAlgn="auto">
              <a:spcAft>
                <a:spcPts val="0"/>
              </a:spcAft>
              <a:defRPr/>
            </a:pPr>
            <a:r>
              <a:rPr lang="uk-UA" sz="2400" dirty="0">
                <a:latin typeface="Times New Roman" panose="02020603050405020304" pitchFamily="18" charset="0"/>
                <a:cs typeface="Times New Roman" panose="02020603050405020304" pitchFamily="18" charset="0"/>
              </a:rPr>
              <a:t>інформацію про організації, що утворюють інфраструктуру бізнесу;</a:t>
            </a:r>
          </a:p>
          <a:p>
            <a:pPr fontAlgn="auto">
              <a:spcAft>
                <a:spcPts val="0"/>
              </a:spcAft>
              <a:defRPr/>
            </a:pPr>
            <a:r>
              <a:rPr lang="uk-UA" sz="2400" dirty="0">
                <a:latin typeface="Times New Roman" panose="02020603050405020304" pitchFamily="18" charset="0"/>
                <a:cs typeface="Times New Roman" panose="02020603050405020304" pitchFamily="18" charset="0"/>
              </a:rPr>
              <a:t>тексти законів, стандартів та інших нормативних документів;</a:t>
            </a:r>
          </a:p>
          <a:p>
            <a:pPr fontAlgn="auto">
              <a:spcAft>
                <a:spcPts val="0"/>
              </a:spcAft>
              <a:defRPr/>
            </a:pPr>
            <a:r>
              <a:rPr lang="uk-UA" sz="2400" dirty="0">
                <a:latin typeface="Times New Roman" panose="02020603050405020304" pitchFamily="18" charset="0"/>
                <a:cs typeface="Times New Roman" panose="02020603050405020304" pitchFamily="18" charset="0"/>
              </a:rPr>
              <a:t>новини, статистику, огляди та прогнози.</a:t>
            </a:r>
            <a:endParaRPr lang="uk-UA" dirty="0"/>
          </a:p>
        </p:txBody>
      </p:sp>
      <p:sp>
        <p:nvSpPr>
          <p:cNvPr id="4" name="Номер слайда 3">
            <a:extLst>
              <a:ext uri="{FF2B5EF4-FFF2-40B4-BE49-F238E27FC236}">
                <a16:creationId xmlns:a16="http://schemas.microsoft.com/office/drawing/2014/main" id="{9E08CB13-7DA2-44C2-A184-F07963A1BC67}"/>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6CF4AEE-DB96-4F40-9A68-A376BD6AE182}" type="slidenum">
              <a:rPr lang="ru-RU" altLang="uk-UA">
                <a:solidFill>
                  <a:srgbClr val="898989"/>
                </a:solidFill>
              </a:rPr>
              <a:pPr/>
              <a:t>9</a:t>
            </a:fld>
            <a:endParaRPr lang="ru-RU" altLang="uk-UA">
              <a:solidFill>
                <a:srgbClr val="898989"/>
              </a:solidFill>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TotalTime>
  <Words>1748</Words>
  <Application>Microsoft Office PowerPoint</Application>
  <PresentationFormat>Экран (4:3)</PresentationFormat>
  <Paragraphs>164</Paragraphs>
  <Slides>20</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20</vt:i4>
      </vt:variant>
    </vt:vector>
  </HeadingPairs>
  <TitlesOfParts>
    <vt:vector size="26" baseType="lpstr">
      <vt:lpstr>Calibri</vt:lpstr>
      <vt:lpstr>Arial</vt:lpstr>
      <vt:lpstr>Times New Roman</vt:lpstr>
      <vt:lpstr>Arial Unicode MS</vt:lpstr>
      <vt:lpstr>Symbol</vt:lpstr>
      <vt:lpstr>Тема Office</vt:lpstr>
      <vt:lpstr>  Цифровий маркетинг. Основні поняття та методологія управління цифровою економікою Лекція 1-2 </vt:lpstr>
      <vt:lpstr>Презентация PowerPoint</vt:lpstr>
      <vt:lpstr>Презентация PowerPoint</vt:lpstr>
      <vt:lpstr>Презентация PowerPoint</vt:lpstr>
      <vt:lpstr>2. Значення цифрового маркетингу</vt:lpstr>
      <vt:lpstr>3. Цифровий маркетинг - інструмент стратегічного планування та управління</vt:lpstr>
      <vt:lpstr>4. Розвиток та зміна маркетингу</vt:lpstr>
      <vt:lpstr>5. Класифікація цифрових маркетингових систем</vt:lpstr>
      <vt:lpstr>Презентация PowerPoint</vt:lpstr>
      <vt:lpstr>Презентация PowerPoint</vt:lpstr>
      <vt:lpstr>Презентация PowerPoint</vt:lpstr>
      <vt:lpstr>Презентация PowerPoint</vt:lpstr>
      <vt:lpstr>6. Цілі та завдання цифрового маркетингу</vt:lpstr>
      <vt:lpstr>7. Основні функції маркетингу</vt:lpstr>
      <vt:lpstr>8. Концептуальная модель цифровой маркетинговой системы</vt:lpstr>
      <vt:lpstr>Презентация PowerPoint</vt:lpstr>
      <vt:lpstr>9. Типи маркетингу</vt:lpstr>
      <vt:lpstr>Презентация PowerPoint</vt:lpstr>
      <vt:lpstr>10. Маркетинг некомерційних організацій (НКО)</vt:lpstr>
      <vt:lpstr>11. Маркетингове середовище підприємства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1 Маркетинг основные понятия и методология управления современного предприятия</dc:title>
  <dc:creator>Пользователь Windows</dc:creator>
  <cp:lastModifiedBy>M Ivanov</cp:lastModifiedBy>
  <cp:revision>50</cp:revision>
  <dcterms:created xsi:type="dcterms:W3CDTF">2018-09-06T23:59:10Z</dcterms:created>
  <dcterms:modified xsi:type="dcterms:W3CDTF">2023-09-21T12:56:26Z</dcterms:modified>
</cp:coreProperties>
</file>