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57" r:id="rId7"/>
    <p:sldId id="263" r:id="rId8"/>
    <p:sldId id="261" r:id="rId9"/>
    <p:sldId id="267" r:id="rId10"/>
    <p:sldId id="265" r:id="rId11"/>
    <p:sldId id="266" r:id="rId12"/>
    <p:sldId id="26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TZMG2cDdIPQ&amp;t=5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07020-2C8D-402A-B808-40CDC3325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Випуск періодичних видань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424E42-7D61-4A6E-A201-63491D0D5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err="1"/>
              <a:t>Функц</a:t>
            </a:r>
            <a:r>
              <a:rPr lang="uk-UA" dirty="0" err="1"/>
              <a:t>ії</a:t>
            </a:r>
            <a:r>
              <a:rPr lang="uk-UA" dirty="0"/>
              <a:t> типографії.</a:t>
            </a:r>
          </a:p>
          <a:p>
            <a:pPr marL="342900" indent="-342900">
              <a:buAutoNum type="arabicPeriod"/>
            </a:pPr>
            <a:r>
              <a:rPr lang="uk-UA" dirty="0"/>
              <a:t>Види друку та їх застосування</a:t>
            </a:r>
          </a:p>
          <a:p>
            <a:pPr marL="342900" indent="-342900"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4982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E129F-3570-4F4A-A9F8-F7D87EC1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Загальноприйняті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газет/</a:t>
            </a:r>
            <a:r>
              <a:rPr lang="ru-RU" dirty="0" err="1"/>
              <a:t>журналів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CF493-1D3E-4E79-8384-2BEE82C78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Формат </a:t>
            </a:r>
            <a:r>
              <a:rPr lang="ru-RU" dirty="0" err="1"/>
              <a:t>газети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вона </a:t>
            </a:r>
            <a:r>
              <a:rPr lang="ru-RU" dirty="0" err="1"/>
              <a:t>друкується</a:t>
            </a:r>
            <a:r>
              <a:rPr lang="ru-RU" dirty="0"/>
              <a:t>. Для газет з великим </a:t>
            </a:r>
            <a:r>
              <a:rPr lang="ru-RU" dirty="0" err="1"/>
              <a:t>тиражем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друкуються</a:t>
            </a:r>
            <a:r>
              <a:rPr lang="ru-RU" dirty="0"/>
              <a:t> на </a:t>
            </a:r>
            <a:r>
              <a:rPr lang="ru-RU" dirty="0" err="1"/>
              <a:t>спеціальних</a:t>
            </a:r>
            <a:r>
              <a:rPr lang="ru-RU" dirty="0"/>
              <a:t> машинах,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рулонний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. Для газет з невеликим </a:t>
            </a:r>
            <a:r>
              <a:rPr lang="ru-RU" dirty="0" err="1"/>
              <a:t>тиражем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екземплярів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друкуються</a:t>
            </a:r>
            <a:r>
              <a:rPr lang="ru-RU" dirty="0"/>
              <a:t> на плоско </a:t>
            </a:r>
            <a:r>
              <a:rPr lang="ru-RU" dirty="0" err="1"/>
              <a:t>друкуючих</a:t>
            </a:r>
            <a:r>
              <a:rPr lang="ru-RU" dirty="0"/>
              <a:t> машинах,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аркушний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. </a:t>
            </a:r>
            <a:r>
              <a:rPr lang="ru-RU" dirty="0" err="1"/>
              <a:t>Загальноприйняті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: А2 (420×594), А3 (297×420), А4 (210×297). </a:t>
            </a:r>
          </a:p>
          <a:p>
            <a:r>
              <a:rPr lang="ru-RU" dirty="0" err="1"/>
              <a:t>Журнальне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видається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блоку </a:t>
            </a:r>
            <a:r>
              <a:rPr lang="ru-RU" dirty="0" err="1"/>
              <a:t>скріплених</a:t>
            </a:r>
            <a:r>
              <a:rPr lang="ru-RU" dirty="0"/>
              <a:t> в </a:t>
            </a:r>
            <a:r>
              <a:rPr lang="ru-RU" dirty="0" err="1"/>
              <a:t>корінці</a:t>
            </a:r>
            <a:r>
              <a:rPr lang="ru-RU" dirty="0"/>
              <a:t> </a:t>
            </a:r>
            <a:r>
              <a:rPr lang="ru-RU" dirty="0" err="1"/>
              <a:t>аркушів</a:t>
            </a:r>
            <a:r>
              <a:rPr lang="ru-RU" dirty="0"/>
              <a:t> </a:t>
            </a:r>
            <a:r>
              <a:rPr lang="ru-RU" dirty="0" err="1"/>
              <a:t>друкованого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формату, </a:t>
            </a:r>
            <a:r>
              <a:rPr lang="ru-RU" dirty="0" err="1"/>
              <a:t>поліграфічно</a:t>
            </a:r>
            <a:r>
              <a:rPr lang="ru-RU" dirty="0"/>
              <a:t> </a:t>
            </a:r>
            <a:r>
              <a:rPr lang="ru-RU" dirty="0" err="1"/>
              <a:t>пристосованого</a:t>
            </a:r>
            <a:r>
              <a:rPr lang="ru-RU" dirty="0"/>
              <a:t> до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періодичного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в </a:t>
            </a:r>
            <a:r>
              <a:rPr lang="ru-RU" dirty="0" err="1"/>
              <a:t>обкладинці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палітурці</a:t>
            </a:r>
            <a:r>
              <a:rPr lang="ru-RU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788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CE3C3-5C2F-47AB-9692-FED62C6F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форматів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2E6F64-ADE7-473E-9D3F-A575FC52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8C17E-EFB0-4B71-ABD1-5696FABBB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1" t="25372" r="30825" b="32556"/>
          <a:stretch/>
        </p:blipFill>
        <p:spPr>
          <a:xfrm>
            <a:off x="1855435" y="1986799"/>
            <a:ext cx="8158578" cy="4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0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66651-102F-4713-9850-8DD2CE55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B57BB-118D-4826-97BF-FBD81ABC7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Формат: 1) (у </a:t>
            </a:r>
            <a:r>
              <a:rPr lang="ru-RU" dirty="0" err="1"/>
              <a:t>поліграфії</a:t>
            </a:r>
            <a:r>
              <a:rPr lang="ru-RU" dirty="0"/>
              <a:t>)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аркушів</a:t>
            </a:r>
            <a:r>
              <a:rPr lang="ru-RU" dirty="0"/>
              <a:t> </a:t>
            </a:r>
            <a:r>
              <a:rPr lang="ru-RU" dirty="0" err="1"/>
              <a:t>поліграфічних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оригіналів</a:t>
            </a:r>
            <a:r>
              <a:rPr lang="ru-RU" dirty="0"/>
              <a:t>, </a:t>
            </a:r>
            <a:r>
              <a:rPr lang="ru-RU" dirty="0" err="1"/>
              <a:t>фотоплівки</a:t>
            </a:r>
            <a:r>
              <a:rPr lang="ru-RU" dirty="0"/>
              <a:t>, </a:t>
            </a:r>
            <a:r>
              <a:rPr lang="ru-RU" dirty="0" err="1"/>
              <a:t>друкарського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, </a:t>
            </a:r>
            <a:r>
              <a:rPr lang="ru-RU" dirty="0" err="1"/>
              <a:t>набраного</a:t>
            </a:r>
            <a:r>
              <a:rPr lang="ru-RU" dirty="0"/>
              <a:t> тексту, книги, журналу; 2) у </a:t>
            </a:r>
            <a:r>
              <a:rPr lang="ru-RU" dirty="0" err="1"/>
              <a:t>видавничих</a:t>
            </a:r>
            <a:r>
              <a:rPr lang="ru-RU" dirty="0"/>
              <a:t> системах: а)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  б)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бітами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намагнічування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державним</a:t>
            </a:r>
            <a:r>
              <a:rPr lang="ru-RU" dirty="0"/>
              <a:t> стандартом (ДСТУ 3018-95. </a:t>
            </a:r>
            <a:r>
              <a:rPr lang="ru-RU" dirty="0" err="1"/>
              <a:t>Видання</a:t>
            </a:r>
            <a:r>
              <a:rPr lang="ru-RU" dirty="0"/>
              <a:t>. </a:t>
            </a:r>
            <a:r>
              <a:rPr lang="ru-RU" dirty="0" err="1"/>
              <a:t>Поліграфічне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), </a:t>
            </a:r>
            <a:r>
              <a:rPr lang="ru-RU" dirty="0" err="1"/>
              <a:t>термін</a:t>
            </a:r>
            <a:r>
              <a:rPr lang="ru-RU" dirty="0"/>
              <a:t> "формат" </a:t>
            </a:r>
            <a:r>
              <a:rPr lang="ru-RU" dirty="0" err="1"/>
              <a:t>тлумачиться</a:t>
            </a:r>
            <a:r>
              <a:rPr lang="ru-RU" dirty="0"/>
              <a:t> так: </a:t>
            </a:r>
          </a:p>
          <a:p>
            <a:r>
              <a:rPr lang="ru-RU" dirty="0"/>
              <a:t>формат </a:t>
            </a:r>
            <a:r>
              <a:rPr lang="ru-RU" dirty="0" err="1"/>
              <a:t>видання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готового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шириною і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в </a:t>
            </a:r>
            <a:r>
              <a:rPr lang="ru-RU" dirty="0" err="1"/>
              <a:t>міліметрах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шириною і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, яку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сторінка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60х90 1/16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5338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0BBE-F825-40BD-99F2-F5FD5F84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форматів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D3F66-7E4A-4C52-90D2-649FDB41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Форматом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готового </a:t>
            </a:r>
            <a:r>
              <a:rPr lang="ru-RU" dirty="0" err="1"/>
              <a:t>друкованого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за шириною і </a:t>
            </a:r>
            <a:r>
              <a:rPr lang="ru-RU" dirty="0" err="1"/>
              <a:t>висотою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обрізання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добутком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 215 мм.</a:t>
            </a:r>
          </a:p>
          <a:p>
            <a:r>
              <a:rPr lang="ru-RU" dirty="0"/>
              <a:t>Формат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–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по </a:t>
            </a:r>
            <a:r>
              <a:rPr lang="ru-RU" dirty="0" err="1"/>
              <a:t>ширині</a:t>
            </a:r>
            <a:r>
              <a:rPr lang="ru-RU" dirty="0"/>
              <a:t> і </a:t>
            </a:r>
            <a:r>
              <a:rPr lang="ru-RU" dirty="0" err="1"/>
              <a:t>висоті</a:t>
            </a:r>
            <a:r>
              <a:rPr lang="ru-RU" dirty="0"/>
              <a:t> в </a:t>
            </a:r>
            <a:r>
              <a:rPr lang="ru-RU" dirty="0" err="1"/>
              <a:t>міліметрах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сантиметрах,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добутком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600х900 мм </a:t>
            </a:r>
            <a:r>
              <a:rPr lang="ru-RU" dirty="0" err="1"/>
              <a:t>чи</a:t>
            </a:r>
            <a:r>
              <a:rPr lang="ru-RU" dirty="0"/>
              <a:t> 60х90 см.</a:t>
            </a:r>
          </a:p>
          <a:p>
            <a:r>
              <a:rPr lang="ru-RU" dirty="0"/>
              <a:t>Формат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–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текстової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яка </a:t>
            </a:r>
            <a:r>
              <a:rPr lang="ru-RU" dirty="0" err="1"/>
              <a:t>виражається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цифрами: перша –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рядка тексту, друга –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і </a:t>
            </a:r>
            <a:r>
              <a:rPr lang="ru-RU" dirty="0" err="1"/>
              <a:t>записується</a:t>
            </a:r>
            <a:r>
              <a:rPr lang="ru-RU" dirty="0"/>
              <a:t> в </a:t>
            </a:r>
            <a:r>
              <a:rPr lang="ru-RU" dirty="0" err="1"/>
              <a:t>типографській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мір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5 ½ х 9 ¼ кв.</a:t>
            </a:r>
          </a:p>
          <a:p>
            <a:r>
              <a:rPr lang="ru-RU" dirty="0"/>
              <a:t>Формат рядка набору – </a:t>
            </a:r>
            <a:r>
              <a:rPr lang="ru-RU" dirty="0" err="1"/>
              <a:t>довжина</a:t>
            </a:r>
            <a:r>
              <a:rPr lang="ru-RU" dirty="0"/>
              <a:t> рядка в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виражена</a:t>
            </a:r>
            <a:r>
              <a:rPr lang="ru-RU" dirty="0"/>
              <a:t> в </a:t>
            </a:r>
            <a:r>
              <a:rPr lang="ru-RU" dirty="0" err="1"/>
              <a:t>типографських</a:t>
            </a:r>
            <a:r>
              <a:rPr lang="ru-RU" dirty="0"/>
              <a:t> пунктах, </a:t>
            </a:r>
            <a:r>
              <a:rPr lang="ru-RU" dirty="0" err="1"/>
              <a:t>наприклад</a:t>
            </a:r>
            <a:r>
              <a:rPr lang="ru-RU" dirty="0"/>
              <a:t>, 5 ½ кв., 6 ¼ кв. і т. д.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091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FE419-3C9F-4EA3-BBCF-2F61E4EA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Базовий формат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59C74-1E6B-4FE4-A687-4B299367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Базовим</a:t>
            </a:r>
            <a:r>
              <a:rPr lang="ru-RU" dirty="0"/>
              <a:t> форматом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є формат А0,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площу1 м2.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аркушів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форматів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: А0 – 841Х1 189 мм.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F3495D-DA99-4619-9A5C-5B1F1C99E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5" t="29392" r="29078" b="14822"/>
          <a:stretch/>
        </p:blipFill>
        <p:spPr>
          <a:xfrm>
            <a:off x="3027284" y="2841887"/>
            <a:ext cx="5619565" cy="40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0476C-48A2-4804-9C7F-04579329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4A79C-C746-45CF-94EB-C5791592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7FA637-034A-49F9-8D21-44D60889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9" t="19288" r="27476" b="16245"/>
          <a:stretch/>
        </p:blipFill>
        <p:spPr>
          <a:xfrm>
            <a:off x="1451580" y="1322773"/>
            <a:ext cx="7390580" cy="56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35612-6A84-4083-973F-225C700A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типографії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9E90B-3CE4-431E-B6AF-217E98E2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Основною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друкарні</a:t>
            </a:r>
            <a:r>
              <a:rPr lang="ru-RU" dirty="0"/>
              <a:t> є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поліграфічного</a:t>
            </a:r>
            <a:r>
              <a:rPr lang="ru-RU" dirty="0"/>
              <a:t> типу. </a:t>
            </a:r>
          </a:p>
          <a:p>
            <a:r>
              <a:rPr lang="ru-RU" dirty="0" err="1"/>
              <a:t>Асотримент</a:t>
            </a:r>
            <a:r>
              <a:rPr lang="ru-RU" dirty="0"/>
              <a:t> </a:t>
            </a:r>
            <a:r>
              <a:rPr lang="ru-RU" dirty="0" err="1"/>
              <a:t>поліграфічної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: </a:t>
            </a:r>
          </a:p>
          <a:p>
            <a:r>
              <a:rPr lang="ru-RU" dirty="0"/>
              <a:t>книги; </a:t>
            </a:r>
          </a:p>
          <a:p>
            <a:r>
              <a:rPr lang="ru-RU" dirty="0" err="1"/>
              <a:t>журнали</a:t>
            </a:r>
            <a:r>
              <a:rPr lang="ru-RU" dirty="0"/>
              <a:t>; </a:t>
            </a:r>
          </a:p>
          <a:p>
            <a:r>
              <a:rPr lang="ru-RU" dirty="0" err="1"/>
              <a:t>газети</a:t>
            </a:r>
            <a:r>
              <a:rPr lang="ru-RU" dirty="0"/>
              <a:t>; </a:t>
            </a:r>
          </a:p>
          <a:p>
            <a:r>
              <a:rPr lang="ru-RU" dirty="0" err="1"/>
              <a:t>брошури</a:t>
            </a:r>
            <a:r>
              <a:rPr lang="ru-RU" dirty="0"/>
              <a:t> та бланки; </a:t>
            </a:r>
          </a:p>
          <a:p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771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0D10E-9258-4E53-A420-7617EEB5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Види</a:t>
            </a:r>
            <a:r>
              <a:rPr lang="ru-RU" sz="3600" dirty="0"/>
              <a:t> </a:t>
            </a:r>
            <a:r>
              <a:rPr lang="ru-RU" sz="3600" dirty="0" err="1"/>
              <a:t>друку</a:t>
            </a:r>
            <a:r>
              <a:rPr lang="ru-RU" sz="3600" dirty="0"/>
              <a:t> та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застосування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756D7-057E-49D4-A6C7-644E10A66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 err="1"/>
              <a:t>Друкарський</a:t>
            </a:r>
            <a:r>
              <a:rPr lang="ru-RU" sz="3200" dirty="0"/>
              <a:t> </a:t>
            </a:r>
            <a:r>
              <a:rPr lang="ru-RU" sz="3200" dirty="0" err="1"/>
              <a:t>процес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регламентована</a:t>
            </a:r>
            <a:r>
              <a:rPr lang="ru-RU" sz="3200" dirty="0"/>
              <a:t> </a:t>
            </a:r>
            <a:r>
              <a:rPr lang="ru-RU" sz="3200" dirty="0" err="1"/>
              <a:t>послідовність</a:t>
            </a:r>
            <a:r>
              <a:rPr lang="ru-RU" sz="3200" dirty="0"/>
              <a:t> </a:t>
            </a:r>
            <a:r>
              <a:rPr lang="ru-RU" sz="3200" dirty="0" err="1"/>
              <a:t>технологічних</a:t>
            </a:r>
            <a:r>
              <a:rPr lang="ru-RU" sz="3200" dirty="0"/>
              <a:t> </a:t>
            </a:r>
            <a:r>
              <a:rPr lang="ru-RU" sz="3200" dirty="0" err="1"/>
              <a:t>операцій</a:t>
            </a:r>
            <a:r>
              <a:rPr lang="ru-RU" sz="3200" dirty="0"/>
              <a:t>, </a:t>
            </a:r>
            <a:r>
              <a:rPr lang="ru-RU" sz="3200" dirty="0" err="1"/>
              <a:t>проведених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використанням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 </a:t>
            </a:r>
            <a:r>
              <a:rPr lang="ru-RU" sz="3200" dirty="0" err="1"/>
              <a:t>засобів</a:t>
            </a:r>
            <a:r>
              <a:rPr lang="ru-RU" sz="3200" dirty="0"/>
              <a:t>, </a:t>
            </a:r>
            <a:r>
              <a:rPr lang="ru-RU" sz="3200" dirty="0" err="1"/>
              <a:t>призначених</a:t>
            </a:r>
            <a:r>
              <a:rPr lang="ru-RU" sz="3200" dirty="0"/>
              <a:t> для </a:t>
            </a:r>
            <a:r>
              <a:rPr lang="ru-RU" sz="3200" dirty="0" err="1"/>
              <a:t>виготовлення</a:t>
            </a:r>
            <a:r>
              <a:rPr lang="ru-RU" sz="3200" dirty="0"/>
              <a:t> </a:t>
            </a:r>
            <a:r>
              <a:rPr lang="ru-RU" sz="3200" dirty="0" err="1"/>
              <a:t>друкованої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. </a:t>
            </a:r>
          </a:p>
          <a:p>
            <a:r>
              <a:rPr lang="uk-UA" sz="3200" dirty="0"/>
              <a:t>Основні або класичні види друку: </a:t>
            </a:r>
          </a:p>
          <a:p>
            <a:r>
              <a:rPr lang="ru-RU" sz="3200" dirty="0" err="1"/>
              <a:t>високий</a:t>
            </a:r>
            <a:r>
              <a:rPr lang="ru-RU" sz="3200" dirty="0"/>
              <a:t> </a:t>
            </a:r>
            <a:r>
              <a:rPr lang="ru-RU" sz="3200" dirty="0" err="1"/>
              <a:t>друк</a:t>
            </a:r>
            <a:r>
              <a:rPr lang="ru-RU" sz="3200" dirty="0"/>
              <a:t> (</a:t>
            </a:r>
            <a:r>
              <a:rPr lang="ru-RU" sz="3200" dirty="0" err="1"/>
              <a:t>різновид</a:t>
            </a:r>
            <a:r>
              <a:rPr lang="ru-RU" sz="3200" dirty="0"/>
              <a:t> </a:t>
            </a:r>
            <a:r>
              <a:rPr lang="ru-RU" sz="3200" dirty="0" err="1"/>
              <a:t>флексографського</a:t>
            </a:r>
            <a:r>
              <a:rPr lang="ru-RU" sz="3200" dirty="0"/>
              <a:t>);</a:t>
            </a:r>
          </a:p>
          <a:p>
            <a:r>
              <a:rPr lang="ru-RU" sz="3200" dirty="0"/>
              <a:t>плоский (</a:t>
            </a:r>
            <a:r>
              <a:rPr lang="ru-RU" sz="3200" dirty="0" err="1"/>
              <a:t>офсетний</a:t>
            </a:r>
            <a:r>
              <a:rPr lang="ru-RU" sz="3200" dirty="0"/>
              <a:t>) </a:t>
            </a:r>
            <a:r>
              <a:rPr lang="ru-RU" sz="3200" dirty="0" err="1"/>
              <a:t>друк</a:t>
            </a:r>
            <a:r>
              <a:rPr lang="ru-RU" sz="3200" dirty="0"/>
              <a:t>;</a:t>
            </a:r>
          </a:p>
          <a:p>
            <a:r>
              <a:rPr lang="ru-RU" sz="3200" dirty="0" err="1"/>
              <a:t>глибокий</a:t>
            </a:r>
            <a:r>
              <a:rPr lang="ru-RU" sz="3200" dirty="0"/>
              <a:t> </a:t>
            </a:r>
            <a:r>
              <a:rPr lang="ru-RU" sz="3200" dirty="0" err="1"/>
              <a:t>друк</a:t>
            </a:r>
            <a:endParaRPr lang="ru-RU" sz="3200" dirty="0"/>
          </a:p>
          <a:p>
            <a:endParaRPr lang="uk-UA" sz="3200" dirty="0"/>
          </a:p>
          <a:p>
            <a:endParaRPr lang="uk-UA" sz="32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34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6765C-945B-4D8A-8034-65151530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Високий друк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59458-F0A0-413E-9D78-F771B121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друці</a:t>
            </a:r>
            <a:r>
              <a:rPr lang="ru-RU" dirty="0"/>
              <a:t> </a:t>
            </a:r>
            <a:r>
              <a:rPr lang="ru-RU" dirty="0" err="1"/>
              <a:t>передавання</a:t>
            </a:r>
            <a:r>
              <a:rPr lang="ru-RU" dirty="0"/>
              <a:t> тексту і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задруковуваний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друкарської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просторовий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заглиблені</a:t>
            </a:r>
            <a:r>
              <a:rPr lang="ru-RU" dirty="0"/>
              <a:t> на </a:t>
            </a:r>
            <a:r>
              <a:rPr lang="ru-RU" dirty="0" err="1"/>
              <a:t>різну</a:t>
            </a:r>
            <a:r>
              <a:rPr lang="ru-RU" dirty="0"/>
              <a:t> величину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друкарські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та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за </a:t>
            </a:r>
            <a:r>
              <a:rPr lang="ru-RU" dirty="0" err="1"/>
              <a:t>пробільні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r>
              <a:rPr lang="ru-RU" dirty="0" err="1"/>
              <a:t>Флексографія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нанесення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матеріал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гнучких</a:t>
            </a:r>
            <a:r>
              <a:rPr lang="ru-RU" dirty="0"/>
              <a:t> </a:t>
            </a:r>
            <a:r>
              <a:rPr lang="ru-RU" dirty="0" err="1"/>
              <a:t>гумових</a:t>
            </a:r>
            <a:r>
              <a:rPr lang="ru-RU" dirty="0"/>
              <a:t> форм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швидковисихаючих</a:t>
            </a:r>
            <a:r>
              <a:rPr lang="ru-RU" dirty="0"/>
              <a:t> </a:t>
            </a:r>
            <a:r>
              <a:rPr lang="ru-RU" dirty="0" err="1"/>
              <a:t>фарб</a:t>
            </a:r>
            <a:endParaRPr lang="ru-RU" dirty="0"/>
          </a:p>
          <a:p>
            <a:r>
              <a:rPr lang="ru-RU" dirty="0" err="1"/>
              <a:t>Флексогр</a:t>
            </a:r>
            <a:r>
              <a:rPr lang="uk-UA" dirty="0" err="1"/>
              <a:t>афія</a:t>
            </a:r>
            <a:r>
              <a:rPr lang="uk-UA" dirty="0"/>
              <a:t> </a:t>
            </a:r>
            <a:r>
              <a:rPr lang="en-US" dirty="0"/>
              <a:t>https://www.youtube.com/watch?v=wEEkssHwELI</a:t>
            </a:r>
            <a:endParaRPr lang="ru-RU" dirty="0"/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3A49A-E595-48E2-9751-8F0A29D7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2" t="40906" r="39127" b="35793"/>
          <a:stretch/>
        </p:blipFill>
        <p:spPr>
          <a:xfrm>
            <a:off x="4780994" y="4791603"/>
            <a:ext cx="3751926" cy="1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D7290-1FF2-4459-B8D9-F6CBE55D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Процес </a:t>
            </a:r>
            <a:r>
              <a:rPr lang="uk-UA" dirty="0" err="1"/>
              <a:t>флексографічного</a:t>
            </a:r>
            <a:r>
              <a:rPr lang="uk-UA" dirty="0"/>
              <a:t> друку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842A9-56BC-44A4-BEC9-058464B92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0B4BA-2BA9-431B-AB16-45912FF07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3" t="41553" r="20121" b="21812"/>
          <a:stretch/>
        </p:blipFill>
        <p:spPr>
          <a:xfrm>
            <a:off x="1047565" y="2015732"/>
            <a:ext cx="9845337" cy="37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0C72-0DEF-4F72-8F2A-D1C02742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Офсетний друк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2A2B4-541F-437F-94D3-9D727740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Один із видів друку, особливість якого полягає в тому, що друкарські елементи на формі знаходяться з пробільними елементами практично в одній площині та мають різні фізико-хімічні властивості. Водночас друкарські елементи сприймають фарбу та відштовхують воду (олеофільні), а пробільні – навпаки (гідрофільні) (притягують воду та відштовхують фарбу)</a:t>
            </a:r>
          </a:p>
          <a:p>
            <a:r>
              <a:rPr lang="uk-UA" dirty="0"/>
              <a:t>Принцип офсетного друку: </a:t>
            </a:r>
            <a:r>
              <a:rPr lang="en-US" dirty="0">
                <a:hlinkClick r:id="rId2"/>
              </a:rPr>
              <a:t>https://www.youtube.com/watch?v=TZMG2cDdIPQ&amp;t=5s</a:t>
            </a:r>
            <a:endParaRPr lang="uk-UA" dirty="0"/>
          </a:p>
          <a:p>
            <a:r>
              <a:rPr lang="uk-UA" dirty="0"/>
              <a:t>Цифровий і офсетний друк: </a:t>
            </a:r>
            <a:r>
              <a:rPr lang="en-US" dirty="0"/>
              <a:t>https://www.youtube.com/watch?v=5yC3uQ8Hl40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A3DC2-82AE-485E-82C1-11980899C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2" t="34434" r="33737" b="40582"/>
          <a:stretch/>
        </p:blipFill>
        <p:spPr>
          <a:xfrm>
            <a:off x="4199137" y="4971497"/>
            <a:ext cx="3471169" cy="17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6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72199-CA99-47B5-B90E-62948D0C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Процес офсетного друку</a:t>
            </a:r>
            <a:endParaRPr lang="ru-UA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80DC82E-5BE2-480D-AB7F-55E98CA6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EBCCF7-155E-4EC2-85CE-413DFDF0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3" t="42848" r="24490" b="23236"/>
          <a:stretch/>
        </p:blipFill>
        <p:spPr>
          <a:xfrm>
            <a:off x="1047565" y="1995827"/>
            <a:ext cx="9206145" cy="34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2E27A-3FC1-40CD-95F4-8952EDFC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друк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4F8E0-B357-4037-B14B-A12EA7CC5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друку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просторовий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друкарських</a:t>
            </a:r>
            <a:r>
              <a:rPr lang="ru-RU" dirty="0"/>
              <a:t> і </a:t>
            </a:r>
            <a:r>
              <a:rPr lang="ru-RU" dirty="0" err="1"/>
              <a:t>пробільних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r>
              <a:rPr lang="ru-RU" dirty="0" err="1"/>
              <a:t>Друкарські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заглиблені</a:t>
            </a:r>
            <a:r>
              <a:rPr lang="ru-RU" dirty="0"/>
              <a:t> на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однакову</a:t>
            </a:r>
            <a:r>
              <a:rPr lang="ru-RU" dirty="0"/>
              <a:t> величину. Вони є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зображення</a:t>
            </a:r>
            <a:r>
              <a:rPr lang="ru-RU" dirty="0"/>
              <a:t> (текст, </a:t>
            </a:r>
            <a:r>
              <a:rPr lang="ru-RU" dirty="0" err="1"/>
              <a:t>ілюстрації</a:t>
            </a:r>
            <a:r>
              <a:rPr lang="ru-RU" dirty="0"/>
              <a:t>)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комірки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тонкими перегородками – </a:t>
            </a:r>
            <a:r>
              <a:rPr lang="ru-RU" dirty="0" err="1"/>
              <a:t>пробілами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перегородки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пробільні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і </a:t>
            </a:r>
            <a:r>
              <a:rPr lang="ru-RU" dirty="0" err="1"/>
              <a:t>знаходяться</a:t>
            </a:r>
            <a:r>
              <a:rPr lang="ru-RU" dirty="0"/>
              <a:t> на одному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Друкарська</a:t>
            </a:r>
            <a:r>
              <a:rPr lang="ru-RU" dirty="0"/>
              <a:t> форма в </a:t>
            </a:r>
            <a:r>
              <a:rPr lang="ru-RU" dirty="0" err="1"/>
              <a:t>глибокому</a:t>
            </a:r>
            <a:r>
              <a:rPr lang="ru-RU" dirty="0"/>
              <a:t> </a:t>
            </a:r>
            <a:r>
              <a:rPr lang="ru-RU" dirty="0" err="1"/>
              <a:t>друці</a:t>
            </a:r>
            <a:r>
              <a:rPr lang="ru-RU" dirty="0"/>
              <a:t> </a:t>
            </a:r>
            <a:r>
              <a:rPr lang="ru-RU" dirty="0" err="1"/>
              <a:t>виготовляється</a:t>
            </a:r>
            <a:r>
              <a:rPr lang="ru-RU" dirty="0"/>
              <a:t> на </a:t>
            </a:r>
            <a:r>
              <a:rPr lang="ru-RU" dirty="0" err="1"/>
              <a:t>циліндр</a:t>
            </a:r>
            <a:endParaRPr lang="ru-RU" dirty="0"/>
          </a:p>
          <a:p>
            <a:r>
              <a:rPr lang="en-US" dirty="0"/>
              <a:t>https://www.youtube.com/watch?v=qUo2VNSS9I0&amp;t=190s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416DE1-F3E4-4B21-ACB3-A1E63417D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5" t="49685" r="38106" b="23883"/>
          <a:stretch/>
        </p:blipFill>
        <p:spPr>
          <a:xfrm>
            <a:off x="4385568" y="4925468"/>
            <a:ext cx="2991775" cy="18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CBE31-5425-4944-85B9-C90EAC5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друку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407948-C29A-4D30-A92B-A25E51AB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друку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друку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, як: </a:t>
            </a:r>
            <a:r>
              <a:rPr lang="ru-RU" dirty="0" err="1"/>
              <a:t>трафаретний</a:t>
            </a:r>
            <a:r>
              <a:rPr lang="ru-RU" dirty="0"/>
              <a:t>, </a:t>
            </a:r>
            <a:r>
              <a:rPr lang="ru-RU" dirty="0" err="1"/>
              <a:t>струменевий</a:t>
            </a:r>
            <a:r>
              <a:rPr lang="ru-RU" dirty="0"/>
              <a:t>, </a:t>
            </a:r>
            <a:r>
              <a:rPr lang="ru-RU" dirty="0" err="1"/>
              <a:t>цифровий</a:t>
            </a:r>
            <a:r>
              <a:rPr lang="ru-RU" dirty="0"/>
              <a:t>, </a:t>
            </a:r>
            <a:r>
              <a:rPr lang="ru-RU" dirty="0" err="1"/>
              <a:t>тамповий</a:t>
            </a:r>
            <a:r>
              <a:rPr lang="ru-RU" dirty="0"/>
              <a:t>, </a:t>
            </a:r>
            <a:r>
              <a:rPr lang="ru-RU" dirty="0" err="1"/>
              <a:t>ризографічний</a:t>
            </a:r>
            <a:r>
              <a:rPr lang="ru-RU" dirty="0"/>
              <a:t>, </a:t>
            </a:r>
            <a:r>
              <a:rPr lang="ru-RU" dirty="0" err="1"/>
              <a:t>термовосковий</a:t>
            </a:r>
            <a:r>
              <a:rPr lang="ru-RU" dirty="0"/>
              <a:t> </a:t>
            </a:r>
            <a:r>
              <a:rPr lang="ru-RU" dirty="0" err="1"/>
              <a:t>друк</a:t>
            </a:r>
            <a:r>
              <a:rPr lang="ru-RU" dirty="0"/>
              <a:t> і т. д.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0076257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207</TotalTime>
  <Words>771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Галерея</vt:lpstr>
      <vt:lpstr>Випуск періодичних видань</vt:lpstr>
      <vt:lpstr>Функції типографії</vt:lpstr>
      <vt:lpstr>Види друку та їх застосування</vt:lpstr>
      <vt:lpstr>Високий друк</vt:lpstr>
      <vt:lpstr>Процес флексографічного друку</vt:lpstr>
      <vt:lpstr>Офсетний друк</vt:lpstr>
      <vt:lpstr>Процес офсетного друку</vt:lpstr>
      <vt:lpstr>Глибокий друк</vt:lpstr>
      <vt:lpstr>Інші види друку</vt:lpstr>
      <vt:lpstr>Загальноприйняті формати газет/журналів</vt:lpstr>
      <vt:lpstr>Види форматів</vt:lpstr>
      <vt:lpstr>Формат</vt:lpstr>
      <vt:lpstr>Види форматів</vt:lpstr>
      <vt:lpstr>Базовий формат</vt:lpstr>
      <vt:lpstr>Міжнародні формати паперу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Випуск періодичних видань</dc:title>
  <dc:creator>Людмила Чернявская</dc:creator>
  <cp:lastModifiedBy>Людмила Чернявская</cp:lastModifiedBy>
  <cp:revision>3</cp:revision>
  <dcterms:created xsi:type="dcterms:W3CDTF">2022-03-31T16:39:00Z</dcterms:created>
  <dcterms:modified xsi:type="dcterms:W3CDTF">2022-03-31T20:49:18Z</dcterms:modified>
</cp:coreProperties>
</file>