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75" r:id="rId3"/>
    <p:sldId id="257" r:id="rId4"/>
    <p:sldId id="272" r:id="rId5"/>
    <p:sldId id="278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47209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2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8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3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794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7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0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4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2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386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728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5038007-F7C6-4680-8181-2A19ED213B3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26A2EC0-98CD-48E8-BB22-1218F5800D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61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witzerland.mfa.gov.ua/" TargetMode="External"/><Relationship Id="rId2" Type="http://schemas.openxmlformats.org/officeDocument/2006/relationships/hyperlink" Target="mailto:emb_ch@mfa.gov.u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0938" y="5656217"/>
            <a:ext cx="2516776" cy="487680"/>
          </a:xfrm>
        </p:spPr>
        <p:txBody>
          <a:bodyPr>
            <a:normAutofit fontScale="77500" lnSpcReduction="20000"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Швейцарія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661160"/>
            <a:ext cx="3548743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5356" y="21336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2550" y="213361"/>
            <a:ext cx="4519476" cy="565562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 err="1">
                <a:solidFill>
                  <a:schemeClr val="bg1"/>
                </a:solidFill>
              </a:rPr>
              <a:t>руху</a:t>
            </a:r>
            <a:r>
              <a:rPr lang="ru-RU" sz="2400" dirty="0">
                <a:solidFill>
                  <a:schemeClr val="bg1"/>
                </a:solidFill>
              </a:rPr>
              <a:t> по </a:t>
            </a:r>
            <a:r>
              <a:rPr lang="ru-RU" sz="2400" dirty="0" err="1">
                <a:solidFill>
                  <a:schemeClr val="bg1"/>
                </a:solidFill>
              </a:rPr>
              <a:t>автомагістралям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Швейцарії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необхідна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віньєтка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вартість</a:t>
            </a:r>
            <a:r>
              <a:rPr lang="ru-RU" sz="2400" dirty="0">
                <a:solidFill>
                  <a:schemeClr val="bg1"/>
                </a:solidFill>
              </a:rPr>
              <a:t> становить 40 </a:t>
            </a:r>
            <a:r>
              <a:rPr lang="ru-RU" sz="2400" dirty="0" err="1">
                <a:solidFill>
                  <a:schemeClr val="bg1"/>
                </a:solidFill>
              </a:rPr>
              <a:t>франків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діє</a:t>
            </a:r>
            <a:r>
              <a:rPr lang="ru-RU" sz="2400" dirty="0">
                <a:solidFill>
                  <a:schemeClr val="bg1"/>
                </a:solidFill>
              </a:rPr>
              <a:t> вона один </a:t>
            </a:r>
            <a:r>
              <a:rPr lang="ru-RU" sz="2400" dirty="0" err="1">
                <a:solidFill>
                  <a:schemeClr val="bg1"/>
                </a:solidFill>
              </a:rPr>
              <a:t>рік</a:t>
            </a:r>
            <a:r>
              <a:rPr lang="ru-RU" sz="2400" dirty="0">
                <a:solidFill>
                  <a:schemeClr val="bg1"/>
                </a:solidFill>
              </a:rPr>
              <a:t>. Штраф за </a:t>
            </a:r>
            <a:r>
              <a:rPr lang="ru-RU" sz="2400" dirty="0" err="1">
                <a:solidFill>
                  <a:schemeClr val="bg1"/>
                </a:solidFill>
              </a:rPr>
              <a:t>відсутність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віньєтки</a:t>
            </a:r>
            <a:r>
              <a:rPr lang="ru-RU" sz="2400" dirty="0">
                <a:solidFill>
                  <a:schemeClr val="bg1"/>
                </a:solidFill>
              </a:rPr>
              <a:t> – 200 </a:t>
            </a:r>
            <a:r>
              <a:rPr lang="ru-RU" sz="2400" dirty="0" err="1">
                <a:solidFill>
                  <a:schemeClr val="bg1"/>
                </a:solidFill>
              </a:rPr>
              <a:t>франків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5361" y="356988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 err="1"/>
              <a:t>Швейцарія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одну з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розвинених</a:t>
            </a:r>
            <a:r>
              <a:rPr lang="ru-RU" sz="2000" dirty="0"/>
              <a:t> у </a:t>
            </a:r>
            <a:r>
              <a:rPr lang="ru-RU" sz="2000" dirty="0" err="1"/>
              <a:t>Європі</a:t>
            </a:r>
            <a:r>
              <a:rPr lang="ru-RU" sz="2000" dirty="0"/>
              <a:t> </a:t>
            </a:r>
            <a:r>
              <a:rPr lang="ru-RU" sz="2000" dirty="0" err="1"/>
              <a:t>залізничних</a:t>
            </a:r>
            <a:r>
              <a:rPr lang="ru-RU" sz="2000" dirty="0"/>
              <a:t> мереж, тому </a:t>
            </a:r>
            <a:r>
              <a:rPr lang="ru-RU" sz="2000" dirty="0" err="1"/>
              <a:t>пересуватися</a:t>
            </a:r>
            <a:r>
              <a:rPr lang="ru-RU" sz="2000" dirty="0"/>
              <a:t> по </a:t>
            </a:r>
            <a:r>
              <a:rPr lang="ru-RU" sz="2000" dirty="0" err="1"/>
              <a:t>країні</a:t>
            </a:r>
            <a:r>
              <a:rPr lang="ru-RU" sz="2000" dirty="0"/>
              <a:t> на </a:t>
            </a:r>
            <a:r>
              <a:rPr lang="ru-RU" sz="2000" dirty="0" err="1"/>
              <a:t>поїзді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зручно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мальовничих</a:t>
            </a:r>
            <a:r>
              <a:rPr lang="ru-RU" sz="2000" dirty="0"/>
              <a:t> </a:t>
            </a:r>
            <a:r>
              <a:rPr lang="ru-RU" sz="2000" dirty="0" err="1"/>
              <a:t>залізниць</a:t>
            </a:r>
            <a:r>
              <a:rPr lang="ru-RU" sz="2000" dirty="0"/>
              <a:t>. </a:t>
            </a:r>
            <a:r>
              <a:rPr lang="ru-RU" sz="2000" dirty="0" err="1"/>
              <a:t>Регулярне</a:t>
            </a:r>
            <a:r>
              <a:rPr lang="ru-RU" sz="2000" dirty="0"/>
              <a:t> </a:t>
            </a:r>
            <a:r>
              <a:rPr lang="ru-RU" sz="2000" dirty="0" err="1"/>
              <a:t>залізничне</a:t>
            </a:r>
            <a:r>
              <a:rPr lang="ru-RU" sz="2000" dirty="0"/>
              <a:t> </a:t>
            </a:r>
            <a:r>
              <a:rPr lang="ru-RU" sz="2000" dirty="0" err="1"/>
              <a:t>сполучення</a:t>
            </a:r>
            <a:r>
              <a:rPr lang="ru-RU" sz="2000" dirty="0"/>
              <a:t> є </a:t>
            </a:r>
            <a:r>
              <a:rPr lang="ru-RU" sz="2000" dirty="0" err="1"/>
              <a:t>майже</a:t>
            </a:r>
            <a:r>
              <a:rPr lang="ru-RU" sz="2000" dirty="0"/>
              <a:t> з </a:t>
            </a:r>
            <a:r>
              <a:rPr lang="ru-RU" sz="2000" dirty="0" err="1"/>
              <a:t>усіма</a:t>
            </a:r>
            <a:r>
              <a:rPr lang="ru-RU" sz="2000" dirty="0"/>
              <a:t> </a:t>
            </a:r>
            <a:r>
              <a:rPr lang="ru-RU" sz="2000" dirty="0" err="1"/>
              <a:t>сусідніми</a:t>
            </a:r>
            <a:r>
              <a:rPr lang="ru-RU" sz="2000" dirty="0"/>
              <a:t> </a:t>
            </a:r>
            <a:r>
              <a:rPr lang="ru-RU" sz="2000" dirty="0" err="1"/>
              <a:t>країнами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у </a:t>
            </a:r>
            <a:r>
              <a:rPr lang="ru-RU" sz="2000" dirty="0" err="1"/>
              <a:t>Швейцарії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дістатися</a:t>
            </a:r>
            <a:r>
              <a:rPr lang="ru-RU" sz="2000" dirty="0"/>
              <a:t> на </a:t>
            </a:r>
            <a:r>
              <a:rPr lang="ru-RU" sz="2000" dirty="0" err="1"/>
              <a:t>автобусі</a:t>
            </a:r>
            <a:r>
              <a:rPr lang="ru-RU" sz="2000" dirty="0"/>
              <a:t> з </a:t>
            </a:r>
            <a:r>
              <a:rPr lang="ru-RU" sz="2000" dirty="0" err="1"/>
              <a:t>деяких</a:t>
            </a:r>
            <a:r>
              <a:rPr lang="ru-RU" sz="2000" dirty="0"/>
              <a:t> держав </a:t>
            </a:r>
            <a:r>
              <a:rPr lang="ru-RU" sz="2000" dirty="0" err="1"/>
              <a:t>Східної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, </a:t>
            </a:r>
            <a:r>
              <a:rPr lang="ru-RU" sz="2000" dirty="0" err="1"/>
              <a:t>Іспанії</a:t>
            </a:r>
            <a:r>
              <a:rPr lang="ru-RU" sz="2000" dirty="0"/>
              <a:t> та </a:t>
            </a:r>
            <a:r>
              <a:rPr lang="ru-RU" sz="2000" dirty="0" err="1"/>
              <a:t>Португалії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26" y="752802"/>
            <a:ext cx="4492580" cy="280786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0" y="2866644"/>
            <a:ext cx="4918558" cy="3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7798" y="232954"/>
            <a:ext cx="9601200" cy="84690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Швейцарії</a:t>
            </a:r>
            <a:r>
              <a:rPr lang="ru-RU" dirty="0"/>
              <a:t> та 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smtClean="0"/>
              <a:t>напрямки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67798" y="1079863"/>
            <a:ext cx="4447786" cy="1762696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ru-RU" sz="4400" b="0" dirty="0">
                <a:solidFill>
                  <a:prstClr val="black"/>
                </a:solidFill>
              </a:rPr>
              <a:t>Столицею </a:t>
            </a:r>
            <a:r>
              <a:rPr lang="ru-RU" sz="4400" b="0" dirty="0" err="1">
                <a:solidFill>
                  <a:prstClr val="black"/>
                </a:solidFill>
              </a:rPr>
              <a:t>Швейцарії</a:t>
            </a:r>
            <a:r>
              <a:rPr lang="ru-RU" sz="4400" b="0" dirty="0">
                <a:solidFill>
                  <a:prstClr val="black"/>
                </a:solidFill>
              </a:rPr>
              <a:t> є Берн. </a:t>
            </a:r>
            <a:r>
              <a:rPr lang="ru-RU" sz="4400" b="0" dirty="0" err="1">
                <a:solidFill>
                  <a:prstClr val="black"/>
                </a:solidFill>
              </a:rPr>
              <a:t>Це</a:t>
            </a:r>
            <a:r>
              <a:rPr lang="ru-RU" sz="4400" b="0" dirty="0">
                <a:solidFill>
                  <a:prstClr val="black"/>
                </a:solidFill>
              </a:rPr>
              <a:t> </a:t>
            </a:r>
            <a:r>
              <a:rPr lang="ru-RU" sz="4400" b="0" dirty="0" err="1">
                <a:solidFill>
                  <a:prstClr val="black"/>
                </a:solidFill>
              </a:rPr>
              <a:t>мальовниче</a:t>
            </a:r>
            <a:r>
              <a:rPr lang="ru-RU" sz="4400" b="0" dirty="0">
                <a:solidFill>
                  <a:prstClr val="black"/>
                </a:solidFill>
              </a:rPr>
              <a:t> </a:t>
            </a:r>
            <a:r>
              <a:rPr lang="ru-RU" sz="4400" b="0" dirty="0" err="1">
                <a:solidFill>
                  <a:prstClr val="black"/>
                </a:solidFill>
              </a:rPr>
              <a:t>старовинне</a:t>
            </a:r>
            <a:r>
              <a:rPr lang="ru-RU" sz="4400" b="0" dirty="0">
                <a:solidFill>
                  <a:prstClr val="black"/>
                </a:solidFill>
              </a:rPr>
              <a:t> </a:t>
            </a:r>
            <a:r>
              <a:rPr lang="ru-RU" sz="4400" b="0" dirty="0" err="1">
                <a:solidFill>
                  <a:prstClr val="black"/>
                </a:solidFill>
              </a:rPr>
              <a:t>місто</a:t>
            </a:r>
            <a:r>
              <a:rPr lang="ru-RU" sz="4400" b="0" dirty="0">
                <a:solidFill>
                  <a:prstClr val="black"/>
                </a:solidFill>
              </a:rPr>
              <a:t> з </a:t>
            </a:r>
            <a:r>
              <a:rPr lang="ru-RU" sz="4400" b="0" dirty="0" err="1">
                <a:solidFill>
                  <a:prstClr val="black"/>
                </a:solidFill>
              </a:rPr>
              <a:t>красивим</a:t>
            </a:r>
            <a:r>
              <a:rPr lang="ru-RU" sz="4400" b="0" dirty="0">
                <a:solidFill>
                  <a:prstClr val="black"/>
                </a:solidFill>
              </a:rPr>
              <a:t> </a:t>
            </a:r>
            <a:r>
              <a:rPr lang="ru-RU" sz="4400" b="0" dirty="0" err="1">
                <a:solidFill>
                  <a:prstClr val="black"/>
                </a:solidFill>
              </a:rPr>
              <a:t>середньовічним</a:t>
            </a:r>
            <a:r>
              <a:rPr lang="ru-RU" sz="4400" b="0" dirty="0">
                <a:solidFill>
                  <a:prstClr val="black"/>
                </a:solidFill>
              </a:rPr>
              <a:t> </a:t>
            </a:r>
            <a:r>
              <a:rPr lang="ru-RU" sz="4400" b="0" dirty="0" err="1">
                <a:solidFill>
                  <a:prstClr val="black"/>
                </a:solidFill>
              </a:rPr>
              <a:t>історичним</a:t>
            </a:r>
            <a:r>
              <a:rPr lang="ru-RU" sz="4400" b="0" dirty="0">
                <a:solidFill>
                  <a:prstClr val="black"/>
                </a:solidFill>
              </a:rPr>
              <a:t> центром, </a:t>
            </a:r>
            <a:r>
              <a:rPr lang="ru-RU" sz="4400" b="0" dirty="0" err="1">
                <a:solidFill>
                  <a:prstClr val="black"/>
                </a:solidFill>
              </a:rPr>
              <a:t>який</a:t>
            </a:r>
            <a:r>
              <a:rPr lang="ru-RU" sz="4400" b="0" dirty="0">
                <a:solidFill>
                  <a:prstClr val="black"/>
                </a:solidFill>
              </a:rPr>
              <a:t> включений в список </a:t>
            </a:r>
            <a:r>
              <a:rPr lang="ru-RU" sz="4400" b="0" dirty="0" err="1">
                <a:solidFill>
                  <a:prstClr val="black"/>
                </a:solidFill>
              </a:rPr>
              <a:t>об’єктів</a:t>
            </a:r>
            <a:r>
              <a:rPr lang="ru-RU" sz="4400" b="0" dirty="0">
                <a:solidFill>
                  <a:prstClr val="black"/>
                </a:solidFill>
              </a:rPr>
              <a:t> </a:t>
            </a:r>
            <a:r>
              <a:rPr lang="ru-RU" sz="4400" b="0" dirty="0" err="1">
                <a:solidFill>
                  <a:prstClr val="black"/>
                </a:solidFill>
              </a:rPr>
              <a:t>Всесвітньої</a:t>
            </a:r>
            <a:r>
              <a:rPr lang="ru-RU" sz="4400" b="0" dirty="0">
                <a:solidFill>
                  <a:prstClr val="black"/>
                </a:solidFill>
              </a:rPr>
              <a:t> </a:t>
            </a:r>
            <a:r>
              <a:rPr lang="ru-RU" sz="4400" b="0" dirty="0" err="1">
                <a:solidFill>
                  <a:prstClr val="black"/>
                </a:solidFill>
              </a:rPr>
              <a:t>спадщини</a:t>
            </a:r>
            <a:r>
              <a:rPr lang="ru-RU" sz="4400" b="0" dirty="0">
                <a:solidFill>
                  <a:prstClr val="black"/>
                </a:solidFill>
              </a:rPr>
              <a:t> ЮНЕСКО. 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98" y="2939415"/>
            <a:ext cx="4598500" cy="306949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668240" y="1001486"/>
            <a:ext cx="4300758" cy="184107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Базель – культурна </a:t>
            </a:r>
            <a:r>
              <a:rPr lang="ru-RU" sz="2400" dirty="0" err="1" smtClean="0"/>
              <a:t>столиця</a:t>
            </a:r>
            <a:r>
              <a:rPr lang="ru-RU" sz="2400" dirty="0" smtClean="0"/>
              <a:t> </a:t>
            </a:r>
            <a:r>
              <a:rPr lang="ru-RU" sz="2400" dirty="0" err="1" smtClean="0"/>
              <a:t>Швейцарії</a:t>
            </a:r>
            <a:r>
              <a:rPr lang="ru-RU" sz="2400" dirty="0" smtClean="0"/>
              <a:t> з </a:t>
            </a:r>
            <a:r>
              <a:rPr lang="ru-RU" sz="2400" dirty="0" err="1" smtClean="0"/>
              <a:t>красивим</a:t>
            </a:r>
            <a:r>
              <a:rPr lang="ru-RU" sz="2400" dirty="0" smtClean="0"/>
              <a:t> старим </a:t>
            </a:r>
            <a:r>
              <a:rPr lang="ru-RU" sz="2400" dirty="0" err="1" smtClean="0"/>
              <a:t>містом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насиченим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нічним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життям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річці</a:t>
            </a:r>
            <a:r>
              <a:rPr lang="ru-RU" sz="2400" dirty="0" smtClean="0"/>
              <a:t> Рейн на </a:t>
            </a:r>
            <a:r>
              <a:rPr lang="ru-RU" sz="2400" dirty="0" err="1" smtClean="0"/>
              <a:t>кордоні</a:t>
            </a:r>
            <a:r>
              <a:rPr lang="ru-RU" sz="2400" dirty="0" smtClean="0"/>
              <a:t> з </a:t>
            </a:r>
            <a:r>
              <a:rPr lang="ru-RU" sz="2400" dirty="0" err="1" smtClean="0"/>
              <a:t>Францією</a:t>
            </a:r>
            <a:r>
              <a:rPr lang="ru-RU" sz="2400" dirty="0" smtClean="0"/>
              <a:t> і </a:t>
            </a:r>
            <a:r>
              <a:rPr lang="ru-RU" sz="2400" dirty="0" err="1" smtClean="0"/>
              <a:t>Німеччиною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40" y="2939415"/>
            <a:ext cx="4751293" cy="3069499"/>
          </a:xfrm>
        </p:spPr>
      </p:pic>
      <p:sp>
        <p:nvSpPr>
          <p:cNvPr id="2" name="Стрелка вниз 1"/>
          <p:cNvSpPr/>
          <p:nvPr/>
        </p:nvSpPr>
        <p:spPr>
          <a:xfrm>
            <a:off x="3457303" y="2690949"/>
            <a:ext cx="243840" cy="248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10128069" y="2560320"/>
            <a:ext cx="296091" cy="379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41120" y="322216"/>
            <a:ext cx="4491881" cy="2198125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100" dirty="0" smtClean="0"/>
              <a:t>Цюрих – </a:t>
            </a:r>
            <a:r>
              <a:rPr lang="ru-RU" sz="5100" dirty="0" err="1" smtClean="0"/>
              <a:t>найбільше</a:t>
            </a:r>
            <a:r>
              <a:rPr lang="ru-RU" sz="5100" dirty="0" smtClean="0"/>
              <a:t> </a:t>
            </a:r>
            <a:r>
              <a:rPr lang="ru-RU" sz="5100" dirty="0" err="1" smtClean="0"/>
              <a:t>місто</a:t>
            </a:r>
            <a:r>
              <a:rPr lang="ru-RU" sz="5100" dirty="0" smtClean="0"/>
              <a:t> та </a:t>
            </a:r>
            <a:r>
              <a:rPr lang="ru-RU" sz="5100" dirty="0" err="1" smtClean="0"/>
              <a:t>транспортний</a:t>
            </a:r>
            <a:r>
              <a:rPr lang="ru-RU" sz="5100" dirty="0" smtClean="0"/>
              <a:t> </a:t>
            </a:r>
            <a:r>
              <a:rPr lang="ru-RU" sz="5100" dirty="0" err="1" smtClean="0"/>
              <a:t>вузол</a:t>
            </a:r>
            <a:r>
              <a:rPr lang="ru-RU" sz="5100" dirty="0" smtClean="0"/>
              <a:t> </a:t>
            </a:r>
            <a:r>
              <a:rPr lang="ru-RU" sz="5100" dirty="0" err="1" smtClean="0"/>
              <a:t>Швейцарії</a:t>
            </a:r>
            <a:r>
              <a:rPr lang="ru-RU" sz="5100" dirty="0" smtClean="0"/>
              <a:t>. Є одним з </a:t>
            </a:r>
            <a:r>
              <a:rPr lang="ru-RU" sz="5100" dirty="0" err="1" smtClean="0"/>
              <a:t>найбільш</a:t>
            </a:r>
            <a:r>
              <a:rPr lang="ru-RU" sz="5100" dirty="0" smtClean="0"/>
              <a:t> </a:t>
            </a:r>
            <a:r>
              <a:rPr lang="ru-RU" sz="5100" dirty="0" err="1" smtClean="0"/>
              <a:t>динамічних</a:t>
            </a:r>
            <a:r>
              <a:rPr lang="ru-RU" sz="5100" dirty="0" smtClean="0"/>
              <a:t> </a:t>
            </a:r>
            <a:r>
              <a:rPr lang="ru-RU" sz="5100" dirty="0" err="1" smtClean="0"/>
              <a:t>швейцарських</a:t>
            </a:r>
            <a:r>
              <a:rPr lang="ru-RU" sz="5100" dirty="0" smtClean="0"/>
              <a:t> </a:t>
            </a:r>
            <a:r>
              <a:rPr lang="ru-RU" sz="5100" dirty="0" err="1" smtClean="0"/>
              <a:t>міст</a:t>
            </a:r>
            <a:r>
              <a:rPr lang="ru-RU" sz="5100" dirty="0" smtClean="0"/>
              <a:t> з красивою </a:t>
            </a:r>
            <a:r>
              <a:rPr lang="ru-RU" sz="5100" dirty="0" err="1" smtClean="0"/>
              <a:t>архітектурою</a:t>
            </a:r>
            <a:r>
              <a:rPr lang="ru-RU" sz="5100" dirty="0" smtClean="0"/>
              <a:t>, великою </a:t>
            </a:r>
            <a:r>
              <a:rPr lang="ru-RU" sz="5100" dirty="0" err="1" smtClean="0"/>
              <a:t>кількістю</a:t>
            </a:r>
            <a:r>
              <a:rPr lang="ru-RU" sz="5100" dirty="0" smtClean="0"/>
              <a:t> </a:t>
            </a:r>
            <a:r>
              <a:rPr lang="ru-RU" sz="5100" dirty="0" err="1" smtClean="0"/>
              <a:t>розваг</a:t>
            </a:r>
            <a:r>
              <a:rPr lang="ru-RU" sz="5100" dirty="0" smtClean="0"/>
              <a:t> і </a:t>
            </a:r>
            <a:r>
              <a:rPr lang="ru-RU" sz="5100" dirty="0" err="1" smtClean="0"/>
              <a:t>можливостей</a:t>
            </a:r>
            <a:r>
              <a:rPr lang="ru-RU" sz="5100" dirty="0" smtClean="0"/>
              <a:t> для </a:t>
            </a:r>
            <a:r>
              <a:rPr lang="ru-RU" sz="5100" dirty="0" err="1" smtClean="0"/>
              <a:t>дозвілля</a:t>
            </a:r>
            <a:r>
              <a:rPr lang="ru-RU" sz="5100" dirty="0" smtClean="0"/>
              <a:t>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8" y="2520341"/>
            <a:ext cx="4924509" cy="328095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523997" y="4049485"/>
            <a:ext cx="4445000" cy="174310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Женева –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однойменного</a:t>
            </a:r>
            <a:r>
              <a:rPr lang="ru-RU" dirty="0" smtClean="0"/>
              <a:t> кантону,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мальовничого</a:t>
            </a:r>
            <a:r>
              <a:rPr lang="ru-RU" dirty="0" smtClean="0"/>
              <a:t> </a:t>
            </a:r>
            <a:r>
              <a:rPr lang="ru-RU" dirty="0" err="1" smtClean="0"/>
              <a:t>Женевського</a:t>
            </a:r>
            <a:r>
              <a:rPr lang="ru-RU" dirty="0" smtClean="0"/>
              <a:t> озера.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 і </a:t>
            </a:r>
            <a:r>
              <a:rPr lang="ru-RU" dirty="0" err="1" smtClean="0"/>
              <a:t>музеїв</a:t>
            </a:r>
            <a:r>
              <a:rPr lang="ru-RU" dirty="0" smtClean="0"/>
              <a:t>, </a:t>
            </a:r>
            <a:r>
              <a:rPr lang="ru-RU" dirty="0" err="1" smtClean="0"/>
              <a:t>парків</a:t>
            </a:r>
            <a:r>
              <a:rPr lang="ru-RU" dirty="0" smtClean="0"/>
              <a:t> і галерей,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штаб-квартира ООН в Європі.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97" y="322215"/>
            <a:ext cx="5403189" cy="3039293"/>
          </a:xfrm>
        </p:spPr>
      </p:pic>
      <p:sp>
        <p:nvSpPr>
          <p:cNvPr id="2" name="Стрелка вниз 1"/>
          <p:cNvSpPr/>
          <p:nvPr/>
        </p:nvSpPr>
        <p:spPr>
          <a:xfrm>
            <a:off x="4580709" y="2177143"/>
            <a:ext cx="278674" cy="343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8682446" y="3457303"/>
            <a:ext cx="339634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8688" y="311766"/>
            <a:ext cx="4443984" cy="2290437"/>
          </a:xfrm>
        </p:spPr>
        <p:txBody>
          <a:bodyPr/>
          <a:lstStyle/>
          <a:p>
            <a:pPr algn="just"/>
            <a:r>
              <a:rPr lang="ru-RU" sz="2400" dirty="0" err="1" smtClean="0"/>
              <a:t>Старе</a:t>
            </a:r>
            <a:r>
              <a:rPr lang="ru-RU" sz="2400" dirty="0" smtClean="0"/>
              <a:t> </a:t>
            </a:r>
            <a:r>
              <a:rPr lang="ru-RU" sz="2400" dirty="0" err="1"/>
              <a:t>місто</a:t>
            </a:r>
            <a:r>
              <a:rPr lang="ru-RU" sz="2400" dirty="0"/>
              <a:t> Люцерн </a:t>
            </a:r>
            <a:r>
              <a:rPr lang="ru-RU" sz="2400" dirty="0" err="1"/>
              <a:t>розташоване</a:t>
            </a:r>
            <a:r>
              <a:rPr lang="ru-RU" sz="2400" dirty="0"/>
              <a:t> на </a:t>
            </a:r>
            <a:r>
              <a:rPr lang="ru-RU" sz="2400" dirty="0" err="1"/>
              <a:t>березі</a:t>
            </a:r>
            <a:r>
              <a:rPr lang="ru-RU" sz="2400" dirty="0"/>
              <a:t> </a:t>
            </a:r>
            <a:r>
              <a:rPr lang="ru-RU" sz="2400" dirty="0" err="1"/>
              <a:t>мальовничого</a:t>
            </a:r>
            <a:r>
              <a:rPr lang="ru-RU" sz="2400" dirty="0"/>
              <a:t> озера, </a:t>
            </a:r>
            <a:r>
              <a:rPr lang="ru-RU" sz="2400" dirty="0" err="1"/>
              <a:t>оточеного</a:t>
            </a:r>
            <a:r>
              <a:rPr lang="ru-RU" sz="2400" dirty="0"/>
              <a:t> горами. </a:t>
            </a:r>
            <a:r>
              <a:rPr lang="ru-RU" sz="2400" dirty="0" err="1"/>
              <a:t>Являє</a:t>
            </a:r>
            <a:r>
              <a:rPr lang="ru-RU" sz="2400" dirty="0"/>
              <a:t> собою </a:t>
            </a:r>
            <a:r>
              <a:rPr lang="ru-RU" sz="2400" dirty="0" err="1"/>
              <a:t>середньовічне</a:t>
            </a:r>
            <a:r>
              <a:rPr lang="ru-RU" sz="2400" dirty="0"/>
              <a:t> ядро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старовинними</a:t>
            </a:r>
            <a:r>
              <a:rPr lang="ru-RU" sz="2400" dirty="0"/>
              <a:t> </a:t>
            </a:r>
            <a:r>
              <a:rPr lang="ru-RU" sz="2400" dirty="0" err="1"/>
              <a:t>будинками</a:t>
            </a:r>
            <a:r>
              <a:rPr lang="ru-RU" sz="2400" dirty="0"/>
              <a:t>, мостами та </a:t>
            </a:r>
            <a:r>
              <a:rPr lang="ru-RU" sz="2400" dirty="0" err="1"/>
              <a:t>пам’ятками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8" y="2706706"/>
            <a:ext cx="4242768" cy="31820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24406" y="3395513"/>
            <a:ext cx="4443984" cy="2326976"/>
          </a:xfrm>
        </p:spPr>
        <p:txBody>
          <a:bodyPr/>
          <a:lstStyle/>
          <a:p>
            <a:pPr algn="just"/>
            <a:r>
              <a:rPr lang="ru-RU" sz="2400" dirty="0"/>
              <a:t>Замок Шильон в </a:t>
            </a:r>
            <a:r>
              <a:rPr lang="ru-RU" sz="2400" dirty="0" err="1"/>
              <a:t>Монтре</a:t>
            </a:r>
            <a:r>
              <a:rPr lang="ru-RU" sz="2400" dirty="0"/>
              <a:t> – </a:t>
            </a:r>
            <a:r>
              <a:rPr lang="ru-RU" sz="2400" dirty="0" err="1"/>
              <a:t>чудовий</a:t>
            </a:r>
            <a:r>
              <a:rPr lang="ru-RU" sz="2400" dirty="0"/>
              <a:t> замок на </a:t>
            </a:r>
            <a:r>
              <a:rPr lang="ru-RU" sz="2400" dirty="0" err="1"/>
              <a:t>березі</a:t>
            </a:r>
            <a:r>
              <a:rPr lang="ru-RU" sz="2400" dirty="0"/>
              <a:t> </a:t>
            </a:r>
            <a:r>
              <a:rPr lang="ru-RU" sz="2400" dirty="0" err="1"/>
              <a:t>Женевського</a:t>
            </a:r>
            <a:r>
              <a:rPr lang="ru-RU" sz="2400" dirty="0"/>
              <a:t> озера.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побудований</a:t>
            </a:r>
            <a:r>
              <a:rPr lang="ru-RU" sz="2400" dirty="0"/>
              <a:t> в 12 </a:t>
            </a:r>
            <a:r>
              <a:rPr lang="ru-RU" sz="2400" dirty="0" err="1"/>
              <a:t>столітті</a:t>
            </a:r>
            <a:r>
              <a:rPr lang="ru-RU" sz="2400" dirty="0"/>
              <a:t> і </a:t>
            </a:r>
            <a:r>
              <a:rPr lang="ru-RU" sz="2400" dirty="0" err="1"/>
              <a:t>довгий</a:t>
            </a:r>
            <a:r>
              <a:rPr lang="ru-RU" sz="2400" dirty="0"/>
              <a:t> час </a:t>
            </a:r>
            <a:r>
              <a:rPr lang="ru-RU" sz="2400" dirty="0" err="1"/>
              <a:t>залишався</a:t>
            </a:r>
            <a:r>
              <a:rPr lang="ru-RU" sz="2400" dirty="0"/>
              <a:t> </a:t>
            </a:r>
            <a:r>
              <a:rPr lang="ru-RU" sz="2400" dirty="0" err="1"/>
              <a:t>резиденцією</a:t>
            </a:r>
            <a:r>
              <a:rPr lang="ru-RU" sz="2400" dirty="0"/>
              <a:t> </a:t>
            </a:r>
            <a:r>
              <a:rPr lang="ru-RU" sz="2400" dirty="0" err="1"/>
              <a:t>Савойської</a:t>
            </a:r>
            <a:r>
              <a:rPr lang="ru-RU" sz="2400" dirty="0"/>
              <a:t> </a:t>
            </a:r>
            <a:r>
              <a:rPr lang="ru-RU" sz="2400" dirty="0" err="1"/>
              <a:t>династії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06" y="311766"/>
            <a:ext cx="4099560" cy="2562225"/>
          </a:xfrm>
        </p:spPr>
      </p:pic>
    </p:spTree>
    <p:extLst>
      <p:ext uri="{BB962C8B-B14F-4D97-AF65-F5344CB8AC3E}">
        <p14:creationId xmlns:p14="http://schemas.microsoft.com/office/powerpoint/2010/main" val="738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1931" y="290213"/>
            <a:ext cx="4443984" cy="1908089"/>
          </a:xfrm>
        </p:spPr>
        <p:txBody>
          <a:bodyPr/>
          <a:lstStyle/>
          <a:p>
            <a:pPr algn="just"/>
            <a:r>
              <a:rPr lang="ru-RU" sz="2400" dirty="0"/>
              <a:t>Сен-</a:t>
            </a:r>
            <a:r>
              <a:rPr lang="ru-RU" sz="2400" dirty="0" err="1"/>
              <a:t>П’єр</a:t>
            </a:r>
            <a:r>
              <a:rPr lang="ru-RU" sz="2400" dirty="0"/>
              <a:t> – </a:t>
            </a:r>
            <a:r>
              <a:rPr lang="ru-RU" sz="2400" dirty="0" err="1"/>
              <a:t>кафедральний</a:t>
            </a:r>
            <a:r>
              <a:rPr lang="ru-RU" sz="2400" dirty="0"/>
              <a:t> собор, </a:t>
            </a:r>
            <a:r>
              <a:rPr lang="ru-RU" sz="2400" dirty="0" err="1"/>
              <a:t>перлина</a:t>
            </a:r>
            <a:r>
              <a:rPr lang="ru-RU" sz="2400" dirty="0"/>
              <a:t> старого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Женеви</a:t>
            </a:r>
            <a:r>
              <a:rPr lang="ru-RU" sz="2400" dirty="0"/>
              <a:t>.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побудований</a:t>
            </a:r>
            <a:r>
              <a:rPr lang="ru-RU" sz="2400" dirty="0"/>
              <a:t> в 12 </a:t>
            </a:r>
            <a:r>
              <a:rPr lang="ru-RU" sz="2400" dirty="0" err="1"/>
              <a:t>столітті</a:t>
            </a:r>
            <a:r>
              <a:rPr lang="ru-RU" sz="2400" dirty="0"/>
              <a:t> та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велику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романських</a:t>
            </a:r>
            <a:r>
              <a:rPr lang="ru-RU" sz="2400" dirty="0"/>
              <a:t> і </a:t>
            </a:r>
            <a:r>
              <a:rPr lang="ru-RU" sz="2400" dirty="0" err="1"/>
              <a:t>готичних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31" y="2343518"/>
            <a:ext cx="3775165" cy="385556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04" y="290213"/>
            <a:ext cx="4803194" cy="32001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45409" y="3979818"/>
            <a:ext cx="4443984" cy="2088638"/>
          </a:xfrm>
        </p:spPr>
        <p:txBody>
          <a:bodyPr/>
          <a:lstStyle/>
          <a:p>
            <a:pPr algn="just"/>
            <a:r>
              <a:rPr lang="ru-RU" sz="2400" dirty="0"/>
              <a:t>Собор </a:t>
            </a:r>
            <a:r>
              <a:rPr lang="ru-RU" sz="2400" dirty="0" err="1"/>
              <a:t>Нотр</a:t>
            </a:r>
            <a:r>
              <a:rPr lang="ru-RU" sz="2400" dirty="0"/>
              <a:t>-Дам – </a:t>
            </a:r>
            <a:r>
              <a:rPr lang="ru-RU" sz="2400" dirty="0" err="1"/>
              <a:t>найвидатніший</a:t>
            </a:r>
            <a:r>
              <a:rPr lang="ru-RU" sz="2400" dirty="0"/>
              <a:t> приклад </a:t>
            </a:r>
            <a:r>
              <a:rPr lang="ru-RU" sz="2400" dirty="0" err="1"/>
              <a:t>швейцарської</a:t>
            </a:r>
            <a:r>
              <a:rPr lang="ru-RU" sz="2400" dirty="0"/>
              <a:t> готики, </a:t>
            </a:r>
            <a:r>
              <a:rPr lang="ru-RU" sz="2400" dirty="0" err="1"/>
              <a:t>грандіозний</a:t>
            </a:r>
            <a:r>
              <a:rPr lang="ru-RU" sz="2400" dirty="0"/>
              <a:t> </a:t>
            </a:r>
            <a:r>
              <a:rPr lang="ru-RU" sz="2400" dirty="0" err="1"/>
              <a:t>середньовічний</a:t>
            </a:r>
            <a:r>
              <a:rPr lang="ru-RU" sz="2400" dirty="0"/>
              <a:t> </a:t>
            </a:r>
            <a:r>
              <a:rPr lang="ru-RU" sz="2400" dirty="0" err="1"/>
              <a:t>кафедральний</a:t>
            </a:r>
            <a:r>
              <a:rPr lang="ru-RU" sz="2400" dirty="0"/>
              <a:t> собор, </a:t>
            </a:r>
            <a:r>
              <a:rPr lang="ru-RU" sz="2400" dirty="0" err="1"/>
              <a:t>розташований</a:t>
            </a:r>
            <a:r>
              <a:rPr lang="ru-RU" sz="2400" dirty="0"/>
              <a:t> в </a:t>
            </a:r>
            <a:r>
              <a:rPr lang="ru-RU" sz="2400" dirty="0" err="1"/>
              <a:t>Лозанні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12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71314" y="461554"/>
            <a:ext cx="4443984" cy="1710445"/>
          </a:xfrm>
        </p:spPr>
        <p:txBody>
          <a:bodyPr/>
          <a:lstStyle/>
          <a:p>
            <a:pPr algn="just"/>
            <a:r>
              <a:rPr lang="ru-RU" sz="2400" dirty="0"/>
              <a:t>Маттерхорн – одна з </a:t>
            </a:r>
            <a:r>
              <a:rPr lang="ru-RU" sz="2400" dirty="0" err="1"/>
              <a:t>найвідоміших</a:t>
            </a:r>
            <a:r>
              <a:rPr lang="ru-RU" sz="2400" dirty="0"/>
              <a:t> </a:t>
            </a:r>
            <a:r>
              <a:rPr lang="ru-RU" sz="2400" dirty="0" err="1"/>
              <a:t>гір</a:t>
            </a:r>
            <a:r>
              <a:rPr lang="ru-RU" sz="2400" dirty="0"/>
              <a:t> </a:t>
            </a:r>
            <a:r>
              <a:rPr lang="ru-RU" sz="2400" dirty="0" err="1"/>
              <a:t>Європи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легендарний</a:t>
            </a:r>
            <a:r>
              <a:rPr lang="ru-RU" sz="2400" dirty="0"/>
              <a:t> </a:t>
            </a:r>
            <a:r>
              <a:rPr lang="ru-RU" sz="2400" dirty="0" err="1"/>
              <a:t>пік</a:t>
            </a:r>
            <a:r>
              <a:rPr lang="ru-RU" sz="2400" dirty="0"/>
              <a:t> </a:t>
            </a:r>
            <a:r>
              <a:rPr lang="ru-RU" sz="2400" dirty="0" err="1"/>
              <a:t>розташований</a:t>
            </a:r>
            <a:r>
              <a:rPr lang="ru-RU" sz="2400" dirty="0"/>
              <a:t> в </a:t>
            </a:r>
            <a:r>
              <a:rPr lang="ru-RU" sz="2400" dirty="0" err="1"/>
              <a:t>Пеннінських</a:t>
            </a:r>
            <a:r>
              <a:rPr lang="ru-RU" sz="2400" dirty="0"/>
              <a:t> Альпах і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висоту</a:t>
            </a:r>
            <a:r>
              <a:rPr lang="ru-RU" sz="2400" dirty="0"/>
              <a:t> 4478 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45" y="2602121"/>
            <a:ext cx="4763522" cy="316774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337069" y="4084320"/>
            <a:ext cx="5297582" cy="2499360"/>
          </a:xfrm>
        </p:spPr>
        <p:txBody>
          <a:bodyPr/>
          <a:lstStyle/>
          <a:p>
            <a:pPr algn="just"/>
            <a:r>
              <a:rPr lang="ru-RU" sz="2400" dirty="0" err="1"/>
              <a:t>Юнгфрауйох</a:t>
            </a:r>
            <a:r>
              <a:rPr lang="ru-RU" sz="2400" dirty="0"/>
              <a:t> – одна з </a:t>
            </a:r>
            <a:r>
              <a:rPr lang="ru-RU" sz="2400" dirty="0" err="1"/>
              <a:t>найпопулярніших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пам’яток</a:t>
            </a:r>
            <a:r>
              <a:rPr lang="ru-RU" sz="2400" dirty="0"/>
              <a:t> </a:t>
            </a:r>
            <a:r>
              <a:rPr lang="ru-RU" sz="2400" dirty="0" err="1" smtClean="0"/>
              <a:t>Швейцарії</a:t>
            </a:r>
            <a:r>
              <a:rPr lang="ru-RU" sz="2400" dirty="0" smtClean="0"/>
              <a:t>. На </a:t>
            </a:r>
            <a:r>
              <a:rPr lang="ru-RU" sz="2400" dirty="0" err="1"/>
              <a:t>висоті</a:t>
            </a:r>
            <a:r>
              <a:rPr lang="ru-RU" sz="2400" dirty="0"/>
              <a:t> 3445 </a:t>
            </a:r>
            <a:r>
              <a:rPr lang="ru-RU" sz="2400" dirty="0" err="1"/>
              <a:t>метрів</a:t>
            </a:r>
            <a:r>
              <a:rPr lang="ru-RU" sz="2400" dirty="0"/>
              <a:t> </a:t>
            </a:r>
            <a:r>
              <a:rPr lang="ru-RU" sz="2400" dirty="0" err="1"/>
              <a:t>розташована</a:t>
            </a:r>
            <a:r>
              <a:rPr lang="ru-RU" sz="2400" dirty="0"/>
              <a:t> </a:t>
            </a:r>
            <a:r>
              <a:rPr lang="ru-RU" sz="2400" dirty="0" err="1"/>
              <a:t>обсерваторія</a:t>
            </a:r>
            <a:r>
              <a:rPr lang="ru-RU" sz="2400" dirty="0"/>
              <a:t> і </a:t>
            </a:r>
            <a:r>
              <a:rPr lang="ru-RU" sz="2400" dirty="0" err="1"/>
              <a:t>оглядовий</a:t>
            </a:r>
            <a:r>
              <a:rPr lang="ru-RU" sz="2400" dirty="0"/>
              <a:t> </a:t>
            </a:r>
            <a:r>
              <a:rPr lang="ru-RU" sz="2400" dirty="0" err="1"/>
              <a:t>майданчик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найбільший</a:t>
            </a:r>
            <a:r>
              <a:rPr lang="ru-RU" sz="2400" dirty="0"/>
              <a:t> </a:t>
            </a:r>
            <a:r>
              <a:rPr lang="ru-RU" sz="2400" dirty="0" err="1"/>
              <a:t>льодовик</a:t>
            </a:r>
            <a:r>
              <a:rPr lang="ru-RU" sz="2400" dirty="0"/>
              <a:t> у </a:t>
            </a:r>
            <a:r>
              <a:rPr lang="ru-RU" sz="2400" dirty="0" err="1"/>
              <a:t>Європі</a:t>
            </a:r>
            <a:r>
              <a:rPr lang="ru-RU" sz="2400" dirty="0"/>
              <a:t> та знаменита стежка до гори </a:t>
            </a:r>
            <a:r>
              <a:rPr lang="ru-RU" sz="2400" dirty="0" err="1"/>
              <a:t>Ейгер</a:t>
            </a:r>
            <a:r>
              <a:rPr lang="ru-RU" sz="2400" dirty="0"/>
              <a:t>.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підніжжя</a:t>
            </a:r>
            <a:r>
              <a:rPr lang="ru-RU" sz="2400" dirty="0"/>
              <a:t> </a:t>
            </a:r>
            <a:r>
              <a:rPr lang="ru-RU" sz="2400" dirty="0" err="1"/>
              <a:t>гір</a:t>
            </a:r>
            <a:r>
              <a:rPr lang="ru-RU" sz="2400" dirty="0"/>
              <a:t> </a:t>
            </a:r>
            <a:r>
              <a:rPr lang="ru-RU" sz="2400" dirty="0" err="1"/>
              <a:t>розташований</a:t>
            </a:r>
            <a:r>
              <a:rPr lang="ru-RU" sz="2400" dirty="0"/>
              <a:t> </a:t>
            </a:r>
            <a:r>
              <a:rPr lang="ru-RU" sz="2400" dirty="0" err="1"/>
              <a:t>мальовничий</a:t>
            </a:r>
            <a:r>
              <a:rPr lang="ru-RU" sz="2400" dirty="0"/>
              <a:t> </a:t>
            </a:r>
            <a:r>
              <a:rPr lang="ru-RU" sz="2400" dirty="0" err="1"/>
              <a:t>гірськолижний</a:t>
            </a:r>
            <a:r>
              <a:rPr lang="ru-RU" sz="2400" dirty="0"/>
              <a:t> курорт </a:t>
            </a:r>
            <a:r>
              <a:rPr lang="ru-RU" sz="2400" dirty="0" err="1"/>
              <a:t>Гріндельвальд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93" y="348342"/>
            <a:ext cx="4714534" cy="2946584"/>
          </a:xfrm>
        </p:spPr>
      </p:pic>
    </p:spTree>
    <p:extLst>
      <p:ext uri="{BB962C8B-B14F-4D97-AF65-F5344CB8AC3E}">
        <p14:creationId xmlns:p14="http://schemas.microsoft.com/office/powerpoint/2010/main" val="9320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4638" y="3587932"/>
            <a:ext cx="4921362" cy="1654628"/>
          </a:xfrm>
        </p:spPr>
        <p:txBody>
          <a:bodyPr/>
          <a:lstStyle/>
          <a:p>
            <a:pPr algn="just"/>
            <a:r>
              <a:rPr lang="ru-RU" sz="2400" dirty="0"/>
              <a:t>Санкт-</a:t>
            </a:r>
            <a:r>
              <a:rPr lang="ru-RU" sz="2400" dirty="0" err="1"/>
              <a:t>Моріц</a:t>
            </a:r>
            <a:r>
              <a:rPr lang="ru-RU" sz="2400" dirty="0"/>
              <a:t> – один з </a:t>
            </a:r>
            <a:r>
              <a:rPr lang="ru-RU" sz="2400" dirty="0" err="1"/>
              <a:t>найвідоміших</a:t>
            </a:r>
            <a:r>
              <a:rPr lang="ru-RU" sz="2400" dirty="0"/>
              <a:t> </a:t>
            </a:r>
            <a:r>
              <a:rPr lang="ru-RU" sz="2400" dirty="0" err="1"/>
              <a:t>гірськолижних</a:t>
            </a:r>
            <a:r>
              <a:rPr lang="ru-RU" sz="2400" dirty="0"/>
              <a:t> </a:t>
            </a:r>
            <a:r>
              <a:rPr lang="ru-RU" sz="2400" dirty="0" err="1"/>
              <a:t>курортів</a:t>
            </a:r>
            <a:r>
              <a:rPr lang="ru-RU" sz="2400" dirty="0"/>
              <a:t> </a:t>
            </a:r>
            <a:r>
              <a:rPr lang="ru-RU" sz="2400" dirty="0" err="1"/>
              <a:t>Швейцарії</a:t>
            </a:r>
            <a:r>
              <a:rPr lang="ru-RU" sz="2400" dirty="0"/>
              <a:t>. </a:t>
            </a:r>
            <a:r>
              <a:rPr lang="ru-RU" sz="2400" dirty="0" err="1"/>
              <a:t>Розташований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красивих</a:t>
            </a:r>
            <a:r>
              <a:rPr lang="ru-RU" sz="2400" dirty="0"/>
              <a:t> </a:t>
            </a:r>
            <a:r>
              <a:rPr lang="ru-RU" sz="2400" dirty="0" err="1"/>
              <a:t>альпійських</a:t>
            </a:r>
            <a:r>
              <a:rPr lang="ru-RU" sz="2400" dirty="0"/>
              <a:t> озер, </a:t>
            </a:r>
            <a:r>
              <a:rPr lang="ru-RU" sz="2400" dirty="0" err="1"/>
              <a:t>зубчастих</a:t>
            </a:r>
            <a:r>
              <a:rPr lang="ru-RU" sz="2400" dirty="0"/>
              <a:t> вершин і </a:t>
            </a:r>
            <a:r>
              <a:rPr lang="ru-RU" sz="2400" dirty="0" err="1"/>
              <a:t>лісів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38" y="257308"/>
            <a:ext cx="5168834" cy="29074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24625" y="1931561"/>
            <a:ext cx="4443984" cy="823912"/>
          </a:xfrm>
        </p:spPr>
        <p:txBody>
          <a:bodyPr/>
          <a:lstStyle/>
          <a:p>
            <a:pPr algn="just"/>
            <a:r>
              <a:rPr lang="ru-RU" sz="2400" dirty="0" err="1"/>
              <a:t>Інтерлакен</a:t>
            </a:r>
            <a:r>
              <a:rPr lang="ru-RU" sz="2400" dirty="0"/>
              <a:t> – один з </a:t>
            </a:r>
            <a:r>
              <a:rPr lang="ru-RU" sz="2400" dirty="0" err="1"/>
              <a:t>найпопулярніших</a:t>
            </a:r>
            <a:r>
              <a:rPr lang="ru-RU" sz="2400" dirty="0"/>
              <a:t> </a:t>
            </a:r>
            <a:r>
              <a:rPr lang="ru-RU" sz="2400" dirty="0" err="1"/>
              <a:t>літніх</a:t>
            </a:r>
            <a:r>
              <a:rPr lang="ru-RU" sz="2400" dirty="0"/>
              <a:t> </a:t>
            </a:r>
            <a:r>
              <a:rPr lang="ru-RU" sz="2400" dirty="0" err="1"/>
              <a:t>курортів</a:t>
            </a:r>
            <a:r>
              <a:rPr lang="ru-RU" sz="2400" dirty="0"/>
              <a:t> </a:t>
            </a:r>
            <a:r>
              <a:rPr lang="ru-RU" sz="2400" dirty="0" err="1"/>
              <a:t>Швейцарії</a:t>
            </a:r>
            <a:r>
              <a:rPr lang="ru-RU" sz="2400" dirty="0"/>
              <a:t>, </a:t>
            </a:r>
            <a:r>
              <a:rPr lang="ru-RU" sz="2400" dirty="0" err="1"/>
              <a:t>розташований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мальовничими</a:t>
            </a:r>
            <a:r>
              <a:rPr lang="ru-RU" sz="2400" dirty="0"/>
              <a:t> озерами. </a:t>
            </a:r>
            <a:r>
              <a:rPr lang="ru-RU" sz="2400" dirty="0" err="1"/>
              <a:t>Пропонує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45 </a:t>
            </a:r>
            <a:r>
              <a:rPr lang="ru-RU" sz="2400" dirty="0" err="1"/>
              <a:t>мальовничих</a:t>
            </a:r>
            <a:r>
              <a:rPr lang="ru-RU" sz="2400" dirty="0"/>
              <a:t> </a:t>
            </a:r>
            <a:r>
              <a:rPr lang="ru-RU" sz="2400" dirty="0" err="1"/>
              <a:t>гірських</a:t>
            </a:r>
            <a:r>
              <a:rPr lang="ru-RU" sz="2400" dirty="0"/>
              <a:t> </a:t>
            </a:r>
            <a:r>
              <a:rPr lang="ru-RU" sz="2400" dirty="0" err="1"/>
              <a:t>залізниць</a:t>
            </a:r>
            <a:r>
              <a:rPr lang="ru-RU" sz="2400" dirty="0"/>
              <a:t>, </a:t>
            </a:r>
            <a:r>
              <a:rPr lang="ru-RU" sz="2400" dirty="0" err="1"/>
              <a:t>канатних</a:t>
            </a:r>
            <a:r>
              <a:rPr lang="ru-RU" sz="2400" dirty="0"/>
              <a:t> </a:t>
            </a:r>
            <a:r>
              <a:rPr lang="ru-RU" sz="2400" dirty="0" err="1"/>
              <a:t>доріг</a:t>
            </a:r>
            <a:r>
              <a:rPr lang="ru-RU" sz="2400" dirty="0"/>
              <a:t> і </a:t>
            </a:r>
            <a:r>
              <a:rPr lang="ru-RU" sz="2400" dirty="0" err="1"/>
              <a:t>підіймачів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3164776"/>
            <a:ext cx="5339928" cy="3003709"/>
          </a:xfrm>
        </p:spPr>
      </p:pic>
      <p:sp>
        <p:nvSpPr>
          <p:cNvPr id="9" name="Стрелка вниз 8"/>
          <p:cNvSpPr/>
          <p:nvPr/>
        </p:nvSpPr>
        <p:spPr>
          <a:xfrm>
            <a:off x="9535886" y="2534194"/>
            <a:ext cx="444137" cy="531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4493623" y="3265714"/>
            <a:ext cx="330926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85651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Корисна інформація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71451"/>
            <a:ext cx="9601200" cy="459594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Різниця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з </a:t>
            </a:r>
            <a:r>
              <a:rPr lang="ru-RU" dirty="0" err="1" smtClean="0"/>
              <a:t>Україною</a:t>
            </a:r>
            <a:r>
              <a:rPr lang="ru-RU" dirty="0" smtClean="0"/>
              <a:t> – (-1 год);</a:t>
            </a:r>
          </a:p>
          <a:p>
            <a:r>
              <a:rPr lang="ru-RU" b="1" dirty="0" err="1"/>
              <a:t>Грошова</a:t>
            </a:r>
            <a:r>
              <a:rPr lang="ru-RU" b="1" dirty="0"/>
              <a:t> </a:t>
            </a:r>
            <a:r>
              <a:rPr lang="ru-RU" b="1" dirty="0" err="1" smtClean="0"/>
              <a:t>одиниця</a:t>
            </a:r>
            <a:r>
              <a:rPr lang="ru-RU" dirty="0" smtClean="0"/>
              <a:t>  - </a:t>
            </a:r>
            <a:r>
              <a:rPr lang="ru-RU" dirty="0" err="1" smtClean="0"/>
              <a:t>швейцарський</a:t>
            </a:r>
            <a:r>
              <a:rPr lang="ru-RU" dirty="0" smtClean="0"/>
              <a:t> </a:t>
            </a:r>
            <a:r>
              <a:rPr lang="ru-RU" dirty="0"/>
              <a:t>франк (CHF</a:t>
            </a:r>
            <a:r>
              <a:rPr lang="ru-RU" dirty="0" smtClean="0"/>
              <a:t>) 1 </a:t>
            </a:r>
            <a:r>
              <a:rPr lang="ru-RU" dirty="0" err="1" smtClean="0"/>
              <a:t>швейцарський</a:t>
            </a:r>
            <a:r>
              <a:rPr lang="ru-RU" dirty="0" smtClean="0"/>
              <a:t> франк = 30,41 </a:t>
            </a:r>
            <a:r>
              <a:rPr lang="ru-RU" dirty="0" err="1" smtClean="0"/>
              <a:t>грн</a:t>
            </a:r>
            <a:r>
              <a:rPr lang="ru-RU" dirty="0" smtClean="0"/>
              <a:t> (станом на 26.04.2021);</a:t>
            </a:r>
          </a:p>
          <a:p>
            <a:r>
              <a:rPr lang="ru-RU" b="1" dirty="0" err="1"/>
              <a:t>Телефонний</a:t>
            </a:r>
            <a:r>
              <a:rPr lang="ru-RU" b="1" dirty="0"/>
              <a:t> код </a:t>
            </a:r>
            <a:r>
              <a:rPr lang="ru-RU" b="1" dirty="0" err="1" smtClean="0"/>
              <a:t>країни</a:t>
            </a:r>
            <a:r>
              <a:rPr lang="ru-RU" dirty="0" smtClean="0"/>
              <a:t> - +41;</a:t>
            </a:r>
          </a:p>
          <a:p>
            <a:r>
              <a:rPr lang="ru-RU" dirty="0"/>
              <a:t>Адреса та </a:t>
            </a:r>
            <a:r>
              <a:rPr lang="ru-RU" dirty="0" err="1"/>
              <a:t>номери</a:t>
            </a:r>
            <a:r>
              <a:rPr lang="ru-RU" dirty="0"/>
              <a:t> </a:t>
            </a:r>
            <a:r>
              <a:rPr lang="ru-RU" dirty="0" err="1"/>
              <a:t>телефонів</a:t>
            </a:r>
            <a:r>
              <a:rPr lang="ru-RU" dirty="0"/>
              <a:t> </a:t>
            </a:r>
            <a:r>
              <a:rPr lang="ru-RU" dirty="0" err="1"/>
              <a:t>закордонної</a:t>
            </a:r>
            <a:r>
              <a:rPr lang="ru-RU" dirty="0"/>
              <a:t> </a:t>
            </a:r>
            <a:r>
              <a:rPr lang="ru-RU" dirty="0" err="1"/>
              <a:t>дипломатичної</a:t>
            </a:r>
            <a:r>
              <a:rPr lang="ru-RU" dirty="0"/>
              <a:t> установи </a:t>
            </a:r>
            <a:r>
              <a:rPr lang="ru-RU" dirty="0" err="1"/>
              <a:t>відповідальності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Посольство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Швейцарській</a:t>
            </a:r>
            <a:r>
              <a:rPr lang="ru-RU" dirty="0"/>
              <a:t> </a:t>
            </a:r>
            <a:r>
              <a:rPr lang="ru-RU" dirty="0" err="1"/>
              <a:t>Конфедерації</a:t>
            </a:r>
            <a:r>
              <a:rPr lang="ru-RU" dirty="0"/>
              <a:t> та </a:t>
            </a:r>
            <a:r>
              <a:rPr lang="ru-RU" dirty="0" err="1"/>
              <a:t>Князівстві</a:t>
            </a:r>
            <a:r>
              <a:rPr lang="ru-RU" dirty="0"/>
              <a:t> </a:t>
            </a:r>
            <a:r>
              <a:rPr lang="ru-RU" dirty="0" err="1"/>
              <a:t>Ліхтенштейн</a:t>
            </a:r>
            <a:r>
              <a:rPr lang="ru-RU" dirty="0"/>
              <a:t> (за </a:t>
            </a:r>
            <a:r>
              <a:rPr lang="ru-RU" dirty="0" err="1" smtClean="0"/>
              <a:t>сумісництвом</a:t>
            </a:r>
            <a:r>
              <a:rPr lang="ru-RU" dirty="0" smtClean="0"/>
              <a:t>) Адреса - </a:t>
            </a:r>
            <a:r>
              <a:rPr lang="en-US" dirty="0" err="1" smtClean="0"/>
              <a:t>Feldeggweg</a:t>
            </a:r>
            <a:r>
              <a:rPr lang="en-US" dirty="0" smtClean="0"/>
              <a:t> </a:t>
            </a:r>
            <a:r>
              <a:rPr lang="en-US" dirty="0"/>
              <a:t>5, CH-3005 </a:t>
            </a:r>
            <a:r>
              <a:rPr lang="en-US" dirty="0" smtClean="0"/>
              <a:t>Bern</a:t>
            </a:r>
            <a:r>
              <a:rPr lang="uk-UA" dirty="0" smtClean="0"/>
              <a:t>;</a:t>
            </a:r>
          </a:p>
          <a:p>
            <a:r>
              <a:rPr lang="ru-RU" dirty="0" smtClean="0"/>
              <a:t>Номер </a:t>
            </a:r>
            <a:r>
              <a:rPr lang="ru-RU" dirty="0"/>
              <a:t>телефону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+41 31 352 23 16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Номер </a:t>
            </a:r>
            <a:r>
              <a:rPr lang="ru-RU" dirty="0" err="1"/>
              <a:t>гарячої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    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+41 78 654 56 61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Електронна</a:t>
            </a:r>
            <a:r>
              <a:rPr lang="ru-RU" dirty="0"/>
              <a:t> адреса</a:t>
            </a:r>
            <a:r>
              <a:rPr lang="ru-RU" dirty="0"/>
              <a:t/>
            </a:r>
            <a:br>
              <a:rPr lang="ru-RU" dirty="0"/>
            </a:br>
            <a:r>
              <a:rPr lang="en-US" u="sng" dirty="0">
                <a:solidFill>
                  <a:schemeClr val="tx1"/>
                </a:solidFill>
                <a:hlinkClick r:id="rId2"/>
              </a:rPr>
              <a:t>emb_ch@mfa.gov.ua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Посилання</a:t>
            </a:r>
            <a:r>
              <a:rPr lang="ru-RU" dirty="0">
                <a:solidFill>
                  <a:schemeClr val="tx1"/>
                </a:solidFill>
              </a:rPr>
              <a:t> на сайт ЗДУ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  <a:hlinkClick r:id="rId3"/>
              </a:rPr>
              <a:t>http://switzerland.mfa.gov.ua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2737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Корисна інформація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58537"/>
            <a:ext cx="9601200" cy="45088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Режим </a:t>
            </a:r>
            <a:r>
              <a:rPr lang="ru-RU" b="1" i="1" dirty="0" err="1"/>
              <a:t>поїздок</a:t>
            </a:r>
            <a:r>
              <a:rPr lang="ru-RU" b="1" i="1" dirty="0"/>
              <a:t> для </a:t>
            </a:r>
            <a:r>
              <a:rPr lang="ru-RU" b="1" i="1" dirty="0" err="1"/>
              <a:t>громадян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Режим </a:t>
            </a:r>
            <a:r>
              <a:rPr lang="ru-RU" b="1" dirty="0" err="1"/>
              <a:t>в’їзду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Візовий</a:t>
            </a:r>
            <a:r>
              <a:rPr lang="ru-RU" dirty="0"/>
              <a:t> – для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громадянина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для </a:t>
            </a:r>
            <a:r>
              <a:rPr lang="ru-RU" dirty="0" err="1"/>
              <a:t>виїзду</a:t>
            </a:r>
            <a:r>
              <a:rPr lang="ru-RU" dirty="0"/>
              <a:t> за кордон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дипломатичних</a:t>
            </a:r>
            <a:r>
              <a:rPr lang="ru-RU" dirty="0"/>
              <a:t>,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Безвізовий</a:t>
            </a:r>
            <a:r>
              <a:rPr lang="ru-RU" dirty="0"/>
              <a:t> (</a:t>
            </a:r>
            <a:r>
              <a:rPr lang="ru-RU" u="sng" dirty="0"/>
              <a:t>з 11 </a:t>
            </a:r>
            <a:r>
              <a:rPr lang="ru-RU" u="sng" dirty="0" err="1"/>
              <a:t>червня</a:t>
            </a:r>
            <a:r>
              <a:rPr lang="ru-RU" u="sng" dirty="0"/>
              <a:t> 2017 р.</a:t>
            </a:r>
            <a:r>
              <a:rPr lang="ru-RU" dirty="0"/>
              <a:t>) – </a:t>
            </a:r>
            <a:r>
              <a:rPr lang="ru-RU" u="sng" dirty="0"/>
              <a:t>для </a:t>
            </a:r>
            <a:r>
              <a:rPr lang="ru-RU" u="sng" dirty="0" err="1"/>
              <a:t>власників</a:t>
            </a:r>
            <a:r>
              <a:rPr lang="ru-RU" u="sng" dirty="0"/>
              <a:t> </a:t>
            </a:r>
            <a:r>
              <a:rPr lang="ru-RU" u="sng" dirty="0" err="1"/>
              <a:t>біометричних</a:t>
            </a:r>
            <a:r>
              <a:rPr lang="ru-RU" u="sng" dirty="0"/>
              <a:t> </a:t>
            </a:r>
            <a:r>
              <a:rPr lang="ru-RU" u="sng" dirty="0" err="1"/>
              <a:t>паспортів</a:t>
            </a:r>
            <a:r>
              <a:rPr lang="ru-RU" dirty="0"/>
              <a:t> </a:t>
            </a:r>
            <a:r>
              <a:rPr lang="ru-RU" dirty="0" err="1"/>
              <a:t>громадянина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для </a:t>
            </a:r>
            <a:r>
              <a:rPr lang="ru-RU" dirty="0" err="1"/>
              <a:t>виїзду</a:t>
            </a:r>
            <a:r>
              <a:rPr lang="ru-RU" dirty="0"/>
              <a:t> за кордон.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Посольство </a:t>
            </a:r>
            <a:r>
              <a:rPr lang="ru-RU" b="1" dirty="0" err="1"/>
              <a:t>Швейцарії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Адреса: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Козятинська</a:t>
            </a:r>
            <a:r>
              <a:rPr lang="ru-RU" dirty="0"/>
              <a:t> 12, м. </a:t>
            </a:r>
            <a:r>
              <a:rPr lang="ru-RU" dirty="0" err="1"/>
              <a:t>Київ</a:t>
            </a:r>
            <a:r>
              <a:rPr lang="ru-RU" dirty="0"/>
              <a:t>, 01015 </a:t>
            </a:r>
            <a:r>
              <a:rPr lang="ru-RU" dirty="0" err="1"/>
              <a:t>Україна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Номери</a:t>
            </a:r>
            <a:r>
              <a:rPr lang="ru-RU" dirty="0"/>
              <a:t> телефону: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+380 44 281 61 28 (</a:t>
            </a:r>
            <a:r>
              <a:rPr lang="ru-RU" dirty="0" err="1"/>
              <a:t>інформація</a:t>
            </a:r>
            <a:r>
              <a:rPr lang="ru-RU" dirty="0"/>
              <a:t> з </a:t>
            </a:r>
            <a:r>
              <a:rPr lang="ru-RU" dirty="0" err="1"/>
              <a:t>візових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не </a:t>
            </a:r>
            <a:r>
              <a:rPr lang="ru-RU" dirty="0" err="1"/>
              <a:t>надається</a:t>
            </a:r>
            <a:r>
              <a:rPr lang="ru-RU" dirty="0"/>
              <a:t>);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+380 44 590 44 85 (</a:t>
            </a:r>
            <a:r>
              <a:rPr lang="ru-RU" dirty="0" err="1"/>
              <a:t>інформація</a:t>
            </a:r>
            <a:r>
              <a:rPr lang="ru-RU" dirty="0"/>
              <a:t> з </a:t>
            </a:r>
            <a:r>
              <a:rPr lang="ru-RU" dirty="0" err="1"/>
              <a:t>візових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: </a:t>
            </a:r>
            <a:r>
              <a:rPr lang="ru-RU" dirty="0" err="1"/>
              <a:t>понеділок</a:t>
            </a:r>
            <a:r>
              <a:rPr lang="ru-RU" dirty="0"/>
              <a:t> – </a:t>
            </a:r>
            <a:r>
              <a:rPr lang="ru-RU" dirty="0" err="1"/>
              <a:t>четвер</a:t>
            </a:r>
            <a:r>
              <a:rPr lang="ru-RU" dirty="0"/>
              <a:t> 15.00-16.30)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0486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Корисна інформація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06286"/>
            <a:ext cx="9601200" cy="5251268"/>
          </a:xfrm>
        </p:spPr>
        <p:txBody>
          <a:bodyPr numCol="2">
            <a:normAutofit fontScale="77500" lnSpcReduction="20000"/>
          </a:bodyPr>
          <a:lstStyle/>
          <a:p>
            <a:r>
              <a:rPr lang="ru-RU" sz="2200" b="1" dirty="0" err="1"/>
              <a:t>Митні</a:t>
            </a:r>
            <a:r>
              <a:rPr lang="ru-RU" sz="2200" b="1" dirty="0"/>
              <a:t> правила 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Наступні</a:t>
            </a:r>
            <a:r>
              <a:rPr lang="ru-RU" sz="2200" dirty="0"/>
              <a:t> </a:t>
            </a:r>
            <a:r>
              <a:rPr lang="ru-RU" sz="2200" dirty="0" err="1"/>
              <a:t>категорії</a:t>
            </a:r>
            <a:r>
              <a:rPr lang="ru-RU" sz="2200" dirty="0"/>
              <a:t> </a:t>
            </a:r>
            <a:r>
              <a:rPr lang="ru-RU" sz="2200" dirty="0" err="1"/>
              <a:t>товарів</a:t>
            </a:r>
            <a:r>
              <a:rPr lang="ru-RU" sz="2200" dirty="0"/>
              <a:t> </a:t>
            </a:r>
            <a:r>
              <a:rPr lang="ru-RU" sz="2200" dirty="0" err="1"/>
              <a:t>звільняються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мита</a:t>
            </a:r>
            <a:r>
              <a:rPr lang="ru-RU" sz="2200" dirty="0"/>
              <a:t>,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ввозяться</a:t>
            </a:r>
            <a:r>
              <a:rPr lang="ru-RU" sz="2200" dirty="0"/>
              <a:t> у таких </a:t>
            </a:r>
            <a:r>
              <a:rPr lang="ru-RU" sz="2200" dirty="0" err="1"/>
              <a:t>максимальних</a:t>
            </a:r>
            <a:r>
              <a:rPr lang="ru-RU" sz="2200" dirty="0"/>
              <a:t> </a:t>
            </a:r>
            <a:r>
              <a:rPr lang="ru-RU" sz="2200" dirty="0" err="1"/>
              <a:t>кількостях</a:t>
            </a:r>
            <a:r>
              <a:rPr lang="ru-RU" sz="2200" dirty="0"/>
              <a:t>:</a:t>
            </a:r>
          </a:p>
          <a:p>
            <a:pPr lvl="1"/>
            <a:r>
              <a:rPr lang="ru-RU" sz="2200" i="0" dirty="0" err="1"/>
              <a:t>М’ясо</a:t>
            </a:r>
            <a:r>
              <a:rPr lang="ru-RU" sz="2200" i="0" dirty="0"/>
              <a:t>, </a:t>
            </a:r>
            <a:r>
              <a:rPr lang="ru-RU" sz="2200" i="0" dirty="0" err="1"/>
              <a:t>вироби</a:t>
            </a:r>
            <a:r>
              <a:rPr lang="ru-RU" sz="2200" i="0" dirty="0"/>
              <a:t> з </a:t>
            </a:r>
            <a:r>
              <a:rPr lang="ru-RU" sz="2200" i="0" dirty="0" err="1"/>
              <a:t>м’яса</a:t>
            </a:r>
            <a:r>
              <a:rPr lang="ru-RU" sz="2200" i="0" dirty="0"/>
              <a:t>, </a:t>
            </a:r>
            <a:r>
              <a:rPr lang="ru-RU" sz="2200" i="0" dirty="0" err="1"/>
              <a:t>риба</a:t>
            </a:r>
            <a:r>
              <a:rPr lang="ru-RU" sz="2200" i="0" dirty="0"/>
              <a:t>, </a:t>
            </a:r>
            <a:r>
              <a:rPr lang="ru-RU" sz="2200" i="0" dirty="0" err="1"/>
              <a:t>інші</a:t>
            </a:r>
            <a:r>
              <a:rPr lang="ru-RU" sz="2200" i="0" dirty="0"/>
              <a:t> </a:t>
            </a:r>
            <a:r>
              <a:rPr lang="ru-RU" sz="2200" i="0" dirty="0" err="1"/>
              <a:t>морепродукти</a:t>
            </a:r>
            <a:r>
              <a:rPr lang="ru-RU" sz="2200" i="0" dirty="0"/>
              <a:t> – 1 кг (</a:t>
            </a:r>
            <a:r>
              <a:rPr lang="ru-RU" sz="2200" i="0" dirty="0" err="1"/>
              <a:t>забороняється</a:t>
            </a:r>
            <a:r>
              <a:rPr lang="ru-RU" sz="2200" i="0" dirty="0"/>
              <a:t> </a:t>
            </a:r>
            <a:r>
              <a:rPr lang="ru-RU" sz="2200" i="0" dirty="0" err="1"/>
              <a:t>імпорт</a:t>
            </a:r>
            <a:r>
              <a:rPr lang="ru-RU" sz="2200" i="0" dirty="0"/>
              <a:t> </a:t>
            </a:r>
            <a:r>
              <a:rPr lang="ru-RU" sz="2200" i="0" dirty="0" err="1"/>
              <a:t>продуктів</a:t>
            </a:r>
            <a:r>
              <a:rPr lang="ru-RU" sz="2200" i="0" dirty="0"/>
              <a:t> </a:t>
            </a:r>
            <a:r>
              <a:rPr lang="ru-RU" sz="2200" i="0" dirty="0" err="1"/>
              <a:t>даної</a:t>
            </a:r>
            <a:r>
              <a:rPr lang="ru-RU" sz="2200" i="0" dirty="0"/>
              <a:t> </a:t>
            </a:r>
            <a:r>
              <a:rPr lang="ru-RU" sz="2200" i="0" dirty="0" err="1"/>
              <a:t>категорії</a:t>
            </a:r>
            <a:r>
              <a:rPr lang="ru-RU" sz="2200" i="0" dirty="0"/>
              <a:t>, </a:t>
            </a:r>
            <a:r>
              <a:rPr lang="ru-RU" sz="2200" i="0" dirty="0" err="1"/>
              <a:t>які</a:t>
            </a:r>
            <a:r>
              <a:rPr lang="ru-RU" sz="2200" i="0" dirty="0"/>
              <a:t> </a:t>
            </a:r>
            <a:r>
              <a:rPr lang="ru-RU" sz="2200" i="0" dirty="0" err="1"/>
              <a:t>вироблені</a:t>
            </a:r>
            <a:r>
              <a:rPr lang="ru-RU" sz="2200" i="0" dirty="0"/>
              <a:t> поза межами ЄС та/</a:t>
            </a:r>
            <a:r>
              <a:rPr lang="ru-RU" sz="2200" i="0" dirty="0" err="1"/>
              <a:t>або</a:t>
            </a:r>
            <a:r>
              <a:rPr lang="ru-RU" sz="2200" i="0" dirty="0"/>
              <a:t> </a:t>
            </a:r>
            <a:r>
              <a:rPr lang="ru-RU" sz="2200" i="0" dirty="0" err="1"/>
              <a:t>Норвегії</a:t>
            </a:r>
            <a:r>
              <a:rPr lang="ru-RU" sz="2200" i="0" dirty="0"/>
              <a:t>);</a:t>
            </a:r>
          </a:p>
          <a:p>
            <a:pPr lvl="1"/>
            <a:r>
              <a:rPr lang="ru-RU" sz="2200" i="0" dirty="0"/>
              <a:t>Масло і вершки (з </a:t>
            </a:r>
            <a:r>
              <a:rPr lang="ru-RU" sz="2200" i="0" dirty="0" err="1"/>
              <a:t>жирністю</a:t>
            </a:r>
            <a:r>
              <a:rPr lang="ru-RU" sz="2200" i="0" dirty="0"/>
              <a:t> 15% і </a:t>
            </a:r>
            <a:r>
              <a:rPr lang="ru-RU" sz="2200" i="0" dirty="0" err="1"/>
              <a:t>більше</a:t>
            </a:r>
            <a:r>
              <a:rPr lang="ru-RU" sz="2200" i="0" dirty="0"/>
              <a:t>) – 1 кг/</a:t>
            </a:r>
            <a:r>
              <a:rPr lang="ru-RU" sz="2200" i="0" dirty="0" err="1"/>
              <a:t>літр</a:t>
            </a:r>
            <a:r>
              <a:rPr lang="ru-RU" sz="2200" i="0" dirty="0"/>
              <a:t> (</a:t>
            </a:r>
            <a:r>
              <a:rPr lang="ru-RU" sz="2200" i="0" dirty="0" err="1"/>
              <a:t>забороняється</a:t>
            </a:r>
            <a:r>
              <a:rPr lang="ru-RU" sz="2200" i="0" dirty="0"/>
              <a:t> </a:t>
            </a:r>
            <a:r>
              <a:rPr lang="ru-RU" sz="2200" i="0" dirty="0" err="1"/>
              <a:t>імпорт</a:t>
            </a:r>
            <a:r>
              <a:rPr lang="ru-RU" sz="2200" i="0" dirty="0"/>
              <a:t> </a:t>
            </a:r>
            <a:r>
              <a:rPr lang="ru-RU" sz="2200" i="0" dirty="0" err="1"/>
              <a:t>продуктів</a:t>
            </a:r>
            <a:r>
              <a:rPr lang="ru-RU" sz="2200" i="0" dirty="0"/>
              <a:t> </a:t>
            </a:r>
            <a:r>
              <a:rPr lang="ru-RU" sz="2200" i="0" dirty="0" err="1"/>
              <a:t>даної</a:t>
            </a:r>
            <a:r>
              <a:rPr lang="ru-RU" sz="2200" i="0" dirty="0"/>
              <a:t> </a:t>
            </a:r>
            <a:r>
              <a:rPr lang="ru-RU" sz="2200" i="0" dirty="0" err="1"/>
              <a:t>категорії</a:t>
            </a:r>
            <a:r>
              <a:rPr lang="ru-RU" sz="2200" i="0" dirty="0"/>
              <a:t>, </a:t>
            </a:r>
            <a:r>
              <a:rPr lang="ru-RU" sz="2200" i="0" dirty="0" err="1"/>
              <a:t>які</a:t>
            </a:r>
            <a:r>
              <a:rPr lang="ru-RU" sz="2200" i="0" dirty="0"/>
              <a:t> </a:t>
            </a:r>
            <a:r>
              <a:rPr lang="ru-RU" sz="2200" i="0" dirty="0" err="1"/>
              <a:t>вироблені</a:t>
            </a:r>
            <a:r>
              <a:rPr lang="ru-RU" sz="2200" i="0" dirty="0"/>
              <a:t> поза межами ЄС та/</a:t>
            </a:r>
            <a:r>
              <a:rPr lang="ru-RU" sz="2200" i="0" dirty="0" err="1"/>
              <a:t>або</a:t>
            </a:r>
            <a:r>
              <a:rPr lang="ru-RU" sz="2200" i="0" dirty="0"/>
              <a:t> </a:t>
            </a:r>
            <a:r>
              <a:rPr lang="ru-RU" sz="2200" i="0" dirty="0" err="1"/>
              <a:t>Норвегії</a:t>
            </a:r>
            <a:r>
              <a:rPr lang="ru-RU" sz="2200" i="0" dirty="0"/>
              <a:t>);</a:t>
            </a:r>
          </a:p>
          <a:p>
            <a:pPr lvl="1"/>
            <a:r>
              <a:rPr lang="ru-RU" sz="2200" i="0" dirty="0" err="1"/>
              <a:t>Олії</a:t>
            </a:r>
            <a:r>
              <a:rPr lang="ru-RU" sz="2200" i="0" dirty="0"/>
              <a:t>, </a:t>
            </a:r>
            <a:r>
              <a:rPr lang="ru-RU" sz="2200" i="0" dirty="0" err="1"/>
              <a:t>жири</a:t>
            </a:r>
            <a:r>
              <a:rPr lang="ru-RU" sz="2200" i="0" dirty="0"/>
              <a:t>, маргарин для </a:t>
            </a:r>
            <a:r>
              <a:rPr lang="ru-RU" sz="2200" i="0" dirty="0" err="1"/>
              <a:t>вживання</a:t>
            </a:r>
            <a:r>
              <a:rPr lang="ru-RU" sz="2200" i="0" dirty="0"/>
              <a:t> у </a:t>
            </a:r>
            <a:r>
              <a:rPr lang="ru-RU" sz="2200" i="0" dirty="0" err="1"/>
              <a:t>їжу</a:t>
            </a:r>
            <a:r>
              <a:rPr lang="ru-RU" sz="2200" i="0" dirty="0"/>
              <a:t> – 5 кг/</a:t>
            </a:r>
            <a:r>
              <a:rPr lang="ru-RU" sz="2200" i="0" dirty="0" err="1"/>
              <a:t>літрів</a:t>
            </a:r>
            <a:r>
              <a:rPr lang="ru-RU" sz="2200" i="0" dirty="0"/>
              <a:t> (</a:t>
            </a:r>
            <a:r>
              <a:rPr lang="ru-RU" sz="2200" i="0" dirty="0" err="1"/>
              <a:t>забороняється</a:t>
            </a:r>
            <a:r>
              <a:rPr lang="ru-RU" sz="2200" i="0" dirty="0"/>
              <a:t> </a:t>
            </a:r>
            <a:r>
              <a:rPr lang="ru-RU" sz="2200" i="0" dirty="0" err="1"/>
              <a:t>імпорт</a:t>
            </a:r>
            <a:r>
              <a:rPr lang="ru-RU" sz="2200" i="0" dirty="0"/>
              <a:t> </a:t>
            </a:r>
            <a:r>
              <a:rPr lang="ru-RU" sz="2200" i="0" dirty="0" err="1"/>
              <a:t>продуктів</a:t>
            </a:r>
            <a:r>
              <a:rPr lang="ru-RU" sz="2200" i="0" dirty="0"/>
              <a:t> </a:t>
            </a:r>
            <a:r>
              <a:rPr lang="ru-RU" sz="2200" i="0" dirty="0" err="1"/>
              <a:t>даної</a:t>
            </a:r>
            <a:r>
              <a:rPr lang="ru-RU" sz="2200" i="0" dirty="0"/>
              <a:t> </a:t>
            </a:r>
            <a:r>
              <a:rPr lang="ru-RU" sz="2200" i="0" dirty="0" err="1"/>
              <a:t>категорії</a:t>
            </a:r>
            <a:r>
              <a:rPr lang="ru-RU" sz="2200" i="0" dirty="0"/>
              <a:t>, </a:t>
            </a:r>
            <a:r>
              <a:rPr lang="ru-RU" sz="2200" i="0" dirty="0" err="1"/>
              <a:t>які</a:t>
            </a:r>
            <a:r>
              <a:rPr lang="ru-RU" sz="2200" i="0" dirty="0"/>
              <a:t> </a:t>
            </a:r>
            <a:r>
              <a:rPr lang="ru-RU" sz="2200" i="0" dirty="0" err="1"/>
              <a:t>вироблені</a:t>
            </a:r>
            <a:r>
              <a:rPr lang="ru-RU" sz="2200" i="0" dirty="0"/>
              <a:t> поза межами ЄС та/</a:t>
            </a:r>
            <a:r>
              <a:rPr lang="ru-RU" sz="2200" i="0" dirty="0" err="1"/>
              <a:t>або</a:t>
            </a:r>
            <a:r>
              <a:rPr lang="ru-RU" sz="2200" i="0" dirty="0"/>
              <a:t> </a:t>
            </a:r>
            <a:r>
              <a:rPr lang="ru-RU" sz="2200" i="0" dirty="0" err="1"/>
              <a:t>Норвегії</a:t>
            </a:r>
            <a:r>
              <a:rPr lang="ru-RU" sz="2200" i="0" dirty="0"/>
              <a:t>);</a:t>
            </a:r>
          </a:p>
          <a:p>
            <a:pPr lvl="1"/>
            <a:r>
              <a:rPr lang="ru-RU" sz="2200" i="0" dirty="0" err="1"/>
              <a:t>Алкогольні</a:t>
            </a:r>
            <a:r>
              <a:rPr lang="ru-RU" sz="2200" i="0" dirty="0"/>
              <a:t> </a:t>
            </a:r>
            <a:r>
              <a:rPr lang="ru-RU" sz="2200" i="0" dirty="0" err="1"/>
              <a:t>напої</a:t>
            </a:r>
            <a:r>
              <a:rPr lang="ru-RU" sz="2200" i="0" dirty="0"/>
              <a:t> (</a:t>
            </a:r>
            <a:r>
              <a:rPr lang="ru-RU" sz="2200" i="0" dirty="0" err="1"/>
              <a:t>міцністю</a:t>
            </a:r>
            <a:r>
              <a:rPr lang="ru-RU" sz="2200" i="0" dirty="0"/>
              <a:t> до 18%) – 5 </a:t>
            </a:r>
            <a:r>
              <a:rPr lang="ru-RU" sz="2200" i="0" dirty="0" err="1"/>
              <a:t>літрів</a:t>
            </a:r>
            <a:r>
              <a:rPr lang="ru-RU" sz="2200" i="0" dirty="0"/>
              <a:t> (</a:t>
            </a:r>
            <a:r>
              <a:rPr lang="ru-RU" sz="2200" i="0" dirty="0" err="1"/>
              <a:t>вік</a:t>
            </a:r>
            <a:r>
              <a:rPr lang="ru-RU" sz="2200" i="0" dirty="0"/>
              <a:t> особи </a:t>
            </a:r>
            <a:r>
              <a:rPr lang="ru-RU" sz="2200" i="0" dirty="0" err="1"/>
              <a:t>має</a:t>
            </a:r>
            <a:r>
              <a:rPr lang="ru-RU" sz="2200" i="0" dirty="0"/>
              <a:t> бути не </a:t>
            </a:r>
            <a:r>
              <a:rPr lang="ru-RU" sz="2200" i="0" dirty="0" err="1"/>
              <a:t>нижчим</a:t>
            </a:r>
            <a:r>
              <a:rPr lang="ru-RU" sz="2200" i="0" dirty="0"/>
              <a:t> за 17 </a:t>
            </a:r>
            <a:r>
              <a:rPr lang="ru-RU" sz="2200" i="0" dirty="0" err="1"/>
              <a:t>років</a:t>
            </a:r>
            <a:r>
              <a:rPr lang="ru-RU" sz="2200" i="0" dirty="0"/>
              <a:t>);</a:t>
            </a:r>
          </a:p>
          <a:p>
            <a:pPr lvl="1"/>
            <a:r>
              <a:rPr lang="ru-RU" sz="2200" i="0" dirty="0" err="1"/>
              <a:t>Алкогольні</a:t>
            </a:r>
            <a:r>
              <a:rPr lang="ru-RU" sz="2200" i="0" dirty="0"/>
              <a:t> </a:t>
            </a:r>
            <a:r>
              <a:rPr lang="ru-RU" sz="2200" i="0" dirty="0" err="1"/>
              <a:t>напої</a:t>
            </a:r>
            <a:r>
              <a:rPr lang="ru-RU" sz="2200" i="0" dirty="0"/>
              <a:t> (</a:t>
            </a:r>
            <a:r>
              <a:rPr lang="ru-RU" sz="2200" i="0" dirty="0" err="1"/>
              <a:t>міцністю</a:t>
            </a:r>
            <a:r>
              <a:rPr lang="ru-RU" sz="2200" i="0" dirty="0"/>
              <a:t> </a:t>
            </a:r>
            <a:r>
              <a:rPr lang="ru-RU" sz="2200" i="0" dirty="0" err="1"/>
              <a:t>понад</a:t>
            </a:r>
            <a:r>
              <a:rPr lang="ru-RU" sz="2200" i="0" dirty="0"/>
              <a:t> 18%) – 1 </a:t>
            </a:r>
            <a:r>
              <a:rPr lang="ru-RU" sz="2200" i="0" dirty="0" err="1"/>
              <a:t>літр</a:t>
            </a:r>
            <a:r>
              <a:rPr lang="ru-RU" sz="2200" i="0" dirty="0"/>
              <a:t> (</a:t>
            </a:r>
            <a:r>
              <a:rPr lang="ru-RU" sz="2200" i="0" dirty="0" err="1"/>
              <a:t>вік</a:t>
            </a:r>
            <a:r>
              <a:rPr lang="ru-RU" sz="2200" i="0" dirty="0"/>
              <a:t> особи </a:t>
            </a:r>
            <a:r>
              <a:rPr lang="ru-RU" sz="2200" i="0" dirty="0" err="1"/>
              <a:t>має</a:t>
            </a:r>
            <a:r>
              <a:rPr lang="ru-RU" sz="2200" i="0" dirty="0"/>
              <a:t> бути не </a:t>
            </a:r>
            <a:r>
              <a:rPr lang="ru-RU" sz="2200" i="0" dirty="0" err="1"/>
              <a:t>нижчим</a:t>
            </a:r>
            <a:r>
              <a:rPr lang="ru-RU" sz="2200" i="0" dirty="0"/>
              <a:t> за 17 </a:t>
            </a:r>
            <a:r>
              <a:rPr lang="ru-RU" sz="2200" i="0" dirty="0" err="1"/>
              <a:t>років</a:t>
            </a:r>
            <a:r>
              <a:rPr lang="ru-RU" sz="2200" i="0" dirty="0"/>
              <a:t>);</a:t>
            </a:r>
          </a:p>
          <a:p>
            <a:pPr lvl="1"/>
            <a:r>
              <a:rPr lang="ru-RU" sz="2200" i="0" dirty="0" err="1"/>
              <a:t>Тютюнові</a:t>
            </a:r>
            <a:r>
              <a:rPr lang="ru-RU" sz="2200" i="0" dirty="0"/>
              <a:t> </a:t>
            </a:r>
            <a:r>
              <a:rPr lang="ru-RU" sz="2200" i="0" dirty="0" err="1"/>
              <a:t>вироби</a:t>
            </a:r>
            <a:r>
              <a:rPr lang="ru-RU" sz="2200" i="0" dirty="0"/>
              <a:t> (цигарки/</a:t>
            </a:r>
            <a:r>
              <a:rPr lang="ru-RU" sz="2200" i="0" dirty="0" err="1"/>
              <a:t>сигари</a:t>
            </a:r>
            <a:r>
              <a:rPr lang="ru-RU" sz="2200" i="0" dirty="0"/>
              <a:t>) – в </a:t>
            </a:r>
            <a:r>
              <a:rPr lang="ru-RU" sz="2200" i="0" dirty="0" err="1"/>
              <a:t>сумі</a:t>
            </a:r>
            <a:r>
              <a:rPr lang="ru-RU" sz="2200" i="0" dirty="0"/>
              <a:t> не </a:t>
            </a:r>
            <a:r>
              <a:rPr lang="ru-RU" sz="2200" i="0" dirty="0" err="1"/>
              <a:t>більше</a:t>
            </a:r>
            <a:r>
              <a:rPr lang="ru-RU" sz="2200" i="0" dirty="0"/>
              <a:t> 250 </a:t>
            </a:r>
            <a:r>
              <a:rPr lang="ru-RU" sz="2200" i="0" dirty="0" err="1"/>
              <a:t>одиниць</a:t>
            </a:r>
            <a:r>
              <a:rPr lang="ru-RU" sz="2200" i="0" dirty="0"/>
              <a:t> (</a:t>
            </a:r>
            <a:r>
              <a:rPr lang="ru-RU" sz="2200" i="0" dirty="0" err="1"/>
              <a:t>вік</a:t>
            </a:r>
            <a:r>
              <a:rPr lang="ru-RU" sz="2200" i="0" dirty="0"/>
              <a:t> особи </a:t>
            </a:r>
            <a:r>
              <a:rPr lang="ru-RU" sz="2200" i="0" dirty="0" err="1"/>
              <a:t>має</a:t>
            </a:r>
            <a:r>
              <a:rPr lang="ru-RU" sz="2200" i="0" dirty="0"/>
              <a:t> бути не </a:t>
            </a:r>
            <a:r>
              <a:rPr lang="ru-RU" sz="2200" i="0" dirty="0" err="1"/>
              <a:t>нижчим</a:t>
            </a:r>
            <a:r>
              <a:rPr lang="ru-RU" sz="2200" i="0" dirty="0"/>
              <a:t> за 17 </a:t>
            </a:r>
            <a:r>
              <a:rPr lang="ru-RU" sz="2200" i="0" dirty="0" err="1"/>
              <a:t>років</a:t>
            </a:r>
            <a:r>
              <a:rPr lang="ru-RU" sz="2200" i="0" dirty="0"/>
              <a:t>);</a:t>
            </a:r>
          </a:p>
          <a:p>
            <a:pPr lvl="1"/>
            <a:r>
              <a:rPr lang="ru-RU" sz="2200" i="0" dirty="0" err="1"/>
              <a:t>Тютюнові</a:t>
            </a:r>
            <a:r>
              <a:rPr lang="ru-RU" sz="2200" i="0" dirty="0"/>
              <a:t> </a:t>
            </a:r>
            <a:r>
              <a:rPr lang="ru-RU" sz="2200" i="0" dirty="0" err="1"/>
              <a:t>вироби</a:t>
            </a:r>
            <a:r>
              <a:rPr lang="ru-RU" sz="2200" i="0" dirty="0"/>
              <a:t> (</a:t>
            </a:r>
            <a:r>
              <a:rPr lang="ru-RU" sz="2200" i="0" dirty="0" err="1"/>
              <a:t>інше</a:t>
            </a:r>
            <a:r>
              <a:rPr lang="ru-RU" sz="2200" i="0" dirty="0"/>
              <a:t> </a:t>
            </a:r>
            <a:r>
              <a:rPr lang="ru-RU" sz="2200" i="0" dirty="0" err="1"/>
              <a:t>ніж</a:t>
            </a:r>
            <a:r>
              <a:rPr lang="ru-RU" sz="2200" i="0" dirty="0"/>
              <a:t> цигарки/</a:t>
            </a:r>
            <a:r>
              <a:rPr lang="ru-RU" sz="2200" i="0" dirty="0" err="1"/>
              <a:t>сигари</a:t>
            </a:r>
            <a:r>
              <a:rPr lang="ru-RU" sz="2200" i="0" dirty="0"/>
              <a:t>) – в </a:t>
            </a:r>
            <a:r>
              <a:rPr lang="ru-RU" sz="2200" i="0" dirty="0" err="1"/>
              <a:t>сумі</a:t>
            </a:r>
            <a:r>
              <a:rPr lang="ru-RU" sz="2200" i="0" dirty="0"/>
              <a:t> не </a:t>
            </a:r>
            <a:r>
              <a:rPr lang="ru-RU" sz="2200" i="0" dirty="0" err="1"/>
              <a:t>більше</a:t>
            </a:r>
            <a:r>
              <a:rPr lang="ru-RU" sz="2200" i="0" dirty="0"/>
              <a:t> 250 гр. (</a:t>
            </a:r>
            <a:r>
              <a:rPr lang="ru-RU" sz="2200" i="0" dirty="0" err="1"/>
              <a:t>вік</a:t>
            </a:r>
            <a:r>
              <a:rPr lang="ru-RU" sz="2200" i="0" dirty="0"/>
              <a:t> особи </a:t>
            </a:r>
            <a:r>
              <a:rPr lang="ru-RU" sz="2200" i="0" dirty="0" err="1"/>
              <a:t>має</a:t>
            </a:r>
            <a:r>
              <a:rPr lang="ru-RU" sz="2200" i="0" dirty="0"/>
              <a:t> бути не </a:t>
            </a:r>
            <a:r>
              <a:rPr lang="ru-RU" sz="2200" i="0" dirty="0" err="1"/>
              <a:t>нижчим</a:t>
            </a:r>
            <a:r>
              <a:rPr lang="ru-RU" sz="2200" i="0" dirty="0"/>
              <a:t> за 17 </a:t>
            </a:r>
            <a:r>
              <a:rPr lang="ru-RU" sz="2200" i="0" dirty="0" err="1"/>
              <a:t>років</a:t>
            </a:r>
            <a:r>
              <a:rPr lang="ru-RU" sz="2200" i="0" dirty="0"/>
              <a:t>);</a:t>
            </a:r>
            <a:r>
              <a:rPr lang="ru-RU" sz="2200" i="0" dirty="0" err="1"/>
              <a:t>Пальне</a:t>
            </a:r>
            <a:r>
              <a:rPr lang="ru-RU" sz="2200" i="0" dirty="0"/>
              <a:t>, </a:t>
            </a:r>
            <a:r>
              <a:rPr lang="ru-RU" sz="2200" i="0" dirty="0" err="1"/>
              <a:t>заправлене</a:t>
            </a:r>
            <a:r>
              <a:rPr lang="ru-RU" sz="2200" i="0" dirty="0"/>
              <a:t> у бак ТЗ та 25 </a:t>
            </a:r>
            <a:r>
              <a:rPr lang="ru-RU" sz="2200" i="0" dirty="0" err="1"/>
              <a:t>літрів</a:t>
            </a:r>
            <a:r>
              <a:rPr lang="ru-RU" sz="2200" i="0" dirty="0"/>
              <a:t> у </a:t>
            </a:r>
            <a:r>
              <a:rPr lang="ru-RU" sz="2200" i="0" dirty="0" err="1"/>
              <a:t>запасній</a:t>
            </a:r>
            <a:r>
              <a:rPr lang="ru-RU" sz="2200" i="0" dirty="0"/>
              <a:t> </a:t>
            </a:r>
            <a:r>
              <a:rPr lang="ru-RU" sz="2200" i="0" dirty="0" err="1"/>
              <a:t>каністрі</a:t>
            </a:r>
            <a:r>
              <a:rPr lang="ru-RU" sz="2200" i="0" dirty="0"/>
              <a:t>;</a:t>
            </a:r>
          </a:p>
          <a:p>
            <a:pPr lvl="1"/>
            <a:r>
              <a:rPr lang="ru-RU" sz="2200" i="0" dirty="0" err="1"/>
              <a:t>Готівка</a:t>
            </a:r>
            <a:r>
              <a:rPr lang="ru-RU" sz="2200" i="0" dirty="0"/>
              <a:t>, валюта та </a:t>
            </a:r>
            <a:r>
              <a:rPr lang="ru-RU" sz="2200" i="0" dirty="0" err="1"/>
              <a:t>цінні</a:t>
            </a:r>
            <a:r>
              <a:rPr lang="ru-RU" sz="2200" i="0" dirty="0"/>
              <a:t> </a:t>
            </a:r>
            <a:r>
              <a:rPr lang="ru-RU" sz="2200" i="0" dirty="0" err="1"/>
              <a:t>папери</a:t>
            </a:r>
            <a:r>
              <a:rPr lang="ru-RU" sz="2200" i="0" dirty="0"/>
              <a:t> – </a:t>
            </a:r>
            <a:r>
              <a:rPr lang="ru-RU" sz="2200" i="0" dirty="0" err="1"/>
              <a:t>необмежено</a:t>
            </a:r>
            <a:r>
              <a:rPr lang="ru-RU" sz="2200" i="0" dirty="0"/>
              <a:t> (</a:t>
            </a:r>
            <a:r>
              <a:rPr lang="ru-RU" sz="2200" i="0" dirty="0" err="1"/>
              <a:t>проте</a:t>
            </a:r>
            <a:r>
              <a:rPr lang="ru-RU" sz="2200" i="0" dirty="0"/>
              <a:t>, </a:t>
            </a:r>
            <a:r>
              <a:rPr lang="ru-RU" sz="2200" i="0" dirty="0" err="1"/>
              <a:t>якщо</a:t>
            </a:r>
            <a:r>
              <a:rPr lang="ru-RU" sz="2200" i="0" dirty="0"/>
              <a:t> сума </a:t>
            </a:r>
            <a:r>
              <a:rPr lang="ru-RU" sz="2200" i="0" dirty="0" err="1"/>
              <a:t>перевищує</a:t>
            </a:r>
            <a:r>
              <a:rPr lang="ru-RU" sz="2200" i="0" dirty="0"/>
              <a:t> 10000 </a:t>
            </a:r>
            <a:r>
              <a:rPr lang="ru-RU" sz="2200" i="0" dirty="0" err="1"/>
              <a:t>шв</a:t>
            </a:r>
            <a:r>
              <a:rPr lang="ru-RU" sz="2200" i="0" dirty="0"/>
              <a:t>. </a:t>
            </a:r>
            <a:r>
              <a:rPr lang="ru-RU" sz="2200" i="0" dirty="0" err="1"/>
              <a:t>франків</a:t>
            </a:r>
            <a:r>
              <a:rPr lang="ru-RU" sz="2200" i="0" dirty="0"/>
              <a:t> (С</a:t>
            </a:r>
            <a:r>
              <a:rPr lang="en-US" sz="2200" i="0" dirty="0"/>
              <a:t>HF), </a:t>
            </a:r>
            <a:r>
              <a:rPr lang="ru-RU" sz="2200" i="0" dirty="0"/>
              <a:t>в рамках </a:t>
            </a:r>
            <a:r>
              <a:rPr lang="ru-RU" sz="2200" i="0" dirty="0" err="1"/>
              <a:t>боротьбі</a:t>
            </a:r>
            <a:r>
              <a:rPr lang="ru-RU" sz="2200" i="0" dirty="0"/>
              <a:t> з </a:t>
            </a:r>
            <a:r>
              <a:rPr lang="ru-RU" sz="2200" i="0" dirty="0" err="1"/>
              <a:t>відмиванням</a:t>
            </a:r>
            <a:r>
              <a:rPr lang="ru-RU" sz="2200" i="0" dirty="0"/>
              <a:t> грошей </a:t>
            </a:r>
            <a:r>
              <a:rPr lang="ru-RU" sz="2200" i="0" dirty="0" err="1"/>
              <a:t>митні</a:t>
            </a:r>
            <a:r>
              <a:rPr lang="ru-RU" sz="2200" i="0" dirty="0"/>
              <a:t> </a:t>
            </a:r>
            <a:r>
              <a:rPr lang="ru-RU" sz="2200" i="0" dirty="0" err="1"/>
              <a:t>органи</a:t>
            </a:r>
            <a:r>
              <a:rPr lang="ru-RU" sz="2200" i="0" dirty="0"/>
              <a:t> </a:t>
            </a:r>
            <a:r>
              <a:rPr lang="ru-RU" sz="2200" i="0" dirty="0" err="1"/>
              <a:t>можуть</a:t>
            </a:r>
            <a:r>
              <a:rPr lang="ru-RU" sz="2200" i="0" dirty="0"/>
              <a:t> </a:t>
            </a:r>
            <a:r>
              <a:rPr lang="ru-RU" sz="2200" i="0" dirty="0" err="1"/>
              <a:t>додатково</a:t>
            </a:r>
            <a:r>
              <a:rPr lang="ru-RU" sz="2200" i="0" dirty="0"/>
              <a:t> </a:t>
            </a:r>
            <a:r>
              <a:rPr lang="ru-RU" sz="2200" i="0" dirty="0" err="1"/>
              <a:t>запитати</a:t>
            </a:r>
            <a:r>
              <a:rPr lang="ru-RU" sz="2200" i="0" dirty="0"/>
              <a:t> про </a:t>
            </a:r>
            <a:r>
              <a:rPr lang="ru-RU" sz="2200" i="0" dirty="0" err="1"/>
              <a:t>походження</a:t>
            </a:r>
            <a:r>
              <a:rPr lang="ru-RU" sz="2200" i="0" dirty="0"/>
              <a:t> грошей).</a:t>
            </a:r>
          </a:p>
          <a:p>
            <a:pPr lvl="1"/>
            <a:r>
              <a:rPr lang="ru-RU" sz="2200" i="0" dirty="0" err="1"/>
              <a:t>Годинники</a:t>
            </a:r>
            <a:r>
              <a:rPr lang="ru-RU" sz="2200" i="0" dirty="0"/>
              <a:t>, </a:t>
            </a:r>
            <a:r>
              <a:rPr lang="ru-RU" sz="2200" i="0" dirty="0" err="1"/>
              <a:t>ювелірні</a:t>
            </a:r>
            <a:r>
              <a:rPr lang="ru-RU" sz="2200" i="0" dirty="0"/>
              <a:t> </a:t>
            </a:r>
            <a:r>
              <a:rPr lang="ru-RU" sz="2200" i="0" dirty="0" err="1"/>
              <a:t>вироби</a:t>
            </a:r>
            <a:r>
              <a:rPr lang="ru-RU" sz="2200" i="0" dirty="0"/>
              <a:t> – </a:t>
            </a:r>
            <a:r>
              <a:rPr lang="ru-RU" sz="2200" i="0" dirty="0" err="1"/>
              <a:t>вартість</a:t>
            </a:r>
            <a:r>
              <a:rPr lang="ru-RU" sz="2200" i="0" dirty="0"/>
              <a:t> в </a:t>
            </a:r>
            <a:r>
              <a:rPr lang="ru-RU" sz="2200" i="0" dirty="0" err="1"/>
              <a:t>сумі</a:t>
            </a:r>
            <a:r>
              <a:rPr lang="ru-RU" sz="2200" i="0" dirty="0"/>
              <a:t> не повинна </a:t>
            </a:r>
            <a:r>
              <a:rPr lang="ru-RU" sz="2200" i="0" dirty="0" err="1"/>
              <a:t>перевищувати</a:t>
            </a:r>
            <a:r>
              <a:rPr lang="ru-RU" sz="2200" i="0" dirty="0"/>
              <a:t> 300 </a:t>
            </a:r>
            <a:r>
              <a:rPr lang="ru-RU" sz="2200" i="0" dirty="0" err="1"/>
              <a:t>шв</a:t>
            </a:r>
            <a:r>
              <a:rPr lang="ru-RU" sz="2200" i="0" dirty="0"/>
              <a:t>. </a:t>
            </a:r>
            <a:r>
              <a:rPr lang="ru-RU" sz="2200" i="0" dirty="0" err="1"/>
              <a:t>франків</a:t>
            </a:r>
            <a:r>
              <a:rPr lang="ru-RU" sz="2200" i="0" dirty="0"/>
              <a:t>. (за </a:t>
            </a:r>
            <a:r>
              <a:rPr lang="ru-RU" sz="2200" i="0" dirty="0" err="1"/>
              <a:t>умови</a:t>
            </a:r>
            <a:r>
              <a:rPr lang="ru-RU" sz="2200" i="0" dirty="0"/>
              <a:t>, </a:t>
            </a:r>
            <a:r>
              <a:rPr lang="ru-RU" sz="2200" i="0" dirty="0" err="1"/>
              <a:t>що</a:t>
            </a:r>
            <a:r>
              <a:rPr lang="ru-RU" sz="2200" i="0" dirty="0"/>
              <a:t> особа </a:t>
            </a:r>
            <a:r>
              <a:rPr lang="ru-RU" sz="2200" i="0" dirty="0" err="1"/>
              <a:t>в’їжджає</a:t>
            </a:r>
            <a:r>
              <a:rPr lang="ru-RU" sz="2200" i="0" dirty="0"/>
              <a:t> з </a:t>
            </a:r>
            <a:r>
              <a:rPr lang="ru-RU" sz="2200" i="0" dirty="0" err="1"/>
              <a:t>туристичною</a:t>
            </a:r>
            <a:r>
              <a:rPr lang="ru-RU" sz="2200" i="0" dirty="0"/>
              <a:t> метою).</a:t>
            </a:r>
          </a:p>
          <a:p>
            <a:pPr lvl="1"/>
            <a:r>
              <a:rPr lang="ru-RU" sz="2200" i="0" dirty="0"/>
              <a:t>При </a:t>
            </a:r>
            <a:r>
              <a:rPr lang="ru-RU" sz="2200" i="0" dirty="0" err="1"/>
              <a:t>виявленні</a:t>
            </a:r>
            <a:r>
              <a:rPr lang="ru-RU" sz="2200" i="0" dirty="0"/>
              <a:t> </a:t>
            </a:r>
            <a:r>
              <a:rPr lang="ru-RU" sz="2200" i="0" dirty="0" err="1"/>
              <a:t>митними</a:t>
            </a:r>
            <a:r>
              <a:rPr lang="ru-RU" sz="2200" i="0" dirty="0"/>
              <a:t> органами </a:t>
            </a:r>
            <a:r>
              <a:rPr lang="ru-RU" sz="2200" i="0" dirty="0" err="1"/>
              <a:t>годинників</a:t>
            </a:r>
            <a:r>
              <a:rPr lang="ru-RU" sz="2200" i="0" dirty="0"/>
              <a:t> та/</a:t>
            </a:r>
            <a:r>
              <a:rPr lang="ru-RU" sz="2200" i="0" dirty="0" err="1"/>
              <a:t>або</a:t>
            </a:r>
            <a:r>
              <a:rPr lang="ru-RU" sz="2200" i="0" dirty="0"/>
              <a:t> </a:t>
            </a:r>
            <a:r>
              <a:rPr lang="ru-RU" sz="2200" i="0" dirty="0" err="1"/>
              <a:t>ювелірних</a:t>
            </a:r>
            <a:r>
              <a:rPr lang="ru-RU" sz="2200" i="0" dirty="0"/>
              <a:t> </a:t>
            </a:r>
            <a:r>
              <a:rPr lang="ru-RU" sz="2200" i="0" dirty="0" err="1"/>
              <a:t>виробів</a:t>
            </a:r>
            <a:r>
              <a:rPr lang="ru-RU" sz="2200" i="0" dirty="0"/>
              <a:t>, </a:t>
            </a:r>
            <a:r>
              <a:rPr lang="ru-RU" sz="2200" i="0" dirty="0" err="1"/>
              <a:t>що</a:t>
            </a:r>
            <a:r>
              <a:rPr lang="ru-RU" sz="2200" i="0" dirty="0"/>
              <a:t> є </a:t>
            </a:r>
            <a:r>
              <a:rPr lang="ru-RU" sz="2200" i="0" dirty="0" err="1"/>
              <a:t>підробкою</a:t>
            </a:r>
            <a:r>
              <a:rPr lang="ru-RU" sz="2200" i="0" dirty="0"/>
              <a:t> </a:t>
            </a:r>
            <a:r>
              <a:rPr lang="ru-RU" sz="2200" i="0" dirty="0" err="1"/>
              <a:t>або</a:t>
            </a:r>
            <a:r>
              <a:rPr lang="ru-RU" sz="2200" i="0" dirty="0"/>
              <a:t> </a:t>
            </a:r>
            <a:r>
              <a:rPr lang="ru-RU" sz="2200" i="0" dirty="0" err="1"/>
              <a:t>реплікою</a:t>
            </a:r>
            <a:r>
              <a:rPr lang="ru-RU" sz="2200" i="0" dirty="0"/>
              <a:t> </a:t>
            </a:r>
            <a:r>
              <a:rPr lang="ru-RU" sz="2200" i="0" dirty="0" err="1"/>
              <a:t>відомих</a:t>
            </a:r>
            <a:r>
              <a:rPr lang="ru-RU" sz="2200" i="0" dirty="0"/>
              <a:t> </a:t>
            </a:r>
            <a:r>
              <a:rPr lang="ru-RU" sz="2200" i="0" dirty="0" err="1"/>
              <a:t>брендів</a:t>
            </a:r>
            <a:r>
              <a:rPr lang="ru-RU" sz="2200" i="0" dirty="0"/>
              <a:t>, </a:t>
            </a:r>
            <a:r>
              <a:rPr lang="ru-RU" sz="2200" i="0" dirty="0" err="1"/>
              <a:t>така</a:t>
            </a:r>
            <a:r>
              <a:rPr lang="ru-RU" sz="2200" i="0" dirty="0"/>
              <a:t> </a:t>
            </a:r>
            <a:r>
              <a:rPr lang="ru-RU" sz="2200" i="0" dirty="0" err="1"/>
              <a:t>продукція</a:t>
            </a:r>
            <a:r>
              <a:rPr lang="ru-RU" sz="2200" i="0" dirty="0"/>
              <a:t> </a:t>
            </a:r>
            <a:r>
              <a:rPr lang="ru-RU" sz="2200" i="0" dirty="0" err="1"/>
              <a:t>вилучається</a:t>
            </a:r>
            <a:r>
              <a:rPr lang="ru-RU" sz="2200" i="0" dirty="0"/>
              <a:t> та </a:t>
            </a:r>
            <a:r>
              <a:rPr lang="ru-RU" sz="2200" i="0" dirty="0" err="1"/>
              <a:t>знищується</a:t>
            </a:r>
            <a:r>
              <a:rPr lang="ru-RU" sz="2200" i="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5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5688" y="4191410"/>
            <a:ext cx="6831673" cy="2209390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Презентацію підготував</a:t>
            </a:r>
          </a:p>
          <a:p>
            <a:r>
              <a:rPr lang="uk-UA" dirty="0" smtClean="0"/>
              <a:t>Студент 3 курсу факультету менеджмент</a:t>
            </a:r>
          </a:p>
          <a:p>
            <a:r>
              <a:rPr lang="uk-UA" dirty="0" smtClean="0"/>
              <a:t>Групи 6.0738-1 ГКТС</a:t>
            </a:r>
          </a:p>
          <a:p>
            <a:r>
              <a:rPr lang="uk-UA" dirty="0" smtClean="0"/>
              <a:t>Лоцман Богдан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42" y="1443584"/>
            <a:ext cx="2482975" cy="27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68234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Корисна інформація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254034"/>
            <a:ext cx="10263051" cy="5172892"/>
          </a:xfrm>
        </p:spPr>
        <p:txBody>
          <a:bodyPr numCol="3"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Подорожі</a:t>
            </a:r>
            <a:r>
              <a:rPr lang="ru-RU" b="1" dirty="0"/>
              <a:t> </a:t>
            </a:r>
            <a:r>
              <a:rPr lang="ru-RU" b="1" dirty="0" err="1"/>
              <a:t>автомобілем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в’їзду</a:t>
            </a:r>
            <a:r>
              <a:rPr lang="ru-RU" dirty="0"/>
              <a:t>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дійсне</a:t>
            </a:r>
            <a:r>
              <a:rPr lang="ru-RU" dirty="0"/>
              <a:t> </a:t>
            </a:r>
            <a:r>
              <a:rPr lang="ru-RU" dirty="0" err="1"/>
              <a:t>посвідчення</a:t>
            </a:r>
            <a:r>
              <a:rPr lang="ru-RU" dirty="0"/>
              <a:t> </a:t>
            </a:r>
            <a:r>
              <a:rPr lang="ru-RU" dirty="0" err="1"/>
              <a:t>водія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магістралями</a:t>
            </a:r>
            <a:r>
              <a:rPr lang="ru-RU" dirty="0"/>
              <a:t> (автобанами) </a:t>
            </a:r>
            <a:r>
              <a:rPr lang="ru-RU" dirty="0" err="1"/>
              <a:t>транспортними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вагою до 3,5 тон є предметом </a:t>
            </a:r>
            <a:r>
              <a:rPr lang="ru-RU" dirty="0" err="1"/>
              <a:t>оподаткування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 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стікера</a:t>
            </a:r>
            <a:r>
              <a:rPr lang="ru-RU" dirty="0"/>
              <a:t> </a:t>
            </a:r>
            <a:r>
              <a:rPr lang="ru-RU" dirty="0" err="1"/>
              <a:t>Vignette</a:t>
            </a:r>
            <a:r>
              <a:rPr lang="ru-RU" dirty="0"/>
              <a:t> (</a:t>
            </a:r>
            <a:r>
              <a:rPr lang="ru-RU" dirty="0" err="1"/>
              <a:t>freeway</a:t>
            </a:r>
            <a:r>
              <a:rPr lang="ru-RU" dirty="0"/>
              <a:t> </a:t>
            </a:r>
            <a:r>
              <a:rPr lang="ru-RU" dirty="0" err="1"/>
              <a:t>tax</a:t>
            </a:r>
            <a:r>
              <a:rPr lang="ru-RU" dirty="0"/>
              <a:t> </a:t>
            </a:r>
            <a:r>
              <a:rPr lang="ru-RU" dirty="0" err="1"/>
              <a:t>sticker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приклеюється</a:t>
            </a:r>
            <a:r>
              <a:rPr lang="ru-RU" dirty="0"/>
              <a:t> на </a:t>
            </a:r>
            <a:r>
              <a:rPr lang="ru-RU" dirty="0" err="1"/>
              <a:t>лобове</a:t>
            </a:r>
            <a:r>
              <a:rPr lang="ru-RU" dirty="0"/>
              <a:t> </a:t>
            </a:r>
            <a:r>
              <a:rPr lang="ru-RU" dirty="0" err="1"/>
              <a:t>скло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та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року. </a:t>
            </a:r>
            <a:r>
              <a:rPr lang="ru-RU" dirty="0" err="1"/>
              <a:t>Стікер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у </a:t>
            </a:r>
            <a:r>
              <a:rPr lang="ru-RU" dirty="0" err="1"/>
              <a:t>прикордонних</a:t>
            </a:r>
            <a:r>
              <a:rPr lang="ru-RU" dirty="0"/>
              <a:t> пунктах пропуску, на </a:t>
            </a:r>
            <a:r>
              <a:rPr lang="ru-RU" dirty="0" err="1"/>
              <a:t>заправних</a:t>
            </a:r>
            <a:r>
              <a:rPr lang="ru-RU" dirty="0"/>
              <a:t> </a:t>
            </a:r>
            <a:r>
              <a:rPr lang="ru-RU" dirty="0" err="1"/>
              <a:t>станціях</a:t>
            </a:r>
            <a:r>
              <a:rPr lang="ru-RU" dirty="0"/>
              <a:t> та у </a:t>
            </a:r>
            <a:r>
              <a:rPr lang="ru-RU" dirty="0" err="1"/>
              <a:t>поштових</a:t>
            </a:r>
            <a:r>
              <a:rPr lang="ru-RU" dirty="0"/>
              <a:t> </a:t>
            </a:r>
            <a:r>
              <a:rPr lang="ru-RU" dirty="0" err="1"/>
              <a:t>відділеннях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40 </a:t>
            </a:r>
            <a:r>
              <a:rPr lang="ru-RU" dirty="0" err="1"/>
              <a:t>шв</a:t>
            </a:r>
            <a:r>
              <a:rPr lang="ru-RU" dirty="0"/>
              <a:t>. </a:t>
            </a:r>
            <a:r>
              <a:rPr lang="ru-RU" dirty="0" err="1"/>
              <a:t>франків</a:t>
            </a:r>
            <a:r>
              <a:rPr lang="ru-RU" dirty="0"/>
              <a:t> (</a:t>
            </a:r>
            <a:r>
              <a:rPr lang="ru-RU" dirty="0" err="1"/>
              <a:t>дійсний</a:t>
            </a:r>
            <a:r>
              <a:rPr lang="ru-RU" dirty="0"/>
              <a:t> до 31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дорогах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правосторонній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вказано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наближаються</a:t>
            </a:r>
            <a:r>
              <a:rPr lang="ru-RU" dirty="0"/>
              <a:t> </a:t>
            </a:r>
            <a:r>
              <a:rPr lang="ru-RU" dirty="0" err="1"/>
              <a:t>праворуч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пріоритет</a:t>
            </a:r>
            <a:r>
              <a:rPr lang="ru-RU" dirty="0"/>
              <a:t> на </a:t>
            </a:r>
            <a:r>
              <a:rPr lang="ru-RU" dirty="0" err="1"/>
              <a:t>площах</a:t>
            </a:r>
            <a:r>
              <a:rPr lang="ru-RU" dirty="0"/>
              <a:t> і на </a:t>
            </a:r>
            <a:r>
              <a:rPr lang="ru-RU" dirty="0" err="1"/>
              <a:t>перехрестях</a:t>
            </a:r>
            <a:r>
              <a:rPr lang="ru-RU" dirty="0"/>
              <a:t>. На </a:t>
            </a:r>
            <a:r>
              <a:rPr lang="ru-RU" dirty="0" err="1"/>
              <a:t>перехрестях</a:t>
            </a:r>
            <a:r>
              <a:rPr lang="ru-RU" dirty="0"/>
              <a:t> з </a:t>
            </a:r>
            <a:r>
              <a:rPr lang="ru-RU" dirty="0" err="1"/>
              <a:t>круговим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на </a:t>
            </a:r>
            <a:r>
              <a:rPr lang="ru-RU" dirty="0" err="1"/>
              <a:t>перехресті</a:t>
            </a:r>
            <a:r>
              <a:rPr lang="ru-RU" dirty="0"/>
              <a:t> з </a:t>
            </a:r>
            <a:r>
              <a:rPr lang="ru-RU" dirty="0" err="1"/>
              <a:t>круговим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переважне</a:t>
            </a:r>
            <a:r>
              <a:rPr lang="ru-RU" dirty="0"/>
              <a:t> право </a:t>
            </a:r>
            <a:r>
              <a:rPr lang="ru-RU" dirty="0" err="1"/>
              <a:t>проїзду</a:t>
            </a:r>
            <a:r>
              <a:rPr lang="ru-RU" dirty="0"/>
              <a:t>. </a:t>
            </a:r>
            <a:r>
              <a:rPr lang="ru-RU" dirty="0" err="1"/>
              <a:t>Дорожні</a:t>
            </a:r>
            <a:r>
              <a:rPr lang="ru-RU" dirty="0"/>
              <a:t> знаки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правилам </a:t>
            </a:r>
            <a:r>
              <a:rPr lang="ru-RU" dirty="0" err="1"/>
              <a:t>дорожнього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дорозі</a:t>
            </a:r>
            <a:r>
              <a:rPr lang="ru-RU" dirty="0"/>
              <a:t> у </a:t>
            </a:r>
            <a:r>
              <a:rPr lang="ru-RU" dirty="0" err="1"/>
              <a:t>населених</a:t>
            </a:r>
            <a:r>
              <a:rPr lang="ru-RU" dirty="0"/>
              <a:t> пунктах та поза </a:t>
            </a:r>
            <a:r>
              <a:rPr lang="ru-RU" dirty="0" err="1"/>
              <a:t>їх</a:t>
            </a:r>
            <a:r>
              <a:rPr lang="ru-RU" dirty="0"/>
              <a:t> межами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приділяти</a:t>
            </a:r>
            <a:r>
              <a:rPr lang="ru-RU" dirty="0"/>
              <a:t> </a:t>
            </a:r>
            <a:r>
              <a:rPr lang="ru-RU" dirty="0" err="1"/>
              <a:t>пішоходам</a:t>
            </a:r>
            <a:r>
              <a:rPr lang="ru-RU" dirty="0"/>
              <a:t> та велосипедистам (</a:t>
            </a:r>
            <a:r>
              <a:rPr lang="ru-RU" dirty="0" err="1"/>
              <a:t>велотранспорт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 та </a:t>
            </a:r>
            <a:r>
              <a:rPr lang="ru-RU" dirty="0" err="1"/>
              <a:t>поширеним</a:t>
            </a:r>
            <a:r>
              <a:rPr lang="ru-RU" dirty="0"/>
              <a:t> видом </a:t>
            </a:r>
            <a:r>
              <a:rPr lang="ru-RU" dirty="0" err="1"/>
              <a:t>пересування</a:t>
            </a:r>
            <a:r>
              <a:rPr lang="ru-RU" dirty="0"/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Швейцарії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видах автотранспорту,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, </a:t>
            </a:r>
            <a:r>
              <a:rPr lang="ru-RU" dirty="0" err="1"/>
              <a:t>увімкнене</a:t>
            </a:r>
            <a:r>
              <a:rPr lang="ru-RU" dirty="0"/>
              <a:t> </a:t>
            </a:r>
            <a:r>
              <a:rPr lang="ru-RU" dirty="0" err="1"/>
              <a:t>ближнє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фар є </a:t>
            </a:r>
            <a:r>
              <a:rPr lang="ru-RU" dirty="0" err="1"/>
              <a:t>обов’язковим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у </a:t>
            </a:r>
            <a:r>
              <a:rPr lang="ru-RU" dirty="0" err="1"/>
              <a:t>денну</a:t>
            </a:r>
            <a:r>
              <a:rPr lang="ru-RU" dirty="0"/>
              <a:t> пору </a:t>
            </a:r>
            <a:r>
              <a:rPr lang="ru-RU" dirty="0" err="1"/>
              <a:t>доби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Максимальна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на </a:t>
            </a:r>
            <a:r>
              <a:rPr lang="ru-RU" dirty="0" err="1"/>
              <a:t>автомагістралях</a:t>
            </a:r>
            <a:r>
              <a:rPr lang="ru-RU" dirty="0"/>
              <a:t> (автобанах) </a:t>
            </a:r>
            <a:r>
              <a:rPr lang="ru-RU" dirty="0" err="1"/>
              <a:t>складає</a:t>
            </a:r>
            <a:r>
              <a:rPr lang="ru-RU" dirty="0"/>
              <a:t> 120 км/год. Для автотранспорту з </a:t>
            </a:r>
            <a:r>
              <a:rPr lang="ru-RU" dirty="0" err="1"/>
              <a:t>причепом</a:t>
            </a:r>
            <a:r>
              <a:rPr lang="ru-RU" dirty="0"/>
              <a:t> (трейлером) – 80 км/год.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Максимальна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на </a:t>
            </a:r>
            <a:r>
              <a:rPr lang="ru-RU" dirty="0" err="1"/>
              <a:t>кантональних</a:t>
            </a:r>
            <a:r>
              <a:rPr lang="ru-RU" dirty="0"/>
              <a:t> дорогах поза межами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80 км/год.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Максимальна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в межах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50 км/год.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Перевищення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фіксується</a:t>
            </a:r>
            <a:r>
              <a:rPr lang="ru-RU" dirty="0"/>
              <a:t> автоматично за </a:t>
            </a:r>
            <a:r>
              <a:rPr lang="ru-RU" dirty="0" err="1"/>
              <a:t>допомогою</a:t>
            </a:r>
            <a:r>
              <a:rPr lang="ru-RU" dirty="0"/>
              <a:t> фотокамер.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ременів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пасажирами</a:t>
            </a:r>
            <a:r>
              <a:rPr lang="ru-RU" dirty="0"/>
              <a:t> та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крісел</a:t>
            </a:r>
            <a:r>
              <a:rPr lang="ru-RU" dirty="0"/>
              <a:t> є </a:t>
            </a:r>
            <a:r>
              <a:rPr lang="ru-RU" dirty="0" err="1"/>
              <a:t>обов’язковим</a:t>
            </a:r>
            <a:r>
              <a:rPr lang="ru-RU" dirty="0"/>
              <a:t>. В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мобільний</a:t>
            </a:r>
            <a:r>
              <a:rPr lang="ru-RU" dirty="0"/>
              <a:t> телефон </a:t>
            </a:r>
            <a:r>
              <a:rPr lang="ru-RU" dirty="0" err="1"/>
              <a:t>водієм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руху</a:t>
            </a:r>
            <a:r>
              <a:rPr lang="ru-RU" dirty="0"/>
              <a:t> транспортного </a:t>
            </a:r>
            <a:r>
              <a:rPr lang="ru-RU" dirty="0" err="1"/>
              <a:t>засобу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гучномовного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навушників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(</a:t>
            </a:r>
            <a:r>
              <a:rPr lang="ru-RU" dirty="0" err="1"/>
              <a:t>терміном</a:t>
            </a:r>
            <a:r>
              <a:rPr lang="ru-RU" dirty="0"/>
              <a:t> до 1-го року)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ввозити</a:t>
            </a:r>
            <a:r>
              <a:rPr lang="ru-RU" dirty="0"/>
              <a:t> на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/>
              <a:t>автомобіль</a:t>
            </a:r>
            <a:r>
              <a:rPr lang="ru-RU" dirty="0"/>
              <a:t> з </a:t>
            </a:r>
            <a:r>
              <a:rPr lang="ru-RU" dirty="0" err="1"/>
              <a:t>іноземною</a:t>
            </a:r>
            <a:r>
              <a:rPr lang="ru-RU" dirty="0"/>
              <a:t> </a:t>
            </a:r>
            <a:r>
              <a:rPr lang="ru-RU" dirty="0" err="1"/>
              <a:t>реєстрацію</a:t>
            </a:r>
            <a:r>
              <a:rPr lang="ru-RU" dirty="0"/>
              <a:t> без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розмитнення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0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11777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Корисна інформація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297577"/>
            <a:ext cx="10437223" cy="5094514"/>
          </a:xfrm>
        </p:spPr>
        <p:txBody>
          <a:bodyPr numCol="3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розмірений</a:t>
            </a:r>
            <a:r>
              <a:rPr lang="ru-RU" dirty="0"/>
              <a:t> і тихий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У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прийняті</a:t>
            </a:r>
            <a:r>
              <a:rPr lang="ru-RU" dirty="0"/>
              <a:t> правила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На </a:t>
            </a:r>
            <a:r>
              <a:rPr lang="ru-RU" dirty="0" err="1"/>
              <a:t>публіці</a:t>
            </a:r>
            <a:r>
              <a:rPr lang="ru-RU" dirty="0"/>
              <a:t> </a:t>
            </a:r>
            <a:r>
              <a:rPr lang="ru-RU" dirty="0" err="1"/>
              <a:t>громадяни</a:t>
            </a:r>
            <a:r>
              <a:rPr lang="ru-RU" dirty="0"/>
              <a:t> </a:t>
            </a:r>
            <a:r>
              <a:rPr lang="ru-RU" dirty="0" err="1"/>
              <a:t>поводяться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стримано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на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розкуті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Повага</a:t>
            </a:r>
            <a:r>
              <a:rPr lang="ru-RU" dirty="0"/>
              <a:t> до приватного </a:t>
            </a:r>
            <a:r>
              <a:rPr lang="ru-RU" dirty="0" err="1"/>
              <a:t>життя</a:t>
            </a:r>
            <a:r>
              <a:rPr lang="ru-RU" dirty="0"/>
              <a:t> – </a:t>
            </a:r>
            <a:r>
              <a:rPr lang="ru-RU" dirty="0" err="1"/>
              <a:t>ключова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В </a:t>
            </a:r>
            <a:r>
              <a:rPr lang="ru-RU" dirty="0" err="1"/>
              <a:t>період</a:t>
            </a:r>
            <a:r>
              <a:rPr lang="ru-RU" dirty="0"/>
              <a:t> з 22.00 до 07.00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тиші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Етикет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в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«пан» і «</a:t>
            </a:r>
            <a:r>
              <a:rPr lang="ru-RU" dirty="0" err="1"/>
              <a:t>пані</a:t>
            </a:r>
            <a:r>
              <a:rPr lang="ru-RU" dirty="0"/>
              <a:t>», </a:t>
            </a:r>
            <a:r>
              <a:rPr lang="ru-RU" dirty="0" err="1"/>
              <a:t>звертатися</a:t>
            </a:r>
            <a:r>
              <a:rPr lang="ru-RU" dirty="0"/>
              <a:t> до </a:t>
            </a:r>
            <a:r>
              <a:rPr lang="ru-RU" dirty="0" err="1"/>
              <a:t>людини</a:t>
            </a:r>
            <a:r>
              <a:rPr lang="ru-RU" dirty="0"/>
              <a:t> по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фамільярності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Швейцарці</a:t>
            </a:r>
            <a:r>
              <a:rPr lang="ru-RU" dirty="0"/>
              <a:t> </a:t>
            </a:r>
            <a:r>
              <a:rPr lang="ru-RU" dirty="0" err="1"/>
              <a:t>обмінюються</a:t>
            </a:r>
            <a:r>
              <a:rPr lang="ru-RU" dirty="0"/>
              <a:t> </a:t>
            </a:r>
            <a:r>
              <a:rPr lang="ru-RU" dirty="0" err="1"/>
              <a:t>рукостисканням</a:t>
            </a:r>
            <a:r>
              <a:rPr lang="ru-RU" dirty="0"/>
              <a:t> при </a:t>
            </a:r>
            <a:r>
              <a:rPr lang="ru-RU" dirty="0" err="1"/>
              <a:t>зустрічі</a:t>
            </a:r>
            <a:r>
              <a:rPr lang="ru-RU" dirty="0"/>
              <a:t> та </a:t>
            </a:r>
            <a:r>
              <a:rPr lang="ru-RU" dirty="0" err="1"/>
              <a:t>прощанні</a:t>
            </a:r>
            <a:r>
              <a:rPr lang="ru-RU" dirty="0"/>
              <a:t>. При </a:t>
            </a:r>
            <a:r>
              <a:rPr lang="ru-RU" dirty="0" err="1"/>
              <a:t>розмові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бути </a:t>
            </a:r>
            <a:r>
              <a:rPr lang="ru-RU" dirty="0" err="1"/>
              <a:t>ввічливим</a:t>
            </a:r>
            <a:r>
              <a:rPr lang="ru-RU" dirty="0"/>
              <a:t> та </a:t>
            </a:r>
            <a:r>
              <a:rPr lang="ru-RU" dirty="0" err="1"/>
              <a:t>тактовним</a:t>
            </a:r>
            <a:r>
              <a:rPr lang="ru-RU" dirty="0"/>
              <a:t>. </a:t>
            </a:r>
            <a:r>
              <a:rPr lang="ru-RU" dirty="0" err="1"/>
              <a:t>Розмовляючи</a:t>
            </a:r>
            <a:r>
              <a:rPr lang="ru-RU" dirty="0"/>
              <a:t> з </a:t>
            </a:r>
            <a:r>
              <a:rPr lang="ru-RU" dirty="0" err="1"/>
              <a:t>незнайомцями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тем приватного характеру, </a:t>
            </a:r>
            <a:r>
              <a:rPr lang="ru-RU" dirty="0" err="1"/>
              <a:t>розмов</a:t>
            </a:r>
            <a:r>
              <a:rPr lang="ru-RU" dirty="0"/>
              <a:t> про </a:t>
            </a:r>
            <a:r>
              <a:rPr lang="ru-RU" dirty="0" err="1"/>
              <a:t>сімейне</a:t>
            </a:r>
            <a:r>
              <a:rPr lang="ru-RU" dirty="0"/>
              <a:t> та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швейцарці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максимально </a:t>
            </a:r>
            <a:r>
              <a:rPr lang="ru-RU" dirty="0" err="1"/>
              <a:t>коректні</a:t>
            </a:r>
            <a:r>
              <a:rPr lang="ru-RU" dirty="0"/>
              <a:t> та </a:t>
            </a:r>
            <a:r>
              <a:rPr lang="ru-RU" dirty="0" err="1"/>
              <a:t>нейтральні</a:t>
            </a:r>
            <a:r>
              <a:rPr lang="ru-RU" dirty="0"/>
              <a:t> обороти, є </a:t>
            </a:r>
            <a:r>
              <a:rPr lang="ru-RU" dirty="0" err="1"/>
              <a:t>доброзичливими</a:t>
            </a:r>
            <a:r>
              <a:rPr lang="ru-RU" dirty="0"/>
              <a:t> та </a:t>
            </a:r>
            <a:r>
              <a:rPr lang="ru-RU" dirty="0" err="1"/>
              <a:t>посміхаються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Швейцарія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і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злочинності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, як і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туристам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остерігатися</a:t>
            </a:r>
            <a:r>
              <a:rPr lang="ru-RU" dirty="0"/>
              <a:t> </a:t>
            </a:r>
            <a:r>
              <a:rPr lang="ru-RU" dirty="0" err="1"/>
              <a:t>крадіжок</a:t>
            </a:r>
            <a:r>
              <a:rPr lang="ru-RU" dirty="0"/>
              <a:t> на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залізничних</a:t>
            </a:r>
            <a:r>
              <a:rPr lang="ru-RU" dirty="0"/>
              <a:t> вокзалах, у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/>
              <a:t>транспорті</a:t>
            </a:r>
            <a:r>
              <a:rPr lang="ru-RU" dirty="0"/>
              <a:t> (особливо у потягах), з </a:t>
            </a:r>
            <a:r>
              <a:rPr lang="ru-RU" dirty="0" err="1"/>
              <a:t>власного</a:t>
            </a:r>
            <a:r>
              <a:rPr lang="ru-RU" dirty="0"/>
              <a:t> автотранспорту, на </a:t>
            </a:r>
            <a:r>
              <a:rPr lang="ru-RU" dirty="0" err="1"/>
              <a:t>вулицях</a:t>
            </a:r>
            <a:r>
              <a:rPr lang="ru-RU" dirty="0"/>
              <a:t> великих </a:t>
            </a:r>
            <a:r>
              <a:rPr lang="ru-RU" dirty="0" err="1"/>
              <a:t>міст</a:t>
            </a:r>
            <a:r>
              <a:rPr lang="ru-RU" dirty="0"/>
              <a:t> при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скупченнях</a:t>
            </a:r>
            <a:r>
              <a:rPr lang="ru-RU" dirty="0"/>
              <a:t> людей. Особливо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крадіжок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 у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сезонів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в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виставок</a:t>
            </a:r>
            <a:r>
              <a:rPr lang="ru-RU" dirty="0"/>
              <a:t> і </a:t>
            </a:r>
            <a:r>
              <a:rPr lang="ru-RU" dirty="0" err="1"/>
              <a:t>конференцій</a:t>
            </a:r>
            <a:r>
              <a:rPr lang="ru-RU" dirty="0"/>
              <a:t>,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культурного та </a:t>
            </a:r>
            <a:r>
              <a:rPr lang="ru-RU" dirty="0" err="1"/>
              <a:t>розважального</a:t>
            </a:r>
            <a:r>
              <a:rPr lang="ru-RU" dirty="0"/>
              <a:t> характеру.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такого роду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прибуття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авіарейсами</a:t>
            </a:r>
            <a:r>
              <a:rPr lang="ru-RU" dirty="0"/>
              <a:t> до </a:t>
            </a:r>
            <a:r>
              <a:rPr lang="ru-RU" dirty="0" err="1"/>
              <a:t>Швейцарії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у </a:t>
            </a:r>
            <a:r>
              <a:rPr lang="ru-RU" dirty="0" err="1"/>
              <a:t>містах</a:t>
            </a:r>
            <a:r>
              <a:rPr lang="ru-RU" dirty="0"/>
              <a:t> Женева, </a:t>
            </a:r>
            <a:r>
              <a:rPr lang="ru-RU" dirty="0" err="1"/>
              <a:t>Цюріх</a:t>
            </a:r>
            <a:r>
              <a:rPr lang="ru-RU" dirty="0"/>
              <a:t> та Базель, де є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аеропорти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4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2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273321"/>
            <a:ext cx="3932237" cy="9894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Географічне положення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0" y="996134"/>
            <a:ext cx="5694818" cy="48728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Офіційна </a:t>
            </a:r>
            <a:r>
              <a:rPr lang="ru-RU" sz="2400" b="1" dirty="0" err="1" smtClean="0"/>
              <a:t>назва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країни</a:t>
            </a:r>
            <a:r>
              <a:rPr lang="ru-RU" sz="2400" dirty="0" smtClean="0"/>
              <a:t> – </a:t>
            </a:r>
            <a:r>
              <a:rPr lang="ru-RU" sz="2400" dirty="0" err="1" smtClean="0"/>
              <a:t>Швейцарська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Конфедерація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2546" y="996134"/>
            <a:ext cx="4911638" cy="585751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sz="2200" dirty="0" err="1">
                <a:solidFill>
                  <a:schemeClr val="bg1"/>
                </a:solidFill>
              </a:rPr>
              <a:t>Швейца́рія</a:t>
            </a:r>
            <a:r>
              <a:rPr lang="ru-RU" sz="2200" dirty="0">
                <a:solidFill>
                  <a:schemeClr val="bg1"/>
                </a:solidFill>
              </a:rPr>
              <a:t> (Швайцарія, нім. </a:t>
            </a:r>
            <a:r>
              <a:rPr lang="en-US" sz="2200" i="1" dirty="0">
                <a:solidFill>
                  <a:schemeClr val="bg1"/>
                </a:solidFill>
              </a:rPr>
              <a:t>die </a:t>
            </a:r>
            <a:r>
              <a:rPr lang="en-US" sz="2200" i="1" dirty="0" err="1">
                <a:solidFill>
                  <a:schemeClr val="bg1"/>
                </a:solidFill>
              </a:rPr>
              <a:t>Schweiz</a:t>
            </a:r>
            <a:r>
              <a:rPr lang="en-US" sz="2200" dirty="0">
                <a:solidFill>
                  <a:schemeClr val="bg1"/>
                </a:solidFill>
              </a:rPr>
              <a:t>, </a:t>
            </a:r>
            <a:r>
              <a:rPr lang="ru-RU" sz="2200" dirty="0">
                <a:solidFill>
                  <a:schemeClr val="bg1"/>
                </a:solidFill>
              </a:rPr>
              <a:t>фр. </a:t>
            </a:r>
            <a:r>
              <a:rPr lang="en-US" sz="2200" i="1" dirty="0">
                <a:solidFill>
                  <a:schemeClr val="bg1"/>
                </a:solidFill>
              </a:rPr>
              <a:t>la Suisse</a:t>
            </a:r>
            <a:r>
              <a:rPr lang="en-US" sz="2200" dirty="0">
                <a:solidFill>
                  <a:schemeClr val="bg1"/>
                </a:solidFill>
              </a:rPr>
              <a:t>, </a:t>
            </a:r>
            <a:r>
              <a:rPr lang="ru-RU" sz="2200" dirty="0">
                <a:solidFill>
                  <a:schemeClr val="bg1"/>
                </a:solidFill>
              </a:rPr>
              <a:t>італ.</a:t>
            </a:r>
            <a:r>
              <a:rPr lang="en-US" sz="2200" i="1" dirty="0" err="1">
                <a:solidFill>
                  <a:schemeClr val="bg1"/>
                </a:solidFill>
              </a:rPr>
              <a:t>Svizzera</a:t>
            </a:r>
            <a:r>
              <a:rPr lang="en-US" sz="2200" dirty="0">
                <a:solidFill>
                  <a:schemeClr val="bg1"/>
                </a:solidFill>
              </a:rPr>
              <a:t>, </a:t>
            </a:r>
            <a:r>
              <a:rPr lang="en-US" sz="2200" dirty="0" smtClean="0">
                <a:solidFill>
                  <a:schemeClr val="bg1"/>
                </a:solidFill>
              </a:rPr>
              <a:t>), </a:t>
            </a:r>
            <a:r>
              <a:rPr lang="ru-RU" sz="2200" dirty="0" smtClean="0">
                <a:solidFill>
                  <a:schemeClr val="bg1"/>
                </a:solidFill>
              </a:rPr>
              <a:t>нейтральна</a:t>
            </a:r>
            <a:r>
              <a:rPr lang="ru-RU" sz="2200" dirty="0">
                <a:solidFill>
                  <a:schemeClr val="bg1"/>
                </a:solidFill>
              </a:rPr>
              <a:t> конфедеративна республіка в </a:t>
            </a:r>
            <a:r>
              <a:rPr lang="ru-RU" sz="2200" dirty="0" err="1">
                <a:solidFill>
                  <a:schemeClr val="bg1"/>
                </a:solidFill>
              </a:rPr>
              <a:t>Західній</a:t>
            </a:r>
            <a:r>
              <a:rPr lang="ru-RU" sz="2200" dirty="0">
                <a:solidFill>
                  <a:schemeClr val="bg1"/>
                </a:solidFill>
              </a:rPr>
              <a:t> Європі.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Держава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розташована</a:t>
            </a:r>
            <a:r>
              <a:rPr lang="ru-RU" sz="2200" dirty="0">
                <a:solidFill>
                  <a:schemeClr val="bg1"/>
                </a:solidFill>
              </a:rPr>
              <a:t> на </a:t>
            </a:r>
            <a:r>
              <a:rPr lang="ru-RU" sz="2200" dirty="0" err="1">
                <a:solidFill>
                  <a:schemeClr val="bg1"/>
                </a:solidFill>
              </a:rPr>
              <a:t>стику</a:t>
            </a:r>
            <a:r>
              <a:rPr lang="ru-RU" sz="2200" dirty="0">
                <a:solidFill>
                  <a:schemeClr val="bg1"/>
                </a:solidFill>
              </a:rPr>
              <a:t> Західної, Центральної та Південної  </a:t>
            </a:r>
            <a:r>
              <a:rPr lang="ru-RU" sz="2200" dirty="0" smtClean="0">
                <a:solidFill>
                  <a:schemeClr val="bg1"/>
                </a:solidFill>
              </a:rPr>
              <a:t>  </a:t>
            </a:r>
            <a:r>
              <a:rPr lang="ru-RU" sz="2200" dirty="0" err="1" smtClean="0">
                <a:solidFill>
                  <a:schemeClr val="bg1"/>
                </a:solidFill>
              </a:rPr>
              <a:t>Європи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200" b="1" dirty="0">
                <a:solidFill>
                  <a:schemeClr val="bg1"/>
                </a:solidFill>
              </a:rPr>
              <a:t>Протяжність </a:t>
            </a:r>
            <a:r>
              <a:rPr lang="ru-RU" sz="2200" b="1" dirty="0" err="1">
                <a:solidFill>
                  <a:schemeClr val="bg1"/>
                </a:solidFill>
              </a:rPr>
              <a:t>кордонів</a:t>
            </a:r>
            <a:r>
              <a:rPr lang="ru-RU" sz="2200" b="1" dirty="0">
                <a:solidFill>
                  <a:schemeClr val="bg1"/>
                </a:solidFill>
              </a:rPr>
              <a:t>:</a:t>
            </a:r>
            <a:r>
              <a:rPr lang="ru-RU" sz="2200" dirty="0">
                <a:solidFill>
                  <a:schemeClr val="bg1"/>
                </a:solidFill>
              </a:rPr>
              <a:t> </a:t>
            </a:r>
            <a:r>
              <a:rPr lang="ru-RU" sz="2200" dirty="0" err="1">
                <a:solidFill>
                  <a:schemeClr val="bg1"/>
                </a:solidFill>
              </a:rPr>
              <a:t>Країна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має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спільний</a:t>
            </a:r>
            <a:r>
              <a:rPr lang="ru-RU" sz="2200" dirty="0">
                <a:solidFill>
                  <a:schemeClr val="bg1"/>
                </a:solidFill>
              </a:rPr>
              <a:t> кордон з ФРН - 346 км, </a:t>
            </a:r>
            <a:r>
              <a:rPr lang="ru-RU" sz="2200" dirty="0" err="1">
                <a:solidFill>
                  <a:schemeClr val="bg1"/>
                </a:solidFill>
              </a:rPr>
              <a:t>Францією</a:t>
            </a:r>
            <a:r>
              <a:rPr lang="ru-RU" sz="2200" dirty="0">
                <a:solidFill>
                  <a:schemeClr val="bg1"/>
                </a:solidFill>
              </a:rPr>
              <a:t> - 572 км, </a:t>
            </a:r>
            <a:r>
              <a:rPr lang="ru-RU" sz="2200" dirty="0" err="1">
                <a:solidFill>
                  <a:schemeClr val="bg1"/>
                </a:solidFill>
              </a:rPr>
              <a:t>Італією</a:t>
            </a:r>
            <a:r>
              <a:rPr lang="ru-RU" sz="2200" dirty="0">
                <a:solidFill>
                  <a:schemeClr val="bg1"/>
                </a:solidFill>
              </a:rPr>
              <a:t> - 734 км, </a:t>
            </a:r>
            <a:r>
              <a:rPr lang="ru-RU" sz="2200" dirty="0" err="1">
                <a:solidFill>
                  <a:schemeClr val="bg1"/>
                </a:solidFill>
              </a:rPr>
              <a:t>Австрією</a:t>
            </a:r>
            <a:r>
              <a:rPr lang="ru-RU" sz="2200" dirty="0">
                <a:solidFill>
                  <a:schemeClr val="bg1"/>
                </a:solidFill>
              </a:rPr>
              <a:t> - 165 та </a:t>
            </a:r>
            <a:r>
              <a:rPr lang="ru-RU" sz="2200" dirty="0" err="1">
                <a:solidFill>
                  <a:schemeClr val="bg1"/>
                </a:solidFill>
              </a:rPr>
              <a:t>Ліхтенштейном</a:t>
            </a:r>
            <a:r>
              <a:rPr lang="ru-RU" sz="2200" dirty="0">
                <a:solidFill>
                  <a:schemeClr val="bg1"/>
                </a:solidFill>
              </a:rPr>
              <a:t> - 41 км.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0" y="2177143"/>
            <a:ext cx="6301435" cy="36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Туризм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81753" y="448491"/>
            <a:ext cx="6397035" cy="5730739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solidFill>
                  <a:schemeClr val="tx1"/>
                </a:solidFill>
              </a:rPr>
              <a:t>Швейцарія</a:t>
            </a:r>
            <a:r>
              <a:rPr lang="ru-RU" sz="2400" dirty="0">
                <a:solidFill>
                  <a:schemeClr val="tx1"/>
                </a:solidFill>
              </a:rPr>
              <a:t> є </a:t>
            </a:r>
            <a:r>
              <a:rPr lang="ru-RU" sz="2400" dirty="0" err="1">
                <a:solidFill>
                  <a:schemeClr val="tx1"/>
                </a:solidFill>
              </a:rPr>
              <a:t>традиційною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країною</a:t>
            </a:r>
            <a:r>
              <a:rPr lang="ru-RU" sz="2400" dirty="0">
                <a:solidFill>
                  <a:schemeClr val="tx1"/>
                </a:solidFill>
              </a:rPr>
              <a:t> туризму, вона </a:t>
            </a:r>
            <a:r>
              <a:rPr lang="ru-RU" sz="2400" dirty="0" err="1">
                <a:solidFill>
                  <a:schemeClr val="tx1"/>
                </a:solidFill>
              </a:rPr>
              <a:t>утримує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цій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сфері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міцні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позиції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Європі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Наявність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розвиненої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туристичної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інфраструктури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мережі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залізниць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автомобільних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доріг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поєднанні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мальовничою</a:t>
            </a:r>
            <a:r>
              <a:rPr lang="ru-RU" sz="2400" dirty="0">
                <a:solidFill>
                  <a:schemeClr val="tx1"/>
                </a:solidFill>
              </a:rPr>
              <a:t> природою і </a:t>
            </a:r>
            <a:r>
              <a:rPr lang="ru-RU" sz="2400" dirty="0" err="1">
                <a:solidFill>
                  <a:schemeClr val="tx1"/>
                </a:solidFill>
              </a:rPr>
              <a:t>вигідним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географічним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розташуванням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забезпечує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притік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країну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кількості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туристів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передусім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німців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американців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японців</a:t>
            </a:r>
            <a:r>
              <a:rPr lang="ru-RU" sz="2400" dirty="0">
                <a:solidFill>
                  <a:schemeClr val="tx1"/>
                </a:solidFill>
              </a:rPr>
              <a:t>, а </a:t>
            </a:r>
            <a:r>
              <a:rPr lang="ru-RU" sz="2400" dirty="0" err="1">
                <a:solidFill>
                  <a:schemeClr val="tx1"/>
                </a:solidFill>
              </a:rPr>
              <a:t>останніми</a:t>
            </a:r>
            <a:r>
              <a:rPr lang="ru-RU" sz="2400" dirty="0">
                <a:solidFill>
                  <a:schemeClr val="tx1"/>
                </a:solidFill>
              </a:rPr>
              <a:t> роками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росіян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індійців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китайців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15 % </a:t>
            </a:r>
            <a:r>
              <a:rPr lang="ru-RU" sz="2400" dirty="0" err="1">
                <a:solidFill>
                  <a:schemeClr val="tx1"/>
                </a:solidFill>
              </a:rPr>
              <a:t>національного</a:t>
            </a:r>
            <a:r>
              <a:rPr lang="ru-RU" sz="2400" dirty="0">
                <a:solidFill>
                  <a:schemeClr val="tx1"/>
                </a:solidFill>
              </a:rPr>
              <a:t> доходу </a:t>
            </a:r>
            <a:r>
              <a:rPr lang="ru-RU" sz="2400" dirty="0" err="1">
                <a:solidFill>
                  <a:schemeClr val="tx1"/>
                </a:solidFill>
              </a:rPr>
              <a:t>формується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рахунок</a:t>
            </a:r>
            <a:r>
              <a:rPr lang="ru-RU" sz="2400" dirty="0">
                <a:solidFill>
                  <a:schemeClr val="tx1"/>
                </a:solidFill>
              </a:rPr>
              <a:t> туризму.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0" y="1450446"/>
            <a:ext cx="4977719" cy="3471785"/>
          </a:xfrm>
        </p:spPr>
      </p:pic>
    </p:spTree>
    <p:extLst>
      <p:ext uri="{BB962C8B-B14F-4D97-AF65-F5344CB8AC3E}">
        <p14:creationId xmlns:p14="http://schemas.microsoft.com/office/powerpoint/2010/main" val="36357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300" dirty="0" err="1"/>
              <a:t>Основні</a:t>
            </a:r>
            <a:r>
              <a:rPr lang="ru-RU" sz="4300" dirty="0"/>
              <a:t> </a:t>
            </a:r>
            <a:r>
              <a:rPr lang="ru-RU" sz="4300" dirty="0" err="1"/>
              <a:t>показники</a:t>
            </a:r>
            <a:r>
              <a:rPr lang="ru-RU" sz="4300" dirty="0"/>
              <a:t> </a:t>
            </a:r>
            <a:r>
              <a:rPr lang="ru-RU" sz="4300" dirty="0" err="1"/>
              <a:t>розвитку</a:t>
            </a:r>
            <a:r>
              <a:rPr lang="ru-RU" sz="4300" dirty="0"/>
              <a:t> </a:t>
            </a:r>
            <a:r>
              <a:rPr lang="ru-RU" sz="4300" dirty="0" err="1"/>
              <a:t>міжнародного</a:t>
            </a:r>
            <a:r>
              <a:rPr lang="ru-RU" sz="4300" dirty="0"/>
              <a:t> туризму у </a:t>
            </a:r>
            <a:r>
              <a:rPr lang="ru-RU" sz="4300" dirty="0" err="1"/>
              <a:t>Швейцарії</a:t>
            </a:r>
            <a:endParaRPr lang="ru-RU" sz="4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87" t="45349" r="28183" b="7720"/>
          <a:stretch/>
        </p:blipFill>
        <p:spPr>
          <a:xfrm>
            <a:off x="2151017" y="2246812"/>
            <a:ext cx="7541622" cy="43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22"/>
            <a:ext cx="10868297" cy="164655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Територія: </a:t>
            </a:r>
            <a:r>
              <a:rPr lang="ru-RU" sz="2400" dirty="0" err="1" smtClean="0"/>
              <a:t>Загальна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площа</a:t>
            </a:r>
            <a:r>
              <a:rPr lang="ru-RU" sz="2400" dirty="0" smtClean="0"/>
              <a:t> - 41 285 км², з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26,6 км² - </a:t>
            </a:r>
            <a:r>
              <a:rPr lang="ru-RU" sz="2400" dirty="0" err="1" smtClean="0"/>
              <a:t>продуктивні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(9,4 - луки та поля; 0,7 - сади та виноградники; 5,6 - </a:t>
            </a:r>
            <a:r>
              <a:rPr lang="ru-RU" sz="2400" dirty="0" err="1" smtClean="0"/>
              <a:t>пасовища</a:t>
            </a:r>
            <a:r>
              <a:rPr lang="ru-RU" sz="2400" dirty="0" smtClean="0"/>
              <a:t>; 10,8 – </a:t>
            </a:r>
            <a:r>
              <a:rPr lang="ru-RU" sz="2400" dirty="0" err="1" smtClean="0"/>
              <a:t>ліси</a:t>
            </a:r>
            <a:r>
              <a:rPr lang="ru-RU" sz="2400" dirty="0" smtClean="0"/>
              <a:t>, 3,7 - вода). 2/3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гірські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масиви</a:t>
            </a:r>
            <a:r>
              <a:rPr lang="ru-RU" sz="2400" dirty="0" smtClean="0"/>
              <a:t>: 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- </a:t>
            </a:r>
            <a:r>
              <a:rPr lang="ru-RU" sz="2400" dirty="0" err="1" smtClean="0"/>
              <a:t>Альпи</a:t>
            </a:r>
            <a:r>
              <a:rPr lang="ru-RU" sz="2400" dirty="0" smtClean="0"/>
              <a:t>, у </a:t>
            </a:r>
            <a:r>
              <a:rPr lang="ru-RU" sz="2400" dirty="0" err="1" smtClean="0"/>
              <a:t>південно-західній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- Юра,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якими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розташоване</a:t>
            </a:r>
            <a:r>
              <a:rPr lang="ru-RU" sz="2400" dirty="0" smtClean="0"/>
              <a:t> </a:t>
            </a:r>
            <a:r>
              <a:rPr lang="ru-RU" sz="2400" dirty="0" err="1" smtClean="0"/>
              <a:t>Швейцарське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плоскогір’я</a:t>
            </a:r>
            <a:r>
              <a:rPr lang="ru-RU" sz="2400" dirty="0" smtClean="0"/>
              <a:t>, де </a:t>
            </a:r>
            <a:r>
              <a:rPr lang="ru-RU" sz="2400" dirty="0" err="1" smtClean="0"/>
              <a:t>сконцентровані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2233748"/>
            <a:ext cx="10519954" cy="42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1423" y="150287"/>
            <a:ext cx="3932237" cy="42236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Клімат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7" y="3409118"/>
            <a:ext cx="5216433" cy="31970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37" y="246017"/>
            <a:ext cx="5071766" cy="237744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ru-RU" sz="2000" dirty="0" err="1">
                <a:solidFill>
                  <a:schemeClr val="bg1"/>
                </a:solidFill>
              </a:rPr>
              <a:t>Швейцарії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виражені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кліматичні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відмінності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зумовлені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висотами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впливом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сонця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вітрів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Клімат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вологий</a:t>
            </a:r>
            <a:r>
              <a:rPr lang="ru-RU" sz="2000" dirty="0">
                <a:solidFill>
                  <a:schemeClr val="bg1"/>
                </a:solidFill>
              </a:rPr>
              <a:t>, на </a:t>
            </a:r>
            <a:r>
              <a:rPr lang="ru-RU" sz="2000" dirty="0" err="1">
                <a:solidFill>
                  <a:schemeClr val="bg1"/>
                </a:solidFill>
              </a:rPr>
              <a:t>плоскогір'ї</a:t>
            </a:r>
            <a:r>
              <a:rPr lang="ru-RU" sz="2000" dirty="0">
                <a:solidFill>
                  <a:schemeClr val="bg1"/>
                </a:solidFill>
              </a:rPr>
              <a:t> — </a:t>
            </a:r>
            <a:r>
              <a:rPr lang="ru-RU" sz="2000" dirty="0" err="1">
                <a:solidFill>
                  <a:schemeClr val="bg1"/>
                </a:solidFill>
              </a:rPr>
              <a:t>помірно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теплий</a:t>
            </a:r>
            <a:r>
              <a:rPr lang="ru-RU" sz="2000" dirty="0">
                <a:solidFill>
                  <a:schemeClr val="bg1"/>
                </a:solidFill>
              </a:rPr>
              <a:t>, в горах — </a:t>
            </a:r>
            <a:r>
              <a:rPr lang="ru-RU" sz="2000" dirty="0" err="1">
                <a:solidFill>
                  <a:schemeClr val="bg1"/>
                </a:solidFill>
              </a:rPr>
              <a:t>холодний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Добові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температури</a:t>
            </a:r>
            <a:r>
              <a:rPr lang="ru-RU" sz="2000" dirty="0">
                <a:solidFill>
                  <a:schemeClr val="bg1"/>
                </a:solidFill>
              </a:rPr>
              <a:t> у низинах в </a:t>
            </a:r>
            <a:r>
              <a:rPr lang="ru-RU" sz="2000" dirty="0" err="1">
                <a:solidFill>
                  <a:schemeClr val="bg1"/>
                </a:solidFill>
              </a:rPr>
              <a:t>середньому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коливаються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протягом</a:t>
            </a:r>
            <a:r>
              <a:rPr lang="ru-RU" sz="2000" dirty="0">
                <a:solidFill>
                  <a:schemeClr val="bg1"/>
                </a:solidFill>
              </a:rPr>
              <a:t> року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10 до 16° С, </a:t>
            </a:r>
            <a:r>
              <a:rPr lang="ru-RU" sz="2000" dirty="0" err="1">
                <a:solidFill>
                  <a:schemeClr val="bg1"/>
                </a:solidFill>
              </a:rPr>
              <a:t>влітку</a:t>
            </a:r>
            <a:r>
              <a:rPr lang="ru-RU" sz="2000" dirty="0">
                <a:solidFill>
                  <a:schemeClr val="bg1"/>
                </a:solidFill>
              </a:rPr>
              <a:t> вони </a:t>
            </a:r>
            <a:r>
              <a:rPr lang="ru-RU" sz="2000" dirty="0" err="1">
                <a:solidFill>
                  <a:schemeClr val="bg1"/>
                </a:solidFill>
              </a:rPr>
              <a:t>підвищуються</a:t>
            </a:r>
            <a:r>
              <a:rPr lang="ru-RU" sz="2000" dirty="0">
                <a:solidFill>
                  <a:schemeClr val="bg1"/>
                </a:solidFill>
              </a:rPr>
              <a:t> до 27° С і </a:t>
            </a:r>
            <a:r>
              <a:rPr lang="ru-RU" sz="2000" dirty="0" err="1">
                <a:solidFill>
                  <a:schemeClr val="bg1"/>
                </a:solidFill>
              </a:rPr>
              <a:t>більше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Найспекотніший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місяць</a:t>
            </a:r>
            <a:r>
              <a:rPr lang="ru-RU" sz="2000" dirty="0">
                <a:solidFill>
                  <a:schemeClr val="bg1"/>
                </a:solidFill>
              </a:rPr>
              <a:t> — </a:t>
            </a:r>
            <a:r>
              <a:rPr lang="ru-RU" sz="2000" dirty="0" err="1">
                <a:solidFill>
                  <a:schemeClr val="bg1"/>
                </a:solidFill>
              </a:rPr>
              <a:t>липень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найхолодніший</a:t>
            </a:r>
            <a:r>
              <a:rPr lang="ru-RU" sz="2000" dirty="0">
                <a:solidFill>
                  <a:schemeClr val="bg1"/>
                </a:solidFill>
              </a:rPr>
              <a:t> — </a:t>
            </a:r>
            <a:r>
              <a:rPr lang="ru-RU" sz="2000" dirty="0" err="1">
                <a:solidFill>
                  <a:schemeClr val="bg1"/>
                </a:solidFill>
              </a:rPr>
              <a:t>січень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34" y="3409118"/>
            <a:ext cx="5603379" cy="3310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1423" y="668383"/>
            <a:ext cx="5982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Вершини Альп </a:t>
            </a:r>
            <a:r>
              <a:rPr lang="ru-RU" sz="2400" dirty="0" err="1"/>
              <a:t>покриті</a:t>
            </a:r>
            <a:r>
              <a:rPr lang="ru-RU" sz="2400" dirty="0"/>
              <a:t> </a:t>
            </a:r>
            <a:r>
              <a:rPr lang="ru-RU" sz="2400" dirty="0" err="1"/>
              <a:t>вічними</a:t>
            </a:r>
            <a:r>
              <a:rPr lang="ru-RU" sz="2400" dirty="0"/>
              <a:t> </a:t>
            </a:r>
            <a:r>
              <a:rPr lang="ru-RU" sz="2400" dirty="0" err="1"/>
              <a:t>снігами</a:t>
            </a:r>
            <a:r>
              <a:rPr lang="ru-RU" sz="2400" dirty="0"/>
              <a:t>. </a:t>
            </a:r>
            <a:r>
              <a:rPr lang="ru-RU" sz="2400" dirty="0" err="1"/>
              <a:t>Снігова</a:t>
            </a:r>
            <a:r>
              <a:rPr lang="ru-RU" sz="2400" dirty="0"/>
              <a:t> </a:t>
            </a:r>
            <a:r>
              <a:rPr lang="ru-RU" sz="2400" dirty="0" err="1"/>
              <a:t>лінія</a:t>
            </a:r>
            <a:r>
              <a:rPr lang="ru-RU" sz="2400" dirty="0"/>
              <a:t> </a:t>
            </a:r>
            <a:r>
              <a:rPr lang="ru-RU" sz="2400" dirty="0" err="1"/>
              <a:t>піднімається</a:t>
            </a:r>
            <a:r>
              <a:rPr lang="ru-RU" sz="2400" dirty="0"/>
              <a:t> до 2700 м на </a:t>
            </a:r>
            <a:r>
              <a:rPr lang="ru-RU" sz="2400" dirty="0" err="1"/>
              <a:t>західних</a:t>
            </a:r>
            <a:r>
              <a:rPr lang="ru-RU" sz="2400" dirty="0"/>
              <a:t> </a:t>
            </a:r>
            <a:r>
              <a:rPr lang="ru-RU" sz="2400" dirty="0" err="1"/>
              <a:t>схилах</a:t>
            </a:r>
            <a:r>
              <a:rPr lang="ru-RU" sz="2400" dirty="0"/>
              <a:t> і до 3200 м на </a:t>
            </a:r>
            <a:r>
              <a:rPr lang="ru-RU" sz="2400" dirty="0" err="1"/>
              <a:t>східних</a:t>
            </a:r>
            <a:r>
              <a:rPr lang="ru-RU" sz="2400" dirty="0"/>
              <a:t>. </a:t>
            </a:r>
            <a:r>
              <a:rPr lang="ru-RU" sz="2400" dirty="0" err="1"/>
              <a:t>Взимку</a:t>
            </a:r>
            <a:r>
              <a:rPr lang="ru-RU" sz="2400" dirty="0"/>
              <a:t> температура </a:t>
            </a:r>
            <a:r>
              <a:rPr lang="ru-RU" sz="2400" dirty="0" err="1"/>
              <a:t>опускається</a:t>
            </a:r>
            <a:r>
              <a:rPr lang="ru-RU" sz="2400" dirty="0"/>
              <a:t> </a:t>
            </a:r>
            <a:r>
              <a:rPr lang="ru-RU" sz="2400" dirty="0" err="1"/>
              <a:t>нижче</a:t>
            </a:r>
            <a:r>
              <a:rPr lang="ru-RU" sz="2400" dirty="0"/>
              <a:t> 0°С на </a:t>
            </a:r>
            <a:r>
              <a:rPr lang="ru-RU" sz="2400" dirty="0" err="1"/>
              <a:t>всій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, за </a:t>
            </a:r>
            <a:r>
              <a:rPr lang="ru-RU" sz="2400" dirty="0" err="1"/>
              <a:t>винятком</a:t>
            </a:r>
            <a:r>
              <a:rPr lang="ru-RU" sz="2400" dirty="0"/>
              <a:t> </a:t>
            </a:r>
            <a:r>
              <a:rPr lang="ru-RU" sz="2400" dirty="0" err="1"/>
              <a:t>північного</a:t>
            </a:r>
            <a:r>
              <a:rPr lang="ru-RU" sz="2400" dirty="0"/>
              <a:t> берега </a:t>
            </a:r>
            <a:r>
              <a:rPr lang="ru-RU" sz="2400" dirty="0" err="1"/>
              <a:t>Женевського</a:t>
            </a:r>
            <a:r>
              <a:rPr lang="ru-RU" sz="2400" dirty="0"/>
              <a:t> озера та </a:t>
            </a:r>
            <a:r>
              <a:rPr lang="ru-RU" sz="2400" dirty="0" err="1"/>
              <a:t>берегів</a:t>
            </a:r>
            <a:r>
              <a:rPr lang="ru-RU" sz="2400" dirty="0"/>
              <a:t> озер Лугано й </a:t>
            </a:r>
            <a:r>
              <a:rPr lang="ru-RU" sz="2400" dirty="0" err="1"/>
              <a:t>Маджоре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9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169817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Рельєф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99" y="169816"/>
            <a:ext cx="5019244" cy="28358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754" y="792481"/>
            <a:ext cx="5111932" cy="561702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Юра – </a:t>
            </a:r>
            <a:r>
              <a:rPr lang="ru-RU" sz="2400" dirty="0" err="1">
                <a:solidFill>
                  <a:schemeClr val="bg1"/>
                </a:solidFill>
              </a:rPr>
              <a:t>гірський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регіон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північно-західній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частині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Швейцарії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Швейцарське</a:t>
            </a:r>
            <a:r>
              <a:rPr lang="ru-RU" sz="2400" dirty="0">
                <a:solidFill>
                  <a:schemeClr val="bg1"/>
                </a:solidFill>
              </a:rPr>
              <a:t> плато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Міттельланд</a:t>
            </a:r>
            <a:r>
              <a:rPr lang="ru-RU" sz="2400" dirty="0">
                <a:solidFill>
                  <a:schemeClr val="bg1"/>
                </a:solidFill>
              </a:rPr>
              <a:t> – центральна </a:t>
            </a:r>
            <a:r>
              <a:rPr lang="ru-RU" sz="2400" dirty="0" err="1">
                <a:solidFill>
                  <a:schemeClr val="bg1"/>
                </a:solidFill>
              </a:rPr>
              <a:t>частина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країни</a:t>
            </a:r>
            <a:r>
              <a:rPr lang="ru-RU" sz="2400" dirty="0">
                <a:solidFill>
                  <a:schemeClr val="bg1"/>
                </a:solidFill>
              </a:rPr>
              <a:t>, затиснута </a:t>
            </a:r>
            <a:r>
              <a:rPr lang="ru-RU" sz="2400" dirty="0" err="1">
                <a:solidFill>
                  <a:schemeClr val="bg1"/>
                </a:solidFill>
              </a:rPr>
              <a:t>між</a:t>
            </a:r>
            <a:r>
              <a:rPr lang="ru-RU" sz="2400" dirty="0">
                <a:solidFill>
                  <a:schemeClr val="bg1"/>
                </a:solidFill>
              </a:rPr>
              <a:t> Альпами і Юрою. </a:t>
            </a:r>
            <a:r>
              <a:rPr lang="ru-RU" sz="2400" dirty="0" err="1">
                <a:solidFill>
                  <a:schemeClr val="bg1"/>
                </a:solidFill>
              </a:rPr>
              <a:t>Являє</a:t>
            </a:r>
            <a:r>
              <a:rPr lang="ru-RU" sz="2400" dirty="0">
                <a:solidFill>
                  <a:schemeClr val="bg1"/>
                </a:solidFill>
              </a:rPr>
              <a:t> собою </a:t>
            </a:r>
            <a:r>
              <a:rPr lang="ru-RU" sz="2400" dirty="0" err="1">
                <a:solidFill>
                  <a:schemeClr val="bg1"/>
                </a:solidFill>
              </a:rPr>
              <a:t>горбисту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рівнину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Альпи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dirty="0" err="1">
                <a:solidFill>
                  <a:schemeClr val="bg1"/>
                </a:solidFill>
              </a:rPr>
              <a:t>найбільший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гірський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масив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Швейцарії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займає</a:t>
            </a:r>
            <a:r>
              <a:rPr lang="ru-RU" sz="2400" dirty="0">
                <a:solidFill>
                  <a:schemeClr val="bg1"/>
                </a:solidFill>
              </a:rPr>
              <a:t> 61%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території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Поділяються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Пеннинские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Альпи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Лепонтинські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Альпи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Ретійські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Альпи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масив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Берніна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2299" y="300568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У </a:t>
            </a:r>
            <a:r>
              <a:rPr lang="ru-RU" sz="2400" dirty="0" err="1"/>
              <a:t>плані</a:t>
            </a:r>
            <a:r>
              <a:rPr lang="ru-RU" sz="2400" dirty="0"/>
              <a:t> </a:t>
            </a:r>
            <a:r>
              <a:rPr lang="ru-RU" sz="2400" dirty="0" err="1"/>
              <a:t>рельєфу</a:t>
            </a:r>
            <a:r>
              <a:rPr lang="ru-RU" sz="2400" dirty="0"/>
              <a:t> велика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Швейцарії</a:t>
            </a:r>
            <a:r>
              <a:rPr lang="ru-RU" sz="2400" dirty="0"/>
              <a:t> – гориста. </a:t>
            </a:r>
            <a:r>
              <a:rPr lang="ru-RU" sz="2400" dirty="0" err="1"/>
              <a:t>Середня</a:t>
            </a:r>
            <a:r>
              <a:rPr lang="ru-RU" sz="2400" dirty="0"/>
              <a:t> </a:t>
            </a:r>
            <a:r>
              <a:rPr lang="ru-RU" sz="2400" dirty="0" err="1"/>
              <a:t>висота</a:t>
            </a:r>
            <a:r>
              <a:rPr lang="ru-RU" sz="2400" dirty="0"/>
              <a:t> над </a:t>
            </a:r>
            <a:r>
              <a:rPr lang="ru-RU" sz="2400" dirty="0" err="1"/>
              <a:t>рівнем</a:t>
            </a:r>
            <a:r>
              <a:rPr lang="ru-RU" sz="2400" dirty="0"/>
              <a:t> моря </a:t>
            </a:r>
            <a:r>
              <a:rPr lang="ru-RU" sz="2400" dirty="0" err="1"/>
              <a:t>перевищує</a:t>
            </a:r>
            <a:r>
              <a:rPr lang="ru-RU" sz="2400" dirty="0"/>
              <a:t> 500 </a:t>
            </a:r>
            <a:r>
              <a:rPr lang="ru-RU" sz="2400" dirty="0" err="1"/>
              <a:t>метрів</a:t>
            </a:r>
            <a:r>
              <a:rPr lang="ru-RU" sz="2400" dirty="0"/>
              <a:t>. </a:t>
            </a:r>
            <a:r>
              <a:rPr lang="ru-RU" sz="2400" dirty="0" err="1"/>
              <a:t>Найвища</a:t>
            </a:r>
            <a:r>
              <a:rPr lang="ru-RU" sz="2400" dirty="0"/>
              <a:t> точка </a:t>
            </a:r>
            <a:r>
              <a:rPr lang="ru-RU" sz="2400" dirty="0" err="1"/>
              <a:t>Швейцарії</a:t>
            </a:r>
            <a:r>
              <a:rPr lang="ru-RU" sz="2400" dirty="0"/>
              <a:t> — </a:t>
            </a:r>
            <a:r>
              <a:rPr lang="ru-RU" sz="2400" dirty="0" err="1"/>
              <a:t>пік</a:t>
            </a:r>
            <a:r>
              <a:rPr lang="ru-RU" sz="2400" dirty="0"/>
              <a:t> </a:t>
            </a:r>
            <a:r>
              <a:rPr lang="ru-RU" sz="2400" dirty="0" err="1"/>
              <a:t>Дюфур</a:t>
            </a:r>
            <a:r>
              <a:rPr lang="ru-RU" sz="2400" dirty="0"/>
              <a:t> (4634 м), </a:t>
            </a:r>
            <a:r>
              <a:rPr lang="ru-RU" sz="2400" dirty="0" err="1"/>
              <a:t>найнижча</a:t>
            </a:r>
            <a:r>
              <a:rPr lang="ru-RU" sz="2400" dirty="0"/>
              <a:t> — озеро Лаго-Маджоре — 193 м.</a:t>
            </a:r>
          </a:p>
        </p:txBody>
      </p:sp>
    </p:spTree>
    <p:extLst>
      <p:ext uri="{BB962C8B-B14F-4D97-AF65-F5344CB8AC3E}">
        <p14:creationId xmlns:p14="http://schemas.microsoft.com/office/powerpoint/2010/main" val="1505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Населення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47880" y="142988"/>
            <a:ext cx="6444120" cy="488156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країна</a:t>
            </a:r>
            <a:r>
              <a:rPr lang="ru-RU" sz="2400" dirty="0"/>
              <a:t>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єдиної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. </a:t>
            </a:r>
            <a:r>
              <a:rPr lang="ru-RU" sz="2400" dirty="0" err="1"/>
              <a:t>Мовний</a:t>
            </a:r>
            <a:r>
              <a:rPr lang="ru-RU" sz="2400" dirty="0"/>
              <a:t> склад: </a:t>
            </a:r>
            <a:r>
              <a:rPr lang="ru-RU" sz="2400" dirty="0" err="1"/>
              <a:t>германошвейцарці</a:t>
            </a:r>
            <a:r>
              <a:rPr lang="ru-RU" sz="2400" dirty="0"/>
              <a:t> (65%), </a:t>
            </a:r>
            <a:r>
              <a:rPr lang="ru-RU" sz="2400" dirty="0" err="1"/>
              <a:t>франкошвейцарці</a:t>
            </a:r>
            <a:r>
              <a:rPr lang="ru-RU" sz="2400" dirty="0"/>
              <a:t> (18%), </a:t>
            </a:r>
            <a:r>
              <a:rPr lang="ru-RU" sz="2400" dirty="0" err="1"/>
              <a:t>італошвейцарці</a:t>
            </a:r>
            <a:r>
              <a:rPr lang="ru-RU" sz="2400" dirty="0"/>
              <a:t> (10%). Тому </a:t>
            </a:r>
            <a:r>
              <a:rPr lang="ru-RU" sz="2400" dirty="0" err="1"/>
              <a:t>найпоширенішою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, все ж, є німецька. У </a:t>
            </a:r>
            <a:r>
              <a:rPr lang="ru-RU" sz="2400" dirty="0" err="1"/>
              <a:t>релігійному</a:t>
            </a:r>
            <a:r>
              <a:rPr lang="ru-RU" sz="2400" dirty="0"/>
              <a:t> </a:t>
            </a:r>
            <a:r>
              <a:rPr lang="ru-RU" sz="2400" dirty="0" err="1"/>
              <a:t>плані</a:t>
            </a:r>
            <a:r>
              <a:rPr lang="ru-RU" sz="2400" dirty="0"/>
              <a:t> </a:t>
            </a:r>
            <a:r>
              <a:rPr lang="ru-RU" sz="2400" dirty="0" err="1"/>
              <a:t>переважна</a:t>
            </a:r>
            <a:r>
              <a:rPr lang="ru-RU" sz="2400" dirty="0"/>
              <a:t> </a:t>
            </a:r>
            <a:r>
              <a:rPr lang="ru-RU" sz="2400" dirty="0" err="1"/>
              <a:t>більшість</a:t>
            </a:r>
            <a:r>
              <a:rPr lang="ru-RU" sz="2400" dirty="0"/>
              <a:t> є </a:t>
            </a:r>
            <a:r>
              <a:rPr lang="ru-RU" sz="2400" dirty="0" err="1"/>
              <a:t>християнами</a:t>
            </a:r>
            <a:r>
              <a:rPr lang="ru-RU" sz="2400" dirty="0"/>
              <a:t> (половина з </a:t>
            </a:r>
            <a:r>
              <a:rPr lang="ru-RU" sz="2400" dirty="0" err="1"/>
              <a:t>яких</a:t>
            </a:r>
            <a:r>
              <a:rPr lang="ru-RU" sz="2400" dirty="0"/>
              <a:t> католики, а </a:t>
            </a:r>
            <a:r>
              <a:rPr lang="ru-RU" sz="2400" dirty="0" err="1"/>
              <a:t>інша</a:t>
            </a:r>
            <a:r>
              <a:rPr lang="ru-RU" sz="2400" dirty="0"/>
              <a:t> — </a:t>
            </a:r>
            <a:r>
              <a:rPr lang="ru-RU" sz="2400" dirty="0" err="1"/>
              <a:t>протестанти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126" y="987425"/>
            <a:ext cx="461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Цікаво,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90% </a:t>
            </a:r>
            <a:r>
              <a:rPr lang="ru-RU" sz="2400" dirty="0" err="1">
                <a:solidFill>
                  <a:schemeClr val="bg1"/>
                </a:solidFill>
              </a:rPr>
              <a:t>населення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Швейцарії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відносить</a:t>
            </a:r>
            <a:r>
              <a:rPr lang="ru-RU" sz="2400" dirty="0">
                <a:solidFill>
                  <a:schemeClr val="bg1"/>
                </a:solidFill>
              </a:rPr>
              <a:t> себе до </a:t>
            </a:r>
            <a:r>
              <a:rPr lang="ru-RU" sz="2400" dirty="0" err="1">
                <a:solidFill>
                  <a:schemeClr val="bg1"/>
                </a:solidFill>
              </a:rPr>
              <a:t>етнічних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швейцарців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6" y="3428343"/>
            <a:ext cx="5211559" cy="3175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3" y="3350079"/>
            <a:ext cx="4877505" cy="32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396</TotalTime>
  <Words>2030</Words>
  <Application>Microsoft Office PowerPoint</Application>
  <PresentationFormat>Широкоэкранный</PresentationFormat>
  <Paragraphs>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Franklin Gothic Book</vt:lpstr>
      <vt:lpstr>Crop</vt:lpstr>
      <vt:lpstr>Презентация PowerPoint</vt:lpstr>
      <vt:lpstr>Презентация PowerPoint</vt:lpstr>
      <vt:lpstr>Географічне положення</vt:lpstr>
      <vt:lpstr>Туризм</vt:lpstr>
      <vt:lpstr>Основні показники розвитку міжнародного туризму у Швейцарії</vt:lpstr>
      <vt:lpstr>Територія: Загальна площа - 41 285 км², з яких 26,6 км² - продуктивні землі (9,4 - луки та поля; 0,7 - сади та виноградники; 5,6 - пасовища; 10,8 – ліси, 3,7 - вода). 2/3 території займають гірські масиви: на півдні - Альпи, у південно-західній частині - Юра, між якими розташоване Швейцарське плоскогір’я, де сконцентровані всі найбільші міста.   </vt:lpstr>
      <vt:lpstr>Клімат</vt:lpstr>
      <vt:lpstr>Рельєф</vt:lpstr>
      <vt:lpstr>Населення</vt:lpstr>
      <vt:lpstr>Транспорт</vt:lpstr>
      <vt:lpstr>Міста Швейцарії та популярні напрямки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Корисна інформація</vt:lpstr>
      <vt:lpstr>Корисна інформація</vt:lpstr>
      <vt:lpstr>Корисна інформація</vt:lpstr>
      <vt:lpstr>Корисна інформація</vt:lpstr>
      <vt:lpstr>Корисна інформація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 bohdan</dc:creator>
  <cp:lastModifiedBy>maks bohdan</cp:lastModifiedBy>
  <cp:revision>39</cp:revision>
  <dcterms:created xsi:type="dcterms:W3CDTF">2020-09-16T15:37:25Z</dcterms:created>
  <dcterms:modified xsi:type="dcterms:W3CDTF">2021-04-26T12:47:19Z</dcterms:modified>
</cp:coreProperties>
</file>