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8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59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66FFFF"/>
    <a:srgbClr val="FF66FF"/>
    <a:srgbClr val="660066"/>
    <a:srgbClr val="FFFF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8AD44-3E74-4A42-BA3F-27F9CEA69D3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5495C-7541-418A-83CD-AA1FA27EF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7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5495C-7541-418A-83CD-AA1FA27EF5D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7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5E8-4518-4682-BF5C-5078B14819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AEA3-6636-453B-9557-912E15348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80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5E8-4518-4682-BF5C-5078B14819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AEA3-6636-453B-9557-912E15348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39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5E8-4518-4682-BF5C-5078B14819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AEA3-6636-453B-9557-912E15348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7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5E8-4518-4682-BF5C-5078B14819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AEA3-6636-453B-9557-912E15348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0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5E8-4518-4682-BF5C-5078B14819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AEA3-6636-453B-9557-912E15348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80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5E8-4518-4682-BF5C-5078B14819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AEA3-6636-453B-9557-912E15348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64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5E8-4518-4682-BF5C-5078B14819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AEA3-6636-453B-9557-912E15348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8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5E8-4518-4682-BF5C-5078B14819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AEA3-6636-453B-9557-912E15348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59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5E8-4518-4682-BF5C-5078B14819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AEA3-6636-453B-9557-912E15348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8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5E8-4518-4682-BF5C-5078B14819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AEA3-6636-453B-9557-912E15348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4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45E8-4518-4682-BF5C-5078B14819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AEA3-6636-453B-9557-912E15348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7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345E8-4518-4682-BF5C-5078B14819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AEA3-6636-453B-9557-912E15348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8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Вимірювання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ефективності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PR-</a:t>
            </a:r>
            <a:r>
              <a:rPr lang="ru-RU" b="1" dirty="0" err="1" smtClean="0">
                <a:solidFill>
                  <a:srgbClr val="FF0000"/>
                </a:solidFill>
              </a:rPr>
              <a:t>діяльності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b="1" dirty="0" err="1" smtClean="0">
                <a:solidFill>
                  <a:srgbClr val="FF0000"/>
                </a:solidFill>
              </a:rPr>
              <a:t>варіативність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критеріїв</a:t>
            </a:r>
            <a:r>
              <a:rPr lang="ru-RU" b="1" dirty="0" smtClean="0">
                <a:solidFill>
                  <a:srgbClr val="FF0000"/>
                </a:solidFill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</a:rPr>
              <a:t>підходів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rgbClr val="C00000"/>
          </a:solidFill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endParaRPr lang="uk-UA" sz="5400" dirty="0">
              <a:solidFill>
                <a:schemeClr val="bg1"/>
              </a:solidFill>
            </a:endParaRPr>
          </a:p>
          <a:p>
            <a:r>
              <a:rPr lang="uk-UA" sz="5400" dirty="0" smtClean="0">
                <a:solidFill>
                  <a:schemeClr val="bg1"/>
                </a:solidFill>
              </a:rPr>
              <a:t>Лекція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93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Результативність</a:t>
            </a:r>
            <a:r>
              <a:rPr lang="ru-RU" b="1" dirty="0" smtClean="0">
                <a:solidFill>
                  <a:schemeClr val="bg1"/>
                </a:solidFill>
              </a:rPr>
              <a:t> та </a:t>
            </a:r>
            <a:r>
              <a:rPr lang="ru-RU" b="1" dirty="0" err="1" smtClean="0">
                <a:solidFill>
                  <a:schemeClr val="bg1"/>
                </a:solidFill>
              </a:rPr>
              <a:t>ефективність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B050"/>
                </a:solidFill>
              </a:rPr>
              <a:t>Отже</a:t>
            </a:r>
            <a:r>
              <a:rPr lang="ru-RU" dirty="0" smtClean="0">
                <a:solidFill>
                  <a:srgbClr val="00B05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результативність</a:t>
            </a:r>
            <a:r>
              <a:rPr lang="ru-RU" dirty="0" smtClean="0">
                <a:solidFill>
                  <a:srgbClr val="C00000"/>
                </a:solidFill>
              </a:rPr>
              <a:t> –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це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отримання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визначеного</a:t>
            </a:r>
            <a:r>
              <a:rPr lang="ru-RU" dirty="0" smtClean="0">
                <a:solidFill>
                  <a:srgbClr val="00B050"/>
                </a:solidFill>
              </a:rPr>
              <a:t>, </a:t>
            </a:r>
            <a:r>
              <a:rPr lang="ru-RU" dirty="0" err="1" smtClean="0">
                <a:solidFill>
                  <a:srgbClr val="00B050"/>
                </a:solidFill>
              </a:rPr>
              <a:t>бажаного</a:t>
            </a:r>
            <a:r>
              <a:rPr lang="ru-RU" dirty="0" smtClean="0">
                <a:solidFill>
                  <a:srgbClr val="00B050"/>
                </a:solidFill>
              </a:rPr>
              <a:t> результату, </a:t>
            </a:r>
            <a:r>
              <a:rPr lang="ru-RU" dirty="0" err="1" smtClean="0">
                <a:solidFill>
                  <a:srgbClr val="00B050"/>
                </a:solidFill>
              </a:rPr>
              <a:t>досягнення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встановлених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цілей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діяльності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організації</a:t>
            </a:r>
            <a:r>
              <a:rPr lang="ru-RU" dirty="0" smtClean="0">
                <a:solidFill>
                  <a:srgbClr val="00B050"/>
                </a:solidFill>
              </a:rPr>
              <a:t>;  а </a:t>
            </a:r>
            <a:r>
              <a:rPr lang="ru-RU" b="1" dirty="0" err="1" smtClean="0">
                <a:solidFill>
                  <a:srgbClr val="C00000"/>
                </a:solidFill>
              </a:rPr>
              <a:t>ефективність</a:t>
            </a:r>
            <a:r>
              <a:rPr lang="ru-RU" dirty="0" smtClean="0">
                <a:solidFill>
                  <a:srgbClr val="00B050"/>
                </a:solidFill>
              </a:rPr>
              <a:t> –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виконання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здатність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виконувати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роботу з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найменшими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витратами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часу та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зусиль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отримання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результату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найкращим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способом.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 descr="✓Об'єкти і суб'єкти PR діяльності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181600" cy="443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379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В. </a:t>
            </a:r>
            <a:r>
              <a:rPr lang="ru-RU" dirty="0" err="1" smtClean="0">
                <a:solidFill>
                  <a:schemeClr val="bg1"/>
                </a:solidFill>
              </a:rPr>
              <a:t>Королько</a:t>
            </a:r>
            <a:r>
              <a:rPr lang="ru-RU" dirty="0" smtClean="0">
                <a:solidFill>
                  <a:schemeClr val="bg1"/>
                </a:solidFill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</a:rPr>
              <a:t>ефективність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PR-</a:t>
            </a:r>
            <a:r>
              <a:rPr lang="ru-RU" dirty="0" err="1" smtClean="0">
                <a:solidFill>
                  <a:schemeClr val="bg1"/>
                </a:solidFill>
              </a:rPr>
              <a:t>програм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err="1" smtClean="0">
                <a:solidFill>
                  <a:srgbClr val="0070C0"/>
                </a:solidFill>
              </a:rPr>
              <a:t>Вітчизняний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науковець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В. </a:t>
            </a:r>
            <a:r>
              <a:rPr lang="ru-RU" b="1" dirty="0" err="1" smtClean="0">
                <a:solidFill>
                  <a:srgbClr val="0070C0"/>
                </a:solidFill>
              </a:rPr>
              <a:t>Королько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наголошує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що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ефективність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PR-</a:t>
            </a:r>
            <a:r>
              <a:rPr lang="ru-RU" dirty="0" err="1" smtClean="0">
                <a:solidFill>
                  <a:srgbClr val="0070C0"/>
                </a:solidFill>
              </a:rPr>
              <a:t>програм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вимірюється</a:t>
            </a:r>
            <a:r>
              <a:rPr lang="ru-RU" dirty="0" smtClean="0">
                <a:solidFill>
                  <a:srgbClr val="0070C0"/>
                </a:solidFill>
              </a:rPr>
              <a:t> особливою системою </a:t>
            </a:r>
            <a:r>
              <a:rPr lang="ru-RU" dirty="0" err="1" smtClean="0">
                <a:solidFill>
                  <a:srgbClr val="0070C0"/>
                </a:solidFill>
              </a:rPr>
              <a:t>показників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які</a:t>
            </a:r>
            <a:r>
              <a:rPr lang="ru-RU" dirty="0" smtClean="0">
                <a:solidFill>
                  <a:srgbClr val="0070C0"/>
                </a:solidFill>
              </a:rPr>
              <a:t>, перш за все, </a:t>
            </a:r>
            <a:r>
              <a:rPr lang="ru-RU" dirty="0" err="1" smtClean="0">
                <a:solidFill>
                  <a:srgbClr val="0070C0"/>
                </a:solidFill>
              </a:rPr>
              <a:t>фіксують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зміни</a:t>
            </a:r>
            <a:r>
              <a:rPr lang="ru-RU" b="1" dirty="0" smtClean="0">
                <a:solidFill>
                  <a:srgbClr val="C00000"/>
                </a:solidFill>
              </a:rPr>
              <a:t> у настроях </a:t>
            </a:r>
            <a:r>
              <a:rPr lang="ru-RU" b="1" dirty="0" err="1" smtClean="0">
                <a:solidFill>
                  <a:srgbClr val="C00000"/>
                </a:solidFill>
              </a:rPr>
              <a:t>громадськості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її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ціннісних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орієнтаціях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ставленні</a:t>
            </a:r>
            <a:r>
              <a:rPr lang="ru-RU" b="1" dirty="0" smtClean="0">
                <a:solidFill>
                  <a:srgbClr val="C00000"/>
                </a:solidFill>
              </a:rPr>
              <a:t> до </a:t>
            </a:r>
            <a:r>
              <a:rPr lang="ru-RU" b="1" dirty="0" err="1" smtClean="0">
                <a:solidFill>
                  <a:srgbClr val="C00000"/>
                </a:solidFill>
              </a:rPr>
              <a:t>організації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тощо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108" name="Picture 12" descr="Королько Валенти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09" y="1948873"/>
            <a:ext cx="4424218" cy="422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89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</a:rPr>
              <a:t>ПРАКТИКА </a:t>
            </a:r>
            <a:r>
              <a:rPr lang="ru-RU" b="1" dirty="0">
                <a:solidFill>
                  <a:schemeClr val="bg1"/>
                </a:solidFill>
              </a:rPr>
              <a:t>ОЦІНКИ ЕФЕКТИВНОСТІ </a:t>
            </a:r>
            <a:r>
              <a:rPr lang="en-US" b="1" dirty="0">
                <a:solidFill>
                  <a:schemeClr val="bg1"/>
                </a:solidFill>
              </a:rPr>
              <a:t>PR-</a:t>
            </a:r>
            <a:r>
              <a:rPr lang="ru-RU" b="1" dirty="0">
                <a:solidFill>
                  <a:schemeClr val="bg1"/>
                </a:solidFill>
              </a:rPr>
              <a:t>ДІЯЛЬНОСТІ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У </a:t>
            </a:r>
            <a:r>
              <a:rPr lang="ru-RU" dirty="0" err="1">
                <a:solidFill>
                  <a:srgbClr val="7030A0"/>
                </a:solidFill>
              </a:rPr>
              <a:t>сучасній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практиці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PR-</a:t>
            </a:r>
            <a:r>
              <a:rPr lang="ru-RU" dirty="0" err="1">
                <a:solidFill>
                  <a:srgbClr val="7030A0"/>
                </a:solidFill>
              </a:rPr>
              <a:t>діяльності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виділяють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якісні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кількісні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показники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ефективності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комунікацій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>
                <a:solidFill>
                  <a:srgbClr val="7030A0"/>
                </a:solidFill>
              </a:rPr>
              <a:t>До </a:t>
            </a:r>
            <a:r>
              <a:rPr lang="ru-RU" b="1" i="1" dirty="0" err="1">
                <a:solidFill>
                  <a:srgbClr val="7030A0"/>
                </a:solidFill>
              </a:rPr>
              <a:t>кількісним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en-US" b="1" i="1" dirty="0">
                <a:solidFill>
                  <a:srgbClr val="7030A0"/>
                </a:solidFill>
              </a:rPr>
              <a:t>KPI</a:t>
            </a:r>
            <a:r>
              <a:rPr lang="en-US" dirty="0">
                <a:solidFill>
                  <a:srgbClr val="7030A0"/>
                </a:solidFill>
              </a:rPr>
              <a:t> (</a:t>
            </a:r>
            <a:r>
              <a:rPr lang="ru-RU" dirty="0">
                <a:solidFill>
                  <a:srgbClr val="7030A0"/>
                </a:solidFill>
              </a:rPr>
              <a:t>англ. </a:t>
            </a:r>
            <a:r>
              <a:rPr lang="en-US" b="1" i="1" dirty="0">
                <a:solidFill>
                  <a:srgbClr val="7030A0"/>
                </a:solidFill>
              </a:rPr>
              <a:t>Key </a:t>
            </a:r>
            <a:r>
              <a:rPr lang="en-US" b="1" i="1" dirty="0" err="1">
                <a:solidFill>
                  <a:srgbClr val="7030A0"/>
                </a:solidFill>
              </a:rPr>
              <a:t>Perfoimance</a:t>
            </a:r>
            <a:r>
              <a:rPr lang="en-US" b="1" i="1" dirty="0">
                <a:solidFill>
                  <a:srgbClr val="7030A0"/>
                </a:solidFill>
              </a:rPr>
              <a:t> Indicators</a:t>
            </a:r>
            <a:r>
              <a:rPr lang="en-US" dirty="0">
                <a:solidFill>
                  <a:srgbClr val="7030A0"/>
                </a:solidFill>
              </a:rPr>
              <a:t> - </a:t>
            </a:r>
            <a:r>
              <a:rPr lang="ru-RU" dirty="0" err="1">
                <a:solidFill>
                  <a:srgbClr val="7030A0"/>
                </a:solidFill>
              </a:rPr>
              <a:t>ключові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показники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ефективності</a:t>
            </a:r>
            <a:r>
              <a:rPr lang="ru-RU" dirty="0">
                <a:solidFill>
                  <a:srgbClr val="7030A0"/>
                </a:solidFill>
              </a:rPr>
              <a:t>) </a:t>
            </a:r>
            <a:r>
              <a:rPr lang="ru-RU" dirty="0" err="1">
                <a:solidFill>
                  <a:srgbClr val="7030A0"/>
                </a:solidFill>
              </a:rPr>
              <a:t>зазвичай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ставляться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всі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показники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які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можна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виразити</a:t>
            </a:r>
            <a:r>
              <a:rPr lang="ru-RU" dirty="0">
                <a:solidFill>
                  <a:srgbClr val="7030A0"/>
                </a:solidFill>
              </a:rPr>
              <a:t> за </a:t>
            </a:r>
            <a:r>
              <a:rPr lang="ru-RU" dirty="0" err="1">
                <a:solidFill>
                  <a:srgbClr val="7030A0"/>
                </a:solidFill>
              </a:rPr>
              <a:t>допомогою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цифр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7170" name="Picture 2" descr="Key performance indicators of open platforms in the AHA domain –  PlatformUptake.e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5902"/>
            <a:ext cx="5181600" cy="297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76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Кількість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публікацій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( </a:t>
            </a:r>
            <a:r>
              <a:rPr lang="en-US" b="1" i="1" dirty="0" smtClean="0">
                <a:solidFill>
                  <a:srgbClr val="FF0000"/>
                </a:solidFill>
              </a:rPr>
              <a:t>Coverage</a:t>
            </a:r>
            <a:r>
              <a:rPr lang="en-US" b="1" dirty="0" smtClean="0">
                <a:solidFill>
                  <a:srgbClr val="FF0000"/>
                </a:solidFill>
              </a:rPr>
              <a:t> 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rgbClr val="FFFF99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dirty="0" err="1">
                <a:solidFill>
                  <a:srgbClr val="0070C0"/>
                </a:solidFill>
              </a:rPr>
              <a:t>Кількість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публікацій</a:t>
            </a:r>
            <a:r>
              <a:rPr lang="ru-RU" dirty="0">
                <a:solidFill>
                  <a:srgbClr val="0070C0"/>
                </a:solidFill>
              </a:rPr>
              <a:t> ( </a:t>
            </a:r>
            <a:r>
              <a:rPr lang="en-US" b="1" i="1" dirty="0">
                <a:solidFill>
                  <a:srgbClr val="0070C0"/>
                </a:solidFill>
              </a:rPr>
              <a:t>Coverage</a:t>
            </a:r>
            <a:r>
              <a:rPr lang="en-US" dirty="0">
                <a:solidFill>
                  <a:srgbClr val="0070C0"/>
                </a:solidFill>
              </a:rPr>
              <a:t> ) - </a:t>
            </a:r>
            <a:r>
              <a:rPr lang="ru-RU" dirty="0" err="1">
                <a:solidFill>
                  <a:srgbClr val="0070C0"/>
                </a:solidFill>
              </a:rPr>
              <a:t>новини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статті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телеефіри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радіоефіри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виходи</a:t>
            </a:r>
            <a:r>
              <a:rPr lang="ru-RU" dirty="0">
                <a:solidFill>
                  <a:srgbClr val="0070C0"/>
                </a:solidFill>
              </a:rPr>
              <a:t> в </a:t>
            </a:r>
            <a:r>
              <a:rPr lang="ru-RU" dirty="0" err="1">
                <a:solidFill>
                  <a:srgbClr val="0070C0"/>
                </a:solidFill>
              </a:rPr>
              <a:t>Інтернеті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соціальних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медіа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smtClean="0">
                <a:solidFill>
                  <a:srgbClr val="0070C0"/>
                </a:solidFill>
              </a:rPr>
              <a:t>т.п., </a:t>
            </a:r>
            <a:r>
              <a:rPr lang="ru-RU" dirty="0" err="1">
                <a:solidFill>
                  <a:srgbClr val="0070C0"/>
                </a:solidFill>
              </a:rPr>
              <a:t>включаючи</a:t>
            </a:r>
            <a:r>
              <a:rPr lang="ru-RU" dirty="0">
                <a:solidFill>
                  <a:srgbClr val="0070C0"/>
                </a:solidFill>
              </a:rPr>
              <a:t> число (</a:t>
            </a:r>
            <a:r>
              <a:rPr lang="ru-RU" dirty="0" err="1">
                <a:solidFill>
                  <a:srgbClr val="0070C0"/>
                </a:solidFill>
              </a:rPr>
              <a:t>відсоток</a:t>
            </a:r>
            <a:r>
              <a:rPr lang="ru-RU" dirty="0">
                <a:solidFill>
                  <a:srgbClr val="0070C0"/>
                </a:solidFill>
              </a:rPr>
              <a:t>) </a:t>
            </a:r>
            <a:r>
              <a:rPr lang="ru-RU" dirty="0" err="1">
                <a:solidFill>
                  <a:srgbClr val="0070C0"/>
                </a:solidFill>
              </a:rPr>
              <a:t>публікацій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err="1">
                <a:solidFill>
                  <a:srgbClr val="0070C0"/>
                </a:solidFill>
              </a:rPr>
              <a:t>певними</a:t>
            </a:r>
            <a:r>
              <a:rPr lang="ru-RU" dirty="0">
                <a:solidFill>
                  <a:srgbClr val="0070C0"/>
                </a:solidFill>
              </a:rPr>
              <a:t> характеристиками:</a:t>
            </a:r>
          </a:p>
          <a:p>
            <a:pPr marL="457200" lvl="1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- </a:t>
            </a:r>
            <a:r>
              <a:rPr lang="ru-RU" b="1" i="1" dirty="0" err="1">
                <a:solidFill>
                  <a:srgbClr val="0070C0"/>
                </a:solidFill>
              </a:rPr>
              <a:t>позитивних</a:t>
            </a:r>
            <a:r>
              <a:rPr lang="ru-RU" b="1" i="1" dirty="0">
                <a:solidFill>
                  <a:srgbClr val="0070C0"/>
                </a:solidFill>
              </a:rPr>
              <a:t> / </a:t>
            </a:r>
            <a:r>
              <a:rPr lang="ru-RU" b="1" i="1" dirty="0" err="1">
                <a:solidFill>
                  <a:srgbClr val="0070C0"/>
                </a:solidFill>
              </a:rPr>
              <a:t>негативних</a:t>
            </a:r>
            <a:r>
              <a:rPr lang="ru-RU" b="1" i="1" dirty="0">
                <a:solidFill>
                  <a:srgbClr val="0070C0"/>
                </a:solidFill>
              </a:rPr>
              <a:t> / </a:t>
            </a:r>
            <a:r>
              <a:rPr lang="ru-RU" b="1" i="1" dirty="0" err="1">
                <a:solidFill>
                  <a:srgbClr val="0070C0"/>
                </a:solidFill>
              </a:rPr>
              <a:t>нейтральних</a:t>
            </a:r>
            <a:r>
              <a:rPr lang="ru-RU" b="1" i="1" dirty="0">
                <a:solidFill>
                  <a:srgbClr val="0070C0"/>
                </a:solidFill>
              </a:rPr>
              <a:t>;</a:t>
            </a:r>
          </a:p>
          <a:p>
            <a:pPr marL="457200" lvl="1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- </a:t>
            </a:r>
            <a:r>
              <a:rPr lang="ru-RU" b="1" i="1" dirty="0" err="1">
                <a:solidFill>
                  <a:srgbClr val="0070C0"/>
                </a:solidFill>
              </a:rPr>
              <a:t>зі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згадуванням</a:t>
            </a:r>
            <a:r>
              <a:rPr lang="ru-RU" b="1" i="1" dirty="0">
                <a:solidFill>
                  <a:srgbClr val="0070C0"/>
                </a:solidFill>
              </a:rPr>
              <a:t> бренда;</a:t>
            </a:r>
          </a:p>
          <a:p>
            <a:pPr marL="457200" lvl="1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- </a:t>
            </a:r>
            <a:r>
              <a:rPr lang="ru-RU" b="1" i="1" dirty="0" err="1">
                <a:solidFill>
                  <a:srgbClr val="0070C0"/>
                </a:solidFill>
              </a:rPr>
              <a:t>зі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згадуванням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спікера</a:t>
            </a:r>
            <a:r>
              <a:rPr lang="ru-RU" b="1" i="1" dirty="0">
                <a:solidFill>
                  <a:srgbClr val="0070C0"/>
                </a:solidFill>
              </a:rPr>
              <a:t>;</a:t>
            </a:r>
          </a:p>
          <a:p>
            <a:pPr marL="457200" lvl="1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- з </a:t>
            </a:r>
            <a:r>
              <a:rPr lang="ru-RU" b="1" i="1" dirty="0" err="1">
                <a:solidFill>
                  <a:srgbClr val="0070C0"/>
                </a:solidFill>
              </a:rPr>
              <a:t>брендованої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фотографією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або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фотографією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спікера</a:t>
            </a:r>
            <a:r>
              <a:rPr lang="ru-RU" b="1" i="1" dirty="0">
                <a:solidFill>
                  <a:srgbClr val="0070C0"/>
                </a:solidFill>
              </a:rPr>
              <a:t>;</a:t>
            </a:r>
          </a:p>
          <a:p>
            <a:pPr marL="457200" lvl="1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- </a:t>
            </a:r>
            <a:r>
              <a:rPr lang="ru-RU" b="1" i="1" dirty="0" err="1">
                <a:solidFill>
                  <a:srgbClr val="0070C0"/>
                </a:solidFill>
              </a:rPr>
              <a:t>зі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згадуванням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певних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ключових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повідомлень</a:t>
            </a:r>
            <a:r>
              <a:rPr lang="ru-RU" b="1" i="1" dirty="0">
                <a:solidFill>
                  <a:srgbClr val="0070C0"/>
                </a:solidFill>
              </a:rPr>
              <a:t>;</a:t>
            </a:r>
          </a:p>
          <a:p>
            <a:pPr marL="457200" lvl="1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- з </a:t>
            </a:r>
            <a:r>
              <a:rPr lang="ru-RU" b="1" i="1" dirty="0" err="1">
                <a:solidFill>
                  <a:srgbClr val="0070C0"/>
                </a:solidFill>
              </a:rPr>
              <a:t>вмістом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вірною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інформації</a:t>
            </a:r>
            <a:r>
              <a:rPr lang="ru-RU" b="1" i="1" dirty="0">
                <a:solidFill>
                  <a:srgbClr val="0070C0"/>
                </a:solidFill>
              </a:rPr>
              <a:t>;</a:t>
            </a:r>
          </a:p>
          <a:p>
            <a:pPr marL="457200" lvl="1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- з </a:t>
            </a:r>
            <a:r>
              <a:rPr lang="ru-RU" b="1" i="1" dirty="0" err="1">
                <a:solidFill>
                  <a:srgbClr val="0070C0"/>
                </a:solidFill>
              </a:rPr>
              <a:t>домінуванням</a:t>
            </a:r>
            <a:r>
              <a:rPr lang="ru-RU" b="1" i="1" dirty="0">
                <a:solidFill>
                  <a:srgbClr val="0070C0"/>
                </a:solidFill>
              </a:rPr>
              <a:t> бренду;</a:t>
            </a:r>
          </a:p>
          <a:p>
            <a:pPr marL="457200" lvl="1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- </a:t>
            </a:r>
            <a:r>
              <a:rPr lang="ru-RU" b="1" i="1" dirty="0" err="1">
                <a:solidFill>
                  <a:srgbClr val="0070C0"/>
                </a:solidFill>
              </a:rPr>
              <a:t>опублікованих</a:t>
            </a:r>
            <a:r>
              <a:rPr lang="ru-RU" b="1" i="1" dirty="0">
                <a:solidFill>
                  <a:srgbClr val="0070C0"/>
                </a:solidFill>
              </a:rPr>
              <a:t> в </a:t>
            </a:r>
            <a:r>
              <a:rPr lang="ru-RU" b="1" i="1" dirty="0" err="1">
                <a:solidFill>
                  <a:srgbClr val="0070C0"/>
                </a:solidFill>
              </a:rPr>
              <a:t>цільових</a:t>
            </a:r>
            <a:r>
              <a:rPr lang="ru-RU" b="1" i="1" dirty="0">
                <a:solidFill>
                  <a:srgbClr val="0070C0"/>
                </a:solidFill>
              </a:rPr>
              <a:t> ЗМІ і </a:t>
            </a:r>
            <a:r>
              <a:rPr lang="ru-RU" b="1" i="1" dirty="0" smtClean="0">
                <a:solidFill>
                  <a:srgbClr val="0070C0"/>
                </a:solidFill>
              </a:rPr>
              <a:t>т.п.</a:t>
            </a:r>
            <a:endParaRPr lang="ru-RU" b="1" i="1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194" name="Picture 2" descr="What's a good percentage of code coverage to have?” - Devonblo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32000"/>
            <a:ext cx="5181600" cy="403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82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2. </a:t>
            </a:r>
            <a:r>
              <a:rPr lang="ru-RU" b="1" dirty="0" err="1" smtClean="0">
                <a:solidFill>
                  <a:srgbClr val="7030A0"/>
                </a:solidFill>
              </a:rPr>
              <a:t>Аудиторія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кампанії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( </a:t>
            </a:r>
            <a:r>
              <a:rPr lang="en-US" b="1" i="1" dirty="0" smtClean="0">
                <a:solidFill>
                  <a:srgbClr val="FF0000"/>
                </a:solidFill>
              </a:rPr>
              <a:t>Impressions</a:t>
            </a:r>
            <a:r>
              <a:rPr lang="en-US" b="1" dirty="0" smtClean="0">
                <a:solidFill>
                  <a:srgbClr val="FF0000"/>
                </a:solidFill>
              </a:rPr>
              <a:t> 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2. </a:t>
            </a:r>
            <a:r>
              <a:rPr lang="ru-RU" dirty="0" err="1">
                <a:solidFill>
                  <a:srgbClr val="7030A0"/>
                </a:solidFill>
              </a:rPr>
              <a:t>Аудиторія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кампанії</a:t>
            </a:r>
            <a:r>
              <a:rPr lang="ru-RU" dirty="0">
                <a:solidFill>
                  <a:srgbClr val="7030A0"/>
                </a:solidFill>
              </a:rPr>
              <a:t> ( </a:t>
            </a:r>
            <a:r>
              <a:rPr lang="en-US" b="1" i="1" dirty="0">
                <a:solidFill>
                  <a:srgbClr val="7030A0"/>
                </a:solidFill>
              </a:rPr>
              <a:t>Impressions</a:t>
            </a:r>
            <a:r>
              <a:rPr lang="en-US" dirty="0">
                <a:solidFill>
                  <a:srgbClr val="7030A0"/>
                </a:solidFill>
              </a:rPr>
              <a:t> ) </a:t>
            </a:r>
            <a:r>
              <a:rPr lang="ru-RU" dirty="0" err="1">
                <a:solidFill>
                  <a:srgbClr val="7030A0"/>
                </a:solidFill>
              </a:rPr>
              <a:t>визначається</a:t>
            </a:r>
            <a:r>
              <a:rPr lang="ru-RU" dirty="0">
                <a:solidFill>
                  <a:srgbClr val="7030A0"/>
                </a:solidFill>
              </a:rPr>
              <a:t> за </a:t>
            </a:r>
            <a:r>
              <a:rPr lang="ru-RU" dirty="0" err="1">
                <a:solidFill>
                  <a:srgbClr val="7030A0"/>
                </a:solidFill>
              </a:rPr>
              <a:t>даними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аудиторії</a:t>
            </a:r>
            <a:r>
              <a:rPr lang="ru-RU" dirty="0">
                <a:solidFill>
                  <a:srgbClr val="7030A0"/>
                </a:solidFill>
              </a:rPr>
              <a:t> одного номера, </a:t>
            </a:r>
            <a:r>
              <a:rPr lang="ru-RU" dirty="0" err="1">
                <a:solidFill>
                  <a:srgbClr val="7030A0"/>
                </a:solidFill>
              </a:rPr>
              <a:t>ефіру</a:t>
            </a:r>
            <a:r>
              <a:rPr lang="ru-RU" dirty="0">
                <a:solidFill>
                  <a:srgbClr val="7030A0"/>
                </a:solidFill>
              </a:rPr>
              <a:t> і т.д., </a:t>
            </a:r>
            <a:r>
              <a:rPr lang="ru-RU" dirty="0" err="1">
                <a:solidFill>
                  <a:srgbClr val="7030A0"/>
                </a:solidFill>
              </a:rPr>
              <a:t>які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надаються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дослідницькими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кампаніями</a:t>
            </a:r>
            <a:r>
              <a:rPr lang="ru-RU" dirty="0">
                <a:solidFill>
                  <a:srgbClr val="7030A0"/>
                </a:solidFill>
              </a:rPr>
              <a:t> (</a:t>
            </a:r>
            <a:r>
              <a:rPr lang="ru-RU" dirty="0" err="1">
                <a:solidFill>
                  <a:srgbClr val="7030A0"/>
                </a:solidFill>
              </a:rPr>
              <a:t>наприклад</a:t>
            </a:r>
            <a:r>
              <a:rPr lang="ru-RU" dirty="0">
                <a:solidFill>
                  <a:srgbClr val="7030A0"/>
                </a:solidFill>
              </a:rPr>
              <a:t>, </a:t>
            </a:r>
            <a:r>
              <a:rPr lang="ru-RU" b="1" i="1" dirty="0">
                <a:solidFill>
                  <a:srgbClr val="7030A0"/>
                </a:solidFill>
              </a:rPr>
              <a:t>TNS </a:t>
            </a:r>
            <a:r>
              <a:rPr lang="ru-RU" b="1" i="1" dirty="0" err="1">
                <a:solidFill>
                  <a:srgbClr val="7030A0"/>
                </a:solidFill>
              </a:rPr>
              <a:t>Gallup</a:t>
            </a:r>
            <a:r>
              <a:rPr lang="ru-RU" dirty="0">
                <a:solidFill>
                  <a:srgbClr val="7030A0"/>
                </a:solidFill>
              </a:rPr>
              <a:t> , </a:t>
            </a:r>
            <a:r>
              <a:rPr lang="ru-RU" b="1" i="1" dirty="0" err="1">
                <a:solidFill>
                  <a:srgbClr val="7030A0"/>
                </a:solidFill>
              </a:rPr>
              <a:t>Сотсоп</a:t>
            </a:r>
            <a:r>
              <a:rPr lang="ru-RU" dirty="0">
                <a:solidFill>
                  <a:srgbClr val="7030A0"/>
                </a:solidFill>
              </a:rPr>
              <a:t> ), </a:t>
            </a:r>
            <a:r>
              <a:rPr lang="ru-RU" dirty="0" err="1">
                <a:solidFill>
                  <a:srgbClr val="7030A0"/>
                </a:solidFill>
              </a:rPr>
              <a:t>або</a:t>
            </a:r>
            <a:r>
              <a:rPr lang="ru-RU" dirty="0">
                <a:solidFill>
                  <a:srgbClr val="7030A0"/>
                </a:solidFill>
              </a:rPr>
              <a:t> самими </a:t>
            </a:r>
            <a:r>
              <a:rPr lang="ru-RU" dirty="0" err="1">
                <a:solidFill>
                  <a:srgbClr val="7030A0"/>
                </a:solidFill>
              </a:rPr>
              <a:t>виданнями</a:t>
            </a:r>
            <a:r>
              <a:rPr lang="ru-RU" dirty="0">
                <a:solidFill>
                  <a:srgbClr val="7030A0"/>
                </a:solidFill>
              </a:rPr>
              <a:t>. </a:t>
            </a: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Якщо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і </a:t>
            </a:r>
            <a:r>
              <a:rPr lang="ru-RU" dirty="0" err="1">
                <a:solidFill>
                  <a:srgbClr val="7030A0"/>
                </a:solidFill>
              </a:rPr>
              <a:t>видання</a:t>
            </a:r>
            <a:r>
              <a:rPr lang="ru-RU" dirty="0">
                <a:solidFill>
                  <a:srgbClr val="7030A0"/>
                </a:solidFill>
              </a:rPr>
              <a:t> не </a:t>
            </a:r>
            <a:r>
              <a:rPr lang="ru-RU" dirty="0" err="1">
                <a:solidFill>
                  <a:srgbClr val="7030A0"/>
                </a:solidFill>
              </a:rPr>
              <a:t>оцінюють</a:t>
            </a:r>
            <a:r>
              <a:rPr lang="ru-RU" dirty="0">
                <a:solidFill>
                  <a:srgbClr val="7030A0"/>
                </a:solidFill>
              </a:rPr>
              <a:t> свою </a:t>
            </a:r>
            <a:r>
              <a:rPr lang="ru-RU" dirty="0" err="1">
                <a:solidFill>
                  <a:srgbClr val="7030A0"/>
                </a:solidFill>
              </a:rPr>
              <a:t>аудиторію</a:t>
            </a:r>
            <a:r>
              <a:rPr lang="ru-RU" dirty="0">
                <a:solidFill>
                  <a:srgbClr val="7030A0"/>
                </a:solidFill>
              </a:rPr>
              <a:t>, то </a:t>
            </a:r>
            <a:r>
              <a:rPr lang="ru-RU" dirty="0" err="1">
                <a:solidFill>
                  <a:srgbClr val="7030A0"/>
                </a:solidFill>
              </a:rPr>
              <a:t>цей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показник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розраховується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приблизно</a:t>
            </a:r>
            <a:r>
              <a:rPr lang="ru-RU" dirty="0">
                <a:solidFill>
                  <a:srgbClr val="7030A0"/>
                </a:solidFill>
              </a:rPr>
              <a:t> як </a:t>
            </a:r>
            <a:r>
              <a:rPr lang="ru-RU" dirty="0" err="1" smtClean="0">
                <a:solidFill>
                  <a:srgbClr val="7030A0"/>
                </a:solidFill>
              </a:rPr>
              <a:t>кільксть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тиражу (для </a:t>
            </a:r>
            <a:r>
              <a:rPr lang="ru-RU" dirty="0" err="1">
                <a:solidFill>
                  <a:srgbClr val="7030A0"/>
                </a:solidFill>
              </a:rPr>
              <a:t>друкованих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видань</a:t>
            </a:r>
            <a:r>
              <a:rPr lang="ru-RU" dirty="0">
                <a:solidFill>
                  <a:srgbClr val="7030A0"/>
                </a:solidFill>
              </a:rPr>
              <a:t>) на 1,5-2 (число людей, </a:t>
            </a:r>
            <a:r>
              <a:rPr lang="ru-RU" dirty="0" err="1">
                <a:solidFill>
                  <a:srgbClr val="7030A0"/>
                </a:solidFill>
              </a:rPr>
              <a:t>які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читають</a:t>
            </a:r>
            <a:r>
              <a:rPr lang="ru-RU" dirty="0">
                <a:solidFill>
                  <a:srgbClr val="7030A0"/>
                </a:solidFill>
              </a:rPr>
              <a:t> один </a:t>
            </a:r>
            <a:r>
              <a:rPr lang="ru-RU" dirty="0" err="1">
                <a:solidFill>
                  <a:srgbClr val="7030A0"/>
                </a:solidFill>
              </a:rPr>
              <a:t>екземпляр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видання</a:t>
            </a:r>
            <a:r>
              <a:rPr lang="ru-RU" dirty="0">
                <a:solidFill>
                  <a:srgbClr val="7030A0"/>
                </a:solidFill>
              </a:rPr>
              <a:t>).</a:t>
            </a:r>
          </a:p>
          <a:p>
            <a:endParaRPr lang="ru-RU" dirty="0"/>
          </a:p>
        </p:txBody>
      </p:sp>
      <p:pic>
        <p:nvPicPr>
          <p:cNvPr id="9218" name="Picture 2" descr="Impressions - Příspěvky | Faceboo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782" y="2105892"/>
            <a:ext cx="5227781" cy="398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225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7030A0"/>
                </a:solidFill>
              </a:rPr>
              <a:t>3. А</a:t>
            </a:r>
            <a:r>
              <a:rPr lang="en-US" b="1" i="1" dirty="0" err="1" smtClean="0">
                <a:solidFill>
                  <a:srgbClr val="7030A0"/>
                </a:solidFill>
              </a:rPr>
              <a:t>dvertising</a:t>
            </a:r>
            <a:r>
              <a:rPr lang="en-US" b="1" i="1" dirty="0" smtClean="0">
                <a:solidFill>
                  <a:srgbClr val="7030A0"/>
                </a:solidFill>
              </a:rPr>
              <a:t> value equivalency</a:t>
            </a:r>
            <a:r>
              <a:rPr lang="uk-UA" b="1" i="1" dirty="0" smtClean="0">
                <a:solidFill>
                  <a:srgbClr val="7030A0"/>
                </a:solidFill>
              </a:rPr>
              <a:t> </a:t>
            </a:r>
            <a:r>
              <a:rPr lang="uk-UA" b="1" i="1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AVE</a:t>
            </a:r>
            <a:r>
              <a:rPr lang="uk-UA" b="1" i="1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uk-UA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AVE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ru-RU" dirty="0" err="1">
                <a:solidFill>
                  <a:srgbClr val="FF0000"/>
                </a:solidFill>
              </a:rPr>
              <a:t>англ</a:t>
            </a:r>
            <a:r>
              <a:rPr lang="ru-RU" dirty="0">
                <a:solidFill>
                  <a:srgbClr val="FF0000"/>
                </a:solidFill>
              </a:rPr>
              <a:t>, </a:t>
            </a:r>
            <a:r>
              <a:rPr lang="en-US" b="1" i="1" dirty="0">
                <a:solidFill>
                  <a:srgbClr val="FF0000"/>
                </a:solidFill>
              </a:rPr>
              <a:t>advertising value equivalency -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ru-RU" dirty="0" err="1">
                <a:solidFill>
                  <a:srgbClr val="FF0000"/>
                </a:solidFill>
              </a:rPr>
              <a:t>еквівалент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рекламної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вартості</a:t>
            </a:r>
            <a:r>
              <a:rPr lang="ru-RU" dirty="0">
                <a:solidFill>
                  <a:srgbClr val="FF0000"/>
                </a:solidFill>
              </a:rPr>
              <a:t>) </a:t>
            </a:r>
            <a:r>
              <a:rPr lang="ru-RU" dirty="0" err="1">
                <a:solidFill>
                  <a:srgbClr val="FF0000"/>
                </a:solidFill>
              </a:rPr>
              <a:t>показує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рекламну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вартість</a:t>
            </a:r>
            <a:r>
              <a:rPr lang="ru-RU" dirty="0">
                <a:solidFill>
                  <a:srgbClr val="FF0000"/>
                </a:solidFill>
              </a:rPr>
              <a:t> статей, </a:t>
            </a:r>
            <a:r>
              <a:rPr lang="ru-RU" dirty="0" err="1">
                <a:solidFill>
                  <a:srgbClr val="FF0000"/>
                </a:solidFill>
              </a:rPr>
              <a:t>ефірів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публікацій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тощо</a:t>
            </a:r>
            <a:r>
              <a:rPr lang="ru-RU" dirty="0">
                <a:solidFill>
                  <a:srgbClr val="FF0000"/>
                </a:solidFill>
              </a:rPr>
              <a:t>. - </a:t>
            </a:r>
            <a:r>
              <a:rPr lang="ru-RU" dirty="0" err="1">
                <a:solidFill>
                  <a:srgbClr val="FF0000"/>
                </a:solidFill>
              </a:rPr>
              <a:t>всього</a:t>
            </a:r>
            <a:r>
              <a:rPr lang="ru-RU" dirty="0">
                <a:solidFill>
                  <a:srgbClr val="FF0000"/>
                </a:solidFill>
              </a:rPr>
              <a:t> того,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клієнт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отримав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результаті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кампанії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242" name="Picture 2" descr="Advertising Value Equivalency is outdated. But what's the alternative? |  Advertising, Vanity metrics, Metr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441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05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4. </a:t>
            </a:r>
            <a:r>
              <a:rPr lang="en-US" b="1" i="1" dirty="0" smtClean="0">
                <a:solidFill>
                  <a:srgbClr val="0070C0"/>
                </a:solidFill>
              </a:rPr>
              <a:t>PR Value</a:t>
            </a:r>
            <a:r>
              <a:rPr lang="en-US" dirty="0" smtClean="0">
                <a:solidFill>
                  <a:srgbClr val="0070C0"/>
                </a:solidFill>
              </a:rPr>
              <a:t> 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ru-RU" b="1" dirty="0" err="1" smtClean="0">
                <a:solidFill>
                  <a:srgbClr val="FF0000"/>
                </a:solidFill>
              </a:rPr>
              <a:t>ефективність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PR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 </a:t>
            </a:r>
            <a:r>
              <a:rPr lang="en-US" b="1" i="1" dirty="0">
                <a:solidFill>
                  <a:srgbClr val="0070C0"/>
                </a:solidFill>
              </a:rPr>
              <a:t>Value</a:t>
            </a:r>
            <a:r>
              <a:rPr lang="en-US" dirty="0">
                <a:solidFill>
                  <a:srgbClr val="0070C0"/>
                </a:solidFill>
              </a:rPr>
              <a:t> (</a:t>
            </a:r>
            <a:r>
              <a:rPr lang="ru-RU" dirty="0" err="1">
                <a:solidFill>
                  <a:srgbClr val="0070C0"/>
                </a:solidFill>
              </a:rPr>
              <a:t>ефективність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PR) - </a:t>
            </a:r>
            <a:r>
              <a:rPr lang="ru-RU" dirty="0" err="1">
                <a:solidFill>
                  <a:srgbClr val="0070C0"/>
                </a:solidFill>
              </a:rPr>
              <a:t>показник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який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розраховується</a:t>
            </a:r>
            <a:r>
              <a:rPr lang="ru-RU" dirty="0">
                <a:solidFill>
                  <a:srgbClr val="0070C0"/>
                </a:solidFill>
              </a:rPr>
              <a:t> за </a:t>
            </a:r>
            <a:r>
              <a:rPr lang="en-US" dirty="0">
                <a:solidFill>
                  <a:srgbClr val="0070C0"/>
                </a:solidFill>
              </a:rPr>
              <a:t>AVE, </a:t>
            </a:r>
            <a:r>
              <a:rPr lang="ru-RU" dirty="0">
                <a:solidFill>
                  <a:srgbClr val="0070C0"/>
                </a:solidFill>
              </a:rPr>
              <a:t>але </a:t>
            </a:r>
            <a:r>
              <a:rPr lang="ru-RU" dirty="0" err="1">
                <a:solidFill>
                  <a:srgbClr val="0070C0"/>
                </a:solidFill>
              </a:rPr>
              <a:t>враховує</a:t>
            </a:r>
            <a:r>
              <a:rPr lang="ru-RU" dirty="0">
                <a:solidFill>
                  <a:srgbClr val="0070C0"/>
                </a:solidFill>
              </a:rPr>
              <a:t> ряд </a:t>
            </a:r>
            <a:r>
              <a:rPr lang="ru-RU" dirty="0" err="1">
                <a:solidFill>
                  <a:srgbClr val="0070C0"/>
                </a:solidFill>
              </a:rPr>
              <a:t>якісних</a:t>
            </a:r>
            <a:r>
              <a:rPr lang="ru-RU" dirty="0">
                <a:solidFill>
                  <a:srgbClr val="0070C0"/>
                </a:solidFill>
              </a:rPr>
              <a:t> характеристик за </a:t>
            </a:r>
            <a:r>
              <a:rPr lang="ru-RU" dirty="0" err="1">
                <a:solidFill>
                  <a:srgbClr val="0070C0"/>
                </a:solidFill>
              </a:rPr>
              <a:t>допомогою</a:t>
            </a:r>
            <a:r>
              <a:rPr lang="ru-RU" dirty="0">
                <a:solidFill>
                  <a:srgbClr val="0070C0"/>
                </a:solidFill>
              </a:rPr>
              <a:t> ряду </a:t>
            </a:r>
            <a:r>
              <a:rPr lang="ru-RU" dirty="0" err="1">
                <a:solidFill>
                  <a:srgbClr val="0070C0"/>
                </a:solidFill>
              </a:rPr>
              <a:t>коефіцієнтів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Наприклад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en-US" dirty="0">
                <a:solidFill>
                  <a:srgbClr val="0070C0"/>
                </a:solidFill>
              </a:rPr>
              <a:t>PR </a:t>
            </a:r>
            <a:r>
              <a:rPr lang="en-US" b="1" i="1" dirty="0">
                <a:solidFill>
                  <a:srgbClr val="0070C0"/>
                </a:solidFill>
              </a:rPr>
              <a:t>Value</a:t>
            </a:r>
            <a:r>
              <a:rPr lang="en-US" dirty="0">
                <a:solidFill>
                  <a:srgbClr val="0070C0"/>
                </a:solidFill>
              </a:rPr>
              <a:t> </a:t>
            </a:r>
            <a:r>
              <a:rPr lang="ru-RU" dirty="0" err="1">
                <a:solidFill>
                  <a:srgbClr val="0070C0"/>
                </a:solidFill>
              </a:rPr>
              <a:t>може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враховувати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тональність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публікацій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включати</a:t>
            </a:r>
            <a:r>
              <a:rPr lang="ru-RU" dirty="0">
                <a:solidFill>
                  <a:srgbClr val="0070C0"/>
                </a:solidFill>
              </a:rPr>
              <a:t> в </a:t>
            </a:r>
            <a:r>
              <a:rPr lang="ru-RU" dirty="0" err="1">
                <a:solidFill>
                  <a:srgbClr val="0070C0"/>
                </a:solidFill>
              </a:rPr>
              <a:t>загальну</a:t>
            </a:r>
            <a:r>
              <a:rPr lang="ru-RU" dirty="0">
                <a:solidFill>
                  <a:srgbClr val="0070C0"/>
                </a:solidFill>
              </a:rPr>
              <a:t> величину </a:t>
            </a:r>
            <a:r>
              <a:rPr lang="ru-RU" dirty="0" err="1">
                <a:solidFill>
                  <a:srgbClr val="0070C0"/>
                </a:solidFill>
              </a:rPr>
              <a:t>тільки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вартість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позитивних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публікацій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 smtClean="0">
                <a:solidFill>
                  <a:srgbClr val="0070C0"/>
                </a:solidFill>
              </a:rPr>
              <a:t>т.п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1266" name="Picture 2" descr="Measuring the Value of P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35" y="2244436"/>
            <a:ext cx="4950691" cy="354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867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7030A0"/>
                </a:solidFill>
              </a:rPr>
              <a:t>5. </a:t>
            </a:r>
            <a:r>
              <a:rPr lang="en-US" b="1" i="1" dirty="0" smtClean="0">
                <a:solidFill>
                  <a:srgbClr val="7030A0"/>
                </a:solidFill>
              </a:rPr>
              <a:t>Savings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Savings</a:t>
            </a:r>
            <a:r>
              <a:rPr lang="en-US" b="1" i="1" dirty="0">
                <a:solidFill>
                  <a:srgbClr val="7030A0"/>
                </a:solidFill>
              </a:rPr>
              <a:t> -</a:t>
            </a:r>
            <a:r>
              <a:rPr lang="en-US" b="1" dirty="0">
                <a:solidFill>
                  <a:srgbClr val="7030A0"/>
                </a:solidFill>
              </a:rPr>
              <a:t> </a:t>
            </a:r>
            <a:r>
              <a:rPr lang="ru-RU" b="1" dirty="0">
                <a:solidFill>
                  <a:srgbClr val="7030A0"/>
                </a:solidFill>
              </a:rPr>
              <a:t>бюджет, </a:t>
            </a:r>
            <a:r>
              <a:rPr lang="ru-RU" b="1" dirty="0" err="1">
                <a:solidFill>
                  <a:srgbClr val="7030A0"/>
                </a:solidFill>
              </a:rPr>
              <a:t>зекономлений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PR-</a:t>
            </a:r>
            <a:r>
              <a:rPr lang="ru-RU" b="1" dirty="0">
                <a:solidFill>
                  <a:srgbClr val="7030A0"/>
                </a:solidFill>
              </a:rPr>
              <a:t>агентствами для </a:t>
            </a:r>
            <a:r>
              <a:rPr lang="ru-RU" b="1" dirty="0" err="1">
                <a:solidFill>
                  <a:srgbClr val="7030A0"/>
                </a:solidFill>
              </a:rPr>
              <a:t>компаній-клієнтів</a:t>
            </a:r>
            <a:r>
              <a:rPr lang="ru-RU" b="1" dirty="0">
                <a:solidFill>
                  <a:srgbClr val="7030A0"/>
                </a:solidFill>
              </a:rPr>
              <a:t> за </a:t>
            </a:r>
            <a:r>
              <a:rPr lang="ru-RU" b="1" dirty="0" err="1">
                <a:solidFill>
                  <a:srgbClr val="7030A0"/>
                </a:solidFill>
              </a:rPr>
              <a:t>рахунок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генерування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додаткових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знижок</a:t>
            </a:r>
            <a:r>
              <a:rPr lang="ru-RU" b="1" dirty="0">
                <a:solidFill>
                  <a:srgbClr val="7030A0"/>
                </a:solidFill>
              </a:rPr>
              <a:t> на </a:t>
            </a:r>
            <a:r>
              <a:rPr lang="ru-RU" b="1" dirty="0" err="1">
                <a:solidFill>
                  <a:srgbClr val="7030A0"/>
                </a:solidFill>
              </a:rPr>
              <a:t>товари</a:t>
            </a:r>
            <a:r>
              <a:rPr lang="ru-RU" b="1" dirty="0">
                <a:solidFill>
                  <a:srgbClr val="7030A0"/>
                </a:solidFill>
              </a:rPr>
              <a:t> / </a:t>
            </a:r>
            <a:r>
              <a:rPr lang="ru-RU" b="1" dirty="0" err="1">
                <a:solidFill>
                  <a:srgbClr val="7030A0"/>
                </a:solidFill>
              </a:rPr>
              <a:t>послуги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третіх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сторін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До </a:t>
            </a:r>
            <a:r>
              <a:rPr lang="ru-RU" b="1" dirty="0" err="1">
                <a:solidFill>
                  <a:srgbClr val="7030A0"/>
                </a:solidFill>
              </a:rPr>
              <a:t>кількісних</a:t>
            </a:r>
            <a:r>
              <a:rPr lang="ru-RU" b="1" dirty="0">
                <a:solidFill>
                  <a:srgbClr val="7030A0"/>
                </a:solidFill>
              </a:rPr>
              <a:t> характеристик для </a:t>
            </a:r>
            <a:r>
              <a:rPr lang="ru-RU" b="1" dirty="0" err="1">
                <a:solidFill>
                  <a:srgbClr val="7030A0"/>
                </a:solidFill>
              </a:rPr>
              <a:t>спеціалізованих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інструментів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відносять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такі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показники</a:t>
            </a:r>
            <a:r>
              <a:rPr lang="ru-RU" b="1" dirty="0">
                <a:solidFill>
                  <a:srgbClr val="7030A0"/>
                </a:solidFill>
              </a:rPr>
              <a:t>, як: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1. Число </a:t>
            </a:r>
            <a:r>
              <a:rPr lang="ru-RU" b="1" dirty="0" err="1">
                <a:solidFill>
                  <a:srgbClr val="7030A0"/>
                </a:solidFill>
              </a:rPr>
              <a:t>учасників</a:t>
            </a:r>
            <a:r>
              <a:rPr lang="ru-RU" b="1" dirty="0">
                <a:solidFill>
                  <a:srgbClr val="7030A0"/>
                </a:solidFill>
              </a:rPr>
              <a:t> заходу (</a:t>
            </a:r>
            <a:r>
              <a:rPr lang="ru-RU" b="1" dirty="0" err="1">
                <a:solidFill>
                  <a:srgbClr val="7030A0"/>
                </a:solidFill>
              </a:rPr>
              <a:t>наприклад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журналістів</a:t>
            </a:r>
            <a:r>
              <a:rPr lang="ru-RU" b="1" dirty="0">
                <a:solidFill>
                  <a:srgbClr val="7030A0"/>
                </a:solidFill>
              </a:rPr>
              <a:t> на </a:t>
            </a:r>
            <a:r>
              <a:rPr lang="ru-RU" b="1" dirty="0" err="1">
                <a:solidFill>
                  <a:srgbClr val="7030A0"/>
                </a:solidFill>
              </a:rPr>
              <a:t>прес-конференції</a:t>
            </a:r>
            <a:r>
              <a:rPr lang="ru-RU" b="1" dirty="0">
                <a:solidFill>
                  <a:srgbClr val="7030A0"/>
                </a:solidFill>
              </a:rPr>
              <a:t>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2. Сума </a:t>
            </a:r>
            <a:r>
              <a:rPr lang="ru-RU" b="1" dirty="0" err="1">
                <a:solidFill>
                  <a:srgbClr val="7030A0"/>
                </a:solidFill>
              </a:rPr>
              <a:t>залучених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коштів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благодійної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акції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3. Сума </a:t>
            </a:r>
            <a:r>
              <a:rPr lang="ru-RU" b="1" dirty="0" err="1">
                <a:solidFill>
                  <a:srgbClr val="7030A0"/>
                </a:solidFill>
              </a:rPr>
              <a:t>залучених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коштів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від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проданих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квитків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куди-небудь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4. Сума </a:t>
            </a:r>
            <a:r>
              <a:rPr lang="ru-RU" b="1" dirty="0" err="1">
                <a:solidFill>
                  <a:srgbClr val="7030A0"/>
                </a:solidFill>
              </a:rPr>
              <a:t>залучених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коштів</a:t>
            </a:r>
            <a:r>
              <a:rPr lang="ru-RU" b="1" dirty="0">
                <a:solidFill>
                  <a:srgbClr val="7030A0"/>
                </a:solidFill>
              </a:rPr>
              <a:t> за спонсорство (в тому </a:t>
            </a:r>
            <a:r>
              <a:rPr lang="ru-RU" b="1" dirty="0" err="1">
                <a:solidFill>
                  <a:srgbClr val="7030A0"/>
                </a:solidFill>
              </a:rPr>
              <a:t>числі</a:t>
            </a:r>
            <a:r>
              <a:rPr lang="ru-RU" b="1" dirty="0">
                <a:solidFill>
                  <a:srgbClr val="7030A0"/>
                </a:solidFill>
              </a:rPr>
              <a:t> у </a:t>
            </a:r>
            <a:r>
              <a:rPr lang="ru-RU" b="1" dirty="0" err="1">
                <a:solidFill>
                  <a:srgbClr val="7030A0"/>
                </a:solidFill>
              </a:rPr>
              <a:t>вигляді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публікацій</a:t>
            </a:r>
            <a:r>
              <a:rPr lang="ru-RU" b="1" dirty="0">
                <a:solidFill>
                  <a:srgbClr val="7030A0"/>
                </a:solidFill>
              </a:rPr>
              <a:t> і </a:t>
            </a:r>
            <a:r>
              <a:rPr lang="ru-RU" b="1" dirty="0" err="1">
                <a:solidFill>
                  <a:srgbClr val="7030A0"/>
                </a:solidFill>
              </a:rPr>
              <a:t>іншого</a:t>
            </a:r>
            <a:r>
              <a:rPr lang="ru-RU" b="1" dirty="0">
                <a:solidFill>
                  <a:srgbClr val="7030A0"/>
                </a:solidFill>
              </a:rPr>
              <a:t> бартеру).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5. </a:t>
            </a:r>
            <a:r>
              <a:rPr lang="en-US" b="1" dirty="0">
                <a:solidFill>
                  <a:srgbClr val="7030A0"/>
                </a:solidFill>
              </a:rPr>
              <a:t>KPI </a:t>
            </a:r>
            <a:r>
              <a:rPr lang="ru-RU" b="1" dirty="0">
                <a:solidFill>
                  <a:srgbClr val="7030A0"/>
                </a:solidFill>
              </a:rPr>
              <a:t>для </a:t>
            </a:r>
            <a:r>
              <a:rPr lang="en-US" b="1" dirty="0">
                <a:solidFill>
                  <a:srgbClr val="7030A0"/>
                </a:solidFill>
              </a:rPr>
              <a:t>D / </a:t>
            </a:r>
            <a:r>
              <a:rPr lang="en-US" b="1" dirty="0" err="1">
                <a:solidFill>
                  <a:srgbClr val="7030A0"/>
                </a:solidFill>
              </a:rPr>
              <a:t>gzW</a:t>
            </a:r>
            <a:r>
              <a:rPr lang="en-US" b="1" dirty="0">
                <a:solidFill>
                  <a:srgbClr val="7030A0"/>
                </a:solidFill>
              </a:rPr>
              <a:t>-</a:t>
            </a:r>
            <a:r>
              <a:rPr lang="ru-RU" b="1" dirty="0" err="1">
                <a:solidFill>
                  <a:srgbClr val="7030A0"/>
                </a:solidFill>
              </a:rPr>
              <a:t>комунікацій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6. </a:t>
            </a:r>
            <a:r>
              <a:rPr lang="ru-RU" b="1" dirty="0" err="1">
                <a:solidFill>
                  <a:srgbClr val="7030A0"/>
                </a:solidFill>
              </a:rPr>
              <a:t>Зростання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продажів</a:t>
            </a:r>
            <a:r>
              <a:rPr lang="ru-RU" b="1" dirty="0">
                <a:solidFill>
                  <a:srgbClr val="7030A0"/>
                </a:solidFill>
              </a:rPr>
              <a:t> (</a:t>
            </a:r>
            <a:r>
              <a:rPr lang="ru-RU" b="1" dirty="0" err="1">
                <a:solidFill>
                  <a:srgbClr val="7030A0"/>
                </a:solidFill>
              </a:rPr>
              <a:t>рідко</a:t>
            </a:r>
            <a:r>
              <a:rPr lang="ru-RU" b="1" dirty="0">
                <a:solidFill>
                  <a:srgbClr val="7030A0"/>
                </a:solidFill>
              </a:rPr>
              <a:t>) і </a:t>
            </a:r>
            <a:r>
              <a:rPr lang="ru-RU" b="1" dirty="0" smtClean="0">
                <a:solidFill>
                  <a:srgbClr val="7030A0"/>
                </a:solidFill>
              </a:rPr>
              <a:t>т.п.</a:t>
            </a:r>
            <a:endParaRPr lang="ru-RU" b="1" dirty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2294" name="Picture 6" descr="Savings in domestic currency rise by 26.5 percent from last ye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87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153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Отже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кількісні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оцінки</a:t>
            </a:r>
            <a:r>
              <a:rPr lang="ru-RU" b="1" dirty="0" smtClean="0">
                <a:solidFill>
                  <a:schemeClr val="bg1"/>
                </a:solidFill>
              </a:rPr>
              <a:t> є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важливим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елементом</a:t>
            </a:r>
            <a:r>
              <a:rPr lang="ru-RU" b="1" dirty="0">
                <a:solidFill>
                  <a:srgbClr val="FF0000"/>
                </a:solidFill>
              </a:rPr>
              <a:t> для </a:t>
            </a:r>
            <a:r>
              <a:rPr lang="ru-RU" b="1" dirty="0" err="1">
                <a:solidFill>
                  <a:srgbClr val="FF0000"/>
                </a:solidFill>
              </a:rPr>
              <a:t>роботи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ru-RU" b="1" dirty="0">
                <a:solidFill>
                  <a:srgbClr val="FF0000"/>
                </a:solidFill>
              </a:rPr>
              <a:t>агентств і </a:t>
            </a:r>
            <a:r>
              <a:rPr lang="ru-RU" b="1" dirty="0" err="1">
                <a:solidFill>
                  <a:srgbClr val="FF0000"/>
                </a:solidFill>
              </a:rPr>
              <a:t>департаментів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компаній</a:t>
            </a:r>
            <a:r>
              <a:rPr lang="ru-RU" b="1" dirty="0">
                <a:solidFill>
                  <a:srgbClr val="FF0000"/>
                </a:solidFill>
              </a:rPr>
              <a:t>, так як не </a:t>
            </a:r>
            <a:r>
              <a:rPr lang="ru-RU" b="1" dirty="0" err="1">
                <a:solidFill>
                  <a:srgbClr val="FF0000"/>
                </a:solidFill>
              </a:rPr>
              <a:t>існує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інших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об'єктивних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оцінок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результатів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ru-RU" b="1" dirty="0" err="1">
                <a:solidFill>
                  <a:srgbClr val="FF0000"/>
                </a:solidFill>
              </a:rPr>
              <a:t>діяльності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Однак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вони не </a:t>
            </a:r>
            <a:r>
              <a:rPr lang="ru-RU" dirty="0" err="1">
                <a:solidFill>
                  <a:srgbClr val="002060"/>
                </a:solidFill>
              </a:rPr>
              <a:t>враховують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багато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важливих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факторів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серед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яких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dirty="0" err="1" smtClean="0">
                <a:solidFill>
                  <a:srgbClr val="002060"/>
                </a:solidFill>
              </a:rPr>
              <a:t>відстрочений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err="1" smtClean="0">
                <a:solidFill>
                  <a:srgbClr val="002060"/>
                </a:solidFill>
              </a:rPr>
              <a:t>відкладений</a:t>
            </a:r>
            <a:r>
              <a:rPr lang="ru-RU" dirty="0" smtClean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вплив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PR, </a:t>
            </a:r>
            <a:r>
              <a:rPr lang="ru-RU" dirty="0" err="1">
                <a:solidFill>
                  <a:srgbClr val="002060"/>
                </a:solidFill>
              </a:rPr>
              <a:t>всі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фактори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впливають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аудиторію</a:t>
            </a:r>
            <a:r>
              <a:rPr lang="ru-RU" dirty="0">
                <a:solidFill>
                  <a:srgbClr val="002060"/>
                </a:solidFill>
              </a:rPr>
              <a:t>, і </a:t>
            </a:r>
            <a:r>
              <a:rPr lang="ru-RU" dirty="0" smtClean="0">
                <a:solidFill>
                  <a:srgbClr val="002060"/>
                </a:solidFill>
              </a:rPr>
              <a:t>т.п.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12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0066"/>
          </a:solidFill>
        </p:spPr>
        <p:txBody>
          <a:bodyPr/>
          <a:lstStyle/>
          <a:p>
            <a:r>
              <a:rPr lang="ru-RU" b="1" i="1" dirty="0" err="1">
                <a:solidFill>
                  <a:schemeClr val="bg1"/>
                </a:solidFill>
              </a:rPr>
              <a:t>Я</a:t>
            </a:r>
            <a:r>
              <a:rPr lang="ru-RU" b="1" i="1" dirty="0" err="1" smtClean="0">
                <a:solidFill>
                  <a:schemeClr val="bg1"/>
                </a:solidFill>
              </a:rPr>
              <a:t>кісні</a:t>
            </a:r>
            <a:r>
              <a:rPr lang="ru-RU" b="1" i="1" dirty="0" smtClean="0">
                <a:solidFill>
                  <a:schemeClr val="bg1"/>
                </a:solidFill>
              </a:rPr>
              <a:t> характеристики KPI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b="1" i="1" dirty="0" smtClean="0">
                <a:solidFill>
                  <a:schemeClr val="bg1"/>
                </a:solidFill>
              </a:rPr>
              <a:t>PR-</a:t>
            </a:r>
            <a:r>
              <a:rPr lang="ru-RU" b="1" i="1" dirty="0" err="1" smtClean="0">
                <a:solidFill>
                  <a:schemeClr val="bg1"/>
                </a:solidFill>
              </a:rPr>
              <a:t>діяльності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До </a:t>
            </a:r>
            <a:r>
              <a:rPr lang="ru-RU" sz="3200" b="1" i="1" dirty="0" err="1" smtClean="0">
                <a:solidFill>
                  <a:srgbClr val="7030A0"/>
                </a:solidFill>
              </a:rPr>
              <a:t>якісних</a:t>
            </a:r>
            <a:r>
              <a:rPr lang="ru-RU" sz="3200" b="1" i="1" dirty="0" smtClean="0">
                <a:solidFill>
                  <a:srgbClr val="7030A0"/>
                </a:solidFill>
              </a:rPr>
              <a:t> характеристик </a:t>
            </a:r>
            <a:r>
              <a:rPr lang="ru-RU" sz="3200" b="1" i="1" dirty="0">
                <a:solidFill>
                  <a:srgbClr val="7030A0"/>
                </a:solidFill>
              </a:rPr>
              <a:t>KPI</a:t>
            </a:r>
            <a:r>
              <a:rPr lang="ru-RU" sz="3200" dirty="0">
                <a:solidFill>
                  <a:srgbClr val="7030A0"/>
                </a:solidFill>
              </a:rPr>
              <a:t> PR-</a:t>
            </a:r>
            <a:r>
              <a:rPr lang="ru-RU" sz="3200" dirty="0" err="1">
                <a:solidFill>
                  <a:srgbClr val="7030A0"/>
                </a:solidFill>
              </a:rPr>
              <a:t>діяльності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можна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віднести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ті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показники</a:t>
            </a:r>
            <a:r>
              <a:rPr lang="ru-RU" sz="3200" dirty="0">
                <a:solidFill>
                  <a:srgbClr val="7030A0"/>
                </a:solidFill>
              </a:rPr>
              <a:t>, </a:t>
            </a:r>
            <a:r>
              <a:rPr lang="ru-RU" sz="3200" dirty="0" err="1">
                <a:solidFill>
                  <a:srgbClr val="7030A0"/>
                </a:solidFill>
              </a:rPr>
              <a:t>які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замовники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насправді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хочуть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оцінити</a:t>
            </a:r>
            <a:r>
              <a:rPr lang="ru-RU" sz="3200" dirty="0">
                <a:solidFill>
                  <a:srgbClr val="7030A0"/>
                </a:solidFill>
              </a:rPr>
              <a:t>, але вони не </a:t>
            </a:r>
            <a:r>
              <a:rPr lang="ru-RU" sz="3200" dirty="0" err="1">
                <a:solidFill>
                  <a:srgbClr val="7030A0"/>
                </a:solidFill>
              </a:rPr>
              <a:t>можуть</a:t>
            </a:r>
            <a:r>
              <a:rPr lang="ru-RU" sz="3200" dirty="0">
                <a:solidFill>
                  <a:srgbClr val="7030A0"/>
                </a:solidFill>
              </a:rPr>
              <a:t> однозначно бути </a:t>
            </a:r>
            <a:r>
              <a:rPr lang="ru-RU" sz="3200" dirty="0" err="1">
                <a:solidFill>
                  <a:srgbClr val="7030A0"/>
                </a:solidFill>
              </a:rPr>
              <a:t>виражені</a:t>
            </a:r>
            <a:r>
              <a:rPr lang="ru-RU" sz="3200" dirty="0">
                <a:solidFill>
                  <a:srgbClr val="7030A0"/>
                </a:solidFill>
              </a:rPr>
              <a:t> в цифрах </a:t>
            </a:r>
            <a:r>
              <a:rPr lang="ru-RU" sz="3200" dirty="0" err="1">
                <a:solidFill>
                  <a:srgbClr val="7030A0"/>
                </a:solidFill>
              </a:rPr>
              <a:t>або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вимагають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додаткових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серйозних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вимірів</a:t>
            </a:r>
            <a:r>
              <a:rPr lang="ru-RU" sz="3200" dirty="0">
                <a:solidFill>
                  <a:srgbClr val="7030A0"/>
                </a:solidFill>
              </a:rPr>
              <a:t>, </a:t>
            </a:r>
            <a:r>
              <a:rPr lang="ru-RU" sz="3200" dirty="0" err="1">
                <a:solidFill>
                  <a:srgbClr val="7030A0"/>
                </a:solidFill>
              </a:rPr>
              <a:t>наприклад</a:t>
            </a:r>
            <a:r>
              <a:rPr lang="ru-RU" sz="3200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rgbClr val="FF66FF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• </a:t>
            </a:r>
            <a:r>
              <a:rPr lang="ru-RU" b="1" dirty="0" err="1"/>
              <a:t>зміна</a:t>
            </a:r>
            <a:r>
              <a:rPr lang="ru-RU" b="1" dirty="0"/>
              <a:t> </a:t>
            </a:r>
            <a:r>
              <a:rPr lang="ru-RU" b="1" dirty="0" err="1"/>
              <a:t>ставлення</a:t>
            </a:r>
            <a:r>
              <a:rPr lang="ru-RU" b="1" dirty="0"/>
              <a:t> </a:t>
            </a:r>
            <a:r>
              <a:rPr lang="ru-RU" b="1" dirty="0" err="1"/>
              <a:t>аудиторії</a:t>
            </a:r>
            <a:r>
              <a:rPr lang="ru-RU" b="1" dirty="0"/>
              <a:t> до бренду / продукту / </a:t>
            </a:r>
            <a:r>
              <a:rPr lang="ru-RU" b="1" dirty="0" err="1"/>
              <a:t>послуги</a:t>
            </a:r>
            <a:r>
              <a:rPr lang="ru-RU" b="1" dirty="0"/>
              <a:t> / </a:t>
            </a:r>
            <a:r>
              <a:rPr lang="ru-RU" b="1" dirty="0" err="1" smtClean="0"/>
              <a:t>компанії</a:t>
            </a:r>
            <a:r>
              <a:rPr lang="ru-RU" b="1" dirty="0" smtClean="0"/>
              <a:t> </a:t>
            </a:r>
            <a:r>
              <a:rPr lang="ru-RU" b="1" dirty="0"/>
              <a:t>в </a:t>
            </a:r>
            <a:r>
              <a:rPr lang="ru-RU" b="1" dirty="0" err="1"/>
              <a:t>результаті</a:t>
            </a:r>
            <a:r>
              <a:rPr lang="ru-RU" b="1" dirty="0"/>
              <a:t> </a:t>
            </a:r>
            <a:r>
              <a:rPr lang="en-US" b="1" dirty="0"/>
              <a:t>PR-</a:t>
            </a:r>
            <a:r>
              <a:rPr lang="ru-RU" b="1" dirty="0" err="1"/>
              <a:t>деятелиюсті</a:t>
            </a:r>
            <a:r>
              <a:rPr lang="ru-RU" b="1" dirty="0"/>
              <a:t>;</a:t>
            </a:r>
          </a:p>
          <a:p>
            <a:pPr marL="0" indent="0">
              <a:buNone/>
            </a:pPr>
            <a:r>
              <a:rPr lang="ru-RU" b="1" dirty="0"/>
              <a:t>• </a:t>
            </a:r>
            <a:r>
              <a:rPr lang="ru-RU" b="1" dirty="0" err="1"/>
              <a:t>підвищення</a:t>
            </a:r>
            <a:r>
              <a:rPr lang="ru-RU" b="1" dirty="0"/>
              <a:t> </a:t>
            </a:r>
            <a:r>
              <a:rPr lang="ru-RU" b="1" dirty="0" err="1"/>
              <a:t>лояльності</a:t>
            </a:r>
            <a:r>
              <a:rPr lang="ru-RU" b="1" dirty="0"/>
              <a:t> </a:t>
            </a:r>
            <a:r>
              <a:rPr lang="ru-RU" b="1" dirty="0" err="1"/>
              <a:t>аудиторії</a:t>
            </a:r>
            <a:r>
              <a:rPr lang="ru-RU" b="1" dirty="0"/>
              <a:t>;</a:t>
            </a:r>
          </a:p>
          <a:p>
            <a:pPr marL="0" indent="0">
              <a:buNone/>
            </a:pPr>
            <a:r>
              <a:rPr lang="ru-RU" b="1" dirty="0"/>
              <a:t>• </a:t>
            </a:r>
            <a:r>
              <a:rPr lang="ru-RU" b="1" dirty="0" err="1"/>
              <a:t>зміна</a:t>
            </a:r>
            <a:r>
              <a:rPr lang="ru-RU" b="1" dirty="0"/>
              <a:t> </a:t>
            </a:r>
            <a:r>
              <a:rPr lang="ru-RU" b="1" dirty="0" err="1"/>
              <a:t>репутації</a:t>
            </a:r>
            <a:r>
              <a:rPr lang="ru-RU" b="1" dirty="0"/>
              <a:t> </a:t>
            </a:r>
            <a:r>
              <a:rPr lang="ru-RU" b="1" dirty="0" err="1"/>
              <a:t>компанії</a:t>
            </a:r>
            <a:r>
              <a:rPr lang="ru-RU" b="1" dirty="0"/>
              <a:t>;</a:t>
            </a:r>
          </a:p>
          <a:p>
            <a:pPr marL="0" indent="0">
              <a:buNone/>
            </a:pPr>
            <a:r>
              <a:rPr lang="ru-RU" b="1" dirty="0"/>
              <a:t>• </a:t>
            </a:r>
            <a:r>
              <a:rPr lang="ru-RU" b="1" dirty="0" err="1"/>
              <a:t>запобігання</a:t>
            </a:r>
            <a:r>
              <a:rPr lang="ru-RU" b="1" dirty="0"/>
              <a:t> </a:t>
            </a:r>
            <a:r>
              <a:rPr lang="ru-RU" b="1" dirty="0" err="1"/>
              <a:t>кризи</a:t>
            </a:r>
            <a:r>
              <a:rPr lang="ru-RU" b="1" dirty="0"/>
              <a:t> та </a:t>
            </a:r>
            <a:r>
              <a:rPr lang="ru-RU" b="1" dirty="0" err="1"/>
              <a:t>можливих</a:t>
            </a:r>
            <a:r>
              <a:rPr lang="ru-RU" b="1" dirty="0"/>
              <a:t> </a:t>
            </a:r>
            <a:r>
              <a:rPr lang="ru-RU" b="1" dirty="0" err="1"/>
              <a:t>бізнес-втрат</a:t>
            </a:r>
            <a:r>
              <a:rPr lang="ru-RU" b="1" dirty="0"/>
              <a:t> для </a:t>
            </a:r>
            <a:r>
              <a:rPr lang="ru-RU" b="1" dirty="0" err="1"/>
              <a:t>компаній</a:t>
            </a:r>
            <a:r>
              <a:rPr lang="ru-RU" b="1" dirty="0"/>
              <a:t>, </a:t>
            </a:r>
            <a:r>
              <a:rPr lang="ru-RU" b="1" dirty="0" err="1"/>
              <a:t>якби</a:t>
            </a:r>
            <a:r>
              <a:rPr lang="ru-RU" b="1" dirty="0"/>
              <a:t> </a:t>
            </a:r>
            <a:r>
              <a:rPr lang="ru-RU" b="1" dirty="0" err="1"/>
              <a:t>ці</a:t>
            </a:r>
            <a:r>
              <a:rPr lang="ru-RU" b="1" dirty="0"/>
              <a:t> </a:t>
            </a:r>
            <a:r>
              <a:rPr lang="ru-RU" b="1" dirty="0" err="1"/>
              <a:t>кризи</a:t>
            </a:r>
            <a:r>
              <a:rPr lang="ru-RU" b="1" dirty="0"/>
              <a:t> </a:t>
            </a:r>
            <a:r>
              <a:rPr lang="ru-RU" b="1" dirty="0" err="1"/>
              <a:t>перейшли</a:t>
            </a:r>
            <a:r>
              <a:rPr lang="ru-RU" b="1" dirty="0"/>
              <a:t> в </a:t>
            </a:r>
            <a:r>
              <a:rPr lang="ru-RU" b="1" dirty="0" err="1"/>
              <a:t>активну</a:t>
            </a:r>
            <a:r>
              <a:rPr lang="ru-RU" b="1" dirty="0"/>
              <a:t> </a:t>
            </a:r>
            <a:r>
              <a:rPr lang="ru-RU" b="1" dirty="0" err="1"/>
              <a:t>стадію</a:t>
            </a:r>
            <a:r>
              <a:rPr lang="ru-RU" b="1" dirty="0"/>
              <a:t>;</a:t>
            </a:r>
          </a:p>
          <a:p>
            <a:pPr marL="0" indent="0">
              <a:buNone/>
            </a:pPr>
            <a:r>
              <a:rPr lang="ru-RU" b="1" dirty="0"/>
              <a:t>• </a:t>
            </a:r>
            <a:r>
              <a:rPr lang="ru-RU" b="1" dirty="0" err="1"/>
              <a:t>поліпшення</a:t>
            </a:r>
            <a:r>
              <a:rPr lang="ru-RU" b="1" dirty="0"/>
              <a:t> </a:t>
            </a:r>
            <a:r>
              <a:rPr lang="ru-RU" b="1" dirty="0" err="1"/>
              <a:t>відносини</a:t>
            </a:r>
            <a:r>
              <a:rPr lang="ru-RU" b="1" dirty="0"/>
              <a:t> </a:t>
            </a:r>
            <a:r>
              <a:rPr lang="ru-RU" b="1" dirty="0" err="1"/>
              <a:t>поточних</a:t>
            </a:r>
            <a:r>
              <a:rPr lang="ru-RU" b="1" dirty="0"/>
              <a:t> і </a:t>
            </a:r>
            <a:r>
              <a:rPr lang="ru-RU" b="1" dirty="0" err="1"/>
              <a:t>потенційних</a:t>
            </a:r>
            <a:r>
              <a:rPr lang="ru-RU" b="1" dirty="0"/>
              <a:t> </a:t>
            </a:r>
            <a:r>
              <a:rPr lang="ru-RU" b="1" dirty="0" err="1"/>
              <a:t>інвесторів</a:t>
            </a:r>
            <a:r>
              <a:rPr lang="ru-RU" b="1" dirty="0"/>
              <a:t> до </a:t>
            </a:r>
            <a:r>
              <a:rPr lang="ru-RU" b="1" dirty="0" err="1" smtClean="0"/>
              <a:t>компанії</a:t>
            </a:r>
            <a:r>
              <a:rPr lang="ru-RU" b="1" dirty="0" smtClean="0"/>
              <a:t> </a:t>
            </a:r>
            <a:r>
              <a:rPr lang="ru-RU" b="1" dirty="0"/>
              <a:t>/ бренду;</a:t>
            </a:r>
          </a:p>
          <a:p>
            <a:pPr marL="0" indent="0">
              <a:buNone/>
            </a:pPr>
            <a:r>
              <a:rPr lang="ru-RU" b="1" dirty="0"/>
              <a:t>• </a:t>
            </a:r>
            <a:r>
              <a:rPr lang="ru-RU" b="1" dirty="0" err="1"/>
              <a:t>зменшення</a:t>
            </a:r>
            <a:r>
              <a:rPr lang="ru-RU" b="1" dirty="0"/>
              <a:t> </a:t>
            </a:r>
            <a:r>
              <a:rPr lang="ru-RU" b="1" dirty="0" err="1"/>
              <a:t>негативних</a:t>
            </a:r>
            <a:r>
              <a:rPr lang="ru-RU" b="1" dirty="0"/>
              <a:t> </a:t>
            </a:r>
            <a:r>
              <a:rPr lang="ru-RU" b="1" dirty="0" err="1"/>
              <a:t>відгуків</a:t>
            </a:r>
            <a:r>
              <a:rPr lang="ru-RU" b="1" dirty="0"/>
              <a:t> і </a:t>
            </a:r>
            <a:r>
              <a:rPr lang="ru-RU" b="1" dirty="0" smtClean="0"/>
              <a:t>т.п.</a:t>
            </a:r>
          </a:p>
          <a:p>
            <a:pPr marL="0" indent="0">
              <a:buNone/>
            </a:pPr>
            <a:r>
              <a:rPr lang="ru-RU" b="1" i="1" dirty="0" err="1" smtClean="0">
                <a:solidFill>
                  <a:schemeClr val="bg1"/>
                </a:solidFill>
              </a:rPr>
              <a:t>Також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якісні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характеристики </a:t>
            </a:r>
            <a:r>
              <a:rPr lang="ru-RU" b="1" i="1" dirty="0" err="1">
                <a:solidFill>
                  <a:schemeClr val="bg1"/>
                </a:solidFill>
              </a:rPr>
              <a:t>можуть</a:t>
            </a:r>
            <a:r>
              <a:rPr lang="ru-RU" b="1" i="1" dirty="0">
                <a:solidFill>
                  <a:schemeClr val="bg1"/>
                </a:solidFill>
              </a:rPr>
              <a:t> бути </a:t>
            </a:r>
            <a:r>
              <a:rPr lang="ru-RU" b="1" i="1" dirty="0" err="1">
                <a:solidFill>
                  <a:schemeClr val="bg1"/>
                </a:solidFill>
              </a:rPr>
              <a:t>виражені</a:t>
            </a:r>
            <a:r>
              <a:rPr lang="ru-RU" b="1" i="1" dirty="0">
                <a:solidFill>
                  <a:schemeClr val="bg1"/>
                </a:solidFill>
              </a:rPr>
              <a:t> через </a:t>
            </a:r>
            <a:r>
              <a:rPr lang="ru-RU" b="1" i="1" dirty="0" err="1">
                <a:solidFill>
                  <a:schemeClr val="bg1"/>
                </a:solidFill>
              </a:rPr>
              <a:t>кількісні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або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визначені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ході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спеціальних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досліджень</a:t>
            </a:r>
            <a:r>
              <a:rPr lang="ru-RU" b="1" i="1" dirty="0">
                <a:solidFill>
                  <a:schemeClr val="bg1"/>
                </a:solidFill>
              </a:rPr>
              <a:t>: </a:t>
            </a:r>
            <a:r>
              <a:rPr lang="ru-RU" b="1" i="1" dirty="0" err="1">
                <a:solidFill>
                  <a:schemeClr val="bg1"/>
                </a:solidFill>
              </a:rPr>
              <a:t>опитувань</a:t>
            </a:r>
            <a:r>
              <a:rPr lang="ru-RU" b="1" i="1" dirty="0">
                <a:solidFill>
                  <a:schemeClr val="bg1"/>
                </a:solidFill>
              </a:rPr>
              <a:t>, фокус-</a:t>
            </a:r>
            <a:r>
              <a:rPr lang="ru-RU" b="1" i="1" dirty="0" err="1">
                <a:solidFill>
                  <a:schemeClr val="bg1"/>
                </a:solidFill>
              </a:rPr>
              <a:t>груп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тестування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П</a:t>
            </a:r>
            <a:r>
              <a:rPr lang="ru-RU" dirty="0" err="1" smtClean="0">
                <a:solidFill>
                  <a:schemeClr val="bg1"/>
                </a:solidFill>
              </a:rPr>
              <a:t>оняття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ефективності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PR</a:t>
            </a:r>
            <a:r>
              <a:rPr lang="uk-UA" dirty="0" smtClean="0">
                <a:solidFill>
                  <a:schemeClr val="bg1"/>
                </a:solidFill>
              </a:rPr>
              <a:t>-</a:t>
            </a:r>
            <a:r>
              <a:rPr lang="ru-RU" dirty="0" err="1" smtClean="0">
                <a:solidFill>
                  <a:schemeClr val="bg1"/>
                </a:solidFill>
              </a:rPr>
              <a:t>діяльності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Саме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поняття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ефективності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PR</a:t>
            </a:r>
            <a:r>
              <a:rPr lang="uk-UA" dirty="0" smtClean="0">
                <a:solidFill>
                  <a:srgbClr val="002060"/>
                </a:solidFill>
              </a:rPr>
              <a:t>-</a:t>
            </a:r>
            <a:r>
              <a:rPr lang="ru-RU" dirty="0" err="1" smtClean="0">
                <a:solidFill>
                  <a:srgbClr val="002060"/>
                </a:solidFill>
              </a:rPr>
              <a:t>діяльності</a:t>
            </a:r>
            <a:r>
              <a:rPr lang="ru-RU" dirty="0" smtClean="0">
                <a:solidFill>
                  <a:srgbClr val="002060"/>
                </a:solidFill>
              </a:rPr>
              <a:t> не є </a:t>
            </a:r>
            <a:r>
              <a:rPr lang="ru-RU" dirty="0" err="1" smtClean="0">
                <a:solidFill>
                  <a:srgbClr val="002060"/>
                </a:solidFill>
              </a:rPr>
              <a:t>однозначним</a:t>
            </a:r>
            <a:r>
              <a:rPr lang="ru-RU" dirty="0" smtClean="0">
                <a:solidFill>
                  <a:srgbClr val="002060"/>
                </a:solidFill>
              </a:rPr>
              <a:t>, а </a:t>
            </a:r>
            <a:r>
              <a:rPr lang="ru-RU" dirty="0" err="1" smtClean="0">
                <a:solidFill>
                  <a:srgbClr val="002060"/>
                </a:solidFill>
              </a:rPr>
              <a:t>процес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оцінки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охоплює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реалізацію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програми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</a:t>
            </a:r>
            <a:r>
              <a:rPr lang="ru-RU" b="1" dirty="0" smtClean="0">
                <a:solidFill>
                  <a:srgbClr val="002060"/>
                </a:solidFill>
              </a:rPr>
              <a:t> початку до </a:t>
            </a:r>
            <a:r>
              <a:rPr lang="ru-RU" b="1" dirty="0" err="1" smtClean="0">
                <a:solidFill>
                  <a:srgbClr val="002060"/>
                </a:solidFill>
              </a:rPr>
              <a:t>кінця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Процес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оцінки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ефективності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PR-</a:t>
            </a:r>
            <a:r>
              <a:rPr lang="ru-RU" dirty="0" err="1" smtClean="0">
                <a:solidFill>
                  <a:srgbClr val="002060"/>
                </a:solidFill>
              </a:rPr>
              <a:t>діяльності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визначається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етапами</a:t>
            </a:r>
            <a:r>
              <a:rPr lang="ru-RU" b="1" dirty="0" smtClean="0">
                <a:solidFill>
                  <a:srgbClr val="002060"/>
                </a:solidFill>
              </a:rPr>
              <a:t> та факторами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ньому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оцінюються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які</a:t>
            </a:r>
            <a:r>
              <a:rPr lang="ru-RU" dirty="0" smtClean="0">
                <a:solidFill>
                  <a:srgbClr val="002060"/>
                </a:solidFill>
              </a:rPr>
              <a:t>, у свою </a:t>
            </a:r>
            <a:r>
              <a:rPr lang="ru-RU" dirty="0" err="1" smtClean="0">
                <a:solidFill>
                  <a:srgbClr val="002060"/>
                </a:solidFill>
              </a:rPr>
              <a:t>чергу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описуються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конкретними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критеріями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572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Як оцінити ефективність того, що зроблено? - PR для менеджерів і  маркетолога - Навчальні матеріали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91" y="618836"/>
            <a:ext cx="9190182" cy="577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51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Оцінка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програм</a:t>
            </a:r>
            <a:r>
              <a:rPr lang="ru-RU" b="1" dirty="0" smtClean="0">
                <a:solidFill>
                  <a:srgbClr val="C00000"/>
                </a:solidFill>
              </a:rPr>
              <a:t> та </a:t>
            </a:r>
            <a:r>
              <a:rPr lang="ru-RU" b="1" dirty="0" err="1" smtClean="0">
                <a:solidFill>
                  <a:srgbClr val="C00000"/>
                </a:solidFill>
              </a:rPr>
              <a:t>діяльності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зв’язків</a:t>
            </a:r>
            <a:r>
              <a:rPr lang="ru-RU" b="1" dirty="0" smtClean="0">
                <a:solidFill>
                  <a:srgbClr val="C00000"/>
                </a:solidFill>
              </a:rPr>
              <a:t> з </a:t>
            </a:r>
            <a:r>
              <a:rPr lang="ru-RU" b="1" dirty="0" err="1" smtClean="0">
                <a:solidFill>
                  <a:srgbClr val="C00000"/>
                </a:solidFill>
              </a:rPr>
              <a:t>громадськістю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Оцінка</a:t>
            </a:r>
            <a:r>
              <a:rPr lang="ru-RU" b="1" dirty="0" smtClean="0"/>
              <a:t> </a:t>
            </a:r>
            <a:r>
              <a:rPr lang="ru-RU" b="1" dirty="0" err="1" smtClean="0"/>
              <a:t>програм</a:t>
            </a:r>
            <a:r>
              <a:rPr lang="ru-RU" b="1" dirty="0" smtClean="0"/>
              <a:t> та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зв’язків</a:t>
            </a:r>
            <a:r>
              <a:rPr lang="ru-RU" b="1" dirty="0" smtClean="0"/>
              <a:t> з </a:t>
            </a:r>
            <a:r>
              <a:rPr lang="ru-RU" b="1" dirty="0" err="1" smtClean="0"/>
              <a:t>громадськістю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роль </a:t>
            </a:r>
            <a:r>
              <a:rPr lang="en-US" dirty="0" smtClean="0">
                <a:solidFill>
                  <a:srgbClr val="002060"/>
                </a:solidFill>
              </a:rPr>
              <a:t>PR-</a:t>
            </a:r>
            <a:r>
              <a:rPr lang="ru-RU" dirty="0" err="1" smtClean="0">
                <a:solidFill>
                  <a:srgbClr val="002060"/>
                </a:solidFill>
              </a:rPr>
              <a:t>професіоналів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вимірюванні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ефективності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PR</a:t>
            </a:r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dirty="0" err="1" smtClean="0">
                <a:solidFill>
                  <a:srgbClr val="002060"/>
                </a:solidFill>
              </a:rPr>
              <a:t>зусиль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Систематичне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оцінювання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PR-</a:t>
            </a:r>
            <a:r>
              <a:rPr lang="ru-RU" dirty="0" err="1" smtClean="0">
                <a:solidFill>
                  <a:srgbClr val="002060"/>
                </a:solidFill>
              </a:rPr>
              <a:t>програм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їх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результатів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дозволяє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професіоналам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запобігати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помилкам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майбутньому</a:t>
            </a:r>
            <a:r>
              <a:rPr lang="ru-RU" dirty="0" smtClean="0">
                <a:solidFill>
                  <a:srgbClr val="002060"/>
                </a:solidFill>
              </a:rPr>
              <a:t>, бути </a:t>
            </a:r>
            <a:r>
              <a:rPr lang="ru-RU" dirty="0" err="1" smtClean="0">
                <a:solidFill>
                  <a:srgbClr val="002060"/>
                </a:solidFill>
              </a:rPr>
              <a:t>відповідальними</a:t>
            </a:r>
            <a:r>
              <a:rPr lang="ru-RU" dirty="0" smtClean="0">
                <a:solidFill>
                  <a:srgbClr val="002060"/>
                </a:solidFill>
              </a:rPr>
              <a:t> перед </a:t>
            </a:r>
            <a:r>
              <a:rPr lang="ru-RU" dirty="0" err="1" smtClean="0">
                <a:solidFill>
                  <a:srgbClr val="002060"/>
                </a:solidFill>
              </a:rPr>
              <a:t>клієнтами</a:t>
            </a:r>
            <a:r>
              <a:rPr lang="ru-RU" dirty="0" smtClean="0">
                <a:solidFill>
                  <a:srgbClr val="002060"/>
                </a:solidFill>
              </a:rPr>
              <a:t> та перед собою, </a:t>
            </a:r>
            <a:r>
              <a:rPr lang="ru-RU" dirty="0" err="1" smtClean="0">
                <a:solidFill>
                  <a:srgbClr val="002060"/>
                </a:solidFill>
              </a:rPr>
              <a:t>акцентуючи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увагу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підготовці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поточної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програми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314" name="Picture 2" descr="Медіа-центр | uhe.gov.u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73" y="2262910"/>
            <a:ext cx="4941453" cy="36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03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Оцінка ПР-кампанії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Перетворити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технічного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спеціаліста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PRменеджера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йому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змогу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отримати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максимальну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віддачу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своєї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діяльності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допоможе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виконання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наступних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дій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підготовка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кампанії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або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програми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якісним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дослідженням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належним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плануванням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вимірюваними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цілями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наступним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моніторингом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діяльності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за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допомогою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конструктивного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дослідження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Взагалі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оцінка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потребує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ретельного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планування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з самого початку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програми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та повинна бути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частиною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загального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плану,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дасть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змогу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вимірювати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успіх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кожного компоненту.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Осуществление PR деятельности в гостиничном бизнес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5" y="1825626"/>
            <a:ext cx="4867562" cy="385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40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339933"/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Оцінка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зв’язків</a:t>
            </a:r>
            <a:r>
              <a:rPr lang="ru-RU" b="1" dirty="0" smtClean="0">
                <a:solidFill>
                  <a:schemeClr val="bg1"/>
                </a:solidFill>
              </a:rPr>
              <a:t> з </a:t>
            </a:r>
            <a:r>
              <a:rPr lang="ru-RU" b="1" dirty="0" err="1" smtClean="0">
                <a:solidFill>
                  <a:schemeClr val="bg1"/>
                </a:solidFill>
              </a:rPr>
              <a:t>громадськістю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За </a:t>
            </a:r>
            <a:r>
              <a:rPr lang="ru-RU" dirty="0" err="1" smtClean="0">
                <a:solidFill>
                  <a:srgbClr val="00B050"/>
                </a:solidFill>
              </a:rPr>
              <a:t>багато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років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розвитку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галузі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зв’язків</a:t>
            </a:r>
            <a:r>
              <a:rPr lang="ru-RU" dirty="0" smtClean="0">
                <a:solidFill>
                  <a:srgbClr val="00B050"/>
                </a:solidFill>
              </a:rPr>
              <a:t> з </a:t>
            </a:r>
            <a:r>
              <a:rPr lang="ru-RU" dirty="0" err="1" smtClean="0">
                <a:solidFill>
                  <a:srgbClr val="00B050"/>
                </a:solidFill>
              </a:rPr>
              <a:t>громадськістю</a:t>
            </a:r>
            <a:r>
              <a:rPr lang="ru-RU" dirty="0" smtClean="0">
                <a:solidFill>
                  <a:srgbClr val="00B050"/>
                </a:solidFill>
              </a:rPr>
              <a:t> не </a:t>
            </a:r>
            <a:r>
              <a:rPr lang="ru-RU" dirty="0" err="1" smtClean="0">
                <a:solidFill>
                  <a:srgbClr val="00B050"/>
                </a:solidFill>
              </a:rPr>
              <a:t>з’явилось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інструменту</a:t>
            </a:r>
            <a:r>
              <a:rPr lang="ru-RU" dirty="0" smtClean="0">
                <a:solidFill>
                  <a:srgbClr val="00B050"/>
                </a:solidFill>
              </a:rPr>
              <a:t> для </a:t>
            </a:r>
            <a:r>
              <a:rPr lang="ru-RU" dirty="0" err="1" smtClean="0">
                <a:solidFill>
                  <a:srgbClr val="00B050"/>
                </a:solidFill>
              </a:rPr>
              <a:t>оцінки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ефективності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PR</a:t>
            </a:r>
            <a:r>
              <a:rPr lang="ru-RU" dirty="0" err="1" smtClean="0">
                <a:solidFill>
                  <a:srgbClr val="00B050"/>
                </a:solidFill>
              </a:rPr>
              <a:t>діяльності</a:t>
            </a:r>
            <a:r>
              <a:rPr lang="ru-RU" dirty="0" smtClean="0">
                <a:solidFill>
                  <a:srgbClr val="00B050"/>
                </a:solidFill>
              </a:rPr>
              <a:t>, </a:t>
            </a:r>
            <a:r>
              <a:rPr lang="ru-RU" dirty="0" err="1" smtClean="0">
                <a:solidFill>
                  <a:srgbClr val="00B050"/>
                </a:solidFill>
              </a:rPr>
              <a:t>який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був</a:t>
            </a:r>
            <a:r>
              <a:rPr lang="ru-RU" dirty="0" smtClean="0">
                <a:solidFill>
                  <a:srgbClr val="00B050"/>
                </a:solidFill>
              </a:rPr>
              <a:t> би </a:t>
            </a:r>
            <a:r>
              <a:rPr lang="ru-RU" dirty="0" err="1" smtClean="0">
                <a:solidFill>
                  <a:srgbClr val="00B050"/>
                </a:solidFill>
              </a:rPr>
              <a:t>прийнятий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одностайно</a:t>
            </a:r>
            <a:r>
              <a:rPr lang="ru-RU" dirty="0" smtClean="0">
                <a:solidFill>
                  <a:srgbClr val="00B050"/>
                </a:solidFill>
              </a:rPr>
              <a:t>. </a:t>
            </a:r>
          </a:p>
          <a:p>
            <a:r>
              <a:rPr lang="ru-RU" dirty="0" err="1" smtClean="0">
                <a:solidFill>
                  <a:srgbClr val="00B050"/>
                </a:solidFill>
              </a:rPr>
              <a:t>Оцінка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зв’язків</a:t>
            </a:r>
            <a:r>
              <a:rPr lang="ru-RU" dirty="0" smtClean="0">
                <a:solidFill>
                  <a:srgbClr val="00B050"/>
                </a:solidFill>
              </a:rPr>
              <a:t> з </a:t>
            </a:r>
            <a:r>
              <a:rPr lang="ru-RU" dirty="0" err="1" smtClean="0">
                <a:solidFill>
                  <a:srgbClr val="00B050"/>
                </a:solidFill>
              </a:rPr>
              <a:t>громадськістю</a:t>
            </a:r>
            <a:r>
              <a:rPr lang="ru-RU" dirty="0" smtClean="0">
                <a:solidFill>
                  <a:srgbClr val="00B050"/>
                </a:solidFill>
              </a:rPr>
              <a:t> є </a:t>
            </a:r>
            <a:r>
              <a:rPr lang="ru-RU" b="1" dirty="0" err="1" smtClean="0">
                <a:solidFill>
                  <a:srgbClr val="00B050"/>
                </a:solidFill>
              </a:rPr>
              <a:t>складним</a:t>
            </a:r>
            <a:r>
              <a:rPr lang="ru-RU" b="1" dirty="0" smtClean="0">
                <a:solidFill>
                  <a:srgbClr val="00B050"/>
                </a:solidFill>
              </a:rPr>
              <a:t> і </a:t>
            </a:r>
            <a:r>
              <a:rPr lang="ru-RU" b="1" dirty="0" err="1" smtClean="0">
                <a:solidFill>
                  <a:srgbClr val="00B050"/>
                </a:solidFill>
              </a:rPr>
              <a:t>неоднозначним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питанням</a:t>
            </a:r>
            <a:r>
              <a:rPr lang="ru-RU" b="1" dirty="0" smtClean="0">
                <a:solidFill>
                  <a:srgbClr val="00B050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здатним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змінюватися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залежно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від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різних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факторів</a:t>
            </a:r>
            <a:r>
              <a:rPr lang="ru-RU" b="1" dirty="0" smtClean="0">
                <a:solidFill>
                  <a:srgbClr val="00B050"/>
                </a:solidFill>
              </a:rPr>
              <a:t>. </a:t>
            </a:r>
            <a:endParaRPr lang="ru-RU" b="1" dirty="0"/>
          </a:p>
        </p:txBody>
      </p:sp>
      <p:pic>
        <p:nvPicPr>
          <p:cNvPr id="14338" name="Picture 2" descr="Корпоративная коммуникационная политика: зачем выстраивать и как  использовать? | Mail.ru для бизнеса − новости, кейсы, практи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45" y="1995055"/>
            <a:ext cx="5017655" cy="404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136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4.2. Планування зв'язків з громадськістю. Розробка прогр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91" y="281709"/>
            <a:ext cx="7121235" cy="621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567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Основні завдання служби зв'язків з громадськістю в системі маркетин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20" y="942829"/>
            <a:ext cx="6724650" cy="512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27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48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Ефективність </a:t>
            </a:r>
            <a:r>
              <a:rPr lang="en-US" b="1" i="1" dirty="0" smtClean="0">
                <a:solidFill>
                  <a:srgbClr val="002060"/>
                </a:solidFill>
              </a:rPr>
              <a:t>PR-</a:t>
            </a:r>
            <a:r>
              <a:rPr lang="ru-RU" b="1" i="1" dirty="0" err="1" smtClean="0">
                <a:solidFill>
                  <a:srgbClr val="002060"/>
                </a:solidFill>
              </a:rPr>
              <a:t>діяльності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Вислів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Б. Гейтса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i="1" dirty="0" smtClean="0">
                <a:solidFill>
                  <a:srgbClr val="C00000"/>
                </a:solidFill>
              </a:rPr>
              <a:t>«</a:t>
            </a:r>
            <a:r>
              <a:rPr lang="ru-RU" i="1" dirty="0" err="1" smtClean="0">
                <a:solidFill>
                  <a:srgbClr val="C00000"/>
                </a:solidFill>
              </a:rPr>
              <a:t>Якби</a:t>
            </a:r>
            <a:r>
              <a:rPr lang="ru-RU" i="1" dirty="0" smtClean="0">
                <a:solidFill>
                  <a:srgbClr val="C00000"/>
                </a:solidFill>
              </a:rPr>
              <a:t> у мене </a:t>
            </a:r>
            <a:r>
              <a:rPr lang="ru-RU" i="1" dirty="0" err="1" smtClean="0">
                <a:solidFill>
                  <a:srgbClr val="C00000"/>
                </a:solidFill>
              </a:rPr>
              <a:t>був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останній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долар</a:t>
            </a:r>
            <a:r>
              <a:rPr lang="ru-RU" i="1" dirty="0" smtClean="0">
                <a:solidFill>
                  <a:srgbClr val="C00000"/>
                </a:solidFill>
              </a:rPr>
              <a:t>, я б </a:t>
            </a:r>
            <a:r>
              <a:rPr lang="ru-RU" i="1" dirty="0" err="1" smtClean="0">
                <a:solidFill>
                  <a:srgbClr val="C00000"/>
                </a:solidFill>
              </a:rPr>
              <a:t>витратив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його</a:t>
            </a:r>
            <a:r>
              <a:rPr lang="ru-RU" i="1" dirty="0" smtClean="0">
                <a:solidFill>
                  <a:srgbClr val="C00000"/>
                </a:solidFill>
              </a:rPr>
              <a:t> на </a:t>
            </a:r>
            <a:r>
              <a:rPr lang="ru-RU" i="1" dirty="0" err="1" smtClean="0">
                <a:solidFill>
                  <a:srgbClr val="C00000"/>
                </a:solidFill>
              </a:rPr>
              <a:t>зв’язки</a:t>
            </a:r>
            <a:r>
              <a:rPr lang="ru-RU" i="1" dirty="0" smtClean="0">
                <a:solidFill>
                  <a:srgbClr val="C00000"/>
                </a:solidFill>
              </a:rPr>
              <a:t> з </a:t>
            </a:r>
            <a:r>
              <a:rPr lang="ru-RU" i="1" dirty="0" err="1" smtClean="0">
                <a:solidFill>
                  <a:srgbClr val="C00000"/>
                </a:solidFill>
              </a:rPr>
              <a:t>громадськістю</a:t>
            </a:r>
            <a:r>
              <a:rPr lang="ru-RU" i="1" dirty="0" smtClean="0">
                <a:solidFill>
                  <a:srgbClr val="C00000"/>
                </a:solidFill>
              </a:rPr>
              <a:t>», </a:t>
            </a:r>
            <a:r>
              <a:rPr lang="ru-RU" dirty="0" err="1" smtClean="0">
                <a:solidFill>
                  <a:srgbClr val="0070C0"/>
                </a:solidFill>
              </a:rPr>
              <a:t>свідчить</a:t>
            </a:r>
            <a:r>
              <a:rPr lang="ru-RU" dirty="0" smtClean="0">
                <a:solidFill>
                  <a:srgbClr val="0070C0"/>
                </a:solidFill>
              </a:rPr>
              <a:t> про те, </a:t>
            </a:r>
            <a:r>
              <a:rPr lang="ru-RU" dirty="0" err="1" smtClean="0">
                <a:solidFill>
                  <a:srgbClr val="0070C0"/>
                </a:solidFill>
              </a:rPr>
              <a:t>що</a:t>
            </a:r>
            <a:r>
              <a:rPr lang="ru-RU" dirty="0" smtClean="0">
                <a:solidFill>
                  <a:srgbClr val="0070C0"/>
                </a:solidFill>
              </a:rPr>
              <a:t> у </a:t>
            </a:r>
            <a:r>
              <a:rPr lang="ru-RU" dirty="0" err="1" smtClean="0">
                <a:solidFill>
                  <a:srgbClr val="0070C0"/>
                </a:solidFill>
              </a:rPr>
              <a:t>сучасному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бізнессередовищі</a:t>
            </a:r>
            <a:r>
              <a:rPr lang="ru-RU" dirty="0" smtClean="0">
                <a:solidFill>
                  <a:srgbClr val="0070C0"/>
                </a:solidFill>
              </a:rPr>
              <a:t> все </a:t>
            </a:r>
            <a:r>
              <a:rPr lang="ru-RU" dirty="0" err="1" smtClean="0">
                <a:solidFill>
                  <a:srgbClr val="0070C0"/>
                </a:solidFill>
              </a:rPr>
              <a:t>більше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розуміють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переваги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PR-</a:t>
            </a:r>
            <a:r>
              <a:rPr lang="ru-RU" dirty="0" err="1" smtClean="0">
                <a:solidFill>
                  <a:srgbClr val="0070C0"/>
                </a:solidFill>
              </a:rPr>
              <a:t>діяльності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err="1" smtClean="0">
                <a:solidFill>
                  <a:srgbClr val="0070C0"/>
                </a:solidFill>
              </a:rPr>
              <a:t>Проте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відсутність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чітких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стандартів</a:t>
            </a:r>
            <a:r>
              <a:rPr lang="ru-RU" dirty="0" smtClean="0">
                <a:solidFill>
                  <a:srgbClr val="0070C0"/>
                </a:solidFill>
              </a:rPr>
              <a:t> та </a:t>
            </a:r>
            <a:r>
              <a:rPr lang="ru-RU" dirty="0" err="1" smtClean="0">
                <a:solidFill>
                  <a:srgbClr val="0070C0"/>
                </a:solidFill>
              </a:rPr>
              <a:t>підходів</a:t>
            </a:r>
            <a:r>
              <a:rPr lang="ru-RU" dirty="0" smtClean="0">
                <a:solidFill>
                  <a:srgbClr val="0070C0"/>
                </a:solidFill>
              </a:rPr>
              <a:t> до </a:t>
            </a:r>
            <a:r>
              <a:rPr lang="ru-RU" dirty="0" err="1" smtClean="0">
                <a:solidFill>
                  <a:srgbClr val="0070C0"/>
                </a:solidFill>
              </a:rPr>
              <a:t>оцінки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такої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діяльності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призводить</a:t>
            </a:r>
            <a:r>
              <a:rPr lang="ru-RU" dirty="0" smtClean="0">
                <a:solidFill>
                  <a:srgbClr val="0070C0"/>
                </a:solidFill>
              </a:rPr>
              <a:t> до того, </a:t>
            </a:r>
            <a:r>
              <a:rPr lang="ru-RU" dirty="0" err="1" smtClean="0">
                <a:solidFill>
                  <a:srgbClr val="0070C0"/>
                </a:solidFill>
              </a:rPr>
              <a:t>що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професія</a:t>
            </a:r>
            <a:r>
              <a:rPr lang="ru-RU" dirty="0" smtClean="0">
                <a:solidFill>
                  <a:srgbClr val="0070C0"/>
                </a:solidFill>
              </a:rPr>
              <a:t> не </a:t>
            </a:r>
            <a:r>
              <a:rPr lang="ru-RU" dirty="0" err="1" smtClean="0">
                <a:solidFill>
                  <a:srgbClr val="0070C0"/>
                </a:solidFill>
              </a:rPr>
              <a:t>завжди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сприймається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серйозно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err="1" smtClean="0">
                <a:solidFill>
                  <a:srgbClr val="0070C0"/>
                </a:solidFill>
              </a:rPr>
              <a:t>Клієнти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вкладають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гроші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сподіваючись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отримати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відчутну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віддачу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виправдати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бюджетні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витрати</a:t>
            </a:r>
            <a:r>
              <a:rPr lang="ru-RU" dirty="0" smtClean="0">
                <a:solidFill>
                  <a:srgbClr val="0070C0"/>
                </a:solidFill>
              </a:rPr>
              <a:t>, тому все </a:t>
            </a:r>
            <a:r>
              <a:rPr lang="ru-RU" dirty="0" err="1" smtClean="0">
                <a:solidFill>
                  <a:srgbClr val="0070C0"/>
                </a:solidFill>
              </a:rPr>
              <a:t>більше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хочуть</a:t>
            </a:r>
            <a:r>
              <a:rPr lang="ru-RU" dirty="0" smtClean="0">
                <a:solidFill>
                  <a:srgbClr val="0070C0"/>
                </a:solidFill>
              </a:rPr>
              <a:t> знати, як </a:t>
            </a:r>
            <a:r>
              <a:rPr lang="ru-RU" dirty="0" err="1" smtClean="0">
                <a:solidFill>
                  <a:srgbClr val="0070C0"/>
                </a:solidFill>
              </a:rPr>
              <a:t>вимірюється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PR </a:t>
            </a:r>
            <a:r>
              <a:rPr lang="ru-RU" dirty="0" smtClean="0">
                <a:solidFill>
                  <a:srgbClr val="0070C0"/>
                </a:solidFill>
              </a:rPr>
              <a:t>та </a:t>
            </a:r>
            <a:r>
              <a:rPr lang="ru-RU" dirty="0" err="1" smtClean="0">
                <a:solidFill>
                  <a:srgbClr val="0070C0"/>
                </a:solidFill>
              </a:rPr>
              <a:t>наскільки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він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ефективний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Білл Гейтс назвав “найбільшу помилку” свого житт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4553"/>
            <a:ext cx="5181600" cy="34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25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PR-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діяльність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значно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заощаджує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кошти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339933"/>
          </a:solidFill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chemeClr val="bg1"/>
                </a:solidFill>
              </a:rPr>
              <a:t>Безумовно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PR-</a:t>
            </a:r>
            <a:r>
              <a:rPr lang="ru-RU" b="1" dirty="0" err="1" smtClean="0">
                <a:solidFill>
                  <a:schemeClr val="bg1"/>
                </a:solidFill>
              </a:rPr>
              <a:t>діяльність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важлива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значно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заощаджує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кошти</a:t>
            </a:r>
            <a:r>
              <a:rPr lang="ru-RU" b="1" dirty="0" smtClean="0">
                <a:solidFill>
                  <a:schemeClr val="bg1"/>
                </a:solidFill>
              </a:rPr>
              <a:t> для будь-</a:t>
            </a:r>
            <a:r>
              <a:rPr lang="ru-RU" b="1" dirty="0" err="1" smtClean="0">
                <a:solidFill>
                  <a:schemeClr val="bg1"/>
                </a:solidFill>
              </a:rPr>
              <a:t>якої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організації</a:t>
            </a:r>
            <a:r>
              <a:rPr lang="ru-RU" b="1" dirty="0" smtClean="0">
                <a:solidFill>
                  <a:schemeClr val="bg1"/>
                </a:solidFill>
              </a:rPr>
              <a:t>, а </a:t>
            </a:r>
            <a:r>
              <a:rPr lang="ru-RU" b="1" dirty="0" err="1" smtClean="0">
                <a:solidFill>
                  <a:schemeClr val="bg1"/>
                </a:solidFill>
              </a:rPr>
              <a:t>поява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технологій</a:t>
            </a:r>
            <a:r>
              <a:rPr lang="ru-RU" b="1" dirty="0" smtClean="0">
                <a:solidFill>
                  <a:schemeClr val="bg1"/>
                </a:solidFill>
              </a:rPr>
              <a:t> дозволила </a:t>
            </a:r>
            <a:r>
              <a:rPr lang="ru-RU" b="1" dirty="0" err="1" smtClean="0">
                <a:solidFill>
                  <a:schemeClr val="bg1"/>
                </a:solidFill>
              </a:rPr>
              <a:t>відразу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побачити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переваги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Такі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платформи</a:t>
            </a:r>
            <a:r>
              <a:rPr lang="ru-RU" b="1" dirty="0" smtClean="0">
                <a:solidFill>
                  <a:schemeClr val="bg1"/>
                </a:solidFill>
              </a:rPr>
              <a:t>, як </a:t>
            </a:r>
            <a:r>
              <a:rPr lang="en-US" b="1" dirty="0" smtClean="0">
                <a:solidFill>
                  <a:schemeClr val="bg1"/>
                </a:solidFill>
              </a:rPr>
              <a:t>Twitter, Facebook, LinkedIn </a:t>
            </a:r>
            <a:r>
              <a:rPr lang="ru-RU" b="1" dirty="0" err="1" smtClean="0">
                <a:solidFill>
                  <a:schemeClr val="bg1"/>
                </a:solidFill>
              </a:rPr>
              <a:t>тощо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вивели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PR </a:t>
            </a:r>
            <a:r>
              <a:rPr lang="ru-RU" b="1" dirty="0" smtClean="0">
                <a:solidFill>
                  <a:schemeClr val="bg1"/>
                </a:solidFill>
              </a:rPr>
              <a:t>за </a:t>
            </a:r>
            <a:r>
              <a:rPr lang="ru-RU" b="1" dirty="0" err="1" smtClean="0">
                <a:solidFill>
                  <a:schemeClr val="bg1"/>
                </a:solidFill>
              </a:rPr>
              <a:t>межі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пресрелізів</a:t>
            </a:r>
            <a:r>
              <a:rPr lang="ru-RU" b="1" dirty="0" smtClean="0">
                <a:solidFill>
                  <a:schemeClr val="bg1"/>
                </a:solidFill>
              </a:rPr>
              <a:t> та </a:t>
            </a:r>
            <a:r>
              <a:rPr lang="ru-RU" b="1" dirty="0" err="1" smtClean="0">
                <a:solidFill>
                  <a:schemeClr val="bg1"/>
                </a:solidFill>
              </a:rPr>
              <a:t>інтерв’ю</a:t>
            </a:r>
            <a:r>
              <a:rPr lang="ru-RU" b="1" dirty="0" smtClean="0">
                <a:solidFill>
                  <a:schemeClr val="bg1"/>
                </a:solidFill>
              </a:rPr>
              <a:t> для ЗМІ. </a:t>
            </a:r>
          </a:p>
          <a:p>
            <a:pPr marL="0" indent="0" algn="ctr">
              <a:buNone/>
            </a:pPr>
            <a:r>
              <a:rPr lang="ru-RU" b="1" dirty="0" err="1" smtClean="0">
                <a:solidFill>
                  <a:schemeClr val="bg1"/>
                </a:solidFill>
              </a:rPr>
              <a:t>Деякі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успішні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PR-</a:t>
            </a:r>
            <a:r>
              <a:rPr lang="ru-RU" b="1" dirty="0" err="1" smtClean="0">
                <a:solidFill>
                  <a:schemeClr val="bg1"/>
                </a:solidFill>
              </a:rPr>
              <a:t>кампанії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використовують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соціальні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мережі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значними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відчутними</a:t>
            </a:r>
            <a:r>
              <a:rPr lang="ru-RU" b="1" dirty="0" smtClean="0">
                <a:solidFill>
                  <a:schemeClr val="bg1"/>
                </a:solidFill>
              </a:rPr>
              <a:t> результатами. </a:t>
            </a:r>
            <a:r>
              <a:rPr lang="en-US" b="1" dirty="0" smtClean="0">
                <a:solidFill>
                  <a:schemeClr val="bg1"/>
                </a:solidFill>
              </a:rPr>
              <a:t>PR-</a:t>
            </a:r>
            <a:r>
              <a:rPr lang="ru-RU" b="1" dirty="0" err="1" smtClean="0">
                <a:solidFill>
                  <a:schemeClr val="bg1"/>
                </a:solidFill>
              </a:rPr>
              <a:t>комунікації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допомагають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управлінні</a:t>
            </a:r>
            <a:r>
              <a:rPr lang="ru-RU" b="1" dirty="0" smtClean="0">
                <a:solidFill>
                  <a:schemeClr val="bg1"/>
                </a:solidFill>
              </a:rPr>
              <a:t> брендом та </a:t>
            </a:r>
            <a:r>
              <a:rPr lang="ru-RU" b="1" dirty="0" err="1" smtClean="0">
                <a:solidFill>
                  <a:schemeClr val="bg1"/>
                </a:solidFill>
              </a:rPr>
              <a:t>репутацією</a:t>
            </a:r>
            <a:r>
              <a:rPr lang="ru-RU" b="1" dirty="0" smtClean="0">
                <a:solidFill>
                  <a:schemeClr val="bg1"/>
                </a:solidFill>
              </a:rPr>
              <a:t>, а головне – у </a:t>
            </a:r>
            <a:r>
              <a:rPr lang="ru-RU" b="1" dirty="0" err="1" smtClean="0">
                <a:solidFill>
                  <a:schemeClr val="bg1"/>
                </a:solidFill>
              </a:rPr>
              <a:t>формуванні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лояльності</a:t>
            </a:r>
            <a:r>
              <a:rPr lang="ru-RU" b="1" dirty="0" smtClean="0">
                <a:solidFill>
                  <a:schemeClr val="bg1"/>
                </a:solidFill>
              </a:rPr>
              <a:t> та </a:t>
            </a:r>
            <a:r>
              <a:rPr lang="ru-RU" b="1" dirty="0" err="1" smtClean="0">
                <a:solidFill>
                  <a:schemeClr val="bg1"/>
                </a:solidFill>
              </a:rPr>
              <a:t>залученості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15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Сучасні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реалії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PR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Сучасні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реалії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існування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організації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змушують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PR</a:t>
            </a:r>
            <a:r>
              <a:rPr lang="uk-UA" dirty="0" smtClean="0">
                <a:solidFill>
                  <a:srgbClr val="7030A0"/>
                </a:solidFill>
              </a:rPr>
              <a:t>-</a:t>
            </a:r>
            <a:r>
              <a:rPr lang="ru-RU" dirty="0" err="1" smtClean="0">
                <a:solidFill>
                  <a:srgbClr val="7030A0"/>
                </a:solidFill>
              </a:rPr>
              <a:t>фахівців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демонструвати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цінність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своєї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діяльності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</a:p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Дуже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важливо</a:t>
            </a:r>
            <a:r>
              <a:rPr lang="ru-RU" dirty="0" smtClean="0">
                <a:solidFill>
                  <a:srgbClr val="7030A0"/>
                </a:solidFill>
              </a:rPr>
              <a:t> знати, </a:t>
            </a:r>
            <a:r>
              <a:rPr lang="ru-RU" dirty="0" err="1" smtClean="0">
                <a:solidFill>
                  <a:srgbClr val="7030A0"/>
                </a:solidFill>
              </a:rPr>
              <a:t>чи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досягла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запланована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PR-</a:t>
            </a:r>
            <a:r>
              <a:rPr lang="ru-RU" dirty="0" err="1" smtClean="0">
                <a:solidFill>
                  <a:srgbClr val="7030A0"/>
                </a:solidFill>
              </a:rPr>
              <a:t>програма</a:t>
            </a:r>
            <a:r>
              <a:rPr lang="ru-RU" dirty="0" smtClean="0">
                <a:solidFill>
                  <a:srgbClr val="7030A0"/>
                </a:solidFill>
              </a:rPr>
              <a:t> того, </a:t>
            </a:r>
            <a:r>
              <a:rPr lang="ru-RU" dirty="0" err="1" smtClean="0">
                <a:solidFill>
                  <a:srgbClr val="7030A0"/>
                </a:solidFill>
              </a:rPr>
              <a:t>чого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очікували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фахівці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від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її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проведення</a:t>
            </a:r>
            <a:r>
              <a:rPr lang="ru-RU" dirty="0" smtClean="0">
                <a:solidFill>
                  <a:srgbClr val="7030A0"/>
                </a:solidFill>
              </a:rPr>
              <a:t>, а </a:t>
            </a:r>
            <a:r>
              <a:rPr lang="ru-RU" dirty="0" err="1" smtClean="0">
                <a:solidFill>
                  <a:srgbClr val="7030A0"/>
                </a:solidFill>
              </a:rPr>
              <a:t>якщо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ні</a:t>
            </a:r>
            <a:r>
              <a:rPr lang="ru-RU" dirty="0" smtClean="0">
                <a:solidFill>
                  <a:srgbClr val="7030A0"/>
                </a:solidFill>
              </a:rPr>
              <a:t>, то </a:t>
            </a:r>
            <a:r>
              <a:rPr lang="ru-RU" dirty="0" err="1" smtClean="0">
                <a:solidFill>
                  <a:srgbClr val="7030A0"/>
                </a:solidFill>
              </a:rPr>
              <a:t>чому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</a:p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Значна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кількість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програм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скасовується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або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суттєво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скорочується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оскільки</a:t>
            </a:r>
            <a:r>
              <a:rPr lang="ru-RU" dirty="0" smtClean="0">
                <a:solidFill>
                  <a:srgbClr val="7030A0"/>
                </a:solidFill>
              </a:rPr>
              <a:t> не </a:t>
            </a:r>
            <a:r>
              <a:rPr lang="ru-RU" dirty="0" err="1" smtClean="0">
                <a:solidFill>
                  <a:srgbClr val="7030A0"/>
                </a:solidFill>
              </a:rPr>
              <a:t>було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можливості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визначити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їхню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цінність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</a:p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Кожен</a:t>
            </a:r>
            <a:r>
              <a:rPr lang="ru-RU" dirty="0" smtClean="0">
                <a:solidFill>
                  <a:srgbClr val="7030A0"/>
                </a:solidFill>
              </a:rPr>
              <a:t> аспект </a:t>
            </a:r>
            <a:r>
              <a:rPr lang="ru-RU" dirty="0" err="1" smtClean="0">
                <a:solidFill>
                  <a:srgbClr val="7030A0"/>
                </a:solidFill>
              </a:rPr>
              <a:t>організаційної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діяльності</a:t>
            </a:r>
            <a:r>
              <a:rPr lang="ru-RU" dirty="0" smtClean="0">
                <a:solidFill>
                  <a:srgbClr val="7030A0"/>
                </a:solidFill>
              </a:rPr>
              <a:t>, особливо у </a:t>
            </a:r>
            <a:r>
              <a:rPr lang="ru-RU" dirty="0" err="1" smtClean="0">
                <a:solidFill>
                  <a:srgbClr val="7030A0"/>
                </a:solidFill>
              </a:rPr>
              <a:t>складних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економічних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умовах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або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кризових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ситуаціях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вимірюється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її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відносною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вигодою</a:t>
            </a:r>
            <a:r>
              <a:rPr lang="ru-RU" dirty="0" smtClean="0">
                <a:solidFill>
                  <a:srgbClr val="7030A0"/>
                </a:solidFill>
              </a:rPr>
              <a:t> для </a:t>
            </a:r>
            <a:r>
              <a:rPr lang="ru-RU" dirty="0" err="1" smtClean="0">
                <a:solidFill>
                  <a:srgbClr val="7030A0"/>
                </a:solidFill>
              </a:rPr>
              <a:t>організації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r>
              <a:rPr lang="ru-RU" dirty="0" err="1" smtClean="0">
                <a:solidFill>
                  <a:srgbClr val="7030A0"/>
                </a:solidFill>
              </a:rPr>
              <a:t>Відділ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зв’язків</a:t>
            </a:r>
            <a:r>
              <a:rPr lang="ru-RU" dirty="0" smtClean="0">
                <a:solidFill>
                  <a:srgbClr val="7030A0"/>
                </a:solidFill>
              </a:rPr>
              <a:t> з </a:t>
            </a:r>
            <a:r>
              <a:rPr lang="ru-RU" dirty="0" err="1" smtClean="0">
                <a:solidFill>
                  <a:srgbClr val="7030A0"/>
                </a:solidFill>
              </a:rPr>
              <a:t>громадськістю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який</a:t>
            </a:r>
            <a:r>
              <a:rPr lang="ru-RU" dirty="0" smtClean="0">
                <a:solidFill>
                  <a:srgbClr val="7030A0"/>
                </a:solidFill>
              </a:rPr>
              <a:t> не </a:t>
            </a:r>
            <a:r>
              <a:rPr lang="ru-RU" dirty="0" err="1" smtClean="0">
                <a:solidFill>
                  <a:srgbClr val="7030A0"/>
                </a:solidFill>
              </a:rPr>
              <a:t>може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продемонструвати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надійних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доказів</a:t>
            </a:r>
            <a:r>
              <a:rPr lang="ru-RU" dirty="0" smtClean="0">
                <a:solidFill>
                  <a:srgbClr val="7030A0"/>
                </a:solidFill>
              </a:rPr>
              <a:t> того, </a:t>
            </a:r>
            <a:r>
              <a:rPr lang="ru-RU" dirty="0" err="1" smtClean="0">
                <a:solidFill>
                  <a:srgbClr val="7030A0"/>
                </a:solidFill>
              </a:rPr>
              <a:t>що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його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діяльність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має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цінність</a:t>
            </a:r>
            <a:r>
              <a:rPr lang="ru-RU" dirty="0" smtClean="0">
                <a:solidFill>
                  <a:srgbClr val="7030A0"/>
                </a:solidFill>
              </a:rPr>
              <a:t> та </a:t>
            </a:r>
            <a:r>
              <a:rPr lang="ru-RU" dirty="0" err="1" smtClean="0">
                <a:solidFill>
                  <a:srgbClr val="7030A0"/>
                </a:solidFill>
              </a:rPr>
              <a:t>сприяє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виконанню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цілей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організації</a:t>
            </a:r>
            <a:r>
              <a:rPr lang="ru-RU" dirty="0" smtClean="0">
                <a:solidFill>
                  <a:srgbClr val="7030A0"/>
                </a:solidFill>
              </a:rPr>
              <a:t>, не </a:t>
            </a:r>
            <a:r>
              <a:rPr lang="ru-RU" dirty="0" err="1" smtClean="0">
                <a:solidFill>
                  <a:srgbClr val="7030A0"/>
                </a:solidFill>
              </a:rPr>
              <a:t>зможе</a:t>
            </a:r>
            <a:r>
              <a:rPr lang="ru-RU" dirty="0" smtClean="0">
                <a:solidFill>
                  <a:srgbClr val="7030A0"/>
                </a:solidFill>
              </a:rPr>
              <a:t> й </a:t>
            </a:r>
            <a:r>
              <a:rPr lang="ru-RU" dirty="0" err="1" smtClean="0">
                <a:solidFill>
                  <a:srgbClr val="7030A0"/>
                </a:solidFill>
              </a:rPr>
              <a:t>впливати</a:t>
            </a:r>
            <a:r>
              <a:rPr lang="ru-RU" dirty="0" smtClean="0">
                <a:solidFill>
                  <a:srgbClr val="7030A0"/>
                </a:solidFill>
              </a:rPr>
              <a:t> на </a:t>
            </a:r>
            <a:r>
              <a:rPr lang="ru-RU" dirty="0" err="1" smtClean="0">
                <a:solidFill>
                  <a:srgbClr val="7030A0"/>
                </a:solidFill>
              </a:rPr>
              <a:t>визначення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політики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щодо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свого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функціонування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</a:p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Оцінювання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діяльності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дозволяє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професіоналам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визначати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ефективність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зусиль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продемонструвати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ефективність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керівництва</a:t>
            </a:r>
            <a:r>
              <a:rPr lang="ru-RU" dirty="0" smtClean="0">
                <a:solidFill>
                  <a:srgbClr val="7030A0"/>
                </a:solidFill>
              </a:rPr>
              <a:t> та </a:t>
            </a:r>
            <a:r>
              <a:rPr lang="ru-RU" dirty="0" err="1" smtClean="0">
                <a:solidFill>
                  <a:srgbClr val="7030A0"/>
                </a:solidFill>
              </a:rPr>
              <a:t>планувати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майбутні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зусилля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02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Н</a:t>
            </a:r>
            <a:r>
              <a:rPr lang="ru-RU" b="1" dirty="0" err="1" smtClean="0">
                <a:solidFill>
                  <a:srgbClr val="C00000"/>
                </a:solidFill>
              </a:rPr>
              <a:t>ове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визначення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зв’язків</a:t>
            </a:r>
            <a:r>
              <a:rPr lang="ru-RU" b="1" dirty="0" smtClean="0">
                <a:solidFill>
                  <a:srgbClr val="C00000"/>
                </a:solidFill>
              </a:rPr>
              <a:t> з </a:t>
            </a:r>
            <a:r>
              <a:rPr lang="ru-RU" b="1" dirty="0" err="1" smtClean="0">
                <a:solidFill>
                  <a:srgbClr val="C00000"/>
                </a:solidFill>
              </a:rPr>
              <a:t>громадськістю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</a:rPr>
              <a:t>2019)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вересні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2019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на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засіданні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Міжнародної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асоціації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зв’язків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з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громадськістю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IPRA)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прийняте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нове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визначення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зв’язків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громадськістю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відповідає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часу та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динамічному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світу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в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якому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ми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живемо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Результатом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кількамісячних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дискусій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членів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IPRA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стало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наступне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визначення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зв’язки</a:t>
            </a:r>
            <a:r>
              <a:rPr lang="ru-RU" b="1" dirty="0" smtClean="0">
                <a:solidFill>
                  <a:srgbClr val="C00000"/>
                </a:solidFill>
              </a:rPr>
              <a:t> з </a:t>
            </a:r>
            <a:r>
              <a:rPr lang="ru-RU" b="1" dirty="0" err="1" smtClean="0">
                <a:solidFill>
                  <a:srgbClr val="C00000"/>
                </a:solidFill>
              </a:rPr>
              <a:t>громадськістю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– </a:t>
            </a:r>
            <a:r>
              <a:rPr lang="ru-RU" dirty="0" err="1" smtClean="0">
                <a:solidFill>
                  <a:srgbClr val="C00000"/>
                </a:solidFill>
              </a:rPr>
              <a:t>це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управлінська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діяльність</a:t>
            </a:r>
            <a:r>
              <a:rPr lang="ru-RU" dirty="0" smtClean="0">
                <a:solidFill>
                  <a:srgbClr val="C00000"/>
                </a:solidFill>
              </a:rPr>
              <a:t> з </a:t>
            </a:r>
            <a:r>
              <a:rPr lang="ru-RU" dirty="0" err="1" smtClean="0">
                <a:solidFill>
                  <a:srgbClr val="C00000"/>
                </a:solidFill>
              </a:rPr>
              <a:t>прийняттям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рішень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завданням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якої</a:t>
            </a:r>
            <a:r>
              <a:rPr lang="ru-RU" dirty="0" smtClean="0">
                <a:solidFill>
                  <a:srgbClr val="C00000"/>
                </a:solidFill>
              </a:rPr>
              <a:t> є </a:t>
            </a:r>
            <a:r>
              <a:rPr lang="ru-RU" dirty="0" err="1" smtClean="0">
                <a:solidFill>
                  <a:srgbClr val="C00000"/>
                </a:solidFill>
              </a:rPr>
              <a:t>побудова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відносин</a:t>
            </a:r>
            <a:r>
              <a:rPr lang="ru-RU" dirty="0" smtClean="0">
                <a:solidFill>
                  <a:srgbClr val="C00000"/>
                </a:solidFill>
              </a:rPr>
              <a:t> та </a:t>
            </a:r>
            <a:r>
              <a:rPr lang="ru-RU" dirty="0" err="1" smtClean="0">
                <a:solidFill>
                  <a:srgbClr val="C00000"/>
                </a:solidFill>
              </a:rPr>
              <a:t>спільних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інтересів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між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організаціями</a:t>
            </a:r>
            <a:r>
              <a:rPr lang="ru-RU" dirty="0" smtClean="0">
                <a:solidFill>
                  <a:srgbClr val="C00000"/>
                </a:solidFill>
              </a:rPr>
              <a:t> та </a:t>
            </a:r>
            <a:r>
              <a:rPr lang="ru-RU" dirty="0" err="1" smtClean="0">
                <a:solidFill>
                  <a:srgbClr val="C00000"/>
                </a:solidFill>
              </a:rPr>
              <a:t>їх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громадськістю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заснованих</a:t>
            </a:r>
            <a:r>
              <a:rPr lang="ru-RU" dirty="0" smtClean="0">
                <a:solidFill>
                  <a:srgbClr val="C00000"/>
                </a:solidFill>
              </a:rPr>
              <a:t> на </a:t>
            </a:r>
            <a:r>
              <a:rPr lang="ru-RU" dirty="0" err="1" smtClean="0">
                <a:solidFill>
                  <a:srgbClr val="C00000"/>
                </a:solidFill>
              </a:rPr>
              <a:t>наданій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інформації</a:t>
            </a:r>
            <a:r>
              <a:rPr lang="ru-RU" dirty="0" smtClean="0">
                <a:solidFill>
                  <a:srgbClr val="C00000"/>
                </a:solidFill>
              </a:rPr>
              <a:t> за </a:t>
            </a:r>
            <a:r>
              <a:rPr lang="ru-RU" dirty="0" err="1" smtClean="0">
                <a:solidFill>
                  <a:srgbClr val="C00000"/>
                </a:solidFill>
              </a:rPr>
              <a:t>допомогою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довірчих</a:t>
            </a:r>
            <a:r>
              <a:rPr lang="ru-RU" dirty="0" smtClean="0">
                <a:solidFill>
                  <a:srgbClr val="C00000"/>
                </a:solidFill>
              </a:rPr>
              <a:t> та </a:t>
            </a:r>
            <a:r>
              <a:rPr lang="ru-RU" dirty="0" err="1" smtClean="0">
                <a:solidFill>
                  <a:srgbClr val="C00000"/>
                </a:solidFill>
              </a:rPr>
              <a:t>етичних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методів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комунікації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35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B0F0"/>
                </a:solidFill>
              </a:rPr>
              <a:t>Вим</a:t>
            </a:r>
            <a:r>
              <a:rPr lang="uk-UA" b="1" dirty="0" err="1" smtClean="0">
                <a:solidFill>
                  <a:srgbClr val="00B0F0"/>
                </a:solidFill>
              </a:rPr>
              <a:t>ірювання</a:t>
            </a:r>
            <a:r>
              <a:rPr lang="uk-UA" b="1" dirty="0" smtClean="0">
                <a:solidFill>
                  <a:srgbClr val="00B0F0"/>
                </a:solidFill>
              </a:rPr>
              <a:t> результатів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Оскільки</a:t>
            </a:r>
            <a:r>
              <a:rPr lang="ru-RU" dirty="0" smtClean="0">
                <a:solidFill>
                  <a:srgbClr val="C00000"/>
                </a:solidFill>
              </a:rPr>
              <a:t> за </a:t>
            </a:r>
            <a:r>
              <a:rPr lang="ru-RU" dirty="0" err="1" smtClean="0">
                <a:solidFill>
                  <a:srgbClr val="C00000"/>
                </a:solidFill>
              </a:rPr>
              <a:t>своєю</a:t>
            </a:r>
            <a:r>
              <a:rPr lang="ru-RU" dirty="0" smtClean="0">
                <a:solidFill>
                  <a:srgbClr val="C00000"/>
                </a:solidFill>
              </a:rPr>
              <a:t> природою </a:t>
            </a:r>
            <a:r>
              <a:rPr lang="ru-RU" dirty="0" err="1" smtClean="0">
                <a:solidFill>
                  <a:srgbClr val="C00000"/>
                </a:solidFill>
              </a:rPr>
              <a:t>зв’язки</a:t>
            </a:r>
            <a:r>
              <a:rPr lang="ru-RU" dirty="0" smtClean="0">
                <a:solidFill>
                  <a:srgbClr val="C00000"/>
                </a:solidFill>
              </a:rPr>
              <a:t> з </a:t>
            </a:r>
            <a:r>
              <a:rPr lang="ru-RU" dirty="0" err="1" smtClean="0">
                <a:solidFill>
                  <a:srgbClr val="C00000"/>
                </a:solidFill>
              </a:rPr>
              <a:t>громадськістю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нематеріальні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з’ясувати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цінність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діяльності</a:t>
            </a:r>
            <a:r>
              <a:rPr lang="ru-RU" dirty="0" smtClean="0">
                <a:solidFill>
                  <a:srgbClr val="C00000"/>
                </a:solidFill>
              </a:rPr>
              <a:t> складно. </a:t>
            </a:r>
            <a:r>
              <a:rPr lang="ru-RU" dirty="0" err="1" smtClean="0">
                <a:solidFill>
                  <a:srgbClr val="C00000"/>
                </a:solidFill>
              </a:rPr>
              <a:t>Це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призводить</a:t>
            </a:r>
            <a:r>
              <a:rPr lang="ru-RU" dirty="0" smtClean="0">
                <a:solidFill>
                  <a:srgbClr val="C00000"/>
                </a:solidFill>
              </a:rPr>
              <a:t> до </a:t>
            </a:r>
            <a:r>
              <a:rPr lang="ru-RU" dirty="0" err="1" smtClean="0">
                <a:solidFill>
                  <a:srgbClr val="C00000"/>
                </a:solidFill>
              </a:rPr>
              <a:t>невірного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використання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помилкових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методів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вимірювання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</a:rPr>
              <a:t>Основним</a:t>
            </a:r>
            <a:r>
              <a:rPr lang="ru-RU" b="1" dirty="0" smtClean="0">
                <a:solidFill>
                  <a:srgbClr val="C00000"/>
                </a:solidFill>
              </a:rPr>
              <a:t> принципом </a:t>
            </a:r>
            <a:r>
              <a:rPr lang="ru-RU" b="1" dirty="0" err="1" smtClean="0">
                <a:solidFill>
                  <a:srgbClr val="C00000"/>
                </a:solidFill>
              </a:rPr>
              <a:t>професійної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PR-</a:t>
            </a:r>
            <a:r>
              <a:rPr lang="ru-RU" b="1" dirty="0" err="1" smtClean="0">
                <a:solidFill>
                  <a:srgbClr val="C00000"/>
                </a:solidFill>
              </a:rPr>
              <a:t>діяльності</a:t>
            </a:r>
            <a:r>
              <a:rPr lang="ru-RU" b="1" dirty="0" smtClean="0">
                <a:solidFill>
                  <a:srgbClr val="C00000"/>
                </a:solidFill>
              </a:rPr>
              <a:t> повинно стати </a:t>
            </a:r>
            <a:r>
              <a:rPr lang="ru-RU" b="1" dirty="0" err="1" smtClean="0">
                <a:solidFill>
                  <a:srgbClr val="C00000"/>
                </a:solidFill>
              </a:rPr>
              <a:t>проведення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вимірювання</a:t>
            </a:r>
            <a:r>
              <a:rPr lang="ru-RU" b="1" dirty="0" smtClean="0">
                <a:solidFill>
                  <a:srgbClr val="C00000"/>
                </a:solidFill>
              </a:rPr>
              <a:t> та </a:t>
            </a:r>
            <a:r>
              <a:rPr lang="ru-RU" b="1" dirty="0" err="1" smtClean="0">
                <a:solidFill>
                  <a:srgbClr val="C00000"/>
                </a:solidFill>
              </a:rPr>
              <a:t>оцінки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діяльності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Зусилля</a:t>
            </a:r>
            <a:r>
              <a:rPr lang="ru-RU" dirty="0" smtClean="0">
                <a:solidFill>
                  <a:srgbClr val="C00000"/>
                </a:solidFill>
              </a:rPr>
              <a:t> з </a:t>
            </a:r>
            <a:r>
              <a:rPr lang="ru-RU" dirty="0" err="1" smtClean="0">
                <a:solidFill>
                  <a:srgbClr val="C00000"/>
                </a:solidFill>
              </a:rPr>
              <a:t>оцінювання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ефекту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або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результатів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завжди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складні</a:t>
            </a:r>
            <a:r>
              <a:rPr lang="ru-RU" dirty="0" smtClean="0">
                <a:solidFill>
                  <a:srgbClr val="C00000"/>
                </a:solidFill>
              </a:rPr>
              <a:t> та </a:t>
            </a:r>
            <a:r>
              <a:rPr lang="ru-RU" dirty="0" err="1" smtClean="0">
                <a:solidFill>
                  <a:srgbClr val="C00000"/>
                </a:solidFill>
              </a:rPr>
              <a:t>ніколи</a:t>
            </a:r>
            <a:r>
              <a:rPr lang="ru-RU" dirty="0" smtClean="0">
                <a:solidFill>
                  <a:srgbClr val="C00000"/>
                </a:solidFill>
              </a:rPr>
              <a:t> не </a:t>
            </a:r>
            <a:r>
              <a:rPr lang="ru-RU" dirty="0" err="1" smtClean="0">
                <a:solidFill>
                  <a:srgbClr val="C00000"/>
                </a:solidFill>
              </a:rPr>
              <a:t>бувають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повністю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об’єктивні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Проте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якщо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PR-</a:t>
            </a:r>
            <a:r>
              <a:rPr lang="ru-RU" b="1" dirty="0" err="1" smtClean="0">
                <a:solidFill>
                  <a:srgbClr val="C00000"/>
                </a:solidFill>
              </a:rPr>
              <a:t>спеціалісти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зможуть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виміряти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результати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своєї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діяльності</a:t>
            </a:r>
            <a:r>
              <a:rPr lang="ru-RU" b="1" dirty="0" smtClean="0">
                <a:solidFill>
                  <a:srgbClr val="C00000"/>
                </a:solidFill>
              </a:rPr>
              <a:t>, то вони </a:t>
            </a:r>
            <a:r>
              <a:rPr lang="ru-RU" b="1" dirty="0" err="1" smtClean="0">
                <a:solidFill>
                  <a:srgbClr val="C00000"/>
                </a:solidFill>
              </a:rPr>
              <a:t>зможуть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якнайкраще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планувати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подальші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зусилля</a:t>
            </a:r>
            <a:r>
              <a:rPr lang="ru-RU" b="1" dirty="0" smtClean="0">
                <a:solidFill>
                  <a:srgbClr val="C00000"/>
                </a:solidFill>
              </a:rPr>
              <a:t> та </a:t>
            </a:r>
            <a:r>
              <a:rPr lang="ru-RU" b="1" dirty="0" err="1" smtClean="0">
                <a:solidFill>
                  <a:srgbClr val="C00000"/>
                </a:solidFill>
              </a:rPr>
              <a:t>демонструвати</a:t>
            </a:r>
            <a:r>
              <a:rPr lang="ru-RU" b="1" dirty="0" smtClean="0">
                <a:solidFill>
                  <a:srgbClr val="C00000"/>
                </a:solidFill>
              </a:rPr>
              <a:t> свою </a:t>
            </a:r>
            <a:r>
              <a:rPr lang="ru-RU" b="1" dirty="0" err="1" smtClean="0">
                <a:solidFill>
                  <a:srgbClr val="C00000"/>
                </a:solidFill>
              </a:rPr>
              <a:t>цінність</a:t>
            </a:r>
            <a:r>
              <a:rPr lang="ru-RU" b="1" dirty="0" smtClean="0">
                <a:solidFill>
                  <a:srgbClr val="C00000"/>
                </a:solidFill>
              </a:rPr>
              <a:t> особам, </a:t>
            </a:r>
            <a:r>
              <a:rPr lang="ru-RU" b="1" dirty="0" err="1" smtClean="0">
                <a:solidFill>
                  <a:srgbClr val="C00000"/>
                </a:solidFill>
              </a:rPr>
              <a:t>що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приймають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організаційні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рішення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Що таке піар (паблік рілейшнз), історія, визначення, види, що означає  спеціаліст по звязках з громадськістю, приклади чорного піару | #ТЕГ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059709"/>
            <a:ext cx="4851400" cy="39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0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Категорія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ефективність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З’ясуємо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категорій</a:t>
            </a:r>
            <a:r>
              <a:rPr lang="ru-RU" dirty="0" smtClean="0"/>
              <a:t> «</a:t>
            </a:r>
            <a:r>
              <a:rPr lang="ru-RU" dirty="0" err="1" smtClean="0"/>
              <a:t>ефективність</a:t>
            </a:r>
            <a:r>
              <a:rPr lang="ru-RU" dirty="0" smtClean="0"/>
              <a:t>» (англ. </a:t>
            </a:r>
            <a:r>
              <a:rPr lang="en-US" b="1" dirty="0" smtClean="0"/>
              <a:t>efficiency)</a:t>
            </a:r>
            <a:r>
              <a:rPr lang="en-US" dirty="0" smtClean="0"/>
              <a:t> </a:t>
            </a:r>
            <a:r>
              <a:rPr lang="ru-RU" dirty="0" smtClean="0"/>
              <a:t>і «</a:t>
            </a:r>
            <a:r>
              <a:rPr lang="ru-RU" dirty="0" err="1" smtClean="0"/>
              <a:t>результативність</a:t>
            </a:r>
            <a:r>
              <a:rPr lang="ru-RU" dirty="0" smtClean="0"/>
              <a:t>» (англ. </a:t>
            </a:r>
            <a:r>
              <a:rPr lang="en-US" b="1" dirty="0" smtClean="0"/>
              <a:t>effectiveness</a:t>
            </a:r>
            <a:r>
              <a:rPr lang="en-US" dirty="0" smtClean="0"/>
              <a:t>). </a:t>
            </a:r>
            <a:endParaRPr lang="uk-UA" dirty="0" smtClean="0"/>
          </a:p>
          <a:p>
            <a:r>
              <a:rPr lang="ru-RU" dirty="0" err="1" smtClean="0"/>
              <a:t>Звернувшись</a:t>
            </a:r>
            <a:r>
              <a:rPr lang="ru-RU" dirty="0" smtClean="0"/>
              <a:t> до </a:t>
            </a:r>
            <a:r>
              <a:rPr lang="ru-RU" dirty="0" err="1" smtClean="0"/>
              <a:t>тлумачного</a:t>
            </a:r>
            <a:r>
              <a:rPr lang="ru-RU" dirty="0" smtClean="0"/>
              <a:t> словника, </a:t>
            </a:r>
            <a:r>
              <a:rPr lang="ru-RU" dirty="0" err="1" smtClean="0"/>
              <a:t>знаходимо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термінів</a:t>
            </a:r>
            <a:r>
              <a:rPr lang="ru-RU" dirty="0" smtClean="0"/>
              <a:t> «</a:t>
            </a:r>
            <a:r>
              <a:rPr lang="ru-RU" dirty="0" err="1" smtClean="0"/>
              <a:t>ефект</a:t>
            </a:r>
            <a:r>
              <a:rPr lang="ru-RU" dirty="0" smtClean="0"/>
              <a:t>» (</a:t>
            </a:r>
            <a:r>
              <a:rPr lang="ru-RU" dirty="0" err="1" smtClean="0"/>
              <a:t>від</a:t>
            </a:r>
            <a:r>
              <a:rPr lang="ru-RU" dirty="0" smtClean="0"/>
              <a:t> лат. </a:t>
            </a:r>
            <a:r>
              <a:rPr lang="en-US" b="1" dirty="0" err="1" smtClean="0"/>
              <a:t>effektus</a:t>
            </a:r>
            <a:r>
              <a:rPr lang="en-US" dirty="0" smtClean="0"/>
              <a:t> – </a:t>
            </a:r>
            <a:r>
              <a:rPr lang="ru-RU" dirty="0" err="1" smtClean="0"/>
              <a:t>виконання</a:t>
            </a:r>
            <a:r>
              <a:rPr lang="ru-RU" dirty="0" smtClean="0"/>
              <a:t>, </a:t>
            </a:r>
            <a:r>
              <a:rPr lang="ru-RU" dirty="0" err="1" smtClean="0"/>
              <a:t>дія</a:t>
            </a:r>
            <a:r>
              <a:rPr lang="ru-RU" dirty="0" smtClean="0"/>
              <a:t>, </a:t>
            </a:r>
            <a:r>
              <a:rPr lang="ru-RU" dirty="0" err="1" smtClean="0"/>
              <a:t>вплив</a:t>
            </a:r>
            <a:r>
              <a:rPr lang="ru-RU" dirty="0" smtClean="0"/>
              <a:t>) – результат, </a:t>
            </a:r>
            <a:r>
              <a:rPr lang="ru-RU" dirty="0" err="1" smtClean="0"/>
              <a:t>наслідок</a:t>
            </a:r>
            <a:r>
              <a:rPr lang="ru-RU" dirty="0" smtClean="0"/>
              <a:t> </a:t>
            </a:r>
            <a:r>
              <a:rPr lang="ru-RU" dirty="0" err="1" smtClean="0"/>
              <a:t>чого-небудь</a:t>
            </a:r>
            <a:r>
              <a:rPr lang="ru-RU" dirty="0" smtClean="0"/>
              <a:t>; «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результат» –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кінцевий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підсумок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якої-небудь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діяльності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наслідок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якої-небудь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дії</a:t>
            </a:r>
            <a:r>
              <a:rPr lang="ru-RU" dirty="0" smtClean="0"/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Похідними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термінів</a:t>
            </a:r>
            <a:r>
              <a:rPr lang="ru-RU" dirty="0" smtClean="0"/>
              <a:t> є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ефективність</a:t>
            </a:r>
            <a:r>
              <a:rPr lang="ru-RU" dirty="0" smtClean="0">
                <a:solidFill>
                  <a:srgbClr val="C00000"/>
                </a:solidFill>
              </a:rPr>
              <a:t>» </a:t>
            </a:r>
            <a:r>
              <a:rPr lang="ru-RU" dirty="0" smtClean="0"/>
              <a:t>і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результативність</a:t>
            </a:r>
            <a:r>
              <a:rPr lang="ru-RU" dirty="0" smtClean="0"/>
              <a:t>». </a:t>
            </a:r>
          </a:p>
          <a:p>
            <a:r>
              <a:rPr lang="ru-RU" dirty="0" err="1" smtClean="0"/>
              <a:t>Зазначимо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ефект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величина абсолютна, </a:t>
            </a:r>
            <a:r>
              <a:rPr lang="ru-RU" b="1" dirty="0" err="1" smtClean="0">
                <a:solidFill>
                  <a:srgbClr val="C00000"/>
                </a:solidFill>
              </a:rPr>
              <a:t>ефективність</a:t>
            </a:r>
            <a:r>
              <a:rPr lang="ru-RU" dirty="0" smtClean="0"/>
              <a:t> – величина </a:t>
            </a:r>
            <a:r>
              <a:rPr lang="ru-RU" dirty="0" err="1" smtClean="0"/>
              <a:t>відносна</a:t>
            </a:r>
            <a:r>
              <a:rPr lang="ru-RU" dirty="0" smtClean="0"/>
              <a:t>, яка </a:t>
            </a:r>
            <a:r>
              <a:rPr lang="ru-RU" dirty="0" err="1" smtClean="0"/>
              <a:t>важлива</a:t>
            </a:r>
            <a:r>
              <a:rPr lang="ru-RU" dirty="0" smtClean="0"/>
              <a:t> для </a:t>
            </a:r>
            <a:r>
              <a:rPr lang="ru-RU" dirty="0" err="1" smtClean="0"/>
              <a:t>довготривалого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дослідники</a:t>
            </a:r>
            <a:r>
              <a:rPr lang="ru-RU" dirty="0" smtClean="0"/>
              <a:t> </a:t>
            </a:r>
            <a:r>
              <a:rPr lang="ru-RU" dirty="0" err="1" smtClean="0"/>
              <a:t>розглядають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результативність</a:t>
            </a:r>
            <a:r>
              <a:rPr lang="ru-RU" dirty="0" smtClean="0">
                <a:solidFill>
                  <a:srgbClr val="C00000"/>
                </a:solidFill>
              </a:rPr>
              <a:t> як </a:t>
            </a:r>
            <a:r>
              <a:rPr lang="ru-RU" dirty="0" err="1" smtClean="0">
                <a:solidFill>
                  <a:srgbClr val="C00000"/>
                </a:solidFill>
              </a:rPr>
              <a:t>основний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критерій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або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складник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ефективності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803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П. </a:t>
            </a:r>
            <a:r>
              <a:rPr lang="ru-RU" dirty="0" err="1" smtClean="0">
                <a:solidFill>
                  <a:schemeClr val="bg1"/>
                </a:solidFill>
              </a:rPr>
              <a:t>Друкер</a:t>
            </a:r>
            <a:r>
              <a:rPr lang="ru-RU" dirty="0" smtClean="0">
                <a:solidFill>
                  <a:schemeClr val="bg1"/>
                </a:solidFill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</a:rPr>
              <a:t>результативність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Відомим</a:t>
            </a:r>
            <a:r>
              <a:rPr lang="ru-RU" dirty="0" smtClean="0"/>
              <a:t> </a:t>
            </a:r>
            <a:r>
              <a:rPr lang="ru-RU" dirty="0" err="1" smtClean="0"/>
              <a:t>афористичним</a:t>
            </a:r>
            <a:r>
              <a:rPr lang="ru-RU" dirty="0" smtClean="0"/>
              <a:t> </a:t>
            </a:r>
            <a:r>
              <a:rPr lang="ru-RU" dirty="0" err="1" smtClean="0"/>
              <a:t>висловом</a:t>
            </a:r>
            <a:r>
              <a:rPr lang="ru-RU" dirty="0" smtClean="0"/>
              <a:t> </a:t>
            </a:r>
            <a:r>
              <a:rPr lang="ru-RU" dirty="0" err="1" smtClean="0"/>
              <a:t>визнаний</a:t>
            </a:r>
            <a:r>
              <a:rPr lang="ru-RU" dirty="0" smtClean="0"/>
              <a:t> </a:t>
            </a:r>
            <a:r>
              <a:rPr lang="ru-RU" dirty="0" err="1" smtClean="0"/>
              <a:t>американський</a:t>
            </a:r>
            <a:r>
              <a:rPr lang="ru-RU" dirty="0" smtClean="0"/>
              <a:t> </a:t>
            </a:r>
            <a:r>
              <a:rPr lang="ru-RU" dirty="0" err="1" smtClean="0"/>
              <a:t>дослідник</a:t>
            </a:r>
            <a:r>
              <a:rPr lang="ru-RU" dirty="0" smtClean="0"/>
              <a:t> та консультант у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організаційного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та </a:t>
            </a:r>
            <a:r>
              <a:rPr lang="ru-RU" dirty="0" err="1" smtClean="0"/>
              <a:t>управління</a:t>
            </a:r>
            <a:r>
              <a:rPr lang="ru-RU" dirty="0" smtClean="0"/>
              <a:t>, автор </a:t>
            </a:r>
            <a:r>
              <a:rPr lang="ru-RU" dirty="0" err="1" smtClean="0"/>
              <a:t>концепції</a:t>
            </a:r>
            <a:r>
              <a:rPr lang="ru-RU" dirty="0" smtClean="0"/>
              <a:t> «</a:t>
            </a:r>
            <a:r>
              <a:rPr lang="ru-RU" dirty="0" err="1" smtClean="0"/>
              <a:t>управління</a:t>
            </a:r>
            <a:r>
              <a:rPr lang="ru-RU" dirty="0" smtClean="0"/>
              <a:t> за </a:t>
            </a:r>
            <a:r>
              <a:rPr lang="ru-RU" dirty="0" err="1" smtClean="0"/>
              <a:t>цілями</a:t>
            </a:r>
            <a:r>
              <a:rPr lang="ru-RU" dirty="0" smtClean="0"/>
              <a:t>» </a:t>
            </a:r>
            <a:r>
              <a:rPr lang="ru-RU" dirty="0" smtClean="0">
                <a:solidFill>
                  <a:srgbClr val="C00000"/>
                </a:solidFill>
              </a:rPr>
              <a:t>П. </a:t>
            </a:r>
            <a:r>
              <a:rPr lang="ru-RU" dirty="0" err="1" smtClean="0">
                <a:solidFill>
                  <a:srgbClr val="C00000"/>
                </a:solidFill>
              </a:rPr>
              <a:t>Друкер</a:t>
            </a:r>
            <a:r>
              <a:rPr lang="ru-RU" dirty="0" smtClean="0"/>
              <a:t> так </a:t>
            </a:r>
            <a:r>
              <a:rPr lang="ru-RU" dirty="0" err="1" smtClean="0"/>
              <a:t>пояснював</a:t>
            </a:r>
            <a:r>
              <a:rPr lang="ru-RU" dirty="0" smtClean="0"/>
              <a:t> </a:t>
            </a:r>
            <a:r>
              <a:rPr lang="ru-RU" dirty="0" err="1" smtClean="0"/>
              <a:t>відмінність</a:t>
            </a:r>
            <a:r>
              <a:rPr lang="ru-RU" dirty="0" smtClean="0"/>
              <a:t> </a:t>
            </a:r>
            <a:r>
              <a:rPr lang="ru-RU" dirty="0" err="1" smtClean="0"/>
              <a:t>термінів</a:t>
            </a:r>
            <a:r>
              <a:rPr lang="ru-RU" dirty="0" smtClean="0"/>
              <a:t>: </a:t>
            </a:r>
            <a:r>
              <a:rPr lang="ru-RU" b="1" i="1" dirty="0" smtClean="0">
                <a:solidFill>
                  <a:srgbClr val="C00000"/>
                </a:solidFill>
              </a:rPr>
              <a:t>«</a:t>
            </a:r>
            <a:r>
              <a:rPr lang="ru-RU" b="1" i="1" dirty="0" err="1" smtClean="0">
                <a:solidFill>
                  <a:srgbClr val="C00000"/>
                </a:solidFill>
              </a:rPr>
              <a:t>результативність</a:t>
            </a:r>
            <a:r>
              <a:rPr lang="ru-RU" b="1" i="1" dirty="0" smtClean="0">
                <a:solidFill>
                  <a:srgbClr val="C00000"/>
                </a:solidFill>
              </a:rPr>
              <a:t> – </a:t>
            </a:r>
            <a:r>
              <a:rPr lang="ru-RU" b="1" i="1" dirty="0" err="1" smtClean="0">
                <a:solidFill>
                  <a:srgbClr val="C00000"/>
                </a:solidFill>
              </a:rPr>
              <a:t>це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робити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правильні</a:t>
            </a:r>
            <a:r>
              <a:rPr lang="ru-RU" b="1" i="1" dirty="0" smtClean="0">
                <a:solidFill>
                  <a:srgbClr val="C00000"/>
                </a:solidFill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</a:rPr>
              <a:t>потрібні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речі</a:t>
            </a:r>
            <a:r>
              <a:rPr lang="ru-RU" b="1" i="1" dirty="0" smtClean="0">
                <a:solidFill>
                  <a:srgbClr val="C00000"/>
                </a:solidFill>
              </a:rPr>
              <a:t>, а </a:t>
            </a:r>
            <a:r>
              <a:rPr lang="ru-RU" b="1" i="1" dirty="0" err="1" smtClean="0">
                <a:solidFill>
                  <a:srgbClr val="C00000"/>
                </a:solidFill>
              </a:rPr>
              <a:t>ефективність</a:t>
            </a:r>
            <a:r>
              <a:rPr lang="ru-RU" b="1" i="1" dirty="0" smtClean="0">
                <a:solidFill>
                  <a:srgbClr val="C00000"/>
                </a:solidFill>
              </a:rPr>
              <a:t> – </a:t>
            </a:r>
            <a:r>
              <a:rPr lang="ru-RU" b="1" i="1" dirty="0" err="1" smtClean="0">
                <a:solidFill>
                  <a:srgbClr val="C00000"/>
                </a:solidFill>
              </a:rPr>
              <a:t>це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робити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речі</a:t>
            </a:r>
            <a:r>
              <a:rPr lang="ru-RU" b="1" i="1" dirty="0" smtClean="0">
                <a:solidFill>
                  <a:srgbClr val="C00000"/>
                </a:solidFill>
              </a:rPr>
              <a:t> правильно»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Книга: &quot;Практика менеджмента&quot; - Питер Друкер. Купить книгу, читать рецензии  | Practice of Management | ISBN 978-5-00057-373-0 | Лабирин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91" y="2004291"/>
            <a:ext cx="3943927" cy="417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2011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1144</Words>
  <Application>Microsoft Office PowerPoint</Application>
  <PresentationFormat>Широкоэкранный</PresentationFormat>
  <Paragraphs>92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Вимірювання ефективності PR-діяльності: варіативність критеріїв та підходів</vt:lpstr>
      <vt:lpstr>Поняття ефективності PR-діяльності</vt:lpstr>
      <vt:lpstr>Ефективність PR-діяльності</vt:lpstr>
      <vt:lpstr>PR-діяльність значно заощаджує кошти</vt:lpstr>
      <vt:lpstr>Сучасні реалії PR</vt:lpstr>
      <vt:lpstr>Нове визначення зв’язків з громадськістю (2019)</vt:lpstr>
      <vt:lpstr>Вимірювання результатів</vt:lpstr>
      <vt:lpstr>Категорія «ефективність»</vt:lpstr>
      <vt:lpstr> П. Друкер про результативність</vt:lpstr>
      <vt:lpstr>Результативність та ефективність</vt:lpstr>
      <vt:lpstr>В. Королько про ефективність PR-програм</vt:lpstr>
      <vt:lpstr> ПРАКТИКА ОЦІНКИ ЕФЕКТИВНОСТІ PR-ДІЯЛЬНОСТІ </vt:lpstr>
      <vt:lpstr>1. Кількість публікацій ( Coverage )</vt:lpstr>
      <vt:lpstr>2. Аудиторія кампанії ( Impressions )</vt:lpstr>
      <vt:lpstr>3. Аdvertising value equivalency (AVE)</vt:lpstr>
      <vt:lpstr>4. PR Value (ефективність PR)</vt:lpstr>
      <vt:lpstr>5. Savings</vt:lpstr>
      <vt:lpstr>Отже, кількісні оцінки є</vt:lpstr>
      <vt:lpstr>Якісні характеристики KPI PR-діяльності</vt:lpstr>
      <vt:lpstr>Презентация PowerPoint</vt:lpstr>
      <vt:lpstr>Оцінка програм та діяльності зі зв’язків з громадськістю</vt:lpstr>
      <vt:lpstr>Оцінка ПР-кампанії</vt:lpstr>
      <vt:lpstr>Оцінка зв’язків з громадськістю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Вимірювання ефективності PR-діяльності: варіативність критеріїв та підходів</dc:title>
  <dc:creator>user</dc:creator>
  <cp:lastModifiedBy>user</cp:lastModifiedBy>
  <cp:revision>15</cp:revision>
  <dcterms:created xsi:type="dcterms:W3CDTF">2022-04-25T14:33:44Z</dcterms:created>
  <dcterms:modified xsi:type="dcterms:W3CDTF">2022-04-26T18:25:04Z</dcterms:modified>
</cp:coreProperties>
</file>