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 id="261" r:id="rId8"/>
    <p:sldId id="263" r:id="rId9"/>
    <p:sldId id="264" r:id="rId10"/>
    <p:sldId id="269" r:id="rId11"/>
    <p:sldId id="268" r:id="rId12"/>
    <p:sldId id="266" r:id="rId13"/>
    <p:sldId id="267" r:id="rId14"/>
    <p:sldId id="270" r:id="rId15"/>
    <p:sldId id="271" r:id="rId16"/>
    <p:sldId id="272" r:id="rId17"/>
    <p:sldId id="282" r:id="rId18"/>
    <p:sldId id="285" r:id="rId19"/>
    <p:sldId id="290" r:id="rId20"/>
    <p:sldId id="289" r:id="rId21"/>
    <p:sldId id="288" r:id="rId22"/>
    <p:sldId id="287" r:id="rId23"/>
    <p:sldId id="286" r:id="rId24"/>
    <p:sldId id="284" r:id="rId25"/>
    <p:sldId id="283" r:id="rId26"/>
    <p:sldId id="274" r:id="rId27"/>
    <p:sldId id="281" r:id="rId28"/>
    <p:sldId id="273" r:id="rId29"/>
    <p:sldId id="280" r:id="rId30"/>
    <p:sldId id="278" r:id="rId31"/>
    <p:sldId id="279" r:id="rId32"/>
    <p:sldId id="277"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24" autoAdjust="0"/>
    <p:restoredTop sz="94660"/>
  </p:normalViewPr>
  <p:slideViewPr>
    <p:cSldViewPr snapToGrid="0">
      <p:cViewPr varScale="1">
        <p:scale>
          <a:sx n="52" d="100"/>
          <a:sy n="52" d="100"/>
        </p:scale>
        <p:origin x="55"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317EF2-25CA-48EF-B5F5-C1E12AFB1CD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C2037DDF-EE31-4ECB-BEBC-B22E65DC0A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B4B9C4E7-C42C-4A97-8070-BADEDDE61AE5}"/>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5" name="Нижний колонтитул 4">
            <a:extLst>
              <a:ext uri="{FF2B5EF4-FFF2-40B4-BE49-F238E27FC236}">
                <a16:creationId xmlns:a16="http://schemas.microsoft.com/office/drawing/2014/main" id="{C01973B1-8CAC-448F-9C15-522ACD4686E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103C12F-91BD-45FD-9C44-7BD91246DD0F}"/>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65168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61E0F3-65C0-4BE9-8A7A-3A205255282D}"/>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A54A70D6-DE53-4650-BB3D-B2873EDFF9E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C46A2A8-6BBB-4209-BCAB-9824F0A7C29C}"/>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5" name="Нижний колонтитул 4">
            <a:extLst>
              <a:ext uri="{FF2B5EF4-FFF2-40B4-BE49-F238E27FC236}">
                <a16:creationId xmlns:a16="http://schemas.microsoft.com/office/drawing/2014/main" id="{96890FEF-B9CD-4BBC-9A00-F2D66855BDC8}"/>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0A7B7818-9166-4549-92D4-DD2A325429BF}"/>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332960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C83B8DC-BAE6-46CF-825D-1A8099683BE4}"/>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E692F544-0914-4405-A541-6EFC20DD062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BFB5370-7C6D-42C2-B8BD-818628F7D913}"/>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5" name="Нижний колонтитул 4">
            <a:extLst>
              <a:ext uri="{FF2B5EF4-FFF2-40B4-BE49-F238E27FC236}">
                <a16:creationId xmlns:a16="http://schemas.microsoft.com/office/drawing/2014/main" id="{4D8FFA0D-5F86-4F97-89F9-02661710419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D0251DB-C1A7-4D9B-8EBA-CB1F7FDF7EEB}"/>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40334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81AC02-0A49-4A95-B79F-83919E262E6C}"/>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0F4C18F9-1B08-4D3D-8897-5297950F238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1168F30-9646-4ADF-B300-DB78A59A84C6}"/>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5" name="Нижний колонтитул 4">
            <a:extLst>
              <a:ext uri="{FF2B5EF4-FFF2-40B4-BE49-F238E27FC236}">
                <a16:creationId xmlns:a16="http://schemas.microsoft.com/office/drawing/2014/main" id="{C4486255-1AF3-4696-924F-11E7E2DFE36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295AA802-52D1-4D7D-971B-EBC210A0593A}"/>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202164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093252-E5BB-49B8-9D26-61AD2E8C5F1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AD7FB382-DA88-4AC7-91A4-2E0DC28C57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C523436-2FC2-4246-B084-809E03CDEB36}"/>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5" name="Нижний колонтитул 4">
            <a:extLst>
              <a:ext uri="{FF2B5EF4-FFF2-40B4-BE49-F238E27FC236}">
                <a16:creationId xmlns:a16="http://schemas.microsoft.com/office/drawing/2014/main" id="{538436B6-C6E2-479F-8ED1-A6BB68700EF6}"/>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968564A-D740-4C7B-8934-B51AC6DC6171}"/>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257849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0C745F-DE5C-4576-A16B-D0FAF08D2A76}"/>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D26643E5-5372-4420-A24C-AAC1CBCD940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69078A0F-EFDD-4FE3-8317-61C29786A2F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272B0473-CB60-41CD-82D9-DEF79B4AA98C}"/>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6" name="Нижний колонтитул 5">
            <a:extLst>
              <a:ext uri="{FF2B5EF4-FFF2-40B4-BE49-F238E27FC236}">
                <a16:creationId xmlns:a16="http://schemas.microsoft.com/office/drawing/2014/main" id="{F63281B9-C8AA-461D-B4F9-062B044D11CD}"/>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E84D8D62-BF95-456C-A1A6-A462C5B83C33}"/>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784294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A6D0BA-BBEE-4997-A1E9-148E6997D7B0}"/>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3C0DA5DC-21AB-40D6-AE64-B2ADA60EF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B34BFCE-B5F0-4C77-8088-10EE3AFBEF6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48DBC35B-0666-4FAF-B13C-C13A54406B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97A06EE-A2D5-4E51-90BB-8B1D5DE6B79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FEBF936B-E815-4A63-8EF5-D3FABA9D54A7}"/>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8" name="Нижний колонтитул 7">
            <a:extLst>
              <a:ext uri="{FF2B5EF4-FFF2-40B4-BE49-F238E27FC236}">
                <a16:creationId xmlns:a16="http://schemas.microsoft.com/office/drawing/2014/main" id="{5EE9B729-155A-4695-8E44-BAF0DE2E1D7F}"/>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34A60A88-7CCE-4885-961D-11005F2DFAD9}"/>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79541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FE469F-B49D-4A71-B67B-595CE009E060}"/>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10511DBA-77F0-42FE-9AFE-9886BCAD22C0}"/>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4" name="Нижний колонтитул 3">
            <a:extLst>
              <a:ext uri="{FF2B5EF4-FFF2-40B4-BE49-F238E27FC236}">
                <a16:creationId xmlns:a16="http://schemas.microsoft.com/office/drawing/2014/main" id="{209DA6D4-F528-4336-A29A-1433CE629A1A}"/>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230ABB21-3E26-4519-8A64-AE4946C85A2B}"/>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17032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30E2C2F-ED4F-438D-A7E7-C056A7F1BEE2}"/>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3" name="Нижний колонтитул 2">
            <a:extLst>
              <a:ext uri="{FF2B5EF4-FFF2-40B4-BE49-F238E27FC236}">
                <a16:creationId xmlns:a16="http://schemas.microsoft.com/office/drawing/2014/main" id="{1C6CC660-15B0-4EF5-9913-16B626514D76}"/>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9C65ADA9-D3B0-48FE-8ED5-4E2562E93A86}"/>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225386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DD5E2A-B12E-4EBF-92F2-B9905521270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060C616F-E39F-4C91-904E-C036CE41C2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D0891429-F7CD-4943-B651-BDFC50957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DB7E3AB-1E48-4EEB-8F56-763128000770}"/>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6" name="Нижний колонтитул 5">
            <a:extLst>
              <a:ext uri="{FF2B5EF4-FFF2-40B4-BE49-F238E27FC236}">
                <a16:creationId xmlns:a16="http://schemas.microsoft.com/office/drawing/2014/main" id="{08C1F53D-066E-4C96-B612-B3172EB0290E}"/>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05768965-1FE5-43E2-99D7-049BC38A18C8}"/>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298354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DC9BE9-28F2-48FC-B13C-2C0D01A2CCE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0A855E55-799D-436E-BA42-D57C85A18E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B1B064D6-2A6A-4EB0-81E3-AE3EF72C14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35F560E-A0D0-47E3-A98D-47A746B8D26C}"/>
              </a:ext>
            </a:extLst>
          </p:cNvPr>
          <p:cNvSpPr>
            <a:spLocks noGrp="1"/>
          </p:cNvSpPr>
          <p:nvPr>
            <p:ph type="dt" sz="half" idx="10"/>
          </p:nvPr>
        </p:nvSpPr>
        <p:spPr/>
        <p:txBody>
          <a:bodyPr/>
          <a:lstStyle/>
          <a:p>
            <a:fld id="{5FFAC14A-23B0-4C09-A845-CEC3988FE2C3}" type="datetimeFigureOut">
              <a:rPr lang="uk-UA" smtClean="0"/>
              <a:t>28.04.2022</a:t>
            </a:fld>
            <a:endParaRPr lang="uk-UA"/>
          </a:p>
        </p:txBody>
      </p:sp>
      <p:sp>
        <p:nvSpPr>
          <p:cNvPr id="6" name="Нижний колонтитул 5">
            <a:extLst>
              <a:ext uri="{FF2B5EF4-FFF2-40B4-BE49-F238E27FC236}">
                <a16:creationId xmlns:a16="http://schemas.microsoft.com/office/drawing/2014/main" id="{87ABE247-AF58-4AF5-AF03-8BB2167A3BC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E0EC3373-A8A8-4A3A-89AF-F19B9FB8797F}"/>
              </a:ext>
            </a:extLst>
          </p:cNvPr>
          <p:cNvSpPr>
            <a:spLocks noGrp="1"/>
          </p:cNvSpPr>
          <p:nvPr>
            <p:ph type="sldNum" sz="quarter" idx="12"/>
          </p:nvPr>
        </p:nvSpPr>
        <p:spPr/>
        <p:txBody>
          <a:bodyPr/>
          <a:lstStyle/>
          <a:p>
            <a:fld id="{FF57095F-FBCF-41F1-9903-74DB8FA06D61}" type="slidenum">
              <a:rPr lang="uk-UA" smtClean="0"/>
              <a:t>‹#›</a:t>
            </a:fld>
            <a:endParaRPr lang="uk-UA"/>
          </a:p>
        </p:txBody>
      </p:sp>
    </p:spTree>
    <p:extLst>
      <p:ext uri="{BB962C8B-B14F-4D97-AF65-F5344CB8AC3E}">
        <p14:creationId xmlns:p14="http://schemas.microsoft.com/office/powerpoint/2010/main" val="46752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ECCB83-FC2D-4F83-AFF3-5A50287EF3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A5AA686D-A26D-458B-8A5B-A87DF177B4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1C754D9-0440-4FE0-9A1E-01E32F9D7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AC14A-23B0-4C09-A845-CEC3988FE2C3}" type="datetimeFigureOut">
              <a:rPr lang="uk-UA" smtClean="0"/>
              <a:t>28.04.2022</a:t>
            </a:fld>
            <a:endParaRPr lang="uk-UA"/>
          </a:p>
        </p:txBody>
      </p:sp>
      <p:sp>
        <p:nvSpPr>
          <p:cNvPr id="5" name="Нижний колонтитул 4">
            <a:extLst>
              <a:ext uri="{FF2B5EF4-FFF2-40B4-BE49-F238E27FC236}">
                <a16:creationId xmlns:a16="http://schemas.microsoft.com/office/drawing/2014/main" id="{C654CB03-4648-4A7F-BB6D-50CB329CC0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E6D51401-933F-4A10-8492-172E986AF3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7095F-FBCF-41F1-9903-74DB8FA06D61}" type="slidenum">
              <a:rPr lang="uk-UA" smtClean="0"/>
              <a:t>‹#›</a:t>
            </a:fld>
            <a:endParaRPr lang="uk-UA"/>
          </a:p>
        </p:txBody>
      </p:sp>
    </p:spTree>
    <p:extLst>
      <p:ext uri="{BB962C8B-B14F-4D97-AF65-F5344CB8AC3E}">
        <p14:creationId xmlns:p14="http://schemas.microsoft.com/office/powerpoint/2010/main" val="281842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1524000" y="1471448"/>
            <a:ext cx="9144000" cy="3384331"/>
          </a:xfrm>
        </p:spPr>
        <p:txBody>
          <a:bodyPr>
            <a:normAutofit/>
          </a:bodyPr>
          <a:lstStyle/>
          <a:p>
            <a:pPr marL="571500" indent="-571500">
              <a:buFont typeface="Wingdings" panose="05000000000000000000" pitchFamily="2" charset="2"/>
              <a:buChar char="Ø"/>
            </a:pPr>
            <a:r>
              <a:rPr lang="uk-UA" sz="4400">
                <a:solidFill>
                  <a:schemeClr val="accent2">
                    <a:lumMod val="75000"/>
                  </a:schemeClr>
                </a:solidFill>
              </a:rPr>
              <a:t>СТИЛІСТИЧНА НОРМА.</a:t>
            </a:r>
          </a:p>
          <a:p>
            <a:pPr marL="571500" indent="-571500">
              <a:buFont typeface="Wingdings" panose="05000000000000000000" pitchFamily="2" charset="2"/>
              <a:buChar char="Ø"/>
            </a:pPr>
            <a:r>
              <a:rPr lang="uk-UA" sz="4400">
                <a:solidFill>
                  <a:schemeClr val="accent2">
                    <a:lumMod val="75000"/>
                  </a:schemeClr>
                </a:solidFill>
              </a:rPr>
              <a:t>ФУНКЦІОНАЛЬНІ СТИЛІ.</a:t>
            </a:r>
          </a:p>
          <a:p>
            <a:pPr marL="571500" indent="-571500">
              <a:buFont typeface="Wingdings" panose="05000000000000000000" pitchFamily="2" charset="2"/>
              <a:buChar char="Ø"/>
            </a:pPr>
            <a:r>
              <a:rPr lang="uk-UA" sz="4400">
                <a:solidFill>
                  <a:schemeClr val="accent2">
                    <a:lumMod val="75000"/>
                  </a:schemeClr>
                </a:solidFill>
              </a:rPr>
              <a:t>ФОНОСТИЛІСТИКА.</a:t>
            </a:r>
          </a:p>
          <a:p>
            <a:pPr marL="571500" indent="-571500">
              <a:buFont typeface="Wingdings" panose="05000000000000000000" pitchFamily="2" charset="2"/>
              <a:buChar char="Ø"/>
            </a:pPr>
            <a:r>
              <a:rPr lang="uk-UA" sz="4400">
                <a:solidFill>
                  <a:schemeClr val="accent2">
                    <a:lumMod val="75000"/>
                  </a:schemeClr>
                </a:solidFill>
              </a:rPr>
              <a:t>ЛЕКСИЧНИЙ РІВЕНЬ СТИЛІСТИКИ.</a:t>
            </a:r>
          </a:p>
        </p:txBody>
      </p:sp>
    </p:spTree>
    <p:extLst>
      <p:ext uri="{BB962C8B-B14F-4D97-AF65-F5344CB8AC3E}">
        <p14:creationId xmlns:p14="http://schemas.microsoft.com/office/powerpoint/2010/main" val="627867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endParaRPr lang="ru-RU" sz="2800">
              <a:solidFill>
                <a:schemeClr val="accent2">
                  <a:lumMod val="75000"/>
                </a:schemeClr>
              </a:solidFill>
            </a:endParaRPr>
          </a:p>
          <a:p>
            <a:pPr marL="0" indent="0" algn="just">
              <a:buNone/>
            </a:pPr>
            <a:r>
              <a:rPr lang="ru-RU" sz="2800">
                <a:solidFill>
                  <a:schemeClr val="accent2">
                    <a:lumMod val="75000"/>
                  </a:schemeClr>
                </a:solidFill>
              </a:rPr>
              <a:t>Евфонія (милозвучність) </a:t>
            </a:r>
            <a:r>
              <a:rPr lang="ru-RU" sz="2800">
                <a:solidFill>
                  <a:schemeClr val="accent1"/>
                </a:solidFill>
              </a:rPr>
              <a:t>– певна якість мовних звуків, що визначає емоційне забарвлення мови. Добре, приємне з погляду фонетичних і лексико-стилістичних норм певної мови, звучання певних мовних елементів – звукосполучень, слів і словосполучень. Засоби евфонії: чергування голосних і приголосних звуків; спрощення в групах приголосних; додавання приголосних звуків [в], [й], [г] на початку слова; уникнення збігу голосних звуків; чергування у – в, і – й; використання фонетичних варіантів прийменників, прислівників, повнозначних слів; явище дисиміляції; тенденція до відкритості складів; звукові повтори різних видів (алітерація, асонанс, анафора, епіфора) тощо.</a:t>
            </a:r>
            <a:endParaRPr lang="uk-UA" sz="3600">
              <a:solidFill>
                <a:schemeClr val="accent1"/>
              </a:solidFill>
            </a:endParaRPr>
          </a:p>
        </p:txBody>
      </p:sp>
    </p:spTree>
    <p:extLst>
      <p:ext uri="{BB962C8B-B14F-4D97-AF65-F5344CB8AC3E}">
        <p14:creationId xmlns:p14="http://schemas.microsoft.com/office/powerpoint/2010/main" val="513481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a:bodyPr>
          <a:lstStyle/>
          <a:p>
            <a:pPr marL="0" indent="0" algn="just">
              <a:buNone/>
            </a:pPr>
            <a:r>
              <a:rPr lang="ru-RU" sz="2800">
                <a:solidFill>
                  <a:schemeClr val="accent2">
                    <a:lumMod val="75000"/>
                  </a:schemeClr>
                </a:solidFill>
              </a:rPr>
              <a:t>Звуконаслідування або ономатопея </a:t>
            </a:r>
            <a:r>
              <a:rPr lang="ru-RU" sz="2800">
                <a:solidFill>
                  <a:schemeClr val="accent1"/>
                </a:solidFill>
              </a:rPr>
              <a:t>– відображення звуків навколишньої дійсності за допомогою спеціально дібраних слів, складниками яких є фонеми, що повторюються й нагадують відповідні звуки. </a:t>
            </a:r>
          </a:p>
          <a:p>
            <a:pPr marL="0" indent="0" algn="just">
              <a:buNone/>
            </a:pPr>
            <a:r>
              <a:rPr lang="ru-RU" sz="2800">
                <a:solidFill>
                  <a:schemeClr val="accent2">
                    <a:lumMod val="75000"/>
                  </a:schemeClr>
                </a:solidFill>
              </a:rPr>
              <a:t>Види звуконаслідування: </a:t>
            </a:r>
          </a:p>
          <a:p>
            <a:pPr marL="457200" indent="-457200" algn="just">
              <a:buFont typeface="Arial" panose="020B0604020202020204" pitchFamily="34" charset="0"/>
              <a:buChar char="•"/>
            </a:pPr>
            <a:r>
              <a:rPr lang="ru-RU" sz="2800">
                <a:solidFill>
                  <a:schemeClr val="accent2">
                    <a:lumMod val="75000"/>
                  </a:schemeClr>
                </a:solidFill>
              </a:rPr>
              <a:t>фономімесис</a:t>
            </a:r>
            <a:r>
              <a:rPr lang="ru-RU" sz="2800">
                <a:solidFill>
                  <a:schemeClr val="accent1"/>
                </a:solidFill>
              </a:rPr>
              <a:t> – умовне відтворення звуків довкілля: тьохтьох, дзень, шурх, шелесть; </a:t>
            </a:r>
          </a:p>
          <a:p>
            <a:pPr marL="457200" indent="-457200" algn="just">
              <a:buFont typeface="Arial" panose="020B0604020202020204" pitchFamily="34" charset="0"/>
              <a:buChar char="•"/>
            </a:pPr>
            <a:r>
              <a:rPr lang="ru-RU" sz="2800">
                <a:solidFill>
                  <a:schemeClr val="accent2">
                    <a:lumMod val="75000"/>
                  </a:schemeClr>
                </a:solidFill>
              </a:rPr>
              <a:t>ономатофонія</a:t>
            </a:r>
            <a:r>
              <a:rPr lang="ru-RU" sz="2800">
                <a:solidFill>
                  <a:schemeClr val="accent1"/>
                </a:solidFill>
              </a:rPr>
              <a:t> – творення та прямого й переносного вживання слів, звуконаслідувальних за походженням: кукурікати, хрюкати, шепіт, гавкіт; </a:t>
            </a:r>
          </a:p>
          <a:p>
            <a:pPr marL="457200" indent="-457200" algn="just">
              <a:buFont typeface="Arial" panose="020B0604020202020204" pitchFamily="34" charset="0"/>
              <a:buChar char="•"/>
            </a:pPr>
            <a:r>
              <a:rPr lang="ru-RU" sz="2800">
                <a:solidFill>
                  <a:schemeClr val="accent2">
                    <a:lumMod val="75000"/>
                  </a:schemeClr>
                </a:solidFill>
              </a:rPr>
              <a:t>фонопоея</a:t>
            </a:r>
            <a:r>
              <a:rPr lang="ru-RU" sz="2800">
                <a:solidFill>
                  <a:schemeClr val="accent1"/>
                </a:solidFill>
              </a:rPr>
              <a:t> – досягнення певного звукового ефекту, через добір та комбінування слів, що не є звуконаслідувальними за походженням, але створюють необхідний фон за допомогою відповідних фонем. </a:t>
            </a:r>
            <a:endParaRPr lang="uk-UA" sz="3600">
              <a:solidFill>
                <a:schemeClr val="accent1"/>
              </a:solidFill>
            </a:endParaRPr>
          </a:p>
        </p:txBody>
      </p:sp>
    </p:spTree>
    <p:extLst>
      <p:ext uri="{BB962C8B-B14F-4D97-AF65-F5344CB8AC3E}">
        <p14:creationId xmlns:p14="http://schemas.microsoft.com/office/powerpoint/2010/main" val="159590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r>
              <a:rPr lang="ru-RU" sz="2800">
                <a:solidFill>
                  <a:schemeClr val="accent2">
                    <a:lumMod val="75000"/>
                  </a:schemeClr>
                </a:solidFill>
              </a:rPr>
              <a:t>Анафора (єдинопочаток) </a:t>
            </a:r>
            <a:r>
              <a:rPr lang="ru-RU" sz="2800">
                <a:solidFill>
                  <a:schemeClr val="accent1"/>
                </a:solidFill>
              </a:rPr>
              <a:t>– повторення першої фонеми слова на початку іншого слова, що стоїть у реченні поряд із ним або недалеко від нього: </a:t>
            </a:r>
          </a:p>
          <a:p>
            <a:pPr marL="0" indent="0">
              <a:buNone/>
            </a:pPr>
            <a:r>
              <a:rPr lang="ru-RU" sz="2800"/>
              <a:t>О сонце в сивому плащі, / О праці славної вітрило, / О творчі райдужні дощі, / О всеосяжна людська сило! (М.Рильський). </a:t>
            </a:r>
          </a:p>
          <a:p>
            <a:pPr marL="0" indent="0" algn="just">
              <a:buNone/>
            </a:pPr>
            <a:endParaRPr lang="ru-RU" sz="2800">
              <a:solidFill>
                <a:schemeClr val="accent1"/>
              </a:solidFill>
            </a:endParaRPr>
          </a:p>
          <a:p>
            <a:pPr marL="0" indent="0" algn="just">
              <a:buNone/>
            </a:pPr>
            <a:r>
              <a:rPr lang="ru-RU" sz="2800">
                <a:solidFill>
                  <a:schemeClr val="accent2">
                    <a:lumMod val="75000"/>
                  </a:schemeClr>
                </a:solidFill>
              </a:rPr>
              <a:t>Епіфора</a:t>
            </a:r>
            <a:r>
              <a:rPr lang="ru-RU" sz="2800">
                <a:solidFill>
                  <a:schemeClr val="accent1"/>
                </a:solidFill>
              </a:rPr>
              <a:t> – це повтор фонеми в кінці суміжних віршових рядків, строф, речень: </a:t>
            </a:r>
          </a:p>
          <a:p>
            <a:pPr marL="0" indent="0">
              <a:buNone/>
            </a:pPr>
            <a:r>
              <a:rPr lang="ru-RU" sz="2800"/>
              <a:t>Вночі ключі гусей за хмарами / Одсталих кличуть срібними сурмами, / І в душі стлумлені утом ноктюрнами / Ті згуки бризкають огнями-вдарами (В.Еллан).</a:t>
            </a:r>
            <a:endParaRPr lang="uk-UA" sz="3600"/>
          </a:p>
        </p:txBody>
      </p:sp>
    </p:spTree>
    <p:extLst>
      <p:ext uri="{BB962C8B-B14F-4D97-AF65-F5344CB8AC3E}">
        <p14:creationId xmlns:p14="http://schemas.microsoft.com/office/powerpoint/2010/main" val="404408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10000"/>
          </a:bodyPr>
          <a:lstStyle/>
          <a:p>
            <a:pPr marL="0" indent="0" algn="just">
              <a:buNone/>
            </a:pPr>
            <a:r>
              <a:rPr lang="ru-RU" sz="2800">
                <a:solidFill>
                  <a:schemeClr val="accent2">
                    <a:lumMod val="75000"/>
                  </a:schemeClr>
                </a:solidFill>
              </a:rPr>
              <a:t>Алітерація</a:t>
            </a:r>
            <a:r>
              <a:rPr lang="ru-RU" sz="2800">
                <a:solidFill>
                  <a:schemeClr val="accent1"/>
                </a:solidFill>
              </a:rPr>
              <a:t> – повторення однакових чи подібних за звучанням приголосних або звукосполучення для підсилення чи інтонаційної виразності тексту: </a:t>
            </a:r>
          </a:p>
          <a:p>
            <a:pPr marL="0" indent="0">
              <a:buNone/>
            </a:pPr>
            <a:r>
              <a:rPr lang="ru-RU" sz="2800"/>
              <a:t>Ти була жива, / Мої руки доторкалися до тебе, / Моя молодість осяяна твоєю, / Як же ти перестала бути? / Хіба зелений острівок може зробитися хвилею / І розпливтися в морі? / Чи тобі на життя позаздрено?) (В.Свідзінський). </a:t>
            </a:r>
          </a:p>
          <a:p>
            <a:pPr marL="0" indent="0" algn="just">
              <a:buNone/>
            </a:pPr>
            <a:r>
              <a:rPr lang="ru-RU" sz="2800">
                <a:solidFill>
                  <a:schemeClr val="accent2">
                    <a:lumMod val="75000"/>
                  </a:schemeClr>
                </a:solidFill>
              </a:rPr>
              <a:t>Асонанс</a:t>
            </a:r>
            <a:r>
              <a:rPr lang="ru-RU" sz="2800">
                <a:solidFill>
                  <a:schemeClr val="accent1"/>
                </a:solidFill>
              </a:rPr>
              <a:t> – повторення однакових голосних (переважно наголошених) звуків у суміжних чи близько розташованих словах художнього тексту; співзвучність голосних у римі; вид звукопису: </a:t>
            </a:r>
          </a:p>
          <a:p>
            <a:pPr marL="0" indent="0">
              <a:buNone/>
            </a:pPr>
            <a:r>
              <a:rPr lang="ru-RU" sz="2800"/>
              <a:t>Потопало сонце за житами, / Над ланами блиском полилося. / Ти сказала: «Ви такі холодні, / Як оце колосся»/ / Похиливши голову в задумі, / Колоски ти рвала несвідомо... / І погасла радість межи нами, / І печаль повіяла знайоме; А тебе, мою райдугу, розібрано, / І розібрано, і поділено: / Тіло дано покірній землі... (В.Свідзінський). </a:t>
            </a:r>
            <a:endParaRPr lang="uk-UA" sz="3600">
              <a:solidFill>
                <a:schemeClr val="accent1"/>
              </a:solidFill>
            </a:endParaRPr>
          </a:p>
        </p:txBody>
      </p:sp>
    </p:spTree>
    <p:extLst>
      <p:ext uri="{BB962C8B-B14F-4D97-AF65-F5344CB8AC3E}">
        <p14:creationId xmlns:p14="http://schemas.microsoft.com/office/powerpoint/2010/main" val="3691825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buNone/>
            </a:pPr>
            <a:r>
              <a:rPr lang="uk-UA" sz="3600">
                <a:solidFill>
                  <a:schemeClr val="accent2">
                    <a:lumMod val="75000"/>
                  </a:schemeClr>
                </a:solidFill>
              </a:rPr>
              <a:t>ВИКОРИСТАННЯ ЛЕКСИКИ</a:t>
            </a:r>
          </a:p>
          <a:p>
            <a:pPr marL="0" indent="0" algn="just">
              <a:buNone/>
            </a:pPr>
            <a:endParaRPr lang="ru-RU" sz="1050">
              <a:solidFill>
                <a:schemeClr val="accent2">
                  <a:lumMod val="75000"/>
                </a:schemeClr>
              </a:solidFill>
            </a:endParaRPr>
          </a:p>
          <a:p>
            <a:pPr marL="0" indent="0" algn="just">
              <a:buNone/>
            </a:pPr>
            <a:r>
              <a:rPr lang="ru-RU" sz="3200">
                <a:solidFill>
                  <a:schemeClr val="accent2">
                    <a:lumMod val="75000"/>
                  </a:schemeClr>
                </a:solidFill>
              </a:rPr>
              <a:t>Стилістично нейтральна лексика (міжстильова) </a:t>
            </a:r>
            <a:r>
              <a:rPr lang="ru-RU" sz="3200">
                <a:solidFill>
                  <a:schemeClr val="accent1"/>
                </a:solidFill>
              </a:rPr>
              <a:t>– загальновживані слова, що називають звичні, поширені поняття, предмети, ознаки, дії тощо і не мають зв’язку з певним стилем чи сферою вживання, а також не позначені експресивним забарвленням. </a:t>
            </a:r>
          </a:p>
          <a:p>
            <a:pPr marL="0" indent="0" algn="just">
              <a:buNone/>
            </a:pPr>
            <a:endParaRPr lang="ru-RU" sz="3200">
              <a:solidFill>
                <a:schemeClr val="accent1"/>
              </a:solidFill>
            </a:endParaRPr>
          </a:p>
          <a:p>
            <a:pPr marL="0" indent="0" algn="just">
              <a:buNone/>
            </a:pPr>
            <a:r>
              <a:rPr lang="ru-RU" sz="3200">
                <a:solidFill>
                  <a:schemeClr val="accent2">
                    <a:lumMod val="75000"/>
                  </a:schemeClr>
                </a:solidFill>
              </a:rPr>
              <a:t>Стилістично забарвлена лексика </a:t>
            </a:r>
            <a:r>
              <a:rPr lang="ru-RU" sz="3200">
                <a:solidFill>
                  <a:schemeClr val="accent1"/>
                </a:solidFill>
              </a:rPr>
              <a:t>– слова, що мають відбиток різних функціональних та експресивних стилів. </a:t>
            </a:r>
            <a:endParaRPr lang="uk-UA" sz="3200">
              <a:solidFill>
                <a:schemeClr val="accent1"/>
              </a:solidFill>
            </a:endParaRPr>
          </a:p>
        </p:txBody>
      </p:sp>
    </p:spTree>
    <p:extLst>
      <p:ext uri="{BB962C8B-B14F-4D97-AF65-F5344CB8AC3E}">
        <p14:creationId xmlns:p14="http://schemas.microsoft.com/office/powerpoint/2010/main" val="3926084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a:bodyPr>
          <a:lstStyle/>
          <a:p>
            <a:pPr marL="0" indent="0" algn="just">
              <a:buNone/>
            </a:pPr>
            <a:r>
              <a:rPr lang="ru-RU" sz="4000">
                <a:solidFill>
                  <a:schemeClr val="accent2">
                    <a:lumMod val="75000"/>
                  </a:schemeClr>
                </a:solidFill>
              </a:rPr>
              <a:t>Функціонально-стилістичні типи лексики: </a:t>
            </a:r>
          </a:p>
          <a:p>
            <a:pPr marL="571500" indent="-571500" algn="just">
              <a:buFont typeface="Arial" panose="020B0604020202020204" pitchFamily="34" charset="0"/>
              <a:buChar char="•"/>
            </a:pPr>
            <a:r>
              <a:rPr lang="ru-RU" sz="4000">
                <a:solidFill>
                  <a:schemeClr val="accent1"/>
                </a:solidFill>
              </a:rPr>
              <a:t>загальновживана лексика, </a:t>
            </a:r>
          </a:p>
          <a:p>
            <a:pPr marL="571500" indent="-571500" algn="just">
              <a:buFont typeface="Arial" panose="020B0604020202020204" pitchFamily="34" charset="0"/>
              <a:buChar char="•"/>
            </a:pPr>
            <a:r>
              <a:rPr lang="ru-RU" sz="4000">
                <a:solidFill>
                  <a:schemeClr val="accent1"/>
                </a:solidFill>
              </a:rPr>
              <a:t>розмовно-побутова, </a:t>
            </a:r>
          </a:p>
          <a:p>
            <a:pPr marL="571500" indent="-571500" algn="just">
              <a:buFont typeface="Arial" panose="020B0604020202020204" pitchFamily="34" charset="0"/>
              <a:buChar char="•"/>
            </a:pPr>
            <a:r>
              <a:rPr lang="ru-RU" sz="4000">
                <a:solidFill>
                  <a:schemeClr val="accent1"/>
                </a:solidFill>
              </a:rPr>
              <a:t>просторічна лексика, </a:t>
            </a:r>
          </a:p>
          <a:p>
            <a:pPr marL="571500" indent="-571500" algn="just">
              <a:buFont typeface="Arial" panose="020B0604020202020204" pitchFamily="34" charset="0"/>
              <a:buChar char="•"/>
            </a:pPr>
            <a:r>
              <a:rPr lang="ru-RU" sz="4000">
                <a:solidFill>
                  <a:schemeClr val="accent1"/>
                </a:solidFill>
              </a:rPr>
              <a:t>діалектизми, </a:t>
            </a:r>
          </a:p>
          <a:p>
            <a:pPr marL="571500" indent="-571500" algn="just">
              <a:buFont typeface="Arial" panose="020B0604020202020204" pitchFamily="34" charset="0"/>
              <a:buChar char="•"/>
            </a:pPr>
            <a:r>
              <a:rPr lang="ru-RU" sz="4000">
                <a:solidFill>
                  <a:schemeClr val="accent1"/>
                </a:solidFill>
              </a:rPr>
              <a:t>жаргонізми, арготизми, </a:t>
            </a:r>
          </a:p>
          <a:p>
            <a:pPr marL="571500" indent="-571500" algn="just">
              <a:buFont typeface="Arial" panose="020B0604020202020204" pitchFamily="34" charset="0"/>
              <a:buChar char="•"/>
            </a:pPr>
            <a:r>
              <a:rPr lang="ru-RU" sz="4000">
                <a:solidFill>
                  <a:schemeClr val="accent1"/>
                </a:solidFill>
              </a:rPr>
              <a:t>спеціальна лексика (терміни, професіоналізми), </a:t>
            </a:r>
          </a:p>
          <a:p>
            <a:pPr marL="571500" indent="-571500" algn="just">
              <a:buFont typeface="Arial" panose="020B0604020202020204" pitchFamily="34" charset="0"/>
              <a:buChar char="•"/>
            </a:pPr>
            <a:r>
              <a:rPr lang="ru-RU" sz="4000">
                <a:solidFill>
                  <a:schemeClr val="accent1"/>
                </a:solidFill>
              </a:rPr>
              <a:t>громадсько-політична лексика.</a:t>
            </a:r>
            <a:endParaRPr lang="uk-UA" sz="4000">
              <a:solidFill>
                <a:schemeClr val="accent1"/>
              </a:solidFill>
            </a:endParaRPr>
          </a:p>
        </p:txBody>
      </p:sp>
    </p:spTree>
    <p:extLst>
      <p:ext uri="{BB962C8B-B14F-4D97-AF65-F5344CB8AC3E}">
        <p14:creationId xmlns:p14="http://schemas.microsoft.com/office/powerpoint/2010/main" val="1428485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r>
              <a:rPr lang="ru-RU" sz="3200" b="1">
                <a:solidFill>
                  <a:schemeClr val="accent2">
                    <a:lumMod val="75000"/>
                  </a:schemeClr>
                </a:solidFill>
              </a:rPr>
              <a:t>Стилістичні функції іншомовізмів</a:t>
            </a:r>
            <a:r>
              <a:rPr lang="ru-RU" sz="3200">
                <a:solidFill>
                  <a:schemeClr val="accent2">
                    <a:lumMod val="75000"/>
                  </a:schemeClr>
                </a:solidFill>
              </a:rPr>
              <a:t>: </a:t>
            </a:r>
            <a:r>
              <a:rPr lang="ru-RU" sz="3200">
                <a:solidFill>
                  <a:schemeClr val="accent1"/>
                </a:solidFill>
              </a:rPr>
              <a:t>у офіційно-діловому, науковому і публіцистичному стилях виконують номінативну функцію, є термінами або складниками термінологічних словосполучень. Вони мають колорит книжності, сухості й офіційності. Зауважимо, що невмотивоване вживання іншомовних відповідників до українських слів вважається невідповідним і недоречним. У публіцистичному та художньому стилях вживаються і в переносному значенні, служать засобом створення образності, контрасту, гумористичних, іронічних та інших ефектів.</a:t>
            </a:r>
            <a:endParaRPr lang="uk-UA" sz="4000">
              <a:solidFill>
                <a:schemeClr val="accent1"/>
              </a:solidFill>
            </a:endParaRPr>
          </a:p>
        </p:txBody>
      </p:sp>
    </p:spTree>
    <p:extLst>
      <p:ext uri="{BB962C8B-B14F-4D97-AF65-F5344CB8AC3E}">
        <p14:creationId xmlns:p14="http://schemas.microsoft.com/office/powerpoint/2010/main" val="3060139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lnSpcReduction="10000"/>
          </a:bodyPr>
          <a:lstStyle/>
          <a:p>
            <a:pPr marL="0" indent="0" algn="just">
              <a:buNone/>
            </a:pPr>
            <a:r>
              <a:rPr lang="ru-RU" sz="3200">
                <a:solidFill>
                  <a:schemeClr val="accent1"/>
                </a:solidFill>
              </a:rPr>
              <a:t>Стилістичне навантаження </a:t>
            </a:r>
            <a:r>
              <a:rPr lang="ru-RU" sz="3200" b="1">
                <a:solidFill>
                  <a:schemeClr val="accent2">
                    <a:lumMod val="75000"/>
                  </a:schemeClr>
                </a:solidFill>
              </a:rPr>
              <a:t>старослов’янізмів</a:t>
            </a:r>
            <a:r>
              <a:rPr lang="ru-RU" sz="3200">
                <a:solidFill>
                  <a:schemeClr val="accent1"/>
                </a:solidFill>
              </a:rPr>
              <a:t>: деякі вживаються в номінативній функції, але більшість використовуються як стилістичний засіб – для надання мовленню урочистого, піднесеного забарвлення. Подеколи сприяють створенню іронічного, сатиричного та гумористичного звучання. </a:t>
            </a:r>
          </a:p>
          <a:p>
            <a:pPr marL="0" indent="0" algn="just">
              <a:buNone/>
            </a:pPr>
            <a:endParaRPr lang="ru-RU" sz="1200">
              <a:solidFill>
                <a:schemeClr val="accent1"/>
              </a:solidFill>
            </a:endParaRPr>
          </a:p>
          <a:p>
            <a:pPr marL="0" indent="0" algn="just">
              <a:buNone/>
            </a:pPr>
            <a:r>
              <a:rPr lang="ru-RU" sz="3200" b="1">
                <a:solidFill>
                  <a:schemeClr val="accent2">
                    <a:lumMod val="75000"/>
                  </a:schemeClr>
                </a:solidFill>
              </a:rPr>
              <a:t>Екзотизми</a:t>
            </a:r>
            <a:r>
              <a:rPr lang="ru-RU" sz="3200">
                <a:solidFill>
                  <a:schemeClr val="accent1"/>
                </a:solidFill>
              </a:rPr>
              <a:t> – слова, запозичені українською мовою з інших мов для позначення реалій життя іншого народу або країни:</a:t>
            </a:r>
            <a:r>
              <a:rPr lang="ru-RU" sz="3200"/>
              <a:t> леді, аул, кишлак, чайхана. </a:t>
            </a:r>
            <a:r>
              <a:rPr lang="ru-RU" sz="3200">
                <a:solidFill>
                  <a:schemeClr val="accent1"/>
                </a:solidFill>
              </a:rPr>
              <a:t>Використовуються зі стилістичною метою при описі якогось народу чи групи споріднених народів у різних стилях, найчастіше в публіцистичному і художньому.</a:t>
            </a:r>
            <a:endParaRPr lang="uk-UA" sz="4000">
              <a:solidFill>
                <a:schemeClr val="accent1"/>
              </a:solidFill>
            </a:endParaRPr>
          </a:p>
        </p:txBody>
      </p:sp>
    </p:spTree>
    <p:extLst>
      <p:ext uri="{BB962C8B-B14F-4D97-AF65-F5344CB8AC3E}">
        <p14:creationId xmlns:p14="http://schemas.microsoft.com/office/powerpoint/2010/main" val="152411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r>
              <a:rPr lang="ru-RU" sz="3200" b="1">
                <a:solidFill>
                  <a:schemeClr val="accent2">
                    <a:lumMod val="75000"/>
                  </a:schemeClr>
                </a:solidFill>
              </a:rPr>
              <a:t>Етнографізми</a:t>
            </a:r>
            <a:r>
              <a:rPr lang="ru-RU" sz="3200">
                <a:solidFill>
                  <a:schemeClr val="accent1"/>
                </a:solidFill>
              </a:rPr>
              <a:t> – слова, які позначають назви предметів, понять, характерних для побуту, господарювання представників певної етнічної групи чи культурно-етнографічного регіону (полонина, паляниця, кутя, трембіта). У мові художніх творів є засобом номінації відповідних реалій та мовленнєвої характеристики персонажів, відтворення локального колориту. Етнографізми – важливе джерело інформації про історію матеріальної й духовної культури народу, його контактів з іншими народами.</a:t>
            </a:r>
            <a:endParaRPr lang="uk-UA" sz="4000">
              <a:solidFill>
                <a:schemeClr val="accent1"/>
              </a:solidFill>
            </a:endParaRPr>
          </a:p>
        </p:txBody>
      </p:sp>
    </p:spTree>
    <p:extLst>
      <p:ext uri="{BB962C8B-B14F-4D97-AF65-F5344CB8AC3E}">
        <p14:creationId xmlns:p14="http://schemas.microsoft.com/office/powerpoint/2010/main" val="1622441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r>
              <a:rPr lang="ru-RU" sz="3600" b="1">
                <a:solidFill>
                  <a:schemeClr val="accent2">
                    <a:lumMod val="75000"/>
                  </a:schemeClr>
                </a:solidFill>
              </a:rPr>
              <a:t>Варваризм</a:t>
            </a:r>
            <a:r>
              <a:rPr lang="ru-RU" sz="3600"/>
              <a:t> </a:t>
            </a:r>
            <a:r>
              <a:rPr lang="ru-RU" sz="3600">
                <a:solidFill>
                  <a:schemeClr val="accent1"/>
                </a:solidFill>
              </a:rPr>
              <a:t>– іншомовне або створене за іншомовним зразком слово чи зворот, що зберігає структурні ознаки чужих мов (леді, хепі енд, </a:t>
            </a:r>
            <a:r>
              <a:rPr lang="en-US" sz="3600">
                <a:solidFill>
                  <a:schemeClr val="accent1"/>
                </a:solidFill>
              </a:rPr>
              <a:t>alma mater, </a:t>
            </a:r>
            <a:r>
              <a:rPr lang="ru-RU" sz="3600">
                <a:solidFill>
                  <a:schemeClr val="accent1"/>
                </a:solidFill>
              </a:rPr>
              <a:t>тет-а-тет). Вводяться в український текст для надання колориту зображуваного середовища або підвищення експресії. Використовуються при передаванні мовлення персонажа-іноземця. Часто служать засобом створення комічного ефекту, висміювання зловживань іншомовними словами (макаронічна мова).</a:t>
            </a:r>
            <a:endParaRPr lang="uk-UA" sz="3600">
              <a:solidFill>
                <a:schemeClr val="accent1"/>
              </a:solidFill>
            </a:endParaRPr>
          </a:p>
        </p:txBody>
      </p:sp>
    </p:spTree>
    <p:extLst>
      <p:ext uri="{BB962C8B-B14F-4D97-AF65-F5344CB8AC3E}">
        <p14:creationId xmlns:p14="http://schemas.microsoft.com/office/powerpoint/2010/main" val="195600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20000"/>
          </a:bodyPr>
          <a:lstStyle/>
          <a:p>
            <a:pPr marL="0" indent="0" algn="just">
              <a:buNone/>
            </a:pPr>
            <a:r>
              <a:rPr lang="uk-UA" sz="3600">
                <a:solidFill>
                  <a:schemeClr val="accent2">
                    <a:lumMod val="75000"/>
                  </a:schemeClr>
                </a:solidFill>
              </a:rPr>
              <a:t>СТИЛІСТИКА</a:t>
            </a:r>
            <a:r>
              <a:rPr lang="uk-UA" sz="3600">
                <a:solidFill>
                  <a:schemeClr val="accent1"/>
                </a:solidFill>
              </a:rPr>
              <a:t> — розділ мовознавства й літературознавства (поетики), що вивчає функційно-стильові засоби мови та їхнє застосування з погляду норм, їхніх варіантів (нормативна стилістика) і відхилень (літературна стилістика) в синхронному й діахронному (історична стилістика) перекрої. </a:t>
            </a:r>
          </a:p>
          <a:p>
            <a:pPr marL="0" indent="0" algn="just">
              <a:buNone/>
            </a:pPr>
            <a:r>
              <a:rPr lang="uk-UA" sz="3600">
                <a:solidFill>
                  <a:schemeClr val="accent2">
                    <a:lumMod val="75000"/>
                  </a:schemeClr>
                </a:solidFill>
              </a:rPr>
              <a:t>Основний предмет вивчення </a:t>
            </a:r>
            <a:r>
              <a:rPr lang="uk-UA" sz="3600">
                <a:solidFill>
                  <a:schemeClr val="accent1"/>
                </a:solidFill>
              </a:rPr>
              <a:t>— стиль в усіх мовознавчих значеннях цього терміну (індивідуальна манера виконання мовленнєвих актів, функціональний стиль мовлення, стиль мови тощо). </a:t>
            </a:r>
          </a:p>
          <a:p>
            <a:pPr marL="0" indent="0" algn="just">
              <a:buNone/>
            </a:pPr>
            <a:r>
              <a:rPr lang="uk-UA" sz="3600">
                <a:solidFill>
                  <a:schemeClr val="accent1"/>
                </a:solidFill>
              </a:rPr>
              <a:t>Стилістика також досліджує </a:t>
            </a:r>
            <a:r>
              <a:rPr lang="uk-UA" sz="3600">
                <a:solidFill>
                  <a:schemeClr val="accent2">
                    <a:lumMod val="75000"/>
                  </a:schemeClr>
                </a:solidFill>
              </a:rPr>
              <a:t>еволюцію стилів </a:t>
            </a:r>
            <a:r>
              <a:rPr lang="uk-UA" sz="3600">
                <a:solidFill>
                  <a:schemeClr val="accent1"/>
                </a:solidFill>
              </a:rPr>
              <a:t>у зв'язку з історією літературної мови, мову художнього твору в її еволюції, експресивні засоби мови, фігури та тропи.</a:t>
            </a:r>
          </a:p>
        </p:txBody>
      </p:sp>
    </p:spTree>
    <p:extLst>
      <p:ext uri="{BB962C8B-B14F-4D97-AF65-F5344CB8AC3E}">
        <p14:creationId xmlns:p14="http://schemas.microsoft.com/office/powerpoint/2010/main" val="1534625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77500" lnSpcReduction="20000"/>
          </a:bodyPr>
          <a:lstStyle/>
          <a:p>
            <a:pPr marL="0" indent="0" algn="just">
              <a:buNone/>
            </a:pPr>
            <a:r>
              <a:rPr lang="ru-RU" sz="3200" b="1">
                <a:solidFill>
                  <a:schemeClr val="accent2">
                    <a:lumMod val="75000"/>
                  </a:schemeClr>
                </a:solidFill>
              </a:rPr>
              <a:t>Види неологізмів: </a:t>
            </a:r>
          </a:p>
          <a:p>
            <a:pPr marL="457200" indent="-457200" algn="just">
              <a:buFont typeface="Arial" panose="020B0604020202020204" pitchFamily="34" charset="0"/>
              <a:buChar char="•"/>
            </a:pPr>
            <a:r>
              <a:rPr lang="ru-RU" sz="3200">
                <a:solidFill>
                  <a:schemeClr val="accent1"/>
                </a:solidFill>
              </a:rPr>
              <a:t>загальномовні (номінативні), які називають нове поняття, тобто виконують номінативну функцію, отже, є нейтральними; </a:t>
            </a:r>
          </a:p>
          <a:p>
            <a:pPr marL="457200" indent="-457200" algn="just">
              <a:buFont typeface="Arial" panose="020B0604020202020204" pitchFamily="34" charset="0"/>
              <a:buChar char="•"/>
            </a:pPr>
            <a:r>
              <a:rPr lang="ru-RU" sz="3200">
                <a:solidFill>
                  <a:schemeClr val="accent1"/>
                </a:solidFill>
              </a:rPr>
              <a:t>індивідуальні (авторські) неологізми можна вважати стилістичними, оскільки вони покликані до життя прагненням дати нову назву не новому поняттю, а такому, що вже має словесне позначення в мові. </a:t>
            </a:r>
          </a:p>
          <a:p>
            <a:pPr marL="0" indent="0" algn="just">
              <a:buNone/>
            </a:pPr>
            <a:r>
              <a:rPr lang="ru-RU" sz="3200" b="1">
                <a:solidFill>
                  <a:schemeClr val="accent2">
                    <a:lumMod val="75000"/>
                  </a:schemeClr>
                </a:solidFill>
              </a:rPr>
              <a:t>Стилістичні функції неологізмів. </a:t>
            </a:r>
            <a:r>
              <a:rPr lang="ru-RU" sz="3200">
                <a:solidFill>
                  <a:schemeClr val="accent1"/>
                </a:solidFill>
              </a:rPr>
              <a:t>Загальномовні неологізми утворюються і вживаються насамперед в офіційно-діловому, науковому та публіцистичному стилях. Художній стиль використовує загальномовні неологізми для відтворення мовного колориту певного періоду в розвитку суспільства. Авторські неологізми передають певну експресію, виступають засобом надання текстові урочистого, піднесеного, небуденного звучання, надають викладові невимушеності, розмовного забарвлення, створюють гумористичні, іронічні, сатиричні ефекти, опоетизовано зображають картини природи й відтворюють почуття людини і т. ін. </a:t>
            </a:r>
            <a:endParaRPr lang="uk-UA" sz="4000">
              <a:solidFill>
                <a:schemeClr val="accent1"/>
              </a:solidFill>
            </a:endParaRPr>
          </a:p>
        </p:txBody>
      </p:sp>
    </p:spTree>
    <p:extLst>
      <p:ext uri="{BB962C8B-B14F-4D97-AF65-F5344CB8AC3E}">
        <p14:creationId xmlns:p14="http://schemas.microsoft.com/office/powerpoint/2010/main" val="3191125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867103" y="767254"/>
            <a:ext cx="10457794" cy="5391807"/>
          </a:xfrm>
        </p:spPr>
        <p:txBody>
          <a:bodyPr>
            <a:normAutofit lnSpcReduction="10000"/>
          </a:bodyPr>
          <a:lstStyle/>
          <a:p>
            <a:pPr algn="just"/>
            <a:r>
              <a:rPr lang="ru-RU" sz="4000">
                <a:solidFill>
                  <a:schemeClr val="accent2">
                    <a:lumMod val="75000"/>
                  </a:schemeClr>
                </a:solidFill>
              </a:rPr>
              <a:t>Оказіоналізм</a:t>
            </a:r>
            <a:r>
              <a:rPr lang="ru-RU" sz="4000">
                <a:solidFill>
                  <a:schemeClr val="accent1"/>
                </a:solidFill>
              </a:rPr>
              <a:t> – незвичне, здебільшого експресивно забарвлене слово, утворене на основі наявного в мові слова або словосполучення, іноді з порушенням законів словотворення чи мовної норми, що існує лише в певному контексті, в якому воно виникло. Розрізняють авторські оказіоналізми та розмовні, що побутують в усному мовленні («пішкарус» замість «Ікарус», їхати пішкарусом). </a:t>
            </a:r>
          </a:p>
          <a:p>
            <a:pPr marL="0" indent="0" algn="just">
              <a:buNone/>
            </a:pPr>
            <a:endParaRPr lang="uk-UA" sz="4000">
              <a:solidFill>
                <a:schemeClr val="accent1"/>
              </a:solidFill>
            </a:endParaRPr>
          </a:p>
        </p:txBody>
      </p:sp>
    </p:spTree>
    <p:extLst>
      <p:ext uri="{BB962C8B-B14F-4D97-AF65-F5344CB8AC3E}">
        <p14:creationId xmlns:p14="http://schemas.microsoft.com/office/powerpoint/2010/main" val="2225413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20000"/>
          </a:bodyPr>
          <a:lstStyle/>
          <a:p>
            <a:pPr marL="0" indent="0" algn="just">
              <a:buNone/>
            </a:pPr>
            <a:r>
              <a:rPr lang="ru-RU" sz="3200" b="1">
                <a:solidFill>
                  <a:schemeClr val="accent2">
                    <a:lumMod val="75000"/>
                  </a:schemeClr>
                </a:solidFill>
              </a:rPr>
              <a:t>Архаїзми</a:t>
            </a:r>
            <a:r>
              <a:rPr lang="ru-RU" sz="3200"/>
              <a:t> </a:t>
            </a:r>
            <a:r>
              <a:rPr lang="ru-RU" sz="3200">
                <a:solidFill>
                  <a:schemeClr val="accent1"/>
                </a:solidFill>
              </a:rPr>
              <a:t>– застарілі для певної епохи назви предметів та явищ, звороти, форми слів, афікси, що вийшли з активного вжитку або витіснені сучасними відповідниками (рать – військо, перст – палець, піїт – поет). У науковому стилі вживаються для наближення розповіді до описуваної епохи, для створення колориту доби. Найбільш поширений цей вид лексики в художньо-белетристичному та публіцистичному стилях. Архаїзми можуть бути засобом створення колориту минулих епох, відтворення тогочасних мовних особливостей. Значний стилістичний ефект досягається поєднанням у текстовому фрагменті архаїчних та сучасних слів. Для досягнення ефекту урочистості й небуденності архаїзми потребують відповідного лексичного оточення. Поставлені в невідповідний контекст, архаїзми набувають іронічного, сатиричного, гумористичного звучання.</a:t>
            </a:r>
            <a:endParaRPr lang="uk-UA" sz="4000">
              <a:solidFill>
                <a:schemeClr val="accent1"/>
              </a:solidFill>
            </a:endParaRPr>
          </a:p>
        </p:txBody>
      </p:sp>
    </p:spTree>
    <p:extLst>
      <p:ext uri="{BB962C8B-B14F-4D97-AF65-F5344CB8AC3E}">
        <p14:creationId xmlns:p14="http://schemas.microsoft.com/office/powerpoint/2010/main" val="2528032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85000" lnSpcReduction="10000"/>
          </a:bodyPr>
          <a:lstStyle/>
          <a:p>
            <a:pPr marL="0" indent="0" algn="just">
              <a:buNone/>
            </a:pPr>
            <a:r>
              <a:rPr lang="ru-RU" sz="3200" b="1">
                <a:solidFill>
                  <a:schemeClr val="accent2">
                    <a:lumMod val="75000"/>
                  </a:schemeClr>
                </a:solidFill>
              </a:rPr>
              <a:t>Історизми</a:t>
            </a:r>
            <a:r>
              <a:rPr lang="ru-RU" sz="3200">
                <a:solidFill>
                  <a:schemeClr val="accent2">
                    <a:lumMod val="75000"/>
                  </a:schemeClr>
                </a:solidFill>
              </a:rPr>
              <a:t> – </a:t>
            </a:r>
            <a:r>
              <a:rPr lang="ru-RU" sz="3200">
                <a:solidFill>
                  <a:schemeClr val="accent1"/>
                </a:solidFill>
              </a:rPr>
              <a:t>слова або їх окремі значення, що вийшли з ужитку через зникнення тих реалій, які вони називали, і не мають у сучасній мові синонімічних замінників (віче, земство, кошовий). Історизми використовують для характеристики минулих епох, назв реалій старини, подій, що відбулися колись. Широко ними послуговуються в науково-популярних, науково-навчальних та інших роботах в номінативній функції. У номінативній функції історизми використовуються у художньо-белетристичних творах, зокрема для правдивої характеристики суспільства певного історичного періоду, відтворення колориту доби, надання викладові урочистості, піднесеності, зображення подвигів сучасників, небуденних подій у житті народу. У публіцистиці (полемічних творах) історизми використовуються для зіставлення фактів сучасності з подіями, що відбувалися в минулому. Публіцистичне й художнє мовлення вживають історизми як опорні слова перифраз (нащадки славних запорожців, нащадки Хмельницького).</a:t>
            </a:r>
            <a:endParaRPr lang="uk-UA" sz="4000">
              <a:solidFill>
                <a:schemeClr val="accent1"/>
              </a:solidFill>
            </a:endParaRPr>
          </a:p>
        </p:txBody>
      </p:sp>
    </p:spTree>
    <p:extLst>
      <p:ext uri="{BB962C8B-B14F-4D97-AF65-F5344CB8AC3E}">
        <p14:creationId xmlns:p14="http://schemas.microsoft.com/office/powerpoint/2010/main" val="3821851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77500" lnSpcReduction="20000"/>
          </a:bodyPr>
          <a:lstStyle/>
          <a:p>
            <a:pPr marL="0" indent="0" algn="just">
              <a:buNone/>
            </a:pPr>
            <a:r>
              <a:rPr lang="ru-RU" sz="3200" b="1">
                <a:solidFill>
                  <a:schemeClr val="accent2">
                    <a:lumMod val="75000"/>
                  </a:schemeClr>
                </a:solidFill>
              </a:rPr>
              <a:t>Анахронізми</a:t>
            </a:r>
            <a:r>
              <a:rPr lang="ru-RU" sz="3200"/>
              <a:t> </a:t>
            </a:r>
            <a:r>
              <a:rPr lang="ru-RU" sz="3200">
                <a:solidFill>
                  <a:schemeClr val="accent1"/>
                </a:solidFill>
              </a:rPr>
              <a:t>– культурно-історичні, хронологічні та інші невідповідності у художньому творі, зумисне чи мимовільне привнесення в літературний текст невластивих певній добі застарілих поглядів, звичаїв, суджень, лексики. </a:t>
            </a:r>
          </a:p>
          <a:p>
            <a:pPr marL="0" indent="0" algn="just">
              <a:buNone/>
            </a:pPr>
            <a:r>
              <a:rPr lang="ru-RU" sz="3200" b="1">
                <a:solidFill>
                  <a:schemeClr val="accent2">
                    <a:lumMod val="75000"/>
                  </a:schemeClr>
                </a:solidFill>
              </a:rPr>
              <a:t>Стилістичні функції термінів</a:t>
            </a:r>
            <a:r>
              <a:rPr lang="ru-RU" sz="3200"/>
              <a:t>. </a:t>
            </a:r>
            <a:r>
              <a:rPr lang="ru-RU" sz="3200">
                <a:solidFill>
                  <a:schemeClr val="accent1"/>
                </a:solidFill>
              </a:rPr>
              <a:t>Основна сфера застосування термінологічної (термінної) лексики – офіційно-діловий та науковий стилі. Наявність термінів у публіцистичному стилі не повинна ускладнювати сприймання тексту, адже захоплення термінами призводить до незрозумілості та недохідливості викладу. У публіцистичному стилі терміни можуть вживатися не тільки в прямому значенні, а й як виразний зображальний засіб : поставлений у невідповідний контекст термін створює комічний, жартівливий чи іронічний ефект. У художньому стилі терміни виконують зображально-описову функцію, естетизують зміст оповіді, створюють потрібний авторові колорит зображуваної епохи, описів, почасти пейзажів і портретів. Можуть використовуватися як засіб гумору. У поетичних творах терміни є поштовхом до створення образів, водночас зловживання ними може ускладнювати образну систему, утруднювати сприймання, руйнувати поетичність тексту.</a:t>
            </a:r>
            <a:endParaRPr lang="uk-UA" sz="4000">
              <a:solidFill>
                <a:schemeClr val="accent1"/>
              </a:solidFill>
            </a:endParaRPr>
          </a:p>
        </p:txBody>
      </p:sp>
    </p:spTree>
    <p:extLst>
      <p:ext uri="{BB962C8B-B14F-4D97-AF65-F5344CB8AC3E}">
        <p14:creationId xmlns:p14="http://schemas.microsoft.com/office/powerpoint/2010/main" val="3896687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10000"/>
          </a:bodyPr>
          <a:lstStyle/>
          <a:p>
            <a:pPr marL="0" indent="0" algn="just">
              <a:buNone/>
            </a:pPr>
            <a:r>
              <a:rPr lang="ru-RU" sz="3200">
                <a:solidFill>
                  <a:schemeClr val="accent2">
                    <a:lumMod val="75000"/>
                  </a:schemeClr>
                </a:solidFill>
              </a:rPr>
              <a:t>Стилістичне навантаження професіоналізмів. </a:t>
            </a:r>
            <a:r>
              <a:rPr lang="ru-RU" sz="3200">
                <a:solidFill>
                  <a:schemeClr val="accent1"/>
                </a:solidFill>
              </a:rPr>
              <a:t>В усному неофіційному мовленні людей певної професії професіоналізми виконують важливу номінативно-комунікативну функцію. У писемній формі професіоналізми вживаються у виданнях, призначених для фахівців, наприклад, у буклетах, інструкціях, порадах тощо. В нехудожніх стилях професіоналізми виконують номінативну функцію або дають об’єктові певну характеристику. У публіцистичному стилі вживаються як засіб іронії чи сатири. У художньому стилі (крім цієї функції) вони допомагають створювати яскраві конкретно-предметні описи, увиразнюють мовну характеристику дійових осіб, пожвавлюють репліки в діалогах та полілогах, створюють враження реальної атмосфери, в якій відбуваються описувані події.</a:t>
            </a:r>
            <a:endParaRPr lang="uk-UA" sz="4000">
              <a:solidFill>
                <a:schemeClr val="accent1"/>
              </a:solidFill>
            </a:endParaRPr>
          </a:p>
        </p:txBody>
      </p:sp>
    </p:spTree>
    <p:extLst>
      <p:ext uri="{BB962C8B-B14F-4D97-AF65-F5344CB8AC3E}">
        <p14:creationId xmlns:p14="http://schemas.microsoft.com/office/powerpoint/2010/main" val="1841107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10000"/>
          </a:bodyPr>
          <a:lstStyle/>
          <a:p>
            <a:pPr marL="0" indent="0" algn="just">
              <a:buNone/>
            </a:pPr>
            <a:r>
              <a:rPr lang="ru-RU" sz="3200" b="1">
                <a:solidFill>
                  <a:schemeClr val="accent2">
                    <a:lumMod val="75000"/>
                  </a:schemeClr>
                </a:solidFill>
              </a:rPr>
              <a:t>Жаргон</a:t>
            </a:r>
            <a:r>
              <a:rPr lang="ru-RU" sz="3200"/>
              <a:t> </a:t>
            </a:r>
            <a:r>
              <a:rPr lang="ru-RU" sz="3200">
                <a:solidFill>
                  <a:schemeClr val="accent1"/>
                </a:solidFill>
              </a:rPr>
              <a:t>– один із різновидів соціальних діалектів, що відрізняється від загальновживаної мови використанням специфічної експресивно забарвленої лексики, синонімічної до слів загального вжитку, фразеології, іноді й особливостями вимови. На відміну від арго жаргон є відкритим і виникає звичайно з-поміж порівняно широких, переважно молодіжних груп носіїв мови, об’єднаних спільністю інтересів (насамперед професійних), однаковими захопленнями чи вподобаннями, тривалим перебуванням у певному середовищі. Жаргонізмами не варто користуватися беззастережно, тому що вживані без потреби вони засмічують літературне мовлення, порушують засади нормативності літературної мови, мовної культури.</a:t>
            </a:r>
            <a:endParaRPr lang="uk-UA" sz="4000">
              <a:solidFill>
                <a:schemeClr val="accent1"/>
              </a:solidFill>
            </a:endParaRPr>
          </a:p>
        </p:txBody>
      </p:sp>
    </p:spTree>
    <p:extLst>
      <p:ext uri="{BB962C8B-B14F-4D97-AF65-F5344CB8AC3E}">
        <p14:creationId xmlns:p14="http://schemas.microsoft.com/office/powerpoint/2010/main" val="2456086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10000"/>
          </a:bodyPr>
          <a:lstStyle/>
          <a:p>
            <a:pPr marL="0" indent="0" algn="just">
              <a:buNone/>
            </a:pPr>
            <a:r>
              <a:rPr lang="ru-RU" sz="3200" b="1">
                <a:solidFill>
                  <a:schemeClr val="accent2">
                    <a:lumMod val="75000"/>
                  </a:schemeClr>
                </a:solidFill>
              </a:rPr>
              <a:t>Сленг</a:t>
            </a:r>
            <a:r>
              <a:rPr lang="ru-RU" sz="3200">
                <a:solidFill>
                  <a:schemeClr val="accent1"/>
                </a:solidFill>
              </a:rPr>
              <a:t> – </a:t>
            </a:r>
          </a:p>
          <a:p>
            <a:pPr marL="514350" indent="-514350" algn="just">
              <a:buAutoNum type="arabicParenR"/>
            </a:pPr>
            <a:r>
              <a:rPr lang="ru-RU" sz="3200">
                <a:solidFill>
                  <a:schemeClr val="accent1"/>
                </a:solidFill>
              </a:rPr>
              <a:t>термін, що донедавна в українському мовознавстві зрідка вживався в тому самому значенні, що й жаргон; </a:t>
            </a:r>
          </a:p>
          <a:p>
            <a:pPr marL="514350" indent="-514350" algn="just">
              <a:buAutoNum type="arabicParenR"/>
            </a:pPr>
            <a:r>
              <a:rPr lang="ru-RU" sz="3200">
                <a:solidFill>
                  <a:schemeClr val="accent1"/>
                </a:solidFill>
              </a:rPr>
              <a:t>інтержаргонне явище, не маючи чітко окреслених меж, він уживається в значенні особливостей мовлення чималих верств носіїв мови, пов’язаних не лише груповою, корпоративною спільністю, а й просторовою, наближаючись до просторіччя, хоча сленг використовується не лише людьми, недостатньо обізнаними з нормами літературної мови, а й особами, які ними володіють, – для посилення експресивності висловлювання (наприклад, молодіжний сленг). Сленг запозичує одиниці арго і жаргонів, переосмислюючи і розширюючи їх значення. </a:t>
            </a:r>
            <a:endParaRPr lang="uk-UA" sz="4000">
              <a:solidFill>
                <a:schemeClr val="accent1"/>
              </a:solidFill>
            </a:endParaRPr>
          </a:p>
        </p:txBody>
      </p:sp>
    </p:spTree>
    <p:extLst>
      <p:ext uri="{BB962C8B-B14F-4D97-AF65-F5344CB8AC3E}">
        <p14:creationId xmlns:p14="http://schemas.microsoft.com/office/powerpoint/2010/main" val="2489160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r>
              <a:rPr lang="ru-RU" sz="3200" b="1">
                <a:solidFill>
                  <a:schemeClr val="accent2">
                    <a:lumMod val="75000"/>
                  </a:schemeClr>
                </a:solidFill>
              </a:rPr>
              <a:t>Арго</a:t>
            </a:r>
            <a:r>
              <a:rPr lang="ru-RU" sz="3200"/>
              <a:t> </a:t>
            </a:r>
            <a:r>
              <a:rPr lang="ru-RU" sz="3200">
                <a:solidFill>
                  <a:schemeClr val="accent1"/>
                </a:solidFill>
              </a:rPr>
              <a:t>– один із різновидів соціальних діалектів, штучно створювана умовна говірка якої-небудь вузької замкненої соціальної або професійної групи, незрозуміла для сторонніх. Іноді вживається в тому ж значенні, що й жаргон. У вузькому розумінні арго – мова декласованих та антисоціальних елементів. Слова і вислови з арго, уживані в загальнонародній мові, називають арготизмами. За незначними винятками, вони перебувають поза межами літературного вжитку і можуть бути виправдані лише в мові персонажів художнього твору, якщо це зумовлюється його темою й стилістичними настановами.</a:t>
            </a:r>
            <a:endParaRPr lang="uk-UA" sz="4000">
              <a:solidFill>
                <a:schemeClr val="accent1"/>
              </a:solidFill>
            </a:endParaRPr>
          </a:p>
        </p:txBody>
      </p:sp>
    </p:spTree>
    <p:extLst>
      <p:ext uri="{BB962C8B-B14F-4D97-AF65-F5344CB8AC3E}">
        <p14:creationId xmlns:p14="http://schemas.microsoft.com/office/powerpoint/2010/main" val="1706528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10000"/>
          </a:bodyPr>
          <a:lstStyle/>
          <a:p>
            <a:pPr marL="0" indent="0" algn="just">
              <a:buNone/>
            </a:pPr>
            <a:r>
              <a:rPr lang="ru-RU" sz="3200" b="1">
                <a:solidFill>
                  <a:schemeClr val="accent2">
                    <a:lumMod val="75000"/>
                  </a:schemeClr>
                </a:solidFill>
              </a:rPr>
              <a:t>Стилістична роль жаргонізмів, сленгізмів і арготизмів. </a:t>
            </a:r>
            <a:r>
              <a:rPr lang="ru-RU" sz="3200">
                <a:solidFill>
                  <a:schemeClr val="accent1"/>
                </a:solidFill>
              </a:rPr>
              <a:t>У художньому стилі функціонують як важливий засіб творення образу персонажа й уявлення про певне середовище, яке є об’єктом зображення, а також застосовуються для гумористичного, комічного чи сатиричного віддзеркалення життєвих явищ. Часто ці категорії лексики вживаються й у мові автора, коли це зумовлене темою та стилістичними настановами твору. У мові засобів масової інформації ними послуговуються для створення соціально-оцінних характеристик, зокрема відтворення осуду, презирства, зневаги тощо. У розмовному мовленні жаргонізми – один із засобів вияву експресії. Некритичне ставлення до жаргонізмів, перенасичення ними усного мовлення може призвести до втрати чуття краси, образності, багатства мови.</a:t>
            </a:r>
            <a:endParaRPr lang="uk-UA" sz="4000">
              <a:solidFill>
                <a:schemeClr val="accent1"/>
              </a:solidFill>
            </a:endParaRPr>
          </a:p>
        </p:txBody>
      </p:sp>
    </p:spTree>
    <p:extLst>
      <p:ext uri="{BB962C8B-B14F-4D97-AF65-F5344CB8AC3E}">
        <p14:creationId xmlns:p14="http://schemas.microsoft.com/office/powerpoint/2010/main" val="318159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endParaRPr lang="ru-RU" sz="3600">
              <a:solidFill>
                <a:schemeClr val="accent2">
                  <a:lumMod val="50000"/>
                </a:schemeClr>
              </a:solidFill>
            </a:endParaRPr>
          </a:p>
          <a:p>
            <a:pPr marL="0" indent="0" algn="just">
              <a:buNone/>
            </a:pPr>
            <a:r>
              <a:rPr lang="ru-RU" sz="3600">
                <a:solidFill>
                  <a:schemeClr val="accent2">
                    <a:lumMod val="50000"/>
                  </a:schemeClr>
                </a:solidFill>
              </a:rPr>
              <a:t>Стилістична норма </a:t>
            </a:r>
            <a:r>
              <a:rPr lang="ru-RU" sz="3600">
                <a:solidFill>
                  <a:schemeClr val="accent1"/>
                </a:solidFill>
              </a:rPr>
              <a:t>– сукупність правил, які визначають семантичні й функціональні можливості та емоційнооцінну доцільність використання мовних одиниць у тому чи іншому функціональному стилі. Основна ознака стилістичної норми – наявність варіантних співвідношень.</a:t>
            </a:r>
            <a:endParaRPr lang="uk-UA" sz="3600">
              <a:solidFill>
                <a:schemeClr val="accent1"/>
              </a:solidFill>
            </a:endParaRPr>
          </a:p>
        </p:txBody>
      </p:sp>
    </p:spTree>
    <p:extLst>
      <p:ext uri="{BB962C8B-B14F-4D97-AF65-F5344CB8AC3E}">
        <p14:creationId xmlns:p14="http://schemas.microsoft.com/office/powerpoint/2010/main" val="1677713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lnSpcReduction="10000"/>
          </a:bodyPr>
          <a:lstStyle/>
          <a:p>
            <a:pPr marL="0" indent="0" algn="just">
              <a:buNone/>
            </a:pPr>
            <a:r>
              <a:rPr lang="ru-RU" sz="3200" b="1">
                <a:solidFill>
                  <a:schemeClr val="accent2">
                    <a:lumMod val="75000"/>
                  </a:schemeClr>
                </a:solidFill>
              </a:rPr>
              <a:t>Розмовно-побутова лексика </a:t>
            </a:r>
            <a:r>
              <a:rPr lang="ru-RU" sz="3200">
                <a:solidFill>
                  <a:schemeClr val="accent1"/>
                </a:solidFill>
              </a:rPr>
              <a:t>– слова і вирази, що вживаються у сфері невимушеного розмовно-побутового спілкування і своїм емоційно-оцінним, стилістичним забарвленням протиставляються нейтральним лексичним засобам. Ця лексика відповідає літературній нормі в її стилістичному вияві. Використовується для відтворення живомовних структур у художніх текстах, індивідуалізації мови персонажів, в описах побутових ситуацій, у діалогах, монологах. Здебільшого ці слова емоційні, оцінні, експресивні. У художніх текстах розмовна лексика створює колорит легкої іронії, свідомого зниження пафосу, вводить в атмосферу довірливої розмови, за її допомогою автор висловлює співчутливе ставлення до своїх героїв тощо.</a:t>
            </a:r>
            <a:endParaRPr lang="uk-UA" sz="4000">
              <a:solidFill>
                <a:schemeClr val="accent1"/>
              </a:solidFill>
            </a:endParaRPr>
          </a:p>
        </p:txBody>
      </p:sp>
    </p:spTree>
    <p:extLst>
      <p:ext uri="{BB962C8B-B14F-4D97-AF65-F5344CB8AC3E}">
        <p14:creationId xmlns:p14="http://schemas.microsoft.com/office/powerpoint/2010/main" val="2090015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420414" y="241738"/>
            <a:ext cx="11330152" cy="6316717"/>
          </a:xfrm>
        </p:spPr>
        <p:txBody>
          <a:bodyPr>
            <a:noAutofit/>
          </a:bodyPr>
          <a:lstStyle/>
          <a:p>
            <a:pPr marL="0" indent="0" algn="just">
              <a:buNone/>
            </a:pPr>
            <a:r>
              <a:rPr lang="ru-RU" sz="2300">
                <a:solidFill>
                  <a:schemeClr val="accent2">
                    <a:lumMod val="75000"/>
                  </a:schemeClr>
                </a:solidFill>
              </a:rPr>
              <a:t>Просторічна лексика </a:t>
            </a:r>
            <a:r>
              <a:rPr lang="ru-RU" sz="2300">
                <a:solidFill>
                  <a:schemeClr val="accent1"/>
                </a:solidFill>
              </a:rPr>
              <a:t>– слова, що вживаються здебільшого в розмовній побутовій розмові, а також у художній творах як стилістичний засіб надання грубуватої, зневажливої характеристики зображуваному: варнякати, дрихнути, пшик, мармиза, манаття. </a:t>
            </a:r>
          </a:p>
          <a:p>
            <a:pPr marL="0" indent="0" algn="just">
              <a:buNone/>
            </a:pPr>
            <a:r>
              <a:rPr lang="ru-RU" sz="2300">
                <a:solidFill>
                  <a:schemeClr val="accent2">
                    <a:lumMod val="75000"/>
                  </a:schemeClr>
                </a:solidFill>
              </a:rPr>
              <a:t>Просторіччя</a:t>
            </a:r>
            <a:r>
              <a:rPr lang="ru-RU" sz="2300">
                <a:solidFill>
                  <a:schemeClr val="accent1"/>
                </a:solidFill>
              </a:rPr>
              <a:t> – один зі структурно-функціональних некодифікованих різновидів загальнонародної мови, який, не маючи територіальних або вузько соціальних обмежень, разом з діалектами та жаргонами протистоїть літературній мові, її розмовному стилю. Основна форма функціонування – усно-розмовна мова осіб, не ознайомлених у потрібному обсязі з літературними нормами внаслідок недостатньої освіченості (бухвет, тухлі, інтелегент, вермишель, хвигура, магазін, какаво, драстуй, луччий, тудою). Через просторіччя в загальнонародну мову потрапляють жаргонізми і професіоналізми. Прикметна особливість сучасного українського просторіччя – наявність росіянізмів. У художньому стилі використовуються як засіб соціально-мовної характеристики персонажа, іронічно-жартівливого забарвлення, для сатиричних, комічних та гумористичних ефектів, для цитації мови малоосвічених людей. За допомогою просторічної лексики висловлюється ставлення до предмета розмови, почасти за її допомогою підкреслюється недостатня повага, навіть зневага. Зрідка елементи просторічної лексики в публіцистиці та красному письменстві застосовуються як експресивний засіб позитивного спрямування.</a:t>
            </a:r>
            <a:endParaRPr lang="uk-UA" sz="2300">
              <a:solidFill>
                <a:schemeClr val="accent1"/>
              </a:solidFill>
            </a:endParaRPr>
          </a:p>
        </p:txBody>
      </p:sp>
    </p:spTree>
    <p:extLst>
      <p:ext uri="{BB962C8B-B14F-4D97-AF65-F5344CB8AC3E}">
        <p14:creationId xmlns:p14="http://schemas.microsoft.com/office/powerpoint/2010/main" val="2158305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r>
              <a:rPr lang="ru-RU" sz="3200">
                <a:solidFill>
                  <a:schemeClr val="accent2">
                    <a:lumMod val="75000"/>
                  </a:schemeClr>
                </a:solidFill>
              </a:rPr>
              <a:t>Стилістичне навантаження діалектизмів: </a:t>
            </a:r>
            <a:r>
              <a:rPr lang="ru-RU" sz="3200">
                <a:solidFill>
                  <a:schemeClr val="accent1"/>
                </a:solidFill>
              </a:rPr>
              <a:t>у художньому стилі використовуються для максимального наближення до дійсності, опису життя з усіма його подробицями, відтворення місцевого колориту, побуту, звичаїв, типізації характерів представників різних місцевостей. Найбільше діалектизмів використовується в мові персонажів. У поетичних творах діалектизми відтворюють розмовно-інтимний колорит, подеколи передають іронічну розповідь. Діалектизми в газетних текстах виступають експресивними синонімами до слів літературної мови – як засіб створення місцевого колориту, при побудові діалогів, для мовної характеристики героїв тощо. </a:t>
            </a:r>
            <a:endParaRPr lang="uk-UA" sz="4000">
              <a:solidFill>
                <a:schemeClr val="accent1"/>
              </a:solidFill>
            </a:endParaRPr>
          </a:p>
        </p:txBody>
      </p:sp>
    </p:spTree>
    <p:extLst>
      <p:ext uri="{BB962C8B-B14F-4D97-AF65-F5344CB8AC3E}">
        <p14:creationId xmlns:p14="http://schemas.microsoft.com/office/powerpoint/2010/main" val="327308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lnSpcReduction="10000"/>
          </a:bodyPr>
          <a:lstStyle/>
          <a:p>
            <a:pPr marL="0" indent="0" algn="just">
              <a:buNone/>
            </a:pPr>
            <a:r>
              <a:rPr lang="ru-RU" sz="2800">
                <a:solidFill>
                  <a:schemeClr val="accent2">
                    <a:lumMod val="75000"/>
                  </a:schemeClr>
                </a:solidFill>
              </a:rPr>
              <a:t>Стилістичні помилки </a:t>
            </a:r>
            <a:r>
              <a:rPr lang="ru-RU" sz="2800">
                <a:solidFill>
                  <a:schemeClr val="accent1"/>
                </a:solidFill>
              </a:rPr>
              <a:t>– помилки, пов’язані з недоречним за функціонально-стилістичним чи експресивностилістичним забарвленням вживання мовного засобу, і такі, що призводять до зниження експресивності та емоційності мовлення. Види стилістичних помилок: </a:t>
            </a:r>
            <a:r>
              <a:rPr lang="ru-RU" sz="2800">
                <a:solidFill>
                  <a:schemeClr val="accent2">
                    <a:lumMod val="75000"/>
                  </a:schemeClr>
                </a:solidFill>
              </a:rPr>
              <a:t>стилістичні огріхи</a:t>
            </a:r>
            <a:r>
              <a:rPr lang="ru-RU" sz="2800">
                <a:solidFill>
                  <a:schemeClr val="accent1"/>
                </a:solidFill>
              </a:rPr>
              <a:t>, пов’язані з недостатнім оволодінням ресурсами української мови; </a:t>
            </a:r>
            <a:r>
              <a:rPr lang="ru-RU" sz="2800">
                <a:solidFill>
                  <a:schemeClr val="accent2">
                    <a:lumMod val="75000"/>
                  </a:schemeClr>
                </a:solidFill>
              </a:rPr>
              <a:t>стилістичні помилки</a:t>
            </a:r>
            <a:r>
              <a:rPr lang="ru-RU" sz="2800">
                <a:solidFill>
                  <a:schemeClr val="accent1"/>
                </a:solidFill>
              </a:rPr>
              <a:t>, що засвідчують недостатньо розвинене мовно-стилістичне чуття; помилки, які відбивають </a:t>
            </a:r>
            <a:r>
              <a:rPr lang="ru-RU" sz="2800">
                <a:solidFill>
                  <a:schemeClr val="accent2">
                    <a:lumMod val="75000"/>
                  </a:schemeClr>
                </a:solidFill>
              </a:rPr>
              <a:t>порушення норм функціональних стилів</a:t>
            </a:r>
            <a:r>
              <a:rPr lang="ru-RU" sz="2800">
                <a:solidFill>
                  <a:schemeClr val="accent1"/>
                </a:solidFill>
              </a:rPr>
              <a:t>. До першої групи помилок належать недостатній</a:t>
            </a:r>
            <a:r>
              <a:rPr lang="ru-RU" sz="2800">
                <a:solidFill>
                  <a:schemeClr val="accent2">
                    <a:lumMod val="75000"/>
                  </a:schemeClr>
                </a:solidFill>
              </a:rPr>
              <a:t> словниковий запас; незнання фразеології; немотивовані повтори </a:t>
            </a:r>
            <a:r>
              <a:rPr lang="ru-RU" sz="2800">
                <a:solidFill>
                  <a:schemeClr val="accent1"/>
                </a:solidFill>
              </a:rPr>
              <a:t>у вузькому контексті одного і того ж слова або спільнокореневих слів</a:t>
            </a:r>
            <a:r>
              <a:rPr lang="ru-RU" sz="2800">
                <a:solidFill>
                  <a:schemeClr val="accent2">
                    <a:lumMod val="75000"/>
                  </a:schemeClr>
                </a:solidFill>
              </a:rPr>
              <a:t>; плеоназми і тавтології</a:t>
            </a:r>
            <a:r>
              <a:rPr lang="ru-RU" sz="2800">
                <a:solidFill>
                  <a:schemeClr val="accent1"/>
                </a:solidFill>
              </a:rPr>
              <a:t>, що зневиразнюють мову; вживання </a:t>
            </a:r>
            <a:r>
              <a:rPr lang="ru-RU" sz="2800">
                <a:solidFill>
                  <a:schemeClr val="accent2">
                    <a:lumMod val="75000"/>
                  </a:schemeClr>
                </a:solidFill>
              </a:rPr>
              <a:t>штампів і слів-паразитів; </a:t>
            </a:r>
            <a:r>
              <a:rPr lang="ru-RU" sz="2800">
                <a:solidFill>
                  <a:schemeClr val="accent1"/>
                </a:solidFill>
              </a:rPr>
              <a:t>немотивоване послуговування </a:t>
            </a:r>
            <a:r>
              <a:rPr lang="ru-RU" sz="2800">
                <a:solidFill>
                  <a:schemeClr val="accent2">
                    <a:lumMod val="75000"/>
                  </a:schemeClr>
                </a:solidFill>
              </a:rPr>
              <a:t>нелітературною лексикою; одноманітність </a:t>
            </a:r>
            <a:r>
              <a:rPr lang="ru-RU" sz="2800">
                <a:solidFill>
                  <a:schemeClr val="accent1"/>
                </a:solidFill>
              </a:rPr>
              <a:t>у побудові речень; відсутність необхідних </a:t>
            </a:r>
            <a:r>
              <a:rPr lang="ru-RU" sz="2800">
                <a:solidFill>
                  <a:schemeClr val="accent2">
                    <a:lumMod val="75000"/>
                  </a:schemeClr>
                </a:solidFill>
              </a:rPr>
              <a:t>образних засобів</a:t>
            </a:r>
            <a:r>
              <a:rPr lang="ru-RU" sz="2800">
                <a:solidFill>
                  <a:schemeClr val="accent1"/>
                </a:solidFill>
              </a:rPr>
              <a:t> тощо.</a:t>
            </a:r>
            <a:endParaRPr lang="uk-UA" sz="3600">
              <a:solidFill>
                <a:schemeClr val="accent1"/>
              </a:solidFill>
            </a:endParaRPr>
          </a:p>
        </p:txBody>
      </p:sp>
    </p:spTree>
    <p:extLst>
      <p:ext uri="{BB962C8B-B14F-4D97-AF65-F5344CB8AC3E}">
        <p14:creationId xmlns:p14="http://schemas.microsoft.com/office/powerpoint/2010/main" val="143871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pPr marL="0" indent="0" algn="just">
              <a:buNone/>
            </a:pPr>
            <a:r>
              <a:rPr lang="ru-RU" sz="2800">
                <a:solidFill>
                  <a:schemeClr val="accent1"/>
                </a:solidFill>
              </a:rPr>
              <a:t>З-поміж помилок, що підтверджують недостатньо розвинене мовно-стилістичне чуття, виокремлюємо такі: </a:t>
            </a:r>
          </a:p>
          <a:p>
            <a:pPr marL="0" indent="0" algn="just">
              <a:buNone/>
            </a:pPr>
            <a:r>
              <a:rPr lang="ru-RU" sz="2800">
                <a:solidFill>
                  <a:schemeClr val="accent1"/>
                </a:solidFill>
              </a:rPr>
              <a:t>– </a:t>
            </a:r>
            <a:r>
              <a:rPr lang="ru-RU" sz="2800">
                <a:solidFill>
                  <a:schemeClr val="accent2">
                    <a:lumMod val="75000"/>
                  </a:schemeClr>
                </a:solidFill>
              </a:rPr>
              <a:t>немотивоване вживання експресивних засобів</a:t>
            </a:r>
            <a:r>
              <a:rPr lang="ru-RU" sz="2800">
                <a:solidFill>
                  <a:schemeClr val="accent1"/>
                </a:solidFill>
              </a:rPr>
              <a:t>: невиправдане в певному контексті використання епітетів або невмілий їх вибір та накопичення; надмірний гіперболізм і емоційність; створення надуманих метафор, невдалих порівнянь; </a:t>
            </a:r>
          </a:p>
          <a:p>
            <a:pPr marL="0" indent="0" algn="just">
              <a:buNone/>
            </a:pPr>
            <a:r>
              <a:rPr lang="ru-RU" sz="2800">
                <a:solidFill>
                  <a:schemeClr val="accent1"/>
                </a:solidFill>
              </a:rPr>
              <a:t>– </a:t>
            </a:r>
            <a:r>
              <a:rPr lang="ru-RU" sz="2800">
                <a:solidFill>
                  <a:schemeClr val="accent2">
                    <a:lumMod val="75000"/>
                  </a:schemeClr>
                </a:solidFill>
              </a:rPr>
              <a:t>поєднання різностильової лексики</a:t>
            </a:r>
            <a:r>
              <a:rPr lang="ru-RU" sz="2800">
                <a:solidFill>
                  <a:schemeClr val="accent1"/>
                </a:solidFill>
              </a:rPr>
              <a:t>, зокрема немотивоване вживання розмовної або книжної лексики; </a:t>
            </a:r>
          </a:p>
          <a:p>
            <a:pPr marL="0" indent="0" algn="just">
              <a:buNone/>
            </a:pPr>
            <a:r>
              <a:rPr lang="ru-RU" sz="2800">
                <a:solidFill>
                  <a:schemeClr val="accent1"/>
                </a:solidFill>
              </a:rPr>
              <a:t>– </a:t>
            </a:r>
            <a:r>
              <a:rPr lang="ru-RU" sz="2800">
                <a:solidFill>
                  <a:schemeClr val="accent2">
                    <a:lumMod val="75000"/>
                  </a:schemeClr>
                </a:solidFill>
              </a:rPr>
              <a:t>немилозвучність</a:t>
            </a:r>
            <a:r>
              <a:rPr lang="ru-RU" sz="2800">
                <a:solidFill>
                  <a:schemeClr val="accent1"/>
                </a:solidFill>
              </a:rPr>
              <a:t>: збіг голосних і приголосних звуків, вживання поряд або повтор однакових звукосполук, невикористання фонетичних варіантів прийменників, прислівників і повнозначних слів. </a:t>
            </a:r>
            <a:endParaRPr lang="uk-UA" sz="3600">
              <a:solidFill>
                <a:schemeClr val="accent1"/>
              </a:solidFill>
            </a:endParaRPr>
          </a:p>
        </p:txBody>
      </p:sp>
    </p:spTree>
    <p:extLst>
      <p:ext uri="{BB962C8B-B14F-4D97-AF65-F5344CB8AC3E}">
        <p14:creationId xmlns:p14="http://schemas.microsoft.com/office/powerpoint/2010/main" val="217273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683172"/>
            <a:ext cx="10457794" cy="5780690"/>
          </a:xfrm>
        </p:spPr>
        <p:txBody>
          <a:bodyPr>
            <a:noAutofit/>
          </a:bodyPr>
          <a:lstStyle/>
          <a:p>
            <a:pPr marL="0" indent="0" algn="just">
              <a:buNone/>
            </a:pPr>
            <a:r>
              <a:rPr lang="ru-RU" sz="2850" b="1" u="sng">
                <a:solidFill>
                  <a:schemeClr val="accent2">
                    <a:lumMod val="75000"/>
                  </a:schemeClr>
                </a:solidFill>
              </a:rPr>
              <a:t>Функціональні стилі </a:t>
            </a:r>
            <a:r>
              <a:rPr lang="ru-RU" sz="2850">
                <a:solidFill>
                  <a:schemeClr val="accent1"/>
                </a:solidFill>
              </a:rPr>
              <a:t>– різновиди літературної мови, які виокремлюються відповідно до колективно усвідомлюваних типів спілкування і функцій мови в різних сферах суспільної комунікації. Виділяють </a:t>
            </a:r>
            <a:r>
              <a:rPr lang="ru-RU" sz="2850">
                <a:solidFill>
                  <a:schemeClr val="accent2">
                    <a:lumMod val="75000"/>
                  </a:schemeClr>
                </a:solidFill>
              </a:rPr>
              <a:t>офіційно-діловий, науковий, публіцистичний, розмовний, художній, конфесійний </a:t>
            </a:r>
            <a:r>
              <a:rPr lang="ru-RU" sz="2850">
                <a:solidFill>
                  <a:schemeClr val="accent1"/>
                </a:solidFill>
              </a:rPr>
              <a:t>стилі. </a:t>
            </a:r>
          </a:p>
          <a:p>
            <a:pPr marL="0" indent="0" algn="just">
              <a:buNone/>
            </a:pPr>
            <a:r>
              <a:rPr lang="ru-RU" sz="2700" u="sng">
                <a:solidFill>
                  <a:schemeClr val="accent1"/>
                </a:solidFill>
              </a:rPr>
              <a:t>Кожен стиль характеризується </a:t>
            </a:r>
          </a:p>
          <a:p>
            <a:pPr indent="-457200" algn="just">
              <a:spcBef>
                <a:spcPts val="0"/>
              </a:spcBef>
              <a:buFont typeface="Arial" panose="020B0604020202020204" pitchFamily="34" charset="0"/>
              <a:buChar char="•"/>
            </a:pPr>
            <a:r>
              <a:rPr lang="ru-RU" sz="2700">
                <a:solidFill>
                  <a:schemeClr val="accent2">
                    <a:lumMod val="75000"/>
                  </a:schemeClr>
                </a:solidFill>
              </a:rPr>
              <a:t>принципами відбору, комбінації та трансформації мовних засобів</a:t>
            </a:r>
            <a:r>
              <a:rPr lang="ru-RU" sz="2700">
                <a:solidFill>
                  <a:schemeClr val="accent1"/>
                </a:solidFill>
              </a:rPr>
              <a:t>; </a:t>
            </a:r>
          </a:p>
          <a:p>
            <a:pPr indent="-457200" algn="just">
              <a:spcBef>
                <a:spcPts val="0"/>
              </a:spcBef>
              <a:buFont typeface="Arial" panose="020B0604020202020204" pitchFamily="34" charset="0"/>
              <a:buChar char="•"/>
            </a:pPr>
            <a:r>
              <a:rPr lang="ru-RU" sz="2700">
                <a:solidFill>
                  <a:schemeClr val="accent2">
                    <a:lumMod val="75000"/>
                  </a:schemeClr>
                </a:solidFill>
              </a:rPr>
              <a:t>диференційними ознаками </a:t>
            </a:r>
            <a:r>
              <a:rPr lang="ru-RU" sz="2700">
                <a:solidFill>
                  <a:schemeClr val="accent1"/>
                </a:solidFill>
              </a:rPr>
              <a:t>(відхиленнями від інших стилів); </a:t>
            </a:r>
          </a:p>
          <a:p>
            <a:pPr indent="-457200" algn="just">
              <a:spcBef>
                <a:spcPts val="0"/>
              </a:spcBef>
              <a:buFont typeface="Arial" panose="020B0604020202020204" pitchFamily="34" charset="0"/>
              <a:buChar char="•"/>
            </a:pPr>
            <a:r>
              <a:rPr lang="ru-RU" sz="2700">
                <a:solidFill>
                  <a:schemeClr val="accent2">
                    <a:lumMod val="75000"/>
                  </a:schemeClr>
                </a:solidFill>
              </a:rPr>
              <a:t>стильовими</a:t>
            </a:r>
            <a:r>
              <a:rPr lang="ru-RU" sz="2700">
                <a:solidFill>
                  <a:schemeClr val="accent1"/>
                </a:solidFill>
              </a:rPr>
              <a:t> (мовленнєва системність, тобто спосіб добору й організації мовних засобів у певному типі мовлення; внутрішня норма: межі стилю, межі усної або писемної форми спілкування, специфіка жанрового різновиду в межах стилю) і </a:t>
            </a:r>
            <a:r>
              <a:rPr lang="ru-RU" sz="2700">
                <a:solidFill>
                  <a:schemeClr val="accent2">
                    <a:lumMod val="75000"/>
                  </a:schemeClr>
                </a:solidFill>
              </a:rPr>
              <a:t>стилістичними</a:t>
            </a:r>
            <a:r>
              <a:rPr lang="ru-RU" sz="2700">
                <a:solidFill>
                  <a:schemeClr val="accent1"/>
                </a:solidFill>
              </a:rPr>
              <a:t> </a:t>
            </a:r>
            <a:r>
              <a:rPr lang="ru-RU" sz="2700">
                <a:solidFill>
                  <a:schemeClr val="accent2">
                    <a:lumMod val="75000"/>
                  </a:schemeClr>
                </a:solidFill>
              </a:rPr>
              <a:t>нормами</a:t>
            </a:r>
            <a:r>
              <a:rPr lang="ru-RU" sz="2700">
                <a:solidFill>
                  <a:schemeClr val="accent1"/>
                </a:solidFill>
              </a:rPr>
              <a:t> (мовні засоби, за якими закріпилося певне емоційне чи емоційно-експресивне забарвлення). </a:t>
            </a:r>
            <a:endParaRPr lang="uk-UA" sz="2700">
              <a:solidFill>
                <a:schemeClr val="accent1"/>
              </a:solidFill>
            </a:endParaRPr>
          </a:p>
        </p:txBody>
      </p:sp>
    </p:spTree>
    <p:extLst>
      <p:ext uri="{BB962C8B-B14F-4D97-AF65-F5344CB8AC3E}">
        <p14:creationId xmlns:p14="http://schemas.microsoft.com/office/powerpoint/2010/main" val="54005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77500" lnSpcReduction="20000"/>
          </a:bodyPr>
          <a:lstStyle/>
          <a:p>
            <a:pPr marL="0" indent="0" algn="just">
              <a:buNone/>
            </a:pPr>
            <a:r>
              <a:rPr lang="ru-RU" sz="3600" b="1">
                <a:solidFill>
                  <a:schemeClr val="accent2">
                    <a:lumMod val="75000"/>
                  </a:schemeClr>
                </a:solidFill>
              </a:rPr>
              <a:t>Стиль офіційно-діловий </a:t>
            </a:r>
            <a:r>
              <a:rPr lang="ru-RU" sz="3600">
                <a:solidFill>
                  <a:schemeClr val="accent1"/>
                </a:solidFill>
              </a:rPr>
              <a:t>– стиль ділових документів, для яких притаманна конкретність, лаконічність формулювань, чіткий виклад рекомендацій, прохань. Він використовує усталені звороти, офіційні формули звертання, віддієслівні іменники, інфінітивні конструкції тощо. </a:t>
            </a:r>
          </a:p>
          <a:p>
            <a:pPr marL="0" indent="0" algn="just">
              <a:buNone/>
            </a:pPr>
            <a:r>
              <a:rPr lang="ru-RU" sz="3600" b="1">
                <a:solidFill>
                  <a:schemeClr val="accent2">
                    <a:lumMod val="75000"/>
                  </a:schemeClr>
                </a:solidFill>
              </a:rPr>
              <a:t>Стиль науковий </a:t>
            </a:r>
            <a:r>
              <a:rPr lang="ru-RU" sz="3600">
                <a:solidFill>
                  <a:schemeClr val="accent1"/>
                </a:solidFill>
              </a:rPr>
              <a:t>– стиль наукових праць, мета яких нагромаджувати знання, досвід у галузі науки, техніки, встановлювати закономірності розвитку явищ, процесів. Характеризується вживанням термінів, специфічною побудовою тексту, в якому переважають логічні, причинонаслідкові відношення між конструкціями.</a:t>
            </a:r>
          </a:p>
          <a:p>
            <a:pPr marL="0" indent="0" algn="just">
              <a:buNone/>
            </a:pPr>
            <a:r>
              <a:rPr lang="ru-RU" sz="3600" b="1">
                <a:solidFill>
                  <a:schemeClr val="accent2">
                    <a:lumMod val="75000"/>
                  </a:schemeClr>
                </a:solidFill>
              </a:rPr>
              <a:t>Стиль публіцистичний </a:t>
            </a:r>
            <a:r>
              <a:rPr lang="ru-RU" sz="3600">
                <a:solidFill>
                  <a:schemeClr val="accent1"/>
                </a:solidFill>
              </a:rPr>
              <a:t>виконує функцію формування масової свідомості, впливу на неї через добір інформації. Це стиль масової інформації. Йому притаманні мовні форми стандартизації та експресивності, наявність елементів розмовного і художнього стилів для досягнення експресії. </a:t>
            </a:r>
          </a:p>
        </p:txBody>
      </p:sp>
    </p:spTree>
    <p:extLst>
      <p:ext uri="{BB962C8B-B14F-4D97-AF65-F5344CB8AC3E}">
        <p14:creationId xmlns:p14="http://schemas.microsoft.com/office/powerpoint/2010/main" val="3474777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fontScale="92500" lnSpcReduction="10000"/>
          </a:bodyPr>
          <a:lstStyle/>
          <a:p>
            <a:pPr marL="0" indent="0" algn="just">
              <a:buNone/>
            </a:pPr>
            <a:r>
              <a:rPr lang="ru-RU" sz="3600" b="1">
                <a:solidFill>
                  <a:schemeClr val="accent2">
                    <a:lumMod val="75000"/>
                  </a:schemeClr>
                </a:solidFill>
              </a:rPr>
              <a:t>Стиль розмовний </a:t>
            </a:r>
            <a:r>
              <a:rPr lang="ru-RU" sz="3600">
                <a:solidFill>
                  <a:schemeClr val="accent1"/>
                </a:solidFill>
              </a:rPr>
              <a:t>– стиль, який використовується в безпосередніх побутових ситуаціях спілкування. У ньому переважають форми усного діалогічного мовлення з активним використанням емоційної інтонації, жестів, міміки та емоційно-експресивних засобів мови. </a:t>
            </a:r>
          </a:p>
          <a:p>
            <a:pPr marL="0" indent="0" algn="just">
              <a:buNone/>
            </a:pPr>
            <a:r>
              <a:rPr lang="ru-RU" sz="3600" b="1">
                <a:solidFill>
                  <a:schemeClr val="accent2">
                    <a:lumMod val="75000"/>
                  </a:schemeClr>
                </a:solidFill>
              </a:rPr>
              <a:t>Стиль художній </a:t>
            </a:r>
            <a:r>
              <a:rPr lang="ru-RU" sz="3600">
                <a:solidFill>
                  <a:schemeClr val="accent1"/>
                </a:solidFill>
              </a:rPr>
              <a:t>реалізує естетичний вплив мови через конкретно-чуттєвий зміст художніх образів. У цьому стилі значну роль виконують індивідуально-авторські засоби мовної виразності, переносно-образні слова, експресивні одиниці. </a:t>
            </a:r>
          </a:p>
          <a:p>
            <a:pPr marL="0" indent="0" algn="just">
              <a:buNone/>
            </a:pPr>
            <a:r>
              <a:rPr lang="ru-RU" sz="3600" b="1">
                <a:solidFill>
                  <a:schemeClr val="accent2">
                    <a:lumMod val="75000"/>
                  </a:schemeClr>
                </a:solidFill>
              </a:rPr>
              <a:t>Стиль конфесійний </a:t>
            </a:r>
            <a:r>
              <a:rPr lang="ru-RU" sz="3600">
                <a:solidFill>
                  <a:schemeClr val="accent1"/>
                </a:solidFill>
              </a:rPr>
              <a:t>забезпечує спілкування людей у релігійній сфері та має певні канони</a:t>
            </a:r>
            <a:endParaRPr lang="uk-UA" sz="3600">
              <a:solidFill>
                <a:schemeClr val="accent1"/>
              </a:solidFill>
            </a:endParaRPr>
          </a:p>
          <a:p>
            <a:pPr marL="0" indent="0" algn="just">
              <a:buNone/>
            </a:pPr>
            <a:endParaRPr lang="uk-UA" sz="3600">
              <a:solidFill>
                <a:schemeClr val="accent1"/>
              </a:solidFill>
            </a:endParaRPr>
          </a:p>
        </p:txBody>
      </p:sp>
    </p:spTree>
    <p:extLst>
      <p:ext uri="{BB962C8B-B14F-4D97-AF65-F5344CB8AC3E}">
        <p14:creationId xmlns:p14="http://schemas.microsoft.com/office/powerpoint/2010/main" val="58445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3978">
              <a:srgbClr val="FFFFFF"/>
            </a:gs>
            <a:gs pos="27090">
              <a:srgbClr val="FFFFFF"/>
            </a:gs>
            <a:gs pos="0">
              <a:schemeClr val="accent5">
                <a:lumMod val="0"/>
                <a:lumOff val="100000"/>
              </a:schemeClr>
            </a:gs>
            <a:gs pos="69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4273CDB-D620-4540-BDAF-37E70544C37F}"/>
              </a:ext>
            </a:extLst>
          </p:cNvPr>
          <p:cNvSpPr>
            <a:spLocks noGrp="1"/>
          </p:cNvSpPr>
          <p:nvPr>
            <p:ph type="subTitle" idx="1"/>
          </p:nvPr>
        </p:nvSpPr>
        <p:spPr>
          <a:xfrm>
            <a:off x="987972" y="861848"/>
            <a:ext cx="10457794" cy="5381297"/>
          </a:xfrm>
        </p:spPr>
        <p:txBody>
          <a:bodyPr>
            <a:normAutofit/>
          </a:bodyPr>
          <a:lstStyle/>
          <a:p>
            <a:r>
              <a:rPr lang="uk-UA" sz="3600">
                <a:solidFill>
                  <a:schemeClr val="accent2">
                    <a:lumMod val="75000"/>
                  </a:schemeClr>
                </a:solidFill>
              </a:rPr>
              <a:t>ФОНОСТИЛІСТИКА</a:t>
            </a:r>
          </a:p>
          <a:p>
            <a:pPr algn="just"/>
            <a:endParaRPr lang="ru-RU" sz="2800">
              <a:solidFill>
                <a:srgbClr val="C00000"/>
              </a:solidFill>
            </a:endParaRPr>
          </a:p>
          <a:p>
            <a:pPr algn="just"/>
            <a:r>
              <a:rPr lang="ru-RU" sz="2800">
                <a:solidFill>
                  <a:srgbClr val="C00000"/>
                </a:solidFill>
              </a:rPr>
              <a:t>Звукосимволізм</a:t>
            </a:r>
            <a:r>
              <a:rPr lang="ru-RU" sz="2800">
                <a:solidFill>
                  <a:schemeClr val="accent1"/>
                </a:solidFill>
              </a:rPr>
              <a:t> – зв’язок між звучанням і значенням слова, який виникає переважно внаслідок взаємодії різних видів відчуттів (моторних, акустичних, зорових і т. ін.), тобто синестезії. Звукосимволізм розглядають як різновид загального явища – звукозображувальності, до якої зараховують також звуконаслідування.</a:t>
            </a:r>
            <a:endParaRPr lang="uk-UA" sz="3600">
              <a:solidFill>
                <a:schemeClr val="accent1"/>
              </a:solidFill>
            </a:endParaRPr>
          </a:p>
        </p:txBody>
      </p:sp>
    </p:spTree>
    <p:extLst>
      <p:ext uri="{BB962C8B-B14F-4D97-AF65-F5344CB8AC3E}">
        <p14:creationId xmlns:p14="http://schemas.microsoft.com/office/powerpoint/2010/main" val="24330036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3041</Words>
  <Application>Microsoft Office PowerPoint</Application>
  <PresentationFormat>Широкоэкранный</PresentationFormat>
  <Paragraphs>83</Paragraphs>
  <Slides>32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32</vt:i4>
      </vt:variant>
    </vt:vector>
  </HeadingPairs>
  <TitlesOfParts>
    <vt:vector size="37" baseType="lpstr">
      <vt:lpstr>Arial</vt:lpstr>
      <vt:lpstr>Calibri</vt:lpstr>
      <vt:lpstr>Calibri Light</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Тема1. Стилістика як лінгвістичне вчення</dc:title>
  <dc:creator>Lotus</dc:creator>
  <cp:lastModifiedBy>Lotus</cp:lastModifiedBy>
  <cp:revision>12</cp:revision>
  <dcterms:created xsi:type="dcterms:W3CDTF">2022-04-28T18:51:36Z</dcterms:created>
  <dcterms:modified xsi:type="dcterms:W3CDTF">2022-04-29T12:13:36Z</dcterms:modified>
</cp:coreProperties>
</file>