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4DA0A-4241-485F-B93A-EDDC139EA48E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BD37C-AF8F-4E0D-AA0E-BC4E439E8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54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5EFCA4-E80A-4F1E-BCDC-B73524D983C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4E5AB2-584E-4BE6-B310-DF551A8F31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9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5EFCA4-E80A-4F1E-BCDC-B73524D983C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4E5AB2-584E-4BE6-B310-DF551A8F3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p4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ock-footage-hd-video-of-a-male-scientist-analyzing-structure-of-a-dna-on-a-tablet-in-a-modern-laboratory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9727"/>
            <a:ext cx="9143999" cy="68482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266429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sz="4400" i="1" dirty="0">
                <a:latin typeface="Garamond" pitchFamily="18" charset="0"/>
              </a:rPr>
              <a:t>ПРИНЦИПИ ТА МЕТОДИ </a:t>
            </a:r>
            <a:r>
              <a:rPr lang="ru-RU" sz="4400" i="1" dirty="0" smtClean="0">
                <a:latin typeface="Garamond" pitchFamily="18" charset="0"/>
              </a:rPr>
              <a:t>ГЕНЕТИЧНОГО</a:t>
            </a:r>
            <a:r>
              <a:rPr lang="ru-RU" sz="4400" i="1" dirty="0">
                <a:latin typeface="Garamond" pitchFamily="18" charset="0"/>
              </a:rPr>
              <a:t/>
            </a:r>
            <a:br>
              <a:rPr lang="ru-RU" sz="4400" i="1" dirty="0">
                <a:latin typeface="Garamond" pitchFamily="18" charset="0"/>
              </a:rPr>
            </a:br>
            <a:r>
              <a:rPr lang="ru-RU" sz="4400" i="1" dirty="0">
                <a:latin typeface="Garamond" pitchFamily="18" charset="0"/>
              </a:rPr>
              <a:t>АНАЛІЗУ</a:t>
            </a:r>
            <a:endParaRPr lang="ru-RU" sz="4400" dirty="0"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8712968" cy="35283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i="1" dirty="0">
                <a:solidFill>
                  <a:srgbClr val="FFFF00"/>
                </a:solidFill>
                <a:latin typeface="Garamond" pitchFamily="18" charset="0"/>
              </a:rPr>
              <a:t>План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1.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Методи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Менделя та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основи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aramond" pitchFamily="18" charset="0"/>
              </a:rPr>
              <a:t>гібрідологічного</a:t>
            </a:r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aramond" pitchFamily="18" charset="0"/>
              </a:rPr>
              <a:t>аналізу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.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2.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Домінування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та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рецесивність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.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3.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Основні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закономірності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успадкування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: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а.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моногідбридне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схрещування</a:t>
            </a:r>
            <a:endParaRPr lang="ru-RU" dirty="0">
              <a:solidFill>
                <a:srgbClr val="FFFF00"/>
              </a:solidFill>
              <a:latin typeface="Garamond" pitchFamily="18" charset="0"/>
            </a:endParaRP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б.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полігібридне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схрещування</a:t>
            </a:r>
            <a:endParaRPr lang="ru-RU" dirty="0">
              <a:solidFill>
                <a:srgbClr val="FFFF00"/>
              </a:solidFill>
              <a:latin typeface="Garamond" pitchFamily="18" charset="0"/>
            </a:endParaRP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4.Відхилення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від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менделівських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розщеплень</a:t>
            </a:r>
            <a:endParaRPr lang="ru-RU" dirty="0">
              <a:solidFill>
                <a:srgbClr val="FFFF00"/>
              </a:solidFill>
              <a:latin typeface="Garamond" pitchFamily="18" charset="0"/>
            </a:endParaRP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5.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Типи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взаємодії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генів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.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6.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Пенетрантність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експресивність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плейотропна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aramond" pitchFamily="18" charset="0"/>
              </a:rPr>
              <a:t>дія</a:t>
            </a:r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aramond" pitchFamily="18" charset="0"/>
              </a:rPr>
              <a:t>генів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360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46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 початку XX ст. </a:t>
            </a:r>
            <a:r>
              <a:rPr lang="ru-RU" sz="2000" b="1" i="1" dirty="0">
                <a:solidFill>
                  <a:schemeClr val="bg1"/>
                </a:solidFill>
              </a:rPr>
              <a:t>Р. </a:t>
            </a:r>
            <a:r>
              <a:rPr lang="ru-RU" sz="2000" b="1" i="1" dirty="0" err="1">
                <a:solidFill>
                  <a:schemeClr val="bg1"/>
                </a:solidFill>
              </a:rPr>
              <a:t>Пеннет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запропонував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зручну</a:t>
            </a:r>
            <a:r>
              <a:rPr lang="ru-RU" sz="2000" dirty="0">
                <a:solidFill>
                  <a:schemeClr val="bg1"/>
                </a:solidFill>
              </a:rPr>
              <a:t> форму (</a:t>
            </a:r>
            <a:r>
              <a:rPr lang="ru-RU" sz="2000" dirty="0" err="1">
                <a:solidFill>
                  <a:schemeClr val="bg1"/>
                </a:solidFill>
              </a:rPr>
              <a:t>решітку</a:t>
            </a:r>
            <a:r>
              <a:rPr lang="ru-RU" sz="2000" dirty="0">
                <a:solidFill>
                  <a:schemeClr val="bg1"/>
                </a:solidFill>
              </a:rPr>
              <a:t>) для </a:t>
            </a:r>
            <a:r>
              <a:rPr lang="ru-RU" sz="2000" dirty="0" err="1">
                <a:solidFill>
                  <a:schemeClr val="bg1"/>
                </a:solidFill>
              </a:rPr>
              <a:t>зображення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випадкового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поєднання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різних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класів</a:t>
            </a:r>
            <a:r>
              <a:rPr lang="ru-RU" sz="2000" dirty="0">
                <a:solidFill>
                  <a:schemeClr val="bg1"/>
                </a:solidFill>
              </a:rPr>
              <a:t> гамет у момент </a:t>
            </a:r>
            <a:r>
              <a:rPr lang="ru-RU" sz="2000" dirty="0" err="1">
                <a:solidFill>
                  <a:schemeClr val="bg1"/>
                </a:solidFill>
              </a:rPr>
              <a:t>запліднення</a:t>
            </a:r>
            <a:r>
              <a:rPr lang="ru-RU" sz="2000" dirty="0">
                <a:solidFill>
                  <a:schemeClr val="bg1"/>
                </a:solidFill>
              </a:rPr>
              <a:t>. Для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м</a:t>
            </a:r>
            <a:r>
              <a:rPr lang="ru-RU" sz="2000" dirty="0" err="1" smtClean="0">
                <a:solidFill>
                  <a:schemeClr val="bg1"/>
                </a:solidFill>
              </a:rPr>
              <a:t>оногібридного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розщеплення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решітка</a:t>
            </a:r>
            <a:r>
              <a:rPr lang="ru-RU" sz="2000" dirty="0" smtClean="0">
                <a:solidFill>
                  <a:schemeClr val="bg1"/>
                </a:solidFill>
              </a:rPr>
              <a:t> Р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Пеннета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виглядає</a:t>
            </a:r>
            <a:r>
              <a:rPr lang="ru-RU" sz="2000" dirty="0">
                <a:solidFill>
                  <a:schemeClr val="bg1"/>
                </a:solidFill>
              </a:rPr>
              <a:t> так: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15" y="1480518"/>
            <a:ext cx="9144001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431978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 ж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отримати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алгебраїчним</a:t>
            </a:r>
            <a:r>
              <a:rPr lang="ru-RU" dirty="0">
                <a:solidFill>
                  <a:schemeClr val="bg1"/>
                </a:solidFill>
              </a:rPr>
              <a:t> шляхом: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(А + а) (А + а) → АА + 2Аа + </a:t>
            </a:r>
            <a:r>
              <a:rPr lang="ru-RU" b="1" i="1" dirty="0" err="1">
                <a:solidFill>
                  <a:schemeClr val="bg1"/>
                </a:solidFill>
              </a:rPr>
              <a:t>аа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Таким чином, за </a:t>
            </a:r>
            <a:r>
              <a:rPr lang="ru-RU" dirty="0" err="1">
                <a:solidFill>
                  <a:schemeClr val="bg1"/>
                </a:solidFill>
              </a:rPr>
              <a:t>моногібридного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схрещування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виявляється</a:t>
            </a:r>
            <a:r>
              <a:rPr lang="ru-RU" dirty="0">
                <a:solidFill>
                  <a:schemeClr val="bg1"/>
                </a:solidFill>
              </a:rPr>
              <a:t> і друга </a:t>
            </a:r>
            <a:r>
              <a:rPr lang="ru-RU" dirty="0" err="1">
                <a:solidFill>
                  <a:schemeClr val="bg1"/>
                </a:solidFill>
              </a:rPr>
              <a:t>закономірність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успадковування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щодо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співвідношення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класів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фенотипів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генотипів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F2</a:t>
            </a:r>
            <a:r>
              <a:rPr lang="ru-RU" dirty="0">
                <a:solidFill>
                  <a:schemeClr val="bg1"/>
                </a:solidFill>
              </a:rPr>
              <a:t>. Як видно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результатів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випадкового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поєднання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злиття</a:t>
            </a:r>
            <a:r>
              <a:rPr lang="ru-RU" dirty="0">
                <a:solidFill>
                  <a:schemeClr val="bg1"/>
                </a:solidFill>
              </a:rPr>
              <a:t>) гамет, в </a:t>
            </a:r>
            <a:r>
              <a:rPr lang="ru-RU" dirty="0" err="1">
                <a:solidFill>
                  <a:schemeClr val="bg1"/>
                </a:solidFill>
              </a:rPr>
              <a:t>умовах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моногібридного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поколінні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F2 </a:t>
            </a:r>
            <a:r>
              <a:rPr lang="ru-RU" dirty="0" err="1">
                <a:solidFill>
                  <a:schemeClr val="bg1"/>
                </a:solidFill>
              </a:rPr>
              <a:t>розщеплення</a:t>
            </a:r>
            <a:r>
              <a:rPr lang="ru-RU" dirty="0">
                <a:solidFill>
                  <a:schemeClr val="bg1"/>
                </a:solidFill>
              </a:rPr>
              <a:t> за генотипом </a:t>
            </a:r>
            <a:r>
              <a:rPr lang="ru-RU" dirty="0" err="1">
                <a:solidFill>
                  <a:schemeClr val="bg1"/>
                </a:solidFill>
              </a:rPr>
              <a:t>складає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b="1" i="1" dirty="0">
                <a:solidFill>
                  <a:schemeClr val="bg1"/>
                </a:solidFill>
              </a:rPr>
              <a:t>1АА + 2Аа + 1аа </a:t>
            </a:r>
            <a:r>
              <a:rPr lang="ru-RU" dirty="0" err="1">
                <a:solidFill>
                  <a:schemeClr val="bg1"/>
                </a:solidFill>
              </a:rPr>
              <a:t>тобто</a:t>
            </a:r>
            <a:r>
              <a:rPr lang="ru-RU" dirty="0">
                <a:solidFill>
                  <a:schemeClr val="bg1"/>
                </a:solidFill>
              </a:rPr>
              <a:t> 1:2:1, а </a:t>
            </a:r>
            <a:r>
              <a:rPr lang="ru-RU" dirty="0" smtClean="0">
                <a:solidFill>
                  <a:schemeClr val="bg1"/>
                </a:solidFill>
              </a:rPr>
              <a:t>за фенотипом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-за </a:t>
            </a:r>
            <a:r>
              <a:rPr lang="ru-RU" dirty="0" err="1">
                <a:solidFill>
                  <a:schemeClr val="bg1"/>
                </a:solidFill>
              </a:rPr>
              <a:t>домінування</a:t>
            </a:r>
            <a:r>
              <a:rPr lang="ru-RU" dirty="0">
                <a:solidFill>
                  <a:schemeClr val="bg1"/>
                </a:solidFill>
              </a:rPr>
              <a:t> фактора А) — 3:1.</a:t>
            </a:r>
          </a:p>
          <a:p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проявом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другого закону Менделя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згідно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яким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у другому і </a:t>
            </a:r>
            <a:r>
              <a:rPr lang="ru-RU" b="1" dirty="0" err="1">
                <a:solidFill>
                  <a:schemeClr val="bg1"/>
                </a:solidFill>
              </a:rPr>
              <a:t>наступних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поколіннях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досліджувані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ознаки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розщеплюються</a:t>
            </a:r>
            <a:r>
              <a:rPr lang="ru-RU" b="1" dirty="0">
                <a:solidFill>
                  <a:schemeClr val="bg1"/>
                </a:solidFill>
              </a:rPr>
              <a:t> у </a:t>
            </a:r>
            <a:r>
              <a:rPr lang="ru-RU" b="1" dirty="0" err="1">
                <a:solidFill>
                  <a:schemeClr val="bg1"/>
                </a:solidFill>
              </a:rPr>
              <a:t>суворо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визначених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кількісних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співвідношеннях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 err="1" smtClean="0">
                <a:solidFill>
                  <a:schemeClr val="bg1"/>
                </a:solidFill>
              </a:rPr>
              <a:t>моногібридного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схрещування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відношення</a:t>
            </a:r>
            <a:r>
              <a:rPr lang="ru-RU" dirty="0">
                <a:solidFill>
                  <a:schemeClr val="bg1"/>
                </a:solidFill>
              </a:rPr>
              <a:t> 3:1. Характер </a:t>
            </a:r>
            <a:r>
              <a:rPr lang="ru-RU" dirty="0" err="1">
                <a:solidFill>
                  <a:schemeClr val="bg1"/>
                </a:solidFill>
              </a:rPr>
              <a:t>цих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співвідношень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отже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генотипових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фенотипових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класів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нащадків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en-US" b="1" i="1" dirty="0">
                <a:solidFill>
                  <a:schemeClr val="bg1"/>
                </a:solidFill>
              </a:rPr>
              <a:t>F2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залежить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типу </a:t>
            </a:r>
            <a:r>
              <a:rPr lang="ru-RU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моногібридного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полігібридного</a:t>
            </a:r>
            <a:r>
              <a:rPr lang="ru-RU" dirty="0">
                <a:solidFill>
                  <a:schemeClr val="bg1"/>
                </a:solidFill>
              </a:rPr>
              <a:t>) та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причин.</a:t>
            </a:r>
          </a:p>
        </p:txBody>
      </p:sp>
    </p:spTree>
    <p:extLst>
      <p:ext uri="{BB962C8B-B14F-4D97-AF65-F5344CB8AC3E}">
        <p14:creationId xmlns:p14="http://schemas.microsoft.com/office/powerpoint/2010/main" xmlns="" val="31768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621" y="188640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chemeClr val="bg1"/>
                </a:solidFill>
              </a:rPr>
              <a:t>Чому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це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відбувається</a:t>
            </a:r>
            <a:r>
              <a:rPr lang="ru-RU" sz="2200" dirty="0">
                <a:solidFill>
                  <a:schemeClr val="bg1"/>
                </a:solidFill>
              </a:rPr>
              <a:t>? </a:t>
            </a:r>
            <a:r>
              <a:rPr lang="ru-RU" sz="2200" dirty="0" err="1">
                <a:solidFill>
                  <a:schemeClr val="bg1"/>
                </a:solidFill>
              </a:rPr>
              <a:t>Алельні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гени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локусів</a:t>
            </a:r>
            <a:r>
              <a:rPr lang="ru-RU" sz="2200" dirty="0">
                <a:solidFill>
                  <a:schemeClr val="bg1"/>
                </a:solidFill>
              </a:rPr>
              <a:t> А і В у </a:t>
            </a:r>
            <a:r>
              <a:rPr lang="ru-RU" sz="2200" dirty="0" err="1">
                <a:solidFill>
                  <a:schemeClr val="bg1"/>
                </a:solidFill>
              </a:rPr>
              <a:t>мейозі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незалежно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 err="1">
                <a:solidFill>
                  <a:schemeClr val="bg1"/>
                </a:solidFill>
              </a:rPr>
              <a:t>розходяться</a:t>
            </a:r>
            <a:r>
              <a:rPr lang="ru-RU" sz="2200" dirty="0">
                <a:solidFill>
                  <a:schemeClr val="bg1"/>
                </a:solidFill>
              </a:rPr>
              <a:t> у </a:t>
            </a:r>
            <a:r>
              <a:rPr lang="ru-RU" sz="2200" dirty="0" err="1">
                <a:solidFill>
                  <a:schemeClr val="bg1"/>
                </a:solidFill>
              </a:rPr>
              <a:t>різні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гамети</a:t>
            </a:r>
            <a:r>
              <a:rPr lang="ru-RU" sz="2200" dirty="0">
                <a:solidFill>
                  <a:schemeClr val="bg1"/>
                </a:solidFill>
              </a:rPr>
              <a:t> а </a:t>
            </a:r>
            <a:r>
              <a:rPr lang="ru-RU" sz="2200" dirty="0" err="1">
                <a:solidFill>
                  <a:schemeClr val="bg1"/>
                </a:solidFill>
              </a:rPr>
              <a:t>потім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незалежно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комбінуються</a:t>
            </a:r>
            <a:r>
              <a:rPr lang="ru-RU" sz="2200" dirty="0">
                <a:solidFill>
                  <a:schemeClr val="bg1"/>
                </a:solidFill>
              </a:rPr>
              <a:t> у </a:t>
            </a:r>
            <a:r>
              <a:rPr lang="ru-RU" sz="2200" dirty="0" err="1">
                <a:solidFill>
                  <a:schemeClr val="bg1"/>
                </a:solidFill>
              </a:rPr>
              <a:t>різних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зиготах. Таким чином </a:t>
            </a:r>
            <a:r>
              <a:rPr lang="ru-RU" sz="2200" dirty="0" err="1">
                <a:solidFill>
                  <a:schemeClr val="bg1"/>
                </a:solidFill>
              </a:rPr>
              <a:t>це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відображає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цитологічні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основи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дигибридного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sz="2200" dirty="0">
                <a:solidFill>
                  <a:schemeClr val="bg1"/>
                </a:solidFill>
              </a:rPr>
              <a:t>. </a:t>
            </a:r>
            <a:r>
              <a:rPr lang="ru-RU" sz="2200" dirty="0" err="1">
                <a:solidFill>
                  <a:schemeClr val="bg1"/>
                </a:solidFill>
              </a:rPr>
              <a:t>Цитологічні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основи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незалежного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успадкування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генів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і </a:t>
            </a:r>
            <a:r>
              <a:rPr lang="ru-RU" sz="2200" dirty="0" err="1" smtClean="0">
                <a:solidFill>
                  <a:schemeClr val="bg1"/>
                </a:solidFill>
              </a:rPr>
              <a:t>неалельних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генів</a:t>
            </a:r>
            <a:r>
              <a:rPr lang="ru-RU" sz="2200" dirty="0">
                <a:solidFill>
                  <a:schemeClr val="bg1"/>
                </a:solidFill>
              </a:rPr>
              <a:t> не </a:t>
            </a:r>
            <a:r>
              <a:rPr lang="ru-RU" sz="2200" dirty="0" err="1">
                <a:solidFill>
                  <a:schemeClr val="bg1"/>
                </a:solidFill>
              </a:rPr>
              <a:t>незалежне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розходження</a:t>
            </a:r>
            <a:r>
              <a:rPr lang="ru-RU" sz="2200" dirty="0">
                <a:solidFill>
                  <a:schemeClr val="bg1"/>
                </a:solidFill>
              </a:rPr>
              <a:t> по гаметах як </a:t>
            </a:r>
            <a:r>
              <a:rPr lang="ru-RU" sz="2200" dirty="0" err="1" smtClean="0">
                <a:solidFill>
                  <a:schemeClr val="bg1"/>
                </a:solidFill>
              </a:rPr>
              <a:t>гомологічних</a:t>
            </a:r>
            <a:r>
              <a:rPr lang="ru-RU" sz="2200" dirty="0" smtClean="0">
                <a:solidFill>
                  <a:schemeClr val="bg1"/>
                </a:solidFill>
              </a:rPr>
              <a:t> так </a:t>
            </a:r>
            <a:r>
              <a:rPr lang="ru-RU" sz="2200" dirty="0">
                <a:solidFill>
                  <a:schemeClr val="bg1"/>
                </a:solidFill>
              </a:rPr>
              <a:t>і </a:t>
            </a:r>
            <a:r>
              <a:rPr lang="ru-RU" sz="2200" dirty="0" err="1">
                <a:solidFill>
                  <a:schemeClr val="bg1"/>
                </a:solidFill>
              </a:rPr>
              <a:t>гетерологічних</a:t>
            </a:r>
            <a:r>
              <a:rPr lang="ru-RU" sz="2200" dirty="0">
                <a:solidFill>
                  <a:schemeClr val="bg1"/>
                </a:solidFill>
              </a:rPr>
              <a:t> хромосом.</a:t>
            </a:r>
          </a:p>
          <a:p>
            <a:r>
              <a:rPr lang="ru-RU" sz="2200" dirty="0" err="1">
                <a:solidFill>
                  <a:schemeClr val="bg1"/>
                </a:solidFill>
              </a:rPr>
              <a:t>Кількість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можливих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комбінацій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материнських</a:t>
            </a:r>
            <a:r>
              <a:rPr lang="ru-RU" sz="2200" dirty="0">
                <a:solidFill>
                  <a:schemeClr val="bg1"/>
                </a:solidFill>
              </a:rPr>
              <a:t> і </a:t>
            </a:r>
            <a:r>
              <a:rPr lang="ru-RU" sz="2200" dirty="0" err="1">
                <a:solidFill>
                  <a:schemeClr val="bg1"/>
                </a:solidFill>
              </a:rPr>
              <a:t>батьківських</a:t>
            </a:r>
            <a:r>
              <a:rPr lang="ru-RU" sz="2200" dirty="0">
                <a:solidFill>
                  <a:schemeClr val="bg1"/>
                </a:solidFill>
              </a:rPr>
              <a:t> хромосом </a:t>
            </a:r>
            <a:r>
              <a:rPr lang="ru-RU" sz="2200" dirty="0" smtClean="0">
                <a:solidFill>
                  <a:schemeClr val="bg1"/>
                </a:solidFill>
              </a:rPr>
              <a:t>є 2n</a:t>
            </a:r>
            <a:r>
              <a:rPr lang="ru-RU" sz="2200" dirty="0">
                <a:solidFill>
                  <a:schemeClr val="bg1"/>
                </a:solidFill>
              </a:rPr>
              <a:t>, таким чином у </a:t>
            </a:r>
            <a:r>
              <a:rPr lang="ru-RU" sz="2200" dirty="0" err="1">
                <a:solidFill>
                  <a:schemeClr val="bg1"/>
                </a:solidFill>
              </a:rPr>
              <a:t>людини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кількість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згаданих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комбінацій</a:t>
            </a:r>
            <a:r>
              <a:rPr lang="ru-RU" sz="2200" dirty="0">
                <a:solidFill>
                  <a:schemeClr val="bg1"/>
                </a:solidFill>
              </a:rPr>
              <a:t> є 223. </a:t>
            </a:r>
            <a:r>
              <a:rPr lang="ru-RU" sz="2200" dirty="0" smtClean="0">
                <a:solidFill>
                  <a:schemeClr val="bg1"/>
                </a:solidFill>
              </a:rPr>
              <a:t>Число </a:t>
            </a:r>
            <a:r>
              <a:rPr lang="ru-RU" sz="2200" dirty="0" err="1" smtClean="0">
                <a:solidFill>
                  <a:schemeClr val="bg1"/>
                </a:solidFill>
              </a:rPr>
              <a:t>різних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типів</a:t>
            </a:r>
            <a:r>
              <a:rPr lang="ru-RU" sz="2200" dirty="0">
                <a:solidFill>
                  <a:schemeClr val="bg1"/>
                </a:solidFill>
              </a:rPr>
              <a:t> гамет є 2</a:t>
            </a:r>
            <a:r>
              <a:rPr lang="en-US" sz="2200" dirty="0">
                <a:solidFill>
                  <a:schemeClr val="bg1"/>
                </a:solidFill>
              </a:rPr>
              <a:t>n = 8 388 608, </a:t>
            </a:r>
            <a:r>
              <a:rPr lang="ru-RU" sz="2200" dirty="0">
                <a:solidFill>
                  <a:schemeClr val="bg1"/>
                </a:solidFill>
              </a:rPr>
              <a:t>а </a:t>
            </a:r>
            <a:r>
              <a:rPr lang="ru-RU" sz="2200" dirty="0" err="1">
                <a:solidFill>
                  <a:schemeClr val="bg1"/>
                </a:solidFill>
              </a:rPr>
              <a:t>кількість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можливих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комбінацій</a:t>
            </a:r>
            <a:r>
              <a:rPr lang="ru-RU" sz="2200" dirty="0">
                <a:solidFill>
                  <a:schemeClr val="bg1"/>
                </a:solidFill>
              </a:rPr>
              <a:t> є 4</a:t>
            </a:r>
            <a:r>
              <a:rPr lang="en-US" sz="2200" dirty="0">
                <a:solidFill>
                  <a:schemeClr val="bg1"/>
                </a:solidFill>
              </a:rPr>
              <a:t>n.</a:t>
            </a:r>
          </a:p>
          <a:p>
            <a:r>
              <a:rPr lang="ru-RU" sz="2200" dirty="0">
                <a:solidFill>
                  <a:schemeClr val="bg1"/>
                </a:solidFill>
              </a:rPr>
              <a:t>Для </a:t>
            </a:r>
            <a:r>
              <a:rPr lang="ru-RU" sz="2200" dirty="0" err="1">
                <a:solidFill>
                  <a:schemeClr val="bg1"/>
                </a:solidFill>
              </a:rPr>
              <a:t>людини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це</a:t>
            </a:r>
            <a:r>
              <a:rPr lang="ru-RU" sz="2200" dirty="0">
                <a:solidFill>
                  <a:schemeClr val="bg1"/>
                </a:solidFill>
              </a:rPr>
              <a:t> є 70 368 744 177 664. </a:t>
            </a:r>
            <a:r>
              <a:rPr lang="ru-RU" sz="2200" dirty="0" err="1">
                <a:solidFill>
                  <a:schemeClr val="bg1"/>
                </a:solidFill>
              </a:rPr>
              <a:t>незалежене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розходження</a:t>
            </a:r>
            <a:r>
              <a:rPr lang="ru-RU" sz="2200" dirty="0">
                <a:solidFill>
                  <a:schemeClr val="bg1"/>
                </a:solidFill>
              </a:rPr>
              <a:t> хромосом </a:t>
            </a:r>
            <a:r>
              <a:rPr lang="ru-RU" sz="2200" dirty="0" smtClean="0">
                <a:solidFill>
                  <a:schemeClr val="bg1"/>
                </a:solidFill>
              </a:rPr>
              <a:t>у </a:t>
            </a:r>
            <a:r>
              <a:rPr lang="ru-RU" sz="2200" dirty="0" err="1" smtClean="0">
                <a:solidFill>
                  <a:schemeClr val="bg1"/>
                </a:solidFill>
              </a:rPr>
              <a:t>мейозі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є </a:t>
            </a:r>
            <a:r>
              <a:rPr lang="ru-RU" sz="2200" dirty="0" err="1">
                <a:solidFill>
                  <a:schemeClr val="bg1"/>
                </a:solidFill>
              </a:rPr>
              <a:t>механізмом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виникнення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комбінаційної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мінливості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  <a:p>
            <a:r>
              <a:rPr lang="ru-RU" sz="2200" dirty="0" err="1">
                <a:solidFill>
                  <a:schemeClr val="bg1"/>
                </a:solidFill>
              </a:rPr>
              <a:t>Результати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досліджень</a:t>
            </a:r>
            <a:r>
              <a:rPr lang="ru-RU" sz="2200" dirty="0">
                <a:solidFill>
                  <a:schemeClr val="bg1"/>
                </a:solidFill>
              </a:rPr>
              <a:t> Менделя </a:t>
            </a:r>
            <a:r>
              <a:rPr lang="ru-RU" sz="2200" dirty="0" err="1">
                <a:solidFill>
                  <a:schemeClr val="bg1"/>
                </a:solidFill>
              </a:rPr>
              <a:t>зводяться</a:t>
            </a:r>
            <a:r>
              <a:rPr lang="ru-RU" sz="2200" dirty="0">
                <a:solidFill>
                  <a:schemeClr val="bg1"/>
                </a:solidFill>
              </a:rPr>
              <a:t> до </a:t>
            </a:r>
            <a:r>
              <a:rPr lang="ru-RU" sz="2200" dirty="0" err="1">
                <a:solidFill>
                  <a:schemeClr val="bg1"/>
                </a:solidFill>
              </a:rPr>
              <a:t>трьох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основних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законів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 err="1">
                <a:solidFill>
                  <a:schemeClr val="bg1"/>
                </a:solidFill>
              </a:rPr>
              <a:t>успадкування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які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визначаються</a:t>
            </a:r>
            <a:r>
              <a:rPr lang="ru-RU" sz="2200" dirty="0">
                <a:solidFill>
                  <a:schemeClr val="bg1"/>
                </a:solidFill>
              </a:rPr>
              <a:t> правилами </a:t>
            </a:r>
            <a:r>
              <a:rPr lang="ru-RU" sz="2200" dirty="0" err="1">
                <a:solidFill>
                  <a:schemeClr val="bg1"/>
                </a:solidFill>
              </a:rPr>
              <a:t>домінування</a:t>
            </a:r>
            <a:r>
              <a:rPr lang="ru-RU" sz="2200" dirty="0">
                <a:solidFill>
                  <a:schemeClr val="bg1"/>
                </a:solidFill>
              </a:rPr>
              <a:t> та </a:t>
            </a:r>
            <a:r>
              <a:rPr lang="ru-RU" sz="2200" dirty="0" err="1">
                <a:solidFill>
                  <a:schemeClr val="bg1"/>
                </a:solidFill>
              </a:rPr>
              <a:t>рецисивності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та правилом </a:t>
            </a:r>
            <a:r>
              <a:rPr lang="ru-RU" sz="2200" dirty="0" err="1">
                <a:solidFill>
                  <a:schemeClr val="bg1"/>
                </a:solidFill>
              </a:rPr>
              <a:t>чистоти</a:t>
            </a:r>
            <a:r>
              <a:rPr lang="ru-RU" sz="2200" dirty="0">
                <a:solidFill>
                  <a:schemeClr val="bg1"/>
                </a:solidFill>
              </a:rPr>
              <a:t> гамет.</a:t>
            </a:r>
          </a:p>
        </p:txBody>
      </p:sp>
    </p:spTree>
    <p:extLst>
      <p:ext uri="{BB962C8B-B14F-4D97-AF65-F5344CB8AC3E}">
        <p14:creationId xmlns:p14="http://schemas.microsoft.com/office/powerpoint/2010/main" xmlns="" val="94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400"/>
            <a:ext cx="237626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5560397" cy="22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708920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Мендель </a:t>
            </a:r>
            <a:r>
              <a:rPr lang="ru-RU" sz="2400" dirty="0" err="1">
                <a:solidFill>
                  <a:schemeClr val="bg1"/>
                </a:solidFill>
              </a:rPr>
              <a:t>встановив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2/3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половина </a:t>
            </a:r>
            <a:r>
              <a:rPr lang="ru-RU" sz="2400" dirty="0" err="1">
                <a:solidFill>
                  <a:schemeClr val="bg1"/>
                </a:solidFill>
              </a:rPr>
              <a:t>всіх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нащадків</a:t>
            </a:r>
            <a:r>
              <a:rPr lang="ru-RU" sz="2400" dirty="0">
                <a:solidFill>
                  <a:schemeClr val="bg1"/>
                </a:solidFill>
              </a:rPr>
              <a:t> є </a:t>
            </a:r>
            <a:r>
              <a:rPr lang="ru-RU" sz="2400" dirty="0" err="1">
                <a:solidFill>
                  <a:schemeClr val="bg1"/>
                </a:solidFill>
              </a:rPr>
              <a:t>гетерозиготними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тобто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несуть</a:t>
            </a:r>
            <a:r>
              <a:rPr lang="ru-RU" sz="2400" dirty="0">
                <a:solidFill>
                  <a:schemeClr val="bg1"/>
                </a:solidFill>
              </a:rPr>
              <a:t> два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алелі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перевірив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наступним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схрещуванням</a:t>
            </a:r>
            <a:r>
              <a:rPr lang="ru-RU" sz="2400" dirty="0">
                <a:solidFill>
                  <a:schemeClr val="bg1"/>
                </a:solidFill>
              </a:rPr>
              <a:t>, коли </a:t>
            </a:r>
            <a:r>
              <a:rPr lang="ru-RU" sz="2400" dirty="0" err="1">
                <a:solidFill>
                  <a:schemeClr val="bg1"/>
                </a:solidFill>
              </a:rPr>
              <a:t>досліджувалось</a:t>
            </a:r>
            <a:r>
              <a:rPr lang="ru-RU" sz="2400" dirty="0">
                <a:solidFill>
                  <a:schemeClr val="bg1"/>
                </a:solidFill>
              </a:rPr>
              <a:t> F3 та F4 </a:t>
            </a:r>
            <a:r>
              <a:rPr lang="ru-RU" sz="2400" dirty="0" smtClean="0">
                <a:solidFill>
                  <a:schemeClr val="bg1"/>
                </a:solidFill>
              </a:rPr>
              <a:t>при </a:t>
            </a:r>
            <a:r>
              <a:rPr lang="ru-RU" sz="2400" dirty="0" err="1" smtClean="0">
                <a:solidFill>
                  <a:schemeClr val="bg1"/>
                </a:solidFill>
              </a:rPr>
              <a:t>самозапліднені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1552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106"/>
            <a:ext cx="7811963" cy="553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94928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Моногібридне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гороху </a:t>
            </a:r>
            <a:r>
              <a:rPr lang="ru-RU" sz="2800" dirty="0" err="1">
                <a:solidFill>
                  <a:schemeClr val="bg1"/>
                </a:solidFill>
              </a:rPr>
              <a:t>посівного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02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75362" cy="44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97152"/>
            <a:ext cx="8568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треба знати </a:t>
            </a:r>
            <a:r>
              <a:rPr lang="ru-RU" sz="2000" dirty="0" err="1">
                <a:solidFill>
                  <a:schemeClr val="bg1"/>
                </a:solidFill>
              </a:rPr>
              <a:t>який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справжній</a:t>
            </a:r>
            <a:r>
              <a:rPr lang="ru-RU" sz="2000" dirty="0">
                <a:solidFill>
                  <a:schemeClr val="bg1"/>
                </a:solidFill>
              </a:rPr>
              <a:t> генотип у </a:t>
            </a:r>
            <a:r>
              <a:rPr lang="ru-RU" sz="2000" dirty="0" err="1">
                <a:solidFill>
                  <a:schemeClr val="bg1"/>
                </a:solidFill>
              </a:rPr>
              <a:t>особини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певним</a:t>
            </a:r>
            <a:r>
              <a:rPr lang="ru-RU" sz="2000" dirty="0">
                <a:solidFill>
                  <a:schemeClr val="bg1"/>
                </a:solidFill>
              </a:rPr>
              <a:t> фенотипом </a:t>
            </a:r>
            <a:r>
              <a:rPr lang="ru-RU" sz="2000" dirty="0" err="1" smtClean="0">
                <a:solidFill>
                  <a:schemeClr val="bg1"/>
                </a:solidFill>
              </a:rPr>
              <a:t>тоді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роблять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аналізуюче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схрещення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беккрос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домінаною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ознакою</a:t>
            </a:r>
            <a:r>
              <a:rPr lang="ru-RU" sz="2000" dirty="0">
                <a:solidFill>
                  <a:schemeClr val="bg1"/>
                </a:solidFill>
              </a:rPr>
              <a:t> по </a:t>
            </a:r>
            <a:r>
              <a:rPr lang="ru-RU" sz="2000" dirty="0" smtClean="0">
                <a:solidFill>
                  <a:schemeClr val="bg1"/>
                </a:solidFill>
              </a:rPr>
              <a:t>фенотипу </a:t>
            </a:r>
            <a:r>
              <a:rPr lang="ru-RU" sz="2000" dirty="0" err="1" smtClean="0">
                <a:solidFill>
                  <a:schemeClr val="bg1"/>
                </a:solidFill>
              </a:rPr>
              <a:t>особини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відбувається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розщеплення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ознакою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спостерігається</a:t>
            </a:r>
            <a:r>
              <a:rPr lang="ru-RU" sz="2000" dirty="0">
                <a:solidFill>
                  <a:schemeClr val="bg1"/>
                </a:solidFill>
              </a:rPr>
              <a:t>, то </a:t>
            </a:r>
            <a:r>
              <a:rPr lang="ru-RU" sz="2000" dirty="0" smtClean="0">
                <a:solidFill>
                  <a:schemeClr val="bg1"/>
                </a:solidFill>
              </a:rPr>
              <a:t>ми </a:t>
            </a:r>
            <a:r>
              <a:rPr lang="ru-RU" sz="2000" dirty="0" err="1" smtClean="0">
                <a:solidFill>
                  <a:schemeClr val="bg1"/>
                </a:solidFill>
              </a:rPr>
              <a:t>отримуємо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стільки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класів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фенотипів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скільки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типів</a:t>
            </a:r>
            <a:r>
              <a:rPr lang="ru-RU" sz="2000" dirty="0">
                <a:solidFill>
                  <a:schemeClr val="bg1"/>
                </a:solidFill>
              </a:rPr>
              <a:t> гамет </a:t>
            </a:r>
            <a:r>
              <a:rPr lang="ru-RU" sz="2000" dirty="0" err="1">
                <a:solidFill>
                  <a:schemeClr val="bg1"/>
                </a:solidFill>
              </a:rPr>
              <a:t>дає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гетерозиготна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особина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відбувається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завжди</a:t>
            </a:r>
            <a:r>
              <a:rPr lang="ru-RU" sz="2000" dirty="0">
                <a:solidFill>
                  <a:schemeClr val="bg1"/>
                </a:solidFill>
              </a:rPr>
              <a:t> (моно- </a:t>
            </a:r>
            <a:r>
              <a:rPr lang="ru-RU" sz="2000" dirty="0" err="1">
                <a:solidFill>
                  <a:schemeClr val="bg1"/>
                </a:solidFill>
              </a:rPr>
              <a:t>ди</a:t>
            </a:r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тригібридне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41173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Кодомінування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істота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альтернативні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ознаки</a:t>
            </a:r>
            <a:r>
              <a:rPr lang="ru-RU" sz="2000" dirty="0">
                <a:solidFill>
                  <a:schemeClr val="bg1"/>
                </a:solidFill>
              </a:rPr>
              <a:t>, але у </a:t>
            </a:r>
            <a:r>
              <a:rPr lang="ru-RU" sz="2000" dirty="0" err="1">
                <a:solidFill>
                  <a:schemeClr val="bg1"/>
                </a:solidFill>
              </a:rPr>
              <a:t>гібрідів</a:t>
            </a:r>
            <a:r>
              <a:rPr lang="ru-RU" sz="2000" dirty="0">
                <a:solidFill>
                  <a:schemeClr val="bg1"/>
                </a:solidFill>
              </a:rPr>
              <a:t> F1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вони </a:t>
            </a:r>
            <a:r>
              <a:rPr lang="ru-RU" sz="2000" dirty="0" err="1">
                <a:solidFill>
                  <a:schemeClr val="bg1"/>
                </a:solidFill>
              </a:rPr>
              <a:t>проявляються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рівною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мірою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явище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називають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кодомінуванням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Наприклад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спостерігається</a:t>
            </a:r>
            <a:r>
              <a:rPr lang="ru-RU" sz="2000" dirty="0">
                <a:solidFill>
                  <a:schemeClr val="bg1"/>
                </a:solidFill>
              </a:rPr>
              <a:t> при </a:t>
            </a:r>
            <a:r>
              <a:rPr lang="ru-RU" sz="2000" dirty="0" err="1">
                <a:solidFill>
                  <a:schemeClr val="bg1"/>
                </a:solidFill>
              </a:rPr>
              <a:t>успадкуванні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груп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крові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людини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має</a:t>
            </a:r>
            <a:r>
              <a:rPr lang="ru-RU" sz="2000" dirty="0">
                <a:solidFill>
                  <a:schemeClr val="bg1"/>
                </a:solidFill>
              </a:rPr>
              <a:t> группу </a:t>
            </a:r>
            <a:r>
              <a:rPr lang="ru-RU" sz="2000" dirty="0" err="1">
                <a:solidFill>
                  <a:schemeClr val="bg1"/>
                </a:solidFill>
              </a:rPr>
              <a:t>крові</a:t>
            </a:r>
            <a:r>
              <a:rPr lang="ru-RU" sz="2000" dirty="0">
                <a:solidFill>
                  <a:schemeClr val="bg1"/>
                </a:solidFill>
              </a:rPr>
              <a:t> А </a:t>
            </a:r>
            <a:r>
              <a:rPr lang="ru-RU" sz="2000" dirty="0" err="1">
                <a:solidFill>
                  <a:schemeClr val="bg1"/>
                </a:solidFill>
              </a:rPr>
              <a:t>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батько</a:t>
            </a:r>
            <a:r>
              <a:rPr lang="ru-RU" sz="2000" dirty="0">
                <a:solidFill>
                  <a:schemeClr val="bg1"/>
                </a:solidFill>
              </a:rPr>
              <a:t> В, то </a:t>
            </a:r>
            <a:r>
              <a:rPr lang="ru-RU" sz="2000" dirty="0" err="1">
                <a:solidFill>
                  <a:schemeClr val="bg1"/>
                </a:solidFill>
              </a:rPr>
              <a:t>діти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можуть</a:t>
            </a:r>
            <a:r>
              <a:rPr lang="ru-RU" sz="2000" dirty="0">
                <a:solidFill>
                  <a:schemeClr val="bg1"/>
                </a:solidFill>
              </a:rPr>
              <a:t> бути з </a:t>
            </a:r>
            <a:r>
              <a:rPr lang="ru-RU" sz="2000" dirty="0" err="1">
                <a:solidFill>
                  <a:schemeClr val="bg1"/>
                </a:solidFill>
              </a:rPr>
              <a:t>групою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крові</a:t>
            </a:r>
            <a:r>
              <a:rPr lang="ru-RU" sz="2000" dirty="0">
                <a:solidFill>
                  <a:schemeClr val="bg1"/>
                </a:solidFill>
              </a:rPr>
              <a:t> АВ. У </a:t>
            </a:r>
            <a:r>
              <a:rPr lang="ru-RU" sz="2000" dirty="0" err="1">
                <a:solidFill>
                  <a:schemeClr val="bg1"/>
                </a:solidFill>
              </a:rPr>
              <a:t>цьому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випадку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ніхто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ні</a:t>
            </a:r>
            <a:r>
              <a:rPr lang="ru-RU" sz="2000" dirty="0">
                <a:solidFill>
                  <a:schemeClr val="bg1"/>
                </a:solidFill>
              </a:rPr>
              <a:t> над ким не </a:t>
            </a:r>
            <a:r>
              <a:rPr lang="ru-RU" sz="2000" dirty="0" err="1">
                <a:solidFill>
                  <a:schemeClr val="bg1"/>
                </a:solidFill>
              </a:rPr>
              <a:t>домінує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Домінантна</a:t>
            </a:r>
            <a:r>
              <a:rPr lang="ru-RU" sz="2000" dirty="0">
                <a:solidFill>
                  <a:schemeClr val="bg1"/>
                </a:solidFill>
              </a:rPr>
              <a:t> і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рецисивна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алелі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можуть</a:t>
            </a:r>
            <a:r>
              <a:rPr lang="ru-RU" sz="2000" dirty="0">
                <a:solidFill>
                  <a:schemeClr val="bg1"/>
                </a:solidFill>
              </a:rPr>
              <a:t> бути </a:t>
            </a:r>
            <a:r>
              <a:rPr lang="ru-RU" sz="2000" dirty="0" err="1">
                <a:solidFill>
                  <a:schemeClr val="bg1"/>
                </a:solidFill>
              </a:rPr>
              <a:t>різної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природи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Наприклад</a:t>
            </a:r>
            <a:r>
              <a:rPr lang="ru-RU" sz="2000" dirty="0">
                <a:solidFill>
                  <a:schemeClr val="bg1"/>
                </a:solidFill>
              </a:rPr>
              <a:t>, ген </a:t>
            </a:r>
            <a:r>
              <a:rPr lang="ru-RU" sz="2000" b="1" i="1" dirty="0">
                <a:solidFill>
                  <a:schemeClr val="bg1"/>
                </a:solidFill>
              </a:rPr>
              <a:t>е </a:t>
            </a:r>
            <a:r>
              <a:rPr lang="ru-RU" sz="2000" dirty="0" err="1">
                <a:solidFill>
                  <a:schemeClr val="bg1"/>
                </a:solidFill>
              </a:rPr>
              <a:t>обумовлює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розвиток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пігменту</a:t>
            </a:r>
            <a:r>
              <a:rPr lang="ru-RU" sz="2000" dirty="0">
                <a:solidFill>
                  <a:schemeClr val="bg1"/>
                </a:solidFill>
              </a:rPr>
              <a:t>, а </a:t>
            </a:r>
            <a:r>
              <a:rPr lang="ru-RU" sz="2000" i="1" dirty="0">
                <a:solidFill>
                  <a:schemeClr val="bg1"/>
                </a:solidFill>
              </a:rPr>
              <a:t>е1 </a:t>
            </a:r>
            <a:r>
              <a:rPr lang="ru-RU" sz="2000" dirty="0">
                <a:solidFill>
                  <a:schemeClr val="bg1"/>
                </a:solidFill>
              </a:rPr>
              <a:t>не </a:t>
            </a:r>
            <a:r>
              <a:rPr lang="ru-RU" sz="2000" dirty="0" err="1">
                <a:solidFill>
                  <a:schemeClr val="bg1"/>
                </a:solidFill>
              </a:rPr>
              <a:t>обумовлює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тоді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звичайно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е </a:t>
            </a:r>
            <a:r>
              <a:rPr lang="ru-RU" sz="2000" dirty="0">
                <a:solidFill>
                  <a:schemeClr val="bg1"/>
                </a:solidFill>
              </a:rPr>
              <a:t>буде </a:t>
            </a:r>
            <a:r>
              <a:rPr lang="ru-RU" sz="2000" dirty="0" err="1">
                <a:solidFill>
                  <a:schemeClr val="bg1"/>
                </a:solidFill>
              </a:rPr>
              <a:t>домінувати</a:t>
            </a:r>
            <a:r>
              <a:rPr lang="ru-RU" sz="2000" dirty="0">
                <a:solidFill>
                  <a:schemeClr val="bg1"/>
                </a:solidFill>
              </a:rPr>
              <a:t> над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е1. </a:t>
            </a:r>
            <a:r>
              <a:rPr lang="ru-RU" sz="2000" dirty="0" err="1">
                <a:solidFill>
                  <a:schemeClr val="bg1"/>
                </a:solidFill>
              </a:rPr>
              <a:t>Тобто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алель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функціонує</a:t>
            </a:r>
            <a:r>
              <a:rPr lang="ru-RU" sz="2000" dirty="0">
                <a:solidFill>
                  <a:schemeClr val="bg1"/>
                </a:solidFill>
              </a:rPr>
              <a:t>, але </a:t>
            </a:r>
            <a:r>
              <a:rPr lang="ru-RU" sz="2000" dirty="0" err="1">
                <a:solidFill>
                  <a:schemeClr val="bg1"/>
                </a:solidFill>
              </a:rPr>
              <a:t>виробляє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неактивний</a:t>
            </a:r>
            <a:r>
              <a:rPr lang="ru-RU" sz="2000" dirty="0">
                <a:solidFill>
                  <a:schemeClr val="bg1"/>
                </a:solidFill>
              </a:rPr>
              <a:t> фермент. </a:t>
            </a:r>
            <a:r>
              <a:rPr lang="ru-RU" sz="2000" dirty="0" err="1">
                <a:solidFill>
                  <a:schemeClr val="bg1"/>
                </a:solidFill>
              </a:rPr>
              <a:t>Іноді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ці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ферменти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відрізняється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однією</a:t>
            </a:r>
            <a:r>
              <a:rPr lang="ru-RU" sz="2000" dirty="0">
                <a:solidFill>
                  <a:schemeClr val="bg1"/>
                </a:solidFill>
              </a:rPr>
              <a:t> гидроксильною </a:t>
            </a:r>
            <a:r>
              <a:rPr lang="ru-RU" sz="2000" dirty="0" err="1">
                <a:solidFill>
                  <a:schemeClr val="bg1"/>
                </a:solidFill>
              </a:rPr>
              <a:t>групою</a:t>
            </a:r>
            <a:r>
              <a:rPr lang="ru-RU" sz="2000" dirty="0">
                <a:solidFill>
                  <a:schemeClr val="bg1"/>
                </a:solidFill>
              </a:rPr>
              <a:t>. Або </a:t>
            </a:r>
            <a:r>
              <a:rPr lang="ru-RU" sz="2000" dirty="0" err="1">
                <a:solidFill>
                  <a:schemeClr val="bg1"/>
                </a:solidFill>
              </a:rPr>
              <a:t>домінування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проявляєтья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взаємодії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продуктів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генів</a:t>
            </a:r>
            <a:r>
              <a:rPr lang="ru-RU" sz="2000" dirty="0">
                <a:solidFill>
                  <a:schemeClr val="bg1"/>
                </a:solidFill>
              </a:rPr>
              <a:t> — </a:t>
            </a:r>
            <a:r>
              <a:rPr lang="ru-RU" sz="2000" dirty="0" err="1">
                <a:solidFill>
                  <a:schemeClr val="bg1"/>
                </a:solidFill>
              </a:rPr>
              <a:t>ознак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котрі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обумовлюються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домінантнми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рецисивними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алелями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таке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явище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домінантний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ген </a:t>
            </a:r>
            <a:r>
              <a:rPr lang="ru-RU" sz="2000" dirty="0" err="1">
                <a:solidFill>
                  <a:schemeClr val="bg1"/>
                </a:solidFill>
              </a:rPr>
              <a:t>обумовлює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протікання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реакції</a:t>
            </a:r>
            <a:r>
              <a:rPr lang="ru-RU" sz="2000" dirty="0">
                <a:solidFill>
                  <a:schemeClr val="bg1"/>
                </a:solidFill>
              </a:rPr>
              <a:t> з меньшою </a:t>
            </a:r>
            <a:r>
              <a:rPr lang="ru-RU" sz="2000" dirty="0" err="1">
                <a:solidFill>
                  <a:schemeClr val="bg1"/>
                </a:solidFill>
              </a:rPr>
              <a:t>енергією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активації</a:t>
            </a:r>
            <a:r>
              <a:rPr lang="ru-RU" sz="2000" dirty="0">
                <a:solidFill>
                  <a:schemeClr val="bg1"/>
                </a:solidFill>
              </a:rPr>
              <a:t> і тому для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організму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більш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вігідно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Наприклад</a:t>
            </a:r>
            <a:r>
              <a:rPr lang="ru-RU" sz="2000" dirty="0">
                <a:solidFill>
                  <a:schemeClr val="bg1"/>
                </a:solidFill>
              </a:rPr>
              <a:t>, є </a:t>
            </a:r>
            <a:r>
              <a:rPr lang="ru-RU" sz="2000" dirty="0" err="1">
                <a:solidFill>
                  <a:schemeClr val="bg1"/>
                </a:solidFill>
              </a:rPr>
              <a:t>реакції</a:t>
            </a:r>
            <a:r>
              <a:rPr lang="ru-RU" sz="2000" dirty="0">
                <a:solidFill>
                  <a:schemeClr val="bg1"/>
                </a:solidFill>
              </a:rPr>
              <a:t> Е1 і Е2. </a:t>
            </a:r>
            <a:r>
              <a:rPr lang="ru-RU" sz="2000" dirty="0" err="1">
                <a:solidFill>
                  <a:schemeClr val="bg1"/>
                </a:solidFill>
              </a:rPr>
              <a:t>Звичайно</a:t>
            </a:r>
            <a:r>
              <a:rPr lang="ru-RU" sz="2000" dirty="0">
                <a:solidFill>
                  <a:schemeClr val="bg1"/>
                </a:solidFill>
              </a:rPr>
              <a:t> для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протікання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реакції</a:t>
            </a:r>
            <a:r>
              <a:rPr lang="ru-RU" sz="2000" dirty="0">
                <a:solidFill>
                  <a:schemeClr val="bg1"/>
                </a:solidFill>
              </a:rPr>
              <a:t> Е1 треба меньше </a:t>
            </a:r>
            <a:r>
              <a:rPr lang="ru-RU" sz="2000" dirty="0" err="1">
                <a:solidFill>
                  <a:schemeClr val="bg1"/>
                </a:solidFill>
              </a:rPr>
              <a:t>енергії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Іноді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впливом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зовнішніх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факторів</a:t>
            </a:r>
            <a:r>
              <a:rPr lang="ru-RU" sz="2000" dirty="0">
                <a:solidFill>
                  <a:schemeClr val="bg1"/>
                </a:solidFill>
              </a:rPr>
              <a:t> характер </a:t>
            </a:r>
            <a:r>
              <a:rPr lang="ru-RU" sz="2000" dirty="0" err="1">
                <a:solidFill>
                  <a:schemeClr val="bg1"/>
                </a:solidFill>
              </a:rPr>
              <a:t>домінування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змінюється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Наприклад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Пшениця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Triticum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при </a:t>
            </a:r>
            <a:r>
              <a:rPr lang="ru-RU" sz="2000" dirty="0" err="1">
                <a:solidFill>
                  <a:schemeClr val="bg1"/>
                </a:solidFill>
              </a:rPr>
              <a:t>довогому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світовому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звичайний</a:t>
            </a:r>
            <a:r>
              <a:rPr lang="ru-RU" sz="2000" dirty="0">
                <a:solidFill>
                  <a:schemeClr val="bg1"/>
                </a:solidFill>
              </a:rPr>
              <a:t> колос, а на короткому —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кустистий</a:t>
            </a:r>
            <a:r>
              <a:rPr lang="ru-RU" sz="2000" dirty="0">
                <a:solidFill>
                  <a:schemeClr val="bg1"/>
                </a:solidFill>
              </a:rPr>
              <a:t>. Або </a:t>
            </a:r>
            <a:r>
              <a:rPr lang="ru-RU" sz="2000" dirty="0" err="1">
                <a:solidFill>
                  <a:schemeClr val="bg1"/>
                </a:solidFill>
              </a:rPr>
              <a:t>пелларгонія</a:t>
            </a:r>
            <a:r>
              <a:rPr lang="ru-RU" sz="2000" dirty="0">
                <a:solidFill>
                  <a:schemeClr val="bg1"/>
                </a:solidFill>
              </a:rPr>
              <a:t> при </a:t>
            </a:r>
            <a:r>
              <a:rPr lang="ru-RU" sz="2000" dirty="0" err="1">
                <a:solidFill>
                  <a:schemeClr val="bg1"/>
                </a:solidFill>
              </a:rPr>
              <a:t>температурі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зовнішньго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довкілля</a:t>
            </a:r>
            <a:r>
              <a:rPr lang="ru-RU" sz="2000" dirty="0">
                <a:solidFill>
                  <a:schemeClr val="bg1"/>
                </a:solidFill>
              </a:rPr>
              <a:t> меньше</a:t>
            </a:r>
          </a:p>
          <a:p>
            <a:r>
              <a:rPr lang="ru-RU" sz="2000" dirty="0">
                <a:solidFill>
                  <a:schemeClr val="bg1"/>
                </a:solidFill>
              </a:rPr>
              <a:t>30 </a:t>
            </a:r>
            <a:r>
              <a:rPr lang="ru-RU" sz="2000" dirty="0" err="1">
                <a:solidFill>
                  <a:schemeClr val="bg1"/>
                </a:solidFill>
              </a:rPr>
              <a:t>градусів</a:t>
            </a:r>
            <a:r>
              <a:rPr lang="ru-RU" sz="2000" dirty="0">
                <a:solidFill>
                  <a:schemeClr val="bg1"/>
                </a:solidFill>
              </a:rPr>
              <a:t> — </a:t>
            </a:r>
            <a:r>
              <a:rPr lang="ru-RU" sz="2000" dirty="0" err="1">
                <a:solidFill>
                  <a:schemeClr val="bg1"/>
                </a:solidFill>
              </a:rPr>
              <a:t>червона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більше</a:t>
            </a:r>
            <a:r>
              <a:rPr lang="ru-RU" sz="2000" dirty="0">
                <a:solidFill>
                  <a:schemeClr val="bg1"/>
                </a:solidFill>
              </a:rPr>
              <a:t> 30 </a:t>
            </a:r>
            <a:r>
              <a:rPr lang="ru-RU" sz="2000" dirty="0" err="1">
                <a:solidFill>
                  <a:schemeClr val="bg1"/>
                </a:solidFill>
              </a:rPr>
              <a:t>градусів</a:t>
            </a:r>
            <a:r>
              <a:rPr lang="ru-RU" sz="2000" dirty="0">
                <a:solidFill>
                  <a:schemeClr val="bg1"/>
                </a:solidFill>
              </a:rPr>
              <a:t> — </a:t>
            </a:r>
            <a:r>
              <a:rPr lang="ru-RU" sz="2000" dirty="0" err="1">
                <a:solidFill>
                  <a:schemeClr val="bg1"/>
                </a:solidFill>
              </a:rPr>
              <a:t>біла</a:t>
            </a:r>
            <a:r>
              <a:rPr lang="ru-RU" sz="2000" dirty="0">
                <a:solidFill>
                  <a:schemeClr val="bg1"/>
                </a:solidFill>
              </a:rPr>
              <a:t>, тому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фермент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не </a:t>
            </a:r>
            <a:r>
              <a:rPr lang="ru-RU" sz="2000" dirty="0" err="1">
                <a:solidFill>
                  <a:schemeClr val="bg1"/>
                </a:solidFill>
              </a:rPr>
              <a:t>працює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969605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6286150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EJ1 &gt; EJ2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9756" y="188640"/>
            <a:ext cx="7682644" cy="5667375"/>
            <a:chOff x="89756" y="188640"/>
            <a:chExt cx="7682644" cy="566737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88640"/>
              <a:ext cx="6400800" cy="566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>
              <a:off x="755576" y="1196752"/>
              <a:ext cx="64807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44200" y="2850432"/>
              <a:ext cx="64807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79512" y="873586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</a:p>
            <a:p>
              <a:r>
                <a:rPr lang="uk-UA" dirty="0" smtClean="0">
                  <a:solidFill>
                    <a:schemeClr val="bg1"/>
                  </a:solidFill>
                </a:rPr>
                <a:t>    </a:t>
              </a:r>
              <a:r>
                <a:rPr lang="en-US" dirty="0" smtClean="0">
                  <a:solidFill>
                    <a:schemeClr val="bg1"/>
                  </a:solidFill>
                </a:rPr>
                <a:t>J1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9756" y="2527266"/>
              <a:ext cx="7090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  <a:p>
              <a:r>
                <a:rPr lang="uk-UA" dirty="0" smtClean="0">
                  <a:solidFill>
                    <a:schemeClr val="bg1"/>
                  </a:solidFill>
                </a:rPr>
                <a:t>     </a:t>
              </a:r>
              <a:r>
                <a:rPr lang="en-US" dirty="0" smtClean="0">
                  <a:solidFill>
                    <a:schemeClr val="bg1"/>
                  </a:solidFill>
                </a:rPr>
                <a:t>J2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7646" y="4293096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E0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1779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4460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chemeClr val="bg1"/>
                </a:solidFill>
              </a:rPr>
              <a:t>Звичайний</a:t>
            </a:r>
            <a:r>
              <a:rPr lang="ru-RU" sz="2200" dirty="0">
                <a:solidFill>
                  <a:schemeClr val="bg1"/>
                </a:solidFill>
              </a:rPr>
              <a:t> закон </a:t>
            </a:r>
            <a:r>
              <a:rPr lang="ru-RU" sz="2200" dirty="0" err="1">
                <a:solidFill>
                  <a:schemeClr val="bg1"/>
                </a:solidFill>
              </a:rPr>
              <a:t>розщеплення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проявляється</a:t>
            </a:r>
            <a:r>
              <a:rPr lang="ru-RU" sz="2200" dirty="0">
                <a:solidFill>
                  <a:schemeClr val="bg1"/>
                </a:solidFill>
              </a:rPr>
              <a:t> при </a:t>
            </a:r>
            <a:r>
              <a:rPr lang="ru-RU" sz="2200" dirty="0" err="1">
                <a:solidFill>
                  <a:schemeClr val="bg1"/>
                </a:solidFill>
              </a:rPr>
              <a:t>певних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умовах</a:t>
            </a:r>
            <a:r>
              <a:rPr lang="ru-RU" sz="2200" dirty="0">
                <a:solidFill>
                  <a:schemeClr val="bg1"/>
                </a:solidFill>
              </a:rPr>
              <a:t>:</a:t>
            </a:r>
          </a:p>
          <a:p>
            <a:r>
              <a:rPr lang="ru-RU" sz="2200" dirty="0">
                <a:solidFill>
                  <a:schemeClr val="bg1"/>
                </a:solidFill>
              </a:rPr>
              <a:t>●</a:t>
            </a:r>
            <a:r>
              <a:rPr lang="ru-RU" sz="2200" dirty="0" err="1">
                <a:solidFill>
                  <a:schemeClr val="bg1"/>
                </a:solidFill>
              </a:rPr>
              <a:t>Рівновірогідне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утворення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гібридів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усіх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сортів</a:t>
            </a:r>
            <a:r>
              <a:rPr lang="ru-RU" sz="2200" dirty="0">
                <a:solidFill>
                  <a:schemeClr val="bg1"/>
                </a:solidFill>
              </a:rPr>
              <a:t> гамет.</a:t>
            </a:r>
          </a:p>
          <a:p>
            <a:r>
              <a:rPr lang="ru-RU" sz="2200" dirty="0">
                <a:solidFill>
                  <a:schemeClr val="bg1"/>
                </a:solidFill>
              </a:rPr>
              <a:t>●</a:t>
            </a:r>
            <a:r>
              <a:rPr lang="ru-RU" sz="2200" dirty="0" err="1">
                <a:solidFill>
                  <a:schemeClr val="bg1"/>
                </a:solidFill>
              </a:rPr>
              <a:t>Рівновірогідна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можливість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сполучення</a:t>
            </a:r>
            <a:r>
              <a:rPr lang="ru-RU" sz="2200" dirty="0">
                <a:solidFill>
                  <a:schemeClr val="bg1"/>
                </a:solidFill>
              </a:rPr>
              <a:t> гамет при </a:t>
            </a:r>
            <a:r>
              <a:rPr lang="ru-RU" sz="2200" dirty="0" err="1">
                <a:solidFill>
                  <a:schemeClr val="bg1"/>
                </a:solidFill>
              </a:rPr>
              <a:t>заплідненні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  <a:p>
            <a:r>
              <a:rPr lang="ru-RU" sz="2200" dirty="0">
                <a:solidFill>
                  <a:schemeClr val="bg1"/>
                </a:solidFill>
              </a:rPr>
              <a:t>●</a:t>
            </a:r>
            <a:r>
              <a:rPr lang="ru-RU" sz="2200" dirty="0" err="1">
                <a:solidFill>
                  <a:schemeClr val="bg1"/>
                </a:solidFill>
              </a:rPr>
              <a:t>Рівна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життєздатність</a:t>
            </a:r>
            <a:r>
              <a:rPr lang="ru-RU" sz="2200" dirty="0">
                <a:solidFill>
                  <a:schemeClr val="bg1"/>
                </a:solidFill>
              </a:rPr>
              <a:t> зигот </a:t>
            </a:r>
            <a:r>
              <a:rPr lang="ru-RU" sz="2200" dirty="0" err="1">
                <a:solidFill>
                  <a:schemeClr val="bg1"/>
                </a:solidFill>
              </a:rPr>
              <a:t>всіх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генотипів</a:t>
            </a:r>
            <a:r>
              <a:rPr lang="ru-RU" sz="2200" dirty="0">
                <a:solidFill>
                  <a:schemeClr val="bg1"/>
                </a:solidFill>
              </a:rPr>
              <a:t> і </a:t>
            </a:r>
            <a:r>
              <a:rPr lang="ru-RU" sz="2200" dirty="0" err="1">
                <a:solidFill>
                  <a:schemeClr val="bg1"/>
                </a:solidFill>
              </a:rPr>
              <a:t>також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повна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проява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фенотипу </a:t>
            </a:r>
            <a:r>
              <a:rPr lang="ru-RU" sz="2200" dirty="0" err="1" smtClean="0">
                <a:solidFill>
                  <a:schemeClr val="bg1"/>
                </a:solidFill>
              </a:rPr>
              <a:t>незалежно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від</a:t>
            </a:r>
            <a:r>
              <a:rPr lang="ru-RU" sz="2200" dirty="0">
                <a:solidFill>
                  <a:schemeClr val="bg1"/>
                </a:solidFill>
              </a:rPr>
              <a:t> умов.</a:t>
            </a:r>
          </a:p>
          <a:p>
            <a:r>
              <a:rPr lang="ru-RU" sz="2200" dirty="0">
                <a:solidFill>
                  <a:schemeClr val="bg1"/>
                </a:solidFill>
              </a:rPr>
              <a:t>Ми </a:t>
            </a:r>
            <a:r>
              <a:rPr lang="ru-RU" sz="2200" dirty="0" err="1">
                <a:solidFill>
                  <a:schemeClr val="bg1"/>
                </a:solidFill>
              </a:rPr>
              <a:t>розглянемо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зміну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розщеплення</a:t>
            </a:r>
            <a:r>
              <a:rPr lang="ru-RU" sz="2200" dirty="0">
                <a:solidFill>
                  <a:schemeClr val="bg1"/>
                </a:solidFill>
              </a:rPr>
              <a:t> при </a:t>
            </a:r>
            <a:r>
              <a:rPr lang="ru-RU" sz="2200" dirty="0" err="1">
                <a:solidFill>
                  <a:schemeClr val="bg1"/>
                </a:solidFill>
              </a:rPr>
              <a:t>неравній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життєздатності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зігот</a:t>
            </a:r>
            <a:r>
              <a:rPr lang="ru-RU" sz="2200" dirty="0">
                <a:solidFill>
                  <a:schemeClr val="bg1"/>
                </a:solidFill>
              </a:rPr>
              <a:t>. </a:t>
            </a:r>
            <a:r>
              <a:rPr lang="ru-RU" sz="2200" dirty="0" err="1">
                <a:solidFill>
                  <a:schemeClr val="bg1"/>
                </a:solidFill>
              </a:rPr>
              <a:t>Наприклад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якщо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у </a:t>
            </a:r>
            <a:r>
              <a:rPr lang="ru-RU" sz="2200" dirty="0" err="1">
                <a:solidFill>
                  <a:schemeClr val="bg1"/>
                </a:solidFill>
              </a:rPr>
              <a:t>овець</a:t>
            </a:r>
            <a:r>
              <a:rPr lang="ru-RU" sz="2200" dirty="0">
                <a:solidFill>
                  <a:schemeClr val="bg1"/>
                </a:solidFill>
              </a:rPr>
              <a:t> ген С </a:t>
            </a:r>
            <a:r>
              <a:rPr lang="ru-RU" sz="2200" dirty="0" err="1">
                <a:solidFill>
                  <a:schemeClr val="bg1"/>
                </a:solidFill>
              </a:rPr>
              <a:t>обумовлює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сірий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колір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хутра</a:t>
            </a:r>
            <a:r>
              <a:rPr lang="ru-RU" sz="2200" dirty="0">
                <a:solidFill>
                  <a:schemeClr val="bg1"/>
                </a:solidFill>
              </a:rPr>
              <a:t>, а с — </a:t>
            </a:r>
            <a:r>
              <a:rPr lang="ru-RU" sz="2200" dirty="0" err="1">
                <a:solidFill>
                  <a:schemeClr val="bg1"/>
                </a:solidFill>
              </a:rPr>
              <a:t>чорний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колір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хутра</a:t>
            </a:r>
            <a:r>
              <a:rPr lang="ru-RU" sz="2200" dirty="0">
                <a:solidFill>
                  <a:schemeClr val="bg1"/>
                </a:solidFill>
              </a:rPr>
              <a:t>, то </a:t>
            </a:r>
            <a:r>
              <a:rPr lang="ru-RU" sz="2200" dirty="0" smtClean="0">
                <a:solidFill>
                  <a:schemeClr val="bg1"/>
                </a:solidFill>
              </a:rPr>
              <a:t>при </a:t>
            </a:r>
            <a:r>
              <a:rPr lang="ru-RU" sz="2200" dirty="0" err="1" smtClean="0">
                <a:solidFill>
                  <a:schemeClr val="bg1"/>
                </a:solidFill>
              </a:rPr>
              <a:t>схрещенні</a:t>
            </a:r>
            <a:endParaRPr lang="ru-RU" sz="2200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Р0 </a:t>
            </a:r>
            <a:r>
              <a:rPr lang="ru-RU" sz="2200" b="1" dirty="0" err="1">
                <a:solidFill>
                  <a:schemeClr val="bg1"/>
                </a:solidFill>
              </a:rPr>
              <a:t>Сс</a:t>
            </a:r>
            <a:r>
              <a:rPr lang="ru-RU" sz="2200" b="1" dirty="0">
                <a:solidFill>
                  <a:schemeClr val="bg1"/>
                </a:solidFill>
              </a:rPr>
              <a:t> х </a:t>
            </a:r>
            <a:r>
              <a:rPr lang="ru-RU" sz="2200" b="1" dirty="0" err="1">
                <a:solidFill>
                  <a:schemeClr val="bg1"/>
                </a:solidFill>
              </a:rPr>
              <a:t>сс</a:t>
            </a:r>
            <a:endParaRPr lang="ru-RU" sz="2200" b="1" dirty="0">
              <a:solidFill>
                <a:schemeClr val="bg1"/>
              </a:solidFill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G C </a:t>
            </a:r>
            <a:r>
              <a:rPr lang="en-US" sz="2200" b="1" dirty="0" err="1">
                <a:solidFill>
                  <a:schemeClr val="bg1"/>
                </a:solidFill>
              </a:rPr>
              <a:t>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</a:t>
            </a:r>
            <a:endParaRPr lang="en-US" sz="2200" b="1" dirty="0">
              <a:solidFill>
                <a:schemeClr val="bg1"/>
              </a:solidFill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F1 Cc </a:t>
            </a:r>
            <a:r>
              <a:rPr lang="en-US" sz="2200" b="1" dirty="0" err="1">
                <a:solidFill>
                  <a:schemeClr val="bg1"/>
                </a:solidFill>
              </a:rPr>
              <a:t>cc</a:t>
            </a:r>
            <a:endParaRPr lang="en-US" sz="2200" b="1" dirty="0">
              <a:solidFill>
                <a:schemeClr val="bg1"/>
              </a:solidFill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</a:rPr>
              <a:t>50% - </a:t>
            </a:r>
            <a:r>
              <a:rPr lang="ru-RU" sz="2200" dirty="0" err="1">
                <a:solidFill>
                  <a:schemeClr val="bg1"/>
                </a:solidFill>
              </a:rPr>
              <a:t>сірі</a:t>
            </a:r>
            <a:r>
              <a:rPr lang="ru-RU" sz="2200" dirty="0">
                <a:solidFill>
                  <a:schemeClr val="bg1"/>
                </a:solidFill>
              </a:rPr>
              <a:t>, 50% - </a:t>
            </a:r>
            <a:r>
              <a:rPr lang="ru-RU" sz="2200" dirty="0" err="1">
                <a:solidFill>
                  <a:schemeClr val="bg1"/>
                </a:solidFill>
              </a:rPr>
              <a:t>чорні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але при </a:t>
            </a:r>
            <a:r>
              <a:rPr lang="ru-RU" sz="2200" dirty="0" err="1">
                <a:solidFill>
                  <a:schemeClr val="bg1"/>
                </a:solidFill>
              </a:rPr>
              <a:t>схрещенні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сірих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овець</a:t>
            </a:r>
            <a:r>
              <a:rPr lang="ru-RU" sz="2200" dirty="0">
                <a:solidFill>
                  <a:schemeClr val="bg1"/>
                </a:solidFill>
              </a:rPr>
              <a:t> з </a:t>
            </a:r>
            <a:r>
              <a:rPr lang="ru-RU" sz="2200" dirty="0" err="1">
                <a:solidFill>
                  <a:schemeClr val="bg1"/>
                </a:solidFill>
              </a:rPr>
              <a:t>сірими</a:t>
            </a:r>
            <a:r>
              <a:rPr lang="ru-RU" sz="2200" dirty="0">
                <a:solidFill>
                  <a:schemeClr val="bg1"/>
                </a:solidFill>
              </a:rPr>
              <a:t>, то </a:t>
            </a:r>
            <a:r>
              <a:rPr lang="ru-RU" sz="2200" dirty="0" err="1">
                <a:solidFill>
                  <a:schemeClr val="bg1"/>
                </a:solidFill>
              </a:rPr>
              <a:t>тоді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співвідношення</a:t>
            </a:r>
            <a:r>
              <a:rPr lang="ru-RU" sz="2200" dirty="0">
                <a:solidFill>
                  <a:schemeClr val="bg1"/>
                </a:solidFill>
              </a:rPr>
              <a:t> у </a:t>
            </a:r>
            <a:r>
              <a:rPr lang="ru-RU" sz="2200" dirty="0" err="1" smtClean="0">
                <a:solidFill>
                  <a:schemeClr val="bg1"/>
                </a:solidFill>
              </a:rPr>
              <a:t>першому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поколінні</a:t>
            </a:r>
            <a:endParaRPr lang="ru-RU" sz="2200" dirty="0">
              <a:solidFill>
                <a:schemeClr val="bg1"/>
              </a:solidFill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P0 Cc x Cc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F1 C</a:t>
            </a:r>
            <a:r>
              <a:rPr lang="ru-RU" sz="2200" b="1" dirty="0">
                <a:solidFill>
                  <a:schemeClr val="bg1"/>
                </a:solidFill>
              </a:rPr>
              <a:t>С </a:t>
            </a:r>
            <a:r>
              <a:rPr lang="en-US" sz="2200" b="1" dirty="0">
                <a:solidFill>
                  <a:schemeClr val="bg1"/>
                </a:solidFill>
              </a:rPr>
              <a:t>Cc </a:t>
            </a:r>
            <a:r>
              <a:rPr lang="en-US" sz="2200" b="1" dirty="0" err="1">
                <a:solidFill>
                  <a:schemeClr val="bg1"/>
                </a:solidFill>
              </a:rPr>
              <a:t>cc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буде 2:1, а 25% </a:t>
            </a:r>
            <a:r>
              <a:rPr lang="ru-RU" sz="2200" dirty="0" err="1">
                <a:solidFill>
                  <a:schemeClr val="bg1"/>
                </a:solidFill>
              </a:rPr>
              <a:t>загине</a:t>
            </a:r>
            <a:r>
              <a:rPr lang="ru-RU" sz="2200" dirty="0">
                <a:solidFill>
                  <a:schemeClr val="bg1"/>
                </a:solidFill>
              </a:rPr>
              <a:t>, тому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при </a:t>
            </a:r>
            <a:r>
              <a:rPr lang="ru-RU" sz="2200" dirty="0" err="1">
                <a:solidFill>
                  <a:schemeClr val="bg1"/>
                </a:solidFill>
              </a:rPr>
              <a:t>домінанті</a:t>
            </a:r>
            <a:r>
              <a:rPr lang="ru-RU" sz="2200" dirty="0">
                <a:solidFill>
                  <a:schemeClr val="bg1"/>
                </a:solidFill>
              </a:rPr>
              <a:t> по гену С у </a:t>
            </a:r>
            <a:r>
              <a:rPr lang="ru-RU" sz="2200" dirty="0" err="1">
                <a:solidFill>
                  <a:schemeClr val="bg1"/>
                </a:solidFill>
              </a:rPr>
              <a:t>гомозігот</a:t>
            </a:r>
            <a:r>
              <a:rPr lang="ru-RU" sz="2200" dirty="0">
                <a:solidFill>
                  <a:schemeClr val="bg1"/>
                </a:solidFill>
              </a:rPr>
              <a:t> не </a:t>
            </a:r>
            <a:r>
              <a:rPr lang="ru-RU" sz="2200" dirty="0" err="1" smtClean="0">
                <a:solidFill>
                  <a:schemeClr val="bg1"/>
                </a:solidFill>
              </a:rPr>
              <a:t>формується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нормальний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шлунково-кишковий</a:t>
            </a:r>
            <a:r>
              <a:rPr lang="ru-RU" sz="2200" dirty="0">
                <a:solidFill>
                  <a:schemeClr val="bg1"/>
                </a:solidFill>
              </a:rPr>
              <a:t> тракт</a:t>
            </a:r>
          </a:p>
        </p:txBody>
      </p:sp>
    </p:spTree>
    <p:extLst>
      <p:ext uri="{BB962C8B-B14F-4D97-AF65-F5344CB8AC3E}">
        <p14:creationId xmlns:p14="http://schemas.microsoft.com/office/powerpoint/2010/main" xmlns="" val="4290063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58" y="154030"/>
            <a:ext cx="530542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826" y="3789040"/>
            <a:ext cx="3614206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346369" y="5085184"/>
            <a:ext cx="17145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29881" y="472421"/>
            <a:ext cx="35926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Третій</a:t>
            </a:r>
            <a:r>
              <a:rPr lang="ru-RU" dirty="0">
                <a:solidFill>
                  <a:schemeClr val="bg1"/>
                </a:solidFill>
              </a:rPr>
              <a:t> закон Менделя </a:t>
            </a:r>
            <a:r>
              <a:rPr lang="ru-RU" dirty="0" err="1">
                <a:solidFill>
                  <a:schemeClr val="bg1"/>
                </a:solidFill>
              </a:rPr>
              <a:t>полягає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smtClean="0">
                <a:solidFill>
                  <a:schemeClr val="bg1"/>
                </a:solidFill>
              </a:rPr>
              <a:t>тому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при </a:t>
            </a:r>
            <a:r>
              <a:rPr lang="ru-RU" dirty="0" err="1">
                <a:solidFill>
                  <a:schemeClr val="bg1"/>
                </a:solidFill>
              </a:rPr>
              <a:t>схрещувані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відрізняються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двома</a:t>
            </a:r>
            <a:r>
              <a:rPr lang="ru-RU" dirty="0">
                <a:solidFill>
                  <a:schemeClr val="bg1"/>
                </a:solidFill>
              </a:rPr>
              <a:t> парами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другому </a:t>
            </a:r>
            <a:r>
              <a:rPr lang="ru-RU" dirty="0" err="1">
                <a:solidFill>
                  <a:schemeClr val="bg1"/>
                </a:solidFill>
              </a:rPr>
              <a:t>поколінні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спостерігається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незалежне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комбінування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Є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нащадків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фенотип</a:t>
            </a:r>
          </a:p>
          <a:p>
            <a:r>
              <a:rPr lang="ru-RU" dirty="0" err="1">
                <a:solidFill>
                  <a:schemeClr val="bg1"/>
                </a:solidFill>
              </a:rPr>
              <a:t>батьків</a:t>
            </a:r>
            <a:r>
              <a:rPr lang="ru-RU" dirty="0">
                <a:solidFill>
                  <a:schemeClr val="bg1"/>
                </a:solidFill>
              </a:rPr>
              <a:t>, і мало таких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рецисивні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батьків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dirty="0" smtClean="0">
                <a:solidFill>
                  <a:schemeClr val="bg1"/>
                </a:solidFill>
              </a:rPr>
              <a:t>є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батьків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58" y="6126205"/>
            <a:ext cx="9005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Аналіз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результатів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дигибридних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схрещувань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решітці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Пеннета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вказані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фенотипи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і </a:t>
            </a:r>
            <a:r>
              <a:rPr lang="ru-RU" dirty="0" err="1" smtClean="0">
                <a:solidFill>
                  <a:schemeClr val="bg1"/>
                </a:solidFill>
              </a:rPr>
              <a:t>генотипи</a:t>
            </a:r>
            <a:r>
              <a:rPr lang="ru-RU" dirty="0" smtClean="0">
                <a:solidFill>
                  <a:schemeClr val="bg1"/>
                </a:solidFill>
              </a:rPr>
              <a:t> другого </a:t>
            </a:r>
            <a:r>
              <a:rPr lang="ru-RU" dirty="0" err="1" smtClean="0">
                <a:solidFill>
                  <a:schemeClr val="bg1"/>
                </a:solidFill>
              </a:rPr>
              <a:t>покоління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самозапилення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гибридів</a:t>
            </a:r>
            <a:r>
              <a:rPr lang="ru-RU" dirty="0" smtClean="0">
                <a:solidFill>
                  <a:schemeClr val="bg1"/>
                </a:solidFill>
              </a:rPr>
              <a:t> F1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2717" y="-13648"/>
            <a:ext cx="2889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Дигибридне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схрещування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9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131" y="116632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Той факт,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рецесивна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ознака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прихованому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стані</a:t>
            </a:r>
            <a:r>
              <a:rPr lang="ru-RU" dirty="0">
                <a:solidFill>
                  <a:schemeClr val="bg1"/>
                </a:solidFill>
              </a:rPr>
              <a:t> проходить через </a:t>
            </a:r>
            <a:r>
              <a:rPr lang="ru-RU" dirty="0" err="1">
                <a:solidFill>
                  <a:schemeClr val="bg1"/>
                </a:solidFill>
              </a:rPr>
              <a:t>покоління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F1</a:t>
            </a:r>
            <a:r>
              <a:rPr lang="ru-RU" dirty="0">
                <a:solidFill>
                  <a:schemeClr val="bg1"/>
                </a:solidFill>
              </a:rPr>
              <a:t>, і не </a:t>
            </a:r>
            <a:r>
              <a:rPr lang="ru-RU" dirty="0" err="1">
                <a:solidFill>
                  <a:schemeClr val="bg1"/>
                </a:solidFill>
              </a:rPr>
              <a:t>зникає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 err="1" smtClean="0">
                <a:solidFill>
                  <a:schemeClr val="bg1"/>
                </a:solidFill>
              </a:rPr>
              <a:t>знову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відтворюється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, як </a:t>
            </a:r>
            <a:r>
              <a:rPr lang="ru-RU" dirty="0" err="1">
                <a:solidFill>
                  <a:schemeClr val="bg1"/>
                </a:solidFill>
              </a:rPr>
              <a:t>кажуть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вищеплюється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наступних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поколіннях</a:t>
            </a:r>
            <a:r>
              <a:rPr lang="ru-RU" dirty="0">
                <a:solidFill>
                  <a:schemeClr val="bg1"/>
                </a:solidFill>
              </a:rPr>
              <a:t>, привело </a:t>
            </a:r>
            <a:r>
              <a:rPr lang="ru-RU" dirty="0" err="1" smtClean="0">
                <a:solidFill>
                  <a:schemeClr val="bg1"/>
                </a:solidFill>
              </a:rPr>
              <a:t>Г.Менделя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до думки про </a:t>
            </a:r>
            <a:r>
              <a:rPr lang="ru-RU" dirty="0" err="1">
                <a:solidFill>
                  <a:schemeClr val="bg1"/>
                </a:solidFill>
              </a:rPr>
              <a:t>існування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відповідальних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явища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факторів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позначив</a:t>
            </a:r>
            <a:r>
              <a:rPr lang="ru-RU" dirty="0">
                <a:solidFill>
                  <a:schemeClr val="bg1"/>
                </a:solidFill>
              </a:rPr>
              <a:t> великою буквою ≪</a:t>
            </a:r>
            <a:r>
              <a:rPr lang="ru-RU" b="1" dirty="0">
                <a:solidFill>
                  <a:schemeClr val="bg1"/>
                </a:solidFill>
              </a:rPr>
              <a:t>А</a:t>
            </a:r>
            <a:r>
              <a:rPr lang="ru-RU" dirty="0">
                <a:solidFill>
                  <a:schemeClr val="bg1"/>
                </a:solidFill>
              </a:rPr>
              <a:t>≫ </a:t>
            </a:r>
            <a:r>
              <a:rPr lang="ru-RU" dirty="0" err="1">
                <a:solidFill>
                  <a:schemeClr val="bg1"/>
                </a:solidFill>
              </a:rPr>
              <a:t>домінантний</a:t>
            </a:r>
            <a:r>
              <a:rPr lang="ru-RU" dirty="0">
                <a:solidFill>
                  <a:schemeClr val="bg1"/>
                </a:solidFill>
              </a:rPr>
              <a:t> фактор, </a:t>
            </a:r>
            <a:r>
              <a:rPr lang="ru-RU" b="1" dirty="0">
                <a:solidFill>
                  <a:schemeClr val="bg1"/>
                </a:solidFill>
              </a:rPr>
              <a:t>а </a:t>
            </a:r>
            <a:r>
              <a:rPr lang="ru-RU" dirty="0">
                <a:solidFill>
                  <a:schemeClr val="bg1"/>
                </a:solidFill>
              </a:rPr>
              <a:t>малою буквою ≪</a:t>
            </a:r>
            <a:r>
              <a:rPr lang="ru-RU" b="1" dirty="0">
                <a:solidFill>
                  <a:schemeClr val="bg1"/>
                </a:solidFill>
              </a:rPr>
              <a:t>а</a:t>
            </a:r>
            <a:r>
              <a:rPr lang="ru-RU" dirty="0">
                <a:solidFill>
                  <a:schemeClr val="bg1"/>
                </a:solidFill>
              </a:rPr>
              <a:t>≫ — </a:t>
            </a:r>
            <a:r>
              <a:rPr lang="ru-RU" dirty="0" err="1">
                <a:solidFill>
                  <a:schemeClr val="bg1"/>
                </a:solidFill>
              </a:rPr>
              <a:t>рецесивний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Таким чином, Г. Мендель </a:t>
            </a:r>
            <a:r>
              <a:rPr lang="ru-RU" dirty="0" err="1">
                <a:solidFill>
                  <a:schemeClr val="bg1"/>
                </a:solidFill>
              </a:rPr>
              <a:t>запропонував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факторіальну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гіпотезу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спадковості</a:t>
            </a:r>
            <a:r>
              <a:rPr lang="ru-RU" dirty="0">
                <a:solidFill>
                  <a:schemeClr val="bg1"/>
                </a:solidFill>
              </a:rPr>
              <a:t>, яка </a:t>
            </a:r>
            <a:r>
              <a:rPr lang="ru-RU" dirty="0" err="1">
                <a:solidFill>
                  <a:schemeClr val="bg1"/>
                </a:solidFill>
              </a:rPr>
              <a:t>зіграла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виключно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важливу</a:t>
            </a:r>
            <a:r>
              <a:rPr lang="ru-RU" dirty="0">
                <a:solidFill>
                  <a:schemeClr val="bg1"/>
                </a:solidFill>
              </a:rPr>
              <a:t> роль у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генетики і </a:t>
            </a:r>
            <a:r>
              <a:rPr lang="ru-RU" dirty="0" err="1">
                <a:solidFill>
                  <a:schemeClr val="bg1"/>
                </a:solidFill>
              </a:rPr>
              <a:t>лягла</a:t>
            </a:r>
            <a:r>
              <a:rPr lang="ru-RU" dirty="0">
                <a:solidFill>
                  <a:schemeClr val="bg1"/>
                </a:solidFill>
              </a:rPr>
              <a:t> в основу </a:t>
            </a:r>
            <a:r>
              <a:rPr lang="ru-RU" dirty="0" err="1">
                <a:solidFill>
                  <a:schemeClr val="bg1"/>
                </a:solidFill>
              </a:rPr>
              <a:t>теорії</a:t>
            </a:r>
            <a:r>
              <a:rPr lang="ru-RU" dirty="0">
                <a:solidFill>
                  <a:schemeClr val="bg1"/>
                </a:solidFill>
              </a:rPr>
              <a:t> гена.</a:t>
            </a:r>
          </a:p>
          <a:p>
            <a:r>
              <a:rPr lang="ru-RU" dirty="0">
                <a:solidFill>
                  <a:schemeClr val="bg1"/>
                </a:solidFill>
              </a:rPr>
              <a:t>За Г. Менделем, </a:t>
            </a:r>
            <a:r>
              <a:rPr lang="ru-RU" dirty="0" err="1">
                <a:solidFill>
                  <a:schemeClr val="bg1"/>
                </a:solidFill>
              </a:rPr>
              <a:t>рецесивний</a:t>
            </a:r>
            <a:r>
              <a:rPr lang="ru-RU" dirty="0">
                <a:solidFill>
                  <a:schemeClr val="bg1"/>
                </a:solidFill>
              </a:rPr>
              <a:t> фактор а не </a:t>
            </a:r>
            <a:r>
              <a:rPr lang="ru-RU" dirty="0" err="1">
                <a:solidFill>
                  <a:schemeClr val="bg1"/>
                </a:solidFill>
              </a:rPr>
              <a:t>зникає</a:t>
            </a:r>
            <a:r>
              <a:rPr lang="ru-RU" dirty="0">
                <a:solidFill>
                  <a:schemeClr val="bg1"/>
                </a:solidFill>
              </a:rPr>
              <a:t>, не </a:t>
            </a:r>
            <a:r>
              <a:rPr lang="ru-RU" dirty="0" err="1">
                <a:solidFill>
                  <a:schemeClr val="bg1"/>
                </a:solidFill>
              </a:rPr>
              <a:t>розчиняється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гібриду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Аа</a:t>
            </a:r>
            <a:r>
              <a:rPr lang="ru-RU" dirty="0">
                <a:solidFill>
                  <a:schemeClr val="bg1"/>
                </a:solidFill>
              </a:rPr>
              <a:t> у а </a:t>
            </a:r>
            <a:r>
              <a:rPr lang="ru-RU" dirty="0" err="1">
                <a:solidFill>
                  <a:schemeClr val="bg1"/>
                </a:solidFill>
              </a:rPr>
              <a:t>зберігається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чистому </a:t>
            </a:r>
            <a:r>
              <a:rPr lang="ru-RU" dirty="0" err="1">
                <a:solidFill>
                  <a:schemeClr val="bg1"/>
                </a:solidFill>
              </a:rPr>
              <a:t>стані</a:t>
            </a:r>
            <a:r>
              <a:rPr lang="ru-RU" dirty="0">
                <a:solidFill>
                  <a:schemeClr val="bg1"/>
                </a:solidFill>
              </a:rPr>
              <a:t> і в </a:t>
            </a:r>
            <a:r>
              <a:rPr lang="ru-RU" dirty="0" err="1">
                <a:solidFill>
                  <a:schemeClr val="bg1"/>
                </a:solidFill>
              </a:rPr>
              <a:t>подальшому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проявляється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фенотипі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гомозигот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аа</a:t>
            </a:r>
            <a:r>
              <a:rPr lang="ru-RU" dirty="0">
                <a:solidFill>
                  <a:schemeClr val="bg1"/>
                </a:solidFill>
              </a:rPr>
              <a:t>. Таким чином, </a:t>
            </a:r>
            <a:r>
              <a:rPr lang="ru-RU" dirty="0" err="1" smtClean="0">
                <a:solidFill>
                  <a:schemeClr val="bg1"/>
                </a:solidFill>
              </a:rPr>
              <a:t>центральним</a:t>
            </a:r>
            <a:r>
              <a:rPr lang="ru-RU" dirty="0" smtClean="0">
                <a:solidFill>
                  <a:schemeClr val="bg1"/>
                </a:solidFill>
              </a:rPr>
              <a:t> моментом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концепції</a:t>
            </a:r>
            <a:r>
              <a:rPr lang="ru-RU" dirty="0">
                <a:solidFill>
                  <a:schemeClr val="bg1"/>
                </a:solidFill>
              </a:rPr>
              <a:t> Г. Менделя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ідея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алелі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процесах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дозрівання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статевих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клітин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розходяться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знову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сходяться</a:t>
            </a:r>
            <a:r>
              <a:rPr lang="ru-RU" dirty="0">
                <a:solidFill>
                  <a:schemeClr val="bg1"/>
                </a:solidFill>
              </a:rPr>
              <a:t> в момент </a:t>
            </a:r>
            <a:r>
              <a:rPr lang="ru-RU" dirty="0" err="1">
                <a:solidFill>
                  <a:schemeClr val="bg1"/>
                </a:solidFill>
              </a:rPr>
              <a:t>запліднення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Кожна</a:t>
            </a:r>
            <a:r>
              <a:rPr lang="ru-RU" dirty="0">
                <a:solidFill>
                  <a:schemeClr val="bg1"/>
                </a:solidFill>
              </a:rPr>
              <a:t> гамета, </a:t>
            </a:r>
            <a:r>
              <a:rPr lang="ru-RU" dirty="0" err="1">
                <a:solidFill>
                  <a:schemeClr val="bg1"/>
                </a:solidFill>
              </a:rPr>
              <a:t>утворена</a:t>
            </a:r>
            <a:r>
              <a:rPr lang="ru-RU" dirty="0">
                <a:solidFill>
                  <a:schemeClr val="bg1"/>
                </a:solidFill>
              </a:rPr>
              <a:t> генотипом </a:t>
            </a:r>
            <a:r>
              <a:rPr lang="ru-RU" dirty="0" err="1">
                <a:solidFill>
                  <a:schemeClr val="bg1"/>
                </a:solidFill>
              </a:rPr>
              <a:t>Аа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утримує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один </a:t>
            </a:r>
            <a:r>
              <a:rPr lang="ru-RU" dirty="0" err="1">
                <a:solidFill>
                  <a:schemeClr val="bg1"/>
                </a:solidFill>
              </a:rPr>
              <a:t>алель</a:t>
            </a:r>
            <a:r>
              <a:rPr lang="ru-RU" dirty="0">
                <a:solidFill>
                  <a:schemeClr val="bg1"/>
                </a:solidFill>
              </a:rPr>
              <a:t> — А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а у чистому </a:t>
            </a:r>
            <a:r>
              <a:rPr lang="ru-RU" dirty="0" err="1">
                <a:solidFill>
                  <a:schemeClr val="bg1"/>
                </a:solidFill>
              </a:rPr>
              <a:t>стані</a:t>
            </a:r>
            <a:r>
              <a:rPr lang="ru-RU" dirty="0">
                <a:solidFill>
                  <a:schemeClr val="bg1"/>
                </a:solidFill>
              </a:rPr>
              <a:t>. 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алельні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фактори</a:t>
            </a:r>
            <a:r>
              <a:rPr lang="ru-RU" b="1" dirty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гетерозиготи</a:t>
            </a:r>
            <a:r>
              <a:rPr lang="ru-RU" b="1" dirty="0" smtClean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змішуються</a:t>
            </a:r>
            <a:r>
              <a:rPr lang="ru-RU" b="1" dirty="0">
                <a:solidFill>
                  <a:schemeClr val="bg1"/>
                </a:solidFill>
              </a:rPr>
              <a:t> і в чистому </a:t>
            </a:r>
            <a:r>
              <a:rPr lang="ru-RU" b="1" dirty="0" err="1">
                <a:solidFill>
                  <a:schemeClr val="bg1"/>
                </a:solidFill>
              </a:rPr>
              <a:t>стані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розходяться</a:t>
            </a:r>
            <a:r>
              <a:rPr lang="ru-RU" b="1" dirty="0">
                <a:solidFill>
                  <a:schemeClr val="bg1"/>
                </a:solidFill>
              </a:rPr>
              <a:t> по гаметах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відомо</a:t>
            </a:r>
            <a:r>
              <a:rPr lang="ru-RU" dirty="0">
                <a:solidFill>
                  <a:schemeClr val="bg1"/>
                </a:solidFill>
              </a:rPr>
              <a:t> як </a:t>
            </a:r>
            <a:r>
              <a:rPr lang="ru-RU" b="1" dirty="0">
                <a:solidFill>
                  <a:schemeClr val="bg1"/>
                </a:solidFill>
              </a:rPr>
              <a:t>правило </a:t>
            </a:r>
            <a:r>
              <a:rPr lang="ru-RU" b="1" dirty="0" err="1">
                <a:solidFill>
                  <a:schemeClr val="bg1"/>
                </a:solidFill>
              </a:rPr>
              <a:t>чистоти</a:t>
            </a:r>
            <a:r>
              <a:rPr lang="ru-RU" b="1" dirty="0">
                <a:solidFill>
                  <a:schemeClr val="bg1"/>
                </a:solidFill>
              </a:rPr>
              <a:t> гамет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сформульоване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У. </a:t>
            </a:r>
            <a:r>
              <a:rPr lang="ru-RU" b="1" i="1" dirty="0" err="1">
                <a:solidFill>
                  <a:schemeClr val="bg1"/>
                </a:solidFill>
              </a:rPr>
              <a:t>Бетсоном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початку XX ст.</a:t>
            </a:r>
          </a:p>
          <a:p>
            <a:r>
              <a:rPr lang="ru-RU" dirty="0">
                <a:solidFill>
                  <a:schemeClr val="bg1"/>
                </a:solidFill>
              </a:rPr>
              <a:t>Г. Мендель </a:t>
            </a:r>
            <a:r>
              <a:rPr lang="ru-RU" dirty="0" err="1">
                <a:solidFill>
                  <a:schemeClr val="bg1"/>
                </a:solidFill>
              </a:rPr>
              <a:t>експериментально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перевірив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справедливість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гіпотези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розходження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спадкових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факторів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сьогодні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називають</a:t>
            </a:r>
            <a:r>
              <a:rPr lang="ru-RU" dirty="0">
                <a:solidFill>
                  <a:schemeClr val="bg1"/>
                </a:solidFill>
              </a:rPr>
              <a:t> генами) шляхом </a:t>
            </a:r>
            <a:r>
              <a:rPr lang="ru-RU" dirty="0" err="1">
                <a:solidFill>
                  <a:schemeClr val="bg1"/>
                </a:solidFill>
              </a:rPr>
              <a:t>аналізуючого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схрещування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b="1" i="1" dirty="0" err="1">
                <a:solidFill>
                  <a:schemeClr val="bg1"/>
                </a:solidFill>
              </a:rPr>
              <a:t>Аа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х </a:t>
            </a:r>
            <a:r>
              <a:rPr lang="ru-RU" b="1" i="1" dirty="0" err="1">
                <a:solidFill>
                  <a:schemeClr val="bg1"/>
                </a:solidFill>
              </a:rPr>
              <a:t>аа</a:t>
            </a:r>
            <a:r>
              <a:rPr lang="ru-RU" b="1" i="1" dirty="0">
                <a:solidFill>
                  <a:schemeClr val="bg1"/>
                </a:solidFill>
              </a:rPr>
              <a:t> → 2Аа + 2аа</a:t>
            </a:r>
          </a:p>
          <a:p>
            <a:r>
              <a:rPr lang="ru-RU" dirty="0">
                <a:solidFill>
                  <a:schemeClr val="bg1"/>
                </a:solidFill>
              </a:rPr>
              <a:t>Результат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схрещування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розщеплення</a:t>
            </a:r>
            <a:r>
              <a:rPr lang="ru-RU" dirty="0">
                <a:solidFill>
                  <a:schemeClr val="bg1"/>
                </a:solidFill>
              </a:rPr>
              <a:t> за фенотипом у </a:t>
            </a:r>
            <a:r>
              <a:rPr lang="ru-RU" dirty="0" err="1">
                <a:solidFill>
                  <a:schemeClr val="bg1"/>
                </a:solidFill>
              </a:rPr>
              <a:t>співвідношенні</a:t>
            </a:r>
            <a:r>
              <a:rPr lang="ru-RU" dirty="0">
                <a:solidFill>
                  <a:schemeClr val="bg1"/>
                </a:solidFill>
              </a:rPr>
              <a:t> 1:1) </a:t>
            </a:r>
            <a:r>
              <a:rPr lang="ru-RU" dirty="0" err="1" smtClean="0">
                <a:solidFill>
                  <a:schemeClr val="bg1"/>
                </a:solidFill>
              </a:rPr>
              <a:t>повністю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підтверджує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гіпотезу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чистоти</a:t>
            </a:r>
            <a:r>
              <a:rPr lang="ru-RU" dirty="0">
                <a:solidFill>
                  <a:schemeClr val="bg1"/>
                </a:solidFill>
              </a:rPr>
              <a:t> гамет і </a:t>
            </a:r>
            <a:r>
              <a:rPr lang="ru-RU" dirty="0" err="1">
                <a:solidFill>
                  <a:schemeClr val="bg1"/>
                </a:solidFill>
              </a:rPr>
              <a:t>свідчить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незалежне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розходження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алелів</a:t>
            </a:r>
            <a:r>
              <a:rPr lang="ru-RU" dirty="0">
                <a:solidFill>
                  <a:schemeClr val="bg1"/>
                </a:solidFill>
              </a:rPr>
              <a:t> гена </a:t>
            </a:r>
            <a:r>
              <a:rPr lang="ru-RU" dirty="0" smtClean="0">
                <a:solidFill>
                  <a:schemeClr val="bg1"/>
                </a:solidFill>
              </a:rPr>
              <a:t>за </a:t>
            </a:r>
            <a:r>
              <a:rPr lang="ru-RU" dirty="0" err="1" smtClean="0">
                <a:solidFill>
                  <a:schemeClr val="bg1"/>
                </a:solidFill>
              </a:rPr>
              <a:t>утворення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гамет у </a:t>
            </a:r>
            <a:r>
              <a:rPr lang="ru-RU" dirty="0" err="1">
                <a:solidFill>
                  <a:schemeClr val="bg1"/>
                </a:solidFill>
              </a:rPr>
              <a:t>гетерозиготи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Отже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різні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алелі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гетерозигот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зміщуються</a:t>
            </a:r>
            <a:r>
              <a:rPr lang="ru-RU" dirty="0" smtClean="0">
                <a:solidFill>
                  <a:schemeClr val="bg1"/>
                </a:solidFill>
              </a:rPr>
              <a:t>. Факт </a:t>
            </a:r>
            <a:r>
              <a:rPr lang="ru-RU" dirty="0" err="1">
                <a:solidFill>
                  <a:schemeClr val="bg1"/>
                </a:solidFill>
              </a:rPr>
              <a:t>розходження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алелів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гетерозиготи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утворення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різноякісних</a:t>
            </a:r>
            <a:r>
              <a:rPr lang="ru-RU" dirty="0">
                <a:solidFill>
                  <a:schemeClr val="bg1"/>
                </a:solidFill>
              </a:rPr>
              <a:t> гамет у </a:t>
            </a:r>
            <a:r>
              <a:rPr lang="ru-RU" dirty="0" err="1" smtClean="0">
                <a:solidFill>
                  <a:schemeClr val="bg1"/>
                </a:solidFill>
              </a:rPr>
              <a:t>рівних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співвідношеннях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подальшому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підтверджений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численних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об'єктах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дрозофілі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кукурудзі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рисі</a:t>
            </a:r>
            <a:r>
              <a:rPr lang="ru-RU" dirty="0">
                <a:solidFill>
                  <a:schemeClr val="bg1"/>
                </a:solidFill>
              </a:rPr>
              <a:t> і т. </a:t>
            </a:r>
            <a:r>
              <a:rPr lang="ru-RU" dirty="0" err="1">
                <a:solidFill>
                  <a:schemeClr val="bg1"/>
                </a:solidFill>
              </a:rPr>
              <a:t>ін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131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8847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</a:rPr>
              <a:t>Залежно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від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локалізації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генів</a:t>
            </a:r>
            <a:r>
              <a:rPr lang="ru-RU" sz="2400" b="1" i="1" dirty="0">
                <a:solidFill>
                  <a:schemeClr val="bg1"/>
                </a:solidFill>
              </a:rPr>
              <a:t> у </a:t>
            </a:r>
            <a:r>
              <a:rPr lang="ru-RU" sz="2400" b="1" i="1" dirty="0" err="1">
                <a:solidFill>
                  <a:schemeClr val="bg1"/>
                </a:solidFill>
              </a:rPr>
              <a:t>клітині</a:t>
            </a:r>
            <a:r>
              <a:rPr lang="ru-RU" sz="2400" b="1" i="1" dirty="0">
                <a:solidFill>
                  <a:schemeClr val="bg1"/>
                </a:solidFill>
              </a:rPr>
              <a:t> (в </a:t>
            </a:r>
            <a:r>
              <a:rPr lang="ru-RU" sz="2400" b="1" i="1" dirty="0" err="1">
                <a:solidFill>
                  <a:schemeClr val="bg1"/>
                </a:solidFill>
              </a:rPr>
              <a:t>одній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хромосомі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 err="1">
                <a:solidFill>
                  <a:schemeClr val="bg1"/>
                </a:solidFill>
              </a:rPr>
              <a:t>чи</a:t>
            </a:r>
            <a:r>
              <a:rPr lang="ru-RU" sz="2400" b="1" i="1" dirty="0">
                <a:solidFill>
                  <a:schemeClr val="bg1"/>
                </a:solidFill>
              </a:rPr>
              <a:t> в </a:t>
            </a:r>
            <a:r>
              <a:rPr lang="ru-RU" sz="2400" b="1" i="1" dirty="0" err="1">
                <a:solidFill>
                  <a:schemeClr val="bg1"/>
                </a:solidFill>
              </a:rPr>
              <a:t>різних</a:t>
            </a:r>
            <a:r>
              <a:rPr lang="ru-RU" sz="2400" b="1" i="1" dirty="0">
                <a:solidFill>
                  <a:schemeClr val="bg1"/>
                </a:solidFill>
              </a:rPr>
              <a:t> хромосомах, у хромосомах ядра </a:t>
            </a:r>
            <a:r>
              <a:rPr lang="ru-RU" sz="2400" b="1" i="1" dirty="0" err="1">
                <a:solidFill>
                  <a:schemeClr val="bg1"/>
                </a:solidFill>
              </a:rPr>
              <a:t>чи</a:t>
            </a:r>
            <a:r>
              <a:rPr lang="ru-RU" sz="2400" b="1" i="1" dirty="0">
                <a:solidFill>
                  <a:schemeClr val="bg1"/>
                </a:solidFill>
              </a:rPr>
              <a:t> в ДНК</a:t>
            </a:r>
          </a:p>
          <a:p>
            <a:r>
              <a:rPr lang="ru-RU" sz="2400" b="1" i="1" dirty="0" err="1">
                <a:solidFill>
                  <a:schemeClr val="bg1"/>
                </a:solidFill>
              </a:rPr>
              <a:t>цитоплазми</a:t>
            </a:r>
            <a:r>
              <a:rPr lang="ru-RU" sz="2400" b="1" i="1" dirty="0">
                <a:solidFill>
                  <a:schemeClr val="bg1"/>
                </a:solidFill>
              </a:rPr>
              <a:t>) </a:t>
            </a:r>
            <a:r>
              <a:rPr lang="ru-RU" sz="2400" b="1" i="1" dirty="0" err="1">
                <a:solidFill>
                  <a:schemeClr val="bg1"/>
                </a:solidFill>
              </a:rPr>
              <a:t>закономірності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успадковування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цих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генів</a:t>
            </a:r>
            <a:r>
              <a:rPr lang="ru-RU" sz="2400" b="1" i="1" dirty="0">
                <a:solidFill>
                  <a:schemeClr val="bg1"/>
                </a:solidFill>
              </a:rPr>
              <a:t> і</a:t>
            </a:r>
          </a:p>
          <a:p>
            <a:r>
              <a:rPr lang="ru-RU" sz="2400" b="1" i="1" dirty="0" err="1">
                <a:solidFill>
                  <a:schemeClr val="bg1"/>
                </a:solidFill>
              </a:rPr>
              <a:t>відповідно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фенотипових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ознак</a:t>
            </a:r>
            <a:r>
              <a:rPr lang="ru-RU" sz="2400" b="1" i="1" dirty="0">
                <a:solidFill>
                  <a:schemeClr val="bg1"/>
                </a:solidFill>
              </a:rPr>
              <a:t> (</a:t>
            </a:r>
            <a:r>
              <a:rPr lang="ru-RU" sz="2400" b="1" i="1" dirty="0" err="1">
                <a:solidFill>
                  <a:schemeClr val="bg1"/>
                </a:solidFill>
              </a:rPr>
              <a:t>фенів</a:t>
            </a:r>
            <a:r>
              <a:rPr lang="ru-RU" sz="2400" b="1" i="1" dirty="0">
                <a:solidFill>
                  <a:schemeClr val="bg1"/>
                </a:solidFill>
              </a:rPr>
              <a:t>) </a:t>
            </a:r>
            <a:r>
              <a:rPr lang="ru-RU" sz="2400" b="1" i="1" dirty="0" err="1">
                <a:solidFill>
                  <a:schemeClr val="bg1"/>
                </a:solidFill>
              </a:rPr>
              <a:t>істотно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 err="1">
                <a:solidFill>
                  <a:schemeClr val="bg1"/>
                </a:solidFill>
              </a:rPr>
              <a:t>відрізняються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 тому </a:t>
            </a:r>
            <a:r>
              <a:rPr lang="ru-RU" sz="2400" dirty="0" err="1">
                <a:solidFill>
                  <a:schemeClr val="bg1"/>
                </a:solidFill>
              </a:rPr>
              <a:t>випадку</a:t>
            </a:r>
            <a:r>
              <a:rPr lang="ru-RU" sz="2400" dirty="0">
                <a:solidFill>
                  <a:schemeClr val="bg1"/>
                </a:solidFill>
              </a:rPr>
              <a:t>, коли </a:t>
            </a:r>
            <a:r>
              <a:rPr lang="ru-RU" sz="2400" dirty="0" err="1">
                <a:solidFill>
                  <a:schemeClr val="bg1"/>
                </a:solidFill>
              </a:rPr>
              <a:t>гени</a:t>
            </a:r>
            <a:r>
              <a:rPr lang="ru-RU" sz="2400" dirty="0">
                <a:solidFill>
                  <a:schemeClr val="bg1"/>
                </a:solidFill>
              </a:rPr>
              <a:t> належать </a:t>
            </a:r>
            <a:r>
              <a:rPr lang="ru-RU" sz="2400" dirty="0" err="1">
                <a:solidFill>
                  <a:schemeClr val="bg1"/>
                </a:solidFill>
              </a:rPr>
              <a:t>одній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групі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зчеплення</a:t>
            </a:r>
            <a:r>
              <a:rPr lang="ru-RU" sz="2400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розподіл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їх</a:t>
            </a:r>
            <a:r>
              <a:rPr lang="ru-RU" sz="2400" dirty="0">
                <a:solidFill>
                  <a:schemeClr val="bg1"/>
                </a:solidFill>
              </a:rPr>
              <a:t> по гаметах </a:t>
            </a:r>
            <a:r>
              <a:rPr lang="ru-RU" sz="2400" dirty="0" err="1">
                <a:solidFill>
                  <a:schemeClr val="bg1"/>
                </a:solidFill>
              </a:rPr>
              <a:t>залежить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відстані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цими</a:t>
            </a:r>
            <a:r>
              <a:rPr lang="ru-RU" sz="2400" dirty="0">
                <a:solidFill>
                  <a:schemeClr val="bg1"/>
                </a:solidFill>
              </a:rPr>
              <a:t> генами у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хромосомі</a:t>
            </a:r>
            <a:r>
              <a:rPr lang="ru-RU" sz="2400" dirty="0">
                <a:solidFill>
                  <a:schemeClr val="bg1"/>
                </a:solidFill>
              </a:rPr>
              <a:t>, а </a:t>
            </a:r>
            <a:r>
              <a:rPr lang="ru-RU" sz="2400" dirty="0" err="1">
                <a:solidFill>
                  <a:schemeClr val="bg1"/>
                </a:solidFill>
              </a:rPr>
              <a:t>також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того, в </a:t>
            </a:r>
            <a:r>
              <a:rPr lang="ru-RU" sz="2400" dirty="0" err="1">
                <a:solidFill>
                  <a:schemeClr val="bg1"/>
                </a:solidFill>
              </a:rPr>
              <a:t>якій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кількості</a:t>
            </a:r>
            <a:r>
              <a:rPr lang="ru-RU" sz="2400" dirty="0">
                <a:solidFill>
                  <a:schemeClr val="bg1"/>
                </a:solidFill>
              </a:rPr>
              <a:t> і в </a:t>
            </a:r>
            <a:r>
              <a:rPr lang="ru-RU" sz="2400" dirty="0" err="1">
                <a:solidFill>
                  <a:schemeClr val="bg1"/>
                </a:solidFill>
              </a:rPr>
              <a:t>яких</a:t>
            </a:r>
            <a:r>
              <a:rPr lang="ru-RU" sz="2400" dirty="0">
                <a:solidFill>
                  <a:schemeClr val="bg1"/>
                </a:solidFill>
              </a:rPr>
              <a:t> хромосомах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вони </a:t>
            </a:r>
            <a:r>
              <a:rPr lang="ru-RU" sz="2400" dirty="0" err="1">
                <a:solidFill>
                  <a:schemeClr val="bg1"/>
                </a:solidFill>
              </a:rPr>
              <a:t>знаходяться</a:t>
            </a:r>
            <a:r>
              <a:rPr lang="ru-RU" sz="2400" dirty="0">
                <a:solidFill>
                  <a:schemeClr val="bg1"/>
                </a:solidFill>
              </a:rPr>
              <a:t> — в </a:t>
            </a:r>
            <a:r>
              <a:rPr lang="ru-RU" sz="2400" dirty="0" err="1">
                <a:solidFill>
                  <a:schemeClr val="bg1"/>
                </a:solidFill>
              </a:rPr>
              <a:t>аутосомах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в гетерохромосомах.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Саме</a:t>
            </a:r>
            <a:r>
              <a:rPr lang="ru-RU" sz="2400" dirty="0">
                <a:solidFill>
                  <a:schemeClr val="bg1"/>
                </a:solidFill>
              </a:rPr>
              <a:t> тому </a:t>
            </a:r>
            <a:r>
              <a:rPr lang="ru-RU" sz="2400" dirty="0" err="1">
                <a:solidFill>
                  <a:schemeClr val="bg1"/>
                </a:solidFill>
              </a:rPr>
              <a:t>розрізняють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найважливіші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типи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успадковування</a:t>
            </a:r>
            <a:r>
              <a:rPr lang="ru-RU" sz="2400" dirty="0">
                <a:solidFill>
                  <a:schemeClr val="bg1"/>
                </a:solidFill>
              </a:rPr>
              <a:t>:</a:t>
            </a:r>
          </a:p>
          <a:p>
            <a:r>
              <a:rPr lang="ru-RU" sz="2400" dirty="0">
                <a:solidFill>
                  <a:schemeClr val="bg1"/>
                </a:solidFill>
              </a:rPr>
              <a:t>1. </a:t>
            </a:r>
            <a:r>
              <a:rPr lang="ru-RU" sz="2400" dirty="0" err="1">
                <a:solidFill>
                  <a:schemeClr val="bg1"/>
                </a:solidFill>
              </a:rPr>
              <a:t>Незалежне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менделівське</a:t>
            </a:r>
            <a:r>
              <a:rPr lang="ru-RU" sz="2400" dirty="0">
                <a:solidFill>
                  <a:schemeClr val="bg1"/>
                </a:solidFill>
              </a:rPr>
              <a:t>);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 </a:t>
            </a:r>
            <a:r>
              <a:rPr lang="ru-RU" sz="2400" dirty="0" err="1">
                <a:solidFill>
                  <a:schemeClr val="bg1"/>
                </a:solidFill>
              </a:rPr>
              <a:t>Зчеплене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аутосомне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>
                <a:solidFill>
                  <a:schemeClr val="bg1"/>
                </a:solidFill>
              </a:rPr>
              <a:t>3. </a:t>
            </a:r>
            <a:r>
              <a:rPr lang="ru-RU" sz="2400" dirty="0" err="1">
                <a:solidFill>
                  <a:schemeClr val="bg1"/>
                </a:solidFill>
              </a:rPr>
              <a:t>Зчеплене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статтю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>
                <a:solidFill>
                  <a:schemeClr val="bg1"/>
                </a:solidFill>
              </a:rPr>
              <a:t>4. </a:t>
            </a:r>
            <a:r>
              <a:rPr lang="ru-RU" sz="2400" dirty="0" err="1">
                <a:solidFill>
                  <a:schemeClr val="bg1"/>
                </a:solidFill>
              </a:rPr>
              <a:t>Позахромосомне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>
                <a:solidFill>
                  <a:schemeClr val="bg1"/>
                </a:solidFill>
              </a:rPr>
              <a:t>5. </a:t>
            </a:r>
            <a:r>
              <a:rPr lang="ru-RU" sz="2400" dirty="0" err="1">
                <a:solidFill>
                  <a:schemeClr val="bg1"/>
                </a:solidFill>
              </a:rPr>
              <a:t>Інші</a:t>
            </a:r>
            <a:r>
              <a:rPr lang="ru-RU" sz="2400" dirty="0">
                <a:solidFill>
                  <a:schemeClr val="bg1"/>
                </a:solidFill>
              </a:rPr>
              <a:t>, мало </a:t>
            </a:r>
            <a:r>
              <a:rPr lang="ru-RU" sz="2400" dirty="0" err="1">
                <a:solidFill>
                  <a:schemeClr val="bg1"/>
                </a:solidFill>
              </a:rPr>
              <a:t>з'ясовані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типи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успадковування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6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294" y="116632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Третій</a:t>
            </a:r>
            <a:r>
              <a:rPr lang="ru-RU" dirty="0">
                <a:solidFill>
                  <a:schemeClr val="bg1"/>
                </a:solidFill>
              </a:rPr>
              <a:t> закон Менделя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закон </a:t>
            </a:r>
            <a:r>
              <a:rPr lang="ru-RU" b="1" dirty="0" err="1">
                <a:solidFill>
                  <a:schemeClr val="bg1"/>
                </a:solidFill>
              </a:rPr>
              <a:t>незалежного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комбінування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Третій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закон Менделя при </a:t>
            </a:r>
            <a:r>
              <a:rPr lang="ru-RU" dirty="0" err="1">
                <a:solidFill>
                  <a:schemeClr val="bg1"/>
                </a:solidFill>
              </a:rPr>
              <a:t>схрещувані</a:t>
            </a:r>
            <a:r>
              <a:rPr lang="ru-RU" dirty="0">
                <a:solidFill>
                  <a:schemeClr val="bg1"/>
                </a:solidFill>
              </a:rPr>
              <a:t> яке </a:t>
            </a:r>
            <a:r>
              <a:rPr lang="ru-RU" dirty="0" err="1">
                <a:solidFill>
                  <a:schemeClr val="bg1"/>
                </a:solidFill>
              </a:rPr>
              <a:t>розрізняється</a:t>
            </a:r>
            <a:r>
              <a:rPr lang="ru-RU" dirty="0">
                <a:solidFill>
                  <a:schemeClr val="bg1"/>
                </a:solidFill>
              </a:rPr>
              <a:t> по </a:t>
            </a:r>
            <a:r>
              <a:rPr lang="ru-RU" dirty="0" err="1">
                <a:solidFill>
                  <a:schemeClr val="bg1"/>
                </a:solidFill>
              </a:rPr>
              <a:t>двом</a:t>
            </a:r>
            <a:r>
              <a:rPr lang="ru-RU" dirty="0">
                <a:solidFill>
                  <a:schemeClr val="bg1"/>
                </a:solidFill>
              </a:rPr>
              <a:t> парам </a:t>
            </a:r>
            <a:r>
              <a:rPr lang="ru-RU" dirty="0" err="1">
                <a:solidFill>
                  <a:schemeClr val="bg1"/>
                </a:solidFill>
              </a:rPr>
              <a:t>незалежних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у другому </a:t>
            </a:r>
            <a:r>
              <a:rPr lang="ru-RU" dirty="0" err="1">
                <a:solidFill>
                  <a:schemeClr val="bg1"/>
                </a:solidFill>
              </a:rPr>
              <a:t>поколінні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спостерігається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незалежне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комбінування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спостерігається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ди</a:t>
            </a:r>
            <a:r>
              <a:rPr lang="ru-RU" dirty="0">
                <a:solidFill>
                  <a:schemeClr val="bg1"/>
                </a:solidFill>
              </a:rPr>
              <a:t>- та </a:t>
            </a:r>
            <a:r>
              <a:rPr lang="ru-RU" dirty="0" err="1">
                <a:solidFill>
                  <a:schemeClr val="bg1"/>
                </a:solidFill>
              </a:rPr>
              <a:t>полігибридному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схрещуванні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Сеттон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зясував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правила </a:t>
            </a:r>
            <a:r>
              <a:rPr lang="ru-RU" dirty="0" err="1">
                <a:solidFill>
                  <a:schemeClr val="bg1"/>
                </a:solidFill>
              </a:rPr>
              <a:t>чистоти</a:t>
            </a:r>
            <a:r>
              <a:rPr lang="ru-RU" dirty="0">
                <a:solidFill>
                  <a:schemeClr val="bg1"/>
                </a:solidFill>
              </a:rPr>
              <a:t> гамет та </a:t>
            </a:r>
            <a:r>
              <a:rPr lang="ru-RU" dirty="0" err="1">
                <a:solidFill>
                  <a:schemeClr val="bg1"/>
                </a:solidFill>
              </a:rPr>
              <a:t>незалежного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повязане</a:t>
            </a:r>
            <a:r>
              <a:rPr lang="ru-RU" dirty="0">
                <a:solidFill>
                  <a:schemeClr val="bg1"/>
                </a:solidFill>
              </a:rPr>
              <a:t> з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незалежним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розходженням</a:t>
            </a:r>
            <a:r>
              <a:rPr lang="ru-RU" dirty="0">
                <a:solidFill>
                  <a:schemeClr val="bg1"/>
                </a:solidFill>
              </a:rPr>
              <a:t> хромосом у </a:t>
            </a:r>
            <a:r>
              <a:rPr lang="ru-RU" dirty="0" err="1">
                <a:solidFill>
                  <a:schemeClr val="bg1"/>
                </a:solidFill>
              </a:rPr>
              <a:t>мейозі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01664"/>
            <a:ext cx="5472609" cy="484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6101057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Тригибридне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схрещування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6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06500"/>
            <a:ext cx="5867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164" y="5882453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Кореляція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законами Менделя та </a:t>
            </a:r>
            <a:r>
              <a:rPr lang="ru-RU" dirty="0" err="1">
                <a:solidFill>
                  <a:schemeClr val="bg1"/>
                </a:solidFill>
              </a:rPr>
              <a:t>поведінкою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факторів</a:t>
            </a:r>
            <a:r>
              <a:rPr lang="ru-RU" dirty="0">
                <a:solidFill>
                  <a:schemeClr val="bg1"/>
                </a:solidFill>
              </a:rPr>
              <a:t> (а) (b)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розщіпленні</a:t>
            </a:r>
            <a:r>
              <a:rPr lang="ru-RU" dirty="0">
                <a:solidFill>
                  <a:schemeClr val="bg1"/>
                </a:solidFill>
              </a:rPr>
              <a:t>, (с) </a:t>
            </a:r>
            <a:r>
              <a:rPr lang="ru-RU" dirty="0" err="1">
                <a:solidFill>
                  <a:schemeClr val="bg1"/>
                </a:solidFill>
              </a:rPr>
              <a:t>незалежньому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комбінуванні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поведінкою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час мейозу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генів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локалізовані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гомологічних</a:t>
            </a:r>
            <a:r>
              <a:rPr lang="ru-RU" dirty="0">
                <a:solidFill>
                  <a:schemeClr val="bg1"/>
                </a:solidFill>
              </a:rPr>
              <a:t> хромосомах.</a:t>
            </a:r>
          </a:p>
        </p:txBody>
      </p:sp>
    </p:spTree>
    <p:extLst>
      <p:ext uri="{BB962C8B-B14F-4D97-AF65-F5344CB8AC3E}">
        <p14:creationId xmlns:p14="http://schemas.microsoft.com/office/powerpoint/2010/main" xmlns="" val="84697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68952" cy="57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0062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Менделівське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розщеплення</a:t>
            </a:r>
            <a:r>
              <a:rPr lang="ru-RU" b="1" dirty="0">
                <a:solidFill>
                  <a:schemeClr val="bg1"/>
                </a:solidFill>
              </a:rPr>
              <a:t> в F2 по генотипу та </a:t>
            </a:r>
            <a:r>
              <a:rPr lang="ru-RU" b="1" dirty="0" smtClean="0">
                <a:solidFill>
                  <a:schemeClr val="bg1"/>
                </a:solidFill>
              </a:rPr>
              <a:t>фенотипу за </a:t>
            </a:r>
            <a:r>
              <a:rPr lang="ru-RU" b="1" dirty="0" err="1">
                <a:solidFill>
                  <a:schemeClr val="bg1"/>
                </a:solidFill>
              </a:rPr>
              <a:t>різних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типів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схрещувань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9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3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законів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Менделя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витікають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важливі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спадковості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0" i="0" u="none" strike="noStrike" baseline="0" dirty="0" smtClean="0">
                <a:solidFill>
                  <a:schemeClr val="bg1"/>
                </a:solidFill>
              </a:rPr>
              <a:t>●</a:t>
            </a:r>
            <a:r>
              <a:rPr lang="ru-RU" sz="2800" dirty="0">
                <a:solidFill>
                  <a:schemeClr val="bg1"/>
                </a:solidFill>
              </a:rPr>
              <a:t>принцип </a:t>
            </a:r>
            <a:r>
              <a:rPr lang="ru-RU" sz="2800" dirty="0" err="1">
                <a:solidFill>
                  <a:schemeClr val="bg1"/>
                </a:solidFill>
              </a:rPr>
              <a:t>матеріальності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явища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спадковості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0" i="0" u="none" strike="noStrike" baseline="0" dirty="0" smtClean="0">
                <a:solidFill>
                  <a:schemeClr val="bg1"/>
                </a:solidFill>
              </a:rPr>
              <a:t>●</a:t>
            </a:r>
            <a:r>
              <a:rPr lang="ru-RU" sz="2800" dirty="0">
                <a:solidFill>
                  <a:schemeClr val="bg1"/>
                </a:solidFill>
              </a:rPr>
              <a:t>принцип </a:t>
            </a:r>
            <a:r>
              <a:rPr lang="ru-RU" sz="2800" dirty="0" err="1">
                <a:solidFill>
                  <a:schemeClr val="bg1"/>
                </a:solidFill>
              </a:rPr>
              <a:t>дискретної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організації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геномів</a:t>
            </a:r>
            <a:r>
              <a:rPr lang="ru-RU" sz="2800" dirty="0">
                <a:solidFill>
                  <a:schemeClr val="bg1"/>
                </a:solidFill>
              </a:rPr>
              <a:t> та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генотипів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0" i="0" u="none" strike="noStrike" baseline="0" dirty="0" smtClean="0">
                <a:solidFill>
                  <a:schemeClr val="bg1"/>
                </a:solidFill>
              </a:rPr>
              <a:t>●</a:t>
            </a:r>
            <a:r>
              <a:rPr lang="ru-RU" sz="2800" dirty="0">
                <a:solidFill>
                  <a:schemeClr val="bg1"/>
                </a:solidFill>
              </a:rPr>
              <a:t>принцип </a:t>
            </a:r>
            <a:r>
              <a:rPr lang="ru-RU" sz="2800" dirty="0" err="1">
                <a:solidFill>
                  <a:schemeClr val="bg1"/>
                </a:solidFill>
              </a:rPr>
              <a:t>відносної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постійності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консервативності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генів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0" i="0" u="none" strike="noStrike" baseline="0" dirty="0" smtClean="0">
                <a:solidFill>
                  <a:schemeClr val="bg1"/>
                </a:solidFill>
              </a:rPr>
              <a:t>●</a:t>
            </a:r>
            <a:r>
              <a:rPr lang="ru-RU" sz="2800" dirty="0">
                <a:solidFill>
                  <a:schemeClr val="bg1"/>
                </a:solidFill>
              </a:rPr>
              <a:t>принцип </a:t>
            </a:r>
            <a:r>
              <a:rPr lang="ru-RU" sz="2800" dirty="0" err="1">
                <a:solidFill>
                  <a:schemeClr val="bg1"/>
                </a:solidFill>
              </a:rPr>
              <a:t>алельності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генів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1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93136"/>
            <a:ext cx="8509262" cy="342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823" y="18864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Співвідношення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фенотипів</a:t>
            </a:r>
            <a:r>
              <a:rPr lang="ru-RU" sz="2000" b="1" dirty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генотипів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виявлюється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через </a:t>
            </a:r>
            <a:r>
              <a:rPr lang="ru-RU" sz="2000" b="1" dirty="0" err="1">
                <a:solidFill>
                  <a:schemeClr val="bg1"/>
                </a:solidFill>
              </a:rPr>
              <a:t>вірогідність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появи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певних</a:t>
            </a:r>
            <a:r>
              <a:rPr lang="ru-RU" sz="2000" b="1" dirty="0" smtClean="0">
                <a:solidFill>
                  <a:schemeClr val="bg1"/>
                </a:solidFill>
              </a:rPr>
              <a:t> гамет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971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</a:rPr>
              <a:t>Обрахування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сумарних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вірогідностей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проявів</a:t>
            </a:r>
            <a:r>
              <a:rPr lang="ru-RU" sz="2400" dirty="0">
                <a:solidFill>
                  <a:schemeClr val="bg1"/>
                </a:solidFill>
              </a:rPr>
              <a:t> кожного з </a:t>
            </a:r>
            <a:r>
              <a:rPr lang="ru-RU" sz="2400" dirty="0" err="1">
                <a:solidFill>
                  <a:schemeClr val="bg1"/>
                </a:solidFill>
              </a:rPr>
              <a:t>фенотипів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smtClean="0">
                <a:solidFill>
                  <a:schemeClr val="bg1"/>
                </a:solidFill>
              </a:rPr>
              <a:t>F2 для </a:t>
            </a:r>
            <a:r>
              <a:rPr lang="ru-RU" sz="2400" dirty="0" err="1" smtClean="0">
                <a:solidFill>
                  <a:schemeClr val="bg1"/>
                </a:solidFill>
              </a:rPr>
              <a:t>двох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незалежно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успадкованих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ознак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99" y="476672"/>
            <a:ext cx="8955636" cy="424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941168"/>
            <a:ext cx="8728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Співвідношення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фенотипів</a:t>
            </a:r>
            <a:r>
              <a:rPr lang="ru-RU" sz="2000" dirty="0">
                <a:solidFill>
                  <a:schemeClr val="bg1"/>
                </a:solidFill>
              </a:rPr>
              <a:t> в другому </a:t>
            </a:r>
            <a:r>
              <a:rPr lang="ru-RU" sz="2000" dirty="0" err="1">
                <a:solidFill>
                  <a:schemeClr val="bg1"/>
                </a:solidFill>
              </a:rPr>
              <a:t>поколінні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тригибридного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визначене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допомогою</a:t>
            </a:r>
            <a:r>
              <a:rPr lang="ru-RU" sz="2000" dirty="0">
                <a:solidFill>
                  <a:schemeClr val="bg1"/>
                </a:solidFill>
              </a:rPr>
              <a:t> методу </a:t>
            </a:r>
            <a:r>
              <a:rPr lang="ru-RU" sz="2000" dirty="0" err="1">
                <a:solidFill>
                  <a:schemeClr val="bg1"/>
                </a:solidFill>
              </a:rPr>
              <a:t>розвітвлень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2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err="1">
                <a:solidFill>
                  <a:schemeClr val="bg1"/>
                </a:solidFill>
              </a:rPr>
              <a:t>Гибрідологичний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аналіз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основи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якого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розробив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засновник</a:t>
            </a:r>
            <a:endParaRPr lang="ru-RU" sz="2100" dirty="0">
              <a:solidFill>
                <a:schemeClr val="bg1"/>
              </a:solidFill>
            </a:endParaRPr>
          </a:p>
          <a:p>
            <a:r>
              <a:rPr lang="ru-RU" sz="2100" dirty="0" err="1">
                <a:solidFill>
                  <a:schemeClr val="bg1"/>
                </a:solidFill>
              </a:rPr>
              <a:t>сучасної</a:t>
            </a:r>
            <a:r>
              <a:rPr lang="ru-RU" sz="2100" dirty="0">
                <a:solidFill>
                  <a:schemeClr val="bg1"/>
                </a:solidFill>
              </a:rPr>
              <a:t> генетики Р. Мендель, </a:t>
            </a:r>
            <a:r>
              <a:rPr lang="ru-RU" sz="2100" dirty="0" err="1">
                <a:solidFill>
                  <a:schemeClr val="bg1"/>
                </a:solidFill>
              </a:rPr>
              <a:t>заснований</a:t>
            </a:r>
            <a:r>
              <a:rPr lang="ru-RU" sz="2100" dirty="0">
                <a:solidFill>
                  <a:schemeClr val="bg1"/>
                </a:solidFill>
              </a:rPr>
              <a:t> на </a:t>
            </a:r>
            <a:r>
              <a:rPr lang="ru-RU" sz="2100" dirty="0" err="1">
                <a:solidFill>
                  <a:schemeClr val="bg1"/>
                </a:solidFill>
              </a:rPr>
              <a:t>наступних</a:t>
            </a:r>
            <a:r>
              <a:rPr lang="ru-RU" sz="2100" dirty="0">
                <a:solidFill>
                  <a:schemeClr val="bg1"/>
                </a:solidFill>
              </a:rPr>
              <a:t> принципах.</a:t>
            </a:r>
          </a:p>
          <a:p>
            <a:r>
              <a:rPr lang="ru-RU" sz="2100" dirty="0" err="1">
                <a:solidFill>
                  <a:schemeClr val="bg1"/>
                </a:solidFill>
              </a:rPr>
              <a:t>Використання</a:t>
            </a:r>
            <a:r>
              <a:rPr lang="ru-RU" sz="2100" dirty="0">
                <a:solidFill>
                  <a:schemeClr val="bg1"/>
                </a:solidFill>
              </a:rPr>
              <a:t> як </a:t>
            </a:r>
            <a:r>
              <a:rPr lang="ru-RU" sz="2100" dirty="0" err="1">
                <a:solidFill>
                  <a:schemeClr val="bg1"/>
                </a:solidFill>
              </a:rPr>
              <a:t>початкових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особин</a:t>
            </a:r>
            <a:r>
              <a:rPr lang="ru-RU" sz="2100" dirty="0">
                <a:solidFill>
                  <a:schemeClr val="bg1"/>
                </a:solidFill>
              </a:rPr>
              <a:t> (</a:t>
            </a:r>
            <a:r>
              <a:rPr lang="ru-RU" sz="2100" dirty="0" err="1">
                <a:solidFill>
                  <a:schemeClr val="bg1"/>
                </a:solidFill>
              </a:rPr>
              <a:t>батьків</a:t>
            </a:r>
            <a:r>
              <a:rPr lang="ru-RU" sz="2100" dirty="0">
                <a:solidFill>
                  <a:schemeClr val="bg1"/>
                </a:solidFill>
              </a:rPr>
              <a:t>), форм, </a:t>
            </a:r>
            <a:r>
              <a:rPr lang="ru-RU" sz="2100" dirty="0" err="1">
                <a:solidFill>
                  <a:schemeClr val="bg1"/>
                </a:solidFill>
              </a:rPr>
              <a:t>що</a:t>
            </a:r>
            <a:r>
              <a:rPr lang="ru-RU" sz="2100" dirty="0">
                <a:solidFill>
                  <a:schemeClr val="bg1"/>
                </a:solidFill>
              </a:rPr>
              <a:t> не </a:t>
            </a:r>
            <a:r>
              <a:rPr lang="ru-RU" sz="2100" dirty="0" err="1">
                <a:solidFill>
                  <a:schemeClr val="bg1"/>
                </a:solidFill>
              </a:rPr>
              <a:t>дають</a:t>
            </a:r>
            <a:endParaRPr lang="ru-RU" sz="2100" dirty="0">
              <a:solidFill>
                <a:schemeClr val="bg1"/>
              </a:solidFill>
            </a:endParaRPr>
          </a:p>
          <a:p>
            <a:r>
              <a:rPr lang="ru-RU" sz="2100" dirty="0" err="1">
                <a:solidFill>
                  <a:schemeClr val="bg1"/>
                </a:solidFill>
              </a:rPr>
              <a:t>розщеплювання</a:t>
            </a:r>
            <a:r>
              <a:rPr lang="ru-RU" sz="2100" dirty="0">
                <a:solidFill>
                  <a:schemeClr val="bg1"/>
                </a:solidFill>
              </a:rPr>
              <a:t> при </a:t>
            </a:r>
            <a:r>
              <a:rPr lang="ru-RU" sz="2100" dirty="0" err="1">
                <a:solidFill>
                  <a:schemeClr val="bg1"/>
                </a:solidFill>
              </a:rPr>
              <a:t>схрещуванні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тобто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константних</a:t>
            </a:r>
            <a:r>
              <a:rPr lang="ru-RU" sz="2100" dirty="0">
                <a:solidFill>
                  <a:schemeClr val="bg1"/>
                </a:solidFill>
              </a:rPr>
              <a:t> форм.</a:t>
            </a:r>
          </a:p>
          <a:p>
            <a:r>
              <a:rPr lang="ru-RU" sz="2100" dirty="0">
                <a:solidFill>
                  <a:schemeClr val="bg1"/>
                </a:solidFill>
              </a:rPr>
              <a:t>1. </a:t>
            </a:r>
            <a:r>
              <a:rPr lang="ru-RU" sz="2100" dirty="0" err="1">
                <a:solidFill>
                  <a:schemeClr val="bg1"/>
                </a:solidFill>
              </a:rPr>
              <a:t>Аналіз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успадкування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окремих</a:t>
            </a:r>
            <a:r>
              <a:rPr lang="ru-RU" sz="2100" dirty="0">
                <a:solidFill>
                  <a:schemeClr val="bg1"/>
                </a:solidFill>
              </a:rPr>
              <a:t> пар </a:t>
            </a:r>
            <a:r>
              <a:rPr lang="ru-RU" sz="2100" dirty="0" err="1">
                <a:solidFill>
                  <a:schemeClr val="bg1"/>
                </a:solidFill>
              </a:rPr>
              <a:t>альтернативних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ознак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тобто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ознак</a:t>
            </a:r>
            <a:r>
              <a:rPr lang="ru-RU" sz="2100" dirty="0">
                <a:solidFill>
                  <a:schemeClr val="bg1"/>
                </a:solidFill>
              </a:rPr>
              <a:t>,</a:t>
            </a:r>
          </a:p>
          <a:p>
            <a:r>
              <a:rPr lang="ru-RU" sz="2100" dirty="0" err="1">
                <a:solidFill>
                  <a:schemeClr val="bg1"/>
                </a:solidFill>
              </a:rPr>
              <a:t>представлених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двома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взаємовиключними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варіантами</a:t>
            </a:r>
            <a:r>
              <a:rPr lang="ru-RU" sz="2100" dirty="0">
                <a:solidFill>
                  <a:schemeClr val="bg1"/>
                </a:solidFill>
              </a:rPr>
              <a:t>.</a:t>
            </a:r>
          </a:p>
          <a:p>
            <a:r>
              <a:rPr lang="ru-RU" sz="2100" dirty="0">
                <a:solidFill>
                  <a:schemeClr val="bg1"/>
                </a:solidFill>
              </a:rPr>
              <a:t>2. </a:t>
            </a:r>
            <a:r>
              <a:rPr lang="ru-RU" sz="2100" dirty="0" err="1">
                <a:solidFill>
                  <a:schemeClr val="bg1"/>
                </a:solidFill>
              </a:rPr>
              <a:t>Кількісний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облік</a:t>
            </a:r>
            <a:r>
              <a:rPr lang="ru-RU" sz="2100" dirty="0">
                <a:solidFill>
                  <a:schemeClr val="bg1"/>
                </a:solidFill>
              </a:rPr>
              <a:t> форм, </a:t>
            </a:r>
            <a:r>
              <a:rPr lang="ru-RU" sz="2100" dirty="0" err="1">
                <a:solidFill>
                  <a:schemeClr val="bg1"/>
                </a:solidFill>
              </a:rPr>
              <a:t>які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вищеплюються</a:t>
            </a:r>
            <a:r>
              <a:rPr lang="ru-RU" sz="2100" dirty="0">
                <a:solidFill>
                  <a:schemeClr val="bg1"/>
                </a:solidFill>
              </a:rPr>
              <a:t> в </a:t>
            </a:r>
            <a:r>
              <a:rPr lang="ru-RU" sz="2100" dirty="0" err="1">
                <a:solidFill>
                  <a:schemeClr val="bg1"/>
                </a:solidFill>
              </a:rPr>
              <a:t>ході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послідовних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</a:rPr>
              <a:t>схрещувань</a:t>
            </a:r>
            <a:r>
              <a:rPr lang="en-US" sz="2100" dirty="0" smtClean="0">
                <a:solidFill>
                  <a:schemeClr val="bg1"/>
                </a:solidFill>
              </a:rPr>
              <a:t>  </a:t>
            </a:r>
            <a:r>
              <a:rPr lang="ru-RU" sz="2100" dirty="0" smtClean="0">
                <a:solidFill>
                  <a:schemeClr val="bg1"/>
                </a:solidFill>
              </a:rPr>
              <a:t>і </a:t>
            </a:r>
            <a:r>
              <a:rPr lang="ru-RU" sz="2100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</a:rPr>
              <a:t>математичних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</a:rPr>
              <a:t>методів</a:t>
            </a:r>
            <a:r>
              <a:rPr lang="ru-RU" sz="2100" dirty="0" smtClean="0">
                <a:solidFill>
                  <a:schemeClr val="bg1"/>
                </a:solidFill>
              </a:rPr>
              <a:t> при </a:t>
            </a:r>
            <a:r>
              <a:rPr lang="ru-RU" sz="2100" dirty="0" err="1" smtClean="0">
                <a:solidFill>
                  <a:schemeClr val="bg1"/>
                </a:solidFill>
              </a:rPr>
              <a:t>обробці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</a:rPr>
              <a:t>результатів</a:t>
            </a:r>
            <a:r>
              <a:rPr lang="ru-RU" sz="21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100" dirty="0" smtClean="0">
                <a:solidFill>
                  <a:schemeClr val="bg1"/>
                </a:solidFill>
              </a:rPr>
              <a:t>3</a:t>
            </a:r>
            <a:r>
              <a:rPr lang="ru-RU" sz="2100" dirty="0">
                <a:solidFill>
                  <a:schemeClr val="bg1"/>
                </a:solidFill>
              </a:rPr>
              <a:t>. </a:t>
            </a:r>
            <a:r>
              <a:rPr lang="ru-RU" sz="2100" dirty="0" err="1">
                <a:solidFill>
                  <a:schemeClr val="bg1"/>
                </a:solidFill>
              </a:rPr>
              <a:t>Індивідуальний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аналіз</a:t>
            </a:r>
            <a:r>
              <a:rPr lang="ru-RU" sz="2100" dirty="0">
                <a:solidFill>
                  <a:schemeClr val="bg1"/>
                </a:solidFill>
              </a:rPr>
              <a:t> потомства </a:t>
            </a:r>
            <a:r>
              <a:rPr lang="ru-RU" sz="2100" dirty="0" err="1">
                <a:solidFill>
                  <a:schemeClr val="bg1"/>
                </a:solidFill>
              </a:rPr>
              <a:t>від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кожної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батьківської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особини</a:t>
            </a:r>
            <a:r>
              <a:rPr lang="ru-RU" sz="2100" dirty="0">
                <a:solidFill>
                  <a:schemeClr val="bg1"/>
                </a:solidFill>
              </a:rPr>
              <a:t>.</a:t>
            </a:r>
          </a:p>
          <a:p>
            <a:r>
              <a:rPr lang="ru-RU" sz="2100" dirty="0">
                <a:solidFill>
                  <a:schemeClr val="bg1"/>
                </a:solidFill>
              </a:rPr>
              <a:t>4. На </a:t>
            </a:r>
            <a:r>
              <a:rPr lang="ru-RU" sz="2100" dirty="0" err="1">
                <a:solidFill>
                  <a:schemeClr val="bg1"/>
                </a:solidFill>
              </a:rPr>
              <a:t>підставі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результатів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схрещування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складається</a:t>
            </a:r>
            <a:r>
              <a:rPr lang="ru-RU" sz="2100" dirty="0">
                <a:solidFill>
                  <a:schemeClr val="bg1"/>
                </a:solidFill>
              </a:rPr>
              <a:t> і </a:t>
            </a:r>
            <a:r>
              <a:rPr lang="ru-RU" sz="2100" dirty="0" err="1">
                <a:solidFill>
                  <a:schemeClr val="bg1"/>
                </a:solidFill>
              </a:rPr>
              <a:t>аналізується</a:t>
            </a:r>
            <a:r>
              <a:rPr lang="ru-RU" sz="2100" dirty="0">
                <a:solidFill>
                  <a:schemeClr val="bg1"/>
                </a:solidFill>
              </a:rPr>
              <a:t> схема</a:t>
            </a:r>
          </a:p>
          <a:p>
            <a:r>
              <a:rPr lang="ru-RU" sz="2100" dirty="0" err="1">
                <a:solidFill>
                  <a:schemeClr val="bg1"/>
                </a:solidFill>
              </a:rPr>
              <a:t>схрещувань</a:t>
            </a:r>
            <a:r>
              <a:rPr lang="ru-RU" sz="2100" dirty="0">
                <a:solidFill>
                  <a:schemeClr val="bg1"/>
                </a:solidFill>
              </a:rPr>
              <a:t>.</a:t>
            </a:r>
          </a:p>
          <a:p>
            <a:r>
              <a:rPr lang="ru-RU" sz="2100" dirty="0" err="1">
                <a:solidFill>
                  <a:schemeClr val="bg1"/>
                </a:solidFill>
              </a:rPr>
              <a:t>Гибрідологичному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аналізу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зазвичай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передує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селекційний</a:t>
            </a:r>
            <a:r>
              <a:rPr lang="ru-RU" sz="2100" dirty="0">
                <a:solidFill>
                  <a:schemeClr val="bg1"/>
                </a:solidFill>
              </a:rPr>
              <a:t> метод. З </a:t>
            </a:r>
            <a:r>
              <a:rPr lang="ru-RU" sz="2100" dirty="0" err="1">
                <a:solidFill>
                  <a:schemeClr val="bg1"/>
                </a:solidFill>
              </a:rPr>
              <a:t>його</a:t>
            </a:r>
            <a:endParaRPr lang="ru-RU" sz="2100" dirty="0">
              <a:solidFill>
                <a:schemeClr val="bg1"/>
              </a:solidFill>
            </a:endParaRPr>
          </a:p>
          <a:p>
            <a:r>
              <a:rPr lang="ru-RU" sz="2100" dirty="0" err="1">
                <a:solidFill>
                  <a:schemeClr val="bg1"/>
                </a:solidFill>
              </a:rPr>
              <a:t>допомогою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здійснюють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підбір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або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створення</a:t>
            </a:r>
            <a:r>
              <a:rPr lang="ru-RU" sz="2100" dirty="0">
                <a:solidFill>
                  <a:schemeClr val="bg1"/>
                </a:solidFill>
              </a:rPr>
              <a:t> початкового </a:t>
            </a:r>
            <a:r>
              <a:rPr lang="ru-RU" sz="2100" dirty="0" err="1">
                <a:solidFill>
                  <a:schemeClr val="bg1"/>
                </a:solidFill>
              </a:rPr>
              <a:t>матеріалу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що</a:t>
            </a:r>
            <a:endParaRPr lang="ru-RU" sz="2100" dirty="0">
              <a:solidFill>
                <a:schemeClr val="bg1"/>
              </a:solidFill>
            </a:endParaRPr>
          </a:p>
          <a:p>
            <a:r>
              <a:rPr lang="ru-RU" sz="2100" dirty="0" err="1">
                <a:solidFill>
                  <a:schemeClr val="bg1"/>
                </a:solidFill>
              </a:rPr>
              <a:t>піддається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подальшому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аналізу</a:t>
            </a:r>
            <a:r>
              <a:rPr lang="ru-RU" sz="2100" dirty="0">
                <a:solidFill>
                  <a:schemeClr val="bg1"/>
                </a:solidFill>
              </a:rPr>
              <a:t> (</a:t>
            </a:r>
            <a:r>
              <a:rPr lang="ru-RU" sz="2100" dirty="0" err="1">
                <a:solidFill>
                  <a:schemeClr val="bg1"/>
                </a:solidFill>
              </a:rPr>
              <a:t>наприклад</a:t>
            </a:r>
            <a:r>
              <a:rPr lang="ru-RU" sz="2100" dirty="0">
                <a:solidFill>
                  <a:schemeClr val="bg1"/>
                </a:solidFill>
              </a:rPr>
              <a:t>, Мендель, </a:t>
            </a:r>
            <a:r>
              <a:rPr lang="ru-RU" sz="2100" dirty="0" err="1">
                <a:solidFill>
                  <a:schemeClr val="bg1"/>
                </a:solidFill>
              </a:rPr>
              <a:t>який</a:t>
            </a:r>
            <a:r>
              <a:rPr lang="ru-RU" sz="2100" dirty="0">
                <a:solidFill>
                  <a:schemeClr val="bg1"/>
                </a:solidFill>
              </a:rPr>
              <a:t> по </a:t>
            </a:r>
            <a:r>
              <a:rPr lang="ru-RU" sz="2100" dirty="0" err="1">
                <a:solidFill>
                  <a:schemeClr val="bg1"/>
                </a:solidFill>
              </a:rPr>
              <a:t>суті</a:t>
            </a:r>
            <a:r>
              <a:rPr lang="ru-RU" sz="2100" dirty="0">
                <a:solidFill>
                  <a:schemeClr val="bg1"/>
                </a:solidFill>
              </a:rPr>
              <a:t> є</a:t>
            </a:r>
          </a:p>
          <a:p>
            <a:r>
              <a:rPr lang="ru-RU" sz="2100" dirty="0">
                <a:solidFill>
                  <a:schemeClr val="bg1"/>
                </a:solidFill>
              </a:rPr>
              <a:t>основоположником </a:t>
            </a:r>
            <a:r>
              <a:rPr lang="ru-RU" sz="2100" dirty="0" err="1">
                <a:solidFill>
                  <a:schemeClr val="bg1"/>
                </a:solidFill>
              </a:rPr>
              <a:t>генетичного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аналізу</a:t>
            </a:r>
            <a:r>
              <a:rPr lang="ru-RU" sz="2100" dirty="0">
                <a:solidFill>
                  <a:schemeClr val="bg1"/>
                </a:solidFill>
              </a:rPr>
              <a:t>, починав свою роботу з</a:t>
            </a:r>
          </a:p>
          <a:p>
            <a:r>
              <a:rPr lang="ru-RU" sz="2100" dirty="0" err="1">
                <a:solidFill>
                  <a:schemeClr val="bg1"/>
                </a:solidFill>
              </a:rPr>
              <a:t>отримання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константних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гомозіготних</a:t>
            </a:r>
            <a:r>
              <a:rPr lang="ru-RU" sz="2100" dirty="0">
                <a:solidFill>
                  <a:schemeClr val="bg1"/>
                </a:solidFill>
              </a:rPr>
              <a:t> форм гороху шляхом</a:t>
            </a:r>
          </a:p>
          <a:p>
            <a:r>
              <a:rPr lang="ru-RU" sz="2100" dirty="0" err="1">
                <a:solidFill>
                  <a:schemeClr val="bg1"/>
                </a:solidFill>
              </a:rPr>
              <a:t>самозапилення</a:t>
            </a:r>
            <a:r>
              <a:rPr lang="ru-RU" sz="21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68803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260" y="19275"/>
            <a:ext cx="6585028" cy="607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310" y="609329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Схема </a:t>
            </a:r>
            <a:r>
              <a:rPr lang="ru-RU" sz="2000" dirty="0" err="1">
                <a:solidFill>
                  <a:schemeClr val="bg1"/>
                </a:solidFill>
              </a:rPr>
              <a:t>дослідів</a:t>
            </a:r>
            <a:r>
              <a:rPr lang="ru-RU" sz="2000" dirty="0">
                <a:solidFill>
                  <a:schemeClr val="bg1"/>
                </a:solidFill>
              </a:rPr>
              <a:t> Менделя. </a:t>
            </a:r>
            <a:r>
              <a:rPr lang="ru-RU" sz="2000" dirty="0" err="1">
                <a:solidFill>
                  <a:schemeClr val="bg1"/>
                </a:solidFill>
              </a:rPr>
              <a:t>Результати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схрещувань</a:t>
            </a:r>
            <a:r>
              <a:rPr lang="ru-RU" sz="2000" dirty="0">
                <a:solidFill>
                  <a:schemeClr val="bg1"/>
                </a:solidFill>
              </a:rPr>
              <a:t> гороха за </a:t>
            </a:r>
            <a:r>
              <a:rPr lang="ru-RU" sz="2000" dirty="0" err="1">
                <a:solidFill>
                  <a:schemeClr val="bg1"/>
                </a:solidFill>
              </a:rPr>
              <a:t>сімома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парами </a:t>
            </a:r>
            <a:r>
              <a:rPr lang="ru-RU" sz="2000" dirty="0" err="1">
                <a:solidFill>
                  <a:schemeClr val="bg1"/>
                </a:solidFill>
              </a:rPr>
              <a:t>ознак</a:t>
            </a:r>
            <a:r>
              <a:rPr lang="ru-RU" sz="2000" dirty="0">
                <a:solidFill>
                  <a:schemeClr val="bg1"/>
                </a:solidFill>
              </a:rPr>
              <a:t>. До </a:t>
            </a:r>
            <a:r>
              <a:rPr lang="ru-RU" sz="2000" dirty="0" err="1">
                <a:solidFill>
                  <a:schemeClr val="bg1"/>
                </a:solidFill>
              </a:rPr>
              <a:t>відома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Pisum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sativum</a:t>
            </a:r>
            <a:r>
              <a:rPr lang="ru-RU" sz="2000" dirty="0">
                <a:solidFill>
                  <a:schemeClr val="bg1"/>
                </a:solidFill>
              </a:rPr>
              <a:t> 2n = 14, n = 7.</a:t>
            </a:r>
          </a:p>
        </p:txBody>
      </p:sp>
    </p:spTree>
    <p:extLst>
      <p:ext uri="{BB962C8B-B14F-4D97-AF65-F5344CB8AC3E}">
        <p14:creationId xmlns:p14="http://schemas.microsoft.com/office/powerpoint/2010/main" xmlns="" val="33422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188" y="188640"/>
            <a:ext cx="85689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err="1">
                <a:solidFill>
                  <a:schemeClr val="bg1"/>
                </a:solidFill>
              </a:rPr>
              <a:t>основі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гібридологічного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аналізу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лежить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метод </a:t>
            </a:r>
            <a:r>
              <a:rPr lang="ru-RU" sz="2000" b="1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Батьківські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форми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підлягають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схрещуванню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позначають</a:t>
            </a:r>
            <a:r>
              <a:rPr lang="ru-RU" sz="2000" dirty="0">
                <a:solidFill>
                  <a:schemeClr val="bg1"/>
                </a:solidFill>
              </a:rPr>
              <a:t> буквою </a:t>
            </a:r>
            <a:r>
              <a:rPr lang="ru-RU" sz="2000" b="1" i="1" dirty="0">
                <a:solidFill>
                  <a:schemeClr val="bg1"/>
                </a:solidFill>
              </a:rPr>
              <a:t>Р </a:t>
            </a:r>
            <a:r>
              <a:rPr lang="ru-RU" sz="2000" i="1" dirty="0">
                <a:solidFill>
                  <a:schemeClr val="bg1"/>
                </a:solidFill>
              </a:rPr>
              <a:t>(</a:t>
            </a:r>
            <a:r>
              <a:rPr lang="en-US" sz="2000" i="1" dirty="0" err="1" smtClean="0">
                <a:solidFill>
                  <a:schemeClr val="bg1"/>
                </a:solidFill>
              </a:rPr>
              <a:t>parenta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>
                <a:solidFill>
                  <a:schemeClr val="bg1"/>
                </a:solidFill>
              </a:rPr>
              <a:t>батьки), а </a:t>
            </a:r>
            <a:r>
              <a:rPr lang="ru-RU" sz="2000" dirty="0" err="1">
                <a:solidFill>
                  <a:schemeClr val="bg1"/>
                </a:solidFill>
              </a:rPr>
              <a:t>їх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нащадків</a:t>
            </a:r>
            <a:r>
              <a:rPr lang="ru-RU" sz="2000" dirty="0">
                <a:solidFill>
                  <a:schemeClr val="bg1"/>
                </a:solidFill>
              </a:rPr>
              <a:t> — буквою </a:t>
            </a:r>
            <a:r>
              <a:rPr lang="ru-RU" sz="2000" b="1" i="1" dirty="0">
                <a:solidFill>
                  <a:schemeClr val="bg1"/>
                </a:solidFill>
              </a:rPr>
              <a:t>F </a:t>
            </a:r>
            <a:r>
              <a:rPr lang="ru-RU" sz="2000" i="1" dirty="0">
                <a:solidFill>
                  <a:schemeClr val="bg1"/>
                </a:solidFill>
              </a:rPr>
              <a:t>(</a:t>
            </a:r>
            <a:r>
              <a:rPr lang="ru-RU" sz="2000" i="1" dirty="0" err="1">
                <a:solidFill>
                  <a:schemeClr val="bg1"/>
                </a:solidFill>
              </a:rPr>
              <a:t>filii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err="1">
                <a:solidFill>
                  <a:schemeClr val="bg1"/>
                </a:solidFill>
              </a:rPr>
              <a:t>діти</a:t>
            </a:r>
            <a:r>
              <a:rPr lang="ru-RU" sz="2000" dirty="0">
                <a:solidFill>
                  <a:schemeClr val="bg1"/>
                </a:solidFill>
              </a:rPr>
              <a:t>). </a:t>
            </a:r>
            <a:r>
              <a:rPr lang="ru-RU" sz="2000" dirty="0" err="1">
                <a:solidFill>
                  <a:schemeClr val="bg1"/>
                </a:solidFill>
              </a:rPr>
              <a:t>Жіноча</a:t>
            </a:r>
            <a:r>
              <a:rPr lang="ru-RU" sz="2000" dirty="0">
                <a:solidFill>
                  <a:schemeClr val="bg1"/>
                </a:solidFill>
              </a:rPr>
              <a:t> стать у </a:t>
            </a:r>
            <a:r>
              <a:rPr lang="ru-RU" sz="2000" dirty="0" err="1" smtClean="0">
                <a:solidFill>
                  <a:schemeClr val="bg1"/>
                </a:solidFill>
              </a:rPr>
              <a:t>генетиці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позначається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символом ♀ (</a:t>
            </a:r>
            <a:r>
              <a:rPr lang="ru-RU" sz="2000" dirty="0" err="1">
                <a:solidFill>
                  <a:schemeClr val="bg1"/>
                </a:solidFill>
              </a:rPr>
              <a:t>дзеркало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Венери</a:t>
            </a:r>
            <a:r>
              <a:rPr lang="ru-RU" sz="2000" dirty="0">
                <a:solidFill>
                  <a:schemeClr val="bg1"/>
                </a:solidFill>
              </a:rPr>
              <a:t>), </a:t>
            </a:r>
            <a:r>
              <a:rPr lang="ru-RU" sz="2000" dirty="0" err="1">
                <a:solidFill>
                  <a:schemeClr val="bg1"/>
                </a:solidFill>
              </a:rPr>
              <a:t>чоловіча</a:t>
            </a:r>
            <a:r>
              <a:rPr lang="ru-RU" sz="2000" dirty="0">
                <a:solidFill>
                  <a:schemeClr val="bg1"/>
                </a:solidFill>
              </a:rPr>
              <a:t> стать — </a:t>
            </a:r>
            <a:r>
              <a:rPr lang="ru-RU" sz="2000" b="1" dirty="0">
                <a:solidFill>
                  <a:schemeClr val="bg1"/>
                </a:solidFill>
              </a:rPr>
              <a:t>♂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dirty="0" err="1">
                <a:solidFill>
                  <a:schemeClr val="bg1"/>
                </a:solidFill>
              </a:rPr>
              <a:t>спис</a:t>
            </a:r>
            <a:r>
              <a:rPr lang="ru-RU" sz="2000" dirty="0">
                <a:solidFill>
                  <a:schemeClr val="bg1"/>
                </a:solidFill>
              </a:rPr>
              <a:t> Марса).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позначають</a:t>
            </a:r>
            <a:r>
              <a:rPr lang="ru-RU" sz="2000" dirty="0">
                <a:solidFill>
                  <a:schemeClr val="bg1"/>
                </a:solidFill>
              </a:rPr>
              <a:t> знаком ≪х≫, а </a:t>
            </a:r>
            <a:r>
              <a:rPr lang="ru-RU" sz="2000" dirty="0" err="1">
                <a:solidFill>
                  <a:schemeClr val="bg1"/>
                </a:solidFill>
              </a:rPr>
              <a:t>покоління</a:t>
            </a:r>
            <a:r>
              <a:rPr lang="ru-RU" sz="2000" dirty="0">
                <a:solidFill>
                  <a:schemeClr val="bg1"/>
                </a:solidFill>
              </a:rPr>
              <a:t> — як </a:t>
            </a:r>
            <a:r>
              <a:rPr lang="ru-RU" sz="2000" b="1" i="1" dirty="0">
                <a:solidFill>
                  <a:schemeClr val="bg1"/>
                </a:solidFill>
              </a:rPr>
              <a:t>F1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b="1" i="1" dirty="0">
                <a:solidFill>
                  <a:schemeClr val="bg1"/>
                </a:solidFill>
              </a:rPr>
              <a:t>F2 </a:t>
            </a:r>
            <a:r>
              <a:rPr lang="ru-RU" sz="2000" dirty="0">
                <a:solidFill>
                  <a:schemeClr val="bg1"/>
                </a:solidFill>
              </a:rPr>
              <a:t>і т. д.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, в </a:t>
            </a:r>
            <a:r>
              <a:rPr lang="ru-RU" sz="2000" dirty="0" err="1">
                <a:solidFill>
                  <a:schemeClr val="bg1"/>
                </a:solidFill>
              </a:rPr>
              <a:t>якому</a:t>
            </a:r>
            <a:r>
              <a:rPr lang="ru-RU" sz="2000" dirty="0">
                <a:solidFill>
                  <a:schemeClr val="bg1"/>
                </a:solidFill>
              </a:rPr>
              <a:t> батьки </a:t>
            </a:r>
            <a:r>
              <a:rPr lang="ru-RU" sz="2000" dirty="0" err="1">
                <a:solidFill>
                  <a:schemeClr val="bg1"/>
                </a:solidFill>
              </a:rPr>
              <a:t>відрізняються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однією</a:t>
            </a:r>
            <a:r>
              <a:rPr lang="ru-RU" sz="2000" dirty="0">
                <a:solidFill>
                  <a:schemeClr val="bg1"/>
                </a:solidFill>
              </a:rPr>
              <a:t> парою </a:t>
            </a:r>
            <a:r>
              <a:rPr lang="ru-RU" sz="2000" dirty="0" err="1">
                <a:solidFill>
                  <a:schemeClr val="bg1"/>
                </a:solidFill>
              </a:rPr>
              <a:t>альтернативних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dirty="0" err="1">
                <a:solidFill>
                  <a:schemeClr val="bg1"/>
                </a:solidFill>
              </a:rPr>
              <a:t>контрастуючих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 err="1">
                <a:solidFill>
                  <a:schemeClr val="bg1"/>
                </a:solidFill>
              </a:rPr>
              <a:t>ознак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називається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моногібридним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Відповідно</a:t>
            </a:r>
            <a:r>
              <a:rPr lang="ru-RU" sz="2000" dirty="0">
                <a:solidFill>
                  <a:schemeClr val="bg1"/>
                </a:solidFill>
              </a:rPr>
              <a:t> є </a:t>
            </a:r>
            <a:r>
              <a:rPr lang="ru-RU" sz="2000" b="1" dirty="0" err="1">
                <a:solidFill>
                  <a:schemeClr val="bg1"/>
                </a:solidFill>
              </a:rPr>
              <a:t>дигібридні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тригібридні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полігібридні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Слід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підкреслити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напрямок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b="1" i="1" dirty="0">
                <a:solidFill>
                  <a:schemeClr val="bg1"/>
                </a:solidFill>
              </a:rPr>
              <a:t>Р1 </a:t>
            </a:r>
            <a:r>
              <a:rPr lang="ru-RU" sz="2000" dirty="0">
                <a:solidFill>
                  <a:schemeClr val="bg1"/>
                </a:solidFill>
              </a:rPr>
              <a:t>х </a:t>
            </a:r>
            <a:r>
              <a:rPr lang="ru-RU" sz="2000" b="1" i="1" dirty="0">
                <a:solidFill>
                  <a:schemeClr val="bg1"/>
                </a:solidFill>
              </a:rPr>
              <a:t>Р2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Р2 </a:t>
            </a:r>
            <a:r>
              <a:rPr lang="ru-RU" sz="2000" dirty="0">
                <a:solidFill>
                  <a:schemeClr val="bg1"/>
                </a:solidFill>
              </a:rPr>
              <a:t>х </a:t>
            </a:r>
            <a:r>
              <a:rPr lang="ru-RU" sz="2000" b="1" i="1" dirty="0">
                <a:solidFill>
                  <a:schemeClr val="bg1"/>
                </a:solidFill>
              </a:rPr>
              <a:t>Р1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 err="1">
                <a:solidFill>
                  <a:schemeClr val="bg1"/>
                </a:solidFill>
              </a:rPr>
              <a:t>звичайно</a:t>
            </a:r>
            <a:r>
              <a:rPr lang="ru-RU" sz="2000" dirty="0">
                <a:solidFill>
                  <a:schemeClr val="bg1"/>
                </a:solidFill>
              </a:rPr>
              <a:t> (але не </a:t>
            </a:r>
            <a:r>
              <a:rPr lang="ru-RU" sz="2000" dirty="0" err="1">
                <a:solidFill>
                  <a:schemeClr val="bg1"/>
                </a:solidFill>
              </a:rPr>
              <a:t>завжди</a:t>
            </a:r>
            <a:r>
              <a:rPr lang="ru-RU" sz="2000" dirty="0">
                <a:solidFill>
                  <a:schemeClr val="bg1"/>
                </a:solidFill>
              </a:rPr>
              <a:t>) не </a:t>
            </a:r>
            <a:r>
              <a:rPr lang="ru-RU" sz="2000" dirty="0" err="1">
                <a:solidFill>
                  <a:schemeClr val="bg1"/>
                </a:solidFill>
              </a:rPr>
              <a:t>впливає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ознаки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гібриду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вказує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рівнозначну</a:t>
            </a:r>
            <a:r>
              <a:rPr lang="ru-RU" sz="2000" dirty="0">
                <a:solidFill>
                  <a:schemeClr val="bg1"/>
                </a:solidFill>
              </a:rPr>
              <a:t> участь </a:t>
            </a:r>
            <a:r>
              <a:rPr lang="ru-RU" sz="2000" dirty="0" err="1">
                <a:solidFill>
                  <a:schemeClr val="bg1"/>
                </a:solidFill>
              </a:rPr>
              <a:t>чоловічого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жіночого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геномів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у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спадковості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Однак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виключення</a:t>
            </a:r>
            <a:r>
              <a:rPr lang="ru-RU" sz="2000" dirty="0">
                <a:solidFill>
                  <a:schemeClr val="bg1"/>
                </a:solidFill>
              </a:rPr>
              <a:t> все ж </a:t>
            </a:r>
            <a:r>
              <a:rPr lang="ru-RU" sz="2000" dirty="0" err="1">
                <a:solidFill>
                  <a:schemeClr val="bg1"/>
                </a:solidFill>
              </a:rPr>
              <a:t>досить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часті</a:t>
            </a:r>
            <a:r>
              <a:rPr lang="ru-RU" sz="2000" dirty="0">
                <a:solidFill>
                  <a:schemeClr val="bg1"/>
                </a:solidFill>
              </a:rPr>
              <a:t>, тому </a:t>
            </a:r>
            <a:r>
              <a:rPr lang="ru-RU" sz="2000" dirty="0" err="1">
                <a:solidFill>
                  <a:schemeClr val="bg1"/>
                </a:solidFill>
              </a:rPr>
              <a:t>напрямок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схрещування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прийнято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зазначати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Звичайно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першою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формулі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вказується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жіноча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стать: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♀ </a:t>
            </a:r>
            <a:r>
              <a:rPr lang="ru-RU" sz="2800" b="1" i="1" dirty="0">
                <a:solidFill>
                  <a:schemeClr val="bg1"/>
                </a:solidFill>
              </a:rPr>
              <a:t>АА </a:t>
            </a:r>
            <a:r>
              <a:rPr lang="ru-RU" sz="2800" dirty="0">
                <a:solidFill>
                  <a:schemeClr val="bg1"/>
                </a:solidFill>
              </a:rPr>
              <a:t>х </a:t>
            </a:r>
            <a:r>
              <a:rPr lang="ru-RU" sz="2800" b="1" i="1" dirty="0">
                <a:solidFill>
                  <a:schemeClr val="bg1"/>
                </a:solidFill>
              </a:rPr>
              <a:t>♂ </a:t>
            </a:r>
            <a:r>
              <a:rPr lang="ru-RU" sz="2800" b="1" i="1" dirty="0" err="1">
                <a:solidFill>
                  <a:schemeClr val="bg1"/>
                </a:solidFill>
              </a:rPr>
              <a:t>аа</a:t>
            </a:r>
            <a:endParaRPr lang="ru-RU" sz="2800" b="1" i="1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двох</a:t>
            </a:r>
            <a:r>
              <a:rPr lang="ru-RU" sz="2000" dirty="0">
                <a:solidFill>
                  <a:schemeClr val="bg1"/>
                </a:solidFill>
              </a:rPr>
              <a:t> форм </a:t>
            </a:r>
            <a:r>
              <a:rPr lang="ru-RU" sz="2000" dirty="0" err="1">
                <a:solidFill>
                  <a:schemeClr val="bg1"/>
                </a:solidFill>
              </a:rPr>
              <a:t>між</a:t>
            </a:r>
            <a:r>
              <a:rPr lang="ru-RU" sz="2000" dirty="0">
                <a:solidFill>
                  <a:schemeClr val="bg1"/>
                </a:solidFill>
              </a:rPr>
              <a:t> собою в </a:t>
            </a:r>
            <a:r>
              <a:rPr lang="ru-RU" sz="2000" dirty="0" err="1">
                <a:solidFill>
                  <a:schemeClr val="bg1"/>
                </a:solidFill>
              </a:rPr>
              <a:t>двох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протилежних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напрямках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називають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реципрокними</a:t>
            </a:r>
            <a:r>
              <a:rPr lang="ru-RU" sz="2000" b="1" dirty="0">
                <a:solidFill>
                  <a:schemeClr val="bg1"/>
                </a:solidFill>
              </a:rPr>
              <a:t>: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Р1 </a:t>
            </a:r>
            <a:r>
              <a:rPr lang="ru-RU" sz="2800" dirty="0">
                <a:solidFill>
                  <a:schemeClr val="bg1"/>
                </a:solidFill>
              </a:rPr>
              <a:t>х </a:t>
            </a:r>
            <a:r>
              <a:rPr lang="ru-RU" sz="2800" b="1" i="1" dirty="0">
                <a:solidFill>
                  <a:schemeClr val="bg1"/>
                </a:solidFill>
              </a:rPr>
              <a:t>Р2 </a:t>
            </a:r>
            <a:r>
              <a:rPr lang="ru-RU" sz="2800" dirty="0">
                <a:solidFill>
                  <a:schemeClr val="bg1"/>
                </a:solidFill>
              </a:rPr>
              <a:t>і </a:t>
            </a:r>
            <a:r>
              <a:rPr lang="ru-RU" sz="2800" b="1" i="1" dirty="0">
                <a:solidFill>
                  <a:schemeClr val="bg1"/>
                </a:solidFill>
              </a:rPr>
              <a:t>Р2 </a:t>
            </a:r>
            <a:r>
              <a:rPr lang="ru-RU" sz="2800" dirty="0">
                <a:solidFill>
                  <a:schemeClr val="bg1"/>
                </a:solidFill>
              </a:rPr>
              <a:t>х </a:t>
            </a:r>
            <a:r>
              <a:rPr lang="ru-RU" sz="2800" b="1" i="1" dirty="0">
                <a:solidFill>
                  <a:schemeClr val="bg1"/>
                </a:solidFill>
              </a:rPr>
              <a:t>Р1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62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chemeClr val="bg1"/>
                </a:solidFill>
              </a:rPr>
              <a:t>Однією</a:t>
            </a:r>
            <a:r>
              <a:rPr lang="ru-RU" sz="2200" dirty="0">
                <a:solidFill>
                  <a:schemeClr val="bg1"/>
                </a:solidFill>
              </a:rPr>
              <a:t> з </a:t>
            </a:r>
            <a:r>
              <a:rPr lang="ru-RU" sz="2200" dirty="0" err="1">
                <a:solidFill>
                  <a:schemeClr val="bg1"/>
                </a:solidFill>
              </a:rPr>
              <a:t>найважливіших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особливостей</a:t>
            </a:r>
            <a:r>
              <a:rPr lang="ru-RU" sz="2200" dirty="0">
                <a:solidFill>
                  <a:schemeClr val="bg1"/>
                </a:solidFill>
              </a:rPr>
              <a:t> методу Менделя </a:t>
            </a:r>
            <a:r>
              <a:rPr lang="ru-RU" sz="2200" dirty="0" err="1">
                <a:solidFill>
                  <a:schemeClr val="bg1"/>
                </a:solidFill>
              </a:rPr>
              <a:t>був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ретельний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підрахунок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результатів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кожного </a:t>
            </a:r>
            <a:r>
              <a:rPr lang="ru-RU" sz="2200" dirty="0" err="1">
                <a:solidFill>
                  <a:schemeClr val="bg1"/>
                </a:solidFill>
              </a:rPr>
              <a:t>досліду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який</a:t>
            </a:r>
            <a:r>
              <a:rPr lang="ru-RU" sz="2200" dirty="0">
                <a:solidFill>
                  <a:schemeClr val="bg1"/>
                </a:solidFill>
              </a:rPr>
              <a:t> і дав </a:t>
            </a:r>
            <a:r>
              <a:rPr lang="ru-RU" sz="2200" dirty="0" err="1">
                <a:solidFill>
                  <a:schemeClr val="bg1"/>
                </a:solidFill>
              </a:rPr>
              <a:t>можливість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встановити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кількісні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закономірності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розщеплення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ознак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серед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нащадків</a:t>
            </a:r>
            <a:r>
              <a:rPr lang="ru-RU" sz="2200" dirty="0">
                <a:solidFill>
                  <a:schemeClr val="bg1"/>
                </a:solidFill>
              </a:rPr>
              <a:t> і </a:t>
            </a:r>
            <a:r>
              <a:rPr lang="ru-RU" sz="2200" dirty="0" err="1">
                <a:solidFill>
                  <a:schemeClr val="bg1"/>
                </a:solidFill>
              </a:rPr>
              <a:t>сформулювати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закони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успадковування</a:t>
            </a:r>
            <a:r>
              <a:rPr lang="ru-RU" sz="2200" dirty="0">
                <a:solidFill>
                  <a:schemeClr val="bg1"/>
                </a:solidFill>
              </a:rPr>
              <a:t>. Перше </a:t>
            </a:r>
            <a:r>
              <a:rPr lang="ru-RU" sz="2200" dirty="0" err="1">
                <a:solidFill>
                  <a:schemeClr val="bg1"/>
                </a:solidFill>
              </a:rPr>
              <a:t>покоління</a:t>
            </a:r>
            <a:r>
              <a:rPr lang="ru-RU" sz="2200" dirty="0">
                <a:solidFill>
                  <a:schemeClr val="bg1"/>
                </a:solidFill>
              </a:rPr>
              <a:t> (</a:t>
            </a:r>
            <a:r>
              <a:rPr lang="ru-RU" sz="2200" b="1" i="1" dirty="0">
                <a:solidFill>
                  <a:schemeClr val="bg1"/>
                </a:solidFill>
              </a:rPr>
              <a:t>F1</a:t>
            </a:r>
            <a:r>
              <a:rPr lang="ru-RU" sz="2200" dirty="0">
                <a:solidFill>
                  <a:schemeClr val="bg1"/>
                </a:solidFill>
              </a:rPr>
              <a:t>) </a:t>
            </a:r>
            <a:r>
              <a:rPr lang="ru-RU" sz="2200" dirty="0" err="1">
                <a:solidFill>
                  <a:schemeClr val="bg1"/>
                </a:solidFill>
              </a:rPr>
              <a:t>від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схрещування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сортів</a:t>
            </a:r>
            <a:r>
              <a:rPr lang="ru-RU" sz="2200" dirty="0">
                <a:solidFill>
                  <a:schemeClr val="bg1"/>
                </a:solidFill>
              </a:rPr>
              <a:t> гороху,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мали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альтернативні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ознаки</a:t>
            </a:r>
            <a:r>
              <a:rPr lang="ru-RU" sz="2200" dirty="0">
                <a:solidFill>
                  <a:schemeClr val="bg1"/>
                </a:solidFill>
              </a:rPr>
              <a:t>, Г. Мендель </a:t>
            </a:r>
            <a:r>
              <a:rPr lang="ru-RU" sz="2200" dirty="0" err="1">
                <a:solidFill>
                  <a:schemeClr val="bg1"/>
                </a:solidFill>
              </a:rPr>
              <a:t>отримав</a:t>
            </a:r>
            <a:r>
              <a:rPr lang="ru-RU" sz="2200" dirty="0">
                <a:solidFill>
                  <a:schemeClr val="bg1"/>
                </a:solidFill>
              </a:rPr>
              <a:t> шляхом штучного </a:t>
            </a:r>
            <a:r>
              <a:rPr lang="ru-RU" sz="2200" dirty="0" err="1">
                <a:solidFill>
                  <a:schemeClr val="bg1"/>
                </a:solidFill>
              </a:rPr>
              <a:t>запилення</a:t>
            </a:r>
            <a:r>
              <a:rPr lang="ru-RU" sz="2200" dirty="0">
                <a:solidFill>
                  <a:schemeClr val="bg1"/>
                </a:solidFill>
              </a:rPr>
              <a:t>. За </a:t>
            </a:r>
            <a:r>
              <a:rPr lang="ru-RU" sz="2200" dirty="0" err="1" smtClean="0">
                <a:solidFill>
                  <a:schemeClr val="bg1"/>
                </a:solidFill>
              </a:rPr>
              <a:t>цих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дослідів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у </a:t>
            </a:r>
            <a:r>
              <a:rPr lang="ru-RU" sz="2200" dirty="0" err="1">
                <a:solidFill>
                  <a:schemeClr val="bg1"/>
                </a:solidFill>
              </a:rPr>
              <a:t>всіх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гібридів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b="1" i="1" dirty="0">
                <a:solidFill>
                  <a:schemeClr val="bg1"/>
                </a:solidFill>
              </a:rPr>
              <a:t>F1 </a:t>
            </a:r>
            <a:r>
              <a:rPr lang="ru-RU" sz="2200" dirty="0" err="1">
                <a:solidFill>
                  <a:schemeClr val="bg1"/>
                </a:solidFill>
              </a:rPr>
              <a:t>виявлялася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лише</a:t>
            </a:r>
            <a:r>
              <a:rPr lang="ru-RU" sz="2200" dirty="0">
                <a:solidFill>
                  <a:schemeClr val="bg1"/>
                </a:solidFill>
              </a:rPr>
              <a:t> одна з </a:t>
            </a:r>
            <a:r>
              <a:rPr lang="ru-RU" sz="2200" dirty="0" err="1">
                <a:solidFill>
                  <a:schemeClr val="bg1"/>
                </a:solidFill>
              </a:rPr>
              <a:t>двох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альтернативних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ознак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тобто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був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наявним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ефект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домінування</a:t>
            </a:r>
            <a:r>
              <a:rPr lang="ru-RU" sz="2200" b="1" dirty="0">
                <a:solidFill>
                  <a:schemeClr val="bg1"/>
                </a:solidFill>
              </a:rPr>
              <a:t>. </a:t>
            </a:r>
            <a:r>
              <a:rPr lang="ru-RU" sz="2200" dirty="0" err="1">
                <a:solidFill>
                  <a:schemeClr val="bg1"/>
                </a:solidFill>
              </a:rPr>
              <a:t>Сьогодні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цей</a:t>
            </a:r>
            <a:r>
              <a:rPr lang="ru-RU" sz="2200" dirty="0">
                <a:solidFill>
                  <a:schemeClr val="bg1"/>
                </a:solidFill>
              </a:rPr>
              <a:t> результат </a:t>
            </a:r>
            <a:r>
              <a:rPr lang="ru-RU" sz="2200" dirty="0" err="1">
                <a:solidFill>
                  <a:schemeClr val="bg1"/>
                </a:solidFill>
              </a:rPr>
              <a:t>здається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цілком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очевидним</a:t>
            </a:r>
            <a:r>
              <a:rPr lang="ru-RU" sz="2200" dirty="0" smtClean="0">
                <a:solidFill>
                  <a:schemeClr val="bg1"/>
                </a:solidFill>
              </a:rPr>
              <a:t>,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бо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всі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нащадки</a:t>
            </a:r>
            <a:r>
              <a:rPr lang="ru-RU" sz="2200" dirty="0">
                <a:solidFill>
                  <a:schemeClr val="bg1"/>
                </a:solidFill>
              </a:rPr>
              <a:t> будь-</a:t>
            </a:r>
            <a:r>
              <a:rPr lang="ru-RU" sz="2200" dirty="0" err="1">
                <a:solidFill>
                  <a:schemeClr val="bg1"/>
                </a:solidFill>
              </a:rPr>
              <a:t>якого</a:t>
            </a:r>
            <a:r>
              <a:rPr lang="ru-RU" sz="2200" dirty="0">
                <a:solidFill>
                  <a:schemeClr val="bg1"/>
                </a:solidFill>
              </a:rPr>
              <a:t> типу </a:t>
            </a:r>
            <a:r>
              <a:rPr lang="ru-RU" sz="2200" dirty="0" err="1">
                <a:solidFill>
                  <a:schemeClr val="bg1"/>
                </a:solidFill>
              </a:rPr>
              <a:t>схрещування</a:t>
            </a:r>
            <a:r>
              <a:rPr lang="ru-RU" sz="2200" dirty="0">
                <a:solidFill>
                  <a:schemeClr val="bg1"/>
                </a:solidFill>
              </a:rPr>
              <a:t> (</a:t>
            </a:r>
            <a:r>
              <a:rPr lang="ru-RU" sz="2200" dirty="0" err="1">
                <a:solidFill>
                  <a:schemeClr val="bg1"/>
                </a:solidFill>
              </a:rPr>
              <a:t>моногібридного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дигібридного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чи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полігібридно-го</a:t>
            </a:r>
            <a:r>
              <a:rPr lang="ru-RU" sz="2200" dirty="0">
                <a:solidFill>
                  <a:schemeClr val="bg1"/>
                </a:solidFill>
              </a:rPr>
              <a:t>) в </a:t>
            </a:r>
            <a:r>
              <a:rPr lang="ru-RU" sz="2200" b="1" i="1" dirty="0">
                <a:solidFill>
                  <a:schemeClr val="bg1"/>
                </a:solidFill>
              </a:rPr>
              <a:t>F1 </a:t>
            </a:r>
            <a:r>
              <a:rPr lang="ru-RU" sz="2200" dirty="0" err="1">
                <a:solidFill>
                  <a:schemeClr val="bg1"/>
                </a:solidFill>
              </a:rPr>
              <a:t>мають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гетерозиготний</a:t>
            </a:r>
            <a:r>
              <a:rPr lang="ru-RU" sz="2200" dirty="0">
                <a:solidFill>
                  <a:schemeClr val="bg1"/>
                </a:solidFill>
              </a:rPr>
              <a:t> генотип. (За </a:t>
            </a:r>
            <a:r>
              <a:rPr lang="ru-RU" sz="2200" dirty="0" err="1" smtClean="0">
                <a:solidFill>
                  <a:schemeClr val="bg1"/>
                </a:solidFill>
              </a:rPr>
              <a:t>моногібридного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sz="2200" dirty="0">
                <a:solidFill>
                  <a:schemeClr val="bg1"/>
                </a:solidFill>
              </a:rPr>
              <a:t>: </a:t>
            </a:r>
            <a:r>
              <a:rPr lang="ru-RU" sz="2200" b="1" i="1" dirty="0">
                <a:solidFill>
                  <a:schemeClr val="bg1"/>
                </a:solidFill>
              </a:rPr>
              <a:t>АА </a:t>
            </a:r>
            <a:r>
              <a:rPr lang="ru-RU" sz="2200" dirty="0">
                <a:solidFill>
                  <a:schemeClr val="bg1"/>
                </a:solidFill>
              </a:rPr>
              <a:t>х </a:t>
            </a:r>
            <a:r>
              <a:rPr lang="ru-RU" sz="2200" b="1" i="1" dirty="0" err="1">
                <a:solidFill>
                  <a:schemeClr val="bg1"/>
                </a:solidFill>
              </a:rPr>
              <a:t>аа</a:t>
            </a:r>
            <a:r>
              <a:rPr lang="ru-RU" sz="2200" b="1" i="1" dirty="0">
                <a:solidFill>
                  <a:schemeClr val="bg1"/>
                </a:solidFill>
              </a:rPr>
              <a:t> → </a:t>
            </a:r>
            <a:r>
              <a:rPr lang="ru-RU" sz="2200" b="1" i="1" dirty="0" err="1">
                <a:solidFill>
                  <a:schemeClr val="bg1"/>
                </a:solidFill>
              </a:rPr>
              <a:t>Аа</a:t>
            </a:r>
            <a:r>
              <a:rPr lang="ru-RU" sz="2200" i="1" dirty="0">
                <a:solidFill>
                  <a:schemeClr val="bg1"/>
                </a:solidFill>
              </a:rPr>
              <a:t>, </a:t>
            </a:r>
            <a:r>
              <a:rPr lang="ru-RU" sz="2200" dirty="0">
                <a:solidFill>
                  <a:schemeClr val="bg1"/>
                </a:solidFill>
              </a:rPr>
              <a:t>за </a:t>
            </a:r>
            <a:r>
              <a:rPr lang="ru-RU" sz="2200" dirty="0" err="1">
                <a:solidFill>
                  <a:schemeClr val="bg1"/>
                </a:solidFill>
              </a:rPr>
              <a:t>дигібридного</a:t>
            </a:r>
            <a:r>
              <a:rPr lang="ru-RU" sz="2200" dirty="0">
                <a:solidFill>
                  <a:schemeClr val="bg1"/>
                </a:solidFill>
              </a:rPr>
              <a:t>: </a:t>
            </a:r>
            <a:r>
              <a:rPr lang="en-US" sz="2200" b="1" i="1" dirty="0">
                <a:solidFill>
                  <a:schemeClr val="bg1"/>
                </a:solidFill>
              </a:rPr>
              <a:t>AABB </a:t>
            </a:r>
            <a:r>
              <a:rPr lang="ru-RU" sz="2200" dirty="0">
                <a:solidFill>
                  <a:schemeClr val="bg1"/>
                </a:solidFill>
              </a:rPr>
              <a:t>х </a:t>
            </a:r>
            <a:r>
              <a:rPr lang="en-US" sz="2200" b="1" i="1" dirty="0" err="1">
                <a:solidFill>
                  <a:schemeClr val="bg1"/>
                </a:solidFill>
              </a:rPr>
              <a:t>aabb</a:t>
            </a:r>
            <a:r>
              <a:rPr lang="en-US" sz="2200" b="1" i="1" dirty="0">
                <a:solidFill>
                  <a:schemeClr val="bg1"/>
                </a:solidFill>
              </a:rPr>
              <a:t> → </a:t>
            </a:r>
            <a:r>
              <a:rPr lang="en-US" sz="2200" b="1" i="1" dirty="0" err="1">
                <a:solidFill>
                  <a:schemeClr val="bg1"/>
                </a:solidFill>
              </a:rPr>
              <a:t>AaBb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і т. д.). </a:t>
            </a:r>
            <a:r>
              <a:rPr lang="ru-RU" sz="2200" dirty="0" err="1">
                <a:solidFill>
                  <a:schemeClr val="bg1"/>
                </a:solidFill>
              </a:rPr>
              <a:t>Зрозуміло</a:t>
            </a:r>
            <a:r>
              <a:rPr lang="ru-RU" sz="2200" dirty="0" smtClean="0">
                <a:solidFill>
                  <a:schemeClr val="bg1"/>
                </a:solidFill>
              </a:rPr>
              <a:t>,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що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всі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особини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b="1" i="1" dirty="0">
                <a:solidFill>
                  <a:schemeClr val="bg1"/>
                </a:solidFill>
              </a:rPr>
              <a:t>F1 </a:t>
            </a:r>
            <a:r>
              <a:rPr lang="ru-RU" sz="2200" dirty="0">
                <a:solidFill>
                  <a:schemeClr val="bg1"/>
                </a:solidFill>
              </a:rPr>
              <a:t>у </a:t>
            </a:r>
            <a:r>
              <a:rPr lang="ru-RU" sz="2200" dirty="0" err="1">
                <a:solidFill>
                  <a:schemeClr val="bg1"/>
                </a:solidFill>
              </a:rPr>
              <a:t>яких</a:t>
            </a:r>
            <a:r>
              <a:rPr lang="ru-RU" sz="2200" dirty="0">
                <a:solidFill>
                  <a:schemeClr val="bg1"/>
                </a:solidFill>
              </a:rPr>
              <a:t> структура </a:t>
            </a:r>
            <a:r>
              <a:rPr lang="ru-RU" sz="2200" dirty="0" err="1">
                <a:solidFill>
                  <a:schemeClr val="bg1"/>
                </a:solidFill>
              </a:rPr>
              <a:t>генотипів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однакова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будуть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ідентичними</a:t>
            </a:r>
            <a:r>
              <a:rPr lang="ru-RU" sz="2200" dirty="0">
                <a:solidFill>
                  <a:schemeClr val="bg1"/>
                </a:solidFill>
              </a:rPr>
              <a:t> і </a:t>
            </a:r>
            <a:r>
              <a:rPr lang="ru-RU" sz="2200" dirty="0" smtClean="0">
                <a:solidFill>
                  <a:schemeClr val="bg1"/>
                </a:solidFill>
              </a:rPr>
              <a:t>за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фенотипом </a:t>
            </a:r>
            <a:r>
              <a:rPr lang="ru-RU" sz="2200" dirty="0">
                <a:solidFill>
                  <a:schemeClr val="bg1"/>
                </a:solidFill>
              </a:rPr>
              <a:t>(</a:t>
            </a:r>
            <a:r>
              <a:rPr lang="ru-RU" sz="2200" dirty="0" err="1">
                <a:solidFill>
                  <a:schemeClr val="bg1"/>
                </a:solidFill>
              </a:rPr>
              <a:t>тобто</a:t>
            </a:r>
            <a:r>
              <a:rPr lang="ru-RU" sz="2200" dirty="0">
                <a:solidFill>
                  <a:schemeClr val="bg1"/>
                </a:solidFill>
              </a:rPr>
              <a:t> за </a:t>
            </a:r>
            <a:r>
              <a:rPr lang="ru-RU" sz="2200" dirty="0" err="1">
                <a:solidFill>
                  <a:schemeClr val="bg1"/>
                </a:solidFill>
              </a:rPr>
              <a:t>виявом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досліджуваної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ознаки</a:t>
            </a:r>
            <a:r>
              <a:rPr lang="ru-RU" sz="2200" dirty="0">
                <a:solidFill>
                  <a:schemeClr val="bg1"/>
                </a:solidFill>
              </a:rPr>
              <a:t>).</a:t>
            </a:r>
          </a:p>
          <a:p>
            <a:r>
              <a:rPr lang="ru-RU" sz="2200" dirty="0">
                <a:solidFill>
                  <a:schemeClr val="bg1"/>
                </a:solidFill>
              </a:rPr>
              <a:t>В </a:t>
            </a:r>
            <a:r>
              <a:rPr lang="ru-RU" sz="2200" dirty="0" err="1">
                <a:solidFill>
                  <a:schemeClr val="bg1"/>
                </a:solidFill>
              </a:rPr>
              <a:t>цьому</a:t>
            </a:r>
            <a:r>
              <a:rPr lang="ru-RU" sz="2200" dirty="0">
                <a:solidFill>
                  <a:schemeClr val="bg1"/>
                </a:solidFill>
              </a:rPr>
              <a:t> і </a:t>
            </a:r>
            <a:r>
              <a:rPr lang="ru-RU" sz="2200" dirty="0" err="1">
                <a:solidFill>
                  <a:schemeClr val="bg1"/>
                </a:solidFill>
              </a:rPr>
              <a:t>полягає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суть </a:t>
            </a:r>
            <a:r>
              <a:rPr lang="ru-RU" sz="2200" b="1" dirty="0" err="1">
                <a:solidFill>
                  <a:schemeClr val="bg1"/>
                </a:solidFill>
              </a:rPr>
              <a:t>першого</a:t>
            </a:r>
            <a:r>
              <a:rPr lang="ru-RU" sz="2200" b="1" dirty="0">
                <a:solidFill>
                  <a:schemeClr val="bg1"/>
                </a:solidFill>
              </a:rPr>
              <a:t> закону Менделя — закону </a:t>
            </a:r>
            <a:r>
              <a:rPr lang="ru-RU" sz="2200" b="1" dirty="0" err="1">
                <a:solidFill>
                  <a:schemeClr val="bg1"/>
                </a:solidFill>
              </a:rPr>
              <a:t>одноманітності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гібридів</a:t>
            </a:r>
            <a:r>
              <a:rPr lang="en-US" sz="2200" b="1" dirty="0" smtClean="0">
                <a:solidFill>
                  <a:schemeClr val="bg1"/>
                </a:solidFill>
              </a:rPr>
              <a:t>  </a:t>
            </a:r>
            <a:r>
              <a:rPr lang="ru-RU" sz="2200" b="1" i="1" dirty="0" smtClean="0">
                <a:solidFill>
                  <a:schemeClr val="bg1"/>
                </a:solidFill>
              </a:rPr>
              <a:t>F1</a:t>
            </a:r>
            <a:r>
              <a:rPr lang="ru-RU" sz="2200" b="1" dirty="0">
                <a:solidFill>
                  <a:schemeClr val="bg1"/>
                </a:solidFill>
              </a:rPr>
              <a:t>. </a:t>
            </a:r>
            <a:r>
              <a:rPr lang="ru-RU" sz="2200" dirty="0">
                <a:solidFill>
                  <a:schemeClr val="bg1"/>
                </a:solidFill>
              </a:rPr>
              <a:t>Закон </a:t>
            </a:r>
            <a:r>
              <a:rPr lang="ru-RU" sz="2200" dirty="0" err="1">
                <a:solidFill>
                  <a:schemeClr val="bg1"/>
                </a:solidFill>
              </a:rPr>
              <a:t>був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встановлений</a:t>
            </a:r>
            <a:r>
              <a:rPr lang="ru-RU" sz="2200" dirty="0">
                <a:solidFill>
                  <a:schemeClr val="bg1"/>
                </a:solidFill>
              </a:rPr>
              <a:t> Г. Менделем в </a:t>
            </a:r>
            <a:r>
              <a:rPr lang="ru-RU" sz="2200" dirty="0" err="1">
                <a:solidFill>
                  <a:schemeClr val="bg1"/>
                </a:solidFill>
              </a:rPr>
              <a:t>дослідах</a:t>
            </a:r>
            <a:r>
              <a:rPr lang="ru-RU" sz="2200" dirty="0">
                <a:solidFill>
                  <a:schemeClr val="bg1"/>
                </a:solidFill>
              </a:rPr>
              <a:t> на 22 сортах гороху,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мали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істотні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відмінності</a:t>
            </a:r>
            <a:r>
              <a:rPr lang="ru-RU" sz="2200" dirty="0">
                <a:solidFill>
                  <a:schemeClr val="bg1"/>
                </a:solidFill>
              </a:rPr>
              <a:t> за </a:t>
            </a:r>
            <a:r>
              <a:rPr lang="ru-RU" sz="2200" dirty="0" err="1">
                <a:solidFill>
                  <a:schemeClr val="bg1"/>
                </a:solidFill>
              </a:rPr>
              <a:t>сімома</a:t>
            </a:r>
            <a:r>
              <a:rPr lang="ru-RU" sz="2200" dirty="0">
                <a:solidFill>
                  <a:schemeClr val="bg1"/>
                </a:solidFill>
              </a:rPr>
              <a:t> парами </a:t>
            </a:r>
            <a:r>
              <a:rPr lang="ru-RU" sz="2200" dirty="0" err="1">
                <a:solidFill>
                  <a:schemeClr val="bg1"/>
                </a:solidFill>
              </a:rPr>
              <a:t>альтернативних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ознак</a:t>
            </a:r>
            <a:r>
              <a:rPr lang="ru-RU" sz="2200" dirty="0">
                <a:solidFill>
                  <a:schemeClr val="bg1"/>
                </a:solidFill>
              </a:rPr>
              <a:t> — </a:t>
            </a:r>
            <a:r>
              <a:rPr lang="ru-RU" sz="2200" dirty="0" err="1">
                <a:solidFill>
                  <a:schemeClr val="bg1"/>
                </a:solidFill>
              </a:rPr>
              <a:t>насіння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кругле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або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зморщене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жовте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або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зелене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рослини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високі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або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карликові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квітки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пазушні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або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верхівні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і </a:t>
            </a:r>
            <a:r>
              <a:rPr lang="ru-RU" sz="2200" dirty="0">
                <a:solidFill>
                  <a:schemeClr val="bg1"/>
                </a:solidFill>
              </a:rPr>
              <a:t>т. п.</a:t>
            </a:r>
          </a:p>
        </p:txBody>
      </p:sp>
    </p:spTree>
    <p:extLst>
      <p:ext uri="{BB962C8B-B14F-4D97-AF65-F5344CB8AC3E}">
        <p14:creationId xmlns:p14="http://schemas.microsoft.com/office/powerpoint/2010/main" xmlns="" val="395862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3891"/>
            <a:ext cx="2808312" cy="640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27089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Схема,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демонструє</a:t>
            </a:r>
            <a:r>
              <a:rPr lang="ru-RU" sz="2400" dirty="0">
                <a:solidFill>
                  <a:schemeClr val="bg1"/>
                </a:solidFill>
              </a:rPr>
              <a:t> перший закон Менделя — закон </a:t>
            </a:r>
            <a:r>
              <a:rPr lang="ru-RU" sz="2400" dirty="0" err="1">
                <a:solidFill>
                  <a:schemeClr val="bg1"/>
                </a:solidFill>
              </a:rPr>
              <a:t>одноманітності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гибридів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першого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покоління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20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Після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схрещування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гомозигот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chemeClr val="bg1"/>
                </a:solidFill>
              </a:rPr>
              <a:t>(</a:t>
            </a:r>
            <a:r>
              <a:rPr lang="ru-RU" sz="2400" b="1" i="1" dirty="0">
                <a:solidFill>
                  <a:schemeClr val="bg1"/>
                </a:solidFill>
              </a:rPr>
              <a:t>АА </a:t>
            </a:r>
            <a:r>
              <a:rPr lang="ru-RU" sz="2400" dirty="0">
                <a:solidFill>
                  <a:schemeClr val="bg1"/>
                </a:solidFill>
              </a:rPr>
              <a:t>х </a:t>
            </a:r>
            <a:r>
              <a:rPr lang="ru-RU" sz="2400" b="1" i="1" dirty="0" err="1">
                <a:solidFill>
                  <a:schemeClr val="bg1"/>
                </a:solidFill>
              </a:rPr>
              <a:t>аа</a:t>
            </a:r>
            <a:r>
              <a:rPr lang="ru-RU" sz="2400" i="1" dirty="0">
                <a:solidFill>
                  <a:schemeClr val="bg1"/>
                </a:solidFill>
              </a:rPr>
              <a:t>) </a:t>
            </a:r>
            <a:r>
              <a:rPr lang="ru-RU" sz="2400" dirty="0">
                <a:solidFill>
                  <a:schemeClr val="bg1"/>
                </a:solidFill>
              </a:rPr>
              <a:t>і </a:t>
            </a:r>
            <a:r>
              <a:rPr lang="ru-RU" sz="2400" dirty="0" err="1">
                <a:solidFill>
                  <a:schemeClr val="bg1"/>
                </a:solidFill>
              </a:rPr>
              <a:t>отримання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гібридів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b="1" i="1" dirty="0">
                <a:solidFill>
                  <a:schemeClr val="bg1"/>
                </a:solidFill>
              </a:rPr>
              <a:t>F1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ru-RU" sz="2400" dirty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яких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ген </a:t>
            </a:r>
            <a:r>
              <a:rPr lang="ru-RU" sz="2400" i="1" dirty="0">
                <a:solidFill>
                  <a:schemeClr val="bg1"/>
                </a:solidFill>
              </a:rPr>
              <a:t>а </a:t>
            </a:r>
            <a:r>
              <a:rPr lang="ru-RU" sz="2400" dirty="0">
                <a:solidFill>
                  <a:schemeClr val="bg1"/>
                </a:solidFill>
              </a:rPr>
              <a:t>не </a:t>
            </a:r>
            <a:r>
              <a:rPr lang="ru-RU" sz="2400" dirty="0" err="1">
                <a:solidFill>
                  <a:schemeClr val="bg1"/>
                </a:solidFill>
              </a:rPr>
              <a:t>проявлявся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виникло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питання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є причиною </a:t>
            </a:r>
            <a:r>
              <a:rPr lang="ru-RU" sz="2400" dirty="0" err="1">
                <a:solidFill>
                  <a:schemeClr val="bg1"/>
                </a:solidFill>
              </a:rPr>
              <a:t>відсутності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у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фенотипі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ознаки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chemeClr val="bg1"/>
                </a:solidFill>
              </a:rPr>
              <a:t>а </a:t>
            </a:r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то </a:t>
            </a:r>
            <a:r>
              <a:rPr lang="ru-RU" sz="2400" dirty="0" err="1">
                <a:solidFill>
                  <a:schemeClr val="bg1"/>
                </a:solidFill>
              </a:rPr>
              <a:t>повне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зникнення</a:t>
            </a:r>
            <a:r>
              <a:rPr lang="ru-RU" sz="2400" dirty="0">
                <a:solidFill>
                  <a:schemeClr val="bg1"/>
                </a:solidFill>
              </a:rPr>
              <a:t> фактора </a:t>
            </a:r>
            <a:r>
              <a:rPr lang="ru-RU" sz="2400" dirty="0" err="1">
                <a:solidFill>
                  <a:schemeClr val="bg1"/>
                </a:solidFill>
              </a:rPr>
              <a:t>спадковості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chemeClr val="bg1"/>
                </a:solidFill>
              </a:rPr>
              <a:t>а </a:t>
            </a:r>
            <a:r>
              <a:rPr lang="ru-RU" sz="2400" i="1" dirty="0" smtClean="0">
                <a:solidFill>
                  <a:schemeClr val="bg1"/>
                </a:solidFill>
              </a:rPr>
              <a:t>у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гібридів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F1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цей</a:t>
            </a:r>
            <a:r>
              <a:rPr lang="ru-RU" sz="2400" dirty="0">
                <a:solidFill>
                  <a:schemeClr val="bg1"/>
                </a:solidFill>
              </a:rPr>
              <a:t> фактор в </a:t>
            </a:r>
            <a:r>
              <a:rPr lang="ru-RU" sz="2400" dirty="0" err="1">
                <a:solidFill>
                  <a:schemeClr val="bg1"/>
                </a:solidFill>
              </a:rPr>
              <a:t>якійсь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прихованій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формі</a:t>
            </a:r>
            <a:r>
              <a:rPr lang="ru-RU" sz="2400" dirty="0">
                <a:solidFill>
                  <a:schemeClr val="bg1"/>
                </a:solidFill>
              </a:rPr>
              <a:t> у них </a:t>
            </a:r>
            <a:r>
              <a:rPr lang="ru-RU" sz="2400" dirty="0" err="1">
                <a:solidFill>
                  <a:schemeClr val="bg1"/>
                </a:solidFill>
              </a:rPr>
              <a:t>зберігався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Для </a:t>
            </a:r>
            <a:r>
              <a:rPr lang="ru-RU" sz="2400" dirty="0" err="1">
                <a:solidFill>
                  <a:schemeClr val="bg1"/>
                </a:solidFill>
              </a:rPr>
              <a:t>відповіді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запитання</a:t>
            </a:r>
            <a:r>
              <a:rPr lang="ru-RU" sz="2400" dirty="0">
                <a:solidFill>
                  <a:schemeClr val="bg1"/>
                </a:solidFill>
              </a:rPr>
              <a:t> Мендель </a:t>
            </a:r>
            <a:r>
              <a:rPr lang="ru-RU" sz="2400" dirty="0" err="1">
                <a:solidFill>
                  <a:schemeClr val="bg1"/>
                </a:solidFill>
              </a:rPr>
              <a:t>піддав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амозаплідненню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ru-RU" sz="2400" dirty="0" err="1">
                <a:solidFill>
                  <a:schemeClr val="bg1"/>
                </a:solidFill>
              </a:rPr>
              <a:t>самозапиленню</a:t>
            </a:r>
            <a:r>
              <a:rPr lang="ru-RU" sz="2400" dirty="0">
                <a:solidFill>
                  <a:schemeClr val="bg1"/>
                </a:solidFill>
              </a:rPr>
              <a:t>) </a:t>
            </a:r>
            <a:r>
              <a:rPr lang="ru-RU" sz="2400" dirty="0" err="1">
                <a:solidFill>
                  <a:schemeClr val="bg1"/>
                </a:solidFill>
              </a:rPr>
              <a:t>гібриди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першого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покоління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переконався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приблизно</a:t>
            </a:r>
            <a:r>
              <a:rPr lang="ru-RU" sz="2400" dirty="0">
                <a:solidFill>
                  <a:schemeClr val="bg1"/>
                </a:solidFill>
              </a:rPr>
              <a:t> у 1/4 </a:t>
            </a:r>
            <a:r>
              <a:rPr lang="ru-RU" sz="2400" dirty="0" err="1">
                <a:solidFill>
                  <a:schemeClr val="bg1"/>
                </a:solidFill>
              </a:rPr>
              <a:t>нащадків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F2 </a:t>
            </a:r>
            <a:r>
              <a:rPr lang="ru-RU" sz="2400" dirty="0" err="1">
                <a:solidFill>
                  <a:schemeClr val="bg1"/>
                </a:solidFill>
              </a:rPr>
              <a:t>виявляється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рецесивна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ознака</a:t>
            </a:r>
            <a:r>
              <a:rPr lang="ru-RU" sz="24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400" b="1" i="1" dirty="0" err="1">
                <a:solidFill>
                  <a:schemeClr val="bg1"/>
                </a:solidFill>
              </a:rPr>
              <a:t>Аа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х </a:t>
            </a:r>
            <a:r>
              <a:rPr lang="ru-RU" sz="2400" b="1" i="1" dirty="0" err="1">
                <a:solidFill>
                  <a:schemeClr val="bg1"/>
                </a:solidFill>
              </a:rPr>
              <a:t>Аа</a:t>
            </a:r>
            <a:r>
              <a:rPr lang="ru-RU" sz="2400" b="1" i="1" dirty="0">
                <a:solidFill>
                  <a:schemeClr val="bg1"/>
                </a:solidFill>
              </a:rPr>
              <a:t> → АА </a:t>
            </a:r>
            <a:r>
              <a:rPr lang="ru-RU" sz="2400" i="1" dirty="0">
                <a:solidFill>
                  <a:schemeClr val="bg1"/>
                </a:solidFill>
              </a:rPr>
              <a:t>+ </a:t>
            </a:r>
            <a:r>
              <a:rPr lang="ru-RU" sz="2400" b="1" i="1" dirty="0">
                <a:solidFill>
                  <a:schemeClr val="bg1"/>
                </a:solidFill>
              </a:rPr>
              <a:t>2Аа </a:t>
            </a:r>
            <a:r>
              <a:rPr lang="ru-RU" sz="2400" i="1" dirty="0">
                <a:solidFill>
                  <a:schemeClr val="bg1"/>
                </a:solidFill>
              </a:rPr>
              <a:t>+ </a:t>
            </a:r>
            <a:r>
              <a:rPr lang="ru-RU" sz="2400" b="1" i="1" dirty="0" err="1">
                <a:solidFill>
                  <a:schemeClr val="bg1"/>
                </a:solidFill>
              </a:rPr>
              <a:t>аа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Стало </a:t>
            </a:r>
            <a:r>
              <a:rPr lang="ru-RU" sz="2400" dirty="0" err="1">
                <a:solidFill>
                  <a:schemeClr val="bg1"/>
                </a:solidFill>
              </a:rPr>
              <a:t>зрозуміло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інформація</a:t>
            </a:r>
            <a:r>
              <a:rPr lang="ru-RU" sz="2400" dirty="0">
                <a:solidFill>
                  <a:schemeClr val="bg1"/>
                </a:solidFill>
              </a:rPr>
              <a:t> про </a:t>
            </a:r>
            <a:r>
              <a:rPr lang="ru-RU" sz="2400" dirty="0" err="1">
                <a:solidFill>
                  <a:schemeClr val="bg1"/>
                </a:solidFill>
              </a:rPr>
              <a:t>ознаку</a:t>
            </a:r>
            <a:r>
              <a:rPr lang="ru-RU" sz="2400" dirty="0">
                <a:solidFill>
                  <a:schemeClr val="bg1"/>
                </a:solidFill>
              </a:rPr>
              <a:t> а у </a:t>
            </a:r>
            <a:r>
              <a:rPr lang="ru-RU" sz="2400" dirty="0" err="1">
                <a:solidFill>
                  <a:schemeClr val="bg1"/>
                </a:solidFill>
              </a:rPr>
              <a:t>гібриду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F1 </a:t>
            </a:r>
            <a:r>
              <a:rPr lang="ru-RU" sz="2400" dirty="0" err="1">
                <a:solidFill>
                  <a:schemeClr val="bg1"/>
                </a:solidFill>
              </a:rPr>
              <a:t>зберігається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хоч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ознака</a:t>
            </a:r>
            <a:r>
              <a:rPr lang="ru-RU" sz="2400" dirty="0">
                <a:solidFill>
                  <a:schemeClr val="bg1"/>
                </a:solidFill>
              </a:rPr>
              <a:t> і не </a:t>
            </a:r>
            <a:r>
              <a:rPr lang="ru-RU" sz="2400" dirty="0" err="1">
                <a:solidFill>
                  <a:schemeClr val="bg1"/>
                </a:solidFill>
              </a:rPr>
              <a:t>виявляється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>
                <a:solidFill>
                  <a:schemeClr val="bg1"/>
                </a:solidFill>
              </a:rPr>
              <a:t>фенотипі</a:t>
            </a:r>
            <a:r>
              <a:rPr lang="ru-RU" sz="2400" dirty="0">
                <a:solidFill>
                  <a:schemeClr val="bg1"/>
                </a:solidFill>
              </a:rPr>
              <a:t>. Г. Мендель назвав </a:t>
            </a:r>
            <a:r>
              <a:rPr lang="ru-RU" sz="2400" dirty="0" err="1" smtClean="0">
                <a:solidFill>
                  <a:schemeClr val="bg1"/>
                </a:solidFill>
              </a:rPr>
              <a:t>подібні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ознаки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рецесивними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dirty="0">
                <a:solidFill>
                  <a:schemeClr val="bg1"/>
                </a:solidFill>
              </a:rPr>
              <a:t>а </a:t>
            </a:r>
            <a:r>
              <a:rPr lang="ru-RU" sz="2400" dirty="0" err="1">
                <a:solidFill>
                  <a:schemeClr val="bg1"/>
                </a:solidFill>
              </a:rPr>
              <a:t>ознаки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проявляються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b="1" i="1" dirty="0">
                <a:solidFill>
                  <a:schemeClr val="bg1"/>
                </a:solidFill>
              </a:rPr>
              <a:t>F1 </a:t>
            </a:r>
            <a:r>
              <a:rPr lang="ru-RU" sz="2400" dirty="0" smtClean="0">
                <a:solidFill>
                  <a:schemeClr val="bg1"/>
                </a:solidFill>
              </a:rPr>
              <a:t>—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домінантними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Таким чином, </a:t>
            </a:r>
            <a:r>
              <a:rPr lang="ru-RU" sz="2400" dirty="0" err="1">
                <a:solidFill>
                  <a:schemeClr val="bg1"/>
                </a:solidFill>
              </a:rPr>
              <a:t>було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сформульовано</a:t>
            </a:r>
            <a:r>
              <a:rPr lang="ru-RU" sz="2400" dirty="0">
                <a:solidFill>
                  <a:schemeClr val="bg1"/>
                </a:solidFill>
              </a:rPr>
              <a:t> два </a:t>
            </a:r>
            <a:r>
              <a:rPr lang="ru-RU" sz="2400" dirty="0" err="1">
                <a:solidFill>
                  <a:schemeClr val="bg1"/>
                </a:solidFill>
              </a:rPr>
              <a:t>найважливіших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генетичних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принципи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b="1" dirty="0" err="1">
                <a:solidFill>
                  <a:schemeClr val="bg1"/>
                </a:solidFill>
              </a:rPr>
              <a:t>домінантності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і </a:t>
            </a:r>
            <a:r>
              <a:rPr lang="ru-RU" sz="2400" b="1" dirty="0" err="1">
                <a:solidFill>
                  <a:schemeClr val="bg1"/>
                </a:solidFill>
              </a:rPr>
              <a:t>рецесивності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61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041" y="116632"/>
            <a:ext cx="68580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44522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Проміжний</a:t>
            </a:r>
            <a:r>
              <a:rPr lang="ru-RU" sz="2000" dirty="0">
                <a:solidFill>
                  <a:schemeClr val="bg1"/>
                </a:solidFill>
              </a:rPr>
              <a:t> характер </a:t>
            </a:r>
            <a:r>
              <a:rPr lang="ru-RU" sz="2000" dirty="0" err="1">
                <a:solidFill>
                  <a:schemeClr val="bg1"/>
                </a:solidFill>
              </a:rPr>
              <a:t>успадкування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ночної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красуні</a:t>
            </a:r>
            <a:r>
              <a:rPr lang="ru-RU" sz="2000" dirty="0">
                <a:solidFill>
                  <a:schemeClr val="bg1"/>
                </a:solidFill>
              </a:rPr>
              <a:t>. У данному </a:t>
            </a:r>
            <a:r>
              <a:rPr lang="ru-RU" sz="2000" dirty="0" err="1">
                <a:solidFill>
                  <a:schemeClr val="bg1"/>
                </a:solidFill>
              </a:rPr>
              <a:t>випадку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 err="1">
                <a:solidFill>
                  <a:schemeClr val="bg1"/>
                </a:solidFill>
              </a:rPr>
              <a:t>розщеплення</a:t>
            </a:r>
            <a:r>
              <a:rPr lang="ru-RU" sz="2000" dirty="0">
                <a:solidFill>
                  <a:schemeClr val="bg1"/>
                </a:solidFill>
              </a:rPr>
              <a:t> по фенотипу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розщепленню</a:t>
            </a:r>
            <a:r>
              <a:rPr lang="ru-RU" sz="2000" dirty="0">
                <a:solidFill>
                  <a:schemeClr val="bg1"/>
                </a:solidFill>
              </a:rPr>
              <a:t> по генотипу</a:t>
            </a:r>
          </a:p>
        </p:txBody>
      </p:sp>
    </p:spTree>
    <p:extLst>
      <p:ext uri="{BB962C8B-B14F-4D97-AF65-F5344CB8AC3E}">
        <p14:creationId xmlns:p14="http://schemas.microsoft.com/office/powerpoint/2010/main" xmlns="" val="2745331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579</TotalTime>
  <Words>2224</Words>
  <Application>Microsoft Office PowerPoint</Application>
  <PresentationFormat>Экран (4:3)</PresentationFormat>
  <Paragraphs>154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Твердый переплет</vt:lpstr>
      <vt:lpstr> ПРИНЦИПИ ТА МЕТОДИ ГЕНЕТИЧНОГО АНАЛІЗУ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№3 ПРИНЦИПИ ТА МЕТОДИ ГЕНЕТИЧНОГО АНАЛІЗУ</dc:title>
  <dc:creator>Oleg</dc:creator>
  <cp:lastModifiedBy>Руслан Аминов</cp:lastModifiedBy>
  <cp:revision>81</cp:revision>
  <dcterms:created xsi:type="dcterms:W3CDTF">2014-02-12T13:04:32Z</dcterms:created>
  <dcterms:modified xsi:type="dcterms:W3CDTF">2022-08-26T15:20:18Z</dcterms:modified>
</cp:coreProperties>
</file>