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unknown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F370F-7C20-4BF4-840A-0C5179F6719D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EAA178-7A09-401B-B87A-4E8771E8E7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5119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ED2663-2D3B-41A5-9812-11C022DE94CC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2747-F74A-4518-9BD3-FE522AAEF5D2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D088-808F-4C0E-B7BE-F7566F5E30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33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2747-F74A-4518-9BD3-FE522AAEF5D2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D088-808F-4C0E-B7BE-F7566F5E30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7887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2747-F74A-4518-9BD3-FE522AAEF5D2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D088-808F-4C0E-B7BE-F7566F5E30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7728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2747-F74A-4518-9BD3-FE522AAEF5D2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D088-808F-4C0E-B7BE-F7566F5E30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9577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2747-F74A-4518-9BD3-FE522AAEF5D2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D088-808F-4C0E-B7BE-F7566F5E30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345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2747-F74A-4518-9BD3-FE522AAEF5D2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D088-808F-4C0E-B7BE-F7566F5E30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9151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2747-F74A-4518-9BD3-FE522AAEF5D2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D088-808F-4C0E-B7BE-F7566F5E30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5710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2747-F74A-4518-9BD3-FE522AAEF5D2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D088-808F-4C0E-B7BE-F7566F5E30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4437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2747-F74A-4518-9BD3-FE522AAEF5D2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D088-808F-4C0E-B7BE-F7566F5E30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8786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2747-F74A-4518-9BD3-FE522AAEF5D2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D088-808F-4C0E-B7BE-F7566F5E30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1940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2747-F74A-4518-9BD3-FE522AAEF5D2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D088-808F-4C0E-B7BE-F7566F5E30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0958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F2747-F74A-4518-9BD3-FE522AAEF5D2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4D088-808F-4C0E-B7BE-F7566F5E30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2412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tock-footage-animation-of-seamlessly-looping-dna-strand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-22584" y="0"/>
            <a:ext cx="9166584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03848" y="3380687"/>
            <a:ext cx="5760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 smtClean="0">
                <a:solidFill>
                  <a:schemeClr val="bg1"/>
                </a:solidFill>
              </a:rPr>
              <a:t>Взаємодія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генів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Генетика </a:t>
            </a:r>
            <a:r>
              <a:rPr lang="ru-RU" sz="2400" dirty="0" err="1">
                <a:solidFill>
                  <a:schemeClr val="bg1"/>
                </a:solidFill>
              </a:rPr>
              <a:t>кількісних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ознак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chemeClr val="bg1"/>
                </a:solidFill>
              </a:rPr>
              <a:t>Пенетрантність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en-US" sz="2400" dirty="0" smtClean="0">
                <a:solidFill>
                  <a:schemeClr val="bg1"/>
                </a:solidFill>
              </a:rPr>
              <a:t>e</a:t>
            </a:r>
            <a:r>
              <a:rPr lang="ru-RU" sz="2400" dirty="0" err="1" smtClean="0">
                <a:solidFill>
                  <a:schemeClr val="bg1"/>
                </a:solidFill>
              </a:rPr>
              <a:t>кспресивність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плейотропна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дія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генів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84511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60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8959" y="260648"/>
            <a:ext cx="5641313" cy="559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5949280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>
                <a:solidFill>
                  <a:schemeClr val="bg1"/>
                </a:solidFill>
              </a:rPr>
              <a:t>Домінантний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епістаз</a:t>
            </a:r>
            <a:r>
              <a:rPr lang="ru-RU" sz="3200" dirty="0">
                <a:solidFill>
                  <a:schemeClr val="bg1"/>
                </a:solidFill>
              </a:rPr>
              <a:t>, </a:t>
            </a:r>
            <a:r>
              <a:rPr lang="ru-RU" sz="3200" dirty="0" err="1">
                <a:solidFill>
                  <a:schemeClr val="bg1"/>
                </a:solidFill>
              </a:rPr>
              <a:t>розщеплення</a:t>
            </a:r>
            <a:r>
              <a:rPr lang="ru-RU" sz="3200" dirty="0">
                <a:solidFill>
                  <a:schemeClr val="bg1"/>
                </a:solidFill>
              </a:rPr>
              <a:t> 12 : 3: 1</a:t>
            </a:r>
          </a:p>
        </p:txBody>
      </p:sp>
    </p:spTree>
    <p:extLst>
      <p:ext uri="{BB962C8B-B14F-4D97-AF65-F5344CB8AC3E}">
        <p14:creationId xmlns:p14="http://schemas.microsoft.com/office/powerpoint/2010/main" xmlns="" val="3346805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3742" y="2348880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Іноді</a:t>
            </a:r>
            <a:r>
              <a:rPr lang="ru-RU" sz="4000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відбувається</a:t>
            </a:r>
            <a:r>
              <a:rPr lang="ru-RU" sz="4000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подвійний</a:t>
            </a:r>
            <a:r>
              <a:rPr lang="ru-RU" sz="4000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рецесивний</a:t>
            </a:r>
            <a:r>
              <a:rPr lang="ru-RU" sz="4000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епістаз</a:t>
            </a:r>
            <a:r>
              <a:rPr lang="ru-RU" sz="40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,</a:t>
            </a:r>
            <a:r>
              <a:rPr lang="en-US" sz="40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коли </a:t>
            </a:r>
            <a:r>
              <a:rPr lang="ru-RU" sz="40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аа</a:t>
            </a:r>
            <a:r>
              <a:rPr lang="ru-RU" sz="4000" dirty="0">
                <a:solidFill>
                  <a:schemeClr val="bg1"/>
                </a:solidFill>
                <a:latin typeface="Monotype Corsiva" panose="03010101010201010101" pitchFamily="66" charset="0"/>
              </a:rPr>
              <a:t>&gt;В, </a:t>
            </a:r>
            <a:r>
              <a:rPr lang="ru-RU" sz="40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співвідношення</a:t>
            </a:r>
            <a:r>
              <a:rPr lang="ru-RU" sz="4000" dirty="0">
                <a:solidFill>
                  <a:schemeClr val="bg1"/>
                </a:solidFill>
                <a:latin typeface="Monotype Corsiva" panose="03010101010201010101" pitchFamily="66" charset="0"/>
              </a:rPr>
              <a:t> 9 : 7. </a:t>
            </a:r>
            <a:r>
              <a:rPr lang="ru-RU" sz="40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Часто</a:t>
            </a:r>
            <a:r>
              <a:rPr lang="en-US" sz="40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спостерігається</a:t>
            </a:r>
            <a:r>
              <a:rPr lang="ru-RU" sz="40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dirty="0">
                <a:solidFill>
                  <a:schemeClr val="bg1"/>
                </a:solidFill>
                <a:latin typeface="Monotype Corsiva" panose="03010101010201010101" pitchFamily="66" charset="0"/>
              </a:rPr>
              <a:t>у </a:t>
            </a:r>
            <a:r>
              <a:rPr lang="ru-RU" sz="40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квітів</a:t>
            </a:r>
            <a:r>
              <a:rPr lang="ru-RU" sz="4000" dirty="0">
                <a:solidFill>
                  <a:schemeClr val="bg1"/>
                </a:solidFill>
                <a:latin typeface="Monotype Corsiva" panose="03010101010201010101" pitchFamily="66" charset="0"/>
              </a:rPr>
              <a:t> та </a:t>
            </a:r>
            <a:r>
              <a:rPr lang="ru-RU" sz="40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цибулі</a:t>
            </a:r>
            <a:r>
              <a:rPr lang="ru-RU" sz="4000" dirty="0">
                <a:solidFill>
                  <a:schemeClr val="bg1"/>
                </a:solidFill>
                <a:latin typeface="Monotype Corsiva" panose="03010101010201010101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99843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2809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Генетика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кількісних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dirty="0" err="1">
                <a:solidFill>
                  <a:schemeClr val="bg1"/>
                </a:solidFill>
              </a:rPr>
              <a:t>Кількісні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ознаки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або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полімерія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>
                <a:solidFill>
                  <a:schemeClr val="bg1"/>
                </a:solidFill>
              </a:rPr>
              <a:t>це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явище</a:t>
            </a:r>
            <a:r>
              <a:rPr lang="ru-RU" sz="2800" dirty="0">
                <a:solidFill>
                  <a:schemeClr val="bg1"/>
                </a:solidFill>
              </a:rPr>
              <a:t> коли одна і та </a:t>
            </a:r>
            <a:r>
              <a:rPr lang="ru-RU" sz="2800" dirty="0" smtClean="0">
                <a:solidFill>
                  <a:schemeClr val="bg1"/>
                </a:solidFill>
              </a:rPr>
              <a:t>ж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ознака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залежить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від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двох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або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більшої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кількості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ознак</a:t>
            </a:r>
            <a:r>
              <a:rPr lang="ru-RU" sz="2800" dirty="0">
                <a:solidFill>
                  <a:schemeClr val="bg1"/>
                </a:solidFill>
              </a:rPr>
              <a:t>. </a:t>
            </a:r>
            <a:r>
              <a:rPr lang="ru-RU" sz="2800" dirty="0" err="1" smtClean="0">
                <a:solidFill>
                  <a:schemeClr val="bg1"/>
                </a:solidFill>
              </a:rPr>
              <a:t>Це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залежить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від</a:t>
            </a:r>
            <a:r>
              <a:rPr lang="ru-RU" sz="2800" dirty="0">
                <a:solidFill>
                  <a:schemeClr val="bg1"/>
                </a:solidFill>
              </a:rPr>
              <a:t> 2, 3, 4 </a:t>
            </a:r>
            <a:r>
              <a:rPr lang="ru-RU" sz="2800" dirty="0" err="1">
                <a:solidFill>
                  <a:schemeClr val="bg1"/>
                </a:solidFill>
              </a:rPr>
              <a:t>або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більше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генів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різних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локусів</a:t>
            </a:r>
            <a:r>
              <a:rPr lang="ru-RU" sz="2800" dirty="0">
                <a:solidFill>
                  <a:schemeClr val="bg1"/>
                </a:solidFill>
              </a:rPr>
              <a:t>.</a:t>
            </a:r>
          </a:p>
          <a:p>
            <a:r>
              <a:rPr lang="ru-RU" sz="2800" dirty="0" err="1">
                <a:solidFill>
                  <a:schemeClr val="bg1"/>
                </a:solidFill>
              </a:rPr>
              <a:t>Більшість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ознак</a:t>
            </a:r>
            <a:r>
              <a:rPr lang="ru-RU" sz="2800" dirty="0">
                <a:solidFill>
                  <a:schemeClr val="bg1"/>
                </a:solidFill>
              </a:rPr>
              <a:t> у </a:t>
            </a:r>
            <a:r>
              <a:rPr lang="ru-RU" sz="2800" dirty="0" err="1">
                <a:solidFill>
                  <a:schemeClr val="bg1"/>
                </a:solidFill>
              </a:rPr>
              <a:t>нашому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світі</a:t>
            </a:r>
            <a:r>
              <a:rPr lang="ru-RU" sz="2800" dirty="0">
                <a:solidFill>
                  <a:schemeClr val="bg1"/>
                </a:solidFill>
              </a:rPr>
              <a:t> є </a:t>
            </a:r>
            <a:r>
              <a:rPr lang="ru-RU" sz="2800" dirty="0" err="1">
                <a:solidFill>
                  <a:schemeClr val="bg1"/>
                </a:solidFill>
              </a:rPr>
              <a:t>кількісні</a:t>
            </a:r>
            <a:r>
              <a:rPr lang="ru-RU" sz="2800" dirty="0">
                <a:solidFill>
                  <a:schemeClr val="bg1"/>
                </a:solidFill>
              </a:rPr>
              <a:t>. </a:t>
            </a:r>
            <a:r>
              <a:rPr lang="ru-RU" sz="2800" dirty="0" err="1">
                <a:solidFill>
                  <a:schemeClr val="bg1"/>
                </a:solidFill>
              </a:rPr>
              <a:t>Наприклад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маса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тіла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>
                <a:solidFill>
                  <a:schemeClr val="bg1"/>
                </a:solidFill>
              </a:rPr>
              <a:t>зріст</a:t>
            </a:r>
            <a:r>
              <a:rPr lang="ru-RU" sz="2800" dirty="0">
                <a:solidFill>
                  <a:schemeClr val="bg1"/>
                </a:solidFill>
              </a:rPr>
              <a:t>, вага, </a:t>
            </a:r>
            <a:r>
              <a:rPr lang="ru-RU" sz="2800" dirty="0" err="1">
                <a:solidFill>
                  <a:schemeClr val="bg1"/>
                </a:solidFill>
              </a:rPr>
              <a:t>кільксть</a:t>
            </a:r>
            <a:r>
              <a:rPr lang="ru-RU" sz="2800" dirty="0">
                <a:solidFill>
                  <a:schemeClr val="bg1"/>
                </a:solidFill>
              </a:rPr>
              <a:t> жиру в </a:t>
            </a:r>
            <a:r>
              <a:rPr lang="ru-RU" sz="2800" dirty="0" err="1">
                <a:solidFill>
                  <a:schemeClr val="bg1"/>
                </a:solidFill>
              </a:rPr>
              <a:t>молоці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>
                <a:solidFill>
                  <a:schemeClr val="bg1"/>
                </a:solidFill>
              </a:rPr>
              <a:t>яйценоскість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smtClean="0">
                <a:solidFill>
                  <a:schemeClr val="bg1"/>
                </a:solidFill>
              </a:rPr>
              <a:t>об</a:t>
            </a:r>
            <a:r>
              <a:rPr lang="en-US" sz="2800" dirty="0" smtClean="0">
                <a:solidFill>
                  <a:schemeClr val="bg1"/>
                </a:solidFill>
              </a:rPr>
              <a:t>’</a:t>
            </a:r>
            <a:r>
              <a:rPr lang="ru-RU" sz="2800" dirty="0" err="1" smtClean="0">
                <a:solidFill>
                  <a:schemeClr val="bg1"/>
                </a:solidFill>
              </a:rPr>
              <a:t>єм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удоїв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та </a:t>
            </a:r>
            <a:r>
              <a:rPr lang="ru-RU" sz="2800" dirty="0" err="1">
                <a:solidFill>
                  <a:schemeClr val="bg1"/>
                </a:solidFill>
              </a:rPr>
              <a:t>інш</a:t>
            </a:r>
            <a:r>
              <a:rPr lang="ru-RU" sz="2800" dirty="0">
                <a:solidFill>
                  <a:schemeClr val="bg1"/>
                </a:solidFill>
              </a:rPr>
              <a:t>. </a:t>
            </a:r>
            <a:r>
              <a:rPr lang="ru-RU" sz="2800" dirty="0" err="1">
                <a:solidFill>
                  <a:schemeClr val="bg1"/>
                </a:solidFill>
              </a:rPr>
              <a:t>Наприклад</a:t>
            </a:r>
            <a:r>
              <a:rPr lang="ru-RU" sz="2800" dirty="0">
                <a:solidFill>
                  <a:schemeClr val="bg1"/>
                </a:solidFill>
              </a:rPr>
              <a:t>, при </a:t>
            </a:r>
            <a:r>
              <a:rPr lang="ru-RU" sz="2800" dirty="0" err="1">
                <a:solidFill>
                  <a:schemeClr val="bg1"/>
                </a:solidFill>
              </a:rPr>
              <a:t>кількісних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ознаках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спостерігається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не </a:t>
            </a:r>
            <a:r>
              <a:rPr lang="ru-RU" sz="2800" dirty="0" err="1">
                <a:solidFill>
                  <a:schemeClr val="bg1"/>
                </a:solidFill>
              </a:rPr>
              <a:t>менделівське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розщеплення</a:t>
            </a:r>
            <a:r>
              <a:rPr lang="ru-RU" sz="2800" dirty="0">
                <a:solidFill>
                  <a:schemeClr val="bg1"/>
                </a:solidFill>
              </a:rPr>
              <a:t>, а </a:t>
            </a:r>
            <a:r>
              <a:rPr lang="ru-RU" sz="2800" dirty="0" err="1" smtClean="0">
                <a:solidFill>
                  <a:schemeClr val="bg1"/>
                </a:solidFill>
              </a:rPr>
              <a:t>прояву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генів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в </a:t>
            </a:r>
            <a:r>
              <a:rPr lang="ru-RU" sz="2800" dirty="0" err="1">
                <a:solidFill>
                  <a:schemeClr val="bg1"/>
                </a:solidFill>
              </a:rPr>
              <a:t>залежності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від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кількості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домінантних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генів</a:t>
            </a:r>
            <a:r>
              <a:rPr lang="ru-RU" sz="28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933727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3912071" cy="683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35598" y="2828836"/>
            <a:ext cx="46568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chemeClr val="bg1"/>
                </a:solidFill>
              </a:rPr>
              <a:t>Відносна</a:t>
            </a:r>
            <a:r>
              <a:rPr lang="ru-RU" sz="2400" dirty="0">
                <a:solidFill>
                  <a:schemeClr val="bg1"/>
                </a:solidFill>
              </a:rPr>
              <a:t> частота </a:t>
            </a:r>
            <a:r>
              <a:rPr lang="ru-RU" sz="2400" dirty="0" err="1">
                <a:solidFill>
                  <a:schemeClr val="bg1"/>
                </a:solidFill>
              </a:rPr>
              <a:t>рослин</a:t>
            </a:r>
            <a:r>
              <a:rPr lang="ru-RU" sz="2400" dirty="0">
                <a:solidFill>
                  <a:schemeClr val="bg1"/>
                </a:solidFill>
              </a:rPr>
              <a:t> табаку </a:t>
            </a:r>
            <a:r>
              <a:rPr lang="ru-RU" sz="2400" dirty="0" err="1" smtClean="0">
                <a:solidFill>
                  <a:schemeClr val="bg1"/>
                </a:solidFill>
              </a:rPr>
              <a:t>різної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висоти</a:t>
            </a:r>
            <a:r>
              <a:rPr lang="ru-RU" sz="2400" dirty="0">
                <a:solidFill>
                  <a:schemeClr val="bg1"/>
                </a:solidFill>
              </a:rPr>
              <a:t> у другому </a:t>
            </a:r>
            <a:r>
              <a:rPr lang="ru-RU" sz="2400" dirty="0" err="1" smtClean="0">
                <a:solidFill>
                  <a:schemeClr val="bg1"/>
                </a:solidFill>
              </a:rPr>
              <a:t>поколінні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від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схрещування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між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карликовими</a:t>
            </a:r>
            <a:r>
              <a:rPr lang="ru-RU" sz="2400" dirty="0">
                <a:solidFill>
                  <a:schemeClr val="bg1"/>
                </a:solidFill>
              </a:rPr>
              <a:t> та </a:t>
            </a:r>
            <a:r>
              <a:rPr lang="ru-RU" sz="2400" dirty="0" err="1">
                <a:solidFill>
                  <a:schemeClr val="bg1"/>
                </a:solidFill>
              </a:rPr>
              <a:t>високими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рослинами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676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17" y="1"/>
            <a:ext cx="4919123" cy="493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"/>
            <a:ext cx="3038475" cy="493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654" y="5442523"/>
            <a:ext cx="90235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chemeClr val="bg1"/>
                </a:solidFill>
              </a:rPr>
              <a:t>Успадкування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кольору</a:t>
            </a:r>
            <a:r>
              <a:rPr lang="ru-RU" sz="2000" dirty="0">
                <a:solidFill>
                  <a:schemeClr val="bg1"/>
                </a:solidFill>
              </a:rPr>
              <a:t> зерна у </a:t>
            </a:r>
            <a:r>
              <a:rPr lang="ru-RU" sz="2000" dirty="0" err="1">
                <a:solidFill>
                  <a:schemeClr val="bg1"/>
                </a:solidFill>
              </a:rPr>
              <a:t>пшениці</a:t>
            </a:r>
            <a:r>
              <a:rPr lang="ru-RU" sz="2000" dirty="0">
                <a:solidFill>
                  <a:schemeClr val="bg1"/>
                </a:solidFill>
              </a:rPr>
              <a:t> (</a:t>
            </a:r>
            <a:r>
              <a:rPr lang="ru-RU" sz="2000" dirty="0" err="1">
                <a:solidFill>
                  <a:schemeClr val="bg1"/>
                </a:solidFill>
              </a:rPr>
              <a:t>полімерія</a:t>
            </a:r>
            <a:r>
              <a:rPr lang="ru-RU" sz="2000" dirty="0">
                <a:solidFill>
                  <a:schemeClr val="bg1"/>
                </a:solidFill>
              </a:rPr>
              <a:t>), та </a:t>
            </a:r>
            <a:r>
              <a:rPr lang="ru-RU" sz="2000" dirty="0" err="1" smtClean="0">
                <a:solidFill>
                  <a:schemeClr val="bg1"/>
                </a:solidFill>
              </a:rPr>
              <a:t>розподіл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частот </a:t>
            </a:r>
            <a:r>
              <a:rPr lang="ru-RU" sz="2000" dirty="0" err="1">
                <a:solidFill>
                  <a:schemeClr val="bg1"/>
                </a:solidFill>
              </a:rPr>
              <a:t>генотипів</a:t>
            </a:r>
            <a:r>
              <a:rPr lang="ru-RU" sz="2000" dirty="0">
                <a:solidFill>
                  <a:schemeClr val="bg1"/>
                </a:solidFill>
              </a:rPr>
              <a:t> в </a:t>
            </a:r>
            <a:r>
              <a:rPr lang="ru-RU" sz="2000" dirty="0" err="1">
                <a:solidFill>
                  <a:schemeClr val="bg1"/>
                </a:solidFill>
              </a:rPr>
              <a:t>F2</a:t>
            </a:r>
            <a:r>
              <a:rPr lang="ru-RU" sz="2000" dirty="0">
                <a:solidFill>
                  <a:schemeClr val="bg1"/>
                </a:solidFill>
              </a:rPr>
              <a:t> у </a:t>
            </a:r>
            <a:r>
              <a:rPr lang="ru-RU" sz="2000" dirty="0" err="1">
                <a:solidFill>
                  <a:schemeClr val="bg1"/>
                </a:solidFill>
              </a:rPr>
              <a:t>випадку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кумулятивної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полімерії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якщо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за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ознаку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забарвлення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відповідає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декілька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генів</a:t>
            </a:r>
            <a:r>
              <a:rPr lang="ru-RU" sz="2000" dirty="0">
                <a:solidFill>
                  <a:schemeClr val="bg1"/>
                </a:solidFill>
              </a:rPr>
              <a:t>. В данному </a:t>
            </a:r>
            <a:r>
              <a:rPr lang="ru-RU" sz="2000" dirty="0" err="1">
                <a:solidFill>
                  <a:schemeClr val="bg1"/>
                </a:solidFill>
              </a:rPr>
              <a:t>випадку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дві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пари </a:t>
            </a:r>
            <a:r>
              <a:rPr lang="ru-RU" sz="2000" dirty="0" err="1">
                <a:solidFill>
                  <a:schemeClr val="bg1"/>
                </a:solidFill>
              </a:rPr>
              <a:t>алельних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генів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39958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332414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95936" y="187593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err="1">
                <a:solidFill>
                  <a:schemeClr val="bg1"/>
                </a:solidFill>
              </a:rPr>
              <a:t>Розщеплення</a:t>
            </a:r>
            <a:r>
              <a:rPr lang="ru-RU" sz="2400" b="1" i="1" dirty="0">
                <a:solidFill>
                  <a:schemeClr val="bg1"/>
                </a:solidFill>
              </a:rPr>
              <a:t> при </a:t>
            </a:r>
            <a:r>
              <a:rPr lang="ru-RU" sz="2400" b="1" i="1" dirty="0" err="1">
                <a:solidFill>
                  <a:schemeClr val="bg1"/>
                </a:solidFill>
              </a:rPr>
              <a:t>великій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кількості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ознак</a:t>
            </a:r>
            <a:endParaRPr lang="ru-RU" sz="2400" b="1" i="1" dirty="0">
              <a:solidFill>
                <a:schemeClr val="bg1"/>
              </a:solidFill>
            </a:endParaRPr>
          </a:p>
          <a:p>
            <a:pPr algn="ctr"/>
            <a:r>
              <a:rPr lang="ru-RU" sz="2400" b="1" i="1" dirty="0" err="1">
                <a:solidFill>
                  <a:schemeClr val="bg1"/>
                </a:solidFill>
              </a:rPr>
              <a:t>наближаєтья</a:t>
            </a:r>
            <a:r>
              <a:rPr lang="ru-RU" sz="2400" b="1" i="1" dirty="0">
                <a:solidFill>
                  <a:schemeClr val="bg1"/>
                </a:solidFill>
              </a:rPr>
              <a:t> до нормального </a:t>
            </a:r>
            <a:r>
              <a:rPr lang="ru-RU" sz="2400" b="1" i="1" dirty="0" err="1">
                <a:solidFill>
                  <a:schemeClr val="bg1"/>
                </a:solidFill>
              </a:rPr>
              <a:t>розподілу</a:t>
            </a:r>
            <a:r>
              <a:rPr lang="ru-RU" sz="2400" b="1" i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95936" y="501317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Успадкування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ознаки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контролюється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 до 5 пар </a:t>
            </a:r>
            <a:r>
              <a:rPr lang="ru-RU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генів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потомстві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двох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гетерозігот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746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05064"/>
            <a:ext cx="58197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1677" y="116632"/>
            <a:ext cx="89289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Таким чином, </a:t>
            </a:r>
            <a:r>
              <a:rPr lang="ru-RU" dirty="0" err="1">
                <a:solidFill>
                  <a:schemeClr val="bg1"/>
                </a:solidFill>
              </a:rPr>
              <a:t>ознаки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корисні</a:t>
            </a:r>
            <a:r>
              <a:rPr lang="ru-RU" dirty="0">
                <a:solidFill>
                  <a:schemeClr val="bg1"/>
                </a:solidFill>
              </a:rPr>
              <a:t> для </a:t>
            </a:r>
            <a:r>
              <a:rPr lang="ru-RU" dirty="0" err="1">
                <a:solidFill>
                  <a:schemeClr val="bg1"/>
                </a:solidFill>
              </a:rPr>
              <a:t>господарства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успадковуються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кумулятивною </a:t>
            </a:r>
            <a:r>
              <a:rPr lang="ru-RU" dirty="0" err="1">
                <a:solidFill>
                  <a:schemeClr val="bg1"/>
                </a:solidFill>
              </a:rPr>
              <a:t>полімерією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</a:rPr>
              <a:t>За типом </a:t>
            </a:r>
            <a:r>
              <a:rPr lang="ru-RU" dirty="0" err="1">
                <a:solidFill>
                  <a:schemeClr val="bg1"/>
                </a:solidFill>
              </a:rPr>
              <a:t>кумулятивної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полімерії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успадковується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чимало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кількісних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ознак</a:t>
            </a:r>
            <a:r>
              <a:rPr lang="ru-RU" dirty="0">
                <a:solidFill>
                  <a:schemeClr val="bg1"/>
                </a:solidFill>
              </a:rPr>
              <a:t> — </a:t>
            </a:r>
            <a:r>
              <a:rPr lang="ru-RU" dirty="0" err="1">
                <a:solidFill>
                  <a:schemeClr val="bg1"/>
                </a:solidFill>
              </a:rPr>
              <a:t>колір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err="1">
                <a:solidFill>
                  <a:schemeClr val="bg1"/>
                </a:solidFill>
              </a:rPr>
              <a:t>шкіри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людини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удійність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корів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яйценіскість</a:t>
            </a:r>
            <a:r>
              <a:rPr lang="ru-RU" dirty="0">
                <a:solidFill>
                  <a:schemeClr val="bg1"/>
                </a:solidFill>
              </a:rPr>
              <a:t> курей, </a:t>
            </a:r>
            <a:r>
              <a:rPr lang="ru-RU" dirty="0" err="1">
                <a:solidFill>
                  <a:schemeClr val="bg1"/>
                </a:solidFill>
              </a:rPr>
              <a:t>врожай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злаків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інши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ознаки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r>
              <a:rPr lang="ru-RU" dirty="0" err="1">
                <a:solidFill>
                  <a:schemeClr val="bg1"/>
                </a:solidFill>
              </a:rPr>
              <a:t>Полімерні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ознаки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необхідно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вимірювати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або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рахувати</a:t>
            </a:r>
            <a:r>
              <a:rPr lang="ru-RU" dirty="0">
                <a:solidFill>
                  <a:schemeClr val="bg1"/>
                </a:solidFill>
              </a:rPr>
              <a:t>. Тому вони не є </a:t>
            </a:r>
            <a:r>
              <a:rPr lang="ru-RU" dirty="0" err="1">
                <a:solidFill>
                  <a:schemeClr val="bg1"/>
                </a:solidFill>
              </a:rPr>
              <a:t>якісними</a:t>
            </a:r>
            <a:r>
              <a:rPr lang="ru-RU" dirty="0">
                <a:solidFill>
                  <a:schemeClr val="bg1"/>
                </a:solidFill>
              </a:rPr>
              <a:t>, а</a:t>
            </a:r>
          </a:p>
          <a:p>
            <a:r>
              <a:rPr lang="ru-RU" dirty="0">
                <a:solidFill>
                  <a:schemeClr val="bg1"/>
                </a:solidFill>
              </a:rPr>
              <a:t>є </a:t>
            </a:r>
            <a:r>
              <a:rPr lang="ru-RU" dirty="0" err="1">
                <a:solidFill>
                  <a:schemeClr val="bg1"/>
                </a:solidFill>
              </a:rPr>
              <a:t>кількісними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ознаками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Аналіз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успадкування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кількісних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ознак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важкий</a:t>
            </a:r>
            <a:r>
              <a:rPr lang="ru-RU" dirty="0">
                <a:solidFill>
                  <a:schemeClr val="bg1"/>
                </a:solidFill>
              </a:rPr>
              <a:t>, але </a:t>
            </a:r>
            <a:r>
              <a:rPr lang="ru-RU" dirty="0" err="1">
                <a:solidFill>
                  <a:schemeClr val="bg1"/>
                </a:solidFill>
              </a:rPr>
              <a:t>він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має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err="1">
                <a:solidFill>
                  <a:schemeClr val="bg1"/>
                </a:solidFill>
              </a:rPr>
              <a:t>важливе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практичне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значення</a:t>
            </a:r>
            <a:r>
              <a:rPr lang="ru-RU" dirty="0">
                <a:solidFill>
                  <a:schemeClr val="bg1"/>
                </a:solidFill>
              </a:rPr>
              <a:t>, тому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усі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цінні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ознаки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тварин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рослин</a:t>
            </a:r>
            <a:r>
              <a:rPr lang="ru-RU" dirty="0">
                <a:solidFill>
                  <a:schemeClr val="bg1"/>
                </a:solidFill>
              </a:rPr>
              <a:t> є</a:t>
            </a:r>
          </a:p>
          <a:p>
            <a:r>
              <a:rPr lang="ru-RU" dirty="0" err="1">
                <a:solidFill>
                  <a:schemeClr val="bg1"/>
                </a:solidFill>
              </a:rPr>
              <a:t>кількісними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Проява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кількісних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ознак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залежить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умов </a:t>
            </a:r>
            <a:r>
              <a:rPr lang="ru-RU" dirty="0" err="1">
                <a:solidFill>
                  <a:schemeClr val="bg1"/>
                </a:solidFill>
              </a:rPr>
              <a:t>розвитку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огранізму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</a:rPr>
              <a:t>Таким чином на фенотип </a:t>
            </a:r>
            <a:r>
              <a:rPr lang="ru-RU" dirty="0" err="1">
                <a:solidFill>
                  <a:schemeClr val="bg1"/>
                </a:solidFill>
              </a:rPr>
              <a:t>впливає</a:t>
            </a:r>
            <a:r>
              <a:rPr lang="ru-RU" dirty="0">
                <a:solidFill>
                  <a:schemeClr val="bg1"/>
                </a:solidFill>
              </a:rPr>
              <a:t> як генотип так і </a:t>
            </a:r>
            <a:r>
              <a:rPr lang="ru-RU" dirty="0" err="1">
                <a:solidFill>
                  <a:schemeClr val="bg1"/>
                </a:solidFill>
              </a:rPr>
              <a:t>зовнишне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середовище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r>
              <a:rPr lang="ru-RU" dirty="0" err="1">
                <a:solidFill>
                  <a:schemeClr val="bg1"/>
                </a:solidFill>
              </a:rPr>
              <a:t>Також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існує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некумулятивна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полімерія</a:t>
            </a:r>
            <a:r>
              <a:rPr lang="ru-RU" dirty="0">
                <a:solidFill>
                  <a:schemeClr val="bg1"/>
                </a:solidFill>
              </a:rPr>
              <a:t> — </a:t>
            </a:r>
            <a:r>
              <a:rPr lang="ru-RU" dirty="0" err="1">
                <a:solidFill>
                  <a:schemeClr val="bg1"/>
                </a:solidFill>
              </a:rPr>
              <a:t>якщо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присутність</a:t>
            </a:r>
            <a:r>
              <a:rPr lang="ru-RU" dirty="0">
                <a:solidFill>
                  <a:schemeClr val="bg1"/>
                </a:solidFill>
              </a:rPr>
              <a:t> одного гену </a:t>
            </a:r>
            <a:r>
              <a:rPr lang="ru-RU" dirty="0" err="1">
                <a:solidFill>
                  <a:schemeClr val="bg1"/>
                </a:solidFill>
              </a:rPr>
              <a:t>надає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err="1">
                <a:solidFill>
                  <a:schemeClr val="bg1"/>
                </a:solidFill>
              </a:rPr>
              <a:t>повну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вираженість</a:t>
            </a:r>
            <a:r>
              <a:rPr lang="ru-RU" dirty="0">
                <a:solidFill>
                  <a:schemeClr val="bg1"/>
                </a:solidFill>
              </a:rPr>
              <a:t> гену.</a:t>
            </a:r>
          </a:p>
          <a:p>
            <a:r>
              <a:rPr lang="ru-RU" dirty="0" err="1">
                <a:solidFill>
                  <a:schemeClr val="bg1"/>
                </a:solidFill>
              </a:rPr>
              <a:t>Оцінка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кількісних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ознак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вимагає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використання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статистичних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методів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розроблених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err="1">
                <a:solidFill>
                  <a:schemeClr val="bg1"/>
                </a:solidFill>
              </a:rPr>
              <a:t>Гальтоном</a:t>
            </a:r>
            <a:r>
              <a:rPr lang="ru-RU" dirty="0">
                <a:solidFill>
                  <a:schemeClr val="bg1"/>
                </a:solidFill>
              </a:rPr>
              <a:t> і зараз </a:t>
            </a:r>
            <a:r>
              <a:rPr lang="ru-RU" dirty="0" err="1">
                <a:solidFill>
                  <a:schemeClr val="bg1"/>
                </a:solidFill>
              </a:rPr>
              <a:t>називається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біометрією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849246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21187"/>
            <a:ext cx="4824535" cy="50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260648"/>
            <a:ext cx="8712968" cy="461665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reflection blurRad="6350" stA="50000" endA="300" endPos="90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chemeClr val="bg1"/>
                </a:solidFill>
              </a:rPr>
              <a:t>Успадкування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оперення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ніг</a:t>
            </a:r>
            <a:r>
              <a:rPr lang="ru-RU" sz="2400" b="1" i="1" dirty="0">
                <a:solidFill>
                  <a:schemeClr val="bg1"/>
                </a:solidFill>
              </a:rPr>
              <a:t> у курей </a:t>
            </a:r>
            <a:r>
              <a:rPr lang="ru-RU" sz="2400" b="1" i="1" dirty="0" smtClean="0">
                <a:solidFill>
                  <a:schemeClr val="bg1"/>
                </a:solidFill>
              </a:rPr>
              <a:t>–</a:t>
            </a:r>
            <a:r>
              <a:rPr lang="en-US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некумулятивна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полімерія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73838" y="6180112"/>
            <a:ext cx="4176463" cy="461665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Розщеплення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15 : 1</a:t>
            </a:r>
          </a:p>
        </p:txBody>
      </p:sp>
    </p:spTree>
    <p:extLst>
      <p:ext uri="{BB962C8B-B14F-4D97-AF65-F5344CB8AC3E}">
        <p14:creationId xmlns:p14="http://schemas.microsoft.com/office/powerpoint/2010/main" xmlns="" val="158926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52" y="188640"/>
            <a:ext cx="48245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Плейотропна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генів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err="1">
                <a:solidFill>
                  <a:schemeClr val="bg1"/>
                </a:solidFill>
              </a:rPr>
              <a:t>Плейотропна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генів</a:t>
            </a:r>
            <a:r>
              <a:rPr lang="ru-RU" dirty="0">
                <a:solidFill>
                  <a:schemeClr val="bg1"/>
                </a:solidFill>
              </a:rPr>
              <a:t> - </a:t>
            </a:r>
            <a:r>
              <a:rPr lang="ru-RU" dirty="0" err="1">
                <a:solidFill>
                  <a:schemeClr val="bg1"/>
                </a:solidFill>
              </a:rPr>
              <a:t>це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залежність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кількох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ознак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одного гена</a:t>
            </a:r>
            <a:r>
              <a:rPr lang="ru-RU" dirty="0" smtClean="0">
                <a:solidFill>
                  <a:schemeClr val="bg1"/>
                </a:solidFill>
              </a:rPr>
              <a:t>,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тобто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множинна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дія</a:t>
            </a:r>
            <a:r>
              <a:rPr lang="ru-RU" dirty="0">
                <a:solidFill>
                  <a:schemeClr val="bg1"/>
                </a:solidFill>
              </a:rPr>
              <a:t> одного гена. У </a:t>
            </a:r>
            <a:r>
              <a:rPr lang="ru-RU" dirty="0" err="1">
                <a:solidFill>
                  <a:schemeClr val="bg1"/>
                </a:solidFill>
              </a:rPr>
              <a:t>дрозофіли</a:t>
            </a:r>
            <a:r>
              <a:rPr lang="ru-RU" dirty="0">
                <a:solidFill>
                  <a:schemeClr val="bg1"/>
                </a:solidFill>
              </a:rPr>
              <a:t> ген </a:t>
            </a:r>
            <a:r>
              <a:rPr lang="ru-RU" dirty="0" err="1">
                <a:solidFill>
                  <a:schemeClr val="bg1"/>
                </a:solidFill>
              </a:rPr>
              <a:t>білого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кольору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очей </a:t>
            </a:r>
            <a:r>
              <a:rPr lang="ru-RU" dirty="0" err="1">
                <a:solidFill>
                  <a:schemeClr val="bg1"/>
                </a:solidFill>
              </a:rPr>
              <a:t>одночасно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впливає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колір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тіла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довжину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крил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будову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статевого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апарату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знижує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плодючість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зменшує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тривалість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життя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smtClean="0">
                <a:solidFill>
                  <a:schemeClr val="bg1"/>
                </a:solidFill>
              </a:rPr>
              <a:t>У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людини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відома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спадкова</a:t>
            </a:r>
            <a:r>
              <a:rPr lang="ru-RU" dirty="0">
                <a:solidFill>
                  <a:schemeClr val="bg1"/>
                </a:solidFill>
              </a:rPr>
              <a:t> хвороба - </a:t>
            </a:r>
            <a:r>
              <a:rPr lang="ru-RU" dirty="0" err="1">
                <a:solidFill>
                  <a:schemeClr val="bg1"/>
                </a:solidFill>
              </a:rPr>
              <a:t>арахнодактилія</a:t>
            </a:r>
            <a:r>
              <a:rPr lang="ru-RU" dirty="0">
                <a:solidFill>
                  <a:schemeClr val="bg1"/>
                </a:solidFill>
              </a:rPr>
              <a:t> ("</a:t>
            </a:r>
            <a:r>
              <a:rPr lang="ru-RU" dirty="0" err="1">
                <a:solidFill>
                  <a:schemeClr val="bg1"/>
                </a:solidFill>
              </a:rPr>
              <a:t>павучі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пальці</a:t>
            </a:r>
            <a:r>
              <a:rPr lang="ru-RU" dirty="0">
                <a:solidFill>
                  <a:schemeClr val="bg1"/>
                </a:solidFill>
              </a:rPr>
              <a:t>" </a:t>
            </a:r>
            <a:r>
              <a:rPr lang="ru-RU" dirty="0" smtClean="0">
                <a:solidFill>
                  <a:schemeClr val="bg1"/>
                </a:solidFill>
              </a:rPr>
              <a:t>-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дуже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тонкі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довгі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пальці</a:t>
            </a:r>
            <a:r>
              <a:rPr lang="ru-RU" dirty="0">
                <a:solidFill>
                  <a:schemeClr val="bg1"/>
                </a:solidFill>
              </a:rPr>
              <a:t>), </a:t>
            </a:r>
            <a:r>
              <a:rPr lang="ru-RU" dirty="0" err="1">
                <a:solidFill>
                  <a:schemeClr val="bg1"/>
                </a:solidFill>
              </a:rPr>
              <a:t>або</a:t>
            </a:r>
            <a:r>
              <a:rPr lang="ru-RU" dirty="0">
                <a:solidFill>
                  <a:schemeClr val="bg1"/>
                </a:solidFill>
              </a:rPr>
              <a:t> хвороба </a:t>
            </a:r>
            <a:r>
              <a:rPr lang="ru-RU" dirty="0" err="1">
                <a:solidFill>
                  <a:schemeClr val="bg1"/>
                </a:solidFill>
              </a:rPr>
              <a:t>Марфана</a:t>
            </a:r>
            <a:r>
              <a:rPr lang="ru-RU" dirty="0">
                <a:solidFill>
                  <a:schemeClr val="bg1"/>
                </a:solidFill>
              </a:rPr>
              <a:t>. Ген, </a:t>
            </a:r>
            <a:r>
              <a:rPr lang="ru-RU" dirty="0" err="1">
                <a:solidFill>
                  <a:schemeClr val="bg1"/>
                </a:solidFill>
              </a:rPr>
              <a:t>який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відповідає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за </a:t>
            </a:r>
            <a:r>
              <a:rPr lang="ru-RU" dirty="0" err="1">
                <a:solidFill>
                  <a:schemeClr val="bg1"/>
                </a:solidFill>
              </a:rPr>
              <a:t>цю</a:t>
            </a:r>
            <a:r>
              <a:rPr lang="ru-RU" dirty="0">
                <a:solidFill>
                  <a:schemeClr val="bg1"/>
                </a:solidFill>
              </a:rPr>
              <a:t> хворобу, </a:t>
            </a:r>
            <a:r>
              <a:rPr lang="ru-RU" dirty="0" err="1">
                <a:solidFill>
                  <a:schemeClr val="bg1"/>
                </a:solidFill>
              </a:rPr>
              <a:t>викликає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порушення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розвитку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сполучної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тканини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й </a:t>
            </a:r>
            <a:r>
              <a:rPr lang="ru-RU" dirty="0" err="1">
                <a:solidFill>
                  <a:schemeClr val="bg1"/>
                </a:solidFill>
              </a:rPr>
              <a:t>одночасно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впливає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розвиток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кількох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ознак</a:t>
            </a:r>
            <a:r>
              <a:rPr lang="ru-RU" dirty="0">
                <a:solidFill>
                  <a:schemeClr val="bg1"/>
                </a:solidFill>
              </a:rPr>
              <a:t>: </a:t>
            </a:r>
            <a:r>
              <a:rPr lang="ru-RU" dirty="0" err="1">
                <a:solidFill>
                  <a:schemeClr val="bg1"/>
                </a:solidFill>
              </a:rPr>
              <a:t>порушення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будови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кришталика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ока, </a:t>
            </a:r>
            <a:r>
              <a:rPr lang="ru-RU" dirty="0" err="1">
                <a:solidFill>
                  <a:schemeClr val="bg1"/>
                </a:solidFill>
              </a:rPr>
              <a:t>аномалії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серцево-судинній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системі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Плейотропна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дія</a:t>
            </a:r>
            <a:r>
              <a:rPr lang="ru-RU" dirty="0">
                <a:solidFill>
                  <a:schemeClr val="bg1"/>
                </a:solidFill>
              </a:rPr>
              <a:t> гена </a:t>
            </a:r>
            <a:r>
              <a:rPr lang="ru-RU" dirty="0" err="1">
                <a:solidFill>
                  <a:schemeClr val="bg1"/>
                </a:solidFill>
              </a:rPr>
              <a:t>може</a:t>
            </a:r>
            <a:r>
              <a:rPr lang="ru-RU" dirty="0">
                <a:solidFill>
                  <a:schemeClr val="bg1"/>
                </a:solidFill>
              </a:rPr>
              <a:t> бути </a:t>
            </a:r>
            <a:r>
              <a:rPr lang="ru-RU" dirty="0" err="1">
                <a:solidFill>
                  <a:schemeClr val="bg1"/>
                </a:solidFill>
              </a:rPr>
              <a:t>первинною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вторинною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smtClean="0">
                <a:solidFill>
                  <a:schemeClr val="bg1"/>
                </a:solidFill>
              </a:rPr>
              <a:t>При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первинній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плейотропії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ген </a:t>
            </a:r>
            <a:r>
              <a:rPr lang="ru-RU" dirty="0" err="1">
                <a:solidFill>
                  <a:schemeClr val="bg1"/>
                </a:solidFill>
              </a:rPr>
              <a:t>проявляє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множинний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ефект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48309"/>
            <a:ext cx="3960440" cy="476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96191" y="5657671"/>
            <a:ext cx="9016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Наприклад</a:t>
            </a:r>
            <a:r>
              <a:rPr lang="ru-RU" dirty="0">
                <a:solidFill>
                  <a:schemeClr val="bg1"/>
                </a:solidFill>
              </a:rPr>
              <a:t>, при </a:t>
            </a:r>
            <a:r>
              <a:rPr lang="ru-RU" dirty="0" err="1">
                <a:solidFill>
                  <a:schemeClr val="bg1"/>
                </a:solidFill>
              </a:rPr>
              <a:t>хворобі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Хартнупа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мутація</a:t>
            </a:r>
            <a:r>
              <a:rPr lang="ru-RU" dirty="0">
                <a:solidFill>
                  <a:schemeClr val="bg1"/>
                </a:solidFill>
              </a:rPr>
              <a:t> гена </a:t>
            </a:r>
            <a:r>
              <a:rPr lang="ru-RU" dirty="0" err="1">
                <a:solidFill>
                  <a:schemeClr val="bg1"/>
                </a:solidFill>
              </a:rPr>
              <a:t>призводить</a:t>
            </a:r>
            <a:r>
              <a:rPr lang="ru-RU" dirty="0">
                <a:solidFill>
                  <a:schemeClr val="bg1"/>
                </a:solidFill>
              </a:rPr>
              <a:t> до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порушення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всмоктування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амінокислоти</a:t>
            </a:r>
            <a:r>
              <a:rPr lang="ru-RU" dirty="0">
                <a:solidFill>
                  <a:schemeClr val="bg1"/>
                </a:solidFill>
              </a:rPr>
              <a:t> триптофану в кишках і </a:t>
            </a:r>
            <a:r>
              <a:rPr lang="ru-RU" dirty="0" err="1">
                <a:solidFill>
                  <a:schemeClr val="bg1"/>
                </a:solidFill>
              </a:rPr>
              <a:t>його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реабсорбції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ниркових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канальцях</a:t>
            </a:r>
            <a:r>
              <a:rPr lang="ru-RU" dirty="0">
                <a:solidFill>
                  <a:schemeClr val="bg1"/>
                </a:solidFill>
              </a:rPr>
              <a:t>. При </a:t>
            </a:r>
            <a:r>
              <a:rPr lang="ru-RU" dirty="0" err="1">
                <a:solidFill>
                  <a:schemeClr val="bg1"/>
                </a:solidFill>
              </a:rPr>
              <a:t>цьому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вражаються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одночасно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мембрани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епітеліальних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клітин</a:t>
            </a:r>
            <a:r>
              <a:rPr lang="ru-RU" dirty="0">
                <a:solidFill>
                  <a:schemeClr val="bg1"/>
                </a:solidFill>
              </a:rPr>
              <a:t> кишок і </a:t>
            </a:r>
            <a:r>
              <a:rPr lang="ru-RU" dirty="0" err="1">
                <a:solidFill>
                  <a:schemeClr val="bg1"/>
                </a:solidFill>
              </a:rPr>
              <a:t>ниркових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канальців</a:t>
            </a:r>
            <a:r>
              <a:rPr lang="ru-RU" dirty="0">
                <a:solidFill>
                  <a:schemeClr val="bg1"/>
                </a:solidFill>
              </a:rPr>
              <a:t> з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розладами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травної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видільної</a:t>
            </a:r>
            <a:r>
              <a:rPr lang="ru-RU" dirty="0">
                <a:solidFill>
                  <a:schemeClr val="bg1"/>
                </a:solidFill>
              </a:rPr>
              <a:t> систем.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7086" y="515719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Хвороба </a:t>
            </a:r>
            <a:r>
              <a:rPr lang="uk-UA" dirty="0" err="1" smtClean="0">
                <a:solidFill>
                  <a:schemeClr val="bg1"/>
                </a:solidFill>
              </a:rPr>
              <a:t>Марфана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1763688" y="4941169"/>
            <a:ext cx="0" cy="325784"/>
          </a:xfrm>
          <a:prstGeom prst="straightConnector1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9551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66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16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66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160"/>
                            </p:stCondLst>
                            <p:childTnLst>
                              <p:par>
                                <p:cTn id="2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8387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При </a:t>
            </a:r>
            <a:r>
              <a:rPr lang="ru-RU" sz="2000" dirty="0" err="1">
                <a:solidFill>
                  <a:schemeClr val="bg1"/>
                </a:solidFill>
              </a:rPr>
              <a:t>вторинній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плейотропії</a:t>
            </a:r>
            <a:r>
              <a:rPr lang="ru-RU" sz="2000" dirty="0">
                <a:solidFill>
                  <a:schemeClr val="bg1"/>
                </a:solidFill>
              </a:rPr>
              <a:t> є один </a:t>
            </a:r>
            <a:r>
              <a:rPr lang="ru-RU" sz="2000" dirty="0" err="1">
                <a:solidFill>
                  <a:schemeClr val="bg1"/>
                </a:solidFill>
              </a:rPr>
              <a:t>первинний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фенотипний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прояв</a:t>
            </a:r>
            <a:r>
              <a:rPr lang="ru-RU" sz="2000" dirty="0">
                <a:solidFill>
                  <a:schemeClr val="bg1"/>
                </a:solidFill>
              </a:rPr>
              <a:t> гена, </a:t>
            </a:r>
            <a:r>
              <a:rPr lang="ru-RU" sz="2000" dirty="0" smtClean="0">
                <a:solidFill>
                  <a:schemeClr val="bg1"/>
                </a:solidFill>
              </a:rPr>
              <a:t>за </a:t>
            </a:r>
            <a:r>
              <a:rPr lang="ru-RU" sz="2000" dirty="0" err="1" smtClean="0">
                <a:solidFill>
                  <a:schemeClr val="bg1"/>
                </a:solidFill>
              </a:rPr>
              <a:t>яким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розвивається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ступінчастий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процес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вторинних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змін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які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призводять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до </a:t>
            </a:r>
            <a:r>
              <a:rPr lang="ru-RU" sz="2000" dirty="0" err="1" smtClean="0">
                <a:solidFill>
                  <a:schemeClr val="bg1"/>
                </a:solidFill>
              </a:rPr>
              <a:t>множинних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ефектів</a:t>
            </a:r>
            <a:r>
              <a:rPr lang="ru-RU" sz="2000" dirty="0">
                <a:solidFill>
                  <a:schemeClr val="bg1"/>
                </a:solidFill>
              </a:rPr>
              <a:t>. Так, при </a:t>
            </a:r>
            <a:r>
              <a:rPr lang="ru-RU" sz="2000" dirty="0" err="1">
                <a:solidFill>
                  <a:schemeClr val="bg1"/>
                </a:solidFill>
              </a:rPr>
              <a:t>серпоподібноклітинній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анемії</a:t>
            </a:r>
            <a:r>
              <a:rPr lang="ru-RU" sz="2000" dirty="0">
                <a:solidFill>
                  <a:schemeClr val="bg1"/>
                </a:solidFill>
              </a:rPr>
              <a:t> у </a:t>
            </a:r>
            <a:r>
              <a:rPr lang="ru-RU" sz="2000" dirty="0" err="1" smtClean="0">
                <a:solidFill>
                  <a:schemeClr val="bg1"/>
                </a:solidFill>
              </a:rPr>
              <a:t>гомозигот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спостерігається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кілька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патологічних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ознак</a:t>
            </a:r>
            <a:r>
              <a:rPr lang="ru-RU" sz="2000" dirty="0">
                <a:solidFill>
                  <a:schemeClr val="bg1"/>
                </a:solidFill>
              </a:rPr>
              <a:t>: </a:t>
            </a:r>
            <a:r>
              <a:rPr lang="ru-RU" sz="2000" dirty="0" err="1">
                <a:solidFill>
                  <a:schemeClr val="bg1"/>
                </a:solidFill>
              </a:rPr>
              <a:t>анемія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збільшена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селезінка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ураження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шкіри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серця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нирок</a:t>
            </a:r>
            <a:r>
              <a:rPr lang="ru-RU" sz="2000" dirty="0">
                <a:solidFill>
                  <a:schemeClr val="bg1"/>
                </a:solidFill>
              </a:rPr>
              <a:t> і </a:t>
            </a:r>
            <a:r>
              <a:rPr lang="ru-RU" sz="2000" dirty="0" err="1">
                <a:solidFill>
                  <a:schemeClr val="bg1"/>
                </a:solidFill>
              </a:rPr>
              <a:t>мозку</a:t>
            </a:r>
            <a:r>
              <a:rPr lang="ru-RU" sz="2000" dirty="0">
                <a:solidFill>
                  <a:schemeClr val="bg1"/>
                </a:solidFill>
              </a:rPr>
              <a:t>. Тому </a:t>
            </a:r>
            <a:r>
              <a:rPr lang="ru-RU" sz="2000" dirty="0" err="1">
                <a:solidFill>
                  <a:schemeClr val="bg1"/>
                </a:solidFill>
              </a:rPr>
              <a:t>гомозиготи</a:t>
            </a:r>
            <a:r>
              <a:rPr lang="ru-RU" sz="2000" dirty="0">
                <a:solidFill>
                  <a:schemeClr val="bg1"/>
                </a:solidFill>
              </a:rPr>
              <a:t> за </a:t>
            </a:r>
            <a:r>
              <a:rPr lang="ru-RU" sz="2000" dirty="0" smtClean="0">
                <a:solidFill>
                  <a:schemeClr val="bg1"/>
                </a:solidFill>
              </a:rPr>
              <a:t>геном </a:t>
            </a:r>
            <a:r>
              <a:rPr lang="ru-RU" sz="2000" dirty="0" err="1" smtClean="0">
                <a:solidFill>
                  <a:schemeClr val="bg1"/>
                </a:solidFill>
              </a:rPr>
              <a:t>серпоподібноклітинної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анемії</a:t>
            </a:r>
            <a:r>
              <a:rPr lang="ru-RU" sz="2000" dirty="0">
                <a:solidFill>
                  <a:schemeClr val="bg1"/>
                </a:solidFill>
              </a:rPr>
              <a:t> гинуть, як правило, в </a:t>
            </a:r>
            <a:r>
              <a:rPr lang="ru-RU" sz="2000" dirty="0" err="1">
                <a:solidFill>
                  <a:schemeClr val="bg1"/>
                </a:solidFill>
              </a:rPr>
              <a:t>дитячому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віці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err="1">
                <a:solidFill>
                  <a:schemeClr val="bg1"/>
                </a:solidFill>
              </a:rPr>
              <a:t>Всі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ці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фенотипні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прояви гена </a:t>
            </a:r>
            <a:r>
              <a:rPr lang="ru-RU" sz="2000" dirty="0" err="1">
                <a:solidFill>
                  <a:schemeClr val="bg1"/>
                </a:solidFill>
              </a:rPr>
              <a:t>складають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ієрархію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вторинних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проявів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  <a:p>
            <a:r>
              <a:rPr lang="ru-RU" sz="2000" dirty="0" err="1">
                <a:solidFill>
                  <a:schemeClr val="bg1"/>
                </a:solidFill>
              </a:rPr>
              <a:t>Першопричиною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безпосереднім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фенотипним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проявом</a:t>
            </a:r>
            <a:r>
              <a:rPr lang="ru-RU" sz="2000" dirty="0">
                <a:solidFill>
                  <a:schemeClr val="bg1"/>
                </a:solidFill>
              </a:rPr>
              <a:t> дефектного гена </a:t>
            </a:r>
            <a:r>
              <a:rPr lang="ru-RU" sz="2000" dirty="0" smtClean="0">
                <a:solidFill>
                  <a:schemeClr val="bg1"/>
                </a:solidFill>
              </a:rPr>
              <a:t>є </a:t>
            </a:r>
            <a:r>
              <a:rPr lang="ru-RU" sz="2000" dirty="0" err="1" smtClean="0">
                <a:solidFill>
                  <a:schemeClr val="bg1"/>
                </a:solidFill>
              </a:rPr>
              <a:t>аномальний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гемоглобін</a:t>
            </a:r>
            <a:r>
              <a:rPr lang="ru-RU" sz="2000" dirty="0">
                <a:solidFill>
                  <a:schemeClr val="bg1"/>
                </a:solidFill>
              </a:rPr>
              <a:t> і </a:t>
            </a:r>
            <a:r>
              <a:rPr lang="ru-RU" sz="2000" dirty="0" err="1">
                <a:solidFill>
                  <a:schemeClr val="bg1"/>
                </a:solidFill>
              </a:rPr>
              <a:t>еритроцити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серпоподібної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форми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Внаслідок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цього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відбуваються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послідовно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інші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патологічні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процеси</a:t>
            </a:r>
            <a:r>
              <a:rPr lang="ru-RU" sz="2000" dirty="0">
                <a:solidFill>
                  <a:schemeClr val="bg1"/>
                </a:solidFill>
              </a:rPr>
              <a:t>: </a:t>
            </a:r>
            <a:r>
              <a:rPr lang="ru-RU" sz="2000" dirty="0" err="1">
                <a:solidFill>
                  <a:schemeClr val="bg1"/>
                </a:solidFill>
              </a:rPr>
              <a:t>злипання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і </a:t>
            </a:r>
            <a:r>
              <a:rPr lang="ru-RU" sz="2000" dirty="0" err="1" smtClean="0">
                <a:solidFill>
                  <a:schemeClr val="bg1"/>
                </a:solidFill>
              </a:rPr>
              <a:t>руйнування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еритроцитів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анемія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дефекти</a:t>
            </a:r>
            <a:r>
              <a:rPr lang="ru-RU" sz="2000" dirty="0">
                <a:solidFill>
                  <a:schemeClr val="bg1"/>
                </a:solidFill>
              </a:rPr>
              <a:t> в </a:t>
            </a:r>
            <a:r>
              <a:rPr lang="ru-RU" sz="2000" dirty="0" err="1">
                <a:solidFill>
                  <a:schemeClr val="bg1"/>
                </a:solidFill>
              </a:rPr>
              <a:t>нирках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серці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мозку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Ці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патологічні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ознаки</a:t>
            </a:r>
            <a:r>
              <a:rPr lang="ru-RU" sz="2000" dirty="0">
                <a:solidFill>
                  <a:schemeClr val="bg1"/>
                </a:solidFill>
              </a:rPr>
              <a:t> є </a:t>
            </a:r>
            <a:r>
              <a:rPr lang="ru-RU" sz="2000" dirty="0" err="1">
                <a:solidFill>
                  <a:schemeClr val="bg1"/>
                </a:solidFill>
              </a:rPr>
              <a:t>вторинними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err="1">
                <a:solidFill>
                  <a:schemeClr val="bg1"/>
                </a:solidFill>
              </a:rPr>
              <a:t>Більш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розповсюджена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вторинна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плейотропія</a:t>
            </a:r>
            <a:r>
              <a:rPr lang="ru-RU" sz="2000" i="1" dirty="0">
                <a:solidFill>
                  <a:schemeClr val="bg1"/>
                </a:solidFill>
              </a:rPr>
              <a:t>. </a:t>
            </a:r>
            <a:r>
              <a:rPr lang="ru-RU" sz="2000" dirty="0">
                <a:solidFill>
                  <a:schemeClr val="bg1"/>
                </a:solidFill>
              </a:rPr>
              <a:t>При </a:t>
            </a:r>
            <a:r>
              <a:rPr lang="ru-RU" sz="2000" dirty="0" err="1">
                <a:solidFill>
                  <a:schemeClr val="bg1"/>
                </a:solidFill>
              </a:rPr>
              <a:t>плейотропії</a:t>
            </a:r>
            <a:r>
              <a:rPr lang="ru-RU" sz="2000" dirty="0">
                <a:solidFill>
                  <a:schemeClr val="bg1"/>
                </a:solidFill>
              </a:rPr>
              <a:t> ген, </a:t>
            </a:r>
            <a:r>
              <a:rPr lang="ru-RU" sz="2000" dirty="0" err="1">
                <a:solidFill>
                  <a:schemeClr val="bg1"/>
                </a:solidFill>
              </a:rPr>
              <a:t>що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впливає</a:t>
            </a:r>
            <a:r>
              <a:rPr lang="ru-RU" sz="2000" dirty="0">
                <a:solidFill>
                  <a:schemeClr val="bg1"/>
                </a:solidFill>
              </a:rPr>
              <a:t> на </a:t>
            </a:r>
            <a:r>
              <a:rPr lang="ru-RU" sz="2000" dirty="0" err="1">
                <a:solidFill>
                  <a:schemeClr val="bg1"/>
                </a:solidFill>
              </a:rPr>
              <a:t>якусь</a:t>
            </a:r>
            <a:r>
              <a:rPr lang="ru-RU" sz="2000" dirty="0">
                <a:solidFill>
                  <a:schemeClr val="bg1"/>
                </a:solidFill>
              </a:rPr>
              <a:t> одну </a:t>
            </a:r>
            <a:r>
              <a:rPr lang="ru-RU" sz="2000" dirty="0" err="1" smtClean="0">
                <a:solidFill>
                  <a:schemeClr val="bg1"/>
                </a:solidFill>
              </a:rPr>
              <a:t>основну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ознаку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може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також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змінювати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модифікувати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прояв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інших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генів</a:t>
            </a:r>
            <a:r>
              <a:rPr lang="ru-RU" sz="2000" dirty="0">
                <a:solidFill>
                  <a:schemeClr val="bg1"/>
                </a:solidFill>
              </a:rPr>
              <a:t>, у </a:t>
            </a:r>
            <a:r>
              <a:rPr lang="ru-RU" sz="2000" dirty="0" err="1">
                <a:solidFill>
                  <a:schemeClr val="bg1"/>
                </a:solidFill>
              </a:rPr>
              <a:t>зв'язку</a:t>
            </a:r>
            <a:r>
              <a:rPr lang="ru-RU" sz="2000" dirty="0">
                <a:solidFill>
                  <a:schemeClr val="bg1"/>
                </a:solidFill>
              </a:rPr>
              <a:t> з</a:t>
            </a:r>
          </a:p>
          <a:p>
            <a:r>
              <a:rPr lang="ru-RU" sz="2000" dirty="0" err="1">
                <a:solidFill>
                  <a:schemeClr val="bg1"/>
                </a:solidFill>
              </a:rPr>
              <a:t>чим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запроваджено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поняття</a:t>
            </a:r>
            <a:r>
              <a:rPr lang="ru-RU" sz="2000" dirty="0">
                <a:solidFill>
                  <a:schemeClr val="bg1"/>
                </a:solidFill>
              </a:rPr>
              <a:t> про </a:t>
            </a:r>
            <a:r>
              <a:rPr lang="ru-RU" sz="2000" dirty="0" err="1">
                <a:solidFill>
                  <a:schemeClr val="bg1"/>
                </a:solidFill>
              </a:rPr>
              <a:t>гени-модифікатори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err="1">
                <a:solidFill>
                  <a:schemeClr val="bg1"/>
                </a:solidFill>
              </a:rPr>
              <a:t>Останні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підсилюють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або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послаблюють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розвиток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ознак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які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кодуються</a:t>
            </a:r>
            <a:r>
              <a:rPr lang="ru-RU" sz="2000" dirty="0">
                <a:solidFill>
                  <a:schemeClr val="bg1"/>
                </a:solidFill>
              </a:rPr>
              <a:t> "</a:t>
            </a:r>
            <a:r>
              <a:rPr lang="ru-RU" sz="2000" dirty="0" err="1">
                <a:solidFill>
                  <a:schemeClr val="bg1"/>
                </a:solidFill>
              </a:rPr>
              <a:t>основним</a:t>
            </a:r>
            <a:r>
              <a:rPr lang="ru-RU" sz="2000" dirty="0">
                <a:solidFill>
                  <a:schemeClr val="bg1"/>
                </a:solidFill>
              </a:rPr>
              <a:t>" геном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7505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028343"/>
            <a:ext cx="79928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chemeClr val="bg1"/>
                </a:solidFill>
              </a:rPr>
              <a:t>Іноді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можна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спостерігати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відхилення</a:t>
            </a:r>
            <a:r>
              <a:rPr lang="ru-RU" sz="2400" dirty="0">
                <a:solidFill>
                  <a:schemeClr val="bg1"/>
                </a:solidFill>
              </a:rPr>
              <a:t> у </a:t>
            </a:r>
            <a:r>
              <a:rPr lang="ru-RU" sz="2400" dirty="0" err="1" smtClean="0">
                <a:solidFill>
                  <a:schemeClr val="bg1"/>
                </a:solidFill>
              </a:rPr>
              <a:t>співвідношенні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фенотипових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класів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серед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нащадків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F2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  <a:p>
            <a:r>
              <a:rPr lang="ru-RU" sz="2400" dirty="0" err="1">
                <a:solidFill>
                  <a:schemeClr val="bg1"/>
                </a:solidFill>
              </a:rPr>
              <a:t>Відхилення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що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спостерігається</a:t>
            </a:r>
            <a:r>
              <a:rPr lang="ru-RU" sz="2400" dirty="0">
                <a:solidFill>
                  <a:schemeClr val="bg1"/>
                </a:solidFill>
              </a:rPr>
              <a:t> за </a:t>
            </a:r>
            <a:r>
              <a:rPr lang="ru-RU" sz="2400" dirty="0" err="1" smtClean="0">
                <a:solidFill>
                  <a:schemeClr val="bg1"/>
                </a:solidFill>
              </a:rPr>
              <a:t>незалежного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(</a:t>
            </a:r>
            <a:r>
              <a:rPr lang="ru-RU" sz="2400" dirty="0" err="1">
                <a:solidFill>
                  <a:schemeClr val="bg1"/>
                </a:solidFill>
              </a:rPr>
              <a:t>Менделівського</a:t>
            </a:r>
            <a:r>
              <a:rPr lang="ru-RU" sz="2400" dirty="0">
                <a:solidFill>
                  <a:schemeClr val="bg1"/>
                </a:solidFill>
              </a:rPr>
              <a:t>) </a:t>
            </a:r>
            <a:r>
              <a:rPr lang="ru-RU" sz="2400" dirty="0" err="1">
                <a:solidFill>
                  <a:schemeClr val="bg1"/>
                </a:solidFill>
              </a:rPr>
              <a:t>успадкування</a:t>
            </a:r>
            <a:r>
              <a:rPr lang="ru-RU" sz="2400" dirty="0">
                <a:solidFill>
                  <a:schemeClr val="bg1"/>
                </a:solidFill>
              </a:rPr>
              <a:t> (летальна </a:t>
            </a:r>
            <a:r>
              <a:rPr lang="ru-RU" sz="2400" dirty="0" err="1">
                <a:solidFill>
                  <a:schemeClr val="bg1"/>
                </a:solidFill>
              </a:rPr>
              <a:t>дія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генів</a:t>
            </a:r>
            <a:r>
              <a:rPr lang="ru-RU" sz="2400" dirty="0" smtClean="0">
                <a:solidFill>
                  <a:schemeClr val="bg1"/>
                </a:solidFill>
              </a:rPr>
              <a:t>)</a:t>
            </a:r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dirty="0" err="1">
                <a:solidFill>
                  <a:schemeClr val="bg1"/>
                </a:solidFill>
              </a:rPr>
              <a:t>Відхилення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що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пояснюються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особливостями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успадкування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окремих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генів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  <a:p>
            <a:r>
              <a:rPr lang="ru-RU" sz="2400" dirty="0">
                <a:solidFill>
                  <a:schemeClr val="bg1"/>
                </a:solidFill>
              </a:rPr>
              <a:t>При </a:t>
            </a:r>
            <a:r>
              <a:rPr lang="ru-RU" sz="2400" dirty="0" err="1">
                <a:solidFill>
                  <a:schemeClr val="bg1"/>
                </a:solidFill>
              </a:rPr>
              <a:t>незалежному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успадкуванні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найчастіше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можна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спострегіти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відхилення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при:</a:t>
            </a:r>
          </a:p>
          <a:p>
            <a:r>
              <a:rPr lang="ru-RU" sz="2400" dirty="0">
                <a:solidFill>
                  <a:schemeClr val="bg1"/>
                </a:solidFill>
              </a:rPr>
              <a:t>●</a:t>
            </a:r>
            <a:r>
              <a:rPr lang="ru-RU" sz="2400" dirty="0" err="1">
                <a:solidFill>
                  <a:schemeClr val="bg1"/>
                </a:solidFill>
              </a:rPr>
              <a:t>Деференційній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смертніості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деяких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генотипів</a:t>
            </a:r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dirty="0">
                <a:solidFill>
                  <a:schemeClr val="bg1"/>
                </a:solidFill>
              </a:rPr>
              <a:t>●</a:t>
            </a:r>
            <a:r>
              <a:rPr lang="ru-RU" sz="2400" dirty="0" err="1">
                <a:solidFill>
                  <a:schemeClr val="bg1"/>
                </a:solidFill>
              </a:rPr>
              <a:t>Особливостях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прояву</a:t>
            </a:r>
            <a:r>
              <a:rPr lang="ru-RU" sz="2400" dirty="0">
                <a:solidFill>
                  <a:schemeClr val="bg1"/>
                </a:solidFill>
              </a:rPr>
              <a:t> гена за </a:t>
            </a:r>
            <a:r>
              <a:rPr lang="ru-RU" sz="2400" dirty="0" err="1">
                <a:solidFill>
                  <a:schemeClr val="bg1"/>
                </a:solidFill>
              </a:rPr>
              <a:t>даних</a:t>
            </a:r>
            <a:r>
              <a:rPr lang="ru-RU" sz="2400" dirty="0">
                <a:solidFill>
                  <a:schemeClr val="bg1"/>
                </a:solidFill>
              </a:rPr>
              <a:t> умов</a:t>
            </a:r>
          </a:p>
          <a:p>
            <a:r>
              <a:rPr lang="ru-RU" sz="2400" dirty="0">
                <a:solidFill>
                  <a:schemeClr val="bg1"/>
                </a:solidFill>
              </a:rPr>
              <a:t>●</a:t>
            </a:r>
            <a:r>
              <a:rPr lang="ru-RU" sz="2400" dirty="0" err="1">
                <a:solidFill>
                  <a:schemeClr val="bg1"/>
                </a:solidFill>
              </a:rPr>
              <a:t>Особливістях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взаємодії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генів</a:t>
            </a:r>
            <a:r>
              <a:rPr lang="ru-RU" sz="2400" dirty="0">
                <a:solidFill>
                  <a:schemeClr val="bg1"/>
                </a:solidFill>
              </a:rPr>
              <a:t> за </a:t>
            </a:r>
            <a:r>
              <a:rPr lang="ru-RU" sz="2400" dirty="0" err="1">
                <a:solidFill>
                  <a:schemeClr val="bg1"/>
                </a:solidFill>
              </a:rPr>
              <a:t>даних</a:t>
            </a:r>
            <a:r>
              <a:rPr lang="ru-RU" sz="2400" dirty="0">
                <a:solidFill>
                  <a:schemeClr val="bg1"/>
                </a:solidFill>
              </a:rPr>
              <a:t> умов</a:t>
            </a:r>
          </a:p>
        </p:txBody>
      </p:sp>
    </p:spTree>
    <p:extLst>
      <p:ext uri="{BB962C8B-B14F-4D97-AF65-F5344CB8AC3E}">
        <p14:creationId xmlns:p14="http://schemas.microsoft.com/office/powerpoint/2010/main" xmlns="" val="114968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10" y="0"/>
            <a:ext cx="9101364" cy="429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6165304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>
                <a:solidFill>
                  <a:schemeClr val="bg1"/>
                </a:solidFill>
              </a:rPr>
              <a:t>Варіанти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дії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плейотропних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генів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9132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524" y="6237312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chemeClr val="bg1"/>
                </a:solidFill>
              </a:rPr>
              <a:t>Плейотропна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дія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генів</a:t>
            </a:r>
            <a:r>
              <a:rPr lang="ru-RU" sz="2800" dirty="0">
                <a:solidFill>
                  <a:schemeClr val="bg1"/>
                </a:solidFill>
              </a:rPr>
              <a:t> – </a:t>
            </a:r>
            <a:r>
              <a:rPr lang="ru-RU" sz="2800" dirty="0" err="1" smtClean="0">
                <a:solidFill>
                  <a:schemeClr val="bg1"/>
                </a:solidFill>
              </a:rPr>
              <a:t>арахнодактилія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у </a:t>
            </a:r>
            <a:r>
              <a:rPr lang="ru-RU" sz="2800" dirty="0" err="1">
                <a:solidFill>
                  <a:schemeClr val="bg1"/>
                </a:solidFill>
              </a:rPr>
              <a:t>людини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8640"/>
            <a:ext cx="3810000" cy="58578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188640"/>
            <a:ext cx="2419350" cy="2571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8689" y="3245171"/>
            <a:ext cx="4572000" cy="30540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188640"/>
            <a:ext cx="208597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808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028343"/>
            <a:ext cx="8280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Ми </a:t>
            </a:r>
            <a:r>
              <a:rPr lang="ru-RU" sz="2800" dirty="0" err="1">
                <a:solidFill>
                  <a:schemeClr val="bg1"/>
                </a:solidFill>
              </a:rPr>
              <a:t>спостергіємо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що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жителі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півдня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мають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невеликій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зріст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темне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волосся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>
                <a:solidFill>
                  <a:schemeClr val="bg1"/>
                </a:solidFill>
              </a:rPr>
              <a:t>карі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очі</a:t>
            </a:r>
            <a:r>
              <a:rPr lang="ru-RU" sz="2800" dirty="0">
                <a:solidFill>
                  <a:schemeClr val="bg1"/>
                </a:solidFill>
              </a:rPr>
              <a:t> та </a:t>
            </a:r>
            <a:r>
              <a:rPr lang="ru-RU" sz="2800" dirty="0" err="1">
                <a:solidFill>
                  <a:schemeClr val="bg1"/>
                </a:solidFill>
              </a:rPr>
              <a:t>більш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темпераментні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ніж</a:t>
            </a:r>
            <a:r>
              <a:rPr lang="ru-RU" sz="2800" dirty="0">
                <a:solidFill>
                  <a:schemeClr val="bg1"/>
                </a:solidFill>
              </a:rPr>
              <a:t> люди, </a:t>
            </a:r>
            <a:r>
              <a:rPr lang="ru-RU" sz="2800" dirty="0" err="1">
                <a:solidFill>
                  <a:schemeClr val="bg1"/>
                </a:solidFill>
              </a:rPr>
              <a:t>які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мешкоють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на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півночі</a:t>
            </a:r>
            <a:r>
              <a:rPr lang="ru-RU" sz="2800" dirty="0">
                <a:solidFill>
                  <a:schemeClr val="bg1"/>
                </a:solidFill>
              </a:rPr>
              <a:t>, де люди </a:t>
            </a:r>
            <a:r>
              <a:rPr lang="ru-RU" sz="2800" dirty="0" err="1">
                <a:solidFill>
                  <a:schemeClr val="bg1"/>
                </a:solidFill>
              </a:rPr>
              <a:t>мають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більш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високий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зріст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>
                <a:solidFill>
                  <a:schemeClr val="bg1"/>
                </a:solidFill>
              </a:rPr>
              <a:t>світле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волосся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голубі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або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сіре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волосся</a:t>
            </a:r>
            <a:r>
              <a:rPr lang="ru-RU" sz="2800" dirty="0">
                <a:solidFill>
                  <a:schemeClr val="bg1"/>
                </a:solidFill>
              </a:rPr>
              <a:t> та </a:t>
            </a:r>
            <a:r>
              <a:rPr lang="ru-RU" sz="2800" dirty="0" err="1">
                <a:solidFill>
                  <a:schemeClr val="bg1"/>
                </a:solidFill>
              </a:rPr>
              <a:t>стриманий</a:t>
            </a:r>
            <a:r>
              <a:rPr lang="ru-RU" sz="2800" dirty="0">
                <a:solidFill>
                  <a:schemeClr val="bg1"/>
                </a:solidFill>
              </a:rPr>
              <a:t> темперамент (</a:t>
            </a:r>
            <a:r>
              <a:rPr lang="ru-RU" sz="2800" dirty="0" err="1">
                <a:solidFill>
                  <a:schemeClr val="bg1"/>
                </a:solidFill>
              </a:rPr>
              <a:t>нариклад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грузини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та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скандинави</a:t>
            </a:r>
            <a:r>
              <a:rPr lang="ru-RU" sz="2800" dirty="0">
                <a:solidFill>
                  <a:schemeClr val="bg1"/>
                </a:solidFill>
              </a:rPr>
              <a:t>) </a:t>
            </a:r>
            <a:r>
              <a:rPr lang="ru-RU" sz="2800" dirty="0" err="1">
                <a:solidFill>
                  <a:schemeClr val="bg1"/>
                </a:solidFill>
              </a:rPr>
              <a:t>Це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залежить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від</a:t>
            </a:r>
            <a:r>
              <a:rPr lang="ru-RU" sz="2800" dirty="0">
                <a:solidFill>
                  <a:schemeClr val="bg1"/>
                </a:solidFill>
              </a:rPr>
              <a:t> того </a:t>
            </a:r>
            <a:r>
              <a:rPr lang="ru-RU" sz="2800" dirty="0" err="1">
                <a:solidFill>
                  <a:schemeClr val="bg1"/>
                </a:solidFill>
              </a:rPr>
              <a:t>що</a:t>
            </a:r>
            <a:r>
              <a:rPr lang="ru-RU" sz="2800" dirty="0">
                <a:solidFill>
                  <a:schemeClr val="bg1"/>
                </a:solidFill>
              </a:rPr>
              <a:t> у </a:t>
            </a:r>
            <a:r>
              <a:rPr lang="ru-RU" sz="2800" dirty="0" err="1">
                <a:solidFill>
                  <a:schemeClr val="bg1"/>
                </a:solidFill>
              </a:rPr>
              <a:t>жителів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півдня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виробляється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більше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меланіну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>
                <a:solidFill>
                  <a:schemeClr val="bg1"/>
                </a:solidFill>
              </a:rPr>
              <a:t>що</a:t>
            </a:r>
            <a:r>
              <a:rPr lang="ru-RU" sz="2800" dirty="0">
                <a:solidFill>
                  <a:schemeClr val="bg1"/>
                </a:solidFill>
              </a:rPr>
              <a:t> є </a:t>
            </a:r>
            <a:r>
              <a:rPr lang="ru-RU" sz="2800" dirty="0" err="1">
                <a:solidFill>
                  <a:schemeClr val="bg1"/>
                </a:solidFill>
              </a:rPr>
              <a:t>генетично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закріпленим</a:t>
            </a:r>
            <a:r>
              <a:rPr lang="ru-RU" sz="2800" dirty="0">
                <a:solidFill>
                  <a:schemeClr val="bg1"/>
                </a:solidFill>
              </a:rPr>
              <a:t>, а з </a:t>
            </a:r>
            <a:r>
              <a:rPr lang="ru-RU" sz="2800" dirty="0" err="1" smtClean="0">
                <a:solidFill>
                  <a:schemeClr val="bg1"/>
                </a:solidFill>
              </a:rPr>
              <a:t>меланіну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виробляєтья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адреналін</a:t>
            </a:r>
            <a:r>
              <a:rPr lang="ru-RU" sz="2800" dirty="0">
                <a:solidFill>
                  <a:schemeClr val="bg1"/>
                </a:solidFill>
              </a:rPr>
              <a:t> і норадреналін тому люди з </a:t>
            </a:r>
            <a:r>
              <a:rPr lang="ru-RU" sz="2800" dirty="0" err="1" smtClean="0">
                <a:solidFill>
                  <a:schemeClr val="bg1"/>
                </a:solidFill>
              </a:rPr>
              <a:t>темними</a:t>
            </a:r>
            <a:r>
              <a:rPr lang="ru-RU" sz="2800" dirty="0" smtClean="0">
                <a:solidFill>
                  <a:schemeClr val="bg1"/>
                </a:solidFill>
              </a:rPr>
              <a:t> очами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більш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темпераментні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>
                <a:solidFill>
                  <a:schemeClr val="bg1"/>
                </a:solidFill>
              </a:rPr>
              <a:t>ніж</a:t>
            </a:r>
            <a:r>
              <a:rPr lang="ru-RU" sz="2800" dirty="0">
                <a:solidFill>
                  <a:schemeClr val="bg1"/>
                </a:solidFill>
              </a:rPr>
              <a:t> люди </a:t>
            </a:r>
            <a:r>
              <a:rPr lang="ru-RU" sz="2800" dirty="0" err="1">
                <a:solidFill>
                  <a:schemeClr val="bg1"/>
                </a:solidFill>
              </a:rPr>
              <a:t>півночі</a:t>
            </a:r>
            <a:r>
              <a:rPr lang="ru-RU" sz="2800" dirty="0">
                <a:solidFill>
                  <a:schemeClr val="bg1"/>
                </a:solidFill>
              </a:rPr>
              <a:t>. В них меньше </a:t>
            </a:r>
            <a:r>
              <a:rPr lang="ru-RU" sz="2800" dirty="0" err="1">
                <a:solidFill>
                  <a:schemeClr val="bg1"/>
                </a:solidFill>
              </a:rPr>
              <a:t>меланіну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і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внаслідок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цього</a:t>
            </a:r>
            <a:r>
              <a:rPr lang="ru-RU" sz="2800" dirty="0">
                <a:solidFill>
                  <a:schemeClr val="bg1"/>
                </a:solidFill>
              </a:rPr>
              <a:t> вони </a:t>
            </a:r>
            <a:r>
              <a:rPr lang="ru-RU" sz="2800" dirty="0" err="1">
                <a:solidFill>
                  <a:schemeClr val="bg1"/>
                </a:solidFill>
              </a:rPr>
              <a:t>менш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темпераментні</a:t>
            </a:r>
            <a:r>
              <a:rPr lang="ru-RU" sz="28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554958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451" y="116632"/>
            <a:ext cx="8424936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Експресивність</a:t>
            </a:r>
            <a:r>
              <a:rPr lang="ru-RU" sz="32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та </a:t>
            </a:r>
            <a:r>
              <a:rPr lang="ru-RU" sz="32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пенетрантність</a:t>
            </a:r>
            <a:endParaRPr lang="ru-RU" sz="32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r>
              <a:rPr lang="ru-RU" sz="2000" dirty="0" err="1">
                <a:solidFill>
                  <a:schemeClr val="bg1"/>
                </a:solidFill>
              </a:rPr>
              <a:t>Показниками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залежності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функціонування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спадкових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задатків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від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характеристик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генотипу </a:t>
            </a:r>
            <a:r>
              <a:rPr lang="ru-RU" sz="2000" dirty="0">
                <a:solidFill>
                  <a:schemeClr val="bg1"/>
                </a:solidFill>
              </a:rPr>
              <a:t>є </a:t>
            </a:r>
            <a:r>
              <a:rPr lang="ru-RU" sz="2000" b="1" i="1" dirty="0" err="1">
                <a:solidFill>
                  <a:schemeClr val="bg1"/>
                </a:solidFill>
              </a:rPr>
              <a:t>пенетрантність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і </a:t>
            </a:r>
            <a:r>
              <a:rPr lang="ru-RU" sz="2000" b="1" i="1" dirty="0" err="1">
                <a:solidFill>
                  <a:schemeClr val="bg1"/>
                </a:solidFill>
              </a:rPr>
              <a:t>експресивність</a:t>
            </a:r>
            <a:r>
              <a:rPr lang="ru-RU" sz="2000" i="1" dirty="0">
                <a:solidFill>
                  <a:schemeClr val="bg1"/>
                </a:solidFill>
              </a:rPr>
              <a:t>. </a:t>
            </a:r>
            <a:r>
              <a:rPr lang="ru-RU" sz="2000" dirty="0" err="1">
                <a:solidFill>
                  <a:schemeClr val="bg1"/>
                </a:solidFill>
              </a:rPr>
              <a:t>Ці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терміни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були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запропоновані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російським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ученим</a:t>
            </a:r>
            <a:r>
              <a:rPr lang="ru-RU" sz="2000" dirty="0">
                <a:solidFill>
                  <a:schemeClr val="bg1"/>
                </a:solidFill>
              </a:rPr>
              <a:t> М. В. </a:t>
            </a:r>
            <a:r>
              <a:rPr lang="ru-RU" sz="2000" dirty="0" err="1">
                <a:solidFill>
                  <a:schemeClr val="bg1"/>
                </a:solidFill>
              </a:rPr>
              <a:t>Тимофєєвим-Ресовським</a:t>
            </a:r>
            <a:r>
              <a:rPr lang="ru-RU" sz="2000" dirty="0">
                <a:solidFill>
                  <a:schemeClr val="bg1"/>
                </a:solidFill>
              </a:rPr>
              <a:t> у 1925 р.</a:t>
            </a:r>
          </a:p>
          <a:p>
            <a:r>
              <a:rPr lang="ru-RU" sz="2000" dirty="0" err="1">
                <a:solidFill>
                  <a:schemeClr val="bg1"/>
                </a:solidFill>
              </a:rPr>
              <a:t>Розглядаючи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дію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генів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їх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алелів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необхідно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врахувати</a:t>
            </a:r>
            <a:r>
              <a:rPr lang="ru-RU" sz="2000" dirty="0">
                <a:solidFill>
                  <a:schemeClr val="bg1"/>
                </a:solidFill>
              </a:rPr>
              <a:t> і </a:t>
            </a:r>
            <a:r>
              <a:rPr lang="ru-RU" sz="2000" dirty="0" err="1">
                <a:solidFill>
                  <a:schemeClr val="bg1"/>
                </a:solidFill>
              </a:rPr>
              <a:t>модифікуючий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вплив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середовища</a:t>
            </a:r>
            <a:r>
              <a:rPr lang="ru-RU" sz="2000" dirty="0">
                <a:solidFill>
                  <a:schemeClr val="bg1"/>
                </a:solidFill>
              </a:rPr>
              <a:t>, в </a:t>
            </a:r>
            <a:r>
              <a:rPr lang="ru-RU" sz="2000" dirty="0" err="1">
                <a:solidFill>
                  <a:schemeClr val="bg1"/>
                </a:solidFill>
              </a:rPr>
              <a:t>якому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розвивається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організм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  <a:p>
            <a:r>
              <a:rPr lang="ru-RU" sz="2000" dirty="0" err="1">
                <a:solidFill>
                  <a:schemeClr val="bg1"/>
                </a:solidFill>
              </a:rPr>
              <a:t>Поняття</a:t>
            </a:r>
            <a:r>
              <a:rPr lang="ru-RU" sz="2000" dirty="0">
                <a:solidFill>
                  <a:schemeClr val="bg1"/>
                </a:solidFill>
              </a:rPr>
              <a:t> "</a:t>
            </a:r>
            <a:r>
              <a:rPr lang="ru-RU" sz="2000" dirty="0" err="1">
                <a:solidFill>
                  <a:schemeClr val="bg1"/>
                </a:solidFill>
              </a:rPr>
              <a:t>експресивність</a:t>
            </a:r>
            <a:r>
              <a:rPr lang="ru-RU" sz="2000" dirty="0">
                <a:solidFill>
                  <a:schemeClr val="bg1"/>
                </a:solidFill>
              </a:rPr>
              <a:t>" і "</a:t>
            </a:r>
            <a:r>
              <a:rPr lang="ru-RU" sz="2000" dirty="0" err="1">
                <a:solidFill>
                  <a:schemeClr val="bg1"/>
                </a:solidFill>
              </a:rPr>
              <a:t>пенетрантність</a:t>
            </a:r>
            <a:r>
              <a:rPr lang="ru-RU" sz="2000" dirty="0">
                <a:solidFill>
                  <a:schemeClr val="bg1"/>
                </a:solidFill>
              </a:rPr>
              <a:t>" </a:t>
            </a:r>
            <a:r>
              <a:rPr lang="ru-RU" sz="2000" dirty="0" err="1">
                <a:solidFill>
                  <a:schemeClr val="bg1"/>
                </a:solidFill>
              </a:rPr>
              <a:t>стосуються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аутосомно-</a:t>
            </a:r>
            <a:r>
              <a:rPr lang="ru-RU" sz="2000" dirty="0" err="1" smtClean="0">
                <a:solidFill>
                  <a:schemeClr val="bg1"/>
                </a:solidFill>
              </a:rPr>
              <a:t>домінантних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генів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і </a:t>
            </a:r>
            <a:r>
              <a:rPr lang="ru-RU" sz="2000" dirty="0" err="1">
                <a:solidFill>
                  <a:schemeClr val="bg1"/>
                </a:solidFill>
              </a:rPr>
              <a:t>ознак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що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визначаються</a:t>
            </a:r>
            <a:r>
              <a:rPr lang="ru-RU" sz="2000" dirty="0">
                <a:solidFill>
                  <a:schemeClr val="bg1"/>
                </a:solidFill>
              </a:rPr>
              <a:t> ними.</a:t>
            </a:r>
          </a:p>
          <a:p>
            <a:r>
              <a:rPr lang="ru-RU" sz="2000" dirty="0" err="1">
                <a:solidFill>
                  <a:schemeClr val="bg1"/>
                </a:solidFill>
              </a:rPr>
              <a:t>Отже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b="1" dirty="0" err="1">
                <a:solidFill>
                  <a:schemeClr val="bg1"/>
                </a:solidFill>
              </a:rPr>
              <a:t>пенетрантність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(</a:t>
            </a:r>
            <a:r>
              <a:rPr lang="ru-RU" sz="2000" dirty="0" err="1">
                <a:solidFill>
                  <a:schemeClr val="bg1"/>
                </a:solidFill>
              </a:rPr>
              <a:t>від</a:t>
            </a:r>
            <a:r>
              <a:rPr lang="ru-RU" sz="2000" dirty="0">
                <a:solidFill>
                  <a:schemeClr val="bg1"/>
                </a:solidFill>
              </a:rPr>
              <a:t> лат. </a:t>
            </a:r>
            <a:r>
              <a:rPr lang="en-US" sz="2000" i="1" dirty="0" err="1">
                <a:solidFill>
                  <a:schemeClr val="bg1"/>
                </a:solidFill>
              </a:rPr>
              <a:t>penetrans</a:t>
            </a:r>
            <a:r>
              <a:rPr lang="en-US" sz="2000" i="1" dirty="0">
                <a:solidFill>
                  <a:schemeClr val="bg1"/>
                </a:solidFill>
              </a:rPr>
              <a:t> -</a:t>
            </a:r>
            <a:r>
              <a:rPr lang="ru-RU" sz="2000" dirty="0" err="1">
                <a:solidFill>
                  <a:schemeClr val="bg1"/>
                </a:solidFill>
              </a:rPr>
              <a:t>проникнення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досягнення</a:t>
            </a:r>
            <a:r>
              <a:rPr lang="ru-RU" sz="2000" dirty="0">
                <a:solidFill>
                  <a:schemeClr val="bg1"/>
                </a:solidFill>
              </a:rPr>
              <a:t>) - </a:t>
            </a:r>
            <a:r>
              <a:rPr lang="ru-RU" sz="2000" dirty="0" err="1">
                <a:solidFill>
                  <a:schemeClr val="bg1"/>
                </a:solidFill>
              </a:rPr>
              <a:t>це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частота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прояву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гена, </a:t>
            </a:r>
            <a:r>
              <a:rPr lang="ru-RU" sz="2000" dirty="0" err="1">
                <a:solidFill>
                  <a:schemeClr val="bg1"/>
                </a:solidFill>
              </a:rPr>
              <a:t>явище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появи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або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відсутності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ознаки</a:t>
            </a:r>
            <a:r>
              <a:rPr lang="ru-RU" sz="2000" dirty="0">
                <a:solidFill>
                  <a:schemeClr val="bg1"/>
                </a:solidFill>
              </a:rPr>
              <a:t> в </a:t>
            </a:r>
            <a:r>
              <a:rPr lang="ru-RU" sz="2000" dirty="0" err="1">
                <a:solidFill>
                  <a:schemeClr val="bg1"/>
                </a:solidFill>
              </a:rPr>
              <a:t>організмів</a:t>
            </a:r>
            <a:r>
              <a:rPr lang="ru-RU" sz="2000" dirty="0" smtClean="0">
                <a:solidFill>
                  <a:schemeClr val="bg1"/>
                </a:solidFill>
              </a:rPr>
              <a:t>,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однакових</a:t>
            </a:r>
            <a:r>
              <a:rPr lang="ru-RU" sz="2000" dirty="0" smtClean="0">
                <a:solidFill>
                  <a:schemeClr val="bg1"/>
                </a:solidFill>
              </a:rPr>
              <a:t> за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генотипом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err="1">
                <a:solidFill>
                  <a:schemeClr val="bg1"/>
                </a:solidFill>
              </a:rPr>
              <a:t>Пенетрантність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підпорядкована</a:t>
            </a:r>
            <a:r>
              <a:rPr lang="ru-RU" sz="2000" dirty="0">
                <a:solidFill>
                  <a:schemeClr val="bg1"/>
                </a:solidFill>
              </a:rPr>
              <a:t> принципу "все </a:t>
            </a:r>
            <a:r>
              <a:rPr lang="ru-RU" sz="2000" dirty="0" err="1">
                <a:solidFill>
                  <a:schemeClr val="bg1"/>
                </a:solidFill>
              </a:rPr>
              <a:t>або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нічого</a:t>
            </a:r>
            <a:r>
              <a:rPr lang="ru-RU" sz="2000" dirty="0">
                <a:solidFill>
                  <a:schemeClr val="bg1"/>
                </a:solidFill>
              </a:rPr>
              <a:t>".</a:t>
            </a:r>
          </a:p>
          <a:p>
            <a:r>
              <a:rPr lang="ru-RU" sz="2000" dirty="0" err="1">
                <a:solidFill>
                  <a:schemeClr val="bg1"/>
                </a:solidFill>
              </a:rPr>
              <a:t>Пенетрантність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значно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коливається</a:t>
            </a:r>
            <a:r>
              <a:rPr lang="ru-RU" sz="2000" dirty="0">
                <a:solidFill>
                  <a:schemeClr val="bg1"/>
                </a:solidFill>
              </a:rPr>
              <a:t> як </a:t>
            </a:r>
            <a:r>
              <a:rPr lang="ru-RU" sz="2000" dirty="0" err="1">
                <a:solidFill>
                  <a:schemeClr val="bg1"/>
                </a:solidFill>
              </a:rPr>
              <a:t>серед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домінантних</a:t>
            </a:r>
            <a:r>
              <a:rPr lang="ru-RU" sz="2000" dirty="0">
                <a:solidFill>
                  <a:schemeClr val="bg1"/>
                </a:solidFill>
              </a:rPr>
              <a:t>, так і </a:t>
            </a:r>
            <a:r>
              <a:rPr lang="ru-RU" sz="2000" dirty="0" err="1">
                <a:solidFill>
                  <a:schemeClr val="bg1"/>
                </a:solidFill>
              </a:rPr>
              <a:t>серед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рецесивних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генів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Поряд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з </a:t>
            </a:r>
            <a:r>
              <a:rPr lang="ru-RU" sz="2000" dirty="0">
                <a:solidFill>
                  <a:schemeClr val="bg1"/>
                </a:solidFill>
              </a:rPr>
              <a:t>генами, фенотип </a:t>
            </a:r>
            <a:r>
              <a:rPr lang="ru-RU" sz="2000" dirty="0" err="1">
                <a:solidFill>
                  <a:schemeClr val="bg1"/>
                </a:solidFill>
              </a:rPr>
              <a:t>яких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з'являється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тільки</a:t>
            </a:r>
            <a:r>
              <a:rPr lang="ru-RU" sz="2000" dirty="0">
                <a:solidFill>
                  <a:schemeClr val="bg1"/>
                </a:solidFill>
              </a:rPr>
              <a:t> за </a:t>
            </a:r>
            <a:r>
              <a:rPr lang="ru-RU" sz="2000" dirty="0" err="1">
                <a:solidFill>
                  <a:schemeClr val="bg1"/>
                </a:solidFill>
              </a:rPr>
              <a:t>поєднання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певних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генів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і </a:t>
            </a:r>
            <a:r>
              <a:rPr lang="ru-RU" sz="2000" dirty="0" err="1">
                <a:solidFill>
                  <a:schemeClr val="bg1"/>
                </a:solidFill>
              </a:rPr>
              <a:t>досить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рідкісних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зовнішніх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умов </a:t>
            </a:r>
            <a:r>
              <a:rPr lang="ru-RU" sz="2000" dirty="0">
                <a:solidFill>
                  <a:schemeClr val="bg1"/>
                </a:solidFill>
              </a:rPr>
              <a:t>(</a:t>
            </a:r>
            <a:r>
              <a:rPr lang="ru-RU" sz="2000" i="1" dirty="0" err="1">
                <a:solidFill>
                  <a:schemeClr val="bg1"/>
                </a:solidFill>
              </a:rPr>
              <a:t>низька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пенетрантність</a:t>
            </a:r>
            <a:r>
              <a:rPr lang="ru-RU" sz="2000" dirty="0">
                <a:solidFill>
                  <a:schemeClr val="bg1"/>
                </a:solidFill>
              </a:rPr>
              <a:t>)</a:t>
            </a:r>
            <a:r>
              <a:rPr lang="ru-RU" sz="2000" i="1" dirty="0">
                <a:solidFill>
                  <a:schemeClr val="bg1"/>
                </a:solidFill>
              </a:rPr>
              <a:t>, </a:t>
            </a:r>
            <a:r>
              <a:rPr lang="ru-RU" sz="2000" dirty="0">
                <a:solidFill>
                  <a:schemeClr val="bg1"/>
                </a:solidFill>
              </a:rPr>
              <a:t>у </a:t>
            </a:r>
            <a:r>
              <a:rPr lang="ru-RU" sz="2000" dirty="0" err="1">
                <a:solidFill>
                  <a:schemeClr val="bg1"/>
                </a:solidFill>
              </a:rPr>
              <a:t>людини</a:t>
            </a:r>
            <a:r>
              <a:rPr lang="ru-RU" sz="2000" dirty="0">
                <a:solidFill>
                  <a:schemeClr val="bg1"/>
                </a:solidFill>
              </a:rPr>
              <a:t> є </a:t>
            </a:r>
            <a:r>
              <a:rPr lang="ru-RU" sz="2000" dirty="0" err="1">
                <a:solidFill>
                  <a:schemeClr val="bg1"/>
                </a:solidFill>
              </a:rPr>
              <a:t>гени</a:t>
            </a:r>
            <a:r>
              <a:rPr lang="ru-RU" sz="2000" dirty="0" smtClean="0">
                <a:solidFill>
                  <a:schemeClr val="bg1"/>
                </a:solidFill>
              </a:rPr>
              <a:t>,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фенотипний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прояв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яких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відбувається</a:t>
            </a:r>
            <a:r>
              <a:rPr lang="ru-RU" sz="2000" dirty="0">
                <a:solidFill>
                  <a:schemeClr val="bg1"/>
                </a:solidFill>
              </a:rPr>
              <a:t> за будь-</a:t>
            </a:r>
            <a:r>
              <a:rPr lang="ru-RU" sz="2000" dirty="0" err="1">
                <a:solidFill>
                  <a:schemeClr val="bg1"/>
                </a:solidFill>
              </a:rPr>
              <a:t>яких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поєднань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зовнішніх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умов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(</a:t>
            </a:r>
            <a:r>
              <a:rPr lang="ru-RU" sz="2000" i="1" dirty="0" err="1">
                <a:solidFill>
                  <a:schemeClr val="bg1"/>
                </a:solidFill>
              </a:rPr>
              <a:t>висока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пенетрантність</a:t>
            </a:r>
            <a:r>
              <a:rPr lang="ru-RU" sz="2000" dirty="0">
                <a:solidFill>
                  <a:schemeClr val="bg1"/>
                </a:solidFill>
              </a:rPr>
              <a:t>).</a:t>
            </a:r>
          </a:p>
          <a:p>
            <a:r>
              <a:rPr lang="ru-RU" sz="2000" dirty="0" err="1">
                <a:solidFill>
                  <a:schemeClr val="bg1"/>
                </a:solidFill>
              </a:rPr>
              <a:t>Пенетрантність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вимірюється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відсотком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організмів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з </a:t>
            </a:r>
            <a:r>
              <a:rPr lang="ru-RU" sz="2000" dirty="0" err="1">
                <a:solidFill>
                  <a:schemeClr val="bg1"/>
                </a:solidFill>
              </a:rPr>
              <a:t>фенотипною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ознакою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від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загальної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кількості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обстежених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носіїв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відповідного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алеля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338960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885698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Якщо</a:t>
            </a:r>
            <a:r>
              <a:rPr lang="ru-RU" dirty="0">
                <a:solidFill>
                  <a:schemeClr val="bg1"/>
                </a:solidFill>
              </a:rPr>
              <a:t> ген регулярно </a:t>
            </a:r>
            <a:r>
              <a:rPr lang="ru-RU" dirty="0" err="1">
                <a:solidFill>
                  <a:schemeClr val="bg1"/>
                </a:solidFill>
              </a:rPr>
              <a:t>визначає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фенотиповий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прояв</a:t>
            </a:r>
            <a:r>
              <a:rPr lang="ru-RU" dirty="0">
                <a:solidFill>
                  <a:schemeClr val="bg1"/>
                </a:solidFill>
              </a:rPr>
              <a:t>, то </a:t>
            </a:r>
            <a:r>
              <a:rPr lang="ru-RU" dirty="0" err="1">
                <a:solidFill>
                  <a:schemeClr val="bg1"/>
                </a:solidFill>
              </a:rPr>
              <a:t>він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пенетрантність</a:t>
            </a:r>
            <a:r>
              <a:rPr lang="ru-RU" dirty="0">
                <a:solidFill>
                  <a:schemeClr val="bg1"/>
                </a:solidFill>
              </a:rPr>
              <a:t> 100</a:t>
            </a:r>
          </a:p>
          <a:p>
            <a:r>
              <a:rPr lang="ru-RU" dirty="0" err="1">
                <a:solidFill>
                  <a:schemeClr val="bg1"/>
                </a:solidFill>
              </a:rPr>
              <a:t>відсотків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Проте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деякі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домінантні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гени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проявляються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менш</a:t>
            </a:r>
            <a:r>
              <a:rPr lang="ru-RU" dirty="0">
                <a:solidFill>
                  <a:schemeClr val="bg1"/>
                </a:solidFill>
              </a:rPr>
              <a:t> регулярно. Так</a:t>
            </a:r>
            <a:r>
              <a:rPr lang="ru-RU" dirty="0" smtClean="0">
                <a:solidFill>
                  <a:schemeClr val="bg1"/>
                </a:solidFill>
              </a:rPr>
              <a:t>,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полідактилія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чітке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вертикальне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успадкування</a:t>
            </a:r>
            <a:r>
              <a:rPr lang="ru-RU" dirty="0">
                <a:solidFill>
                  <a:schemeClr val="bg1"/>
                </a:solidFill>
              </a:rPr>
              <a:t>, але </a:t>
            </a:r>
            <a:r>
              <a:rPr lang="ru-RU" dirty="0" err="1" smtClean="0">
                <a:solidFill>
                  <a:schemeClr val="bg1"/>
                </a:solidFill>
              </a:rPr>
              <a:t>бувають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пропуски </a:t>
            </a:r>
            <a:r>
              <a:rPr lang="ru-RU" dirty="0" err="1">
                <a:solidFill>
                  <a:schemeClr val="bg1"/>
                </a:solidFill>
              </a:rPr>
              <a:t>поколінь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r>
              <a:rPr lang="ru-RU" dirty="0" err="1">
                <a:solidFill>
                  <a:schemeClr val="bg1"/>
                </a:solidFill>
              </a:rPr>
              <a:t>Домінантна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аномалія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dirty="0" err="1">
                <a:solidFill>
                  <a:schemeClr val="bg1"/>
                </a:solidFill>
              </a:rPr>
              <a:t>передчасне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статеве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дозрівання</a:t>
            </a:r>
            <a:r>
              <a:rPr lang="ru-RU" dirty="0">
                <a:solidFill>
                  <a:schemeClr val="bg1"/>
                </a:solidFill>
              </a:rPr>
              <a:t> - </a:t>
            </a:r>
            <a:r>
              <a:rPr lang="ru-RU" dirty="0" err="1">
                <a:solidFill>
                  <a:schemeClr val="bg1"/>
                </a:solidFill>
              </a:rPr>
              <a:t>властиве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тільки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чоловікам</a:t>
            </a:r>
            <a:r>
              <a:rPr lang="ru-RU" dirty="0">
                <a:solidFill>
                  <a:schemeClr val="bg1"/>
                </a:solidFill>
              </a:rPr>
              <a:t>,</a:t>
            </a:r>
          </a:p>
          <a:p>
            <a:r>
              <a:rPr lang="ru-RU" dirty="0" err="1">
                <a:solidFill>
                  <a:schemeClr val="bg1"/>
                </a:solidFill>
              </a:rPr>
              <a:t>проте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іноді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може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передатися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захворювання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чоловіка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який</a:t>
            </a:r>
            <a:r>
              <a:rPr lang="ru-RU" dirty="0">
                <a:solidFill>
                  <a:schemeClr val="bg1"/>
                </a:solidFill>
              </a:rPr>
              <a:t> не </a:t>
            </a:r>
            <a:r>
              <a:rPr lang="ru-RU" dirty="0" err="1">
                <a:solidFill>
                  <a:schemeClr val="bg1"/>
                </a:solidFill>
              </a:rPr>
              <a:t>страждав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цією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патологією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Пенетрантність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показує</a:t>
            </a:r>
            <a:r>
              <a:rPr lang="ru-RU" dirty="0">
                <a:solidFill>
                  <a:schemeClr val="bg1"/>
                </a:solidFill>
              </a:rPr>
              <a:t>, в </a:t>
            </a:r>
            <a:r>
              <a:rPr lang="ru-RU" dirty="0" err="1" smtClean="0">
                <a:solidFill>
                  <a:schemeClr val="bg1"/>
                </a:solidFill>
              </a:rPr>
              <a:t>якого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відсотка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носіїв</a:t>
            </a:r>
            <a:r>
              <a:rPr lang="ru-RU" dirty="0">
                <a:solidFill>
                  <a:schemeClr val="bg1"/>
                </a:solidFill>
              </a:rPr>
              <a:t> гена </a:t>
            </a:r>
            <a:r>
              <a:rPr lang="ru-RU" dirty="0" err="1" smtClean="0">
                <a:solidFill>
                  <a:schemeClr val="bg1"/>
                </a:solidFill>
              </a:rPr>
              <a:t>виявляється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відповідний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фенотип. Так, у </a:t>
            </a:r>
            <a:r>
              <a:rPr lang="ru-RU" dirty="0" err="1">
                <a:solidFill>
                  <a:schemeClr val="bg1"/>
                </a:solidFill>
              </a:rPr>
              <a:t>гомозигот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шизофренія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проявляється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у </a:t>
            </a:r>
            <a:r>
              <a:rPr lang="ru-RU" dirty="0">
                <a:solidFill>
                  <a:schemeClr val="bg1"/>
                </a:solidFill>
              </a:rPr>
              <a:t>100 % - </a:t>
            </a:r>
            <a:r>
              <a:rPr lang="ru-RU" dirty="0" err="1" smtClean="0">
                <a:solidFill>
                  <a:schemeClr val="bg1"/>
                </a:solidFill>
              </a:rPr>
              <a:t>це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повна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пенетрантність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Якщо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носіїв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певного</a:t>
            </a:r>
            <a:r>
              <a:rPr lang="ru-RU" dirty="0">
                <a:solidFill>
                  <a:schemeClr val="bg1"/>
                </a:solidFill>
              </a:rPr>
              <a:t> гена </a:t>
            </a:r>
            <a:r>
              <a:rPr lang="ru-RU" dirty="0" err="1">
                <a:solidFill>
                  <a:schemeClr val="bg1"/>
                </a:solidFill>
              </a:rPr>
              <a:t>ознака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виявляється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тільки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у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частини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особин</a:t>
            </a:r>
            <a:r>
              <a:rPr lang="ru-RU" dirty="0">
                <a:solidFill>
                  <a:schemeClr val="bg1"/>
                </a:solidFill>
              </a:rPr>
              <a:t> - </a:t>
            </a:r>
            <a:r>
              <a:rPr lang="ru-RU" dirty="0" err="1">
                <a:solidFill>
                  <a:schemeClr val="bg1"/>
                </a:solidFill>
              </a:rPr>
              <a:t>це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неповна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пенетрантність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Наприклад</a:t>
            </a:r>
            <a:r>
              <a:rPr lang="ru-RU" dirty="0">
                <a:solidFill>
                  <a:schemeClr val="bg1"/>
                </a:solidFill>
              </a:rPr>
              <a:t>: </a:t>
            </a:r>
            <a:r>
              <a:rPr lang="ru-RU" dirty="0" err="1">
                <a:solidFill>
                  <a:schemeClr val="bg1"/>
                </a:solidFill>
              </a:rPr>
              <a:t>шизофренія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у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гетерозигот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складає</a:t>
            </a:r>
            <a:r>
              <a:rPr lang="ru-RU" dirty="0">
                <a:solidFill>
                  <a:schemeClr val="bg1"/>
                </a:solidFill>
              </a:rPr>
              <a:t> 20 </a:t>
            </a:r>
            <a:r>
              <a:rPr lang="ru-RU" i="1" dirty="0">
                <a:solidFill>
                  <a:schemeClr val="bg1"/>
                </a:solidFill>
              </a:rPr>
              <a:t>%, </a:t>
            </a:r>
            <a:r>
              <a:rPr lang="ru-RU" dirty="0" err="1">
                <a:solidFill>
                  <a:schemeClr val="bg1"/>
                </a:solidFill>
              </a:rPr>
              <a:t>цукровий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діабет</a:t>
            </a:r>
            <a:r>
              <a:rPr lang="ru-RU" dirty="0">
                <a:solidFill>
                  <a:schemeClr val="bg1"/>
                </a:solidFill>
              </a:rPr>
              <a:t> - 20 </a:t>
            </a:r>
            <a:r>
              <a:rPr lang="ru-RU" i="1" dirty="0">
                <a:solidFill>
                  <a:schemeClr val="bg1"/>
                </a:solidFill>
              </a:rPr>
              <a:t>%, </a:t>
            </a:r>
            <a:r>
              <a:rPr lang="ru-RU" dirty="0" err="1">
                <a:solidFill>
                  <a:schemeClr val="bg1"/>
                </a:solidFill>
              </a:rPr>
              <a:t>уроджений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вивих</a:t>
            </a:r>
            <a:r>
              <a:rPr lang="ru-RU" dirty="0">
                <a:solidFill>
                  <a:schemeClr val="bg1"/>
                </a:solidFill>
              </a:rPr>
              <a:t> стегна - 25 </a:t>
            </a:r>
            <a:r>
              <a:rPr lang="ru-RU" i="1" dirty="0" smtClean="0">
                <a:solidFill>
                  <a:schemeClr val="bg1"/>
                </a:solidFill>
              </a:rPr>
              <a:t>%,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ретинобластома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- 60 %. Аутосомно-</a:t>
            </a:r>
            <a:r>
              <a:rPr lang="ru-RU" dirty="0" err="1">
                <a:solidFill>
                  <a:schemeClr val="bg1"/>
                </a:solidFill>
              </a:rPr>
              <a:t>рецесивні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ознаки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які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виявляються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гомозигот</a:t>
            </a:r>
            <a:r>
              <a:rPr lang="ru-RU" dirty="0" smtClean="0">
                <a:solidFill>
                  <a:schemeClr val="bg1"/>
                </a:solidFill>
              </a:rPr>
              <a:t>,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здебільшого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повністю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пенетрентні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мають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високу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експресивність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Отже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пенетрантність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залежить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генів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середовища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того й </a:t>
            </a:r>
            <a:r>
              <a:rPr lang="ru-RU" dirty="0" err="1">
                <a:solidFill>
                  <a:schemeClr val="bg1"/>
                </a:solidFill>
              </a:rPr>
              <a:t>іншого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smtClean="0">
                <a:solidFill>
                  <a:schemeClr val="bg1"/>
                </a:solidFill>
              </a:rPr>
              <a:t>Таким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чином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це</a:t>
            </a:r>
            <a:r>
              <a:rPr lang="ru-RU" dirty="0">
                <a:solidFill>
                  <a:schemeClr val="bg1"/>
                </a:solidFill>
              </a:rPr>
              <a:t> не константна </a:t>
            </a:r>
            <a:r>
              <a:rPr lang="ru-RU" dirty="0" err="1">
                <a:solidFill>
                  <a:schemeClr val="bg1"/>
                </a:solidFill>
              </a:rPr>
              <a:t>властивість</a:t>
            </a:r>
            <a:r>
              <a:rPr lang="ru-RU" dirty="0">
                <a:solidFill>
                  <a:schemeClr val="bg1"/>
                </a:solidFill>
              </a:rPr>
              <a:t> гена, а </a:t>
            </a:r>
            <a:r>
              <a:rPr lang="ru-RU" dirty="0" err="1">
                <a:solidFill>
                  <a:schemeClr val="bg1"/>
                </a:solidFill>
              </a:rPr>
              <a:t>функція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генів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певних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умовах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середовища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r>
              <a:rPr lang="ru-RU" b="1" i="1" dirty="0" err="1">
                <a:solidFill>
                  <a:schemeClr val="bg1"/>
                </a:solidFill>
              </a:rPr>
              <a:t>Експресивність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(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лат. </a:t>
            </a:r>
            <a:r>
              <a:rPr lang="ru-RU" i="1" dirty="0" err="1">
                <a:solidFill>
                  <a:schemeClr val="bg1"/>
                </a:solidFill>
              </a:rPr>
              <a:t>expressio</a:t>
            </a:r>
            <a:r>
              <a:rPr lang="ru-RU" i="1" dirty="0">
                <a:solidFill>
                  <a:schemeClr val="bg1"/>
                </a:solidFill>
              </a:rPr>
              <a:t> - </a:t>
            </a:r>
            <a:r>
              <a:rPr lang="ru-RU" dirty="0" err="1">
                <a:solidFill>
                  <a:schemeClr val="bg1"/>
                </a:solidFill>
              </a:rPr>
              <a:t>вираз</a:t>
            </a:r>
            <a:r>
              <a:rPr lang="ru-RU" dirty="0">
                <a:solidFill>
                  <a:schemeClr val="bg1"/>
                </a:solidFill>
              </a:rPr>
              <a:t>) - </a:t>
            </a:r>
            <a:r>
              <a:rPr lang="ru-RU" dirty="0" err="1">
                <a:solidFill>
                  <a:schemeClr val="bg1"/>
                </a:solidFill>
              </a:rPr>
              <a:t>це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ступінь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кількісного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прояву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ознаки</a:t>
            </a:r>
            <a:r>
              <a:rPr lang="ru-RU" dirty="0">
                <a:solidFill>
                  <a:schemeClr val="bg1"/>
                </a:solidFill>
              </a:rPr>
              <a:t> у</a:t>
            </a:r>
          </a:p>
          <a:p>
            <a:r>
              <a:rPr lang="ru-RU" dirty="0" err="1">
                <a:solidFill>
                  <a:schemeClr val="bg1"/>
                </a:solidFill>
              </a:rPr>
              <a:t>різних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особин</a:t>
            </a:r>
            <a:r>
              <a:rPr lang="ru-RU" dirty="0">
                <a:solidFill>
                  <a:schemeClr val="bg1"/>
                </a:solidFill>
              </a:rPr>
              <a:t> - </a:t>
            </a:r>
            <a:r>
              <a:rPr lang="ru-RU" dirty="0" err="1">
                <a:solidFill>
                  <a:schemeClr val="bg1"/>
                </a:solidFill>
              </a:rPr>
              <a:t>носіїв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відповідного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алеля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</a:rPr>
              <a:t>При </a:t>
            </a:r>
            <a:r>
              <a:rPr lang="ru-RU" dirty="0" err="1">
                <a:solidFill>
                  <a:schemeClr val="bg1"/>
                </a:solidFill>
              </a:rPr>
              <a:t>домінантних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спадкових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захворюваннях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експресивність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може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коливатися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smtClean="0">
                <a:solidFill>
                  <a:schemeClr val="bg1"/>
                </a:solidFill>
              </a:rPr>
              <a:t>В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одній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і </a:t>
            </a:r>
            <a:r>
              <a:rPr lang="ru-RU" dirty="0" err="1">
                <a:solidFill>
                  <a:schemeClr val="bg1"/>
                </a:solidFill>
              </a:rPr>
              <a:t>тій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самій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родині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можуть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проявлятися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спадкові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хвороби</a:t>
            </a:r>
            <a:r>
              <a:rPr lang="ru-RU" dirty="0">
                <a:solidFill>
                  <a:schemeClr val="bg1"/>
                </a:solidFill>
              </a:rPr>
              <a:t> за </a:t>
            </a:r>
            <a:r>
              <a:rPr lang="ru-RU" dirty="0" err="1">
                <a:solidFill>
                  <a:schemeClr val="bg1"/>
                </a:solidFill>
              </a:rPr>
              <a:t>перебігом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легких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ледь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помітних</a:t>
            </a:r>
            <a:r>
              <a:rPr lang="ru-RU" dirty="0">
                <a:solidFill>
                  <a:schemeClr val="bg1"/>
                </a:solidFill>
              </a:rPr>
              <a:t> до тяжких: </a:t>
            </a:r>
            <a:r>
              <a:rPr lang="ru-RU" dirty="0" err="1">
                <a:solidFill>
                  <a:schemeClr val="bg1"/>
                </a:solidFill>
              </a:rPr>
              <a:t>різні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форми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гіпертонії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шизофренії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цукрового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діабету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тощо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r>
              <a:rPr lang="ru-RU" dirty="0" err="1">
                <a:solidFill>
                  <a:schemeClr val="bg1"/>
                </a:solidFill>
              </a:rPr>
              <a:t>Рецесивні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спадкові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захворювання</a:t>
            </a:r>
            <a:r>
              <a:rPr lang="ru-RU" dirty="0">
                <a:solidFill>
                  <a:schemeClr val="bg1"/>
                </a:solidFill>
              </a:rPr>
              <a:t> в межах </a:t>
            </a:r>
            <a:r>
              <a:rPr lang="ru-RU" dirty="0" err="1">
                <a:solidFill>
                  <a:schemeClr val="bg1"/>
                </a:solidFill>
              </a:rPr>
              <a:t>сім'ї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проявляються</a:t>
            </a:r>
            <a:r>
              <a:rPr lang="ru-RU" dirty="0">
                <a:solidFill>
                  <a:schemeClr val="bg1"/>
                </a:solidFill>
              </a:rPr>
              <a:t> однотипно і </a:t>
            </a:r>
            <a:r>
              <a:rPr lang="ru-RU" dirty="0" err="1" smtClean="0">
                <a:solidFill>
                  <a:schemeClr val="bg1"/>
                </a:solidFill>
              </a:rPr>
              <a:t>мають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незначні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коливання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експресивності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110465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888" y="6309320"/>
            <a:ext cx="1539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Полідактилія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16632"/>
            <a:ext cx="4139497" cy="30963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7001" y="116632"/>
            <a:ext cx="4645479" cy="24574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429" y="3248713"/>
            <a:ext cx="3810000" cy="26479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4069" y="3248713"/>
            <a:ext cx="1952625" cy="28765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3862" y="3248713"/>
            <a:ext cx="3230207" cy="241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641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285750"/>
            <a:ext cx="4035425" cy="2643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8131" name="Text Box 5"/>
          <p:cNvSpPr txBox="1">
            <a:spLocks noChangeArrowheads="1"/>
          </p:cNvSpPr>
          <p:nvPr/>
        </p:nvSpPr>
        <p:spPr bwMode="auto">
          <a:xfrm>
            <a:off x="1500188" y="3143250"/>
            <a:ext cx="17570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 err="1">
                <a:solidFill>
                  <a:schemeClr val="bg1"/>
                </a:solidFill>
                <a:cs typeface="+mn-cs"/>
              </a:rPr>
              <a:t>Полідактилія</a:t>
            </a:r>
            <a:endParaRPr lang="ru-RU" sz="20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48132" name="Прямоугольник 4"/>
          <p:cNvSpPr>
            <a:spLocks noChangeArrowheads="1"/>
          </p:cNvSpPr>
          <p:nvPr/>
        </p:nvSpPr>
        <p:spPr bwMode="auto">
          <a:xfrm>
            <a:off x="428625" y="4429125"/>
            <a:ext cx="421481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cs typeface="+mn-cs"/>
              </a:rPr>
              <a:t>На </a:t>
            </a:r>
            <a:r>
              <a:rPr lang="ru-RU" dirty="0" err="1">
                <a:solidFill>
                  <a:schemeClr val="bg1"/>
                </a:solidFill>
                <a:cs typeface="+mn-cs"/>
              </a:rPr>
              <a:t>картині</a:t>
            </a:r>
            <a:r>
              <a:rPr lang="ru-RU" dirty="0">
                <a:solidFill>
                  <a:schemeClr val="bg1"/>
                </a:solidFill>
                <a:cs typeface="+mn-cs"/>
              </a:rPr>
              <a:t> </a:t>
            </a:r>
            <a:r>
              <a:rPr lang="ru-RU" dirty="0" err="1">
                <a:solidFill>
                  <a:schemeClr val="bg1"/>
                </a:solidFill>
                <a:cs typeface="+mn-cs"/>
              </a:rPr>
              <a:t>Рафаеля</a:t>
            </a:r>
            <a:r>
              <a:rPr lang="ru-RU" dirty="0">
                <a:solidFill>
                  <a:schemeClr val="bg1"/>
                </a:solidFill>
                <a:cs typeface="+mn-cs"/>
              </a:rPr>
              <a:t> «</a:t>
            </a:r>
            <a:r>
              <a:rPr lang="ru-RU" dirty="0" err="1">
                <a:solidFill>
                  <a:schemeClr val="bg1"/>
                </a:solidFill>
                <a:cs typeface="+mn-cs"/>
              </a:rPr>
              <a:t>Сикстинська</a:t>
            </a:r>
            <a:r>
              <a:rPr lang="ru-RU" dirty="0">
                <a:solidFill>
                  <a:schemeClr val="bg1"/>
                </a:solidFill>
                <a:cs typeface="+mn-cs"/>
              </a:rPr>
              <a:t> мадонна» видно, </a:t>
            </a:r>
            <a:r>
              <a:rPr lang="ru-RU" dirty="0" err="1">
                <a:solidFill>
                  <a:schemeClr val="bg1"/>
                </a:solidFill>
                <a:cs typeface="+mn-cs"/>
              </a:rPr>
              <a:t>що</a:t>
            </a:r>
            <a:r>
              <a:rPr lang="ru-RU" dirty="0">
                <a:solidFill>
                  <a:schemeClr val="bg1"/>
                </a:solidFill>
                <a:cs typeface="+mn-cs"/>
              </a:rPr>
              <a:t> у </a:t>
            </a:r>
            <a:r>
              <a:rPr lang="ru-RU" dirty="0" err="1">
                <a:solidFill>
                  <a:schemeClr val="bg1"/>
                </a:solidFill>
                <a:cs typeface="+mn-cs"/>
              </a:rPr>
              <a:t>Папи</a:t>
            </a:r>
            <a:r>
              <a:rPr lang="ru-RU" dirty="0">
                <a:solidFill>
                  <a:schemeClr val="bg1"/>
                </a:solidFill>
                <a:cs typeface="+mn-cs"/>
              </a:rPr>
              <a:t> </a:t>
            </a:r>
            <a:r>
              <a:rPr lang="ru-RU" dirty="0" err="1">
                <a:solidFill>
                  <a:schemeClr val="bg1"/>
                </a:solidFill>
                <a:cs typeface="+mn-cs"/>
              </a:rPr>
              <a:t>Римського</a:t>
            </a:r>
            <a:r>
              <a:rPr lang="ru-RU" dirty="0">
                <a:solidFill>
                  <a:schemeClr val="bg1"/>
                </a:solidFill>
                <a:cs typeface="+mn-cs"/>
              </a:rPr>
              <a:t> </a:t>
            </a:r>
            <a:r>
              <a:rPr lang="ru-RU" dirty="0" err="1">
                <a:solidFill>
                  <a:schemeClr val="bg1"/>
                </a:solidFill>
                <a:cs typeface="+mn-cs"/>
              </a:rPr>
              <a:t>Сикста</a:t>
            </a:r>
            <a:r>
              <a:rPr lang="ru-RU" dirty="0">
                <a:solidFill>
                  <a:schemeClr val="bg1"/>
                </a:solidFill>
                <a:cs typeface="+mn-cs"/>
              </a:rPr>
              <a:t> II на </a:t>
            </a:r>
            <a:r>
              <a:rPr lang="ru-RU" dirty="0" err="1">
                <a:solidFill>
                  <a:schemeClr val="bg1"/>
                </a:solidFill>
                <a:cs typeface="+mn-cs"/>
              </a:rPr>
              <a:t>правій</a:t>
            </a:r>
            <a:r>
              <a:rPr lang="ru-RU" dirty="0">
                <a:solidFill>
                  <a:schemeClr val="bg1"/>
                </a:solidFill>
                <a:cs typeface="+mn-cs"/>
              </a:rPr>
              <a:t> </a:t>
            </a:r>
            <a:r>
              <a:rPr lang="ru-RU" dirty="0" err="1">
                <a:solidFill>
                  <a:schemeClr val="bg1"/>
                </a:solidFill>
                <a:cs typeface="+mn-cs"/>
              </a:rPr>
              <a:t>руці</a:t>
            </a:r>
            <a:r>
              <a:rPr lang="ru-RU" dirty="0">
                <a:solidFill>
                  <a:schemeClr val="bg1"/>
                </a:solidFill>
                <a:cs typeface="+mn-cs"/>
              </a:rPr>
              <a:t> </a:t>
            </a:r>
            <a:r>
              <a:rPr lang="ru-RU" dirty="0" err="1">
                <a:solidFill>
                  <a:schemeClr val="bg1"/>
                </a:solidFill>
                <a:cs typeface="+mn-cs"/>
              </a:rPr>
              <a:t>шість</a:t>
            </a:r>
            <a:r>
              <a:rPr lang="ru-RU" dirty="0">
                <a:solidFill>
                  <a:schemeClr val="bg1"/>
                </a:solidFill>
                <a:cs typeface="+mn-cs"/>
              </a:rPr>
              <a:t> </a:t>
            </a:r>
            <a:r>
              <a:rPr lang="ru-RU" dirty="0" err="1">
                <a:solidFill>
                  <a:schemeClr val="bg1"/>
                </a:solidFill>
                <a:cs typeface="+mn-cs"/>
              </a:rPr>
              <a:t>пальців</a:t>
            </a:r>
            <a:endParaRPr lang="ru-RU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4714875" y="285750"/>
            <a:ext cx="4286250" cy="5926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0182" name="Прямая со стрелкой 7"/>
          <p:cNvCxnSpPr>
            <a:cxnSpLocks noChangeShapeType="1"/>
          </p:cNvCxnSpPr>
          <p:nvPr/>
        </p:nvCxnSpPr>
        <p:spPr bwMode="auto">
          <a:xfrm flipV="1">
            <a:off x="4071938" y="3786188"/>
            <a:ext cx="1214437" cy="11430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xmlns="" val="13474815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364088" y="6237312"/>
            <a:ext cx="1782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Tahom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Tahoma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Tahoma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Tahoma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Tahoma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Tahoma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Tahoma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Tahoma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Tahoma" pitchFamily="34" charset="0"/>
              </a:defRPr>
            </a:lvl9pPr>
          </a:lstStyle>
          <a:p>
            <a:pPr>
              <a:defRPr/>
            </a:pPr>
            <a:r>
              <a:rPr lang="uk-UA" sz="2000" b="1" dirty="0">
                <a:solidFill>
                  <a:schemeClr val="bg1"/>
                </a:solidFill>
                <a:cs typeface="+mn-cs"/>
              </a:rPr>
              <a:t>Син</a:t>
            </a:r>
            <a:r>
              <a:rPr lang="ru-RU" sz="2000" b="1" dirty="0" err="1">
                <a:solidFill>
                  <a:schemeClr val="bg1"/>
                </a:solidFill>
                <a:cs typeface="+mn-cs"/>
              </a:rPr>
              <a:t>дактилія</a:t>
            </a:r>
            <a:endParaRPr lang="ru-RU" sz="2000" b="1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818"/>
            <a:ext cx="5266374" cy="38532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861048"/>
            <a:ext cx="3840427" cy="28803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29863"/>
            <a:ext cx="3238500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449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Прямоугольник 1"/>
              <p:cNvSpPr/>
              <p:nvPr/>
            </p:nvSpPr>
            <p:spPr>
              <a:xfrm>
                <a:off x="285994" y="116632"/>
                <a:ext cx="8496944" cy="5632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Взаємодія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генів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як одна з причин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відхилень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у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розщепленні</a:t>
                </a:r>
                <a:r>
                  <a:rPr lang="ru-RU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за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фентипом</a:t>
                </a:r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Жоден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ген не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функціонує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сам по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собі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незалежно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від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інших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генів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Кожен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ген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тісно</a:t>
                </a:r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повязаний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з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іншими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генами і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сукупність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генів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у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генотипі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складає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гений баланс.</a:t>
                </a:r>
              </a:p>
              <a:p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Наприклад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типи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взаємодії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алелів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одного ж того локусу — </a:t>
                </a:r>
                <a:r>
                  <a:rPr lang="ru-RU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міжалельна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компліментація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</a:p>
              <a:p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Як правило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гени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не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взаємодіють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один з одним, а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взаємодіють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продукти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їх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дії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</a:p>
              <a:p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Наприклад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якщо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схрестити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жовту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попугу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з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сининім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попугою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то в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F1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то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F2</a:t>
                </a:r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розщеплення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буде 9/16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зелених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: 3/16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жовтих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: 3/16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синіх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: 1/16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білих</a:t>
                </a:r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А —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обумовлює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виробку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синього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пігменту</a:t>
                </a:r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В —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обумовлює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виробку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жовтого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пігменту</a:t>
                </a:r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 ♀ </a:t>
                </a:r>
                <a:r>
                  <a:rPr lang="en-US" b="1" dirty="0" err="1">
                    <a:solidFill>
                      <a:srgbClr val="0066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AAbb</a:t>
                </a:r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x ♂ </a:t>
                </a:r>
                <a:r>
                  <a:rPr lang="en-US" b="1" dirty="0" err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aaBB</a:t>
                </a:r>
                <a:endParaRPr lang="en-US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r>
                  <a:rPr lang="pt-BR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 A b a B</a:t>
                </a:r>
              </a:p>
              <a:p>
                <a:pPr algn="ctr"/>
                <a:r>
                  <a:rPr lang="en-US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F1</a:t>
                </a:r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b="1" dirty="0" err="1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AaBb</a:t>
                </a:r>
                <a:endParaRPr lang="en-US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ru-RU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Це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компліментарна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(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доповнююча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дія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генів</a:t>
                </a:r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P2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♀ </a:t>
                </a:r>
                <a:r>
                  <a:rPr lang="ru-RU" b="1" dirty="0" err="1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AaBb</a:t>
                </a:r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 ♂ </a:t>
                </a:r>
                <a:r>
                  <a:rPr lang="ru-RU" b="1" dirty="0" err="1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AaBb</a:t>
                </a:r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(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синій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та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жовтий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пигменти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доповнюють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один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однго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до</a:t>
                </a:r>
              </a:p>
              <a:p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зеленого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пігменту</a:t>
                </a:r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</a:t>
                </a:r>
              </a:p>
              <a:p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А-В- – </a:t>
                </a:r>
                <a:r>
                  <a:rPr lang="ru-RU" b="1" dirty="0" err="1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зелені</a:t>
                </a:r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жовтий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+ </a:t>
                </a:r>
                <a:r>
                  <a:rPr lang="ru-RU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синій</a:t>
                </a:r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b="1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b="1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en-US" b="1" i="1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type m:val="skw"/>
                        <m:ctrlPr>
                          <a:rPr lang="en-US" b="1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𝟑</m:t>
                        </m:r>
                      </m:num>
                      <m:den>
                        <m:r>
                          <a:rPr lang="en-US" b="1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𝟒</m:t>
                        </m:r>
                      </m:den>
                    </m:f>
                    <m:r>
                      <a:rPr lang="en-US" b="1" i="1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b="1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𝟗</m:t>
                        </m:r>
                      </m:num>
                      <m:den>
                        <m:r>
                          <a:rPr lang="en-US" b="1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𝟏𝟔</m:t>
                        </m:r>
                      </m:den>
                    </m:f>
                  </m:oMath>
                </a14:m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А-</a:t>
                </a: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bb – </a:t>
                </a:r>
                <a:r>
                  <a:rPr lang="ru-RU" b="1" dirty="0" err="1">
                    <a:solidFill>
                      <a:srgbClr val="0066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сині</a:t>
                </a:r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b="1" i="1" smtClean="0">
                            <a:solidFill>
                              <a:srgbClr val="0066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66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0066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en-US" b="1" i="1" smtClean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type m:val="skw"/>
                        <m:ctrlPr>
                          <a:rPr lang="en-US" b="1" i="1" smtClean="0">
                            <a:solidFill>
                              <a:srgbClr val="0066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66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0066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𝟒</m:t>
                        </m:r>
                      </m:den>
                    </m:f>
                    <m:r>
                      <a:rPr lang="en-US" b="1" i="1" smtClean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b="1" i="1" smtClean="0">
                            <a:solidFill>
                              <a:srgbClr val="0066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66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𝟑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0066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𝟏𝟔</m:t>
                        </m:r>
                      </m:den>
                    </m:f>
                  </m:oMath>
                </a14:m>
                <a:endPara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aaB</a:t>
                </a: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 – </a:t>
                </a:r>
                <a:r>
                  <a:rPr lang="ru-RU" b="1" dirty="0" err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жовті</a:t>
                </a:r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𝟒</m:t>
                        </m:r>
                      </m:den>
                    </m:f>
                    <m:r>
                      <a:rPr lang="en-US" b="1" i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type m:val="skw"/>
                        <m:ctrlPr>
                          <a:rPr lang="en-US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en-US" b="1" i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𝟑</m:t>
                        </m:r>
                      </m:num>
                      <m:den>
                        <m:r>
                          <a:rPr lang="en-US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𝟏𝟔</m:t>
                        </m:r>
                      </m:den>
                    </m:f>
                  </m:oMath>
                </a14:m>
                <a:endPara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aabb</a:t>
                </a: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– </a:t>
                </a:r>
                <a:r>
                  <a:rPr lang="ru-RU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білі</a:t>
                </a:r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𝟒</m:t>
                        </m:r>
                      </m:den>
                    </m:f>
                    <m:r>
                      <a:rPr lang="en-US" b="1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type m:val="skw"/>
                        <m:ctrlPr>
                          <a:rPr lang="en-US" b="1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en-US" b="1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b="1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𝟏𝟔</m:t>
                        </m:r>
                      </m:den>
                    </m:f>
                  </m:oMath>
                </a14:m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94" y="116632"/>
                <a:ext cx="8496944" cy="5632311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646" t="-758" b="-112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246291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441"/>
            <a:ext cx="4681512" cy="671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04048" y="134441"/>
            <a:ext cx="4067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компліментарності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дії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генів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обумовлюють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гребеня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курей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4436" y="5880200"/>
            <a:ext cx="37969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>
                <a:solidFill>
                  <a:schemeClr val="bg1"/>
                </a:solidFill>
              </a:rPr>
              <a:t>Розщіплення</a:t>
            </a:r>
            <a:r>
              <a:rPr lang="ru-RU" sz="2800" dirty="0">
                <a:solidFill>
                  <a:schemeClr val="bg1"/>
                </a:solidFill>
              </a:rPr>
              <a:t> 9 : 3 : 3 : 1</a:t>
            </a:r>
          </a:p>
        </p:txBody>
      </p:sp>
    </p:spTree>
    <p:extLst>
      <p:ext uri="{BB962C8B-B14F-4D97-AF65-F5344CB8AC3E}">
        <p14:creationId xmlns:p14="http://schemas.microsoft.com/office/powerpoint/2010/main" xmlns="" val="193342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711860"/>
            <a:ext cx="5734050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79" y="188640"/>
            <a:ext cx="70400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>
                <a:solidFill>
                  <a:schemeClr val="bg1"/>
                </a:solidFill>
              </a:rPr>
              <a:t>Успадкування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>
                <a:solidFill>
                  <a:schemeClr val="bg1"/>
                </a:solidFill>
              </a:rPr>
              <a:t>що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обумовлює</a:t>
            </a:r>
            <a:r>
              <a:rPr lang="ru-RU" sz="2800" dirty="0">
                <a:solidFill>
                  <a:schemeClr val="bg1"/>
                </a:solidFill>
              </a:rPr>
              <a:t> форму </a:t>
            </a:r>
            <a:r>
              <a:rPr lang="ru-RU" sz="2800" dirty="0" err="1">
                <a:solidFill>
                  <a:schemeClr val="bg1"/>
                </a:solidFill>
              </a:rPr>
              <a:t>гарбуза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56176" y="6093296"/>
            <a:ext cx="2560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Співвідношення</a:t>
            </a:r>
            <a:r>
              <a:rPr lang="ru-RU" dirty="0">
                <a:solidFill>
                  <a:schemeClr val="bg1"/>
                </a:solidFill>
              </a:rPr>
              <a:t> 9 : 6 : 1</a:t>
            </a:r>
          </a:p>
        </p:txBody>
      </p:sp>
    </p:spTree>
    <p:extLst>
      <p:ext uri="{BB962C8B-B14F-4D97-AF65-F5344CB8AC3E}">
        <p14:creationId xmlns:p14="http://schemas.microsoft.com/office/powerpoint/2010/main" xmlns="" val="412621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53340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80112" y="177202"/>
            <a:ext cx="35467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solidFill>
                  <a:schemeClr val="bg1"/>
                </a:solidFill>
              </a:rPr>
              <a:t>Класичний</a:t>
            </a:r>
            <a:r>
              <a:rPr lang="ru-RU" sz="2800" dirty="0">
                <a:solidFill>
                  <a:schemeClr val="bg1"/>
                </a:solidFill>
              </a:rPr>
              <a:t> приклад </a:t>
            </a:r>
            <a:r>
              <a:rPr lang="ru-RU" sz="2800" dirty="0" err="1">
                <a:solidFill>
                  <a:schemeClr val="bg1"/>
                </a:solidFill>
              </a:rPr>
              <a:t>взаємодії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генів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–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забарвлення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очей у </a:t>
            </a:r>
            <a:r>
              <a:rPr lang="ru-RU" sz="2800" dirty="0" err="1">
                <a:solidFill>
                  <a:schemeClr val="bg1"/>
                </a:solidFill>
              </a:rPr>
              <a:t>дрозофіли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5441504" y="1556792"/>
            <a:ext cx="858688" cy="504056"/>
          </a:xfrm>
          <a:prstGeom prst="rightArrow">
            <a:avLst>
              <a:gd name="adj1" fmla="val 53598"/>
              <a:gd name="adj2" fmla="val 50000"/>
            </a:avLst>
          </a:prstGeom>
          <a:ln/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441504" y="3244334"/>
            <a:ext cx="3594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err="1">
                <a:solidFill>
                  <a:schemeClr val="bg1"/>
                </a:solidFill>
              </a:rPr>
              <a:t>Механізм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цієї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взаємодії</a:t>
            </a:r>
            <a:r>
              <a:rPr lang="ru-RU" sz="2400" i="1" dirty="0">
                <a:solidFill>
                  <a:schemeClr val="bg1"/>
                </a:solidFill>
              </a:rPr>
              <a:t> - </a:t>
            </a:r>
            <a:r>
              <a:rPr lang="ru-RU" sz="2400" i="1" dirty="0" err="1">
                <a:solidFill>
                  <a:schemeClr val="bg1"/>
                </a:solidFill>
              </a:rPr>
              <a:t>компліментарність</a:t>
            </a:r>
            <a:endParaRPr lang="ru-RU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668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938" y="1142748"/>
            <a:ext cx="8135448" cy="55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88640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Miriam" panose="020B0502050101010101" pitchFamily="34" charset="-79"/>
              </a:rPr>
              <a:t>Різновид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Miriam" panose="020B0502050101010101" pitchFamily="34" charset="-79"/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Miriam" panose="020B0502050101010101" pitchFamily="34" charset="-79"/>
              </a:rPr>
              <a:t>компліментарної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Miriam" panose="020B0502050101010101" pitchFamily="34" charset="-79"/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Miriam" panose="020B0502050101010101" pitchFamily="34" charset="-79"/>
              </a:rPr>
              <a:t>взаємодії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Miriam" panose="020B0502050101010101" pitchFamily="34" charset="-79"/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Miriam" panose="020B0502050101010101" pitchFamily="34" charset="-79"/>
              </a:rPr>
              <a:t>генів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Miriam" panose="020B0502050101010101" pitchFamily="34" charset="-79"/>
              </a:rPr>
              <a:t> </a:t>
            </a:r>
            <a:r>
              <a:rPr lang="ru-RU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Miriam" panose="020B0502050101010101" pitchFamily="34" charset="-79"/>
              </a:rPr>
              <a:t>у</a:t>
            </a:r>
            <a:r>
              <a:rPr lang="en-U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Miriam" panose="020B0502050101010101" pitchFamily="34" charset="-79"/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Miriam" panose="020B0502050101010101" pitchFamily="34" charset="-79"/>
              </a:rPr>
              <a:t>кролів</a:t>
            </a:r>
            <a:r>
              <a:rPr lang="ru-RU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Miriam" panose="020B0502050101010101" pitchFamily="34" charset="-79"/>
              </a:rPr>
              <a:t> 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Miriam" panose="020B0502050101010101" pitchFamily="34" charset="-79"/>
              </a:rPr>
              <a:t>(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Miriam" panose="020B0502050101010101" pitchFamily="34" charset="-79"/>
              </a:rPr>
              <a:t>криптомерія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Miriam" panose="020B0502050101010101" pitchFamily="34" charset="-79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427753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028343"/>
            <a:ext cx="842493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Компліментарна</a:t>
            </a:r>
            <a:r>
              <a:rPr lang="ru-RU" sz="3200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дія</a:t>
            </a:r>
            <a:r>
              <a:rPr lang="ru-RU" sz="3200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генів</a:t>
            </a:r>
            <a:r>
              <a:rPr lang="ru-RU" sz="3200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призводить</a:t>
            </a:r>
            <a:r>
              <a:rPr lang="ru-RU" sz="3200" dirty="0">
                <a:solidFill>
                  <a:schemeClr val="bg1"/>
                </a:solidFill>
                <a:latin typeface="Monotype Corsiva" panose="03010101010201010101" pitchFamily="66" charset="0"/>
              </a:rPr>
              <a:t> до того, </a:t>
            </a:r>
            <a:r>
              <a:rPr lang="ru-RU" sz="32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що</a:t>
            </a:r>
            <a:r>
              <a:rPr lang="ru-RU" sz="3200" dirty="0">
                <a:solidFill>
                  <a:schemeClr val="bg1"/>
                </a:solidFill>
                <a:latin typeface="Monotype Corsiva" panose="03010101010201010101" pitchFamily="66" charset="0"/>
              </a:rPr>
              <a:t> у </a:t>
            </a:r>
            <a:r>
              <a:rPr lang="ru-RU" sz="3200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гібрида</a:t>
            </a:r>
            <a:r>
              <a:rPr lang="en-US" sz="32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зявляються</a:t>
            </a:r>
            <a:r>
              <a:rPr lang="ru-RU" sz="32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ознаки</a:t>
            </a:r>
            <a:r>
              <a:rPr lang="ru-RU" sz="3200" dirty="0">
                <a:solidFill>
                  <a:schemeClr val="bg1"/>
                </a:solidFill>
                <a:latin typeface="Monotype Corsiva" panose="03010101010201010101" pitchFamily="66" charset="0"/>
              </a:rPr>
              <a:t>, </a:t>
            </a:r>
            <a:r>
              <a:rPr lang="ru-RU" sz="32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відсутні</a:t>
            </a:r>
            <a:r>
              <a:rPr lang="ru-RU" sz="3200" dirty="0">
                <a:solidFill>
                  <a:schemeClr val="bg1"/>
                </a:solidFill>
                <a:latin typeface="Monotype Corsiva" panose="03010101010201010101" pitchFamily="66" charset="0"/>
              </a:rPr>
              <a:t> у </a:t>
            </a:r>
            <a:r>
              <a:rPr lang="ru-RU" sz="32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батьківських</a:t>
            </a:r>
            <a:r>
              <a:rPr lang="ru-RU" sz="3200" dirty="0">
                <a:solidFill>
                  <a:schemeClr val="bg1"/>
                </a:solidFill>
                <a:latin typeface="Monotype Corsiva" panose="03010101010201010101" pitchFamily="66" charset="0"/>
              </a:rPr>
              <a:t> форм, </a:t>
            </a:r>
            <a:r>
              <a:rPr lang="ru-RU" sz="32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що</a:t>
            </a:r>
            <a:r>
              <a:rPr lang="ru-RU" sz="3200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є</a:t>
            </a:r>
            <a:r>
              <a:rPr lang="en-US" sz="32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новоутворенням</a:t>
            </a:r>
            <a:r>
              <a:rPr lang="ru-RU" sz="3200" dirty="0">
                <a:solidFill>
                  <a:schemeClr val="bg1"/>
                </a:solidFill>
                <a:latin typeface="Monotype Corsiva" panose="03010101010201010101" pitchFamily="66" charset="0"/>
              </a:rPr>
              <a:t>. Часто </a:t>
            </a:r>
            <a:r>
              <a:rPr lang="ru-RU" sz="3200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буває</a:t>
            </a:r>
            <a:r>
              <a:rPr lang="ru-RU" sz="32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що</a:t>
            </a:r>
            <a:r>
              <a:rPr lang="ru-RU" sz="3200" dirty="0">
                <a:solidFill>
                  <a:schemeClr val="bg1"/>
                </a:solidFill>
                <a:latin typeface="Monotype Corsiva" panose="03010101010201010101" pitchFamily="66" charset="0"/>
              </a:rPr>
              <a:t> при </a:t>
            </a:r>
            <a:r>
              <a:rPr lang="ru-RU" sz="32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взаємодії</a:t>
            </a:r>
            <a:r>
              <a:rPr lang="ru-RU" sz="3200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зявляються</a:t>
            </a:r>
            <a:r>
              <a:rPr lang="en-US" sz="32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ознаки</a:t>
            </a:r>
            <a:r>
              <a:rPr lang="ru-RU" sz="32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притаманні</a:t>
            </a:r>
            <a:r>
              <a:rPr lang="ru-RU" sz="3200" dirty="0">
                <a:solidFill>
                  <a:schemeClr val="bg1"/>
                </a:solidFill>
                <a:latin typeface="Monotype Corsiva" panose="03010101010201010101" pitchFamily="66" charset="0"/>
              </a:rPr>
              <a:t> диким </a:t>
            </a:r>
            <a:r>
              <a:rPr lang="ru-RU" sz="32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предкам</a:t>
            </a:r>
            <a:r>
              <a:rPr lang="ru-RU" sz="3200" dirty="0">
                <a:solidFill>
                  <a:schemeClr val="bg1"/>
                </a:solidFill>
                <a:latin typeface="Monotype Corsiva" panose="03010101010201010101" pitchFamily="66" charset="0"/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наприклад</a:t>
            </a:r>
            <a:r>
              <a:rPr lang="ru-RU" sz="32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, </a:t>
            </a:r>
            <a:r>
              <a:rPr lang="ru-RU" sz="32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забарвлення</a:t>
            </a:r>
            <a:r>
              <a:rPr lang="ru-RU" sz="3200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очей</a:t>
            </a:r>
            <a:r>
              <a:rPr lang="en-US" sz="32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у </a:t>
            </a:r>
            <a:r>
              <a:rPr lang="ru-RU" sz="32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дрозофіли</a:t>
            </a:r>
            <a:r>
              <a:rPr lang="ru-RU" sz="3200" dirty="0">
                <a:solidFill>
                  <a:schemeClr val="bg1"/>
                </a:solidFill>
                <a:latin typeface="Monotype Corsiva" panose="03010101010201010101" pitchFamily="66" charset="0"/>
              </a:rPr>
              <a:t>. </a:t>
            </a:r>
            <a:r>
              <a:rPr lang="ru-RU" sz="32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Теж</a:t>
            </a:r>
            <a:r>
              <a:rPr lang="ru-RU" sz="3200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саме</a:t>
            </a:r>
            <a:r>
              <a:rPr lang="ru-RU" sz="3200" dirty="0">
                <a:solidFill>
                  <a:schemeClr val="bg1"/>
                </a:solidFill>
                <a:latin typeface="Monotype Corsiva" panose="03010101010201010101" pitchFamily="66" charset="0"/>
              </a:rPr>
              <a:t> у </a:t>
            </a:r>
            <a:r>
              <a:rPr lang="ru-RU" sz="32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кролів</a:t>
            </a:r>
            <a:r>
              <a:rPr lang="ru-RU" sz="3200" dirty="0">
                <a:solidFill>
                  <a:schemeClr val="bg1"/>
                </a:solidFill>
                <a:latin typeface="Monotype Corsiva" panose="03010101010201010101" pitchFamily="66" charset="0"/>
              </a:rPr>
              <a:t>, де </a:t>
            </a:r>
            <a:r>
              <a:rPr lang="ru-RU" sz="32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більшість</a:t>
            </a:r>
            <a:r>
              <a:rPr lang="ru-RU" sz="3200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має</a:t>
            </a:r>
            <a:r>
              <a:rPr lang="ru-RU" sz="3200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сіру</a:t>
            </a:r>
            <a:r>
              <a:rPr lang="ru-RU" sz="32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окраску.</a:t>
            </a:r>
            <a:endParaRPr lang="ru-RU" sz="3200" dirty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r>
              <a:rPr lang="ru-RU" sz="3200" dirty="0">
                <a:solidFill>
                  <a:schemeClr val="bg1"/>
                </a:solidFill>
                <a:latin typeface="Monotype Corsiva" panose="03010101010201010101" pitchFamily="66" charset="0"/>
              </a:rPr>
              <a:t>Як правило у </a:t>
            </a:r>
            <a:r>
              <a:rPr lang="ru-RU" sz="32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диких </a:t>
            </a:r>
            <a:r>
              <a:rPr lang="ru-RU" sz="32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предків</a:t>
            </a:r>
            <a:r>
              <a:rPr lang="ru-RU" sz="3200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свійских</a:t>
            </a:r>
            <a:r>
              <a:rPr lang="ru-RU" sz="3200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тварин</a:t>
            </a:r>
            <a:r>
              <a:rPr lang="ru-RU" sz="3200" dirty="0">
                <a:solidFill>
                  <a:schemeClr val="bg1"/>
                </a:solidFill>
                <a:latin typeface="Monotype Corsiva" panose="03010101010201010101" pitchFamily="66" charset="0"/>
              </a:rPr>
              <a:t> та </a:t>
            </a:r>
            <a:r>
              <a:rPr lang="ru-RU" sz="3200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рослин</a:t>
            </a:r>
            <a:r>
              <a:rPr lang="en-US" sz="32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домінантні</a:t>
            </a:r>
            <a:r>
              <a:rPr lang="ru-RU" sz="32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гени</a:t>
            </a:r>
            <a:r>
              <a:rPr lang="ru-RU" sz="3200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компліментарної</a:t>
            </a:r>
            <a:r>
              <a:rPr lang="ru-RU" sz="32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дії</a:t>
            </a:r>
            <a:r>
              <a:rPr lang="ru-RU" sz="3200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підтримуються</a:t>
            </a:r>
            <a:r>
              <a:rPr lang="ru-RU" sz="3200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природним</a:t>
            </a:r>
            <a:r>
              <a:rPr lang="en-US" sz="32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добором </a:t>
            </a:r>
            <a:r>
              <a:rPr lang="ru-RU" sz="3200" dirty="0">
                <a:solidFill>
                  <a:schemeClr val="bg1"/>
                </a:solidFill>
                <a:latin typeface="Monotype Corsiva" panose="03010101010201010101" pitchFamily="66" charset="0"/>
              </a:rPr>
              <a:t>разом. Коли </a:t>
            </a:r>
            <a:r>
              <a:rPr lang="ru-RU" sz="32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відбувалося</a:t>
            </a:r>
            <a:r>
              <a:rPr lang="ru-RU" sz="3200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одомашнювання</a:t>
            </a:r>
            <a:r>
              <a:rPr lang="en-US" sz="32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компліментарні</a:t>
            </a:r>
            <a:r>
              <a:rPr lang="ru-RU" sz="32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гени</a:t>
            </a:r>
            <a:r>
              <a:rPr lang="ru-RU" sz="3200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роз</a:t>
            </a:r>
            <a:r>
              <a:rPr lang="en-US" sz="32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’</a:t>
            </a:r>
            <a:r>
              <a:rPr lang="ru-RU" sz="3200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єднувалися</a:t>
            </a:r>
            <a:endParaRPr lang="ru-RU" sz="32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883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58" y="1163653"/>
            <a:ext cx="3848870" cy="5433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23928" y="332656"/>
            <a:ext cx="21285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err="1" smtClean="0">
                <a:solidFill>
                  <a:schemeClr val="bg1"/>
                </a:solidFill>
              </a:rPr>
              <a:t>Епістаз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11960" y="1772816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>
                <a:solidFill>
                  <a:schemeClr val="bg1"/>
                </a:solidFill>
              </a:rPr>
              <a:t>Якщо</a:t>
            </a:r>
            <a:r>
              <a:rPr lang="ru-RU" sz="2400" dirty="0">
                <a:solidFill>
                  <a:schemeClr val="bg1"/>
                </a:solidFill>
              </a:rPr>
              <a:t> при </a:t>
            </a:r>
            <a:r>
              <a:rPr lang="ru-RU" sz="2400" dirty="0" err="1">
                <a:solidFill>
                  <a:schemeClr val="bg1"/>
                </a:solidFill>
              </a:rPr>
              <a:t>домінуванні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дія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однієї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алелі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подавляється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дією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іншої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алелі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цього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ж гену. </a:t>
            </a:r>
            <a:r>
              <a:rPr lang="ru-RU" sz="2400" dirty="0" err="1">
                <a:solidFill>
                  <a:schemeClr val="bg1"/>
                </a:solidFill>
              </a:rPr>
              <a:t>Це</a:t>
            </a:r>
            <a:r>
              <a:rPr lang="ru-RU" sz="2400" dirty="0">
                <a:solidFill>
                  <a:schemeClr val="bg1"/>
                </a:solidFill>
              </a:rPr>
              <a:t> коли А&gt;a B&gt;b C&gt;c, але </a:t>
            </a:r>
            <a:r>
              <a:rPr lang="ru-RU" sz="2400" dirty="0" err="1">
                <a:solidFill>
                  <a:schemeClr val="bg1"/>
                </a:solidFill>
              </a:rPr>
              <a:t>іноді</a:t>
            </a:r>
            <a:r>
              <a:rPr lang="ru-RU" sz="2400" dirty="0">
                <a:solidFill>
                  <a:schemeClr val="bg1"/>
                </a:solidFill>
              </a:rPr>
              <a:t> один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домінантний</a:t>
            </a:r>
            <a:r>
              <a:rPr lang="ru-RU" sz="2400" dirty="0" smtClean="0">
                <a:solidFill>
                  <a:schemeClr val="bg1"/>
                </a:solidFill>
              </a:rPr>
              <a:t> ген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пригнічує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інший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домінантний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алель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A&gt;B, </a:t>
            </a:r>
            <a:r>
              <a:rPr lang="ru-RU" sz="2400" dirty="0" err="1">
                <a:solidFill>
                  <a:schemeClr val="bg1"/>
                </a:solidFill>
              </a:rPr>
              <a:t>або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aa</a:t>
            </a:r>
            <a:r>
              <a:rPr lang="en-US" sz="2400" dirty="0">
                <a:solidFill>
                  <a:schemeClr val="bg1"/>
                </a:solidFill>
              </a:rPr>
              <a:t>&gt;B, </a:t>
            </a:r>
            <a:r>
              <a:rPr lang="ru-RU" sz="2400" dirty="0" err="1">
                <a:solidFill>
                  <a:schemeClr val="bg1"/>
                </a:solidFill>
              </a:rPr>
              <a:t>чи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навпаки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  <a:p>
            <a:r>
              <a:rPr lang="ru-RU" sz="2400" dirty="0" err="1">
                <a:solidFill>
                  <a:schemeClr val="bg1"/>
                </a:solidFill>
              </a:rPr>
              <a:t>Домінантний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епістаз</a:t>
            </a:r>
            <a:r>
              <a:rPr lang="ru-RU" sz="2400" dirty="0">
                <a:solidFill>
                  <a:schemeClr val="bg1"/>
                </a:solidFill>
              </a:rPr>
              <a:t> — </a:t>
            </a:r>
            <a:r>
              <a:rPr lang="ru-RU" sz="2400" dirty="0" err="1">
                <a:solidFill>
                  <a:schemeClr val="bg1"/>
                </a:solidFill>
              </a:rPr>
              <a:t>успадкування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забарвлення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цибулі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Allium </a:t>
            </a:r>
            <a:r>
              <a:rPr lang="en-US" sz="2400" dirty="0" err="1" smtClean="0">
                <a:solidFill>
                  <a:schemeClr val="bg1"/>
                </a:solidFill>
              </a:rPr>
              <a:t>cepa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354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1477</Words>
  <Application>Microsoft Office PowerPoint</Application>
  <PresentationFormat>Экран (4:3)</PresentationFormat>
  <Paragraphs>80</Paragraphs>
  <Slides>27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userznu</dc:creator>
  <cp:lastModifiedBy>Руслан Аминов</cp:lastModifiedBy>
  <cp:revision>3</cp:revision>
  <dcterms:created xsi:type="dcterms:W3CDTF">2014-02-13T11:37:02Z</dcterms:created>
  <dcterms:modified xsi:type="dcterms:W3CDTF">2022-08-26T15:19:17Z</dcterms:modified>
</cp:coreProperties>
</file>