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90" r:id="rId2"/>
  </p:sldMasterIdLst>
  <p:sldIdLst>
    <p:sldId id="276" r:id="rId3"/>
    <p:sldId id="277" r:id="rId4"/>
    <p:sldId id="278" r:id="rId5"/>
    <p:sldId id="279" r:id="rId6"/>
    <p:sldId id="280" r:id="rId7"/>
    <p:sldId id="281" r:id="rId8"/>
    <p:sldId id="282" r:id="rId9"/>
    <p:sldId id="283" r:id="rId10"/>
    <p:sldId id="284" r:id="rId11"/>
    <p:sldId id="285" r:id="rId12"/>
    <p:sldId id="286" r:id="rId13"/>
    <p:sldId id="287" r:id="rId14"/>
    <p:sldId id="288" r:id="rId15"/>
    <p:sldId id="289" r:id="rId16"/>
    <p:sldId id="290" r:id="rId17"/>
    <p:sldId id="291" r:id="rId18"/>
    <p:sldId id="292" r:id="rId19"/>
    <p:sldId id="296" r:id="rId20"/>
    <p:sldId id="297" r:id="rId21"/>
    <p:sldId id="298" r:id="rId22"/>
    <p:sldId id="299" r:id="rId23"/>
    <p:sldId id="300" r:id="rId24"/>
    <p:sldId id="301" r:id="rId25"/>
    <p:sldId id="302" r:id="rId26"/>
    <p:sldId id="303" r:id="rId27"/>
    <p:sldId id="304" r:id="rId28"/>
    <p:sldId id="305" r:id="rId29"/>
    <p:sldId id="306" r:id="rId30"/>
    <p:sldId id="307" r:id="rId31"/>
    <p:sldId id="308" r:id="rId32"/>
    <p:sldId id="311" r:id="rId33"/>
    <p:sldId id="312" r:id="rId34"/>
    <p:sldId id="313" r:id="rId35"/>
    <p:sldId id="317" r:id="rId36"/>
    <p:sldId id="320" r:id="rId37"/>
    <p:sldId id="319" r:id="rId38"/>
    <p:sldId id="321" r:id="rId39"/>
    <p:sldId id="322" r:id="rId40"/>
    <p:sldId id="323" r:id="rId41"/>
    <p:sldId id="325" r:id="rId42"/>
    <p:sldId id="326" r:id="rId43"/>
    <p:sldId id="327" r:id="rId44"/>
    <p:sldId id="328" r:id="rId45"/>
    <p:sldId id="329" r:id="rId46"/>
    <p:sldId id="330" r:id="rId47"/>
    <p:sldId id="309" r:id="rId48"/>
  </p:sldIdLst>
  <p:sldSz cx="9144000" cy="6858000" type="screen4x3"/>
  <p:notesSz cx="6858000" cy="9144000"/>
  <p:defaultTextStyle>
    <a:defPPr>
      <a:defRPr lang="uk-UA"/>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6" autoAdjust="0"/>
    <p:restoredTop sz="99685" autoAdjust="0"/>
  </p:normalViewPr>
  <p:slideViewPr>
    <p:cSldViewPr snapToGrid="0">
      <p:cViewPr varScale="1">
        <p:scale>
          <a:sx n="43" d="100"/>
          <a:sy n="43" d="100"/>
        </p:scale>
        <p:origin x="-1290" y="-10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lang="en-US">
              <a:solidFill>
                <a:prstClr val="black"/>
              </a:solidFill>
            </a:endParaRPr>
          </a:p>
        </p:txBody>
      </p:sp>
      <p:sp>
        <p:nvSpPr>
          <p:cNvPr id="5" name="Овал 8"/>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lang="en-US">
              <a:solidFill>
                <a:prstClr val="black"/>
              </a:solidFill>
            </a:endParaRPr>
          </a:p>
        </p:txBody>
      </p:sp>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lang="ru-RU" smtClean="0"/>
              <a:t>Образец заголовка</a:t>
            </a:r>
            <a:endParaRPr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smtClean="0"/>
              <a:t>Образец подзаголовка</a:t>
            </a:r>
            <a:endParaRPr lang="en-US"/>
          </a:p>
        </p:txBody>
      </p:sp>
      <p:sp>
        <p:nvSpPr>
          <p:cNvPr id="6" name="Дата 6"/>
          <p:cNvSpPr>
            <a:spLocks noGrp="1"/>
          </p:cNvSpPr>
          <p:nvPr>
            <p:ph type="dt" sz="half" idx="10"/>
          </p:nvPr>
        </p:nvSpPr>
        <p:spPr/>
        <p:txBody>
          <a:bodyPr/>
          <a:lstStyle>
            <a:lvl1pPr fontAlgn="auto">
              <a:spcBef>
                <a:spcPts val="0"/>
              </a:spcBef>
              <a:spcAft>
                <a:spcPts val="0"/>
              </a:spcAft>
              <a:defRPr>
                <a:latin typeface="+mn-lt"/>
              </a:defRPr>
            </a:lvl1pPr>
            <a:extLst/>
          </a:lstStyle>
          <a:p>
            <a:pPr>
              <a:defRPr/>
            </a:pPr>
            <a:endParaRPr lang="ru-RU"/>
          </a:p>
        </p:txBody>
      </p:sp>
      <p:sp>
        <p:nvSpPr>
          <p:cNvPr id="7" name="Нижний колонтитул 19"/>
          <p:cNvSpPr>
            <a:spLocks noGrp="1"/>
          </p:cNvSpPr>
          <p:nvPr>
            <p:ph type="ftr" sz="quarter" idx="11"/>
          </p:nvPr>
        </p:nvSpPr>
        <p:spPr/>
        <p:txBody>
          <a:bodyPr/>
          <a:lstStyle>
            <a:lvl1pPr fontAlgn="auto">
              <a:spcBef>
                <a:spcPts val="0"/>
              </a:spcBef>
              <a:spcAft>
                <a:spcPts val="0"/>
              </a:spcAft>
              <a:defRPr>
                <a:latin typeface="+mn-lt"/>
              </a:defRPr>
            </a:lvl1pPr>
            <a:extLst/>
          </a:lstStyle>
          <a:p>
            <a:pPr>
              <a:defRPr/>
            </a:pPr>
            <a:endParaRPr lang="ru-RU"/>
          </a:p>
        </p:txBody>
      </p:sp>
      <p:sp>
        <p:nvSpPr>
          <p:cNvPr id="8" name="Номер слайда 9"/>
          <p:cNvSpPr>
            <a:spLocks noGrp="1"/>
          </p:cNvSpPr>
          <p:nvPr>
            <p:ph type="sldNum" sz="quarter" idx="12"/>
          </p:nvPr>
        </p:nvSpPr>
        <p:spPr/>
        <p:txBody>
          <a:bodyPr/>
          <a:lstStyle>
            <a:lvl1pPr fontAlgn="auto">
              <a:spcBef>
                <a:spcPts val="0"/>
              </a:spcBef>
              <a:spcAft>
                <a:spcPts val="0"/>
              </a:spcAft>
              <a:defRPr>
                <a:latin typeface="+mn-lt"/>
              </a:defRPr>
            </a:lvl1pPr>
            <a:extLst/>
          </a:lstStyle>
          <a:p>
            <a:pPr>
              <a:defRPr/>
            </a:pPr>
            <a:fld id="{D349E523-5238-4711-9E46-EE2D2B935ACB}"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auto">
              <a:spcBef>
                <a:spcPts val="0"/>
              </a:spcBef>
              <a:spcAft>
                <a:spcPts val="0"/>
              </a:spcAft>
              <a:defRPr>
                <a:latin typeface="+mn-lt"/>
              </a:defRPr>
            </a:lvl1pPr>
            <a:extLst/>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atin typeface="+mn-lt"/>
              </a:defRPr>
            </a:lvl1pPr>
            <a:extLst/>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atin typeface="+mn-lt"/>
              </a:defRPr>
            </a:lvl1pPr>
            <a:extLst/>
          </a:lstStyle>
          <a:p>
            <a:pPr>
              <a:defRPr/>
            </a:pPr>
            <a:fld id="{35975B52-DFE2-47CF-BC8A-5B9CB2E7D62D}"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auto">
              <a:spcBef>
                <a:spcPts val="0"/>
              </a:spcBef>
              <a:spcAft>
                <a:spcPts val="0"/>
              </a:spcAft>
              <a:defRPr>
                <a:latin typeface="+mn-lt"/>
              </a:defRPr>
            </a:lvl1pPr>
            <a:extLst/>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atin typeface="+mn-lt"/>
              </a:defRPr>
            </a:lvl1pPr>
            <a:extLst/>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atin typeface="+mn-lt"/>
              </a:defRPr>
            </a:lvl1pPr>
            <a:extLst/>
          </a:lstStyle>
          <a:p>
            <a:pPr>
              <a:defRPr/>
            </a:pPr>
            <a:fld id="{05B25FB6-202A-4E61-9753-414DCE583D0C}"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91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41763"/>
            <a:ext cx="4038600" cy="21891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457200" y="6243638"/>
            <a:ext cx="2133600" cy="457200"/>
          </a:xfrm>
        </p:spPr>
        <p:txBody>
          <a:bodyPr/>
          <a:lstStyle>
            <a:lvl1pPr fontAlgn="auto">
              <a:spcBef>
                <a:spcPts val="0"/>
              </a:spcBef>
              <a:spcAft>
                <a:spcPts val="0"/>
              </a:spcAft>
              <a:defRPr>
                <a:latin typeface="+mn-lt"/>
              </a:defRPr>
            </a:lvl1pPr>
          </a:lstStyle>
          <a:p>
            <a:pPr>
              <a:defRPr/>
            </a:pPr>
            <a:endParaRPr lang="ru-RU"/>
          </a:p>
        </p:txBody>
      </p:sp>
      <p:sp>
        <p:nvSpPr>
          <p:cNvPr id="7" name="Нижний колонтитул 6"/>
          <p:cNvSpPr>
            <a:spLocks noGrp="1"/>
          </p:cNvSpPr>
          <p:nvPr>
            <p:ph type="ftr" sz="quarter" idx="11"/>
          </p:nvPr>
        </p:nvSpPr>
        <p:spPr>
          <a:xfrm>
            <a:off x="3124200" y="6248400"/>
            <a:ext cx="2895600" cy="457200"/>
          </a:xfrm>
        </p:spPr>
        <p:txBody>
          <a:bodyPr/>
          <a:lstStyle>
            <a:lvl1pPr fontAlgn="auto">
              <a:spcBef>
                <a:spcPts val="0"/>
              </a:spcBef>
              <a:spcAft>
                <a:spcPts val="0"/>
              </a:spcAft>
              <a:defRPr>
                <a:latin typeface="+mn-lt"/>
              </a:defRPr>
            </a:lvl1pPr>
          </a:lstStyle>
          <a:p>
            <a:pPr>
              <a:defRPr/>
            </a:pPr>
            <a:endParaRPr lang="ru-RU"/>
          </a:p>
        </p:txBody>
      </p:sp>
      <p:sp>
        <p:nvSpPr>
          <p:cNvPr id="8" name="Номер слайда 7"/>
          <p:cNvSpPr>
            <a:spLocks noGrp="1"/>
          </p:cNvSpPr>
          <p:nvPr>
            <p:ph type="sldNum" sz="quarter" idx="12"/>
          </p:nvPr>
        </p:nvSpPr>
        <p:spPr>
          <a:xfrm>
            <a:off x="6553200" y="6243638"/>
            <a:ext cx="2133600" cy="457200"/>
          </a:xfrm>
        </p:spPr>
        <p:txBody>
          <a:bodyPr/>
          <a:lstStyle>
            <a:lvl1pPr fontAlgn="auto">
              <a:spcBef>
                <a:spcPts val="0"/>
              </a:spcBef>
              <a:spcAft>
                <a:spcPts val="0"/>
              </a:spcAft>
              <a:defRPr>
                <a:latin typeface="+mn-lt"/>
              </a:defRPr>
            </a:lvl1pPr>
          </a:lstStyle>
          <a:p>
            <a:pPr>
              <a:defRPr/>
            </a:pPr>
            <a:fld id="{8901556A-875A-4321-AF2C-2EA232DDB115}"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3638"/>
            <a:ext cx="2133600" cy="457200"/>
          </a:xfrm>
        </p:spPr>
        <p:txBody>
          <a:bodyPr/>
          <a:lstStyle>
            <a:lvl1pPr fontAlgn="auto">
              <a:spcBef>
                <a:spcPts val="0"/>
              </a:spcBef>
              <a:spcAft>
                <a:spcPts val="0"/>
              </a:spcAft>
              <a:defRPr>
                <a:latin typeface="+mn-lt"/>
              </a:defRPr>
            </a:lvl1pPr>
          </a:lstStyle>
          <a:p>
            <a:pPr>
              <a:defRPr/>
            </a:pPr>
            <a:endParaRPr lang="ru-RU"/>
          </a:p>
        </p:txBody>
      </p:sp>
      <p:sp>
        <p:nvSpPr>
          <p:cNvPr id="6" name="Нижний колонтитул 5"/>
          <p:cNvSpPr>
            <a:spLocks noGrp="1"/>
          </p:cNvSpPr>
          <p:nvPr>
            <p:ph type="ftr" sz="quarter" idx="11"/>
          </p:nvPr>
        </p:nvSpPr>
        <p:spPr>
          <a:xfrm>
            <a:off x="3124200" y="6248400"/>
            <a:ext cx="2895600" cy="457200"/>
          </a:xfrm>
        </p:spPr>
        <p:txBody>
          <a:bodyPr/>
          <a:lstStyle>
            <a:lvl1pPr fontAlgn="auto">
              <a:spcBef>
                <a:spcPts val="0"/>
              </a:spcBef>
              <a:spcAft>
                <a:spcPts val="0"/>
              </a:spcAft>
              <a:defRPr>
                <a:latin typeface="+mn-lt"/>
              </a:defRPr>
            </a:lvl1pPr>
          </a:lstStyle>
          <a:p>
            <a:pPr>
              <a:defRPr/>
            </a:pPr>
            <a:endParaRPr lang="ru-RU"/>
          </a:p>
        </p:txBody>
      </p:sp>
      <p:sp>
        <p:nvSpPr>
          <p:cNvPr id="7" name="Номер слайда 6"/>
          <p:cNvSpPr>
            <a:spLocks noGrp="1"/>
          </p:cNvSpPr>
          <p:nvPr>
            <p:ph type="sldNum" sz="quarter" idx="12"/>
          </p:nvPr>
        </p:nvSpPr>
        <p:spPr>
          <a:xfrm>
            <a:off x="6553200" y="6243638"/>
            <a:ext cx="2133600" cy="457200"/>
          </a:xfrm>
        </p:spPr>
        <p:txBody>
          <a:bodyPr/>
          <a:lstStyle>
            <a:lvl1pPr fontAlgn="auto">
              <a:spcBef>
                <a:spcPts val="0"/>
              </a:spcBef>
              <a:spcAft>
                <a:spcPts val="0"/>
              </a:spcAft>
              <a:defRPr>
                <a:latin typeface="+mn-lt"/>
              </a:defRPr>
            </a:lvl1pPr>
          </a:lstStyle>
          <a:p>
            <a:pPr>
              <a:defRPr/>
            </a:pPr>
            <a:fld id="{5A0153FA-D6DC-47AE-8E50-4AB2F7A4DF2A}"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8229600" cy="21891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57200" y="3941763"/>
            <a:ext cx="8229600" cy="21891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3638"/>
            <a:ext cx="2133600" cy="457200"/>
          </a:xfrm>
        </p:spPr>
        <p:txBody>
          <a:bodyPr/>
          <a:lstStyle>
            <a:lvl1pPr fontAlgn="auto">
              <a:spcBef>
                <a:spcPts val="0"/>
              </a:spcBef>
              <a:spcAft>
                <a:spcPts val="0"/>
              </a:spcAft>
              <a:defRPr>
                <a:latin typeface="+mn-lt"/>
              </a:defRPr>
            </a:lvl1pPr>
          </a:lstStyle>
          <a:p>
            <a:pPr>
              <a:defRPr/>
            </a:pPr>
            <a:endParaRPr lang="ru-RU"/>
          </a:p>
        </p:txBody>
      </p:sp>
      <p:sp>
        <p:nvSpPr>
          <p:cNvPr id="6" name="Нижний колонтитул 5"/>
          <p:cNvSpPr>
            <a:spLocks noGrp="1"/>
          </p:cNvSpPr>
          <p:nvPr>
            <p:ph type="ftr" sz="quarter" idx="11"/>
          </p:nvPr>
        </p:nvSpPr>
        <p:spPr>
          <a:xfrm>
            <a:off x="3124200" y="6248400"/>
            <a:ext cx="2895600" cy="457200"/>
          </a:xfrm>
        </p:spPr>
        <p:txBody>
          <a:bodyPr/>
          <a:lstStyle>
            <a:lvl1pPr fontAlgn="auto">
              <a:spcBef>
                <a:spcPts val="0"/>
              </a:spcBef>
              <a:spcAft>
                <a:spcPts val="0"/>
              </a:spcAft>
              <a:defRPr>
                <a:latin typeface="+mn-lt"/>
              </a:defRPr>
            </a:lvl1pPr>
          </a:lstStyle>
          <a:p>
            <a:pPr>
              <a:defRPr/>
            </a:pPr>
            <a:endParaRPr lang="ru-RU"/>
          </a:p>
        </p:txBody>
      </p:sp>
      <p:sp>
        <p:nvSpPr>
          <p:cNvPr id="7" name="Номер слайда 6"/>
          <p:cNvSpPr>
            <a:spLocks noGrp="1"/>
          </p:cNvSpPr>
          <p:nvPr>
            <p:ph type="sldNum" sz="quarter" idx="12"/>
          </p:nvPr>
        </p:nvSpPr>
        <p:spPr>
          <a:xfrm>
            <a:off x="6553200" y="6243638"/>
            <a:ext cx="2133600" cy="457200"/>
          </a:xfrm>
        </p:spPr>
        <p:txBody>
          <a:bodyPr/>
          <a:lstStyle>
            <a:lvl1pPr fontAlgn="auto">
              <a:spcBef>
                <a:spcPts val="0"/>
              </a:spcBef>
              <a:spcAft>
                <a:spcPts val="0"/>
              </a:spcAft>
              <a:defRPr>
                <a:latin typeface="+mn-lt"/>
              </a:defRPr>
            </a:lvl1pPr>
          </a:lstStyle>
          <a:p>
            <a:pPr>
              <a:defRPr/>
            </a:pPr>
            <a:fld id="{F68C3F89-B52B-4E80-81C5-644E452D847F}"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99A7AD9E-2C7B-4D1C-BCF8-0272936E66C8}" type="datetimeFigureOut">
              <a:rPr lang="ru-RU"/>
              <a:pPr>
                <a:defRPr/>
              </a:pPr>
              <a:t>26.08.2022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67F29403-5F17-46A1-973B-9DCDB86DDF61}"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1"/>
      </p:bgRef>
    </p:bg>
    <p:spTree>
      <p:nvGrpSpPr>
        <p:cNvPr id="1" name=""/>
        <p:cNvGrpSpPr/>
        <p:nvPr/>
      </p:nvGrpSpPr>
      <p:grpSpPr>
        <a:xfrm>
          <a:off x="0" y="0"/>
          <a:ext cx="0" cy="0"/>
          <a:chOff x="0" y="0"/>
          <a:chExt cx="0" cy="0"/>
        </a:xfrm>
      </p:grpSpPr>
      <p:grpSp>
        <p:nvGrpSpPr>
          <p:cNvPr id="4" name="Group 92"/>
          <p:cNvGrpSpPr>
            <a:grpSpLocks/>
          </p:cNvGrpSpPr>
          <p:nvPr/>
        </p:nvGrpSpPr>
        <p:grpSpPr bwMode="auto">
          <a:xfrm>
            <a:off x="0" y="-30163"/>
            <a:ext cx="9067800" cy="4846638"/>
            <a:chOff x="1" y="-30477"/>
            <a:chExt cx="9067799" cy="4526277"/>
          </a:xfrm>
        </p:grpSpPr>
        <p:cxnSp>
          <p:nvCxnSpPr>
            <p:cNvPr id="5" name="Straight Connector 7"/>
            <p:cNvCxnSpPr/>
            <p:nvPr/>
          </p:nvCxnSpPr>
          <p:spPr>
            <a:xfrm rot="16200000" flipH="1">
              <a:off x="-271560"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8"/>
            <p:cNvCxnSpPr/>
            <p:nvPr/>
          </p:nvCxnSpPr>
          <p:spPr>
            <a:xfrm rot="16200000" flipH="1">
              <a:off x="-462060"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9"/>
            <p:cNvCxnSpPr/>
            <p:nvPr/>
          </p:nvCxnSpPr>
          <p:spPr>
            <a:xfrm rot="5400000">
              <a:off x="-309660"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0"/>
            <p:cNvCxnSpPr/>
            <p:nvPr/>
          </p:nvCxnSpPr>
          <p:spPr>
            <a:xfrm rot="5400000">
              <a:off x="-2062260" y="2128740"/>
              <a:ext cx="450552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1"/>
            <p:cNvCxnSpPr/>
            <p:nvPr/>
          </p:nvCxnSpPr>
          <p:spPr>
            <a:xfrm rot="16200000" flipH="1">
              <a:off x="-2138460" y="2128740"/>
              <a:ext cx="450552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12"/>
            <p:cNvCxnSpPr/>
            <p:nvPr/>
          </p:nvCxnSpPr>
          <p:spPr>
            <a:xfrm rot="16200000" flipH="1">
              <a:off x="-195360" y="1785840"/>
              <a:ext cx="450552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3"/>
            <p:cNvCxnSpPr/>
            <p:nvPr/>
          </p:nvCxnSpPr>
          <p:spPr>
            <a:xfrm rot="16200000" flipH="1">
              <a:off x="-1643160" y="2014440"/>
              <a:ext cx="450552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4"/>
            <p:cNvCxnSpPr/>
            <p:nvPr/>
          </p:nvCxnSpPr>
          <p:spPr>
            <a:xfrm rot="5400000">
              <a:off x="-1528860" y="2052540"/>
              <a:ext cx="450552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5"/>
            <p:cNvCxnSpPr/>
            <p:nvPr/>
          </p:nvCxnSpPr>
          <p:spPr>
            <a:xfrm rot="16200000" flipH="1">
              <a:off x="-957360"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6"/>
            <p:cNvCxnSpPr/>
            <p:nvPr/>
          </p:nvCxnSpPr>
          <p:spPr>
            <a:xfrm rot="16200000" flipH="1">
              <a:off x="-1947960" y="2090640"/>
              <a:ext cx="450552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7"/>
            <p:cNvCxnSpPr/>
            <p:nvPr/>
          </p:nvCxnSpPr>
          <p:spPr>
            <a:xfrm rot="16200000" flipH="1">
              <a:off x="-652560" y="2166840"/>
              <a:ext cx="450552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8"/>
            <p:cNvCxnSpPr/>
            <p:nvPr/>
          </p:nvCxnSpPr>
          <p:spPr>
            <a:xfrm rot="16200000" flipH="1">
              <a:off x="-1643160"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7" name="Straight Connector 19"/>
            <p:cNvCxnSpPr/>
            <p:nvPr/>
          </p:nvCxnSpPr>
          <p:spPr>
            <a:xfrm rot="16200000" flipH="1">
              <a:off x="-1790370" y="2019629"/>
              <a:ext cx="4495143"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20"/>
            <p:cNvCxnSpPr/>
            <p:nvPr/>
          </p:nvCxnSpPr>
          <p:spPr>
            <a:xfrm rot="5400000">
              <a:off x="-555722" y="1536602"/>
              <a:ext cx="4505521" cy="1412875"/>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21"/>
            <p:cNvCxnSpPr/>
            <p:nvPr/>
          </p:nvCxnSpPr>
          <p:spPr>
            <a:xfrm rot="5400000">
              <a:off x="34034" y="2091434"/>
              <a:ext cx="4505521"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22"/>
            <p:cNvCxnSpPr/>
            <p:nvPr/>
          </p:nvCxnSpPr>
          <p:spPr>
            <a:xfrm rot="5400000">
              <a:off x="261840" y="2090640"/>
              <a:ext cx="450552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3"/>
            <p:cNvCxnSpPr/>
            <p:nvPr/>
          </p:nvCxnSpPr>
          <p:spPr>
            <a:xfrm rot="5400000">
              <a:off x="-679547" y="2041427"/>
              <a:ext cx="4505521"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4"/>
            <p:cNvCxnSpPr/>
            <p:nvPr/>
          </p:nvCxnSpPr>
          <p:spPr>
            <a:xfrm rot="16200000" flipH="1">
              <a:off x="-1466947" y="2066827"/>
              <a:ext cx="450552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 name="Straight Connector 25"/>
            <p:cNvCxnSpPr/>
            <p:nvPr/>
          </p:nvCxnSpPr>
          <p:spPr>
            <a:xfrm rot="16200000" flipH="1">
              <a:off x="-777972"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6"/>
            <p:cNvCxnSpPr/>
            <p:nvPr/>
          </p:nvCxnSpPr>
          <p:spPr>
            <a:xfrm rot="16200000" flipH="1">
              <a:off x="-1185960"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7"/>
            <p:cNvCxnSpPr/>
            <p:nvPr/>
          </p:nvCxnSpPr>
          <p:spPr>
            <a:xfrm rot="16200000" flipH="1">
              <a:off x="-957360"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 name="Straight Connector 28"/>
            <p:cNvCxnSpPr/>
            <p:nvPr/>
          </p:nvCxnSpPr>
          <p:spPr>
            <a:xfrm rot="16200000" flipH="1">
              <a:off x="22430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9"/>
            <p:cNvCxnSpPr/>
            <p:nvPr/>
          </p:nvCxnSpPr>
          <p:spPr>
            <a:xfrm rot="16200000" flipH="1">
              <a:off x="20525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30"/>
            <p:cNvCxnSpPr/>
            <p:nvPr/>
          </p:nvCxnSpPr>
          <p:spPr>
            <a:xfrm rot="5400000">
              <a:off x="2204939" y="2052540"/>
              <a:ext cx="450552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31"/>
            <p:cNvCxnSpPr/>
            <p:nvPr/>
          </p:nvCxnSpPr>
          <p:spPr>
            <a:xfrm rot="5400000">
              <a:off x="452340" y="2128740"/>
              <a:ext cx="450552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32"/>
            <p:cNvCxnSpPr/>
            <p:nvPr/>
          </p:nvCxnSpPr>
          <p:spPr>
            <a:xfrm rot="16200000" flipH="1">
              <a:off x="376140" y="2128740"/>
              <a:ext cx="450552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3"/>
            <p:cNvCxnSpPr/>
            <p:nvPr/>
          </p:nvCxnSpPr>
          <p:spPr>
            <a:xfrm rot="5400000">
              <a:off x="1024634" y="2242246"/>
              <a:ext cx="450552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4"/>
            <p:cNvCxnSpPr/>
            <p:nvPr/>
          </p:nvCxnSpPr>
          <p:spPr>
            <a:xfrm rot="16200000" flipH="1">
              <a:off x="871440" y="2014440"/>
              <a:ext cx="450552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5"/>
            <p:cNvCxnSpPr/>
            <p:nvPr/>
          </p:nvCxnSpPr>
          <p:spPr>
            <a:xfrm rot="5400000">
              <a:off x="985740" y="2052540"/>
              <a:ext cx="450552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6"/>
            <p:cNvCxnSpPr/>
            <p:nvPr/>
          </p:nvCxnSpPr>
          <p:spPr>
            <a:xfrm rot="16200000" flipH="1">
              <a:off x="1557240"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7"/>
            <p:cNvCxnSpPr/>
            <p:nvPr/>
          </p:nvCxnSpPr>
          <p:spPr>
            <a:xfrm rot="16200000" flipH="1">
              <a:off x="566640" y="2090640"/>
              <a:ext cx="450552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8"/>
            <p:cNvCxnSpPr/>
            <p:nvPr/>
          </p:nvCxnSpPr>
          <p:spPr>
            <a:xfrm rot="16200000" flipH="1">
              <a:off x="1862040"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9"/>
            <p:cNvCxnSpPr/>
            <p:nvPr/>
          </p:nvCxnSpPr>
          <p:spPr>
            <a:xfrm rot="16200000" flipH="1">
              <a:off x="871440"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38" name="Straight Connector 40"/>
            <p:cNvCxnSpPr/>
            <p:nvPr/>
          </p:nvCxnSpPr>
          <p:spPr>
            <a:xfrm rot="5400000">
              <a:off x="147540" y="2128740"/>
              <a:ext cx="450552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41"/>
            <p:cNvCxnSpPr/>
            <p:nvPr/>
          </p:nvCxnSpPr>
          <p:spPr>
            <a:xfrm rot="5400000">
              <a:off x="1958878" y="1536602"/>
              <a:ext cx="4505521" cy="1412875"/>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42"/>
            <p:cNvCxnSpPr/>
            <p:nvPr/>
          </p:nvCxnSpPr>
          <p:spPr>
            <a:xfrm rot="5400000">
              <a:off x="2548633" y="2091434"/>
              <a:ext cx="4505521"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3"/>
            <p:cNvCxnSpPr/>
            <p:nvPr/>
          </p:nvCxnSpPr>
          <p:spPr>
            <a:xfrm rot="5400000">
              <a:off x="27764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4"/>
            <p:cNvCxnSpPr/>
            <p:nvPr/>
          </p:nvCxnSpPr>
          <p:spPr>
            <a:xfrm rot="5400000">
              <a:off x="1835053" y="2041427"/>
              <a:ext cx="4505521"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5"/>
            <p:cNvCxnSpPr/>
            <p:nvPr/>
          </p:nvCxnSpPr>
          <p:spPr>
            <a:xfrm rot="16200000" flipH="1">
              <a:off x="1047653" y="2066827"/>
              <a:ext cx="450552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4" name="Straight Connector 46"/>
            <p:cNvCxnSpPr/>
            <p:nvPr/>
          </p:nvCxnSpPr>
          <p:spPr>
            <a:xfrm rot="16200000" flipH="1">
              <a:off x="1736628"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7"/>
            <p:cNvCxnSpPr/>
            <p:nvPr/>
          </p:nvCxnSpPr>
          <p:spPr>
            <a:xfrm rot="16200000" flipH="1">
              <a:off x="1328640"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8"/>
            <p:cNvCxnSpPr/>
            <p:nvPr/>
          </p:nvCxnSpPr>
          <p:spPr>
            <a:xfrm rot="16200000" flipH="1">
              <a:off x="1557240"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7" name="Straight Connector 49"/>
            <p:cNvCxnSpPr/>
            <p:nvPr/>
          </p:nvCxnSpPr>
          <p:spPr>
            <a:xfrm rot="16200000" flipH="1">
              <a:off x="3919439" y="2166840"/>
              <a:ext cx="450552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50"/>
            <p:cNvCxnSpPr/>
            <p:nvPr/>
          </p:nvCxnSpPr>
          <p:spPr>
            <a:xfrm rot="16200000" flipH="1">
              <a:off x="32717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51"/>
            <p:cNvCxnSpPr/>
            <p:nvPr/>
          </p:nvCxnSpPr>
          <p:spPr>
            <a:xfrm rot="5400000">
              <a:off x="38813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52"/>
            <p:cNvCxnSpPr/>
            <p:nvPr/>
          </p:nvCxnSpPr>
          <p:spPr>
            <a:xfrm rot="5400000">
              <a:off x="3005039" y="2090640"/>
              <a:ext cx="4505521"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3"/>
            <p:cNvCxnSpPr/>
            <p:nvPr/>
          </p:nvCxnSpPr>
          <p:spPr>
            <a:xfrm rot="16200000" flipH="1">
              <a:off x="2243039"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4"/>
            <p:cNvCxnSpPr/>
            <p:nvPr/>
          </p:nvCxnSpPr>
          <p:spPr>
            <a:xfrm rot="16200000" flipH="1">
              <a:off x="35384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5"/>
            <p:cNvCxnSpPr/>
            <p:nvPr/>
          </p:nvCxnSpPr>
          <p:spPr>
            <a:xfrm rot="5400000">
              <a:off x="3822602" y="1536602"/>
              <a:ext cx="4505521" cy="1412875"/>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6"/>
            <p:cNvCxnSpPr/>
            <p:nvPr/>
          </p:nvCxnSpPr>
          <p:spPr>
            <a:xfrm rot="5400000">
              <a:off x="4225033" y="2091434"/>
              <a:ext cx="4505521"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5" name="Straight Connector 57"/>
            <p:cNvCxnSpPr/>
            <p:nvPr/>
          </p:nvCxnSpPr>
          <p:spPr>
            <a:xfrm rot="5400000">
              <a:off x="4071839" y="2090640"/>
              <a:ext cx="450552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8"/>
            <p:cNvCxnSpPr/>
            <p:nvPr/>
          </p:nvCxnSpPr>
          <p:spPr>
            <a:xfrm rot="5400000">
              <a:off x="3565427" y="2041427"/>
              <a:ext cx="4505521"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9"/>
            <p:cNvCxnSpPr/>
            <p:nvPr/>
          </p:nvCxnSpPr>
          <p:spPr>
            <a:xfrm rot="16200000" flipH="1">
              <a:off x="3413027"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60"/>
            <p:cNvCxnSpPr/>
            <p:nvPr/>
          </p:nvCxnSpPr>
          <p:spPr>
            <a:xfrm rot="16200000" flipH="1">
              <a:off x="2928839" y="2166840"/>
              <a:ext cx="450552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61"/>
            <p:cNvCxnSpPr/>
            <p:nvPr/>
          </p:nvCxnSpPr>
          <p:spPr>
            <a:xfrm rot="16200000" flipH="1">
              <a:off x="3081239"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0" name="Straight Connector 62"/>
            <p:cNvCxnSpPr/>
            <p:nvPr/>
          </p:nvCxnSpPr>
          <p:spPr>
            <a:xfrm rot="5400000">
              <a:off x="4643339" y="2128740"/>
              <a:ext cx="450552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3"/>
            <p:cNvCxnSpPr/>
            <p:nvPr/>
          </p:nvCxnSpPr>
          <p:spPr>
            <a:xfrm rot="16200000" flipH="1">
              <a:off x="4643339" y="2128740"/>
              <a:ext cx="450552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4"/>
            <p:cNvCxnSpPr/>
            <p:nvPr/>
          </p:nvCxnSpPr>
          <p:spPr>
            <a:xfrm rot="5400000">
              <a:off x="5215633" y="2242246"/>
              <a:ext cx="450552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5"/>
            <p:cNvCxnSpPr/>
            <p:nvPr/>
          </p:nvCxnSpPr>
          <p:spPr>
            <a:xfrm rot="16200000" flipH="1">
              <a:off x="5062439" y="2014440"/>
              <a:ext cx="450552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6"/>
            <p:cNvCxnSpPr/>
            <p:nvPr/>
          </p:nvCxnSpPr>
          <p:spPr>
            <a:xfrm rot="5400000">
              <a:off x="5176739" y="2052540"/>
              <a:ext cx="450552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67"/>
            <p:cNvCxnSpPr/>
            <p:nvPr/>
          </p:nvCxnSpPr>
          <p:spPr>
            <a:xfrm rot="16200000" flipH="1">
              <a:off x="5748239"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8"/>
            <p:cNvCxnSpPr/>
            <p:nvPr/>
          </p:nvCxnSpPr>
          <p:spPr>
            <a:xfrm rot="16200000" flipH="1">
              <a:off x="4910039"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7" name="Straight Connector 69"/>
            <p:cNvCxnSpPr/>
            <p:nvPr/>
          </p:nvCxnSpPr>
          <p:spPr>
            <a:xfrm rot="5400000">
              <a:off x="4795739" y="2128740"/>
              <a:ext cx="450552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Straight Connector 70"/>
            <p:cNvCxnSpPr/>
            <p:nvPr/>
          </p:nvCxnSpPr>
          <p:spPr>
            <a:xfrm rot="16200000" flipH="1">
              <a:off x="5391052" y="2066827"/>
              <a:ext cx="450552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71"/>
            <p:cNvCxnSpPr/>
            <p:nvPr/>
          </p:nvCxnSpPr>
          <p:spPr>
            <a:xfrm rot="16200000" flipH="1">
              <a:off x="5927627"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72"/>
            <p:cNvCxnSpPr/>
            <p:nvPr/>
          </p:nvCxnSpPr>
          <p:spPr>
            <a:xfrm rot="16200000" flipH="1">
              <a:off x="55196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3"/>
            <p:cNvCxnSpPr/>
            <p:nvPr/>
          </p:nvCxnSpPr>
          <p:spPr>
            <a:xfrm rot="16200000" flipH="1">
              <a:off x="5748239"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2" name="Straight Connector 74"/>
            <p:cNvCxnSpPr/>
            <p:nvPr/>
          </p:nvCxnSpPr>
          <p:spPr>
            <a:xfrm rot="16200000" flipH="1">
              <a:off x="64340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5"/>
            <p:cNvCxnSpPr/>
            <p:nvPr/>
          </p:nvCxnSpPr>
          <p:spPr>
            <a:xfrm rot="16200000" flipH="1">
              <a:off x="62435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6"/>
            <p:cNvCxnSpPr/>
            <p:nvPr/>
          </p:nvCxnSpPr>
          <p:spPr>
            <a:xfrm rot="5400000">
              <a:off x="63959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7"/>
            <p:cNvCxnSpPr/>
            <p:nvPr/>
          </p:nvCxnSpPr>
          <p:spPr>
            <a:xfrm rot="16200000" flipH="1">
              <a:off x="60530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8"/>
            <p:cNvCxnSpPr/>
            <p:nvPr/>
          </p:nvCxnSpPr>
          <p:spPr>
            <a:xfrm rot="5400000">
              <a:off x="6709412" y="2137412"/>
              <a:ext cx="4526277" cy="1905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7" name="Straight Connector 79"/>
            <p:cNvCxnSpPr/>
            <p:nvPr/>
          </p:nvCxnSpPr>
          <p:spPr>
            <a:xfrm rot="5400000">
              <a:off x="6026052" y="2041427"/>
              <a:ext cx="4505521" cy="403225"/>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80"/>
            <p:cNvCxnSpPr/>
            <p:nvPr/>
          </p:nvCxnSpPr>
          <p:spPr>
            <a:xfrm rot="16200000" flipH="1">
              <a:off x="5927627"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81"/>
            <p:cNvCxnSpPr/>
            <p:nvPr/>
          </p:nvCxnSpPr>
          <p:spPr>
            <a:xfrm rot="5400000">
              <a:off x="6738840" y="2241452"/>
              <a:ext cx="4505521" cy="317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Straight Connector 82"/>
            <p:cNvCxnSpPr/>
            <p:nvPr/>
          </p:nvCxnSpPr>
          <p:spPr>
            <a:xfrm rot="5400000">
              <a:off x="3728939" y="2204940"/>
              <a:ext cx="450552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3"/>
            <p:cNvCxnSpPr/>
            <p:nvPr/>
          </p:nvCxnSpPr>
          <p:spPr>
            <a:xfrm rot="16200000" flipH="1">
              <a:off x="4224239" y="2166840"/>
              <a:ext cx="450552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4"/>
            <p:cNvCxnSpPr/>
            <p:nvPr/>
          </p:nvCxnSpPr>
          <p:spPr>
            <a:xfrm rot="16200000" flipH="1">
              <a:off x="4414739" y="2052540"/>
              <a:ext cx="450552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5"/>
            <p:cNvCxnSpPr/>
            <p:nvPr/>
          </p:nvCxnSpPr>
          <p:spPr>
            <a:xfrm rot="5400000">
              <a:off x="3309839" y="2090640"/>
              <a:ext cx="450552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6"/>
            <p:cNvCxnSpPr/>
            <p:nvPr/>
          </p:nvCxnSpPr>
          <p:spPr>
            <a:xfrm rot="16200000" flipH="1">
              <a:off x="4324252" y="2066827"/>
              <a:ext cx="450552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7"/>
            <p:cNvCxnSpPr/>
            <p:nvPr/>
          </p:nvCxnSpPr>
          <p:spPr>
            <a:xfrm rot="5400000">
              <a:off x="49481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8"/>
            <p:cNvCxnSpPr/>
            <p:nvPr/>
          </p:nvCxnSpPr>
          <p:spPr>
            <a:xfrm rot="5400000">
              <a:off x="5405339" y="1747740"/>
              <a:ext cx="450552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9"/>
            <p:cNvCxnSpPr/>
            <p:nvPr/>
          </p:nvCxnSpPr>
          <p:spPr>
            <a:xfrm rot="16200000" flipH="1">
              <a:off x="2547839"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88" name="Rectangle 93"/>
          <p:cNvSpPr/>
          <p:nvPr/>
        </p:nvSpPr>
        <p:spPr>
          <a:xfrm>
            <a:off x="0" y="4311650"/>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89" name="Straight Connector 95"/>
          <p:cNvCxnSpPr/>
          <p:nvPr/>
        </p:nvCxnSpPr>
        <p:spPr>
          <a:xfrm>
            <a:off x="0" y="438785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0" name="Straight Connector 96"/>
          <p:cNvCxnSpPr/>
          <p:nvPr/>
        </p:nvCxnSpPr>
        <p:spPr>
          <a:xfrm>
            <a:off x="0" y="6138863"/>
            <a:ext cx="9144000" cy="158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95" name="Title 94"/>
          <p:cNvSpPr>
            <a:spLocks noGrp="1"/>
          </p:cNvSpPr>
          <p:nvPr>
            <p:ph type="title"/>
          </p:nvPr>
        </p:nvSpPr>
        <p:spPr>
          <a:xfrm>
            <a:off x="457200" y="4463568"/>
            <a:ext cx="8305800" cy="1143000"/>
          </a:xfrm>
        </p:spPr>
        <p:txBody>
          <a:bodyPr/>
          <a:lstStyle/>
          <a:p>
            <a:r>
              <a:rPr lang="ru-RU" smtClean="0"/>
              <a:t>Образец заголовка</a:t>
            </a:r>
            <a:endParaRPr lang="en-US"/>
          </a:p>
        </p:txBody>
      </p:sp>
      <p:sp>
        <p:nvSpPr>
          <p:cNvPr id="91" name="Date Placeholder 1"/>
          <p:cNvSpPr>
            <a:spLocks noGrp="1"/>
          </p:cNvSpPr>
          <p:nvPr>
            <p:ph type="dt" sz="half" idx="10"/>
          </p:nvPr>
        </p:nvSpPr>
        <p:spPr/>
        <p:txBody>
          <a:bodyPr/>
          <a:lstStyle>
            <a:lvl1pPr>
              <a:defRPr>
                <a:solidFill>
                  <a:srgbClr val="4E5B6F"/>
                </a:solidFill>
              </a:defRPr>
            </a:lvl1pPr>
          </a:lstStyle>
          <a:p>
            <a:pPr>
              <a:defRPr/>
            </a:pPr>
            <a:fld id="{41068627-5376-4BD1-9003-544BA4C974B9}" type="datetimeFigureOut">
              <a:rPr lang="ru-RU"/>
              <a:pPr>
                <a:defRPr/>
              </a:pPr>
              <a:t>26.08.2022</a:t>
            </a:fld>
            <a:endParaRPr lang="ru-RU"/>
          </a:p>
        </p:txBody>
      </p:sp>
      <p:sp>
        <p:nvSpPr>
          <p:cNvPr id="92" name="Footer Placeholder 90"/>
          <p:cNvSpPr>
            <a:spLocks noGrp="1"/>
          </p:cNvSpPr>
          <p:nvPr>
            <p:ph type="ftr" sz="quarter" idx="11"/>
          </p:nvPr>
        </p:nvSpPr>
        <p:spPr/>
        <p:txBody>
          <a:bodyPr/>
          <a:lstStyle>
            <a:lvl1pPr>
              <a:defRPr>
                <a:solidFill>
                  <a:srgbClr val="4E5B6F"/>
                </a:solidFill>
              </a:defRPr>
            </a:lvl1pPr>
          </a:lstStyle>
          <a:p>
            <a:pPr>
              <a:defRPr/>
            </a:pPr>
            <a:endParaRPr lang="ru-RU"/>
          </a:p>
        </p:txBody>
      </p:sp>
      <p:sp>
        <p:nvSpPr>
          <p:cNvPr id="93" name="Slide Number Placeholder 91"/>
          <p:cNvSpPr>
            <a:spLocks noGrp="1"/>
          </p:cNvSpPr>
          <p:nvPr>
            <p:ph type="sldNum" sz="quarter" idx="12"/>
          </p:nvPr>
        </p:nvSpPr>
        <p:spPr/>
        <p:txBody>
          <a:bodyPr/>
          <a:lstStyle>
            <a:lvl1pPr>
              <a:defRPr>
                <a:solidFill>
                  <a:srgbClr val="4E5B6F"/>
                </a:solidFill>
              </a:defRPr>
            </a:lvl1pPr>
          </a:lstStyle>
          <a:p>
            <a:pPr>
              <a:defRPr/>
            </a:pPr>
            <a:fld id="{4ACD8130-6DD4-4B25-8854-0764173AE020}" type="slidenum">
              <a:rPr lang="ru-RU"/>
              <a:pPr>
                <a:defRPr/>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0"/>
          </p:nvPr>
        </p:nvSpPr>
        <p:spPr/>
        <p:txBody>
          <a:bodyPr/>
          <a:lstStyle>
            <a:lvl1pPr>
              <a:defRPr/>
            </a:lvl1pPr>
          </a:lstStyle>
          <a:p>
            <a:pPr>
              <a:defRPr/>
            </a:pPr>
            <a:fld id="{C8A464F7-EEC1-482F-8BFA-10E7021EB7CE}" type="datetimeFigureOut">
              <a:rPr lang="ru-RU"/>
              <a:pPr>
                <a:defRPr/>
              </a:pPr>
              <a:t>26.08.2022</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726DDBA5-832E-4EED-B585-CB39D7F81A0D}" type="slidenum">
              <a:rPr lang="ru-RU"/>
              <a:pPr>
                <a:defRPr/>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3"/>
          <p:cNvSpPr>
            <a:spLocks noGrp="1"/>
          </p:cNvSpPr>
          <p:nvPr>
            <p:ph type="dt" sz="half" idx="10"/>
          </p:nvPr>
        </p:nvSpPr>
        <p:spPr/>
        <p:txBody>
          <a:bodyPr/>
          <a:lstStyle>
            <a:lvl1pPr>
              <a:defRPr/>
            </a:lvl1pPr>
          </a:lstStyle>
          <a:p>
            <a:pPr>
              <a:defRPr/>
            </a:pPr>
            <a:fld id="{C5F896BB-CC3A-4E23-9F0C-A17C03DF790E}" type="datetimeFigureOut">
              <a:rPr lang="ru-RU"/>
              <a:pPr>
                <a:defRPr/>
              </a:pPr>
              <a:t>26.08.2022</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84D7A39A-4136-4399-9C8D-ABAA1C17C701}" type="slidenum">
              <a:rPr lang="ru-RU"/>
              <a:pPr>
                <a:defRPr/>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3"/>
          <p:cNvSpPr>
            <a:spLocks noGrp="1"/>
          </p:cNvSpPr>
          <p:nvPr>
            <p:ph type="dt" sz="half" idx="10"/>
          </p:nvPr>
        </p:nvSpPr>
        <p:spPr/>
        <p:txBody>
          <a:bodyPr/>
          <a:lstStyle>
            <a:lvl1pPr>
              <a:defRPr/>
            </a:lvl1pPr>
          </a:lstStyle>
          <a:p>
            <a:pPr>
              <a:defRPr/>
            </a:pPr>
            <a:fld id="{8C2B2EA4-96B4-4ECB-9FAB-7E66A4B740D8}" type="datetimeFigureOut">
              <a:rPr lang="ru-RU"/>
              <a:pPr>
                <a:defRPr/>
              </a:pPr>
              <a:t>26.08.2022</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13FE48E5-30A8-43E7-A173-A99A04DC1427}"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Объект 2"/>
          <p:cNvSpPr>
            <a:spLocks noGrp="1"/>
          </p:cNvSpPr>
          <p:nvPr>
            <p:ph idx="1"/>
          </p:nvPr>
        </p:nvSpPr>
        <p:spPr/>
        <p:txBody>
          <a:bodyPr/>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auto">
              <a:spcBef>
                <a:spcPts val="0"/>
              </a:spcBef>
              <a:spcAft>
                <a:spcPts val="0"/>
              </a:spcAft>
              <a:defRPr>
                <a:latin typeface="+mn-lt"/>
              </a:defRPr>
            </a:lvl1pPr>
            <a:extLst/>
          </a:lstStyle>
          <a:p>
            <a:pPr>
              <a:defRPr/>
            </a:pPr>
            <a:endParaRPr lang="ru-RU"/>
          </a:p>
        </p:txBody>
      </p:sp>
      <p:sp>
        <p:nvSpPr>
          <p:cNvPr id="5" name="Нижний колонтитул 4"/>
          <p:cNvSpPr>
            <a:spLocks noGrp="1"/>
          </p:cNvSpPr>
          <p:nvPr>
            <p:ph type="ftr" sz="quarter" idx="11"/>
          </p:nvPr>
        </p:nvSpPr>
        <p:spPr/>
        <p:txBody>
          <a:bodyPr/>
          <a:lstStyle>
            <a:lvl1pPr fontAlgn="auto">
              <a:spcBef>
                <a:spcPts val="0"/>
              </a:spcBef>
              <a:spcAft>
                <a:spcPts val="0"/>
              </a:spcAft>
              <a:defRPr>
                <a:latin typeface="+mn-lt"/>
              </a:defRPr>
            </a:lvl1pPr>
            <a:extLst/>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atin typeface="+mn-lt"/>
              </a:defRPr>
            </a:lvl1pPr>
            <a:extLst/>
          </a:lstStyle>
          <a:p>
            <a:pPr>
              <a:defRPr/>
            </a:pPr>
            <a:fld id="{7E23DD2B-4FF7-4485-A9C6-D6E0CB847F7E}" type="slidenum">
              <a:rPr lang="ru-RU"/>
              <a:pPr>
                <a:defRPr/>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1B59B60-66A5-4BA4-9C92-6C25B81226D7}" type="datetimeFigureOut">
              <a:rPr lang="ru-RU"/>
              <a:pPr>
                <a:defRPr/>
              </a:pPr>
              <a:t>26.08.2022</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97E05CF5-4625-4142-81CE-6166FF27D15E}" type="slidenum">
              <a:rPr lang="ru-RU"/>
              <a:pPr>
                <a:defRPr/>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Rectangle 36"/>
          <p:cNvSpPr/>
          <p:nvPr/>
        </p:nvSpPr>
        <p:spPr>
          <a:xfrm>
            <a:off x="0" y="1563688"/>
            <a:ext cx="2762250" cy="3313112"/>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6" name="Straight Connector 38"/>
          <p:cNvCxnSpPr/>
          <p:nvPr/>
        </p:nvCxnSpPr>
        <p:spPr>
          <a:xfrm rot="5400000">
            <a:off x="1127919" y="3221832"/>
            <a:ext cx="30178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40"/>
          <p:cNvCxnSpPr/>
          <p:nvPr/>
        </p:nvCxnSpPr>
        <p:spPr>
          <a:xfrm>
            <a:off x="0" y="1712913"/>
            <a:ext cx="2651125" cy="158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42"/>
          <p:cNvCxnSpPr/>
          <p:nvPr/>
        </p:nvCxnSpPr>
        <p:spPr>
          <a:xfrm>
            <a:off x="0" y="4733925"/>
            <a:ext cx="2651125"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 name="Title 1"/>
          <p:cNvSpPr>
            <a:spLocks noGrp="1"/>
          </p:cNvSpPr>
          <p:nvPr>
            <p:ph type="title"/>
          </p:nvPr>
        </p:nvSpPr>
        <p:spPr>
          <a:xfrm>
            <a:off x="152400" y="1901952"/>
            <a:ext cx="2377440" cy="1371600"/>
          </a:xfrm>
        </p:spPr>
        <p:txBody>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Date Placeholder 4"/>
          <p:cNvSpPr>
            <a:spLocks noGrp="1"/>
          </p:cNvSpPr>
          <p:nvPr>
            <p:ph type="dt" sz="half" idx="10"/>
          </p:nvPr>
        </p:nvSpPr>
        <p:spPr/>
        <p:txBody>
          <a:bodyPr/>
          <a:lstStyle>
            <a:lvl1pPr>
              <a:defRPr/>
            </a:lvl1pPr>
          </a:lstStyle>
          <a:p>
            <a:pPr>
              <a:defRPr/>
            </a:pPr>
            <a:fld id="{B9CBDE7D-49D1-46B1-AB58-9BB040A5570F}" type="datetimeFigureOut">
              <a:rPr lang="ru-RU"/>
              <a:pPr>
                <a:defRPr/>
              </a:pPr>
              <a:t>26.08.2022</a:t>
            </a:fld>
            <a:endParaRPr lang="ru-RU"/>
          </a:p>
        </p:txBody>
      </p:sp>
      <p:sp>
        <p:nvSpPr>
          <p:cNvPr id="10" name="Footer Placeholder 5"/>
          <p:cNvSpPr>
            <a:spLocks noGrp="1"/>
          </p:cNvSpPr>
          <p:nvPr>
            <p:ph type="ftr" sz="quarter" idx="11"/>
          </p:nvPr>
        </p:nvSpPr>
        <p:spPr/>
        <p:txBody>
          <a:bodyPr/>
          <a:lstStyle>
            <a:lvl1pPr>
              <a:defRPr/>
            </a:lvl1pPr>
          </a:lstStyle>
          <a:p>
            <a:pPr>
              <a:defRPr/>
            </a:pPr>
            <a:endParaRPr lang="ru-RU"/>
          </a:p>
        </p:txBody>
      </p:sp>
      <p:sp>
        <p:nvSpPr>
          <p:cNvPr id="11" name="Slide Number Placeholder 6"/>
          <p:cNvSpPr>
            <a:spLocks noGrp="1"/>
          </p:cNvSpPr>
          <p:nvPr>
            <p:ph type="sldNum" sz="quarter" idx="12"/>
          </p:nvPr>
        </p:nvSpPr>
        <p:spPr/>
        <p:txBody>
          <a:bodyPr/>
          <a:lstStyle>
            <a:lvl1pPr>
              <a:defRPr/>
            </a:lvl1pPr>
          </a:lstStyle>
          <a:p>
            <a:pPr>
              <a:defRPr/>
            </a:pPr>
            <a:fld id="{05487844-FBBD-4C1D-AA44-04491970899E}" type="slidenum">
              <a:rPr lang="ru-RU"/>
              <a:pPr>
                <a:defRPr/>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Rectangle 32"/>
          <p:cNvSpPr/>
          <p:nvPr/>
        </p:nvSpPr>
        <p:spPr>
          <a:xfrm>
            <a:off x="0" y="1563688"/>
            <a:ext cx="2762250" cy="3313112"/>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6" name="Straight Connector 33"/>
          <p:cNvCxnSpPr/>
          <p:nvPr/>
        </p:nvCxnSpPr>
        <p:spPr>
          <a:xfrm rot="5400000">
            <a:off x="1127919" y="3221832"/>
            <a:ext cx="30178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34"/>
          <p:cNvCxnSpPr/>
          <p:nvPr/>
        </p:nvCxnSpPr>
        <p:spPr>
          <a:xfrm>
            <a:off x="0" y="1712913"/>
            <a:ext cx="2651125" cy="158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59"/>
          <p:cNvCxnSpPr/>
          <p:nvPr/>
        </p:nvCxnSpPr>
        <p:spPr>
          <a:xfrm>
            <a:off x="0" y="4733925"/>
            <a:ext cx="2651125"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2" name="Title 1"/>
          <p:cNvSpPr>
            <a:spLocks noGrp="1"/>
          </p:cNvSpPr>
          <p:nvPr>
            <p:ph type="title"/>
          </p:nvPr>
        </p:nvSpPr>
        <p:spPr>
          <a:xfrm>
            <a:off x="155448" y="1905000"/>
            <a:ext cx="2377440" cy="1371600"/>
          </a:xfrm>
        </p:spPr>
        <p:txBody>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Date Placeholder 4"/>
          <p:cNvSpPr>
            <a:spLocks noGrp="1"/>
          </p:cNvSpPr>
          <p:nvPr>
            <p:ph type="dt" sz="half" idx="10"/>
          </p:nvPr>
        </p:nvSpPr>
        <p:spPr/>
        <p:txBody>
          <a:bodyPr/>
          <a:lstStyle>
            <a:lvl1pPr>
              <a:defRPr/>
            </a:lvl1pPr>
          </a:lstStyle>
          <a:p>
            <a:pPr>
              <a:defRPr/>
            </a:pPr>
            <a:fld id="{0B5258F2-D849-4B6C-8BE7-34DF3480181A}" type="datetimeFigureOut">
              <a:rPr lang="ru-RU"/>
              <a:pPr>
                <a:defRPr/>
              </a:pPr>
              <a:t>26.08.2022</a:t>
            </a:fld>
            <a:endParaRPr lang="ru-RU"/>
          </a:p>
        </p:txBody>
      </p:sp>
      <p:sp>
        <p:nvSpPr>
          <p:cNvPr id="10" name="Footer Placeholder 5"/>
          <p:cNvSpPr>
            <a:spLocks noGrp="1"/>
          </p:cNvSpPr>
          <p:nvPr>
            <p:ph type="ftr" sz="quarter" idx="11"/>
          </p:nvPr>
        </p:nvSpPr>
        <p:spPr/>
        <p:txBody>
          <a:bodyPr/>
          <a:lstStyle>
            <a:lvl1pPr>
              <a:defRPr/>
            </a:lvl1pPr>
          </a:lstStyle>
          <a:p>
            <a:pPr>
              <a:defRPr/>
            </a:pPr>
            <a:endParaRPr lang="ru-RU"/>
          </a:p>
        </p:txBody>
      </p:sp>
      <p:sp>
        <p:nvSpPr>
          <p:cNvPr id="11" name="Slide Number Placeholder 6"/>
          <p:cNvSpPr>
            <a:spLocks noGrp="1"/>
          </p:cNvSpPr>
          <p:nvPr>
            <p:ph type="sldNum" sz="quarter" idx="12"/>
          </p:nvPr>
        </p:nvSpPr>
        <p:spPr/>
        <p:txBody>
          <a:bodyPr/>
          <a:lstStyle>
            <a:lvl1pPr>
              <a:defRPr/>
            </a:lvl1pPr>
          </a:lstStyle>
          <a:p>
            <a:pPr>
              <a:defRPr/>
            </a:pPr>
            <a:fld id="{169489CE-0D15-49D9-9A9F-BE74669F6A03}" type="slidenum">
              <a:rPr lang="ru-RU"/>
              <a:pPr>
                <a:defRPr/>
              </a:pPr>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D080217A-CED0-4C98-8CBF-20DB3D354540}" type="datetimeFigureOut">
              <a:rPr lang="ru-RU"/>
              <a:pPr>
                <a:defRPr/>
              </a:pPr>
              <a:t>26.08.2022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7B087003-CCD7-49B5-A714-270CC059EE41}" type="slidenum">
              <a:rPr lang="ru-RU"/>
              <a:pPr>
                <a:defRPr/>
              </a:pPr>
              <a:t>‹#›</a:t>
            </a:fld>
            <a:endParaRPr lang="ru-R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1539DAB7-F7E6-4F4D-9582-29D464E502BB}" type="datetimeFigureOut">
              <a:rPr lang="ru-RU"/>
              <a:pPr>
                <a:defRPr/>
              </a:pPr>
              <a:t>26.08.2022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E782FF67-0C52-498B-84D2-D74FB7F69F04}"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Прямоугольник 6"/>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5" name="Прямоугольник 9"/>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6"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lang="en-US">
              <a:solidFill>
                <a:prstClr val="black"/>
              </a:solidFill>
            </a:endParaRPr>
          </a:p>
        </p:txBody>
      </p:sp>
      <p:sp>
        <p:nvSpPr>
          <p:cNvPr id="7" name="Овал 8"/>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lang="en-US">
              <a:solidFill>
                <a:prstClr val="black"/>
              </a:solidFill>
            </a:endParaRPr>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ru-RU" smtClean="0"/>
              <a:t>Образец заголовка</a:t>
            </a:r>
            <a:endParaRPr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smtClean="0"/>
              <a:t>Образец текста</a:t>
            </a:r>
          </a:p>
        </p:txBody>
      </p:sp>
      <p:sp>
        <p:nvSpPr>
          <p:cNvPr id="8" name="Дата 3"/>
          <p:cNvSpPr>
            <a:spLocks noGrp="1"/>
          </p:cNvSpPr>
          <p:nvPr>
            <p:ph type="dt" sz="half" idx="10"/>
          </p:nvPr>
        </p:nvSpPr>
        <p:spPr/>
        <p:txBody>
          <a:bodyPr/>
          <a:lstStyle>
            <a:lvl1pPr fontAlgn="auto">
              <a:spcBef>
                <a:spcPts val="0"/>
              </a:spcBef>
              <a:spcAft>
                <a:spcPts val="0"/>
              </a:spcAft>
              <a:defRPr>
                <a:latin typeface="+mn-lt"/>
              </a:defRPr>
            </a:lvl1pPr>
            <a:extLst/>
          </a:lstStyle>
          <a:p>
            <a:pPr>
              <a:defRPr/>
            </a:pPr>
            <a:endParaRPr lang="ru-RU"/>
          </a:p>
        </p:txBody>
      </p:sp>
      <p:sp>
        <p:nvSpPr>
          <p:cNvPr id="9" name="Нижний колонтитул 4"/>
          <p:cNvSpPr>
            <a:spLocks noGrp="1"/>
          </p:cNvSpPr>
          <p:nvPr>
            <p:ph type="ftr" sz="quarter" idx="11"/>
          </p:nvPr>
        </p:nvSpPr>
        <p:spPr/>
        <p:txBody>
          <a:bodyPr/>
          <a:lstStyle>
            <a:lvl1pPr fontAlgn="auto">
              <a:spcBef>
                <a:spcPts val="0"/>
              </a:spcBef>
              <a:spcAft>
                <a:spcPts val="0"/>
              </a:spcAft>
              <a:defRPr>
                <a:latin typeface="+mn-lt"/>
              </a:defRPr>
            </a:lvl1pPr>
            <a:extLst/>
          </a:lstStyle>
          <a:p>
            <a:pPr>
              <a:defRPr/>
            </a:pPr>
            <a:endParaRPr lang="ru-RU"/>
          </a:p>
        </p:txBody>
      </p:sp>
      <p:sp>
        <p:nvSpPr>
          <p:cNvPr id="10" name="Номер слайда 5"/>
          <p:cNvSpPr>
            <a:spLocks noGrp="1"/>
          </p:cNvSpPr>
          <p:nvPr>
            <p:ph type="sldNum" sz="quarter" idx="12"/>
          </p:nvPr>
        </p:nvSpPr>
        <p:spPr/>
        <p:txBody>
          <a:bodyPr/>
          <a:lstStyle>
            <a:lvl1pPr fontAlgn="auto">
              <a:spcBef>
                <a:spcPts val="0"/>
              </a:spcBef>
              <a:spcAft>
                <a:spcPts val="0"/>
              </a:spcAft>
              <a:defRPr>
                <a:latin typeface="+mn-lt"/>
              </a:defRPr>
            </a:lvl1pPr>
            <a:extLst/>
          </a:lstStyle>
          <a:p>
            <a:pPr>
              <a:defRPr/>
            </a:pPr>
            <a:fld id="{D0DF7396-028C-4C06-B0FE-10194FFB9C76}"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lang="ru-RU" smtClean="0"/>
              <a:t>Образец заголовка</a:t>
            </a:r>
            <a:endParaRPr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fontAlgn="auto">
              <a:spcBef>
                <a:spcPts val="0"/>
              </a:spcBef>
              <a:spcAft>
                <a:spcPts val="0"/>
              </a:spcAft>
              <a:defRPr>
                <a:latin typeface="+mn-lt"/>
              </a:defRPr>
            </a:lvl1pPr>
            <a:extLst/>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atin typeface="+mn-lt"/>
              </a:defRPr>
            </a:lvl1pPr>
            <a:extLst/>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atin typeface="+mn-lt"/>
              </a:defRPr>
            </a:lvl1pPr>
            <a:extLst/>
          </a:lstStyle>
          <a:p>
            <a:pPr>
              <a:defRPr/>
            </a:pPr>
            <a:fld id="{7C5EC1F1-2C77-4C4D-A32D-03B135F25236}"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lstStyle>
            <a:lvl1pPr algn="ctr">
              <a:defRPr sz="4500" b="1" cap="none" baseline="0"/>
            </a:lvl1pPr>
            <a:extLst/>
          </a:lstStyle>
          <a:p>
            <a:r>
              <a:rPr lang="ru-RU" smtClean="0"/>
              <a:t>Образец заголовка</a:t>
            </a:r>
            <a:endParaRPr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lvl1pPr fontAlgn="auto">
              <a:spcBef>
                <a:spcPts val="0"/>
              </a:spcBef>
              <a:spcAft>
                <a:spcPts val="0"/>
              </a:spcAft>
              <a:defRPr>
                <a:latin typeface="+mn-lt"/>
              </a:defRPr>
            </a:lvl1pPr>
            <a:extLst/>
          </a:lstStyle>
          <a:p>
            <a:pPr>
              <a:defRPr/>
            </a:pPr>
            <a:endParaRPr lang="ru-RU"/>
          </a:p>
        </p:txBody>
      </p:sp>
      <p:sp>
        <p:nvSpPr>
          <p:cNvPr id="8" name="Нижний колонтитул 7"/>
          <p:cNvSpPr>
            <a:spLocks noGrp="1"/>
          </p:cNvSpPr>
          <p:nvPr>
            <p:ph type="ftr" sz="quarter" idx="11"/>
          </p:nvPr>
        </p:nvSpPr>
        <p:spPr/>
        <p:txBody>
          <a:bodyPr/>
          <a:lstStyle>
            <a:lvl1pPr fontAlgn="auto">
              <a:spcBef>
                <a:spcPts val="0"/>
              </a:spcBef>
              <a:spcAft>
                <a:spcPts val="0"/>
              </a:spcAft>
              <a:defRPr>
                <a:latin typeface="+mn-lt"/>
              </a:defRPr>
            </a:lvl1pPr>
            <a:extLst/>
          </a:lstStyle>
          <a:p>
            <a:pPr>
              <a:defRPr/>
            </a:pPr>
            <a:endParaRPr lang="ru-RU"/>
          </a:p>
        </p:txBody>
      </p:sp>
      <p:sp>
        <p:nvSpPr>
          <p:cNvPr id="9" name="Номер слайда 8"/>
          <p:cNvSpPr>
            <a:spLocks noGrp="1"/>
          </p:cNvSpPr>
          <p:nvPr>
            <p:ph type="sldNum" sz="quarter" idx="12"/>
          </p:nvPr>
        </p:nvSpPr>
        <p:spPr/>
        <p:txBody>
          <a:bodyPr/>
          <a:lstStyle>
            <a:lvl1pPr fontAlgn="auto">
              <a:spcBef>
                <a:spcPts val="0"/>
              </a:spcBef>
              <a:spcAft>
                <a:spcPts val="0"/>
              </a:spcAft>
              <a:defRPr>
                <a:latin typeface="+mn-lt"/>
              </a:defRPr>
            </a:lvl1pPr>
            <a:extLst/>
          </a:lstStyle>
          <a:p>
            <a:pPr>
              <a:defRPr/>
            </a:pPr>
            <a:fld id="{4FAAAE06-3BBD-4BB5-9920-EA94FD222A79}"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lang="ru-RU" smtClean="0"/>
              <a:t>Образец заголовка</a:t>
            </a:r>
            <a:endParaRPr lang="en-US"/>
          </a:p>
        </p:txBody>
      </p:sp>
      <p:sp>
        <p:nvSpPr>
          <p:cNvPr id="3" name="Дата 2"/>
          <p:cNvSpPr>
            <a:spLocks noGrp="1"/>
          </p:cNvSpPr>
          <p:nvPr>
            <p:ph type="dt" sz="half" idx="10"/>
          </p:nvPr>
        </p:nvSpPr>
        <p:spPr/>
        <p:txBody>
          <a:bodyPr/>
          <a:lstStyle>
            <a:lvl1pPr fontAlgn="auto">
              <a:spcBef>
                <a:spcPts val="0"/>
              </a:spcBef>
              <a:spcAft>
                <a:spcPts val="0"/>
              </a:spcAft>
              <a:defRPr>
                <a:latin typeface="+mn-lt"/>
              </a:defRPr>
            </a:lvl1pPr>
            <a:extLst/>
          </a:lstStyle>
          <a:p>
            <a:pPr>
              <a:defRPr/>
            </a:pPr>
            <a:endParaRPr lang="ru-RU"/>
          </a:p>
        </p:txBody>
      </p:sp>
      <p:sp>
        <p:nvSpPr>
          <p:cNvPr id="4" name="Нижний колонтитул 3"/>
          <p:cNvSpPr>
            <a:spLocks noGrp="1"/>
          </p:cNvSpPr>
          <p:nvPr>
            <p:ph type="ftr" sz="quarter" idx="11"/>
          </p:nvPr>
        </p:nvSpPr>
        <p:spPr/>
        <p:txBody>
          <a:bodyPr/>
          <a:lstStyle>
            <a:lvl1pPr fontAlgn="auto">
              <a:spcBef>
                <a:spcPts val="0"/>
              </a:spcBef>
              <a:spcAft>
                <a:spcPts val="0"/>
              </a:spcAft>
              <a:defRPr>
                <a:latin typeface="+mn-lt"/>
              </a:defRPr>
            </a:lvl1pPr>
            <a:extLst/>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atin typeface="+mn-lt"/>
              </a:defRPr>
            </a:lvl1pPr>
            <a:extLst/>
          </a:lstStyle>
          <a:p>
            <a:pPr>
              <a:defRPr/>
            </a:pPr>
            <a:fld id="{56738274-3B45-4E27-B460-D547DC144DD2}"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Прямоугольник 4"/>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3" name="Прямоугольник 5"/>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4" name="Дата 1"/>
          <p:cNvSpPr>
            <a:spLocks noGrp="1"/>
          </p:cNvSpPr>
          <p:nvPr>
            <p:ph type="dt" sz="half" idx="10"/>
          </p:nvPr>
        </p:nvSpPr>
        <p:spPr/>
        <p:txBody>
          <a:bodyPr/>
          <a:lstStyle>
            <a:lvl1pPr fontAlgn="auto">
              <a:spcBef>
                <a:spcPts val="0"/>
              </a:spcBef>
              <a:spcAft>
                <a:spcPts val="0"/>
              </a:spcAft>
              <a:defRPr>
                <a:latin typeface="+mn-lt"/>
              </a:defRPr>
            </a:lvl1pPr>
            <a:extLst/>
          </a:lstStyle>
          <a:p>
            <a:pPr>
              <a:defRPr/>
            </a:pPr>
            <a:endParaRPr lang="ru-RU"/>
          </a:p>
        </p:txBody>
      </p:sp>
      <p:sp>
        <p:nvSpPr>
          <p:cNvPr id="5" name="Нижний колонтитул 2"/>
          <p:cNvSpPr>
            <a:spLocks noGrp="1"/>
          </p:cNvSpPr>
          <p:nvPr>
            <p:ph type="ftr" sz="quarter" idx="11"/>
          </p:nvPr>
        </p:nvSpPr>
        <p:spPr/>
        <p:txBody>
          <a:bodyPr/>
          <a:lstStyle>
            <a:lvl1pPr fontAlgn="auto">
              <a:spcBef>
                <a:spcPts val="0"/>
              </a:spcBef>
              <a:spcAft>
                <a:spcPts val="0"/>
              </a:spcAft>
              <a:defRPr>
                <a:latin typeface="+mn-lt"/>
              </a:defRPr>
            </a:lvl1pPr>
            <a:extLst/>
          </a:lstStyle>
          <a:p>
            <a:pPr>
              <a:defRPr/>
            </a:pPr>
            <a:endParaRPr lang="ru-RU"/>
          </a:p>
        </p:txBody>
      </p:sp>
      <p:sp>
        <p:nvSpPr>
          <p:cNvPr id="6" name="Номер слайда 3"/>
          <p:cNvSpPr>
            <a:spLocks noGrp="1"/>
          </p:cNvSpPr>
          <p:nvPr>
            <p:ph type="sldNum" sz="quarter" idx="12"/>
          </p:nvPr>
        </p:nvSpPr>
        <p:spPr/>
        <p:txBody>
          <a:bodyPr/>
          <a:lstStyle>
            <a:lvl1pPr fontAlgn="auto">
              <a:spcBef>
                <a:spcPts val="0"/>
              </a:spcBef>
              <a:spcAft>
                <a:spcPts val="0"/>
              </a:spcAft>
              <a:defRPr>
                <a:latin typeface="+mn-lt"/>
              </a:defRPr>
            </a:lvl1pPr>
            <a:extLst/>
          </a:lstStyle>
          <a:p>
            <a:pPr>
              <a:defRPr/>
            </a:pPr>
            <a:fld id="{444C9812-2391-49F0-801A-70C11B108B72}"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ru-RU" smtClean="0"/>
              <a:t>Образец заголовка</a:t>
            </a:r>
            <a:endParaRPr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ru-RU" smtClean="0"/>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fontAlgn="auto">
              <a:spcBef>
                <a:spcPts val="0"/>
              </a:spcBef>
              <a:spcAft>
                <a:spcPts val="0"/>
              </a:spcAft>
              <a:defRPr>
                <a:latin typeface="+mn-lt"/>
              </a:defRPr>
            </a:lvl1pPr>
            <a:extLst/>
          </a:lstStyle>
          <a:p>
            <a:pPr>
              <a:defRPr/>
            </a:pPr>
            <a:endParaRPr lang="ru-RU"/>
          </a:p>
        </p:txBody>
      </p:sp>
      <p:sp>
        <p:nvSpPr>
          <p:cNvPr id="6" name="Нижний колонтитул 5"/>
          <p:cNvSpPr>
            <a:spLocks noGrp="1"/>
          </p:cNvSpPr>
          <p:nvPr>
            <p:ph type="ftr" sz="quarter" idx="11"/>
          </p:nvPr>
        </p:nvSpPr>
        <p:spPr/>
        <p:txBody>
          <a:bodyPr/>
          <a:lstStyle>
            <a:lvl1pPr fontAlgn="auto">
              <a:spcBef>
                <a:spcPts val="0"/>
              </a:spcBef>
              <a:spcAft>
                <a:spcPts val="0"/>
              </a:spcAft>
              <a:defRPr>
                <a:latin typeface="+mn-lt"/>
              </a:defRPr>
            </a:lvl1pPr>
            <a:extLst/>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atin typeface="+mn-lt"/>
              </a:defRPr>
            </a:lvl1pPr>
            <a:extLst/>
          </a:lstStyle>
          <a:p>
            <a:pPr>
              <a:defRPr/>
            </a:pPr>
            <a:fld id="{330ED44F-858C-486E-834A-7AC65832CCBA}"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a:lnSpc>
                <a:spcPts val="3000"/>
              </a:lnSpc>
              <a:spcBef>
                <a:spcPts val="600"/>
              </a:spcBef>
              <a:buClr>
                <a:srgbClr val="3891A7"/>
              </a:buClr>
              <a:buSzPct val="80000"/>
              <a:buFont typeface="Wingdings 2"/>
              <a:buNone/>
              <a:defRPr/>
            </a:pPr>
            <a:endParaRPr lang="en-US" sz="3200">
              <a:solidFill>
                <a:prstClr val="black"/>
              </a:solidFill>
              <a:latin typeface="+mn-lt"/>
              <a:cs typeface="+mn-cs"/>
            </a:endParaRPr>
          </a:p>
        </p:txBody>
      </p:sp>
      <p:sp>
        <p:nvSpPr>
          <p:cNvPr id="6" name="Блок-схема: процесс 8"/>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7" name="Блок-схема: процесс 9"/>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ru-RU" smtClean="0"/>
              <a:t>Образец заголовка</a:t>
            </a:r>
            <a:endParaRPr lang="en-US"/>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ru-RU" smtClean="0"/>
              <a:t>Образец текста</a:t>
            </a:r>
          </a:p>
        </p:txBody>
      </p:sp>
      <p:sp>
        <p:nvSpPr>
          <p:cNvPr id="8" name="Дата 4"/>
          <p:cNvSpPr>
            <a:spLocks noGrp="1"/>
          </p:cNvSpPr>
          <p:nvPr>
            <p:ph type="dt" sz="half" idx="10"/>
          </p:nvPr>
        </p:nvSpPr>
        <p:spPr/>
        <p:txBody>
          <a:bodyPr/>
          <a:lstStyle>
            <a:lvl1pPr fontAlgn="auto">
              <a:spcBef>
                <a:spcPts val="0"/>
              </a:spcBef>
              <a:spcAft>
                <a:spcPts val="0"/>
              </a:spcAft>
              <a:defRPr>
                <a:latin typeface="+mn-lt"/>
              </a:defRPr>
            </a:lvl1pPr>
            <a:extLst/>
          </a:lstStyle>
          <a:p>
            <a:pPr>
              <a:defRPr/>
            </a:pPr>
            <a:endParaRPr lang="ru-RU"/>
          </a:p>
        </p:txBody>
      </p:sp>
      <p:sp>
        <p:nvSpPr>
          <p:cNvPr id="9" name="Нижний колонтитул 5"/>
          <p:cNvSpPr>
            <a:spLocks noGrp="1"/>
          </p:cNvSpPr>
          <p:nvPr>
            <p:ph type="ftr" sz="quarter" idx="11"/>
          </p:nvPr>
        </p:nvSpPr>
        <p:spPr/>
        <p:txBody>
          <a:bodyPr/>
          <a:lstStyle>
            <a:lvl1pPr fontAlgn="auto">
              <a:spcBef>
                <a:spcPts val="0"/>
              </a:spcBef>
              <a:spcAft>
                <a:spcPts val="0"/>
              </a:spcAft>
              <a:defRPr>
                <a:latin typeface="+mn-lt"/>
              </a:defRPr>
            </a:lvl1pPr>
            <a:extLst/>
          </a:lstStyle>
          <a:p>
            <a:pPr>
              <a:defRPr/>
            </a:pPr>
            <a:endParaRPr lang="ru-RU"/>
          </a:p>
        </p:txBody>
      </p:sp>
      <p:sp>
        <p:nvSpPr>
          <p:cNvPr id="10" name="Номер слайда 6"/>
          <p:cNvSpPr>
            <a:spLocks noGrp="1"/>
          </p:cNvSpPr>
          <p:nvPr>
            <p:ph type="sldNum" sz="quarter" idx="12"/>
          </p:nvPr>
        </p:nvSpPr>
        <p:spPr/>
        <p:txBody>
          <a:bodyPr/>
          <a:lstStyle>
            <a:lvl1pPr fontAlgn="auto">
              <a:spcBef>
                <a:spcPts val="0"/>
              </a:spcBef>
              <a:spcAft>
                <a:spcPts val="0"/>
              </a:spcAft>
              <a:defRPr>
                <a:latin typeface="+mn-lt"/>
              </a:defRPr>
            </a:lvl1pPr>
            <a:extLst/>
          </a:lstStyle>
          <a:p>
            <a:pPr>
              <a:defRPr/>
            </a:pPr>
            <a:fld id="{F3A78134-62E5-45C4-8949-8CE448457A98}"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8" name="Овал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12" name="Прямоугольник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5" name="Заголовок 4"/>
          <p:cNvSpPr>
            <a:spLocks noGrp="1"/>
          </p:cNvSpPr>
          <p:nvPr>
            <p:ph type="title"/>
          </p:nvPr>
        </p:nvSpPr>
        <p:spPr>
          <a:xfrm>
            <a:off x="1435100" y="274638"/>
            <a:ext cx="7499350" cy="1143000"/>
          </a:xfrm>
          <a:prstGeom prst="rect">
            <a:avLst/>
          </a:prstGeom>
        </p:spPr>
        <p:txBody>
          <a:bodyPr anchor="ctr">
            <a:normAutofit/>
          </a:bodyPr>
          <a:lstStyle>
            <a:extLst/>
          </a:lstStyle>
          <a:p>
            <a:r>
              <a:rPr lang="ru-RU" smtClean="0"/>
              <a:t>Образец заголовка</a:t>
            </a:r>
            <a:endParaRPr lang="en-US"/>
          </a:p>
        </p:txBody>
      </p:sp>
      <p:sp>
        <p:nvSpPr>
          <p:cNvPr id="1033" name="Текст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rgbClr val="E7DEC9">
                    <a:shade val="50000"/>
                    <a:satMod val="200000"/>
                  </a:srgbClr>
                </a:solidFill>
                <a:latin typeface="Verdana" pitchFamily="34" charset="0"/>
                <a:cs typeface="+mn-cs"/>
              </a:defRPr>
            </a:lvl1pPr>
            <a:extLst/>
          </a:lstStyle>
          <a:p>
            <a:pPr>
              <a:defRPr/>
            </a:pPr>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rgbClr val="E7DEC9">
                    <a:shade val="50000"/>
                    <a:satMod val="200000"/>
                  </a:srgbClr>
                </a:solidFill>
                <a:effectLst/>
                <a:latin typeface="Verdana" pitchFamily="34" charset="0"/>
                <a:cs typeface="+mn-cs"/>
              </a:defRPr>
            </a:lvl1pPr>
            <a:extLst/>
          </a:lstStyle>
          <a:p>
            <a:pPr>
              <a:defRPr/>
            </a:pPr>
            <a:endParaRPr lang="ru-RU"/>
          </a:p>
        </p:txBody>
      </p:sp>
      <p:sp>
        <p:nvSpPr>
          <p:cNvPr id="22" name="Номер слайда 21"/>
          <p:cNvSpPr>
            <a:spLocks noGrp="1"/>
          </p:cNvSpPr>
          <p:nvPr>
            <p:ph type="sldNum" sz="quarter" idx="4"/>
          </p:nvPr>
        </p:nvSpPr>
        <p:spPr>
          <a:xfrm>
            <a:off x="8613775" y="6305550"/>
            <a:ext cx="457200" cy="476250"/>
          </a:xfrm>
          <a:prstGeom prst="rect">
            <a:avLst/>
          </a:prstGeom>
        </p:spPr>
        <p:txBody>
          <a:bodyPr anchor="b"/>
          <a:lstStyle>
            <a:lvl1pPr algn="ctr" eaLnBrk="1" latinLnBrk="0" hangingPunct="1">
              <a:defRPr kumimoji="0" sz="1200">
                <a:solidFill>
                  <a:srgbClr val="E7DEC9">
                    <a:shade val="50000"/>
                    <a:satMod val="200000"/>
                  </a:srgbClr>
                </a:solidFill>
                <a:effectLst/>
                <a:latin typeface="Verdana" pitchFamily="34" charset="0"/>
                <a:cs typeface="+mn-cs"/>
              </a:defRPr>
            </a:lvl1pPr>
            <a:extLst/>
          </a:lstStyle>
          <a:p>
            <a:pPr>
              <a:defRPr/>
            </a:pPr>
            <a:fld id="{51C7AFAB-4E7F-489E-A909-9CED4F251040}" type="slidenum">
              <a:rPr lang="ru-RU"/>
              <a:pPr>
                <a:defRPr/>
              </a:pPr>
              <a:t>‹#›</a:t>
            </a:fld>
            <a:endParaRPr lang="ru-RU"/>
          </a:p>
        </p:txBody>
      </p:sp>
      <p:sp>
        <p:nvSpPr>
          <p:cNvPr id="15" name="Прямоугольник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Lst>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Corbel" pitchFamily="34" charset="0"/>
        </a:defRPr>
      </a:lvl2pPr>
      <a:lvl3pPr algn="l" rtl="0" eaLnBrk="0" fontAlgn="base" hangingPunct="0">
        <a:spcBef>
          <a:spcPct val="0"/>
        </a:spcBef>
        <a:spcAft>
          <a:spcPct val="0"/>
        </a:spcAft>
        <a:defRPr sz="4300">
          <a:solidFill>
            <a:srgbClr val="572314"/>
          </a:solidFill>
          <a:latin typeface="Corbel" pitchFamily="34" charset="0"/>
        </a:defRPr>
      </a:lvl3pPr>
      <a:lvl4pPr algn="l" rtl="0" eaLnBrk="0" fontAlgn="base" hangingPunct="0">
        <a:spcBef>
          <a:spcPct val="0"/>
        </a:spcBef>
        <a:spcAft>
          <a:spcPct val="0"/>
        </a:spcAft>
        <a:defRPr sz="4300">
          <a:solidFill>
            <a:srgbClr val="572314"/>
          </a:solidFill>
          <a:latin typeface="Corbel" pitchFamily="34" charset="0"/>
        </a:defRPr>
      </a:lvl4pPr>
      <a:lvl5pPr algn="l" rtl="0" eaLnBrk="0" fontAlgn="base" hangingPunct="0">
        <a:spcBef>
          <a:spcPct val="0"/>
        </a:spcBef>
        <a:spcAft>
          <a:spcPct val="0"/>
        </a:spcAft>
        <a:defRPr sz="4300">
          <a:solidFill>
            <a:srgbClr val="572314"/>
          </a:solidFill>
          <a:latin typeface="Corbel" pitchFamily="34" charset="0"/>
        </a:defRPr>
      </a:lvl5pPr>
      <a:lvl6pPr marL="457200" algn="l" rtl="0" fontAlgn="base">
        <a:spcBef>
          <a:spcPct val="0"/>
        </a:spcBef>
        <a:spcAft>
          <a:spcPct val="0"/>
        </a:spcAft>
        <a:defRPr sz="4300">
          <a:solidFill>
            <a:srgbClr val="572314"/>
          </a:solidFill>
          <a:latin typeface="Corbel" pitchFamily="34" charset="0"/>
        </a:defRPr>
      </a:lvl6pPr>
      <a:lvl7pPr marL="914400" algn="l" rtl="0" fontAlgn="base">
        <a:spcBef>
          <a:spcPct val="0"/>
        </a:spcBef>
        <a:spcAft>
          <a:spcPct val="0"/>
        </a:spcAft>
        <a:defRPr sz="4300">
          <a:solidFill>
            <a:srgbClr val="572314"/>
          </a:solidFill>
          <a:latin typeface="Corbel" pitchFamily="34" charset="0"/>
        </a:defRPr>
      </a:lvl7pPr>
      <a:lvl8pPr marL="1371600" algn="l" rtl="0" fontAlgn="base">
        <a:spcBef>
          <a:spcPct val="0"/>
        </a:spcBef>
        <a:spcAft>
          <a:spcPct val="0"/>
        </a:spcAft>
        <a:defRPr sz="4300">
          <a:solidFill>
            <a:srgbClr val="572314"/>
          </a:solidFill>
          <a:latin typeface="Corbel" pitchFamily="34" charset="0"/>
        </a:defRPr>
      </a:lvl8pPr>
      <a:lvl9pPr marL="1828800" algn="l" rtl="0" fontAlgn="base">
        <a:spcBef>
          <a:spcPct val="0"/>
        </a:spcBef>
        <a:spcAft>
          <a:spcPct val="0"/>
        </a:spcAft>
        <a:defRPr sz="4300">
          <a:solidFill>
            <a:srgbClr val="572314"/>
          </a:solidFill>
          <a:latin typeface="Corbel"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225" y="136525"/>
            <a:ext cx="8869363" cy="658495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1638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457200" y="631190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D6ECFF"/>
                </a:solidFill>
                <a:latin typeface="+mn-lt"/>
                <a:cs typeface="+mn-cs"/>
              </a:defRPr>
            </a:lvl1pPr>
          </a:lstStyle>
          <a:p>
            <a:pPr>
              <a:defRPr/>
            </a:pPr>
            <a:fld id="{57CD44AD-6011-4FC8-98BE-EB675429F6FE}" type="datetimeFigureOut">
              <a:rPr lang="ru-RU"/>
              <a:pPr>
                <a:defRPr/>
              </a:pPr>
              <a:t>26.08.2022</a:t>
            </a:fld>
            <a:endParaRPr lang="ru-RU"/>
          </a:p>
        </p:txBody>
      </p:sp>
      <p:sp>
        <p:nvSpPr>
          <p:cNvPr id="5" name="Footer Placeholder 4"/>
          <p:cNvSpPr>
            <a:spLocks noGrp="1"/>
          </p:cNvSpPr>
          <p:nvPr>
            <p:ph type="ftr" sz="quarter" idx="3"/>
          </p:nvPr>
        </p:nvSpPr>
        <p:spPr>
          <a:xfrm>
            <a:off x="2830513" y="6311900"/>
            <a:ext cx="3482975" cy="365125"/>
          </a:xfrm>
          <a:prstGeom prst="rect">
            <a:avLst/>
          </a:prstGeom>
        </p:spPr>
        <p:txBody>
          <a:bodyPr vert="horz" lIns="91440" tIns="45720" rIns="91440" bIns="45720" rtlCol="0" anchor="ctr"/>
          <a:lstStyle>
            <a:lvl1pPr algn="ctr" fontAlgn="auto">
              <a:spcBef>
                <a:spcPts val="0"/>
              </a:spcBef>
              <a:spcAft>
                <a:spcPts val="0"/>
              </a:spcAft>
              <a:defRPr sz="1200">
                <a:solidFill>
                  <a:srgbClr val="D6ECFF"/>
                </a:solidFill>
                <a:latin typeface="+mn-lt"/>
                <a:cs typeface="+mn-cs"/>
              </a:defRPr>
            </a:lvl1pPr>
          </a:lstStyle>
          <a:p>
            <a:pPr>
              <a:defRPr/>
            </a:pPr>
            <a:endParaRPr lang="ru-RU"/>
          </a:p>
        </p:txBody>
      </p:sp>
      <p:sp>
        <p:nvSpPr>
          <p:cNvPr id="6" name="Slide Number Placeholder 5"/>
          <p:cNvSpPr>
            <a:spLocks noGrp="1"/>
          </p:cNvSpPr>
          <p:nvPr>
            <p:ph type="sldNum" sz="quarter" idx="4"/>
          </p:nvPr>
        </p:nvSpPr>
        <p:spPr>
          <a:xfrm>
            <a:off x="6553200" y="631190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D6ECFF"/>
                </a:solidFill>
                <a:latin typeface="+mn-lt"/>
                <a:cs typeface="+mn-cs"/>
              </a:defRPr>
            </a:lvl1pPr>
          </a:lstStyle>
          <a:p>
            <a:pPr>
              <a:defRPr/>
            </a:pPr>
            <a:fld id="{6020B097-721B-4AFA-B8C7-2A3119B98AD1}" type="slidenum">
              <a:rPr lang="ru-RU"/>
              <a:pPr>
                <a:defRPr/>
              </a:pPr>
              <a:t>‹#›</a:t>
            </a:fld>
            <a:endParaRPr lang="ru-RU"/>
          </a:p>
        </p:txBody>
      </p:sp>
    </p:spTree>
  </p:cSld>
  <p:clrMap bg1="dk1" tx1="lt1" bg2="dk2" tx2="lt2" accent1="accent1" accent2="accent2" accent3="accent3" accent4="accent4" accent5="accent5" accent6="accent6" hlink="hlink" folHlink="folHlink"/>
  <p:sldLayoutIdLst>
    <p:sldLayoutId id="2147483709" r:id="rId1"/>
    <p:sldLayoutId id="2147483730" r:id="rId2"/>
    <p:sldLayoutId id="2147483710" r:id="rId3"/>
    <p:sldLayoutId id="2147483711" r:id="rId4"/>
    <p:sldLayoutId id="2147483712" r:id="rId5"/>
    <p:sldLayoutId id="2147483713" r:id="rId6"/>
    <p:sldLayoutId id="2147483731" r:id="rId7"/>
    <p:sldLayoutId id="2147483732" r:id="rId8"/>
    <p:sldLayoutId id="2147483714" r:id="rId9"/>
    <p:sldLayoutId id="2147483715" r:id="rId10"/>
  </p:sldLayoutIdLst>
  <p:txStyles>
    <p:titleStyle>
      <a:lvl1pPr algn="l" rtl="0" eaLnBrk="0" fontAlgn="base" hangingPunct="0">
        <a:spcBef>
          <a:spcPct val="0"/>
        </a:spcBef>
        <a:spcAft>
          <a:spcPct val="0"/>
        </a:spcAft>
        <a:tabLst>
          <a:tab pos="3830638" algn="l"/>
        </a:tabLst>
        <a:defRPr sz="3600" b="1" kern="1200" spc="50">
          <a:ln w="13335" cmpd="sng">
            <a:solidFill>
              <a:schemeClr val="accent1">
                <a:lumMod val="50000"/>
              </a:schemeClr>
            </a:solidFill>
            <a:prstDash val="solid"/>
          </a:ln>
          <a:solidFill>
            <a:srgbClr val="FEFEFE"/>
          </a:solidFill>
          <a:latin typeface="+mj-lt"/>
          <a:ea typeface="+mj-ea"/>
          <a:cs typeface="+mj-cs"/>
        </a:defRPr>
      </a:lvl1pPr>
      <a:lvl2pPr algn="l" rtl="0" eaLnBrk="0" fontAlgn="base" hangingPunct="0">
        <a:spcBef>
          <a:spcPct val="0"/>
        </a:spcBef>
        <a:spcAft>
          <a:spcPct val="0"/>
        </a:spcAft>
        <a:tabLst>
          <a:tab pos="3830638" algn="l"/>
        </a:tabLst>
        <a:defRPr sz="3600" b="1">
          <a:solidFill>
            <a:srgbClr val="FEFEFE"/>
          </a:solidFill>
          <a:latin typeface="Calibri" pitchFamily="34" charset="0"/>
        </a:defRPr>
      </a:lvl2pPr>
      <a:lvl3pPr algn="l" rtl="0" eaLnBrk="0" fontAlgn="base" hangingPunct="0">
        <a:spcBef>
          <a:spcPct val="0"/>
        </a:spcBef>
        <a:spcAft>
          <a:spcPct val="0"/>
        </a:spcAft>
        <a:tabLst>
          <a:tab pos="3830638" algn="l"/>
        </a:tabLst>
        <a:defRPr sz="3600" b="1">
          <a:solidFill>
            <a:srgbClr val="FEFEFE"/>
          </a:solidFill>
          <a:latin typeface="Calibri" pitchFamily="34" charset="0"/>
        </a:defRPr>
      </a:lvl3pPr>
      <a:lvl4pPr algn="l" rtl="0" eaLnBrk="0" fontAlgn="base" hangingPunct="0">
        <a:spcBef>
          <a:spcPct val="0"/>
        </a:spcBef>
        <a:spcAft>
          <a:spcPct val="0"/>
        </a:spcAft>
        <a:tabLst>
          <a:tab pos="3830638" algn="l"/>
        </a:tabLst>
        <a:defRPr sz="3600" b="1">
          <a:solidFill>
            <a:srgbClr val="FEFEFE"/>
          </a:solidFill>
          <a:latin typeface="Calibri" pitchFamily="34" charset="0"/>
        </a:defRPr>
      </a:lvl4pPr>
      <a:lvl5pPr algn="l" rtl="0" eaLnBrk="0" fontAlgn="base" hangingPunct="0">
        <a:spcBef>
          <a:spcPct val="0"/>
        </a:spcBef>
        <a:spcAft>
          <a:spcPct val="0"/>
        </a:spcAft>
        <a:tabLst>
          <a:tab pos="3830638" algn="l"/>
        </a:tabLst>
        <a:defRPr sz="3600" b="1">
          <a:solidFill>
            <a:srgbClr val="FEFEFE"/>
          </a:solidFill>
          <a:latin typeface="Calibri" pitchFamily="34" charset="0"/>
        </a:defRPr>
      </a:lvl5pPr>
      <a:lvl6pPr marL="457200" algn="l" rtl="0" fontAlgn="base">
        <a:spcBef>
          <a:spcPct val="0"/>
        </a:spcBef>
        <a:spcAft>
          <a:spcPct val="0"/>
        </a:spcAft>
        <a:tabLst>
          <a:tab pos="3830638" algn="l"/>
        </a:tabLst>
        <a:defRPr sz="3600" b="1">
          <a:solidFill>
            <a:srgbClr val="FEFEFE"/>
          </a:solidFill>
          <a:latin typeface="Calibri" pitchFamily="34" charset="0"/>
        </a:defRPr>
      </a:lvl6pPr>
      <a:lvl7pPr marL="914400" algn="l" rtl="0" fontAlgn="base">
        <a:spcBef>
          <a:spcPct val="0"/>
        </a:spcBef>
        <a:spcAft>
          <a:spcPct val="0"/>
        </a:spcAft>
        <a:tabLst>
          <a:tab pos="3830638" algn="l"/>
        </a:tabLst>
        <a:defRPr sz="3600" b="1">
          <a:solidFill>
            <a:srgbClr val="FEFEFE"/>
          </a:solidFill>
          <a:latin typeface="Calibri" pitchFamily="34" charset="0"/>
        </a:defRPr>
      </a:lvl7pPr>
      <a:lvl8pPr marL="1371600" algn="l" rtl="0" fontAlgn="base">
        <a:spcBef>
          <a:spcPct val="0"/>
        </a:spcBef>
        <a:spcAft>
          <a:spcPct val="0"/>
        </a:spcAft>
        <a:tabLst>
          <a:tab pos="3830638" algn="l"/>
        </a:tabLst>
        <a:defRPr sz="3600" b="1">
          <a:solidFill>
            <a:srgbClr val="FEFEFE"/>
          </a:solidFill>
          <a:latin typeface="Calibri" pitchFamily="34" charset="0"/>
        </a:defRPr>
      </a:lvl8pPr>
      <a:lvl9pPr marL="1828800" algn="l" rtl="0" fontAlgn="base">
        <a:spcBef>
          <a:spcPct val="0"/>
        </a:spcBef>
        <a:spcAft>
          <a:spcPct val="0"/>
        </a:spcAft>
        <a:tabLst>
          <a:tab pos="3830638" algn="l"/>
        </a:tabLst>
        <a:defRPr sz="3600" b="1">
          <a:solidFill>
            <a:srgbClr val="FEFEFE"/>
          </a:solidFill>
          <a:latin typeface="Calibri" pitchFamily="34" charset="0"/>
        </a:defRPr>
      </a:lvl9pPr>
    </p:titleStyle>
    <p:bodyStyle>
      <a:lvl1pPr marL="273050" indent="-273050" algn="l" rtl="0" eaLnBrk="0" fontAlgn="base" hangingPunct="0">
        <a:spcBef>
          <a:spcPct val="20000"/>
        </a:spcBef>
        <a:spcAft>
          <a:spcPct val="0"/>
        </a:spcAft>
        <a:buClr>
          <a:srgbClr val="B2E389"/>
        </a:buClr>
        <a:buFont typeface="Arial" charset="0"/>
        <a:buChar char="•"/>
        <a:defRPr sz="2400" kern="1200">
          <a:solidFill>
            <a:schemeClr val="tx2"/>
          </a:solidFill>
          <a:latin typeface="+mn-lt"/>
          <a:ea typeface="+mn-ea"/>
          <a:cs typeface="+mn-cs"/>
        </a:defRPr>
      </a:lvl1pPr>
      <a:lvl2pPr marL="547688" indent="-182563" algn="l" rtl="0" eaLnBrk="0" fontAlgn="base" hangingPunct="0">
        <a:spcBef>
          <a:spcPct val="20000"/>
        </a:spcBef>
        <a:spcAft>
          <a:spcPct val="0"/>
        </a:spcAft>
        <a:buClr>
          <a:srgbClr val="B2E389"/>
        </a:buClr>
        <a:buFont typeface="Arial" charset="0"/>
        <a:buChar char="•"/>
        <a:defRPr sz="2000" kern="1200">
          <a:solidFill>
            <a:schemeClr val="tx1"/>
          </a:solidFill>
          <a:latin typeface="+mn-lt"/>
          <a:ea typeface="+mn-ea"/>
          <a:cs typeface="+mn-cs"/>
        </a:defRPr>
      </a:lvl2pPr>
      <a:lvl3pPr marL="914400" indent="-228600" algn="l" rtl="0" eaLnBrk="0" fontAlgn="base" hangingPunct="0">
        <a:spcBef>
          <a:spcPct val="20000"/>
        </a:spcBef>
        <a:spcAft>
          <a:spcPct val="0"/>
        </a:spcAft>
        <a:buClr>
          <a:schemeClr val="accent2"/>
        </a:buClr>
        <a:buFont typeface="Arial" charset="0"/>
        <a:buChar char="•"/>
        <a:defRPr sz="2000" kern="1200">
          <a:solidFill>
            <a:schemeClr val="tx2"/>
          </a:solidFill>
          <a:latin typeface="+mn-lt"/>
          <a:ea typeface="+mn-ea"/>
          <a:cs typeface="+mn-cs"/>
        </a:defRPr>
      </a:lvl3pPr>
      <a:lvl4pPr marL="1187450" indent="-228600" algn="l" rtl="0" eaLnBrk="0" fontAlgn="base" hangingPunct="0">
        <a:spcBef>
          <a:spcPct val="20000"/>
        </a:spcBef>
        <a:spcAft>
          <a:spcPct val="0"/>
        </a:spcAft>
        <a:buClr>
          <a:srgbClr val="FEB80A"/>
        </a:buClr>
        <a:buFont typeface="Arial" charset="0"/>
        <a:buChar char="•"/>
        <a:defRPr kern="1200">
          <a:solidFill>
            <a:schemeClr val="tx1"/>
          </a:solidFill>
          <a:latin typeface="+mn-lt"/>
          <a:ea typeface="+mn-ea"/>
          <a:cs typeface="+mn-cs"/>
        </a:defRPr>
      </a:lvl4pPr>
      <a:lvl5pPr marL="1462088" indent="-228600" algn="l" rtl="0" eaLnBrk="0" fontAlgn="base" hangingPunct="0">
        <a:spcBef>
          <a:spcPct val="20000"/>
        </a:spcBef>
        <a:spcAft>
          <a:spcPct val="0"/>
        </a:spcAft>
        <a:buClr>
          <a:srgbClr val="00ADDC"/>
        </a:buClr>
        <a:buFont typeface="Arial" charset="0"/>
        <a:buChar char="•"/>
        <a:defRPr sz="1600" kern="120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5.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28800" y="1600200"/>
            <a:ext cx="6388100" cy="2182813"/>
          </a:xfrm>
        </p:spPr>
        <p:txBody>
          <a:bodyPr>
            <a:noAutofit/>
          </a:bodyPr>
          <a:lstStyle/>
          <a:p>
            <a:pPr algn="ctr" eaLnBrk="1" fontAlgn="auto" hangingPunct="1">
              <a:spcAft>
                <a:spcPts val="0"/>
              </a:spcAft>
              <a:defRPr/>
            </a:pPr>
            <a:r>
              <a:rPr lang="uk-UA" sz="5400" dirty="0" smtClean="0">
                <a:solidFill>
                  <a:schemeClr val="tx2">
                    <a:satMod val="130000"/>
                  </a:schemeClr>
                </a:solidFill>
                <a:effectLst>
                  <a:outerShdw blurRad="38100" dist="38100" dir="2700000" algn="tl">
                    <a:srgbClr val="000000">
                      <a:alpha val="43137"/>
                    </a:srgbClr>
                  </a:outerShdw>
                </a:effectLst>
              </a:rPr>
              <a:t>Генетика інтелекту. Успадкування</a:t>
            </a:r>
            <a:r>
              <a:rPr lang="en-US" sz="5400" dirty="0">
                <a:solidFill>
                  <a:schemeClr val="tx2">
                    <a:satMod val="130000"/>
                  </a:schemeClr>
                </a:solidFill>
                <a:effectLst>
                  <a:outerShdw blurRad="38100" dist="38100" dir="2700000" algn="tl">
                    <a:srgbClr val="000000">
                      <a:alpha val="43137"/>
                    </a:srgbClr>
                  </a:outerShdw>
                </a:effectLst>
              </a:rPr>
              <a:t> </a:t>
            </a:r>
            <a:r>
              <a:rPr lang="en-US" sz="5400" dirty="0" smtClean="0">
                <a:solidFill>
                  <a:schemeClr val="tx2">
                    <a:satMod val="130000"/>
                  </a:schemeClr>
                </a:solidFill>
                <a:effectLst>
                  <a:outerShdw blurRad="38100" dist="38100" dir="2700000" algn="tl">
                    <a:srgbClr val="000000">
                      <a:alpha val="43137"/>
                    </a:srgbClr>
                  </a:outerShdw>
                </a:effectLst>
              </a:rPr>
              <a:t>IQ</a:t>
            </a:r>
            <a:r>
              <a:rPr lang="uk-UA" sz="5400" dirty="0" smtClean="0">
                <a:solidFill>
                  <a:schemeClr val="tx2">
                    <a:satMod val="130000"/>
                  </a:schemeClr>
                </a:solidFill>
                <a:effectLst>
                  <a:outerShdw blurRad="38100" dist="38100" dir="2700000" algn="tl">
                    <a:srgbClr val="000000">
                      <a:alpha val="43137"/>
                    </a:srgbClr>
                  </a:outerShdw>
                </a:effectLst>
              </a:rPr>
              <a:t> та його зміни з віком</a:t>
            </a:r>
            <a:endParaRPr lang="ru-RU" sz="5400" dirty="0">
              <a:solidFill>
                <a:schemeClr val="tx2">
                  <a:satMod val="13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3000" y="76200"/>
            <a:ext cx="8020050" cy="1139825"/>
          </a:xfrm>
        </p:spPr>
        <p:txBody>
          <a:bodyPr>
            <a:noAutofit/>
          </a:bodyPr>
          <a:lstStyle/>
          <a:p>
            <a:pPr algn="just" eaLnBrk="1" fontAlgn="auto" hangingPunct="1">
              <a:spcAft>
                <a:spcPts val="0"/>
              </a:spcAft>
              <a:defRPr/>
            </a:pPr>
            <a:r>
              <a:rPr lang="ru-RU" sz="2400" dirty="0" smtClean="0">
                <a:solidFill>
                  <a:schemeClr val="tx2">
                    <a:satMod val="130000"/>
                  </a:schemeClr>
                </a:solidFill>
              </a:rPr>
              <a:t>Показано </a:t>
            </a:r>
            <a:r>
              <a:rPr lang="ru-RU" sz="2400" dirty="0" err="1" smtClean="0">
                <a:solidFill>
                  <a:schemeClr val="tx2">
                    <a:satMod val="130000"/>
                  </a:schemeClr>
                </a:solidFill>
              </a:rPr>
              <a:t>порівняння</a:t>
            </a:r>
            <a:r>
              <a:rPr lang="ru-RU" sz="2400" dirty="0" smtClean="0">
                <a:solidFill>
                  <a:schemeClr val="tx2">
                    <a:satMod val="130000"/>
                  </a:schemeClr>
                </a:solidFill>
              </a:rPr>
              <a:t> </a:t>
            </a:r>
            <a:r>
              <a:rPr lang="ru-RU" sz="2400" dirty="0" err="1" smtClean="0">
                <a:solidFill>
                  <a:schemeClr val="tx2">
                    <a:satMod val="130000"/>
                  </a:schemeClr>
                </a:solidFill>
              </a:rPr>
              <a:t>кореляцій</a:t>
            </a:r>
            <a:r>
              <a:rPr lang="ru-RU" sz="2400" dirty="0" smtClean="0">
                <a:solidFill>
                  <a:schemeClr val="tx2">
                    <a:satMod val="130000"/>
                  </a:schemeClr>
                </a:solidFill>
              </a:rPr>
              <a:t> у </a:t>
            </a:r>
            <a:r>
              <a:rPr lang="ru-RU" sz="2400" dirty="0" err="1" smtClean="0">
                <a:solidFill>
                  <a:schemeClr val="tx2">
                    <a:satMod val="130000"/>
                  </a:schemeClr>
                </a:solidFill>
              </a:rPr>
              <a:t>родичів</a:t>
            </a:r>
            <a:r>
              <a:rPr lang="ru-RU" sz="2400" dirty="0" smtClean="0">
                <a:solidFill>
                  <a:schemeClr val="tx2">
                    <a:satMod val="130000"/>
                  </a:schemeClr>
                </a:solidFill>
              </a:rPr>
              <a:t>, </a:t>
            </a:r>
            <a:r>
              <a:rPr lang="ru-RU" sz="2400" dirty="0" err="1" smtClean="0">
                <a:solidFill>
                  <a:schemeClr val="tx2">
                    <a:satMod val="130000"/>
                  </a:schemeClr>
                </a:solidFill>
              </a:rPr>
              <a:t>які</a:t>
            </a:r>
            <a:r>
              <a:rPr lang="ru-RU" sz="2400" dirty="0" smtClean="0">
                <a:solidFill>
                  <a:schemeClr val="tx2">
                    <a:satMod val="130000"/>
                  </a:schemeClr>
                </a:solidFill>
              </a:rPr>
              <a:t> </a:t>
            </a:r>
            <a:r>
              <a:rPr lang="ru-RU" sz="2400" dirty="0" err="1" smtClean="0">
                <a:solidFill>
                  <a:schemeClr val="tx2">
                    <a:satMod val="130000"/>
                  </a:schemeClr>
                </a:solidFill>
              </a:rPr>
              <a:t>виросли</a:t>
            </a:r>
            <a:r>
              <a:rPr lang="ru-RU" sz="2400" dirty="0" smtClean="0">
                <a:solidFill>
                  <a:schemeClr val="tx2">
                    <a:satMod val="130000"/>
                  </a:schemeClr>
                </a:solidFill>
              </a:rPr>
              <a:t> в одному </a:t>
            </a:r>
            <a:r>
              <a:rPr lang="ru-RU" sz="2400" dirty="0" err="1" smtClean="0">
                <a:solidFill>
                  <a:schemeClr val="tx2">
                    <a:satMod val="130000"/>
                  </a:schemeClr>
                </a:solidFill>
              </a:rPr>
              <a:t>середовищі</a:t>
            </a:r>
            <a:r>
              <a:rPr lang="ru-RU" sz="2400" dirty="0" smtClean="0">
                <a:solidFill>
                  <a:schemeClr val="tx2">
                    <a:satMod val="130000"/>
                  </a:schemeClr>
                </a:solidFill>
              </a:rPr>
              <a:t> </a:t>
            </a:r>
            <a:r>
              <a:rPr lang="ru-RU" sz="2400" dirty="0">
                <a:solidFill>
                  <a:schemeClr val="tx2">
                    <a:satMod val="130000"/>
                  </a:schemeClr>
                </a:solidFill>
              </a:rPr>
              <a:t>і </a:t>
            </a:r>
            <a:r>
              <a:rPr lang="ru-RU" sz="2400" dirty="0" err="1">
                <a:solidFill>
                  <a:schemeClr val="tx2">
                    <a:satMod val="130000"/>
                  </a:schemeClr>
                </a:solidFill>
              </a:rPr>
              <a:t>виросли</a:t>
            </a:r>
            <a:r>
              <a:rPr lang="ru-RU" sz="2400" dirty="0">
                <a:solidFill>
                  <a:schemeClr val="tx2">
                    <a:satMod val="130000"/>
                  </a:schemeClr>
                </a:solidFill>
              </a:rPr>
              <a:t> в </a:t>
            </a:r>
            <a:r>
              <a:rPr lang="ru-RU" sz="2400" dirty="0" err="1">
                <a:solidFill>
                  <a:schemeClr val="tx2">
                    <a:satMod val="130000"/>
                  </a:schemeClr>
                </a:solidFill>
              </a:rPr>
              <a:t>різних</a:t>
            </a:r>
            <a:r>
              <a:rPr lang="ru-RU" sz="2400" dirty="0">
                <a:solidFill>
                  <a:schemeClr val="tx2">
                    <a:satMod val="130000"/>
                  </a:schemeClr>
                </a:solidFill>
              </a:rPr>
              <a:t> </a:t>
            </a:r>
            <a:r>
              <a:rPr lang="ru-RU" sz="2400" dirty="0" err="1">
                <a:solidFill>
                  <a:schemeClr val="tx2">
                    <a:satMod val="130000"/>
                  </a:schemeClr>
                </a:solidFill>
              </a:rPr>
              <a:t>середовищах</a:t>
            </a:r>
            <a:r>
              <a:rPr lang="ru-RU" sz="2400" dirty="0">
                <a:solidFill>
                  <a:schemeClr val="tx2">
                    <a:satMod val="130000"/>
                  </a:schemeClr>
                </a:solidFill>
              </a:rPr>
              <a:t> (</a:t>
            </a:r>
            <a:r>
              <a:rPr lang="ru-RU" sz="2400" dirty="0" err="1" smtClean="0">
                <a:solidFill>
                  <a:schemeClr val="tx2">
                    <a:satMod val="130000"/>
                  </a:schemeClr>
                </a:solidFill>
              </a:rPr>
              <a:t>розлучені</a:t>
            </a:r>
            <a:r>
              <a:rPr lang="ru-RU" sz="2400" dirty="0" smtClean="0">
                <a:solidFill>
                  <a:schemeClr val="tx2">
                    <a:satMod val="130000"/>
                  </a:schemeClr>
                </a:solidFill>
              </a:rPr>
              <a:t>).</a:t>
            </a:r>
            <a:endParaRPr lang="ru-RU" sz="2400" dirty="0">
              <a:solidFill>
                <a:schemeClr val="tx2">
                  <a:satMod val="130000"/>
                </a:schemeClr>
              </a:solidFill>
            </a:endParaRPr>
          </a:p>
        </p:txBody>
      </p:sp>
      <p:pic>
        <p:nvPicPr>
          <p:cNvPr id="37890" name="Picture 2"/>
          <p:cNvPicPr>
            <a:picLocks noChangeAspect="1" noChangeArrowheads="1"/>
          </p:cNvPicPr>
          <p:nvPr/>
        </p:nvPicPr>
        <p:blipFill>
          <a:blip r:embed="rId2" cstate="print"/>
          <a:srcRect b="5437"/>
          <a:stretch>
            <a:fillRect/>
          </a:stretch>
        </p:blipFill>
        <p:spPr bwMode="auto">
          <a:xfrm>
            <a:off x="1143000" y="1600200"/>
            <a:ext cx="7543800" cy="4779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76200"/>
            <a:ext cx="8077200" cy="1139825"/>
          </a:xfrm>
        </p:spPr>
        <p:txBody>
          <a:bodyPr>
            <a:noAutofit/>
          </a:bodyPr>
          <a:lstStyle/>
          <a:p>
            <a:pPr algn="just" eaLnBrk="1" fontAlgn="auto" hangingPunct="1">
              <a:spcAft>
                <a:spcPts val="0"/>
              </a:spcAft>
              <a:defRPr/>
            </a:pPr>
            <a:r>
              <a:rPr lang="ru-RU" sz="2400" dirty="0" err="1" smtClean="0">
                <a:solidFill>
                  <a:schemeClr val="tx2">
                    <a:satMod val="130000"/>
                  </a:schemeClr>
                </a:solidFill>
              </a:rPr>
              <a:t>Порівняно</a:t>
            </a:r>
            <a:r>
              <a:rPr lang="ru-RU" sz="2400" dirty="0" smtClean="0">
                <a:solidFill>
                  <a:schemeClr val="tx2">
                    <a:satMod val="130000"/>
                  </a:schemeClr>
                </a:solidFill>
              </a:rPr>
              <a:t> </a:t>
            </a:r>
            <a:r>
              <a:rPr lang="ru-RU" sz="2400" dirty="0" err="1" smtClean="0">
                <a:solidFill>
                  <a:schemeClr val="tx2">
                    <a:satMod val="130000"/>
                  </a:schemeClr>
                </a:solidFill>
              </a:rPr>
              <a:t>показники</a:t>
            </a:r>
            <a:r>
              <a:rPr lang="ru-RU" sz="2400" dirty="0" smtClean="0">
                <a:solidFill>
                  <a:schemeClr val="tx2">
                    <a:satMod val="130000"/>
                  </a:schemeClr>
                </a:solidFill>
              </a:rPr>
              <a:t> </a:t>
            </a:r>
            <a:r>
              <a:rPr lang="ru-RU" sz="2400" dirty="0" err="1">
                <a:solidFill>
                  <a:schemeClr val="tx2">
                    <a:satMod val="130000"/>
                  </a:schemeClr>
                </a:solidFill>
              </a:rPr>
              <a:t>спадкування</a:t>
            </a:r>
            <a:r>
              <a:rPr lang="ru-RU" sz="2400" dirty="0">
                <a:solidFill>
                  <a:schemeClr val="tx2">
                    <a:satMod val="130000"/>
                  </a:schemeClr>
                </a:solidFill>
              </a:rPr>
              <a:t> </a:t>
            </a:r>
            <a:r>
              <a:rPr lang="ru-RU" sz="2400" dirty="0" err="1">
                <a:solidFill>
                  <a:schemeClr val="tx2">
                    <a:satMod val="130000"/>
                  </a:schemeClr>
                </a:solidFill>
              </a:rPr>
              <a:t>інтелекту</a:t>
            </a:r>
            <a:r>
              <a:rPr lang="ru-RU" sz="2400" dirty="0">
                <a:solidFill>
                  <a:schemeClr val="tx2">
                    <a:satMod val="130000"/>
                  </a:schemeClr>
                </a:solidFill>
              </a:rPr>
              <a:t> з </a:t>
            </a:r>
            <a:r>
              <a:rPr lang="ru-RU" sz="2400" dirty="0" err="1" smtClean="0">
                <a:solidFill>
                  <a:schemeClr val="tx2">
                    <a:satMod val="130000"/>
                  </a:schemeClr>
                </a:solidFill>
              </a:rPr>
              <a:t>успадкованям</a:t>
            </a:r>
            <a:r>
              <a:rPr lang="ru-RU" sz="2400" dirty="0" smtClean="0">
                <a:solidFill>
                  <a:schemeClr val="tx2">
                    <a:satMod val="130000"/>
                  </a:schemeClr>
                </a:solidFill>
              </a:rPr>
              <a:t> </a:t>
            </a:r>
            <a:r>
              <a:rPr lang="ru-RU" sz="2400" dirty="0" err="1">
                <a:solidFill>
                  <a:schemeClr val="tx2">
                    <a:satMod val="130000"/>
                  </a:schemeClr>
                </a:solidFill>
              </a:rPr>
              <a:t>інших</a:t>
            </a:r>
            <a:r>
              <a:rPr lang="ru-RU" sz="2400" dirty="0">
                <a:solidFill>
                  <a:schemeClr val="tx2">
                    <a:satMod val="130000"/>
                  </a:schemeClr>
                </a:solidFill>
              </a:rPr>
              <a:t> </a:t>
            </a:r>
            <a:r>
              <a:rPr lang="ru-RU" sz="2400" dirty="0" err="1">
                <a:solidFill>
                  <a:schemeClr val="tx2">
                    <a:satMod val="130000"/>
                  </a:schemeClr>
                </a:solidFill>
              </a:rPr>
              <a:t>фенотипів</a:t>
            </a:r>
            <a:r>
              <a:rPr lang="ru-RU" sz="2400" dirty="0">
                <a:solidFill>
                  <a:schemeClr val="tx2">
                    <a:satMod val="130000"/>
                  </a:schemeClr>
                </a:solidFill>
              </a:rPr>
              <a:t>, </a:t>
            </a:r>
            <a:r>
              <a:rPr lang="ru-RU" sz="2400" dirty="0" err="1">
                <a:solidFill>
                  <a:schemeClr val="tx2">
                    <a:satMod val="130000"/>
                  </a:schemeClr>
                </a:solidFill>
              </a:rPr>
              <a:t>наприклад</a:t>
            </a:r>
            <a:r>
              <a:rPr lang="ru-RU" sz="2400" dirty="0">
                <a:solidFill>
                  <a:schemeClr val="tx2">
                    <a:satMod val="130000"/>
                  </a:schemeClr>
                </a:solidFill>
              </a:rPr>
              <a:t>, з </a:t>
            </a:r>
            <a:r>
              <a:rPr lang="ru-RU" sz="2400" dirty="0" err="1">
                <a:solidFill>
                  <a:schemeClr val="tx2">
                    <a:satMod val="130000"/>
                  </a:schemeClr>
                </a:solidFill>
              </a:rPr>
              <a:t>оцінками</a:t>
            </a:r>
            <a:r>
              <a:rPr lang="ru-RU" sz="2400" dirty="0">
                <a:solidFill>
                  <a:schemeClr val="tx2">
                    <a:satMod val="130000"/>
                  </a:schemeClr>
                </a:solidFill>
              </a:rPr>
              <a:t> за </a:t>
            </a:r>
            <a:r>
              <a:rPr lang="ru-RU" sz="2400" dirty="0" err="1">
                <a:solidFill>
                  <a:schemeClr val="tx2">
                    <a:satMod val="130000"/>
                  </a:schemeClr>
                </a:solidFill>
              </a:rPr>
              <a:t>різні</a:t>
            </a:r>
            <a:r>
              <a:rPr lang="ru-RU" sz="2400" dirty="0">
                <a:solidFill>
                  <a:schemeClr val="tx2">
                    <a:satMod val="130000"/>
                  </a:schemeClr>
                </a:solidFill>
              </a:rPr>
              <a:t> </a:t>
            </a:r>
            <a:r>
              <a:rPr lang="ru-RU" sz="2400" dirty="0" err="1">
                <a:solidFill>
                  <a:schemeClr val="tx2">
                    <a:satMod val="130000"/>
                  </a:schemeClr>
                </a:solidFill>
              </a:rPr>
              <a:t>предмети</a:t>
            </a:r>
            <a:r>
              <a:rPr lang="ru-RU" sz="2400" dirty="0">
                <a:solidFill>
                  <a:schemeClr val="tx2">
                    <a:satMod val="130000"/>
                  </a:schemeClr>
                </a:solidFill>
              </a:rPr>
              <a:t>; </a:t>
            </a:r>
            <a:r>
              <a:rPr lang="ru-RU" sz="2400" dirty="0" err="1">
                <a:solidFill>
                  <a:schemeClr val="tx2">
                    <a:satMod val="130000"/>
                  </a:schemeClr>
                </a:solidFill>
              </a:rPr>
              <a:t>генетичний</a:t>
            </a:r>
            <a:r>
              <a:rPr lang="ru-RU" sz="2400" dirty="0">
                <a:solidFill>
                  <a:schemeClr val="tx2">
                    <a:satMod val="130000"/>
                  </a:schemeClr>
                </a:solidFill>
              </a:rPr>
              <a:t> фактор </a:t>
            </a:r>
            <a:r>
              <a:rPr lang="ru-RU" sz="2400" dirty="0" err="1">
                <a:solidFill>
                  <a:schemeClr val="tx2">
                    <a:satMod val="130000"/>
                  </a:schemeClr>
                </a:solidFill>
              </a:rPr>
              <a:t>приблизно</a:t>
            </a:r>
            <a:r>
              <a:rPr lang="ru-RU" sz="2400" dirty="0">
                <a:solidFill>
                  <a:schemeClr val="tx2">
                    <a:satMod val="130000"/>
                  </a:schemeClr>
                </a:solidFill>
              </a:rPr>
              <a:t> 50%:</a:t>
            </a:r>
          </a:p>
        </p:txBody>
      </p:sp>
      <p:pic>
        <p:nvPicPr>
          <p:cNvPr id="38914" name="Picture 2"/>
          <p:cNvPicPr>
            <a:picLocks noChangeAspect="1" noChangeArrowheads="1"/>
          </p:cNvPicPr>
          <p:nvPr/>
        </p:nvPicPr>
        <p:blipFill>
          <a:blip r:embed="rId2" cstate="print"/>
          <a:srcRect/>
          <a:stretch>
            <a:fillRect/>
          </a:stretch>
        </p:blipFill>
        <p:spPr bwMode="auto">
          <a:xfrm>
            <a:off x="1295400" y="1704975"/>
            <a:ext cx="7391400" cy="4845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Объект 3"/>
          <p:cNvSpPr>
            <a:spLocks noGrp="1"/>
          </p:cNvSpPr>
          <p:nvPr>
            <p:ph sz="half" idx="2"/>
          </p:nvPr>
        </p:nvSpPr>
        <p:spPr>
          <a:xfrm>
            <a:off x="838200" y="0"/>
            <a:ext cx="8229600" cy="4530725"/>
          </a:xfrm>
        </p:spPr>
        <p:txBody>
          <a:bodyPr/>
          <a:lstStyle/>
          <a:p>
            <a:pPr eaLnBrk="1" hangingPunct="1"/>
            <a:r>
              <a:rPr lang="ru-RU" sz="1800" smtClean="0"/>
              <a:t>Внесок різних генетичних факторів, наприклад, в успадкованих результатів стандартизованого тестування в англійських школах (</a:t>
            </a:r>
            <a:r>
              <a:rPr lang="en-US" sz="1800" smtClean="0"/>
              <a:t>General Certificate of Secondary Education, GCSE)</a:t>
            </a:r>
            <a:r>
              <a:rPr lang="ru-RU" sz="1800" smtClean="0"/>
              <a:t>. Було показано, що показники </a:t>
            </a:r>
            <a:r>
              <a:rPr lang="en-US" sz="1800" smtClean="0"/>
              <a:t>GCSE </a:t>
            </a:r>
            <a:r>
              <a:rPr lang="ru-RU" sz="1800" smtClean="0"/>
              <a:t>дійсно частково визначаються генетичними факторами - у монозиготних близнюків кореляції середніх оцінок </a:t>
            </a:r>
            <a:r>
              <a:rPr lang="en-US" sz="1800" smtClean="0"/>
              <a:t>GCSE </a:t>
            </a:r>
            <a:r>
              <a:rPr lang="ru-RU" sz="1800" smtClean="0"/>
              <a:t>складають 0.88, у дизиготних однієї статі - 0.62.</a:t>
            </a:r>
          </a:p>
          <a:p>
            <a:pPr eaLnBrk="1" hangingPunct="1"/>
            <a:r>
              <a:rPr lang="ru-RU" sz="1800" smtClean="0"/>
              <a:t>На зображенні показаний внесок деяких показників в успадкованого </a:t>
            </a:r>
            <a:r>
              <a:rPr lang="en-US" sz="1800" smtClean="0"/>
              <a:t>GCSE. </a:t>
            </a:r>
            <a:r>
              <a:rPr lang="ru-RU" sz="1800" smtClean="0"/>
              <a:t>Загальна довжина планки відображає кореляцію параметрів відповідної групи і оцінок (</a:t>
            </a:r>
            <a:r>
              <a:rPr lang="en-US" sz="1800" smtClean="0"/>
              <a:t>GCSE).</a:t>
            </a:r>
            <a:endParaRPr lang="ru-RU" sz="1800" smtClean="0"/>
          </a:p>
        </p:txBody>
      </p:sp>
      <p:pic>
        <p:nvPicPr>
          <p:cNvPr id="39938" name="Picture 2"/>
          <p:cNvPicPr>
            <a:picLocks noChangeAspect="1" noChangeArrowheads="1"/>
          </p:cNvPicPr>
          <p:nvPr/>
        </p:nvPicPr>
        <p:blipFill>
          <a:blip r:embed="rId2" cstate="print"/>
          <a:srcRect t="6747"/>
          <a:stretch>
            <a:fillRect/>
          </a:stretch>
        </p:blipFill>
        <p:spPr bwMode="auto">
          <a:xfrm>
            <a:off x="1250950" y="2647950"/>
            <a:ext cx="7424738" cy="4246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0600" y="0"/>
            <a:ext cx="8229600" cy="990600"/>
          </a:xfrm>
        </p:spPr>
        <p:txBody>
          <a:bodyPr/>
          <a:lstStyle/>
          <a:p>
            <a:pPr eaLnBrk="1" fontAlgn="auto" hangingPunct="1">
              <a:spcAft>
                <a:spcPts val="0"/>
              </a:spcAft>
              <a:defRPr/>
            </a:pPr>
            <a:r>
              <a:rPr lang="ru-RU" dirty="0" smtClean="0">
                <a:solidFill>
                  <a:schemeClr val="tx2">
                    <a:satMod val="130000"/>
                  </a:schemeClr>
                </a:solidFill>
              </a:rPr>
              <a:t>4. </a:t>
            </a:r>
            <a:r>
              <a:rPr lang="ru-RU" dirty="0" err="1" smtClean="0">
                <a:solidFill>
                  <a:schemeClr val="tx2">
                    <a:satMod val="130000"/>
                  </a:schemeClr>
                </a:solidFill>
              </a:rPr>
              <a:t>Гіпотеза</a:t>
            </a:r>
            <a:r>
              <a:rPr lang="ru-RU" dirty="0" smtClean="0">
                <a:solidFill>
                  <a:schemeClr val="tx2">
                    <a:satMod val="130000"/>
                  </a:schemeClr>
                </a:solidFill>
              </a:rPr>
              <a:t> </a:t>
            </a:r>
            <a:r>
              <a:rPr lang="ru-RU" dirty="0">
                <a:solidFill>
                  <a:schemeClr val="tx2">
                    <a:satMod val="130000"/>
                  </a:schemeClr>
                </a:solidFill>
              </a:rPr>
              <a:t>про "</a:t>
            </a:r>
            <a:r>
              <a:rPr lang="en-US" dirty="0">
                <a:solidFill>
                  <a:schemeClr val="tx2">
                    <a:satMod val="130000"/>
                  </a:schemeClr>
                </a:solidFill>
              </a:rPr>
              <a:t>generalist genes"</a:t>
            </a:r>
            <a:endParaRPr lang="ru-RU" dirty="0">
              <a:solidFill>
                <a:schemeClr val="tx2">
                  <a:satMod val="130000"/>
                </a:schemeClr>
              </a:solidFill>
            </a:endParaRPr>
          </a:p>
        </p:txBody>
      </p:sp>
      <p:sp>
        <p:nvSpPr>
          <p:cNvPr id="40962" name="Объект 3"/>
          <p:cNvSpPr>
            <a:spLocks noGrp="1"/>
          </p:cNvSpPr>
          <p:nvPr>
            <p:ph sz="half" idx="2"/>
          </p:nvPr>
        </p:nvSpPr>
        <p:spPr>
          <a:xfrm>
            <a:off x="609600" y="990600"/>
            <a:ext cx="8458200" cy="4530725"/>
          </a:xfrm>
        </p:spPr>
        <p:txBody>
          <a:bodyPr/>
          <a:lstStyle/>
          <a:p>
            <a:pPr algn="just" eaLnBrk="1" hangingPunct="1"/>
            <a:r>
              <a:rPr lang="ru-RU" sz="2000" smtClean="0"/>
              <a:t>Зараз дослідники вважають, що всі когнітивні здібності пов'язані з однією, досить великою групою генів, невизначених поки до кінця, і що володіють плейотропних ефектом (рис.: високі кореляції по генетичному фактору між когнітивними здібностями)</a:t>
            </a:r>
          </a:p>
        </p:txBody>
      </p:sp>
      <p:pic>
        <p:nvPicPr>
          <p:cNvPr id="40963" name="Picture 2"/>
          <p:cNvPicPr>
            <a:picLocks noChangeAspect="1" noChangeArrowheads="1"/>
          </p:cNvPicPr>
          <p:nvPr/>
        </p:nvPicPr>
        <p:blipFill>
          <a:blip r:embed="rId2" cstate="print"/>
          <a:srcRect/>
          <a:stretch>
            <a:fillRect/>
          </a:stretch>
        </p:blipFill>
        <p:spPr bwMode="auto">
          <a:xfrm>
            <a:off x="990600" y="2465388"/>
            <a:ext cx="8002588" cy="4360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143000" y="11113"/>
            <a:ext cx="8153400" cy="850900"/>
          </a:xfrm>
        </p:spPr>
        <p:txBody>
          <a:bodyPr vert="horz" wrap="square" lIns="91440" tIns="45720" rIns="91440" bIns="45720" numCol="1" anchorCtr="0" compatLnSpc="1">
            <a:prstTxWarp prst="textNoShape">
              <a:avLst/>
            </a:prstTxWarp>
          </a:bodyPr>
          <a:lstStyle/>
          <a:p>
            <a:pPr eaLnBrk="1" hangingPunct="1"/>
            <a:r>
              <a:rPr lang="ru-RU" sz="2500" b="1" smtClean="0">
                <a:solidFill>
                  <a:schemeClr val="tx2"/>
                </a:solidFill>
                <a:effectLst>
                  <a:outerShdw blurRad="38100" dist="38100" dir="2700000" algn="tl">
                    <a:srgbClr val="C0C0C0"/>
                  </a:outerShdw>
                </a:effectLst>
              </a:rPr>
              <a:t>5. Значення IQ у людей з явними відхиленнями психіки від норми</a:t>
            </a:r>
          </a:p>
        </p:txBody>
      </p:sp>
      <p:sp>
        <p:nvSpPr>
          <p:cNvPr id="41986" name="Rectangle 3"/>
          <p:cNvSpPr>
            <a:spLocks noGrp="1" noChangeArrowheads="1"/>
          </p:cNvSpPr>
          <p:nvPr>
            <p:ph type="body" sz="half" idx="1"/>
          </p:nvPr>
        </p:nvSpPr>
        <p:spPr>
          <a:xfrm>
            <a:off x="1050925" y="990600"/>
            <a:ext cx="7848600" cy="2057400"/>
          </a:xfrm>
        </p:spPr>
        <p:txBody>
          <a:bodyPr/>
          <a:lstStyle/>
          <a:p>
            <a:pPr marL="0" indent="0" algn="just" eaLnBrk="1" hangingPunct="1">
              <a:lnSpc>
                <a:spcPct val="80000"/>
              </a:lnSpc>
              <a:buFont typeface="Wingdings" pitchFamily="2" charset="2"/>
              <a:buNone/>
            </a:pPr>
            <a:r>
              <a:rPr lang="ru-RU" sz="2400" smtClean="0"/>
              <a:t>    </a:t>
            </a:r>
            <a:r>
              <a:rPr lang="ru-RU" sz="2000" smtClean="0"/>
              <a:t>У тих випадках, коли розумова відсталість виражена чітко, використання коефіцієнта </a:t>
            </a:r>
            <a:r>
              <a:rPr lang="en-US" sz="2000" smtClean="0"/>
              <a:t>IQ </a:t>
            </a:r>
            <a:r>
              <a:rPr lang="ru-RU" sz="2000" smtClean="0"/>
              <a:t>дозволяє кількісно оцінити ступінь цієї відсталості. Якщо встановлена ​​генетична причина дефекту психіки, то можна говорити про залежність інтелекту від генотипу і дати кількісну оцінку мінливості інтелекту.</a:t>
            </a:r>
          </a:p>
          <a:p>
            <a:pPr marL="0" indent="0" algn="just" eaLnBrk="1" hangingPunct="1">
              <a:lnSpc>
                <a:spcPct val="80000"/>
              </a:lnSpc>
              <a:buFont typeface="Wingdings" pitchFamily="2" charset="2"/>
              <a:buNone/>
            </a:pPr>
            <a:r>
              <a:rPr lang="ru-RU" sz="2000" smtClean="0"/>
              <a:t> Розумово відсталим вважається індивід, нездатний до незалежної соціальної і біологічної адаптації. У різних країнах використовується подібна класифікація ступеня розумової відсталості відповідно до значень </a:t>
            </a:r>
            <a:r>
              <a:rPr lang="en-US" sz="2000" smtClean="0"/>
              <a:t>IQ </a:t>
            </a:r>
            <a:r>
              <a:rPr lang="ru-RU" sz="2000" smtClean="0"/>
              <a:t>і розумовою віком (табл.1).</a:t>
            </a:r>
            <a:endParaRPr lang="ru-RU" sz="2400" smtClean="0"/>
          </a:p>
        </p:txBody>
      </p:sp>
      <p:pic>
        <p:nvPicPr>
          <p:cNvPr id="41987" name="Picture 5"/>
          <p:cNvPicPr>
            <a:picLocks noGrp="1" noChangeAspect="1" noChangeArrowheads="1"/>
          </p:cNvPicPr>
          <p:nvPr>
            <p:ph sz="half" idx="2"/>
          </p:nvPr>
        </p:nvPicPr>
        <p:blipFill>
          <a:blip r:embed="rId2" cstate="print"/>
          <a:srcRect r="2435"/>
          <a:stretch>
            <a:fillRect/>
          </a:stretch>
        </p:blipFill>
        <p:spPr>
          <a:xfrm>
            <a:off x="1524000" y="4470400"/>
            <a:ext cx="6934200" cy="2376488"/>
          </a:xfrm>
        </p:spPr>
      </p:pic>
      <p:sp>
        <p:nvSpPr>
          <p:cNvPr id="41988" name="Text Box 6"/>
          <p:cNvSpPr txBox="1">
            <a:spLocks noChangeArrowheads="1"/>
          </p:cNvSpPr>
          <p:nvPr/>
        </p:nvSpPr>
        <p:spPr bwMode="auto">
          <a:xfrm>
            <a:off x="990600" y="3657600"/>
            <a:ext cx="8153400" cy="830263"/>
          </a:xfrm>
          <a:prstGeom prst="rect">
            <a:avLst/>
          </a:prstGeom>
          <a:noFill/>
          <a:ln w="9525">
            <a:noFill/>
            <a:miter lim="800000"/>
            <a:headEnd/>
            <a:tailEnd/>
          </a:ln>
        </p:spPr>
        <p:txBody>
          <a:bodyPr>
            <a:spAutoFit/>
          </a:bodyPr>
          <a:lstStyle/>
          <a:p>
            <a:pPr algn="r"/>
            <a:r>
              <a:rPr lang="ru-RU" sz="1600">
                <a:solidFill>
                  <a:srgbClr val="000000"/>
                </a:solidFill>
                <a:latin typeface="Tahoma" pitchFamily="34" charset="0"/>
              </a:rPr>
              <a:t>Таблиця 1</a:t>
            </a:r>
          </a:p>
          <a:p>
            <a:pPr algn="just"/>
            <a:r>
              <a:rPr lang="ru-RU" sz="1600">
                <a:solidFill>
                  <a:srgbClr val="000000"/>
                </a:solidFill>
                <a:latin typeface="Tahoma" pitchFamily="34" charset="0"/>
              </a:rPr>
              <a:t>Класифікація ступеня розумової відсталості дорослих, яка використовується в різних країнах</a:t>
            </a:r>
            <a:endParaRPr lang="ru-RU" sz="1600" b="1">
              <a:solidFill>
                <a:srgbClr val="8DC765"/>
              </a:solidFill>
              <a:latin typeface="Tahoma"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3"/>
          <p:cNvSpPr>
            <a:spLocks noGrp="1" noChangeArrowheads="1"/>
          </p:cNvSpPr>
          <p:nvPr>
            <p:ph type="body" sz="half" idx="1"/>
          </p:nvPr>
        </p:nvSpPr>
        <p:spPr>
          <a:xfrm>
            <a:off x="3505200" y="381000"/>
            <a:ext cx="5638800" cy="6248400"/>
          </a:xfrm>
        </p:spPr>
        <p:txBody>
          <a:bodyPr/>
          <a:lstStyle/>
          <a:p>
            <a:pPr marL="0" indent="0" algn="just" eaLnBrk="1" hangingPunct="1"/>
            <a:r>
              <a:rPr lang="ru-RU" sz="1600" smtClean="0"/>
              <a:t> </a:t>
            </a:r>
            <a:r>
              <a:rPr lang="ru-RU" sz="1800" smtClean="0"/>
              <a:t>Частота розумово відсталих в популяції залежить від прийнятої нижньої межі норми. Якщо вважати її рівною 69, то частка людей зі значеннями </a:t>
            </a:r>
            <a:r>
              <a:rPr lang="en-US" sz="1800" smtClean="0"/>
              <a:t>IQ </a:t>
            </a:r>
            <a:r>
              <a:rPr lang="ru-RU" sz="1800" smtClean="0"/>
              <a:t>нижче за це значення становить 2-3%. Лише 0,25% населення (1 людина з 400) страждає важкими формами розумової відсталості (</a:t>
            </a:r>
            <a:r>
              <a:rPr lang="en-US" sz="1800" smtClean="0"/>
              <a:t>IQ &lt;5). </a:t>
            </a:r>
            <a:r>
              <a:rPr lang="ru-RU" sz="1800" smtClean="0"/>
              <a:t>У цій групі чисельно переважають хлопчики, так як багато типів розумової відсталості зчеплені з Х-хромосомою.</a:t>
            </a:r>
          </a:p>
          <a:p>
            <a:pPr marL="0" indent="0" algn="just" eaLnBrk="1" hangingPunct="1"/>
            <a:r>
              <a:rPr lang="ru-RU" sz="1800" smtClean="0"/>
              <a:t> Один з найбільш частих випадків - синдром Мартіна-Белла (</a:t>
            </a:r>
            <a:r>
              <a:rPr lang="en-US" sz="1800" smtClean="0"/>
              <a:t>IQ </a:t>
            </a:r>
            <a:r>
              <a:rPr lang="ru-RU" sz="1800" smtClean="0"/>
              <a:t>в межах 30-65). У хворих в дитинстві проявляється гіперактивність, іноді аутизм. У підлітковому віці характерна загальна дружелюбність, сором'язливість, мовні аномалії. З морфологічних ознак хворі характеризуються великим розміром голови, подовженим обличчям, мають сильно виступаючі лоб і щелепи і великі вуха. У хворих виявивлена специфічна аномалія Х- хромосоми - в 2-35% випадків на кінці довгого плеча виявляється ламка ділянка.</a:t>
            </a:r>
          </a:p>
          <a:p>
            <a:pPr marL="0" indent="0" algn="just" eaLnBrk="1" hangingPunct="1"/>
            <a:r>
              <a:rPr lang="ru-RU" sz="1800" smtClean="0"/>
              <a:t> Всього в даний час виявлено понад 17 типів розумової відсталості, зчеплених з Х - хромосомою.</a:t>
            </a:r>
          </a:p>
        </p:txBody>
      </p:sp>
      <p:pic>
        <p:nvPicPr>
          <p:cNvPr id="43010" name="Picture 7" descr="Фрагильная Х-хромосома"/>
          <p:cNvPicPr>
            <a:picLocks noGrp="1" noChangeAspect="1" noChangeArrowheads="1"/>
          </p:cNvPicPr>
          <p:nvPr>
            <p:ph sz="quarter" idx="2"/>
          </p:nvPr>
        </p:nvPicPr>
        <p:blipFill>
          <a:blip r:embed="rId2" cstate="print"/>
          <a:srcRect/>
          <a:stretch>
            <a:fillRect/>
          </a:stretch>
        </p:blipFill>
        <p:spPr>
          <a:xfrm>
            <a:off x="0" y="0"/>
            <a:ext cx="3335338" cy="3657600"/>
          </a:xfrm>
        </p:spPr>
      </p:pic>
      <p:pic>
        <p:nvPicPr>
          <p:cNvPr id="43011" name="Picture 8" descr="Фрагильная 2"/>
          <p:cNvPicPr>
            <a:picLocks noGrp="1" noChangeAspect="1" noChangeArrowheads="1"/>
          </p:cNvPicPr>
          <p:nvPr>
            <p:ph sz="quarter" idx="3"/>
          </p:nvPr>
        </p:nvPicPr>
        <p:blipFill>
          <a:blip r:embed="rId3" cstate="print"/>
          <a:srcRect/>
          <a:stretch>
            <a:fillRect/>
          </a:stretch>
        </p:blipFill>
        <p:spPr>
          <a:xfrm>
            <a:off x="36513" y="3657600"/>
            <a:ext cx="1379537" cy="2374900"/>
          </a:xfrm>
        </p:spPr>
      </p:pic>
      <p:sp>
        <p:nvSpPr>
          <p:cNvPr id="43012" name="Text Box 9"/>
          <p:cNvSpPr txBox="1">
            <a:spLocks noChangeArrowheads="1"/>
          </p:cNvSpPr>
          <p:nvPr/>
        </p:nvSpPr>
        <p:spPr bwMode="auto">
          <a:xfrm>
            <a:off x="0" y="6199188"/>
            <a:ext cx="2514600" cy="522287"/>
          </a:xfrm>
          <a:prstGeom prst="rect">
            <a:avLst/>
          </a:prstGeom>
          <a:noFill/>
          <a:ln w="9525">
            <a:noFill/>
            <a:miter lim="800000"/>
            <a:headEnd/>
            <a:tailEnd/>
          </a:ln>
        </p:spPr>
        <p:txBody>
          <a:bodyPr>
            <a:spAutoFit/>
          </a:bodyPr>
          <a:lstStyle/>
          <a:p>
            <a:pPr>
              <a:spcBef>
                <a:spcPct val="50000"/>
              </a:spcBef>
            </a:pPr>
            <a:r>
              <a:rPr lang="ru-RU" sz="1400" b="1">
                <a:solidFill>
                  <a:srgbClr val="000000"/>
                </a:solidFill>
                <a:latin typeface="Tahoma" pitchFamily="34" charset="0"/>
              </a:rPr>
              <a:t>Рис. Розумово відсталі з ламкою Х-хромосомою</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990600" y="-4763"/>
            <a:ext cx="8229600" cy="914401"/>
          </a:xfrm>
        </p:spPr>
        <p:txBody>
          <a:bodyPr/>
          <a:lstStyle/>
          <a:p>
            <a:pPr eaLnBrk="1" fontAlgn="auto" hangingPunct="1">
              <a:spcAft>
                <a:spcPts val="0"/>
              </a:spcAft>
              <a:defRPr/>
            </a:pPr>
            <a:r>
              <a:rPr lang="ru-RU" sz="2400" b="1" dirty="0" smtClean="0">
                <a:solidFill>
                  <a:schemeClr val="tx2"/>
                </a:solidFill>
              </a:rPr>
              <a:t>6. </a:t>
            </a:r>
            <a:r>
              <a:rPr lang="ru-RU" sz="2400" b="1" dirty="0" err="1">
                <a:solidFill>
                  <a:schemeClr val="tx2"/>
                </a:solidFill>
              </a:rPr>
              <a:t>Інтелект</a:t>
            </a:r>
            <a:r>
              <a:rPr lang="ru-RU" sz="2400" b="1" dirty="0">
                <a:solidFill>
                  <a:schemeClr val="tx2"/>
                </a:solidFill>
              </a:rPr>
              <a:t> і </a:t>
            </a:r>
            <a:r>
              <a:rPr lang="ru-RU" sz="2400" b="1" dirty="0" err="1">
                <a:solidFill>
                  <a:schemeClr val="tx2"/>
                </a:solidFill>
              </a:rPr>
              <a:t>особливості</a:t>
            </a:r>
            <a:r>
              <a:rPr lang="ru-RU" sz="2400" b="1" dirty="0">
                <a:solidFill>
                  <a:schemeClr val="tx2"/>
                </a:solidFill>
              </a:rPr>
              <a:t> </a:t>
            </a:r>
            <a:r>
              <a:rPr lang="ru-RU" sz="2400" b="1" dirty="0" err="1">
                <a:solidFill>
                  <a:schemeClr val="tx2"/>
                </a:solidFill>
              </a:rPr>
              <a:t>поведінки</a:t>
            </a:r>
            <a:r>
              <a:rPr lang="ru-RU" sz="2400" b="1" dirty="0">
                <a:solidFill>
                  <a:schemeClr val="tx2"/>
                </a:solidFill>
              </a:rPr>
              <a:t> людей з </a:t>
            </a:r>
            <a:r>
              <a:rPr lang="ru-RU" sz="2400" b="1" dirty="0" err="1">
                <a:solidFill>
                  <a:schemeClr val="tx2"/>
                </a:solidFill>
              </a:rPr>
              <a:t>аномаліями</a:t>
            </a:r>
            <a:r>
              <a:rPr lang="ru-RU" sz="2400" b="1" dirty="0">
                <a:solidFill>
                  <a:schemeClr val="tx2"/>
                </a:solidFill>
              </a:rPr>
              <a:t> числа хромосом</a:t>
            </a:r>
          </a:p>
        </p:txBody>
      </p:sp>
      <p:sp>
        <p:nvSpPr>
          <p:cNvPr id="35843" name="Rectangle 3"/>
          <p:cNvSpPr>
            <a:spLocks noGrp="1" noChangeArrowheads="1"/>
          </p:cNvSpPr>
          <p:nvPr>
            <p:ph idx="1"/>
          </p:nvPr>
        </p:nvSpPr>
        <p:spPr>
          <a:xfrm>
            <a:off x="3886200" y="1066800"/>
            <a:ext cx="5257800" cy="5791200"/>
          </a:xfrm>
        </p:spPr>
        <p:txBody>
          <a:bodyPr>
            <a:normAutofit/>
          </a:bodyPr>
          <a:lstStyle/>
          <a:p>
            <a:pPr marL="0" indent="0" algn="just" eaLnBrk="1" hangingPunct="1">
              <a:lnSpc>
                <a:spcPct val="80000"/>
              </a:lnSpc>
            </a:pPr>
            <a:r>
              <a:rPr lang="ru-RU" sz="1600" smtClean="0"/>
              <a:t>Аутосомні аномалії призводять до вад розвитку, які зачіпають мозок, викликаючи важку розумову відсталість. У дорослих з синдромом Дауна (частота 1: 700) значення </a:t>
            </a:r>
            <a:r>
              <a:rPr lang="en-US" sz="1600" smtClean="0"/>
              <a:t>IQ </a:t>
            </a:r>
            <a:r>
              <a:rPr lang="ru-RU" sz="1600" smtClean="0"/>
              <a:t>знаходяться в межах 20-60. Багато хворих здатні навчитися читати і писати, але лише одиниці можуть пристосовуватися до самостійного життя в суспільстві. У більшості випадків це бадьорі і доброзичливі люди з добре розвиненою пам'яттю на людей, музику, складні ситуації. Дуже розвинені наслідувальні здібності, але повністю відсутня здатність до абстрактного мислення. З віком інтелектуальні здібності знижуються.</a:t>
            </a:r>
          </a:p>
          <a:p>
            <a:pPr marL="0" indent="0" algn="just" eaLnBrk="1" hangingPunct="1">
              <a:lnSpc>
                <a:spcPct val="80000"/>
              </a:lnSpc>
            </a:pPr>
            <a:r>
              <a:rPr lang="ru-RU" sz="1600" smtClean="0"/>
              <a:t>Майже всі інші аутосомні анеуплоїдії мало сумісні з життям. Відзначено поодинокі випадки трисомії по 8-й хромосомі (1: 50000)..</a:t>
            </a:r>
          </a:p>
          <a:p>
            <a:pPr marL="0" indent="0" algn="just" eaLnBrk="1" hangingPunct="1">
              <a:lnSpc>
                <a:spcPct val="80000"/>
              </a:lnSpc>
            </a:pPr>
            <a:r>
              <a:rPr lang="ru-RU" sz="1600" smtClean="0"/>
              <a:t>  Зміна числа і перебудови статевих хромосом призводять до більш м'яких порушень розвитку, ніж аутосомні аномалії. Фізичні порушення не пов'язані істотно з життєздатністю, але є специфічні розлади психіки.</a:t>
            </a:r>
          </a:p>
          <a:p>
            <a:pPr marL="0" indent="0" algn="just" eaLnBrk="1" hangingPunct="1">
              <a:lnSpc>
                <a:spcPct val="80000"/>
              </a:lnSpc>
            </a:pPr>
            <a:r>
              <a:rPr lang="ru-RU" sz="1600" smtClean="0"/>
              <a:t>  Синдром Кляйнфельтера розвивається у чоловіків, що мають зайву Х-хромосому (ХХУ). Дорослі хворі в середньому на 6 см вище своїх нормальних братів за рахунок більшої довжини ніг. Спостерігається недорозвинення статевих органів: маленькі розміри яєчок, безпліддя внаслідок аспермії.</a:t>
            </a:r>
          </a:p>
        </p:txBody>
      </p:sp>
      <p:pic>
        <p:nvPicPr>
          <p:cNvPr id="44035" name="Picture 7" descr="https://upload.wikimedia.org/wikipedia/commons/thumb/b/bc/Trisomy_of_chromosome_7_and_19_in_human_neural_progenitor_cells_cultured_in_vitro_rus.tif/lossy-page1-1024px-Trisomy_of_chromosome_7_and_19_in_human_neural_progenitor_cells_cultured_in_vitro_rus.tif.jpg"/>
          <p:cNvPicPr>
            <a:picLocks noChangeAspect="1" noChangeArrowheads="1"/>
          </p:cNvPicPr>
          <p:nvPr/>
        </p:nvPicPr>
        <p:blipFill>
          <a:blip r:embed="rId2" cstate="print"/>
          <a:srcRect l="36476" b="6784"/>
          <a:stretch>
            <a:fillRect/>
          </a:stretch>
        </p:blipFill>
        <p:spPr bwMode="auto">
          <a:xfrm>
            <a:off x="0" y="1143000"/>
            <a:ext cx="38862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3"/>
          <p:cNvSpPr>
            <a:spLocks noGrp="1" noChangeArrowheads="1"/>
          </p:cNvSpPr>
          <p:nvPr>
            <p:ph type="body" sz="half" idx="1"/>
          </p:nvPr>
        </p:nvSpPr>
        <p:spPr>
          <a:xfrm>
            <a:off x="1066800" y="76200"/>
            <a:ext cx="8001000" cy="2514600"/>
          </a:xfrm>
        </p:spPr>
        <p:txBody>
          <a:bodyPr/>
          <a:lstStyle/>
          <a:p>
            <a:pPr marL="0" indent="0" algn="just" eaLnBrk="1" hangingPunct="1">
              <a:lnSpc>
                <a:spcPct val="80000"/>
              </a:lnSpc>
            </a:pPr>
            <a:r>
              <a:rPr lang="ru-RU" sz="1800" smtClean="0"/>
              <a:t>Аномалії психіки при синдромі Кляйнфельтера можна пояснити зниженою продукцією андрогенів. Інтелект знижений трохи. Середні значення </a:t>
            </a:r>
            <a:r>
              <a:rPr lang="en-US" sz="1800" smtClean="0"/>
              <a:t>IQ </a:t>
            </a:r>
            <a:r>
              <a:rPr lang="ru-RU" sz="1800" smtClean="0"/>
              <a:t>знаходяться в межах 88 - 96, але у деяких хворих буває вище 100 (табл.2). Найбільші проблеми пов'язані з навчанням читання та письма. Ускладнена адаптація до умов школи у хлопчиків з синдромом Кляйнфельтера обумовлена, як правило, не зниженим інтелектом, а розвитком комплексу неповноцінності.</a:t>
            </a:r>
          </a:p>
          <a:p>
            <a:pPr marL="0" indent="0" algn="just" eaLnBrk="1" hangingPunct="1">
              <a:lnSpc>
                <a:spcPct val="80000"/>
              </a:lnSpc>
            </a:pPr>
            <a:r>
              <a:rPr lang="ru-RU" sz="1800" smtClean="0"/>
              <a:t> Дорослі хворі зазвичай зайняті працею, що не вимагає високої кваліфікації, хоча є поодинокі випадки великих професійних успіхів. Відомості про особистісні характеристики хворих вкрай суперечливі. Одні психіатри відзначають пасивно-агресивну поведінку, замкненість, інфантилізм, інші навпаки - спокій і законослухняність.</a:t>
            </a:r>
          </a:p>
        </p:txBody>
      </p:sp>
      <p:pic>
        <p:nvPicPr>
          <p:cNvPr id="45058" name="Picture 8"/>
          <p:cNvPicPr>
            <a:picLocks noGrp="1" noChangeAspect="1" noChangeArrowheads="1"/>
          </p:cNvPicPr>
          <p:nvPr>
            <p:ph sz="half" idx="2"/>
          </p:nvPr>
        </p:nvPicPr>
        <p:blipFill>
          <a:blip r:embed="rId2" cstate="print"/>
          <a:srcRect/>
          <a:stretch>
            <a:fillRect/>
          </a:stretch>
        </p:blipFill>
        <p:spPr>
          <a:xfrm>
            <a:off x="990600" y="3956050"/>
            <a:ext cx="8077200" cy="2825750"/>
          </a:xfrm>
        </p:spPr>
      </p:pic>
      <p:sp>
        <p:nvSpPr>
          <p:cNvPr id="45059" name="Text Box 9"/>
          <p:cNvSpPr txBox="1">
            <a:spLocks noChangeArrowheads="1"/>
          </p:cNvSpPr>
          <p:nvPr/>
        </p:nvSpPr>
        <p:spPr bwMode="auto">
          <a:xfrm>
            <a:off x="1066800" y="2957513"/>
            <a:ext cx="8001000" cy="923925"/>
          </a:xfrm>
          <a:prstGeom prst="rect">
            <a:avLst/>
          </a:prstGeom>
          <a:noFill/>
          <a:ln w="9525">
            <a:noFill/>
            <a:miter lim="800000"/>
            <a:headEnd/>
            <a:tailEnd/>
          </a:ln>
        </p:spPr>
        <p:txBody>
          <a:bodyPr>
            <a:spAutoFit/>
          </a:bodyPr>
          <a:lstStyle/>
          <a:p>
            <a:pPr algn="r"/>
            <a:r>
              <a:rPr lang="ru-RU">
                <a:solidFill>
                  <a:srgbClr val="000000"/>
                </a:solidFill>
                <a:latin typeface="Tahoma" pitchFamily="34" charset="0"/>
              </a:rPr>
              <a:t>Таблиця 2</a:t>
            </a:r>
          </a:p>
          <a:p>
            <a:r>
              <a:rPr lang="ru-RU">
                <a:solidFill>
                  <a:srgbClr val="000000"/>
                </a:solidFill>
                <a:latin typeface="Tahoma" pitchFamily="34" charset="0"/>
              </a:rPr>
              <a:t>Значення коефіцієнта інтелекту у хворих з аномаліями числа статевих хромосом</a:t>
            </a:r>
            <a:endParaRPr lang="ru-RU">
              <a:solidFill>
                <a:srgbClr val="8DC765"/>
              </a:solidFill>
              <a:latin typeface="Tahoma"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724699" y="1494557"/>
            <a:ext cx="4392487" cy="110799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6600" b="1" u="sng" spc="50" dirty="0">
                <a:ln w="11430"/>
                <a:gradFill>
                  <a:gsLst>
                    <a:gs pos="25000">
                      <a:srgbClr val="EA157A">
                        <a:satMod val="155000"/>
                      </a:srgbClr>
                    </a:gs>
                    <a:gs pos="100000">
                      <a:srgbClr val="EA157A">
                        <a:shade val="45000"/>
                        <a:satMod val="165000"/>
                      </a:srgbClr>
                    </a:gs>
                  </a:gsLst>
                  <a:lin ang="5400000"/>
                </a:gradFill>
                <a:effectLst>
                  <a:outerShdw blurRad="76200" dist="50800" dir="5400000" algn="tl" rotWithShape="0">
                    <a:srgbClr val="000000">
                      <a:alpha val="65000"/>
                    </a:srgbClr>
                  </a:outerShdw>
                </a:effectLst>
                <a:latin typeface="+mn-lt"/>
                <a:cs typeface="+mn-cs"/>
              </a:rPr>
              <a:t>Ген </a:t>
            </a:r>
            <a:r>
              <a:rPr lang="en-US" sz="6600" b="1" u="sng" spc="50" dirty="0">
                <a:ln w="11430"/>
                <a:gradFill>
                  <a:gsLst>
                    <a:gs pos="25000">
                      <a:srgbClr val="EA157A">
                        <a:satMod val="155000"/>
                      </a:srgbClr>
                    </a:gs>
                    <a:gs pos="100000">
                      <a:srgbClr val="EA157A">
                        <a:shade val="45000"/>
                        <a:satMod val="165000"/>
                      </a:srgbClr>
                    </a:gs>
                  </a:gsLst>
                  <a:lin ang="5400000"/>
                </a:gradFill>
                <a:effectLst>
                  <a:outerShdw blurRad="76200" dist="50800" dir="5400000" algn="tl" rotWithShape="0">
                    <a:srgbClr val="000000">
                      <a:alpha val="65000"/>
                    </a:srgbClr>
                  </a:outerShdw>
                </a:effectLst>
                <a:latin typeface="+mn-lt"/>
                <a:cs typeface="+mn-cs"/>
              </a:rPr>
              <a:t>FOXP2</a:t>
            </a:r>
            <a:endParaRPr lang="ru-RU" sz="6600" b="1" u="sng" spc="50" dirty="0">
              <a:ln w="11430"/>
              <a:gradFill>
                <a:gsLst>
                  <a:gs pos="25000">
                    <a:srgbClr val="EA157A">
                      <a:satMod val="155000"/>
                    </a:srgbClr>
                  </a:gs>
                  <a:gs pos="100000">
                    <a:srgbClr val="EA157A">
                      <a:shade val="45000"/>
                      <a:satMod val="165000"/>
                    </a:srgbClr>
                  </a:gs>
                </a:gsLst>
                <a:lin ang="5400000"/>
              </a:gradFill>
              <a:effectLst>
                <a:outerShdw blurRad="76200" dist="50800" dir="5400000" algn="tl" rotWithShape="0">
                  <a:srgbClr val="000000">
                    <a:alpha val="65000"/>
                  </a:srgbClr>
                </a:outerShdw>
              </a:effectLst>
              <a:latin typeface="+mn-lt"/>
              <a:cs typeface="+mn-cs"/>
            </a:endParaRPr>
          </a:p>
        </p:txBody>
      </p:sp>
    </p:spTree>
  </p:cSld>
  <p:clrMapOvr>
    <a:masterClrMapping/>
  </p:clrMapOvr>
  <p:transition spd="slow">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50493" y="332656"/>
            <a:ext cx="8208912" cy="769441"/>
          </a:xfrm>
          <a:prstGeom prst="rect">
            <a:avLst/>
          </a:prstGeom>
        </p:spPr>
        <p:style>
          <a:lnRef idx="3">
            <a:schemeClr val="lt1"/>
          </a:lnRef>
          <a:fillRef idx="1">
            <a:schemeClr val="accent4"/>
          </a:fillRef>
          <a:effectRef idx="1">
            <a:schemeClr val="accent4"/>
          </a:effectRef>
          <a:fontRef idx="minor">
            <a:schemeClr val="lt1"/>
          </a:fontRef>
        </p:style>
        <p:txBody>
          <a:bodyPr>
            <a:spAutoFit/>
          </a:bodyPr>
          <a:lstStyle/>
          <a:p>
            <a:pPr algn="ctr" fontAlgn="auto">
              <a:spcBef>
                <a:spcPts val="0"/>
              </a:spcBef>
              <a:spcAft>
                <a:spcPts val="0"/>
              </a:spcAft>
              <a:defRPr/>
            </a:pPr>
            <a:r>
              <a:rPr lang="en-US" sz="4400" b="1" spc="50" dirty="0">
                <a:ln w="12700" cmpd="sng">
                  <a:solidFill>
                    <a:srgbClr val="1AB39F">
                      <a:satMod val="120000"/>
                      <a:shade val="80000"/>
                    </a:srgbClr>
                  </a:solidFill>
                  <a:prstDash val="solid"/>
                </a:ln>
                <a:solidFill>
                  <a:srgbClr val="1AB39F">
                    <a:tint val="1000"/>
                  </a:srgbClr>
                </a:solidFill>
                <a:effectLst>
                  <a:glow rad="53100">
                    <a:srgbClr val="1AB39F">
                      <a:satMod val="180000"/>
                      <a:alpha val="30000"/>
                    </a:srgbClr>
                  </a:glow>
                  <a:outerShdw blurRad="38100" dist="38100" dir="2700000" algn="tl">
                    <a:srgbClr val="000000">
                      <a:alpha val="43137"/>
                    </a:srgbClr>
                  </a:outerShdw>
                </a:effectLst>
              </a:rPr>
              <a:t>FOXP2</a:t>
            </a:r>
            <a:r>
              <a:rPr lang="uk-UA" sz="4400" b="1" spc="50" dirty="0">
                <a:ln w="12700" cmpd="sng">
                  <a:solidFill>
                    <a:srgbClr val="1AB39F">
                      <a:satMod val="120000"/>
                      <a:shade val="80000"/>
                    </a:srgbClr>
                  </a:solidFill>
                  <a:prstDash val="solid"/>
                </a:ln>
                <a:solidFill>
                  <a:srgbClr val="1AB39F">
                    <a:tint val="1000"/>
                  </a:srgbClr>
                </a:solidFill>
                <a:effectLst>
                  <a:glow rad="53100">
                    <a:srgbClr val="1AB39F">
                      <a:satMod val="180000"/>
                      <a:alpha val="30000"/>
                    </a:srgbClr>
                  </a:glow>
                  <a:outerShdw blurRad="38100" dist="38100" dir="2700000" algn="tl">
                    <a:srgbClr val="000000">
                      <a:alpha val="43137"/>
                    </a:srgbClr>
                  </a:outerShdw>
                </a:effectLst>
              </a:rPr>
              <a:t> </a:t>
            </a:r>
            <a:r>
              <a:rPr lang="en-US" sz="4400" b="1" spc="50" dirty="0">
                <a:ln w="12700" cmpd="sng">
                  <a:solidFill>
                    <a:srgbClr val="1AB39F">
                      <a:satMod val="120000"/>
                      <a:shade val="80000"/>
                    </a:srgbClr>
                  </a:solidFill>
                  <a:prstDash val="solid"/>
                </a:ln>
                <a:solidFill>
                  <a:srgbClr val="1AB39F">
                    <a:tint val="1000"/>
                  </a:srgbClr>
                </a:solidFill>
                <a:effectLst>
                  <a:glow rad="53100">
                    <a:srgbClr val="1AB39F">
                      <a:satMod val="180000"/>
                      <a:alpha val="30000"/>
                    </a:srgbClr>
                  </a:glow>
                  <a:outerShdw blurRad="38100" dist="38100" dir="2700000" algn="tl">
                    <a:srgbClr val="000000">
                      <a:alpha val="43137"/>
                    </a:srgbClr>
                  </a:outerShdw>
                </a:effectLst>
              </a:rPr>
              <a:t>(</a:t>
            </a:r>
            <a:r>
              <a:rPr lang="uk-UA" sz="4400" b="1" spc="50" dirty="0">
                <a:ln w="12700" cmpd="sng">
                  <a:solidFill>
                    <a:srgbClr val="1AB39F">
                      <a:satMod val="120000"/>
                      <a:shade val="80000"/>
                    </a:srgbClr>
                  </a:solidFill>
                  <a:prstDash val="solid"/>
                </a:ln>
                <a:solidFill>
                  <a:srgbClr val="1AB39F">
                    <a:tint val="1000"/>
                  </a:srgbClr>
                </a:solidFill>
                <a:effectLst>
                  <a:glow rad="53100">
                    <a:srgbClr val="1AB39F">
                      <a:satMod val="180000"/>
                      <a:alpha val="30000"/>
                    </a:srgbClr>
                  </a:glow>
                  <a:outerShdw blurRad="38100" dist="38100" dir="2700000" algn="tl">
                    <a:srgbClr val="000000">
                      <a:alpha val="43137"/>
                    </a:srgbClr>
                  </a:outerShdw>
                </a:effectLst>
              </a:rPr>
              <a:t>локус – 7-а хромосома)</a:t>
            </a:r>
            <a:endParaRPr lang="ru-RU" sz="4400" b="1" spc="50" dirty="0">
              <a:ln w="12700" cmpd="sng">
                <a:solidFill>
                  <a:srgbClr val="1AB39F">
                    <a:satMod val="120000"/>
                    <a:shade val="80000"/>
                  </a:srgbClr>
                </a:solidFill>
                <a:prstDash val="solid"/>
              </a:ln>
              <a:solidFill>
                <a:srgbClr val="1AB39F">
                  <a:tint val="1000"/>
                </a:srgbClr>
              </a:solidFill>
              <a:effectLst>
                <a:glow rad="53100">
                  <a:srgbClr val="1AB39F">
                    <a:satMod val="180000"/>
                    <a:alpha val="30000"/>
                  </a:srgbClr>
                </a:glow>
                <a:outerShdw blurRad="38100" dist="38100" dir="2700000" algn="tl">
                  <a:srgbClr val="000000">
                    <a:alpha val="43137"/>
                  </a:srgbClr>
                </a:outerShdw>
              </a:effectLst>
            </a:endParaRPr>
          </a:p>
        </p:txBody>
      </p:sp>
      <p:pic>
        <p:nvPicPr>
          <p:cNvPr id="47106" name="Picture 4" descr="Картинки по запросу FOXP2"/>
          <p:cNvPicPr>
            <a:picLocks noChangeAspect="1" noChangeArrowheads="1"/>
          </p:cNvPicPr>
          <p:nvPr/>
        </p:nvPicPr>
        <p:blipFill>
          <a:blip r:embed="rId2" cstate="print"/>
          <a:srcRect/>
          <a:stretch>
            <a:fillRect/>
          </a:stretch>
        </p:blipFill>
        <p:spPr bwMode="auto">
          <a:xfrm>
            <a:off x="-85725" y="1101725"/>
            <a:ext cx="9363075" cy="5756275"/>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371600" y="152400"/>
            <a:ext cx="7772400" cy="685800"/>
          </a:xfrm>
        </p:spPr>
        <p:txBody>
          <a:bodyPr>
            <a:normAutofit fontScale="90000"/>
          </a:bodyPr>
          <a:lstStyle/>
          <a:p>
            <a:pPr eaLnBrk="1" fontAlgn="auto" hangingPunct="1">
              <a:spcAft>
                <a:spcPts val="0"/>
              </a:spcAft>
              <a:defRPr/>
            </a:pPr>
            <a:r>
              <a:rPr lang="uk-UA" sz="4000" b="1" dirty="0" smtClean="0">
                <a:solidFill>
                  <a:schemeClr val="tx1"/>
                </a:solidFill>
              </a:rPr>
              <a:t>План</a:t>
            </a:r>
            <a:endParaRPr lang="ru-RU" sz="4000" b="1" dirty="0">
              <a:solidFill>
                <a:schemeClr val="tx1"/>
              </a:solidFill>
            </a:endParaRPr>
          </a:p>
        </p:txBody>
      </p:sp>
      <p:sp>
        <p:nvSpPr>
          <p:cNvPr id="29698" name="Rectangle 3"/>
          <p:cNvSpPr>
            <a:spLocks noGrp="1" noChangeArrowheads="1"/>
          </p:cNvSpPr>
          <p:nvPr>
            <p:ph type="subTitle" idx="1"/>
          </p:nvPr>
        </p:nvSpPr>
        <p:spPr>
          <a:xfrm>
            <a:off x="1143000" y="1219200"/>
            <a:ext cx="8382000" cy="5105400"/>
          </a:xfrm>
        </p:spPr>
        <p:txBody>
          <a:bodyPr/>
          <a:lstStyle/>
          <a:p>
            <a:pPr marL="26988" eaLnBrk="1" hangingPunct="1">
              <a:lnSpc>
                <a:spcPct val="150000"/>
              </a:lnSpc>
            </a:pPr>
            <a:r>
              <a:rPr lang="ru-RU" sz="2100" b="1" smtClean="0">
                <a:solidFill>
                  <a:schemeClr val="tx1"/>
                </a:solidFill>
                <a:latin typeface="Time Roman"/>
              </a:rPr>
              <a:t>               </a:t>
            </a:r>
          </a:p>
          <a:p>
            <a:pPr marL="26988" eaLnBrk="1" hangingPunct="1">
              <a:lnSpc>
                <a:spcPct val="150000"/>
              </a:lnSpc>
            </a:pPr>
            <a:r>
              <a:rPr lang="ru-RU" sz="2100" b="1" smtClean="0">
                <a:solidFill>
                  <a:schemeClr val="tx1"/>
                </a:solidFill>
                <a:latin typeface="Time Roman"/>
              </a:rPr>
              <a:t>1. Історія питання               </a:t>
            </a:r>
          </a:p>
          <a:p>
            <a:pPr marL="26988" eaLnBrk="1" hangingPunct="1">
              <a:lnSpc>
                <a:spcPct val="150000"/>
              </a:lnSpc>
            </a:pPr>
            <a:r>
              <a:rPr lang="ru-RU" sz="2100" b="1" smtClean="0">
                <a:solidFill>
                  <a:schemeClr val="tx1"/>
                </a:solidFill>
                <a:latin typeface="Time Roman"/>
              </a:rPr>
              <a:t>2. Що таке інтелект і як його вимірюють</a:t>
            </a:r>
          </a:p>
          <a:p>
            <a:pPr marL="26988" eaLnBrk="1" hangingPunct="1">
              <a:lnSpc>
                <a:spcPct val="150000"/>
              </a:lnSpc>
            </a:pPr>
            <a:r>
              <a:rPr lang="uk-UA" sz="2100" b="1" smtClean="0">
                <a:solidFill>
                  <a:schemeClr val="tx1"/>
                </a:solidFill>
                <a:latin typeface="Time Roman"/>
              </a:rPr>
              <a:t>3. Метод близнюків</a:t>
            </a:r>
          </a:p>
          <a:p>
            <a:pPr marL="26988" eaLnBrk="1" hangingPunct="1">
              <a:lnSpc>
                <a:spcPct val="150000"/>
              </a:lnSpc>
            </a:pPr>
            <a:r>
              <a:rPr lang="ru-RU" sz="2100" b="1" smtClean="0">
                <a:solidFill>
                  <a:schemeClr val="tx1"/>
                </a:solidFill>
                <a:latin typeface="Time Roman"/>
              </a:rPr>
              <a:t>4. Гіпотеза про "</a:t>
            </a:r>
            <a:r>
              <a:rPr lang="en-US" sz="2100" b="1" smtClean="0">
                <a:solidFill>
                  <a:schemeClr val="tx1"/>
                </a:solidFill>
                <a:latin typeface="Time Roman"/>
              </a:rPr>
              <a:t>generalist genes"</a:t>
            </a:r>
            <a:endParaRPr lang="ru-RU" sz="2100" b="1" smtClean="0">
              <a:solidFill>
                <a:schemeClr val="tx1"/>
              </a:solidFill>
              <a:latin typeface="Time Roman"/>
            </a:endParaRPr>
          </a:p>
          <a:p>
            <a:pPr marL="26988" eaLnBrk="1" hangingPunct="1">
              <a:lnSpc>
                <a:spcPct val="150000"/>
              </a:lnSpc>
            </a:pPr>
            <a:r>
              <a:rPr lang="ru-RU" sz="2100" b="1" smtClean="0">
                <a:solidFill>
                  <a:schemeClr val="tx1"/>
                </a:solidFill>
                <a:latin typeface="Time Roman"/>
              </a:rPr>
              <a:t>5. Значення </a:t>
            </a:r>
            <a:r>
              <a:rPr lang="en-US" sz="2100" b="1" smtClean="0">
                <a:solidFill>
                  <a:schemeClr val="tx1"/>
                </a:solidFill>
                <a:latin typeface="Time Roman"/>
              </a:rPr>
              <a:t>IQ</a:t>
            </a:r>
            <a:r>
              <a:rPr lang="ru-RU" sz="2100" b="1" smtClean="0">
                <a:solidFill>
                  <a:schemeClr val="tx1"/>
                </a:solidFill>
                <a:latin typeface="Time Roman"/>
              </a:rPr>
              <a:t> у людей з явними відхиленнями психіки від норми</a:t>
            </a:r>
          </a:p>
          <a:p>
            <a:pPr marL="26988" eaLnBrk="1" hangingPunct="1">
              <a:lnSpc>
                <a:spcPct val="150000"/>
              </a:lnSpc>
            </a:pPr>
            <a:r>
              <a:rPr lang="ru-RU" sz="2100" b="1" smtClean="0">
                <a:solidFill>
                  <a:schemeClr val="tx1"/>
                </a:solidFill>
                <a:latin typeface="Time Roman"/>
              </a:rPr>
              <a:t>6. Інтелект і особливості поведінки людей з аномаліями числа хромосом   </a:t>
            </a:r>
          </a:p>
          <a:p>
            <a:pPr marL="26988" eaLnBrk="1" hangingPunct="1">
              <a:lnSpc>
                <a:spcPct val="150000"/>
              </a:lnSpc>
            </a:pPr>
            <a:endParaRPr lang="ru-RU" sz="2100" b="1" smtClean="0">
              <a:solidFill>
                <a:schemeClr val="tx1"/>
              </a:solidFill>
              <a:latin typeface="Time Roman"/>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0825" y="188913"/>
            <a:ext cx="8713788" cy="3311525"/>
          </a:xfrm>
        </p:spPr>
        <p:style>
          <a:lnRef idx="3">
            <a:schemeClr val="lt1"/>
          </a:lnRef>
          <a:fillRef idx="1">
            <a:schemeClr val="accent1"/>
          </a:fillRef>
          <a:effectRef idx="1">
            <a:schemeClr val="accent1"/>
          </a:effectRef>
          <a:fontRef idx="minor">
            <a:schemeClr val="lt1"/>
          </a:fontRef>
        </p:style>
        <p:txBody>
          <a:bodyPr>
            <a:normAutofit/>
          </a:bodyPr>
          <a:lstStyle/>
          <a:p>
            <a:pPr marL="0" indent="0"/>
            <a:r>
              <a:rPr lang="ru-RU" sz="2200" b="1" smtClean="0">
                <a:solidFill>
                  <a:srgbClr val="FFFFFF"/>
                </a:solidFill>
              </a:rPr>
              <a:t>	</a:t>
            </a:r>
            <a:r>
              <a:rPr lang="ru-RU" sz="1800" smtClean="0">
                <a:solidFill>
                  <a:schemeClr val="tx2"/>
                </a:solidFill>
              </a:rPr>
              <a:t>Forkhead box protein P2 - білок людини, який кодується геном FOXP2 на 7-й хромосомі і що представляє собою фактор транскрипції - регулятор активності безлічі інших генів. FOXP2 належить до великого FOX-сімейства транскрипційних факторів.</a:t>
            </a:r>
          </a:p>
          <a:p>
            <a:pPr marL="0" indent="0"/>
            <a:r>
              <a:rPr lang="ru-RU" sz="1800" smtClean="0">
                <a:solidFill>
                  <a:schemeClr val="tx2"/>
                </a:solidFill>
              </a:rPr>
              <a:t>Дані досліджень дозволяють припустити роль FOXP2 в регулюванні розвитку мозку, легенів, кишечника. Також ген FOXP2 пов'язують з розвитком мовних навичок. З метою пошуку молекулярних механізмів еволюції мови проводяться порівняльні дослідження гена FOXP2 з аналогічним геном шимпанзе, чий продукт відрізняється всього на дві амінокислоти.</a:t>
            </a:r>
          </a:p>
          <a:p>
            <a:pPr marL="0" indent="0"/>
            <a:r>
              <a:rPr lang="ru-RU" sz="1800" smtClean="0">
                <a:solidFill>
                  <a:schemeClr val="tx2"/>
                </a:solidFill>
              </a:rPr>
              <a:t>Альтернативний сплайсинг породжує кілька форм білка.</a:t>
            </a:r>
          </a:p>
        </p:txBody>
      </p:sp>
      <p:pic>
        <p:nvPicPr>
          <p:cNvPr id="48130" name="Picture 4" descr="Картинки по запросу легкие"/>
          <p:cNvPicPr>
            <a:picLocks noChangeAspect="1" noChangeArrowheads="1"/>
          </p:cNvPicPr>
          <p:nvPr/>
        </p:nvPicPr>
        <p:blipFill>
          <a:blip r:embed="rId2" cstate="print"/>
          <a:srcRect l="7095" t="10825" r="14647" b="6366"/>
          <a:stretch>
            <a:fillRect/>
          </a:stretch>
        </p:blipFill>
        <p:spPr bwMode="auto">
          <a:xfrm rot="698885">
            <a:off x="5595938" y="4316413"/>
            <a:ext cx="3240087" cy="1908175"/>
          </a:xfrm>
          <a:prstGeom prst="rect">
            <a:avLst/>
          </a:prstGeom>
          <a:noFill/>
          <a:ln w="9525">
            <a:noFill/>
            <a:miter lim="800000"/>
            <a:headEnd/>
            <a:tailEnd/>
          </a:ln>
        </p:spPr>
      </p:pic>
      <p:pic>
        <p:nvPicPr>
          <p:cNvPr id="48131" name="Picture 6" descr="Картинки по запросу кишечник"/>
          <p:cNvPicPr>
            <a:picLocks noChangeAspect="1" noChangeArrowheads="1"/>
          </p:cNvPicPr>
          <p:nvPr/>
        </p:nvPicPr>
        <p:blipFill>
          <a:blip r:embed="rId3" cstate="print"/>
          <a:srcRect/>
          <a:stretch>
            <a:fillRect/>
          </a:stretch>
        </p:blipFill>
        <p:spPr bwMode="auto">
          <a:xfrm rot="-978280">
            <a:off x="412750" y="4327525"/>
            <a:ext cx="2741613" cy="2055813"/>
          </a:xfrm>
          <a:prstGeom prst="rect">
            <a:avLst/>
          </a:prstGeom>
          <a:noFill/>
          <a:ln w="9525">
            <a:noFill/>
            <a:miter lim="800000"/>
            <a:headEnd/>
            <a:tailEnd/>
          </a:ln>
        </p:spPr>
      </p:pic>
      <p:pic>
        <p:nvPicPr>
          <p:cNvPr id="48132" name="Picture 2" descr="Картинки по запросу мозг"/>
          <p:cNvPicPr>
            <a:picLocks noChangeAspect="1" noChangeArrowheads="1"/>
          </p:cNvPicPr>
          <p:nvPr/>
        </p:nvPicPr>
        <p:blipFill>
          <a:blip r:embed="rId4" cstate="print"/>
          <a:srcRect l="10109" t="3004" r="5399" b="5362"/>
          <a:stretch>
            <a:fillRect/>
          </a:stretch>
        </p:blipFill>
        <p:spPr bwMode="auto">
          <a:xfrm>
            <a:off x="2843213" y="4005263"/>
            <a:ext cx="3333750" cy="2074862"/>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850" y="1125538"/>
            <a:ext cx="8496300" cy="5399087"/>
          </a:xfrm>
        </p:spPr>
        <p:style>
          <a:lnRef idx="3">
            <a:schemeClr val="lt1"/>
          </a:lnRef>
          <a:fillRef idx="1">
            <a:schemeClr val="accent6"/>
          </a:fillRef>
          <a:effectRef idx="1">
            <a:schemeClr val="accent6"/>
          </a:effectRef>
          <a:fontRef idx="minor">
            <a:schemeClr val="lt1"/>
          </a:fontRef>
        </p:style>
        <p:txBody>
          <a:bodyPr>
            <a:noAutofit/>
          </a:bodyPr>
          <a:lstStyle/>
          <a:p>
            <a:pPr marL="0" indent="0"/>
            <a:r>
              <a:rPr lang="ru-RU" smtClean="0">
                <a:solidFill>
                  <a:srgbClr val="FFFFFF"/>
                </a:solidFill>
              </a:rPr>
              <a:t>	</a:t>
            </a:r>
            <a:r>
              <a:rPr lang="ru-RU" sz="1800" smtClean="0">
                <a:solidFill>
                  <a:schemeClr val="tx2"/>
                </a:solidFill>
              </a:rPr>
              <a:t>Ген FOXP2 був виявлений групою Сванте Паабо в Інституті еволюційної антропології товариства Макса Планка в Лейпцигу в результаті дослідження так званого розширеного KE-сімейства, приблизно половина членів якого страждає розладом мови.</a:t>
            </a:r>
          </a:p>
          <a:p>
            <a:pPr marL="0" indent="0"/>
            <a:r>
              <a:rPr lang="ru-RU" sz="1800" smtClean="0">
                <a:solidFill>
                  <a:schemeClr val="tx2"/>
                </a:solidFill>
              </a:rPr>
              <a:t>Також в результаті досліджень, проведених під керівництвом невролога Маргарет Маккарті і психолога Майкла Боуерс, з'ясувалося, що мовна активність жінок пов'язана з підвищеною експресією білка, що кодується геном FOXP2, відповідальним за звукоутворення і комунікацію. У представниць прекрасної статі в центрі Брока, області кори головного мозку, що відповідає за мову, зміст цього білка на третину вище, ніж у чоловіків. Умовно його назвали «мовним білком». Сам ген FOXP2 був відкритий ще в 2001 році під час пошуків причин деяких спадкових розладів мови у людини. З'ясувалося, що він регулює перемикання активності багатьох генів. </a:t>
            </a:r>
          </a:p>
        </p:txBody>
      </p:sp>
    </p:spTree>
  </p:cSld>
  <p:clrMapOvr>
    <a:masterClrMapping/>
  </p:clrMapOvr>
  <p:transition spd="slow">
    <p:blinds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48357" y="317798"/>
            <a:ext cx="8640960" cy="4320480"/>
          </a:xfrm>
        </p:spPr>
        <p:style>
          <a:lnRef idx="1">
            <a:schemeClr val="accent3"/>
          </a:lnRef>
          <a:fillRef idx="3">
            <a:schemeClr val="accent3"/>
          </a:fillRef>
          <a:effectRef idx="2">
            <a:schemeClr val="accent3"/>
          </a:effectRef>
          <a:fontRef idx="minor">
            <a:schemeClr val="lt1"/>
          </a:fontRef>
        </p:style>
        <p:txBody>
          <a:bodyPr rtlCol="0">
            <a:normAutofit fontScale="92500"/>
          </a:bodyPr>
          <a:lstStyle/>
          <a:p>
            <a:pPr marL="0" indent="0" algn="just" eaLnBrk="1" fontAlgn="auto" hangingPunct="1">
              <a:spcAft>
                <a:spcPts val="0"/>
              </a:spcAft>
              <a:buClr>
                <a:schemeClr val="accent1">
                  <a:lumMod val="60000"/>
                  <a:lumOff val="40000"/>
                </a:schemeClr>
              </a:buClr>
              <a:buFont typeface="Arial" pitchFamily="34" charset="0"/>
              <a:buNone/>
              <a:defRPr/>
            </a:pPr>
            <a:r>
              <a:rPr lang="ru-RU" dirty="0" smtClean="0">
                <a:solidFill>
                  <a:schemeClr val="bg1"/>
                </a:solidFill>
              </a:rPr>
              <a:t>	</a:t>
            </a:r>
            <a:r>
              <a:rPr lang="ru-RU" dirty="0">
                <a:solidFill>
                  <a:schemeClr val="bg1"/>
                </a:solidFill>
                <a:latin typeface="Times New Roman" pitchFamily="18" charset="0"/>
                <a:cs typeface="Times New Roman" pitchFamily="18" charset="0"/>
              </a:rPr>
              <a:t>У созданных в 2009 году химерных мышей, в чей белок FOXP2 были внесены две «человеческие» аминокислотные замены, авторами исследования было отмечено «качественное изменение вокальных сигналов, подаваемых детёнышами». У взрослых грызунов было отмечено снижение исследовательского поведения и сниженные уровни дофамина в мозге, что позволяет предположить воздействие «</a:t>
            </a:r>
            <a:r>
              <a:rPr lang="ru-RU" dirty="0" err="1">
                <a:solidFill>
                  <a:schemeClr val="bg1"/>
                </a:solidFill>
                <a:latin typeface="Times New Roman" pitchFamily="18" charset="0"/>
                <a:cs typeface="Times New Roman" pitchFamily="18" charset="0"/>
              </a:rPr>
              <a:t>гуманизированного</a:t>
            </a:r>
            <a:r>
              <a:rPr lang="ru-RU" dirty="0">
                <a:solidFill>
                  <a:schemeClr val="bg1"/>
                </a:solidFill>
                <a:latin typeface="Times New Roman" pitchFamily="18" charset="0"/>
                <a:cs typeface="Times New Roman" pitchFamily="18" charset="0"/>
              </a:rPr>
              <a:t>» FOXP2 на базальные ганглии.</a:t>
            </a:r>
          </a:p>
          <a:p>
            <a:pPr marL="0" indent="0" algn="just" eaLnBrk="1" fontAlgn="auto" hangingPunct="1">
              <a:spcAft>
                <a:spcPts val="0"/>
              </a:spcAft>
              <a:buClr>
                <a:schemeClr val="accent1">
                  <a:lumMod val="60000"/>
                  <a:lumOff val="40000"/>
                </a:schemeClr>
              </a:buClr>
              <a:buFont typeface="Arial" pitchFamily="34" charset="0"/>
              <a:buNone/>
              <a:defRPr/>
            </a:pPr>
            <a:r>
              <a:rPr lang="ru-RU" dirty="0" smtClean="0">
                <a:solidFill>
                  <a:schemeClr val="bg1"/>
                </a:solidFill>
                <a:latin typeface="Times New Roman" pitchFamily="18" charset="0"/>
                <a:cs typeface="Times New Roman" pitchFamily="18" charset="0"/>
              </a:rPr>
              <a:t>	На </a:t>
            </a:r>
            <a:r>
              <a:rPr lang="ru-RU" dirty="0">
                <a:solidFill>
                  <a:schemeClr val="bg1"/>
                </a:solidFill>
                <a:latin typeface="Times New Roman" pitchFamily="18" charset="0"/>
                <a:cs typeface="Times New Roman" pitchFamily="18" charset="0"/>
              </a:rPr>
              <a:t>втором этапе исследований выявлялась степень экспрессии данного гена у людей. У представительниц слабого пола она оказалась заметно выше. В итоге исследователи сделали вывод, что ген FOXP2 является важным компонентом половых различий в речевом взаимодействии. </a:t>
            </a:r>
          </a:p>
        </p:txBody>
      </p:sp>
      <p:pic>
        <p:nvPicPr>
          <p:cNvPr id="50178" name="Picture 4" descr="Картинки по запросу химерные мыши"/>
          <p:cNvPicPr>
            <a:picLocks noChangeAspect="1" noChangeArrowheads="1"/>
          </p:cNvPicPr>
          <p:nvPr/>
        </p:nvPicPr>
        <p:blipFill>
          <a:blip r:embed="rId2" cstate="print"/>
          <a:srcRect/>
          <a:stretch>
            <a:fillRect/>
          </a:stretch>
        </p:blipFill>
        <p:spPr bwMode="auto">
          <a:xfrm>
            <a:off x="179388" y="4657725"/>
            <a:ext cx="2736850" cy="2036763"/>
          </a:xfrm>
          <a:prstGeom prst="rect">
            <a:avLst/>
          </a:prstGeom>
          <a:noFill/>
          <a:ln w="9525">
            <a:noFill/>
            <a:miter lim="800000"/>
            <a:headEnd/>
            <a:tailEnd/>
          </a:ln>
        </p:spPr>
      </p:pic>
      <p:pic>
        <p:nvPicPr>
          <p:cNvPr id="50179" name="Picture 6" descr="Картинки по запросу маленькие мышки"/>
          <p:cNvPicPr>
            <a:picLocks noChangeAspect="1" noChangeArrowheads="1"/>
          </p:cNvPicPr>
          <p:nvPr/>
        </p:nvPicPr>
        <p:blipFill>
          <a:blip r:embed="rId3" cstate="print"/>
          <a:srcRect l="5879" t="17021" r="5888" b="14891"/>
          <a:stretch>
            <a:fillRect/>
          </a:stretch>
        </p:blipFill>
        <p:spPr bwMode="auto">
          <a:xfrm>
            <a:off x="2916238" y="4657725"/>
            <a:ext cx="2994025" cy="2036763"/>
          </a:xfrm>
          <a:prstGeom prst="rect">
            <a:avLst/>
          </a:prstGeom>
          <a:noFill/>
          <a:ln w="9525">
            <a:noFill/>
            <a:miter lim="800000"/>
            <a:headEnd/>
            <a:tailEnd/>
          </a:ln>
        </p:spPr>
      </p:pic>
      <p:pic>
        <p:nvPicPr>
          <p:cNvPr id="50180" name="Picture 8" descr="Картинки по запросу FOXP2"/>
          <p:cNvPicPr>
            <a:picLocks noChangeAspect="1" noChangeArrowheads="1"/>
          </p:cNvPicPr>
          <p:nvPr/>
        </p:nvPicPr>
        <p:blipFill>
          <a:blip r:embed="rId4" cstate="print"/>
          <a:srcRect/>
          <a:stretch>
            <a:fillRect/>
          </a:stretch>
        </p:blipFill>
        <p:spPr bwMode="auto">
          <a:xfrm>
            <a:off x="5875338" y="4657725"/>
            <a:ext cx="3089275" cy="2036763"/>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Картинки по запросу химерные мыши"/>
          <p:cNvPicPr>
            <a:picLocks noChangeAspect="1" noChangeArrowheads="1"/>
          </p:cNvPicPr>
          <p:nvPr/>
        </p:nvPicPr>
        <p:blipFill>
          <a:blip r:embed="rId2" cstate="print"/>
          <a:srcRect l="15160" t="13251" r="13799" b="2512"/>
          <a:stretch>
            <a:fillRect/>
          </a:stretch>
        </p:blipFill>
        <p:spPr bwMode="auto">
          <a:xfrm>
            <a:off x="2411413" y="188913"/>
            <a:ext cx="6588125" cy="6503987"/>
          </a:xfrm>
          <a:prstGeom prst="rect">
            <a:avLst/>
          </a:prstGeom>
          <a:noFill/>
          <a:ln w="9525">
            <a:noFill/>
            <a:miter lim="800000"/>
            <a:headEnd/>
            <a:tailEnd/>
          </a:ln>
        </p:spPr>
      </p:pic>
      <p:sp>
        <p:nvSpPr>
          <p:cNvPr id="5" name="TextBox 4"/>
          <p:cNvSpPr txBox="1"/>
          <p:nvPr/>
        </p:nvSpPr>
        <p:spPr>
          <a:xfrm>
            <a:off x="225425" y="2801938"/>
            <a:ext cx="2546350" cy="739775"/>
          </a:xfrm>
          <a:prstGeom prst="rect">
            <a:avLst/>
          </a:prstGeom>
        </p:spPr>
        <p:style>
          <a:lnRef idx="3">
            <a:schemeClr val="lt1"/>
          </a:lnRef>
          <a:fillRef idx="1">
            <a:schemeClr val="accent4"/>
          </a:fillRef>
          <a:effectRef idx="1">
            <a:schemeClr val="accent4"/>
          </a:effectRef>
          <a:fontRef idx="minor">
            <a:schemeClr val="lt1"/>
          </a:fontRef>
        </p:style>
        <p:txBody>
          <a:bodyPr>
            <a:spAutoFit/>
          </a:bodyPr>
          <a:lstStyle/>
          <a:p>
            <a:r>
              <a:rPr lang="ru-RU" sz="2000" b="1">
                <a:solidFill>
                  <a:srgbClr val="FFFFFF"/>
                </a:solidFill>
                <a:latin typeface="Times New Roman" pitchFamily="18" charset="0"/>
                <a:cs typeface="Times New Roman" pitchFamily="18" charset="0"/>
              </a:rPr>
              <a:t>Отримання </a:t>
            </a:r>
          </a:p>
          <a:p>
            <a:r>
              <a:rPr lang="ru-RU" sz="2000" b="1">
                <a:solidFill>
                  <a:srgbClr val="FFFFFF"/>
                </a:solidFill>
                <a:latin typeface="Times New Roman" pitchFamily="18" charset="0"/>
                <a:cs typeface="Times New Roman" pitchFamily="18" charset="0"/>
              </a:rPr>
              <a:t>«химерних мишей»</a:t>
            </a:r>
          </a:p>
        </p:txBody>
      </p:sp>
    </p:spTree>
  </p:cSld>
  <p:clrMapOvr>
    <a:masterClrMapping/>
  </p:clrMapOvr>
  <p:transition spd="slow">
    <p:blinds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5154" y="4725144"/>
            <a:ext cx="7883834" cy="1224136"/>
          </a:xfrm>
        </p:spPr>
        <p:style>
          <a:lnRef idx="1">
            <a:schemeClr val="accent2"/>
          </a:lnRef>
          <a:fillRef idx="3">
            <a:schemeClr val="accent2"/>
          </a:fillRef>
          <a:effectRef idx="2">
            <a:schemeClr val="accent2"/>
          </a:effectRef>
          <a:fontRef idx="minor">
            <a:schemeClr val="lt1"/>
          </a:fontRef>
        </p:style>
        <p:txBody>
          <a:bodyPr/>
          <a:lstStyle/>
          <a:p>
            <a:pPr algn="ctr" eaLnBrk="1" fontAlgn="auto" hangingPunct="1">
              <a:spcAft>
                <a:spcPts val="0"/>
              </a:spcAft>
              <a:defRPr/>
            </a:pPr>
            <a:r>
              <a:rPr lang="ru-RU" sz="2400" b="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“Языковой </a:t>
            </a:r>
            <a:r>
              <a:rPr lang="ru-RU" sz="2400" b="0"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ген", </a:t>
            </a:r>
            <a:r>
              <a:rPr lang="ru-RU" sz="2400" b="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FOXP2, </a:t>
            </a:r>
            <a:r>
              <a:rPr lang="ru-RU" sz="2400" b="0"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широко </a:t>
            </a:r>
            <a:r>
              <a:rPr lang="ru-RU" sz="2400" b="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распространен не только у людей, но и </a:t>
            </a:r>
            <a:r>
              <a:rPr lang="ru-RU" sz="2400" b="0"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у млекопитающих</a:t>
            </a:r>
            <a:r>
              <a:rPr lang="ru-RU" sz="2400" b="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t>
            </a:r>
            <a:r>
              <a:rPr lang="en-US" sz="2400" b="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ru-RU" sz="2400" b="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Более </a:t>
            </a:r>
            <a:r>
              <a:rPr lang="ru-RU" sz="2400" b="0"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того, </a:t>
            </a:r>
            <a:r>
              <a:rPr lang="ru-RU" sz="2400" b="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человеческая </a:t>
            </a:r>
            <a:r>
              <a:rPr lang="ru-RU" sz="2400" b="0"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версия отличается от мышей всего </a:t>
            </a:r>
            <a:r>
              <a:rPr lang="ru-RU" sz="2400" b="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на три аминокислоты.</a:t>
            </a:r>
            <a:endParaRPr lang="ru-RU" sz="2400" b="0"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52226" name="Picture 2" descr="http://www.oocities.org/icstirk/Teaching09/26691801.jpg"/>
          <p:cNvPicPr>
            <a:picLocks noChangeAspect="1" noChangeArrowheads="1"/>
          </p:cNvPicPr>
          <p:nvPr/>
        </p:nvPicPr>
        <p:blipFill>
          <a:blip r:embed="rId2" cstate="print"/>
          <a:srcRect l="471" t="20454" r="2843" b="1363"/>
          <a:stretch>
            <a:fillRect/>
          </a:stretch>
        </p:blipFill>
        <p:spPr bwMode="auto">
          <a:xfrm>
            <a:off x="395288" y="765175"/>
            <a:ext cx="8383587" cy="351631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593725"/>
            <a:ext cx="9144000" cy="6264275"/>
          </a:xfrm>
        </p:spPr>
        <p:style>
          <a:lnRef idx="3">
            <a:schemeClr val="lt1"/>
          </a:lnRef>
          <a:fillRef idx="1">
            <a:schemeClr val="accent5"/>
          </a:fillRef>
          <a:effectRef idx="1">
            <a:schemeClr val="accent5"/>
          </a:effectRef>
          <a:fontRef idx="minor">
            <a:schemeClr val="lt1"/>
          </a:fontRef>
        </p:style>
        <p:txBody>
          <a:bodyPr>
            <a:noAutofit/>
          </a:bodyPr>
          <a:lstStyle/>
          <a:p>
            <a:pPr marL="0" indent="0"/>
            <a:r>
              <a:rPr lang="ru-RU" sz="1800" smtClean="0">
                <a:solidFill>
                  <a:srgbClr val="FFFFFF"/>
                </a:solidFill>
              </a:rPr>
              <a:t>	</a:t>
            </a:r>
            <a:r>
              <a:rPr lang="ru-RU" sz="1800" smtClean="0">
                <a:solidFill>
                  <a:schemeClr val="tx2"/>
                </a:solidFill>
              </a:rPr>
              <a:t>Мутації гена FOXP2 пов'язані з деякими випадками рідкісного «специфічного розладу мови 1 типу». У число генів, експресію яких регулює транскрипційний фактор FOXP2, входить CNTNAP2, асоційований з деякими випадками розладів аутистичного спектру. Найчастіше білок виявляється в мієлінізірованих аксонах спільно з калієвими каналами. Можлива роль CNTNAP2 - участь в локальній диференціації аксона на окремі функціональні субдомени. Ген CNTNAP2 охоплює 1,5% 7-ї хромосоми людини та є одним з найбільших в людському геномі.</a:t>
            </a:r>
          </a:p>
          <a:p>
            <a:pPr marL="0" indent="0"/>
            <a:r>
              <a:rPr lang="ru-RU" sz="1800" smtClean="0">
                <a:solidFill>
                  <a:schemeClr val="tx2"/>
                </a:solidFill>
              </a:rPr>
              <a:t>Виявлення функцій FOXP2 і його подальше вивчення потрібні вченим, як вони стверджують, для того, щоб виявити відмінності в розвитку мозку чоловіків і жінок і зрозуміти взаємозв'язок цих відмінностей з психоневрологічними і неврологічними розладами. «Чоловіки більш жінок схильні до ризику аутизму, дислексії, заїкання, синдрому Туретта (особливої ​​форми тіку) і раннього розвитку шизофренії. Всі ці хвороби пов'язані з проблемами мови і з часом тільки поглиблюються. Вони діагностуються, як правило, в період статевого дозрівання. Жінки ж на відміну від чоловіків піддаються більшому ризику депресії або неврозу нав'язливих станів, анорексії, булімії. Але жодна з цих хвороб не пов'язана з порушеннями мови. Крім того, всі ці хвороби проявляються вже після дозрівання ». Чому так? Вивчивши фундаментальні аспекти розвитку мозку і, зокрема, значення гена балакучості, дослідники сподіваються тим самим визначити цілі для профілактики, терапевтичного втручання і лікування таких розладів.</a:t>
            </a:r>
          </a:p>
        </p:txBody>
      </p:sp>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FOXP2 in CAS"/>
          <p:cNvPicPr>
            <a:picLocks noChangeAspect="1" noChangeArrowheads="1"/>
          </p:cNvPicPr>
          <p:nvPr/>
        </p:nvPicPr>
        <p:blipFill>
          <a:blip r:embed="rId2" cstate="print"/>
          <a:srcRect l="76" t="513" r="49925" b="513"/>
          <a:stretch>
            <a:fillRect/>
          </a:stretch>
        </p:blipFill>
        <p:spPr bwMode="auto">
          <a:xfrm>
            <a:off x="179388" y="153988"/>
            <a:ext cx="4679950" cy="4719637"/>
          </a:xfrm>
          <a:prstGeom prst="rect">
            <a:avLst/>
          </a:prstGeom>
          <a:noFill/>
          <a:ln w="9525">
            <a:noFill/>
            <a:miter lim="800000"/>
            <a:headEnd/>
            <a:tailEnd/>
          </a:ln>
        </p:spPr>
      </p:pic>
      <p:pic>
        <p:nvPicPr>
          <p:cNvPr id="54274" name="Picture 4" descr="FOXP2 in CAS"/>
          <p:cNvPicPr>
            <a:picLocks noChangeAspect="1" noChangeArrowheads="1"/>
          </p:cNvPicPr>
          <p:nvPr/>
        </p:nvPicPr>
        <p:blipFill>
          <a:blip r:embed="rId2" cstate="print"/>
          <a:srcRect l="50000" r="-3"/>
          <a:stretch>
            <a:fillRect/>
          </a:stretch>
        </p:blipFill>
        <p:spPr bwMode="auto">
          <a:xfrm>
            <a:off x="4140200" y="1844675"/>
            <a:ext cx="4895850" cy="4897438"/>
          </a:xfrm>
          <a:prstGeom prst="rect">
            <a:avLst/>
          </a:prstGeom>
          <a:noFill/>
          <a:ln w="9525">
            <a:noFill/>
            <a:miter lim="800000"/>
            <a:headEnd/>
            <a:tailEnd/>
          </a:ln>
        </p:spPr>
      </p:pic>
      <p:sp>
        <p:nvSpPr>
          <p:cNvPr id="4" name="TextBox 3"/>
          <p:cNvSpPr txBox="1"/>
          <p:nvPr/>
        </p:nvSpPr>
        <p:spPr>
          <a:xfrm>
            <a:off x="323850" y="4641850"/>
            <a:ext cx="3671888" cy="46672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r>
              <a:rPr lang="ru-RU" sz="2400" b="1">
                <a:solidFill>
                  <a:srgbClr val="000000"/>
                </a:solidFill>
                <a:latin typeface="Times New Roman" pitchFamily="18" charset="0"/>
                <a:cs typeface="Times New Roman" pitchFamily="18" charset="0"/>
              </a:rPr>
              <a:t>Типічний </a:t>
            </a:r>
            <a:r>
              <a:rPr lang="en-US" sz="2400" b="1">
                <a:solidFill>
                  <a:srgbClr val="000000"/>
                </a:solidFill>
                <a:latin typeface="Times New Roman" pitchFamily="18" charset="0"/>
                <a:cs typeface="Times New Roman" pitchFamily="18" charset="0"/>
              </a:rPr>
              <a:t>FOXP2 </a:t>
            </a:r>
            <a:r>
              <a:rPr lang="ru-RU" sz="2400" b="1">
                <a:solidFill>
                  <a:srgbClr val="000000"/>
                </a:solidFill>
                <a:latin typeface="Times New Roman" pitchFamily="18" charset="0"/>
                <a:cs typeface="Times New Roman" pitchFamily="18" charset="0"/>
              </a:rPr>
              <a:t>білок</a:t>
            </a:r>
          </a:p>
        </p:txBody>
      </p:sp>
      <p:sp>
        <p:nvSpPr>
          <p:cNvPr id="7" name="TextBox 6"/>
          <p:cNvSpPr txBox="1"/>
          <p:nvPr/>
        </p:nvSpPr>
        <p:spPr>
          <a:xfrm>
            <a:off x="5102225" y="652463"/>
            <a:ext cx="3673475" cy="119697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r>
              <a:rPr lang="en-US" sz="2400" b="1">
                <a:solidFill>
                  <a:srgbClr val="000000"/>
                </a:solidFill>
                <a:latin typeface="Times New Roman" pitchFamily="18" charset="0"/>
                <a:cs typeface="Times New Roman" pitchFamily="18" charset="0"/>
              </a:rPr>
              <a:t>FOXP2 </a:t>
            </a:r>
            <a:r>
              <a:rPr lang="ru-RU" sz="2400" b="1">
                <a:solidFill>
                  <a:srgbClr val="000000"/>
                </a:solidFill>
                <a:latin typeface="Times New Roman" pitchFamily="18" charset="0"/>
                <a:cs typeface="Times New Roman" pitchFamily="18" charset="0"/>
              </a:rPr>
              <a:t>у дітей </a:t>
            </a:r>
            <a:r>
              <a:rPr lang="uk-UA" sz="2400" b="1">
                <a:solidFill>
                  <a:srgbClr val="000000"/>
                </a:solidFill>
                <a:latin typeface="Times New Roman" pitchFamily="18" charset="0"/>
                <a:cs typeface="Times New Roman" pitchFamily="18" charset="0"/>
              </a:rPr>
              <a:t>з промовою</a:t>
            </a:r>
            <a:r>
              <a:rPr lang="ru-RU" sz="2400" b="1">
                <a:solidFill>
                  <a:srgbClr val="000000"/>
                </a:solidFill>
                <a:latin typeface="Times New Roman" pitchFamily="18" charset="0"/>
                <a:cs typeface="Times New Roman" pitchFamily="18" charset="0"/>
              </a:rPr>
              <a:t>, мовою + проблеми з громатикою</a:t>
            </a:r>
          </a:p>
        </p:txBody>
      </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96863" y="1628775"/>
            <a:ext cx="8550275" cy="4895850"/>
          </a:xfrm>
        </p:spPr>
        <p:style>
          <a:lnRef idx="1">
            <a:schemeClr val="accent6"/>
          </a:lnRef>
          <a:fillRef idx="2">
            <a:schemeClr val="accent6"/>
          </a:fillRef>
          <a:effectRef idx="1">
            <a:schemeClr val="accent6"/>
          </a:effectRef>
          <a:fontRef idx="minor">
            <a:schemeClr val="dk1"/>
          </a:fontRef>
        </p:style>
        <p:txBody>
          <a:bodyPr>
            <a:normAutofit/>
          </a:bodyPr>
          <a:lstStyle/>
          <a:p>
            <a:pPr marL="365125" lvl="1" indent="0" algn="just" eaLnBrk="1" hangingPunct="1">
              <a:buFont typeface="Arial" charset="0"/>
              <a:buNone/>
            </a:pPr>
            <a:r>
              <a:rPr lang="en-US" smtClean="0">
                <a:solidFill>
                  <a:srgbClr val="000000"/>
                </a:solidFill>
                <a:latin typeface="Times New Roman" pitchFamily="18" charset="0"/>
                <a:cs typeface="Times New Roman" pitchFamily="18" charset="0"/>
              </a:rPr>
              <a:t>	</a:t>
            </a:r>
            <a:r>
              <a:rPr lang="ru-RU" smtClean="0">
                <a:solidFill>
                  <a:schemeClr val="tx1"/>
                </a:solidFill>
              </a:rPr>
              <a:t>Жінки більше задіюють праве, творчу півкулю, а чоловіки - ліве, логічну. Творча півкуля відповідає за емоції і їх вираження, в тому числі через мову. Будучи більш емоційними, відповідно, жінки, як правило, і більш говіркі. Пояснюється балакучість ще й тим, що області мозку, що відповідають за комунікацію, в тому числі мовну, а також за емоції і пам'ять у хлопчиків, як правило, меншого розміру, ніж у дівчаток. Свою роль відіграє і чоловічий гормон тестостерон. Він не тільки зменшує кількість «балакучих» клітин в чоловічому мозку, а й впливає на здатність чоловіків слухати, а вірніше - не слухати. Саме тому вони часто не чують доводи своїх дружин. У жінок, навпаки, розмовний процес супроводжується викидом гормонів задоволення, стимулюючи продовження розмови. За даними дослідників, в процесі приємної розмови представниці прекрасної статі отримують задоволення, порівнянне з насолодою від улюблених ласощів.</a:t>
            </a:r>
          </a:p>
        </p:txBody>
      </p:sp>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288" y="908050"/>
            <a:ext cx="8424862" cy="4824413"/>
          </a:xfrm>
        </p:spPr>
        <p:style>
          <a:lnRef idx="1">
            <a:schemeClr val="accent6"/>
          </a:lnRef>
          <a:fillRef idx="2">
            <a:schemeClr val="accent6"/>
          </a:fillRef>
          <a:effectRef idx="1">
            <a:schemeClr val="accent6"/>
          </a:effectRef>
          <a:fontRef idx="minor">
            <a:schemeClr val="dk1"/>
          </a:fontRef>
        </p:style>
        <p:txBody>
          <a:bodyPr>
            <a:normAutofit/>
          </a:bodyPr>
          <a:lstStyle/>
          <a:p>
            <a:pPr marL="365125" lvl="1" indent="0"/>
            <a:r>
              <a:rPr lang="ru-RU" sz="1800" smtClean="0">
                <a:solidFill>
                  <a:schemeClr val="tx1"/>
                </a:solidFill>
              </a:rPr>
              <a:t>Багато що залежить і від середовища, в якому розвивається людина. Хлопчикам і дівчаткам з раннього дитинства вихованням закладається різна комунікаційна модель поведінки. «Не плач, як дівчисько, не мели, як дівчисько», - роблять догану батьки своїм чадам - ​​майбутнім чоловікам. Так склалося, що жінкам дозволено висловлювати якісь свої почуття, а чоловікам - ні. В результаті ще з раннього віку вони звикають стримувати емоційні пориви. Хлопчики виростають з повним відчуттям, що бути схожим на дівчину в якихось аспектах - дуже недобре. Мало того що вони і так живуть менш емоційною півкулею, вони ще й додатково стримують свої пориви до вираження почуттів через слова. Це дуже негативний аспект в розрізі дитячого психологічного сприйняття, проте це реалії нашого виховання.</a:t>
            </a:r>
          </a:p>
          <a:p>
            <a:pPr marL="365125" lvl="1" indent="0"/>
            <a:r>
              <a:rPr lang="ru-RU" sz="1800" smtClean="0">
                <a:solidFill>
                  <a:schemeClr val="tx1"/>
                </a:solidFill>
              </a:rPr>
              <a:t>Обмеження жінок в спілкуванні може закінчитися великими проблемами як з психічним, так і з фізичним здоров'ям. Якщо, наприклад, активній дамі не давати висловлювати свої емоції через розмову, вони обов'язково будуть виливатися в щось інше, наприклад в нервові зриви. Страх, почуття неспокою, навіть позитивні емоції, які накопичуються всередині, не маючи виходу, особливо в жіночому випадку , - все це в подальшому може призвести до психосоматичних розладів.</a:t>
            </a:r>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Family KE’s condition, caused by a dominant mutation in the FoxP2 gene, follows an autosomal (not sex-linked) pattern of inheritance, as shown here.   Dominant mutations are visible when only one gene copy is present.  In contrast a recessive trait is not seen in the organism unless both chromosomes of the pair carry the mutant form of the gene.   The FoxP2 transcription factor protein is required in precise amounts for normal function of the brain.  The loss of one working FoxP2 gene copy reduces this ‘dose’ which is enough to cause the problems that emerged as family KE’s symptoms (Image: Annotated from Wikimedia Commons)"/>
          <p:cNvPicPr>
            <a:picLocks noChangeAspect="1" noChangeArrowheads="1"/>
          </p:cNvPicPr>
          <p:nvPr/>
        </p:nvPicPr>
        <p:blipFill>
          <a:blip r:embed="rId2" cstate="print"/>
          <a:srcRect/>
          <a:stretch>
            <a:fillRect/>
          </a:stretch>
        </p:blipFill>
        <p:spPr bwMode="auto">
          <a:xfrm>
            <a:off x="3203575" y="188913"/>
            <a:ext cx="5803900" cy="6408737"/>
          </a:xfrm>
          <a:prstGeom prst="rect">
            <a:avLst/>
          </a:prstGeom>
          <a:noFill/>
          <a:ln w="9525">
            <a:noFill/>
            <a:miter lim="800000"/>
            <a:headEnd/>
            <a:tailEnd/>
          </a:ln>
        </p:spPr>
      </p:pic>
      <p:sp>
        <p:nvSpPr>
          <p:cNvPr id="4" name="Rectangle 3"/>
          <p:cNvSpPr>
            <a:spLocks noChangeArrowheads="1"/>
          </p:cNvSpPr>
          <p:nvPr/>
        </p:nvSpPr>
        <p:spPr bwMode="auto">
          <a:xfrm>
            <a:off x="257606" y="592229"/>
            <a:ext cx="2893284" cy="5601533"/>
          </a:xfrm>
          <a:prstGeom prst="rect">
            <a:avLst/>
          </a:prstGeom>
          <a:ln/>
        </p:spPr>
        <p:style>
          <a:lnRef idx="1">
            <a:schemeClr val="accent5"/>
          </a:lnRef>
          <a:fillRef idx="3">
            <a:schemeClr val="accent5"/>
          </a:fillRef>
          <a:effectRef idx="2">
            <a:schemeClr val="accent5"/>
          </a:effectRef>
          <a:fontRef idx="minor">
            <a:schemeClr val="lt1"/>
          </a:fontRef>
        </p:style>
        <p:txBody>
          <a:bodyPr lIns="0" tIns="0" rIns="0" bIns="0" anchor="ctr">
            <a:spAutoFit/>
          </a:bodyPr>
          <a:lstStyle/>
          <a:p>
            <a:pPr algn="ctr">
              <a:defRPr/>
            </a:pPr>
            <a:r>
              <a:rPr lang="ru-RU" sz="2800" b="1" dirty="0">
                <a:solidFill>
                  <a:prstClr val="white"/>
                </a:solidFill>
                <a:latin typeface="Times New Roman" pitchFamily="18" charset="0"/>
                <a:cs typeface="Times New Roman" pitchFamily="18" charset="0"/>
              </a:rPr>
              <a:t>Состояние семьи, вызванное доминирующей мутацией в FOXP2, следует аутосомно (не сцеплено с полом). Доминантные мутации видны, когда только одна копия присутствует. </a:t>
            </a: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p:cNvSpPr>
            <a:spLocks noGrp="1" noChangeArrowheads="1"/>
          </p:cNvSpPr>
          <p:nvPr>
            <p:ph idx="1"/>
          </p:nvPr>
        </p:nvSpPr>
        <p:spPr>
          <a:xfrm>
            <a:off x="4648200" y="1219200"/>
            <a:ext cx="4343400" cy="5105400"/>
          </a:xfrm>
        </p:spPr>
        <p:txBody>
          <a:bodyPr/>
          <a:lstStyle/>
          <a:p>
            <a:pPr marL="0" indent="0" algn="just" eaLnBrk="1" hangingPunct="1">
              <a:lnSpc>
                <a:spcPct val="60000"/>
              </a:lnSpc>
            </a:pPr>
            <a:r>
              <a:rPr lang="ru-RU" sz="2200" smtClean="0"/>
              <a:t>Найбільш складною і недоступною для генетичного аналізу є сфера інтелектуальної активності людини: поведінкові та психічні функції, такі як мотивація вчинків, прихильність звичкам, прихильність до певної сфери діяльності або психічних хвороб, здатність до навчання, такі характеристики як розум, увага, темперамент, фантазія, пам'ять і т.д.</a:t>
            </a:r>
          </a:p>
          <a:p>
            <a:pPr marL="0" indent="0" algn="just" eaLnBrk="1" hangingPunct="1">
              <a:lnSpc>
                <a:spcPct val="60000"/>
              </a:lnSpc>
              <a:buFont typeface="Wingdings 2" pitchFamily="18" charset="2"/>
              <a:buNone/>
            </a:pPr>
            <a:endParaRPr lang="ru-RU" sz="2200" smtClean="0"/>
          </a:p>
          <a:p>
            <a:pPr marL="0" indent="0" algn="just" eaLnBrk="1" hangingPunct="1">
              <a:lnSpc>
                <a:spcPct val="60000"/>
              </a:lnSpc>
            </a:pPr>
            <a:r>
              <a:rPr lang="ru-RU" sz="2200" smtClean="0"/>
              <a:t>Головна відмінність поведінки людини від поведінки тварин полягає в здатності людини програмувати і корегувати свої вчинки з урахуванням власного, а також соціального досвіду. Ефективність програмування і корегування в значній мірі залежить від розумових здібностей індивіда</a:t>
            </a:r>
            <a:r>
              <a:rPr lang="ru-RU" sz="2200" smtClean="0">
                <a:latin typeface="Time Roman"/>
              </a:rPr>
              <a:t>.</a:t>
            </a:r>
          </a:p>
        </p:txBody>
      </p:sp>
      <p:pic>
        <p:nvPicPr>
          <p:cNvPr id="6149" name="Picture 5" descr="Картинки по запросу интеллект картинки"/>
          <p:cNvPicPr>
            <a:picLocks noChangeAspect="1" noChangeArrowheads="1"/>
          </p:cNvPicPr>
          <p:nvPr/>
        </p:nvPicPr>
        <p:blipFill>
          <a:blip r:embed="rId2" cstate="print">
            <a:extLst>
              <a:ext uri="{28A0092B-C50C-407E-A947-70E740481C1C}"/>
            </a:extLst>
          </a:blip>
          <a:srcRect/>
          <a:stretch>
            <a:fillRect/>
          </a:stretch>
        </p:blipFill>
        <p:spPr bwMode="auto">
          <a:xfrm>
            <a:off x="1059610" y="1295400"/>
            <a:ext cx="3382293" cy="33743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FOXP2 and the neuroanatomy of speech and language"/>
          <p:cNvPicPr>
            <a:picLocks noChangeAspect="1" noChangeArrowheads="1"/>
          </p:cNvPicPr>
          <p:nvPr/>
        </p:nvPicPr>
        <p:blipFill>
          <a:blip r:embed="rId2" cstate="print"/>
          <a:srcRect r="1102" b="7796"/>
          <a:stretch>
            <a:fillRect/>
          </a:stretch>
        </p:blipFill>
        <p:spPr bwMode="auto">
          <a:xfrm>
            <a:off x="611188" y="1392238"/>
            <a:ext cx="7921625" cy="5175250"/>
          </a:xfrm>
          <a:prstGeom prst="rect">
            <a:avLst/>
          </a:prstGeom>
          <a:noFill/>
          <a:ln w="9525">
            <a:noFill/>
            <a:miter lim="800000"/>
            <a:headEnd/>
            <a:tailEnd/>
          </a:ln>
        </p:spPr>
      </p:pic>
      <p:sp>
        <p:nvSpPr>
          <p:cNvPr id="58370" name="Прямоугольник 4"/>
          <p:cNvSpPr>
            <a:spLocks noChangeArrowheads="1"/>
          </p:cNvSpPr>
          <p:nvPr/>
        </p:nvSpPr>
        <p:spPr bwMode="auto">
          <a:xfrm>
            <a:off x="179388" y="68263"/>
            <a:ext cx="8856662" cy="1311275"/>
          </a:xfrm>
          <a:prstGeom prst="rect">
            <a:avLst/>
          </a:prstGeom>
          <a:noFill/>
          <a:ln w="9525">
            <a:noFill/>
            <a:miter lim="800000"/>
            <a:headEnd/>
            <a:tailEnd/>
          </a:ln>
        </p:spPr>
        <p:txBody>
          <a:bodyPr>
            <a:spAutoFit/>
          </a:bodyPr>
          <a:lstStyle/>
          <a:p>
            <a:pPr algn="ctr"/>
            <a:r>
              <a:rPr lang="ru-RU" sz="4000">
                <a:solidFill>
                  <a:srgbClr val="F7A1CA"/>
                </a:solidFill>
                <a:latin typeface="Times New Roman" pitchFamily="18" charset="0"/>
                <a:cs typeface="Times New Roman" pitchFamily="18" charset="0"/>
              </a:rPr>
              <a:t>FOXP2 і нейроанатомія мови</a:t>
            </a:r>
            <a:endParaRPr lang="en-US" sz="4000">
              <a:solidFill>
                <a:srgbClr val="F7A1CA"/>
              </a:solidFill>
              <a:latin typeface="Times New Roman" pitchFamily="18" charset="0"/>
              <a:cs typeface="Times New Roman" pitchFamily="18" charset="0"/>
            </a:endParaRPr>
          </a:p>
          <a:p>
            <a:pPr algn="ctr"/>
            <a:r>
              <a:rPr lang="ru-RU" sz="4000">
                <a:solidFill>
                  <a:srgbClr val="F7A1CA"/>
                </a:solidFill>
                <a:latin typeface="Times New Roman" pitchFamily="18" charset="0"/>
                <a:cs typeface="Times New Roman" pitchFamily="18" charset="0"/>
              </a:rPr>
              <a:t>I, II і III поколінь</a:t>
            </a:r>
          </a:p>
        </p:txBody>
      </p: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65150" y="215900"/>
            <a:ext cx="8404225" cy="6556375"/>
          </a:xfrm>
          <a:prstGeom prst="rect">
            <a:avLst/>
          </a:prstGeom>
        </p:spPr>
        <p:txBody>
          <a:bodyPr>
            <a:spAutoFit/>
          </a:bodyPr>
          <a:lstStyle/>
          <a:p>
            <a:pPr marL="139700" indent="-139700" algn="just">
              <a:lnSpc>
                <a:spcPct val="150000"/>
              </a:lnSpc>
              <a:defRPr/>
            </a:pPr>
            <a:r>
              <a:rPr lang="uk-UA" sz="2800">
                <a:effectLst>
                  <a:outerShdw blurRad="38100" dist="38100" dir="2700000" algn="tl">
                    <a:srgbClr val="4E5B6F"/>
                  </a:outerShdw>
                </a:effectLst>
                <a:latin typeface="Georgia" pitchFamily="18" charset="0"/>
                <a:ea typeface="Arial Unicode MS" pitchFamily="34" charset="-128"/>
                <a:cs typeface="Georgia" pitchFamily="18" charset="0"/>
              </a:rPr>
              <a:t>У своєму сучасному формулюванні теорія спадкової детермінації інтелекту стверджує, що приблизно 8о% варіацій в кількісних показниках здібностей</a:t>
            </a:r>
          </a:p>
          <a:p>
            <a:pPr marL="139700" indent="-139700">
              <a:lnSpc>
                <a:spcPct val="150000"/>
              </a:lnSpc>
              <a:defRPr/>
            </a:pPr>
            <a:r>
              <a:rPr lang="uk-UA" sz="2800">
                <a:effectLst>
                  <a:outerShdw blurRad="38100" dist="38100" dir="2700000" algn="tl">
                    <a:srgbClr val="4E5B6F"/>
                  </a:outerShdw>
                </a:effectLst>
                <a:latin typeface="Georgia" pitchFamily="18" charset="0"/>
                <a:ea typeface="Arial Unicode MS" pitchFamily="34" charset="-128"/>
                <a:cs typeface="Georgia" pitchFamily="18" charset="0"/>
              </a:rPr>
              <a:t>(</a:t>
            </a:r>
            <a:r>
              <a:rPr lang="en-US" sz="2800">
                <a:effectLst>
                  <a:outerShdw blurRad="38100" dist="38100" dir="2700000" algn="tl">
                    <a:srgbClr val="4E5B6F"/>
                  </a:outerShdw>
                </a:effectLst>
                <a:latin typeface="Georgia" pitchFamily="18" charset="0"/>
                <a:ea typeface="Arial Unicode MS" pitchFamily="34" charset="-128"/>
                <a:cs typeface="Georgia" pitchFamily="18" charset="0"/>
              </a:rPr>
              <a:t>IQ) </a:t>
            </a:r>
            <a:r>
              <a:rPr lang="uk-UA" sz="2800">
                <a:effectLst>
                  <a:outerShdw blurRad="38100" dist="38100" dir="2700000" algn="tl">
                    <a:srgbClr val="4E5B6F"/>
                  </a:outerShdw>
                </a:effectLst>
                <a:latin typeface="Georgia" pitchFamily="18" charset="0"/>
                <a:ea typeface="Arial Unicode MS" pitchFamily="34" charset="-128"/>
                <a:cs typeface="Georgia" pitchFamily="18" charset="0"/>
              </a:rPr>
              <a:t>слід віднести за рахунок генетичних відмінностей між людьми </a:t>
            </a:r>
            <a:r>
              <a:rPr lang="uk-UA" sz="2800">
                <a:effectLst>
                  <a:outerShdw blurRad="38100" dist="38100" dir="2700000" algn="tl">
                    <a:srgbClr val="4E5B6F"/>
                  </a:outerShdw>
                </a:effectLst>
                <a:latin typeface="Times New Roman" pitchFamily="18" charset="0"/>
                <a:ea typeface="Arial Unicode MS" pitchFamily="34" charset="-128"/>
                <a:cs typeface="Times New Roman" pitchFamily="18" charset="0"/>
              </a:rPr>
              <a:t>(</a:t>
            </a:r>
            <a:r>
              <a:rPr lang="en-US" sz="2800">
                <a:effectLst>
                  <a:outerShdw blurRad="38100" dist="38100" dir="2700000" algn="tl">
                    <a:srgbClr val="4E5B6F"/>
                  </a:outerShdw>
                </a:effectLst>
                <a:latin typeface="Times New Roman" pitchFamily="18" charset="0"/>
                <a:ea typeface="Arial Unicode MS" pitchFamily="34" charset="-128"/>
                <a:cs typeface="Times New Roman" pitchFamily="18" charset="0"/>
              </a:rPr>
              <a:t>Jensen, </a:t>
            </a:r>
            <a:r>
              <a:rPr lang="uk-UA" sz="2800">
                <a:effectLst>
                  <a:outerShdw blurRad="38100" dist="38100" dir="2700000" algn="tl">
                    <a:srgbClr val="4E5B6F"/>
                  </a:outerShdw>
                </a:effectLst>
                <a:latin typeface="Georgia" pitchFamily="18" charset="0"/>
                <a:ea typeface="Arial Unicode MS" pitchFamily="34" charset="-128"/>
                <a:cs typeface="Georgia" pitchFamily="18" charset="0"/>
              </a:rPr>
              <a:t>1969; Еу</a:t>
            </a:r>
            <a:r>
              <a:rPr lang="en-US" sz="2800">
                <a:effectLst>
                  <a:outerShdw blurRad="38100" dist="38100" dir="2700000" algn="tl">
                    <a:srgbClr val="4E5B6F"/>
                  </a:outerShdw>
                </a:effectLst>
                <a:latin typeface="Georgia" pitchFamily="18" charset="0"/>
                <a:ea typeface="Arial Unicode MS" pitchFamily="34" charset="-128"/>
                <a:cs typeface="Georgia" pitchFamily="18" charset="0"/>
              </a:rPr>
              <a:t>s</a:t>
            </a:r>
            <a:r>
              <a:rPr lang="uk-UA" sz="2800">
                <a:effectLst>
                  <a:outerShdw blurRad="38100" dist="38100" dir="2700000" algn="tl">
                    <a:srgbClr val="4E5B6F"/>
                  </a:outerShdw>
                </a:effectLst>
                <a:latin typeface="Georgia" pitchFamily="18" charset="0"/>
                <a:ea typeface="Arial Unicode MS" pitchFamily="34" charset="-128"/>
                <a:cs typeface="Georgia" pitchFamily="18" charset="0"/>
              </a:rPr>
              <a:t>е</a:t>
            </a:r>
            <a:r>
              <a:rPr lang="en-US" sz="2800">
                <a:effectLst>
                  <a:outerShdw blurRad="38100" dist="38100" dir="2700000" algn="tl">
                    <a:srgbClr val="4E5B6F"/>
                  </a:outerShdw>
                </a:effectLst>
                <a:latin typeface="Georgia" pitchFamily="18" charset="0"/>
                <a:ea typeface="Arial Unicode MS" pitchFamily="34" charset="-128"/>
                <a:cs typeface="Georgia" pitchFamily="18" charset="0"/>
              </a:rPr>
              <a:t>n</a:t>
            </a:r>
            <a:r>
              <a:rPr lang="uk-UA" sz="2800">
                <a:effectLst>
                  <a:outerShdw blurRad="38100" dist="38100" dir="2700000" algn="tl">
                    <a:srgbClr val="4E5B6F"/>
                  </a:outerShdw>
                </a:effectLst>
                <a:latin typeface="Georgia" pitchFamily="18" charset="0"/>
                <a:ea typeface="Arial Unicode MS" pitchFamily="34" charset="-128"/>
                <a:cs typeface="Georgia" pitchFamily="18" charset="0"/>
              </a:rPr>
              <a:t>ск, 1979; і ін.). Висловлюються і більш помірні погляди, згідно з якими впливом спадковості пояснюється від 25 до 65% індивідуальних відмінностей в інтелекті</a:t>
            </a:r>
            <a:endParaRPr lang="uk-UA" sz="2800">
              <a:effectLst>
                <a:outerShdw blurRad="38100" dist="38100" dir="2700000" algn="tl">
                  <a:srgbClr val="4E5B6F"/>
                </a:outerShdw>
              </a:effectLst>
              <a:latin typeface="Calibri"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04838" y="990600"/>
            <a:ext cx="7934325" cy="5910263"/>
          </a:xfrm>
          <a:prstGeom prst="rect">
            <a:avLst/>
          </a:prstGeom>
        </p:spPr>
        <p:txBody>
          <a:bodyPr>
            <a:spAutoFit/>
          </a:bodyPr>
          <a:lstStyle/>
          <a:p>
            <a:pPr marL="165100" indent="-165100" fontAlgn="auto">
              <a:lnSpc>
                <a:spcPct val="150000"/>
              </a:lnSpc>
              <a:spcBef>
                <a:spcPts val="0"/>
              </a:spcBef>
              <a:spcAft>
                <a:spcPts val="0"/>
              </a:spcAft>
              <a:defRPr/>
            </a:pPr>
            <a:r>
              <a:rPr lang="uk-UA" sz="2400" dirty="0">
                <a:ln w="0"/>
                <a:effectLst>
                  <a:outerShdw blurRad="38100" dist="19050" dir="2700000" algn="tl" rotWithShape="0">
                    <a:schemeClr val="dk1">
                      <a:alpha val="40000"/>
                    </a:schemeClr>
                  </a:outerShdw>
                </a:effectLst>
                <a:latin typeface="Times New Roman" panose="02020603050405020304" pitchFamily="18" charset="0"/>
                <a:ea typeface="Arial Unicode MS" panose="020B0604020202020204" pitchFamily="34" charset="-128"/>
                <a:cs typeface="Times New Roman" panose="02020603050405020304" pitchFamily="18" charset="0"/>
              </a:rPr>
              <a:t>Різні дослідження показали спадковість в кордонах між 0,4 і </a:t>
            </a:r>
            <a:r>
              <a:rPr lang="en-US" sz="2400" dirty="0">
                <a:ln w="0"/>
                <a:effectLst>
                  <a:outerShdw blurRad="38100" dist="19050" dir="2700000" algn="tl" rotWithShape="0">
                    <a:schemeClr val="dk1">
                      <a:alpha val="40000"/>
                    </a:schemeClr>
                  </a:outerShdw>
                </a:effectLst>
                <a:latin typeface="Times New Roman" panose="02020603050405020304" pitchFamily="18" charset="0"/>
                <a:ea typeface="Arial Unicode MS" panose="020B0604020202020204" pitchFamily="34" charset="-128"/>
                <a:cs typeface="Times New Roman" panose="02020603050405020304" pitchFamily="18" charset="0"/>
              </a:rPr>
              <a:t>0</a:t>
            </a:r>
            <a:r>
              <a:rPr lang="uk-UA" sz="2400" dirty="0">
                <a:ln w="0"/>
                <a:effectLst>
                  <a:outerShdw blurRad="38100" dist="19050" dir="2700000" algn="tl" rotWithShape="0">
                    <a:schemeClr val="dk1">
                      <a:alpha val="40000"/>
                    </a:schemeClr>
                  </a:outerShdw>
                </a:effectLst>
                <a:latin typeface="Times New Roman" panose="02020603050405020304" pitchFamily="18" charset="0"/>
                <a:ea typeface="Arial Unicode MS" panose="020B0604020202020204" pitchFamily="34" charset="-128"/>
                <a:cs typeface="Times New Roman" panose="02020603050405020304" pitchFamily="18" charset="0"/>
              </a:rPr>
              <a:t>,8 в США, що означає, залежно від дослідження, що від трохи меншої половини до помітно більшої половини різниці в </a:t>
            </a:r>
            <a:r>
              <a:rPr lang="en-US" sz="2400" dirty="0">
                <a:ln w="0"/>
                <a:effectLst>
                  <a:outerShdw blurRad="38100" dist="19050" dir="2700000" algn="tl" rotWithShape="0">
                    <a:schemeClr val="dk1">
                      <a:alpha val="40000"/>
                    </a:schemeClr>
                  </a:outerShdw>
                </a:effectLst>
                <a:latin typeface="Times New Roman" panose="02020603050405020304" pitchFamily="18" charset="0"/>
                <a:ea typeface="Arial Unicode MS" panose="020B0604020202020204" pitchFamily="34" charset="-128"/>
                <a:cs typeface="Times New Roman" panose="02020603050405020304" pitchFamily="18" charset="0"/>
              </a:rPr>
              <a:t>IQ</a:t>
            </a:r>
            <a:r>
              <a:rPr lang="uk-UA" sz="2400" dirty="0">
                <a:ln w="0"/>
                <a:effectLst>
                  <a:outerShdw blurRad="38100" dist="19050" dir="2700000" algn="tl" rotWithShape="0">
                    <a:schemeClr val="dk1">
                      <a:alpha val="40000"/>
                    </a:schemeClr>
                  </a:outerShdw>
                </a:effectLst>
                <a:latin typeface="Times New Roman" panose="02020603050405020304" pitchFamily="18" charset="0"/>
                <a:ea typeface="Arial Unicode MS" panose="020B0604020202020204" pitchFamily="34" charset="-128"/>
                <a:cs typeface="Times New Roman" panose="02020603050405020304" pitchFamily="18" charset="0"/>
              </a:rPr>
              <a:t>, серед спостережуваних дітей, залежала від їх генів. Інше залежало від умов існування дитини та помилки виміру. Спадковість в межах від 0,4 до </a:t>
            </a:r>
            <a:r>
              <a:rPr lang="en-US" sz="2400" dirty="0">
                <a:ln w="0"/>
                <a:effectLst>
                  <a:outerShdw blurRad="38100" dist="19050" dir="2700000" algn="tl" rotWithShape="0">
                    <a:schemeClr val="dk1">
                      <a:alpha val="40000"/>
                    </a:schemeClr>
                  </a:outerShdw>
                </a:effectLst>
                <a:latin typeface="Times New Roman" panose="02020603050405020304" pitchFamily="18" charset="0"/>
                <a:ea typeface="Arial Unicode MS" panose="020B0604020202020204" pitchFamily="34" charset="-128"/>
                <a:cs typeface="Times New Roman" panose="02020603050405020304" pitchFamily="18" charset="0"/>
              </a:rPr>
              <a:t>0</a:t>
            </a:r>
            <a:r>
              <a:rPr lang="uk-UA" sz="2400" dirty="0">
                <a:ln w="0"/>
                <a:effectLst>
                  <a:outerShdw blurRad="38100" dist="19050" dir="2700000" algn="tl" rotWithShape="0">
                    <a:schemeClr val="dk1">
                      <a:alpha val="40000"/>
                    </a:schemeClr>
                  </a:outerShdw>
                </a:effectLst>
                <a:latin typeface="Times New Roman" panose="02020603050405020304" pitchFamily="18" charset="0"/>
                <a:ea typeface="Arial Unicode MS" panose="020B0604020202020204" pitchFamily="34" charset="-128"/>
                <a:cs typeface="Times New Roman" panose="02020603050405020304" pitchFamily="18" charset="0"/>
              </a:rPr>
              <a:t>,8 припускає, що </a:t>
            </a:r>
            <a:r>
              <a:rPr lang="en-US" sz="2400" dirty="0">
                <a:ln w="0"/>
                <a:effectLst>
                  <a:outerShdw blurRad="38100" dist="19050" dir="2700000" algn="tl" rotWithShape="0">
                    <a:schemeClr val="dk1">
                      <a:alpha val="40000"/>
                    </a:schemeClr>
                  </a:outerShdw>
                </a:effectLst>
                <a:latin typeface="Times New Roman" panose="02020603050405020304" pitchFamily="18" charset="0"/>
                <a:ea typeface="Arial Unicode MS" panose="020B0604020202020204" pitchFamily="34" charset="-128"/>
                <a:cs typeface="Times New Roman" panose="02020603050405020304" pitchFamily="18" charset="0"/>
              </a:rPr>
              <a:t>IQ</a:t>
            </a:r>
            <a:r>
              <a:rPr lang="uk-UA" sz="2400" dirty="0">
                <a:ln w="0"/>
                <a:effectLst>
                  <a:outerShdw blurRad="38100" dist="19050" dir="2700000" algn="tl" rotWithShape="0">
                    <a:schemeClr val="dk1">
                      <a:alpha val="40000"/>
                    </a:schemeClr>
                  </a:outerShdw>
                </a:effectLst>
                <a:latin typeface="Times New Roman" panose="02020603050405020304" pitchFamily="18" charset="0"/>
                <a:ea typeface="Arial Unicode MS" panose="020B0604020202020204" pitchFamily="34" charset="-128"/>
                <a:cs typeface="Times New Roman" panose="02020603050405020304" pitchFamily="18" charset="0"/>
              </a:rPr>
              <a:t>«значно» спадкове.</a:t>
            </a:r>
          </a:p>
          <a:p>
            <a:pPr marL="647700" fontAlgn="auto">
              <a:lnSpc>
                <a:spcPct val="150000"/>
              </a:lnSpc>
              <a:spcBef>
                <a:spcPts val="0"/>
              </a:spcBef>
              <a:spcAft>
                <a:spcPts val="1950"/>
              </a:spcAft>
              <a:defRPr/>
            </a:pPr>
            <a:r>
              <a:rPr lang="en-US" sz="2800" dirty="0">
                <a:ln w="0"/>
                <a:effectLst>
                  <a:outerShdw blurRad="38100" dist="19050" dir="2700000" algn="tl" rotWithShape="0">
                    <a:schemeClr val="dk1">
                      <a:alpha val="40000"/>
                    </a:schemeClr>
                  </a:outerShdw>
                </a:effectLst>
                <a:latin typeface="Times New Roman" panose="02020603050405020304" pitchFamily="18" charset="0"/>
                <a:ea typeface="Arial Unicode MS" panose="020B0604020202020204" pitchFamily="34" charset="-128"/>
                <a:cs typeface="Times New Roman" panose="02020603050405020304" pitchFamily="18" charset="0"/>
              </a:rPr>
              <a:t>IQ</a:t>
            </a:r>
            <a:r>
              <a:rPr lang="uk-UA" sz="2800" dirty="0">
                <a:ln w="0"/>
                <a:effectLst>
                  <a:outerShdw blurRad="38100" dist="19050" dir="2700000" algn="tl" rotWithShape="0">
                    <a:schemeClr val="dk1">
                      <a:alpha val="40000"/>
                    </a:schemeClr>
                  </a:outerShdw>
                </a:effectLst>
                <a:latin typeface="Times New Roman" panose="02020603050405020304" pitchFamily="18" charset="0"/>
                <a:ea typeface="Arial Unicode MS" panose="020B0604020202020204" pitchFamily="34" charset="-128"/>
                <a:cs typeface="Times New Roman" panose="02020603050405020304" pitchFamily="18" charset="0"/>
              </a:rPr>
              <a:t>= РВ / ХВ х </a:t>
            </a:r>
            <a:r>
              <a:rPr lang="en-US" sz="2800" dirty="0">
                <a:ln w="0"/>
                <a:effectLst>
                  <a:outerShdw blurRad="38100" dist="19050" dir="2700000" algn="tl" rotWithShape="0">
                    <a:schemeClr val="dk1">
                      <a:alpha val="40000"/>
                    </a:schemeClr>
                  </a:outerShdw>
                </a:effectLst>
                <a:latin typeface="Times New Roman" panose="02020603050405020304" pitchFamily="18" charset="0"/>
                <a:ea typeface="Arial Unicode MS" panose="020B0604020202020204" pitchFamily="34" charset="-128"/>
                <a:cs typeface="Times New Roman" panose="02020603050405020304" pitchFamily="18" charset="0"/>
              </a:rPr>
              <a:t>100</a:t>
            </a:r>
            <a:r>
              <a:rPr lang="uk-UA" sz="2800" dirty="0">
                <a:ln w="0"/>
                <a:effectLst>
                  <a:outerShdw blurRad="38100" dist="19050" dir="2700000" algn="tl" rotWithShape="0">
                    <a:schemeClr val="dk1">
                      <a:alpha val="40000"/>
                    </a:schemeClr>
                  </a:outerShdw>
                </a:effectLst>
                <a:latin typeface="Times New Roman" panose="02020603050405020304" pitchFamily="18" charset="0"/>
                <a:ea typeface="Arial Unicode MS" panose="020B0604020202020204" pitchFamily="34" charset="-128"/>
                <a:cs typeface="Times New Roman" panose="02020603050405020304" pitchFamily="18" charset="0"/>
              </a:rPr>
              <a:t>,</a:t>
            </a:r>
          </a:p>
          <a:p>
            <a:pPr fontAlgn="auto">
              <a:lnSpc>
                <a:spcPct val="150000"/>
              </a:lnSpc>
              <a:spcBef>
                <a:spcPts val="0"/>
              </a:spcBef>
              <a:spcAft>
                <a:spcPts val="0"/>
              </a:spcAft>
              <a:defRPr/>
            </a:pPr>
            <a:r>
              <a:rPr lang="uk-UA" sz="2400" dirty="0">
                <a:ln w="0"/>
                <a:effectLst>
                  <a:outerShdw blurRad="38100" dist="19050" dir="2700000" algn="tl" rotWithShape="0">
                    <a:schemeClr val="dk1">
                      <a:alpha val="40000"/>
                    </a:schemeClr>
                  </a:outerShdw>
                </a:effectLst>
                <a:latin typeface="Times New Roman" panose="02020603050405020304" pitchFamily="18" charset="0"/>
                <a:ea typeface="Arial Unicode MS" panose="020B0604020202020204" pitchFamily="34" charset="-128"/>
                <a:cs typeface="Times New Roman" panose="02020603050405020304" pitchFamily="18" charset="0"/>
              </a:rPr>
              <a:t>де РВ— розумовий вік, а ХВ— хронологічний вік</a:t>
            </a:r>
            <a:endParaRPr lang="uk-UA"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0418" name="TextBox 5"/>
          <p:cNvSpPr txBox="1">
            <a:spLocks noChangeArrowheads="1"/>
          </p:cNvSpPr>
          <p:nvPr/>
        </p:nvSpPr>
        <p:spPr bwMode="auto">
          <a:xfrm>
            <a:off x="1371600" y="390525"/>
            <a:ext cx="6777038" cy="584200"/>
          </a:xfrm>
          <a:prstGeom prst="rect">
            <a:avLst/>
          </a:prstGeom>
          <a:noFill/>
          <a:ln w="9525">
            <a:noFill/>
            <a:miter lim="800000"/>
            <a:headEnd/>
            <a:tailEnd/>
          </a:ln>
        </p:spPr>
        <p:txBody>
          <a:bodyPr>
            <a:spAutoFit/>
          </a:bodyPr>
          <a:lstStyle/>
          <a:p>
            <a:pPr algn="ctr"/>
            <a:r>
              <a:rPr lang="ru-RU" sz="3200">
                <a:latin typeface="Calibri" pitchFamily="34" charset="0"/>
              </a:rPr>
              <a:t>Ро</a:t>
            </a:r>
            <a:r>
              <a:rPr lang="uk-UA" sz="3200">
                <a:latin typeface="Calibri" pitchFamily="34" charset="0"/>
              </a:rPr>
              <a:t>ль генетики в прогнозі</a:t>
            </a:r>
            <a:r>
              <a:rPr lang="en-US" sz="3200">
                <a:latin typeface="Tw Cen MT" pitchFamily="34" charset="0"/>
              </a:rPr>
              <a:t> IQ</a:t>
            </a:r>
            <a:endParaRPr lang="uk-UA" sz="3200">
              <a:latin typeface="Calibri"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3663" y="-107950"/>
            <a:ext cx="9050337" cy="6586538"/>
          </a:xfrm>
          <a:prstGeom prst="rect">
            <a:avLst/>
          </a:prstGeom>
        </p:spPr>
        <p:txBody>
          <a:bodyPr>
            <a:spAutoFit/>
          </a:bodyPr>
          <a:lstStyle/>
          <a:p>
            <a:pPr marL="330200" algn="ctr">
              <a:lnSpc>
                <a:spcPct val="150000"/>
              </a:lnSpc>
              <a:spcAft>
                <a:spcPts val="100"/>
              </a:spcAft>
            </a:pPr>
            <a:r>
              <a:rPr lang="ru-RU" sz="4400">
                <a:effectLst>
                  <a:outerShdw blurRad="38100" dist="38100" dir="2700000" algn="tl">
                    <a:srgbClr val="4E5B6F"/>
                  </a:outerShdw>
                </a:effectLst>
                <a:latin typeface="Calibri" pitchFamily="34" charset="0"/>
                <a:ea typeface="Arial Unicode MS" pitchFamily="34" charset="-128"/>
                <a:cs typeface="Calibri" pitchFamily="34" charset="0"/>
              </a:rPr>
              <a:t>М</a:t>
            </a:r>
            <a:r>
              <a:rPr lang="uk-UA" sz="4400">
                <a:effectLst>
                  <a:outerShdw blurRad="38100" dist="38100" dir="2700000" algn="tl">
                    <a:srgbClr val="4E5B6F"/>
                  </a:outerShdw>
                </a:effectLst>
                <a:latin typeface="Calibri" pitchFamily="34" charset="0"/>
                <a:ea typeface="Arial Unicode MS" pitchFamily="34" charset="-128"/>
                <a:cs typeface="Calibri" pitchFamily="34" charset="0"/>
              </a:rPr>
              <a:t>етоди досліджень</a:t>
            </a:r>
          </a:p>
          <a:p>
            <a:pPr marL="330200">
              <a:lnSpc>
                <a:spcPct val="150000"/>
              </a:lnSpc>
              <a:buClr>
                <a:srgbClr val="000000"/>
              </a:buClr>
              <a:buSzPts val="900"/>
              <a:buFont typeface="Tw Cen MT" pitchFamily="34" charset="0"/>
              <a:buAutoNum type="arabicPeriod"/>
            </a:pPr>
            <a:r>
              <a:rPr lang="uk-UA" sz="2400">
                <a:effectLst>
                  <a:outerShdw blurRad="38100" dist="38100" dir="2700000" algn="tl">
                    <a:srgbClr val="4E5B6F"/>
                  </a:outerShdw>
                </a:effectLst>
                <a:latin typeface="Georgia" pitchFamily="18" charset="0"/>
                <a:ea typeface="Arial Unicode MS" pitchFamily="34" charset="-128"/>
                <a:cs typeface="Georgia" pitchFamily="18" charset="0"/>
              </a:rPr>
              <a:t>Вивчення залежності оцінок інтелекту рідних і прийомних дітей від рівня інтелектуального розвитку батьків (усиновлювачів).</a:t>
            </a:r>
          </a:p>
          <a:p>
            <a:pPr marL="330200">
              <a:lnSpc>
                <a:spcPct val="150000"/>
              </a:lnSpc>
              <a:buClr>
                <a:srgbClr val="000000"/>
              </a:buClr>
              <a:buSzPts val="900"/>
              <a:buFont typeface="Tw Cen MT" pitchFamily="34" charset="0"/>
              <a:buAutoNum type="arabicPeriod"/>
            </a:pPr>
            <a:r>
              <a:rPr lang="uk-UA" sz="2400">
                <a:effectLst>
                  <a:outerShdw blurRad="38100" dist="38100" dir="2700000" algn="tl">
                    <a:srgbClr val="4E5B6F"/>
                  </a:outerShdw>
                </a:effectLst>
                <a:latin typeface="Georgia" pitchFamily="18" charset="0"/>
                <a:ea typeface="Arial Unicode MS" pitchFamily="34" charset="-128"/>
                <a:cs typeface="Georgia" pitchFamily="18" charset="0"/>
              </a:rPr>
              <a:t>Вивчення внутрішньопарно</a:t>
            </a:r>
            <a:r>
              <a:rPr lang="uk-UA" sz="2400">
                <a:effectLst>
                  <a:outerShdw blurRad="38100" dist="38100" dir="2700000" algn="tl">
                    <a:srgbClr val="4E5B6F"/>
                  </a:outerShdw>
                </a:effectLst>
                <a:latin typeface="Georgia" pitchFamily="18" charset="0"/>
              </a:rPr>
              <a:t>ї</a:t>
            </a:r>
            <a:r>
              <a:rPr lang="uk-UA" sz="2400">
                <a:effectLst>
                  <a:outerShdw blurRad="38100" dist="38100" dir="2700000" algn="tl">
                    <a:srgbClr val="4E5B6F"/>
                  </a:outerShdw>
                </a:effectLst>
                <a:latin typeface="Georgia" pitchFamily="18" charset="0"/>
                <a:ea typeface="Arial Unicode MS" pitchFamily="34" charset="-128"/>
                <a:cs typeface="Arial Unicode MS" pitchFamily="34" charset="-128"/>
              </a:rPr>
              <a:t> подібності за показниками інтелекту у генетично ідентичних монозиготних (МЗ) і дизиготних (ДЗ) близнюків, генотипи яких розрізняються, як звичайних братів і сестер.</a:t>
            </a:r>
          </a:p>
          <a:p>
            <a:pPr marL="330200">
              <a:lnSpc>
                <a:spcPct val="150000"/>
              </a:lnSpc>
              <a:buFont typeface="Tw Cen MT" pitchFamily="34" charset="0"/>
              <a:buAutoNum type="arabicPeriod"/>
            </a:pPr>
            <a:r>
              <a:rPr lang="uk-UA" sz="2400">
                <a:effectLst>
                  <a:outerShdw blurRad="38100" dist="38100" dir="2700000" algn="tl">
                    <a:srgbClr val="4E5B6F"/>
                  </a:outerShdw>
                </a:effectLst>
                <a:latin typeface="Georgia" pitchFamily="18" charset="0"/>
                <a:ea typeface="Arial Unicode MS" pitchFamily="34" charset="-128"/>
                <a:cs typeface="Arial Unicode MS" pitchFamily="34" charset="-128"/>
              </a:rPr>
              <a:t>Вивчення ступеня інтелектуального подібності осіб з ідентичним генотипом, але виховувалися порізно (так званий метод розлучених МОЗ близнюків</a:t>
            </a:r>
            <a:endParaRPr lang="uk-UA" sz="2400">
              <a:effectLst>
                <a:outerShdw blurRad="38100" dist="38100" dir="2700000" algn="tl">
                  <a:srgbClr val="4E5B6F"/>
                </a:outerShdw>
              </a:effectLst>
              <a:latin typeface="Calibri"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345613" cy="7045325"/>
          </a:xfrm>
          <a:prstGeom prst="rect">
            <a:avLst/>
          </a:prstGeom>
        </p:spPr>
        <p:txBody>
          <a:bodyPr>
            <a:spAutoFit/>
          </a:bodyPr>
          <a:lstStyle/>
          <a:p>
            <a:pPr algn="ctr">
              <a:lnSpc>
                <a:spcPts val="3000"/>
              </a:lnSpc>
            </a:pPr>
            <a:r>
              <a:rPr lang="uk-UA" sz="4000">
                <a:effectLst>
                  <a:outerShdw blurRad="38100" dist="38100" dir="2700000" algn="tl">
                    <a:srgbClr val="4E5B6F"/>
                  </a:outerShdw>
                </a:effectLst>
                <a:latin typeface="Times New Roman" pitchFamily="18" charset="0"/>
                <a:ea typeface="Arial Unicode MS" pitchFamily="34" charset="-128"/>
                <a:cs typeface="Times New Roman" pitchFamily="18" charset="0"/>
              </a:rPr>
              <a:t>Молекулярно-генетичні аспекти</a:t>
            </a:r>
          </a:p>
          <a:p>
            <a:r>
              <a:rPr lang="uk-UA" sz="2400">
                <a:effectLst>
                  <a:outerShdw blurRad="38100" dist="38100" dir="2700000" algn="tl">
                    <a:srgbClr val="4E5B6F"/>
                  </a:outerShdw>
                </a:effectLst>
                <a:latin typeface="Times New Roman" pitchFamily="18" charset="0"/>
                <a:ea typeface="Arial Unicode MS" pitchFamily="34" charset="-128"/>
                <a:cs typeface="Times New Roman" pitchFamily="18" charset="0"/>
              </a:rPr>
              <a:t>Один з найважливіших фактів, виявлена молекулярн</a:t>
            </a:r>
            <a:r>
              <a:rPr lang="uk-UA" sz="2400">
                <a:effectLst>
                  <a:outerShdw blurRad="38100" dist="38100" dir="2700000" algn="tl">
                    <a:srgbClr val="4E5B6F"/>
                  </a:outerShdw>
                </a:effectLst>
                <a:latin typeface="Times New Roman" pitchFamily="18" charset="0"/>
                <a:cs typeface="Times New Roman" pitchFamily="18" charset="0"/>
              </a:rPr>
              <a:t>а </a:t>
            </a:r>
            <a:r>
              <a:rPr lang="uk-UA" sz="2400">
                <a:effectLst>
                  <a:outerShdw blurRad="38100" dist="38100" dir="2700000" algn="tl">
                    <a:srgbClr val="4E5B6F"/>
                  </a:outerShdw>
                </a:effectLst>
                <a:latin typeface="Times New Roman" pitchFamily="18" charset="0"/>
                <a:ea typeface="Arial Unicode MS" pitchFamily="34" charset="-128"/>
                <a:cs typeface="Arial Unicode MS" pitchFamily="34" charset="-128"/>
              </a:rPr>
              <a:t>генетик</a:t>
            </a:r>
            <a:r>
              <a:rPr lang="uk-UA" sz="2400">
                <a:effectLst>
                  <a:outerShdw blurRad="38100" dist="38100" dir="2700000" algn="tl">
                    <a:srgbClr val="4E5B6F"/>
                  </a:outerShdw>
                </a:effectLst>
                <a:latin typeface="Times New Roman" pitchFamily="18" charset="0"/>
                <a:cs typeface="Times New Roman" pitchFamily="18" charset="0"/>
              </a:rPr>
              <a:t>а</a:t>
            </a:r>
            <a:r>
              <a:rPr lang="uk-UA" sz="2400">
                <a:effectLst>
                  <a:outerShdw blurRad="38100" dist="38100" dir="2700000" algn="tl">
                    <a:srgbClr val="4E5B6F"/>
                  </a:outerShdw>
                </a:effectLst>
                <a:latin typeface="Times New Roman" pitchFamily="18" charset="0"/>
                <a:ea typeface="Arial Unicode MS" pitchFamily="34" charset="-128"/>
                <a:cs typeface="Arial Unicode MS" pitchFamily="34" charset="-128"/>
              </a:rPr>
              <a:t> мозку, полягає в тому, що число генів, активних в мозку савців, значно перевершує кількість генів, що експресуються в усіх інших органах і тканинах. Ще перші роботи з оцінки складності складу мРНК в мозку мишей встановили, що вона величезна і наближається майже до 120 млн. Нуклеотидів, у порівнянні, наприклад, з приблизно 30 млн. Нуклеотидів в мРНК печінки і нирки. Пізніше, методами молекулярного клонування вдалося обчислити, що з приблизно 80-100 тис. Генів складових геному щура, близько 50-60 тис.</a:t>
            </a:r>
            <a:r>
              <a:rPr lang="uk-UA" sz="2400">
                <a:effectLst>
                  <a:outerShdw blurRad="38100" dist="38100" dir="2700000" algn="tl">
                    <a:srgbClr val="4E5B6F"/>
                  </a:outerShdw>
                </a:effectLst>
                <a:latin typeface="Times New Roman" pitchFamily="18" charset="0"/>
                <a:cs typeface="Times New Roman" pitchFamily="18" charset="0"/>
              </a:rPr>
              <a:t> </a:t>
            </a:r>
            <a:r>
              <a:rPr lang="uk-UA" sz="2400">
                <a:effectLst>
                  <a:outerShdw blurRad="38100" dist="38100" dir="2700000" algn="tl">
                    <a:srgbClr val="4E5B6F"/>
                  </a:outerShdw>
                </a:effectLst>
                <a:latin typeface="Times New Roman" pitchFamily="18" charset="0"/>
                <a:ea typeface="Arial Unicode MS" pitchFamily="34" charset="-128"/>
                <a:cs typeface="Arial Unicode MS" pitchFamily="34" charset="-128"/>
              </a:rPr>
              <a:t>експресуються в мозку, причому експресія більше половини з них моз</a:t>
            </a:r>
            <a:r>
              <a:rPr lang="uk-UA" sz="2400">
                <a:effectLst>
                  <a:outerShdw blurRad="38100" dist="38100" dir="2700000" algn="tl">
                    <a:srgbClr val="4E5B6F"/>
                  </a:outerShdw>
                </a:effectLst>
                <a:latin typeface="Times New Roman" pitchFamily="18" charset="0"/>
                <a:cs typeface="Times New Roman" pitchFamily="18" charset="0"/>
              </a:rPr>
              <a:t>к</a:t>
            </a:r>
            <a:r>
              <a:rPr lang="uk-UA" sz="2400">
                <a:effectLst>
                  <a:outerShdw blurRad="38100" dist="38100" dir="2700000" algn="tl">
                    <a:srgbClr val="4E5B6F"/>
                  </a:outerShdw>
                </a:effectLst>
                <a:latin typeface="Times New Roman" pitchFamily="18" charset="0"/>
                <a:ea typeface="Arial Unicode MS" pitchFamily="34" charset="-128"/>
                <a:cs typeface="Arial Unicode MS" pitchFamily="34" charset="-128"/>
              </a:rPr>
              <a:t>оспеціфічна. Це в кілька разів перевищувало число генів, активних в печінці, нирках, селезінці або серц</a:t>
            </a:r>
            <a:r>
              <a:rPr lang="uk-UA" sz="2400">
                <a:effectLst>
                  <a:outerShdw blurRad="38100" dist="38100" dir="2700000" algn="tl">
                    <a:srgbClr val="4E5B6F"/>
                  </a:outerShdw>
                </a:effectLst>
                <a:latin typeface="Times New Roman" pitchFamily="18" charset="0"/>
                <a:cs typeface="Times New Roman" pitchFamily="18" charset="0"/>
              </a:rPr>
              <a:t>і</a:t>
            </a:r>
            <a:r>
              <a:rPr lang="uk-UA" sz="2400">
                <a:effectLst>
                  <a:outerShdw blurRad="38100" dist="38100" dir="2700000" algn="tl">
                    <a:srgbClr val="4E5B6F"/>
                  </a:outerShdw>
                </a:effectLst>
                <a:latin typeface="Times New Roman" pitchFamily="18" charset="0"/>
                <a:ea typeface="Arial Unicode MS" pitchFamily="34" charset="-128"/>
                <a:cs typeface="Arial Unicode MS" pitchFamily="34" charset="-128"/>
              </a:rPr>
              <a:t>. Насправді, молекулярний репертуар мозку може бути навіть ще більше. Продукти багатьох моз</a:t>
            </a:r>
            <a:r>
              <a:rPr lang="uk-UA" sz="2400">
                <a:effectLst>
                  <a:outerShdw blurRad="38100" dist="38100" dir="2700000" algn="tl">
                    <a:srgbClr val="4E5B6F"/>
                  </a:outerShdw>
                </a:effectLst>
                <a:latin typeface="Times New Roman" pitchFamily="18" charset="0"/>
                <a:cs typeface="Times New Roman" pitchFamily="18" charset="0"/>
              </a:rPr>
              <a:t>к</a:t>
            </a:r>
            <a:r>
              <a:rPr lang="uk-UA" sz="2400">
                <a:effectLst>
                  <a:outerShdw blurRad="38100" dist="38100" dir="2700000" algn="tl">
                    <a:srgbClr val="4E5B6F"/>
                  </a:outerShdw>
                </a:effectLst>
                <a:latin typeface="Times New Roman" pitchFamily="18" charset="0"/>
                <a:ea typeface="Arial Unicode MS" pitchFamily="34" charset="-128"/>
                <a:cs typeface="Arial Unicode MS" pitchFamily="34" charset="-128"/>
              </a:rPr>
              <a:t>оспеціфічних генів схильні до альтернативного сплайсингу - експресія гена в різних клітинах може давати різні білки за рахунок використання різної комбінації функціональних блоків одного і того ж гена.</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12988" y="300038"/>
            <a:ext cx="4306887" cy="768350"/>
          </a:xfrm>
          <a:prstGeom prst="rect">
            <a:avLst/>
          </a:prstGeom>
        </p:spPr>
        <p:txBody>
          <a:bodyPr wrap="none">
            <a:spAutoFit/>
          </a:bodyPr>
          <a:lstStyle/>
          <a:p>
            <a:pPr fontAlgn="auto">
              <a:spcBef>
                <a:spcPts val="0"/>
              </a:spcBef>
              <a:spcAft>
                <a:spcPts val="0"/>
              </a:spcAft>
              <a:defRPr/>
            </a:pPr>
            <a:r>
              <a:rPr lang="ru-RU" sz="4400" dirty="0">
                <a:ln w="0"/>
                <a:effectLst>
                  <a:outerShdw blurRad="38100" dist="19050" dir="2700000" algn="tl" rotWithShape="0">
                    <a:schemeClr val="dk1">
                      <a:alpha val="40000"/>
                    </a:schemeClr>
                  </a:outerShdw>
                </a:effectLst>
                <a:latin typeface="Times New Roman" panose="02020603050405020304" pitchFamily="18" charset="0"/>
                <a:ea typeface="Arial Unicode MS" panose="020B0604020202020204" pitchFamily="34" charset="-128"/>
                <a:cs typeface="Times New Roman" panose="02020603050405020304" pitchFamily="18" charset="0"/>
              </a:rPr>
              <a:t>В</a:t>
            </a:r>
            <a:r>
              <a:rPr lang="uk-UA" sz="4400" dirty="0">
                <a:ln w="0"/>
                <a:effectLst>
                  <a:outerShdw blurRad="38100" dist="19050" dir="2700000" algn="tl" rotWithShape="0">
                    <a:schemeClr val="dk1">
                      <a:alpha val="40000"/>
                    </a:schemeClr>
                  </a:outerShdw>
                </a:effectLst>
                <a:latin typeface="Times New Roman" panose="02020603050405020304" pitchFamily="18" charset="0"/>
                <a:ea typeface="Arial Unicode MS" panose="020B0604020202020204" pitchFamily="34" charset="-128"/>
                <a:cs typeface="Times New Roman" panose="02020603050405020304" pitchFamily="18" charset="0"/>
              </a:rPr>
              <a:t>плив генів с-</a:t>
            </a:r>
            <a:r>
              <a:rPr lang="en-US" sz="4400" dirty="0" err="1">
                <a:ln w="0"/>
                <a:effectLst>
                  <a:outerShdw blurRad="38100" dist="19050" dir="2700000" algn="tl" rotWithShape="0">
                    <a:schemeClr val="dk1">
                      <a:alpha val="40000"/>
                    </a:schemeClr>
                  </a:outerShdw>
                </a:effectLst>
                <a:latin typeface="Times New Roman" panose="02020603050405020304" pitchFamily="18" charset="0"/>
                <a:ea typeface="Arial Unicode MS" panose="020B0604020202020204" pitchFamily="34" charset="-128"/>
                <a:cs typeface="Times New Roman" panose="02020603050405020304" pitchFamily="18" charset="0"/>
              </a:rPr>
              <a:t>fos</a:t>
            </a:r>
            <a:endParaRPr lang="uk-UA" sz="4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42888" y="1068388"/>
            <a:ext cx="8242300" cy="5262562"/>
          </a:xfrm>
          <a:prstGeom prst="rect">
            <a:avLst/>
          </a:prstGeom>
        </p:spPr>
        <p:txBody>
          <a:bodyPr>
            <a:spAutoFit/>
          </a:bodyPr>
          <a:lstStyle/>
          <a:p>
            <a:pPr fontAlgn="auto">
              <a:spcBef>
                <a:spcPts val="0"/>
              </a:spcBef>
              <a:spcAft>
                <a:spcPts val="0"/>
              </a:spcAft>
              <a:defRPr/>
            </a:pPr>
            <a:r>
              <a:rPr lang="uk-UA" sz="2400" dirty="0">
                <a:ln w="0"/>
                <a:effectLst>
                  <a:outerShdw blurRad="38100" dist="19050" dir="2700000" algn="tl" rotWithShape="0">
                    <a:schemeClr val="dk1">
                      <a:alpha val="40000"/>
                    </a:schemeClr>
                  </a:outerShdw>
                </a:effectLst>
                <a:latin typeface="Georgia" panose="02040502050405020303" pitchFamily="18" charset="0"/>
                <a:ea typeface="Arial Unicode MS" panose="020B0604020202020204" pitchFamily="34" charset="-128"/>
                <a:cs typeface="Georgia" panose="02040502050405020303" pitchFamily="18" charset="0"/>
              </a:rPr>
              <a:t>При навчанні в мозку активуються гени транскрипційних факторів. Першими генами, активація яких була виявлена в мозку при навчанні, виявилися так звані "безпосередні ранні гени", які кодують транскрипційні фактори. Вони були вперше виявлені при вивченні механізмів </a:t>
            </a:r>
            <a:r>
              <a:rPr lang="uk-UA" sz="2400" dirty="0" err="1">
                <a:ln w="0"/>
                <a:effectLst>
                  <a:outerShdw blurRad="38100" dist="19050" dir="2700000" algn="tl" rotWithShape="0">
                    <a:schemeClr val="dk1">
                      <a:alpha val="40000"/>
                    </a:schemeClr>
                  </a:outerShdw>
                </a:effectLst>
                <a:latin typeface="Georgia" panose="02040502050405020303" pitchFamily="18" charset="0"/>
                <a:ea typeface="Arial Unicode MS" panose="020B0604020202020204" pitchFamily="34" charset="-128"/>
                <a:cs typeface="Georgia" panose="02040502050405020303" pitchFamily="18" charset="0"/>
              </a:rPr>
              <a:t>геномної</a:t>
            </a:r>
            <a:r>
              <a:rPr lang="uk-UA" sz="2400" dirty="0">
                <a:ln w="0"/>
                <a:effectLst>
                  <a:outerShdw blurRad="38100" dist="19050" dir="2700000" algn="tl" rotWithShape="0">
                    <a:schemeClr val="dk1">
                      <a:alpha val="40000"/>
                    </a:schemeClr>
                  </a:outerShdw>
                </a:effectLst>
                <a:latin typeface="Georgia" panose="02040502050405020303" pitchFamily="18" charset="0"/>
                <a:ea typeface="Arial Unicode MS" panose="020B0604020202020204" pitchFamily="34" charset="-128"/>
                <a:cs typeface="Georgia" panose="02040502050405020303" pitchFamily="18" charset="0"/>
              </a:rPr>
              <a:t> відповіді на дію факторів росту, які запускають процеси клітинного циклу. Індукція їх транскрипції відбувалася незважаючи на підведення інгібіторів синтезу білка, тобто будувалася на механізмах, заздалегідь готових для сприйняття </a:t>
            </a:r>
            <a:r>
              <a:rPr lang="uk-UA" sz="2400" dirty="0" err="1">
                <a:ln w="0"/>
                <a:effectLst>
                  <a:outerShdw blurRad="38100" dist="19050" dir="2700000" algn="tl" rotWithShape="0">
                    <a:schemeClr val="dk1">
                      <a:alpha val="40000"/>
                    </a:schemeClr>
                  </a:outerShdw>
                </a:effectLst>
                <a:latin typeface="Georgia" panose="02040502050405020303" pitchFamily="18" charset="0"/>
                <a:ea typeface="Arial Unicode MS" panose="020B0604020202020204" pitchFamily="34" charset="-128"/>
                <a:cs typeface="Georgia" panose="02040502050405020303" pitchFamily="18" charset="0"/>
              </a:rPr>
              <a:t>екстраклітинних</a:t>
            </a:r>
            <a:r>
              <a:rPr lang="uk-UA" sz="2400" dirty="0">
                <a:ln w="0"/>
                <a:effectLst>
                  <a:outerShdw blurRad="38100" dist="19050" dir="2700000" algn="tl" rotWithShape="0">
                    <a:schemeClr val="dk1">
                      <a:alpha val="40000"/>
                    </a:schemeClr>
                  </a:outerShdw>
                </a:effectLst>
                <a:latin typeface="Georgia" panose="02040502050405020303" pitchFamily="18" charset="0"/>
                <a:ea typeface="Arial Unicode MS" panose="020B0604020202020204" pitchFamily="34" charset="-128"/>
                <a:cs typeface="Georgia" panose="02040502050405020303" pitchFamily="18" charset="0"/>
              </a:rPr>
              <a:t> стимулів. Перші з ідентифікованих продуктів генів даного сімейства виявилися ядерними білками, які зв'язуються з ДНК і регулюють транскрипцію інших генів</a:t>
            </a:r>
            <a:endParaRPr lang="uk-UA" sz="2400" dirty="0">
              <a:ln w="0"/>
              <a:effectLst>
                <a:outerShdw blurRad="38100" dist="19050" dir="2700000" algn="tl" rotWithShape="0">
                  <a:schemeClr val="dk1">
                    <a:alpha val="40000"/>
                  </a:schemeClr>
                </a:outerShdw>
              </a:effectLst>
              <a:latin typeface="+mn-lt"/>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49313" y="1560513"/>
            <a:ext cx="7816850" cy="2647950"/>
          </a:xfrm>
          <a:prstGeom prst="rect">
            <a:avLst/>
          </a:prstGeom>
        </p:spPr>
        <p:txBody>
          <a:bodyPr>
            <a:spAutoFit/>
          </a:bodyPr>
          <a:lstStyle/>
          <a:p>
            <a:r>
              <a:rPr lang="uk-UA" sz="2400">
                <a:effectLst>
                  <a:outerShdw blurRad="38100" dist="38100" dir="2700000" algn="tl">
                    <a:srgbClr val="4E5B6F"/>
                  </a:outerShdw>
                </a:effectLst>
                <a:latin typeface="Georgia" pitchFamily="18" charset="0"/>
                <a:ea typeface="Arial Unicode MS" pitchFamily="34" charset="-128"/>
                <a:cs typeface="Georgia" pitchFamily="18" charset="0"/>
              </a:rPr>
              <a:t>Пряме підтвердження критичної ролі експресії гена </a:t>
            </a:r>
            <a:r>
              <a:rPr lang="en-US" sz="2400">
                <a:effectLst>
                  <a:outerShdw blurRad="38100" dist="38100" dir="2700000" algn="tl">
                    <a:srgbClr val="4E5B6F"/>
                  </a:outerShdw>
                </a:effectLst>
                <a:latin typeface="Georgia" pitchFamily="18" charset="0"/>
                <a:ea typeface="Arial Unicode MS" pitchFamily="34" charset="-128"/>
                <a:cs typeface="Georgia" pitchFamily="18" charset="0"/>
              </a:rPr>
              <a:t>c-fos</a:t>
            </a:r>
            <a:r>
              <a:rPr lang="uk-UA" sz="2400">
                <a:effectLst>
                  <a:outerShdw blurRad="38100" dist="38100" dir="2700000" algn="tl">
                    <a:srgbClr val="4E5B6F"/>
                  </a:outerShdw>
                </a:effectLst>
                <a:latin typeface="Georgia" pitchFamily="18" charset="0"/>
                <a:ea typeface="Arial Unicode MS" pitchFamily="34" charset="-128"/>
                <a:cs typeface="Georgia" pitchFamily="18" charset="0"/>
              </a:rPr>
              <a:t> у формуванні пам'яті дали екстеримент</a:t>
            </a:r>
            <a:r>
              <a:rPr lang="uk-UA" sz="2400">
                <a:effectLst>
                  <a:outerShdw blurRad="38100" dist="38100" dir="2700000" algn="tl">
                    <a:srgbClr val="4E5B6F"/>
                  </a:outerShdw>
                </a:effectLst>
                <a:latin typeface="Georgia" pitchFamily="18" charset="0"/>
              </a:rPr>
              <a:t>и</a:t>
            </a:r>
            <a:r>
              <a:rPr lang="uk-UA" sz="2400">
                <a:effectLst>
                  <a:outerShdw blurRad="38100" dist="38100" dir="2700000" algn="tl">
                    <a:srgbClr val="4E5B6F"/>
                  </a:outerShdw>
                </a:effectLst>
                <a:latin typeface="Georgia" pitchFamily="18" charset="0"/>
                <a:ea typeface="Arial Unicode MS" pitchFamily="34" charset="-128"/>
                <a:cs typeface="Arial Unicode MS" pitchFamily="34" charset="-128"/>
              </a:rPr>
              <a:t> з виборчою блокадою його активності мозку. Ці досліди показали, що придушення трансляції мРНК </a:t>
            </a:r>
            <a:r>
              <a:rPr lang="en-US" sz="2400">
                <a:effectLst>
                  <a:outerShdw blurRad="38100" dist="38100" dir="2700000" algn="tl">
                    <a:srgbClr val="4E5B6F"/>
                  </a:outerShdw>
                </a:effectLst>
                <a:latin typeface="Georgia" pitchFamily="18" charset="0"/>
                <a:ea typeface="Arial Unicode MS" pitchFamily="34" charset="-128"/>
                <a:cs typeface="Arial Unicode MS" pitchFamily="34" charset="-128"/>
              </a:rPr>
              <a:t>c-fos </a:t>
            </a:r>
            <a:r>
              <a:rPr lang="uk-UA" sz="2400">
                <a:effectLst>
                  <a:outerShdw blurRad="38100" dist="38100" dir="2700000" algn="tl">
                    <a:srgbClr val="4E5B6F"/>
                  </a:outerShdw>
                </a:effectLst>
                <a:latin typeface="Georgia" pitchFamily="18" charset="0"/>
                <a:ea typeface="Arial Unicode MS" pitchFamily="34" charset="-128"/>
                <a:cs typeface="Arial Unicode MS" pitchFamily="34" charset="-128"/>
              </a:rPr>
              <a:t>в структурах мозку порушує довгострокову, але не короткочасну пам'ять в різних моделях навчання і у різних видів </a:t>
            </a:r>
            <a:r>
              <a:rPr lang="uk-UA" sz="2400">
                <a:effectLst>
                  <a:outerShdw blurRad="38100" dist="38100" dir="2700000" algn="tl">
                    <a:srgbClr val="4E5B6F"/>
                  </a:outerShdw>
                </a:effectLst>
                <a:latin typeface="Times New Roman" pitchFamily="18" charset="0"/>
                <a:ea typeface="Arial Unicode MS" pitchFamily="34" charset="-128"/>
                <a:cs typeface="Arial Unicode MS" pitchFamily="34" charset="-128"/>
              </a:rPr>
              <a:t>тварин.</a:t>
            </a:r>
            <a:endParaRPr lang="uk-UA" sz="2400">
              <a:effectLst>
                <a:outerShdw blurRad="38100" dist="38100" dir="2700000" algn="tl">
                  <a:srgbClr val="4E5B6F"/>
                </a:outerShdw>
              </a:effectLst>
              <a:latin typeface="Calibri"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Рисунок 2"/>
          <p:cNvPicPr>
            <a:picLocks noChangeAspect="1"/>
          </p:cNvPicPr>
          <p:nvPr/>
        </p:nvPicPr>
        <p:blipFill>
          <a:blip r:embed="rId2" cstate="print"/>
          <a:srcRect l="2538" t="4776" b="4080"/>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Рисунок 1"/>
          <p:cNvPicPr>
            <a:picLocks noChangeAspect="1"/>
          </p:cNvPicPr>
          <p:nvPr/>
        </p:nvPicPr>
        <p:blipFill>
          <a:blip r:embed="rId2" cstate="print"/>
          <a:srcRect l="3136" t="4578" r="2985" b="5275"/>
          <a:stretch>
            <a:fillRect/>
          </a:stretch>
        </p:blipFill>
        <p:spPr bwMode="auto">
          <a:xfrm>
            <a:off x="1588" y="0"/>
            <a:ext cx="9305925" cy="68580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75" y="117475"/>
            <a:ext cx="8769350" cy="6664325"/>
          </a:xfrm>
          <a:prstGeom prst="rect">
            <a:avLst/>
          </a:prstGeom>
        </p:spPr>
        <p:txBody>
          <a:bodyPr>
            <a:spAutoFit/>
          </a:bodyPr>
          <a:lstStyle/>
          <a:p>
            <a:pPr marL="152400" indent="-152400">
              <a:lnSpc>
                <a:spcPct val="150000"/>
              </a:lnSpc>
            </a:pPr>
            <a:r>
              <a:rPr lang="uk-UA" sz="2400">
                <a:effectLst>
                  <a:outerShdw blurRad="38100" dist="38100" dir="2700000" algn="tl">
                    <a:srgbClr val="4E5B6F"/>
                  </a:outerShdw>
                </a:effectLst>
                <a:latin typeface="Georgia" pitchFamily="18" charset="0"/>
                <a:ea typeface="Arial Unicode MS" pitchFamily="34" charset="-128"/>
                <a:cs typeface="Georgia" pitchFamily="18" charset="0"/>
              </a:rPr>
              <a:t>Маріан Аннетт в 1972 році  робить припущення про існування локусу </a:t>
            </a:r>
            <a:r>
              <a:rPr lang="en-US" sz="2400">
                <a:effectLst>
                  <a:outerShdw blurRad="38100" dist="38100" dir="2700000" algn="tl">
                    <a:srgbClr val="4E5B6F"/>
                  </a:outerShdw>
                </a:effectLst>
                <a:latin typeface="Georgia" pitchFamily="18" charset="0"/>
                <a:ea typeface="Arial Unicode MS" pitchFamily="34" charset="-128"/>
                <a:cs typeface="Georgia" pitchFamily="18" charset="0"/>
              </a:rPr>
              <a:t>RS</a:t>
            </a:r>
            <a:r>
              <a:rPr lang="uk-UA" sz="2400">
                <a:effectLst>
                  <a:outerShdw blurRad="38100" dist="38100" dir="2700000" algn="tl">
                    <a:srgbClr val="4E5B6F"/>
                  </a:outerShdw>
                </a:effectLst>
                <a:latin typeface="Georgia" pitchFamily="18" charset="0"/>
                <a:ea typeface="Arial Unicode MS" pitchFamily="34" charset="-128"/>
                <a:cs typeface="Georgia" pitchFamily="18" charset="0"/>
              </a:rPr>
              <a:t>+ генів , які розвивають моторну кору і обробки мови систем з лівої сторони мозку, що надає переваги правій стороні тіла ("зсув вправо"). Інша форма генів відомі як </a:t>
            </a:r>
            <a:r>
              <a:rPr lang="en-US" sz="2400">
                <a:effectLst>
                  <a:outerShdw blurRad="38100" dist="38100" dir="2700000" algn="tl">
                    <a:srgbClr val="4E5B6F"/>
                  </a:outerShdw>
                </a:effectLst>
                <a:latin typeface="Georgia" pitchFamily="18" charset="0"/>
                <a:ea typeface="Arial Unicode MS" pitchFamily="34" charset="-128"/>
                <a:cs typeface="Georgia" pitchFamily="18" charset="0"/>
              </a:rPr>
              <a:t>RS</a:t>
            </a:r>
            <a:r>
              <a:rPr lang="uk-UA" sz="2400">
                <a:effectLst>
                  <a:outerShdw blurRad="38100" dist="38100" dir="2700000" algn="tl">
                    <a:srgbClr val="4E5B6F"/>
                  </a:outerShdw>
                </a:effectLst>
                <a:latin typeface="Georgia" pitchFamily="18" charset="0"/>
                <a:ea typeface="Arial Unicode MS" pitchFamily="34" charset="-128"/>
                <a:cs typeface="Georgia" pitchFamily="18" charset="0"/>
              </a:rPr>
              <a:t>-, який несуть лівші, це однак викликати «зрушення ліворуч», а швидше байдужі до напрямку як мови, так і двигуна домінування.</a:t>
            </a:r>
          </a:p>
          <a:p>
            <a:pPr marL="152400" indent="-152400">
              <a:lnSpc>
                <a:spcPct val="150000"/>
              </a:lnSpc>
            </a:pPr>
            <a:r>
              <a:rPr lang="uk-UA" sz="2400">
                <a:effectLst>
                  <a:outerShdw blurRad="38100" dist="38100" dir="2700000" algn="tl">
                    <a:srgbClr val="4E5B6F"/>
                  </a:outerShdw>
                </a:effectLst>
                <a:latin typeface="Georgia" pitchFamily="18" charset="0"/>
                <a:ea typeface="Arial Unicode MS" pitchFamily="34" charset="-128"/>
                <a:cs typeface="Georgia" pitchFamily="18" charset="0"/>
              </a:rPr>
              <a:t>О</a:t>
            </a:r>
            <a:r>
              <a:rPr lang="uk-UA" sz="2400">
                <a:effectLst>
                  <a:outerShdw blurRad="38100" dist="38100" dir="2700000" algn="tl">
                    <a:srgbClr val="4E5B6F"/>
                  </a:outerShdw>
                </a:effectLst>
                <a:latin typeface="Georgia" pitchFamily="18" charset="0"/>
              </a:rPr>
              <a:t>д</a:t>
            </a:r>
            <a:r>
              <a:rPr lang="uk-UA" sz="2400">
                <a:effectLst>
                  <a:outerShdw blurRad="38100" dist="38100" dir="2700000" algn="tl">
                    <a:srgbClr val="4E5B6F"/>
                  </a:outerShdw>
                </a:effectLst>
                <a:latin typeface="Georgia" pitchFamily="18" charset="0"/>
                <a:ea typeface="Arial Unicode MS" pitchFamily="34" charset="-128"/>
                <a:cs typeface="Arial Unicode MS" pitchFamily="34" charset="-128"/>
              </a:rPr>
              <a:t>же, немає гена ліворукості як тако</a:t>
            </a:r>
            <a:r>
              <a:rPr lang="uk-UA" sz="2400">
                <a:effectLst>
                  <a:outerShdw blurRad="38100" dist="38100" dir="2700000" algn="tl">
                    <a:srgbClr val="4E5B6F"/>
                  </a:outerShdw>
                </a:effectLst>
                <a:latin typeface="Georgia" pitchFamily="18" charset="0"/>
              </a:rPr>
              <a:t>го</a:t>
            </a:r>
            <a:r>
              <a:rPr lang="uk-UA" sz="2400">
                <a:effectLst>
                  <a:outerShdw blurRad="38100" dist="38100" dir="2700000" algn="tl">
                    <a:srgbClr val="4E5B6F"/>
                  </a:outerShdw>
                </a:effectLst>
                <a:latin typeface="Georgia" pitchFamily="18" charset="0"/>
                <a:ea typeface="Arial Unicode MS" pitchFamily="34" charset="-128"/>
                <a:cs typeface="Arial Unicode MS" pitchFamily="34" charset="-128"/>
              </a:rPr>
              <a:t>, лише</a:t>
            </a:r>
          </a:p>
          <a:p>
            <a:pPr marL="152400" indent="-152400">
              <a:lnSpc>
                <a:spcPct val="150000"/>
              </a:lnSpc>
            </a:pPr>
            <a:r>
              <a:rPr lang="uk-UA" sz="2400">
                <a:effectLst>
                  <a:outerShdw blurRad="38100" dist="38100" dir="2700000" algn="tl">
                    <a:srgbClr val="4E5B6F"/>
                  </a:outerShdw>
                </a:effectLst>
                <a:latin typeface="Georgia" pitchFamily="18" charset="0"/>
                <a:ea typeface="Arial Unicode MS" pitchFamily="34" charset="-128"/>
                <a:cs typeface="Arial Unicode MS" pitchFamily="34" charset="-128"/>
              </a:rPr>
              <a:t>спадкування на відсутність або наявність генів для праворуких, загальний ефект від яких є зрушення розподілу хіральност</a:t>
            </a:r>
            <a:r>
              <a:rPr lang="uk-UA" sz="2400">
                <a:effectLst>
                  <a:outerShdw blurRad="38100" dist="38100" dir="2700000" algn="tl">
                    <a:srgbClr val="4E5B6F"/>
                  </a:outerShdw>
                </a:effectLst>
                <a:latin typeface="Georgia" pitchFamily="18" charset="0"/>
              </a:rPr>
              <a:t>і</a:t>
            </a:r>
            <a:r>
              <a:rPr lang="uk-UA" sz="2400">
                <a:effectLst>
                  <a:outerShdw blurRad="38100" dist="38100" dir="2700000" algn="tl">
                    <a:srgbClr val="4E5B6F"/>
                  </a:outerShdw>
                </a:effectLst>
                <a:latin typeface="Georgia" pitchFamily="18" charset="0"/>
                <a:ea typeface="Arial Unicode MS" pitchFamily="34" charset="-128"/>
                <a:cs typeface="Arial Unicode MS" pitchFamily="34" charset="-128"/>
              </a:rPr>
              <a:t> в популяції в цілому в бік правого кінця спектра</a:t>
            </a:r>
            <a:endParaRPr lang="uk-UA" sz="2400">
              <a:effectLst>
                <a:outerShdw blurRad="38100" dist="38100" dir="2700000" algn="tl">
                  <a:srgbClr val="4E5B6F"/>
                </a:outerShdw>
              </a:effectLst>
              <a:latin typeface="Calibri" pitchFamily="34" charset="0"/>
              <a:ea typeface="Arial Unicode MS" pitchFamily="34" charset="-128"/>
              <a:cs typeface="Arial Unicode MS" pitchFamily="3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066800" y="152400"/>
            <a:ext cx="8229600" cy="315913"/>
          </a:xfrm>
        </p:spPr>
        <p:txBody>
          <a:bodyPr>
            <a:normAutofit fontScale="90000"/>
          </a:bodyPr>
          <a:lstStyle/>
          <a:p>
            <a:pPr eaLnBrk="1" fontAlgn="auto" hangingPunct="1">
              <a:spcAft>
                <a:spcPts val="0"/>
              </a:spcAft>
              <a:defRPr/>
            </a:pPr>
            <a:r>
              <a:rPr lang="ru-RU" sz="3200" b="1" dirty="0">
                <a:solidFill>
                  <a:schemeClr val="tx2"/>
                </a:solidFill>
              </a:rPr>
              <a:t>1. </a:t>
            </a:r>
            <a:r>
              <a:rPr lang="ru-RU" sz="3200" b="1" dirty="0" err="1" smtClean="0">
                <a:solidFill>
                  <a:schemeClr val="tx2"/>
                </a:solidFill>
              </a:rPr>
              <a:t>Історія</a:t>
            </a:r>
            <a:r>
              <a:rPr lang="ru-RU" sz="3200" b="1" dirty="0" smtClean="0">
                <a:solidFill>
                  <a:schemeClr val="tx2"/>
                </a:solidFill>
              </a:rPr>
              <a:t> </a:t>
            </a:r>
            <a:r>
              <a:rPr lang="ru-RU" sz="3200" b="1" dirty="0" err="1" smtClean="0">
                <a:solidFill>
                  <a:schemeClr val="tx2"/>
                </a:solidFill>
              </a:rPr>
              <a:t>питання</a:t>
            </a:r>
            <a:endParaRPr lang="ru-RU" sz="3200" b="1" dirty="0">
              <a:solidFill>
                <a:schemeClr val="tx2"/>
              </a:solidFill>
            </a:endParaRPr>
          </a:p>
        </p:txBody>
      </p:sp>
      <p:sp>
        <p:nvSpPr>
          <p:cNvPr id="31746" name="Rectangle 3"/>
          <p:cNvSpPr>
            <a:spLocks noGrp="1" noChangeArrowheads="1"/>
          </p:cNvSpPr>
          <p:nvPr>
            <p:ph idx="1"/>
          </p:nvPr>
        </p:nvSpPr>
        <p:spPr>
          <a:xfrm>
            <a:off x="3048000" y="581025"/>
            <a:ext cx="5943600" cy="5791200"/>
          </a:xfrm>
        </p:spPr>
        <p:txBody>
          <a:bodyPr lIns="18000" tIns="10800" rIns="18000" bIns="10800"/>
          <a:lstStyle/>
          <a:p>
            <a:pPr marL="0" indent="0" algn="just" eaLnBrk="1" hangingPunct="1"/>
            <a:r>
              <a:rPr lang="ru-RU" sz="1600" smtClean="0"/>
              <a:t>  Давньогрецький вчений Платон пояснював, якими якостями повинні володіти подружжя, щоб народжувалися діти, видатні в фізичному і моральному відношенні. Тобто Платон вважав спадковість головною причиною, яка формує свідомість.</a:t>
            </a:r>
          </a:p>
          <a:p>
            <a:pPr marL="0" indent="0" algn="just" eaLnBrk="1" hangingPunct="1"/>
            <a:r>
              <a:rPr lang="ru-RU" sz="1600" smtClean="0"/>
              <a:t>Першою спробою наукового підходу до проблеми була робота англійця Ф. Гальтона «Спадкування таланту і характеру». Він провів статистичний аналіз родоводів видатних людей в різних сферах інтелектуальної діяльності і встановив, що вони набагато частіше складалися у родинних, ніж можна було б очікувати при випадковому розподілі. Гальтон усвідомлював, що накопичення талантів в одній і тій же сім'ї може бути наслідком не тільки біологічної, а й культурної спадковості - тобто передачею ознак через навчання і виховання. Діти батьків, які вже досягли високого становища в суспільстві, мають більш сприятливі умови для просування в обраній ними сфері діяльності, ніж сини батьків з низьких соціальних верств.</a:t>
            </a:r>
          </a:p>
          <a:p>
            <a:pPr marL="0" indent="0" algn="just" eaLnBrk="1" hangingPunct="1"/>
            <a:r>
              <a:rPr lang="ru-RU" sz="1600" smtClean="0"/>
              <a:t>Робота Ф.Гальтона дала початок двом напрямкам - біометричній генетиці (з якої згодом народилася біометрія) і євгеніці - вчення про «благородне» походження.</a:t>
            </a:r>
          </a:p>
        </p:txBody>
      </p:sp>
      <p:pic>
        <p:nvPicPr>
          <p:cNvPr id="31747" name="Picture 5" descr="Картинки по запросу гальтон"/>
          <p:cNvPicPr>
            <a:picLocks noChangeAspect="1" noChangeArrowheads="1"/>
          </p:cNvPicPr>
          <p:nvPr/>
        </p:nvPicPr>
        <p:blipFill>
          <a:blip r:embed="rId2" cstate="print"/>
          <a:srcRect/>
          <a:stretch>
            <a:fillRect/>
          </a:stretch>
        </p:blipFill>
        <p:spPr bwMode="auto">
          <a:xfrm>
            <a:off x="12700" y="1371600"/>
            <a:ext cx="2743200" cy="4005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6563" y="0"/>
            <a:ext cx="9110662" cy="5903913"/>
          </a:xfrm>
          <a:prstGeom prst="rect">
            <a:avLst/>
          </a:prstGeom>
        </p:spPr>
        <p:txBody>
          <a:bodyPr>
            <a:spAutoFit/>
          </a:bodyPr>
          <a:lstStyle/>
          <a:p>
            <a:pPr algn="ctr">
              <a:lnSpc>
                <a:spcPct val="150000"/>
              </a:lnSpc>
              <a:spcAft>
                <a:spcPts val="375"/>
              </a:spcAft>
            </a:pPr>
            <a:r>
              <a:rPr lang="uk-UA" sz="3200">
                <a:effectLst>
                  <a:outerShdw blurRad="38100" dist="38100" dir="2700000" algn="tl">
                    <a:srgbClr val="4E5B6F"/>
                  </a:outerShdw>
                </a:effectLst>
                <a:latin typeface="Times New Roman" pitchFamily="18" charset="0"/>
                <a:ea typeface="Arial Unicode MS" pitchFamily="34" charset="-128"/>
                <a:cs typeface="Times New Roman" pitchFamily="18" charset="0"/>
              </a:rPr>
              <a:t>Успадкування порушень нейромедіаторів</a:t>
            </a:r>
          </a:p>
          <a:p>
            <a:pPr>
              <a:lnSpc>
                <a:spcPct val="150000"/>
              </a:lnSpc>
            </a:pPr>
            <a:r>
              <a:rPr lang="uk-UA" sz="2200">
                <a:effectLst>
                  <a:outerShdw blurRad="38100" dist="38100" dir="2700000" algn="tl">
                    <a:srgbClr val="4E5B6F"/>
                  </a:outerShdw>
                </a:effectLst>
                <a:latin typeface="Times New Roman" pitchFamily="18" charset="0"/>
                <a:ea typeface="Arial Unicode MS" pitchFamily="34" charset="-128"/>
                <a:cs typeface="Times New Roman" pitchFamily="18" charset="0"/>
              </a:rPr>
              <a:t>Порушення моноамінів нейромедіаторів є гетерогенною групою спадкових неврологічних розладів, пов'язаних з дефектами в метаболізмі дофаміну, норадреналіну, адреналіну і серотоніну. Спадкування цих розладів в основному аутосомно-рецесивний.</a:t>
            </a:r>
          </a:p>
          <a:p>
            <a:pPr>
              <a:lnSpc>
                <a:spcPct val="150000"/>
              </a:lnSpc>
            </a:pPr>
            <a:r>
              <a:rPr lang="uk-UA" sz="2200">
                <a:effectLst>
                  <a:outerShdw blurRad="38100" dist="38100" dir="2700000" algn="tl">
                    <a:srgbClr val="4E5B6F"/>
                  </a:outerShdw>
                </a:effectLst>
                <a:latin typeface="Times New Roman" pitchFamily="18" charset="0"/>
                <a:ea typeface="Arial Unicode MS" pitchFamily="34" charset="-128"/>
                <a:cs typeface="Times New Roman" pitchFamily="18" charset="0"/>
              </a:rPr>
              <a:t>Генетика порушень моноамінів-нейротрансмітерів, включає аутосомно- домінантну і аутосомно-рецесивну </a:t>
            </a:r>
            <a:r>
              <a:rPr lang="en-US" sz="2200">
                <a:effectLst>
                  <a:outerShdw blurRad="38100" dist="38100" dir="2700000" algn="tl">
                    <a:srgbClr val="4E5B6F"/>
                  </a:outerShdw>
                </a:effectLst>
                <a:latin typeface="Times New Roman" pitchFamily="18" charset="0"/>
                <a:ea typeface="Arial Unicode MS" pitchFamily="34" charset="-128"/>
                <a:cs typeface="Times New Roman" pitchFamily="18" charset="0"/>
              </a:rPr>
              <a:t>G</a:t>
            </a:r>
            <a:r>
              <a:rPr lang="uk-UA" sz="2200">
                <a:effectLst>
                  <a:outerShdw blurRad="38100" dist="38100" dir="2700000" algn="tl">
                    <a:srgbClr val="4E5B6F"/>
                  </a:outerShdw>
                </a:effectLst>
                <a:latin typeface="Times New Roman" pitchFamily="18" charset="0"/>
                <a:ea typeface="Arial Unicode MS" pitchFamily="34" charset="-128"/>
                <a:cs typeface="Times New Roman" pitchFamily="18" charset="0"/>
              </a:rPr>
              <a:t>СН</a:t>
            </a:r>
            <a:r>
              <a:rPr lang="en-US" sz="2200">
                <a:effectLst>
                  <a:outerShdw blurRad="38100" dist="38100" dir="2700000" algn="tl">
                    <a:srgbClr val="4E5B6F"/>
                  </a:outerShdw>
                </a:effectLst>
                <a:latin typeface="Times New Roman" pitchFamily="18" charset="0"/>
                <a:ea typeface="Arial Unicode MS" pitchFamily="34" charset="-128"/>
                <a:cs typeface="Times New Roman" pitchFamily="18" charset="0"/>
              </a:rPr>
              <a:t>1</a:t>
            </a:r>
            <a:r>
              <a:rPr lang="uk-UA" sz="2200">
                <a:effectLst>
                  <a:outerShdw blurRad="38100" dist="38100" dir="2700000" algn="tl">
                    <a:srgbClr val="4E5B6F"/>
                  </a:outerShdw>
                </a:effectLst>
                <a:latin typeface="Times New Roman" pitchFamily="18" charset="0"/>
                <a:ea typeface="Arial Unicode MS" pitchFamily="34" charset="-128"/>
                <a:cs typeface="Times New Roman" pitchFamily="18" charset="0"/>
              </a:rPr>
              <a:t> недостатності, недоліки в 6-піруол- тетрагідроптерін-синтази, сепіаптерін редуктази (</a:t>
            </a:r>
            <a:r>
              <a:rPr lang="en-US" sz="2200">
                <a:effectLst>
                  <a:outerShdw blurRad="38100" dist="38100" dir="2700000" algn="tl">
                    <a:srgbClr val="4E5B6F"/>
                  </a:outerShdw>
                </a:effectLst>
                <a:latin typeface="Times New Roman" pitchFamily="18" charset="0"/>
                <a:ea typeface="Arial Unicode MS" pitchFamily="34" charset="-128"/>
                <a:cs typeface="Times New Roman" pitchFamily="18" charset="0"/>
              </a:rPr>
              <a:t>SR</a:t>
            </a:r>
            <a:r>
              <a:rPr lang="uk-UA" sz="2200">
                <a:effectLst>
                  <a:outerShdw blurRad="38100" dist="38100" dir="2700000" algn="tl">
                    <a:srgbClr val="4E5B6F"/>
                  </a:outerShdw>
                </a:effectLst>
                <a:latin typeface="Times New Roman" pitchFamily="18" charset="0"/>
                <a:ea typeface="Arial Unicode MS" pitchFamily="34" charset="-128"/>
                <a:cs typeface="Times New Roman" pitchFamily="18" charset="0"/>
              </a:rPr>
              <a:t>), дигідропірідин редуктази (</a:t>
            </a:r>
            <a:r>
              <a:rPr lang="en-US" sz="2200">
                <a:effectLst>
                  <a:outerShdw blurRad="38100" dist="38100" dir="2700000" algn="tl">
                    <a:srgbClr val="4E5B6F"/>
                  </a:outerShdw>
                </a:effectLst>
                <a:latin typeface="Times New Roman" pitchFamily="18" charset="0"/>
                <a:ea typeface="Arial Unicode MS" pitchFamily="34" charset="-128"/>
                <a:cs typeface="Times New Roman" pitchFamily="18" charset="0"/>
              </a:rPr>
              <a:t>DHPR</a:t>
            </a:r>
            <a:r>
              <a:rPr lang="uk-UA" sz="2200">
                <a:effectLst>
                  <a:outerShdw blurRad="38100" dist="38100" dir="2700000" algn="tl">
                    <a:srgbClr val="4E5B6F"/>
                  </a:outerShdw>
                </a:effectLst>
                <a:latin typeface="Times New Roman" pitchFamily="18" charset="0"/>
                <a:ea typeface="Arial Unicode MS" pitchFamily="34" charset="-128"/>
                <a:cs typeface="Times New Roman" pitchFamily="18" charset="0"/>
              </a:rPr>
              <a:t>, тирозингідроксилази (ТН), ароматичні </a:t>
            </a:r>
            <a:r>
              <a:rPr lang="en-US" sz="2200">
                <a:effectLst>
                  <a:outerShdw blurRad="38100" dist="38100" dir="2700000" algn="tl">
                    <a:srgbClr val="4E5B6F"/>
                  </a:outerShdw>
                </a:effectLst>
                <a:latin typeface="Times New Roman" pitchFamily="18" charset="0"/>
                <a:ea typeface="Arial Unicode MS" pitchFamily="34" charset="-128"/>
                <a:cs typeface="Times New Roman" pitchFamily="18" charset="0"/>
              </a:rPr>
              <a:t>L</a:t>
            </a:r>
            <a:r>
              <a:rPr lang="uk-UA" sz="2200">
                <a:effectLst>
                  <a:outerShdw blurRad="38100" dist="38100" dir="2700000" algn="tl">
                    <a:srgbClr val="4E5B6F"/>
                  </a:outerShdw>
                </a:effectLst>
                <a:latin typeface="Times New Roman" pitchFamily="18" charset="0"/>
                <a:ea typeface="Arial Unicode MS" pitchFamily="34" charset="-128"/>
                <a:cs typeface="Times New Roman" pitchFamily="18" charset="0"/>
              </a:rPr>
              <a:t>-амінокислоти декарбоксилази кислоти і синдром дефіциту переносника</a:t>
            </a:r>
            <a:r>
              <a:rPr lang="en-US" sz="2200">
                <a:effectLst>
                  <a:outerShdw blurRad="38100" dist="38100" dir="2700000" algn="tl">
                    <a:srgbClr val="4E5B6F"/>
                  </a:outerShdw>
                </a:effectLst>
                <a:latin typeface="Times New Roman" pitchFamily="18" charset="0"/>
                <a:ea typeface="Arial Unicode MS" pitchFamily="34" charset="-128"/>
                <a:cs typeface="Times New Roman" pitchFamily="18" charset="0"/>
              </a:rPr>
              <a:t> </a:t>
            </a:r>
            <a:r>
              <a:rPr lang="uk-UA" sz="2200">
                <a:effectLst>
                  <a:outerShdw blurRad="38100" dist="38100" dir="2700000" algn="tl">
                    <a:srgbClr val="4E5B6F"/>
                  </a:outerShdw>
                </a:effectLst>
                <a:latin typeface="Times New Roman" pitchFamily="18" charset="0"/>
                <a:ea typeface="Arial Unicode MS" pitchFamily="34" charset="-128"/>
                <a:cs typeface="Times New Roman" pitchFamily="18" charset="0"/>
              </a:rPr>
              <a:t>до</a:t>
            </a:r>
            <a:r>
              <a:rPr lang="ru-RU" sz="2200">
                <a:effectLst>
                  <a:outerShdw blurRad="38100" dist="38100" dir="2700000" algn="tl">
                    <a:srgbClr val="4E5B6F"/>
                  </a:outerShdw>
                </a:effectLst>
                <a:latin typeface="Times New Roman" pitchFamily="18" charset="0"/>
                <a:ea typeface="Arial Unicode MS" pitchFamily="34" charset="-128"/>
                <a:cs typeface="Times New Roman" pitchFamily="18" charset="0"/>
              </a:rPr>
              <a:t>ф</a:t>
            </a:r>
            <a:r>
              <a:rPr lang="uk-UA" sz="2200">
                <a:effectLst>
                  <a:outerShdw blurRad="38100" dist="38100" dir="2700000" algn="tl">
                    <a:srgbClr val="4E5B6F"/>
                  </a:outerShdw>
                </a:effectLst>
                <a:latin typeface="Times New Roman" pitchFamily="18" charset="0"/>
                <a:ea typeface="Arial Unicode MS" pitchFamily="34" charset="-128"/>
                <a:cs typeface="Times New Roman" pitchFamily="18" charset="0"/>
              </a:rPr>
              <a:t>аміну.</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Рисунок 2"/>
          <p:cNvPicPr>
            <a:picLocks noChangeAspect="1"/>
          </p:cNvPicPr>
          <p:nvPr/>
        </p:nvPicPr>
        <p:blipFill>
          <a:blip r:embed="rId2" cstate="print"/>
          <a:srcRect b="5870"/>
          <a:stretch>
            <a:fillRect/>
          </a:stretch>
        </p:blipFill>
        <p:spPr bwMode="auto">
          <a:xfrm>
            <a:off x="-77788" y="0"/>
            <a:ext cx="9221788" cy="6700838"/>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4938" y="220663"/>
            <a:ext cx="9102725" cy="2014537"/>
          </a:xfrm>
          <a:prstGeom prst="rect">
            <a:avLst/>
          </a:prstGeom>
        </p:spPr>
        <p:txBody>
          <a:bodyPr>
            <a:spAutoFit/>
          </a:bodyPr>
          <a:lstStyle/>
          <a:p>
            <a:pPr marL="20638" indent="-20638"/>
            <a:r>
              <a:rPr lang="uk-UA" i="1">
                <a:effectLst>
                  <a:outerShdw blurRad="38100" dist="38100" dir="2700000" algn="tl">
                    <a:srgbClr val="4E5B6F"/>
                  </a:outerShdw>
                </a:effectLst>
              </a:rPr>
              <a:t>Гени, які контролюють здатність до навчання у дрозофіли</a:t>
            </a:r>
          </a:p>
          <a:p>
            <a:pPr marL="20638" indent="-20638"/>
            <a:endParaRPr lang="uk-UA" i="1">
              <a:effectLst>
                <a:outerShdw blurRad="38100" dist="38100" dir="2700000" algn="tl">
                  <a:srgbClr val="4E5B6F"/>
                </a:outerShdw>
              </a:effectLst>
            </a:endParaRPr>
          </a:p>
          <a:p>
            <a:pPr marL="20638" indent="-20638"/>
            <a:r>
              <a:rPr lang="uk-UA" i="1">
                <a:effectLst>
                  <a:outerShdw blurRad="38100" dist="38100" dir="2700000" algn="tl">
                    <a:srgbClr val="4E5B6F"/>
                  </a:outerShdw>
                </a:effectLst>
              </a:rPr>
              <a:t>Дорослі мухи дрозофіли мають здатність зв'язувати відчуття запахів з больовими відчуттями від електричного струму. У них можна викликати формування умовного рефлексу. До теперішнього часу відкриті як мінімум 3 гена, що впливають на ефективність навчання. Це гени dunce (dnc) і rutabaga (rut).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46113" y="401638"/>
            <a:ext cx="8229600" cy="3394075"/>
          </a:xfrm>
          <a:prstGeom prst="rect">
            <a:avLst/>
          </a:prstGeom>
        </p:spPr>
        <p:txBody>
          <a:bodyPr>
            <a:spAutoFit/>
          </a:bodyPr>
          <a:lstStyle/>
          <a:p>
            <a:pPr indent="254000">
              <a:lnSpc>
                <a:spcPct val="150000"/>
              </a:lnSpc>
              <a:tabLst>
                <a:tab pos="1774825" algn="l"/>
                <a:tab pos="2314575" algn="l"/>
                <a:tab pos="2755900" algn="l"/>
                <a:tab pos="2813050" algn="l"/>
              </a:tabLst>
            </a:pPr>
            <a:r>
              <a:rPr lang="ru-RU">
                <a:effectLst>
                  <a:outerShdw blurRad="38100" dist="38100" dir="2700000" algn="tl">
                    <a:srgbClr val="4E5B6F"/>
                  </a:outerShdw>
                </a:effectLst>
              </a:rPr>
              <a:t>Мутанти по гену dunce не здатні навчатися, «недотепи». Ген цей має величезні розміри. Він функціонує в клітинах певної частки головного, мозку (гангліях) мух - в грибоподібному тілі. Якщо у деревних мурах хірургічно зруйнувати це тіло, у них порушуються основи «соціального» веління. Ці дані свідчать про роль грибовидного тіла в здійсненні поведінкових реакцій. Цікаво, що у молодих мух в грибоподібному тілі швидко зростає число нових нейронів, що пов'язують з накопиченням досвіду в процесі навчання.</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0650" y="117475"/>
            <a:ext cx="8499475" cy="2563813"/>
          </a:xfrm>
          <a:prstGeom prst="rect">
            <a:avLst/>
          </a:prstGeom>
        </p:spPr>
        <p:txBody>
          <a:bodyPr>
            <a:spAutoFit/>
          </a:bodyPr>
          <a:lstStyle/>
          <a:p>
            <a:pPr indent="-63500"/>
            <a:r>
              <a:rPr lang="ru-RU">
                <a:effectLst>
                  <a:outerShdw blurRad="38100" dist="38100" dir="2700000" algn="tl">
                    <a:srgbClr val="4E5B6F"/>
                  </a:outerShdw>
                </a:effectLst>
              </a:rPr>
              <a:t>Ген rutabaga кодує білок кальцій / кальмодулін-залежну аденилатциклазу. Цей ген експресується в головному мозку імаго і залучений в процеси запам'ятовування і пам'яті. Деякі мутації впливають на розвиток грибовидного тіла мозку, мутанти виявляють труднощі в навчанні. Послідовності нуклеотидів, гомологічні rutabaga, були знайдені в геномах С. elegans, миші, корови людини. Таким чином, принаймні деякі етапи навчання у комах і савців мають загальні риси.</a:t>
            </a:r>
          </a:p>
          <a:p>
            <a:pPr indent="-63500"/>
            <a:r>
              <a:rPr lang="ru-RU">
                <a:effectLst>
                  <a:outerShdw blurRad="38100" dist="38100" dir="2700000" algn="tl">
                    <a:srgbClr val="4E5B6F"/>
                  </a:outerShdw>
                </a:effectLst>
              </a:rPr>
              <a:t>Ген agnostic кодує кальмодулін - інгібує білок. Мутанти по гену повністю втрачають здатність до навчання.</a:t>
            </a:r>
            <a:endParaRPr lang="uk-UA">
              <a:effectLst>
                <a:outerShdw blurRad="38100" dist="38100" dir="2700000" algn="tl">
                  <a:srgbClr val="4E5B6F"/>
                </a:outerShdw>
              </a:effectLs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066800" y="228600"/>
            <a:ext cx="8229600" cy="574675"/>
          </a:xfrm>
        </p:spPr>
        <p:txBody>
          <a:bodyPr>
            <a:normAutofit fontScale="90000"/>
          </a:bodyPr>
          <a:lstStyle/>
          <a:p>
            <a:pPr eaLnBrk="1" fontAlgn="auto" hangingPunct="1">
              <a:spcAft>
                <a:spcPts val="0"/>
              </a:spcAft>
              <a:defRPr/>
            </a:pPr>
            <a:r>
              <a:rPr lang="ru-RU" sz="3600" b="1" dirty="0" err="1" smtClean="0">
                <a:solidFill>
                  <a:schemeClr val="tx2"/>
                </a:solidFill>
              </a:rPr>
              <a:t>Висновки</a:t>
            </a:r>
            <a:endParaRPr lang="ru-RU" sz="3600" b="1" dirty="0">
              <a:solidFill>
                <a:schemeClr val="tx2"/>
              </a:solidFill>
            </a:endParaRPr>
          </a:p>
        </p:txBody>
      </p:sp>
      <p:sp>
        <p:nvSpPr>
          <p:cNvPr id="74754" name="Rectangle 3"/>
          <p:cNvSpPr>
            <a:spLocks noGrp="1" noChangeArrowheads="1"/>
          </p:cNvSpPr>
          <p:nvPr>
            <p:ph idx="1"/>
          </p:nvPr>
        </p:nvSpPr>
        <p:spPr>
          <a:xfrm>
            <a:off x="1066800" y="990600"/>
            <a:ext cx="7924800" cy="5410200"/>
          </a:xfrm>
        </p:spPr>
        <p:txBody>
          <a:bodyPr lIns="18000" tIns="10800" rIns="18000" bIns="10800"/>
          <a:lstStyle/>
          <a:p>
            <a:pPr marL="0" indent="0" algn="just" eaLnBrk="1" hangingPunct="1">
              <a:lnSpc>
                <a:spcPct val="80000"/>
              </a:lnSpc>
              <a:buFont typeface="Wingdings" pitchFamily="2" charset="2"/>
              <a:buNone/>
            </a:pPr>
            <a:r>
              <a:rPr lang="ru-RU" sz="2000" smtClean="0"/>
              <a:t>1. Інтелект - найбільш складний аспект для вивчення генетичними методами. Застосовувані методи тестування інтелектуальних здібностей не дають коректної оцінки для т.зв. «Природного інтелекту».</a:t>
            </a:r>
          </a:p>
          <a:p>
            <a:pPr marL="0" indent="0" algn="just" eaLnBrk="1" hangingPunct="1">
              <a:lnSpc>
                <a:spcPct val="80000"/>
              </a:lnSpc>
              <a:buFont typeface="Wingdings" pitchFamily="2" charset="2"/>
              <a:buNone/>
            </a:pPr>
            <a:r>
              <a:rPr lang="ru-RU" sz="2000" smtClean="0"/>
              <a:t>2. Тестування за допомогою тестів Біне дійсно виявляє інтелектуальні відмінності інтелекту між людьми, але ці відмінності відносяться до інтегрального інтелекту, тобто зумовленого і генотипом і середовищем.</a:t>
            </a:r>
          </a:p>
          <a:p>
            <a:pPr marL="0" indent="0" algn="just" eaLnBrk="1" hangingPunct="1">
              <a:lnSpc>
                <a:spcPct val="80000"/>
              </a:lnSpc>
              <a:buFont typeface="Wingdings" pitchFamily="2" charset="2"/>
              <a:buNone/>
            </a:pPr>
            <a:r>
              <a:rPr lang="ru-RU" sz="2000" smtClean="0"/>
              <a:t>3. Явні порушення інтелекту дійсно можуть бути обумовлені порушеннями генотипу (фенілкетонурія, синдром Дауна, шизофренія та ін.).</a:t>
            </a:r>
          </a:p>
          <a:p>
            <a:pPr marL="0" indent="0" algn="just" eaLnBrk="1" hangingPunct="1">
              <a:lnSpc>
                <a:spcPct val="80000"/>
              </a:lnSpc>
              <a:buFont typeface="Wingdings" pitchFamily="2" charset="2"/>
              <a:buNone/>
            </a:pPr>
            <a:r>
              <a:rPr lang="ru-RU" sz="2000" smtClean="0"/>
              <a:t>4. Расових відмінностей «природного» інтелекту, швидше за все, не існує.</a:t>
            </a:r>
          </a:p>
          <a:p>
            <a:pPr marL="0" indent="0" algn="just" eaLnBrk="1" hangingPunct="1">
              <a:lnSpc>
                <a:spcPct val="80000"/>
              </a:lnSpc>
              <a:buFont typeface="Wingdings" pitchFamily="2" charset="2"/>
              <a:buNone/>
            </a:pPr>
            <a:r>
              <a:rPr lang="ru-RU" sz="2000" smtClean="0"/>
              <a:t>5. Подовжні дослідження виявили генетичну зумовленість не інтелекту, а таких рис, як емоційне сприйняття навколишнього середовища, тип мислення, швидкість реакції на зовнішні подразники, швидкість навчання деяких дій.</a:t>
            </a:r>
          </a:p>
          <a:p>
            <a:pPr marL="0" indent="0" algn="just" eaLnBrk="1" hangingPunct="1">
              <a:lnSpc>
                <a:spcPct val="80000"/>
              </a:lnSpc>
              <a:buFont typeface="Wingdings" pitchFamily="2" charset="2"/>
              <a:buNone/>
            </a:pPr>
            <a:r>
              <a:rPr lang="ru-RU" sz="2000" smtClean="0"/>
              <a:t>6. Дослідження на близнюках показали збільшення відмінностей у менталітеті, контролі за поведінкою і прагненнями між МОЗ близнюками в зрілому віці. Ці дані наводять на думку про існування великого потенціалу для розумового і емоційного розвитку, який наше суспільство не використовує в достатній мірі.</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51520" y="1340768"/>
            <a:ext cx="8712968" cy="5262979"/>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marL="285750" indent="-285750"/>
            <a:r>
              <a:rPr lang="ru-RU" b="1">
                <a:solidFill>
                  <a:schemeClr val="tx1"/>
                </a:solidFill>
                <a:latin typeface="Arial" charset="0"/>
                <a:cs typeface="Arial" charset="0"/>
              </a:rPr>
              <a:t>Forkhead box protein P2 - білок людини, який кодується геном FOXP2 на 7-й хромосомі і що представляє собою фактор транскрипції - регулятор активності безлічі інших генів. FOXP2 належить до великого FOX-сімейства транскрипційних факторів.</a:t>
            </a:r>
          </a:p>
          <a:p>
            <a:pPr marL="285750" indent="-285750"/>
            <a:r>
              <a:rPr lang="ru-RU" b="1">
                <a:solidFill>
                  <a:schemeClr val="tx1"/>
                </a:solidFill>
                <a:latin typeface="Arial" charset="0"/>
                <a:cs typeface="Arial" charset="0"/>
              </a:rPr>
              <a:t>FOXP2 впливає цілий ряд процесів. Мутація, яка інактивує ген викликає труднощі в контролі м'язів обличчя і мови, а також зменшене розуміння мови.</a:t>
            </a:r>
          </a:p>
          <a:p>
            <a:pPr marL="285750" indent="-285750"/>
            <a:r>
              <a:rPr lang="ru-RU" b="1">
                <a:solidFill>
                  <a:schemeClr val="tx1"/>
                </a:solidFill>
                <a:latin typeface="Arial" charset="0"/>
                <a:cs typeface="Arial" charset="0"/>
              </a:rPr>
              <a:t>На практиці, дуже мало хто з наших 25000 генів, несуть індивідуальну відповідальність за помітні характеристики. FOXP2 є незвичайним через його «домінуючого» генетичного характеру. Він бере участь в нервовій основі нашої розумової гнучкості і спритності при управлінні м'язами наших ротів, глотки і пальців.</a:t>
            </a:r>
          </a:p>
        </p:txBody>
      </p:sp>
    </p:spTree>
  </p:cSld>
  <p:clrMapOvr>
    <a:masterClrMapping/>
  </p:clrMapOvr>
  <p:transition spd="slow">
    <p:check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3"/>
          <p:cNvSpPr>
            <a:spLocks noGrp="1" noChangeArrowheads="1"/>
          </p:cNvSpPr>
          <p:nvPr>
            <p:ph idx="1"/>
          </p:nvPr>
        </p:nvSpPr>
        <p:spPr>
          <a:xfrm>
            <a:off x="1066800" y="76200"/>
            <a:ext cx="7924800" cy="6400800"/>
          </a:xfrm>
        </p:spPr>
        <p:txBody>
          <a:bodyPr lIns="18000" rIns="18000"/>
          <a:lstStyle/>
          <a:p>
            <a:pPr marL="0" indent="0" algn="just" eaLnBrk="1" hangingPunct="1"/>
            <a:r>
              <a:rPr lang="ru-RU" sz="1700" smtClean="0"/>
              <a:t>В даний час більшість вчених дотримуються наступних поглядів на роль спадковості і середовища в розвитку інтелектуальних здібностей людини:</a:t>
            </a:r>
          </a:p>
          <a:p>
            <a:pPr marL="0" indent="0" algn="just" eaLnBrk="1" hangingPunct="1">
              <a:buFont typeface="Wingdings 2" pitchFamily="18" charset="2"/>
              <a:buNone/>
            </a:pPr>
            <a:r>
              <a:rPr lang="ru-RU" sz="1700" smtClean="0"/>
              <a:t>1) Рівень інтелектуального розвитку здорових людей залежить як від виховання і навчання, так і від спадкових особливостей.</a:t>
            </a:r>
          </a:p>
          <a:p>
            <a:pPr marL="0" indent="0" algn="just" eaLnBrk="1" hangingPunct="1">
              <a:buFont typeface="Wingdings 2" pitchFamily="18" charset="2"/>
              <a:buNone/>
            </a:pPr>
            <a:r>
              <a:rPr lang="ru-RU" sz="1700" smtClean="0"/>
              <a:t>2) Спадковістю визначається темперамент і, як наслідок, - особливості розумової діяльності - швидкість мислення, зосередженість, пам'ять, можливо - тип мислення - предметний або абстрактний.</a:t>
            </a:r>
          </a:p>
          <a:p>
            <a:pPr marL="0" indent="0" algn="just" eaLnBrk="1" hangingPunct="1">
              <a:buFont typeface="Wingdings 2" pitchFamily="18" charset="2"/>
              <a:buNone/>
            </a:pPr>
            <a:r>
              <a:rPr lang="ru-RU" sz="1700" smtClean="0"/>
              <a:t>3) Явні порушення психіки (і інтелекту) можуть бути наслідком як дефектів генотипу, так і несприятливих зовнішніх причин (травми, інфекційні хвороби).</a:t>
            </a:r>
          </a:p>
          <a:p>
            <a:pPr marL="0" indent="0" algn="just" eaLnBrk="1" hangingPunct="1">
              <a:buFont typeface="Wingdings 2" pitchFamily="18" charset="2"/>
              <a:buNone/>
            </a:pPr>
            <a:r>
              <a:rPr lang="ru-RU" sz="1700" smtClean="0"/>
              <a:t>4) Багато генетичних дефектів (генні, хромосомні, геномні мутації) дійсно призводять до зниження інтелекту (часто дуже сильному).</a:t>
            </a:r>
          </a:p>
        </p:txBody>
      </p:sp>
      <p:pic>
        <p:nvPicPr>
          <p:cNvPr id="32770" name="Picture 5" descr="Генетика интеллекта (наукопост). Часть 1. наука, интеллект, длиннопост, биология"/>
          <p:cNvPicPr>
            <a:picLocks noChangeAspect="1" noChangeArrowheads="1"/>
          </p:cNvPicPr>
          <p:nvPr/>
        </p:nvPicPr>
        <p:blipFill>
          <a:blip r:embed="rId2" cstate="print"/>
          <a:srcRect/>
          <a:stretch>
            <a:fillRect/>
          </a:stretch>
        </p:blipFill>
        <p:spPr bwMode="auto">
          <a:xfrm>
            <a:off x="1295400" y="3352800"/>
            <a:ext cx="7010400" cy="364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990600" y="152400"/>
            <a:ext cx="8458200" cy="457200"/>
          </a:xfrm>
        </p:spPr>
        <p:txBody>
          <a:bodyPr>
            <a:normAutofit fontScale="90000"/>
          </a:bodyPr>
          <a:lstStyle/>
          <a:p>
            <a:pPr eaLnBrk="1" fontAlgn="auto" hangingPunct="1">
              <a:spcAft>
                <a:spcPts val="0"/>
              </a:spcAft>
              <a:defRPr/>
            </a:pPr>
            <a:r>
              <a:rPr lang="ru-RU" sz="2400" b="1" dirty="0">
                <a:solidFill>
                  <a:schemeClr val="tx2">
                    <a:satMod val="130000"/>
                  </a:schemeClr>
                </a:solidFill>
              </a:rPr>
              <a:t/>
            </a:r>
            <a:br>
              <a:rPr lang="ru-RU" sz="2400" b="1" dirty="0">
                <a:solidFill>
                  <a:schemeClr val="tx2">
                    <a:satMod val="130000"/>
                  </a:schemeClr>
                </a:solidFill>
              </a:rPr>
            </a:br>
            <a:r>
              <a:rPr lang="ru-RU" sz="2400" b="1" dirty="0">
                <a:solidFill>
                  <a:schemeClr val="tx2"/>
                </a:solidFill>
                <a:latin typeface="Time Roman" pitchFamily="2" charset="0"/>
              </a:rPr>
              <a:t>2. </a:t>
            </a:r>
            <a:r>
              <a:rPr lang="ru-RU" sz="2400" b="1" dirty="0" err="1">
                <a:solidFill>
                  <a:schemeClr val="tx2"/>
                </a:solidFill>
                <a:latin typeface="Time Roman" pitchFamily="2" charset="0"/>
              </a:rPr>
              <a:t>Що</a:t>
            </a:r>
            <a:r>
              <a:rPr lang="ru-RU" sz="2400" b="1" dirty="0">
                <a:solidFill>
                  <a:schemeClr val="tx2"/>
                </a:solidFill>
                <a:latin typeface="Time Roman" pitchFamily="2" charset="0"/>
              </a:rPr>
              <a:t> </a:t>
            </a:r>
            <a:r>
              <a:rPr lang="ru-RU" sz="2400" b="1" dirty="0" err="1">
                <a:solidFill>
                  <a:schemeClr val="tx2"/>
                </a:solidFill>
                <a:latin typeface="Time Roman" pitchFamily="2" charset="0"/>
              </a:rPr>
              <a:t>таке</a:t>
            </a:r>
            <a:r>
              <a:rPr lang="ru-RU" sz="2400" b="1" dirty="0">
                <a:solidFill>
                  <a:schemeClr val="tx2"/>
                </a:solidFill>
                <a:latin typeface="Time Roman" pitchFamily="2" charset="0"/>
              </a:rPr>
              <a:t> </a:t>
            </a:r>
            <a:r>
              <a:rPr lang="ru-RU" sz="2400" b="1" dirty="0" err="1" smtClean="0">
                <a:solidFill>
                  <a:schemeClr val="tx2"/>
                </a:solidFill>
                <a:latin typeface="Time Roman" pitchFamily="2" charset="0"/>
              </a:rPr>
              <a:t>інтелект</a:t>
            </a:r>
            <a:r>
              <a:rPr lang="ru-RU" sz="2400" b="1" dirty="0" smtClean="0">
                <a:solidFill>
                  <a:schemeClr val="tx2"/>
                </a:solidFill>
                <a:latin typeface="Time Roman" pitchFamily="2" charset="0"/>
              </a:rPr>
              <a:t> </a:t>
            </a:r>
            <a:r>
              <a:rPr lang="ru-RU" sz="2400" b="1" dirty="0">
                <a:solidFill>
                  <a:schemeClr val="tx2"/>
                </a:solidFill>
                <a:latin typeface="Time Roman" pitchFamily="2" charset="0"/>
              </a:rPr>
              <a:t>і як </a:t>
            </a:r>
            <a:r>
              <a:rPr lang="ru-RU" sz="2400" b="1" dirty="0" err="1">
                <a:solidFill>
                  <a:schemeClr val="tx2"/>
                </a:solidFill>
                <a:latin typeface="Time Roman" pitchFamily="2" charset="0"/>
              </a:rPr>
              <a:t>його</a:t>
            </a:r>
            <a:r>
              <a:rPr lang="ru-RU" sz="2400" b="1" dirty="0">
                <a:solidFill>
                  <a:schemeClr val="tx2"/>
                </a:solidFill>
                <a:latin typeface="Time Roman" pitchFamily="2" charset="0"/>
              </a:rPr>
              <a:t> </a:t>
            </a:r>
            <a:r>
              <a:rPr lang="ru-RU" sz="2400" b="1" dirty="0" err="1">
                <a:solidFill>
                  <a:schemeClr val="tx2"/>
                </a:solidFill>
                <a:latin typeface="Time Roman" pitchFamily="2" charset="0"/>
              </a:rPr>
              <a:t>вимірюють</a:t>
            </a:r>
            <a:r>
              <a:rPr lang="ru-RU" sz="2400" b="1" dirty="0">
                <a:solidFill>
                  <a:schemeClr val="tx2"/>
                </a:solidFill>
                <a:latin typeface="Time Roman" pitchFamily="2" charset="0"/>
              </a:rPr>
              <a:t/>
            </a:r>
            <a:br>
              <a:rPr lang="ru-RU" sz="2400" b="1" dirty="0">
                <a:solidFill>
                  <a:schemeClr val="tx2"/>
                </a:solidFill>
                <a:latin typeface="Time Roman" pitchFamily="2" charset="0"/>
              </a:rPr>
            </a:br>
            <a:r>
              <a:rPr lang="ru-RU" sz="2400" b="1" dirty="0">
                <a:solidFill>
                  <a:schemeClr val="tx2"/>
                </a:solidFill>
              </a:rPr>
              <a:t/>
            </a:r>
            <a:br>
              <a:rPr lang="ru-RU" sz="2400" b="1" dirty="0">
                <a:solidFill>
                  <a:schemeClr val="tx2"/>
                </a:solidFill>
              </a:rPr>
            </a:br>
            <a:endParaRPr lang="ru-RU" sz="2400" b="1" dirty="0">
              <a:solidFill>
                <a:schemeClr val="tx2"/>
              </a:solidFill>
            </a:endParaRPr>
          </a:p>
        </p:txBody>
      </p:sp>
      <p:sp>
        <p:nvSpPr>
          <p:cNvPr id="33794" name="Rectangle 3"/>
          <p:cNvSpPr>
            <a:spLocks noGrp="1" noChangeArrowheads="1"/>
          </p:cNvSpPr>
          <p:nvPr>
            <p:ph idx="1"/>
          </p:nvPr>
        </p:nvSpPr>
        <p:spPr>
          <a:xfrm>
            <a:off x="3657600" y="552450"/>
            <a:ext cx="5410200" cy="4686300"/>
          </a:xfrm>
        </p:spPr>
        <p:txBody>
          <a:bodyPr lIns="18000" rIns="18000"/>
          <a:lstStyle/>
          <a:p>
            <a:pPr marL="0" indent="0" algn="just" eaLnBrk="1" hangingPunct="1">
              <a:buFont typeface="Wingdings 2" pitchFamily="18" charset="2"/>
              <a:buNone/>
            </a:pPr>
            <a:r>
              <a:rPr lang="ru-RU" sz="1800" smtClean="0"/>
              <a:t>Одне із завдань психогенетики полягає в тому, щоб визначити, наскільки розумові здібності залежать від генотипу і як можна вплинути на їх розвиток.</a:t>
            </a:r>
          </a:p>
          <a:p>
            <a:pPr marL="0" indent="0" algn="just" eaLnBrk="1" hangingPunct="1">
              <a:buFont typeface="Wingdings 2" pitchFamily="18" charset="2"/>
              <a:buNone/>
            </a:pPr>
            <a:r>
              <a:rPr lang="ru-RU" sz="1800" smtClean="0"/>
              <a:t>Мірою розумових здібностей є інтелект, що в перекладі з грецької і означає розум. Розроблено спеціальні тести, які вимірюють інтелект в балах коефіцієнта інтелекту (</a:t>
            </a:r>
            <a:r>
              <a:rPr lang="en-US" sz="1800" smtClean="0"/>
              <a:t>IQ), </a:t>
            </a:r>
            <a:r>
              <a:rPr lang="ru-RU" sz="1800" smtClean="0"/>
              <a:t>або величиною розумового віку.</a:t>
            </a:r>
          </a:p>
          <a:p>
            <a:pPr marL="0" indent="0" algn="just" eaLnBrk="1" hangingPunct="1">
              <a:buFont typeface="Wingdings 2" pitchFamily="18" charset="2"/>
              <a:buNone/>
            </a:pPr>
            <a:r>
              <a:rPr lang="ru-RU" sz="1800" smtClean="0"/>
              <a:t>Якщо використовуються одні й ті ж тести для тестування інтелекту людей різного віку, то їх результати аналізуються окремо. Вважається, що для людей старше 16 років результати тестування за допомогою одного і того ж тесту повинні залишатися незмінними (приблизно до 60-річного віку). Це підтверджується результатами тестування однієї людини в різному віці. Значення IQ змінюються в межах одного стандартного відхилення.</a:t>
            </a:r>
          </a:p>
          <a:p>
            <a:pPr marL="0" indent="0" algn="just" eaLnBrk="1" hangingPunct="1"/>
            <a:r>
              <a:rPr lang="ru-RU" sz="1800" smtClean="0"/>
              <a:t>Умовно прийнято вважати нормальним, якщо IQ знаходиться в межах 70-110 балів.</a:t>
            </a:r>
          </a:p>
          <a:p>
            <a:pPr marL="0" indent="0" algn="just" eaLnBrk="1" hangingPunct="1"/>
            <a:endParaRPr lang="ru-RU" sz="1600" smtClean="0">
              <a:solidFill>
                <a:schemeClr val="tx2"/>
              </a:solidFill>
            </a:endParaRPr>
          </a:p>
        </p:txBody>
      </p:sp>
      <p:pic>
        <p:nvPicPr>
          <p:cNvPr id="33795" name="Picture 6" descr="RASPREDELENIE copy"/>
          <p:cNvPicPr>
            <a:picLocks noChangeAspect="1" noChangeArrowheads="1"/>
          </p:cNvPicPr>
          <p:nvPr/>
        </p:nvPicPr>
        <p:blipFill>
          <a:blip r:embed="rId2" cstate="print"/>
          <a:srcRect/>
          <a:stretch>
            <a:fillRect/>
          </a:stretch>
        </p:blipFill>
        <p:spPr bwMode="auto">
          <a:xfrm>
            <a:off x="12700" y="809625"/>
            <a:ext cx="3429000" cy="1736725"/>
          </a:xfrm>
          <a:prstGeom prst="rect">
            <a:avLst/>
          </a:prstGeom>
          <a:noFill/>
          <a:ln w="9525">
            <a:noFill/>
            <a:miter lim="800000"/>
            <a:headEnd/>
            <a:tailEnd/>
          </a:ln>
        </p:spPr>
      </p:pic>
      <p:sp>
        <p:nvSpPr>
          <p:cNvPr id="33796" name="Text Box 8"/>
          <p:cNvSpPr txBox="1">
            <a:spLocks noChangeArrowheads="1"/>
          </p:cNvSpPr>
          <p:nvPr/>
        </p:nvSpPr>
        <p:spPr bwMode="auto">
          <a:xfrm>
            <a:off x="990600" y="2895600"/>
            <a:ext cx="2667000" cy="1638300"/>
          </a:xfrm>
          <a:prstGeom prst="rect">
            <a:avLst/>
          </a:prstGeom>
          <a:noFill/>
          <a:ln w="9525">
            <a:noFill/>
            <a:miter lim="800000"/>
            <a:headEnd/>
            <a:tailEnd/>
          </a:ln>
        </p:spPr>
        <p:txBody>
          <a:bodyPr lIns="18000" tIns="10800" rIns="18000" bIns="10800">
            <a:spAutoFit/>
          </a:bodyPr>
          <a:lstStyle/>
          <a:p>
            <a:pPr>
              <a:spcBef>
                <a:spcPct val="50000"/>
              </a:spcBef>
            </a:pPr>
            <a:r>
              <a:rPr lang="ru-RU" sz="1400" b="1">
                <a:solidFill>
                  <a:srgbClr val="000000"/>
                </a:solidFill>
                <a:latin typeface="Tahoma" pitchFamily="34" charset="0"/>
              </a:rPr>
              <a:t>Рис. Графік нормального розподілу тестованих за значеннями коефі-цієнта IQ. У межах від -1σ до + 1σ знаходиться близько 70% всіх значень.</a:t>
            </a:r>
          </a:p>
          <a:p>
            <a:pPr>
              <a:spcBef>
                <a:spcPct val="50000"/>
              </a:spcBef>
            </a:pPr>
            <a:r>
              <a:rPr lang="ru-RU" sz="1400" b="1">
                <a:solidFill>
                  <a:srgbClr val="000000"/>
                </a:solidFill>
                <a:latin typeface="Tahoma" pitchFamily="34" charset="0"/>
              </a:rPr>
              <a:t>Нормальний розпод</a:t>
            </a:r>
            <a:r>
              <a:rPr lang="uk-UA" sz="1400" b="1">
                <a:solidFill>
                  <a:srgbClr val="000000"/>
                </a:solidFill>
                <a:latin typeface="Tahoma" pitchFamily="34" charset="0"/>
              </a:rPr>
              <a:t>іл</a:t>
            </a:r>
            <a:r>
              <a:rPr lang="ru-RU" sz="1400" b="1">
                <a:solidFill>
                  <a:srgbClr val="000000"/>
                </a:solidFill>
                <a:latin typeface="Tahoma" pitchFamily="34" charset="0"/>
              </a:rPr>
              <a:t> </a:t>
            </a:r>
          </a:p>
        </p:txBody>
      </p:sp>
      <p:sp>
        <p:nvSpPr>
          <p:cNvPr id="33797" name="TextBox 1"/>
          <p:cNvSpPr txBox="1">
            <a:spLocks noChangeArrowheads="1"/>
          </p:cNvSpPr>
          <p:nvPr/>
        </p:nvSpPr>
        <p:spPr bwMode="auto">
          <a:xfrm>
            <a:off x="990600" y="6248400"/>
            <a:ext cx="8153400" cy="400050"/>
          </a:xfrm>
          <a:prstGeom prst="rect">
            <a:avLst/>
          </a:prstGeom>
          <a:noFill/>
          <a:ln w="9525">
            <a:noFill/>
            <a:miter lim="800000"/>
            <a:headEnd/>
            <a:tailEnd/>
          </a:ln>
        </p:spPr>
        <p:txBody>
          <a:bodyPr>
            <a:spAutoFit/>
          </a:bodyPr>
          <a:lstStyle/>
          <a:p>
            <a:r>
              <a:rPr lang="en-US" sz="2000">
                <a:solidFill>
                  <a:srgbClr val="000000"/>
                </a:solidFill>
                <a:latin typeface="Verdana" pitchFamily="34" charset="0"/>
              </a:rPr>
              <a:t>IQ </a:t>
            </a:r>
            <a:r>
              <a:rPr lang="uk-UA" sz="2000">
                <a:solidFill>
                  <a:srgbClr val="000000"/>
                </a:solidFill>
                <a:latin typeface="Verdana" pitchFamily="34" charset="0"/>
              </a:rPr>
              <a:t>дитини </a:t>
            </a:r>
            <a:r>
              <a:rPr lang="ru-RU" sz="2000">
                <a:solidFill>
                  <a:srgbClr val="000000"/>
                </a:solidFill>
                <a:latin typeface="Verdana" pitchFamily="34" charset="0"/>
              </a:rPr>
              <a:t>= (</a:t>
            </a:r>
            <a:r>
              <a:rPr lang="en-US" sz="2000">
                <a:solidFill>
                  <a:srgbClr val="000000"/>
                </a:solidFill>
                <a:latin typeface="Verdana" pitchFamily="34" charset="0"/>
              </a:rPr>
              <a:t>IQ</a:t>
            </a:r>
            <a:r>
              <a:rPr lang="ru-RU" sz="2000">
                <a:solidFill>
                  <a:srgbClr val="000000"/>
                </a:solidFill>
                <a:latin typeface="Verdana" pitchFamily="34" charset="0"/>
              </a:rPr>
              <a:t>матері – 100 + </a:t>
            </a:r>
            <a:r>
              <a:rPr lang="en-US" sz="2000">
                <a:solidFill>
                  <a:srgbClr val="000000"/>
                </a:solidFill>
                <a:latin typeface="Verdana" pitchFamily="34" charset="0"/>
              </a:rPr>
              <a:t>IQ</a:t>
            </a:r>
            <a:r>
              <a:rPr lang="ru-RU" sz="2000">
                <a:solidFill>
                  <a:srgbClr val="000000"/>
                </a:solidFill>
                <a:latin typeface="Verdana" pitchFamily="34" charset="0"/>
              </a:rPr>
              <a:t>батька – 100/2)*0,7+100</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Текст 2"/>
          <p:cNvSpPr>
            <a:spLocks noGrp="1"/>
          </p:cNvSpPr>
          <p:nvPr>
            <p:ph type="body" sz="half" idx="1"/>
          </p:nvPr>
        </p:nvSpPr>
        <p:spPr>
          <a:xfrm>
            <a:off x="890588" y="-4763"/>
            <a:ext cx="8216900" cy="3200401"/>
          </a:xfrm>
        </p:spPr>
        <p:txBody>
          <a:bodyPr/>
          <a:lstStyle/>
          <a:p>
            <a:pPr marL="80963" indent="0" algn="just" eaLnBrk="1" hangingPunct="1">
              <a:buFont typeface="Wingdings 2" pitchFamily="18" charset="2"/>
              <a:buNone/>
            </a:pPr>
            <a:r>
              <a:rPr lang="ru-RU" sz="1400" smtClean="0">
                <a:latin typeface="Time Roman"/>
              </a:rPr>
              <a:t>Група фахівців з Імперського коледжу Лондона виявила ген, який відповідає за розумові здібності людини.Виявляється, в мозку є ряд генів, які відповідають за рівень когнітивних функцій і за розвиток інтелекту. Кластери генів назвали М1 і М3. Виявити дані гени вийшло зовсім випадково. Так, під час хірургічного втручання в мозок людей, хворих на епілепсію, вчені виявили гени, які впливають на рівень </a:t>
            </a:r>
            <a:r>
              <a:rPr lang="en-US" sz="1400" smtClean="0">
                <a:latin typeface="Time Roman"/>
              </a:rPr>
              <a:t>IQ.</a:t>
            </a:r>
            <a:r>
              <a:rPr lang="uk-UA" sz="1400" smtClean="0">
                <a:latin typeface="Time Roman"/>
              </a:rPr>
              <a:t> Під час ретельнішого вивчення, вчені дізналися, що М1 і М3 відповідає за швидкість сприйняття інформації, пам'ять і увага, а також на можливість логічно думати та міркувати. </a:t>
            </a:r>
            <a:r>
              <a:rPr lang="ru-RU" sz="1400" smtClean="0">
                <a:latin typeface="Time Roman"/>
              </a:rPr>
              <a:t>Дослідження мереж М1 і М3 знаходиться на ранній стадії, але вчені вважають, що теоретично вплив на групи генів дозволить управляти інтелектом. </a:t>
            </a:r>
          </a:p>
          <a:p>
            <a:pPr marL="80963" indent="0" algn="just" eaLnBrk="1" hangingPunct="1">
              <a:buFont typeface="Wingdings 2" pitchFamily="18" charset="2"/>
              <a:buNone/>
            </a:pPr>
            <a:r>
              <a:rPr lang="ru-RU" sz="1400" smtClean="0">
                <a:latin typeface="Time Roman"/>
              </a:rPr>
              <a:t>За допомогою генної терапії на ембріональній стадії або в ранньому віці можна буде підвищувати рівень інтелекту, можливо навіть за межі існуючих параметрів.</a:t>
            </a:r>
          </a:p>
          <a:p>
            <a:pPr marL="80963" indent="0" algn="just" eaLnBrk="1" hangingPunct="1">
              <a:buFont typeface="Wingdings 2" pitchFamily="18" charset="2"/>
              <a:buNone/>
            </a:pPr>
            <a:r>
              <a:rPr lang="ru-RU" sz="1400" smtClean="0">
                <a:latin typeface="Time Roman"/>
              </a:rPr>
              <a:t>Для виявлення генних мереж М1 і М3 дослідники проаналізували тисячі генів людського мозку, а потім порівняли результати аналізу генетичної інформації здорових людей і людей з неврологічними розладами. Цікаво, що деякі з генів, що впливають на людський інтелект у здорових людей, у людей хворих мутують і призводять до порушення когнітивних функцій.</a:t>
            </a:r>
          </a:p>
        </p:txBody>
      </p:sp>
      <p:sp>
        <p:nvSpPr>
          <p:cNvPr id="34818" name="TextBox 4"/>
          <p:cNvSpPr txBox="1">
            <a:spLocks noChangeArrowheads="1"/>
          </p:cNvSpPr>
          <p:nvPr/>
        </p:nvSpPr>
        <p:spPr bwMode="auto">
          <a:xfrm>
            <a:off x="762000" y="5867400"/>
            <a:ext cx="8572500" cy="915988"/>
          </a:xfrm>
          <a:prstGeom prst="rect">
            <a:avLst/>
          </a:prstGeom>
          <a:noFill/>
          <a:ln w="9525">
            <a:noFill/>
            <a:miter lim="800000"/>
            <a:headEnd/>
            <a:tailEnd/>
          </a:ln>
        </p:spPr>
        <p:txBody>
          <a:bodyPr>
            <a:spAutoFit/>
          </a:bodyPr>
          <a:lstStyle/>
          <a:p>
            <a:pPr algn="ctr"/>
            <a:r>
              <a:rPr lang="ru-RU">
                <a:solidFill>
                  <a:srgbClr val="000000"/>
                </a:solidFill>
                <a:latin typeface="Verdana" pitchFamily="34" charset="0"/>
              </a:rPr>
              <a:t>Схема генних мереж, що відповідають за інтелектуальні здібності- дендрограма ,  показує кластеризацію коекспресування генів (модулів) на основі хірургічних зразках гіпокампу людини.  </a:t>
            </a:r>
          </a:p>
        </p:txBody>
      </p:sp>
      <p:pic>
        <p:nvPicPr>
          <p:cNvPr id="34819" name="Picture 4" descr="Генная анализ коэкспрессия сети."/>
          <p:cNvPicPr>
            <a:picLocks noChangeAspect="1" noChangeArrowheads="1"/>
          </p:cNvPicPr>
          <p:nvPr/>
        </p:nvPicPr>
        <p:blipFill>
          <a:blip r:embed="rId2" cstate="print"/>
          <a:srcRect l="4315" b="75386"/>
          <a:stretch>
            <a:fillRect/>
          </a:stretch>
        </p:blipFill>
        <p:spPr bwMode="auto">
          <a:xfrm>
            <a:off x="0" y="3322638"/>
            <a:ext cx="9144000" cy="2544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0600" y="-28575"/>
            <a:ext cx="8153400" cy="865188"/>
          </a:xfrm>
        </p:spPr>
        <p:txBody>
          <a:bodyPr/>
          <a:lstStyle/>
          <a:p>
            <a:pPr eaLnBrk="1" fontAlgn="auto" hangingPunct="1">
              <a:spcAft>
                <a:spcPts val="0"/>
              </a:spcAft>
              <a:defRPr/>
            </a:pPr>
            <a:r>
              <a:rPr lang="uk-UA" dirty="0" smtClean="0">
                <a:solidFill>
                  <a:schemeClr val="tx2">
                    <a:satMod val="130000"/>
                  </a:schemeClr>
                </a:solidFill>
              </a:rPr>
              <a:t>3. Метод близнюків</a:t>
            </a:r>
            <a:endParaRPr lang="ru-RU" dirty="0">
              <a:solidFill>
                <a:schemeClr val="tx2">
                  <a:satMod val="130000"/>
                </a:schemeClr>
              </a:solidFill>
            </a:endParaRPr>
          </a:p>
        </p:txBody>
      </p:sp>
      <p:sp>
        <p:nvSpPr>
          <p:cNvPr id="35842" name="Текст 2"/>
          <p:cNvSpPr>
            <a:spLocks noGrp="1"/>
          </p:cNvSpPr>
          <p:nvPr>
            <p:ph type="body" sz="half" idx="1"/>
          </p:nvPr>
        </p:nvSpPr>
        <p:spPr>
          <a:xfrm>
            <a:off x="738188" y="898525"/>
            <a:ext cx="8382000" cy="2133600"/>
          </a:xfrm>
        </p:spPr>
        <p:txBody>
          <a:bodyPr/>
          <a:lstStyle/>
          <a:p>
            <a:pPr algn="just" eaLnBrk="1" hangingPunct="1">
              <a:lnSpc>
                <a:spcPct val="80000"/>
              </a:lnSpc>
            </a:pPr>
            <a:r>
              <a:rPr lang="ru-RU" sz="2200" smtClean="0"/>
              <a:t>Метод полягає в порівнянні внутріпарної схожості монозиготних (однояйцевих) близнюків, тобто мають 100% загальних генів, і дизиготних (різнояйцевих), що мають в середньому 50% загальних генів. Якщо ми виявимо, що монозиготних близнюки схожі по досліджуваній ознаці більше, ніж дизиготних, то з цього випливає висновок, що додаткова схожість - результат дії загальних генів.</a:t>
            </a:r>
          </a:p>
        </p:txBody>
      </p:sp>
      <p:pic>
        <p:nvPicPr>
          <p:cNvPr id="35843" name="Picture 2" descr="Похожее изображение"/>
          <p:cNvPicPr>
            <a:picLocks noChangeAspect="1" noChangeArrowheads="1"/>
          </p:cNvPicPr>
          <p:nvPr/>
        </p:nvPicPr>
        <p:blipFill>
          <a:blip r:embed="rId2" cstate="print"/>
          <a:srcRect l="5724" t="8530" r="6274" b="8530"/>
          <a:stretch>
            <a:fillRect/>
          </a:stretch>
        </p:blipFill>
        <p:spPr bwMode="auto">
          <a:xfrm>
            <a:off x="1676400" y="3032125"/>
            <a:ext cx="6705600" cy="382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3000" y="0"/>
            <a:ext cx="8001000" cy="1139825"/>
          </a:xfrm>
        </p:spPr>
        <p:txBody>
          <a:bodyPr>
            <a:normAutofit fontScale="90000"/>
          </a:bodyPr>
          <a:lstStyle/>
          <a:p>
            <a:pPr eaLnBrk="1" fontAlgn="auto" hangingPunct="1">
              <a:spcAft>
                <a:spcPts val="0"/>
              </a:spcAft>
              <a:defRPr/>
            </a:pPr>
            <a:r>
              <a:rPr lang="ru-RU" dirty="0" err="1" smtClean="0">
                <a:solidFill>
                  <a:schemeClr val="tx2">
                    <a:satMod val="130000"/>
                  </a:schemeClr>
                </a:solidFill>
              </a:rPr>
              <a:t>Монозиготні</a:t>
            </a:r>
            <a:r>
              <a:rPr lang="ru-RU" dirty="0" smtClean="0">
                <a:solidFill>
                  <a:schemeClr val="tx2">
                    <a:satMod val="130000"/>
                  </a:schemeClr>
                </a:solidFill>
              </a:rPr>
              <a:t> </a:t>
            </a:r>
            <a:r>
              <a:rPr lang="ru-RU" dirty="0" err="1" smtClean="0">
                <a:solidFill>
                  <a:schemeClr val="tx2">
                    <a:satMod val="130000"/>
                  </a:schemeClr>
                </a:solidFill>
              </a:rPr>
              <a:t>близнюки</a:t>
            </a:r>
            <a:r>
              <a:rPr lang="ru-RU" dirty="0">
                <a:solidFill>
                  <a:schemeClr val="tx2">
                    <a:satMod val="130000"/>
                  </a:schemeClr>
                </a:solidFill>
              </a:rPr>
              <a:t/>
            </a:r>
            <a:br>
              <a:rPr lang="ru-RU" dirty="0">
                <a:solidFill>
                  <a:schemeClr val="tx2">
                    <a:satMod val="130000"/>
                  </a:schemeClr>
                </a:solidFill>
              </a:rPr>
            </a:br>
            <a:endParaRPr lang="ru-RU" dirty="0">
              <a:solidFill>
                <a:schemeClr val="tx2">
                  <a:satMod val="130000"/>
                </a:schemeClr>
              </a:solidFill>
            </a:endParaRPr>
          </a:p>
        </p:txBody>
      </p:sp>
      <p:sp>
        <p:nvSpPr>
          <p:cNvPr id="36866" name="Текст 2"/>
          <p:cNvSpPr>
            <a:spLocks noGrp="1"/>
          </p:cNvSpPr>
          <p:nvPr>
            <p:ph type="body" sz="half" idx="1"/>
          </p:nvPr>
        </p:nvSpPr>
        <p:spPr>
          <a:xfrm>
            <a:off x="685800" y="533400"/>
            <a:ext cx="8408988" cy="2667000"/>
          </a:xfrm>
        </p:spPr>
        <p:txBody>
          <a:bodyPr/>
          <a:lstStyle/>
          <a:p>
            <a:pPr algn="just" eaLnBrk="1" hangingPunct="1"/>
            <a:r>
              <a:rPr lang="ru-RU" sz="1700" smtClean="0"/>
              <a:t>З оцінки подібності вираховуються 3 показника: загальні гени, загальне середовище (що робить близнюків більш схожими), і індивідуальне середовище (середовище, що робить близнюків менш схожими: унікальні події в житті близнюків). З цих показників вираховується успадкованість (</a:t>
            </a:r>
            <a:r>
              <a:rPr lang="en-US" sz="1700" smtClean="0"/>
              <a:t>h) - </a:t>
            </a:r>
            <a:r>
              <a:rPr lang="ru-RU" sz="1700" smtClean="0"/>
              <a:t>цей показник говорить про загальні генетичні фактори, який робить монозиготних близнюків більш схожими. Виявлені достовірні відмінності в кореляції між ди- і монозиготними (близнюки в 2 рази більше схожі між собою за цією ознакою, ніж двійнята, тобто показник </a:t>
            </a:r>
            <a:r>
              <a:rPr lang="en-US" sz="1700" smtClean="0"/>
              <a:t>h </a:t>
            </a:r>
            <a:r>
              <a:rPr lang="ru-RU" sz="1700" smtClean="0"/>
              <a:t>дорівнює приблизно 50%)</a:t>
            </a:r>
          </a:p>
          <a:p>
            <a:pPr algn="just" eaLnBrk="1" hangingPunct="1"/>
            <a:r>
              <a:rPr lang="ru-RU" sz="1700" smtClean="0"/>
              <a:t>На зображенні бачимо, що чим далі спорідненість, тим менше кореляція між парою людей.</a:t>
            </a:r>
          </a:p>
        </p:txBody>
      </p:sp>
      <p:pic>
        <p:nvPicPr>
          <p:cNvPr id="36867" name="Picture 2"/>
          <p:cNvPicPr>
            <a:picLocks noChangeAspect="1" noChangeArrowheads="1"/>
          </p:cNvPicPr>
          <p:nvPr/>
        </p:nvPicPr>
        <p:blipFill>
          <a:blip r:embed="rId2" cstate="print"/>
          <a:srcRect/>
          <a:stretch>
            <a:fillRect/>
          </a:stretch>
        </p:blipFill>
        <p:spPr bwMode="auto">
          <a:xfrm>
            <a:off x="1752600" y="3036888"/>
            <a:ext cx="7391400" cy="3897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Паркет">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Обычная">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Паркет">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Override1.xml><?xml version="1.0" encoding="utf-8"?>
<a:themeOverride xmlns:a="http://schemas.openxmlformats.org/drawingml/2006/main">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252</TotalTime>
  <Words>3114</Words>
  <Application>Microsoft Office PowerPoint</Application>
  <PresentationFormat>Экран (4:3)</PresentationFormat>
  <Paragraphs>121</Paragraphs>
  <Slides>46</Slides>
  <Notes>0</Notes>
  <HiddenSlides>0</HiddenSlides>
  <MMClips>0</MMClips>
  <ScaleCrop>false</ScaleCrop>
  <HeadingPairs>
    <vt:vector size="4" baseType="variant">
      <vt:variant>
        <vt:lpstr>Тема</vt:lpstr>
      </vt:variant>
      <vt:variant>
        <vt:i4>2</vt:i4>
      </vt:variant>
      <vt:variant>
        <vt:lpstr>Заголовки слайдов</vt:lpstr>
      </vt:variant>
      <vt:variant>
        <vt:i4>46</vt:i4>
      </vt:variant>
    </vt:vector>
  </HeadingPairs>
  <TitlesOfParts>
    <vt:vector size="48" baseType="lpstr">
      <vt:lpstr>Солнцестояние</vt:lpstr>
      <vt:lpstr>Паркет</vt:lpstr>
      <vt:lpstr>Генетика інтелекту. Успадкування IQ та його зміни з віком</vt:lpstr>
      <vt:lpstr>План</vt:lpstr>
      <vt:lpstr>Слайд 3</vt:lpstr>
      <vt:lpstr>1. Історія питання</vt:lpstr>
      <vt:lpstr>Слайд 5</vt:lpstr>
      <vt:lpstr> 2. Що таке інтелект і як його вимірюють  </vt:lpstr>
      <vt:lpstr>Слайд 7</vt:lpstr>
      <vt:lpstr>3. Метод близнюків</vt:lpstr>
      <vt:lpstr>Монозиготні близнюки </vt:lpstr>
      <vt:lpstr>Показано порівняння кореляцій у родичів, які виросли в одному середовищі і виросли в різних середовищах (розлучені).</vt:lpstr>
      <vt:lpstr>Порівняно показники спадкування інтелекту з успадкованям інших фенотипів, наприклад, з оцінками за різні предмети; генетичний фактор приблизно 50%:</vt:lpstr>
      <vt:lpstr>Слайд 12</vt:lpstr>
      <vt:lpstr>4. Гіпотеза про "generalist genes"</vt:lpstr>
      <vt:lpstr>5. Значення IQ у людей з явними відхиленнями психіки від норми</vt:lpstr>
      <vt:lpstr>Слайд 15</vt:lpstr>
      <vt:lpstr>6. Інтелект і особливості поведінки людей з аномаліями числа хромосом</vt:lpstr>
      <vt:lpstr>Слайд 17</vt:lpstr>
      <vt:lpstr>Слайд 18</vt:lpstr>
      <vt:lpstr>Слайд 19</vt:lpstr>
      <vt:lpstr>Слайд 20</vt:lpstr>
      <vt:lpstr>Слайд 21</vt:lpstr>
      <vt:lpstr>Слайд 22</vt:lpstr>
      <vt:lpstr>Слайд 23</vt:lpstr>
      <vt:lpstr>“Языковой ген", FOXP2, широко распространен не только у людей, но и у млекопитающих. Более того, человеческая версия отличается от мышей всего на три аминокислоты.</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Висновки</vt:lpstr>
      <vt:lpstr>Слайд 46</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Генетика інтелекту. Успадкування IQ та його зміни з віком</dc:title>
  <dc:creator>1</dc:creator>
  <cp:lastModifiedBy>Руслан Аминов</cp:lastModifiedBy>
  <cp:revision>54</cp:revision>
  <dcterms:created xsi:type="dcterms:W3CDTF">2017-06-20T20:20:39Z</dcterms:created>
  <dcterms:modified xsi:type="dcterms:W3CDTF">2022-08-26T15:25:13Z</dcterms:modified>
</cp:coreProperties>
</file>