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94" r:id="rId4"/>
    <p:sldId id="350" r:id="rId5"/>
    <p:sldId id="295" r:id="rId6"/>
    <p:sldId id="298" r:id="rId7"/>
    <p:sldId id="296" r:id="rId8"/>
    <p:sldId id="299" r:id="rId9"/>
    <p:sldId id="297" r:id="rId10"/>
    <p:sldId id="300" r:id="rId11"/>
    <p:sldId id="301" r:id="rId12"/>
    <p:sldId id="302" r:id="rId13"/>
    <p:sldId id="303" r:id="rId14"/>
    <p:sldId id="304"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3" r:id="rId51"/>
    <p:sldId id="322" r:id="rId52"/>
    <p:sldId id="324" r:id="rId53"/>
    <p:sldId id="325" r:id="rId54"/>
    <p:sldId id="328"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8" r:id="rId68"/>
    <p:sldId id="344" r:id="rId69"/>
    <p:sldId id="345"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399" r:id="rId119"/>
    <p:sldId id="400" r:id="rId120"/>
    <p:sldId id="401" r:id="rId121"/>
    <p:sldId id="402" r:id="rId122"/>
    <p:sldId id="403" r:id="rId123"/>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3" d="100"/>
          <a:sy n="43" d="100"/>
        </p:scale>
        <p:origin x="-1278"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5DD279CA-2B2E-4041-A73E-0C3C5D56A6CC}" type="datetimeFigureOut">
              <a:rPr lang="uk-UA"/>
              <a:pPr>
                <a:defRPr/>
              </a:pPr>
              <a:t>26.08.2022</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78BFF78D-1F72-4D68-B736-466586903759}"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73A911B-E6D0-49E5-AC7A-B5FB2BC6BC37}" type="datetimeFigureOut">
              <a:rPr lang="uk-UA"/>
              <a:pPr>
                <a:defRPr/>
              </a:pPr>
              <a:t>26.08.2022</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757F6185-DD63-4E2E-B3DF-801A1A0CB5C8}"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EC06199A-0FE2-43B8-8BCE-031612D1E626}" type="datetimeFigureOut">
              <a:rPr lang="uk-UA"/>
              <a:pPr>
                <a:defRPr/>
              </a:pPr>
              <a:t>26.08.2022</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EBA5B33D-1D94-41C4-8015-F8A8CBCA00FF}" type="slidenum">
              <a:rPr lang="uk-UA"/>
              <a:pPr>
                <a:defRPr/>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4" name="Прямоугольник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extLst/>
          </a:lstStyle>
          <a:p>
            <a:pPr fontAlgn="auto">
              <a:spcBef>
                <a:spcPts val="0"/>
              </a:spcBef>
              <a:spcAft>
                <a:spcPts val="0"/>
              </a:spcAft>
              <a:defRPr/>
            </a:pPr>
            <a:endParaRPr lang="en-US">
              <a:solidFill>
                <a:prstClr val="black"/>
              </a:solidFill>
              <a:latin typeface="+mn-lt"/>
              <a:cs typeface="+mn-cs"/>
            </a:endParaRPr>
          </a:p>
        </p:txBody>
      </p:sp>
      <p:sp>
        <p:nvSpPr>
          <p:cNvPr id="12" name="Заголовок 11"/>
          <p:cNvSpPr>
            <a:spLocks noGrp="1"/>
          </p:cNvSpPr>
          <p:nvPr>
            <p:ph type="ctrTitle"/>
          </p:nvPr>
        </p:nvSpPr>
        <p:spPr>
          <a:xfrm>
            <a:off x="3366868" y="533400"/>
            <a:ext cx="5105400" cy="2868168"/>
          </a:xfrm>
        </p:spPr>
        <p:txBody>
          <a:bodyPr>
            <a:noAutofit/>
          </a:bodyPr>
          <a:lstStyle>
            <a:lvl1pPr algn="r">
              <a:defRPr sz="4200" b="1"/>
            </a:lvl1pPr>
            <a:extLst/>
          </a:lstStyle>
          <a:p>
            <a:r>
              <a:rPr lang="ru-RU" smtClean="0"/>
              <a:t>Образец заголовка</a:t>
            </a:r>
            <a:endParaRPr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6" name="Дата 30"/>
          <p:cNvSpPr>
            <a:spLocks noGrp="1"/>
          </p:cNvSpPr>
          <p:nvPr>
            <p:ph type="dt" sz="half" idx="10"/>
          </p:nvPr>
        </p:nvSpPr>
        <p:spPr>
          <a:xfrm>
            <a:off x="5870575" y="6557963"/>
            <a:ext cx="2003425" cy="227012"/>
          </a:xfrm>
        </p:spPr>
        <p:txBody>
          <a:bodyPr/>
          <a:lstStyle>
            <a:lvl1pPr>
              <a:defRPr lang="en-US">
                <a:solidFill>
                  <a:srgbClr val="FFFFFF"/>
                </a:solidFill>
              </a:defRPr>
            </a:lvl1pPr>
            <a:extLst/>
          </a:lstStyle>
          <a:p>
            <a:pPr>
              <a:defRPr/>
            </a:pPr>
            <a:fld id="{4065CE21-C58D-4C9B-B268-1AE172457197}" type="datetimeFigureOut">
              <a:rPr lang="ru-RU"/>
              <a:pPr>
                <a:defRPr/>
              </a:pPr>
              <a:t>26.08.2022</a:t>
            </a:fld>
            <a:endParaRPr lang="ru-RU"/>
          </a:p>
        </p:txBody>
      </p:sp>
      <p:sp>
        <p:nvSpPr>
          <p:cNvPr id="7" name="Нижний колонтитул 17"/>
          <p:cNvSpPr>
            <a:spLocks noGrp="1"/>
          </p:cNvSpPr>
          <p:nvPr>
            <p:ph type="ftr" sz="quarter" idx="11"/>
          </p:nvPr>
        </p:nvSpPr>
        <p:spPr>
          <a:xfrm>
            <a:off x="2819400" y="6557963"/>
            <a:ext cx="2927350" cy="228600"/>
          </a:xfrm>
        </p:spPr>
        <p:txBody>
          <a:bodyPr/>
          <a:lstStyle>
            <a:lvl1pPr>
              <a:defRPr lang="en-US">
                <a:solidFill>
                  <a:srgbClr val="FFFFFF"/>
                </a:solidFill>
              </a:defRPr>
            </a:lvl1pPr>
            <a:extLst/>
          </a:lstStyle>
          <a:p>
            <a:pPr>
              <a:defRPr/>
            </a:pPr>
            <a:endParaRPr lang="ru-RU"/>
          </a:p>
        </p:txBody>
      </p:sp>
      <p:sp>
        <p:nvSpPr>
          <p:cNvPr id="8" name="Номер слайда 28"/>
          <p:cNvSpPr>
            <a:spLocks noGrp="1"/>
          </p:cNvSpPr>
          <p:nvPr>
            <p:ph type="sldNum" sz="quarter" idx="12"/>
          </p:nvPr>
        </p:nvSpPr>
        <p:spPr>
          <a:xfrm>
            <a:off x="7880350" y="6556375"/>
            <a:ext cx="588963" cy="228600"/>
          </a:xfrm>
        </p:spPr>
        <p:txBody>
          <a:bodyPr/>
          <a:lstStyle>
            <a:lvl1pPr>
              <a:defRPr lang="en-US">
                <a:solidFill>
                  <a:srgbClr val="FFFFFF"/>
                </a:solidFill>
              </a:defRPr>
            </a:lvl1pPr>
            <a:extLst/>
          </a:lstStyle>
          <a:p>
            <a:pPr>
              <a:defRPr/>
            </a:pPr>
            <a:fld id="{1DD5E9EC-CADF-40A2-A1FB-854B97726BF9}"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6"/>
          <p:cNvSpPr>
            <a:spLocks noGrp="1"/>
          </p:cNvSpPr>
          <p:nvPr>
            <p:ph type="dt" sz="half" idx="10"/>
          </p:nvPr>
        </p:nvSpPr>
        <p:spPr/>
        <p:txBody>
          <a:bodyPr/>
          <a:lstStyle>
            <a:lvl1pPr>
              <a:defRPr/>
            </a:lvl1pPr>
          </a:lstStyle>
          <a:p>
            <a:pPr>
              <a:defRPr/>
            </a:pPr>
            <a:fld id="{D1A93E99-B4D9-4D9A-AE13-20FEDEB3AA6D}" type="datetimeFigureOut">
              <a:rPr lang="ru-RU"/>
              <a:pPr>
                <a:defRPr/>
              </a:pPr>
              <a:t>26.08.2022</a:t>
            </a:fld>
            <a:endParaRPr lang="ru-RU"/>
          </a:p>
        </p:txBody>
      </p:sp>
      <p:sp>
        <p:nvSpPr>
          <p:cNvPr id="5" name="Нижний колонтитул 3"/>
          <p:cNvSpPr>
            <a:spLocks noGrp="1"/>
          </p:cNvSpPr>
          <p:nvPr>
            <p:ph type="ftr" sz="quarter" idx="11"/>
          </p:nvPr>
        </p:nvSpPr>
        <p:spPr/>
        <p:txBody>
          <a:bodyPr/>
          <a:lstStyle>
            <a:lvl1pPr>
              <a:defRPr/>
            </a:lvl1pPr>
          </a:lstStyle>
          <a:p>
            <a:pPr>
              <a:defRPr/>
            </a:pPr>
            <a:endParaRPr lang="ru-RU"/>
          </a:p>
        </p:txBody>
      </p:sp>
      <p:sp>
        <p:nvSpPr>
          <p:cNvPr id="6" name="Номер слайда 15"/>
          <p:cNvSpPr>
            <a:spLocks noGrp="1"/>
          </p:cNvSpPr>
          <p:nvPr>
            <p:ph type="sldNum" sz="quarter" idx="12"/>
          </p:nvPr>
        </p:nvSpPr>
        <p:spPr/>
        <p:txBody>
          <a:bodyPr/>
          <a:lstStyle>
            <a:lvl1pPr>
              <a:defRPr/>
            </a:lvl1pPr>
          </a:lstStyle>
          <a:p>
            <a:pPr>
              <a:defRPr/>
            </a:pPr>
            <a:fld id="{4B53CC65-EE58-446E-ACF5-11856DE7F8CB}"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anchor="t"/>
          <a:lstStyle>
            <a:lvl1pPr algn="r">
              <a:buNone/>
              <a:defRPr sz="4200" b="1" cap="all"/>
            </a:lvl1pPr>
            <a:extLst/>
          </a:lstStyle>
          <a:p>
            <a:r>
              <a:rPr lang="ru-RU" smtClean="0"/>
              <a:t>Образец заголовка</a:t>
            </a:r>
            <a:endParaRPr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4" name="Дата 3"/>
          <p:cNvSpPr>
            <a:spLocks noGrp="1"/>
          </p:cNvSpPr>
          <p:nvPr>
            <p:ph type="dt" sz="half" idx="10"/>
          </p:nvPr>
        </p:nvSpPr>
        <p:spPr>
          <a:xfrm>
            <a:off x="4724400" y="6556375"/>
            <a:ext cx="2001838" cy="227013"/>
          </a:xfrm>
        </p:spPr>
        <p:txBody>
          <a:bodyPr/>
          <a:lstStyle>
            <a:lvl1pPr>
              <a:defRPr>
                <a:solidFill>
                  <a:srgbClr val="1F497D"/>
                </a:solidFill>
              </a:defRPr>
            </a:lvl1pPr>
            <a:extLst/>
          </a:lstStyle>
          <a:p>
            <a:pPr>
              <a:defRPr/>
            </a:pPr>
            <a:fld id="{FA58F76F-3B56-42F7-A96D-A9CAD4943AE3}" type="datetimeFigureOut">
              <a:rPr lang="ru-RU"/>
              <a:pPr>
                <a:defRPr/>
              </a:pPr>
              <a:t>26.08.2022</a:t>
            </a:fld>
            <a:endParaRPr lang="ru-RU"/>
          </a:p>
        </p:txBody>
      </p:sp>
      <p:sp>
        <p:nvSpPr>
          <p:cNvPr id="5" name="Нижний колонтитул 4"/>
          <p:cNvSpPr>
            <a:spLocks noGrp="1"/>
          </p:cNvSpPr>
          <p:nvPr>
            <p:ph type="ftr" sz="quarter" idx="11"/>
          </p:nvPr>
        </p:nvSpPr>
        <p:spPr>
          <a:xfrm>
            <a:off x="1735138" y="6556375"/>
            <a:ext cx="2895600" cy="228600"/>
          </a:xfrm>
        </p:spPr>
        <p:txBody>
          <a:bodyPr/>
          <a:lstStyle>
            <a:lvl1pPr>
              <a:defRPr>
                <a:solidFill>
                  <a:srgbClr val="1F497D"/>
                </a:solidFill>
              </a:defRPr>
            </a:lvl1pPr>
            <a:extLst/>
          </a:lstStyle>
          <a:p>
            <a:pPr>
              <a:defRPr/>
            </a:pPr>
            <a:endParaRPr lang="ru-RU"/>
          </a:p>
        </p:txBody>
      </p:sp>
      <p:sp>
        <p:nvSpPr>
          <p:cNvPr id="6" name="Номер слайда 5"/>
          <p:cNvSpPr>
            <a:spLocks noGrp="1"/>
          </p:cNvSpPr>
          <p:nvPr>
            <p:ph type="sldNum" sz="quarter" idx="12"/>
          </p:nvPr>
        </p:nvSpPr>
        <p:spPr>
          <a:xfrm>
            <a:off x="6734175" y="6554788"/>
            <a:ext cx="587375" cy="228600"/>
          </a:xfrm>
        </p:spPr>
        <p:txBody>
          <a:bodyPr/>
          <a:lstStyle>
            <a:lvl1pPr>
              <a:defRPr/>
            </a:lvl1pPr>
            <a:extLst/>
          </a:lstStyle>
          <a:p>
            <a:pPr>
              <a:defRPr/>
            </a:pPr>
            <a:fld id="{867FC2A9-44BB-477B-BAC5-6B4B8AAB274E}"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457200"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178808" y="1600200"/>
            <a:ext cx="352044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6"/>
          <p:cNvSpPr>
            <a:spLocks noGrp="1"/>
          </p:cNvSpPr>
          <p:nvPr>
            <p:ph type="dt" sz="half" idx="10"/>
          </p:nvPr>
        </p:nvSpPr>
        <p:spPr/>
        <p:txBody>
          <a:bodyPr/>
          <a:lstStyle>
            <a:lvl1pPr>
              <a:defRPr/>
            </a:lvl1pPr>
          </a:lstStyle>
          <a:p>
            <a:pPr>
              <a:defRPr/>
            </a:pPr>
            <a:fld id="{55E508A8-D7CA-45F6-887B-931C27398578}" type="datetimeFigureOut">
              <a:rPr lang="ru-RU"/>
              <a:pPr>
                <a:defRPr/>
              </a:pPr>
              <a:t>26.08.2022</a:t>
            </a:fld>
            <a:endParaRPr lang="ru-RU"/>
          </a:p>
        </p:txBody>
      </p:sp>
      <p:sp>
        <p:nvSpPr>
          <p:cNvPr id="6" name="Нижний колонтитул 3"/>
          <p:cNvSpPr>
            <a:spLocks noGrp="1"/>
          </p:cNvSpPr>
          <p:nvPr>
            <p:ph type="ftr" sz="quarter" idx="11"/>
          </p:nvPr>
        </p:nvSpPr>
        <p:spPr/>
        <p:txBody>
          <a:bodyPr/>
          <a:lstStyle>
            <a:lvl1pPr>
              <a:defRPr/>
            </a:lvl1pPr>
          </a:lstStyle>
          <a:p>
            <a:pPr>
              <a:defRPr/>
            </a:pPr>
            <a:endParaRPr lang="ru-RU"/>
          </a:p>
        </p:txBody>
      </p:sp>
      <p:sp>
        <p:nvSpPr>
          <p:cNvPr id="7" name="Номер слайда 15"/>
          <p:cNvSpPr>
            <a:spLocks noGrp="1"/>
          </p:cNvSpPr>
          <p:nvPr>
            <p:ph type="sldNum" sz="quarter" idx="12"/>
          </p:nvPr>
        </p:nvSpPr>
        <p:spPr/>
        <p:txBody>
          <a:bodyPr/>
          <a:lstStyle>
            <a:lvl1pPr>
              <a:defRPr/>
            </a:lvl1pPr>
          </a:lstStyle>
          <a:p>
            <a:pPr>
              <a:defRPr/>
            </a:pPr>
            <a:fld id="{FD25EA9C-3059-444F-AFDF-A8DA8BECA884}"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6"/>
          <p:cNvSpPr>
            <a:spLocks noGrp="1"/>
          </p:cNvSpPr>
          <p:nvPr>
            <p:ph type="dt" sz="half" idx="10"/>
          </p:nvPr>
        </p:nvSpPr>
        <p:spPr/>
        <p:txBody>
          <a:bodyPr/>
          <a:lstStyle>
            <a:lvl1pPr>
              <a:defRPr/>
            </a:lvl1pPr>
          </a:lstStyle>
          <a:p>
            <a:pPr>
              <a:defRPr/>
            </a:pPr>
            <a:fld id="{90873876-B988-476D-A813-EA20C348557F}" type="datetimeFigureOut">
              <a:rPr lang="ru-RU"/>
              <a:pPr>
                <a:defRPr/>
              </a:pPr>
              <a:t>26.08.2022</a:t>
            </a:fld>
            <a:endParaRPr lang="ru-RU"/>
          </a:p>
        </p:txBody>
      </p:sp>
      <p:sp>
        <p:nvSpPr>
          <p:cNvPr id="8" name="Нижний колонтитул 3"/>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B2164625-820E-41EB-9A7A-B5ED9AC21028}"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lang="ru-RU" smtClean="0"/>
              <a:t>Образец заголовка</a:t>
            </a:r>
            <a:endParaRPr lang="en-US"/>
          </a:p>
        </p:txBody>
      </p:sp>
      <p:sp>
        <p:nvSpPr>
          <p:cNvPr id="3" name="Дата 26"/>
          <p:cNvSpPr>
            <a:spLocks noGrp="1"/>
          </p:cNvSpPr>
          <p:nvPr>
            <p:ph type="dt" sz="half" idx="10"/>
          </p:nvPr>
        </p:nvSpPr>
        <p:spPr/>
        <p:txBody>
          <a:bodyPr/>
          <a:lstStyle>
            <a:lvl1pPr>
              <a:defRPr/>
            </a:lvl1pPr>
          </a:lstStyle>
          <a:p>
            <a:pPr>
              <a:defRPr/>
            </a:pPr>
            <a:fld id="{0BC965F6-A9AE-4B3A-9E26-F4EFC19D5837}" type="datetimeFigureOut">
              <a:rPr lang="ru-RU"/>
              <a:pPr>
                <a:defRPr/>
              </a:pPr>
              <a:t>26.08.2022</a:t>
            </a:fld>
            <a:endParaRPr lang="ru-RU"/>
          </a:p>
        </p:txBody>
      </p:sp>
      <p:sp>
        <p:nvSpPr>
          <p:cNvPr id="4" name="Нижний колонтитул 3"/>
          <p:cNvSpPr>
            <a:spLocks noGrp="1"/>
          </p:cNvSpPr>
          <p:nvPr>
            <p:ph type="ftr" sz="quarter" idx="11"/>
          </p:nvPr>
        </p:nvSpPr>
        <p:spPr/>
        <p:txBody>
          <a:bodyPr/>
          <a:lstStyle>
            <a:lvl1pPr>
              <a:defRPr/>
            </a:lvl1pPr>
          </a:lstStyle>
          <a:p>
            <a:pPr>
              <a:defRPr/>
            </a:pPr>
            <a:endParaRPr lang="ru-RU"/>
          </a:p>
        </p:txBody>
      </p:sp>
      <p:sp>
        <p:nvSpPr>
          <p:cNvPr id="5" name="Номер слайда 15"/>
          <p:cNvSpPr>
            <a:spLocks noGrp="1"/>
          </p:cNvSpPr>
          <p:nvPr>
            <p:ph type="sldNum" sz="quarter" idx="12"/>
          </p:nvPr>
        </p:nvSpPr>
        <p:spPr/>
        <p:txBody>
          <a:bodyPr/>
          <a:lstStyle>
            <a:lvl1pPr>
              <a:defRPr/>
            </a:lvl1pPr>
          </a:lstStyle>
          <a:p>
            <a:pPr>
              <a:defRPr/>
            </a:pPr>
            <a:fld id="{76063E3C-E83B-425E-891E-D8AE85E4C9D9}"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26"/>
          <p:cNvSpPr>
            <a:spLocks noGrp="1"/>
          </p:cNvSpPr>
          <p:nvPr>
            <p:ph type="dt" sz="half" idx="10"/>
          </p:nvPr>
        </p:nvSpPr>
        <p:spPr/>
        <p:txBody>
          <a:bodyPr/>
          <a:lstStyle>
            <a:lvl1pPr>
              <a:defRPr/>
            </a:lvl1pPr>
          </a:lstStyle>
          <a:p>
            <a:pPr>
              <a:defRPr/>
            </a:pPr>
            <a:fld id="{CD2462BF-60BC-4703-B50F-FBE65AE35870}" type="datetimeFigureOut">
              <a:rPr lang="ru-RU"/>
              <a:pPr>
                <a:defRPr/>
              </a:pPr>
              <a:t>26.08.2022</a:t>
            </a:fld>
            <a:endParaRPr lang="ru-RU"/>
          </a:p>
        </p:txBody>
      </p:sp>
      <p:sp>
        <p:nvSpPr>
          <p:cNvPr id="3" name="Нижний колонтитул 3"/>
          <p:cNvSpPr>
            <a:spLocks noGrp="1"/>
          </p:cNvSpPr>
          <p:nvPr>
            <p:ph type="ftr" sz="quarter" idx="11"/>
          </p:nvPr>
        </p:nvSpPr>
        <p:spPr/>
        <p:txBody>
          <a:bodyPr/>
          <a:lstStyle>
            <a:lvl1pPr>
              <a:defRPr/>
            </a:lvl1pPr>
          </a:lstStyle>
          <a:p>
            <a:pPr>
              <a:defRPr/>
            </a:pPr>
            <a:endParaRPr lang="ru-RU"/>
          </a:p>
        </p:txBody>
      </p:sp>
      <p:sp>
        <p:nvSpPr>
          <p:cNvPr id="4" name="Номер слайда 15"/>
          <p:cNvSpPr>
            <a:spLocks noGrp="1"/>
          </p:cNvSpPr>
          <p:nvPr>
            <p:ph type="sldNum" sz="quarter" idx="12"/>
          </p:nvPr>
        </p:nvSpPr>
        <p:spPr/>
        <p:txBody>
          <a:bodyPr/>
          <a:lstStyle>
            <a:lvl1pPr>
              <a:defRPr/>
            </a:lvl1pPr>
          </a:lstStyle>
          <a:p>
            <a:pPr>
              <a:defRPr/>
            </a:pPr>
            <a:fld id="{ED7473ED-6383-4F65-8AFB-48BB352F0373}"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lstStyle>
            <a:lvl1pPr algn="l">
              <a:buNone/>
              <a:defRPr lang="en-US" sz="2400" baseline="0" smtClean="0"/>
            </a:lvl1pPr>
            <a:extLst/>
          </a:lstStyle>
          <a:p>
            <a:r>
              <a:rPr lang="ru-RU" smtClean="0"/>
              <a:t>Образец заголовка</a:t>
            </a:r>
            <a:endParaRPr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6"/>
          <p:cNvSpPr>
            <a:spLocks noGrp="1"/>
          </p:cNvSpPr>
          <p:nvPr>
            <p:ph type="dt" sz="half" idx="10"/>
          </p:nvPr>
        </p:nvSpPr>
        <p:spPr/>
        <p:txBody>
          <a:bodyPr/>
          <a:lstStyle>
            <a:lvl1pPr>
              <a:defRPr/>
            </a:lvl1pPr>
          </a:lstStyle>
          <a:p>
            <a:pPr>
              <a:defRPr/>
            </a:pPr>
            <a:fld id="{62757A3E-4828-4DCD-B67C-6A9C21691923}" type="datetimeFigureOut">
              <a:rPr lang="ru-RU"/>
              <a:pPr>
                <a:defRPr/>
              </a:pPr>
              <a:t>26.08.2022</a:t>
            </a:fld>
            <a:endParaRPr lang="ru-RU"/>
          </a:p>
        </p:txBody>
      </p:sp>
      <p:sp>
        <p:nvSpPr>
          <p:cNvPr id="6" name="Нижний колонтитул 3"/>
          <p:cNvSpPr>
            <a:spLocks noGrp="1"/>
          </p:cNvSpPr>
          <p:nvPr>
            <p:ph type="ftr" sz="quarter" idx="11"/>
          </p:nvPr>
        </p:nvSpPr>
        <p:spPr/>
        <p:txBody>
          <a:bodyPr/>
          <a:lstStyle>
            <a:lvl1pPr>
              <a:defRPr/>
            </a:lvl1pPr>
          </a:lstStyle>
          <a:p>
            <a:pPr>
              <a:defRPr/>
            </a:pPr>
            <a:endParaRPr lang="ru-RU"/>
          </a:p>
        </p:txBody>
      </p:sp>
      <p:sp>
        <p:nvSpPr>
          <p:cNvPr id="7" name="Номер слайда 15"/>
          <p:cNvSpPr>
            <a:spLocks noGrp="1"/>
          </p:cNvSpPr>
          <p:nvPr>
            <p:ph type="sldNum" sz="quarter" idx="12"/>
          </p:nvPr>
        </p:nvSpPr>
        <p:spPr/>
        <p:txBody>
          <a:bodyPr/>
          <a:lstStyle>
            <a:lvl1pPr>
              <a:defRPr/>
            </a:lvl1pPr>
          </a:lstStyle>
          <a:p>
            <a:pPr>
              <a:defRPr/>
            </a:pPr>
            <a:fld id="{F05555F7-0320-480C-8C51-C37EAA1B13E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23CBCCC6-6B97-4676-85D3-C29E7B8CEF0C}" type="datetimeFigureOut">
              <a:rPr lang="uk-UA"/>
              <a:pPr>
                <a:defRPr/>
              </a:pPr>
              <a:t>26.08.2022</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8FD687FC-4C92-4013-A925-B192BF924219}" type="slidenum">
              <a:rPr lang="uk-UA"/>
              <a:pPr>
                <a:defRPr/>
              </a:pPr>
              <a:t>‹#›</a:t>
            </a:fld>
            <a:endParaRPr lang="uk-U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5" name="Прямоугольник 7"/>
          <p:cNvSpPr/>
          <p:nvPr/>
        </p:nvSpPr>
        <p:spPr>
          <a:xfrm rot="21240000">
            <a:off x="598488" y="1004888"/>
            <a:ext cx="4319587" cy="431165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Прямоугольник 8"/>
          <p:cNvSpPr/>
          <p:nvPr/>
        </p:nvSpPr>
        <p:spPr>
          <a:xfrm rot="21420000">
            <a:off x="596900" y="998538"/>
            <a:ext cx="4319588" cy="4313237"/>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Заголовок 1"/>
          <p:cNvSpPr>
            <a:spLocks noGrp="1"/>
          </p:cNvSpPr>
          <p:nvPr>
            <p:ph type="title"/>
          </p:nvPr>
        </p:nvSpPr>
        <p:spPr>
          <a:xfrm>
            <a:off x="5389098" y="1143000"/>
            <a:ext cx="3429000" cy="2057400"/>
          </a:xfrm>
        </p:spPr>
        <p:txBody>
          <a:bodyPr/>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ru-RU" smtClean="0"/>
              <a:t>Образец заголовка</a:t>
            </a:r>
            <a:endParaRPr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7" name="Дата 4"/>
          <p:cNvSpPr>
            <a:spLocks noGrp="1"/>
          </p:cNvSpPr>
          <p:nvPr>
            <p:ph type="dt" sz="half" idx="10"/>
          </p:nvPr>
        </p:nvSpPr>
        <p:spPr/>
        <p:txBody>
          <a:bodyPr/>
          <a:lstStyle>
            <a:lvl1pPr>
              <a:defRPr>
                <a:solidFill>
                  <a:srgbClr val="EEECE1"/>
                </a:solidFill>
              </a:defRPr>
            </a:lvl1pPr>
            <a:extLst/>
          </a:lstStyle>
          <a:p>
            <a:pPr>
              <a:defRPr/>
            </a:pPr>
            <a:fld id="{59496448-E7BD-494E-BCC4-83FF4931D125}" type="datetimeFigureOut">
              <a:rPr lang="ru-RU"/>
              <a:pPr>
                <a:defRPr/>
              </a:pPr>
              <a:t>26.08.2022</a:t>
            </a:fld>
            <a:endParaRPr lang="ru-RU"/>
          </a:p>
        </p:txBody>
      </p:sp>
      <p:sp>
        <p:nvSpPr>
          <p:cNvPr id="8" name="Нижний колонтитул 5"/>
          <p:cNvSpPr>
            <a:spLocks noGrp="1"/>
          </p:cNvSpPr>
          <p:nvPr>
            <p:ph type="ftr" sz="quarter" idx="11"/>
          </p:nvPr>
        </p:nvSpPr>
        <p:spPr/>
        <p:txBody>
          <a:bodyPr/>
          <a:lstStyle>
            <a:lvl1pPr>
              <a:defRPr>
                <a:solidFill>
                  <a:srgbClr val="EEECE1"/>
                </a:solidFill>
              </a:defRPr>
            </a:lvl1pPr>
            <a:extLst/>
          </a:lstStyle>
          <a:p>
            <a:pPr>
              <a:defRPr/>
            </a:pPr>
            <a:endParaRPr lang="ru-RU"/>
          </a:p>
        </p:txBody>
      </p:sp>
      <p:sp>
        <p:nvSpPr>
          <p:cNvPr id="9" name="Номер слайда 6"/>
          <p:cNvSpPr>
            <a:spLocks noGrp="1"/>
          </p:cNvSpPr>
          <p:nvPr>
            <p:ph type="sldNum" sz="quarter" idx="12"/>
          </p:nvPr>
        </p:nvSpPr>
        <p:spPr/>
        <p:txBody>
          <a:bodyPr/>
          <a:lstStyle>
            <a:lvl1pPr>
              <a:defRPr>
                <a:solidFill>
                  <a:srgbClr val="EEECE1"/>
                </a:solidFill>
              </a:defRPr>
            </a:lvl1pPr>
            <a:extLst/>
          </a:lstStyle>
          <a:p>
            <a:pPr>
              <a:defRPr/>
            </a:pPr>
            <a:fld id="{FE37B11E-A53D-4BEB-A6AE-9D7679A3C820}"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6"/>
          <p:cNvSpPr>
            <a:spLocks noGrp="1"/>
          </p:cNvSpPr>
          <p:nvPr>
            <p:ph type="dt" sz="half" idx="10"/>
          </p:nvPr>
        </p:nvSpPr>
        <p:spPr/>
        <p:txBody>
          <a:bodyPr/>
          <a:lstStyle>
            <a:lvl1pPr>
              <a:defRPr/>
            </a:lvl1pPr>
          </a:lstStyle>
          <a:p>
            <a:pPr>
              <a:defRPr/>
            </a:pPr>
            <a:fld id="{3FAE819F-D801-4641-8656-A6E8FBA85E5F}" type="datetimeFigureOut">
              <a:rPr lang="ru-RU"/>
              <a:pPr>
                <a:defRPr/>
              </a:pPr>
              <a:t>26.08.2022</a:t>
            </a:fld>
            <a:endParaRPr lang="ru-RU"/>
          </a:p>
        </p:txBody>
      </p:sp>
      <p:sp>
        <p:nvSpPr>
          <p:cNvPr id="5" name="Нижний колонтитул 3"/>
          <p:cNvSpPr>
            <a:spLocks noGrp="1"/>
          </p:cNvSpPr>
          <p:nvPr>
            <p:ph type="ftr" sz="quarter" idx="11"/>
          </p:nvPr>
        </p:nvSpPr>
        <p:spPr/>
        <p:txBody>
          <a:bodyPr/>
          <a:lstStyle>
            <a:lvl1pPr>
              <a:defRPr/>
            </a:lvl1pPr>
          </a:lstStyle>
          <a:p>
            <a:pPr>
              <a:defRPr/>
            </a:pPr>
            <a:endParaRPr lang="ru-RU"/>
          </a:p>
        </p:txBody>
      </p:sp>
      <p:sp>
        <p:nvSpPr>
          <p:cNvPr id="6" name="Номер слайда 15"/>
          <p:cNvSpPr>
            <a:spLocks noGrp="1"/>
          </p:cNvSpPr>
          <p:nvPr>
            <p:ph type="sldNum" sz="quarter" idx="12"/>
          </p:nvPr>
        </p:nvSpPr>
        <p:spPr/>
        <p:txBody>
          <a:bodyPr/>
          <a:lstStyle>
            <a:lvl1pPr>
              <a:defRPr/>
            </a:lvl1pPr>
          </a:lstStyle>
          <a:p>
            <a:pPr>
              <a:defRPr/>
            </a:pPr>
            <a:fld id="{8D238DCA-7DF4-45F4-89B2-269AB3832B16}"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a:xfrm>
            <a:off x="4243388" y="6557963"/>
            <a:ext cx="2001837" cy="227012"/>
          </a:xfrm>
        </p:spPr>
        <p:txBody>
          <a:bodyPr/>
          <a:lstStyle>
            <a:lvl1pPr>
              <a:defRPr/>
            </a:lvl1pPr>
            <a:extLst/>
          </a:lstStyle>
          <a:p>
            <a:pPr>
              <a:defRPr/>
            </a:pPr>
            <a:fld id="{3B83DE68-E6D9-445E-9054-17B21E8D31A8}" type="datetimeFigureOut">
              <a:rPr lang="ru-RU"/>
              <a:pPr>
                <a:defRPr/>
              </a:pPr>
              <a:t>26.08.2022</a:t>
            </a:fld>
            <a:endParaRPr lang="ru-RU"/>
          </a:p>
        </p:txBody>
      </p:sp>
      <p:sp>
        <p:nvSpPr>
          <p:cNvPr id="5" name="Нижний колонтитул 4"/>
          <p:cNvSpPr>
            <a:spLocks noGrp="1"/>
          </p:cNvSpPr>
          <p:nvPr>
            <p:ph type="ftr" sz="quarter" idx="11"/>
          </p:nvPr>
        </p:nvSpPr>
        <p:spPr>
          <a:xfrm>
            <a:off x="457200" y="6556375"/>
            <a:ext cx="3657600" cy="228600"/>
          </a:xfrm>
        </p:spPr>
        <p:txBody>
          <a:bodyPr/>
          <a:lstStyle>
            <a:lvl1pPr>
              <a:defRPr/>
            </a:lvl1pPr>
            <a:extLst/>
          </a:lstStyle>
          <a:p>
            <a:pPr>
              <a:defRPr/>
            </a:pPr>
            <a:endParaRPr lang="ru-RU"/>
          </a:p>
        </p:txBody>
      </p:sp>
      <p:sp>
        <p:nvSpPr>
          <p:cNvPr id="6" name="Номер слайда 5"/>
          <p:cNvSpPr>
            <a:spLocks noGrp="1"/>
          </p:cNvSpPr>
          <p:nvPr>
            <p:ph type="sldNum" sz="quarter" idx="12"/>
          </p:nvPr>
        </p:nvSpPr>
        <p:spPr>
          <a:xfrm>
            <a:off x="6254750" y="6553200"/>
            <a:ext cx="587375" cy="228600"/>
          </a:xfrm>
        </p:spPr>
        <p:txBody>
          <a:bodyPr/>
          <a:lstStyle>
            <a:lvl1pPr>
              <a:defRPr>
                <a:solidFill>
                  <a:srgbClr val="1F497D"/>
                </a:solidFill>
              </a:defRPr>
            </a:lvl1pPr>
            <a:extLst/>
          </a:lstStyle>
          <a:p>
            <a:pPr>
              <a:defRPr/>
            </a:pPr>
            <a:fld id="{D4313B48-D0E6-4C08-AA98-D5157415C04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862D7B3E-3880-429C-B692-363FD4DA43A2}" type="datetimeFigureOut">
              <a:rPr lang="uk-UA"/>
              <a:pPr>
                <a:defRPr/>
              </a:pPr>
              <a:t>26.08.2022</a:t>
            </a:fld>
            <a:endParaRPr lang="uk-UA"/>
          </a:p>
        </p:txBody>
      </p:sp>
      <p:sp>
        <p:nvSpPr>
          <p:cNvPr id="5" name="Footer Placeholder 4"/>
          <p:cNvSpPr>
            <a:spLocks noGrp="1"/>
          </p:cNvSpPr>
          <p:nvPr>
            <p:ph type="ftr" sz="quarter" idx="11"/>
          </p:nvPr>
        </p:nvSpPr>
        <p:spPr/>
        <p:txBody>
          <a:bodyPr/>
          <a:lstStyle>
            <a:lvl1pPr>
              <a:defRPr/>
            </a:lvl1pPr>
          </a:lstStyle>
          <a:p>
            <a:pPr>
              <a:defRPr/>
            </a:pPr>
            <a:endParaRPr lang="uk-UA"/>
          </a:p>
        </p:txBody>
      </p:sp>
      <p:sp>
        <p:nvSpPr>
          <p:cNvPr id="6" name="Slide Number Placeholder 5"/>
          <p:cNvSpPr>
            <a:spLocks noGrp="1"/>
          </p:cNvSpPr>
          <p:nvPr>
            <p:ph type="sldNum" sz="quarter" idx="12"/>
          </p:nvPr>
        </p:nvSpPr>
        <p:spPr/>
        <p:txBody>
          <a:bodyPr/>
          <a:lstStyle>
            <a:lvl1pPr>
              <a:defRPr/>
            </a:lvl1pPr>
          </a:lstStyle>
          <a:p>
            <a:pPr>
              <a:defRPr/>
            </a:pPr>
            <a:fld id="{E8DC74F4-3232-4ED6-98D5-F6494F456337}" type="slidenum">
              <a:rPr lang="uk-UA"/>
              <a:pPr>
                <a:defRPr/>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C78FA7D9-E42A-41EB-AC20-08603A50CCB8}" type="datetimeFigureOut">
              <a:rPr lang="uk-UA"/>
              <a:pPr>
                <a:defRPr/>
              </a:pPr>
              <a:t>26.08.2022</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C3891A75-78C8-40EE-ABD4-BD28A764F015}"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F1442546-5D1F-4A52-A899-9572C17921C1}" type="datetimeFigureOut">
              <a:rPr lang="uk-UA"/>
              <a:pPr>
                <a:defRPr/>
              </a:pPr>
              <a:t>26.08.2022</a:t>
            </a:fld>
            <a:endParaRPr lang="uk-UA"/>
          </a:p>
        </p:txBody>
      </p:sp>
      <p:sp>
        <p:nvSpPr>
          <p:cNvPr id="8" name="Footer Placeholder 4"/>
          <p:cNvSpPr>
            <a:spLocks noGrp="1"/>
          </p:cNvSpPr>
          <p:nvPr>
            <p:ph type="ftr" sz="quarter" idx="11"/>
          </p:nvPr>
        </p:nvSpPr>
        <p:spPr/>
        <p:txBody>
          <a:bodyPr/>
          <a:lstStyle>
            <a:lvl1pPr>
              <a:defRPr/>
            </a:lvl1pPr>
          </a:lstStyle>
          <a:p>
            <a:pPr>
              <a:defRPr/>
            </a:pPr>
            <a:endParaRPr lang="uk-UA"/>
          </a:p>
        </p:txBody>
      </p:sp>
      <p:sp>
        <p:nvSpPr>
          <p:cNvPr id="9" name="Slide Number Placeholder 5"/>
          <p:cNvSpPr>
            <a:spLocks noGrp="1"/>
          </p:cNvSpPr>
          <p:nvPr>
            <p:ph type="sldNum" sz="quarter" idx="12"/>
          </p:nvPr>
        </p:nvSpPr>
        <p:spPr/>
        <p:txBody>
          <a:bodyPr/>
          <a:lstStyle>
            <a:lvl1pPr>
              <a:defRPr/>
            </a:lvl1pPr>
          </a:lstStyle>
          <a:p>
            <a:pPr>
              <a:defRPr/>
            </a:pPr>
            <a:fld id="{7AA88748-2BC5-40C4-B743-4B70860B301A}"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4EC6BCFE-1E8B-4ECD-BB81-6C16ECD6240E}" type="datetimeFigureOut">
              <a:rPr lang="uk-UA"/>
              <a:pPr>
                <a:defRPr/>
              </a:pPr>
              <a:t>26.08.2022</a:t>
            </a:fld>
            <a:endParaRPr lang="uk-UA"/>
          </a:p>
        </p:txBody>
      </p:sp>
      <p:sp>
        <p:nvSpPr>
          <p:cNvPr id="4" name="Footer Placeholder 4"/>
          <p:cNvSpPr>
            <a:spLocks noGrp="1"/>
          </p:cNvSpPr>
          <p:nvPr>
            <p:ph type="ftr" sz="quarter" idx="11"/>
          </p:nvPr>
        </p:nvSpPr>
        <p:spPr/>
        <p:txBody>
          <a:bodyPr/>
          <a:lstStyle>
            <a:lvl1pPr>
              <a:defRPr/>
            </a:lvl1pPr>
          </a:lstStyle>
          <a:p>
            <a:pPr>
              <a:defRPr/>
            </a:pPr>
            <a:endParaRPr lang="uk-UA"/>
          </a:p>
        </p:txBody>
      </p:sp>
      <p:sp>
        <p:nvSpPr>
          <p:cNvPr id="5" name="Slide Number Placeholder 5"/>
          <p:cNvSpPr>
            <a:spLocks noGrp="1"/>
          </p:cNvSpPr>
          <p:nvPr>
            <p:ph type="sldNum" sz="quarter" idx="12"/>
          </p:nvPr>
        </p:nvSpPr>
        <p:spPr/>
        <p:txBody>
          <a:bodyPr/>
          <a:lstStyle>
            <a:lvl1pPr>
              <a:defRPr/>
            </a:lvl1pPr>
          </a:lstStyle>
          <a:p>
            <a:pPr>
              <a:defRPr/>
            </a:pPr>
            <a:fld id="{AA26F85E-8D21-4726-B665-8D892A1EC19D}"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0945-F08B-42FD-9AB3-ACF76B8D570D}" type="datetimeFigureOut">
              <a:rPr lang="uk-UA"/>
              <a:pPr>
                <a:defRPr/>
              </a:pPr>
              <a:t>26.08.2022</a:t>
            </a:fld>
            <a:endParaRPr lang="uk-UA"/>
          </a:p>
        </p:txBody>
      </p:sp>
      <p:sp>
        <p:nvSpPr>
          <p:cNvPr id="3" name="Footer Placeholder 4"/>
          <p:cNvSpPr>
            <a:spLocks noGrp="1"/>
          </p:cNvSpPr>
          <p:nvPr>
            <p:ph type="ftr" sz="quarter" idx="11"/>
          </p:nvPr>
        </p:nvSpPr>
        <p:spPr/>
        <p:txBody>
          <a:bodyPr/>
          <a:lstStyle>
            <a:lvl1pPr>
              <a:defRPr/>
            </a:lvl1pPr>
          </a:lstStyle>
          <a:p>
            <a:pPr>
              <a:defRPr/>
            </a:pPr>
            <a:endParaRPr lang="uk-UA"/>
          </a:p>
        </p:txBody>
      </p:sp>
      <p:sp>
        <p:nvSpPr>
          <p:cNvPr id="4" name="Slide Number Placeholder 5"/>
          <p:cNvSpPr>
            <a:spLocks noGrp="1"/>
          </p:cNvSpPr>
          <p:nvPr>
            <p:ph type="sldNum" sz="quarter" idx="12"/>
          </p:nvPr>
        </p:nvSpPr>
        <p:spPr/>
        <p:txBody>
          <a:bodyPr/>
          <a:lstStyle>
            <a:lvl1pPr>
              <a:defRPr/>
            </a:lvl1pPr>
          </a:lstStyle>
          <a:p>
            <a:pPr>
              <a:defRPr/>
            </a:pPr>
            <a:fld id="{895E9208-020A-438F-8B81-259708826DFE}"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86F87559-BB7C-45D2-A247-700A33588130}" type="datetimeFigureOut">
              <a:rPr lang="uk-UA"/>
              <a:pPr>
                <a:defRPr/>
              </a:pPr>
              <a:t>26.08.2022</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34283F4D-D168-4087-A963-CF6D7831E90E}" type="slidenum">
              <a:rPr lang="uk-UA"/>
              <a:pPr>
                <a:defRPr/>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45AAABFF-3D0C-4CE1-A132-7D786A6A6BB9}" type="datetimeFigureOut">
              <a:rPr lang="uk-UA"/>
              <a:pPr>
                <a:defRPr/>
              </a:pPr>
              <a:t>26.08.2022</a:t>
            </a:fld>
            <a:endParaRPr lang="uk-UA"/>
          </a:p>
        </p:txBody>
      </p:sp>
      <p:sp>
        <p:nvSpPr>
          <p:cNvPr id="6" name="Footer Placeholder 4"/>
          <p:cNvSpPr>
            <a:spLocks noGrp="1"/>
          </p:cNvSpPr>
          <p:nvPr>
            <p:ph type="ftr" sz="quarter" idx="11"/>
          </p:nvPr>
        </p:nvSpPr>
        <p:spPr/>
        <p:txBody>
          <a:bodyPr/>
          <a:lstStyle>
            <a:lvl1pPr>
              <a:defRPr/>
            </a:lvl1pPr>
          </a:lstStyle>
          <a:p>
            <a:pPr>
              <a:defRPr/>
            </a:pPr>
            <a:endParaRPr lang="uk-UA"/>
          </a:p>
        </p:txBody>
      </p:sp>
      <p:sp>
        <p:nvSpPr>
          <p:cNvPr id="7" name="Slide Number Placeholder 5"/>
          <p:cNvSpPr>
            <a:spLocks noGrp="1"/>
          </p:cNvSpPr>
          <p:nvPr>
            <p:ph type="sldNum" sz="quarter" idx="12"/>
          </p:nvPr>
        </p:nvSpPr>
        <p:spPr/>
        <p:txBody>
          <a:bodyPr/>
          <a:lstStyle>
            <a:lvl1pPr>
              <a:defRPr/>
            </a:lvl1pPr>
          </a:lstStyle>
          <a:p>
            <a:pPr>
              <a:defRPr/>
            </a:pPr>
            <a:fld id="{4EA0CFEA-A7E0-4F92-9087-01EB0E3EF41B}" type="slidenum">
              <a:rPr lang="uk-UA"/>
              <a:pPr>
                <a:defRPr/>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B171E82-81C6-42FA-B633-303A5E0BE6A5}" type="datetimeFigureOut">
              <a:rPr lang="uk-UA"/>
              <a:pPr>
                <a:defRPr/>
              </a:pPr>
              <a:t>26.08.2022</a:t>
            </a:fld>
            <a:endParaRPr lang="uk-UA"/>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uk-UA"/>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7BC999C-08C2-45E0-A8AC-7DFEE8A79C85}"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3" name="Заголовок 2"/>
          <p:cNvSpPr>
            <a:spLocks noGrp="1"/>
          </p:cNvSpPr>
          <p:nvPr>
            <p:ph type="title"/>
          </p:nvPr>
        </p:nvSpPr>
        <p:spPr>
          <a:xfrm>
            <a:off x="457200" y="320675"/>
            <a:ext cx="7239000" cy="1143000"/>
          </a:xfrm>
          <a:prstGeom prst="rect">
            <a:avLst/>
          </a:prstGeom>
        </p:spPr>
        <p:txBody>
          <a:bodyPr vert="horz" lIns="45720" tIns="0" rIns="45720" bIns="0" anchor="b" anchorCtr="0">
            <a:normAutofit/>
          </a:bodyPr>
          <a:lstStyle>
            <a:extLst/>
          </a:lstStyle>
          <a:p>
            <a:r>
              <a:rPr lang="ru-RU" smtClean="0"/>
              <a:t>Образец заголовка</a:t>
            </a:r>
            <a:endParaRPr lang="en-US"/>
          </a:p>
        </p:txBody>
      </p:sp>
      <p:sp>
        <p:nvSpPr>
          <p:cNvPr id="13318" name="Текст 30"/>
          <p:cNvSpPr>
            <a:spLocks noGrp="1"/>
          </p:cNvSpPr>
          <p:nvPr>
            <p:ph type="body" idx="1"/>
          </p:nvPr>
        </p:nvSpPr>
        <p:spPr bwMode="auto">
          <a:xfrm>
            <a:off x="457200" y="1609725"/>
            <a:ext cx="7239000" cy="4846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7" name="Дата 26"/>
          <p:cNvSpPr>
            <a:spLocks noGrp="1"/>
          </p:cNvSpPr>
          <p:nvPr>
            <p:ph type="dt" sz="half" idx="2"/>
          </p:nvPr>
        </p:nvSpPr>
        <p:spPr>
          <a:xfrm>
            <a:off x="4246563" y="6557963"/>
            <a:ext cx="2001837" cy="227012"/>
          </a:xfrm>
          <a:prstGeom prst="rect">
            <a:avLst/>
          </a:prstGeom>
        </p:spPr>
        <p:txBody>
          <a:bodyPr vert="horz" tIns="0" bIns="0" anchor="b"/>
          <a:lstStyle>
            <a:lvl1pPr algn="l" eaLnBrk="1" fontAlgn="auto" latinLnBrk="0" hangingPunct="1">
              <a:spcBef>
                <a:spcPts val="0"/>
              </a:spcBef>
              <a:spcAft>
                <a:spcPts val="0"/>
              </a:spcAft>
              <a:defRPr kumimoji="0" sz="1000">
                <a:solidFill>
                  <a:srgbClr val="1F497D"/>
                </a:solidFill>
                <a:latin typeface="+mn-lt"/>
                <a:cs typeface="+mn-cs"/>
              </a:defRPr>
            </a:lvl1pPr>
            <a:extLst/>
          </a:lstStyle>
          <a:p>
            <a:pPr>
              <a:defRPr/>
            </a:pPr>
            <a:fld id="{65997902-5F6A-4DBD-AF32-BCCA198AB45B}" type="datetimeFigureOut">
              <a:rPr lang="ru-RU"/>
              <a:pPr>
                <a:defRPr/>
              </a:pPr>
              <a:t>26.08.2022</a:t>
            </a:fld>
            <a:endParaRPr lang="ru-RU"/>
          </a:p>
        </p:txBody>
      </p:sp>
      <p:sp>
        <p:nvSpPr>
          <p:cNvPr id="4" name="Нижний колонтитул 3"/>
          <p:cNvSpPr>
            <a:spLocks noGrp="1"/>
          </p:cNvSpPr>
          <p:nvPr>
            <p:ph type="ftr" sz="quarter" idx="3"/>
          </p:nvPr>
        </p:nvSpPr>
        <p:spPr>
          <a:xfrm>
            <a:off x="457200" y="6557963"/>
            <a:ext cx="3657600" cy="228600"/>
          </a:xfrm>
          <a:prstGeom prst="rect">
            <a:avLst/>
          </a:prstGeom>
        </p:spPr>
        <p:txBody>
          <a:bodyPr vert="horz" tIns="0" bIns="0" anchor="b"/>
          <a:lstStyle>
            <a:lvl1pPr algn="r" eaLnBrk="1" fontAlgn="auto" latinLnBrk="0" hangingPunct="1">
              <a:spcBef>
                <a:spcPts val="0"/>
              </a:spcBef>
              <a:spcAft>
                <a:spcPts val="0"/>
              </a:spcAft>
              <a:defRPr kumimoji="0" sz="1000">
                <a:solidFill>
                  <a:srgbClr val="1F497D"/>
                </a:solidFill>
                <a:latin typeface="+mn-lt"/>
                <a:cs typeface="+mn-cs"/>
              </a:defRPr>
            </a:lvl1pPr>
            <a:extLst/>
          </a:lstStyle>
          <a:p>
            <a:pPr>
              <a:defRPr/>
            </a:pPr>
            <a:endParaRPr lang="ru-RU"/>
          </a:p>
        </p:txBody>
      </p:sp>
      <p:sp>
        <p:nvSpPr>
          <p:cNvPr id="16" name="Номер слайда 15"/>
          <p:cNvSpPr>
            <a:spLocks noGrp="1"/>
          </p:cNvSpPr>
          <p:nvPr>
            <p:ph type="sldNum" sz="quarter" idx="4"/>
          </p:nvPr>
        </p:nvSpPr>
        <p:spPr>
          <a:xfrm>
            <a:off x="6251575" y="6556375"/>
            <a:ext cx="588963" cy="228600"/>
          </a:xfrm>
          <a:prstGeom prst="rect">
            <a:avLst/>
          </a:prstGeom>
        </p:spPr>
        <p:txBody>
          <a:bodyPr vert="horz" lIns="0" tIns="0" rIns="0" bIns="0" anchor="b"/>
          <a:lstStyle>
            <a:lvl1pPr algn="r" eaLnBrk="1" fontAlgn="auto" latinLnBrk="0" hangingPunct="1">
              <a:spcBef>
                <a:spcPts val="0"/>
              </a:spcBef>
              <a:spcAft>
                <a:spcPts val="0"/>
              </a:spcAft>
              <a:defRPr kumimoji="0" sz="1100">
                <a:solidFill>
                  <a:srgbClr val="1F497D"/>
                </a:solidFill>
                <a:latin typeface="+mn-lt"/>
                <a:cs typeface="+mn-cs"/>
              </a:defRPr>
            </a:lvl1pPr>
            <a:extLst/>
          </a:lstStyle>
          <a:p>
            <a:pPr>
              <a:defRPr/>
            </a:pPr>
            <a:fld id="{BC3AEDDD-918F-4740-BF92-2F91190BC3D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95" r:id="rId1"/>
    <p:sldLayoutId id="2147483688" r:id="rId2"/>
    <p:sldLayoutId id="2147483696" r:id="rId3"/>
    <p:sldLayoutId id="2147483689" r:id="rId4"/>
    <p:sldLayoutId id="2147483690" r:id="rId5"/>
    <p:sldLayoutId id="2147483691" r:id="rId6"/>
    <p:sldLayoutId id="2147483692" r:id="rId7"/>
    <p:sldLayoutId id="2147483693" r:id="rId8"/>
    <p:sldLayoutId id="2147483697" r:id="rId9"/>
    <p:sldLayoutId id="2147483694" r:id="rId10"/>
    <p:sldLayoutId id="2147483698" r:id="rId11"/>
  </p:sldLayoutIdLst>
  <p:txStyles>
    <p:titleStyle>
      <a:lvl1pPr algn="l" rtl="0" eaLnBrk="0" fontAlgn="base" hangingPunct="0">
        <a:spcBef>
          <a:spcPct val="0"/>
        </a:spcBef>
        <a:spcAft>
          <a:spcPct val="0"/>
        </a:spcAft>
        <a:defRPr sz="380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3800" b="1">
          <a:solidFill>
            <a:schemeClr val="tx1"/>
          </a:solidFill>
          <a:latin typeface="Trebuchet MS" pitchFamily="34" charset="0"/>
        </a:defRPr>
      </a:lvl2pPr>
      <a:lvl3pPr algn="l" rtl="0" eaLnBrk="0" fontAlgn="base" hangingPunct="0">
        <a:spcBef>
          <a:spcPct val="0"/>
        </a:spcBef>
        <a:spcAft>
          <a:spcPct val="0"/>
        </a:spcAft>
        <a:defRPr sz="3800" b="1">
          <a:solidFill>
            <a:schemeClr val="tx1"/>
          </a:solidFill>
          <a:latin typeface="Trebuchet MS" pitchFamily="34" charset="0"/>
        </a:defRPr>
      </a:lvl3pPr>
      <a:lvl4pPr algn="l" rtl="0" eaLnBrk="0" fontAlgn="base" hangingPunct="0">
        <a:spcBef>
          <a:spcPct val="0"/>
        </a:spcBef>
        <a:spcAft>
          <a:spcPct val="0"/>
        </a:spcAft>
        <a:defRPr sz="3800" b="1">
          <a:solidFill>
            <a:schemeClr val="tx1"/>
          </a:solidFill>
          <a:latin typeface="Trebuchet MS" pitchFamily="34" charset="0"/>
        </a:defRPr>
      </a:lvl4pPr>
      <a:lvl5pPr algn="l" rtl="0" eaLnBrk="0" fontAlgn="base" hangingPunct="0">
        <a:spcBef>
          <a:spcPct val="0"/>
        </a:spcBef>
        <a:spcAft>
          <a:spcPct val="0"/>
        </a:spcAft>
        <a:defRPr sz="3800" b="1">
          <a:solidFill>
            <a:schemeClr val="tx1"/>
          </a:solidFill>
          <a:latin typeface="Trebuchet MS" pitchFamily="34" charset="0"/>
        </a:defRPr>
      </a:lvl5pPr>
      <a:lvl6pPr marL="457200" algn="l" rtl="0" fontAlgn="base">
        <a:spcBef>
          <a:spcPct val="0"/>
        </a:spcBef>
        <a:spcAft>
          <a:spcPct val="0"/>
        </a:spcAft>
        <a:defRPr sz="3800" b="1">
          <a:solidFill>
            <a:schemeClr val="tx1"/>
          </a:solidFill>
          <a:latin typeface="Trebuchet MS" pitchFamily="34" charset="0"/>
        </a:defRPr>
      </a:lvl6pPr>
      <a:lvl7pPr marL="914400" algn="l" rtl="0" fontAlgn="base">
        <a:spcBef>
          <a:spcPct val="0"/>
        </a:spcBef>
        <a:spcAft>
          <a:spcPct val="0"/>
        </a:spcAft>
        <a:defRPr sz="3800" b="1">
          <a:solidFill>
            <a:schemeClr val="tx1"/>
          </a:solidFill>
          <a:latin typeface="Trebuchet MS" pitchFamily="34" charset="0"/>
        </a:defRPr>
      </a:lvl7pPr>
      <a:lvl8pPr marL="1371600" algn="l" rtl="0" fontAlgn="base">
        <a:spcBef>
          <a:spcPct val="0"/>
        </a:spcBef>
        <a:spcAft>
          <a:spcPct val="0"/>
        </a:spcAft>
        <a:defRPr sz="3800" b="1">
          <a:solidFill>
            <a:schemeClr val="tx1"/>
          </a:solidFill>
          <a:latin typeface="Trebuchet MS" pitchFamily="34" charset="0"/>
        </a:defRPr>
      </a:lvl8pPr>
      <a:lvl9pPr marL="1828800" algn="l" rtl="0" fontAlgn="base">
        <a:spcBef>
          <a:spcPct val="0"/>
        </a:spcBef>
        <a:spcAft>
          <a:spcPct val="0"/>
        </a:spcAft>
        <a:defRPr sz="3800" b="1">
          <a:solidFill>
            <a:schemeClr val="tx1"/>
          </a:solidFill>
          <a:latin typeface="Trebuchet MS" pitchFamily="34" charset="0"/>
        </a:defRPr>
      </a:lvl9pPr>
      <a:extLst/>
    </p:titleStyle>
    <p:bodyStyle>
      <a:lvl1pPr marL="273050" indent="-273050" algn="l" rtl="0" eaLnBrk="0" fontAlgn="base" hangingPunct="0">
        <a:spcBef>
          <a:spcPts val="600"/>
        </a:spcBef>
        <a:spcAft>
          <a:spcPct val="0"/>
        </a:spcAft>
        <a:buClr>
          <a:schemeClr val="tx2"/>
        </a:buClr>
        <a:buSzPct val="73000"/>
        <a:buFont typeface="Wingdings 2" pitchFamily="18" charset="2"/>
        <a:buChar char=""/>
        <a:defRPr sz="2600" kern="1200">
          <a:solidFill>
            <a:schemeClr val="tx1"/>
          </a:solidFill>
          <a:latin typeface="+mn-lt"/>
          <a:ea typeface="+mn-ea"/>
          <a:cs typeface="+mn-cs"/>
        </a:defRPr>
      </a:lvl1pPr>
      <a:lvl2pPr marL="520700" indent="-228600" algn="l" rtl="0" eaLnBrk="0" fontAlgn="base" hangingPunct="0">
        <a:spcBef>
          <a:spcPts val="500"/>
        </a:spcBef>
        <a:spcAft>
          <a:spcPct val="0"/>
        </a:spcAft>
        <a:buClr>
          <a:srgbClr val="8064A2"/>
        </a:buClr>
        <a:buSzPct val="80000"/>
        <a:buFont typeface="Wingdings 2" pitchFamily="18" charset="2"/>
        <a:buChar char=""/>
        <a:defRPr sz="2300" kern="1200">
          <a:solidFill>
            <a:srgbClr val="6C6C6C"/>
          </a:solidFill>
          <a:latin typeface="+mn-lt"/>
          <a:ea typeface="+mn-ea"/>
          <a:cs typeface="+mn-cs"/>
        </a:defRPr>
      </a:lvl2pPr>
      <a:lvl3pPr marL="758825" indent="-228600" algn="l" rtl="0" eaLnBrk="0" fontAlgn="base" hangingPunct="0">
        <a:spcBef>
          <a:spcPts val="400"/>
        </a:spcBef>
        <a:spcAft>
          <a:spcPct val="0"/>
        </a:spcAft>
        <a:buClr>
          <a:srgbClr val="8064A2"/>
        </a:buClr>
        <a:buSzPct val="60000"/>
        <a:buFont typeface="Wingdings" pitchFamily="2" charset="2"/>
        <a:buChar char=""/>
        <a:defRPr sz="2000" kern="1200">
          <a:solidFill>
            <a:schemeClr val="tx1"/>
          </a:solidFill>
          <a:latin typeface="+mn-lt"/>
          <a:ea typeface="+mn-ea"/>
          <a:cs typeface="+mn-cs"/>
        </a:defRPr>
      </a:lvl3pPr>
      <a:lvl4pPr marL="1004888" indent="-228600" algn="l" rtl="0" eaLnBrk="0" fontAlgn="base" hangingPunct="0">
        <a:spcBef>
          <a:spcPct val="20000"/>
        </a:spcBef>
        <a:spcAft>
          <a:spcPct val="0"/>
        </a:spcAft>
        <a:buClr>
          <a:srgbClr val="8064A2"/>
        </a:buClr>
        <a:buSzPct val="80000"/>
        <a:buFont typeface="Wingdings 2" pitchFamily="18" charset="2"/>
        <a:buChar char=""/>
        <a:defRPr sz="2000" kern="1200">
          <a:solidFill>
            <a:srgbClr val="6C6C6C"/>
          </a:solidFill>
          <a:latin typeface="+mn-lt"/>
          <a:ea typeface="+mn-ea"/>
          <a:cs typeface="+mn-cs"/>
        </a:defRPr>
      </a:lvl4pPr>
      <a:lvl5pPr marL="1279525" indent="-228600" algn="l" rtl="0" eaLnBrk="0" fontAlgn="base" hangingPunct="0">
        <a:spcBef>
          <a:spcPts val="400"/>
        </a:spcBef>
        <a:spcAft>
          <a:spcPct val="0"/>
        </a:spcAft>
        <a:buClr>
          <a:srgbClr val="8064A2"/>
        </a:buClr>
        <a:buSzPct val="70000"/>
        <a:buFont typeface="Wingdings" pitchFamily="2" charset="2"/>
        <a:buChar char=""/>
        <a:defRPr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13.xml"/><Relationship Id="rId6" Type="http://schemas.openxmlformats.org/officeDocument/2006/relationships/image" Target="../media/image54.gif"/><Relationship Id="rId5" Type="http://schemas.openxmlformats.org/officeDocument/2006/relationships/image" Target="../media/image53.jpeg"/><Relationship Id="rId4" Type="http://schemas.openxmlformats.org/officeDocument/2006/relationships/image" Target="../media/image5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http://studopedia.org/7-14383.htm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psylist.net/pedagogika/00205.htm" TargetMode="External"/><Relationship Id="rId3" Type="http://schemas.openxmlformats.org/officeDocument/2006/relationships/hyperlink" Target="http://valeologija.ru/valeologija-russkij/23/163-agressivnost-i-ee-priroda" TargetMode="External"/><Relationship Id="rId7" Type="http://schemas.openxmlformats.org/officeDocument/2006/relationships/hyperlink" Target="http://root.elima.ru/articles/?id=423" TargetMode="External"/><Relationship Id="rId2" Type="http://schemas.openxmlformats.org/officeDocument/2006/relationships/hyperlink" Target="http://www.myshared.ru/slide/285910/" TargetMode="External"/><Relationship Id="rId1" Type="http://schemas.openxmlformats.org/officeDocument/2006/relationships/slideLayout" Target="../slideLayouts/slideLayout14.xml"/><Relationship Id="rId6" Type="http://schemas.openxmlformats.org/officeDocument/2006/relationships/hyperlink" Target="http://www.rosbalt.ru/style/2014/12/26/1352705.html" TargetMode="External"/><Relationship Id="rId5" Type="http://schemas.openxmlformats.org/officeDocument/2006/relationships/hyperlink" Target="http://mygenome.su/news/163/" TargetMode="External"/><Relationship Id="rId4" Type="http://schemas.openxmlformats.org/officeDocument/2006/relationships/hyperlink" Target="http://www.aif.ru/health/life/peredacha_po_cepochke_kakie_geny_prosypayutsya_posle_smerti_cheloveka" TargetMode="External"/><Relationship Id="rId9" Type="http://schemas.openxmlformats.org/officeDocument/2006/relationships/hyperlink" Target="http://vistanews.ru/nauka/146"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descr="Картинки по запросу фон для презентации"/>
          <p:cNvPicPr>
            <a:picLocks noChangeAspect="1" noChangeArrowheads="1"/>
          </p:cNvPicPr>
          <p:nvPr/>
        </p:nvPicPr>
        <p:blipFill>
          <a:blip r:embed="rId2" cstate="print"/>
          <a:srcRect/>
          <a:stretch>
            <a:fillRect/>
          </a:stretch>
        </p:blipFill>
        <p:spPr bwMode="auto">
          <a:xfrm>
            <a:off x="0" y="-160338"/>
            <a:ext cx="9144000" cy="6858001"/>
          </a:xfrm>
          <a:prstGeom prst="rect">
            <a:avLst/>
          </a:prstGeom>
          <a:noFill/>
          <a:ln w="9525">
            <a:noFill/>
            <a:miter lim="800000"/>
            <a:headEnd/>
            <a:tailEnd/>
          </a:ln>
        </p:spPr>
      </p:pic>
      <p:sp>
        <p:nvSpPr>
          <p:cNvPr id="5122" name="Rectangle 2"/>
          <p:cNvSpPr>
            <a:spLocks noGrp="1" noChangeArrowheads="1"/>
          </p:cNvSpPr>
          <p:nvPr>
            <p:ph type="ctrTitle"/>
          </p:nvPr>
        </p:nvSpPr>
        <p:spPr>
          <a:xfrm>
            <a:off x="738188" y="885825"/>
            <a:ext cx="7772400" cy="3502025"/>
          </a:xfrm>
        </p:spPr>
        <p:txBody>
          <a:bodyPr>
            <a:normAutofit/>
          </a:bodyPr>
          <a:lstStyle/>
          <a:p>
            <a:pPr eaLnBrk="1" hangingPunct="1">
              <a:defRPr/>
            </a:pPr>
            <a:r>
              <a:rPr lang="uk-UA" sz="2200" b="1" dirty="0" smtClean="0"/>
              <a:t/>
            </a:r>
            <a:br>
              <a:rPr lang="uk-UA" sz="2200" b="1" dirty="0" smtClean="0"/>
            </a:br>
            <a:r>
              <a:rPr lang="uk-UA" sz="3200" dirty="0" smtClean="0"/>
              <a:t/>
            </a:r>
            <a:br>
              <a:rPr lang="uk-UA" sz="3200" dirty="0" smtClean="0"/>
            </a:br>
            <a:r>
              <a:rPr lang="uk-UA" sz="3200" b="1" i="1" dirty="0" smtClean="0">
                <a:solidFill>
                  <a:srgbClr val="000099"/>
                </a:solidFill>
                <a:effectLst>
                  <a:outerShdw blurRad="38100" dist="38100" dir="2700000" algn="tl">
                    <a:srgbClr val="C0C0C0"/>
                  </a:outerShdw>
                </a:effectLst>
                <a:latin typeface="Times New Roman" pitchFamily="18" charset="0"/>
              </a:rPr>
              <a:t>Природа агресії, її генетика та фізіологія девіантної поведінки. </a:t>
            </a:r>
            <a:endParaRPr lang="ru-RU" sz="5400" b="1" i="1" dirty="0" smtClean="0">
              <a:solidFill>
                <a:srgbClr val="000099"/>
              </a:solidFill>
              <a:effectLst>
                <a:outerShdw blurRad="38100" dist="38100" dir="2700000" algn="tl">
                  <a:srgbClr val="C0C0C0"/>
                </a:outerShdw>
              </a:effectLst>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Содержимое 2"/>
          <p:cNvSpPr>
            <a:spLocks noGrp="1"/>
          </p:cNvSpPr>
          <p:nvPr>
            <p:ph idx="1"/>
          </p:nvPr>
        </p:nvSpPr>
        <p:spPr>
          <a:xfrm>
            <a:off x="565150" y="690563"/>
            <a:ext cx="7235825" cy="5805487"/>
          </a:xfrm>
        </p:spPr>
        <p:txBody>
          <a:bodyPr/>
          <a:lstStyle/>
          <a:p>
            <a:r>
              <a:rPr lang="uk-UA" sz="1400" smtClean="0"/>
              <a:t>Американський кримінолог Кевін М. Бівер (Kevin M. Beaver) з факультету кримінології та кримінального правосуддя університету штату Флорида (FSU), США, і колеги з університетів Айови і Сент-Луїса в своїй роботі порівняли дані ДНК і спосіб життя більш ніж 2500 респондентів, які порушили закон. Дослідники виявили особливу варіацію гена моноаміноксидази (МАО) у агресивно налаштованих чоловіків, причому цю варіацію можна було частіше виявити у тих учасників банд, які вели себе особливо жорстоко навіть по відношенню до членів своєї банди.</a:t>
            </a:r>
          </a:p>
          <a:p>
            <a:endParaRPr lang="uk-UA" sz="1400" smtClean="0"/>
          </a:p>
          <a:p>
            <a:r>
              <a:rPr lang="ru-RU" sz="1400" smtClean="0"/>
              <a:t>Даний варіант моноаміноксидази впливає на рівень нейротрансмітерів, таких як серотонін і допамін, які пов'язані з настроєм і поведінкою. З ними також пов'язана передача схильності до насильства у спадок. Попередні дослідження встановили, що «ген воїна» специфічний для народів, які, як прийнято вважати, частіше за інших схильні проявляти агресію.</a:t>
            </a:r>
          </a:p>
          <a:p>
            <a:r>
              <a:rPr lang="ru-RU" sz="1400" smtClean="0"/>
              <a:t>Результати досліджень можна застосовувати лише до чоловіків. Дівчата з такою ж варіацією гена MAO більш стійкі до спокуси вступити в банду і використовувати зброю. Що цікаво в гені MAO - це його місце розташування на Х-хромосомі. В результаті чоловіки, у яких є одна Х-хромосома і одна Y-хромосома, мають тільки одну копію цього гена, і у них немає іншої копії, щоб протидіяти йому. Жінки, навпаки, мають дві копії, що компенсують один одного. Саме тому більшість досліджень гена зупинилося на чоловіках.</a:t>
            </a:r>
          </a:p>
          <a:p>
            <a:endParaRPr lang="ru-RU" sz="1400" smtClean="0"/>
          </a:p>
          <a:p>
            <a:r>
              <a:rPr lang="ru-RU" sz="1400" smtClean="0"/>
              <a:t>Крім цього, на агресію людини також впливає унікальний ген BDNF і переносник серотоніна 5-HTTLPR. Все зазначене сильно сприяє поганому поводженню і появи агресії. У підсумку, спільність всіх цих генів здатна сформувати майбутнього злочинця.</a:t>
            </a:r>
          </a:p>
        </p:txBody>
      </p:sp>
      <p:sp>
        <p:nvSpPr>
          <p:cNvPr id="34818" name="Text Box 5"/>
          <p:cNvSpPr txBox="1">
            <a:spLocks noChangeArrowheads="1"/>
          </p:cNvSpPr>
          <p:nvPr/>
        </p:nvSpPr>
        <p:spPr bwMode="auto">
          <a:xfrm>
            <a:off x="3000375" y="182563"/>
            <a:ext cx="2741613" cy="366712"/>
          </a:xfrm>
          <a:prstGeom prst="rect">
            <a:avLst/>
          </a:prstGeom>
          <a:noFill/>
          <a:ln w="9525">
            <a:noFill/>
            <a:miter lim="800000"/>
            <a:headEnd/>
            <a:tailEnd/>
          </a:ln>
        </p:spPr>
        <p:txBody>
          <a:bodyPr wrap="none">
            <a:spAutoFit/>
          </a:bodyPr>
          <a:lstStyle/>
          <a:p>
            <a:r>
              <a:rPr lang="uk-UA"/>
              <a:t>Бандитський набір генів</a:t>
            </a:r>
            <a:endParaRPr lang="ru-RU"/>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a:xfrm>
            <a:off x="458276" y="1042206"/>
            <a:ext cx="8227450" cy="903111"/>
          </a:xfrm>
        </p:spPr>
        <p:txBody>
          <a:bodyPr/>
          <a:lstStyle/>
          <a:p>
            <a:pPr algn="ctr" eaLnBrk="1" fontAlgn="auto" hangingPunct="1">
              <a:spcAft>
                <a:spcPts val="0"/>
              </a:spcAft>
              <a:defRPr/>
            </a:pPr>
            <a:r>
              <a:rPr lang="uk-UA" sz="3048">
                <a:solidFill>
                  <a:schemeClr val="accent2"/>
                </a:solidFill>
              </a:rPr>
              <a:t>Особливість дії на репродуктивні функції</a:t>
            </a:r>
            <a:r>
              <a:rPr lang="ru-RU" sz="3048"/>
              <a:t> </a:t>
            </a:r>
          </a:p>
        </p:txBody>
      </p:sp>
      <p:sp>
        <p:nvSpPr>
          <p:cNvPr id="22530" name="Rectangle 3"/>
          <p:cNvSpPr>
            <a:spLocks noGrp="1"/>
          </p:cNvSpPr>
          <p:nvPr>
            <p:ph type="body" idx="1"/>
          </p:nvPr>
        </p:nvSpPr>
        <p:spPr>
          <a:xfrm>
            <a:off x="0" y="2009775"/>
            <a:ext cx="7929563" cy="4322763"/>
          </a:xfrm>
        </p:spPr>
        <p:txBody>
          <a:bodyPr>
            <a:normAutofit/>
          </a:bodyPr>
          <a:lstStyle/>
          <a:p>
            <a:pPr marL="274320" indent="-274320" eaLnBrk="1" fontAlgn="auto" hangingPunct="1">
              <a:lnSpc>
                <a:spcPct val="90000"/>
              </a:lnSpc>
              <a:spcAft>
                <a:spcPts val="0"/>
              </a:spcAft>
              <a:buFont typeface="Wingdings 2"/>
              <a:buChar char=""/>
              <a:defRPr/>
            </a:pPr>
            <a:r>
              <a:rPr lang="uk-UA" sz="2032" i="1">
                <a:solidFill>
                  <a:srgbClr val="150C8C"/>
                </a:solidFill>
              </a:rPr>
              <a:t>Точно виявити механізм</a:t>
            </a:r>
            <a:r>
              <a:rPr lang="uk-UA" sz="2032"/>
              <a:t>, що лежить в основі репродуктивних порушень, </a:t>
            </a:r>
            <a:r>
              <a:rPr lang="uk-UA" sz="2032" i="1">
                <a:solidFill>
                  <a:srgbClr val="150C8C"/>
                </a:solidFill>
              </a:rPr>
              <a:t>часом практично неможливо</a:t>
            </a:r>
            <a:r>
              <a:rPr lang="uk-UA" sz="2032"/>
              <a:t>, так як алкоголь та нікотин могли подіяти або на обох батьків, або тільки на одного з них, або на матір і плід.</a:t>
            </a:r>
          </a:p>
          <a:p>
            <a:pPr marL="274320" indent="-274320" eaLnBrk="1" fontAlgn="auto" hangingPunct="1">
              <a:lnSpc>
                <a:spcPct val="90000"/>
              </a:lnSpc>
              <a:spcAft>
                <a:spcPts val="0"/>
              </a:spcAft>
              <a:buFont typeface="Wingdings 2"/>
              <a:buChar char=""/>
              <a:defRPr/>
            </a:pPr>
            <a:r>
              <a:rPr lang="uk-UA" sz="2032"/>
              <a:t>Несприятливий вплив токсикантів (і їх метаболітів) на </a:t>
            </a:r>
            <a:r>
              <a:rPr lang="uk-UA" sz="3386">
                <a:latin typeface="Dotum" pitchFamily="34" charset="-127"/>
                <a:ea typeface="Dotum" pitchFamily="34" charset="-127"/>
              </a:rPr>
              <a:t>♂</a:t>
            </a:r>
            <a:r>
              <a:rPr lang="uk-UA" sz="2032"/>
              <a:t> і </a:t>
            </a:r>
            <a:r>
              <a:rPr lang="uk-UA" sz="3386">
                <a:latin typeface="Dotum" pitchFamily="34" charset="-127"/>
                <a:ea typeface="Dotum" pitchFamily="34" charset="-127"/>
              </a:rPr>
              <a:t>♀</a:t>
            </a:r>
            <a:r>
              <a:rPr lang="uk-UA" sz="2032"/>
              <a:t> органи репродуктивної системи може бути обумовлено або порушенням механізмів фізіологічної регуляції їх функцій, або прямими цитотоксичними ефектами. Так, порушення гормональної регуляції функцій яєчників може бути наслідком конкуренції ксенобіотиків з статевими гормонами (андрогени, контрацептивні засоби), дії на рецептори естрогенів, зміни швидкості продукції статевих гормонів, їх метаболізму і виведення. </a:t>
            </a:r>
            <a:endParaRPr lang="ru-RU" sz="2032"/>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458276" y="913191"/>
            <a:ext cx="8227450" cy="774095"/>
          </a:xfrm>
        </p:spPr>
        <p:txBody>
          <a:bodyPr/>
          <a:lstStyle/>
          <a:p>
            <a:pPr eaLnBrk="1" fontAlgn="auto" hangingPunct="1">
              <a:spcAft>
                <a:spcPts val="0"/>
              </a:spcAft>
              <a:defRPr/>
            </a:pPr>
            <a:r>
              <a:rPr lang="uk-UA" smtClean="0"/>
              <a:t>Репродуктивні клітини як мішені</a:t>
            </a:r>
            <a:endParaRPr lang="ru-RU" smtClean="0"/>
          </a:p>
        </p:txBody>
      </p:sp>
      <p:sp>
        <p:nvSpPr>
          <p:cNvPr id="128002" name="Rectangle 3"/>
          <p:cNvSpPr>
            <a:spLocks noGrp="1"/>
          </p:cNvSpPr>
          <p:nvPr>
            <p:ph type="body" idx="1"/>
          </p:nvPr>
        </p:nvSpPr>
        <p:spPr>
          <a:xfrm>
            <a:off x="458788" y="1493838"/>
            <a:ext cx="8226425" cy="1192212"/>
          </a:xfrm>
        </p:spPr>
        <p:txBody>
          <a:bodyPr/>
          <a:lstStyle/>
          <a:p>
            <a:pPr algn="ctr" eaLnBrk="1" hangingPunct="1">
              <a:buFont typeface="Georgia" pitchFamily="18" charset="0"/>
              <a:buNone/>
            </a:pPr>
            <a:r>
              <a:rPr lang="uk-UA" smtClean="0">
                <a:solidFill>
                  <a:srgbClr val="9900CC"/>
                </a:solidFill>
              </a:rPr>
              <a:t>Цитотоксичність</a:t>
            </a:r>
            <a:r>
              <a:rPr lang="uk-UA" smtClean="0"/>
              <a:t>, як правило лежить в основі ураження статевих клітин батька або матері і клітин ембріона.</a:t>
            </a:r>
            <a:r>
              <a:rPr lang="ru-RU" smtClean="0"/>
              <a:t> </a:t>
            </a:r>
          </a:p>
        </p:txBody>
      </p:sp>
      <p:pic>
        <p:nvPicPr>
          <p:cNvPr id="128003" name="Picture 4" descr="a02f01"/>
          <p:cNvPicPr>
            <a:picLocks noChangeAspect="1" noChangeArrowheads="1"/>
          </p:cNvPicPr>
          <p:nvPr/>
        </p:nvPicPr>
        <p:blipFill>
          <a:blip r:embed="rId2" cstate="print"/>
          <a:srcRect/>
          <a:stretch>
            <a:fillRect/>
          </a:stretch>
        </p:blipFill>
        <p:spPr bwMode="auto">
          <a:xfrm>
            <a:off x="304800" y="2679700"/>
            <a:ext cx="4781550" cy="3652838"/>
          </a:xfrm>
          <a:prstGeom prst="rect">
            <a:avLst/>
          </a:prstGeom>
          <a:noFill/>
          <a:ln w="9525">
            <a:noFill/>
            <a:miter lim="800000"/>
            <a:headEnd/>
            <a:tailEnd/>
          </a:ln>
        </p:spPr>
      </p:pic>
      <p:sp>
        <p:nvSpPr>
          <p:cNvPr id="23556" name="Rectangle 7"/>
          <p:cNvSpPr>
            <a:spLocks noChangeArrowheads="1"/>
          </p:cNvSpPr>
          <p:nvPr/>
        </p:nvSpPr>
        <p:spPr bwMode="auto">
          <a:xfrm>
            <a:off x="5045075" y="2827338"/>
            <a:ext cx="3014663" cy="1006475"/>
          </a:xfrm>
          <a:prstGeom prst="rect">
            <a:avLst/>
          </a:prstGeom>
          <a:noFill/>
          <a:ln w="9525">
            <a:noFill/>
            <a:miter lim="800000"/>
            <a:headEnd/>
            <a:tailEnd/>
          </a:ln>
        </p:spPr>
        <p:txBody>
          <a:bodyPr>
            <a:spAutoFit/>
          </a:bodyPr>
          <a:lstStyle/>
          <a:p>
            <a:pPr>
              <a:defRPr/>
            </a:pPr>
            <a:r>
              <a:rPr lang="uk-UA" sz="1524">
                <a:solidFill>
                  <a:prstClr val="black"/>
                </a:solidFill>
                <a:latin typeface="+mn-lt"/>
                <a:cs typeface="Tahoma" pitchFamily="34" charset="0"/>
              </a:rPr>
              <a:t>Вплив на генний апарат веде до секвестрування змінених генів, зламу хромосомного апарату.</a:t>
            </a:r>
          </a:p>
        </p:txBody>
      </p:sp>
      <p:pic>
        <p:nvPicPr>
          <p:cNvPr id="128005" name="Picture 6" descr="Рисунок1"/>
          <p:cNvPicPr>
            <a:picLocks noChangeAspect="1" noChangeArrowheads="1"/>
          </p:cNvPicPr>
          <p:nvPr/>
        </p:nvPicPr>
        <p:blipFill>
          <a:blip r:embed="rId3" cstate="print"/>
          <a:srcRect/>
          <a:stretch>
            <a:fillRect/>
          </a:stretch>
        </p:blipFill>
        <p:spPr bwMode="auto">
          <a:xfrm>
            <a:off x="5346700" y="3902075"/>
            <a:ext cx="3363913" cy="2430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Grp="1"/>
          </p:cNvSpPr>
          <p:nvPr>
            <p:ph type="body" idx="1"/>
          </p:nvPr>
        </p:nvSpPr>
        <p:spPr>
          <a:xfrm>
            <a:off x="3103563" y="1193800"/>
            <a:ext cx="5181600" cy="5160963"/>
          </a:xfrm>
        </p:spPr>
        <p:txBody>
          <a:bodyPr/>
          <a:lstStyle/>
          <a:p>
            <a:pPr eaLnBrk="1" hangingPunct="1">
              <a:lnSpc>
                <a:spcPct val="80000"/>
              </a:lnSpc>
            </a:pPr>
            <a:r>
              <a:rPr lang="uk-UA" sz="1800" b="1" smtClean="0"/>
              <a:t>Метаболічна мережа потенційних мішеней у реалізації гонадотоксичності етанолу.</a:t>
            </a:r>
            <a:r>
              <a:rPr lang="uk-UA" sz="1800" smtClean="0"/>
              <a:t> Метаболізм етанолу призводить до генерації великої кількості вільних радикалів та інших токсичних адуктів безпосередньо в яєчках і яєчниках, що призводить до порушень в нормальних метаболічних процесах. Хронічний метаболізм етанолу в гонадах призводить до ослаблення нуклеїнових кислот, білків, ліпідів, вуглеводнів в метаболічних процесах, а також змін в енергетичному обміні і виробництва з низькомолекулярних біорегуляторів. Такі порушення в свою чергу призводять до зміни клітин яєчників і сім'яників, що призводить до запуску апоптозу. Придушення естрогенних і андрогенних функцій, порушення нормального диференціювання зародкових клітин, і безпліддя є наслідком.</a:t>
            </a:r>
          </a:p>
        </p:txBody>
      </p:sp>
      <p:pic>
        <p:nvPicPr>
          <p:cNvPr id="129026" name="Picture 4" descr="FIGURE-274-Metabolic-net-potential-targets-in-ethanol-gonadal-toxicity-realization (2)"/>
          <p:cNvPicPr>
            <a:picLocks noChangeAspect="1" noChangeArrowheads="1"/>
          </p:cNvPicPr>
          <p:nvPr/>
        </p:nvPicPr>
        <p:blipFill>
          <a:blip r:embed="rId2" cstate="print"/>
          <a:srcRect/>
          <a:stretch>
            <a:fillRect/>
          </a:stretch>
        </p:blipFill>
        <p:spPr bwMode="auto">
          <a:xfrm>
            <a:off x="0" y="868363"/>
            <a:ext cx="3389313" cy="539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0" descr="dna-replication-o"/>
          <p:cNvPicPr>
            <a:picLocks noChangeAspect="1" noChangeArrowheads="1" noCrop="1"/>
          </p:cNvPicPr>
          <p:nvPr/>
        </p:nvPicPr>
        <p:blipFill>
          <a:blip r:embed="rId2" cstate="print"/>
          <a:srcRect/>
          <a:stretch>
            <a:fillRect/>
          </a:stretch>
        </p:blipFill>
        <p:spPr bwMode="auto">
          <a:xfrm>
            <a:off x="3411538" y="4879975"/>
            <a:ext cx="2579687" cy="1452563"/>
          </a:xfrm>
          <a:prstGeom prst="rect">
            <a:avLst/>
          </a:prstGeom>
          <a:noFill/>
          <a:ln w="9525">
            <a:noFill/>
            <a:miter lim="800000"/>
            <a:headEnd/>
            <a:tailEnd/>
          </a:ln>
        </p:spPr>
      </p:pic>
      <p:sp>
        <p:nvSpPr>
          <p:cNvPr id="25601" name="Rectangle 2"/>
          <p:cNvSpPr>
            <a:spLocks noGrp="1"/>
          </p:cNvSpPr>
          <p:nvPr>
            <p:ph type="title"/>
          </p:nvPr>
        </p:nvSpPr>
        <p:spPr>
          <a:xfrm>
            <a:off x="0" y="1300238"/>
            <a:ext cx="8958540" cy="903111"/>
          </a:xfrm>
        </p:spPr>
        <p:txBody>
          <a:bodyPr/>
          <a:lstStyle/>
          <a:p>
            <a:pPr algn="just" eaLnBrk="1" fontAlgn="auto" hangingPunct="1">
              <a:spcAft>
                <a:spcPts val="0"/>
              </a:spcAft>
              <a:defRPr/>
            </a:pPr>
            <a:r>
              <a:rPr lang="uk-UA" sz="2032">
                <a:latin typeface="Georgia" pitchFamily="18" charset="0"/>
              </a:rPr>
              <a:t>Виявлено безліч механізмів, за допомогою яких алкоголь та нікотин несприятливо діють. Розуміння цих механізмів допомагає передбачити ризик, пов'язаний з контактом з речовиною, коректно екстраполювати дані, одержувані в експериментах на тваринах на людину.</a:t>
            </a:r>
          </a:p>
        </p:txBody>
      </p:sp>
      <p:sp>
        <p:nvSpPr>
          <p:cNvPr id="130051" name="Rectangle 5"/>
          <p:cNvSpPr>
            <a:spLocks noGrp="1"/>
          </p:cNvSpPr>
          <p:nvPr>
            <p:ph type="body" idx="4294967295"/>
          </p:nvPr>
        </p:nvSpPr>
        <p:spPr>
          <a:xfrm>
            <a:off x="5943600" y="2590800"/>
            <a:ext cx="3200400" cy="1935163"/>
          </a:xfrm>
        </p:spPr>
        <p:txBody>
          <a:bodyPr/>
          <a:lstStyle/>
          <a:p>
            <a:pPr eaLnBrk="1" hangingPunct="1"/>
            <a:endParaRPr lang="ru-RU" smtClean="0"/>
          </a:p>
        </p:txBody>
      </p:sp>
      <p:pic>
        <p:nvPicPr>
          <p:cNvPr id="130052" name="Picture 6" descr="22765_art-science-graphics-biology-dna"/>
          <p:cNvPicPr>
            <a:picLocks noChangeAspect="1" noChangeArrowheads="1"/>
          </p:cNvPicPr>
          <p:nvPr/>
        </p:nvPicPr>
        <p:blipFill>
          <a:blip r:embed="rId3" cstate="print"/>
          <a:srcRect/>
          <a:stretch>
            <a:fillRect/>
          </a:stretch>
        </p:blipFill>
        <p:spPr bwMode="auto">
          <a:xfrm>
            <a:off x="3475038" y="2590800"/>
            <a:ext cx="2381250" cy="1555750"/>
          </a:xfrm>
          <a:prstGeom prst="rect">
            <a:avLst/>
          </a:prstGeom>
          <a:noFill/>
          <a:ln w="9525">
            <a:noFill/>
            <a:miter lim="800000"/>
            <a:headEnd/>
            <a:tailEnd/>
          </a:ln>
        </p:spPr>
      </p:pic>
      <p:pic>
        <p:nvPicPr>
          <p:cNvPr id="130053" name="Picture 6" descr="Похожее изображение"/>
          <p:cNvPicPr>
            <a:picLocks noChangeAspect="1" noChangeArrowheads="1"/>
          </p:cNvPicPr>
          <p:nvPr/>
        </p:nvPicPr>
        <p:blipFill>
          <a:blip r:embed="rId4" cstate="print"/>
          <a:srcRect/>
          <a:stretch>
            <a:fillRect/>
          </a:stretch>
        </p:blipFill>
        <p:spPr bwMode="auto">
          <a:xfrm>
            <a:off x="0" y="2590800"/>
            <a:ext cx="3505200" cy="2484438"/>
          </a:xfrm>
          <a:prstGeom prst="rect">
            <a:avLst/>
          </a:prstGeom>
          <a:noFill/>
          <a:ln w="9525">
            <a:noFill/>
            <a:miter lim="800000"/>
            <a:headEnd/>
            <a:tailEnd/>
          </a:ln>
        </p:spPr>
      </p:pic>
      <p:pic>
        <p:nvPicPr>
          <p:cNvPr id="130054" name="Picture 9" descr="Новый точечный рисунок2"/>
          <p:cNvPicPr>
            <a:picLocks noChangeAspect="1" noChangeArrowheads="1"/>
          </p:cNvPicPr>
          <p:nvPr/>
        </p:nvPicPr>
        <p:blipFill>
          <a:blip r:embed="rId5" cstate="print"/>
          <a:srcRect/>
          <a:stretch>
            <a:fillRect/>
          </a:stretch>
        </p:blipFill>
        <p:spPr bwMode="auto">
          <a:xfrm>
            <a:off x="5913438" y="2525713"/>
            <a:ext cx="3230562" cy="3806825"/>
          </a:xfrm>
          <a:prstGeom prst="rect">
            <a:avLst/>
          </a:prstGeom>
          <a:noFill/>
          <a:ln w="9525">
            <a:noFill/>
            <a:miter lim="800000"/>
            <a:headEnd/>
            <a:tailEnd/>
          </a:ln>
        </p:spPr>
      </p:pic>
      <p:pic>
        <p:nvPicPr>
          <p:cNvPr id="130055" name="Picture 11" descr="wXAIWq"/>
          <p:cNvPicPr>
            <a:picLocks noChangeAspect="1" noChangeArrowheads="1" noCrop="1"/>
          </p:cNvPicPr>
          <p:nvPr/>
        </p:nvPicPr>
        <p:blipFill>
          <a:blip r:embed="rId6" cstate="print"/>
          <a:srcRect/>
          <a:stretch>
            <a:fillRect/>
          </a:stretch>
        </p:blipFill>
        <p:spPr bwMode="auto">
          <a:xfrm>
            <a:off x="508000" y="4873625"/>
            <a:ext cx="2185988" cy="145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p:cNvSpPr>
          <p:nvPr>
            <p:ph idx="4294967295"/>
          </p:nvPr>
        </p:nvSpPr>
        <p:spPr>
          <a:xfrm>
            <a:off x="0" y="736600"/>
            <a:ext cx="8134350" cy="3660775"/>
          </a:xfrm>
        </p:spPr>
        <p:txBody>
          <a:bodyPr>
            <a:normAutofit/>
          </a:bodyPr>
          <a:lstStyle/>
          <a:p>
            <a:pPr eaLnBrk="1" hangingPunct="1"/>
            <a:r>
              <a:rPr lang="uk-UA" sz="2200" smtClean="0"/>
              <a:t>Про токсичність чистого етилового спирту </a:t>
            </a:r>
          </a:p>
          <a:p>
            <a:pPr algn="just" eaLnBrk="1" hangingPunct="1">
              <a:buFont typeface="Wingdings 2" pitchFamily="18" charset="2"/>
              <a:buNone/>
            </a:pPr>
            <a:r>
              <a:rPr lang="uk-UA" sz="2200" smtClean="0"/>
              <a:t>в науці йдуть дебати - ідеальний розчинник для всіх </a:t>
            </a:r>
            <a:r>
              <a:rPr lang="uk-UA" sz="2200" b="1" smtClean="0"/>
              <a:t>потенційно небезпечних речовин</a:t>
            </a:r>
            <a:r>
              <a:rPr lang="uk-UA" sz="2200" smtClean="0"/>
              <a:t>, які в нерозчинному вигляді не можуть потрапити всередину клітин і, відповідно, не здатні прямо впливати на ДНК. Але безсумнівно токсичні продукти розщеплення спирту, в першу чергу </a:t>
            </a:r>
            <a:r>
              <a:rPr lang="uk-UA" sz="2200" smtClean="0">
                <a:solidFill>
                  <a:srgbClr val="CC0000"/>
                </a:solidFill>
              </a:rPr>
              <a:t>ацетальдегід</a:t>
            </a:r>
            <a:r>
              <a:rPr lang="uk-UA" sz="2200" smtClean="0"/>
              <a:t>, який може безпосередньо зв'язуватися з ДНК і модифікувати її. Більш того, ацетальдегід </a:t>
            </a:r>
            <a:r>
              <a:rPr lang="uk-UA" sz="2200" smtClean="0">
                <a:solidFill>
                  <a:srgbClr val="3333CC"/>
                </a:solidFill>
              </a:rPr>
              <a:t>взаємодіє з безліччю білків в цитоплазмі і ядрі клітин</a:t>
            </a:r>
            <a:r>
              <a:rPr lang="uk-UA" sz="2200" smtClean="0"/>
              <a:t>, </a:t>
            </a:r>
            <a:r>
              <a:rPr lang="uk-UA" sz="2200" smtClean="0">
                <a:solidFill>
                  <a:srgbClr val="3333CC"/>
                </a:solidFill>
              </a:rPr>
              <a:t>пошкоджуючи цілі клітинні молекулярні системи</a:t>
            </a:r>
            <a:r>
              <a:rPr lang="uk-UA" sz="2200" smtClean="0"/>
              <a:t>, наприклад систему регенерації пошкоджених ДНК, систему розбіжності хромосом під час ділення, систему синтезу та утилізації білків</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p:cNvSpPr>
          <p:nvPr>
            <p:ph type="body" idx="1"/>
          </p:nvPr>
        </p:nvSpPr>
        <p:spPr>
          <a:xfrm>
            <a:off x="314325" y="1300163"/>
            <a:ext cx="5154613" cy="3532187"/>
          </a:xfrm>
        </p:spPr>
        <p:txBody>
          <a:bodyPr>
            <a:normAutofit/>
          </a:bodyPr>
          <a:lstStyle/>
          <a:p>
            <a:pPr marL="274320" indent="-274320" eaLnBrk="1" fontAlgn="auto" hangingPunct="1">
              <a:lnSpc>
                <a:spcPct val="80000"/>
              </a:lnSpc>
              <a:spcAft>
                <a:spcPts val="0"/>
              </a:spcAft>
              <a:buFont typeface="Wingdings 2"/>
              <a:buChar char=""/>
              <a:defRPr/>
            </a:pPr>
            <a:r>
              <a:rPr lang="uk-UA" sz="2032" dirty="0"/>
              <a:t>Доведено, що алкоголь і продукти його розпаду (ацетальдегід) порушують синтез білка на рівні утворення РНК (транскрипції) і на рівні складання білка на матриці РНК (трансляції).</a:t>
            </a:r>
          </a:p>
          <a:p>
            <a:pPr marL="274320" indent="-274320" eaLnBrk="1" fontAlgn="auto" hangingPunct="1">
              <a:lnSpc>
                <a:spcPct val="80000"/>
              </a:lnSpc>
              <a:spcAft>
                <a:spcPts val="0"/>
              </a:spcAft>
              <a:buFont typeface="Wingdings 2"/>
              <a:buChar char=""/>
              <a:defRPr/>
            </a:pPr>
            <a:r>
              <a:rPr lang="uk-UA" sz="2032" dirty="0"/>
              <a:t>У нашому організмі етанол перетворюється в ацетальдегід, який поводиться досить агресивно по відношенню до ДНК. На захист генів від шкідливої речовини постають дві групи білків: одна з них нейтралізує сам ацетальдегід, друга займається лагодженням пошкодженої ДНК.</a:t>
            </a:r>
          </a:p>
        </p:txBody>
      </p:sp>
      <p:pic>
        <p:nvPicPr>
          <p:cNvPr id="132098" name="Picture 4" descr="Новый точечный рисунок2"/>
          <p:cNvPicPr>
            <a:picLocks noChangeAspect="1" noChangeArrowheads="1"/>
          </p:cNvPicPr>
          <p:nvPr/>
        </p:nvPicPr>
        <p:blipFill>
          <a:blip r:embed="rId2" cstate="print"/>
          <a:srcRect/>
          <a:stretch>
            <a:fillRect/>
          </a:stretch>
        </p:blipFill>
        <p:spPr bwMode="auto">
          <a:xfrm>
            <a:off x="5419725" y="1687513"/>
            <a:ext cx="3724275" cy="4386262"/>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5" descr="Картинки по запросу Acetaldehyde molecule joined to a DNA such that the DNA adducts forme"/>
          <p:cNvPicPr>
            <a:picLocks noChangeAspect="1" noChangeArrowheads="1"/>
          </p:cNvPicPr>
          <p:nvPr/>
        </p:nvPicPr>
        <p:blipFill>
          <a:blip r:embed="rId2" cstate="print"/>
          <a:srcRect/>
          <a:stretch>
            <a:fillRect/>
          </a:stretch>
        </p:blipFill>
        <p:spPr bwMode="auto">
          <a:xfrm>
            <a:off x="0" y="1558925"/>
            <a:ext cx="4335463" cy="3719513"/>
          </a:xfrm>
          <a:prstGeom prst="rect">
            <a:avLst/>
          </a:prstGeom>
          <a:noFill/>
          <a:ln w="9525">
            <a:noFill/>
            <a:miter lim="800000"/>
            <a:headEnd/>
            <a:tailEnd/>
          </a:ln>
        </p:spPr>
      </p:pic>
      <p:sp>
        <p:nvSpPr>
          <p:cNvPr id="133122" name="Rectangle 3"/>
          <p:cNvSpPr>
            <a:spLocks noGrp="1"/>
          </p:cNvSpPr>
          <p:nvPr>
            <p:ph type="body" idx="1"/>
          </p:nvPr>
        </p:nvSpPr>
        <p:spPr>
          <a:xfrm>
            <a:off x="4160838" y="1687513"/>
            <a:ext cx="4129087" cy="4403725"/>
          </a:xfrm>
        </p:spPr>
        <p:txBody>
          <a:bodyPr/>
          <a:lstStyle/>
          <a:p>
            <a:pPr eaLnBrk="1" hangingPunct="1">
              <a:lnSpc>
                <a:spcPct val="80000"/>
              </a:lnSpc>
            </a:pPr>
            <a:r>
              <a:rPr lang="uk-UA" sz="1800" smtClean="0"/>
              <a:t>Молекули ацетальдегіду приєднувалися до ДНК таким чином, що утворювалися </a:t>
            </a:r>
            <a:r>
              <a:rPr lang="uk-UA" sz="1800" smtClean="0">
                <a:solidFill>
                  <a:srgbClr val="3333CC"/>
                </a:solidFill>
              </a:rPr>
              <a:t>ДНК-адукти</a:t>
            </a:r>
            <a:r>
              <a:rPr lang="uk-UA" sz="1800" smtClean="0"/>
              <a:t>. Такі екзоциклічні ДНК-адукти порушували транскрипцію генів, сприяли розриву ниток ДНК, тобто порушували ДНК-діяльність таким чином, що це призвело до підвищеного ризику розвитку ракових клітин</a:t>
            </a:r>
          </a:p>
          <a:p>
            <a:pPr eaLnBrk="1" hangingPunct="1">
              <a:lnSpc>
                <a:spcPct val="80000"/>
              </a:lnSpc>
            </a:pPr>
            <a:r>
              <a:rPr lang="uk-UA" sz="1800" smtClean="0"/>
              <a:t>Експерти спостерігали за рівнем N2-етиліден-dGuo - основного адукта ацетальдегіду, який протягом 4 годин після кожної дози збільшувався в клітинах порожнини рота в 100 разів у порівнянні з вихідним. Також його рівень значно зріс в лімфоцитах і гранулоцитах.</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Картинки по запросу Acetaldehyde molecule DNA adducts"/>
          <p:cNvPicPr>
            <a:picLocks noGrp="1" noChangeAspect="1" noChangeArrowheads="1"/>
          </p:cNvPicPr>
          <p:nvPr>
            <p:ph idx="1"/>
          </p:nvPr>
        </p:nvPicPr>
        <p:blipFill>
          <a:blip r:embed="rId2" cstate="print"/>
          <a:srcRect/>
          <a:stretch>
            <a:fillRect/>
          </a:stretch>
        </p:blipFill>
        <p:spPr>
          <a:xfrm>
            <a:off x="508000" y="1171575"/>
            <a:ext cx="7772400" cy="50022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3"/>
          <p:cNvSpPr>
            <a:spLocks noGrp="1"/>
          </p:cNvSpPr>
          <p:nvPr>
            <p:ph type="body" idx="1"/>
          </p:nvPr>
        </p:nvSpPr>
        <p:spPr>
          <a:xfrm>
            <a:off x="0" y="693738"/>
            <a:ext cx="8226425" cy="4856162"/>
          </a:xfrm>
        </p:spPr>
        <p:txBody>
          <a:bodyPr/>
          <a:lstStyle/>
          <a:p>
            <a:pPr eaLnBrk="1" hangingPunct="1">
              <a:lnSpc>
                <a:spcPct val="90000"/>
              </a:lnSpc>
            </a:pPr>
            <a:r>
              <a:rPr lang="uk-UA" smtClean="0"/>
              <a:t>Серйозні порушення в експресії безлічі генів у алкогользалежних: 79 гена були переактивовані, а 153 - зовсім "вимкнені" або пригнічені. Серед змінених генів найбільше постраждали ті, які були залучені в цитогенез – ті, що регулюють транскрипцію, запальну і імунну відповіді, а також білки-рецептори клітинної адгезії. Фактично весь спектр "генів домашнього господарства" так чи інакше страждав від вживання алкоголю</a:t>
            </a:r>
          </a:p>
          <a:p>
            <a:pPr eaLnBrk="1" hangingPunct="1">
              <a:lnSpc>
                <a:spcPct val="90000"/>
              </a:lnSpc>
            </a:pPr>
            <a:r>
              <a:rPr lang="uk-UA" smtClean="0"/>
              <a:t>Зовсім нещодавно дослідники оцінювали вплив пренатального впливу алкоголю на метилювання ДНК 5 генів у нащадків чоловічої статі; ці аналізи виявили зменшення метилування ДНК в одному локусі в H19 галузі управління імпринтингу в спермі цих чоловіків.</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3"/>
          <p:cNvSpPr>
            <a:spLocks noGrp="1"/>
          </p:cNvSpPr>
          <p:nvPr>
            <p:ph type="body" idx="1"/>
          </p:nvPr>
        </p:nvSpPr>
        <p:spPr>
          <a:xfrm>
            <a:off x="458788" y="4267200"/>
            <a:ext cx="8226425" cy="1403350"/>
          </a:xfrm>
        </p:spPr>
        <p:txBody>
          <a:bodyPr/>
          <a:lstStyle/>
          <a:p>
            <a:pPr algn="ctr" eaLnBrk="1" hangingPunct="1">
              <a:lnSpc>
                <a:spcPct val="80000"/>
              </a:lnSpc>
              <a:buFont typeface="Georgia" pitchFamily="18" charset="0"/>
              <a:buNone/>
            </a:pPr>
            <a:r>
              <a:rPr lang="uk-UA" sz="1800" b="1" smtClean="0"/>
              <a:t>Діаграма Венна</a:t>
            </a:r>
          </a:p>
          <a:p>
            <a:pPr eaLnBrk="1" hangingPunct="1">
              <a:lnSpc>
                <a:spcPct val="80000"/>
              </a:lnSpc>
            </a:pPr>
            <a:r>
              <a:rPr lang="uk-UA" sz="1800" smtClean="0"/>
              <a:t>зображає перекриття між диференційовано вираженими списками генів. Числа в кожному колі є загальне число генів у кожному списку диференціального виразу. Числа в тих регіонах, де перетинаються кола представляють перекриття між представницькими списками генів.</a:t>
            </a:r>
          </a:p>
        </p:txBody>
      </p:sp>
      <p:pic>
        <p:nvPicPr>
          <p:cNvPr id="136194" name="Picture 4" descr="F7"/>
          <p:cNvPicPr>
            <a:picLocks noChangeAspect="1" noChangeArrowheads="1"/>
          </p:cNvPicPr>
          <p:nvPr/>
        </p:nvPicPr>
        <p:blipFill>
          <a:blip r:embed="rId2" cstate="print"/>
          <a:srcRect/>
          <a:stretch>
            <a:fillRect/>
          </a:stretch>
        </p:blipFill>
        <p:spPr bwMode="auto">
          <a:xfrm>
            <a:off x="1992313" y="1106488"/>
            <a:ext cx="5353050" cy="29146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Содержимое 6" descr="0_aaecd_9563e530_XXL.jpg.jpg"/>
          <p:cNvPicPr>
            <a:picLocks noGrp="1" noChangeAspect="1"/>
          </p:cNvPicPr>
          <p:nvPr>
            <p:ph sz="half" idx="1"/>
          </p:nvPr>
        </p:nvPicPr>
        <p:blipFill>
          <a:blip r:embed="rId2" cstate="print"/>
          <a:srcRect t="6029" r="1099" b="5898"/>
          <a:stretch>
            <a:fillRect/>
          </a:stretch>
        </p:blipFill>
        <p:spPr>
          <a:xfrm>
            <a:off x="179388" y="1163638"/>
            <a:ext cx="7853362" cy="5694362"/>
          </a:xfrm>
        </p:spPr>
      </p:pic>
      <p:sp>
        <p:nvSpPr>
          <p:cNvPr id="35842" name="Text Box 4"/>
          <p:cNvSpPr txBox="1">
            <a:spLocks noChangeArrowheads="1"/>
          </p:cNvSpPr>
          <p:nvPr/>
        </p:nvSpPr>
        <p:spPr bwMode="auto">
          <a:xfrm>
            <a:off x="1838325" y="488950"/>
            <a:ext cx="5797550" cy="366713"/>
          </a:xfrm>
          <a:prstGeom prst="rect">
            <a:avLst/>
          </a:prstGeom>
          <a:noFill/>
          <a:ln w="9525">
            <a:noFill/>
            <a:miter lim="800000"/>
            <a:headEnd/>
            <a:tailEnd/>
          </a:ln>
        </p:spPr>
        <p:txBody>
          <a:bodyPr wrap="none">
            <a:spAutoFit/>
          </a:bodyPr>
          <a:lstStyle/>
          <a:p>
            <a:r>
              <a:rPr lang="uk-UA"/>
              <a:t>Гени, які контролюють не суїцидну агресію у людини</a:t>
            </a:r>
            <a:endParaRPr lang="ru-RU"/>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p:cNvSpPr>
          <p:nvPr>
            <p:ph type="body" idx="1"/>
          </p:nvPr>
        </p:nvSpPr>
        <p:spPr>
          <a:xfrm>
            <a:off x="0" y="5380038"/>
            <a:ext cx="9144000" cy="952500"/>
          </a:xfrm>
        </p:spPr>
        <p:txBody>
          <a:bodyPr>
            <a:normAutofit/>
          </a:bodyPr>
          <a:lstStyle/>
          <a:p>
            <a:pPr marL="274320" indent="-274320" eaLnBrk="1" fontAlgn="auto" hangingPunct="1">
              <a:lnSpc>
                <a:spcPct val="90000"/>
              </a:lnSpc>
              <a:spcAft>
                <a:spcPts val="0"/>
              </a:spcAft>
              <a:buFont typeface="Wingdings 2"/>
              <a:buChar char=""/>
              <a:defRPr/>
            </a:pPr>
            <a:r>
              <a:rPr lang="uk-UA" sz="1693"/>
              <a:t>Профіль експресії підмножин кожного диференційно експресуємого списку, що містять гени, відображається у вигляді </a:t>
            </a:r>
            <a:r>
              <a:rPr lang="uk-UA" sz="1693">
                <a:solidFill>
                  <a:srgbClr val="3333CC"/>
                </a:solidFill>
              </a:rPr>
              <a:t>карти тепла</a:t>
            </a:r>
          </a:p>
          <a:p>
            <a:pPr marL="274320" indent="-274320" eaLnBrk="1" fontAlgn="auto" hangingPunct="1">
              <a:lnSpc>
                <a:spcPct val="90000"/>
              </a:lnSpc>
              <a:spcAft>
                <a:spcPts val="0"/>
              </a:spcAft>
              <a:buFont typeface="Wingdings 2"/>
              <a:buChar char=""/>
              <a:defRPr/>
            </a:pPr>
            <a:r>
              <a:rPr lang="uk-UA" sz="1693"/>
              <a:t>Нормалізована експресія гена показаний кольором відповідно до шкали для генів</a:t>
            </a:r>
          </a:p>
        </p:txBody>
      </p:sp>
      <p:sp>
        <p:nvSpPr>
          <p:cNvPr id="33797" name="AutoShape 5" descr="Инжир.  1"/>
          <p:cNvSpPr>
            <a:spLocks noChangeAspect="1" noChangeArrowheads="1"/>
          </p:cNvSpPr>
          <p:nvPr/>
        </p:nvSpPr>
        <p:spPr bwMode="auto">
          <a:xfrm>
            <a:off x="4419600" y="3300413"/>
            <a:ext cx="304800" cy="257175"/>
          </a:xfrm>
          <a:prstGeom prst="rect">
            <a:avLst/>
          </a:prstGeom>
          <a:noFill/>
        </p:spPr>
        <p:txBody>
          <a:bodyPr/>
          <a:lstStyle/>
          <a:p>
            <a:pPr>
              <a:defRPr/>
            </a:pPr>
            <a:endParaRPr lang="ru-RU" sz="1524">
              <a:solidFill>
                <a:prstClr val="black"/>
              </a:solidFill>
            </a:endParaRPr>
          </a:p>
        </p:txBody>
      </p:sp>
      <p:pic>
        <p:nvPicPr>
          <p:cNvPr id="137219" name="Picture 8" descr="F1"/>
          <p:cNvPicPr>
            <a:picLocks noChangeAspect="1" noChangeArrowheads="1"/>
          </p:cNvPicPr>
          <p:nvPr/>
        </p:nvPicPr>
        <p:blipFill>
          <a:blip r:embed="rId2" cstate="print"/>
          <a:srcRect/>
          <a:stretch>
            <a:fillRect/>
          </a:stretch>
        </p:blipFill>
        <p:spPr bwMode="auto">
          <a:xfrm>
            <a:off x="314325" y="1171575"/>
            <a:ext cx="2390775" cy="3548063"/>
          </a:xfrm>
          <a:prstGeom prst="rect">
            <a:avLst/>
          </a:prstGeom>
          <a:noFill/>
          <a:ln w="9525">
            <a:noFill/>
            <a:miter lim="800000"/>
            <a:headEnd/>
            <a:tailEnd/>
          </a:ln>
        </p:spPr>
      </p:pic>
      <p:pic>
        <p:nvPicPr>
          <p:cNvPr id="137220" name="Picture 9" descr="F2"/>
          <p:cNvPicPr>
            <a:picLocks noChangeAspect="1" noChangeArrowheads="1"/>
          </p:cNvPicPr>
          <p:nvPr/>
        </p:nvPicPr>
        <p:blipFill>
          <a:blip r:embed="rId3" cstate="print"/>
          <a:srcRect/>
          <a:stretch>
            <a:fillRect/>
          </a:stretch>
        </p:blipFill>
        <p:spPr bwMode="auto">
          <a:xfrm>
            <a:off x="3217863" y="1300163"/>
            <a:ext cx="2840037" cy="3225800"/>
          </a:xfrm>
          <a:prstGeom prst="rect">
            <a:avLst/>
          </a:prstGeom>
          <a:noFill/>
          <a:ln w="9525">
            <a:noFill/>
            <a:miter lim="800000"/>
            <a:headEnd/>
            <a:tailEnd/>
          </a:ln>
        </p:spPr>
      </p:pic>
      <p:pic>
        <p:nvPicPr>
          <p:cNvPr id="137221" name="Picture 10" descr="F5"/>
          <p:cNvPicPr>
            <a:picLocks noChangeAspect="1" noChangeArrowheads="1"/>
          </p:cNvPicPr>
          <p:nvPr/>
        </p:nvPicPr>
        <p:blipFill>
          <a:blip r:embed="rId4" cstate="print"/>
          <a:srcRect/>
          <a:stretch>
            <a:fillRect/>
          </a:stretch>
        </p:blipFill>
        <p:spPr bwMode="auto">
          <a:xfrm>
            <a:off x="6572250" y="525463"/>
            <a:ext cx="2135188" cy="4000500"/>
          </a:xfrm>
          <a:prstGeom prst="rect">
            <a:avLst/>
          </a:prstGeom>
          <a:noFill/>
          <a:ln w="9525">
            <a:noFill/>
            <a:miter lim="800000"/>
            <a:headEnd/>
            <a:tailEnd/>
          </a:ln>
        </p:spPr>
      </p:pic>
      <p:sp>
        <p:nvSpPr>
          <p:cNvPr id="33804" name="Rectangle 12"/>
          <p:cNvSpPr>
            <a:spLocks noChangeArrowheads="1"/>
          </p:cNvSpPr>
          <p:nvPr/>
        </p:nvSpPr>
        <p:spPr bwMode="auto">
          <a:xfrm>
            <a:off x="249238" y="4397375"/>
            <a:ext cx="8709025" cy="873125"/>
          </a:xfrm>
          <a:prstGeom prst="rect">
            <a:avLst/>
          </a:prstGeom>
          <a:noFill/>
          <a:ln w="9525">
            <a:noFill/>
            <a:miter lim="800000"/>
            <a:headEnd/>
            <a:tailEnd/>
          </a:ln>
          <a:effectLst/>
        </p:spPr>
        <p:txBody>
          <a:bodyPr>
            <a:spAutoFit/>
          </a:bodyPr>
          <a:lstStyle/>
          <a:p>
            <a:pPr>
              <a:defRPr/>
            </a:pPr>
            <a:r>
              <a:rPr lang="uk-UA" sz="1693" b="1">
                <a:solidFill>
                  <a:prstClr val="black"/>
                </a:solidFill>
                <a:latin typeface="Times New Roman" pitchFamily="18" charset="0"/>
                <a:cs typeface="Times New Roman" pitchFamily="18" charset="0"/>
              </a:rPr>
              <a:t>          Гостра                                                  Хронічна                                        Хронічна</a:t>
            </a:r>
          </a:p>
          <a:p>
            <a:pPr>
              <a:defRPr/>
            </a:pPr>
            <a:r>
              <a:rPr lang="uk-UA" sz="1693" b="1">
                <a:solidFill>
                  <a:prstClr val="black"/>
                </a:solidFill>
                <a:latin typeface="Times New Roman" pitchFamily="18" charset="0"/>
                <a:cs typeface="Times New Roman" pitchFamily="18" charset="0"/>
              </a:rPr>
              <a:t> </a:t>
            </a:r>
            <a:r>
              <a:rPr lang="uk-UA" sz="1524" b="1">
                <a:solidFill>
                  <a:prstClr val="black"/>
                </a:solidFill>
                <a:latin typeface="Times New Roman" pitchFamily="18" charset="0"/>
                <a:cs typeface="Times New Roman" pitchFamily="18" charset="0"/>
              </a:rPr>
              <a:t>                                                                                                                       </a:t>
            </a:r>
            <a:r>
              <a:rPr lang="uk-UA" sz="1693" b="1">
                <a:solidFill>
                  <a:prstClr val="black"/>
                </a:solidFill>
                <a:latin typeface="Times New Roman" pitchFamily="18" charset="0"/>
                <a:cs typeface="Times New Roman" pitchFamily="18" charset="0"/>
              </a:rPr>
              <a:t> з подальшим утриманням</a:t>
            </a:r>
          </a:p>
          <a:p>
            <a:pPr algn="ctr">
              <a:defRPr/>
            </a:pPr>
            <a:r>
              <a:rPr lang="uk-UA" sz="1693" b="1">
                <a:solidFill>
                  <a:prstClr val="black"/>
                </a:solidFill>
                <a:effectLst>
                  <a:outerShdw blurRad="38100" dist="38100" dir="2700000" algn="tl">
                    <a:srgbClr val="C0C0C0"/>
                  </a:outerShdw>
                </a:effectLst>
                <a:latin typeface="Times New Roman" pitchFamily="18" charset="0"/>
                <a:cs typeface="Times New Roman" pitchFamily="18" charset="0"/>
              </a:rPr>
              <a:t>АЛКОГОЛІЗАЦІЯ</a:t>
            </a:r>
          </a:p>
        </p:txBody>
      </p:sp>
      <p:sp>
        <p:nvSpPr>
          <p:cNvPr id="137223" name="WordArt 13"/>
          <p:cNvSpPr>
            <a:spLocks noChangeArrowheads="1" noChangeShapeType="1" noTextEdit="1"/>
          </p:cNvSpPr>
          <p:nvPr/>
        </p:nvSpPr>
        <p:spPr bwMode="auto">
          <a:xfrm>
            <a:off x="185738" y="525463"/>
            <a:ext cx="4967287" cy="727075"/>
          </a:xfrm>
          <a:prstGeom prst="rect">
            <a:avLst/>
          </a:prstGeom>
        </p:spPr>
        <p:txBody>
          <a:bodyPr wrap="none" fromWordArt="1">
            <a:prstTxWarp prst="textPlain">
              <a:avLst>
                <a:gd name="adj" fmla="val 50000"/>
              </a:avLst>
            </a:prstTxWarp>
          </a:bodyPr>
          <a:lstStyle/>
          <a:p>
            <a:pPr algn="ctr"/>
            <a:r>
              <a:rPr lang="ru-RU" sz="237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Система класифікації </a:t>
            </a:r>
            <a:r>
              <a:rPr lang="en-US" sz="237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PANTHER</a:t>
            </a:r>
            <a:endParaRPr lang="ru-RU" sz="237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a:xfrm>
            <a:off x="457200" y="320040"/>
            <a:ext cx="7239000" cy="1143000"/>
          </a:xfrm>
        </p:spPr>
        <p:txBody>
          <a:bodyPr/>
          <a:lstStyle/>
          <a:p>
            <a:pPr eaLnBrk="1" fontAlgn="auto" hangingPunct="1">
              <a:spcAft>
                <a:spcPts val="0"/>
              </a:spcAft>
              <a:defRPr/>
            </a:pPr>
            <a:r>
              <a:rPr lang="en-US" smtClean="0">
                <a:solidFill>
                  <a:srgbClr val="FF0000"/>
                </a:solidFill>
                <a:effectLst>
                  <a:outerShdw blurRad="38100" dist="38100" dir="2700000" algn="tl">
                    <a:srgbClr val="C0C0C0"/>
                  </a:outerShdw>
                </a:effectLst>
              </a:rPr>
              <a:t>F</a:t>
            </a:r>
            <a:r>
              <a:rPr lang="en-US" smtClean="0">
                <a:effectLst>
                  <a:outerShdw blurRad="38100" dist="38100" dir="2700000" algn="tl">
                    <a:srgbClr val="C0C0C0"/>
                  </a:outerShdw>
                </a:effectLst>
              </a:rPr>
              <a:t>etal </a:t>
            </a:r>
            <a:r>
              <a:rPr lang="en-US" smtClean="0">
                <a:solidFill>
                  <a:srgbClr val="FF0000"/>
                </a:solidFill>
                <a:effectLst>
                  <a:outerShdw blurRad="38100" dist="38100" dir="2700000" algn="tl">
                    <a:srgbClr val="C0C0C0"/>
                  </a:outerShdw>
                </a:effectLst>
              </a:rPr>
              <a:t>A</a:t>
            </a:r>
            <a:r>
              <a:rPr lang="en-US" smtClean="0">
                <a:effectLst>
                  <a:outerShdw blurRad="38100" dist="38100" dir="2700000" algn="tl">
                    <a:srgbClr val="C0C0C0"/>
                  </a:outerShdw>
                </a:effectLst>
              </a:rPr>
              <a:t>lcohol </a:t>
            </a:r>
            <a:r>
              <a:rPr lang="en-US" smtClean="0">
                <a:solidFill>
                  <a:srgbClr val="FF0000"/>
                </a:solidFill>
                <a:effectLst>
                  <a:outerShdw blurRad="38100" dist="38100" dir="2700000" algn="tl">
                    <a:srgbClr val="C0C0C0"/>
                  </a:outerShdw>
                </a:effectLst>
              </a:rPr>
              <a:t>S</a:t>
            </a:r>
            <a:r>
              <a:rPr lang="en-US" smtClean="0">
                <a:effectLst>
                  <a:outerShdw blurRad="38100" dist="38100" dir="2700000" algn="tl">
                    <a:srgbClr val="C0C0C0"/>
                  </a:outerShdw>
                </a:effectLst>
              </a:rPr>
              <a:t>pectrum </a:t>
            </a:r>
            <a:r>
              <a:rPr lang="en-US" smtClean="0">
                <a:solidFill>
                  <a:srgbClr val="FF0000"/>
                </a:solidFill>
                <a:effectLst>
                  <a:outerShdw blurRad="38100" dist="38100" dir="2700000" algn="tl">
                    <a:srgbClr val="C0C0C0"/>
                  </a:outerShdw>
                </a:effectLst>
              </a:rPr>
              <a:t>D</a:t>
            </a:r>
            <a:r>
              <a:rPr lang="en-US" smtClean="0">
                <a:effectLst>
                  <a:outerShdw blurRad="38100" dist="38100" dir="2700000" algn="tl">
                    <a:srgbClr val="C0C0C0"/>
                  </a:outerShdw>
                </a:effectLst>
              </a:rPr>
              <a:t>isorder</a:t>
            </a:r>
            <a:r>
              <a:rPr lang="en-US" smtClean="0">
                <a:solidFill>
                  <a:srgbClr val="FF0000"/>
                </a:solidFill>
                <a:effectLst>
                  <a:outerShdw blurRad="38100" dist="38100" dir="2700000" algn="tl">
                    <a:srgbClr val="C0C0C0"/>
                  </a:outerShdw>
                </a:effectLst>
              </a:rPr>
              <a:t>s</a:t>
            </a:r>
            <a:endParaRPr lang="ru-RU" smtClean="0">
              <a:solidFill>
                <a:srgbClr val="FF0000"/>
              </a:solidFill>
              <a:effectLst>
                <a:outerShdw blurRad="38100" dist="38100" dir="2700000" algn="tl">
                  <a:srgbClr val="C0C0C0"/>
                </a:outerShdw>
              </a:effectLst>
            </a:endParaRPr>
          </a:p>
        </p:txBody>
      </p:sp>
      <p:sp>
        <p:nvSpPr>
          <p:cNvPr id="138242" name="Rectangle 3"/>
          <p:cNvSpPr>
            <a:spLocks noGrp="1"/>
          </p:cNvSpPr>
          <p:nvPr>
            <p:ph type="body" idx="1"/>
          </p:nvPr>
        </p:nvSpPr>
        <p:spPr>
          <a:xfrm>
            <a:off x="0" y="2430463"/>
            <a:ext cx="8894763" cy="3771900"/>
          </a:xfrm>
        </p:spPr>
        <p:txBody>
          <a:bodyPr/>
          <a:lstStyle/>
          <a:p>
            <a:pPr eaLnBrk="1" hangingPunct="1">
              <a:lnSpc>
                <a:spcPct val="90000"/>
              </a:lnSpc>
            </a:pPr>
            <a:r>
              <a:rPr lang="uk-UA" sz="1600" smtClean="0"/>
              <a:t>FASD це порок розвитку, порушення в нормальній клітинні де диференціювання викликані змінами в експресії генів, які, в свою чергу, регулюються епігенетичним механізмом, швидше за все, що беруть участь в патогенезі FASD</a:t>
            </a:r>
          </a:p>
          <a:p>
            <a:pPr eaLnBrk="1" hangingPunct="1">
              <a:lnSpc>
                <a:spcPct val="90000"/>
              </a:lnSpc>
            </a:pPr>
            <a:r>
              <a:rPr lang="uk-UA" sz="1600" smtClean="0"/>
              <a:t>Накопичені дані з досліджень по метилюванню ДНК і модифікації гістонів, які впливають на структуру хроматину, а також про роль мікроРНК в регуляції рівнів мРНК підтримує внесок епігенетичних механізмів у розвиток FASD</a:t>
            </a:r>
          </a:p>
          <a:p>
            <a:pPr eaLnBrk="1" hangingPunct="1">
              <a:lnSpc>
                <a:spcPct val="90000"/>
              </a:lnSpc>
            </a:pPr>
            <a:endParaRPr lang="uk-UA" sz="1600" smtClean="0"/>
          </a:p>
          <a:p>
            <a:pPr eaLnBrk="1" hangingPunct="1">
              <a:lnSpc>
                <a:spcPct val="90000"/>
              </a:lnSpc>
            </a:pPr>
            <a:r>
              <a:rPr lang="uk-UA" sz="1600" smtClean="0"/>
              <a:t>Генетичні дослідження показали, що різні варіанти генів, що кодують різні метаболізуючі алкоголь-ферменти, такі як алкогольдегідрогенази (ADHS), альдегіддегідрогеназа (ALDHs) і Р450 2Е1 (CYP2E1) - у матері і їх потомства можуть вплинути на метаболізм алкоголю і внести свій вклад в наступний збиток, пов'язаний з алкоголем. Наприклад, варіанти в локусі adh1b, які призводять до зміненої амінокислотної послідовності і функції кодованого ферменту може впливати на тяжкість несприятливого впливу на плід, що розвивається (тобто тератогенез) в різних етнічних популяціях</a:t>
            </a:r>
          </a:p>
          <a:p>
            <a:pPr eaLnBrk="1" hangingPunct="1">
              <a:lnSpc>
                <a:spcPct val="90000"/>
              </a:lnSpc>
            </a:pPr>
            <a:endParaRPr lang="uk-UA" sz="1600" smtClean="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 y="1289050"/>
            <a:ext cx="9258300" cy="50434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387066" fontAlgn="auto">
              <a:spcBef>
                <a:spcPts val="0"/>
              </a:spcBef>
              <a:spcAft>
                <a:spcPts val="0"/>
              </a:spcAft>
              <a:defRPr/>
            </a:pPr>
            <a:endParaRPr lang="en-US" sz="1524">
              <a:solidFill>
                <a:prstClr val="white"/>
              </a:solidFill>
            </a:endParaRPr>
          </a:p>
        </p:txBody>
      </p:sp>
      <p:pic>
        <p:nvPicPr>
          <p:cNvPr id="139266" name="Picture 2"/>
          <p:cNvPicPr>
            <a:picLocks noChangeAspect="1"/>
          </p:cNvPicPr>
          <p:nvPr/>
        </p:nvPicPr>
        <p:blipFill>
          <a:blip r:embed="rId2" cstate="print"/>
          <a:srcRect/>
          <a:stretch>
            <a:fillRect/>
          </a:stretch>
        </p:blipFill>
        <p:spPr bwMode="auto">
          <a:xfrm rot="-2914512">
            <a:off x="2880519" y="2175669"/>
            <a:ext cx="1350963" cy="1158875"/>
          </a:xfrm>
          <a:prstGeom prst="rect">
            <a:avLst/>
          </a:prstGeom>
          <a:noFill/>
          <a:ln w="9525">
            <a:noFill/>
            <a:miter lim="800000"/>
            <a:headEnd/>
            <a:tailEnd/>
          </a:ln>
        </p:spPr>
      </p:pic>
      <p:sp>
        <p:nvSpPr>
          <p:cNvPr id="2" name="Title 1"/>
          <p:cNvSpPr>
            <a:spLocks noGrp="1"/>
          </p:cNvSpPr>
          <p:nvPr>
            <p:ph type="title" idx="4294967295"/>
          </p:nvPr>
        </p:nvSpPr>
        <p:spPr>
          <a:xfrm>
            <a:off x="405862" y="339339"/>
            <a:ext cx="8230138" cy="967620"/>
          </a:xfrm>
        </p:spPr>
        <p:txBody>
          <a:bodyPr/>
          <a:lstStyle/>
          <a:p>
            <a:pPr eaLnBrk="1" fontAlgn="auto" hangingPunct="1">
              <a:spcAft>
                <a:spcPts val="0"/>
              </a:spcAft>
              <a:defRPr/>
            </a:pPr>
            <a:r>
              <a:rPr lang="en-US" smtClean="0">
                <a:solidFill>
                  <a:srgbClr val="FF0000"/>
                </a:solidFill>
                <a:effectLst>
                  <a:outerShdw blurRad="38100" dist="38100" dir="2700000" algn="tl">
                    <a:srgbClr val="C0C0C0"/>
                  </a:outerShdw>
                </a:effectLst>
              </a:rPr>
              <a:t>F</a:t>
            </a:r>
            <a:r>
              <a:rPr lang="en-US" smtClean="0">
                <a:effectLst>
                  <a:outerShdw blurRad="38100" dist="38100" dir="2700000" algn="tl">
                    <a:srgbClr val="C0C0C0"/>
                  </a:outerShdw>
                </a:effectLst>
              </a:rPr>
              <a:t>etal </a:t>
            </a:r>
            <a:r>
              <a:rPr lang="en-US" smtClean="0">
                <a:solidFill>
                  <a:srgbClr val="FF0000"/>
                </a:solidFill>
                <a:effectLst>
                  <a:outerShdw blurRad="38100" dist="38100" dir="2700000" algn="tl">
                    <a:srgbClr val="C0C0C0"/>
                  </a:outerShdw>
                </a:effectLst>
              </a:rPr>
              <a:t>A</a:t>
            </a:r>
            <a:r>
              <a:rPr lang="en-US" smtClean="0">
                <a:effectLst>
                  <a:outerShdw blurRad="38100" dist="38100" dir="2700000" algn="tl">
                    <a:srgbClr val="C0C0C0"/>
                  </a:outerShdw>
                </a:effectLst>
              </a:rPr>
              <a:t>lcohol </a:t>
            </a:r>
            <a:r>
              <a:rPr lang="en-US" smtClean="0">
                <a:solidFill>
                  <a:srgbClr val="FF0000"/>
                </a:solidFill>
                <a:effectLst>
                  <a:outerShdw blurRad="38100" dist="38100" dir="2700000" algn="tl">
                    <a:srgbClr val="C0C0C0"/>
                  </a:outerShdw>
                </a:effectLst>
              </a:rPr>
              <a:t>S</a:t>
            </a:r>
            <a:r>
              <a:rPr lang="en-US" smtClean="0">
                <a:effectLst>
                  <a:outerShdw blurRad="38100" dist="38100" dir="2700000" algn="tl">
                    <a:srgbClr val="C0C0C0"/>
                  </a:outerShdw>
                </a:effectLst>
              </a:rPr>
              <a:t>pectrum </a:t>
            </a:r>
            <a:r>
              <a:rPr lang="en-US" smtClean="0">
                <a:solidFill>
                  <a:srgbClr val="FF0000"/>
                </a:solidFill>
                <a:effectLst>
                  <a:outerShdw blurRad="38100" dist="38100" dir="2700000" algn="tl">
                    <a:srgbClr val="C0C0C0"/>
                  </a:outerShdw>
                </a:effectLst>
              </a:rPr>
              <a:t>D</a:t>
            </a:r>
            <a:r>
              <a:rPr lang="en-US" smtClean="0">
                <a:effectLst>
                  <a:outerShdw blurRad="38100" dist="38100" dir="2700000" algn="tl">
                    <a:srgbClr val="C0C0C0"/>
                  </a:outerShdw>
                </a:effectLst>
              </a:rPr>
              <a:t>isorder</a:t>
            </a:r>
            <a:r>
              <a:rPr lang="en-US" smtClean="0">
                <a:solidFill>
                  <a:srgbClr val="FF0000"/>
                </a:solidFill>
                <a:effectLst>
                  <a:outerShdw blurRad="38100" dist="38100" dir="2700000" algn="tl">
                    <a:srgbClr val="C0C0C0"/>
                  </a:outerShdw>
                </a:effectLst>
              </a:rPr>
              <a:t>s</a:t>
            </a:r>
          </a:p>
        </p:txBody>
      </p:sp>
      <p:cxnSp>
        <p:nvCxnSpPr>
          <p:cNvPr id="5" name="Straight Connector 4"/>
          <p:cNvCxnSpPr/>
          <p:nvPr/>
        </p:nvCxnSpPr>
        <p:spPr>
          <a:xfrm>
            <a:off x="102" y="-1116013"/>
            <a:ext cx="3606623" cy="0"/>
          </a:xfrm>
          <a:prstGeom prst="line">
            <a:avLst/>
          </a:prstGeom>
          <a:ln>
            <a:solidFill>
              <a:schemeClr val="bg1"/>
            </a:solidFill>
          </a:ln>
          <a:effectLst>
            <a:glow rad="4445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254" name="TextBox 6"/>
          <p:cNvSpPr txBox="1">
            <a:spLocks noChangeArrowheads="1"/>
          </p:cNvSpPr>
          <p:nvPr/>
        </p:nvSpPr>
        <p:spPr bwMode="auto">
          <a:xfrm>
            <a:off x="25400" y="3609975"/>
            <a:ext cx="3352800" cy="327025"/>
          </a:xfrm>
          <a:prstGeom prst="rect">
            <a:avLst/>
          </a:prstGeom>
          <a:noFill/>
          <a:ln w="9525">
            <a:noFill/>
            <a:miter lim="800000"/>
            <a:headEnd/>
            <a:tailEnd/>
          </a:ln>
        </p:spPr>
        <p:txBody>
          <a:bodyPr>
            <a:spAutoFit/>
          </a:bodyPr>
          <a:lstStyle/>
          <a:p>
            <a:pPr defTabSz="387066">
              <a:defRPr/>
            </a:pPr>
            <a:r>
              <a:rPr lang="en-US" sz="1524">
                <a:solidFill>
                  <a:prstClr val="black"/>
                </a:solidFill>
                <a:latin typeface="Calibri" pitchFamily="34" charset="0"/>
              </a:rPr>
              <a:t>Fetal Alcohol Spectrum Disorders</a:t>
            </a:r>
          </a:p>
        </p:txBody>
      </p:sp>
      <p:cxnSp>
        <p:nvCxnSpPr>
          <p:cNvPr id="11" name="Straight Connector 10"/>
          <p:cNvCxnSpPr/>
          <p:nvPr/>
        </p:nvCxnSpPr>
        <p:spPr>
          <a:xfrm flipV="1">
            <a:off x="4102521" y="1289487"/>
            <a:ext cx="5041688" cy="2201143"/>
          </a:xfrm>
          <a:prstGeom prst="line">
            <a:avLst/>
          </a:prstGeom>
          <a:ln>
            <a:solidFill>
              <a:srgbClr val="FF0000"/>
            </a:solidFill>
          </a:ln>
          <a:effectLst>
            <a:glow rad="101600">
              <a:srgbClr val="FF00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102521" y="2418377"/>
            <a:ext cx="5041688" cy="1281029"/>
          </a:xfrm>
          <a:prstGeom prst="line">
            <a:avLst/>
          </a:prstGeom>
          <a:ln>
            <a:solidFill>
              <a:srgbClr val="FF6600"/>
            </a:solidFill>
          </a:ln>
          <a:effectLst>
            <a:glow rad="101600">
              <a:srgbClr val="FF66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78629" y="2219325"/>
            <a:ext cx="4965219" cy="0"/>
          </a:xfrm>
          <a:prstGeom prst="line">
            <a:avLst/>
          </a:prstGeom>
          <a:ln>
            <a:solidFill>
              <a:srgbClr val="FFFF00"/>
            </a:solidFill>
          </a:ln>
          <a:effectLst>
            <a:glow rad="101600">
              <a:srgbClr val="FFFF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445450" y="3902058"/>
            <a:ext cx="4698402" cy="1376169"/>
          </a:xfrm>
          <a:prstGeom prst="line">
            <a:avLst/>
          </a:prstGeom>
          <a:ln>
            <a:solidFill>
              <a:srgbClr val="008000"/>
            </a:solidFill>
          </a:ln>
          <a:effectLst>
            <a:glow rad="101600">
              <a:srgbClr val="008000">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422466" y="4020448"/>
            <a:ext cx="4759946" cy="2268404"/>
          </a:xfrm>
          <a:prstGeom prst="line">
            <a:avLst/>
          </a:prstGeom>
          <a:ln>
            <a:solidFill>
              <a:srgbClr val="0000FF"/>
            </a:solidFill>
          </a:ln>
          <a:effectLst>
            <a:glow rad="101600">
              <a:srgbClr val="0000FF">
                <a:alpha val="75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9942813">
            <a:off x="5123433" y="2137659"/>
            <a:ext cx="3614559" cy="56143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defTabSz="387066" fontAlgn="auto">
              <a:spcBef>
                <a:spcPts val="0"/>
              </a:spcBef>
              <a:spcAft>
                <a:spcPts val="0"/>
              </a:spcAft>
              <a:defRPr/>
            </a:pPr>
            <a:r>
              <a:rPr lang="en-US" sz="1524" b="1" spc="127" dirty="0">
                <a:ln w="11430"/>
                <a:solidFill>
                  <a:srgbClr val="F8F8F8"/>
                </a:solidFill>
                <a:effectLst>
                  <a:outerShdw blurRad="25400" algn="tl" rotWithShape="0">
                    <a:srgbClr val="000000">
                      <a:alpha val="43000"/>
                    </a:srgbClr>
                  </a:outerShdw>
                </a:effectLst>
                <a:latin typeface="+mn-lt"/>
              </a:rPr>
              <a:t>Fetal Alcohol Syndrome (FAS)</a:t>
            </a:r>
          </a:p>
        </p:txBody>
      </p:sp>
      <p:sp>
        <p:nvSpPr>
          <p:cNvPr id="30" name="TextBox 29"/>
          <p:cNvSpPr txBox="1"/>
          <p:nvPr/>
        </p:nvSpPr>
        <p:spPr>
          <a:xfrm rot="20603570">
            <a:off x="4799363" y="2791758"/>
            <a:ext cx="4528637" cy="56143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defTabSz="387066" fontAlgn="auto">
              <a:spcBef>
                <a:spcPts val="0"/>
              </a:spcBef>
              <a:spcAft>
                <a:spcPts val="0"/>
              </a:spcAft>
              <a:defRPr/>
            </a:pPr>
            <a:r>
              <a:rPr lang="en-US" sz="1524" b="1" spc="127" dirty="0">
                <a:ln w="11430"/>
                <a:solidFill>
                  <a:srgbClr val="F8F8F8"/>
                </a:solidFill>
                <a:effectLst>
                  <a:outerShdw blurRad="25400" algn="tl" rotWithShape="0">
                    <a:srgbClr val="000000">
                      <a:alpha val="43000"/>
                    </a:srgbClr>
                  </a:outerShdw>
                </a:effectLst>
                <a:latin typeface="+mn-lt"/>
              </a:rPr>
              <a:t>Partial Fetal Alcohol Syndrome (PFAS)</a:t>
            </a:r>
          </a:p>
        </p:txBody>
      </p:sp>
      <p:sp>
        <p:nvSpPr>
          <p:cNvPr id="31" name="TextBox 30"/>
          <p:cNvSpPr txBox="1"/>
          <p:nvPr/>
        </p:nvSpPr>
        <p:spPr>
          <a:xfrm>
            <a:off x="4195761" y="3748661"/>
            <a:ext cx="5189189" cy="300852"/>
          </a:xfrm>
          <a:prstGeom prst="rect">
            <a:avLst/>
          </a:prstGeom>
          <a:noFill/>
          <a:effectLst>
            <a:glow rad="304800">
              <a:schemeClr val="tx1">
                <a:alpha val="75000"/>
              </a:schemeClr>
            </a:glow>
          </a:effectLst>
        </p:spPr>
        <p:txBody>
          <a:bodyPr>
            <a:spAutoFit/>
            <a:scene3d>
              <a:camera prst="orthographicFront"/>
              <a:lightRig rig="soft" dir="t">
                <a:rot lat="0" lon="0" rev="10800000"/>
              </a:lightRig>
            </a:scene3d>
            <a:sp3d>
              <a:bevelT w="27940" h="12700"/>
              <a:contourClr>
                <a:srgbClr val="DDDDDD"/>
              </a:contourClr>
            </a:sp3d>
          </a:bodyPr>
          <a:lstStyle/>
          <a:p>
            <a:pPr defTabSz="387066" fontAlgn="auto">
              <a:spcBef>
                <a:spcPts val="0"/>
              </a:spcBef>
              <a:spcAft>
                <a:spcPts val="0"/>
              </a:spcAft>
              <a:defRPr/>
            </a:pPr>
            <a:r>
              <a:rPr lang="en-US" sz="1355" b="1" spc="127" dirty="0">
                <a:ln w="11430"/>
                <a:solidFill>
                  <a:srgbClr val="F8F8F8"/>
                </a:solidFill>
                <a:effectLst>
                  <a:outerShdw blurRad="25400" algn="tl" rotWithShape="0">
                    <a:srgbClr val="000000">
                      <a:alpha val="43000"/>
                    </a:srgbClr>
                  </a:outerShdw>
                </a:effectLst>
                <a:latin typeface="+mn-lt"/>
              </a:rPr>
              <a:t>Alcohol-Related Neurodevelopmental Disorder</a:t>
            </a:r>
          </a:p>
        </p:txBody>
      </p:sp>
      <p:sp>
        <p:nvSpPr>
          <p:cNvPr id="35" name="Rectangle 34"/>
          <p:cNvSpPr/>
          <p:nvPr/>
        </p:nvSpPr>
        <p:spPr>
          <a:xfrm rot="1122843">
            <a:off x="5538221" y="4712922"/>
            <a:ext cx="3644972" cy="326884"/>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pPr defTabSz="387066" fontAlgn="auto">
              <a:spcBef>
                <a:spcPts val="0"/>
              </a:spcBef>
              <a:spcAft>
                <a:spcPts val="0"/>
              </a:spcAft>
              <a:defRPr/>
            </a:pPr>
            <a:r>
              <a:rPr lang="en-US" sz="1524" b="1" spc="127" dirty="0">
                <a:ln w="11430"/>
                <a:solidFill>
                  <a:srgbClr val="F8F8F8"/>
                </a:solidFill>
                <a:effectLst>
                  <a:outerShdw blurRad="25400" algn="tl" rotWithShape="0">
                    <a:srgbClr val="000000">
                      <a:alpha val="43000"/>
                    </a:srgbClr>
                  </a:outerShdw>
                </a:effectLst>
                <a:latin typeface="+mn-lt"/>
              </a:rPr>
              <a:t>Alcohol-Related Birth Defects</a:t>
            </a:r>
          </a:p>
        </p:txBody>
      </p:sp>
      <p:sp>
        <p:nvSpPr>
          <p:cNvPr id="10" name="Isosceles Triangle 9"/>
          <p:cNvSpPr/>
          <p:nvPr/>
        </p:nvSpPr>
        <p:spPr>
          <a:xfrm>
            <a:off x="2837934" y="2776473"/>
            <a:ext cx="2095995" cy="1935238"/>
          </a:xfrm>
          <a:prstGeom prst="triangle">
            <a:avLst>
              <a:gd name="adj" fmla="val 49394"/>
            </a:avLst>
          </a:prstGeom>
          <a:solidFill>
            <a:srgbClr val="A6A6A6"/>
          </a:solidFill>
          <a:ln>
            <a:solidFill>
              <a:srgbClr val="000000"/>
            </a:solidFill>
          </a:ln>
          <a:effectLst>
            <a:glow rad="139700">
              <a:schemeClr val="bg1">
                <a:lumMod val="75000"/>
                <a:alpha val="81000"/>
              </a:schemeClr>
            </a:glow>
            <a:outerShdw blurRad="40000" dist="23000" dir="5400000" rotWithShape="0">
              <a:srgbClr val="000000">
                <a:alpha val="35000"/>
              </a:srgbClr>
            </a:outerShdw>
            <a:reflection stA="50000" endPos="80000" dist="266700" dir="5400000" sy="-100000" algn="bl"/>
          </a:effectLst>
        </p:spPr>
        <p:style>
          <a:lnRef idx="1">
            <a:schemeClr val="accent1"/>
          </a:lnRef>
          <a:fillRef idx="3">
            <a:schemeClr val="accent1"/>
          </a:fillRef>
          <a:effectRef idx="2">
            <a:schemeClr val="accent1"/>
          </a:effectRef>
          <a:fontRef idx="minor">
            <a:schemeClr val="lt1"/>
          </a:fontRef>
        </p:style>
        <p:txBody>
          <a:bodyPr anchor="ctr"/>
          <a:lstStyle/>
          <a:p>
            <a:pPr algn="ctr" defTabSz="387066" fontAlgn="auto">
              <a:spcBef>
                <a:spcPts val="0"/>
              </a:spcBef>
              <a:spcAft>
                <a:spcPts val="0"/>
              </a:spcAft>
              <a:defRPr/>
            </a:pPr>
            <a:endParaRPr lang="en-US" sz="1524">
              <a:solidFill>
                <a:prstClr val="white"/>
              </a:solidFill>
            </a:endParaRPr>
          </a:p>
        </p:txBody>
      </p:sp>
      <p:sp>
        <p:nvSpPr>
          <p:cNvPr id="39" name="TextBox 38"/>
          <p:cNvSpPr txBox="1"/>
          <p:nvPr/>
        </p:nvSpPr>
        <p:spPr>
          <a:xfrm rot="1787855">
            <a:off x="5772926" y="5480052"/>
            <a:ext cx="3540730" cy="32688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defTabSz="387066" fontAlgn="auto">
              <a:spcBef>
                <a:spcPts val="0"/>
              </a:spcBef>
              <a:spcAft>
                <a:spcPts val="0"/>
              </a:spcAft>
              <a:defRPr/>
            </a:pPr>
            <a:r>
              <a:rPr lang="en-US" sz="1524" b="1" spc="127" dirty="0">
                <a:ln w="11430"/>
                <a:solidFill>
                  <a:srgbClr val="F8F8F8"/>
                </a:solidFill>
                <a:effectLst>
                  <a:outerShdw blurRad="25400" algn="tl" rotWithShape="0">
                    <a:srgbClr val="000000">
                      <a:alpha val="43000"/>
                    </a:srgbClr>
                  </a:outerShdw>
                </a:effectLst>
                <a:latin typeface="+mn-lt"/>
              </a:rPr>
              <a:t>Fetal Alcohol Effects</a:t>
            </a:r>
          </a:p>
        </p:txBody>
      </p:sp>
      <p:sp>
        <p:nvSpPr>
          <p:cNvPr id="42" name="TextBox 41"/>
          <p:cNvSpPr txBox="1"/>
          <p:nvPr/>
        </p:nvSpPr>
        <p:spPr>
          <a:xfrm>
            <a:off x="3312486" y="4346032"/>
            <a:ext cx="2197085" cy="326884"/>
          </a:xfrm>
          <a:prstGeom prst="rect">
            <a:avLst/>
          </a:prstGeom>
          <a:noFill/>
          <a:effectLst>
            <a:glow rad="139700">
              <a:schemeClr val="accent6">
                <a:satMod val="175000"/>
                <a:alpha val="40000"/>
              </a:schemeClr>
            </a:glow>
          </a:effectLst>
        </p:spPr>
        <p:txBody>
          <a:bodyPr>
            <a:spAutoFit/>
          </a:bodyPr>
          <a:lstStyle/>
          <a:p>
            <a:pPr defTabSz="387066" fontAlgn="auto">
              <a:spcBef>
                <a:spcPts val="0"/>
              </a:spcBef>
              <a:spcAft>
                <a:spcPts val="0"/>
              </a:spcAft>
              <a:defRPr/>
            </a:pPr>
            <a:r>
              <a:rPr lang="en-US" sz="1524" dirty="0">
                <a:solidFill>
                  <a:prstClr val="white"/>
                </a:solidFill>
                <a:latin typeface="+mn-lt"/>
              </a:rPr>
              <a:t>Epigenetics</a:t>
            </a:r>
          </a:p>
        </p:txBody>
      </p:sp>
      <p:pic>
        <p:nvPicPr>
          <p:cNvPr id="139284" name="Picture 5"/>
          <p:cNvPicPr>
            <a:picLocks noChangeAspect="1"/>
          </p:cNvPicPr>
          <p:nvPr/>
        </p:nvPicPr>
        <p:blipFill>
          <a:blip r:embed="rId3" cstate="print"/>
          <a:srcRect/>
          <a:stretch>
            <a:fillRect/>
          </a:stretch>
        </p:blipFill>
        <p:spPr bwMode="auto">
          <a:xfrm>
            <a:off x="3311525" y="3167063"/>
            <a:ext cx="1225550" cy="14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p:cNvSpPr>
          <p:nvPr>
            <p:ph type="body" idx="1"/>
          </p:nvPr>
        </p:nvSpPr>
        <p:spPr>
          <a:xfrm>
            <a:off x="458788" y="2654300"/>
            <a:ext cx="7685087" cy="3678238"/>
          </a:xfrm>
        </p:spPr>
        <p:txBody>
          <a:bodyPr>
            <a:normAutofit/>
          </a:bodyPr>
          <a:lstStyle/>
          <a:p>
            <a:pPr marL="274320" indent="-274320" eaLnBrk="1" fontAlgn="auto" hangingPunct="1">
              <a:lnSpc>
                <a:spcPct val="80000"/>
              </a:lnSpc>
              <a:spcAft>
                <a:spcPts val="0"/>
              </a:spcAft>
              <a:buFont typeface="Wingdings 2"/>
              <a:buChar char=""/>
              <a:defRPr/>
            </a:pPr>
            <a:r>
              <a:rPr lang="uk-UA" sz="1693"/>
              <a:t>Величезна кількість генів знаходиться під впливом дії сигарет; більш того, як багато генів назавжди виходять з ладу, навіть якщо людина давно кинув палити. Так, вчені з Національного інституту раку США, протестувавши зразки ракових тканин легенів за допомогою ДНК / РНК-чіпів, виявили до 135 генів, які мали "неправильну" картину активації у курців в порівнянні з некурящими. Серед цих генів 81 ген був пригнічений і 54 навпаки переактивовані, в тому числі і </a:t>
            </a:r>
            <a:r>
              <a:rPr lang="uk-UA" sz="1693" i="1"/>
              <a:t>надзвичайно важливі гени</a:t>
            </a:r>
            <a:r>
              <a:rPr lang="uk-UA" sz="1693"/>
              <a:t>, що регулюють один із самих основних процесів в будь-якій клітині - </a:t>
            </a:r>
            <a:r>
              <a:rPr lang="uk-UA" sz="1693" b="1"/>
              <a:t>правильне подвоєння і розбіжність дочірніх хромосом TTK, NEK2, PRC1 під час ділення клітин (мітозу) </a:t>
            </a:r>
            <a:endParaRPr lang="uk-UA" sz="1693"/>
          </a:p>
          <a:p>
            <a:pPr marL="274320" indent="-274320" eaLnBrk="1" fontAlgn="auto" hangingPunct="1">
              <a:lnSpc>
                <a:spcPct val="80000"/>
              </a:lnSpc>
              <a:spcAft>
                <a:spcPts val="0"/>
              </a:spcAft>
              <a:buFont typeface="Wingdings 2"/>
              <a:buChar char=""/>
              <a:defRPr/>
            </a:pPr>
            <a:r>
              <a:rPr lang="uk-UA" sz="1693" b="1">
                <a:solidFill>
                  <a:srgbClr val="CC0000"/>
                </a:solidFill>
              </a:rPr>
              <a:t>Колосальна кількість змінених генів (приблизно 600), які мали неправильну картину експресії.</a:t>
            </a:r>
          </a:p>
          <a:p>
            <a:pPr marL="274320" indent="-274320" eaLnBrk="1" fontAlgn="auto" hangingPunct="1">
              <a:lnSpc>
                <a:spcPct val="80000"/>
              </a:lnSpc>
              <a:spcAft>
                <a:spcPts val="0"/>
              </a:spcAft>
              <a:buFont typeface="Wingdings 2"/>
              <a:buChar char=""/>
              <a:defRPr/>
            </a:pPr>
            <a:r>
              <a:rPr lang="uk-UA" sz="1693"/>
              <a:t>Проаналізувавши близько 500 тисяч різновидів генів, вони виявили певні варіанти двох генів, що найчастіше зустрічаються у завзятих курців. Зазначені гени кодують білки під назвою </a:t>
            </a:r>
            <a:r>
              <a:rPr lang="uk-UA" sz="1693">
                <a:solidFill>
                  <a:srgbClr val="CC0000"/>
                </a:solidFill>
              </a:rPr>
              <a:t>альфа-3 і альфа-5 субодиниці нікотинових рецепторів </a:t>
            </a:r>
            <a:r>
              <a:rPr lang="uk-UA" sz="1693"/>
              <a:t>на 15 хромосомі</a:t>
            </a:r>
          </a:p>
        </p:txBody>
      </p:sp>
      <p:pic>
        <p:nvPicPr>
          <p:cNvPr id="140290" name="Picture 4" descr="4000chemical"/>
          <p:cNvPicPr>
            <a:picLocks noChangeAspect="1" noChangeArrowheads="1"/>
          </p:cNvPicPr>
          <p:nvPr/>
        </p:nvPicPr>
        <p:blipFill>
          <a:blip r:embed="rId2" cstate="print"/>
          <a:srcRect/>
          <a:stretch>
            <a:fillRect/>
          </a:stretch>
        </p:blipFill>
        <p:spPr bwMode="auto">
          <a:xfrm>
            <a:off x="2301875" y="712788"/>
            <a:ext cx="4192588" cy="1941512"/>
          </a:xfrm>
          <a:prstGeom prst="rect">
            <a:avLst/>
          </a:prstGeom>
          <a:noFill/>
          <a:ln w="9525">
            <a:noFill/>
            <a:miter lim="800000"/>
            <a:headEnd/>
            <a:tailEnd/>
          </a:ln>
        </p:spPr>
      </p:pic>
      <p:sp>
        <p:nvSpPr>
          <p:cNvPr id="140291" name="TextBox 1"/>
          <p:cNvSpPr txBox="1">
            <a:spLocks noChangeArrowheads="1"/>
          </p:cNvSpPr>
          <p:nvPr/>
        </p:nvSpPr>
        <p:spPr bwMode="auto">
          <a:xfrm>
            <a:off x="1228725" y="512763"/>
            <a:ext cx="7456488" cy="400050"/>
          </a:xfrm>
          <a:prstGeom prst="rect">
            <a:avLst/>
          </a:prstGeom>
          <a:noFill/>
          <a:ln w="9525">
            <a:noFill/>
            <a:miter lim="800000"/>
            <a:headEnd/>
            <a:tailEnd/>
          </a:ln>
        </p:spPr>
        <p:txBody>
          <a:bodyPr>
            <a:spAutoFit/>
          </a:bodyPr>
          <a:lstStyle/>
          <a:p>
            <a:r>
              <a:rPr lang="uk-UA" sz="2000">
                <a:latin typeface="Trebuchet MS" pitchFamily="34" charset="0"/>
              </a:rPr>
              <a:t>Наслідки куріння та вплив нікотину на організм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3"/>
          <p:cNvSpPr>
            <a:spLocks noGrp="1"/>
          </p:cNvSpPr>
          <p:nvPr>
            <p:ph type="body" idx="1"/>
          </p:nvPr>
        </p:nvSpPr>
        <p:spPr>
          <a:xfrm>
            <a:off x="128588" y="3798888"/>
            <a:ext cx="8507412" cy="2533650"/>
          </a:xfrm>
        </p:spPr>
        <p:txBody>
          <a:bodyPr/>
          <a:lstStyle/>
          <a:p>
            <a:pPr eaLnBrk="1" hangingPunct="1">
              <a:lnSpc>
                <a:spcPct val="90000"/>
              </a:lnSpc>
            </a:pPr>
            <a:r>
              <a:rPr lang="ru-RU" sz="1600" b="1" smtClean="0"/>
              <a:t>Генетична асоціація по хромосомі 15 з нікотиновою залежністю</a:t>
            </a:r>
          </a:p>
          <a:p>
            <a:pPr eaLnBrk="1" hangingPunct="1">
              <a:lnSpc>
                <a:spcPct val="90000"/>
              </a:lnSpc>
            </a:pPr>
            <a:r>
              <a:rPr lang="ru-RU" sz="1600" smtClean="0"/>
              <a:t>Верхній рядок представляє область на хромосомі 15 з 76,510,000 76,730,000 через пар основ. Друга і третя рядки означають гени в цій хромосомі (IREB2, LOC123688, PSMA4, CHRNA5, CHRNA3 і CHRNB4) і гених транскриптів. Четвертий рядок представляє генетичні варіанти, пов'язані з нікотиновою залежністю, ідентифікованої rs16969968 і корельованих варіантів (r2&gt; 0,8). Дослідження, які визначені як асоціації з нікотиновою залежністю і корельованих характеристик куріння відзначаються.</a:t>
            </a:r>
          </a:p>
        </p:txBody>
      </p:sp>
      <p:pic>
        <p:nvPicPr>
          <p:cNvPr id="141314" name="Picture 4" descr="nihms124968f2"/>
          <p:cNvPicPr>
            <a:picLocks noChangeAspect="1" noChangeArrowheads="1"/>
          </p:cNvPicPr>
          <p:nvPr/>
        </p:nvPicPr>
        <p:blipFill>
          <a:blip r:embed="rId2" cstate="print"/>
          <a:srcRect/>
          <a:stretch>
            <a:fillRect/>
          </a:stretch>
        </p:blipFill>
        <p:spPr bwMode="auto">
          <a:xfrm>
            <a:off x="1346200" y="1042988"/>
            <a:ext cx="6064250" cy="2681287"/>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3"/>
          <p:cNvSpPr>
            <a:spLocks noGrp="1"/>
          </p:cNvSpPr>
          <p:nvPr>
            <p:ph type="body" idx="1"/>
          </p:nvPr>
        </p:nvSpPr>
        <p:spPr>
          <a:xfrm>
            <a:off x="120650" y="655638"/>
            <a:ext cx="7870825" cy="5467350"/>
          </a:xfrm>
        </p:spPr>
        <p:txBody>
          <a:bodyPr/>
          <a:lstStyle/>
          <a:p>
            <a:pPr eaLnBrk="1" hangingPunct="1">
              <a:lnSpc>
                <a:spcPct val="80000"/>
              </a:lnSpc>
            </a:pPr>
            <a:r>
              <a:rPr lang="uk-UA" sz="2000" b="1" smtClean="0"/>
              <a:t>Оксидативний стрес</a:t>
            </a:r>
            <a:r>
              <a:rPr lang="uk-UA" sz="2000" smtClean="0"/>
              <a:t> є - в сигаретному димі присутні монооксиди азоту і вуглецю, а також маса інших речовин (ось серед них якраз є персонажі реєстру канцерогенів), аж до смол.</a:t>
            </a:r>
          </a:p>
          <a:p>
            <a:pPr eaLnBrk="1" hangingPunct="1">
              <a:lnSpc>
                <a:spcPct val="80000"/>
              </a:lnSpc>
            </a:pPr>
            <a:r>
              <a:rPr lang="uk-UA" sz="2000" b="1" smtClean="0"/>
              <a:t>Апоптоз</a:t>
            </a:r>
            <a:r>
              <a:rPr lang="uk-UA" sz="2000" smtClean="0"/>
              <a:t> виникає внаслідок активації каспаз-3 активними формами кисню, до речі, цей каскад успішно блокується аскорбіновою кислотою.</a:t>
            </a:r>
          </a:p>
          <a:p>
            <a:pPr eaLnBrk="1" hangingPunct="1">
              <a:lnSpc>
                <a:spcPct val="80000"/>
              </a:lnSpc>
            </a:pPr>
            <a:r>
              <a:rPr lang="uk-UA" sz="2000" smtClean="0">
                <a:solidFill>
                  <a:srgbClr val="CC0000"/>
                </a:solidFill>
              </a:rPr>
              <a:t>Нікотин не перебуває у списку канцерогенних речовин</a:t>
            </a:r>
            <a:r>
              <a:rPr lang="uk-UA" sz="2000" smtClean="0"/>
              <a:t>, і апоптоз він мало того, що не викликає, він його ще й запобігає. Він взагалі надає більше захисну дію, особливо на нейрони. Куріння саме по собі є таким собі імуносупресорним фактором, і, пригнічуючи імунну відповідь, підвищує ймовірність розвитку різних пухлин. Нікотин же йому в цьому ... Допомагає. Надаючи цитопротекторний ефект, він захищає ракові клітини від загибелі, а якщо пухлина вже утворилася - навіть підсилює ангіогенез. Протекторний ефект нікотин на всіх клітинних і субклітинний рівнях, наприклад, один з механізмів запобігання апоптозу - проникнення нікотину всередину клітини, зв'язування з мембраною мітохондрій і блокування освіти в ній пір, що запускало б апоптоз</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p:cNvPicPr>
            <a:picLocks noGrp="1" noChangeAspect="1" noChangeArrowheads="1"/>
          </p:cNvPicPr>
          <p:nvPr>
            <p:ph idx="1"/>
          </p:nvPr>
        </p:nvPicPr>
        <p:blipFill>
          <a:blip r:embed="rId2" cstate="print"/>
          <a:srcRect/>
          <a:stretch>
            <a:fillRect/>
          </a:stretch>
        </p:blipFill>
        <p:spPr>
          <a:xfrm>
            <a:off x="442913" y="977900"/>
            <a:ext cx="7934325" cy="5113338"/>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Grp="1"/>
          </p:cNvSpPr>
          <p:nvPr>
            <p:ph type="body" idx="1"/>
          </p:nvPr>
        </p:nvSpPr>
        <p:spPr>
          <a:xfrm>
            <a:off x="0" y="930275"/>
            <a:ext cx="8226425" cy="4856163"/>
          </a:xfrm>
        </p:spPr>
        <p:txBody>
          <a:bodyPr/>
          <a:lstStyle/>
          <a:p>
            <a:pPr eaLnBrk="1" hangingPunct="1">
              <a:lnSpc>
                <a:spcPct val="80000"/>
              </a:lnSpc>
            </a:pPr>
            <a:r>
              <a:rPr lang="uk-UA" sz="1500" b="1" smtClean="0"/>
              <a:t>Нікотин</a:t>
            </a:r>
            <a:r>
              <a:rPr lang="uk-UA" sz="1500" smtClean="0"/>
              <a:t> може регулювати </a:t>
            </a:r>
            <a:r>
              <a:rPr lang="uk-UA" sz="1500" b="1" smtClean="0"/>
              <a:t>експресію генів / білків</a:t>
            </a:r>
            <a:r>
              <a:rPr lang="uk-UA" sz="1500" smtClean="0"/>
              <a:t>, що беруть участь в різних функціях, таких як </a:t>
            </a:r>
            <a:r>
              <a:rPr lang="uk-UA" sz="1500" b="1" smtClean="0">
                <a:solidFill>
                  <a:srgbClr val="9900CC"/>
                </a:solidFill>
              </a:rPr>
              <a:t>ERK1 / 2, CREB і C-FOS</a:t>
            </a:r>
            <a:r>
              <a:rPr lang="uk-UA" sz="1500" smtClean="0"/>
              <a:t>, а також </a:t>
            </a:r>
            <a:r>
              <a:rPr lang="uk-UA" sz="1500" b="1" smtClean="0"/>
              <a:t>модулюють деякі біохімічні шляхи, для прикладу</a:t>
            </a:r>
            <a:r>
              <a:rPr lang="uk-UA" sz="1500" smtClean="0">
                <a:solidFill>
                  <a:srgbClr val="9900CC"/>
                </a:solidFill>
              </a:rPr>
              <a:t> - з мітоген-активованої протеїнкінази А (МАРК), сигналізацією фосфатіділінозітолфосфатази, сигнального фактора зростання, і убіквітин-протеасомного шляхів</a:t>
            </a:r>
            <a:r>
              <a:rPr lang="uk-UA" sz="1500" smtClean="0"/>
              <a:t>. </a:t>
            </a:r>
          </a:p>
          <a:p>
            <a:pPr eaLnBrk="1" hangingPunct="1">
              <a:lnSpc>
                <a:spcPct val="80000"/>
              </a:lnSpc>
            </a:pPr>
            <a:r>
              <a:rPr lang="uk-UA" sz="1500" smtClean="0"/>
              <a:t>Три гена, пов'язані з нікотиновою залежністю - естроген рецептор 1 (ESR1), арестін бета 1 (ARRB1) і ARRB2. ESR1, як специфічного ядерного рецептора статевих гормонів, широко поширений в дофамінергічних нейронах середнього мозку і здатний модулювати вивільнення нейромедіаторів системи винагороди мозку. До того ж, ESR1 також грає важливу роль в процесі апоптозу. ARRB1 і ARRB2 повсюдно використовуються як будівельні білки. Вони можуть регулювати кілька внутрішньоклітинних сигнальних білків, що беруть участь в проліферації і диференціювання клітин і відіграють важливу роль в мітогенній і антиапоптичній функції нікотину. На щурах ж проводилися досліди по схильності до споживання нікотину, а потім припинення його надходження (3.2 мг / кг / день, 14 днів): інтактні самки виявляли збільшення тривоги і експресії генів CRF, UCN і DRD1. Під час отримання нікотину, інтактні самки демонстрували зменшення CRF-R1, CRF-R2, Drd3, експресію генів Esr2 і збільшення CRF-BP. Ця картина результатів була відсутня у самок з оваріоектомією. Локалізація цих процесів - прилегле ядро. Іншими словами, при припиненні надходження нікотину, в прилеглому ядрі активувалися гени, асоційовані зі стресом. Ще ставлення до нікотину досить вагомо визначається однонуклеотидний поліморфізм в гені rs16969968, гені, що кодує α5 субодиницю ацетилхолінового рецептора.</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descr="PWd7xuc6mUk-1024x1024"/>
          <p:cNvPicPr>
            <a:picLocks noChangeAspect="1" noChangeArrowheads="1"/>
          </p:cNvPicPr>
          <p:nvPr/>
        </p:nvPicPr>
        <p:blipFill>
          <a:blip r:embed="rId2" cstate="print"/>
          <a:srcRect/>
          <a:stretch>
            <a:fillRect/>
          </a:stretch>
        </p:blipFill>
        <p:spPr bwMode="auto">
          <a:xfrm>
            <a:off x="0" y="525463"/>
            <a:ext cx="6553200" cy="5548312"/>
          </a:xfrm>
          <a:prstGeom prst="rect">
            <a:avLst/>
          </a:prstGeom>
          <a:noFill/>
          <a:ln w="9525">
            <a:noFill/>
            <a:miter lim="800000"/>
            <a:headEnd/>
            <a:tailEnd/>
          </a:ln>
        </p:spPr>
      </p:pic>
      <p:sp>
        <p:nvSpPr>
          <p:cNvPr id="34830" name="Rectangle 14"/>
          <p:cNvSpPr>
            <a:spLocks noChangeArrowheads="1"/>
          </p:cNvSpPr>
          <p:nvPr/>
        </p:nvSpPr>
        <p:spPr bwMode="auto">
          <a:xfrm>
            <a:off x="5943600" y="2814638"/>
            <a:ext cx="2590800" cy="1616075"/>
          </a:xfrm>
          <a:prstGeom prst="rect">
            <a:avLst/>
          </a:prstGeom>
          <a:noFill/>
          <a:ln w="9525">
            <a:noFill/>
            <a:miter lim="800000"/>
            <a:headEnd/>
            <a:tailEnd/>
          </a:ln>
          <a:effectLst/>
        </p:spPr>
        <p:txBody>
          <a:bodyPr>
            <a:spAutoFit/>
          </a:bodyPr>
          <a:lstStyle/>
          <a:p>
            <a:pPr eaLnBrk="0" fontAlgn="auto" hangingPunct="0">
              <a:spcBef>
                <a:spcPts val="254"/>
              </a:spcBef>
              <a:spcAft>
                <a:spcPts val="0"/>
              </a:spcAft>
              <a:buClr>
                <a:srgbClr val="A04DA3"/>
              </a:buClr>
              <a:defRPr/>
            </a:pPr>
            <a:r>
              <a:rPr lang="uk-UA" sz="2540">
                <a:latin typeface="Georgia" pitchFamily="18" charset="0"/>
                <a:cs typeface="+mn-cs"/>
              </a:rPr>
              <a:t>Каскади, що активуються нікотином і їх дія</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5" descr="fpsyt-02-00005-g002"/>
          <p:cNvPicPr>
            <a:picLocks noChangeAspect="1" noChangeArrowheads="1"/>
          </p:cNvPicPr>
          <p:nvPr/>
        </p:nvPicPr>
        <p:blipFill>
          <a:blip r:embed="rId2" cstate="print"/>
          <a:srcRect/>
          <a:stretch>
            <a:fillRect/>
          </a:stretch>
        </p:blipFill>
        <p:spPr bwMode="auto">
          <a:xfrm>
            <a:off x="0" y="525463"/>
            <a:ext cx="8829675" cy="5413375"/>
          </a:xfrm>
          <a:prstGeom prst="rect">
            <a:avLst/>
          </a:prstGeom>
          <a:noFill/>
          <a:ln w="9525">
            <a:noFill/>
            <a:miter lim="800000"/>
            <a:headEnd/>
            <a:tailEnd/>
          </a:ln>
        </p:spPr>
      </p:pic>
      <p:sp>
        <p:nvSpPr>
          <p:cNvPr id="37891" name="Rectangle 3"/>
          <p:cNvSpPr>
            <a:spLocks noGrp="1"/>
          </p:cNvSpPr>
          <p:nvPr>
            <p:ph type="body" idx="1"/>
          </p:nvPr>
        </p:nvSpPr>
        <p:spPr>
          <a:xfrm>
            <a:off x="458788" y="2460625"/>
            <a:ext cx="8226425" cy="3662363"/>
          </a:xfrm>
          <a:solidFill>
            <a:schemeClr val="bg1"/>
          </a:solidFill>
        </p:spPr>
        <p:txBody>
          <a:bodyPr>
            <a:normAutofit/>
          </a:bodyPr>
          <a:lstStyle/>
          <a:p>
            <a:pPr marL="274320" indent="-274320" eaLnBrk="1" fontAlgn="auto" hangingPunct="1">
              <a:spcAft>
                <a:spcPts val="0"/>
              </a:spcAft>
              <a:buFont typeface="Wingdings 2"/>
              <a:buChar char=""/>
              <a:defRPr/>
            </a:pPr>
            <a:r>
              <a:rPr lang="uk-UA" sz="2032" b="1"/>
              <a:t>Експресія генів моделі сигнального шляху p38 МАРК.</a:t>
            </a:r>
            <a:r>
              <a:rPr lang="uk-UA" sz="2032"/>
              <a:t> Гени показані зеленим кольором – негативно регулюються в той час як ті, показано в червоному індукуються. Гени значно врегульовані нікотином  - з закритими синіми краями. Щоб продемонструвати характер експресії шляху, всі гени з експресією співвідношеннями&gt; 1,1 або &lt;0,90 у порівнянні з контролем, також показані. Гени в білий зі світло - сірими краями не регулюються нікотином (співвідношення експресії між 0,9 і 1,1) </a:t>
            </a:r>
          </a:p>
          <a:p>
            <a:pPr marL="274320" indent="-274320" eaLnBrk="1" fontAlgn="auto" hangingPunct="1">
              <a:spcAft>
                <a:spcPts val="0"/>
              </a:spcAft>
              <a:buFont typeface="Wingdings 2"/>
              <a:buChar char=""/>
              <a:defRPr/>
            </a:pPr>
            <a:r>
              <a:rPr lang="uk-UA" sz="2032"/>
              <a:t>Шлях був складений програмою</a:t>
            </a:r>
            <a:r>
              <a:rPr lang="en-US" sz="2032"/>
              <a:t> PND</a:t>
            </a:r>
            <a:r>
              <a:rPr lang="uk-UA" sz="2032"/>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10000"/>
                                  </p:stCondLst>
                                  <p:childTnLst>
                                    <p:set>
                                      <p:cBhvr>
                                        <p:cTn id="6" dur="1" fill="hold">
                                          <p:stCondLst>
                                            <p:cond delay="0"/>
                                          </p:stCondLst>
                                        </p:cTn>
                                        <p:tgtEl>
                                          <p:spTgt spid="37891">
                                            <p:bg/>
                                          </p:spTgt>
                                        </p:tgtEl>
                                        <p:attrNameLst>
                                          <p:attrName>style.visibility</p:attrName>
                                        </p:attrNameLst>
                                      </p:cBhvr>
                                      <p:to>
                                        <p:strVal val="visible"/>
                                      </p:to>
                                    </p:set>
                                    <p:animEffect transition="in" filter="dissolve">
                                      <p:cBhvr>
                                        <p:cTn id="7" dur="500"/>
                                        <p:tgtEl>
                                          <p:spTgt spid="37891">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1000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dissolve">
                                      <p:cBhvr>
                                        <p:cTn id="12" dur="500"/>
                                        <p:tgtEl>
                                          <p:spTgt spid="378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10000"/>
                                  </p:stCondLst>
                                  <p:childTnLst>
                                    <p:set>
                                      <p:cBhvr>
                                        <p:cTn id="16" dur="1" fill="hold">
                                          <p:stCondLst>
                                            <p:cond delay="0"/>
                                          </p:stCondLst>
                                        </p:cTn>
                                        <p:tgtEl>
                                          <p:spTgt spid="37891">
                                            <p:txEl>
                                              <p:pRg st="1" end="1"/>
                                            </p:txEl>
                                          </p:spTgt>
                                        </p:tgtEl>
                                        <p:attrNameLst>
                                          <p:attrName>style.visibility</p:attrName>
                                        </p:attrNameLst>
                                      </p:cBhvr>
                                      <p:to>
                                        <p:strVal val="visible"/>
                                      </p:to>
                                    </p:set>
                                    <p:animEffect transition="in" filter="dissolve">
                                      <p:cBhvr>
                                        <p:cTn id="17" dur="500"/>
                                        <p:tgtEl>
                                          <p:spTgt spid="37891">
                                            <p:txEl>
                                              <p:pRg st="1" end="1"/>
                                            </p:txEl>
                                          </p:spTgt>
                                        </p:tgtEl>
                                      </p:cBhvr>
                                    </p:animEffect>
                                  </p:childTnLst>
                                </p:cTn>
                              </p:par>
                            </p:childTnLst>
                          </p:cTn>
                        </p:par>
                        <p:par>
                          <p:cTn id="18" fill="hold">
                            <p:stCondLst>
                              <p:cond delay="10500"/>
                            </p:stCondLst>
                            <p:childTnLst>
                              <p:par>
                                <p:cTn id="19" presetID="16" presetClass="exit" presetSubtype="26" fill="hold" grpId="1" nodeType="afterEffect">
                                  <p:stCondLst>
                                    <p:cond delay="0"/>
                                  </p:stCondLst>
                                  <p:childTnLst>
                                    <p:animEffect transition="out" filter="barn(inHorizontal)">
                                      <p:cBhvr>
                                        <p:cTn id="20" dur="3000"/>
                                        <p:tgtEl>
                                          <p:spTgt spid="37891">
                                            <p:txEl>
                                              <p:pRg st="0" end="0"/>
                                            </p:txEl>
                                          </p:spTgt>
                                        </p:tgtEl>
                                      </p:cBhvr>
                                    </p:animEffect>
                                    <p:set>
                                      <p:cBhvr>
                                        <p:cTn id="21" dur="1" fill="hold">
                                          <p:stCondLst>
                                            <p:cond delay="2999"/>
                                          </p:stCondLst>
                                        </p:cTn>
                                        <p:tgtEl>
                                          <p:spTgt spid="37891">
                                            <p:txEl>
                                              <p:pRg st="0" end="0"/>
                                            </p:txEl>
                                          </p:spTgt>
                                        </p:tgtEl>
                                        <p:attrNameLst>
                                          <p:attrName>style.visibility</p:attrName>
                                        </p:attrNameLst>
                                      </p:cBhvr>
                                      <p:to>
                                        <p:strVal val="hidden"/>
                                      </p:to>
                                    </p:set>
                                  </p:childTnLst>
                                </p:cTn>
                              </p:par>
                            </p:childTnLst>
                          </p:cTn>
                        </p:par>
                        <p:par>
                          <p:cTn id="22" fill="hold">
                            <p:stCondLst>
                              <p:cond delay="13500"/>
                            </p:stCondLst>
                            <p:childTnLst>
                              <p:par>
                                <p:cTn id="23" presetID="16" presetClass="exit" presetSubtype="26" fill="hold" grpId="1" nodeType="afterEffect">
                                  <p:stCondLst>
                                    <p:cond delay="0"/>
                                  </p:stCondLst>
                                  <p:childTnLst>
                                    <p:animEffect transition="out" filter="barn(inHorizontal)">
                                      <p:cBhvr>
                                        <p:cTn id="24" dur="3000"/>
                                        <p:tgtEl>
                                          <p:spTgt spid="37891">
                                            <p:txEl>
                                              <p:pRg st="1" end="1"/>
                                            </p:txEl>
                                          </p:spTgt>
                                        </p:tgtEl>
                                      </p:cBhvr>
                                    </p:animEffect>
                                    <p:set>
                                      <p:cBhvr>
                                        <p:cTn id="25" dur="1" fill="hold">
                                          <p:stCondLst>
                                            <p:cond delay="2999"/>
                                          </p:stCondLst>
                                        </p:cTn>
                                        <p:tgtEl>
                                          <p:spTgt spid="37891">
                                            <p:txEl>
                                              <p:pRg st="1" end="1"/>
                                            </p:txEl>
                                          </p:spTgt>
                                        </p:tgtEl>
                                        <p:attrNameLst>
                                          <p:attrName>style.visibility</p:attrName>
                                        </p:attrNameLst>
                                      </p:cBhvr>
                                      <p:to>
                                        <p:strVal val="hidden"/>
                                      </p:to>
                                    </p:set>
                                  </p:childTnLst>
                                </p:cTn>
                              </p:par>
                            </p:childTnLst>
                          </p:cTn>
                        </p:par>
                        <p:par>
                          <p:cTn id="26" fill="hold">
                            <p:stCondLst>
                              <p:cond delay="16500"/>
                            </p:stCondLst>
                            <p:childTnLst>
                              <p:par>
                                <p:cTn id="27" presetID="16" presetClass="exit" presetSubtype="26" fill="hold" grpId="1" nodeType="afterEffect">
                                  <p:stCondLst>
                                    <p:cond delay="0"/>
                                  </p:stCondLst>
                                  <p:childTnLst>
                                    <p:animEffect transition="out" filter="barn(inHorizontal)">
                                      <p:cBhvr>
                                        <p:cTn id="28" dur="3000"/>
                                        <p:tgtEl>
                                          <p:spTgt spid="37891">
                                            <p:bg/>
                                          </p:spTgt>
                                        </p:tgtEl>
                                      </p:cBhvr>
                                    </p:animEffect>
                                    <p:set>
                                      <p:cBhvr>
                                        <p:cTn id="29" dur="1" fill="hold">
                                          <p:stCondLst>
                                            <p:cond delay="2999"/>
                                          </p:stCondLst>
                                        </p:cTn>
                                        <p:tgtEl>
                                          <p:spTgt spid="3789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nimBg="1"/>
      <p:bldP spid="37891" grpI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Текст 2"/>
          <p:cNvSpPr>
            <a:spLocks noGrp="1"/>
          </p:cNvSpPr>
          <p:nvPr>
            <p:ph type="body" idx="1"/>
          </p:nvPr>
        </p:nvSpPr>
        <p:spPr>
          <a:xfrm>
            <a:off x="430213" y="811213"/>
            <a:ext cx="7777162" cy="742950"/>
          </a:xfrm>
        </p:spPr>
        <p:txBody>
          <a:bodyPr/>
          <a:lstStyle/>
          <a:p>
            <a:pPr algn="just" eaLnBrk="1" hangingPunct="1">
              <a:lnSpc>
                <a:spcPct val="80000"/>
              </a:lnSpc>
            </a:pPr>
            <a:r>
              <a:rPr lang="ru-RU" sz="1900" smtClean="0"/>
              <a:t>«Девіація» (лат. Deviacia - відхилення) означає відміну від норми поведінки людини або соціальної групи.</a:t>
            </a:r>
          </a:p>
        </p:txBody>
      </p:sp>
      <p:sp>
        <p:nvSpPr>
          <p:cNvPr id="36866" name="Текст 2"/>
          <p:cNvSpPr txBox="1">
            <a:spLocks/>
          </p:cNvSpPr>
          <p:nvPr/>
        </p:nvSpPr>
        <p:spPr bwMode="auto">
          <a:xfrm>
            <a:off x="0" y="3068638"/>
            <a:ext cx="7993063" cy="3573462"/>
          </a:xfrm>
          <a:prstGeom prst="rect">
            <a:avLst/>
          </a:prstGeom>
          <a:noFill/>
          <a:ln w="9525">
            <a:noFill/>
            <a:miter lim="800000"/>
            <a:headEnd/>
            <a:tailEnd/>
          </a:ln>
        </p:spPr>
        <p:txBody>
          <a:bodyPr anchor="b"/>
          <a:lstStyle/>
          <a:p>
            <a:r>
              <a:rPr lang="ru-RU" sz="1400"/>
              <a:t>Психологічні чинники включають в себе наявність у дитини психопатії або акцентуації окремих рис характеру. Ці відхилення виражаються в нервово-психічних захворюваннях, психопатії, неврастенії, прикордонних станах, що підвищують збудливість нервової системи і обумовлюють неадекватні реакції.</a:t>
            </a:r>
          </a:p>
          <a:p>
            <a:endParaRPr lang="ru-RU" sz="1400"/>
          </a:p>
          <a:p>
            <a:r>
              <a:rPr lang="ru-RU" sz="1400"/>
              <a:t>Соціально-педагогічні чинники виражаються в дефектах шкільного, сімейного або громадського виховання, в основі яких лежать статеві і індивідуальні особливості розвитку дітей, що призводять до відхилень в ранній соціалізації дитини в період дитинства з накопиченням негативного досвіду; в стійкій шкільній неуспішності дитини з розривом зв'язків зі школою (педагогічна занедбаність), що веде до несформованості у підлітка пізнавальних мотивів, інтересів і шкільних навичок.</a:t>
            </a:r>
          </a:p>
          <a:p>
            <a:endParaRPr lang="ru-RU" sz="1400"/>
          </a:p>
          <a:p>
            <a:r>
              <a:rPr lang="ru-RU" sz="1400"/>
              <a:t>Соціально-економічні фактори включають соціальну знервован</a:t>
            </a:r>
            <a:r>
              <a:rPr lang="uk-UA" sz="1400"/>
              <a:t>і</a:t>
            </a:r>
            <a:r>
              <a:rPr lang="ru-RU" sz="1400"/>
              <a:t>сть; розшарування суспільства на багатих і бідних; зубожіння значної маси населення; обмеження соціально прийнятних способів отримання гідного заробітку; безробіття; інфляцію і, як наслідок, до соціальної напруженості.</a:t>
            </a:r>
          </a:p>
          <a:p>
            <a:endParaRPr lang="ru-RU" sz="1400"/>
          </a:p>
          <a:p>
            <a:r>
              <a:rPr lang="ru-RU" sz="1400"/>
              <a:t>Морально-етичні фактори проявляються з одного боку, в низькому моральному рівні сучасного суспільства, руйнованні цінності, в першу чергу духовні, </a:t>
            </a:r>
            <a:r>
              <a:rPr lang="uk-UA" sz="1400"/>
              <a:t>в стверджені психології «вещизма», падіння моралі; з іншого - в нейтральному ставленні суспільства до проявів девіантної поведінки.</a:t>
            </a:r>
            <a:endParaRPr lang="uk-UA" sz="1400">
              <a:solidFill>
                <a:srgbClr val="000000"/>
              </a:solidFill>
              <a:latin typeface="Trebuchet MS" pitchFamily="34" charset="0"/>
            </a:endParaRPr>
          </a:p>
          <a:p>
            <a:pPr algn="just">
              <a:lnSpc>
                <a:spcPct val="80000"/>
              </a:lnSpc>
              <a:spcBef>
                <a:spcPts val="600"/>
              </a:spcBef>
              <a:buClr>
                <a:srgbClr val="1F497D"/>
              </a:buClr>
              <a:buSzPct val="73000"/>
              <a:buFont typeface="Wingdings 2" pitchFamily="18" charset="2"/>
              <a:buNone/>
            </a:pPr>
            <a:endParaRPr lang="uk-UA" sz="1400">
              <a:solidFill>
                <a:srgbClr val="000000"/>
              </a:solidFill>
              <a:latin typeface="Trebuchet MS" pitchFamily="34" charset="0"/>
            </a:endParaRPr>
          </a:p>
        </p:txBody>
      </p:sp>
      <p:sp>
        <p:nvSpPr>
          <p:cNvPr id="36867" name="Text Box 6"/>
          <p:cNvSpPr txBox="1">
            <a:spLocks noChangeArrowheads="1"/>
          </p:cNvSpPr>
          <p:nvPr/>
        </p:nvSpPr>
        <p:spPr bwMode="auto">
          <a:xfrm>
            <a:off x="2379663" y="601663"/>
            <a:ext cx="3484562" cy="366712"/>
          </a:xfrm>
          <a:prstGeom prst="rect">
            <a:avLst/>
          </a:prstGeom>
          <a:noFill/>
          <a:ln w="9525">
            <a:noFill/>
            <a:miter lim="800000"/>
            <a:headEnd/>
            <a:tailEnd/>
          </a:ln>
        </p:spPr>
        <p:txBody>
          <a:bodyPr wrap="none">
            <a:spAutoFit/>
          </a:bodyPr>
          <a:lstStyle/>
          <a:p>
            <a:r>
              <a:rPr lang="uk-UA"/>
              <a:t>Фізіологія девіантної поведінки</a:t>
            </a:r>
            <a:endParaRPr lang="ru-RU"/>
          </a:p>
        </p:txBody>
      </p:sp>
      <p:sp>
        <p:nvSpPr>
          <p:cNvPr id="36868" name="Text Box 7"/>
          <p:cNvSpPr txBox="1">
            <a:spLocks noChangeArrowheads="1"/>
          </p:cNvSpPr>
          <p:nvPr/>
        </p:nvSpPr>
        <p:spPr bwMode="auto">
          <a:xfrm>
            <a:off x="2425700" y="1492250"/>
            <a:ext cx="3378200" cy="366713"/>
          </a:xfrm>
          <a:prstGeom prst="rect">
            <a:avLst/>
          </a:prstGeom>
          <a:noFill/>
          <a:ln w="9525">
            <a:noFill/>
            <a:miter lim="800000"/>
            <a:headEnd/>
            <a:tailEnd/>
          </a:ln>
        </p:spPr>
        <p:txBody>
          <a:bodyPr wrap="none">
            <a:spAutoFit/>
          </a:bodyPr>
          <a:lstStyle/>
          <a:p>
            <a:r>
              <a:rPr lang="uk-UA"/>
              <a:t>Причини девіантної поведінки</a:t>
            </a:r>
            <a:endParaRPr lang="ru-RU"/>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a:xfrm>
            <a:off x="3071294" y="3450520"/>
            <a:ext cx="4953428" cy="903111"/>
          </a:xfrm>
        </p:spPr>
        <p:txBody>
          <a:bodyPr>
            <a:normAutofit fontScale="90000"/>
          </a:bodyPr>
          <a:lstStyle/>
          <a:p>
            <a:pPr eaLnBrk="1" fontAlgn="auto" hangingPunct="1">
              <a:spcAft>
                <a:spcPts val="0"/>
              </a:spcAft>
              <a:defRPr/>
            </a:pPr>
            <a:r>
              <a:rPr lang="uk-UA" sz="2032">
                <a:solidFill>
                  <a:schemeClr val="tx1"/>
                </a:solidFill>
                <a:latin typeface="Times New Roman" pitchFamily="18" charset="0"/>
                <a:cs typeface="Times New Roman" pitchFamily="18" charset="0"/>
              </a:rPr>
              <a:t>Нікотинова експозиція обмежена L4 з покоління F0 викликало диференціальну кластеризацию протягом трьох поколінь в L4 З: колір червоний, зелений, чорний і являють собою підвищує регуляцію, що знижує регуляції, і ніяких змін щодо контролю, відповідно</a:t>
            </a:r>
          </a:p>
        </p:txBody>
      </p:sp>
      <p:pic>
        <p:nvPicPr>
          <p:cNvPr id="147458" name="Picture 4" descr="srep07513-f3"/>
          <p:cNvPicPr>
            <a:picLocks noChangeAspect="1" noChangeArrowheads="1"/>
          </p:cNvPicPr>
          <p:nvPr/>
        </p:nvPicPr>
        <p:blipFill>
          <a:blip r:embed="rId2" cstate="print"/>
          <a:srcRect/>
          <a:stretch>
            <a:fillRect/>
          </a:stretch>
        </p:blipFill>
        <p:spPr bwMode="auto">
          <a:xfrm>
            <a:off x="0" y="525463"/>
            <a:ext cx="3121025" cy="5807075"/>
          </a:xfrm>
          <a:prstGeom prst="rect">
            <a:avLst/>
          </a:prstGeom>
          <a:noFill/>
          <a:ln w="9525">
            <a:noFill/>
            <a:miter lim="800000"/>
            <a:headEnd/>
            <a:tailEnd/>
          </a:ln>
        </p:spPr>
      </p:pic>
      <p:sp>
        <p:nvSpPr>
          <p:cNvPr id="58374" name="Rectangle 6"/>
          <p:cNvSpPr>
            <a:spLocks noChangeArrowheads="1"/>
          </p:cNvSpPr>
          <p:nvPr/>
        </p:nvSpPr>
        <p:spPr bwMode="auto">
          <a:xfrm>
            <a:off x="4025900" y="196850"/>
            <a:ext cx="3927475" cy="701675"/>
          </a:xfrm>
          <a:prstGeom prst="rect">
            <a:avLst/>
          </a:prstGeom>
          <a:solidFill>
            <a:schemeClr val="bg1"/>
          </a:solidFill>
          <a:ln w="9525">
            <a:noFill/>
            <a:miter lim="800000"/>
            <a:headEnd/>
            <a:tailEnd/>
          </a:ln>
          <a:effectLst/>
        </p:spPr>
        <p:txBody>
          <a:bodyPr wrap="none">
            <a:spAutoFit/>
          </a:bodyPr>
          <a:lstStyle/>
          <a:p>
            <a:pPr algn="ctr" fontAlgn="auto">
              <a:spcBef>
                <a:spcPts val="0"/>
              </a:spcBef>
              <a:spcAft>
                <a:spcPts val="0"/>
              </a:spcAft>
              <a:defRPr/>
            </a:pPr>
            <a:r>
              <a:rPr lang="ru-RU" sz="2032" b="1">
                <a:latin typeface="Times New Roman" pitchFamily="18" charset="0"/>
                <a:cs typeface="Times New Roman" pitchFamily="18" charset="0"/>
              </a:rPr>
              <a:t>ДОСТОВІРНО РЕГУЛЬОВАНІ </a:t>
            </a:r>
          </a:p>
          <a:p>
            <a:pPr algn="ctr" fontAlgn="auto">
              <a:spcBef>
                <a:spcPts val="0"/>
              </a:spcBef>
              <a:spcAft>
                <a:spcPts val="0"/>
              </a:spcAft>
              <a:defRPr/>
            </a:pPr>
            <a:r>
              <a:rPr lang="ru-RU" sz="2032" b="1">
                <a:latin typeface="Times New Roman" pitchFamily="18" charset="0"/>
                <a:cs typeface="Times New Roman" pitchFamily="18" charset="0"/>
              </a:rPr>
              <a:t>ГЕНИ НІКОТИНОМ</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8374"/>
                                        </p:tgtEl>
                                        <p:attrNameLst>
                                          <p:attrName>style.visibility</p:attrName>
                                        </p:attrNameLst>
                                      </p:cBhvr>
                                      <p:to>
                                        <p:strVal val="visible"/>
                                      </p:to>
                                    </p:set>
                                    <p:animEffect transition="in" filter="wipe(down)">
                                      <p:cBhvr>
                                        <p:cTn id="7" dur="580">
                                          <p:stCondLst>
                                            <p:cond delay="0"/>
                                          </p:stCondLst>
                                        </p:cTn>
                                        <p:tgtEl>
                                          <p:spTgt spid="58374"/>
                                        </p:tgtEl>
                                      </p:cBhvr>
                                    </p:animEffect>
                                    <p:anim calcmode="lin" valueType="num">
                                      <p:cBhvr>
                                        <p:cTn id="8" dur="1822" tmFilter="0,0; 0.14,0.36; 0.43,0.73; 0.71,0.91; 1.0,1.0">
                                          <p:stCondLst>
                                            <p:cond delay="0"/>
                                          </p:stCondLst>
                                        </p:cTn>
                                        <p:tgtEl>
                                          <p:spTgt spid="583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83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83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83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8374"/>
                                        </p:tgtEl>
                                        <p:attrNameLst>
                                          <p:attrName>ppt_y</p:attrName>
                                        </p:attrNameLst>
                                      </p:cBhvr>
                                      <p:tavLst>
                                        <p:tav tm="0" fmla="#ppt_y-sin(pi*$)/81">
                                          <p:val>
                                            <p:fltVal val="0"/>
                                          </p:val>
                                        </p:tav>
                                        <p:tav tm="100000">
                                          <p:val>
                                            <p:fltVal val="1"/>
                                          </p:val>
                                        </p:tav>
                                      </p:tavLst>
                                    </p:anim>
                                    <p:animScale>
                                      <p:cBhvr>
                                        <p:cTn id="13" dur="26">
                                          <p:stCondLst>
                                            <p:cond delay="650"/>
                                          </p:stCondLst>
                                        </p:cTn>
                                        <p:tgtEl>
                                          <p:spTgt spid="58374"/>
                                        </p:tgtEl>
                                      </p:cBhvr>
                                      <p:to x="100000" y="60000"/>
                                    </p:animScale>
                                    <p:animScale>
                                      <p:cBhvr>
                                        <p:cTn id="14" dur="166" decel="50000">
                                          <p:stCondLst>
                                            <p:cond delay="676"/>
                                          </p:stCondLst>
                                        </p:cTn>
                                        <p:tgtEl>
                                          <p:spTgt spid="58374"/>
                                        </p:tgtEl>
                                      </p:cBhvr>
                                      <p:to x="100000" y="100000"/>
                                    </p:animScale>
                                    <p:animScale>
                                      <p:cBhvr>
                                        <p:cTn id="15" dur="26">
                                          <p:stCondLst>
                                            <p:cond delay="1312"/>
                                          </p:stCondLst>
                                        </p:cTn>
                                        <p:tgtEl>
                                          <p:spTgt spid="58374"/>
                                        </p:tgtEl>
                                      </p:cBhvr>
                                      <p:to x="100000" y="80000"/>
                                    </p:animScale>
                                    <p:animScale>
                                      <p:cBhvr>
                                        <p:cTn id="16" dur="166" decel="50000">
                                          <p:stCondLst>
                                            <p:cond delay="1338"/>
                                          </p:stCondLst>
                                        </p:cTn>
                                        <p:tgtEl>
                                          <p:spTgt spid="58374"/>
                                        </p:tgtEl>
                                      </p:cBhvr>
                                      <p:to x="100000" y="100000"/>
                                    </p:animScale>
                                    <p:animScale>
                                      <p:cBhvr>
                                        <p:cTn id="17" dur="26">
                                          <p:stCondLst>
                                            <p:cond delay="1642"/>
                                          </p:stCondLst>
                                        </p:cTn>
                                        <p:tgtEl>
                                          <p:spTgt spid="58374"/>
                                        </p:tgtEl>
                                      </p:cBhvr>
                                      <p:to x="100000" y="90000"/>
                                    </p:animScale>
                                    <p:animScale>
                                      <p:cBhvr>
                                        <p:cTn id="18" dur="166" decel="50000">
                                          <p:stCondLst>
                                            <p:cond delay="1668"/>
                                          </p:stCondLst>
                                        </p:cTn>
                                        <p:tgtEl>
                                          <p:spTgt spid="58374"/>
                                        </p:tgtEl>
                                      </p:cBhvr>
                                      <p:to x="100000" y="100000"/>
                                    </p:animScale>
                                    <p:animScale>
                                      <p:cBhvr>
                                        <p:cTn id="19" dur="26">
                                          <p:stCondLst>
                                            <p:cond delay="1808"/>
                                          </p:stCondLst>
                                        </p:cTn>
                                        <p:tgtEl>
                                          <p:spTgt spid="58374"/>
                                        </p:tgtEl>
                                      </p:cBhvr>
                                      <p:to x="100000" y="95000"/>
                                    </p:animScale>
                                    <p:animScale>
                                      <p:cBhvr>
                                        <p:cTn id="20" dur="166" decel="50000">
                                          <p:stCondLst>
                                            <p:cond delay="1834"/>
                                          </p:stCondLst>
                                        </p:cTn>
                                        <p:tgtEl>
                                          <p:spTgt spid="583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Is-Native-American-alcoholism-genetic2"/>
          <p:cNvPicPr>
            <a:picLocks noChangeAspect="1" noChangeArrowheads="1"/>
          </p:cNvPicPr>
          <p:nvPr/>
        </p:nvPicPr>
        <p:blipFill>
          <a:blip r:embed="rId2" cstate="print"/>
          <a:srcRect/>
          <a:stretch>
            <a:fillRect/>
          </a:stretch>
        </p:blipFill>
        <p:spPr bwMode="auto">
          <a:xfrm>
            <a:off x="4799013" y="2460625"/>
            <a:ext cx="4344987" cy="3040063"/>
          </a:xfrm>
          <a:prstGeom prst="rect">
            <a:avLst/>
          </a:prstGeom>
          <a:noFill/>
          <a:ln w="9525">
            <a:noFill/>
            <a:miter lim="800000"/>
            <a:headEnd/>
            <a:tailEnd/>
          </a:ln>
        </p:spPr>
      </p:pic>
      <p:sp>
        <p:nvSpPr>
          <p:cNvPr id="148482" name="Rectangle 3"/>
          <p:cNvSpPr>
            <a:spLocks noGrp="1"/>
          </p:cNvSpPr>
          <p:nvPr>
            <p:ph type="body" idx="1"/>
          </p:nvPr>
        </p:nvSpPr>
        <p:spPr>
          <a:xfrm>
            <a:off x="0" y="654050"/>
            <a:ext cx="4953000" cy="5210175"/>
          </a:xfrm>
          <a:solidFill>
            <a:schemeClr val="bg2">
              <a:alpha val="50195"/>
            </a:schemeClr>
          </a:solidFill>
        </p:spPr>
        <p:txBody>
          <a:bodyPr/>
          <a:lstStyle/>
          <a:p>
            <a:pPr eaLnBrk="1" hangingPunct="1">
              <a:lnSpc>
                <a:spcPct val="90000"/>
              </a:lnSpc>
            </a:pPr>
            <a:r>
              <a:rPr lang="uk-UA" i="1" smtClean="0">
                <a:latin typeface="Arial Narrow" pitchFamily="34" charset="0"/>
              </a:rPr>
              <a:t>В організмі в цілому взаємозв'язок патогенетичних процесів проявляється сумісно на молекулярному, клітинному і органному рівнях. Патологічний процес , індукований первинним ефектом мутантного алеля, набуває цілісність з закономірними між індивідуальними варіаціями. Тяжкість і швидкість розвитку хвороби при інших рівних умовах ( стать дитини , однаковий характер мутації ) залежать від генотипу організму (генимодіфікатори) і умов середовища. </a:t>
            </a:r>
            <a:endParaRPr lang="ru-RU"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Текст 2"/>
          <p:cNvSpPr>
            <a:spLocks noGrp="1"/>
          </p:cNvSpPr>
          <p:nvPr>
            <p:ph type="body" idx="1"/>
          </p:nvPr>
        </p:nvSpPr>
        <p:spPr>
          <a:xfrm>
            <a:off x="0" y="500063"/>
            <a:ext cx="7951788" cy="2806700"/>
          </a:xfrm>
        </p:spPr>
        <p:txBody>
          <a:bodyPr/>
          <a:lstStyle/>
          <a:p>
            <a:pPr algn="l">
              <a:lnSpc>
                <a:spcPct val="80000"/>
              </a:lnSpc>
              <a:buFont typeface="Wingdings 2" pitchFamily="18" charset="2"/>
              <a:buChar char=""/>
            </a:pPr>
            <a:r>
              <a:rPr lang="ru-RU" sz="1300" smtClean="0"/>
              <a:t>Висловлюються в існуванні несприятливих фізіологічних чи анатомічних особливостей організму дитини, що утруднюють його соціальну адаптацію. При чому тут мова йде, звичайно, не про спеціальні гени, фатально обумовлюють девіантну поведінку, а лише про ті фактори, які поряд з соціально-педагогічною корекцією вимагають також і медичної.</a:t>
            </a:r>
          </a:p>
          <a:p>
            <a:pPr algn="l">
              <a:lnSpc>
                <a:spcPct val="80000"/>
              </a:lnSpc>
            </a:pPr>
            <a:r>
              <a:rPr lang="ru-RU" sz="1300" smtClean="0"/>
              <a:t> До них відносяться:</a:t>
            </a:r>
          </a:p>
          <a:p>
            <a:pPr algn="l">
              <a:lnSpc>
                <a:spcPct val="80000"/>
              </a:lnSpc>
              <a:buFont typeface="Wingdings 2" pitchFamily="18" charset="2"/>
              <a:buChar char=""/>
            </a:pPr>
            <a:r>
              <a:rPr lang="ru-RU" sz="1300" smtClean="0"/>
              <a:t>генетичні, які передаються у спадок. Це можуть бути порушення розумового розвитку, дефекти слуху і зору, тілесні пороки, ушкодження нервової системи. Дані поразки діти набувають, як правило, ще під час вагітності матері в силу неповноцінного і неправильного харчування, вживання нею алкогольних напоїв, куріння; захворювань матері (фізичні і психічні травми під час вагітності, хронічні і соматичні інфекційні захворювання, черепно-мозкові та психічні травми, венеричні захворювання); впливу спадкових захворювань, а особливо спадковості, обтяженої алкоголізмом;</a:t>
            </a:r>
          </a:p>
          <a:p>
            <a:pPr algn="l">
              <a:lnSpc>
                <a:spcPct val="80000"/>
              </a:lnSpc>
              <a:buFont typeface="Wingdings 2" pitchFamily="18" charset="2"/>
              <a:buChar char=""/>
            </a:pPr>
            <a:r>
              <a:rPr lang="ru-RU" sz="1300" smtClean="0"/>
              <a:t>психофізіологічні, пов'язані з впливом на організм людини психофізіологічних навантажень, конфліктних ситуацій, хімічного складу навколишнього середовища, нових видів енергії, що призводять до різних соматичних, алергічних, токсичних захворювань;</a:t>
            </a:r>
          </a:p>
        </p:txBody>
      </p:sp>
      <p:pic>
        <p:nvPicPr>
          <p:cNvPr id="4" name="Рисунок 3" descr="deviantnoe-povedenie-1.jpg"/>
          <p:cNvPicPr>
            <a:picLocks noChangeAspect="1"/>
          </p:cNvPicPr>
          <p:nvPr/>
        </p:nvPicPr>
        <p:blipFill>
          <a:blip r:embed="rId2" cstate="print"/>
          <a:stretch>
            <a:fillRect/>
          </a:stretch>
        </p:blipFill>
        <p:spPr>
          <a:xfrm>
            <a:off x="4956042" y="3717032"/>
            <a:ext cx="4187957" cy="3140968"/>
          </a:xfrm>
          <a:prstGeom prst="rect">
            <a:avLst/>
          </a:prstGeom>
          <a:ln>
            <a:noFill/>
          </a:ln>
          <a:effectLst>
            <a:softEdge rad="112500"/>
          </a:effectLst>
        </p:spPr>
      </p:pic>
      <p:sp>
        <p:nvSpPr>
          <p:cNvPr id="37891" name="TextBox 4"/>
          <p:cNvSpPr txBox="1">
            <a:spLocks noChangeArrowheads="1"/>
          </p:cNvSpPr>
          <p:nvPr/>
        </p:nvSpPr>
        <p:spPr bwMode="auto">
          <a:xfrm>
            <a:off x="250825" y="3644900"/>
            <a:ext cx="4608513" cy="1187450"/>
          </a:xfrm>
          <a:prstGeom prst="rect">
            <a:avLst/>
          </a:prstGeom>
          <a:noFill/>
          <a:ln w="9525">
            <a:noFill/>
            <a:miter lim="800000"/>
            <a:headEnd/>
            <a:tailEnd/>
          </a:ln>
        </p:spPr>
        <p:txBody>
          <a:bodyPr>
            <a:spAutoFit/>
          </a:bodyPr>
          <a:lstStyle/>
          <a:p>
            <a:pPr algn="just">
              <a:buFont typeface="Arial" charset="0"/>
              <a:buChar char="•"/>
            </a:pPr>
            <a:r>
              <a:rPr lang="ru-RU" sz="1200"/>
              <a:t>фізіологічні, що включають в себе дефекти мови, зовнішню непривабливість, недоліки конституційно-соматичного складу людини, які в більшості випадків викликає негативне ставлення з боку оточуючих, що призводить до спотворення системи міжособистісних відносин дитини в середовищі однолітків, колективі.</a:t>
            </a:r>
          </a:p>
        </p:txBody>
      </p:sp>
      <p:sp>
        <p:nvSpPr>
          <p:cNvPr id="37892" name="Text Box 6"/>
          <p:cNvSpPr txBox="1">
            <a:spLocks noChangeArrowheads="1"/>
          </p:cNvSpPr>
          <p:nvPr/>
        </p:nvSpPr>
        <p:spPr bwMode="auto">
          <a:xfrm>
            <a:off x="2978150" y="465138"/>
            <a:ext cx="2168525" cy="366712"/>
          </a:xfrm>
          <a:prstGeom prst="rect">
            <a:avLst/>
          </a:prstGeom>
          <a:noFill/>
          <a:ln w="9525">
            <a:noFill/>
            <a:miter lim="800000"/>
            <a:headEnd/>
            <a:tailEnd/>
          </a:ln>
        </p:spPr>
        <p:txBody>
          <a:bodyPr wrap="none">
            <a:spAutoFit/>
          </a:bodyPr>
          <a:lstStyle/>
          <a:p>
            <a:r>
              <a:rPr lang="uk-UA"/>
              <a:t>Біологічні фактори</a:t>
            </a:r>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8914" name="Rectangle 3"/>
          <p:cNvSpPr>
            <a:spLocks noGrp="1" noChangeArrowheads="1"/>
          </p:cNvSpPr>
          <p:nvPr>
            <p:ph type="body" idx="1"/>
          </p:nvPr>
        </p:nvSpPr>
        <p:spPr>
          <a:xfrm>
            <a:off x="533400" y="914400"/>
            <a:ext cx="8229600" cy="5745163"/>
          </a:xfrm>
          <a:solidFill>
            <a:srgbClr val="CCFFCC"/>
          </a:solidFill>
        </p:spPr>
        <p:txBody>
          <a:bodyPr/>
          <a:lstStyle/>
          <a:p>
            <a:pPr eaLnBrk="1" hangingPunct="1">
              <a:lnSpc>
                <a:spcPct val="80000"/>
              </a:lnSpc>
              <a:spcBef>
                <a:spcPct val="0"/>
              </a:spcBef>
              <a:buFontTx/>
              <a:buNone/>
            </a:pPr>
            <a:r>
              <a:rPr lang="ru-RU" altLang="uk-UA" sz="1800" smtClean="0">
                <a:latin typeface="Times New Roman" pitchFamily="18" charset="0"/>
              </a:rPr>
              <a:t>	Основними регуляторами поведінки є медіаторні системи головного мозку і варіабельн</a:t>
            </a:r>
            <a:r>
              <a:rPr lang="uk-UA" altLang="uk-UA" sz="1800" smtClean="0">
                <a:latin typeface="Times New Roman" pitchFamily="18" charset="0"/>
              </a:rPr>
              <a:t>ий</a:t>
            </a:r>
            <a:r>
              <a:rPr lang="ru-RU" altLang="uk-UA" sz="1800" smtClean="0">
                <a:latin typeface="Times New Roman" pitchFamily="18" charset="0"/>
              </a:rPr>
              <a:t> прояв агресії може визначатися поліморфізмом генів, білкові продукти яких забезпечують активність ферментів синтезу і катаболізму медіаторів і гормонів, що беруть участь в регуляції агресивної поведінки.</a:t>
            </a:r>
          </a:p>
          <a:p>
            <a:pPr eaLnBrk="1" hangingPunct="1">
              <a:lnSpc>
                <a:spcPct val="80000"/>
              </a:lnSpc>
              <a:spcBef>
                <a:spcPct val="0"/>
              </a:spcBef>
              <a:buFontTx/>
              <a:buNone/>
            </a:pPr>
            <a:endParaRPr lang="ru-RU" altLang="uk-UA" sz="1800" smtClean="0">
              <a:latin typeface="Times New Roman" pitchFamily="18" charset="0"/>
            </a:endParaRPr>
          </a:p>
          <a:p>
            <a:pPr eaLnBrk="1" hangingPunct="1">
              <a:lnSpc>
                <a:spcPct val="80000"/>
              </a:lnSpc>
              <a:spcBef>
                <a:spcPct val="0"/>
              </a:spcBef>
              <a:buFontTx/>
              <a:buNone/>
            </a:pPr>
            <a:r>
              <a:rPr lang="ru-RU" altLang="uk-UA" sz="1800" smtClean="0">
                <a:latin typeface="Times New Roman" pitchFamily="18" charset="0"/>
              </a:rPr>
              <a:t>	До групи медіаторних систем, що беруть участь в регуляції агресії, відносяться моноамінергічні системи: серотонінергічна, а також дофамінергічна і опіоїдергічна системи.</a:t>
            </a:r>
          </a:p>
          <a:p>
            <a:pPr eaLnBrk="1" hangingPunct="1">
              <a:lnSpc>
                <a:spcPct val="80000"/>
              </a:lnSpc>
              <a:buFontTx/>
              <a:buNone/>
            </a:pPr>
            <a:r>
              <a:rPr lang="ru-RU" altLang="uk-UA" sz="1800" smtClean="0">
                <a:latin typeface="Times New Roman" pitchFamily="18" charset="0"/>
              </a:rPr>
              <a:t> </a:t>
            </a:r>
          </a:p>
          <a:p>
            <a:pPr eaLnBrk="1" hangingPunct="1">
              <a:lnSpc>
                <a:spcPct val="80000"/>
              </a:lnSpc>
              <a:spcBef>
                <a:spcPct val="0"/>
              </a:spcBef>
              <a:buFontTx/>
              <a:buNone/>
            </a:pPr>
            <a:r>
              <a:rPr lang="ru-RU" altLang="uk-UA" sz="1800" smtClean="0">
                <a:latin typeface="Times New Roman" pitchFamily="18" charset="0"/>
              </a:rPr>
              <a:t>	Детальний мета-аналіз проведений за результатами генетичних досліджень, пов'язаних з наслідуваністю агресії, виявив, що в 50% випадків спостерігається факт передачі агресивної поведінки у спадок. Дослідники дійшли висновку що "спадковість разом з іншими чинниками довкілля, безумовно, несе відповідальність за індивідуальні відмінності в агресії".</a:t>
            </a:r>
          </a:p>
          <a:p>
            <a:pPr eaLnBrk="1" hangingPunct="1">
              <a:lnSpc>
                <a:spcPct val="80000"/>
              </a:lnSpc>
              <a:spcBef>
                <a:spcPct val="0"/>
              </a:spcBef>
              <a:buFontTx/>
              <a:buNone/>
            </a:pPr>
            <a:endParaRPr lang="ru-RU" altLang="uk-UA" sz="1800" smtClean="0">
              <a:latin typeface="Times New Roman" pitchFamily="18" charset="0"/>
            </a:endParaRPr>
          </a:p>
          <a:p>
            <a:pPr eaLnBrk="1" hangingPunct="1">
              <a:lnSpc>
                <a:spcPct val="80000"/>
              </a:lnSpc>
              <a:spcBef>
                <a:spcPct val="0"/>
              </a:spcBef>
              <a:buFontTx/>
              <a:buNone/>
            </a:pPr>
            <a:r>
              <a:rPr lang="ru-RU" altLang="uk-UA" sz="1800" smtClean="0">
                <a:latin typeface="Times New Roman" pitchFamily="18" charset="0"/>
              </a:rPr>
              <a:t>	Рівень наслідуваності агресивності у людей дуже високий. У Голландії при дослідженні близнюків у віці 3-10 років коефіцієнт наслідуваності елементів агресивної поведінки склав з високою мірою достовірності від 0,51 до 0,72 (Hudziak, 2003), а при дослідженні дорослих близнюкових пар - від 0,37 до 0,57 (Yeh, 2010).</a:t>
            </a:r>
          </a:p>
        </p:txBody>
      </p:sp>
      <p:sp>
        <p:nvSpPr>
          <p:cNvPr id="6150" name="Text Box 6"/>
          <p:cNvSpPr txBox="1">
            <a:spLocks noChangeArrowheads="1"/>
          </p:cNvSpPr>
          <p:nvPr/>
        </p:nvSpPr>
        <p:spPr bwMode="auto">
          <a:xfrm>
            <a:off x="990600" y="228600"/>
            <a:ext cx="5205413" cy="396875"/>
          </a:xfrm>
          <a:prstGeom prst="rect">
            <a:avLst/>
          </a:prstGeom>
          <a:noFill/>
          <a:ln w="9525">
            <a:noFill/>
            <a:miter lim="800000"/>
            <a:headEnd/>
            <a:tailEnd/>
          </a:ln>
          <a:effectLst/>
        </p:spPr>
        <p:txBody>
          <a:bodyPr wrap="none">
            <a:spAutoFit/>
          </a:bodyPr>
          <a:lstStyle/>
          <a:p>
            <a:pPr>
              <a:defRPr/>
            </a:pPr>
            <a:r>
              <a:rPr lang="uk-UA" sz="2000" b="1" i="1">
                <a:solidFill>
                  <a:srgbClr val="006600"/>
                </a:solidFill>
                <a:effectLst>
                  <a:outerShdw blurRad="38100" dist="38100" dir="2700000" algn="tl">
                    <a:srgbClr val="C0C0C0"/>
                  </a:outerShdw>
                </a:effectLst>
              </a:rPr>
              <a:t>Характеристика агресивної поведінки</a:t>
            </a:r>
            <a:endParaRPr lang="ru-RU" sz="2000" b="1" i="1">
              <a:solidFill>
                <a:srgbClr val="0066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5"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38" name="Rectangle 3"/>
          <p:cNvSpPr>
            <a:spLocks noGrp="1" noChangeArrowheads="1"/>
          </p:cNvSpPr>
          <p:nvPr>
            <p:ph type="body" idx="1"/>
          </p:nvPr>
        </p:nvSpPr>
        <p:spPr>
          <a:xfrm>
            <a:off x="533400" y="914400"/>
            <a:ext cx="8229600" cy="5745163"/>
          </a:xfrm>
          <a:solidFill>
            <a:srgbClr val="CCFFCC"/>
          </a:solidFill>
        </p:spPr>
        <p:txBody>
          <a:bodyPr/>
          <a:lstStyle/>
          <a:p>
            <a:pPr eaLnBrk="1" hangingPunct="1">
              <a:buFontTx/>
              <a:buNone/>
            </a:pPr>
            <a:r>
              <a:rPr lang="ru-RU" altLang="uk-UA" sz="1800" smtClean="0"/>
              <a:t>	К. Мойер запропонував розрізняти кілька типів агресивної поведінки:</a:t>
            </a:r>
          </a:p>
          <a:p>
            <a:pPr eaLnBrk="1" hangingPunct="1"/>
            <a:r>
              <a:rPr lang="ru-RU" altLang="uk-UA" sz="1800" smtClean="0"/>
              <a:t>конкурентну міжсамцеву агресію,</a:t>
            </a:r>
          </a:p>
          <a:p>
            <a:pPr eaLnBrk="1" hangingPunct="1"/>
            <a:r>
              <a:rPr lang="ru-RU" altLang="uk-UA" sz="1800" smtClean="0"/>
              <a:t>територіальну агресію,</a:t>
            </a:r>
          </a:p>
          <a:p>
            <a:pPr eaLnBrk="1" hangingPunct="1"/>
            <a:r>
              <a:rPr lang="ru-RU" altLang="uk-UA" sz="1800" smtClean="0"/>
              <a:t>агресію, викликану роздратуванням, болем,</a:t>
            </a:r>
          </a:p>
          <a:p>
            <a:pPr eaLnBrk="1" hangingPunct="1"/>
            <a:r>
              <a:rPr lang="ru-RU" altLang="uk-UA" sz="1800" smtClean="0"/>
              <a:t>материнськ</a:t>
            </a:r>
            <a:r>
              <a:rPr lang="uk-UA" altLang="uk-UA" sz="1800" smtClean="0"/>
              <a:t>у</a:t>
            </a:r>
            <a:r>
              <a:rPr lang="ru-RU" altLang="uk-UA" sz="1800" smtClean="0"/>
              <a:t> агресію,</a:t>
            </a:r>
          </a:p>
          <a:p>
            <a:pPr eaLnBrk="1" hangingPunct="1"/>
            <a:r>
              <a:rPr lang="ru-RU" altLang="uk-UA" sz="1800" smtClean="0"/>
              <a:t>агресію в контексті статевої поведінки,</a:t>
            </a:r>
          </a:p>
          <a:p>
            <a:pPr eaLnBrk="1" hangingPunct="1"/>
            <a:r>
              <a:rPr lang="ru-RU" altLang="uk-UA" sz="1800" smtClean="0"/>
              <a:t>агресію хижака,</a:t>
            </a:r>
          </a:p>
          <a:p>
            <a:pPr eaLnBrk="1" hangingPunct="1"/>
            <a:r>
              <a:rPr lang="ru-RU" altLang="uk-UA" sz="1800" smtClean="0"/>
              <a:t>інструментальну агресію.</a:t>
            </a:r>
          </a:p>
          <a:p>
            <a:pPr eaLnBrk="1" hangingPunct="1">
              <a:buFontTx/>
              <a:buNone/>
            </a:pPr>
            <a:r>
              <a:rPr lang="ru-RU" altLang="uk-UA" sz="1800" smtClean="0"/>
              <a:t>	З огляду на різноманіття різних форм агресивної поведінки, функціональних ролей і варіабільності вираження агресії, варто формалізувати, узагальнити й у простій формі схематизувати найбільш важливі позиції, що стосуються загальної класифікації форм агресії. За функціональною ролю, поведінка атаки може виконувати дві поведінкові форми:«атака в нападі» і «атака в захисті» (тобто агресивно-оборонна форма).</a:t>
            </a:r>
          </a:p>
        </p:txBody>
      </p:sp>
      <p:sp>
        <p:nvSpPr>
          <p:cNvPr id="6150" name="Text Box 6"/>
          <p:cNvSpPr txBox="1">
            <a:spLocks noChangeArrowheads="1"/>
          </p:cNvSpPr>
          <p:nvPr/>
        </p:nvSpPr>
        <p:spPr bwMode="auto">
          <a:xfrm>
            <a:off x="2590800" y="228600"/>
            <a:ext cx="3644900" cy="400050"/>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uk-UA" sz="2000" b="1" i="1" dirty="0">
                <a:solidFill>
                  <a:srgbClr val="006600"/>
                </a:solidFill>
                <a:effectLst>
                  <a:outerShdw blurRad="38100" dist="38100" dir="2700000" algn="tl">
                    <a:srgbClr val="C0C0C0"/>
                  </a:outerShdw>
                </a:effectLst>
              </a:rPr>
              <a:t>Типи агресивної поведінки</a:t>
            </a:r>
            <a:endParaRPr lang="ru-RU" sz="2000" b="1" i="1" dirty="0">
              <a:solidFill>
                <a:srgbClr val="0066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62" name="Rectangle 4"/>
          <p:cNvSpPr>
            <a:spLocks noGrp="1" noChangeArrowheads="1"/>
          </p:cNvSpPr>
          <p:nvPr>
            <p:ph type="body" idx="1"/>
          </p:nvPr>
        </p:nvSpPr>
        <p:spPr>
          <a:xfrm>
            <a:off x="381000" y="228600"/>
            <a:ext cx="8229600" cy="2590800"/>
          </a:xfrm>
          <a:solidFill>
            <a:srgbClr val="CCFFCC"/>
          </a:solidFill>
        </p:spPr>
        <p:txBody>
          <a:bodyPr/>
          <a:lstStyle/>
          <a:p>
            <a:pPr eaLnBrk="1" hangingPunct="1">
              <a:lnSpc>
                <a:spcPct val="70000"/>
              </a:lnSpc>
              <a:buFontTx/>
              <a:buNone/>
            </a:pPr>
            <a:r>
              <a:rPr lang="ru-RU" altLang="uk-UA" sz="1700" smtClean="0">
                <a:latin typeface="Times New Roman" pitchFamily="18" charset="0"/>
              </a:rPr>
              <a:t>	На сьогодні підтверджують ключову роль серотоніна в агресії. Результати досліджень наводять на думку, що генетичний контроль над усіма аспектами метаболізму серотоніна, зокрема його синтезу, секреції, його дії через різні рецептори, є багатим полем для вибору генів-кандидатів.</a:t>
            </a:r>
          </a:p>
          <a:p>
            <a:pPr eaLnBrk="1" hangingPunct="1">
              <a:lnSpc>
                <a:spcPct val="70000"/>
              </a:lnSpc>
              <a:buFontTx/>
              <a:buNone/>
            </a:pPr>
            <a:r>
              <a:rPr lang="ru-RU" altLang="uk-UA" sz="1700" smtClean="0">
                <a:latin typeface="Times New Roman" pitchFamily="18" charset="0"/>
              </a:rPr>
              <a:t>	Однозначно доведено, що зниження рівня 5-гідроксиіндолуксусної кислоти (кінцевий, безповоротний метаболіт серотоніна) в спинномозковій рідині асоційований з агресивною поведінкою, як у людини, так і у приматів. Те ж саме показане для осіб з суїциїдальними схильностями, особливо для тих, хто обирав соціально небезпечний метод самогубства.</a:t>
            </a:r>
            <a:endParaRPr lang="en-US" altLang="uk-UA" sz="1700" smtClean="0">
              <a:latin typeface="Times New Roman" pitchFamily="18" charset="0"/>
            </a:endParaRPr>
          </a:p>
          <a:p>
            <a:pPr eaLnBrk="1" hangingPunct="1">
              <a:lnSpc>
                <a:spcPct val="70000"/>
              </a:lnSpc>
              <a:buFontTx/>
              <a:buNone/>
            </a:pPr>
            <a:r>
              <a:rPr lang="uk-UA" altLang="uk-UA" sz="1700" smtClean="0">
                <a:latin typeface="Times New Roman" pitchFamily="18" charset="0"/>
              </a:rPr>
              <a:t>Токож, дуже важливу роль у проявленні агресії мають гени, що кодують тестостерон та його попередника. Недуже високі концентрації тестостерону у самиць сприяє проявленню лідерських якостей у тварин та людей.</a:t>
            </a:r>
            <a:endParaRPr lang="ru-RU" altLang="uk-UA" sz="1700" smtClean="0">
              <a:latin typeface="Times New Roman" pitchFamily="18" charset="0"/>
            </a:endParaRPr>
          </a:p>
        </p:txBody>
      </p:sp>
      <p:pic>
        <p:nvPicPr>
          <p:cNvPr id="40963" name="Picture 7" descr="Картинки по запросу 5-hiaa"/>
          <p:cNvPicPr>
            <a:picLocks noChangeAspect="1" noChangeArrowheads="1"/>
          </p:cNvPicPr>
          <p:nvPr/>
        </p:nvPicPr>
        <p:blipFill>
          <a:blip r:embed="rId3" cstate="print"/>
          <a:srcRect/>
          <a:stretch>
            <a:fillRect/>
          </a:stretch>
        </p:blipFill>
        <p:spPr bwMode="auto">
          <a:xfrm>
            <a:off x="1981200" y="2895600"/>
            <a:ext cx="4724400" cy="3543300"/>
          </a:xfrm>
          <a:prstGeom prst="rect">
            <a:avLst/>
          </a:prstGeom>
          <a:noFill/>
          <a:ln w="9525">
            <a:noFill/>
            <a:miter lim="800000"/>
            <a:headEnd/>
            <a:tailEnd/>
          </a:ln>
        </p:spPr>
      </p:pic>
      <p:sp>
        <p:nvSpPr>
          <p:cNvPr id="40964" name="TextBox 1"/>
          <p:cNvSpPr txBox="1">
            <a:spLocks noChangeArrowheads="1"/>
          </p:cNvSpPr>
          <p:nvPr/>
        </p:nvSpPr>
        <p:spPr bwMode="auto">
          <a:xfrm>
            <a:off x="6889750" y="3651250"/>
            <a:ext cx="2070100" cy="2032000"/>
          </a:xfrm>
          <a:prstGeom prst="rect">
            <a:avLst/>
          </a:prstGeom>
          <a:noFill/>
          <a:ln w="9525">
            <a:noFill/>
            <a:miter lim="800000"/>
            <a:headEnd/>
            <a:tailEnd/>
          </a:ln>
        </p:spPr>
        <p:txBody>
          <a:bodyPr>
            <a:spAutoFit/>
          </a:bodyPr>
          <a:lstStyle/>
          <a:p>
            <a:r>
              <a:rPr lang="uk-UA">
                <a:latin typeface="Calibri" pitchFamily="34" charset="0"/>
              </a:rPr>
              <a:t>Метаболізм триптофана попередника сиротоніна, синтез сиротоніна та його інактивація за допомогою МАО-А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196" name="Rectangle 4"/>
          <p:cNvSpPr>
            <a:spLocks noGrp="1" noChangeArrowheads="1"/>
          </p:cNvSpPr>
          <p:nvPr>
            <p:ph type="body" idx="1"/>
          </p:nvPr>
        </p:nvSpPr>
        <p:spPr>
          <a:xfrm>
            <a:off x="152400" y="228600"/>
            <a:ext cx="4648200" cy="6477000"/>
          </a:xfrm>
          <a:solidFill>
            <a:srgbClr val="CCFFCC"/>
          </a:solidFill>
        </p:spPr>
        <p:txBody>
          <a:bodyPr>
            <a:normAutofit/>
          </a:bodyPr>
          <a:lstStyle/>
          <a:p>
            <a:pPr eaLnBrk="1" hangingPunct="1">
              <a:lnSpc>
                <a:spcPct val="80000"/>
              </a:lnSpc>
              <a:buFontTx/>
              <a:buNone/>
              <a:defRPr/>
            </a:pPr>
            <a:r>
              <a:rPr lang="ru-RU" sz="1800" smtClean="0">
                <a:latin typeface="Times New Roman" pitchFamily="18" charset="0"/>
              </a:rPr>
              <a:t>	Біологічні ефекти серотоніна опосередкує цілим сімейством серотонінових рецепторів. На додаток до рецепторів, экспресуються на постсинаптичних нейронах, існують ауторецептори </a:t>
            </a:r>
            <a:r>
              <a:rPr lang="ru-RU" sz="1800" b="1" i="1" smtClean="0">
                <a:solidFill>
                  <a:srgbClr val="000099"/>
                </a:solidFill>
                <a:effectLst>
                  <a:outerShdw blurRad="38100" dist="38100" dir="2700000" algn="tl">
                    <a:srgbClr val="000000"/>
                  </a:outerShdw>
                </a:effectLst>
                <a:latin typeface="Times New Roman" pitchFamily="18" charset="0"/>
              </a:rPr>
              <a:t>5 -</a:t>
            </a:r>
            <a:r>
              <a:rPr lang="ru-RU" sz="1800" b="1" smtClean="0">
                <a:solidFill>
                  <a:srgbClr val="000099"/>
                </a:solidFill>
                <a:effectLst>
                  <a:outerShdw blurRad="38100" dist="38100" dir="2700000" algn="tl">
                    <a:srgbClr val="000000"/>
                  </a:outerShdw>
                </a:effectLst>
                <a:latin typeface="Times New Roman" pitchFamily="18" charset="0"/>
              </a:rPr>
              <a:t> </a:t>
            </a:r>
            <a:r>
              <a:rPr lang="ru-RU" sz="1800" b="1" i="1" smtClean="0">
                <a:solidFill>
                  <a:srgbClr val="000099"/>
                </a:solidFill>
                <a:effectLst>
                  <a:outerShdw blurRad="38100" dist="38100" dir="2700000" algn="tl">
                    <a:srgbClr val="000000"/>
                  </a:outerShdw>
                </a:effectLst>
                <a:latin typeface="Times New Roman" pitchFamily="18" charset="0"/>
              </a:rPr>
              <a:t>HT1A</a:t>
            </a:r>
            <a:r>
              <a:rPr lang="ru-RU" sz="1800" smtClean="0">
                <a:latin typeface="Times New Roman" pitchFamily="18" charset="0"/>
              </a:rPr>
              <a:t> і </a:t>
            </a:r>
            <a:r>
              <a:rPr lang="ru-RU" sz="1800" b="1" i="1" smtClean="0">
                <a:solidFill>
                  <a:srgbClr val="000099"/>
                </a:solidFill>
                <a:effectLst>
                  <a:outerShdw blurRad="38100" dist="38100" dir="2700000" algn="tl">
                    <a:srgbClr val="000000"/>
                  </a:outerShdw>
                </a:effectLst>
                <a:latin typeface="Times New Roman" pitchFamily="18" charset="0"/>
              </a:rPr>
              <a:t>5 - HT1B</a:t>
            </a:r>
            <a:r>
              <a:rPr lang="ru-RU" sz="1800" smtClean="0">
                <a:latin typeface="Times New Roman" pitchFamily="18" charset="0"/>
              </a:rPr>
              <a:t> на пресинаптичних нейронах. Цей додатковий ауторегуляторний механізм забезпечує альтернативні механізми для регуляції агресивної поведінки. </a:t>
            </a:r>
          </a:p>
          <a:p>
            <a:pPr eaLnBrk="1" hangingPunct="1">
              <a:lnSpc>
                <a:spcPct val="80000"/>
              </a:lnSpc>
              <a:defRPr/>
            </a:pPr>
            <a:endParaRPr lang="uk-UA" sz="1800" smtClean="0">
              <a:latin typeface="Times New Roman" pitchFamily="18" charset="0"/>
            </a:endParaRPr>
          </a:p>
          <a:p>
            <a:pPr eaLnBrk="1" hangingPunct="1">
              <a:lnSpc>
                <a:spcPct val="80000"/>
              </a:lnSpc>
              <a:defRPr/>
            </a:pPr>
            <a:endParaRPr lang="uk-UA" sz="1800" smtClean="0">
              <a:latin typeface="Times New Roman" pitchFamily="18" charset="0"/>
            </a:endParaRPr>
          </a:p>
          <a:p>
            <a:pPr eaLnBrk="1" hangingPunct="1">
              <a:lnSpc>
                <a:spcPct val="80000"/>
              </a:lnSpc>
              <a:defRPr/>
            </a:pPr>
            <a:endParaRPr lang="ru-RU" sz="1800" smtClean="0">
              <a:latin typeface="Times New Roman" pitchFamily="18" charset="0"/>
            </a:endParaRPr>
          </a:p>
          <a:p>
            <a:pPr eaLnBrk="1" hangingPunct="1">
              <a:lnSpc>
                <a:spcPct val="80000"/>
              </a:lnSpc>
              <a:buFontTx/>
              <a:buNone/>
              <a:defRPr/>
            </a:pPr>
            <a:r>
              <a:rPr lang="ru-RU" sz="1800" smtClean="0">
                <a:latin typeface="Times New Roman" pitchFamily="18" charset="0"/>
              </a:rPr>
              <a:t>	До теперішнього часу проведена маса досліджень, спрямованих на пошук генетичних варіантів, що привертають до агресивної поведінки. Одним з продуктивних шляхів, що дозволяють досягти цієї мети, є аналіз поліморфних маркерів функціональних генів-кандидатів, що кодують ферменти і рецептори, залучені в метаболічні і сигнальні шляхи, порушення яких пов'язане з агресивно-імпульсивною і антисоціальною поведінкою.</a:t>
            </a:r>
          </a:p>
        </p:txBody>
      </p:sp>
      <p:pic>
        <p:nvPicPr>
          <p:cNvPr id="41987" name="Picture 6" descr="5HT1A-schema.svg"/>
          <p:cNvPicPr>
            <a:picLocks noChangeAspect="1" noChangeArrowheads="1"/>
          </p:cNvPicPr>
          <p:nvPr/>
        </p:nvPicPr>
        <p:blipFill>
          <a:blip r:embed="rId3" cstate="print"/>
          <a:srcRect/>
          <a:stretch>
            <a:fillRect/>
          </a:stretch>
        </p:blipFill>
        <p:spPr bwMode="auto">
          <a:xfrm>
            <a:off x="4876800" y="0"/>
            <a:ext cx="3781425" cy="3390900"/>
          </a:xfrm>
          <a:prstGeom prst="rect">
            <a:avLst/>
          </a:prstGeom>
          <a:noFill/>
          <a:ln w="9525">
            <a:noFill/>
            <a:miter lim="800000"/>
            <a:headEnd/>
            <a:tailEnd/>
          </a:ln>
        </p:spPr>
      </p:pic>
      <p:pic>
        <p:nvPicPr>
          <p:cNvPr id="41988" name="Picture 7"/>
          <p:cNvPicPr>
            <a:picLocks noChangeAspect="1" noChangeArrowheads="1"/>
          </p:cNvPicPr>
          <p:nvPr/>
        </p:nvPicPr>
        <p:blipFill>
          <a:blip r:embed="rId4" cstate="print"/>
          <a:srcRect/>
          <a:stretch>
            <a:fillRect/>
          </a:stretch>
        </p:blipFill>
        <p:spPr bwMode="auto">
          <a:xfrm>
            <a:off x="4876800" y="3810000"/>
            <a:ext cx="4114800" cy="2651125"/>
          </a:xfrm>
          <a:prstGeom prst="rect">
            <a:avLst/>
          </a:prstGeom>
          <a:noFill/>
          <a:ln w="9525">
            <a:noFill/>
            <a:miter lim="800000"/>
            <a:headEnd/>
            <a:tailEnd/>
          </a:ln>
        </p:spPr>
      </p:pic>
      <p:sp>
        <p:nvSpPr>
          <p:cNvPr id="41989" name="Text Box 8"/>
          <p:cNvSpPr txBox="1">
            <a:spLocks noChangeArrowheads="1"/>
          </p:cNvSpPr>
          <p:nvPr/>
        </p:nvSpPr>
        <p:spPr bwMode="auto">
          <a:xfrm>
            <a:off x="6096000" y="3349625"/>
            <a:ext cx="1520825" cy="274638"/>
          </a:xfrm>
          <a:prstGeom prst="rect">
            <a:avLst/>
          </a:prstGeom>
          <a:noFill/>
          <a:ln w="9525">
            <a:noFill/>
            <a:miter lim="800000"/>
            <a:headEnd/>
            <a:tailEnd/>
          </a:ln>
        </p:spPr>
        <p:txBody>
          <a:bodyPr wrap="none">
            <a:spAutoFit/>
          </a:bodyPr>
          <a:lstStyle/>
          <a:p>
            <a:r>
              <a:rPr lang="ru-RU" altLang="uk-UA" sz="1200" i="1"/>
              <a:t>5-HT1A-рецептор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9" name="Rectangle 3"/>
          <p:cNvSpPr>
            <a:spLocks noGrp="1" noChangeArrowheads="1"/>
          </p:cNvSpPr>
          <p:nvPr>
            <p:ph type="title"/>
          </p:nvPr>
        </p:nvSpPr>
        <p:spPr>
          <a:xfrm>
            <a:off x="558800" y="511175"/>
            <a:ext cx="8229600" cy="715963"/>
          </a:xfrm>
        </p:spPr>
        <p:txBody>
          <a:bodyPr>
            <a:normAutofit/>
          </a:bodyPr>
          <a:lstStyle/>
          <a:p>
            <a:pPr eaLnBrk="1" hangingPunct="1"/>
            <a:r>
              <a:rPr lang="ru-RU" sz="1800" b="1" i="1" smtClean="0">
                <a:solidFill>
                  <a:srgbClr val="006600"/>
                </a:solidFill>
                <a:effectLst>
                  <a:outerShdw blurRad="38100" dist="38100" dir="2700000" algn="tl">
                    <a:srgbClr val="C0C0C0"/>
                  </a:outerShdw>
                </a:effectLst>
              </a:rPr>
              <a:t>Мутації агресивної поведінки: моноаміноксидази (моноаміноксидаза-A та моноаміноксидаза-Б)</a:t>
            </a:r>
            <a:br>
              <a:rPr lang="ru-RU" sz="1800" b="1" i="1" smtClean="0">
                <a:solidFill>
                  <a:srgbClr val="006600"/>
                </a:solidFill>
                <a:effectLst>
                  <a:outerShdw blurRad="38100" dist="38100" dir="2700000" algn="tl">
                    <a:srgbClr val="C0C0C0"/>
                  </a:outerShdw>
                </a:effectLst>
              </a:rPr>
            </a:br>
            <a:endParaRPr lang="ru-RU" sz="1800" b="1" i="1" smtClean="0">
              <a:solidFill>
                <a:srgbClr val="006600"/>
              </a:solidFill>
              <a:effectLst>
                <a:outerShdw blurRad="38100" dist="38100" dir="2700000" algn="tl">
                  <a:srgbClr val="C0C0C0"/>
                </a:outerShdw>
              </a:effectLst>
            </a:endParaRPr>
          </a:p>
        </p:txBody>
      </p:sp>
      <p:sp>
        <p:nvSpPr>
          <p:cNvPr id="9220" name="Rectangle 4"/>
          <p:cNvSpPr>
            <a:spLocks noGrp="1" noChangeArrowheads="1"/>
          </p:cNvSpPr>
          <p:nvPr>
            <p:ph type="body" idx="1"/>
          </p:nvPr>
        </p:nvSpPr>
        <p:spPr>
          <a:xfrm>
            <a:off x="304800" y="1081088"/>
            <a:ext cx="8839200" cy="1828800"/>
          </a:xfrm>
          <a:solidFill>
            <a:srgbClr val="CCFFCC"/>
          </a:solidFill>
        </p:spPr>
        <p:txBody>
          <a:bodyPr>
            <a:normAutofit/>
          </a:bodyPr>
          <a:lstStyle/>
          <a:p>
            <a:pPr eaLnBrk="1" hangingPunct="1">
              <a:lnSpc>
                <a:spcPct val="60000"/>
              </a:lnSpc>
              <a:buFontTx/>
              <a:buNone/>
              <a:defRPr/>
            </a:pPr>
            <a:r>
              <a:rPr lang="ru-RU" sz="2000" smtClean="0">
                <a:latin typeface="Times New Roman" pitchFamily="18" charset="0"/>
              </a:rPr>
              <a:t>	Моноаміноксидаза- A і Моноаміноксидаза-Б - це два близьких за своїми каталітичними властивостями ферменти, гени яких в зчепленому стані знаходяться на хромосомі Х (ділянка </a:t>
            </a:r>
            <a:r>
              <a:rPr lang="ru-RU" sz="2000" i="1" smtClean="0">
                <a:solidFill>
                  <a:srgbClr val="000099"/>
                </a:solidFill>
                <a:latin typeface="Times New Roman" pitchFamily="18" charset="0"/>
              </a:rPr>
              <a:t>Xp11.3</a:t>
            </a:r>
            <a:r>
              <a:rPr lang="ru-RU" sz="2000" smtClean="0">
                <a:latin typeface="Times New Roman" pitchFamily="18" charset="0"/>
              </a:rPr>
              <a:t>). Вони грають ключову роль в метаболізмі біогенних амінів центральної і периферичної нервової системи. Тоді як </a:t>
            </a:r>
            <a:r>
              <a:rPr lang="ru-RU" sz="2000" b="1" i="1" smtClean="0">
                <a:solidFill>
                  <a:srgbClr val="000099"/>
                </a:solidFill>
                <a:latin typeface="Times New Roman" pitchFamily="18" charset="0"/>
              </a:rPr>
              <a:t>МАО-А</a:t>
            </a:r>
            <a:r>
              <a:rPr lang="ru-RU" sz="2000" smtClean="0">
                <a:latin typeface="Times New Roman" pitchFamily="18" charset="0"/>
              </a:rPr>
              <a:t> переважно окислює такі біогенні аміни як серотонін, норадреналін і адреналін, МАО-Б має важливе значення в метаболізмі дофаміну і утилізації фенілетиламіна. З цих двох ферментів на сьогодні найбільш вивченим по відношенню до агресивного фенотипа людини є </a:t>
            </a:r>
            <a:r>
              <a:rPr lang="ru-RU" sz="2000" b="1" i="1" smtClean="0">
                <a:solidFill>
                  <a:srgbClr val="000099"/>
                </a:solidFill>
                <a:latin typeface="Times New Roman" pitchFamily="18" charset="0"/>
              </a:rPr>
              <a:t>МАО-А</a:t>
            </a:r>
            <a:r>
              <a:rPr lang="ru-RU" sz="2000" b="1" i="1" smtClean="0">
                <a:solidFill>
                  <a:srgbClr val="000099"/>
                </a:solidFill>
                <a:effectLst>
                  <a:outerShdw blurRad="38100" dist="38100" dir="2700000" algn="tl">
                    <a:srgbClr val="000000"/>
                  </a:outerShdw>
                </a:effectLst>
                <a:latin typeface="Times New Roman" pitchFamily="18" charset="0"/>
              </a:rPr>
              <a:t>.</a:t>
            </a:r>
          </a:p>
          <a:p>
            <a:pPr eaLnBrk="1" hangingPunct="1">
              <a:lnSpc>
                <a:spcPct val="60000"/>
              </a:lnSpc>
              <a:buFontTx/>
              <a:buNone/>
              <a:defRPr/>
            </a:pPr>
            <a:endParaRPr lang="ru-RU" sz="2000" b="1" i="1" smtClean="0">
              <a:solidFill>
                <a:srgbClr val="000099"/>
              </a:solidFill>
              <a:effectLst>
                <a:outerShdw blurRad="38100" dist="38100" dir="2700000" algn="tl">
                  <a:srgbClr val="000000"/>
                </a:outerShdw>
              </a:effectLst>
              <a:latin typeface="Times New Roman" pitchFamily="18" charset="0"/>
            </a:endParaRPr>
          </a:p>
          <a:p>
            <a:pPr eaLnBrk="1" hangingPunct="1">
              <a:lnSpc>
                <a:spcPct val="60000"/>
              </a:lnSpc>
              <a:buFontTx/>
              <a:buNone/>
              <a:defRPr/>
            </a:pPr>
            <a:r>
              <a:rPr lang="ru-RU" sz="1500" smtClean="0">
                <a:latin typeface="Times New Roman" pitchFamily="18" charset="0"/>
              </a:rPr>
              <a:t>		</a:t>
            </a:r>
          </a:p>
        </p:txBody>
      </p:sp>
      <p:pic>
        <p:nvPicPr>
          <p:cNvPr id="43012" name="Picture 18" descr="Картинки по запросу maoa maob"/>
          <p:cNvPicPr>
            <a:picLocks noChangeAspect="1" noChangeArrowheads="1"/>
          </p:cNvPicPr>
          <p:nvPr/>
        </p:nvPicPr>
        <p:blipFill>
          <a:blip r:embed="rId3" cstate="print"/>
          <a:srcRect/>
          <a:stretch>
            <a:fillRect/>
          </a:stretch>
        </p:blipFill>
        <p:spPr bwMode="auto">
          <a:xfrm>
            <a:off x="457200" y="2949575"/>
            <a:ext cx="5257800" cy="3371850"/>
          </a:xfrm>
          <a:prstGeom prst="rect">
            <a:avLst/>
          </a:prstGeom>
          <a:noFill/>
          <a:ln w="9525">
            <a:noFill/>
            <a:miter lim="800000"/>
            <a:headEnd/>
            <a:tailEnd/>
          </a:ln>
        </p:spPr>
      </p:pic>
      <p:pic>
        <p:nvPicPr>
          <p:cNvPr id="43013" name="Picture 23" descr="The MAOA gene is located on the short (p) arm of the X chromosome at position 11.3."/>
          <p:cNvPicPr>
            <a:picLocks noChangeAspect="1" noChangeArrowheads="1"/>
          </p:cNvPicPr>
          <p:nvPr/>
        </p:nvPicPr>
        <p:blipFill>
          <a:blip r:embed="rId4" cstate="print"/>
          <a:srcRect/>
          <a:stretch>
            <a:fillRect/>
          </a:stretch>
        </p:blipFill>
        <p:spPr bwMode="auto">
          <a:xfrm>
            <a:off x="6096000" y="3005138"/>
            <a:ext cx="1724025" cy="3376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title"/>
          </p:nvPr>
        </p:nvSpPr>
        <p:spPr>
          <a:xfrm>
            <a:off x="492125" y="749300"/>
            <a:ext cx="8229600" cy="715963"/>
          </a:xfrm>
        </p:spPr>
        <p:txBody>
          <a:bodyPr>
            <a:normAutofit/>
          </a:bodyPr>
          <a:lstStyle/>
          <a:p>
            <a:pPr eaLnBrk="1" hangingPunct="1"/>
            <a:r>
              <a:rPr lang="ru-RU" sz="1800" b="1" i="1" smtClean="0">
                <a:solidFill>
                  <a:srgbClr val="006600"/>
                </a:solidFill>
                <a:effectLst>
                  <a:outerShdw blurRad="38100" dist="38100" dir="2700000" algn="tl">
                    <a:srgbClr val="C0C0C0"/>
                  </a:outerShdw>
                </a:effectLst>
              </a:rPr>
              <a:t>Мутації агресивної поведінки: моноаміноксидази (моноаміноксидаза-A та моноаміноксидаза-Б)</a:t>
            </a:r>
            <a:br>
              <a:rPr lang="ru-RU" sz="1800" b="1" i="1" smtClean="0">
                <a:solidFill>
                  <a:srgbClr val="006600"/>
                </a:solidFill>
                <a:effectLst>
                  <a:outerShdw blurRad="38100" dist="38100" dir="2700000" algn="tl">
                    <a:srgbClr val="C0C0C0"/>
                  </a:outerShdw>
                </a:effectLst>
              </a:rPr>
            </a:br>
            <a:endParaRPr lang="ru-RU" sz="1800" b="1" i="1" smtClean="0">
              <a:solidFill>
                <a:srgbClr val="006600"/>
              </a:solidFill>
              <a:effectLst>
                <a:outerShdw blurRad="38100" dist="38100" dir="2700000" algn="tl">
                  <a:srgbClr val="C0C0C0"/>
                </a:outerShdw>
              </a:effectLst>
            </a:endParaRPr>
          </a:p>
        </p:txBody>
      </p:sp>
      <p:sp>
        <p:nvSpPr>
          <p:cNvPr id="26628" name="Rectangle 4"/>
          <p:cNvSpPr>
            <a:spLocks noGrp="1" noChangeArrowheads="1"/>
          </p:cNvSpPr>
          <p:nvPr>
            <p:ph type="body" idx="1"/>
          </p:nvPr>
        </p:nvSpPr>
        <p:spPr>
          <a:xfrm>
            <a:off x="330200" y="1603375"/>
            <a:ext cx="8610600" cy="1524000"/>
          </a:xfrm>
          <a:solidFill>
            <a:srgbClr val="CCFFCC"/>
          </a:solidFill>
        </p:spPr>
        <p:txBody>
          <a:bodyPr>
            <a:normAutofit/>
          </a:bodyPr>
          <a:lstStyle/>
          <a:p>
            <a:pPr eaLnBrk="1" hangingPunct="1">
              <a:lnSpc>
                <a:spcPct val="70000"/>
              </a:lnSpc>
              <a:buFontTx/>
              <a:buNone/>
              <a:defRPr/>
            </a:pPr>
            <a:r>
              <a:rPr lang="ru-RU" sz="1600" smtClean="0">
                <a:latin typeface="Times New Roman" pitchFamily="18" charset="0"/>
              </a:rPr>
              <a:t>	Нуль-мутація (повне виключення гена) гена </a:t>
            </a:r>
            <a:r>
              <a:rPr lang="ru-RU" sz="1600" b="1" i="1" smtClean="0">
                <a:solidFill>
                  <a:srgbClr val="000099"/>
                </a:solidFill>
                <a:effectLst>
                  <a:outerShdw blurRad="38100" dist="38100" dir="2700000" algn="tl">
                    <a:srgbClr val="000000"/>
                  </a:outerShdw>
                </a:effectLst>
                <a:latin typeface="Times New Roman" pitchFamily="18" charset="0"/>
              </a:rPr>
              <a:t>МАО-А</a:t>
            </a:r>
            <a:r>
              <a:rPr lang="ru-RU" sz="1600" smtClean="0">
                <a:latin typeface="Times New Roman" pitchFamily="18" charset="0"/>
              </a:rPr>
              <a:t>, що призводить до дисбалансу синтезу і утилізації серотоніна, приводить до різкого зростання агресії у людини. Подальші дослідження генетичних причин агресії, пов'язаних з локусом </a:t>
            </a:r>
            <a:r>
              <a:rPr lang="ru-RU" sz="1600" b="1" i="1" smtClean="0">
                <a:solidFill>
                  <a:srgbClr val="000099"/>
                </a:solidFill>
                <a:effectLst>
                  <a:outerShdw blurRad="38100" dist="38100" dir="2700000" algn="tl">
                    <a:srgbClr val="000000"/>
                  </a:outerShdw>
                </a:effectLst>
                <a:latin typeface="Times New Roman" pitchFamily="18" charset="0"/>
              </a:rPr>
              <a:t>МАО-А</a:t>
            </a:r>
            <a:r>
              <a:rPr lang="ru-RU" sz="1600" smtClean="0">
                <a:latin typeface="Times New Roman" pitchFamily="18" charset="0"/>
              </a:rPr>
              <a:t>, були сфокусовані на пошуку поліморфних маркерів в промоторній області гена. </a:t>
            </a:r>
          </a:p>
          <a:p>
            <a:pPr eaLnBrk="1" hangingPunct="1">
              <a:lnSpc>
                <a:spcPct val="70000"/>
              </a:lnSpc>
              <a:buFontTx/>
              <a:buNone/>
              <a:defRPr/>
            </a:pPr>
            <a:r>
              <a:rPr lang="ru-RU" sz="1600" smtClean="0">
                <a:latin typeface="Times New Roman" pitchFamily="18" charset="0"/>
              </a:rPr>
              <a:t>	Проте, незважаючи на суперечність деяких наявних даних, показано, що чоловіки, </a:t>
            </a:r>
            <a:r>
              <a:rPr lang="ru-RU" sz="1600" i="1" smtClean="0">
                <a:latin typeface="Times New Roman" pitchFamily="18" charset="0"/>
              </a:rPr>
              <a:t>VNTR</a:t>
            </a:r>
            <a:r>
              <a:rPr lang="ru-RU" sz="1600" smtClean="0">
                <a:latin typeface="Times New Roman" pitchFamily="18" charset="0"/>
              </a:rPr>
              <a:t>, що мають, з 4-ма повторами і, відповідно високий рівень експресії ферменту, менше схильні до агресії в порівнянні з індивідами з низькою активністю </a:t>
            </a:r>
            <a:r>
              <a:rPr lang="ru-RU" sz="1600" b="1" i="1" smtClean="0">
                <a:solidFill>
                  <a:srgbClr val="000099"/>
                </a:solidFill>
                <a:effectLst>
                  <a:outerShdw blurRad="38100" dist="38100" dir="2700000" algn="tl">
                    <a:srgbClr val="000000"/>
                  </a:outerShdw>
                </a:effectLst>
                <a:latin typeface="Times New Roman" pitchFamily="18" charset="0"/>
              </a:rPr>
              <a:t>МАО-А</a:t>
            </a:r>
            <a:r>
              <a:rPr lang="ru-RU" sz="1600" smtClean="0">
                <a:latin typeface="Times New Roman" pitchFamily="18" charset="0"/>
              </a:rPr>
              <a:t>.</a:t>
            </a:r>
          </a:p>
          <a:p>
            <a:pPr eaLnBrk="1" hangingPunct="1">
              <a:lnSpc>
                <a:spcPct val="70000"/>
              </a:lnSpc>
              <a:buFontTx/>
              <a:buNone/>
              <a:defRPr/>
            </a:pPr>
            <a:endParaRPr lang="ru-RU" sz="1600" smtClean="0">
              <a:latin typeface="Times New Roman" pitchFamily="18" charset="0"/>
            </a:endParaRPr>
          </a:p>
        </p:txBody>
      </p:sp>
      <p:pic>
        <p:nvPicPr>
          <p:cNvPr id="44036" name="Picture 5" descr="Картинки по запросу VNTR"/>
          <p:cNvPicPr>
            <a:picLocks noChangeAspect="1" noChangeArrowheads="1"/>
          </p:cNvPicPr>
          <p:nvPr/>
        </p:nvPicPr>
        <p:blipFill>
          <a:blip r:embed="rId3" cstate="print"/>
          <a:srcRect/>
          <a:stretch>
            <a:fillRect/>
          </a:stretch>
        </p:blipFill>
        <p:spPr bwMode="auto">
          <a:xfrm>
            <a:off x="4745038" y="3384550"/>
            <a:ext cx="4038600" cy="3168650"/>
          </a:xfrm>
          <a:prstGeom prst="rect">
            <a:avLst/>
          </a:prstGeom>
          <a:noFill/>
          <a:ln w="9525">
            <a:noFill/>
            <a:miter lim="800000"/>
            <a:headEnd/>
            <a:tailEnd/>
          </a:ln>
        </p:spPr>
      </p:pic>
      <p:pic>
        <p:nvPicPr>
          <p:cNvPr id="44037" name="Picture 7" descr="Картинки по запросу maoa maob"/>
          <p:cNvPicPr>
            <a:picLocks noChangeAspect="1" noChangeArrowheads="1"/>
          </p:cNvPicPr>
          <p:nvPr/>
        </p:nvPicPr>
        <p:blipFill>
          <a:blip r:embed="rId4" cstate="print"/>
          <a:srcRect/>
          <a:stretch>
            <a:fillRect/>
          </a:stretch>
        </p:blipFill>
        <p:spPr bwMode="auto">
          <a:xfrm>
            <a:off x="293688" y="3360738"/>
            <a:ext cx="4171950"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Содержимое 2"/>
          <p:cNvSpPr>
            <a:spLocks noGrp="1"/>
          </p:cNvSpPr>
          <p:nvPr>
            <p:ph idx="1"/>
          </p:nvPr>
        </p:nvSpPr>
        <p:spPr>
          <a:xfrm>
            <a:off x="468313" y="692150"/>
            <a:ext cx="7559675" cy="4846638"/>
          </a:xfrm>
        </p:spPr>
        <p:txBody>
          <a:bodyPr/>
          <a:lstStyle/>
          <a:p>
            <a:pPr eaLnBrk="1" hangingPunct="1"/>
            <a:r>
              <a:rPr lang="ru-RU" b="1" smtClean="0"/>
              <a:t>   Агресія</a:t>
            </a:r>
            <a:r>
              <a:rPr lang="ru-RU" smtClean="0"/>
              <a:t> (від лат. Aggressio - напад) - мотивована деструктивна поведінка, що суперечить нормам співіснування людей, що завдає шкоди об'єктам нападу, що приносить фізичний, моральний збиток людям або викликає у них психологічний дискомфорт.</a:t>
            </a:r>
          </a:p>
          <a:p>
            <a:pPr eaLnBrk="1" hangingPunct="1"/>
            <a:r>
              <a:rPr lang="ru-RU" smtClean="0"/>
              <a:t>    Розрізняють два типи агресії: вроджену і інструментальну.</a:t>
            </a:r>
            <a:br>
              <a:rPr lang="ru-RU" smtClean="0"/>
            </a:br>
            <a:endParaRPr lang="ru-RU" smtClean="0"/>
          </a:p>
        </p:txBody>
      </p:sp>
      <p:pic>
        <p:nvPicPr>
          <p:cNvPr id="26626" name="Рисунок 3" descr="agr_02.jpg"/>
          <p:cNvPicPr>
            <a:picLocks noChangeAspect="1"/>
          </p:cNvPicPr>
          <p:nvPr/>
        </p:nvPicPr>
        <p:blipFill>
          <a:blip r:embed="rId2" cstate="print"/>
          <a:srcRect/>
          <a:stretch>
            <a:fillRect/>
          </a:stretch>
        </p:blipFill>
        <p:spPr bwMode="auto">
          <a:xfrm>
            <a:off x="1331913" y="4403725"/>
            <a:ext cx="5083175" cy="245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43" name="Rectangle 3"/>
          <p:cNvSpPr>
            <a:spLocks noGrp="1" noChangeArrowheads="1"/>
          </p:cNvSpPr>
          <p:nvPr>
            <p:ph type="title"/>
          </p:nvPr>
        </p:nvSpPr>
        <p:spPr>
          <a:xfrm>
            <a:off x="152400" y="598488"/>
            <a:ext cx="8991600" cy="381000"/>
          </a:xfrm>
        </p:spPr>
        <p:txBody>
          <a:bodyPr rtlCol="0">
            <a:normAutofit fontScale="90000"/>
          </a:bodyPr>
          <a:lstStyle/>
          <a:p>
            <a:pPr eaLnBrk="1" fontAlgn="auto" hangingPunct="1">
              <a:spcAft>
                <a:spcPts val="0"/>
              </a:spcAft>
              <a:defRPr/>
            </a:pPr>
            <a:r>
              <a:rPr lang="ru-RU" sz="2000" b="1" i="1" smtClean="0">
                <a:solidFill>
                  <a:srgbClr val="006600"/>
                </a:solidFill>
                <a:effectLst>
                  <a:outerShdw blurRad="38100" dist="38100" dir="2700000" algn="tl">
                    <a:srgbClr val="C0C0C0"/>
                  </a:outerShdw>
                </a:effectLst>
                <a:latin typeface="Times New Roman" pitchFamily="18" charset="0"/>
              </a:rPr>
              <a:t>Мутації агресивної поведінки: Триптофан-гідроксилази 1 й 2 (tph1 й tph2)</a:t>
            </a:r>
            <a:r>
              <a:rPr lang="ru-RU" sz="2000" b="1" i="1" smtClean="0">
                <a:solidFill>
                  <a:srgbClr val="006600"/>
                </a:solidFill>
                <a:effectLst>
                  <a:outerShdw blurRad="38100" dist="38100" dir="2700000" algn="tl">
                    <a:srgbClr val="C0C0C0"/>
                  </a:outerShdw>
                </a:effectLst>
              </a:rPr>
              <a:t/>
            </a:r>
            <a:br>
              <a:rPr lang="ru-RU" sz="2000" b="1" i="1" smtClean="0">
                <a:solidFill>
                  <a:srgbClr val="006600"/>
                </a:solidFill>
                <a:effectLst>
                  <a:outerShdw blurRad="38100" dist="38100" dir="2700000" algn="tl">
                    <a:srgbClr val="C0C0C0"/>
                  </a:outerShdw>
                </a:effectLst>
              </a:rPr>
            </a:br>
            <a:endParaRPr lang="ru-RU" sz="2000" b="1" i="1" smtClean="0">
              <a:solidFill>
                <a:srgbClr val="006600"/>
              </a:solidFill>
              <a:effectLst>
                <a:outerShdw blurRad="38100" dist="38100" dir="2700000" algn="tl">
                  <a:srgbClr val="C0C0C0"/>
                </a:outerShdw>
              </a:effectLst>
            </a:endParaRPr>
          </a:p>
        </p:txBody>
      </p:sp>
      <p:sp>
        <p:nvSpPr>
          <p:cNvPr id="10244" name="Rectangle 4"/>
          <p:cNvSpPr>
            <a:spLocks noGrp="1" noChangeArrowheads="1"/>
          </p:cNvSpPr>
          <p:nvPr>
            <p:ph type="body" idx="1"/>
          </p:nvPr>
        </p:nvSpPr>
        <p:spPr>
          <a:xfrm>
            <a:off x="381000" y="1143000"/>
            <a:ext cx="8229600" cy="5715000"/>
          </a:xfrm>
          <a:solidFill>
            <a:srgbClr val="CCFFCC"/>
          </a:solidFill>
        </p:spPr>
        <p:txBody>
          <a:bodyPr>
            <a:normAutofit/>
          </a:bodyPr>
          <a:lstStyle/>
          <a:p>
            <a:pPr eaLnBrk="1" hangingPunct="1">
              <a:lnSpc>
                <a:spcPct val="70000"/>
              </a:lnSpc>
              <a:buFontTx/>
              <a:buNone/>
              <a:defRPr/>
            </a:pPr>
            <a:r>
              <a:rPr lang="ru-RU" sz="1600" smtClean="0">
                <a:latin typeface="Times New Roman" pitchFamily="18" charset="0"/>
              </a:rPr>
              <a:t>	Триптофан-гідроксилаза - фермент, що бере участь в синтезі серотоніна і мелатоніна. На першому етапі синтезу серотоніна, триптофангідроксилаза каталізує приєднання - HO групи (гідроксилювання) до 5-гідрокситриптофану. У людини і інших ссавців в геномі є присутніми два гени, </a:t>
            </a:r>
            <a:r>
              <a:rPr lang="ru-RU" sz="1600" b="1" i="1" smtClean="0">
                <a:solidFill>
                  <a:srgbClr val="000099"/>
                </a:solidFill>
                <a:effectLst>
                  <a:outerShdw blurRad="38100" dist="38100" dir="2700000" algn="tl">
                    <a:srgbClr val="000000"/>
                  </a:outerShdw>
                </a:effectLst>
                <a:latin typeface="Times New Roman" pitchFamily="18" charset="0"/>
              </a:rPr>
              <a:t>TPH1</a:t>
            </a:r>
            <a:r>
              <a:rPr lang="ru-RU" sz="1600" smtClean="0">
                <a:latin typeface="Times New Roman" pitchFamily="18" charset="0"/>
              </a:rPr>
              <a:t> і </a:t>
            </a:r>
            <a:r>
              <a:rPr lang="ru-RU" sz="1600" b="1" i="1" smtClean="0">
                <a:solidFill>
                  <a:srgbClr val="000099"/>
                </a:solidFill>
                <a:effectLst>
                  <a:outerShdw blurRad="38100" dist="38100" dir="2700000" algn="tl">
                    <a:srgbClr val="000000"/>
                  </a:outerShdw>
                </a:effectLst>
                <a:latin typeface="Times New Roman" pitchFamily="18" charset="0"/>
              </a:rPr>
              <a:t>TPH2</a:t>
            </a:r>
            <a:r>
              <a:rPr lang="ru-RU" sz="1600" smtClean="0">
                <a:latin typeface="Times New Roman" pitchFamily="18" charset="0"/>
              </a:rPr>
              <a:t>, що кодують різні ізоформи триптофангфдроксилази.</a:t>
            </a:r>
          </a:p>
          <a:p>
            <a:pPr eaLnBrk="1" hangingPunct="1">
              <a:lnSpc>
                <a:spcPct val="70000"/>
              </a:lnSpc>
              <a:buFontTx/>
              <a:buNone/>
              <a:defRPr/>
            </a:pPr>
            <a:endParaRPr lang="ru-RU" sz="1600" smtClean="0">
              <a:latin typeface="Times New Roman" pitchFamily="18" charset="0"/>
            </a:endParaRPr>
          </a:p>
          <a:p>
            <a:pPr eaLnBrk="1" hangingPunct="1">
              <a:lnSpc>
                <a:spcPct val="70000"/>
              </a:lnSpc>
              <a:buFontTx/>
              <a:buNone/>
              <a:defRPr/>
            </a:pPr>
            <a:r>
              <a:rPr lang="ru-RU" sz="1600" smtClean="0">
                <a:latin typeface="Times New Roman" pitchFamily="18" charset="0"/>
              </a:rPr>
              <a:t>	Для </a:t>
            </a:r>
            <a:r>
              <a:rPr lang="ru-RU" sz="1600" b="1" i="1" smtClean="0">
                <a:solidFill>
                  <a:srgbClr val="000099"/>
                </a:solidFill>
                <a:effectLst>
                  <a:outerShdw blurRad="38100" dist="38100" dir="2700000" algn="tl">
                    <a:srgbClr val="000000"/>
                  </a:outerShdw>
                </a:effectLst>
                <a:latin typeface="Times New Roman" pitchFamily="18" charset="0"/>
              </a:rPr>
              <a:t>tph1</a:t>
            </a:r>
            <a:r>
              <a:rPr lang="ru-RU" sz="1600" smtClean="0">
                <a:latin typeface="Times New Roman" pitchFamily="18" charset="0"/>
              </a:rPr>
              <a:t> описані два добре вивчених поліморфізма (</a:t>
            </a:r>
            <a:r>
              <a:rPr lang="ru-RU" sz="1600" u="sng" smtClean="0">
                <a:solidFill>
                  <a:srgbClr val="000099"/>
                </a:solidFill>
                <a:effectLst>
                  <a:outerShdw blurRad="38100" dist="38100" dir="2700000" algn="tl">
                    <a:srgbClr val="000000"/>
                  </a:outerShdw>
                </a:effectLst>
                <a:latin typeface="Times New Roman" pitchFamily="18" charset="0"/>
              </a:rPr>
              <a:t>A218C</a:t>
            </a:r>
            <a:r>
              <a:rPr lang="ru-RU" sz="1600" u="sng" smtClean="0">
                <a:effectLst>
                  <a:outerShdw blurRad="38100" dist="38100" dir="2700000" algn="tl">
                    <a:srgbClr val="FFFFFF"/>
                  </a:outerShdw>
                </a:effectLst>
                <a:latin typeface="Times New Roman" pitchFamily="18" charset="0"/>
              </a:rPr>
              <a:t> і </a:t>
            </a:r>
            <a:r>
              <a:rPr lang="ru-RU" sz="1600" u="sng" smtClean="0">
                <a:solidFill>
                  <a:srgbClr val="000099"/>
                </a:solidFill>
                <a:effectLst>
                  <a:outerShdw blurRad="38100" dist="38100" dir="2700000" algn="tl">
                    <a:srgbClr val="000000"/>
                  </a:outerShdw>
                </a:effectLst>
                <a:latin typeface="Times New Roman" pitchFamily="18" charset="0"/>
              </a:rPr>
              <a:t>A779C</a:t>
            </a:r>
            <a:r>
              <a:rPr lang="ru-RU" sz="1600" smtClean="0">
                <a:latin typeface="Times New Roman" pitchFamily="18" charset="0"/>
              </a:rPr>
              <a:t>) в 7-му інтроні, які в геномі людини знаходяться в стані нерівноважного зчеплення. Наявність аллеля </a:t>
            </a:r>
            <a:r>
              <a:rPr lang="ru-RU" sz="1600" u="sng" smtClean="0">
                <a:solidFill>
                  <a:srgbClr val="000099"/>
                </a:solidFill>
                <a:effectLst>
                  <a:outerShdw blurRad="38100" dist="38100" dir="2700000" algn="tl">
                    <a:srgbClr val="000000"/>
                  </a:outerShdw>
                </a:effectLst>
                <a:latin typeface="Times New Roman" pitchFamily="18" charset="0"/>
              </a:rPr>
              <a:t>779a</a:t>
            </a:r>
            <a:r>
              <a:rPr lang="ru-RU" sz="1600" smtClean="0">
                <a:latin typeface="Times New Roman" pitchFamily="18" charset="0"/>
              </a:rPr>
              <a:t> (також називається U) призводить до зниження кількості 5-гідроксиіндолуксусно</a:t>
            </a:r>
            <a:r>
              <a:rPr lang="uk-UA" sz="1600" smtClean="0">
                <a:latin typeface="Times New Roman" pitchFamily="18" charset="0"/>
              </a:rPr>
              <a:t>ї</a:t>
            </a:r>
            <a:r>
              <a:rPr lang="ru-RU" sz="1600" smtClean="0">
                <a:latin typeface="Times New Roman" pitchFamily="18" charset="0"/>
              </a:rPr>
              <a:t> кислоти (кінцевий метаболіт серотоніна) в спинно-мозковій рідині у здорових чоловіків (але не жінок). </a:t>
            </a:r>
          </a:p>
          <a:p>
            <a:pPr eaLnBrk="1" hangingPunct="1">
              <a:lnSpc>
                <a:spcPct val="70000"/>
              </a:lnSpc>
              <a:buFontTx/>
              <a:buNone/>
              <a:defRPr/>
            </a:pPr>
            <a:r>
              <a:rPr lang="ru-RU" sz="1600" smtClean="0">
                <a:latin typeface="Times New Roman" pitchFamily="18" charset="0"/>
              </a:rPr>
              <a:t>	</a:t>
            </a:r>
          </a:p>
          <a:p>
            <a:pPr eaLnBrk="1" hangingPunct="1">
              <a:lnSpc>
                <a:spcPct val="70000"/>
              </a:lnSpc>
              <a:buFontTx/>
              <a:buNone/>
              <a:defRPr/>
            </a:pPr>
            <a:r>
              <a:rPr lang="ru-RU" sz="1600" smtClean="0">
                <a:latin typeface="Times New Roman" pitchFamily="18" charset="0"/>
              </a:rPr>
              <a:t>	Максимальне зниження 5-гідроксиіндолуксусної кислоти в лікворі характерне для гомозиготного генотипу </a:t>
            </a:r>
            <a:r>
              <a:rPr lang="ru-RU" sz="1600" u="sng" smtClean="0">
                <a:solidFill>
                  <a:srgbClr val="000099"/>
                </a:solidFill>
                <a:effectLst>
                  <a:outerShdw blurRad="38100" dist="38100" dir="2700000" algn="tl">
                    <a:srgbClr val="000000"/>
                  </a:outerShdw>
                </a:effectLst>
                <a:latin typeface="Times New Roman" pitchFamily="18" charset="0"/>
              </a:rPr>
              <a:t>779С/C</a:t>
            </a:r>
            <a:r>
              <a:rPr lang="ru-RU" sz="1600" smtClean="0">
                <a:latin typeface="Times New Roman" pitchFamily="18" charset="0"/>
              </a:rPr>
              <a:t>. Цей генотип характерний для осіб, що схильні до зловживання алкоголем і вчинили акти насильства та агресії. Дослідження по вивченню поліморфізму </a:t>
            </a:r>
            <a:r>
              <a:rPr lang="ru-RU" sz="1600" u="sng" smtClean="0">
                <a:solidFill>
                  <a:srgbClr val="000099"/>
                </a:solidFill>
                <a:effectLst>
                  <a:outerShdw blurRad="38100" dist="38100" dir="2700000" algn="tl">
                    <a:srgbClr val="000000"/>
                  </a:outerShdw>
                </a:effectLst>
                <a:latin typeface="Times New Roman" pitchFamily="18" charset="0"/>
              </a:rPr>
              <a:t>A218C</a:t>
            </a:r>
            <a:r>
              <a:rPr lang="ru-RU" sz="1600" smtClean="0">
                <a:latin typeface="Times New Roman" pitchFamily="18" charset="0"/>
              </a:rPr>
              <a:t> показали, що присутність алеля 218a пов'язано з вираженою до агресивності. Дані Manuck підтверджені в роботі Rujescu по порівняльному аналізу зв'язку маркерів </a:t>
            </a:r>
            <a:r>
              <a:rPr lang="ru-RU" sz="1600" u="sng" smtClean="0">
                <a:solidFill>
                  <a:srgbClr val="000099"/>
                </a:solidFill>
                <a:effectLst>
                  <a:outerShdw blurRad="38100" dist="38100" dir="2700000" algn="tl">
                    <a:srgbClr val="000000"/>
                  </a:outerShdw>
                </a:effectLst>
                <a:latin typeface="Times New Roman" pitchFamily="18" charset="0"/>
              </a:rPr>
              <a:t>A218C</a:t>
            </a:r>
            <a:r>
              <a:rPr lang="ru-RU" sz="1600" smtClean="0">
                <a:latin typeface="Times New Roman" pitchFamily="18" charset="0"/>
              </a:rPr>
              <a:t> і </a:t>
            </a:r>
            <a:r>
              <a:rPr lang="ru-RU" sz="1600" u="sng" smtClean="0">
                <a:solidFill>
                  <a:srgbClr val="000099"/>
                </a:solidFill>
                <a:effectLst>
                  <a:outerShdw blurRad="38100" dist="38100" dir="2700000" algn="tl">
                    <a:srgbClr val="000000"/>
                  </a:outerShdw>
                </a:effectLst>
                <a:latin typeface="Times New Roman" pitchFamily="18" charset="0"/>
              </a:rPr>
              <a:t>A779C</a:t>
            </a:r>
            <a:r>
              <a:rPr lang="ru-RU" sz="1600" smtClean="0">
                <a:latin typeface="Times New Roman" pitchFamily="18" charset="0"/>
              </a:rPr>
              <a:t> з агресивними рисами вдачі в групі тих, що намагалися вчинити самогубство і в контрольній групі. Німецькі дослідники знайшли в обох вибірках асоціацію між гаплотипом CC, представленого комбінацією мінорних алелей обох маркерів, і підвищеним індексом агресивності і збудливості.</a:t>
            </a:r>
          </a:p>
          <a:p>
            <a:pPr eaLnBrk="1" hangingPunct="1">
              <a:lnSpc>
                <a:spcPct val="70000"/>
              </a:lnSpc>
              <a:buFontTx/>
              <a:buNone/>
              <a:defRPr/>
            </a:pPr>
            <a:endParaRPr lang="ru-RU" sz="1600" smtClean="0">
              <a:latin typeface="Times New Roman" pitchFamily="18" charset="0"/>
            </a:endParaRPr>
          </a:p>
          <a:p>
            <a:pPr eaLnBrk="1" hangingPunct="1">
              <a:lnSpc>
                <a:spcPct val="70000"/>
              </a:lnSpc>
              <a:buFontTx/>
              <a:buNone/>
              <a:defRPr/>
            </a:pPr>
            <a:r>
              <a:rPr lang="ru-RU" sz="1600" smtClean="0">
                <a:latin typeface="Times New Roman" pitchFamily="18" charset="0"/>
              </a:rPr>
              <a:t>	В цілому, генетичні поліфморфізми </a:t>
            </a:r>
            <a:r>
              <a:rPr lang="ru-RU" sz="1600" b="1" i="1" smtClean="0">
                <a:solidFill>
                  <a:srgbClr val="000099"/>
                </a:solidFill>
                <a:effectLst>
                  <a:outerShdw blurRad="38100" dist="38100" dir="2700000" algn="tl">
                    <a:srgbClr val="000000"/>
                  </a:outerShdw>
                </a:effectLst>
                <a:latin typeface="Times New Roman" pitchFamily="18" charset="0"/>
              </a:rPr>
              <a:t>TPH1</a:t>
            </a:r>
            <a:r>
              <a:rPr lang="ru-RU" sz="1600" smtClean="0">
                <a:latin typeface="Times New Roman" pitchFamily="18" charset="0"/>
              </a:rPr>
              <a:t> більше мають вплив на поведінку чоловіків, ніж жінок. Для даних генетичних поліморфізмів також виявлена виражена асоціація з суїцидальною поведінкою, що підтверджується даними декількох мета-аналізів</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67" name="Rectangle 3"/>
          <p:cNvSpPr>
            <a:spLocks noGrp="1" noChangeArrowheads="1"/>
          </p:cNvSpPr>
          <p:nvPr>
            <p:ph type="title"/>
          </p:nvPr>
        </p:nvSpPr>
        <p:spPr>
          <a:xfrm>
            <a:off x="457200" y="690563"/>
            <a:ext cx="8331200" cy="207962"/>
          </a:xfrm>
        </p:spPr>
        <p:txBody>
          <a:bodyPr rtlCol="0">
            <a:normAutofit fontScale="90000"/>
          </a:bodyPr>
          <a:lstStyle/>
          <a:p>
            <a:pPr eaLnBrk="1" fontAlgn="auto" hangingPunct="1">
              <a:spcAft>
                <a:spcPts val="0"/>
              </a:spcAft>
              <a:defRPr/>
            </a:pPr>
            <a:r>
              <a:rPr lang="ru-RU" sz="2000" b="1" i="1" smtClean="0">
                <a:solidFill>
                  <a:srgbClr val="006600"/>
                </a:solidFill>
                <a:effectLst>
                  <a:outerShdw blurRad="38100" dist="38100" dir="2700000" algn="tl">
                    <a:srgbClr val="C0C0C0"/>
                  </a:outerShdw>
                </a:effectLst>
              </a:rPr>
              <a:t>Мутації агресивної поведінки: Серотонінові рецептори</a:t>
            </a:r>
            <a:r>
              <a:rPr lang="ru-RU" sz="2400" b="1" i="1" smtClean="0">
                <a:solidFill>
                  <a:srgbClr val="006600"/>
                </a:solidFill>
                <a:effectLst>
                  <a:outerShdw blurRad="38100" dist="38100" dir="2700000" algn="tl">
                    <a:srgbClr val="C0C0C0"/>
                  </a:outerShdw>
                </a:effectLst>
              </a:rPr>
              <a:t/>
            </a:r>
            <a:br>
              <a:rPr lang="ru-RU" sz="2400" b="1" i="1" smtClean="0">
                <a:solidFill>
                  <a:srgbClr val="006600"/>
                </a:solidFill>
                <a:effectLst>
                  <a:outerShdw blurRad="38100" dist="38100" dir="2700000" algn="tl">
                    <a:srgbClr val="C0C0C0"/>
                  </a:outerShdw>
                </a:effectLst>
              </a:rPr>
            </a:br>
            <a:endParaRPr lang="ru-RU" sz="2400" b="1" i="1" smtClean="0">
              <a:solidFill>
                <a:srgbClr val="006600"/>
              </a:solidFill>
              <a:effectLst>
                <a:outerShdw blurRad="38100" dist="38100" dir="2700000" algn="tl">
                  <a:srgbClr val="C0C0C0"/>
                </a:outerShdw>
              </a:effectLst>
            </a:endParaRPr>
          </a:p>
        </p:txBody>
      </p:sp>
      <p:sp>
        <p:nvSpPr>
          <p:cNvPr id="46083" name="Rectangle 4"/>
          <p:cNvSpPr>
            <a:spLocks noGrp="1" noChangeArrowheads="1"/>
          </p:cNvSpPr>
          <p:nvPr>
            <p:ph type="body" idx="1"/>
          </p:nvPr>
        </p:nvSpPr>
        <p:spPr>
          <a:xfrm>
            <a:off x="381000" y="1027113"/>
            <a:ext cx="8229600" cy="5145087"/>
          </a:xfrm>
          <a:solidFill>
            <a:srgbClr val="CCFFCC"/>
          </a:solidFill>
        </p:spPr>
        <p:txBody>
          <a:bodyPr/>
          <a:lstStyle/>
          <a:p>
            <a:pPr eaLnBrk="1" hangingPunct="1">
              <a:lnSpc>
                <a:spcPct val="60000"/>
              </a:lnSpc>
              <a:buFontTx/>
              <a:buNone/>
            </a:pPr>
            <a:r>
              <a:rPr lang="ru-RU" altLang="uk-UA" sz="1300" smtClean="0">
                <a:latin typeface="Times New Roman" pitchFamily="18" charset="0"/>
              </a:rPr>
              <a:t>	Існує ціле сімейство серотонінових рецепторів, розташованих в центральній і периферичній нервовій системі і опосередкованими ефектами серотоніна, або 5-гідрокситриптаміна (</a:t>
            </a:r>
            <a:r>
              <a:rPr lang="ru-RU" altLang="uk-UA" sz="1300" b="1" i="1" smtClean="0">
                <a:solidFill>
                  <a:srgbClr val="000099"/>
                </a:solidFill>
                <a:latin typeface="Times New Roman" pitchFamily="18" charset="0"/>
              </a:rPr>
              <a:t>5-НТ</a:t>
            </a:r>
            <a:r>
              <a:rPr lang="ru-RU" altLang="uk-UA" sz="1300" smtClean="0">
                <a:latin typeface="Times New Roman" pitchFamily="18" charset="0"/>
              </a:rPr>
              <a:t>). Розрізняють сім типів серотонінових рецепторів, з яких типи 1-2, 4-7 асоційовані на зовнішній мембрані з G- білками і лише рецептори типу 3 взаємодіють з Na+ і K+ іонними каналами.</a:t>
            </a:r>
          </a:p>
          <a:p>
            <a:pPr eaLnBrk="1" hangingPunct="1">
              <a:lnSpc>
                <a:spcPct val="60000"/>
              </a:lnSpc>
            </a:pPr>
            <a:endParaRPr lang="uk-UA" altLang="uk-UA" sz="1300" smtClean="0">
              <a:latin typeface="Times New Roman" pitchFamily="18" charset="0"/>
            </a:endParaRPr>
          </a:p>
          <a:p>
            <a:pPr eaLnBrk="1" hangingPunct="1">
              <a:lnSpc>
                <a:spcPct val="60000"/>
              </a:lnSpc>
            </a:pPr>
            <a:endParaRPr lang="uk-UA" altLang="uk-UA" sz="1300" smtClean="0">
              <a:latin typeface="Times New Roman" pitchFamily="18" charset="0"/>
            </a:endParaRPr>
          </a:p>
          <a:p>
            <a:pPr eaLnBrk="1" hangingPunct="1">
              <a:lnSpc>
                <a:spcPct val="60000"/>
              </a:lnSpc>
            </a:pPr>
            <a:endParaRPr lang="ru-RU" altLang="uk-UA" sz="1300" smtClean="0">
              <a:latin typeface="Times New Roman" pitchFamily="18" charset="0"/>
            </a:endParaRPr>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pPr>
            <a:endParaRPr lang="ru-RU" altLang="uk-UA" sz="1100" smtClean="0"/>
          </a:p>
          <a:p>
            <a:pPr eaLnBrk="1" hangingPunct="1">
              <a:lnSpc>
                <a:spcPct val="60000"/>
              </a:lnSpc>
              <a:buFontTx/>
              <a:buNone/>
            </a:pPr>
            <a:r>
              <a:rPr lang="ru-RU" altLang="uk-UA" sz="1100" smtClean="0"/>
              <a:t>	</a:t>
            </a:r>
            <a:r>
              <a:rPr lang="ru-RU" altLang="uk-UA" sz="1400" smtClean="0"/>
              <a:t>З численного сімейства серотонінових рецепторів гени рецепторів типу 1 (</a:t>
            </a:r>
            <a:r>
              <a:rPr lang="ru-RU" altLang="uk-UA" sz="1400" b="1" i="1" smtClean="0">
                <a:solidFill>
                  <a:srgbClr val="000099"/>
                </a:solidFill>
              </a:rPr>
              <a:t>5 - HT1A і 5 - HT1B</a:t>
            </a:r>
            <a:r>
              <a:rPr lang="ru-RU" altLang="uk-UA" sz="1400" smtClean="0"/>
              <a:t>) є головними кандидатами на зв'язок з агресією. Обидва рецептори мають супресивний ефект на серотонін-залежну передачу нервового імпульсу. Біологічне значення цих рецепторів грає ключову роль в агресії. Як згадувалося вище, окрім рецепторів, що знаходяться в синаптичній щілині, існують ще і ауторецептори на тілі нейрона, здійснюючі ауторегуляцію нервових клітин, що впливає на міру вираженості агресії. У кодуючій і некодуючій області генів </a:t>
            </a:r>
            <a:r>
              <a:rPr lang="ru-RU" altLang="uk-UA" sz="1400" b="1" i="1" smtClean="0">
                <a:solidFill>
                  <a:srgbClr val="000099"/>
                </a:solidFill>
              </a:rPr>
              <a:t>5 - HT1A</a:t>
            </a:r>
            <a:r>
              <a:rPr lang="ru-RU" altLang="uk-UA" sz="1400" smtClean="0"/>
              <a:t> і </a:t>
            </a:r>
            <a:r>
              <a:rPr lang="ru-RU" altLang="uk-UA" sz="1400" b="1" i="1" smtClean="0">
                <a:solidFill>
                  <a:srgbClr val="000099"/>
                </a:solidFill>
              </a:rPr>
              <a:t>5 - HT1B</a:t>
            </a:r>
            <a:r>
              <a:rPr lang="ru-RU" altLang="uk-UA" sz="1400" smtClean="0"/>
              <a:t>, на можливий зв'язок з агресивно-імпульсивне поведінкою досліджений ряд поліморфних маркерів.</a:t>
            </a:r>
          </a:p>
        </p:txBody>
      </p:sp>
      <p:pic>
        <p:nvPicPr>
          <p:cNvPr id="46084" name="Picture 6" descr="Картинки по запросу 5-HT1A и 5-HT1B"/>
          <p:cNvPicPr>
            <a:picLocks noChangeAspect="1" noChangeArrowheads="1"/>
          </p:cNvPicPr>
          <p:nvPr/>
        </p:nvPicPr>
        <p:blipFill>
          <a:blip r:embed="rId3" cstate="print"/>
          <a:srcRect/>
          <a:stretch>
            <a:fillRect/>
          </a:stretch>
        </p:blipFill>
        <p:spPr bwMode="auto">
          <a:xfrm>
            <a:off x="4267200" y="1752600"/>
            <a:ext cx="3886200" cy="2724150"/>
          </a:xfrm>
          <a:prstGeom prst="rect">
            <a:avLst/>
          </a:prstGeom>
          <a:noFill/>
          <a:ln w="9525">
            <a:noFill/>
            <a:miter lim="800000"/>
            <a:headEnd/>
            <a:tailEnd/>
          </a:ln>
        </p:spPr>
      </p:pic>
      <p:pic>
        <p:nvPicPr>
          <p:cNvPr id="46085" name="Picture 8" descr="Картинки по запросу 5-HT1A и 5-HT1B"/>
          <p:cNvPicPr>
            <a:picLocks noChangeAspect="1" noChangeArrowheads="1"/>
          </p:cNvPicPr>
          <p:nvPr/>
        </p:nvPicPr>
        <p:blipFill>
          <a:blip r:embed="rId4" cstate="print"/>
          <a:srcRect/>
          <a:stretch>
            <a:fillRect/>
          </a:stretch>
        </p:blipFill>
        <p:spPr bwMode="auto">
          <a:xfrm>
            <a:off x="609600" y="1752600"/>
            <a:ext cx="3429000" cy="274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7106" name="Rectangle 4"/>
          <p:cNvSpPr>
            <a:spLocks noGrp="1" noChangeArrowheads="1"/>
          </p:cNvSpPr>
          <p:nvPr>
            <p:ph type="body" idx="1"/>
          </p:nvPr>
        </p:nvSpPr>
        <p:spPr>
          <a:xfrm>
            <a:off x="0" y="304800"/>
            <a:ext cx="8991600" cy="2819400"/>
          </a:xfrm>
          <a:solidFill>
            <a:srgbClr val="CCFFCC"/>
          </a:solidFill>
        </p:spPr>
        <p:txBody>
          <a:bodyPr/>
          <a:lstStyle/>
          <a:p>
            <a:pPr eaLnBrk="1" hangingPunct="1">
              <a:lnSpc>
                <a:spcPct val="80000"/>
              </a:lnSpc>
              <a:buFontTx/>
              <a:buNone/>
            </a:pPr>
            <a:r>
              <a:rPr lang="ru-RU" altLang="uk-UA" sz="1800" smtClean="0">
                <a:latin typeface="Times New Roman" pitchFamily="18" charset="0"/>
              </a:rPr>
              <a:t>	У гені </a:t>
            </a:r>
            <a:r>
              <a:rPr lang="ru-RU" altLang="uk-UA" sz="1800" b="1" i="1" smtClean="0">
                <a:solidFill>
                  <a:srgbClr val="000099"/>
                </a:solidFill>
                <a:latin typeface="Times New Roman" pitchFamily="18" charset="0"/>
              </a:rPr>
              <a:t>5-ht1А</a:t>
            </a:r>
            <a:r>
              <a:rPr lang="ru-RU" altLang="uk-UA" sz="1800" smtClean="0">
                <a:latin typeface="Times New Roman" pitchFamily="18" charset="0"/>
              </a:rPr>
              <a:t> найдобріше вивчена поліморфна заміна C </a:t>
            </a:r>
            <a:r>
              <a:rPr lang="ru-RU" altLang="uk-UA" sz="1800" b="1" smtClean="0">
                <a:latin typeface="Times New Roman" pitchFamily="18" charset="0"/>
              </a:rPr>
              <a:t>(- 1019</a:t>
            </a:r>
            <a:r>
              <a:rPr lang="ru-RU" altLang="uk-UA" sz="1800" smtClean="0">
                <a:latin typeface="Times New Roman" pitchFamily="18" charset="0"/>
              </a:rPr>
              <a:t>) G, розташована на промоторній ділянці гена і впливаюча на його транскрипцію шляхом порушення (у разі алеля структури G) 26-членной недосконалої "шпильки", що містить ділянку зв'язування фактора-репрессора транскрипції </a:t>
            </a:r>
            <a:r>
              <a:rPr lang="ru-RU" altLang="uk-UA" sz="1800" b="1" smtClean="0">
                <a:latin typeface="Times New Roman" pitchFamily="18" charset="0"/>
              </a:rPr>
              <a:t>NUDR</a:t>
            </a:r>
            <a:r>
              <a:rPr lang="ru-RU" altLang="uk-UA" sz="1800" smtClean="0">
                <a:latin typeface="Times New Roman" pitchFamily="18" charset="0"/>
              </a:rPr>
              <a:t>. Це призводить до підвищеної експресії гена рецептора у разі варіанту </a:t>
            </a:r>
            <a:r>
              <a:rPr lang="ru-RU" altLang="uk-UA" sz="1800" b="1" smtClean="0">
                <a:latin typeface="Times New Roman" pitchFamily="18" charset="0"/>
              </a:rPr>
              <a:t>(- 1019</a:t>
            </a:r>
            <a:r>
              <a:rPr lang="ru-RU" altLang="uk-UA" sz="1800" smtClean="0">
                <a:latin typeface="Times New Roman" pitchFamily="18" charset="0"/>
              </a:rPr>
              <a:t>) G в порівнянні з варіантом </a:t>
            </a:r>
            <a:r>
              <a:rPr lang="ru-RU" altLang="uk-UA" sz="1800" b="1" smtClean="0">
                <a:latin typeface="Times New Roman" pitchFamily="18" charset="0"/>
              </a:rPr>
              <a:t>(- 1019</a:t>
            </a:r>
            <a:r>
              <a:rPr lang="ru-RU" altLang="uk-UA" sz="1800" smtClean="0">
                <a:latin typeface="Times New Roman" pitchFamily="18" charset="0"/>
              </a:rPr>
              <a:t>) і, отже, пов'язано зі зниженою серотонін-залежною нейротрансмісією.</a:t>
            </a:r>
          </a:p>
        </p:txBody>
      </p:sp>
      <p:sp>
        <p:nvSpPr>
          <p:cNvPr id="47107" name="Text Box 9"/>
          <p:cNvSpPr txBox="1">
            <a:spLocks noChangeArrowheads="1"/>
          </p:cNvSpPr>
          <p:nvPr/>
        </p:nvSpPr>
        <p:spPr bwMode="auto">
          <a:xfrm>
            <a:off x="381000" y="1905000"/>
            <a:ext cx="8458200" cy="1462088"/>
          </a:xfrm>
          <a:prstGeom prst="rect">
            <a:avLst/>
          </a:prstGeom>
          <a:noFill/>
          <a:ln w="9525">
            <a:noFill/>
            <a:miter lim="800000"/>
            <a:headEnd/>
            <a:tailEnd/>
          </a:ln>
        </p:spPr>
        <p:txBody>
          <a:bodyPr>
            <a:spAutoFit/>
          </a:bodyPr>
          <a:lstStyle/>
          <a:p>
            <a:pPr>
              <a:lnSpc>
                <a:spcPct val="80000"/>
              </a:lnSpc>
              <a:spcBef>
                <a:spcPct val="20000"/>
              </a:spcBef>
            </a:pPr>
            <a:r>
              <a:rPr lang="ru-RU" altLang="uk-UA"/>
              <a:t>Носії аллеля </a:t>
            </a:r>
            <a:r>
              <a:rPr lang="ru-RU" altLang="uk-UA" b="1"/>
              <a:t>(- 1019</a:t>
            </a:r>
            <a:r>
              <a:rPr lang="ru-RU" altLang="uk-UA"/>
              <a:t>) G схильні до невротизації і депресії, і іншим негативним емоціям, хоча відрізняються більшою здатністю до уникнення небезпеки в порівнянні з носіями аллеля </a:t>
            </a:r>
            <a:r>
              <a:rPr lang="ru-RU" altLang="uk-UA" b="1"/>
              <a:t>(- 1019</a:t>
            </a:r>
            <a:r>
              <a:rPr lang="ru-RU" altLang="uk-UA"/>
              <a:t>) С. Хоча суїциїдальна поведінка вважається однією з діагностичних ознак депресії, результати досліджень асоціації цього маркера з схильністю до суїциду суперечливі.</a:t>
            </a:r>
          </a:p>
          <a:p>
            <a:endParaRPr lang="ru-RU" altLang="uk-UA"/>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8130" name="Rectangle 9"/>
          <p:cNvSpPr>
            <a:spLocks noGrp="1" noChangeArrowheads="1"/>
          </p:cNvSpPr>
          <p:nvPr>
            <p:ph type="body" idx="1"/>
          </p:nvPr>
        </p:nvSpPr>
        <p:spPr>
          <a:xfrm>
            <a:off x="198438" y="533400"/>
            <a:ext cx="8229600" cy="3368675"/>
          </a:xfrm>
          <a:solidFill>
            <a:srgbClr val="CCFFCC"/>
          </a:solidFill>
        </p:spPr>
        <p:txBody>
          <a:bodyPr/>
          <a:lstStyle/>
          <a:p>
            <a:pPr eaLnBrk="1" hangingPunct="1">
              <a:lnSpc>
                <a:spcPct val="80000"/>
              </a:lnSpc>
              <a:buFontTx/>
              <a:buNone/>
            </a:pPr>
            <a:r>
              <a:rPr lang="ru-RU" altLang="uk-UA" sz="1800" smtClean="0">
                <a:latin typeface="Times New Roman" pitchFamily="18" charset="0"/>
              </a:rPr>
              <a:t>	Дослідження показали, що асоціація гена </a:t>
            </a:r>
            <a:r>
              <a:rPr lang="ru-RU" altLang="uk-UA" sz="1800" b="1" i="1" smtClean="0">
                <a:solidFill>
                  <a:srgbClr val="000099"/>
                </a:solidFill>
                <a:latin typeface="Times New Roman" pitchFamily="18" charset="0"/>
              </a:rPr>
              <a:t>5 - HT1B</a:t>
            </a:r>
            <a:r>
              <a:rPr lang="ru-RU" altLang="uk-UA" sz="1800" smtClean="0">
                <a:latin typeface="Times New Roman" pitchFamily="18" charset="0"/>
              </a:rPr>
              <a:t> з агресією і ворожістю носить складний характер і пояснюється взаємодією між декількома маркерами, розташованими в тій, що кодує, промоторній і, 3 '- нетрансльованої області гена і що роблять різноспрямовані ефекти на його експресію. При цьому особливу роль грає маркер </a:t>
            </a:r>
            <a:r>
              <a:rPr lang="ru-RU" altLang="uk-UA" sz="1800" b="1" i="1" smtClean="0">
                <a:solidFill>
                  <a:srgbClr val="000099"/>
                </a:solidFill>
                <a:latin typeface="Times New Roman" pitchFamily="18" charset="0"/>
              </a:rPr>
              <a:t>rs13212041 A/G</a:t>
            </a:r>
            <a:r>
              <a:rPr lang="ru-RU" altLang="uk-UA" sz="1800" smtClean="0">
                <a:latin typeface="Times New Roman" pitchFamily="18" charset="0"/>
              </a:rPr>
              <a:t>, що лежить на ділянці зв'язування мікроРНК </a:t>
            </a:r>
            <a:r>
              <a:rPr lang="ru-RU" altLang="uk-UA" sz="1800" b="1" i="1" smtClean="0">
                <a:solidFill>
                  <a:srgbClr val="000099"/>
                </a:solidFill>
                <a:latin typeface="Times New Roman" pitchFamily="18" charset="0"/>
              </a:rPr>
              <a:t>miR</a:t>
            </a:r>
            <a:r>
              <a:rPr lang="ru-RU" altLang="uk-UA" sz="1800" smtClean="0">
                <a:latin typeface="Times New Roman" pitchFamily="18" charset="0"/>
              </a:rPr>
              <a:t>, - 96 в 3 '- нетрансльованої області і що модулює регуляторну активність цієї мікроРНК. Як виявилося, чоловіки-носії гаплотипу з низьким рівнем експресії 5 - HT1B більше схильні до агресії в порівнянні з носіями гаплотипів з низьким і проміжним рівнем експресії.</a:t>
            </a:r>
          </a:p>
          <a:p>
            <a:pPr eaLnBrk="1" hangingPunct="1">
              <a:lnSpc>
                <a:spcPct val="80000"/>
              </a:lnSpc>
              <a:buFontTx/>
              <a:buNone/>
            </a:pPr>
            <a:r>
              <a:rPr lang="ru-RU" altLang="uk-UA" sz="1800" smtClean="0">
                <a:latin typeface="Times New Roman" pitchFamily="18" charset="0"/>
              </a:rPr>
              <a:t>	На відміну від рецепторів 1-го типу, серотонінові рецептори типу 2 посилюють серотонін-залежну нервову передачу. На можливий зв'язок з агресивно-імпульсивним і, навпаки, депресивною поведінкою досліджено декілька поліморфізмів гена рецептора </a:t>
            </a:r>
            <a:r>
              <a:rPr lang="ru-RU" altLang="uk-UA" sz="1800" b="1" i="1" smtClean="0">
                <a:solidFill>
                  <a:srgbClr val="000099"/>
                </a:solidFill>
                <a:latin typeface="Times New Roman" pitchFamily="18" charset="0"/>
              </a:rPr>
              <a:t>5ht2a</a:t>
            </a:r>
            <a:r>
              <a:rPr lang="ru-RU" altLang="uk-UA" sz="1800" smtClean="0">
                <a:latin typeface="Times New Roman" pitchFamily="18" charset="0"/>
              </a:rPr>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339" name="Rectangle 3"/>
          <p:cNvSpPr>
            <a:spLocks noGrp="1" noChangeArrowheads="1"/>
          </p:cNvSpPr>
          <p:nvPr>
            <p:ph type="title"/>
          </p:nvPr>
        </p:nvSpPr>
        <p:spPr>
          <a:xfrm>
            <a:off x="457200" y="274638"/>
            <a:ext cx="8229600" cy="487362"/>
          </a:xfrm>
        </p:spPr>
        <p:txBody>
          <a:bodyPr rtlCol="0">
            <a:normAutofit fontScale="90000"/>
          </a:bodyPr>
          <a:lstStyle/>
          <a:p>
            <a:pPr eaLnBrk="1" fontAlgn="auto" hangingPunct="1">
              <a:spcAft>
                <a:spcPts val="0"/>
              </a:spcAft>
              <a:defRPr/>
            </a:pPr>
            <a:r>
              <a:rPr lang="ru-RU" sz="2000" b="1" i="1" smtClean="0">
                <a:solidFill>
                  <a:srgbClr val="006600"/>
                </a:solidFill>
                <a:effectLst>
                  <a:outerShdw blurRad="38100" dist="38100" dir="2700000" algn="tl">
                    <a:srgbClr val="C0C0C0"/>
                  </a:outerShdw>
                </a:effectLst>
                <a:latin typeface="Times New Roman" pitchFamily="18" charset="0"/>
              </a:rPr>
              <a:t>Мутації агресивної поведінки: Серотоніновий транспортер</a:t>
            </a:r>
            <a:br>
              <a:rPr lang="ru-RU" sz="2000" b="1" i="1" smtClean="0">
                <a:solidFill>
                  <a:srgbClr val="006600"/>
                </a:solidFill>
                <a:effectLst>
                  <a:outerShdw blurRad="38100" dist="38100" dir="2700000" algn="tl">
                    <a:srgbClr val="C0C0C0"/>
                  </a:outerShdw>
                </a:effectLst>
                <a:latin typeface="Times New Roman" pitchFamily="18" charset="0"/>
              </a:rPr>
            </a:br>
            <a:endParaRPr lang="ru-RU" sz="2000" b="1" i="1" smtClean="0">
              <a:solidFill>
                <a:srgbClr val="006600"/>
              </a:solidFill>
              <a:effectLst>
                <a:outerShdw blurRad="38100" dist="38100" dir="2700000" algn="tl">
                  <a:srgbClr val="C0C0C0"/>
                </a:outerShdw>
              </a:effectLst>
              <a:latin typeface="Times New Roman" pitchFamily="18" charset="0"/>
            </a:endParaRPr>
          </a:p>
        </p:txBody>
      </p:sp>
      <p:sp>
        <p:nvSpPr>
          <p:cNvPr id="14340" name="Rectangle 4"/>
          <p:cNvSpPr>
            <a:spLocks noGrp="1" noChangeArrowheads="1"/>
          </p:cNvSpPr>
          <p:nvPr>
            <p:ph type="body" idx="1"/>
          </p:nvPr>
        </p:nvSpPr>
        <p:spPr>
          <a:xfrm>
            <a:off x="228600" y="762000"/>
            <a:ext cx="8229600" cy="2362200"/>
          </a:xfrm>
          <a:solidFill>
            <a:srgbClr val="CCFFCC"/>
          </a:solidFill>
        </p:spPr>
        <p:txBody>
          <a:bodyPr>
            <a:normAutofit/>
          </a:bodyPr>
          <a:lstStyle/>
          <a:p>
            <a:pPr eaLnBrk="1" hangingPunct="1">
              <a:lnSpc>
                <a:spcPct val="70000"/>
              </a:lnSpc>
              <a:buFontTx/>
              <a:buNone/>
              <a:defRPr/>
            </a:pPr>
            <a:r>
              <a:rPr lang="ru-RU" sz="1600" smtClean="0">
                <a:latin typeface="Times New Roman" pitchFamily="18" charset="0"/>
              </a:rPr>
              <a:t>	Серотоніновий транспортер (</a:t>
            </a:r>
            <a:r>
              <a:rPr lang="ru-RU" sz="1600" b="1" smtClean="0">
                <a:effectLst>
                  <a:outerShdw blurRad="38100" dist="38100" dir="2700000" algn="tl">
                    <a:srgbClr val="FFFFFF"/>
                  </a:outerShdw>
                </a:effectLst>
                <a:latin typeface="Times New Roman" pitchFamily="18" charset="0"/>
              </a:rPr>
              <a:t>5htt, SLC6A4</a:t>
            </a:r>
            <a:r>
              <a:rPr lang="ru-RU" sz="2400" smtClean="0"/>
              <a:t> </a:t>
            </a:r>
            <a:r>
              <a:rPr lang="ru-RU" sz="1600" smtClean="0">
                <a:latin typeface="Times New Roman" pitchFamily="18" charset="0"/>
              </a:rPr>
              <a:t>) є трансмембранним білком, що відповідає за зворотній транспорт серотоніна з синоптичної щілини в пресинаптичні нейрони. Цей білок експресується в мозок і тромбоцити. У промоторній області гена </a:t>
            </a:r>
            <a:r>
              <a:rPr lang="ru-RU" sz="1600" b="1" i="1" smtClean="0">
                <a:solidFill>
                  <a:srgbClr val="000099"/>
                </a:solidFill>
                <a:latin typeface="Times New Roman" pitchFamily="18" charset="0"/>
              </a:rPr>
              <a:t>5htt</a:t>
            </a:r>
            <a:r>
              <a:rPr lang="ru-RU" sz="1600" smtClean="0">
                <a:latin typeface="Times New Roman" pitchFamily="18" charset="0"/>
              </a:rPr>
              <a:t> знайдена функціонально значима поліморфна ділянка </a:t>
            </a:r>
            <a:r>
              <a:rPr lang="ru-RU" sz="1600" b="1" i="1" smtClean="0">
                <a:solidFill>
                  <a:srgbClr val="000099"/>
                </a:solidFill>
                <a:latin typeface="Times New Roman" pitchFamily="18" charset="0"/>
              </a:rPr>
              <a:t>HTTLPR</a:t>
            </a:r>
            <a:r>
              <a:rPr lang="ru-RU" sz="1600" smtClean="0">
                <a:latin typeface="Times New Roman" pitchFamily="18" charset="0"/>
              </a:rPr>
              <a:t> типу вставка/делеція, що характеризується наявністю або відсутністю фрагмента ДНК завдовжки 44 п.н. В результаті виходять два алеля - </a:t>
            </a:r>
            <a:r>
              <a:rPr lang="ru-RU" sz="1600" b="1" smtClean="0">
                <a:latin typeface="Times New Roman" pitchFamily="18" charset="0"/>
              </a:rPr>
              <a:t>довгий</a:t>
            </a:r>
            <a:r>
              <a:rPr lang="ru-RU" sz="1600" smtClean="0">
                <a:latin typeface="Times New Roman" pitchFamily="18" charset="0"/>
              </a:rPr>
              <a:t> (L) c наявністю і </a:t>
            </a:r>
            <a:r>
              <a:rPr lang="ru-RU" sz="1600" b="1" smtClean="0">
                <a:latin typeface="Times New Roman" pitchFamily="18" charset="0"/>
              </a:rPr>
              <a:t>короткий</a:t>
            </a:r>
            <a:r>
              <a:rPr lang="ru-RU" sz="1600" smtClean="0">
                <a:latin typeface="Times New Roman" pitchFamily="18" charset="0"/>
              </a:rPr>
              <a:t> (S) c відсутністю вставки. Варіант S пов'язаний з пониженою експресією транспортера і транспорту серотоніна. Навпаки, у чоловіків - гомозиготних носіїв варіанту L відмічені більш високий вміст транспортера в тромбоцитах і більш висока здатність тромбоцитів акумулювати серотонін з плазми крові в порівнянні з тими, що мали генотип </a:t>
            </a:r>
            <a:r>
              <a:rPr lang="ru-RU" sz="1600" b="1" smtClean="0">
                <a:latin typeface="Times New Roman" pitchFamily="18" charset="0"/>
              </a:rPr>
              <a:t>SS</a:t>
            </a:r>
            <a:r>
              <a:rPr lang="ru-RU" sz="1600" smtClean="0">
                <a:latin typeface="Times New Roman" pitchFamily="18" charset="0"/>
              </a:rPr>
              <a:t> або </a:t>
            </a:r>
            <a:r>
              <a:rPr lang="ru-RU" sz="1600" b="1" smtClean="0">
                <a:latin typeface="Times New Roman" pitchFamily="18" charset="0"/>
              </a:rPr>
              <a:t>SL</a:t>
            </a:r>
            <a:r>
              <a:rPr lang="ru-RU" sz="1600" smtClean="0">
                <a:latin typeface="Times New Roman" pitchFamily="18" charset="0"/>
              </a:rPr>
              <a:t> .</a:t>
            </a:r>
          </a:p>
          <a:p>
            <a:pPr eaLnBrk="1" hangingPunct="1">
              <a:lnSpc>
                <a:spcPct val="70000"/>
              </a:lnSpc>
              <a:buFontTx/>
              <a:buNone/>
              <a:defRPr/>
            </a:pPr>
            <a:r>
              <a:rPr lang="ru-RU" sz="1600" smtClean="0">
                <a:latin typeface="Times New Roman" pitchFamily="18" charset="0"/>
              </a:rPr>
              <a:t> </a:t>
            </a:r>
            <a:r>
              <a:rPr lang="ru-RU" sz="2400" smtClean="0"/>
              <a:t> </a:t>
            </a:r>
          </a:p>
        </p:txBody>
      </p:sp>
      <p:pic>
        <p:nvPicPr>
          <p:cNvPr id="49156" name="Picture 6" descr="Картинки по запросу A218C  A779C Gene"/>
          <p:cNvPicPr>
            <a:picLocks noChangeAspect="1" noChangeArrowheads="1"/>
          </p:cNvPicPr>
          <p:nvPr/>
        </p:nvPicPr>
        <p:blipFill>
          <a:blip r:embed="rId3" cstate="print"/>
          <a:srcRect/>
          <a:stretch>
            <a:fillRect/>
          </a:stretch>
        </p:blipFill>
        <p:spPr bwMode="auto">
          <a:xfrm>
            <a:off x="304800" y="3200400"/>
            <a:ext cx="5943600" cy="3494088"/>
          </a:xfrm>
          <a:prstGeom prst="rect">
            <a:avLst/>
          </a:prstGeom>
          <a:noFill/>
          <a:ln w="9525">
            <a:noFill/>
            <a:miter lim="800000"/>
            <a:headEnd/>
            <a:tailEnd/>
          </a:ln>
        </p:spPr>
      </p:pic>
      <p:pic>
        <p:nvPicPr>
          <p:cNvPr id="49157" name="Picture 8" descr="Картинки по запросу serotonin transporter gene"/>
          <p:cNvPicPr>
            <a:picLocks noChangeAspect="1" noChangeArrowheads="1"/>
          </p:cNvPicPr>
          <p:nvPr/>
        </p:nvPicPr>
        <p:blipFill>
          <a:blip r:embed="rId4" cstate="print"/>
          <a:srcRect/>
          <a:stretch>
            <a:fillRect/>
          </a:stretch>
        </p:blipFill>
        <p:spPr bwMode="auto">
          <a:xfrm>
            <a:off x="6553200" y="3276600"/>
            <a:ext cx="1933575" cy="2133600"/>
          </a:xfrm>
          <a:prstGeom prst="rect">
            <a:avLst/>
          </a:prstGeom>
          <a:noFill/>
          <a:ln w="9525">
            <a:noFill/>
            <a:miter lim="800000"/>
            <a:headEnd/>
            <a:tailEnd/>
          </a:ln>
        </p:spPr>
      </p:pic>
      <p:sp>
        <p:nvSpPr>
          <p:cNvPr id="49158" name="Text Box 9"/>
          <p:cNvSpPr txBox="1">
            <a:spLocks noChangeArrowheads="1"/>
          </p:cNvSpPr>
          <p:nvPr/>
        </p:nvSpPr>
        <p:spPr bwMode="auto">
          <a:xfrm>
            <a:off x="6477000" y="5486400"/>
            <a:ext cx="2301875" cy="1217613"/>
          </a:xfrm>
          <a:prstGeom prst="rect">
            <a:avLst/>
          </a:prstGeom>
          <a:noFill/>
          <a:ln w="9525">
            <a:noFill/>
            <a:miter lim="800000"/>
            <a:headEnd/>
            <a:tailEnd/>
          </a:ln>
        </p:spPr>
        <p:txBody>
          <a:bodyPr>
            <a:spAutoFit/>
          </a:bodyPr>
          <a:lstStyle/>
          <a:p>
            <a:r>
              <a:rPr lang="ru-RU" altLang="uk-UA" sz="1400"/>
              <a:t>The serotonin transporter gene (SLC6A4) with the 5-HTTLPR is located on chromosome 17</a:t>
            </a:r>
          </a:p>
          <a:p>
            <a:r>
              <a:rPr lang="ru-RU" altLang="uk-UA"/>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0178" name="Picture 6" descr="Картинки по запросу serotonin transporter gene"/>
          <p:cNvPicPr>
            <a:picLocks noChangeAspect="1" noChangeArrowheads="1"/>
          </p:cNvPicPr>
          <p:nvPr/>
        </p:nvPicPr>
        <p:blipFill>
          <a:blip r:embed="rId3" cstate="print"/>
          <a:srcRect/>
          <a:stretch>
            <a:fillRect/>
          </a:stretch>
        </p:blipFill>
        <p:spPr bwMode="auto">
          <a:xfrm>
            <a:off x="304800" y="914400"/>
            <a:ext cx="8458200" cy="5562600"/>
          </a:xfrm>
          <a:prstGeom prst="rect">
            <a:avLst/>
          </a:prstGeom>
          <a:noFill/>
          <a:ln w="9525">
            <a:noFill/>
            <a:miter lim="800000"/>
            <a:headEnd/>
            <a:tailEnd/>
          </a:ln>
        </p:spPr>
      </p:pic>
      <p:sp>
        <p:nvSpPr>
          <p:cNvPr id="50179" name="Text Box 7"/>
          <p:cNvSpPr txBox="1">
            <a:spLocks noChangeArrowheads="1"/>
          </p:cNvSpPr>
          <p:nvPr/>
        </p:nvSpPr>
        <p:spPr bwMode="auto">
          <a:xfrm>
            <a:off x="1219200" y="304800"/>
            <a:ext cx="6469063" cy="366713"/>
          </a:xfrm>
          <a:prstGeom prst="rect">
            <a:avLst/>
          </a:prstGeom>
          <a:solidFill>
            <a:srgbClr val="CCFFCC"/>
          </a:solidFill>
          <a:ln w="9525">
            <a:noFill/>
            <a:miter lim="800000"/>
            <a:headEnd/>
            <a:tailEnd/>
          </a:ln>
        </p:spPr>
        <p:txBody>
          <a:bodyPr wrap="none">
            <a:spAutoFit/>
          </a:bodyPr>
          <a:lstStyle/>
          <a:p>
            <a:r>
              <a:rPr lang="uk-UA" altLang="uk-UA"/>
              <a:t>Ген транспортера серотоніна (низька та висока активність)</a:t>
            </a:r>
            <a:endParaRPr lang="ru-RU" altLang="uk-UA"/>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02" name="Rectangle 3"/>
          <p:cNvSpPr>
            <a:spLocks noGrp="1" noChangeArrowheads="1"/>
          </p:cNvSpPr>
          <p:nvPr>
            <p:ph type="body" idx="1"/>
          </p:nvPr>
        </p:nvSpPr>
        <p:spPr>
          <a:xfrm>
            <a:off x="381000" y="990600"/>
            <a:ext cx="8229600" cy="4953000"/>
          </a:xfrm>
          <a:solidFill>
            <a:srgbClr val="CCFFCC"/>
          </a:solidFill>
        </p:spPr>
        <p:txBody>
          <a:bodyPr/>
          <a:lstStyle/>
          <a:p>
            <a:pPr eaLnBrk="1" hangingPunct="1">
              <a:lnSpc>
                <a:spcPct val="70000"/>
              </a:lnSpc>
              <a:buFontTx/>
              <a:buNone/>
            </a:pPr>
            <a:r>
              <a:rPr lang="ru-RU" altLang="uk-UA" smtClean="0"/>
              <a:t>	</a:t>
            </a:r>
            <a:r>
              <a:rPr lang="ru-RU" altLang="uk-UA" sz="2400" smtClean="0">
                <a:latin typeface="Times New Roman" pitchFamily="18" charset="0"/>
              </a:rPr>
              <a:t>Аналогічні кореляції між поліморфною ділянкою HTTLPR в промоторі гена 5htt і агресивною поведінкою простежуються у людини.</a:t>
            </a:r>
          </a:p>
          <a:p>
            <a:pPr eaLnBrk="1" hangingPunct="1">
              <a:lnSpc>
                <a:spcPct val="70000"/>
              </a:lnSpc>
              <a:buFontTx/>
              <a:buNone/>
            </a:pPr>
            <a:endParaRPr lang="ru-RU" altLang="uk-UA" sz="2400" smtClean="0">
              <a:latin typeface="Times New Roman" pitchFamily="18" charset="0"/>
            </a:endParaRPr>
          </a:p>
          <a:p>
            <a:pPr eaLnBrk="1" hangingPunct="1">
              <a:lnSpc>
                <a:spcPct val="70000"/>
              </a:lnSpc>
              <a:buFontTx/>
              <a:buNone/>
            </a:pPr>
            <a:r>
              <a:rPr lang="ru-RU" altLang="uk-UA" sz="2400" smtClean="0">
                <a:latin typeface="Times New Roman" pitchFamily="18" charset="0"/>
              </a:rPr>
              <a:t>	Крім того, численні дослідження виявили достовірну асоціацію алеля S з підвищеною агресивністю і імпульсивністю в різних групах населення, включаючи дітей, підлітків, прийомних дітей, дівчат, наркоманів, хворих на психічні розлади і так далі.</a:t>
            </a:r>
          </a:p>
          <a:p>
            <a:pPr eaLnBrk="1" hangingPunct="1">
              <a:lnSpc>
                <a:spcPct val="70000"/>
              </a:lnSpc>
              <a:buFontTx/>
              <a:buNone/>
            </a:pPr>
            <a:endParaRPr lang="ru-RU" altLang="uk-UA" sz="2400" smtClean="0">
              <a:latin typeface="Times New Roman" pitchFamily="18" charset="0"/>
            </a:endParaRPr>
          </a:p>
          <a:p>
            <a:pPr eaLnBrk="1" hangingPunct="1">
              <a:lnSpc>
                <a:spcPct val="70000"/>
              </a:lnSpc>
              <a:buFontTx/>
              <a:buNone/>
            </a:pPr>
            <a:r>
              <a:rPr lang="ru-RU" altLang="uk-UA" sz="2400" smtClean="0">
                <a:latin typeface="Times New Roman" pitchFamily="18" charset="0"/>
              </a:rPr>
              <a:t>	Таким чином, наявність так вираженої і однозначної асоціації з агресивно-імпульсивними рисами поведінки і характеру людини робить поліморфну ділянку HTTLPR цінним маркером при проведені генетичних тестів на схильність до агресії.</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7" name="Rectangle 3"/>
          <p:cNvSpPr>
            <a:spLocks noGrp="1" noChangeArrowheads="1"/>
          </p:cNvSpPr>
          <p:nvPr>
            <p:ph type="title"/>
          </p:nvPr>
        </p:nvSpPr>
        <p:spPr>
          <a:xfrm>
            <a:off x="457200" y="533400"/>
            <a:ext cx="8229600" cy="563563"/>
          </a:xfrm>
        </p:spPr>
        <p:txBody>
          <a:bodyPr rtlCol="0">
            <a:normAutofit fontScale="90000"/>
          </a:bodyPr>
          <a:lstStyle/>
          <a:p>
            <a:pPr eaLnBrk="1" fontAlgn="auto" hangingPunct="1">
              <a:spcAft>
                <a:spcPts val="0"/>
              </a:spcAft>
              <a:defRPr/>
            </a:pPr>
            <a:r>
              <a:rPr lang="uk-UA" sz="4000" b="1" i="1" smtClean="0">
                <a:solidFill>
                  <a:srgbClr val="006600"/>
                </a:solidFill>
                <a:effectLst>
                  <a:outerShdw blurRad="38100" dist="38100" dir="2700000" algn="tl">
                    <a:srgbClr val="C0C0C0"/>
                  </a:outerShdw>
                </a:effectLst>
              </a:rPr>
              <a:t>Девіантна поведінка</a:t>
            </a:r>
            <a:endParaRPr lang="ru-RU" sz="4000" b="1" i="1" smtClean="0">
              <a:solidFill>
                <a:srgbClr val="006600"/>
              </a:solidFill>
              <a:effectLst>
                <a:outerShdw blurRad="38100" dist="38100" dir="2700000" algn="tl">
                  <a:srgbClr val="C0C0C0"/>
                </a:outerShdw>
              </a:effectLst>
            </a:endParaRPr>
          </a:p>
        </p:txBody>
      </p:sp>
      <p:sp>
        <p:nvSpPr>
          <p:cNvPr id="52227" name="Rectangle 4"/>
          <p:cNvSpPr>
            <a:spLocks noGrp="1" noChangeArrowheads="1"/>
          </p:cNvSpPr>
          <p:nvPr>
            <p:ph type="body" idx="1"/>
          </p:nvPr>
        </p:nvSpPr>
        <p:spPr>
          <a:xfrm>
            <a:off x="457200" y="1447800"/>
            <a:ext cx="8229600" cy="4191000"/>
          </a:xfrm>
          <a:solidFill>
            <a:srgbClr val="CCFFCC"/>
          </a:solidFill>
        </p:spPr>
        <p:txBody>
          <a:bodyPr/>
          <a:lstStyle/>
          <a:p>
            <a:pPr algn="just" eaLnBrk="1" hangingPunct="1">
              <a:lnSpc>
                <a:spcPct val="80000"/>
              </a:lnSpc>
              <a:buFontTx/>
              <a:buNone/>
            </a:pPr>
            <a:endParaRPr lang="ru-RU" altLang="uk-UA" sz="900" smtClean="0"/>
          </a:p>
          <a:p>
            <a:pPr eaLnBrk="1" hangingPunct="1">
              <a:lnSpc>
                <a:spcPct val="80000"/>
              </a:lnSpc>
              <a:buFontTx/>
              <a:buNone/>
            </a:pPr>
            <a:r>
              <a:rPr lang="uk-UA" altLang="uk-UA" sz="1800" smtClean="0">
                <a:latin typeface="Times New Roman" pitchFamily="18" charset="0"/>
              </a:rPr>
              <a:t>	Девіація означає відхилення від норми поведінки людини або соціальної групи.</a:t>
            </a:r>
            <a:endParaRPr lang="ru-RU" altLang="uk-UA" sz="1800" smtClean="0">
              <a:latin typeface="Times New Roman" pitchFamily="18" charset="0"/>
            </a:endParaRPr>
          </a:p>
          <a:p>
            <a:pPr eaLnBrk="1" hangingPunct="1">
              <a:lnSpc>
                <a:spcPct val="80000"/>
              </a:lnSpc>
              <a:buFontTx/>
              <a:buNone/>
            </a:pPr>
            <a:r>
              <a:rPr lang="ru-RU" altLang="uk-UA" sz="1800" smtClean="0">
                <a:latin typeface="Times New Roman" pitchFamily="18" charset="0"/>
              </a:rPr>
              <a:t>	Визначення девіації можна розглядати, як відступи від загальноприйнятих цінностей і норм. До девіантної поведінки відноситься не лише злочини і інші правопорушення (цивільно-правові делікти, адміністративні правопорушення, дисциплінарні проступки і т. д.), але і алкоголізм, пияцтво, наркоманія, бродяження, дармоїдство, дитяча безпритульність, аморальна поведінка і т. д. </a:t>
            </a:r>
          </a:p>
          <a:p>
            <a:pPr eaLnBrk="1" hangingPunct="1">
              <a:lnSpc>
                <a:spcPct val="80000"/>
              </a:lnSpc>
              <a:buFontTx/>
              <a:buNone/>
            </a:pPr>
            <a:r>
              <a:rPr lang="ru-RU" altLang="uk-UA" sz="1800" smtClean="0">
                <a:latin typeface="Times New Roman" pitchFamily="18" charset="0"/>
              </a:rPr>
              <a:t>	В цілому сучасні знання дозволяють говорити про те, що наслідує не якась конкретна форма поведінки (наприклад, злочинність), що відхиляється, а певні індивідуально-типологічні властивості, що збільшують вірогідність формування девіантності, наприклад, імпульсивність або прагнення до лідерства.</a:t>
            </a:r>
          </a:p>
          <a:p>
            <a:pPr eaLnBrk="1" hangingPunct="1">
              <a:lnSpc>
                <a:spcPct val="80000"/>
              </a:lnSpc>
              <a:buFontTx/>
              <a:buNone/>
            </a:pPr>
            <a:r>
              <a:rPr lang="ru-RU" altLang="uk-UA" sz="1800" smtClean="0">
                <a:latin typeface="Times New Roman" pitchFamily="18" charset="0"/>
              </a:rPr>
              <a:t>	Не виключено, що існують деякі біологічні особові характеристики, наприклад потреба в підвищеній емоційній стимуляції або прагнення до домінування, які і створюють видимість тісного зв'язку між біологією і схильністю до девіантної поведінки.</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7411" name="Rectangle 3"/>
          <p:cNvSpPr>
            <a:spLocks noGrp="1" noChangeArrowheads="1"/>
          </p:cNvSpPr>
          <p:nvPr>
            <p:ph type="title"/>
          </p:nvPr>
        </p:nvSpPr>
        <p:spPr>
          <a:xfrm>
            <a:off x="457200" y="381000"/>
            <a:ext cx="8229600" cy="563563"/>
          </a:xfrm>
        </p:spPr>
        <p:txBody>
          <a:bodyPr rtlCol="0">
            <a:normAutofit fontScale="90000"/>
          </a:bodyPr>
          <a:lstStyle/>
          <a:p>
            <a:pPr eaLnBrk="1" fontAlgn="auto" hangingPunct="1">
              <a:spcAft>
                <a:spcPts val="0"/>
              </a:spcAft>
              <a:defRPr/>
            </a:pPr>
            <a:r>
              <a:rPr lang="ru-RU" altLang="uk-UA" sz="2400" b="1" smtClean="0"/>
              <a:t>Причини формування девіантної поведінки</a:t>
            </a:r>
            <a:r>
              <a:rPr lang="ru-RU" altLang="uk-UA" sz="4000" b="1" smtClean="0"/>
              <a:t/>
            </a:r>
            <a:br>
              <a:rPr lang="ru-RU" altLang="uk-UA" sz="4000" b="1" smtClean="0"/>
            </a:br>
            <a:endParaRPr lang="ru-RU" altLang="uk-UA" sz="4000" b="1" smtClean="0"/>
          </a:p>
        </p:txBody>
      </p:sp>
      <p:sp>
        <p:nvSpPr>
          <p:cNvPr id="53251" name="Rectangle 4"/>
          <p:cNvSpPr>
            <a:spLocks noGrp="1" noChangeArrowheads="1"/>
          </p:cNvSpPr>
          <p:nvPr>
            <p:ph type="body" idx="1"/>
          </p:nvPr>
        </p:nvSpPr>
        <p:spPr>
          <a:xfrm>
            <a:off x="381000" y="838200"/>
            <a:ext cx="8229600" cy="5257800"/>
          </a:xfrm>
          <a:solidFill>
            <a:srgbClr val="CCFFCC"/>
          </a:solidFill>
        </p:spPr>
        <p:txBody>
          <a:bodyPr/>
          <a:lstStyle/>
          <a:p>
            <a:pPr eaLnBrk="1" hangingPunct="1">
              <a:lnSpc>
                <a:spcPct val="80000"/>
              </a:lnSpc>
              <a:buFontTx/>
              <a:buNone/>
            </a:pPr>
            <a:r>
              <a:rPr lang="ru-RU" altLang="uk-UA" sz="1800" smtClean="0">
                <a:latin typeface="Times New Roman" pitchFamily="18" charset="0"/>
              </a:rPr>
              <a:t>	За С. М. Зінченко, в основі формування девіантної поведінки лежить взаємодія біологічних чинників та факторів навколишнього середовища.</a:t>
            </a:r>
          </a:p>
          <a:p>
            <a:pPr eaLnBrk="1" hangingPunct="1">
              <a:lnSpc>
                <a:spcPct val="80000"/>
              </a:lnSpc>
              <a:buFontTx/>
              <a:buNone/>
            </a:pPr>
            <a:r>
              <a:rPr lang="ru-RU" altLang="uk-UA" sz="1800" smtClean="0">
                <a:latin typeface="Times New Roman" pitchFamily="18" charset="0"/>
              </a:rPr>
              <a:t>	Біологічні фактори ризику: генетичний ризик (при цьому не доведено, що існує пряма залежність передачі девіантної поведінки через ген, мається на увазі передача конституційно-типологічних рис), гормональні фактори (наприклад, андрогени статевих залоз хлопчиків-підлітків пов'язані з агресивною поведінкою), нейрохімічні чинники, нейрофізіологічна реактивність.</a:t>
            </a:r>
          </a:p>
          <a:p>
            <a:pPr eaLnBrk="1" hangingPunct="1">
              <a:lnSpc>
                <a:spcPct val="80000"/>
              </a:lnSpc>
              <a:buFontTx/>
              <a:buNone/>
            </a:pPr>
            <a:endParaRPr lang="ru-RU" altLang="uk-UA" sz="1800" smtClean="0">
              <a:latin typeface="Times New Roman" pitchFamily="18" charset="0"/>
            </a:endParaRPr>
          </a:p>
          <a:p>
            <a:pPr eaLnBrk="1" hangingPunct="1">
              <a:lnSpc>
                <a:spcPct val="80000"/>
              </a:lnSpc>
              <a:buFontTx/>
              <a:buNone/>
            </a:pPr>
            <a:r>
              <a:rPr lang="ru-RU" altLang="uk-UA" sz="1800" smtClean="0">
                <a:latin typeface="Times New Roman" pitchFamily="18" charset="0"/>
              </a:rPr>
              <a:t>	Соціальні стресові фактори: сімейні фактори (психічні захворювання батьків, алкоголізм, наркоманії; стійкі та тяжкі проблеми у стосунках між батьками, а також жорстокість та занедбаність; імпульсивно-агресивний стиль поведінки в родині), вплив малої референтної групи, особливо з асоціальними формами поведінки, економічні негаразди, проблема зайнятості тощо.</a:t>
            </a:r>
          </a:p>
          <a:p>
            <a:pPr eaLnBrk="1" hangingPunct="1">
              <a:lnSpc>
                <a:spcPct val="80000"/>
              </a:lnSpc>
              <a:buFontTx/>
              <a:buNone/>
            </a:pPr>
            <a:endParaRPr lang="ru-RU" altLang="uk-UA" sz="1800" smtClean="0">
              <a:latin typeface="Times New Roman" pitchFamily="18" charset="0"/>
            </a:endParaRPr>
          </a:p>
          <a:p>
            <a:pPr eaLnBrk="1" hangingPunct="1">
              <a:lnSpc>
                <a:spcPct val="80000"/>
              </a:lnSpc>
              <a:buFontTx/>
              <a:buNone/>
            </a:pPr>
            <a:r>
              <a:rPr lang="ru-RU" altLang="uk-UA" sz="1800" smtClean="0">
                <a:latin typeface="Times New Roman" pitchFamily="18" charset="0"/>
              </a:rPr>
              <a:t>	При цьому наявність названих чинників не обов'язково приводить до формування девіантної поведінки. Так, підліток може і відійти від попередньої девіантної поведінки, що може бути пов'язане з позитивним впливом значущих для нього людей, зміною товариства, вибором позитивного партнерства, високим інтелектом, здатністю до постійного затримування у школі, на роботі тощо.</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4274" name="Rectangle 4"/>
          <p:cNvSpPr>
            <a:spLocks noGrp="1" noChangeArrowheads="1"/>
          </p:cNvSpPr>
          <p:nvPr>
            <p:ph type="body" idx="1"/>
          </p:nvPr>
        </p:nvSpPr>
        <p:spPr>
          <a:xfrm>
            <a:off x="304800" y="152400"/>
            <a:ext cx="8153400" cy="2438400"/>
          </a:xfrm>
          <a:solidFill>
            <a:srgbClr val="CCFFCC"/>
          </a:solidFill>
        </p:spPr>
        <p:txBody>
          <a:bodyPr/>
          <a:lstStyle/>
          <a:p>
            <a:pPr eaLnBrk="1" hangingPunct="1">
              <a:lnSpc>
                <a:spcPct val="80000"/>
              </a:lnSpc>
              <a:buFontTx/>
              <a:buNone/>
            </a:pPr>
            <a:r>
              <a:rPr lang="ru-RU" altLang="uk-UA" sz="2000" smtClean="0">
                <a:latin typeface="Times New Roman" pitchFamily="18" charset="0"/>
              </a:rPr>
              <a:t>	Існують різні підходи до пояснення природи девіацій. Біологічна і психологічна трактування причин і природи відхилень пов'язані головним чином з особливостями особистості людини, що характеризується девіантностью в поведінці. Біологічні пояснення девіації фокусуються в основному на виявленні генетичної схильності до відхилень. Психологи і соціологи визнають, що особливості особистості та мотиви її дій, безсумнівно, впливають на всі види відхилення. Але особистісні чинники завжди найтіснішим чином переплітаються з соціальними.</a:t>
            </a:r>
          </a:p>
        </p:txBody>
      </p:sp>
      <p:sp>
        <p:nvSpPr>
          <p:cNvPr id="54275" name="Rectangle 5"/>
          <p:cNvSpPr>
            <a:spLocks noChangeArrowheads="1"/>
          </p:cNvSpPr>
          <p:nvPr/>
        </p:nvSpPr>
        <p:spPr bwMode="auto">
          <a:xfrm>
            <a:off x="-1773238" y="2862263"/>
            <a:ext cx="9144001" cy="0"/>
          </a:xfrm>
          <a:prstGeom prst="rect">
            <a:avLst/>
          </a:prstGeom>
          <a:solidFill>
            <a:srgbClr val="FFFFFF"/>
          </a:solidFill>
          <a:ln w="9525">
            <a:noFill/>
            <a:miter lim="800000"/>
            <a:headEnd/>
            <a:tailEnd/>
          </a:ln>
        </p:spPr>
        <p:txBody>
          <a:bodyPr wrap="none" tIns="0" bIns="0" anchor="ctr">
            <a:spAutoFit/>
          </a:bodyPr>
          <a:lstStyle/>
          <a:p>
            <a:endParaRPr lang="uk-UA" altLang="uk-UA"/>
          </a:p>
        </p:txBody>
      </p:sp>
      <p:graphicFrame>
        <p:nvGraphicFramePr>
          <p:cNvPr id="31888" name="Group 144"/>
          <p:cNvGraphicFramePr>
            <a:graphicFrameLocks noGrp="1"/>
          </p:cNvGraphicFramePr>
          <p:nvPr/>
        </p:nvGraphicFramePr>
        <p:xfrm>
          <a:off x="533400" y="2667000"/>
          <a:ext cx="8077200" cy="3627438"/>
        </p:xfrm>
        <a:graphic>
          <a:graphicData uri="http://schemas.openxmlformats.org/drawingml/2006/table">
            <a:tbl>
              <a:tblPr/>
              <a:tblGrid>
                <a:gridCol w="914400"/>
                <a:gridCol w="1295400"/>
                <a:gridCol w="1447800"/>
                <a:gridCol w="4419600"/>
              </a:tblGrid>
              <a:tr h="91448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Тип пояснення</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Теорія</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Автор</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Основна ідея</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518205">
                <a:tc rowSpan="4">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Б</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І</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О</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Л</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О</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Г</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І</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Ч</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Н</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И</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Й</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"Вродженого злочинця"</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Ч. Ломброзо</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Фізичні особливості є причиною девіації</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731584">
                <a:tc vMerge="1">
                  <a:txBody>
                    <a:bodyPr/>
                    <a:lstStyle/>
                    <a:p>
                      <a:endParaRPr lang="ru-RU"/>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Залежність психотипу від статури</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У. Шелдон</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Залежно від будови тіла люди схильні проявляти певні девіації</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731584">
                <a:tc vMerge="1">
                  <a:txBody>
                    <a:bodyPr/>
                    <a:lstStyle/>
                    <a:p>
                      <a:endParaRPr lang="ru-RU"/>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Еволюційний підхід</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Ч. Дарвін, К. Лоренц</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Поведінка людини розглядається як прояв видових спадкових програм. Воно спочатку агресивно, засноване на інстинктах</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731584">
                <a:tc vMerge="1">
                  <a:txBody>
                    <a:bodyPr/>
                    <a:lstStyle/>
                    <a:p>
                      <a:endParaRPr lang="ru-RU"/>
                    </a:p>
                  </a:txBody>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Психогенетика</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Ф. Гальтон, Г. Мендель, Т. Морган</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Open Sans" pitchFamily="34" charset="0"/>
                          <a:cs typeface="Arial" charset="0"/>
                        </a:rPr>
                        <a:t>Спадкові задатки не змішуються, а передаються з покоління в покоління у вигляді незмінних дискретних одиниць</a:t>
                      </a:r>
                      <a:endParaRPr kumimoji="0" lang="ru-RU" sz="1400" b="1" i="0" u="none" strike="noStrike" cap="none" normalizeH="0" baseline="0" smtClean="0">
                        <a:ln>
                          <a:noFill/>
                        </a:ln>
                        <a:solidFill>
                          <a:schemeClr val="tx1"/>
                        </a:solidFill>
                        <a:effectLst/>
                        <a:latin typeface="Arial" charset="0"/>
                        <a:cs typeface="Arial" charset="0"/>
                      </a:endParaRPr>
                    </a:p>
                  </a:txBody>
                  <a:tcPr marT="45724" marB="4572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Прямоугольник 3"/>
          <p:cNvSpPr>
            <a:spLocks noChangeArrowheads="1"/>
          </p:cNvSpPr>
          <p:nvPr/>
        </p:nvSpPr>
        <p:spPr bwMode="auto">
          <a:xfrm>
            <a:off x="860425" y="1493838"/>
            <a:ext cx="5997575" cy="1739900"/>
          </a:xfrm>
          <a:prstGeom prst="rect">
            <a:avLst/>
          </a:prstGeom>
          <a:noFill/>
          <a:ln w="9525">
            <a:noFill/>
            <a:miter lim="800000"/>
            <a:headEnd/>
            <a:tailEnd/>
          </a:ln>
        </p:spPr>
        <p:txBody>
          <a:bodyPr>
            <a:spAutoFit/>
          </a:bodyPr>
          <a:lstStyle/>
          <a:p>
            <a:pPr marL="88900" indent="-165100"/>
            <a:r>
              <a:rPr lang="ru-RU"/>
              <a:t>ХУУ-синдром - хромосомне захворювання, характерне лише для чоловіків. Нос</a:t>
            </a:r>
            <a:r>
              <a:rPr lang="uk-UA"/>
              <a:t>ій</a:t>
            </a:r>
            <a:r>
              <a:rPr lang="ru-RU"/>
              <a:t> синдрому має додаткову У-хромосому, хромосомний набір складає 44 аутосоми та три статеві.</a:t>
            </a:r>
          </a:p>
          <a:p>
            <a:pPr marL="88900" indent="-165100"/>
            <a:r>
              <a:rPr lang="ru-RU"/>
              <a:t>Причиною прояву синдрому, що представляє неразходження анафази II в процесі сперматогенезу</a:t>
            </a:r>
            <a:endParaRPr lang="uk-U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5298" name="Rectangle 4"/>
          <p:cNvSpPr>
            <a:spLocks noGrp="1" noChangeArrowheads="1"/>
          </p:cNvSpPr>
          <p:nvPr>
            <p:ph type="body" idx="1"/>
          </p:nvPr>
        </p:nvSpPr>
        <p:spPr>
          <a:xfrm>
            <a:off x="457200" y="228600"/>
            <a:ext cx="8534400" cy="2667000"/>
          </a:xfrm>
          <a:solidFill>
            <a:srgbClr val="CCFFCC"/>
          </a:solidFill>
        </p:spPr>
        <p:txBody>
          <a:bodyPr/>
          <a:lstStyle/>
          <a:p>
            <a:pPr eaLnBrk="1" hangingPunct="1">
              <a:lnSpc>
                <a:spcPct val="80000"/>
              </a:lnSpc>
              <a:buFontTx/>
              <a:buNone/>
            </a:pPr>
            <a:r>
              <a:rPr lang="ru-RU" altLang="uk-UA" sz="2400" smtClean="0"/>
              <a:t>	</a:t>
            </a:r>
            <a:r>
              <a:rPr lang="ru-RU" altLang="uk-UA" sz="2000" smtClean="0">
                <a:latin typeface="Times New Roman" pitchFamily="18" charset="0"/>
                <a:cs typeface="Times New Roman" pitchFamily="18" charset="0"/>
              </a:rPr>
              <a:t>Дані вказують на те, що алель </a:t>
            </a:r>
            <a:r>
              <a:rPr lang="ru-RU" altLang="uk-UA" sz="2000" b="1" smtClean="0">
                <a:latin typeface="Times New Roman" pitchFamily="18" charset="0"/>
                <a:cs typeface="Times New Roman" pitchFamily="18" charset="0"/>
              </a:rPr>
              <a:t>L</a:t>
            </a:r>
            <a:r>
              <a:rPr lang="ru-RU" altLang="uk-UA" sz="2000" smtClean="0">
                <a:latin typeface="Times New Roman" pitchFamily="18" charset="0"/>
                <a:cs typeface="Times New Roman" pitchFamily="18" charset="0"/>
              </a:rPr>
              <a:t> і генотип </a:t>
            </a:r>
            <a:r>
              <a:rPr lang="ru-RU" altLang="uk-UA" sz="2000" b="1" smtClean="0">
                <a:latin typeface="Times New Roman" pitchFamily="18" charset="0"/>
                <a:cs typeface="Times New Roman" pitchFamily="18" charset="0"/>
              </a:rPr>
              <a:t>LL</a:t>
            </a:r>
            <a:r>
              <a:rPr lang="ru-RU" altLang="uk-UA" sz="2000" smtClean="0">
                <a:latin typeface="Times New Roman" pitchFamily="18" charset="0"/>
                <a:cs typeface="Times New Roman" pitchFamily="18" charset="0"/>
              </a:rPr>
              <a:t> гена ферменту </a:t>
            </a:r>
            <a:r>
              <a:rPr lang="ru-RU" altLang="uk-UA" sz="2000" i="1" smtClean="0">
                <a:solidFill>
                  <a:srgbClr val="000099"/>
                </a:solidFill>
                <a:latin typeface="Times New Roman" pitchFamily="18" charset="0"/>
                <a:cs typeface="Times New Roman" pitchFamily="18" charset="0"/>
              </a:rPr>
              <a:t>катехол-О-метилтрансферази</a:t>
            </a:r>
            <a:r>
              <a:rPr lang="ru-RU" altLang="uk-UA" sz="2000" smtClean="0">
                <a:latin typeface="Times New Roman" pitchFamily="18" charset="0"/>
                <a:cs typeface="Times New Roman" pitchFamily="18" charset="0"/>
              </a:rPr>
              <a:t> </a:t>
            </a:r>
            <a:r>
              <a:rPr lang="ru-RU" altLang="uk-UA" sz="2000" b="1" i="1" smtClean="0">
                <a:solidFill>
                  <a:srgbClr val="000099"/>
                </a:solidFill>
                <a:latin typeface="Times New Roman" pitchFamily="18" charset="0"/>
                <a:cs typeface="Times New Roman" pitchFamily="18" charset="0"/>
              </a:rPr>
              <a:t>COMT</a:t>
            </a:r>
            <a:r>
              <a:rPr lang="ru-RU" altLang="uk-UA" sz="2000" smtClean="0">
                <a:latin typeface="Times New Roman" pitchFamily="18" charset="0"/>
                <a:cs typeface="Times New Roman" pitchFamily="18" charset="0"/>
              </a:rPr>
              <a:t> (</a:t>
            </a:r>
            <a:r>
              <a:rPr lang="ru-RU" altLang="uk-UA" sz="2000" b="1" i="1" smtClean="0">
                <a:solidFill>
                  <a:srgbClr val="000099"/>
                </a:solidFill>
                <a:latin typeface="Times New Roman" pitchFamily="18" charset="0"/>
                <a:cs typeface="Times New Roman" pitchFamily="18" charset="0"/>
              </a:rPr>
              <a:t>rs4680</a:t>
            </a:r>
            <a:r>
              <a:rPr lang="ru-RU" altLang="uk-UA" sz="2000" smtClean="0">
                <a:latin typeface="Times New Roman" pitchFamily="18" charset="0"/>
                <a:cs typeface="Times New Roman" pitchFamily="18" charset="0"/>
              </a:rPr>
              <a:t>) можуть виступати в ролі чинників для ризику схильності до девіантної поведінки у осіб підліткового і молодого віку. Схильність до асоціальних вчинків і асоціальну поведінку можна розцінювати як специфічні патерни, що асоціюються із споживанням алкоголю, наркотичних препаратів та іншими подібними факторами. Це ще раз підтверджує роль дофамінергічної системи у формуванні різних поведінкових реакцій у вигляді поведінки, що відхиляється, обумовленої підвищеною активністю ЦНС. </a:t>
            </a:r>
          </a:p>
          <a:p>
            <a:pPr eaLnBrk="1" hangingPunct="1">
              <a:lnSpc>
                <a:spcPct val="80000"/>
              </a:lnSpc>
              <a:buFontTx/>
              <a:buNone/>
            </a:pPr>
            <a:endParaRPr lang="ru-RU" altLang="uk-UA" sz="2000" smtClean="0">
              <a:latin typeface="Times New Roman" pitchFamily="18" charset="0"/>
            </a:endParaRPr>
          </a:p>
          <a:p>
            <a:pPr eaLnBrk="1" hangingPunct="1">
              <a:lnSpc>
                <a:spcPct val="80000"/>
              </a:lnSpc>
            </a:pPr>
            <a:endParaRPr lang="ru-RU" altLang="uk-UA" sz="2000" smtClean="0">
              <a:latin typeface="Times New Roman" pitchFamily="18" charset="0"/>
            </a:endParaRPr>
          </a:p>
        </p:txBody>
      </p:sp>
      <p:pic>
        <p:nvPicPr>
          <p:cNvPr id="55299" name="Picture 6" descr="Картинки по запросу COMT rs4680"/>
          <p:cNvPicPr>
            <a:picLocks noChangeAspect="1" noChangeArrowheads="1"/>
          </p:cNvPicPr>
          <p:nvPr/>
        </p:nvPicPr>
        <p:blipFill>
          <a:blip r:embed="rId3" cstate="print"/>
          <a:srcRect/>
          <a:stretch>
            <a:fillRect/>
          </a:stretch>
        </p:blipFill>
        <p:spPr bwMode="auto">
          <a:xfrm>
            <a:off x="228600" y="3733800"/>
            <a:ext cx="4495800" cy="1971675"/>
          </a:xfrm>
          <a:prstGeom prst="rect">
            <a:avLst/>
          </a:prstGeom>
          <a:noFill/>
          <a:ln w="9525">
            <a:noFill/>
            <a:miter lim="800000"/>
            <a:headEnd/>
            <a:tailEnd/>
          </a:ln>
        </p:spPr>
      </p:pic>
      <p:pic>
        <p:nvPicPr>
          <p:cNvPr id="55300" name="Picture 7" descr="Картинки по запросу COMT gene"/>
          <p:cNvPicPr>
            <a:picLocks noChangeAspect="1" noChangeArrowheads="1"/>
          </p:cNvPicPr>
          <p:nvPr/>
        </p:nvPicPr>
        <p:blipFill>
          <a:blip r:embed="rId4" cstate="print"/>
          <a:srcRect/>
          <a:stretch>
            <a:fillRect/>
          </a:stretch>
        </p:blipFill>
        <p:spPr bwMode="auto">
          <a:xfrm>
            <a:off x="4800600" y="3581400"/>
            <a:ext cx="4114800" cy="225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6322" name="Rectangle 4"/>
          <p:cNvSpPr>
            <a:spLocks noGrp="1" noChangeArrowheads="1"/>
          </p:cNvSpPr>
          <p:nvPr>
            <p:ph type="body" idx="1"/>
          </p:nvPr>
        </p:nvSpPr>
        <p:spPr>
          <a:xfrm>
            <a:off x="457200" y="685800"/>
            <a:ext cx="8382000" cy="2286000"/>
          </a:xfrm>
          <a:solidFill>
            <a:srgbClr val="CCFFCC"/>
          </a:solidFill>
        </p:spPr>
        <p:txBody>
          <a:bodyPr/>
          <a:lstStyle/>
          <a:p>
            <a:pPr>
              <a:lnSpc>
                <a:spcPct val="70000"/>
              </a:lnSpc>
            </a:pPr>
            <a:r>
              <a:rPr lang="ru-RU" altLang="uk-UA" sz="1400" smtClean="0"/>
              <a:t>	 </a:t>
            </a:r>
            <a:r>
              <a:rPr lang="ru-RU" altLang="uk-UA" sz="1600" smtClean="0"/>
              <a:t>Результати даних, що стосуються асоціальної поведінки та схильності до асоціальної поведінки представлені в таблицях 1 та 2.</a:t>
            </a:r>
          </a:p>
          <a:p>
            <a:pPr>
              <a:lnSpc>
                <a:spcPct val="70000"/>
              </a:lnSpc>
            </a:pPr>
            <a:r>
              <a:rPr lang="ru-RU" altLang="uk-UA" sz="1600" smtClean="0"/>
              <a:t>Слід зазначити, що ОГ (основна група) відрізнялася достовірно більшою кількістю осіб з зазначеними видами асоціальної поведінки. Схильність до асоціальних вчинків і асоціальна поведінка можна розцінювати як специфічні патерни, асоційовані зі споживанням алкоголю і алкогольною поведінкою. Крім асоціальних тенденцій, у більшості осіб ОГ вже були проблеми з органами правопорядку, утримання під вартою, що достовірно відрізняє їх від КГ (контрольна група). Кількість засуджених та ті, які перебували під слідством, не дивлячись на молодий вік, також достовірно вище, ніж в контролі. Отже, асоціальна поведінка тісно пов'язане з алкогольною поведінкою і є відмінною характеристикою осіб підліткового та молодого віку, які страждають АЗ.</a:t>
            </a:r>
          </a:p>
        </p:txBody>
      </p:sp>
      <p:pic>
        <p:nvPicPr>
          <p:cNvPr id="56323" name="Picture 2"/>
          <p:cNvPicPr>
            <a:picLocks noChangeAspect="1" noChangeArrowheads="1"/>
          </p:cNvPicPr>
          <p:nvPr/>
        </p:nvPicPr>
        <p:blipFill>
          <a:blip r:embed="rId3" cstate="print"/>
          <a:srcRect/>
          <a:stretch>
            <a:fillRect/>
          </a:stretch>
        </p:blipFill>
        <p:spPr bwMode="auto">
          <a:xfrm>
            <a:off x="304800" y="3962400"/>
            <a:ext cx="4030663" cy="2590800"/>
          </a:xfrm>
          <a:prstGeom prst="rect">
            <a:avLst/>
          </a:prstGeom>
          <a:noFill/>
          <a:ln w="9525">
            <a:noFill/>
            <a:miter lim="800000"/>
            <a:headEnd/>
            <a:tailEnd/>
          </a:ln>
        </p:spPr>
      </p:pic>
      <p:sp>
        <p:nvSpPr>
          <p:cNvPr id="56324" name="TextBox 6"/>
          <p:cNvSpPr txBox="1">
            <a:spLocks noChangeArrowheads="1"/>
          </p:cNvSpPr>
          <p:nvPr/>
        </p:nvSpPr>
        <p:spPr bwMode="auto">
          <a:xfrm>
            <a:off x="5181600" y="2971800"/>
            <a:ext cx="2895600" cy="1004888"/>
          </a:xfrm>
          <a:prstGeom prst="rect">
            <a:avLst/>
          </a:prstGeom>
          <a:noFill/>
          <a:ln w="9525">
            <a:noFill/>
            <a:miter lim="800000"/>
            <a:headEnd/>
            <a:tailEnd/>
          </a:ln>
        </p:spPr>
        <p:txBody>
          <a:bodyPr>
            <a:spAutoFit/>
          </a:bodyPr>
          <a:lstStyle/>
          <a:p>
            <a:r>
              <a:rPr lang="ru-RU" altLang="uk-UA" sz="1200"/>
              <a:t>Таблиця 2. Частота розподілу суб'єктів з асоціальним перекладом та емоційними агресивними реакціями в ОГ в залежності від наявності від'ягоченої власності за АЗ</a:t>
            </a:r>
          </a:p>
        </p:txBody>
      </p:sp>
      <p:sp>
        <p:nvSpPr>
          <p:cNvPr id="56325" name="TextBox 7"/>
          <p:cNvSpPr txBox="1">
            <a:spLocks noChangeArrowheads="1"/>
          </p:cNvSpPr>
          <p:nvPr/>
        </p:nvSpPr>
        <p:spPr bwMode="auto">
          <a:xfrm>
            <a:off x="762000" y="3048000"/>
            <a:ext cx="3048000" cy="822325"/>
          </a:xfrm>
          <a:prstGeom prst="rect">
            <a:avLst/>
          </a:prstGeom>
          <a:noFill/>
          <a:ln w="9525">
            <a:noFill/>
            <a:miter lim="800000"/>
            <a:headEnd/>
            <a:tailEnd/>
          </a:ln>
        </p:spPr>
        <p:txBody>
          <a:bodyPr>
            <a:spAutoFit/>
          </a:bodyPr>
          <a:lstStyle/>
          <a:p>
            <a:r>
              <a:rPr lang="ru-RU" altLang="uk-UA" sz="1200"/>
              <a:t>Таблиця 1. Частота розподілу суб'єктів з асоціальною поведінкою та емоційними агресивними реакціями в ОГ і КГ</a:t>
            </a:r>
          </a:p>
        </p:txBody>
      </p:sp>
      <p:pic>
        <p:nvPicPr>
          <p:cNvPr id="56326" name="Picture 3"/>
          <p:cNvPicPr>
            <a:picLocks noChangeAspect="1" noChangeArrowheads="1"/>
          </p:cNvPicPr>
          <p:nvPr/>
        </p:nvPicPr>
        <p:blipFill>
          <a:blip r:embed="rId4" cstate="print"/>
          <a:srcRect/>
          <a:stretch>
            <a:fillRect/>
          </a:stretch>
        </p:blipFill>
        <p:spPr bwMode="auto">
          <a:xfrm>
            <a:off x="4953000" y="4114800"/>
            <a:ext cx="3762375" cy="2286000"/>
          </a:xfrm>
          <a:prstGeom prst="rect">
            <a:avLst/>
          </a:prstGeom>
          <a:noFill/>
          <a:ln w="9525">
            <a:noFill/>
            <a:miter lim="800000"/>
            <a:headEnd/>
            <a:tailEnd/>
          </a:ln>
        </p:spPr>
      </p:pic>
      <p:sp>
        <p:nvSpPr>
          <p:cNvPr id="10" name="TextBox 9"/>
          <p:cNvSpPr txBox="1"/>
          <p:nvPr/>
        </p:nvSpPr>
        <p:spPr>
          <a:xfrm>
            <a:off x="1828800" y="0"/>
            <a:ext cx="5791200" cy="639763"/>
          </a:xfrm>
          <a:prstGeom prst="rect">
            <a:avLst/>
          </a:prstGeom>
          <a:noFill/>
        </p:spPr>
        <p:txBody>
          <a:bodyPr>
            <a:spAutoFit/>
          </a:bodyPr>
          <a:lstStyle/>
          <a:p>
            <a:pPr>
              <a:defRPr/>
            </a:pPr>
            <a:r>
              <a:rPr lang="ru-RU" sz="1200" b="1" i="1">
                <a:effectLst>
                  <a:outerShdw blurRad="38100" dist="38100" dir="2700000" algn="tl">
                    <a:srgbClr val="C0C0C0"/>
                  </a:outerShdw>
                </a:effectLst>
              </a:rPr>
              <a:t>Зв'язок генетичних факторів з девіантною та асоціальною поведінкою у осіб чоловічої статі підліткового і молодого віку, які страждають на алкогольну залежність</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7346" name="Rectangle 4"/>
          <p:cNvSpPr>
            <a:spLocks noGrp="1" noChangeArrowheads="1"/>
          </p:cNvSpPr>
          <p:nvPr>
            <p:ph type="body" idx="1"/>
          </p:nvPr>
        </p:nvSpPr>
        <p:spPr>
          <a:xfrm>
            <a:off x="457200" y="685800"/>
            <a:ext cx="8382000" cy="2286000"/>
          </a:xfrm>
          <a:solidFill>
            <a:srgbClr val="CCFFCC"/>
          </a:solidFill>
        </p:spPr>
        <p:txBody>
          <a:bodyPr/>
          <a:lstStyle/>
          <a:p>
            <a:pPr>
              <a:lnSpc>
                <a:spcPct val="70000"/>
              </a:lnSpc>
            </a:pPr>
            <a:r>
              <a:rPr lang="ru-RU" altLang="uk-UA" sz="800" smtClean="0">
                <a:latin typeface="Times New Roman" pitchFamily="18" charset="0"/>
                <a:cs typeface="Times New Roman" pitchFamily="18" charset="0"/>
              </a:rPr>
              <a:t>	</a:t>
            </a:r>
            <a:r>
              <a:rPr lang="ru-RU" altLang="uk-UA" sz="1600" smtClean="0"/>
              <a:t>Отримані дані дозволяють припускати, що серед суб'єктів ОГ з генотипом LL, в порівнянні з носіями генотипами HH і HL COMT (rs4680), достовірно більше осіб, схильних до девіантної поведінки.</a:t>
            </a:r>
          </a:p>
          <a:p>
            <a:pPr>
              <a:lnSpc>
                <a:spcPct val="70000"/>
              </a:lnSpc>
            </a:pPr>
            <a:r>
              <a:rPr lang="ru-RU" altLang="uk-UA" sz="1600" smtClean="0"/>
              <a:t>Розрахунок відносини шансів показав, що генотип LL гена ферменту катехол-О-метилтрансферази COMT (rs4680) є відносним чинником ризику щодо схильності до девіантної поведінки у осіб ОГ (OR = 3,27; 95% CI [1,57-6,85 ]; Se = 39,58; Sp = 83,33; AUC = 0,61; p &lt;0,05).</a:t>
            </a:r>
          </a:p>
          <a:p>
            <a:pPr>
              <a:lnSpc>
                <a:spcPct val="70000"/>
              </a:lnSpc>
            </a:pPr>
            <a:r>
              <a:rPr lang="ru-RU" altLang="uk-UA" sz="1600" smtClean="0"/>
              <a:t>За допомогою калькулятора для генетичних досліджень онлайн Calculator for confidence intervals of odds ratio розрахували розподіл алелей H і L гена ферменту катехол-О-метилтрансферази COMT (rs4680) в ОГ у осіб зі схильністю до девіантної поведінки і без неї, а також ймовірну модель ризику </a:t>
            </a:r>
            <a:r>
              <a:rPr lang="uk-UA" altLang="uk-UA" sz="1600" smtClean="0"/>
              <a:t>спадкової</a:t>
            </a:r>
            <a:r>
              <a:rPr lang="ru-RU" altLang="uk-UA" sz="1600" smtClean="0"/>
              <a:t> схильності до девіантної поведінки у даному поліморфізному ген</a:t>
            </a:r>
            <a:r>
              <a:rPr lang="uk-UA" altLang="uk-UA" sz="1600" smtClean="0"/>
              <a:t>і</a:t>
            </a:r>
            <a:r>
              <a:rPr lang="ru-RU" altLang="uk-UA" sz="1600" smtClean="0"/>
              <a:t> COMT (rs4680)</a:t>
            </a:r>
          </a:p>
        </p:txBody>
      </p:sp>
      <p:sp>
        <p:nvSpPr>
          <p:cNvPr id="57347" name="TextBox 6"/>
          <p:cNvSpPr txBox="1">
            <a:spLocks noChangeArrowheads="1"/>
          </p:cNvSpPr>
          <p:nvPr/>
        </p:nvSpPr>
        <p:spPr bwMode="auto">
          <a:xfrm>
            <a:off x="4572000" y="2971800"/>
            <a:ext cx="4343400" cy="1187450"/>
          </a:xfrm>
          <a:prstGeom prst="rect">
            <a:avLst/>
          </a:prstGeom>
          <a:noFill/>
          <a:ln w="9525">
            <a:noFill/>
            <a:miter lim="800000"/>
            <a:headEnd/>
            <a:tailEnd/>
          </a:ln>
        </p:spPr>
        <p:txBody>
          <a:bodyPr>
            <a:spAutoFit/>
          </a:bodyPr>
          <a:lstStyle/>
          <a:p>
            <a:r>
              <a:rPr lang="ru-RU" altLang="uk-UA" sz="1200"/>
              <a:t>Розподіл частот генотипів у вибірці "контролів" має відповідати рівноваги Харді-</a:t>
            </a:r>
          </a:p>
          <a:p>
            <a:r>
              <a:rPr lang="ru-RU" altLang="uk-UA" sz="1200"/>
              <a:t>Вайнберга (Hardy-Weinberg equilibrium). У таблицях 4 і 5 представлені результати розрахунків розподілу частот генотипів на відповідність рівноваги Харді-</a:t>
            </a:r>
          </a:p>
          <a:p>
            <a:r>
              <a:rPr lang="ru-RU" altLang="uk-UA" sz="1200"/>
              <a:t>Вайнберга.</a:t>
            </a:r>
          </a:p>
        </p:txBody>
      </p:sp>
      <p:sp>
        <p:nvSpPr>
          <p:cNvPr id="57348" name="TextBox 7"/>
          <p:cNvSpPr txBox="1">
            <a:spLocks noChangeArrowheads="1"/>
          </p:cNvSpPr>
          <p:nvPr/>
        </p:nvSpPr>
        <p:spPr bwMode="auto">
          <a:xfrm>
            <a:off x="762000" y="3048000"/>
            <a:ext cx="3048000" cy="822325"/>
          </a:xfrm>
          <a:prstGeom prst="rect">
            <a:avLst/>
          </a:prstGeom>
          <a:noFill/>
          <a:ln w="9525">
            <a:noFill/>
            <a:miter lim="800000"/>
            <a:headEnd/>
            <a:tailEnd/>
          </a:ln>
        </p:spPr>
        <p:txBody>
          <a:bodyPr>
            <a:spAutoFit/>
          </a:bodyPr>
          <a:lstStyle/>
          <a:p>
            <a:r>
              <a:rPr lang="ru-RU" altLang="uk-UA" sz="1200"/>
              <a:t>Таблиця 3. Розподіл частот алелей і генотипів гена ферменту катехол-О-метилтрансферази COMT (rs4680) в ОГ і КГ</a:t>
            </a:r>
          </a:p>
        </p:txBody>
      </p:sp>
      <p:sp>
        <p:nvSpPr>
          <p:cNvPr id="10" name="TextBox 9"/>
          <p:cNvSpPr txBox="1"/>
          <p:nvPr/>
        </p:nvSpPr>
        <p:spPr>
          <a:xfrm>
            <a:off x="1828800" y="0"/>
            <a:ext cx="5791200" cy="639763"/>
          </a:xfrm>
          <a:prstGeom prst="rect">
            <a:avLst/>
          </a:prstGeom>
          <a:noFill/>
        </p:spPr>
        <p:txBody>
          <a:bodyPr>
            <a:spAutoFit/>
          </a:bodyPr>
          <a:lstStyle/>
          <a:p>
            <a:pPr>
              <a:defRPr/>
            </a:pPr>
            <a:r>
              <a:rPr lang="ru-RU" sz="1200" b="1" i="1">
                <a:effectLst>
                  <a:outerShdw blurRad="38100" dist="38100" dir="2700000" algn="tl">
                    <a:srgbClr val="C0C0C0"/>
                  </a:outerShdw>
                </a:effectLst>
              </a:rPr>
              <a:t>Зв'язок генетичних факторів з девіантною та асоціальною поведінкою у осіб чоловічої статі підліткового і молодого віку, які страждають на алкогольну залежність</a:t>
            </a:r>
          </a:p>
        </p:txBody>
      </p:sp>
      <p:pic>
        <p:nvPicPr>
          <p:cNvPr id="57350" name="Picture 2"/>
          <p:cNvPicPr>
            <a:picLocks noChangeAspect="1" noChangeArrowheads="1"/>
          </p:cNvPicPr>
          <p:nvPr/>
        </p:nvPicPr>
        <p:blipFill>
          <a:blip r:embed="rId3" cstate="print"/>
          <a:srcRect/>
          <a:stretch>
            <a:fillRect/>
          </a:stretch>
        </p:blipFill>
        <p:spPr bwMode="auto">
          <a:xfrm>
            <a:off x="457200" y="4114800"/>
            <a:ext cx="3870325" cy="1600200"/>
          </a:xfrm>
          <a:prstGeom prst="rect">
            <a:avLst/>
          </a:prstGeom>
          <a:noFill/>
          <a:ln w="9525">
            <a:noFill/>
            <a:miter lim="800000"/>
            <a:headEnd/>
            <a:tailEnd/>
          </a:ln>
        </p:spPr>
      </p:pic>
      <p:pic>
        <p:nvPicPr>
          <p:cNvPr id="57351" name="Picture 3"/>
          <p:cNvPicPr>
            <a:picLocks noChangeAspect="1" noChangeArrowheads="1"/>
          </p:cNvPicPr>
          <p:nvPr/>
        </p:nvPicPr>
        <p:blipFill>
          <a:blip r:embed="rId4" cstate="print"/>
          <a:srcRect/>
          <a:stretch>
            <a:fillRect/>
          </a:stretch>
        </p:blipFill>
        <p:spPr bwMode="auto">
          <a:xfrm>
            <a:off x="4648200" y="4191000"/>
            <a:ext cx="3803650" cy="838200"/>
          </a:xfrm>
          <a:prstGeom prst="rect">
            <a:avLst/>
          </a:prstGeom>
          <a:noFill/>
          <a:ln w="9525">
            <a:noFill/>
            <a:miter lim="800000"/>
            <a:headEnd/>
            <a:tailEnd/>
          </a:ln>
        </p:spPr>
      </p:pic>
      <p:pic>
        <p:nvPicPr>
          <p:cNvPr id="57352" name="Picture 4"/>
          <p:cNvPicPr>
            <a:picLocks noChangeAspect="1" noChangeArrowheads="1"/>
          </p:cNvPicPr>
          <p:nvPr/>
        </p:nvPicPr>
        <p:blipFill>
          <a:blip r:embed="rId5" cstate="print"/>
          <a:srcRect/>
          <a:stretch>
            <a:fillRect/>
          </a:stretch>
        </p:blipFill>
        <p:spPr bwMode="auto">
          <a:xfrm>
            <a:off x="4648200" y="5181600"/>
            <a:ext cx="3810000" cy="82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8370" name="Rectangle 4"/>
          <p:cNvSpPr>
            <a:spLocks noGrp="1" noChangeArrowheads="1"/>
          </p:cNvSpPr>
          <p:nvPr>
            <p:ph type="body" idx="1"/>
          </p:nvPr>
        </p:nvSpPr>
        <p:spPr>
          <a:xfrm>
            <a:off x="457200" y="1447800"/>
            <a:ext cx="8382000" cy="3886200"/>
          </a:xfrm>
          <a:solidFill>
            <a:srgbClr val="CCFFCC"/>
          </a:solidFill>
        </p:spPr>
        <p:txBody>
          <a:bodyPr/>
          <a:lstStyle/>
          <a:p>
            <a:pPr>
              <a:lnSpc>
                <a:spcPct val="70000"/>
              </a:lnSpc>
            </a:pPr>
            <a:r>
              <a:rPr lang="ru-RU" altLang="uk-UA" sz="900" smtClean="0">
                <a:latin typeface="Times New Roman" pitchFamily="18" charset="0"/>
                <a:cs typeface="Times New Roman" pitchFamily="18" charset="0"/>
              </a:rPr>
              <a:t>	</a:t>
            </a:r>
            <a:r>
              <a:rPr lang="ru-RU" altLang="uk-UA" sz="1600" smtClean="0"/>
              <a:t>Таким чином, в ході проведеного дослідження в групі осіб підліткового та молодого віку, які страждають АЗ можна зробити відповідні висновки:</a:t>
            </a:r>
          </a:p>
          <a:p>
            <a:pPr>
              <a:lnSpc>
                <a:spcPct val="70000"/>
              </a:lnSpc>
            </a:pPr>
            <a:r>
              <a:rPr lang="ru-RU" altLang="uk-UA" sz="1600" smtClean="0"/>
              <a:t>достовірно більше осіб, що відрізняються поведінковими і емоційними патернами, асоційованими з агресією у вигляді: схильності до девіантної поведінки, деліквентною поведінкою, нападів невмотивованої люті, утримання під вартою, проблем c органами правопорядку і судимості, перебування під слідством, здійснення асоціальних вчинків;</a:t>
            </a:r>
          </a:p>
          <a:p>
            <a:pPr>
              <a:lnSpc>
                <a:spcPct val="70000"/>
              </a:lnSpc>
            </a:pPr>
            <a:r>
              <a:rPr lang="ru-RU" altLang="uk-UA" sz="1600" smtClean="0"/>
              <a:t>серед осіб зі схильністю до девіантної, деліквентною поведінкою, нападів люті і агресії, асоціальних вчинків достовірно переважають суб'єкти з наявністю спадкової навантаженості по АЗ;</a:t>
            </a:r>
          </a:p>
          <a:p>
            <a:pPr>
              <a:lnSpc>
                <a:spcPct val="70000"/>
              </a:lnSpc>
            </a:pPr>
            <a:r>
              <a:rPr lang="ru-RU" altLang="uk-UA" sz="1600" smtClean="0"/>
              <a:t>наявність спадкової навантаженості по АЗ не є відносним чинником ризику для формування вищевказаних поведінкових і емоційних патернів;</a:t>
            </a:r>
          </a:p>
          <a:p>
            <a:pPr>
              <a:lnSpc>
                <a:spcPct val="70000"/>
              </a:lnSpc>
            </a:pPr>
            <a:r>
              <a:rPr lang="ru-RU" altLang="uk-UA" sz="1600" smtClean="0"/>
              <a:t>є достовірний зв'язок схильності до девіантної поведінки з поліморфними варіантами гена ферменту катехол-О-метилтрансферази COMT (rs4680) (= 10,63; p &lt;0,05);</a:t>
            </a:r>
          </a:p>
          <a:p>
            <a:pPr>
              <a:lnSpc>
                <a:spcPct val="70000"/>
              </a:lnSpc>
            </a:pPr>
            <a:r>
              <a:rPr lang="ru-RU" altLang="uk-UA" sz="1600" smtClean="0"/>
              <a:t>алель L і генотип LL гена ферменту катехол-О-метилтрансферази COMT (rs4680) можуть виступати в ролі фактора ризику схильності до девіантної поведінки з подальшим формуванням АЗ.</a:t>
            </a:r>
          </a:p>
        </p:txBody>
      </p:sp>
      <p:sp>
        <p:nvSpPr>
          <p:cNvPr id="10" name="TextBox 9"/>
          <p:cNvSpPr txBox="1"/>
          <p:nvPr/>
        </p:nvSpPr>
        <p:spPr>
          <a:xfrm>
            <a:off x="1447800" y="304800"/>
            <a:ext cx="5791200" cy="639763"/>
          </a:xfrm>
          <a:prstGeom prst="rect">
            <a:avLst/>
          </a:prstGeom>
          <a:noFill/>
        </p:spPr>
        <p:txBody>
          <a:bodyPr>
            <a:spAutoFit/>
          </a:bodyPr>
          <a:lstStyle/>
          <a:p>
            <a:pPr>
              <a:defRPr/>
            </a:pPr>
            <a:r>
              <a:rPr lang="ru-RU" sz="1200" b="1" i="1">
                <a:effectLst>
                  <a:outerShdw blurRad="38100" dist="38100" dir="2700000" algn="tl">
                    <a:srgbClr val="C0C0C0"/>
                  </a:outerShdw>
                </a:effectLst>
              </a:rPr>
              <a:t>Зв'язок генетичних факторів з девіантною та асоціальною поведінкою у осіб чоловічої статі підліткового і молодого віку, які страждають на алкогольну залежність</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Прямоугольник 3"/>
          <p:cNvSpPr>
            <a:spLocks noChangeArrowheads="1"/>
          </p:cNvSpPr>
          <p:nvPr/>
        </p:nvSpPr>
        <p:spPr bwMode="auto">
          <a:xfrm>
            <a:off x="1054100" y="1881188"/>
            <a:ext cx="6226175" cy="4262437"/>
          </a:xfrm>
          <a:prstGeom prst="rect">
            <a:avLst/>
          </a:prstGeom>
          <a:noFill/>
          <a:ln w="9525">
            <a:noFill/>
            <a:miter lim="800000"/>
            <a:headEnd/>
            <a:tailEnd/>
          </a:ln>
        </p:spPr>
        <p:txBody>
          <a:bodyPr>
            <a:spAutoFit/>
          </a:bodyPr>
          <a:lstStyle/>
          <a:p>
            <a:pPr algn="ctr">
              <a:lnSpc>
                <a:spcPts val="1600"/>
              </a:lnSpc>
              <a:spcAft>
                <a:spcPts val="638"/>
              </a:spcAft>
            </a:pPr>
            <a:r>
              <a:rPr lang="uk-UA" sz="4400">
                <a:solidFill>
                  <a:srgbClr val="000000"/>
                </a:solidFill>
                <a:latin typeface="Candara" pitchFamily="34" charset="0"/>
                <a:ea typeface="Arial Unicode MS" pitchFamily="34" charset="-128"/>
                <a:cs typeface="Candara" pitchFamily="34" charset="0"/>
              </a:rPr>
              <a:t>Злочинність</a:t>
            </a:r>
            <a:endParaRPr lang="uk-UA" sz="4400">
              <a:latin typeface="Candara" pitchFamily="34" charset="0"/>
              <a:ea typeface="Arial Unicode MS" pitchFamily="34" charset="-128"/>
              <a:cs typeface="Candara" pitchFamily="34" charset="0"/>
            </a:endParaRPr>
          </a:p>
          <a:p>
            <a:pPr algn="just">
              <a:lnSpc>
                <a:spcPct val="150000"/>
              </a:lnSpc>
              <a:spcBef>
                <a:spcPts val="1800"/>
              </a:spcBef>
            </a:pPr>
            <a:r>
              <a:rPr lang="uk-UA">
                <a:solidFill>
                  <a:srgbClr val="000000"/>
                </a:solidFill>
                <a:latin typeface="Times New Roman" pitchFamily="18" charset="0"/>
                <a:ea typeface="Arial Unicode MS" pitchFamily="34" charset="-128"/>
                <a:cs typeface="Candara" pitchFamily="34" charset="0"/>
              </a:rPr>
              <a:t> </a:t>
            </a:r>
            <a:r>
              <a:rPr lang="uk-UA" sz="2000">
                <a:solidFill>
                  <a:srgbClr val="000000"/>
                </a:solidFill>
                <a:latin typeface="Times New Roman" pitchFamily="18" charset="0"/>
                <a:ea typeface="Arial Unicode MS" pitchFamily="34" charset="-128"/>
                <a:cs typeface="Candara" pitchFamily="34" charset="0"/>
              </a:rPr>
              <a:t>Нас цікавлять справжні злочинці - професіонали, ті, для кого злочин - не випадковість, не збіг обставин, а основний засіб кар’єри, основне заняття, спосіб життя.</a:t>
            </a:r>
            <a:endParaRPr lang="uk-UA" sz="2000">
              <a:latin typeface="Times New Roman" pitchFamily="18" charset="0"/>
              <a:ea typeface="Arial Unicode MS" pitchFamily="34" charset="-128"/>
              <a:cs typeface="Candara" pitchFamily="34" charset="0"/>
            </a:endParaRPr>
          </a:p>
          <a:p>
            <a:pPr>
              <a:lnSpc>
                <a:spcPct val="150000"/>
              </a:lnSpc>
            </a:pPr>
            <a:r>
              <a:rPr lang="uk-UA" sz="2000">
                <a:solidFill>
                  <a:srgbClr val="000000"/>
                </a:solidFill>
                <a:latin typeface="Times New Roman" pitchFamily="18" charset="0"/>
                <a:ea typeface="Arial Unicode MS" pitchFamily="34" charset="-128"/>
                <a:cs typeface="Candara" pitchFamily="34" charset="0"/>
              </a:rPr>
              <a:t>Професійні, рецидивуючі злочинці - чи є вони жертвами виховання, середовища, або ж можна у них виявити біологічні, спадкові особливості, що штовхають на тяжкі злочини.</a:t>
            </a:r>
            <a:endParaRPr lang="uk-UA" sz="2000">
              <a:latin typeface="Times New Roman" pitchFamily="18" charset="0"/>
              <a:ea typeface="Arial Unicode MS" pitchFamily="34" charset="-128"/>
              <a:cs typeface="Candara"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3"/>
          <p:cNvSpPr txBox="1">
            <a:spLocks noChangeArrowheads="1"/>
          </p:cNvSpPr>
          <p:nvPr/>
        </p:nvSpPr>
        <p:spPr bwMode="auto">
          <a:xfrm>
            <a:off x="1816100" y="209550"/>
            <a:ext cx="5041900" cy="1446213"/>
          </a:xfrm>
          <a:prstGeom prst="rect">
            <a:avLst/>
          </a:prstGeom>
          <a:noFill/>
          <a:ln w="9525">
            <a:noFill/>
            <a:miter lim="800000"/>
            <a:headEnd/>
            <a:tailEnd/>
          </a:ln>
        </p:spPr>
        <p:txBody>
          <a:bodyPr>
            <a:spAutoFit/>
          </a:bodyPr>
          <a:lstStyle/>
          <a:p>
            <a:r>
              <a:rPr lang="uk-UA" sz="4400">
                <a:latin typeface="Trebuchet MS" pitchFamily="34" charset="0"/>
              </a:rPr>
              <a:t>Середовищні фактори агресії </a:t>
            </a:r>
          </a:p>
        </p:txBody>
      </p:sp>
      <p:sp>
        <p:nvSpPr>
          <p:cNvPr id="60418" name="Прямоугольник 4"/>
          <p:cNvSpPr>
            <a:spLocks noChangeArrowheads="1"/>
          </p:cNvSpPr>
          <p:nvPr/>
        </p:nvSpPr>
        <p:spPr bwMode="auto">
          <a:xfrm>
            <a:off x="0" y="2163763"/>
            <a:ext cx="8148638" cy="4432300"/>
          </a:xfrm>
          <a:prstGeom prst="rect">
            <a:avLst/>
          </a:prstGeom>
          <a:noFill/>
          <a:ln w="9525">
            <a:noFill/>
            <a:miter lim="800000"/>
            <a:headEnd/>
            <a:tailEnd/>
          </a:ln>
        </p:spPr>
        <p:txBody>
          <a:bodyPr>
            <a:spAutoFit/>
          </a:bodyPr>
          <a:lstStyle/>
          <a:p>
            <a:pPr marL="152400" indent="-152400" algn="just">
              <a:lnSpc>
                <a:spcPct val="150000"/>
              </a:lnSpc>
              <a:spcBef>
                <a:spcPts val="1800"/>
              </a:spcBef>
            </a:pPr>
            <a:r>
              <a:rPr lang="uk-UA" sz="2800">
                <a:solidFill>
                  <a:srgbClr val="000000"/>
                </a:solidFill>
                <a:latin typeface="Times New Roman" pitchFamily="18" charset="0"/>
                <a:ea typeface="Arial Unicode MS" pitchFamily="34" charset="-128"/>
                <a:cs typeface="Arial Unicode MS" pitchFamily="34" charset="-128"/>
              </a:rPr>
              <a:t>В психогенетиці виділяють дві складові частини середовиша:</a:t>
            </a:r>
          </a:p>
          <a:p>
            <a:pPr marL="152400" indent="-152400" algn="just">
              <a:lnSpc>
                <a:spcPct val="150000"/>
              </a:lnSpc>
              <a:spcBef>
                <a:spcPts val="1800"/>
              </a:spcBef>
            </a:pPr>
            <a:r>
              <a:rPr lang="uk-UA" sz="2800">
                <a:solidFill>
                  <a:srgbClr val="000000"/>
                </a:solidFill>
                <a:latin typeface="Times New Roman" pitchFamily="18" charset="0"/>
                <a:ea typeface="Arial Unicode MS" pitchFamily="34" charset="-128"/>
                <a:cs typeface="Arial Unicode MS" pitchFamily="34" charset="-128"/>
              </a:rPr>
              <a:t>Загальне середовище – загальносімейне середовище.</a:t>
            </a:r>
          </a:p>
          <a:p>
            <a:pPr marL="152400" indent="-152400" algn="just">
              <a:lnSpc>
                <a:spcPct val="150000"/>
              </a:lnSpc>
              <a:spcBef>
                <a:spcPts val="1800"/>
              </a:spcBef>
            </a:pPr>
            <a:r>
              <a:rPr lang="uk-UA" sz="2800">
                <a:solidFill>
                  <a:srgbClr val="000000"/>
                </a:solidFill>
                <a:latin typeface="Times New Roman" pitchFamily="18" charset="0"/>
                <a:ea typeface="Arial Unicode MS" pitchFamily="34" charset="-128"/>
                <a:cs typeface="Arial Unicode MS" pitchFamily="34" charset="-128"/>
              </a:rPr>
              <a:t>Індивідуальне середовище – середовищні умови, різні у різних членів однієї сім</a:t>
            </a:r>
            <a:r>
              <a:rPr lang="en-US" sz="2800">
                <a:solidFill>
                  <a:srgbClr val="000000"/>
                </a:solidFill>
                <a:latin typeface="Times New Roman" pitchFamily="18" charset="0"/>
                <a:ea typeface="Arial Unicode MS" pitchFamily="34" charset="-128"/>
                <a:cs typeface="Arial Unicode MS" pitchFamily="34" charset="-128"/>
              </a:rPr>
              <a:t>’</a:t>
            </a:r>
            <a:r>
              <a:rPr lang="uk-UA" sz="2800">
                <a:solidFill>
                  <a:srgbClr val="000000"/>
                </a:solidFill>
                <a:latin typeface="Times New Roman" pitchFamily="18" charset="0"/>
                <a:ea typeface="Arial Unicode MS" pitchFamily="34" charset="-128"/>
                <a:cs typeface="Arial Unicode MS" pitchFamily="34" charset="-128"/>
              </a:rPr>
              <a:t>ї. </a:t>
            </a:r>
            <a:endParaRPr lang="uk-UA" sz="2800">
              <a:latin typeface="Trebuchet MS"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Прямоугольник 3"/>
          <p:cNvSpPr>
            <a:spLocks noChangeArrowheads="1"/>
          </p:cNvSpPr>
          <p:nvPr/>
        </p:nvSpPr>
        <p:spPr bwMode="auto">
          <a:xfrm>
            <a:off x="0" y="1330325"/>
            <a:ext cx="8148638" cy="4581525"/>
          </a:xfrm>
          <a:prstGeom prst="rect">
            <a:avLst/>
          </a:prstGeom>
          <a:noFill/>
          <a:ln w="9525">
            <a:noFill/>
            <a:miter lim="800000"/>
            <a:headEnd/>
            <a:tailEnd/>
          </a:ln>
        </p:spPr>
        <p:txBody>
          <a:bodyPr>
            <a:spAutoFit/>
          </a:bodyPr>
          <a:lstStyle/>
          <a:p>
            <a:pPr marL="152400" indent="-152400" algn="just">
              <a:lnSpc>
                <a:spcPct val="150000"/>
              </a:lnSpc>
              <a:spcBef>
                <a:spcPts val="1800"/>
              </a:spcBef>
            </a:pPr>
            <a:r>
              <a:rPr lang="uk-UA" sz="2800">
                <a:solidFill>
                  <a:srgbClr val="000000"/>
                </a:solidFill>
                <a:latin typeface="Times New Roman" pitchFamily="18" charset="0"/>
                <a:ea typeface="Arial Unicode MS" pitchFamily="34" charset="-128"/>
                <a:cs typeface="Arial Unicode MS" pitchFamily="34" charset="-128"/>
              </a:rPr>
              <a:t>В даний час висуваються дуже цікаві гіпотези «конструювання» людиною свого індивідуального середовища на підставі його генотипу.</a:t>
            </a:r>
            <a:endParaRPr lang="uk-UA" sz="2800">
              <a:latin typeface="Times New Roman" pitchFamily="18" charset="0"/>
              <a:ea typeface="Arial Unicode MS" pitchFamily="34" charset="-128"/>
              <a:cs typeface="Arial Unicode MS" pitchFamily="34" charset="-128"/>
            </a:endParaRPr>
          </a:p>
          <a:p>
            <a:pPr marL="152400" indent="-152400">
              <a:lnSpc>
                <a:spcPct val="150000"/>
              </a:lnSpc>
            </a:pPr>
            <a:r>
              <a:rPr lang="uk-UA" sz="2800">
                <a:solidFill>
                  <a:srgbClr val="000000"/>
                </a:solidFill>
                <a:latin typeface="Times New Roman" pitchFamily="18" charset="0"/>
                <a:ea typeface="Arial Unicode MS" pitchFamily="34" charset="-128"/>
                <a:cs typeface="Arial Unicode MS" pitchFamily="34" charset="-128"/>
              </a:rPr>
              <a:t>Схожість ознак у родичів в одній сім’ї більшою мірою пояснюється спільністю генів, а не спільністю сімейного середовища</a:t>
            </a:r>
            <a:endParaRPr lang="uk-UA" sz="2800">
              <a:latin typeface="Trebuchet MS"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p:cNvSpPr txBox="1">
            <a:spLocks noChangeArrowheads="1"/>
          </p:cNvSpPr>
          <p:nvPr/>
        </p:nvSpPr>
        <p:spPr bwMode="auto">
          <a:xfrm>
            <a:off x="255588" y="215900"/>
            <a:ext cx="7785100" cy="1446213"/>
          </a:xfrm>
          <a:prstGeom prst="rect">
            <a:avLst/>
          </a:prstGeom>
          <a:noFill/>
          <a:ln w="9525">
            <a:noFill/>
            <a:miter lim="800000"/>
            <a:headEnd/>
            <a:tailEnd/>
          </a:ln>
        </p:spPr>
        <p:txBody>
          <a:bodyPr>
            <a:spAutoFit/>
          </a:bodyPr>
          <a:lstStyle/>
          <a:p>
            <a:pPr algn="ctr"/>
            <a:r>
              <a:rPr lang="uk-UA" sz="4400">
                <a:latin typeface="Trebuchet MS" pitchFamily="34" charset="0"/>
              </a:rPr>
              <a:t>Реактивна кореляція «генотип-середовище»</a:t>
            </a:r>
          </a:p>
        </p:txBody>
      </p:sp>
      <p:sp>
        <p:nvSpPr>
          <p:cNvPr id="5" name="TextBox 4"/>
          <p:cNvSpPr txBox="1"/>
          <p:nvPr/>
        </p:nvSpPr>
        <p:spPr>
          <a:xfrm>
            <a:off x="685800" y="2084388"/>
            <a:ext cx="6427788" cy="2246312"/>
          </a:xfrm>
          <a:prstGeom prst="rect">
            <a:avLst/>
          </a:prstGeom>
          <a:noFill/>
        </p:spPr>
        <p:txBody>
          <a:bodyPr>
            <a:spAutoFit/>
          </a:bodyPr>
          <a:lstStyle/>
          <a:p>
            <a:pPr fontAlgn="auto">
              <a:spcBef>
                <a:spcPts val="0"/>
              </a:spcBef>
              <a:spcAft>
                <a:spcPts val="0"/>
              </a:spcAft>
              <a:defRPr/>
            </a:pPr>
            <a:r>
              <a:rPr lang="uk-UA" sz="2800" dirty="0">
                <a:latin typeface="Times New Roman" panose="02020603050405020304" pitchFamily="18" charset="0"/>
                <a:cs typeface="Times New Roman" panose="02020603050405020304" pitchFamily="18" charset="0"/>
              </a:rPr>
              <a:t>Існують три типи кореляції:</a:t>
            </a:r>
          </a:p>
          <a:p>
            <a:pPr marL="457200" indent="-457200" fontAlgn="auto">
              <a:spcBef>
                <a:spcPts val="0"/>
              </a:spcBef>
              <a:spcAft>
                <a:spcPts val="0"/>
              </a:spcAft>
              <a:buFont typeface="Arial" panose="020B0604020202020204" pitchFamily="34" charset="0"/>
              <a:buChar char="•"/>
              <a:defRPr/>
            </a:pPr>
            <a:r>
              <a:rPr lang="uk-UA" sz="2800" dirty="0">
                <a:latin typeface="Times New Roman" panose="02020603050405020304" pitchFamily="18" charset="0"/>
                <a:cs typeface="Times New Roman" panose="02020603050405020304" pitchFamily="18" charset="0"/>
              </a:rPr>
              <a:t>пасивна;</a:t>
            </a:r>
          </a:p>
          <a:p>
            <a:pPr marL="457200" indent="-457200" fontAlgn="auto">
              <a:spcBef>
                <a:spcPts val="0"/>
              </a:spcBef>
              <a:spcAft>
                <a:spcPts val="0"/>
              </a:spcAft>
              <a:buFont typeface="Arial" panose="020B0604020202020204" pitchFamily="34" charset="0"/>
              <a:buChar char="•"/>
              <a:defRPr/>
            </a:pPr>
            <a:r>
              <a:rPr lang="uk-UA" sz="2800" dirty="0">
                <a:latin typeface="Times New Roman" panose="02020603050405020304" pitchFamily="18" charset="0"/>
                <a:cs typeface="Times New Roman" panose="02020603050405020304" pitchFamily="18" charset="0"/>
              </a:rPr>
              <a:t>реактивна;</a:t>
            </a:r>
          </a:p>
          <a:p>
            <a:pPr marL="457200" indent="-457200" fontAlgn="auto">
              <a:spcBef>
                <a:spcPts val="0"/>
              </a:spcBef>
              <a:spcAft>
                <a:spcPts val="0"/>
              </a:spcAft>
              <a:buFont typeface="Arial" panose="020B0604020202020204" pitchFamily="34" charset="0"/>
              <a:buChar char="•"/>
              <a:defRPr/>
            </a:pPr>
            <a:r>
              <a:rPr lang="uk-UA" sz="2800" dirty="0">
                <a:latin typeface="Times New Roman" panose="02020603050405020304" pitchFamily="18" charset="0"/>
                <a:cs typeface="Times New Roman" panose="02020603050405020304" pitchFamily="18" charset="0"/>
              </a:rPr>
              <a:t>активна</a:t>
            </a:r>
          </a:p>
          <a:p>
            <a:pPr fontAlgn="auto">
              <a:spcBef>
                <a:spcPts val="0"/>
              </a:spcBef>
              <a:spcAft>
                <a:spcPts val="0"/>
              </a:spcAft>
              <a:defRPr/>
            </a:pPr>
            <a:endParaRPr lang="uk-UA"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Прямоугольник 3"/>
          <p:cNvSpPr>
            <a:spLocks noChangeArrowheads="1"/>
          </p:cNvSpPr>
          <p:nvPr/>
        </p:nvSpPr>
        <p:spPr bwMode="auto">
          <a:xfrm>
            <a:off x="820738" y="444500"/>
            <a:ext cx="6278562" cy="6116638"/>
          </a:xfrm>
          <a:prstGeom prst="rect">
            <a:avLst/>
          </a:prstGeom>
          <a:noFill/>
          <a:ln w="9525">
            <a:noFill/>
            <a:miter lim="800000"/>
            <a:headEnd/>
            <a:tailEnd/>
          </a:ln>
        </p:spPr>
        <p:txBody>
          <a:bodyPr>
            <a:spAutoFit/>
          </a:bodyPr>
          <a:lstStyle/>
          <a:p>
            <a:pPr marL="152400" indent="-152400" algn="just">
              <a:lnSpc>
                <a:spcPct val="150000"/>
              </a:lnSpc>
            </a:pPr>
            <a:r>
              <a:rPr lang="uk-UA" sz="2400">
                <a:solidFill>
                  <a:srgbClr val="000000"/>
                </a:solidFill>
                <a:latin typeface="Times New Roman" pitchFamily="18" charset="0"/>
                <a:ea typeface="Arial Unicode MS" pitchFamily="34" charset="-128"/>
                <a:cs typeface="Arial Unicode MS" pitchFamily="34" charset="-128"/>
              </a:rPr>
              <a:t>Пасивна ГС-кореляція - діти </a:t>
            </a:r>
            <a:r>
              <a:rPr lang="uk-UA" sz="2400">
                <a:solidFill>
                  <a:srgbClr val="000000"/>
                </a:solidFill>
                <a:latin typeface="Microsoft Sans Serif" pitchFamily="34" charset="0"/>
                <a:ea typeface="Arial Unicode MS" pitchFamily="34" charset="-128"/>
                <a:cs typeface="Microsoft Sans Serif" pitchFamily="34" charset="0"/>
              </a:rPr>
              <a:t>успадковують </a:t>
            </a:r>
            <a:r>
              <a:rPr lang="uk-UA" sz="2400" b="1">
                <a:solidFill>
                  <a:srgbClr val="000000"/>
                </a:solidFill>
                <a:latin typeface="Times New Roman" pitchFamily="18" charset="0"/>
                <a:ea typeface="Arial Unicode MS" pitchFamily="34" charset="-128"/>
                <a:cs typeface="Arial Unicode MS" pitchFamily="34" charset="-128"/>
              </a:rPr>
              <a:t>від </a:t>
            </a:r>
            <a:r>
              <a:rPr lang="uk-UA" sz="2400">
                <a:solidFill>
                  <a:srgbClr val="000000"/>
                </a:solidFill>
                <a:latin typeface="Times New Roman" pitchFamily="18" charset="0"/>
                <a:ea typeface="Arial Unicode MS" pitchFamily="34" charset="-128"/>
                <a:cs typeface="Arial Unicode MS" pitchFamily="34" charset="-128"/>
              </a:rPr>
              <a:t>батьків середовище, корелює з їх генотипом.</a:t>
            </a:r>
            <a:endParaRPr lang="uk-UA" sz="2400">
              <a:latin typeface="Times New Roman" pitchFamily="18" charset="0"/>
              <a:ea typeface="Arial Unicode MS" pitchFamily="34" charset="-128"/>
              <a:cs typeface="Arial Unicode MS" pitchFamily="34" charset="-128"/>
            </a:endParaRPr>
          </a:p>
          <a:p>
            <a:pPr marL="152400" indent="-152400" algn="just">
              <a:lnSpc>
                <a:spcPct val="150000"/>
              </a:lnSpc>
            </a:pPr>
            <a:r>
              <a:rPr lang="uk-UA" sz="2400">
                <a:solidFill>
                  <a:srgbClr val="000000"/>
                </a:solidFill>
                <a:latin typeface="Times New Roman" pitchFamily="18" charset="0"/>
                <a:ea typeface="Arial Unicode MS" pitchFamily="34" charset="-128"/>
                <a:cs typeface="Arial Unicode MS" pitchFamily="34" charset="-128"/>
              </a:rPr>
              <a:t>Активна ГС-кореляція - носій певного генотипу сам вибирає або створює середовище, корелює з її вродженими особливостями.</a:t>
            </a:r>
            <a:endParaRPr lang="uk-UA" sz="2400">
              <a:latin typeface="Times New Roman" pitchFamily="18" charset="0"/>
              <a:ea typeface="Arial Unicode MS" pitchFamily="34" charset="-128"/>
              <a:cs typeface="Arial Unicode MS" pitchFamily="34" charset="-128"/>
            </a:endParaRPr>
          </a:p>
          <a:p>
            <a:pPr marL="152400" indent="-152400">
              <a:lnSpc>
                <a:spcPct val="150000"/>
              </a:lnSpc>
            </a:pPr>
            <a:r>
              <a:rPr lang="uk-UA" sz="2400">
                <a:solidFill>
                  <a:srgbClr val="000000"/>
                </a:solidFill>
                <a:latin typeface="Times New Roman" pitchFamily="18" charset="0"/>
                <a:ea typeface="Arial Unicode MS" pitchFamily="34" charset="-128"/>
                <a:cs typeface="Arial Unicode MS" pitchFamily="34" charset="-128"/>
              </a:rPr>
              <a:t>Реактивна ГС-кореляція — реакція середовища впливає на прояв вроджених психічних властивостей і призводить до переважання певних особистісних рис.</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Прямоугольник 3"/>
          <p:cNvSpPr>
            <a:spLocks noChangeArrowheads="1"/>
          </p:cNvSpPr>
          <p:nvPr/>
        </p:nvSpPr>
        <p:spPr bwMode="auto">
          <a:xfrm>
            <a:off x="658813" y="1046163"/>
            <a:ext cx="6831012" cy="3294062"/>
          </a:xfrm>
          <a:prstGeom prst="rect">
            <a:avLst/>
          </a:prstGeom>
          <a:noFill/>
          <a:ln w="9525">
            <a:noFill/>
            <a:miter lim="800000"/>
            <a:headEnd/>
            <a:tailEnd/>
          </a:ln>
        </p:spPr>
        <p:txBody>
          <a:bodyPr>
            <a:spAutoFit/>
          </a:bodyPr>
          <a:lstStyle/>
          <a:p>
            <a:pPr indent="482600" algn="ctr">
              <a:lnSpc>
                <a:spcPct val="150000"/>
              </a:lnSpc>
              <a:spcAft>
                <a:spcPts val="2175"/>
              </a:spcAft>
            </a:pPr>
            <a:r>
              <a:rPr lang="uk-UA" sz="3200" b="1">
                <a:solidFill>
                  <a:srgbClr val="000000"/>
                </a:solidFill>
                <a:latin typeface="Times New Roman" pitchFamily="18" charset="0"/>
                <a:ea typeface="Arial Unicode MS" pitchFamily="34" charset="-128"/>
                <a:cs typeface="Arial Unicode MS" pitchFamily="34" charset="-128"/>
              </a:rPr>
              <a:t>ВПЛИВ СПАДКОВИХ ФАКТОРІВ НА ЗЛОЧИННІСТЬ</a:t>
            </a:r>
            <a:endParaRPr lang="uk-UA" sz="3200" b="1">
              <a:latin typeface="Times New Roman" pitchFamily="18" charset="0"/>
              <a:ea typeface="Arial Unicode MS" pitchFamily="34" charset="-128"/>
              <a:cs typeface="Arial Unicode MS" pitchFamily="34" charset="-128"/>
            </a:endParaRPr>
          </a:p>
          <a:p>
            <a:pPr indent="482600"/>
            <a:r>
              <a:rPr lang="uk-UA" sz="2400">
                <a:solidFill>
                  <a:srgbClr val="000000"/>
                </a:solidFill>
                <a:latin typeface="Times New Roman" pitchFamily="18" charset="0"/>
                <a:ea typeface="Arial Unicode MS" pitchFamily="34" charset="-128"/>
                <a:cs typeface="Arial Unicode MS" pitchFamily="34" charset="-128"/>
              </a:rPr>
              <a:t>Особливе значення для психогенетики має успадкування, оскільки саме воно визначає відносну роль факторів генотипу і середовища у формуванні індивідуальних відмінностей.</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Содержимое 2"/>
          <p:cNvSpPr>
            <a:spLocks noGrp="1"/>
          </p:cNvSpPr>
          <p:nvPr>
            <p:ph idx="1"/>
          </p:nvPr>
        </p:nvSpPr>
        <p:spPr>
          <a:xfrm>
            <a:off x="344488" y="414338"/>
            <a:ext cx="7643812" cy="5691187"/>
          </a:xfrm>
        </p:spPr>
        <p:txBody>
          <a:bodyPr/>
          <a:lstStyle/>
          <a:p>
            <a:r>
              <a:rPr lang="ru-RU" sz="1800" smtClean="0"/>
              <a:t>Теорії інстинктивної агресії (Зигмунт Фрейд, Конрад Лоренц)</a:t>
            </a:r>
          </a:p>
          <a:p>
            <a:r>
              <a:rPr lang="ru-RU" sz="1800" smtClean="0"/>
              <a:t>Агресія обумовлена ​​біологічними факторами:</a:t>
            </a:r>
          </a:p>
          <a:p>
            <a:r>
              <a:rPr lang="ru-RU" sz="1800" smtClean="0"/>
              <a:t>- вплив нервової системи (існує локалізований «центр агресії»);</a:t>
            </a:r>
          </a:p>
          <a:p>
            <a:r>
              <a:rPr lang="ru-RU" sz="1800" smtClean="0"/>
              <a:t>- генетичний вплив (власний фактор); </a:t>
            </a:r>
          </a:p>
          <a:p>
            <a:r>
              <a:rPr lang="ru-RU" sz="1800" smtClean="0"/>
              <a:t> - біохімічні фактори (хімічний склад крові в стані алкогольного </a:t>
            </a:r>
            <a:r>
              <a:rPr lang="uk-UA" sz="1800" smtClean="0"/>
              <a:t>оп'яніння</a:t>
            </a:r>
            <a:r>
              <a:rPr lang="ru-RU" sz="1800" smtClean="0"/>
              <a:t>, рівень тестостерону);</a:t>
            </a:r>
          </a:p>
          <a:p>
            <a:endParaRPr lang="ru-RU" sz="1800" smtClean="0"/>
          </a:p>
          <a:p>
            <a:r>
              <a:rPr lang="ru-RU" sz="1800" smtClean="0"/>
              <a:t>Фрустраційна теорія агресії (Джон Долард)</a:t>
            </a:r>
          </a:p>
          <a:p>
            <a:r>
              <a:rPr lang="ru-RU" sz="1800" smtClean="0"/>
              <a:t>Відповідно до цієї </a:t>
            </a:r>
            <a:r>
              <a:rPr lang="uk-UA" sz="1800" smtClean="0"/>
              <a:t>теорії енергія агресії необов'язково розряджається на своїй першопричині</a:t>
            </a:r>
          </a:p>
          <a:p>
            <a:r>
              <a:rPr lang="uk-UA" sz="1800" smtClean="0"/>
              <a:t>Фрустрація психічного стану (напруження), викликане об'єктивно невизначеними (або суб'єктивно так відтвореними) перешкодами</a:t>
            </a:r>
          </a:p>
          <a:p>
            <a:endParaRPr lang="uk-UA" sz="1800" smtClean="0"/>
          </a:p>
          <a:p>
            <a:r>
              <a:rPr lang="ru-RU" sz="1800" smtClean="0"/>
              <a:t>Теорія соціального вчення (Альберт Бандура)</a:t>
            </a:r>
          </a:p>
          <a:p>
            <a:r>
              <a:rPr lang="ru-RU" sz="1800" smtClean="0"/>
              <a:t>Згідно з цією теорією ми вчимося соціальному введенню за допомогою спостереження та імітації та під д</a:t>
            </a:r>
            <a:r>
              <a:rPr lang="uk-UA" sz="1800" smtClean="0"/>
              <a:t>ією </a:t>
            </a:r>
            <a:r>
              <a:rPr lang="ru-RU" sz="1800" smtClean="0"/>
              <a:t>винагород і покарань</a:t>
            </a:r>
          </a:p>
          <a:p>
            <a:r>
              <a:rPr lang="ru-RU" sz="1800" smtClean="0"/>
              <a:t>Фактори вчення (сім'я, система освіти, соціальне середовище)</a:t>
            </a:r>
          </a:p>
        </p:txBody>
      </p:sp>
      <p:sp>
        <p:nvSpPr>
          <p:cNvPr id="28674" name="Text Box 4"/>
          <p:cNvSpPr txBox="1">
            <a:spLocks noChangeArrowheads="1"/>
          </p:cNvSpPr>
          <p:nvPr/>
        </p:nvSpPr>
        <p:spPr bwMode="auto">
          <a:xfrm>
            <a:off x="2606675" y="69850"/>
            <a:ext cx="1874838" cy="366713"/>
          </a:xfrm>
          <a:prstGeom prst="rect">
            <a:avLst/>
          </a:prstGeom>
          <a:noFill/>
          <a:ln w="9525">
            <a:noFill/>
            <a:miter lim="800000"/>
            <a:headEnd/>
            <a:tailEnd/>
          </a:ln>
        </p:spPr>
        <p:txBody>
          <a:bodyPr wrap="none">
            <a:spAutoFit/>
          </a:bodyPr>
          <a:lstStyle/>
          <a:p>
            <a:pPr algn="ctr"/>
            <a:r>
              <a:rPr lang="uk-UA"/>
              <a:t>Природа агресії</a:t>
            </a:r>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Прямоугольник 3"/>
          <p:cNvSpPr>
            <a:spLocks noChangeArrowheads="1"/>
          </p:cNvSpPr>
          <p:nvPr/>
        </p:nvSpPr>
        <p:spPr bwMode="auto">
          <a:xfrm>
            <a:off x="860425" y="1449388"/>
            <a:ext cx="6670675" cy="3378200"/>
          </a:xfrm>
          <a:prstGeom prst="rect">
            <a:avLst/>
          </a:prstGeom>
          <a:noFill/>
          <a:ln w="9525">
            <a:noFill/>
            <a:miter lim="800000"/>
            <a:headEnd/>
            <a:tailEnd/>
          </a:ln>
        </p:spPr>
        <p:txBody>
          <a:bodyPr>
            <a:spAutoFit/>
          </a:bodyPr>
          <a:lstStyle/>
          <a:p>
            <a:pPr marL="279400" indent="-127000" algn="just">
              <a:lnSpc>
                <a:spcPct val="150000"/>
              </a:lnSpc>
            </a:pPr>
            <a:r>
              <a:rPr lang="uk-UA" sz="2400">
                <a:solidFill>
                  <a:srgbClr val="000000"/>
                </a:solidFill>
                <a:latin typeface="Times New Roman" pitchFamily="18" charset="0"/>
                <a:ea typeface="Arial Unicode MS" pitchFamily="34" charset="-128"/>
                <a:cs typeface="Arial Unicode MS" pitchFamily="34" charset="-128"/>
              </a:rPr>
              <a:t>Для виявлення генетичних і середовишних впливів на фенотипи застосовуються три основні підходи</a:t>
            </a:r>
          </a:p>
          <a:p>
            <a:pPr marL="279400" indent="-127000" algn="just">
              <a:lnSpc>
                <a:spcPct val="150000"/>
              </a:lnSpc>
              <a:buFont typeface="Arial" charset="0"/>
              <a:buChar char="•"/>
            </a:pPr>
            <a:r>
              <a:rPr lang="uk-UA" sz="2400">
                <a:solidFill>
                  <a:srgbClr val="000000"/>
                </a:solidFill>
                <a:latin typeface="Times New Roman" pitchFamily="18" charset="0"/>
                <a:ea typeface="Arial Unicode MS" pitchFamily="34" charset="-128"/>
                <a:cs typeface="Arial Unicode MS" pitchFamily="34" charset="-128"/>
              </a:rPr>
              <a:t>близнюкове дослідження, </a:t>
            </a:r>
          </a:p>
          <a:p>
            <a:pPr marL="279400" indent="-127000" algn="just">
              <a:lnSpc>
                <a:spcPct val="150000"/>
              </a:lnSpc>
              <a:buFont typeface="Arial" charset="0"/>
              <a:buChar char="•"/>
            </a:pPr>
            <a:r>
              <a:rPr lang="uk-UA" sz="2400">
                <a:solidFill>
                  <a:srgbClr val="000000"/>
                </a:solidFill>
                <a:latin typeface="Times New Roman" pitchFamily="18" charset="0"/>
                <a:ea typeface="Arial Unicode MS" pitchFamily="34" charset="-128"/>
                <a:cs typeface="Arial Unicode MS" pitchFamily="34" charset="-128"/>
              </a:rPr>
              <a:t>дослідження прийомних дітей, </a:t>
            </a:r>
          </a:p>
          <a:p>
            <a:pPr marL="279400" indent="-127000" algn="just">
              <a:lnSpc>
                <a:spcPct val="150000"/>
              </a:lnSpc>
              <a:buFont typeface="Arial" charset="0"/>
              <a:buChar char="•"/>
            </a:pPr>
            <a:r>
              <a:rPr lang="uk-UA" sz="2400">
                <a:solidFill>
                  <a:srgbClr val="000000"/>
                </a:solidFill>
                <a:latin typeface="Times New Roman" pitchFamily="18" charset="0"/>
                <a:ea typeface="Arial Unicode MS" pitchFamily="34" charset="-128"/>
                <a:cs typeface="Arial Unicode MS" pitchFamily="34" charset="-128"/>
              </a:rPr>
              <a:t>сімейний аналіз (генеалогічний).</a:t>
            </a:r>
            <a:endParaRPr lang="uk-UA" sz="2400">
              <a:latin typeface="Times New Roman" pitchFamily="18"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Прямоугольник 3"/>
          <p:cNvSpPr>
            <a:spLocks noChangeArrowheads="1"/>
          </p:cNvSpPr>
          <p:nvPr/>
        </p:nvSpPr>
        <p:spPr bwMode="auto">
          <a:xfrm>
            <a:off x="120650" y="811213"/>
            <a:ext cx="7974013" cy="5451475"/>
          </a:xfrm>
          <a:prstGeom prst="rect">
            <a:avLst/>
          </a:prstGeom>
          <a:noFill/>
          <a:ln w="9525">
            <a:noFill/>
            <a:miter lim="800000"/>
            <a:headEnd/>
            <a:tailEnd/>
          </a:ln>
        </p:spPr>
        <p:txBody>
          <a:bodyPr>
            <a:spAutoFit/>
          </a:bodyPr>
          <a:lstStyle/>
          <a:p>
            <a:pPr marL="139700" indent="-139700" algn="just">
              <a:lnSpc>
                <a:spcPct val="150000"/>
              </a:lnSpc>
              <a:spcBef>
                <a:spcPts val="1800"/>
              </a:spcBef>
            </a:pPr>
            <a:r>
              <a:rPr lang="uk-UA" sz="2800">
                <a:solidFill>
                  <a:srgbClr val="000000"/>
                </a:solidFill>
                <a:latin typeface="Times New Roman" pitchFamily="18" charset="0"/>
                <a:ea typeface="Arial Unicode MS" pitchFamily="34" charset="-128"/>
                <a:cs typeface="Arial Unicode MS" pitchFamily="34" charset="-128"/>
              </a:rPr>
              <a:t>Дослідження співвідношення злочинності і спадкових факторів показують:</a:t>
            </a:r>
          </a:p>
          <a:p>
            <a:pPr marL="139700" indent="-139700" algn="just">
              <a:lnSpc>
                <a:spcPct val="150000"/>
              </a:lnSpc>
              <a:spcBef>
                <a:spcPts val="1800"/>
              </a:spcBef>
              <a:buFont typeface="Arial" charset="0"/>
              <a:buChar char="•"/>
            </a:pPr>
            <a:r>
              <a:rPr lang="uk-UA" sz="2800">
                <a:solidFill>
                  <a:srgbClr val="000000"/>
                </a:solidFill>
                <a:latin typeface="Times New Roman" pitchFamily="18" charset="0"/>
                <a:ea typeface="Arial Unicode MS" pitchFamily="34" charset="-128"/>
                <a:cs typeface="Arial Unicode MS" pitchFamily="34" charset="-128"/>
              </a:rPr>
              <a:t>конкордантність монозиготних близнюків по цій характеристиці вище, ніж дизиготних;</a:t>
            </a:r>
            <a:endParaRPr lang="uk-UA" sz="2800">
              <a:latin typeface="Times New Roman" pitchFamily="18" charset="0"/>
              <a:ea typeface="Arial Unicode MS" pitchFamily="34" charset="-128"/>
              <a:cs typeface="Arial Unicode MS" pitchFamily="34" charset="-128"/>
            </a:endParaRPr>
          </a:p>
          <a:p>
            <a:pPr marL="139700" indent="-139700">
              <a:lnSpc>
                <a:spcPct val="150000"/>
              </a:lnSpc>
              <a:buFont typeface="Arial" charset="0"/>
              <a:buChar char="•"/>
            </a:pPr>
            <a:r>
              <a:rPr lang="uk-UA" sz="2800">
                <a:solidFill>
                  <a:srgbClr val="000000"/>
                </a:solidFill>
                <a:latin typeface="Times New Roman" pitchFamily="18" charset="0"/>
                <a:ea typeface="Arial Unicode MS" pitchFamily="34" charset="-128"/>
                <a:cs typeface="Arial Unicode MS" pitchFamily="34" charset="-128"/>
              </a:rPr>
              <a:t>всі підстави вважати, що середовищність впливу тут надають досить значний вплив на дисперсію ознаки, причому грає роль якраз загальне (розділена) середовище.</a:t>
            </a:r>
            <a:endParaRPr lang="uk-UA" sz="2800">
              <a:latin typeface="Trebuchet MS"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3"/>
          <p:cNvSpPr txBox="1">
            <a:spLocks noChangeArrowheads="1"/>
          </p:cNvSpPr>
          <p:nvPr/>
        </p:nvSpPr>
        <p:spPr bwMode="auto">
          <a:xfrm>
            <a:off x="1169988" y="1774825"/>
            <a:ext cx="6413500" cy="2654300"/>
          </a:xfrm>
          <a:prstGeom prst="rect">
            <a:avLst/>
          </a:prstGeom>
          <a:noFill/>
          <a:ln w="9525">
            <a:noFill/>
            <a:miter lim="800000"/>
            <a:headEnd/>
            <a:tailEnd/>
          </a:ln>
        </p:spPr>
        <p:txBody>
          <a:bodyPr>
            <a:spAutoFit/>
          </a:bodyPr>
          <a:lstStyle/>
          <a:p>
            <a:r>
              <a:rPr lang="uk-UA" sz="2800">
                <a:latin typeface="Times New Roman" pitchFamily="18" charset="0"/>
                <a:cs typeface="Times New Roman" pitchFamily="18" charset="0"/>
              </a:rPr>
              <a:t>При обчисленні фенотипової дисперсії необхідно враховувати додаткові показники.</a:t>
            </a:r>
          </a:p>
          <a:p>
            <a:r>
              <a:rPr lang="uk-UA" sz="2800">
                <a:latin typeface="Times New Roman" pitchFamily="18" charset="0"/>
                <a:cs typeface="Times New Roman" pitchFamily="18" charset="0"/>
              </a:rPr>
              <a:t>До таких показників відносяться ГС-взаємодія, асортативність шлюбів, ГС-кореляції.</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Прямоугольник 3"/>
          <p:cNvSpPr>
            <a:spLocks noChangeArrowheads="1"/>
          </p:cNvSpPr>
          <p:nvPr/>
        </p:nvSpPr>
        <p:spPr bwMode="auto">
          <a:xfrm>
            <a:off x="779463" y="185738"/>
            <a:ext cx="6562725" cy="5249862"/>
          </a:xfrm>
          <a:prstGeom prst="rect">
            <a:avLst/>
          </a:prstGeom>
          <a:noFill/>
          <a:ln w="9525">
            <a:noFill/>
            <a:miter lim="800000"/>
            <a:headEnd/>
            <a:tailEnd/>
          </a:ln>
        </p:spPr>
        <p:txBody>
          <a:bodyPr>
            <a:spAutoFit/>
          </a:bodyPr>
          <a:lstStyle/>
          <a:p>
            <a:pPr marL="165100" indent="-165100" algn="just">
              <a:lnSpc>
                <a:spcPct val="150000"/>
              </a:lnSpc>
              <a:spcBef>
                <a:spcPts val="1800"/>
              </a:spcBef>
            </a:pPr>
            <a:r>
              <a:rPr lang="uk-UA" sz="2400">
                <a:solidFill>
                  <a:srgbClr val="000000"/>
                </a:solidFill>
                <a:latin typeface="Times New Roman" pitchFamily="18" charset="0"/>
                <a:ea typeface="Arial Unicode MS" pitchFamily="34" charset="-128"/>
                <a:cs typeface="Arial Unicode MS" pitchFamily="34" charset="-128"/>
              </a:rPr>
              <a:t>ГС-взаємодія (взаємодія «генотип — середовище») відображає залежність проявів генотипу від певного зовнішнього середовища.</a:t>
            </a:r>
            <a:endParaRPr lang="uk-UA" sz="2400">
              <a:latin typeface="Times New Roman" pitchFamily="18" charset="0"/>
              <a:ea typeface="Arial Unicode MS" pitchFamily="34" charset="-128"/>
              <a:cs typeface="Arial Unicode MS" pitchFamily="34" charset="-128"/>
            </a:endParaRPr>
          </a:p>
          <a:p>
            <a:pPr marL="165100" indent="-165100" algn="just">
              <a:lnSpc>
                <a:spcPct val="150000"/>
              </a:lnSpc>
              <a:spcBef>
                <a:spcPts val="1800"/>
              </a:spcBef>
            </a:pPr>
            <a:r>
              <a:rPr lang="uk-UA" sz="2400">
                <a:solidFill>
                  <a:srgbClr val="000000"/>
                </a:solidFill>
                <a:latin typeface="Times New Roman" pitchFamily="18" charset="0"/>
                <a:ea typeface="Arial Unicode MS" pitchFamily="34" charset="-128"/>
                <a:cs typeface="Arial Unicode MS" pitchFamily="34" charset="-128"/>
              </a:rPr>
              <a:t>ГС-взаємодій у людини служить реакція на сильний </a:t>
            </a:r>
            <a:r>
              <a:rPr lang="uk-UA" sz="2400" b="1">
                <a:solidFill>
                  <a:srgbClr val="000000"/>
                </a:solidFill>
                <a:latin typeface="Times New Roman" pitchFamily="18" charset="0"/>
                <a:ea typeface="Arial Unicode MS" pitchFamily="34" charset="-128"/>
                <a:cs typeface="Arial Unicode MS" pitchFamily="34" charset="-128"/>
              </a:rPr>
              <a:t>стресовий </a:t>
            </a:r>
            <a:r>
              <a:rPr lang="uk-UA" sz="2400">
                <a:solidFill>
                  <a:srgbClr val="000000"/>
                </a:solidFill>
                <a:latin typeface="Times New Roman" pitchFamily="18" charset="0"/>
                <a:ea typeface="Arial Unicode MS" pitchFamily="34" charset="-128"/>
                <a:cs typeface="Arial Unicode MS" pitchFamily="34" charset="-128"/>
              </a:rPr>
              <a:t>фактор.</a:t>
            </a:r>
            <a:endParaRPr lang="uk-UA" sz="2400">
              <a:latin typeface="Times New Roman" pitchFamily="18" charset="0"/>
              <a:ea typeface="Arial Unicode MS" pitchFamily="34" charset="-128"/>
              <a:cs typeface="Arial Unicode MS" pitchFamily="34" charset="-128"/>
            </a:endParaRPr>
          </a:p>
          <a:p>
            <a:pPr marL="165100" indent="-165100">
              <a:lnSpc>
                <a:spcPct val="150000"/>
              </a:lnSpc>
            </a:pPr>
            <a:r>
              <a:rPr lang="uk-UA" sz="2400">
                <a:solidFill>
                  <a:srgbClr val="000000"/>
                </a:solidFill>
                <a:latin typeface="Times New Roman" pitchFamily="18" charset="0"/>
                <a:ea typeface="Arial Unicode MS" pitchFamily="34" charset="-128"/>
                <a:cs typeface="Arial Unicode MS" pitchFamily="34" charset="-128"/>
              </a:rPr>
              <a:t>Цей фактор може </a:t>
            </a:r>
            <a:r>
              <a:rPr lang="uk-UA" sz="2400" b="1">
                <a:solidFill>
                  <a:srgbClr val="000000"/>
                </a:solidFill>
                <a:latin typeface="Times New Roman" pitchFamily="18" charset="0"/>
                <a:ea typeface="Arial Unicode MS" pitchFamily="34" charset="-128"/>
                <a:cs typeface="Arial Unicode MS" pitchFamily="34" charset="-128"/>
              </a:rPr>
              <a:t>направити </a:t>
            </a:r>
            <a:r>
              <a:rPr lang="uk-UA" sz="2400">
                <a:solidFill>
                  <a:srgbClr val="000000"/>
                </a:solidFill>
                <a:latin typeface="Times New Roman" pitchFamily="18" charset="0"/>
                <a:ea typeface="Arial Unicode MS" pitchFamily="34" charset="-128"/>
                <a:cs typeface="Arial Unicode MS" pitchFamily="34" charset="-128"/>
              </a:rPr>
              <a:t>до асоціальної поведінки, патологічної депресії, різних форм психопатології</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Прямоугольник 3"/>
          <p:cNvSpPr>
            <a:spLocks noChangeArrowheads="1"/>
          </p:cNvSpPr>
          <p:nvPr/>
        </p:nvSpPr>
        <p:spPr bwMode="auto">
          <a:xfrm>
            <a:off x="1341438" y="788988"/>
            <a:ext cx="5572125" cy="639762"/>
          </a:xfrm>
          <a:prstGeom prst="rect">
            <a:avLst/>
          </a:prstGeom>
          <a:noFill/>
          <a:ln w="9525">
            <a:noFill/>
            <a:miter lim="800000"/>
            <a:headEnd/>
            <a:tailEnd/>
          </a:ln>
        </p:spPr>
        <p:txBody>
          <a:bodyPr wrap="none">
            <a:spAutoFit/>
          </a:bodyPr>
          <a:lstStyle/>
          <a:p>
            <a:pPr marL="203200" algn="ctr">
              <a:lnSpc>
                <a:spcPct val="150000"/>
              </a:lnSpc>
              <a:spcAft>
                <a:spcPts val="825"/>
              </a:spcAft>
            </a:pPr>
            <a:r>
              <a:rPr lang="uk-UA" sz="2400" b="1" i="1">
                <a:solidFill>
                  <a:srgbClr val="000000"/>
                </a:solidFill>
                <a:latin typeface="Candara" pitchFamily="34" charset="0"/>
                <a:ea typeface="Arial Unicode MS" pitchFamily="34" charset="-128"/>
                <a:cs typeface="Candara" pitchFamily="34" charset="0"/>
              </a:rPr>
              <a:t>Чоловіки</a:t>
            </a:r>
            <a:r>
              <a:rPr lang="uk-UA" sz="2400" b="1">
                <a:solidFill>
                  <a:srgbClr val="000000"/>
                </a:solidFill>
                <a:latin typeface="Candara" pitchFamily="34" charset="0"/>
                <a:ea typeface="Arial Unicode MS" pitchFamily="34" charset="-128"/>
                <a:cs typeface="Candara" pitchFamily="34" charset="0"/>
              </a:rPr>
              <a:t> </a:t>
            </a:r>
            <a:r>
              <a:rPr lang="uk-UA" sz="2400">
                <a:solidFill>
                  <a:srgbClr val="000000"/>
                </a:solidFill>
                <a:latin typeface="Times New Roman" pitchFamily="18" charset="0"/>
                <a:ea typeface="Arial Unicode MS" pitchFamily="34" charset="-128"/>
                <a:cs typeface="Candara" pitchFamily="34" charset="0"/>
              </a:rPr>
              <a:t>З КАРТОТИПОМ</a:t>
            </a:r>
            <a:r>
              <a:rPr lang="uk-UA" sz="2400" i="1">
                <a:solidFill>
                  <a:srgbClr val="000000"/>
                </a:solidFill>
                <a:latin typeface="Times New Roman" pitchFamily="18" charset="0"/>
                <a:ea typeface="Arial Unicode MS" pitchFamily="34" charset="-128"/>
                <a:cs typeface="Candara" pitchFamily="34" charset="0"/>
              </a:rPr>
              <a:t> </a:t>
            </a:r>
            <a:r>
              <a:rPr lang="uk-UA" sz="2400" b="1" i="1">
                <a:solidFill>
                  <a:srgbClr val="000000"/>
                </a:solidFill>
                <a:latin typeface="Candara" pitchFamily="34" charset="0"/>
                <a:ea typeface="Arial Unicode MS" pitchFamily="34" charset="-128"/>
                <a:cs typeface="Candara" pitchFamily="34" charset="0"/>
              </a:rPr>
              <a:t>ХУУ</a:t>
            </a:r>
            <a:r>
              <a:rPr lang="uk-UA" sz="2400" b="1">
                <a:solidFill>
                  <a:srgbClr val="000000"/>
                </a:solidFill>
                <a:latin typeface="Candara" pitchFamily="34" charset="0"/>
                <a:ea typeface="Arial Unicode MS" pitchFamily="34" charset="-128"/>
                <a:cs typeface="Candara" pitchFamily="34" charset="0"/>
              </a:rPr>
              <a:t> і</a:t>
            </a:r>
            <a:r>
              <a:rPr lang="uk-UA" sz="2400">
                <a:solidFill>
                  <a:srgbClr val="000000"/>
                </a:solidFill>
                <a:latin typeface="Times New Roman" pitchFamily="18" charset="0"/>
                <a:ea typeface="Arial Unicode MS" pitchFamily="34" charset="-128"/>
                <a:cs typeface="Candara" pitchFamily="34" charset="0"/>
              </a:rPr>
              <a:t> </a:t>
            </a:r>
            <a:r>
              <a:rPr lang="uk-UA" sz="2400" b="1">
                <a:solidFill>
                  <a:srgbClr val="000000"/>
                </a:solidFill>
                <a:latin typeface="Candara" pitchFamily="34" charset="0"/>
                <a:ea typeface="Arial Unicode MS" pitchFamily="34" charset="-128"/>
                <a:cs typeface="Candara" pitchFamily="34" charset="0"/>
              </a:rPr>
              <a:t>ХХУ</a:t>
            </a:r>
            <a:endParaRPr lang="uk-UA" sz="2400" i="1">
              <a:latin typeface="Times New Roman" pitchFamily="18" charset="0"/>
              <a:ea typeface="Arial Unicode MS" pitchFamily="34" charset="-128"/>
              <a:cs typeface="Candara" pitchFamily="34" charset="0"/>
            </a:endParaRPr>
          </a:p>
        </p:txBody>
      </p:sp>
      <p:sp>
        <p:nvSpPr>
          <p:cNvPr id="69634" name="Прямоугольник 4"/>
          <p:cNvSpPr>
            <a:spLocks noChangeArrowheads="1"/>
          </p:cNvSpPr>
          <p:nvPr/>
        </p:nvSpPr>
        <p:spPr bwMode="auto">
          <a:xfrm>
            <a:off x="293688" y="1693863"/>
            <a:ext cx="7831137" cy="3800475"/>
          </a:xfrm>
          <a:prstGeom prst="rect">
            <a:avLst/>
          </a:prstGeom>
          <a:noFill/>
          <a:ln w="9525">
            <a:noFill/>
            <a:miter lim="800000"/>
            <a:headEnd/>
            <a:tailEnd/>
          </a:ln>
        </p:spPr>
        <p:txBody>
          <a:bodyPr>
            <a:spAutoFit/>
          </a:bodyPr>
          <a:lstStyle/>
          <a:p>
            <a:pPr indent="-177800">
              <a:spcBef>
                <a:spcPts val="1800"/>
              </a:spcBef>
            </a:pPr>
            <a:r>
              <a:rPr lang="uk-UA" sz="2400" b="1" i="1">
                <a:solidFill>
                  <a:srgbClr val="000000"/>
                </a:solidFill>
                <a:latin typeface="Times New Roman" pitchFamily="18" charset="0"/>
                <a:cs typeface="Times New Roman" pitchFamily="18" charset="0"/>
              </a:rPr>
              <a:t>   </a:t>
            </a:r>
            <a:r>
              <a:rPr lang="uk-UA" sz="2400" b="1" i="1">
                <a:solidFill>
                  <a:srgbClr val="000000"/>
                </a:solidFill>
                <a:latin typeface="Times New Roman" pitchFamily="18" charset="0"/>
                <a:ea typeface="Arial Unicode MS" pitchFamily="34" charset="-128"/>
                <a:cs typeface="Times New Roman" pitchFamily="18" charset="0"/>
              </a:rPr>
              <a:t>У свій</a:t>
            </a:r>
            <a:r>
              <a:rPr lang="uk-UA" sz="2400">
                <a:solidFill>
                  <a:srgbClr val="000000"/>
                </a:solidFill>
                <a:latin typeface="Times New Roman" pitchFamily="18" charset="0"/>
                <a:ea typeface="Arial Unicode MS" pitchFamily="34" charset="-128"/>
                <a:cs typeface="Times New Roman" pitchFamily="18" charset="0"/>
              </a:rPr>
              <a:t> час </a:t>
            </a:r>
            <a:r>
              <a:rPr lang="uk-UA" sz="2400" i="1">
                <a:solidFill>
                  <a:srgbClr val="000000"/>
                </a:solidFill>
                <a:latin typeface="Times New Roman" pitchFamily="18" charset="0"/>
                <a:ea typeface="Arial Unicode MS" pitchFamily="34" charset="-128"/>
                <a:cs typeface="Times New Roman" pitchFamily="18" charset="0"/>
              </a:rPr>
              <a:t>з'ясувалося,</a:t>
            </a:r>
            <a:r>
              <a:rPr lang="uk-UA" sz="2400">
                <a:solidFill>
                  <a:srgbClr val="000000"/>
                </a:solidFill>
                <a:latin typeface="Times New Roman" pitchFamily="18" charset="0"/>
                <a:ea typeface="Arial Unicode MS" pitchFamily="34" charset="-128"/>
                <a:cs typeface="Times New Roman" pitchFamily="18" charset="0"/>
              </a:rPr>
              <a:t> що серед злочинців і </a:t>
            </a:r>
            <a:r>
              <a:rPr lang="uk-UA" sz="2400" i="1">
                <a:solidFill>
                  <a:srgbClr val="000000"/>
                </a:solidFill>
                <a:latin typeface="Times New Roman" pitchFamily="18" charset="0"/>
                <a:ea typeface="Arial Unicode MS" pitchFamily="34" charset="-128"/>
                <a:cs typeface="Times New Roman" pitchFamily="18" charset="0"/>
              </a:rPr>
              <a:t>агресивних психопатів особи</a:t>
            </a:r>
            <a:r>
              <a:rPr lang="uk-UA" sz="2400">
                <a:solidFill>
                  <a:srgbClr val="000000"/>
                </a:solidFill>
                <a:latin typeface="Times New Roman" pitchFamily="18" charset="0"/>
                <a:ea typeface="Arial Unicode MS" pitchFamily="34" charset="-128"/>
                <a:cs typeface="Times New Roman" pitchFamily="18" charset="0"/>
              </a:rPr>
              <a:t> з мутаціями </a:t>
            </a:r>
            <a:r>
              <a:rPr lang="uk-UA" sz="2400" i="1">
                <a:solidFill>
                  <a:srgbClr val="000000"/>
                </a:solidFill>
                <a:latin typeface="Times New Roman" pitchFamily="18" charset="0"/>
                <a:ea typeface="Arial Unicode MS" pitchFamily="34" charset="-128"/>
                <a:cs typeface="Times New Roman" pitchFamily="18" charset="0"/>
              </a:rPr>
              <a:t>зустрічаються в кілька разів</a:t>
            </a:r>
            <a:r>
              <a:rPr lang="uk-UA" sz="2400">
                <a:solidFill>
                  <a:srgbClr val="000000"/>
                </a:solidFill>
                <a:latin typeface="Times New Roman" pitchFamily="18" charset="0"/>
                <a:ea typeface="Arial Unicode MS" pitchFamily="34" charset="-128"/>
                <a:cs typeface="Times New Roman" pitchFamily="18" charset="0"/>
              </a:rPr>
              <a:t> частіше (у 7-10 разів), ніж в</a:t>
            </a:r>
            <a:r>
              <a:rPr lang="uk-UA" sz="2400">
                <a:solidFill>
                  <a:srgbClr val="000000"/>
                </a:solidFill>
                <a:latin typeface="Times New Roman" pitchFamily="18" charset="0"/>
                <a:cs typeface="Times New Roman" pitchFamily="18" charset="0"/>
              </a:rPr>
              <a:t> </a:t>
            </a:r>
            <a:r>
              <a:rPr lang="uk-UA" sz="2400">
                <a:solidFill>
                  <a:srgbClr val="000000"/>
                </a:solidFill>
                <a:latin typeface="Times New Roman" pitchFamily="18" charset="0"/>
                <a:ea typeface="Arial Unicode MS" pitchFamily="34" charset="-128"/>
                <a:cs typeface="Arial Unicode MS" pitchFamily="34" charset="-128"/>
              </a:rPr>
              <a:t>цілому в популяції.</a:t>
            </a:r>
            <a:endParaRPr lang="uk-UA" sz="2400">
              <a:latin typeface="Times New Roman" pitchFamily="18" charset="0"/>
              <a:ea typeface="Arial Unicode MS" pitchFamily="34" charset="-128"/>
              <a:cs typeface="Arial Unicode MS" pitchFamily="34" charset="-128"/>
            </a:endParaRPr>
          </a:p>
          <a:p>
            <a:pPr indent="-177800">
              <a:spcBef>
                <a:spcPts val="1800"/>
              </a:spcBef>
            </a:pPr>
            <a:r>
              <a:rPr lang="uk-UA" sz="2400">
                <a:solidFill>
                  <a:srgbClr val="000000"/>
                </a:solidFill>
                <a:latin typeface="Times New Roman" pitchFamily="18" charset="0"/>
                <a:cs typeface="Times New Roman" pitchFamily="18" charset="0"/>
              </a:rPr>
              <a:t>   </a:t>
            </a:r>
            <a:r>
              <a:rPr lang="uk-UA" sz="2400">
                <a:solidFill>
                  <a:srgbClr val="000000"/>
                </a:solidFill>
                <a:latin typeface="Times New Roman" pitchFamily="18" charset="0"/>
                <a:ea typeface="Arial Unicode MS" pitchFamily="34" charset="-128"/>
                <a:cs typeface="Arial Unicode MS" pitchFamily="34" charset="-128"/>
              </a:rPr>
              <a:t>Прикладом такого </a:t>
            </a:r>
            <a:r>
              <a:rPr lang="uk-UA" sz="2400" i="1">
                <a:solidFill>
                  <a:srgbClr val="000000"/>
                </a:solidFill>
                <a:latin typeface="Times New Roman" pitchFamily="18" charset="0"/>
                <a:ea typeface="Arial Unicode MS" pitchFamily="34" charset="-128"/>
                <a:cs typeface="Arial Unicode MS" pitchFamily="34" charset="-128"/>
              </a:rPr>
              <a:t>впливу</a:t>
            </a:r>
            <a:r>
              <a:rPr lang="uk-UA" sz="2400">
                <a:solidFill>
                  <a:srgbClr val="000000"/>
                </a:solidFill>
                <a:latin typeface="Times New Roman" pitchFamily="18" charset="0"/>
                <a:ea typeface="Arial Unicode MS" pitchFamily="34" charset="-128"/>
                <a:cs typeface="Arial Unicode MS" pitchFamily="34" charset="-128"/>
              </a:rPr>
              <a:t> є аналіз синдрому зайвою </a:t>
            </a:r>
            <a:r>
              <a:rPr lang="uk-UA" sz="2400" i="1">
                <a:solidFill>
                  <a:srgbClr val="000000"/>
                </a:solidFill>
                <a:latin typeface="Times New Roman" pitchFamily="18" charset="0"/>
                <a:ea typeface="Arial Unicode MS" pitchFamily="34" charset="-128"/>
                <a:cs typeface="Arial Unicode MS" pitchFamily="34" charset="-128"/>
              </a:rPr>
              <a:t>У+хромосоми</a:t>
            </a:r>
            <a:r>
              <a:rPr lang="uk-UA" sz="2400">
                <a:solidFill>
                  <a:srgbClr val="000000"/>
                </a:solidFill>
                <a:latin typeface="Times New Roman" pitchFamily="18" charset="0"/>
                <a:ea typeface="Arial Unicode MS" pitchFamily="34" charset="-128"/>
                <a:cs typeface="Arial Unicode MS" pitchFamily="34" charset="-128"/>
              </a:rPr>
              <a:t> (ХУУ) та синдрому Клейнфельтера</a:t>
            </a:r>
            <a:endParaRPr lang="uk-UA" sz="2400">
              <a:latin typeface="Times New Roman" pitchFamily="18" charset="0"/>
              <a:ea typeface="Arial Unicode MS" pitchFamily="34" charset="-128"/>
              <a:cs typeface="Arial Unicode MS" pitchFamily="34" charset="-128"/>
            </a:endParaRPr>
          </a:p>
          <a:p>
            <a:pPr indent="-177800">
              <a:spcAft>
                <a:spcPts val="1525"/>
              </a:spcAft>
            </a:pPr>
            <a:r>
              <a:rPr lang="uk-UA" sz="2400">
                <a:solidFill>
                  <a:srgbClr val="000000"/>
                </a:solidFill>
                <a:latin typeface="Times New Roman" pitchFamily="18" charset="0"/>
                <a:cs typeface="Times New Roman" pitchFamily="18" charset="0"/>
              </a:rPr>
              <a:t>   </a:t>
            </a:r>
            <a:r>
              <a:rPr lang="uk-UA" sz="2400">
                <a:solidFill>
                  <a:srgbClr val="000000"/>
                </a:solidFill>
                <a:latin typeface="Times New Roman" pitchFamily="18" charset="0"/>
                <a:ea typeface="Arial Unicode MS" pitchFamily="34" charset="-128"/>
                <a:cs typeface="Arial Unicode MS" pitchFamily="34" charset="-128"/>
              </a:rPr>
              <a:t>(Х</a:t>
            </a:r>
            <a:r>
              <a:rPr lang="uk-UA" sz="2400" i="1">
                <a:solidFill>
                  <a:srgbClr val="000000"/>
                </a:solidFill>
                <a:latin typeface="Times New Roman" pitchFamily="18" charset="0"/>
                <a:ea typeface="Arial Unicode MS" pitchFamily="34" charset="-128"/>
                <a:cs typeface="Arial Unicode MS" pitchFamily="34" charset="-128"/>
              </a:rPr>
              <a:t>ХУ</a:t>
            </a:r>
            <a:r>
              <a:rPr lang="uk-UA" sz="2400">
                <a:solidFill>
                  <a:srgbClr val="000000"/>
                </a:solidFill>
                <a:latin typeface="Times New Roman" pitchFamily="18" charset="0"/>
                <a:ea typeface="Arial Unicode MS" pitchFamily="34" charset="-128"/>
                <a:cs typeface="Arial Unicode MS" pitchFamily="34" charset="-128"/>
              </a:rPr>
              <a:t>).</a:t>
            </a:r>
            <a:endParaRPr lang="uk-UA" sz="2400" i="1">
              <a:latin typeface="Times New Roman" pitchFamily="18" charset="0"/>
              <a:ea typeface="Arial Unicode MS" pitchFamily="34" charset="-128"/>
              <a:cs typeface="Arial Unicode MS" pitchFamily="34" charset="-128"/>
            </a:endParaRPr>
          </a:p>
          <a:p>
            <a:pPr indent="-177800"/>
            <a:r>
              <a:rPr lang="uk-UA" sz="2400" i="1">
                <a:solidFill>
                  <a:srgbClr val="000000"/>
                </a:solidFill>
                <a:latin typeface="Times New Roman" pitchFamily="18" charset="0"/>
                <a:cs typeface="Times New Roman" pitchFamily="18" charset="0"/>
              </a:rPr>
              <a:t>  </a:t>
            </a:r>
            <a:r>
              <a:rPr lang="uk-UA" sz="2400" i="1">
                <a:solidFill>
                  <a:srgbClr val="000000"/>
                </a:solidFill>
                <a:latin typeface="Times New Roman" pitchFamily="18" charset="0"/>
                <a:ea typeface="Arial Unicode MS" pitchFamily="34" charset="-128"/>
                <a:cs typeface="Arial Unicode MS" pitchFamily="34" charset="-128"/>
              </a:rPr>
              <a:t>У засобах масової інформації заговорили про «хромосоми-вбивці»</a:t>
            </a:r>
            <a:endParaRPr lang="uk-UA" sz="2400">
              <a:latin typeface="Times New Roman" pitchFamily="18"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Прямоугольник 3"/>
          <p:cNvSpPr>
            <a:spLocks noChangeArrowheads="1"/>
          </p:cNvSpPr>
          <p:nvPr/>
        </p:nvSpPr>
        <p:spPr bwMode="auto">
          <a:xfrm>
            <a:off x="1182688" y="1817688"/>
            <a:ext cx="5662612" cy="3508375"/>
          </a:xfrm>
          <a:prstGeom prst="rect">
            <a:avLst/>
          </a:prstGeom>
          <a:noFill/>
          <a:ln w="9525">
            <a:noFill/>
            <a:miter lim="800000"/>
            <a:headEnd/>
            <a:tailEnd/>
          </a:ln>
        </p:spPr>
        <p:txBody>
          <a:bodyPr>
            <a:spAutoFit/>
          </a:bodyPr>
          <a:lstStyle/>
          <a:p>
            <a:r>
              <a:rPr lang="uk-UA" sz="2800">
                <a:solidFill>
                  <a:srgbClr val="000000"/>
                </a:solidFill>
                <a:latin typeface="Times New Roman" pitchFamily="18" charset="0"/>
                <a:ea typeface="Arial Unicode MS" pitchFamily="34" charset="-128"/>
                <a:cs typeface="Arial Unicode MS" pitchFamily="34" charset="-128"/>
              </a:rPr>
              <a:t>Відмінною особливістю осіб з </a:t>
            </a:r>
            <a:r>
              <a:rPr lang="uk-UA" sz="2800" b="1">
                <a:solidFill>
                  <a:srgbClr val="000000"/>
                </a:solidFill>
                <a:latin typeface="Times New Roman" pitchFamily="18" charset="0"/>
                <a:ea typeface="Arial Unicode MS" pitchFamily="34" charset="-128"/>
                <a:cs typeface="Arial Unicode MS" pitchFamily="34" charset="-128"/>
              </a:rPr>
              <a:t>наборами </a:t>
            </a:r>
            <a:r>
              <a:rPr lang="uk-UA" sz="2800">
                <a:solidFill>
                  <a:srgbClr val="000000"/>
                </a:solidFill>
                <a:latin typeface="Times New Roman" pitchFamily="18" charset="0"/>
                <a:ea typeface="Arial Unicode MS" pitchFamily="34" charset="-128"/>
                <a:cs typeface="Arial Unicode MS" pitchFamily="34" charset="-128"/>
              </a:rPr>
              <a:t>хромосом </a:t>
            </a:r>
            <a:r>
              <a:rPr lang="uk-UA" sz="2800">
                <a:solidFill>
                  <a:srgbClr val="000000"/>
                </a:solidFill>
              </a:rPr>
              <a:t>ХУУ</a:t>
            </a:r>
            <a:r>
              <a:rPr lang="uk-UA" sz="2800"/>
              <a:t> і</a:t>
            </a:r>
            <a:r>
              <a:rPr lang="uk-UA"/>
              <a:t> </a:t>
            </a:r>
            <a:r>
              <a:rPr lang="uk-UA" sz="2800">
                <a:solidFill>
                  <a:srgbClr val="000000"/>
                </a:solidFill>
                <a:latin typeface="Times New Roman" pitchFamily="18" charset="0"/>
                <a:ea typeface="Arial Unicode MS" pitchFamily="34" charset="-128"/>
                <a:cs typeface="Arial Unicode MS" pitchFamily="34" charset="-128"/>
              </a:rPr>
              <a:t>ХХУ є відставання у розумовому розвитку» знижений коефіцієнт інтелекту, погана соціальна адаптація низький рівень контролю над емоціями і </a:t>
            </a:r>
            <a:r>
              <a:rPr lang="uk-UA" sz="2800" b="1">
                <a:solidFill>
                  <a:srgbClr val="000000"/>
                </a:solidFill>
                <a:latin typeface="Times New Roman" pitchFamily="18" charset="0"/>
                <a:ea typeface="Arial Unicode MS" pitchFamily="34" charset="-128"/>
                <a:cs typeface="Arial Unicode MS" pitchFamily="34" charset="-128"/>
              </a:rPr>
              <a:t>спалаху	</a:t>
            </a:r>
            <a:r>
              <a:rPr lang="uk-UA" sz="2800">
                <a:solidFill>
                  <a:srgbClr val="000000"/>
                </a:solidFill>
                <a:latin typeface="Times New Roman" pitchFamily="18" charset="0"/>
                <a:ea typeface="Arial Unicode MS" pitchFamily="34" charset="-128"/>
                <a:cs typeface="Arial Unicode MS" pitchFamily="34" charset="-128"/>
              </a:rPr>
              <a:t>агресивної	поведінки</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Прямоугольник 3"/>
          <p:cNvSpPr>
            <a:spLocks noChangeArrowheads="1"/>
          </p:cNvSpPr>
          <p:nvPr/>
        </p:nvSpPr>
        <p:spPr bwMode="auto">
          <a:xfrm>
            <a:off x="168275" y="496888"/>
            <a:ext cx="7789863" cy="5797550"/>
          </a:xfrm>
          <a:prstGeom prst="rect">
            <a:avLst/>
          </a:prstGeom>
          <a:noFill/>
          <a:ln w="9525">
            <a:noFill/>
            <a:miter lim="800000"/>
            <a:headEnd/>
            <a:tailEnd/>
          </a:ln>
        </p:spPr>
        <p:txBody>
          <a:bodyPr>
            <a:spAutoFit/>
          </a:bodyPr>
          <a:lstStyle/>
          <a:p>
            <a:pPr marL="139700" indent="-139700" algn="just">
              <a:lnSpc>
                <a:spcPct val="150000"/>
              </a:lnSpc>
            </a:pPr>
            <a:r>
              <a:rPr lang="uk-UA" sz="2400">
                <a:solidFill>
                  <a:srgbClr val="000000"/>
                </a:solidFill>
                <a:latin typeface="Times New Roman" pitchFamily="18" charset="0"/>
                <a:ea typeface="Arial Unicode MS" pitchFamily="34" charset="-128"/>
                <a:cs typeface="Arial Unicode MS" pitchFamily="34" charset="-128"/>
              </a:rPr>
              <a:t>Злочини скоєні особами </a:t>
            </a:r>
            <a:r>
              <a:rPr lang="uk-UA" sz="2400" b="1">
                <a:solidFill>
                  <a:srgbClr val="000000"/>
                </a:solidFill>
                <a:latin typeface="Times New Roman" pitchFamily="18" charset="0"/>
                <a:ea typeface="Arial Unicode MS" pitchFamily="34" charset="-128"/>
                <a:cs typeface="Arial Unicode MS" pitchFamily="34" charset="-128"/>
              </a:rPr>
              <a:t>з </a:t>
            </a:r>
            <a:r>
              <a:rPr lang="uk-UA" sz="2400">
                <a:solidFill>
                  <a:srgbClr val="000000"/>
                </a:solidFill>
                <a:latin typeface="Times New Roman" pitchFamily="18" charset="0"/>
                <a:ea typeface="Arial Unicode MS" pitchFamily="34" charset="-128"/>
                <a:cs typeface="Arial Unicode MS" pitchFamily="34" charset="-128"/>
              </a:rPr>
              <a:t>синдромом </a:t>
            </a:r>
            <a:r>
              <a:rPr lang="uk-UA" sz="2400" b="1">
                <a:solidFill>
                  <a:srgbClr val="000000"/>
                </a:solidFill>
                <a:latin typeface="Times New Roman" pitchFamily="18" charset="0"/>
                <a:ea typeface="Arial Unicode MS" pitchFamily="34" charset="-128"/>
                <a:cs typeface="Arial Unicode MS" pitchFamily="34" charset="-128"/>
              </a:rPr>
              <a:t>зайвої </a:t>
            </a:r>
            <a:r>
              <a:rPr lang="uk-UA" sz="2400">
                <a:solidFill>
                  <a:srgbClr val="000000"/>
                </a:solidFill>
                <a:latin typeface="Times New Roman" pitchFamily="18" charset="0"/>
                <a:ea typeface="Arial Unicode MS" pitchFamily="34" charset="-128"/>
                <a:cs typeface="Arial Unicode MS" pitchFamily="34" charset="-128"/>
              </a:rPr>
              <a:t>У- хромосоми (ХУУ) і синдромом Клейнфельтера (ХХУ) в зв’язку з агресивністю немає.</a:t>
            </a:r>
            <a:endParaRPr lang="uk-UA" sz="2400">
              <a:latin typeface="Times New Roman" pitchFamily="18" charset="0"/>
              <a:ea typeface="Arial Unicode MS" pitchFamily="34" charset="-128"/>
              <a:cs typeface="Arial Unicode MS" pitchFamily="34" charset="-128"/>
            </a:endParaRPr>
          </a:p>
          <a:p>
            <a:pPr marL="139700" indent="-139700" algn="just">
              <a:lnSpc>
                <a:spcPct val="150000"/>
              </a:lnSpc>
            </a:pPr>
            <a:r>
              <a:rPr lang="uk-UA" sz="2400">
                <a:solidFill>
                  <a:srgbClr val="000000"/>
                </a:solidFill>
                <a:latin typeface="Times New Roman" pitchFamily="18" charset="0"/>
                <a:ea typeface="Arial Unicode MS" pitchFamily="34" charset="-128"/>
                <a:cs typeface="Arial Unicode MS" pitchFamily="34" charset="-128"/>
              </a:rPr>
              <a:t>Не отримано переконливих доказів підвищення агресивності у чоловіків з зайвою У-хромосомою</a:t>
            </a:r>
            <a:endParaRPr lang="uk-UA" sz="2400">
              <a:latin typeface="Times New Roman" pitchFamily="18" charset="0"/>
              <a:ea typeface="Arial Unicode MS" pitchFamily="34" charset="-128"/>
              <a:cs typeface="Arial Unicode MS" pitchFamily="34" charset="-128"/>
            </a:endParaRPr>
          </a:p>
          <a:p>
            <a:pPr marL="139700" indent="-139700">
              <a:lnSpc>
                <a:spcPct val="150000"/>
              </a:lnSpc>
              <a:spcBef>
                <a:spcPts val="1800"/>
              </a:spcBef>
            </a:pPr>
            <a:r>
              <a:rPr lang="uk-UA" sz="2400">
                <a:solidFill>
                  <a:srgbClr val="000000"/>
                </a:solidFill>
                <a:latin typeface="Times New Roman" pitchFamily="18" charset="0"/>
                <a:ea typeface="Arial Unicode MS" pitchFamily="34" charset="-128"/>
                <a:cs typeface="Arial Unicode MS" pitchFamily="34" charset="-128"/>
              </a:rPr>
              <a:t>Злочини мають звичайний характер за винятком </a:t>
            </a:r>
            <a:r>
              <a:rPr lang="uk-UA" sz="2400" b="1">
                <a:solidFill>
                  <a:srgbClr val="000000"/>
                </a:solidFill>
                <a:latin typeface="Times New Roman" pitchFamily="18" charset="0"/>
                <a:ea typeface="Arial Unicode MS" pitchFamily="34" charset="-128"/>
                <a:cs typeface="Arial Unicode MS" pitchFamily="34" charset="-128"/>
              </a:rPr>
              <a:t>відсутності </a:t>
            </a:r>
            <a:r>
              <a:rPr lang="uk-UA" sz="2400">
                <a:solidFill>
                  <a:srgbClr val="000000"/>
                </a:solidFill>
                <a:latin typeface="Times New Roman" pitchFamily="18" charset="0"/>
                <a:ea typeface="Arial Unicode MS" pitchFamily="34" charset="-128"/>
                <a:cs typeface="Arial Unicode MS" pitchFamily="34" charset="-128"/>
              </a:rPr>
              <a:t>інтелектуальних злочинів.</a:t>
            </a:r>
            <a:endParaRPr lang="uk-UA" sz="2400">
              <a:latin typeface="Times New Roman" pitchFamily="18" charset="0"/>
              <a:ea typeface="Arial Unicode MS" pitchFamily="34" charset="-128"/>
              <a:cs typeface="Arial Unicode MS" pitchFamily="34" charset="-128"/>
            </a:endParaRPr>
          </a:p>
          <a:p>
            <a:pPr marL="139700" indent="-139700">
              <a:lnSpc>
                <a:spcPct val="150000"/>
              </a:lnSpc>
            </a:pPr>
            <a:r>
              <a:rPr lang="uk-UA" sz="2400">
                <a:solidFill>
                  <a:srgbClr val="000000"/>
                </a:solidFill>
                <a:latin typeface="Times New Roman" pitchFamily="18" charset="0"/>
                <a:ea typeface="Arial Unicode MS" pitchFamily="34" charset="-128"/>
                <a:cs typeface="Arial Unicode MS" pitchFamily="34" charset="-128"/>
              </a:rPr>
              <a:t>Різниця у прояві злочинності між особами з синдромом Клейнфельтера і нормальним контролем зникає.</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Прямоугольник 3"/>
          <p:cNvSpPr>
            <a:spLocks noChangeArrowheads="1"/>
          </p:cNvSpPr>
          <p:nvPr/>
        </p:nvSpPr>
        <p:spPr bwMode="auto">
          <a:xfrm>
            <a:off x="417513" y="1358900"/>
            <a:ext cx="6440487" cy="4473575"/>
          </a:xfrm>
          <a:prstGeom prst="rect">
            <a:avLst/>
          </a:prstGeom>
          <a:noFill/>
          <a:ln w="9525">
            <a:noFill/>
            <a:miter lim="800000"/>
            <a:headEnd/>
            <a:tailEnd/>
          </a:ln>
        </p:spPr>
        <p:txBody>
          <a:bodyPr>
            <a:spAutoFit/>
          </a:bodyPr>
          <a:lstStyle/>
          <a:p>
            <a:pPr indent="-152400">
              <a:lnSpc>
                <a:spcPct val="150000"/>
              </a:lnSpc>
            </a:pPr>
            <a:r>
              <a:rPr lang="uk-UA" sz="2400">
                <a:solidFill>
                  <a:srgbClr val="000000"/>
                </a:solidFill>
                <a:latin typeface="Times New Roman" pitchFamily="18" charset="0"/>
                <a:ea typeface="Arial Unicode MS" pitchFamily="34" charset="-128"/>
                <a:cs typeface="Arial Unicode MS" pitchFamily="34" charset="-128"/>
              </a:rPr>
              <a:t>   Для осіб з синдромом зайвої У-хромосоми (ХУУ) невелика відмінність все-таки залишається, У них виявляється підвищена імпульсивність при емоційному стимулюванні, некерованість емоцій і переважання реакцій.</a:t>
            </a:r>
            <a:endParaRPr lang="uk-UA" sz="2400">
              <a:latin typeface="Times New Roman" pitchFamily="18" charset="0"/>
              <a:ea typeface="Arial Unicode MS" pitchFamily="34" charset="-128"/>
              <a:cs typeface="Arial Unicode MS" pitchFamily="34" charset="-128"/>
            </a:endParaRPr>
          </a:p>
          <a:p>
            <a:pPr indent="-152400">
              <a:lnSpc>
                <a:spcPct val="150000"/>
              </a:lnSpc>
            </a:pPr>
            <a:r>
              <a:rPr lang="uk-UA" sz="2400">
                <a:solidFill>
                  <a:srgbClr val="000000"/>
                </a:solidFill>
                <a:latin typeface="Times New Roman" pitchFamily="18" charset="0"/>
                <a:ea typeface="Arial Unicode MS" pitchFamily="34" charset="-128"/>
                <a:cs typeface="Arial Unicode MS" pitchFamily="34" charset="-128"/>
              </a:rPr>
              <a:t>  Можливо, що підвищена агресивність також заважає нормальній адаптації в суспільстві.</a:t>
            </a:r>
            <a:endParaRPr lang="uk-UA" sz="2400">
              <a:latin typeface="Times New Roman" pitchFamily="18"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Прямоугольник 3"/>
          <p:cNvSpPr>
            <a:spLocks noChangeArrowheads="1"/>
          </p:cNvSpPr>
          <p:nvPr/>
        </p:nvSpPr>
        <p:spPr bwMode="auto">
          <a:xfrm>
            <a:off x="793750" y="0"/>
            <a:ext cx="7947025" cy="2155825"/>
          </a:xfrm>
          <a:prstGeom prst="rect">
            <a:avLst/>
          </a:prstGeom>
          <a:noFill/>
          <a:ln w="9525">
            <a:noFill/>
            <a:miter lim="800000"/>
            <a:headEnd/>
            <a:tailEnd/>
          </a:ln>
        </p:spPr>
        <p:txBody>
          <a:bodyPr>
            <a:spAutoFit/>
          </a:bodyPr>
          <a:lstStyle/>
          <a:p>
            <a:pPr indent="-152400">
              <a:lnSpc>
                <a:spcPct val="150000"/>
              </a:lnSpc>
              <a:spcAft>
                <a:spcPts val="425"/>
              </a:spcAft>
            </a:pPr>
            <a:r>
              <a:rPr lang="uk-UA" sz="4400">
                <a:solidFill>
                  <a:srgbClr val="000000"/>
                </a:solidFill>
                <a:latin typeface="Times New Roman" pitchFamily="18" charset="0"/>
                <a:ea typeface="Arial Unicode MS" pitchFamily="34" charset="-128"/>
                <a:cs typeface="Arial Unicode MS" pitchFamily="34" charset="-128"/>
              </a:rPr>
              <a:t>«Генні мутації» пов'язані з</a:t>
            </a:r>
            <a:endParaRPr lang="uk-UA" sz="4400">
              <a:latin typeface="Times New Roman" pitchFamily="18" charset="0"/>
              <a:ea typeface="Arial Unicode MS" pitchFamily="34" charset="-128"/>
              <a:cs typeface="Arial Unicode MS" pitchFamily="34" charset="-128"/>
            </a:endParaRPr>
          </a:p>
          <a:p>
            <a:pPr indent="-152400">
              <a:lnSpc>
                <a:spcPct val="150000"/>
              </a:lnSpc>
              <a:spcAft>
                <a:spcPts val="325"/>
              </a:spcAft>
            </a:pPr>
            <a:r>
              <a:rPr lang="uk-UA" sz="4400">
                <a:solidFill>
                  <a:srgbClr val="000000"/>
                </a:solidFill>
                <a:latin typeface="Times New Roman" pitchFamily="18" charset="0"/>
                <a:ea typeface="Arial Unicode MS" pitchFamily="34" charset="-128"/>
                <a:cs typeface="Arial Unicode MS" pitchFamily="34" charset="-128"/>
              </a:rPr>
              <a:t>підвищеною</a:t>
            </a:r>
            <a:r>
              <a:rPr lang="uk-UA" sz="4400" b="1">
                <a:solidFill>
                  <a:srgbClr val="000000"/>
                </a:solidFill>
                <a:latin typeface="Times New Roman" pitchFamily="18" charset="0"/>
                <a:ea typeface="Arial Unicode MS" pitchFamily="34" charset="-128"/>
                <a:cs typeface="Arial Unicode MS" pitchFamily="34" charset="-128"/>
              </a:rPr>
              <a:t> </a:t>
            </a:r>
            <a:r>
              <a:rPr lang="uk-UA" sz="4400">
                <a:solidFill>
                  <a:srgbClr val="000000"/>
                </a:solidFill>
                <a:latin typeface="Times New Roman" pitchFamily="18" charset="0"/>
                <a:ea typeface="Arial Unicode MS" pitchFamily="34" charset="-128"/>
                <a:cs typeface="Arial Unicode MS" pitchFamily="34" charset="-128"/>
              </a:rPr>
              <a:t>агресивністю</a:t>
            </a:r>
            <a:endParaRPr lang="uk-UA" sz="4400">
              <a:latin typeface="Times New Roman" pitchFamily="18" charset="0"/>
              <a:ea typeface="Arial Unicode MS" pitchFamily="34" charset="-128"/>
              <a:cs typeface="Arial Unicode MS" pitchFamily="34" charset="-128"/>
            </a:endParaRPr>
          </a:p>
        </p:txBody>
      </p:sp>
      <p:sp>
        <p:nvSpPr>
          <p:cNvPr id="73730" name="Прямоугольник 4"/>
          <p:cNvSpPr>
            <a:spLocks noChangeArrowheads="1"/>
          </p:cNvSpPr>
          <p:nvPr/>
        </p:nvSpPr>
        <p:spPr bwMode="auto">
          <a:xfrm>
            <a:off x="174625" y="2587625"/>
            <a:ext cx="8054975" cy="2282825"/>
          </a:xfrm>
          <a:prstGeom prst="rect">
            <a:avLst/>
          </a:prstGeom>
          <a:noFill/>
          <a:ln w="9525">
            <a:noFill/>
            <a:miter lim="800000"/>
            <a:headEnd/>
            <a:tailEnd/>
          </a:ln>
        </p:spPr>
        <p:txBody>
          <a:bodyPr>
            <a:spAutoFit/>
          </a:bodyPr>
          <a:lstStyle/>
          <a:p>
            <a:r>
              <a:rPr lang="uk-UA" sz="2400">
                <a:solidFill>
                  <a:srgbClr val="000000"/>
                </a:solidFill>
                <a:latin typeface="Times New Roman" pitchFamily="18" charset="0"/>
                <a:ea typeface="Arial Unicode MS" pitchFamily="34" charset="-128"/>
                <a:cs typeface="Arial Unicode MS" pitchFamily="34" charset="-128"/>
              </a:rPr>
              <a:t>У деяких випадках достатньо генної (точкової) </a:t>
            </a:r>
            <a:r>
              <a:rPr lang="uk-UA" sz="2400" b="1">
                <a:solidFill>
                  <a:srgbClr val="000000"/>
                </a:solidFill>
                <a:latin typeface="Times New Roman" pitchFamily="18" charset="0"/>
                <a:ea typeface="Arial Unicode MS" pitchFamily="34" charset="-128"/>
                <a:cs typeface="Arial Unicode MS" pitchFamily="34" charset="-128"/>
              </a:rPr>
              <a:t>мутації, </a:t>
            </a:r>
            <a:r>
              <a:rPr lang="uk-UA" sz="2400">
                <a:solidFill>
                  <a:srgbClr val="000000"/>
                </a:solidFill>
                <a:latin typeface="Times New Roman" pitchFamily="18" charset="0"/>
                <a:ea typeface="Arial Unicode MS" pitchFamily="34" charset="-128"/>
                <a:cs typeface="Arial Unicode MS" pitchFamily="34" charset="-128"/>
              </a:rPr>
              <a:t>щоб вплинути на агресивність, </a:t>
            </a:r>
          </a:p>
          <a:p>
            <a:r>
              <a:rPr lang="uk-UA" sz="2400" b="1">
                <a:solidFill>
                  <a:srgbClr val="000000"/>
                </a:solidFill>
                <a:latin typeface="Times New Roman" pitchFamily="18" charset="0"/>
                <a:ea typeface="Arial Unicode MS" pitchFamily="34" charset="-128"/>
                <a:cs typeface="Arial Unicode MS" pitchFamily="34" charset="-128"/>
              </a:rPr>
              <a:t>Увагу </a:t>
            </a:r>
            <a:r>
              <a:rPr lang="uk-UA" sz="2400">
                <a:solidFill>
                  <a:srgbClr val="000000"/>
                </a:solidFill>
                <a:latin typeface="Times New Roman" pitchFamily="18" charset="0"/>
                <a:ea typeface="Arial Unicode MS" pitchFamily="34" charset="-128"/>
                <a:cs typeface="Arial Unicode MS" pitchFamily="34" charset="-128"/>
              </a:rPr>
              <a:t>вчених привернув ген що кодує структуру </a:t>
            </a:r>
            <a:r>
              <a:rPr lang="uk-UA" sz="2400" b="1">
                <a:solidFill>
                  <a:srgbClr val="000000"/>
                </a:solidFill>
                <a:latin typeface="Times New Roman" pitchFamily="18" charset="0"/>
                <a:ea typeface="Arial Unicode MS" pitchFamily="34" charset="-128"/>
                <a:cs typeface="Arial Unicode MS" pitchFamily="34" charset="-128"/>
              </a:rPr>
              <a:t>ферменту </a:t>
            </a:r>
            <a:r>
              <a:rPr lang="uk-UA" sz="2400">
                <a:solidFill>
                  <a:srgbClr val="000000"/>
                </a:solidFill>
                <a:latin typeface="Times New Roman" pitchFamily="18" charset="0"/>
                <a:ea typeface="Arial Unicode MS" pitchFamily="34" charset="-128"/>
                <a:cs typeface="Arial Unicode MS" pitchFamily="34" charset="-128"/>
              </a:rPr>
              <a:t>моноамінооксидази А (МАОА), </a:t>
            </a:r>
          </a:p>
          <a:p>
            <a:r>
              <a:rPr lang="uk-UA" sz="2400" b="1">
                <a:solidFill>
                  <a:srgbClr val="000000"/>
                </a:solidFill>
                <a:latin typeface="Times New Roman" pitchFamily="18" charset="0"/>
                <a:ea typeface="Arial Unicode MS" pitchFamily="34" charset="-128"/>
                <a:cs typeface="Arial Unicode MS" pitchFamily="34" charset="-128"/>
              </a:rPr>
              <a:t>За характером </a:t>
            </a:r>
            <a:r>
              <a:rPr lang="uk-UA" sz="2400">
                <a:solidFill>
                  <a:srgbClr val="000000"/>
                </a:solidFill>
                <a:latin typeface="Times New Roman" pitchFamily="18" charset="0"/>
                <a:ea typeface="Arial Unicode MS" pitchFamily="34" charset="-128"/>
                <a:cs typeface="Arial Unicode MS" pitchFamily="34" charset="-128"/>
              </a:rPr>
              <a:t>успадкування зрозуміли, що це захворювання, </a:t>
            </a:r>
            <a:r>
              <a:rPr lang="uk-UA" sz="2400" b="1">
                <a:solidFill>
                  <a:srgbClr val="000000"/>
                </a:solidFill>
                <a:latin typeface="Times New Roman" pitchFamily="18" charset="0"/>
                <a:ea typeface="Arial Unicode MS" pitchFamily="34" charset="-128"/>
                <a:cs typeface="Arial Unicode MS" pitchFamily="34" charset="-128"/>
              </a:rPr>
              <a:t>зчеплене з </a:t>
            </a:r>
            <a:r>
              <a:rPr lang="uk-UA" sz="2400">
                <a:solidFill>
                  <a:srgbClr val="000000"/>
                </a:solidFill>
                <a:latin typeface="Times New Roman" pitchFamily="18" charset="0"/>
                <a:ea typeface="Arial Unicode MS" pitchFamily="34" charset="-128"/>
                <a:cs typeface="Arial Unicode MS" pitchFamily="34" charset="-128"/>
              </a:rPr>
              <a:t>Х-хромосомою.</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p:cNvSpPr txBox="1">
            <a:spLocks noChangeArrowheads="1"/>
          </p:cNvSpPr>
          <p:nvPr/>
        </p:nvSpPr>
        <p:spPr bwMode="auto">
          <a:xfrm>
            <a:off x="511175" y="1169988"/>
            <a:ext cx="6602413" cy="3743325"/>
          </a:xfrm>
          <a:prstGeom prst="rect">
            <a:avLst/>
          </a:prstGeom>
          <a:noFill/>
          <a:ln w="9525">
            <a:noFill/>
            <a:miter lim="800000"/>
            <a:headEnd/>
            <a:tailEnd/>
          </a:ln>
        </p:spPr>
        <p:txBody>
          <a:bodyPr>
            <a:spAutoFit/>
          </a:bodyPr>
          <a:lstStyle/>
          <a:p>
            <a:r>
              <a:rPr lang="uk-UA" sz="2400">
                <a:latin typeface="Trebuchet MS" pitchFamily="34" charset="0"/>
              </a:rPr>
              <a:t>Мутація – одинична нуклеотидна заміна, яка вела до обриву  синтезу білка і МАОА при цьому була функціональна.</a:t>
            </a:r>
          </a:p>
          <a:p>
            <a:r>
              <a:rPr lang="uk-UA" sz="2400">
                <a:latin typeface="Trebuchet MS" pitchFamily="34" charset="0"/>
              </a:rPr>
              <a:t>Таким чином, заміна одного нуклеотиду (цитозину на тімін в даному випадку) призводила до зміни поведінки.</a:t>
            </a:r>
          </a:p>
          <a:p>
            <a:r>
              <a:rPr lang="uk-UA" sz="2400">
                <a:latin typeface="Trebuchet MS" pitchFamily="34" charset="0"/>
              </a:rPr>
              <a:t>Дослідження допомагають зрозуміти, що саме в поведінці детерміновано генетично і якою мірою, а що піддається впливу середовища.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Содержимое 5"/>
          <p:cNvSpPr>
            <a:spLocks noGrp="1"/>
          </p:cNvSpPr>
          <p:nvPr>
            <p:ph idx="1"/>
          </p:nvPr>
        </p:nvSpPr>
        <p:spPr>
          <a:xfrm>
            <a:off x="0" y="0"/>
            <a:ext cx="8185150" cy="3716338"/>
          </a:xfrm>
        </p:spPr>
        <p:txBody>
          <a:bodyPr/>
          <a:lstStyle/>
          <a:p>
            <a:pPr eaLnBrk="1" hangingPunct="1">
              <a:lnSpc>
                <a:spcPct val="90000"/>
              </a:lnSpc>
            </a:pPr>
            <a:r>
              <a:rPr lang="ru-RU" sz="2400" smtClean="0"/>
              <a:t>Стоп-кодон мутація в гені, що кодує рецептор серотоніну 2В типу або HTR2B Q20 * мутація, локалізується в 2q36.3-q37.1 положенні і має поширеність 2,2% у фінській популяції. Ця мутація призводить до порушення експресії серотонінових 2B (5-НТ2В) рецепторів і знижує продукцію цих рецепторів на 50%. Фактична функція рецептора 5-HT2B погано вивчено, особливо у людей. Проте, вчені виявили, що HTR2B Q20 * мутація пов'язана з імпульсивною поведінкою. Більш того, вони показали, що рецептор 5-НТ2В широко експресується в мозку людини і найбільша щільність цих рецепторів знаходиться в лобовій і потиличної частках і мозочку.</a:t>
            </a:r>
          </a:p>
        </p:txBody>
      </p:sp>
      <p:pic>
        <p:nvPicPr>
          <p:cNvPr id="29698" name="Picture 3" descr="C:\Users\Admin\Desktop\retseptor.jpg"/>
          <p:cNvPicPr>
            <a:picLocks noChangeAspect="1" noChangeArrowheads="1"/>
          </p:cNvPicPr>
          <p:nvPr/>
        </p:nvPicPr>
        <p:blipFill>
          <a:blip r:embed="rId2" cstate="print"/>
          <a:srcRect/>
          <a:stretch>
            <a:fillRect/>
          </a:stretch>
        </p:blipFill>
        <p:spPr bwMode="auto">
          <a:xfrm>
            <a:off x="0" y="4525963"/>
            <a:ext cx="8748713" cy="2332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Прямоугольник 3"/>
          <p:cNvSpPr>
            <a:spLocks noChangeArrowheads="1"/>
          </p:cNvSpPr>
          <p:nvPr/>
        </p:nvSpPr>
        <p:spPr bwMode="auto">
          <a:xfrm>
            <a:off x="712788" y="327025"/>
            <a:ext cx="7435850" cy="6345238"/>
          </a:xfrm>
          <a:prstGeom prst="rect">
            <a:avLst/>
          </a:prstGeom>
          <a:noFill/>
          <a:ln w="9525">
            <a:noFill/>
            <a:miter lim="800000"/>
            <a:headEnd/>
            <a:tailEnd/>
          </a:ln>
        </p:spPr>
        <p:txBody>
          <a:bodyPr>
            <a:spAutoFit/>
          </a:bodyPr>
          <a:lstStyle/>
          <a:p>
            <a:pPr marL="177800" indent="-177800">
              <a:lnSpc>
                <a:spcPct val="150000"/>
              </a:lnSpc>
            </a:pPr>
            <a:r>
              <a:rPr lang="uk-UA" sz="2400">
                <a:solidFill>
                  <a:srgbClr val="000000"/>
                </a:solidFill>
                <a:latin typeface="Times New Roman" pitchFamily="18" charset="0"/>
                <a:ea typeface="Arial Unicode MS" pitchFamily="34" charset="-128"/>
                <a:cs typeface="Arial Unicode MS" pitchFamily="34" charset="-128"/>
              </a:rPr>
              <a:t>Однак концепція одного «гена агресивності» не підтверджена.</a:t>
            </a:r>
            <a:endParaRPr lang="uk-UA" sz="2400">
              <a:latin typeface="Times New Roman" pitchFamily="18" charset="0"/>
              <a:ea typeface="Arial Unicode MS" pitchFamily="34" charset="-128"/>
              <a:cs typeface="Arial Unicode MS" pitchFamily="34" charset="-128"/>
            </a:endParaRPr>
          </a:p>
          <a:p>
            <a:pPr marL="177800" indent="-177800">
              <a:lnSpc>
                <a:spcPct val="150000"/>
              </a:lnSpc>
            </a:pPr>
            <a:r>
              <a:rPr lang="uk-UA" sz="2400">
                <a:solidFill>
                  <a:srgbClr val="000000"/>
                </a:solidFill>
                <a:latin typeface="Times New Roman" pitchFamily="18" charset="0"/>
                <a:ea typeface="Arial Unicode MS" pitchFamily="34" charset="-128"/>
                <a:cs typeface="Arial Unicode MS" pitchFamily="34" charset="-128"/>
              </a:rPr>
              <a:t>На схильність до агресії можуть впливати багато генів і складні взаємодії між ними.</a:t>
            </a:r>
            <a:endParaRPr lang="uk-UA" sz="2400">
              <a:latin typeface="Times New Roman" pitchFamily="18" charset="0"/>
              <a:ea typeface="Arial Unicode MS" pitchFamily="34" charset="-128"/>
              <a:cs typeface="Arial Unicode MS" pitchFamily="34" charset="-128"/>
            </a:endParaRPr>
          </a:p>
          <a:p>
            <a:pPr marL="177800" indent="-177800">
              <a:lnSpc>
                <a:spcPct val="150000"/>
              </a:lnSpc>
            </a:pPr>
            <a:r>
              <a:rPr lang="uk-UA" sz="2400">
                <a:solidFill>
                  <a:srgbClr val="000000"/>
                </a:solidFill>
                <a:latin typeface="Times New Roman" pitchFamily="18" charset="0"/>
                <a:ea typeface="Arial Unicode MS" pitchFamily="34" charset="-128"/>
                <a:cs typeface="Arial Unicode MS" pitchFamily="34" charset="-128"/>
              </a:rPr>
              <a:t>Це вплив, мабуть, опосередкований особливостями емоційної сфери і здатністю людини контролювати свої імпульси.</a:t>
            </a:r>
            <a:endParaRPr lang="uk-UA" sz="2400">
              <a:latin typeface="Times New Roman" pitchFamily="18" charset="0"/>
              <a:ea typeface="Arial Unicode MS" pitchFamily="34" charset="-128"/>
              <a:cs typeface="Arial Unicode MS" pitchFamily="34" charset="-128"/>
            </a:endParaRPr>
          </a:p>
          <a:p>
            <a:pPr marL="177800" indent="-177800">
              <a:lnSpc>
                <a:spcPct val="150000"/>
              </a:lnSpc>
              <a:spcBef>
                <a:spcPts val="1800"/>
              </a:spcBef>
            </a:pPr>
            <a:r>
              <a:rPr lang="uk-UA" sz="2400">
                <a:solidFill>
                  <a:srgbClr val="000000"/>
                </a:solidFill>
                <a:latin typeface="Times New Roman" pitchFamily="18" charset="0"/>
                <a:ea typeface="Arial Unicode MS" pitchFamily="34" charset="-128"/>
                <a:cs typeface="Arial Unicode MS" pitchFamily="34" charset="-128"/>
              </a:rPr>
              <a:t>На різних етапах онтогенезу та в різних групах включені різні генетичні та психічні механізми</a:t>
            </a:r>
            <a:endParaRPr lang="uk-UA" sz="2400">
              <a:latin typeface="Times New Roman" pitchFamily="18" charset="0"/>
              <a:ea typeface="Arial Unicode MS" pitchFamily="34" charset="-128"/>
              <a:cs typeface="Arial Unicode MS" pitchFamily="34" charset="-128"/>
            </a:endParaRPr>
          </a:p>
          <a:p>
            <a:pPr marL="177800" indent="-177800">
              <a:lnSpc>
                <a:spcPct val="150000"/>
              </a:lnSpc>
            </a:pPr>
            <a:r>
              <a:rPr lang="uk-UA" sz="2400">
                <a:latin typeface="Times New Roman" pitchFamily="18" charset="0"/>
                <a:ea typeface="Arial Unicode MS" pitchFamily="34" charset="-128"/>
                <a:cs typeface="Arial Unicode MS" pitchFamily="34" charset="-128"/>
              </a:rPr>
              <a:t/>
            </a:r>
            <a:br>
              <a:rPr lang="uk-UA" sz="2400">
                <a:latin typeface="Times New Roman" pitchFamily="18" charset="0"/>
                <a:ea typeface="Arial Unicode MS" pitchFamily="34" charset="-128"/>
                <a:cs typeface="Arial Unicode MS" pitchFamily="34" charset="-128"/>
              </a:rPr>
            </a:b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Прямоугольник 1"/>
          <p:cNvSpPr>
            <a:spLocks noChangeArrowheads="1"/>
          </p:cNvSpPr>
          <p:nvPr/>
        </p:nvSpPr>
        <p:spPr bwMode="auto">
          <a:xfrm>
            <a:off x="901700" y="544513"/>
            <a:ext cx="6440488" cy="5021262"/>
          </a:xfrm>
          <a:prstGeom prst="rect">
            <a:avLst/>
          </a:prstGeom>
          <a:noFill/>
          <a:ln w="9525">
            <a:noFill/>
            <a:miter lim="800000"/>
            <a:headEnd/>
            <a:tailEnd/>
          </a:ln>
        </p:spPr>
        <p:txBody>
          <a:bodyPr>
            <a:spAutoFit/>
          </a:bodyPr>
          <a:lstStyle/>
          <a:p>
            <a:pPr indent="-165100" algn="ctr">
              <a:lnSpc>
                <a:spcPct val="150000"/>
              </a:lnSpc>
            </a:pPr>
            <a:r>
              <a:rPr lang="uk-UA" sz="2400">
                <a:solidFill>
                  <a:srgbClr val="000000"/>
                </a:solidFill>
                <a:latin typeface="Times New Roman" pitchFamily="18" charset="0"/>
                <a:ea typeface="Arial Unicode MS" pitchFamily="34" charset="-128"/>
                <a:cs typeface="Times New Roman" pitchFamily="18" charset="0"/>
              </a:rPr>
              <a:t>не отримано </a:t>
            </a:r>
            <a:r>
              <a:rPr lang="uk-UA" sz="2400">
                <a:solidFill>
                  <a:srgbClr val="000000"/>
                </a:solidFill>
                <a:latin typeface="Microsoft Sans Serif" pitchFamily="34" charset="0"/>
                <a:ea typeface="Arial Unicode MS" pitchFamily="34" charset="-128"/>
                <a:cs typeface="Microsoft Sans Serif" pitchFamily="34" charset="0"/>
              </a:rPr>
              <a:t>переконливих </a:t>
            </a:r>
            <a:r>
              <a:rPr lang="uk-UA" sz="2400" b="1">
                <a:solidFill>
                  <a:srgbClr val="000000"/>
                </a:solidFill>
                <a:latin typeface="Times New Roman" pitchFamily="18" charset="0"/>
                <a:ea typeface="Arial Unicode MS" pitchFamily="34" charset="-128"/>
                <a:cs typeface="Times New Roman" pitchFamily="18" charset="0"/>
              </a:rPr>
              <a:t>доказів зміни </a:t>
            </a:r>
            <a:r>
              <a:rPr lang="uk-UA" sz="2400">
                <a:solidFill>
                  <a:srgbClr val="000000"/>
                </a:solidFill>
                <a:latin typeface="Times New Roman" pitchFamily="18" charset="0"/>
                <a:ea typeface="Arial Unicode MS" pitchFamily="34" charset="-128"/>
                <a:cs typeface="Times New Roman" pitchFamily="18" charset="0"/>
              </a:rPr>
              <a:t>рівня агресивності при </a:t>
            </a:r>
            <a:r>
              <a:rPr lang="uk-UA" sz="2400">
                <a:solidFill>
                  <a:srgbClr val="000000"/>
                </a:solidFill>
                <a:latin typeface="Microsoft Sans Serif" pitchFamily="34" charset="0"/>
                <a:ea typeface="Arial Unicode MS" pitchFamily="34" charset="-128"/>
                <a:cs typeface="Microsoft Sans Serif" pitchFamily="34" charset="0"/>
              </a:rPr>
              <a:t>аномаліях статевих </a:t>
            </a:r>
            <a:r>
              <a:rPr lang="uk-UA" sz="2400">
                <a:solidFill>
                  <a:srgbClr val="000000"/>
                </a:solidFill>
                <a:latin typeface="Times New Roman" pitchFamily="18" charset="0"/>
                <a:ea typeface="Arial Unicode MS" pitchFamily="34" charset="-128"/>
                <a:cs typeface="Times New Roman" pitchFamily="18" charset="0"/>
              </a:rPr>
              <a:t>хромосом.</a:t>
            </a:r>
            <a:endParaRPr lang="uk-UA" sz="2400">
              <a:latin typeface="Microsoft Sans Serif" pitchFamily="34" charset="0"/>
              <a:ea typeface="Arial Unicode MS" pitchFamily="34" charset="-128"/>
              <a:cs typeface="Arial Unicode MS" pitchFamily="34" charset="-128"/>
            </a:endParaRPr>
          </a:p>
          <a:p>
            <a:pPr indent="-165100" algn="ctr">
              <a:lnSpc>
                <a:spcPct val="150000"/>
              </a:lnSpc>
            </a:pPr>
            <a:r>
              <a:rPr lang="uk-UA" sz="2400">
                <a:solidFill>
                  <a:srgbClr val="000000"/>
                </a:solidFill>
                <a:latin typeface="Times New Roman" pitchFamily="18" charset="0"/>
                <a:ea typeface="Arial Unicode MS" pitchFamily="34" charset="-128"/>
                <a:cs typeface="Arial Unicode MS" pitchFamily="34" charset="-128"/>
              </a:rPr>
              <a:t>підвищена агресивність </a:t>
            </a:r>
            <a:r>
              <a:rPr lang="uk-UA" sz="2400">
                <a:solidFill>
                  <a:srgbClr val="000000"/>
                </a:solidFill>
                <a:latin typeface="Microsoft Sans Serif" pitchFamily="34" charset="0"/>
                <a:ea typeface="Arial Unicode MS" pitchFamily="34" charset="-128"/>
                <a:cs typeface="Arial Unicode MS" pitchFamily="34" charset="-128"/>
              </a:rPr>
              <a:t>у </a:t>
            </a:r>
            <a:r>
              <a:rPr lang="uk-UA" sz="2400">
                <a:solidFill>
                  <a:srgbClr val="000000"/>
                </a:solidFill>
                <a:latin typeface="Times New Roman" pitchFamily="18" charset="0"/>
                <a:ea typeface="Arial Unicode MS" pitchFamily="34" charset="-128"/>
                <a:cs typeface="Arial Unicode MS" pitchFamily="34" charset="-128"/>
              </a:rPr>
              <a:t>осіб з різними хромосомними аномаліями є в багатьох випадках частиною загального дезадаптаційного синдрому, </a:t>
            </a:r>
            <a:r>
              <a:rPr lang="uk-UA" sz="2400" b="1">
                <a:solidFill>
                  <a:srgbClr val="000000"/>
                </a:solidFill>
                <a:latin typeface="Times New Roman" pitchFamily="18" charset="0"/>
                <a:ea typeface="Arial Unicode MS" pitchFamily="34" charset="-128"/>
                <a:cs typeface="Arial Unicode MS" pitchFamily="34" charset="-128"/>
              </a:rPr>
              <a:t>формування </a:t>
            </a:r>
            <a:r>
              <a:rPr lang="uk-UA" sz="2400">
                <a:solidFill>
                  <a:srgbClr val="000000"/>
                </a:solidFill>
                <a:latin typeface="Times New Roman" pitchFamily="18" charset="0"/>
                <a:ea typeface="Arial Unicode MS" pitchFamily="34" charset="-128"/>
                <a:cs typeface="Arial Unicode MS" pitchFamily="34" charset="-128"/>
              </a:rPr>
              <a:t>якого значний внесок вносять власне </a:t>
            </a:r>
            <a:r>
              <a:rPr lang="uk-UA" sz="2400" b="1">
                <a:solidFill>
                  <a:srgbClr val="000000"/>
                </a:solidFill>
                <a:latin typeface="Times New Roman" pitchFamily="18" charset="0"/>
                <a:ea typeface="Arial Unicode MS" pitchFamily="34" charset="-128"/>
                <a:cs typeface="Arial Unicode MS" pitchFamily="34" charset="-128"/>
              </a:rPr>
              <a:t>психологічні чинники</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Box 1"/>
          <p:cNvSpPr txBox="1">
            <a:spLocks noChangeArrowheads="1"/>
          </p:cNvSpPr>
          <p:nvPr/>
        </p:nvSpPr>
        <p:spPr bwMode="auto">
          <a:xfrm>
            <a:off x="1103313" y="1035050"/>
            <a:ext cx="6224587" cy="4402138"/>
          </a:xfrm>
          <a:prstGeom prst="rect">
            <a:avLst/>
          </a:prstGeom>
          <a:noFill/>
          <a:ln w="9525">
            <a:noFill/>
            <a:miter lim="800000"/>
            <a:headEnd/>
            <a:tailEnd/>
          </a:ln>
        </p:spPr>
        <p:txBody>
          <a:bodyPr>
            <a:spAutoFit/>
          </a:bodyPr>
          <a:lstStyle/>
          <a:p>
            <a:r>
              <a:rPr lang="uk-UA" sz="2800">
                <a:latin typeface="Trebuchet MS" pitchFamily="34" charset="0"/>
              </a:rPr>
              <a:t>Злочинність зовсім не у всіх випадках породжується дефектами спадкового апарату або соціальними факторами.</a:t>
            </a:r>
          </a:p>
          <a:p>
            <a:r>
              <a:rPr lang="uk-UA" sz="2800">
                <a:latin typeface="Trebuchet MS" pitchFamily="34" charset="0"/>
              </a:rPr>
              <a:t>Багато хвороб мозку травматичного, запального, і судинного характеру викликають такі порушення особистості.</a:t>
            </a:r>
          </a:p>
          <a:p>
            <a:r>
              <a:rPr lang="uk-UA" sz="2800">
                <a:latin typeface="Trebuchet MS" pitchFamily="34" charset="0"/>
              </a:rPr>
              <a:t>Люди з порушенням мозку легко використовуються злочинцями.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p:cNvSpPr txBox="1">
            <a:spLocks noChangeArrowheads="1"/>
          </p:cNvSpPr>
          <p:nvPr/>
        </p:nvSpPr>
        <p:spPr bwMode="auto">
          <a:xfrm>
            <a:off x="698500" y="1016000"/>
            <a:ext cx="7032625" cy="366713"/>
          </a:xfrm>
          <a:prstGeom prst="rect">
            <a:avLst/>
          </a:prstGeom>
          <a:noFill/>
          <a:ln w="9525">
            <a:noFill/>
            <a:miter lim="800000"/>
            <a:headEnd/>
            <a:tailEnd/>
          </a:ln>
        </p:spPr>
        <p:txBody>
          <a:bodyPr>
            <a:spAutoFit/>
          </a:bodyPr>
          <a:lstStyle/>
          <a:p>
            <a:r>
              <a:rPr lang="ru-RU"/>
              <a:t>Чи можуть гени впливати на рівень агресивності?</a:t>
            </a:r>
            <a:endParaRPr lang="uk-UA"/>
          </a:p>
        </p:txBody>
      </p:sp>
      <p:sp>
        <p:nvSpPr>
          <p:cNvPr id="78850" name="TextBox 2"/>
          <p:cNvSpPr txBox="1">
            <a:spLocks noChangeArrowheads="1"/>
          </p:cNvSpPr>
          <p:nvPr/>
        </p:nvSpPr>
        <p:spPr bwMode="auto">
          <a:xfrm>
            <a:off x="565150" y="1828800"/>
            <a:ext cx="7032625" cy="2014538"/>
          </a:xfrm>
          <a:prstGeom prst="rect">
            <a:avLst/>
          </a:prstGeom>
          <a:noFill/>
          <a:ln w="9525">
            <a:noFill/>
            <a:miter lim="800000"/>
            <a:headEnd/>
            <a:tailEnd/>
          </a:ln>
        </p:spPr>
        <p:txBody>
          <a:bodyPr>
            <a:spAutoFit/>
          </a:bodyPr>
          <a:lstStyle/>
          <a:p>
            <a:r>
              <a:rPr lang="ru-RU"/>
              <a:t>Гени можуть впливати на рівень тестостерону.</a:t>
            </a:r>
          </a:p>
          <a:p>
            <a:endParaRPr lang="ru-RU"/>
          </a:p>
          <a:p>
            <a:r>
              <a:rPr lang="ru-RU"/>
              <a:t>Гени можуть впливати на швидкість циркуляції тестостерону по тілу.</a:t>
            </a:r>
          </a:p>
          <a:p>
            <a:endParaRPr lang="ru-RU"/>
          </a:p>
          <a:p>
            <a:r>
              <a:rPr lang="ru-RU"/>
              <a:t>Гени можуть впливати на кількість рецепторів тестостерону і чутливість цих рецепторів.</a:t>
            </a:r>
            <a:endParaRPr lang="uk-UA"/>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Рисунок 1"/>
          <p:cNvPicPr>
            <a:picLocks noChangeAspect="1"/>
          </p:cNvPicPr>
          <p:nvPr/>
        </p:nvPicPr>
        <p:blipFill>
          <a:blip r:embed="rId2" cstate="print"/>
          <a:srcRect l="6013" t="21371" r="6145" b="19215"/>
          <a:stretch>
            <a:fillRect/>
          </a:stretch>
        </p:blipFill>
        <p:spPr bwMode="auto">
          <a:xfrm>
            <a:off x="0" y="417513"/>
            <a:ext cx="4518025" cy="4073525"/>
          </a:xfrm>
          <a:prstGeom prst="rect">
            <a:avLst/>
          </a:prstGeom>
          <a:noFill/>
          <a:ln w="9525">
            <a:noFill/>
            <a:miter lim="800000"/>
            <a:headEnd/>
            <a:tailEnd/>
          </a:ln>
        </p:spPr>
      </p:pic>
      <p:pic>
        <p:nvPicPr>
          <p:cNvPr id="79874" name="Рисунок 2"/>
          <p:cNvPicPr>
            <a:picLocks noChangeAspect="1"/>
          </p:cNvPicPr>
          <p:nvPr/>
        </p:nvPicPr>
        <p:blipFill>
          <a:blip r:embed="rId3" cstate="print"/>
          <a:srcRect l="10327" t="17647" r="5228" b="13922"/>
          <a:stretch>
            <a:fillRect/>
          </a:stretch>
        </p:blipFill>
        <p:spPr bwMode="auto">
          <a:xfrm>
            <a:off x="4518025" y="417513"/>
            <a:ext cx="4343400" cy="4692650"/>
          </a:xfrm>
          <a:prstGeom prst="rect">
            <a:avLst/>
          </a:prstGeom>
          <a:noFill/>
          <a:ln w="9525">
            <a:noFill/>
            <a:miter lim="800000"/>
            <a:headEnd/>
            <a:tailEnd/>
          </a:ln>
        </p:spPr>
      </p:pic>
      <p:sp>
        <p:nvSpPr>
          <p:cNvPr id="79875" name="TextBox 3"/>
          <p:cNvSpPr txBox="1">
            <a:spLocks noChangeArrowheads="1"/>
          </p:cNvSpPr>
          <p:nvPr/>
        </p:nvSpPr>
        <p:spPr bwMode="auto">
          <a:xfrm>
            <a:off x="134938" y="4826000"/>
            <a:ext cx="2863850" cy="1187450"/>
          </a:xfrm>
          <a:prstGeom prst="rect">
            <a:avLst/>
          </a:prstGeom>
          <a:noFill/>
          <a:ln w="9525">
            <a:noFill/>
            <a:miter lim="800000"/>
            <a:headEnd/>
            <a:tailEnd/>
          </a:ln>
        </p:spPr>
        <p:txBody>
          <a:bodyPr>
            <a:spAutoFit/>
          </a:bodyPr>
          <a:lstStyle/>
          <a:p>
            <a:r>
              <a:rPr lang="ru-RU" sz="2400">
                <a:latin typeface="Trebuchet MS" pitchFamily="34" charset="0"/>
              </a:rPr>
              <a:t>Нормальний чоловічий каріотип</a:t>
            </a:r>
            <a:endParaRPr lang="uk-UA" sz="2400">
              <a:latin typeface="Trebuchet MS" pitchFamily="34" charset="0"/>
            </a:endParaRPr>
          </a:p>
        </p:txBody>
      </p:sp>
      <p:sp>
        <p:nvSpPr>
          <p:cNvPr id="79876" name="TextBox 4"/>
          <p:cNvSpPr txBox="1">
            <a:spLocks noChangeArrowheads="1"/>
          </p:cNvSpPr>
          <p:nvPr/>
        </p:nvSpPr>
        <p:spPr bwMode="auto">
          <a:xfrm>
            <a:off x="5270500" y="5402263"/>
            <a:ext cx="2838450" cy="1187450"/>
          </a:xfrm>
          <a:prstGeom prst="rect">
            <a:avLst/>
          </a:prstGeom>
          <a:noFill/>
          <a:ln w="9525">
            <a:noFill/>
            <a:miter lim="800000"/>
            <a:headEnd/>
            <a:tailEnd/>
          </a:ln>
        </p:spPr>
        <p:txBody>
          <a:bodyPr>
            <a:spAutoFit/>
          </a:bodyPr>
          <a:lstStyle/>
          <a:p>
            <a:r>
              <a:rPr lang="ru-RU" sz="2400">
                <a:latin typeface="Trebuchet MS" pitchFamily="34" charset="0"/>
              </a:rPr>
              <a:t>Кариотип чоловічий з </a:t>
            </a:r>
            <a:r>
              <a:rPr lang="en-US" sz="2400">
                <a:latin typeface="Trebuchet MS" pitchFamily="34" charset="0"/>
              </a:rPr>
              <a:t>XYY</a:t>
            </a:r>
            <a:r>
              <a:rPr lang="ru-RU" sz="2400">
                <a:latin typeface="Trebuchet MS" pitchFamily="34" charset="0"/>
              </a:rPr>
              <a:t>-синдромом</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p:cNvSpPr txBox="1">
            <a:spLocks noChangeArrowheads="1"/>
          </p:cNvSpPr>
          <p:nvPr/>
        </p:nvSpPr>
        <p:spPr bwMode="auto">
          <a:xfrm>
            <a:off x="74613" y="120650"/>
            <a:ext cx="8389937" cy="701675"/>
          </a:xfrm>
          <a:prstGeom prst="rect">
            <a:avLst/>
          </a:prstGeom>
          <a:noFill/>
          <a:ln w="9525">
            <a:noFill/>
            <a:miter lim="800000"/>
            <a:headEnd/>
            <a:tailEnd/>
          </a:ln>
        </p:spPr>
        <p:txBody>
          <a:bodyPr>
            <a:spAutoFit/>
          </a:bodyPr>
          <a:lstStyle/>
          <a:p>
            <a:r>
              <a:rPr lang="ru-RU" sz="4000">
                <a:latin typeface="Trebuchet MS" pitchFamily="34" charset="0"/>
              </a:rPr>
              <a:t>Синдром </a:t>
            </a:r>
            <a:r>
              <a:rPr lang="en-US" sz="4000">
                <a:latin typeface="Trebuchet MS" pitchFamily="34" charset="0"/>
              </a:rPr>
              <a:t>XYY</a:t>
            </a:r>
            <a:r>
              <a:rPr lang="ru-RU" sz="4000">
                <a:latin typeface="Trebuchet MS" pitchFamily="34" charset="0"/>
              </a:rPr>
              <a:t>каріотипу</a:t>
            </a:r>
            <a:endParaRPr lang="uk-UA" sz="4000">
              <a:latin typeface="Trebuchet MS" pitchFamily="34" charset="0"/>
            </a:endParaRPr>
          </a:p>
        </p:txBody>
      </p:sp>
      <p:sp>
        <p:nvSpPr>
          <p:cNvPr id="80898" name="Прямоугольник 2"/>
          <p:cNvSpPr>
            <a:spLocks noChangeArrowheads="1"/>
          </p:cNvSpPr>
          <p:nvPr/>
        </p:nvSpPr>
        <p:spPr bwMode="auto">
          <a:xfrm>
            <a:off x="0" y="1249363"/>
            <a:ext cx="8308975" cy="2838450"/>
          </a:xfrm>
          <a:prstGeom prst="rect">
            <a:avLst/>
          </a:prstGeom>
          <a:noFill/>
          <a:ln w="9525">
            <a:noFill/>
            <a:miter lim="800000"/>
            <a:headEnd/>
            <a:tailEnd/>
          </a:ln>
        </p:spPr>
        <p:txBody>
          <a:bodyPr>
            <a:spAutoFit/>
          </a:bodyPr>
          <a:lstStyle/>
          <a:p>
            <a:pPr>
              <a:tabLst>
                <a:tab pos="120650" algn="l"/>
              </a:tabLst>
            </a:pPr>
            <a:r>
              <a:rPr lang="uk-UA"/>
              <a:t>Синдром вперше був виявлений в 1961 році при випадковому обстеженні чоловіка, діти якого мали ряд захворювань (зокрема, один з дітей мав синдром Дауна).</a:t>
            </a:r>
          </a:p>
          <a:p>
            <a:pPr>
              <a:tabLst>
                <a:tab pos="120650" algn="l"/>
              </a:tabLst>
            </a:pPr>
            <a:r>
              <a:rPr lang="uk-UA"/>
              <a:t>Наявність другої У-хромосоми в більшості випадків не веде до яких-небудь фізичним відхиленням. У той же час, багато чоловіків з ХУУ-синдромом мають одну або кілька особливостей. При народженні вони мають нормальний ріст, але часто швидше ростуть в дитинстві. В середньому, в дорослому стані носій вище, ніж 75% чоловіків того ж віку. Деякі чоловіки з синдромом ХУУ мають невеликі порушення координації рухів, в результаті чого можуть здаватися незграбними.</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Прямоугольник 1"/>
          <p:cNvSpPr>
            <a:spLocks noChangeArrowheads="1"/>
          </p:cNvSpPr>
          <p:nvPr/>
        </p:nvSpPr>
        <p:spPr bwMode="auto">
          <a:xfrm>
            <a:off x="142875" y="879475"/>
            <a:ext cx="8054975" cy="3387725"/>
          </a:xfrm>
          <a:prstGeom prst="rect">
            <a:avLst/>
          </a:prstGeom>
          <a:noFill/>
          <a:ln w="9525">
            <a:noFill/>
            <a:miter lim="800000"/>
            <a:headEnd/>
            <a:tailEnd/>
          </a:ln>
        </p:spPr>
        <p:txBody>
          <a:bodyPr>
            <a:spAutoFit/>
          </a:bodyPr>
          <a:lstStyle/>
          <a:p>
            <a:r>
              <a:rPr lang="uk-UA"/>
              <a:t>Фертильність найчастіше не порушена, зазвичай такі чоловіки гетеросексуальні і мають нормальну сексуальну функцію. Проте, описані випадки істотного зниження фертильності, аж до безпліддя. У невеликого числа носіїв також підвищений рівень статевих гормонів, пов'язаних з сперматогенезом, що може вести до безпліддя через порушення утворення сперми. Невідомо, наскільки високо число випадків безпліддя у чоловіків з ХУУ-синдромом. IQ знаходиться в межах норми, але часто трохи нижче, ніж у рідних братів і сестер. Приблизно половина носіїв має проблему з навчанням, зокрема, можуть бути порушення мови і читання. Може бути підвищений ризик поведінкових проблем, таких як синдром гіперактивності, чоловіки з ХУУ-синдромом часто імпульсивні і емоційно незрілі.</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1"/>
          <p:cNvSpPr txBox="1">
            <a:spLocks noChangeArrowheads="1"/>
          </p:cNvSpPr>
          <p:nvPr/>
        </p:nvSpPr>
        <p:spPr bwMode="auto">
          <a:xfrm>
            <a:off x="395288" y="927100"/>
            <a:ext cx="7785100" cy="366713"/>
          </a:xfrm>
          <a:prstGeom prst="rect">
            <a:avLst/>
          </a:prstGeom>
          <a:noFill/>
          <a:ln w="9525">
            <a:noFill/>
            <a:miter lim="800000"/>
            <a:headEnd/>
            <a:tailEnd/>
          </a:ln>
        </p:spPr>
        <p:txBody>
          <a:bodyPr>
            <a:spAutoFit/>
          </a:bodyPr>
          <a:lstStyle/>
          <a:p>
            <a:r>
              <a:rPr lang="ru-RU"/>
              <a:t>Чи можна стверджувати, що чоловіки з XYY каріотіпом агресивніші?</a:t>
            </a:r>
            <a:endParaRPr lang="uk-UA"/>
          </a:p>
        </p:txBody>
      </p:sp>
      <p:sp>
        <p:nvSpPr>
          <p:cNvPr id="82946" name="Прямоугольник 2"/>
          <p:cNvSpPr>
            <a:spLocks noChangeArrowheads="1"/>
          </p:cNvSpPr>
          <p:nvPr/>
        </p:nvSpPr>
        <p:spPr bwMode="auto">
          <a:xfrm>
            <a:off x="739775" y="2479675"/>
            <a:ext cx="6400800" cy="2563813"/>
          </a:xfrm>
          <a:prstGeom prst="rect">
            <a:avLst/>
          </a:prstGeom>
          <a:noFill/>
          <a:ln w="9525">
            <a:noFill/>
            <a:miter lim="800000"/>
            <a:headEnd/>
            <a:tailEnd/>
          </a:ln>
        </p:spPr>
        <p:txBody>
          <a:bodyPr>
            <a:spAutoFit/>
          </a:bodyPr>
          <a:lstStyle/>
          <a:p>
            <a:r>
              <a:rPr lang="uk-UA"/>
              <a:t>Не зовсім :</a:t>
            </a:r>
          </a:p>
          <a:p>
            <a:r>
              <a:rPr lang="uk-UA"/>
              <a:t>Аlісе Тhеіlgааrd в 1984 році досліджувала риси особистості ХУУ чоловіків і порівняли їх з ХУ чоловіками, орієнтуючись на рівень агресії між цими двома групами. Її дослідження прийшли до висновку, що у всіх випадках ХУУ (1 на 1000) єдиним суттєвим фактором, який пов'язаний це зростання. Рівні агресивності коливалися від випадку до випадку тому точно визначити залежність не виявилося можливості.</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1"/>
          <p:cNvSpPr txBox="1">
            <a:spLocks noChangeArrowheads="1"/>
          </p:cNvSpPr>
          <p:nvPr/>
        </p:nvSpPr>
        <p:spPr bwMode="auto">
          <a:xfrm>
            <a:off x="2836863" y="134938"/>
            <a:ext cx="3348037" cy="768350"/>
          </a:xfrm>
          <a:prstGeom prst="rect">
            <a:avLst/>
          </a:prstGeom>
          <a:noFill/>
          <a:ln w="9525">
            <a:noFill/>
            <a:miter lim="800000"/>
            <a:headEnd/>
            <a:tailEnd/>
          </a:ln>
        </p:spPr>
        <p:txBody>
          <a:bodyPr>
            <a:spAutoFit/>
          </a:bodyPr>
          <a:lstStyle/>
          <a:p>
            <a:pPr algn="ctr"/>
            <a:r>
              <a:rPr lang="en-US" sz="4400">
                <a:latin typeface="Trebuchet MS" pitchFamily="34" charset="0"/>
              </a:rPr>
              <a:t>MAO-A</a:t>
            </a:r>
            <a:endParaRPr lang="uk-UA" sz="4400">
              <a:latin typeface="Trebuchet MS" pitchFamily="34" charset="0"/>
            </a:endParaRPr>
          </a:p>
        </p:txBody>
      </p:sp>
      <p:sp>
        <p:nvSpPr>
          <p:cNvPr id="83970" name="Прямоугольник 2"/>
          <p:cNvSpPr>
            <a:spLocks noChangeArrowheads="1"/>
          </p:cNvSpPr>
          <p:nvPr/>
        </p:nvSpPr>
        <p:spPr bwMode="auto">
          <a:xfrm>
            <a:off x="255588" y="1027113"/>
            <a:ext cx="7261225" cy="2014537"/>
          </a:xfrm>
          <a:prstGeom prst="rect">
            <a:avLst/>
          </a:prstGeom>
          <a:noFill/>
          <a:ln w="9525">
            <a:noFill/>
            <a:miter lim="800000"/>
            <a:headEnd/>
            <a:tailEnd/>
          </a:ln>
        </p:spPr>
        <p:txBody>
          <a:bodyPr>
            <a:spAutoFit/>
          </a:bodyPr>
          <a:lstStyle/>
          <a:p>
            <a:pPr>
              <a:tabLst>
                <a:tab pos="984250" algn="l"/>
              </a:tabLst>
            </a:pPr>
            <a:r>
              <a:rPr lang="ru-RU"/>
              <a:t>Моноаміноксидаза-А (МАО-А) переважно окисляє такі аміни як серотонін, норадреналін і адреналін.</a:t>
            </a:r>
          </a:p>
          <a:p>
            <a:pPr>
              <a:tabLst>
                <a:tab pos="984250" algn="l"/>
              </a:tabLst>
            </a:pPr>
            <a:r>
              <a:rPr lang="ru-RU"/>
              <a:t>Важливим відкриттям в історії вивчення цього гена є той факт, що нуль-мутац</a:t>
            </a:r>
            <a:r>
              <a:rPr lang="uk-UA"/>
              <a:t>і</a:t>
            </a:r>
            <a:r>
              <a:rPr lang="ru-RU"/>
              <a:t>я (повне виключення гена) гена МАО-А, що призводить до дисбалансу синтезу та утилізації серотоніну, призводить до різкого зростання агресії, як у мишей, так і у людини.</a:t>
            </a:r>
            <a:endParaRPr lang="uk-UA"/>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Прямоугольник 1"/>
          <p:cNvSpPr>
            <a:spLocks noChangeArrowheads="1"/>
          </p:cNvSpPr>
          <p:nvPr/>
        </p:nvSpPr>
        <p:spPr bwMode="auto">
          <a:xfrm>
            <a:off x="147638" y="1509713"/>
            <a:ext cx="7931150" cy="2981325"/>
          </a:xfrm>
          <a:prstGeom prst="rect">
            <a:avLst/>
          </a:prstGeom>
          <a:noFill/>
          <a:ln w="9525">
            <a:noFill/>
            <a:miter lim="800000"/>
            <a:headEnd/>
            <a:tailEnd/>
          </a:ln>
        </p:spPr>
        <p:txBody>
          <a:bodyPr>
            <a:spAutoFit/>
          </a:bodyPr>
          <a:lstStyle/>
          <a:p>
            <a:pPr>
              <a:lnSpc>
                <a:spcPct val="150000"/>
              </a:lnSpc>
            </a:pPr>
            <a:r>
              <a:rPr lang="uk-UA"/>
              <a:t>При проведені досліджень необхідно враховувати ще й додаткові фактори, що впливають на агресивний фенотип - зовнішні фактори, рівень статевих гормонів, поліморфізм рецепторів серотоніну і т.д. Однак, незважаючи на суперечливість наявних даних, показано, що чоловіки, які мають VNTR з 4-ма повторами і, відповідно високий рівень експресії ферменту, менше схильні до агресії в порівнянні з індивідами з низькою активністю МАО-А.</a:t>
            </a:r>
          </a:p>
        </p:txBody>
      </p:sp>
      <p:sp>
        <p:nvSpPr>
          <p:cNvPr id="84994" name="TextBox 2"/>
          <p:cNvSpPr txBox="1">
            <a:spLocks noChangeArrowheads="1"/>
          </p:cNvSpPr>
          <p:nvPr/>
        </p:nvSpPr>
        <p:spPr bwMode="auto">
          <a:xfrm>
            <a:off x="376238" y="12700"/>
            <a:ext cx="5365750" cy="762000"/>
          </a:xfrm>
          <a:prstGeom prst="rect">
            <a:avLst/>
          </a:prstGeom>
          <a:noFill/>
          <a:ln w="9525">
            <a:noFill/>
            <a:miter lim="800000"/>
            <a:headEnd/>
            <a:tailEnd/>
          </a:ln>
        </p:spPr>
        <p:txBody>
          <a:bodyPr>
            <a:spAutoFit/>
          </a:bodyPr>
          <a:lstStyle/>
          <a:p>
            <a:r>
              <a:rPr lang="ru-RU" sz="4400">
                <a:latin typeface="Times New Roman" pitchFamily="18" charset="0"/>
                <a:cs typeface="Times New Roman" pitchFamily="18" charset="0"/>
              </a:rPr>
              <a:t>МАО-А і серотонін</a:t>
            </a:r>
            <a:endParaRPr lang="uk-UA" sz="44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Содержимое 2"/>
          <p:cNvSpPr>
            <a:spLocks noGrp="1"/>
          </p:cNvSpPr>
          <p:nvPr>
            <p:ph idx="1"/>
          </p:nvPr>
        </p:nvSpPr>
        <p:spPr>
          <a:xfrm>
            <a:off x="501650" y="142875"/>
            <a:ext cx="7343775" cy="3959225"/>
          </a:xfrm>
        </p:spPr>
        <p:txBody>
          <a:bodyPr/>
          <a:lstStyle/>
          <a:p>
            <a:r>
              <a:rPr lang="ru-RU" sz="1400" smtClean="0"/>
              <a:t>Томас Гоббс, Зігмунд Фрейд, Конрад Лоренц розглядали агресивні мотиви як вроджені, так агресія є інстинктом.</a:t>
            </a:r>
          </a:p>
          <a:p>
            <a:r>
              <a:rPr lang="ru-RU" sz="1400" smtClean="0"/>
              <a:t>Спадковість впливає на чутливість нервової системи до дії збудників агресії.</a:t>
            </a:r>
          </a:p>
          <a:p>
            <a:r>
              <a:rPr lang="ru-RU" sz="1400" smtClean="0"/>
              <a:t>Наш темперамент, який зумовлює нашу здатність сприймати і реагувати на дії будь-яких чинників, передається нам у спадок і залежить від реактивності нашої симпатичної нервової системи.</a:t>
            </a:r>
          </a:p>
          <a:p>
            <a:r>
              <a:rPr lang="ru-RU" sz="1400" smtClean="0"/>
              <a:t>Чутливість нервової системи до стимулювання агресії залежить і від хімічного складу крові. Люди, що знаходяться в стані алкогольного сп'яніння, значно частіше проявляють агресивну поведінку. У реальному світі під впливом алкоголю здійснюється майже половина злочинів, пов'язаних з насильством, в тому числі і сексуальних.</a:t>
            </a:r>
          </a:p>
          <a:p>
            <a:r>
              <a:rPr lang="ru-RU" sz="1400" smtClean="0"/>
              <a:t>Алкоголь підсилює агресивність, знижує рівень почуття відповідальності, а також послаблює здатність оцінювати наслідки своїх дій. Алкоголь розгальмовує і руйнує індивідуальність.</a:t>
            </a:r>
          </a:p>
          <a:p>
            <a:r>
              <a:rPr lang="ru-RU" sz="1400" smtClean="0"/>
              <a:t>На агресивність також впливає чоловічий статевий гормон тестостерон. При цьому препарати, що знижують рівень тестостерону у чоловіків, схильних до насильства, послаблюють їхні агресивні тенденції.</a:t>
            </a:r>
            <a:br>
              <a:rPr lang="ru-RU" sz="1400" smtClean="0"/>
            </a:br>
            <a:r>
              <a:rPr lang="ru-RU" sz="1200" smtClean="0"/>
              <a:t/>
            </a:r>
            <a:br>
              <a:rPr lang="ru-RU" sz="1200" smtClean="0"/>
            </a:br>
            <a:endParaRPr lang="ru-RU" sz="1200" smtClean="0"/>
          </a:p>
        </p:txBody>
      </p:sp>
      <p:pic>
        <p:nvPicPr>
          <p:cNvPr id="30722" name="Рисунок 4" descr="Berkovic_12-1.jpg"/>
          <p:cNvPicPr>
            <a:picLocks noChangeAspect="1"/>
          </p:cNvPicPr>
          <p:nvPr/>
        </p:nvPicPr>
        <p:blipFill>
          <a:blip r:embed="rId2" cstate="print"/>
          <a:srcRect/>
          <a:stretch>
            <a:fillRect/>
          </a:stretch>
        </p:blipFill>
        <p:spPr bwMode="auto">
          <a:xfrm>
            <a:off x="1547813" y="4149725"/>
            <a:ext cx="4968875" cy="270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Прямоугольник 1"/>
          <p:cNvSpPr>
            <a:spLocks noChangeArrowheads="1"/>
          </p:cNvSpPr>
          <p:nvPr/>
        </p:nvSpPr>
        <p:spPr bwMode="auto">
          <a:xfrm>
            <a:off x="673100" y="322263"/>
            <a:ext cx="6305550" cy="2981325"/>
          </a:xfrm>
          <a:prstGeom prst="rect">
            <a:avLst/>
          </a:prstGeom>
          <a:noFill/>
          <a:ln w="9525">
            <a:noFill/>
            <a:miter lim="800000"/>
            <a:headEnd/>
            <a:tailEnd/>
          </a:ln>
        </p:spPr>
        <p:txBody>
          <a:bodyPr>
            <a:spAutoFit/>
          </a:bodyPr>
          <a:lstStyle/>
          <a:p>
            <a:pPr>
              <a:lnSpc>
                <a:spcPct val="150000"/>
              </a:lnSpc>
            </a:pPr>
            <a:r>
              <a:rPr lang="uk-UA"/>
              <a:t>Однозначно доведено, що зниження рівня 5-гідроксиіндолоцтової кислоти (кінцевий, незворотній метаболіт серотоніну) в спинномозковій рідині асоційований з агресивною поведінкою, як у людини, так і у приматів. Те ж саме показано для осіб з суїцидальними нахилами, особливо для тих, хто обирав соціально небезпечний метод самогубства</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1"/>
          <p:cNvSpPr txBox="1">
            <a:spLocks noChangeArrowheads="1"/>
          </p:cNvSpPr>
          <p:nvPr/>
        </p:nvSpPr>
        <p:spPr bwMode="auto">
          <a:xfrm>
            <a:off x="2689225" y="0"/>
            <a:ext cx="2555875" cy="769938"/>
          </a:xfrm>
          <a:prstGeom prst="rect">
            <a:avLst/>
          </a:prstGeom>
          <a:noFill/>
          <a:ln w="9525">
            <a:noFill/>
            <a:miter lim="800000"/>
            <a:headEnd/>
            <a:tailEnd/>
          </a:ln>
        </p:spPr>
        <p:txBody>
          <a:bodyPr>
            <a:spAutoFit/>
          </a:bodyPr>
          <a:lstStyle/>
          <a:p>
            <a:r>
              <a:rPr lang="ru-RU" sz="4400">
                <a:latin typeface="Trebuchet MS" pitchFamily="34" charset="0"/>
              </a:rPr>
              <a:t>Ген МАО</a:t>
            </a:r>
            <a:endParaRPr lang="uk-UA" sz="4400">
              <a:latin typeface="Trebuchet MS" pitchFamily="34" charset="0"/>
            </a:endParaRPr>
          </a:p>
        </p:txBody>
      </p:sp>
      <p:pic>
        <p:nvPicPr>
          <p:cNvPr id="87042" name="Рисунок 2"/>
          <p:cNvPicPr>
            <a:picLocks noChangeAspect="1"/>
          </p:cNvPicPr>
          <p:nvPr/>
        </p:nvPicPr>
        <p:blipFill>
          <a:blip r:embed="rId2" cstate="print"/>
          <a:srcRect l="6766" t="27843" r="5734" b="16667"/>
          <a:stretch>
            <a:fillRect/>
          </a:stretch>
        </p:blipFill>
        <p:spPr bwMode="auto">
          <a:xfrm>
            <a:off x="1627188" y="769938"/>
            <a:ext cx="5230812" cy="2487612"/>
          </a:xfrm>
          <a:prstGeom prst="rect">
            <a:avLst/>
          </a:prstGeom>
          <a:noFill/>
          <a:ln w="9525">
            <a:noFill/>
            <a:miter lim="800000"/>
            <a:headEnd/>
            <a:tailEnd/>
          </a:ln>
        </p:spPr>
      </p:pic>
      <p:sp>
        <p:nvSpPr>
          <p:cNvPr id="87043" name="Прямоугольник 3"/>
          <p:cNvSpPr>
            <a:spLocks noChangeArrowheads="1"/>
          </p:cNvSpPr>
          <p:nvPr/>
        </p:nvSpPr>
        <p:spPr bwMode="auto">
          <a:xfrm>
            <a:off x="0" y="3257550"/>
            <a:ext cx="8497888" cy="2014538"/>
          </a:xfrm>
          <a:prstGeom prst="rect">
            <a:avLst/>
          </a:prstGeom>
          <a:noFill/>
          <a:ln w="9525">
            <a:noFill/>
            <a:miter lim="800000"/>
            <a:headEnd/>
            <a:tailEnd/>
          </a:ln>
        </p:spPr>
        <p:txBody>
          <a:bodyPr>
            <a:spAutoFit/>
          </a:bodyPr>
          <a:lstStyle/>
          <a:p>
            <a:r>
              <a:rPr lang="uk-UA"/>
              <a:t>Структурні (зліва) і функціональні (праворуч) МРТ дані показують, що суб'єкти з версією МАО-гена (МАОА-І), пов'язаних з насильством скоротили обсяг і активність передньої поясної кори головного мозку (синя область в передній частині головного мозку на лівій і відповідно жовта область праворуч), яка, як вважається, є центром, відповідального за регулювання імпульсивної агресії. Колірне кодування області показують, як суб'єкти з типом гена L відрізняються від пацієнтів з типом гена Н.</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Box 1"/>
          <p:cNvSpPr txBox="1">
            <a:spLocks noChangeArrowheads="1"/>
          </p:cNvSpPr>
          <p:nvPr/>
        </p:nvSpPr>
        <p:spPr bwMode="auto">
          <a:xfrm>
            <a:off x="2366963" y="0"/>
            <a:ext cx="4867275" cy="701675"/>
          </a:xfrm>
          <a:prstGeom prst="rect">
            <a:avLst/>
          </a:prstGeom>
          <a:noFill/>
          <a:ln w="9525">
            <a:noFill/>
            <a:miter lim="800000"/>
            <a:headEnd/>
            <a:tailEnd/>
          </a:ln>
        </p:spPr>
        <p:txBody>
          <a:bodyPr>
            <a:spAutoFit/>
          </a:bodyPr>
          <a:lstStyle/>
          <a:p>
            <a:r>
              <a:rPr lang="ru-RU" sz="4000">
                <a:latin typeface="Times New Roman" pitchFamily="18" charset="0"/>
                <a:cs typeface="Times New Roman" pitchFamily="18" charset="0"/>
              </a:rPr>
              <a:t>Дослідження</a:t>
            </a:r>
            <a:endParaRPr lang="uk-UA" sz="4000">
              <a:latin typeface="Times New Roman" pitchFamily="18" charset="0"/>
              <a:cs typeface="Times New Roman" pitchFamily="18" charset="0"/>
            </a:endParaRPr>
          </a:p>
        </p:txBody>
      </p:sp>
      <p:sp>
        <p:nvSpPr>
          <p:cNvPr id="88066" name="Прямоугольник 2"/>
          <p:cNvSpPr>
            <a:spLocks noChangeArrowheads="1"/>
          </p:cNvSpPr>
          <p:nvPr/>
        </p:nvSpPr>
        <p:spPr bwMode="auto">
          <a:xfrm>
            <a:off x="0" y="708025"/>
            <a:ext cx="8083550" cy="2563813"/>
          </a:xfrm>
          <a:prstGeom prst="rect">
            <a:avLst/>
          </a:prstGeom>
          <a:noFill/>
          <a:ln w="9525">
            <a:noFill/>
            <a:miter lim="800000"/>
            <a:headEnd/>
            <a:tailEnd/>
          </a:ln>
        </p:spPr>
        <p:txBody>
          <a:bodyPr>
            <a:spAutoFit/>
          </a:bodyPr>
          <a:lstStyle/>
          <a:p>
            <a:pPr indent="9525"/>
            <a:r>
              <a:rPr lang="uk-UA"/>
              <a:t>Моффат і ін. (2002) провели дослідження з 422 чоловіками у Новій Зеландії. Він вивчав їх історію схильності до судимостей, їх схильність до насильства і будь-яких симптомів антисоціальних розладів особистості. Його результати показали, що існує зв'язок між МАО-А і ризик бути визнання винним в скоєнні насильницьких злочинів;</a:t>
            </a:r>
          </a:p>
          <a:p>
            <a:pPr indent="9525"/>
            <a:r>
              <a:rPr lang="uk-UA"/>
              <a:t>Однак, це було тільки в разі якщо учасники дослідження також страждали від жорстокого поводження в дитинстві.</a:t>
            </a:r>
          </a:p>
          <a:p>
            <a:pPr indent="9525"/>
            <a:r>
              <a:rPr lang="uk-UA"/>
              <a:t>Це яскравий приклад взаємодії генів і навколишнього середовища, ген тільки надає свою дію в конкретних умовах навколишнього середовища.</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1"/>
          <p:cNvSpPr txBox="1">
            <a:spLocks noChangeArrowheads="1"/>
          </p:cNvSpPr>
          <p:nvPr/>
        </p:nvSpPr>
        <p:spPr bwMode="auto">
          <a:xfrm>
            <a:off x="161925" y="0"/>
            <a:ext cx="8001000" cy="1311275"/>
          </a:xfrm>
          <a:prstGeom prst="rect">
            <a:avLst/>
          </a:prstGeom>
          <a:noFill/>
          <a:ln w="9525">
            <a:noFill/>
            <a:miter lim="800000"/>
            <a:headEnd/>
            <a:tailEnd/>
          </a:ln>
        </p:spPr>
        <p:txBody>
          <a:bodyPr>
            <a:spAutoFit/>
          </a:bodyPr>
          <a:lstStyle/>
          <a:p>
            <a:pPr algn="ctr"/>
            <a:r>
              <a:rPr lang="ru-RU" sz="4000">
                <a:latin typeface="Times New Roman" pitchFamily="18" charset="0"/>
                <a:cs typeface="Times New Roman" pitchFamily="18" charset="0"/>
              </a:rPr>
              <a:t>Триптофан-гидроксилази 1і 2 (</a:t>
            </a:r>
            <a:r>
              <a:rPr lang="en-US" sz="4000">
                <a:latin typeface="Times New Roman" pitchFamily="18" charset="0"/>
                <a:cs typeface="Times New Roman" pitchFamily="18" charset="0"/>
              </a:rPr>
              <a:t>tph1 </a:t>
            </a:r>
            <a:r>
              <a:rPr lang="ru-RU" sz="4000">
                <a:latin typeface="Times New Roman" pitchFamily="18" charset="0"/>
                <a:cs typeface="Times New Roman" pitchFamily="18" charset="0"/>
              </a:rPr>
              <a:t>і </a:t>
            </a:r>
            <a:r>
              <a:rPr lang="en-US" sz="4000">
                <a:latin typeface="Times New Roman" pitchFamily="18" charset="0"/>
                <a:cs typeface="Times New Roman" pitchFamily="18" charset="0"/>
              </a:rPr>
              <a:t>tph</a:t>
            </a:r>
            <a:r>
              <a:rPr lang="ru-RU" sz="4000">
                <a:latin typeface="Times New Roman" pitchFamily="18" charset="0"/>
                <a:cs typeface="Times New Roman" pitchFamily="18" charset="0"/>
              </a:rPr>
              <a:t>2)</a:t>
            </a:r>
            <a:endParaRPr lang="uk-UA" sz="4000">
              <a:latin typeface="Times New Roman" pitchFamily="18" charset="0"/>
              <a:cs typeface="Times New Roman" pitchFamily="18" charset="0"/>
            </a:endParaRPr>
          </a:p>
        </p:txBody>
      </p:sp>
      <p:sp>
        <p:nvSpPr>
          <p:cNvPr id="89090" name="Прямоугольник 2"/>
          <p:cNvSpPr>
            <a:spLocks noChangeArrowheads="1"/>
          </p:cNvSpPr>
          <p:nvPr/>
        </p:nvSpPr>
        <p:spPr bwMode="auto">
          <a:xfrm>
            <a:off x="161925" y="1616075"/>
            <a:ext cx="7826375" cy="3387725"/>
          </a:xfrm>
          <a:prstGeom prst="rect">
            <a:avLst/>
          </a:prstGeom>
          <a:noFill/>
          <a:ln w="9525">
            <a:noFill/>
            <a:miter lim="800000"/>
            <a:headEnd/>
            <a:tailEnd/>
          </a:ln>
        </p:spPr>
        <p:txBody>
          <a:bodyPr>
            <a:spAutoFit/>
          </a:bodyPr>
          <a:lstStyle/>
          <a:p>
            <a:pPr indent="-101600"/>
            <a:r>
              <a:rPr lang="uk-UA"/>
              <a:t>Для tph1 описані два добре вивчених поліморфіза (А218С і А779С) в 7-м інтроні, які в геномі людини знаходяться в стані не рівноважного зчеплення. Наявність алеля 779А (також називається U) призводить до зниження кількості 5-гідроксиіндолоцтової кислоти (кінцевий метаболіт серотоніну) в спинно-мозковій рідині у здорових чоловіків (але не жінок).</a:t>
            </a:r>
          </a:p>
          <a:p>
            <a:pPr indent="-101600"/>
            <a:r>
              <a:rPr lang="uk-UA"/>
              <a:t>Максимальне зниження 5-гідроксиіндолоцтової кислоти в лікворі характерно для гомозиготного генотипу 779С / С. Даний генотип характерний для осіб, схильних до зловживання алкоголем і вчинення актів насильства і агресії. Дослідження Mаnuск еt аl. (1999) з вивчення поліморфізму А218С показали, що присутність алеля 218а пов'язано з вираженою до агресії.</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Прямоугольник 1"/>
          <p:cNvSpPr>
            <a:spLocks noChangeArrowheads="1"/>
          </p:cNvSpPr>
          <p:nvPr/>
        </p:nvSpPr>
        <p:spPr bwMode="auto">
          <a:xfrm>
            <a:off x="0" y="665163"/>
            <a:ext cx="8059738" cy="4219575"/>
          </a:xfrm>
          <a:prstGeom prst="rect">
            <a:avLst/>
          </a:prstGeom>
          <a:noFill/>
          <a:ln w="9525">
            <a:noFill/>
            <a:miter lim="800000"/>
            <a:headEnd/>
            <a:tailEnd/>
          </a:ln>
        </p:spPr>
        <p:txBody>
          <a:bodyPr>
            <a:spAutoFit/>
          </a:bodyPr>
          <a:lstStyle/>
          <a:p>
            <a:pPr indent="-101600" algn="ctr">
              <a:lnSpc>
                <a:spcPct val="150000"/>
              </a:lnSpc>
            </a:pPr>
            <a:r>
              <a:rPr lang="uk-UA"/>
              <a:t>Дані Маnuск еt аl. (1999) підтверджені в роботі Rujеsсu еt аl. (2002) з порівняльного аналізу зв'язку маркерів А218С і А779С з агресивними рисами характеру в групі які хотіли вчинити самогубство і в контрольній групі. Німецькі дослідники знайшли в обох вибірках асоціацію між гаплотипом СС, представленого комбінацією мінорних алелей обох маркерів, і підвищеним індексом агресивності і збудливості. У цілому, генетичний поліморфізм tph1 більше має вплив на поведінку чоловіків, ніж жінок. Для даних генетичних поліморфізмів також виявлена ​​виражена асоціація з суїцидальною поведінкою, що підтверджується даними декількох мета-аналізів.</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1"/>
          <p:cNvSpPr txBox="1">
            <a:spLocks noChangeArrowheads="1"/>
          </p:cNvSpPr>
          <p:nvPr/>
        </p:nvSpPr>
        <p:spPr bwMode="auto">
          <a:xfrm>
            <a:off x="469900" y="0"/>
            <a:ext cx="7853363" cy="762000"/>
          </a:xfrm>
          <a:prstGeom prst="rect">
            <a:avLst/>
          </a:prstGeom>
          <a:noFill/>
          <a:ln w="9525">
            <a:noFill/>
            <a:miter lim="800000"/>
            <a:headEnd/>
            <a:tailEnd/>
          </a:ln>
        </p:spPr>
        <p:txBody>
          <a:bodyPr>
            <a:spAutoFit/>
          </a:bodyPr>
          <a:lstStyle/>
          <a:p>
            <a:pPr algn="ctr"/>
            <a:r>
              <a:rPr lang="ru-RU" sz="4400">
                <a:latin typeface="Trebuchet MS" pitchFamily="34" charset="0"/>
              </a:rPr>
              <a:t>Серотонінові рецептори</a:t>
            </a:r>
            <a:endParaRPr lang="uk-UA" sz="4400">
              <a:latin typeface="Trebuchet MS" pitchFamily="34" charset="0"/>
            </a:endParaRPr>
          </a:p>
        </p:txBody>
      </p:sp>
      <p:sp>
        <p:nvSpPr>
          <p:cNvPr id="91138" name="Прямоугольник 2"/>
          <p:cNvSpPr>
            <a:spLocks noChangeArrowheads="1"/>
          </p:cNvSpPr>
          <p:nvPr/>
        </p:nvSpPr>
        <p:spPr bwMode="auto">
          <a:xfrm>
            <a:off x="0" y="1922463"/>
            <a:ext cx="8139113" cy="3937000"/>
          </a:xfrm>
          <a:prstGeom prst="rect">
            <a:avLst/>
          </a:prstGeom>
          <a:noFill/>
          <a:ln w="9525">
            <a:noFill/>
            <a:miter lim="800000"/>
            <a:headEnd/>
            <a:tailEnd/>
          </a:ln>
        </p:spPr>
        <p:txBody>
          <a:bodyPr>
            <a:spAutoFit/>
          </a:bodyPr>
          <a:lstStyle/>
          <a:p>
            <a:pPr>
              <a:tabLst>
                <a:tab pos="120650" algn="l"/>
              </a:tabLst>
            </a:pPr>
            <a:r>
              <a:rPr lang="uk-UA"/>
              <a:t>Недавні дослідження показали, що асоціація гена 5-НТ1В з агресією і ворожістю носить складний характер і пояснюється взаємодією між декількома маркерами, розташованими в кодуючій, промоторній 3'-нетрансльованій області гена і надають різноспрямовані ефекти на його експресію. При цьому особливу роль відіграє маркер rs 13212041 А / G, що лежить на ділянці зв'язування мікроРНК miR-96 в 3'-нетрансльованій області і модулюючий регуляторну активність даної мікроРНК. Як виявилося, чоловіки-носії гаплотипу з низьким рівнем експресії 5-НТ1В більш схильні до агресії в порівнянні з носіями гаплотипів з низьким і проміжним рівнем експресії</a:t>
            </a:r>
          </a:p>
          <a:p>
            <a:pPr>
              <a:tabLst>
                <a:tab pos="120650" algn="l"/>
              </a:tabLst>
            </a:pPr>
            <a:r>
              <a:rPr lang="uk-UA"/>
              <a:t>На відміну від рецептора 1-го типу, серотонінові рецептори типу 2 підсилюють серотонін-залежну нервову передачу. На можливий зв'язок з агресивно-імлульсивною і, навпаки, депресивною поведінкою досліджено кілька поліморфізмів гена рецептора 5НТ2А.</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Прямоугольник 1"/>
          <p:cNvSpPr>
            <a:spLocks noChangeArrowheads="1"/>
          </p:cNvSpPr>
          <p:nvPr/>
        </p:nvSpPr>
        <p:spPr bwMode="auto">
          <a:xfrm>
            <a:off x="282575" y="641350"/>
            <a:ext cx="7442200" cy="5584825"/>
          </a:xfrm>
          <a:prstGeom prst="rect">
            <a:avLst/>
          </a:prstGeom>
          <a:noFill/>
          <a:ln w="9525">
            <a:noFill/>
            <a:miter lim="800000"/>
            <a:headEnd/>
            <a:tailEnd/>
          </a:ln>
        </p:spPr>
        <p:txBody>
          <a:bodyPr>
            <a:spAutoFit/>
          </a:bodyPr>
          <a:lstStyle/>
          <a:p>
            <a:r>
              <a:rPr lang="uk-UA"/>
              <a:t>Серотоніновий транспортер (5НТТ) є трансмембранним білком, який відповідає за зворотній транспорт серотоніну з синоптичної щілини в пресинаптичні нейрони. Даний білок експресується в мозку і тромбоцитах. У промоторній області гена 5НТТ знайдена функціонально значима поліморфна ділянка НТTLРВ типу вставка / делеція, що характеризується наявністю або відсутністю фрагмента ДНК завдовжки 44 п.н. В результаті виходять дві алелі - довжина (L) з наявністю і короткий (S) з відсутністю вставки. Варіант S пов'язаний зі зниженою експресією транспортера і транспорту серотоніну. Навпаки, у чоловіків - гомозиготних носіїв варіант L відмічені більший склад транспортера в тромбоцитах і більш висока здатність тромбоцитів акумулювати серотонін з плазми крові в порівнянні з генотип SS або SL. Знайдено, що носійство 3-варіанту транспортера пов'язано зі схильністю до насильства, причому наявність генотипу SS пояснює 5% міжіндивідуальні відмінності в амплітуді агресивної поведінки у людини. Крім того, численні дослідження вивели достовірну асоціацію алеля S з підвищеною агресивністю і імпульсивністю в різних груп населення, включаючи дітей, підлітків, прийомних дітей, дівчат. наркоманів, хворих психічними розладами і т.д.</a:t>
            </a:r>
          </a:p>
        </p:txBody>
      </p:sp>
      <p:sp>
        <p:nvSpPr>
          <p:cNvPr id="92162" name="TextBox 2"/>
          <p:cNvSpPr txBox="1">
            <a:spLocks noChangeArrowheads="1"/>
          </p:cNvSpPr>
          <p:nvPr/>
        </p:nvSpPr>
        <p:spPr bwMode="auto">
          <a:xfrm>
            <a:off x="1681163" y="179388"/>
            <a:ext cx="5634037" cy="457200"/>
          </a:xfrm>
          <a:prstGeom prst="rect">
            <a:avLst/>
          </a:prstGeom>
          <a:noFill/>
          <a:ln w="9525">
            <a:noFill/>
            <a:miter lim="800000"/>
            <a:headEnd/>
            <a:tailEnd/>
          </a:ln>
        </p:spPr>
        <p:txBody>
          <a:bodyPr>
            <a:spAutoFit/>
          </a:bodyPr>
          <a:lstStyle/>
          <a:p>
            <a:r>
              <a:rPr lang="ru-RU" sz="2400">
                <a:latin typeface="Trebuchet MS" pitchFamily="34" charset="0"/>
              </a:rPr>
              <a:t>Серотоніновий транспортер</a:t>
            </a:r>
            <a:endParaRPr lang="uk-UA" sz="2400">
              <a:latin typeface="Trebuchet MS"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Картинки по запросу фон для презентации"/>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3555" name="Rectangle 3"/>
          <p:cNvSpPr>
            <a:spLocks noGrp="1" noChangeArrowheads="1"/>
          </p:cNvSpPr>
          <p:nvPr>
            <p:ph type="body" idx="1"/>
          </p:nvPr>
        </p:nvSpPr>
        <p:spPr>
          <a:xfrm>
            <a:off x="304800" y="152400"/>
            <a:ext cx="8229600" cy="5257800"/>
          </a:xfrm>
        </p:spPr>
        <p:txBody>
          <a:bodyPr rtlCol="0">
            <a:normAutofit lnSpcReduction="10000"/>
          </a:bodyPr>
          <a:lstStyle/>
          <a:p>
            <a:pPr algn="ctr" defTabSz="447675" eaLnBrk="1" fontAlgn="auto" hangingPunct="1">
              <a:lnSpc>
                <a:spcPct val="80000"/>
              </a:lnSpc>
              <a:spcAft>
                <a:spcPts val="0"/>
              </a:spcAft>
              <a:buFontTx/>
              <a:buNone/>
              <a:tabLst>
                <a:tab pos="361950" algn="l"/>
              </a:tabLst>
              <a:defRPr/>
            </a:pPr>
            <a:r>
              <a:rPr lang="uk-UA" altLang="uk-UA" sz="2400" smtClean="0">
                <a:latin typeface="Times New Roman" panose="02020603050405020304" pitchFamily="18" charset="0"/>
              </a:rPr>
              <a:t>Список використаної літератури</a:t>
            </a:r>
          </a:p>
          <a:p>
            <a:pPr algn="ctr" defTabSz="447675" eaLnBrk="1" fontAlgn="auto" hangingPunct="1">
              <a:lnSpc>
                <a:spcPct val="80000"/>
              </a:lnSpc>
              <a:spcAft>
                <a:spcPts val="0"/>
              </a:spcAft>
              <a:buFontTx/>
              <a:buNone/>
              <a:tabLst>
                <a:tab pos="361950" algn="l"/>
              </a:tabLst>
              <a:defRPr/>
            </a:pPr>
            <a:endParaRPr lang="uk-UA" altLang="uk-UA" sz="2400" smtClean="0">
              <a:latin typeface="Times New Roman" panose="02020603050405020304" pitchFamily="18" charset="0"/>
            </a:endParaRPr>
          </a:p>
          <a:p>
            <a:pPr defTabSz="447675" eaLnBrk="1" fontAlgn="auto" hangingPunct="1">
              <a:lnSpc>
                <a:spcPct val="80000"/>
              </a:lnSpc>
              <a:spcAft>
                <a:spcPts val="0"/>
              </a:spcAft>
              <a:buFontTx/>
              <a:buAutoNum type="arabicPeriod"/>
              <a:tabLst>
                <a:tab pos="361950" algn="l"/>
              </a:tabLst>
              <a:defRPr/>
            </a:pPr>
            <a:r>
              <a:rPr lang="ru-RU" altLang="uk-UA" sz="1800" smtClean="0"/>
              <a:t>	Агрессивное поведение: генетико-физиологические механизмы </a:t>
            </a:r>
            <a:r>
              <a:rPr lang="en-US" altLang="uk-UA" sz="1800" smtClean="0"/>
              <a:t>[</a:t>
            </a:r>
            <a:r>
              <a:rPr lang="uk-UA" altLang="uk-UA" sz="1800" smtClean="0"/>
              <a:t>Електроний ресурс</a:t>
            </a:r>
            <a:r>
              <a:rPr lang="en-US" altLang="uk-UA" sz="1800" smtClean="0"/>
              <a:t>]</a:t>
            </a:r>
            <a:r>
              <a:rPr lang="uk-UA" altLang="uk-UA" sz="1800" smtClean="0"/>
              <a:t> / </a:t>
            </a:r>
            <a:r>
              <a:rPr lang="ru-RU" altLang="uk-UA" sz="1800" smtClean="0"/>
              <a:t>Н.Н. Кудрявцева , А.Л. Маркель, Ю.Л. Орлов. </a:t>
            </a:r>
            <a:r>
              <a:rPr lang="uk-UA" altLang="uk-UA" sz="1800" smtClean="0"/>
              <a:t>–</a:t>
            </a:r>
            <a:r>
              <a:rPr lang="ru-RU" altLang="uk-UA" sz="1800" smtClean="0"/>
              <a:t> Вавиловский журнал генетики и селекции, Т. 18, № 4/3 - 2014.</a:t>
            </a:r>
            <a:r>
              <a:rPr lang="uk-UA" altLang="uk-UA" sz="1800" smtClean="0"/>
              <a:t> – Режим доступу:</a:t>
            </a:r>
            <a:r>
              <a:rPr lang="ru-RU" altLang="uk-UA" sz="1800" smtClean="0"/>
              <a:t>  www.bionet.nsc.ru/vogis/download/18-4-3/11_Kudrjavtseva.pdf </a:t>
            </a:r>
          </a:p>
          <a:p>
            <a:pPr defTabSz="447675" eaLnBrk="1" fontAlgn="auto" hangingPunct="1">
              <a:lnSpc>
                <a:spcPct val="80000"/>
              </a:lnSpc>
              <a:spcAft>
                <a:spcPts val="0"/>
              </a:spcAft>
              <a:buFontTx/>
              <a:buAutoNum type="arabicPeriod"/>
              <a:tabLst>
                <a:tab pos="361950" algn="l"/>
              </a:tabLst>
              <a:defRPr/>
            </a:pPr>
            <a:r>
              <a:rPr lang="uk-UA" altLang="uk-UA" sz="1800" smtClean="0"/>
              <a:t>	</a:t>
            </a:r>
            <a:r>
              <a:rPr lang="ru-RU" altLang="uk-UA" sz="1800" smtClean="0"/>
              <a:t>Генетические и средовые детерминанты агрессивного поведения </a:t>
            </a:r>
            <a:r>
              <a:rPr lang="en-US" altLang="uk-UA" sz="1800" smtClean="0"/>
              <a:t>[</a:t>
            </a:r>
            <a:r>
              <a:rPr lang="uk-UA" altLang="uk-UA" sz="1800" smtClean="0"/>
              <a:t>Електроний ресурс</a:t>
            </a:r>
            <a:r>
              <a:rPr lang="en-US" altLang="uk-UA" sz="1800" smtClean="0"/>
              <a:t>]</a:t>
            </a:r>
            <a:r>
              <a:rPr lang="uk-UA" altLang="uk-UA" sz="1800" smtClean="0"/>
              <a:t> / М.В.Шустикова. - Вісник Харківського національного університету імені В.Н.Каразіна., – 2005. – Режим доступу: </a:t>
            </a:r>
            <a:r>
              <a:rPr lang="ru-RU" altLang="uk-UA" sz="1800" smtClean="0"/>
              <a:t>dspace.univer.kharkov.ua/bitstream/123456789/3779/2/111.pdf </a:t>
            </a:r>
          </a:p>
          <a:p>
            <a:pPr defTabSz="447675" eaLnBrk="1" fontAlgn="auto" hangingPunct="1">
              <a:lnSpc>
                <a:spcPct val="80000"/>
              </a:lnSpc>
              <a:spcAft>
                <a:spcPts val="0"/>
              </a:spcAft>
              <a:buFontTx/>
              <a:buAutoNum type="arabicPeriod"/>
              <a:tabLst>
                <a:tab pos="361950" algn="l"/>
              </a:tabLst>
              <a:defRPr/>
            </a:pPr>
            <a:r>
              <a:rPr lang="ru-RU" altLang="uk-UA" sz="1800" smtClean="0"/>
              <a:t>	Психогенетика агрессивности </a:t>
            </a:r>
            <a:r>
              <a:rPr lang="en-US" altLang="uk-UA" sz="1800" smtClean="0"/>
              <a:t>[</a:t>
            </a:r>
            <a:r>
              <a:rPr lang="uk-UA" altLang="uk-UA" sz="1800" smtClean="0"/>
              <a:t>Електроний ресурс</a:t>
            </a:r>
            <a:r>
              <a:rPr lang="en-US" altLang="uk-UA" sz="1800" smtClean="0"/>
              <a:t>]</a:t>
            </a:r>
            <a:r>
              <a:rPr lang="ru-RU" altLang="uk-UA" sz="1800" smtClean="0"/>
              <a:t> / Алфимова М.В., Трубников В.И. - №6. - С. 112-123. - 2000. </a:t>
            </a:r>
            <a:r>
              <a:rPr lang="uk-UA" altLang="uk-UA" sz="1800" smtClean="0"/>
              <a:t>–</a:t>
            </a:r>
            <a:r>
              <a:rPr lang="ru-RU" altLang="uk-UA" sz="1800" smtClean="0"/>
              <a:t> Режим доступу:</a:t>
            </a:r>
            <a:r>
              <a:rPr lang="uk-UA" altLang="uk-UA" sz="1800" smtClean="0"/>
              <a:t> http://www.hr-portal.ru/article/psihogenetika-agressivnosti</a:t>
            </a:r>
            <a:r>
              <a:rPr lang="ru-RU" altLang="uk-UA" sz="1800" smtClean="0"/>
              <a:t> </a:t>
            </a:r>
          </a:p>
          <a:p>
            <a:pPr defTabSz="447675" eaLnBrk="1" fontAlgn="auto" hangingPunct="1">
              <a:lnSpc>
                <a:spcPct val="80000"/>
              </a:lnSpc>
              <a:spcAft>
                <a:spcPts val="0"/>
              </a:spcAft>
              <a:buFontTx/>
              <a:buAutoNum type="arabicPeriod"/>
              <a:tabLst>
                <a:tab pos="361950" algn="l"/>
              </a:tabLst>
              <a:defRPr/>
            </a:pPr>
            <a:r>
              <a:rPr lang="ru-RU" altLang="uk-UA" sz="1800" smtClean="0"/>
              <a:t>Аналіз причин людської агресії</a:t>
            </a:r>
            <a:r>
              <a:rPr lang="uk-UA" altLang="uk-UA" sz="1800" smtClean="0"/>
              <a:t> </a:t>
            </a:r>
            <a:r>
              <a:rPr lang="en-US" altLang="uk-UA" sz="1800" smtClean="0"/>
              <a:t>[</a:t>
            </a:r>
            <a:r>
              <a:rPr lang="uk-UA" altLang="uk-UA" sz="1800" smtClean="0"/>
              <a:t>Електроний ресурс</a:t>
            </a:r>
            <a:r>
              <a:rPr lang="en-US" altLang="uk-UA" sz="1800" smtClean="0"/>
              <a:t>]</a:t>
            </a:r>
            <a:r>
              <a:rPr lang="ru-RU" altLang="uk-UA" sz="1800" smtClean="0"/>
              <a:t> / - 2015. </a:t>
            </a:r>
            <a:r>
              <a:rPr lang="uk-UA" altLang="uk-UA" sz="1800" smtClean="0"/>
              <a:t>– Режим доступу: </a:t>
            </a:r>
            <a:r>
              <a:rPr lang="uk-UA" altLang="uk-UA" sz="1800" smtClean="0">
                <a:hlinkClick r:id="rId3"/>
              </a:rPr>
              <a:t>http://studopedia.org/7-14383.html</a:t>
            </a:r>
            <a:endParaRPr lang="uk-UA" altLang="uk-UA" sz="1800" smtClean="0"/>
          </a:p>
          <a:p>
            <a:pPr defTabSz="447675" eaLnBrk="1" fontAlgn="auto" hangingPunct="1">
              <a:lnSpc>
                <a:spcPct val="80000"/>
              </a:lnSpc>
              <a:spcAft>
                <a:spcPts val="0"/>
              </a:spcAft>
              <a:buFontTx/>
              <a:buAutoNum type="arabicPeriod"/>
              <a:tabLst>
                <a:tab pos="361950" algn="l"/>
              </a:tabLst>
              <a:defRPr/>
            </a:pPr>
            <a:r>
              <a:rPr lang="ru-RU" altLang="uk-UA" sz="1800" smtClean="0"/>
              <a:t>Связь генетических факторов с девиантным и асоциальным поведением у лиц мужского пола подросткового и молодого возраста, страдающих алкогольной зависимостью </a:t>
            </a:r>
            <a:r>
              <a:rPr lang="en-US" altLang="uk-UA" sz="1800" smtClean="0"/>
              <a:t>[</a:t>
            </a:r>
            <a:r>
              <a:rPr lang="uk-UA" altLang="uk-UA" sz="1800" smtClean="0"/>
              <a:t>Електроний ресурс</a:t>
            </a:r>
            <a:r>
              <a:rPr lang="en-US" altLang="uk-UA" sz="1800" smtClean="0"/>
              <a:t>]</a:t>
            </a:r>
            <a:r>
              <a:rPr lang="ru-RU" altLang="uk-UA" sz="1800" smtClean="0"/>
              <a:t> / А. В. Копытов, И. М. Голоенко, Е. Л. Трисветова. - №1.-С.57-62. - 2013. – Режим доступу: http://rep.bsmu.by/xmlui/bitstream/handle/BSMU/2294/%d0%a1%d0%b2%d1%8f%d0%b7%d1%8c.pdf?sequence=1&amp;isAllowed=y </a:t>
            </a:r>
          </a:p>
          <a:p>
            <a:pPr defTabSz="447675" eaLnBrk="1" fontAlgn="auto" hangingPunct="1">
              <a:lnSpc>
                <a:spcPct val="80000"/>
              </a:lnSpc>
              <a:spcAft>
                <a:spcPts val="0"/>
              </a:spcAft>
              <a:buFontTx/>
              <a:buAutoNum type="arabicPeriod"/>
              <a:tabLst>
                <a:tab pos="361950" algn="l"/>
              </a:tabLst>
              <a:defRPr/>
            </a:pPr>
            <a:endParaRPr lang="ru-RU" altLang="uk-UA" sz="1800" smtClean="0"/>
          </a:p>
          <a:p>
            <a:pPr defTabSz="447675" eaLnBrk="1" fontAlgn="auto" hangingPunct="1">
              <a:lnSpc>
                <a:spcPct val="80000"/>
              </a:lnSpc>
              <a:spcAft>
                <a:spcPts val="0"/>
              </a:spcAft>
              <a:buFontTx/>
              <a:buAutoNum type="arabicPeriod"/>
              <a:tabLst>
                <a:tab pos="361950" algn="l"/>
              </a:tabLst>
              <a:defRPr/>
            </a:pPr>
            <a:endParaRPr lang="ru-RU" altLang="uk-UA" sz="180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Текст 5"/>
          <p:cNvSpPr>
            <a:spLocks noGrp="1"/>
          </p:cNvSpPr>
          <p:nvPr>
            <p:ph type="body" idx="1"/>
          </p:nvPr>
        </p:nvSpPr>
        <p:spPr>
          <a:xfrm>
            <a:off x="603250" y="2379663"/>
            <a:ext cx="7537450" cy="4332287"/>
          </a:xfrm>
        </p:spPr>
        <p:txBody>
          <a:bodyPr/>
          <a:lstStyle/>
          <a:p>
            <a:pPr algn="just" eaLnBrk="1" hangingPunct="1">
              <a:lnSpc>
                <a:spcPct val="90000"/>
              </a:lnSpc>
              <a:buFont typeface="Arial" charset="0"/>
              <a:buChar char="•"/>
            </a:pPr>
            <a:endParaRPr lang="ru-RU" sz="2200" smtClean="0"/>
          </a:p>
          <a:p>
            <a:pPr algn="just" eaLnBrk="1" hangingPunct="1">
              <a:lnSpc>
                <a:spcPct val="90000"/>
              </a:lnSpc>
              <a:buFont typeface="Arial" charset="0"/>
              <a:buChar char="•"/>
            </a:pPr>
            <a:r>
              <a:rPr lang="en-US" sz="2200" smtClean="0">
                <a:hlinkClick r:id="rId2"/>
              </a:rPr>
              <a:t>http://www.myshared.ru/slide/285910/</a:t>
            </a:r>
            <a:endParaRPr lang="ru-RU" sz="2200" smtClean="0"/>
          </a:p>
          <a:p>
            <a:pPr algn="just" eaLnBrk="1" hangingPunct="1">
              <a:lnSpc>
                <a:spcPct val="90000"/>
              </a:lnSpc>
              <a:buFont typeface="Arial" charset="0"/>
              <a:buChar char="•"/>
            </a:pPr>
            <a:r>
              <a:rPr lang="en-US" sz="2200" smtClean="0">
                <a:hlinkClick r:id="rId3"/>
              </a:rPr>
              <a:t>http://valeologija.ru/valeologija-russkij/23/163-agressivnost-i-ee-priroda</a:t>
            </a:r>
            <a:endParaRPr lang="ru-RU" sz="2200" smtClean="0"/>
          </a:p>
          <a:p>
            <a:pPr algn="just" eaLnBrk="1" hangingPunct="1">
              <a:lnSpc>
                <a:spcPct val="90000"/>
              </a:lnSpc>
              <a:buFont typeface="Arial" charset="0"/>
              <a:buChar char="•"/>
            </a:pPr>
            <a:r>
              <a:rPr lang="en-US" sz="2200" smtClean="0">
                <a:hlinkClick r:id="rId4"/>
              </a:rPr>
              <a:t>http://www.aif.ru/health/life/peredacha_po_cepochke_kakie_geny_prosypayutsya_posle_smerti_cheloveka</a:t>
            </a:r>
            <a:endParaRPr lang="ru-RU" sz="2200" smtClean="0"/>
          </a:p>
          <a:p>
            <a:pPr algn="just" eaLnBrk="1" hangingPunct="1">
              <a:lnSpc>
                <a:spcPct val="90000"/>
              </a:lnSpc>
              <a:buFont typeface="Arial" charset="0"/>
              <a:buChar char="•"/>
            </a:pPr>
            <a:r>
              <a:rPr lang="en-US" sz="2200" smtClean="0">
                <a:hlinkClick r:id="rId5"/>
              </a:rPr>
              <a:t>http://mygenome.su/news/163/</a:t>
            </a:r>
            <a:endParaRPr lang="ru-RU" sz="2200" smtClean="0"/>
          </a:p>
          <a:p>
            <a:pPr algn="just" eaLnBrk="1" hangingPunct="1">
              <a:lnSpc>
                <a:spcPct val="90000"/>
              </a:lnSpc>
              <a:buFont typeface="Arial" charset="0"/>
              <a:buChar char="•"/>
            </a:pPr>
            <a:r>
              <a:rPr lang="en-US" sz="2200" smtClean="0">
                <a:hlinkClick r:id="rId6"/>
              </a:rPr>
              <a:t>http://www.rosbalt.ru/style/2014/12/26/1352705.html</a:t>
            </a:r>
            <a:endParaRPr lang="ru-RU" sz="2200" smtClean="0"/>
          </a:p>
          <a:p>
            <a:pPr algn="just" eaLnBrk="1" hangingPunct="1">
              <a:lnSpc>
                <a:spcPct val="90000"/>
              </a:lnSpc>
              <a:buFont typeface="Arial" charset="0"/>
              <a:buChar char="•"/>
            </a:pPr>
            <a:r>
              <a:rPr lang="en-US" sz="2200" smtClean="0">
                <a:hlinkClick r:id="rId7"/>
              </a:rPr>
              <a:t>http://root.elima.ru/articles/?id=423</a:t>
            </a:r>
            <a:endParaRPr lang="ru-RU" sz="2200" smtClean="0"/>
          </a:p>
          <a:p>
            <a:pPr algn="just" eaLnBrk="1" hangingPunct="1">
              <a:lnSpc>
                <a:spcPct val="90000"/>
              </a:lnSpc>
              <a:buFont typeface="Arial" charset="0"/>
              <a:buChar char="•"/>
            </a:pPr>
            <a:r>
              <a:rPr lang="en-US" sz="2200" smtClean="0">
                <a:hlinkClick r:id="rId8"/>
              </a:rPr>
              <a:t>http://psylist.net/pedagogika/00205.htm</a:t>
            </a:r>
            <a:endParaRPr lang="ru-RU" sz="2200" smtClean="0"/>
          </a:p>
          <a:p>
            <a:pPr algn="just" eaLnBrk="1" hangingPunct="1">
              <a:lnSpc>
                <a:spcPct val="90000"/>
              </a:lnSpc>
              <a:buFont typeface="Arial" charset="0"/>
              <a:buChar char="•"/>
            </a:pPr>
            <a:r>
              <a:rPr lang="en-US" sz="2200" smtClean="0">
                <a:hlinkClick r:id="rId9"/>
              </a:rPr>
              <a:t>http://vistanews.ru/nauka/146</a:t>
            </a:r>
            <a:endParaRPr lang="ru-RU" sz="2200" smtClean="0"/>
          </a:p>
          <a:p>
            <a:pPr algn="just" eaLnBrk="1" hangingPunct="1">
              <a:lnSpc>
                <a:spcPct val="90000"/>
              </a:lnSpc>
              <a:buFont typeface="Arial" charset="0"/>
              <a:buChar char="•"/>
            </a:pPr>
            <a:endParaRPr lang="ru-RU" sz="2200" smtClean="0"/>
          </a:p>
          <a:p>
            <a:pPr algn="just" eaLnBrk="1" hangingPunct="1">
              <a:lnSpc>
                <a:spcPct val="90000"/>
              </a:lnSpc>
            </a:pPr>
            <a:endParaRPr lang="ru-RU" sz="220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5674" y="2039514"/>
            <a:ext cx="8770512" cy="1470025"/>
          </a:xfrm>
        </p:spPr>
        <p:txBody>
          <a:bodyPr/>
          <a:lstStyle/>
          <a:p>
            <a:pPr eaLnBrk="1" fontAlgn="auto" hangingPunct="1">
              <a:spcAft>
                <a:spcPts val="0"/>
              </a:spcAft>
              <a:defRPr/>
            </a:pPr>
            <a:r>
              <a:rPr lang="uk-UA" sz="4400" dirty="0" smtClean="0"/>
              <a:t>Генетика алкоголізму та куріння</a:t>
            </a:r>
            <a:endParaRPr lang="uk-UA" sz="4400" dirty="0"/>
          </a:p>
        </p:txBody>
      </p:sp>
      <p:sp>
        <p:nvSpPr>
          <p:cNvPr id="95234" name="Text Box 3"/>
          <p:cNvSpPr txBox="1">
            <a:spLocks noChangeArrowheads="1"/>
          </p:cNvSpPr>
          <p:nvPr/>
        </p:nvSpPr>
        <p:spPr bwMode="auto">
          <a:xfrm>
            <a:off x="2752725" y="1143000"/>
            <a:ext cx="3857625" cy="519113"/>
          </a:xfrm>
          <a:prstGeom prst="rect">
            <a:avLst/>
          </a:prstGeom>
          <a:noFill/>
          <a:ln w="9525">
            <a:noFill/>
            <a:miter lim="800000"/>
            <a:headEnd/>
            <a:tailEnd/>
          </a:ln>
        </p:spPr>
        <p:txBody>
          <a:bodyPr>
            <a:spAutoFit/>
          </a:bodyPr>
          <a:lstStyle/>
          <a:p>
            <a:r>
              <a:rPr lang="uk-UA" sz="2800"/>
              <a:t>Лекція 6 ч. 2</a:t>
            </a:r>
            <a:endParaRPr lang="ru-RU"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Содержимое 2"/>
          <p:cNvSpPr>
            <a:spLocks noGrp="1"/>
          </p:cNvSpPr>
          <p:nvPr>
            <p:ph idx="1"/>
          </p:nvPr>
        </p:nvSpPr>
        <p:spPr>
          <a:xfrm>
            <a:off x="0" y="692150"/>
            <a:ext cx="8185150" cy="3889375"/>
          </a:xfrm>
        </p:spPr>
        <p:txBody>
          <a:bodyPr/>
          <a:lstStyle/>
          <a:p>
            <a:r>
              <a:rPr lang="ru-RU" sz="1400" smtClean="0"/>
              <a:t>Його нерідко називають геном агресії. Як стверджують вчені, «риси воїна» формує особливий фермент, який відповідає за розщеплення адреналіну, норадреналіну, серотоніну, гістаміну, дофаміну і т.д. Саме ці нейромедіатори відповідальні за настрій і поведінку людини. Найчастіше ген воїна зустрічається у чоловіків. Приблизно у 1 з 3 представників сильної половини людства він малоактивний або укорочений. За фактом його вплив на організм як раз і полягає в відсутності будь-якого впливу. Геном агресії стає модифікація гена, що відповідає за отримання людиною задоволення. Зазвичай він знаходиться в «сплячому стані», але може бути досить легко активізований під впливом будь-якої провокації, наприклад, у відповідь на алкоголь. Також він може прокинутися і в ранньому дитинстві під впливом сцен насильства, побачених або пережитих дитиною.</a:t>
            </a:r>
          </a:p>
          <a:p>
            <a:r>
              <a:rPr lang="ru-RU" sz="1400" smtClean="0"/>
              <a:t>Визначити такий ген у себе не так складно. Фахівці стверджують, що якщо людину виводять з себе неприємні дрібниці, але при цьому в екстремальній ситуації він відчуває себе досить комфортно, то з великою часткою ймовірності він носій гена воїна. А значить, така людина схильна до виправданого ризику, має дитяче бажання стати героєм. Також такий ген можна виявити у людей вкрай запальних і володіють схильністю до рукоприкладства. Він нерідко є причиною відсутності емоційного контролю.</a:t>
            </a:r>
          </a:p>
          <a:p>
            <a:pPr eaLnBrk="1" hangingPunct="1">
              <a:lnSpc>
                <a:spcPct val="80000"/>
              </a:lnSpc>
            </a:pPr>
            <a:endParaRPr lang="ru-RU" sz="1400" smtClean="0"/>
          </a:p>
        </p:txBody>
      </p:sp>
      <p:pic>
        <p:nvPicPr>
          <p:cNvPr id="4" name="Рисунок 3" descr="416b19aacccc947330c4b9bc32da88ad.jpg"/>
          <p:cNvPicPr>
            <a:picLocks noChangeAspect="1"/>
          </p:cNvPicPr>
          <p:nvPr/>
        </p:nvPicPr>
        <p:blipFill>
          <a:blip r:embed="rId2" cstate="print"/>
          <a:stretch>
            <a:fillRect/>
          </a:stretch>
        </p:blipFill>
        <p:spPr>
          <a:xfrm>
            <a:off x="2483768" y="4594848"/>
            <a:ext cx="3672408" cy="2263152"/>
          </a:xfrm>
          <a:prstGeom prst="rect">
            <a:avLst/>
          </a:prstGeom>
          <a:ln>
            <a:noFill/>
          </a:ln>
          <a:effectLst>
            <a:softEdge rad="112500"/>
          </a:effectLst>
        </p:spPr>
      </p:pic>
      <p:sp>
        <p:nvSpPr>
          <p:cNvPr id="31747" name="Text Box 5"/>
          <p:cNvSpPr txBox="1">
            <a:spLocks noChangeArrowheads="1"/>
          </p:cNvSpPr>
          <p:nvPr/>
        </p:nvSpPr>
        <p:spPr bwMode="auto">
          <a:xfrm>
            <a:off x="2978150" y="138113"/>
            <a:ext cx="1065213" cy="366712"/>
          </a:xfrm>
          <a:prstGeom prst="rect">
            <a:avLst/>
          </a:prstGeom>
          <a:noFill/>
          <a:ln w="9525">
            <a:noFill/>
            <a:miter lim="800000"/>
            <a:headEnd/>
            <a:tailEnd/>
          </a:ln>
        </p:spPr>
        <p:txBody>
          <a:bodyPr wrap="none">
            <a:spAutoFit/>
          </a:bodyPr>
          <a:lstStyle/>
          <a:p>
            <a:r>
              <a:rPr lang="uk-UA"/>
              <a:t>Ген воїн</a:t>
            </a:r>
            <a:endParaRPr lang="ru-RU"/>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Прямоугольник 3"/>
          <p:cNvSpPr>
            <a:spLocks noChangeArrowheads="1"/>
          </p:cNvSpPr>
          <p:nvPr/>
        </p:nvSpPr>
        <p:spPr bwMode="auto">
          <a:xfrm>
            <a:off x="0" y="1047750"/>
            <a:ext cx="7891463" cy="5578475"/>
          </a:xfrm>
          <a:prstGeom prst="rect">
            <a:avLst/>
          </a:prstGeom>
          <a:noFill/>
          <a:ln w="9525">
            <a:noFill/>
            <a:miter lim="800000"/>
            <a:headEnd/>
            <a:tailEnd/>
          </a:ln>
        </p:spPr>
        <p:txBody>
          <a:bodyPr>
            <a:spAutoFit/>
          </a:bodyPr>
          <a:lstStyle/>
          <a:p>
            <a:pPr indent="449263" algn="just">
              <a:lnSpc>
                <a:spcPct val="150000"/>
              </a:lnSpc>
            </a:pPr>
            <a:r>
              <a:rPr lang="uk-UA" sz="2000">
                <a:solidFill>
                  <a:srgbClr val="000000"/>
                </a:solidFill>
                <a:latin typeface="Times New Roman" pitchFamily="18" charset="0"/>
                <a:ea typeface="Calibri" pitchFamily="34" charset="0"/>
                <a:cs typeface="Times New Roman" pitchFamily="18" charset="0"/>
              </a:rPr>
              <a:t>Алкого</a:t>
            </a:r>
            <a:r>
              <a:rPr lang="ru-RU" sz="2000">
                <a:solidFill>
                  <a:srgbClr val="000000"/>
                </a:solidFill>
                <a:latin typeface="Times New Roman" pitchFamily="18" charset="0"/>
                <a:ea typeface="Calibri" pitchFamily="34" charset="0"/>
                <a:cs typeface="Times New Roman" pitchFamily="18" charset="0"/>
              </a:rPr>
              <a:t>л</a:t>
            </a:r>
            <a:r>
              <a:rPr lang="uk-UA" sz="2000">
                <a:solidFill>
                  <a:srgbClr val="000000"/>
                </a:solidFill>
                <a:latin typeface="Times New Roman" pitchFamily="18" charset="0"/>
                <a:ea typeface="Calibri" pitchFamily="34" charset="0"/>
                <a:cs typeface="Times New Roman" pitchFamily="18" charset="0"/>
              </a:rPr>
              <a:t>ізм</a:t>
            </a:r>
            <a:r>
              <a:rPr lang="ru-RU" sz="2000">
                <a:solidFill>
                  <a:srgbClr val="000000"/>
                </a:solidFill>
                <a:latin typeface="Times New Roman" pitchFamily="18" charset="0"/>
                <a:ea typeface="Calibri" pitchFamily="34" charset="0"/>
                <a:cs typeface="Times New Roman" pitchFamily="18" charset="0"/>
              </a:rPr>
              <a:t> – </a:t>
            </a:r>
            <a:r>
              <a:rPr lang="uk-UA" sz="2000">
                <a:solidFill>
                  <a:srgbClr val="000000"/>
                </a:solidFill>
                <a:latin typeface="Times New Roman" pitchFamily="18" charset="0"/>
                <a:ea typeface="Calibri" pitchFamily="34" charset="0"/>
                <a:cs typeface="Times New Roman" pitchFamily="18" charset="0"/>
              </a:rPr>
              <a:t>це</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захворювання</a:t>
            </a:r>
            <a:r>
              <a:rPr lang="ru-RU" sz="2000">
                <a:solidFill>
                  <a:srgbClr val="000000"/>
                </a:solidFill>
                <a:latin typeface="Times New Roman" pitchFamily="18" charset="0"/>
                <a:ea typeface="Calibri" pitchFamily="34" charset="0"/>
                <a:cs typeface="Times New Roman" pitchFamily="18" charset="0"/>
              </a:rPr>
              <a:t>, причини </a:t>
            </a:r>
            <a:r>
              <a:rPr lang="uk-UA" sz="2000">
                <a:solidFill>
                  <a:srgbClr val="000000"/>
                </a:solidFill>
                <a:latin typeface="Times New Roman" pitchFamily="18" charset="0"/>
                <a:ea typeface="Calibri" pitchFamily="34" charset="0"/>
                <a:cs typeface="Times New Roman" pitchFamily="18" charset="0"/>
              </a:rPr>
              <a:t>якого</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багатогранні</a:t>
            </a:r>
            <a:r>
              <a:rPr lang="ru-RU" sz="2000">
                <a:solidFill>
                  <a:srgbClr val="000000"/>
                </a:solidFill>
                <a:latin typeface="Times New Roman" pitchFamily="18" charset="0"/>
                <a:ea typeface="Calibri" pitchFamily="34" charset="0"/>
                <a:cs typeface="Times New Roman" pitchFamily="18" charset="0"/>
              </a:rPr>
              <a:t>. Часто </a:t>
            </a:r>
            <a:r>
              <a:rPr lang="uk-UA" sz="2000">
                <a:solidFill>
                  <a:srgbClr val="000000"/>
                </a:solidFill>
                <a:latin typeface="Times New Roman" pitchFamily="18" charset="0"/>
                <a:ea typeface="Calibri" pitchFamily="34" charset="0"/>
                <a:cs typeface="Times New Roman" pitchFamily="18" charset="0"/>
              </a:rPr>
              <a:t>він</a:t>
            </a:r>
            <a:r>
              <a:rPr lang="ru-RU" sz="2000">
                <a:solidFill>
                  <a:srgbClr val="000000"/>
                </a:solidFill>
                <a:latin typeface="Times New Roman" pitchFamily="18" charset="0"/>
                <a:ea typeface="Calibri" pitchFamily="34" charset="0"/>
                <a:cs typeface="Times New Roman" pitchFamily="18" charset="0"/>
              </a:rPr>
              <a:t> носить </a:t>
            </a:r>
            <a:r>
              <a:rPr lang="uk-UA" sz="2000">
                <a:solidFill>
                  <a:srgbClr val="000000"/>
                </a:solidFill>
                <a:latin typeface="Times New Roman" pitchFamily="18" charset="0"/>
                <a:ea typeface="Calibri" pitchFamily="34" charset="0"/>
                <a:cs typeface="Times New Roman" pitchFamily="18" charset="0"/>
              </a:rPr>
              <a:t>сімейний</a:t>
            </a:r>
            <a:r>
              <a:rPr lang="ru-RU" sz="2000">
                <a:solidFill>
                  <a:srgbClr val="000000"/>
                </a:solidFill>
                <a:latin typeface="Times New Roman" pitchFamily="18" charset="0"/>
                <a:ea typeface="Calibri" pitchFamily="34" charset="0"/>
                <a:cs typeface="Times New Roman" pitchFamily="18" charset="0"/>
              </a:rPr>
              <a:t> характер. </a:t>
            </a:r>
            <a:r>
              <a:rPr lang="uk-UA" sz="2000">
                <a:solidFill>
                  <a:srgbClr val="000000"/>
                </a:solidFill>
                <a:latin typeface="Times New Roman" pitchFamily="18" charset="0"/>
                <a:ea typeface="Calibri" pitchFamily="34" charset="0"/>
                <a:cs typeface="Times New Roman" pitchFamily="18" charset="0"/>
              </a:rPr>
              <a:t>Щоб</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установити</a:t>
            </a:r>
            <a:r>
              <a:rPr lang="ru-RU" sz="2000">
                <a:solidFill>
                  <a:srgbClr val="000000"/>
                </a:solidFill>
                <a:latin typeface="Times New Roman" pitchFamily="18" charset="0"/>
                <a:ea typeface="Calibri" pitchFamily="34" charset="0"/>
                <a:cs typeface="Times New Roman" pitchFamily="18" charset="0"/>
              </a:rPr>
              <a:t> характер </a:t>
            </a:r>
            <a:r>
              <a:rPr lang="uk-UA" sz="2000">
                <a:solidFill>
                  <a:srgbClr val="000000"/>
                </a:solidFill>
                <a:latin typeface="Times New Roman" pitchFamily="18" charset="0"/>
                <a:ea typeface="Calibri" pitchFamily="34" charset="0"/>
                <a:cs typeface="Times New Roman" pitchFamily="18" charset="0"/>
              </a:rPr>
              <a:t>спадкової</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схильності</a:t>
            </a:r>
            <a:r>
              <a:rPr lang="ru-RU" sz="2000">
                <a:solidFill>
                  <a:srgbClr val="000000"/>
                </a:solidFill>
                <a:latin typeface="Times New Roman" pitchFamily="18" charset="0"/>
                <a:ea typeface="Calibri" pitchFamily="34" charset="0"/>
                <a:cs typeface="Times New Roman" pitchFamily="18" charset="0"/>
              </a:rPr>
              <a:t> до алкоголю, проводили </a:t>
            </a:r>
            <a:r>
              <a:rPr lang="uk-UA" sz="2000">
                <a:solidFill>
                  <a:srgbClr val="000000"/>
                </a:solidFill>
                <a:latin typeface="Times New Roman" pitchFamily="18" charset="0"/>
                <a:ea typeface="Calibri" pitchFamily="34" charset="0"/>
                <a:cs typeface="Times New Roman" pitchFamily="18" charset="0"/>
              </a:rPr>
              <a:t>дослідження</a:t>
            </a:r>
            <a:r>
              <a:rPr lang="ru-RU" sz="2000">
                <a:solidFill>
                  <a:srgbClr val="000000"/>
                </a:solidFill>
                <a:latin typeface="Times New Roman" pitchFamily="18" charset="0"/>
                <a:ea typeface="Calibri" pitchFamily="34" charset="0"/>
                <a:cs typeface="Times New Roman" pitchFamily="18" charset="0"/>
              </a:rPr>
              <a:t> в </a:t>
            </a:r>
            <a:r>
              <a:rPr lang="uk-UA" sz="2000">
                <a:solidFill>
                  <a:srgbClr val="000000"/>
                </a:solidFill>
                <a:latin typeface="Times New Roman" pitchFamily="18" charset="0"/>
                <a:ea typeface="Calibri" pitchFamily="34" charset="0"/>
                <a:cs typeface="Times New Roman" pitchFamily="18" charset="0"/>
              </a:rPr>
              <a:t>сім’ях</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близнюкові</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дослідження</a:t>
            </a:r>
            <a:r>
              <a:rPr lang="ru-RU" sz="2000">
                <a:solidFill>
                  <a:srgbClr val="000000"/>
                </a:solidFill>
                <a:latin typeface="Times New Roman" pitchFamily="18" charset="0"/>
                <a:ea typeface="Calibri" pitchFamily="34" charset="0"/>
                <a:cs typeface="Times New Roman" pitchFamily="18" charset="0"/>
              </a:rPr>
              <a:t> та </a:t>
            </a:r>
            <a:r>
              <a:rPr lang="uk-UA" sz="2000">
                <a:solidFill>
                  <a:srgbClr val="000000"/>
                </a:solidFill>
                <a:latin typeface="Times New Roman" pitchFamily="18" charset="0"/>
                <a:ea typeface="Calibri" pitchFamily="34" charset="0"/>
                <a:cs typeface="Times New Roman" pitchFamily="18" charset="0"/>
              </a:rPr>
              <a:t>дослідження</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усиновлених</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дітей</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Порівняння</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алкоголізму</a:t>
            </a:r>
            <a:r>
              <a:rPr lang="ru-RU" sz="2000">
                <a:solidFill>
                  <a:srgbClr val="000000"/>
                </a:solidFill>
                <a:latin typeface="Times New Roman" pitchFamily="18" charset="0"/>
                <a:ea typeface="Calibri" pitchFamily="34" charset="0"/>
                <a:cs typeface="Times New Roman" pitchFamily="18" charset="0"/>
              </a:rPr>
              <a:t> в </a:t>
            </a:r>
            <a:r>
              <a:rPr lang="uk-UA" sz="2000">
                <a:solidFill>
                  <a:srgbClr val="000000"/>
                </a:solidFill>
                <a:latin typeface="Times New Roman" pitchFamily="18" charset="0"/>
                <a:ea typeface="Calibri" pitchFamily="34" charset="0"/>
                <a:cs typeface="Times New Roman" pitchFamily="18" charset="0"/>
              </a:rPr>
              <a:t>однояйцевих</a:t>
            </a:r>
            <a:r>
              <a:rPr lang="ru-RU" sz="2000">
                <a:solidFill>
                  <a:srgbClr val="000000"/>
                </a:solidFill>
                <a:latin typeface="Times New Roman" pitchFamily="18" charset="0"/>
                <a:ea typeface="Calibri" pitchFamily="34" charset="0"/>
                <a:cs typeface="Times New Roman" pitchFamily="18" charset="0"/>
              </a:rPr>
              <a:t> і </a:t>
            </a:r>
            <a:r>
              <a:rPr lang="uk-UA" sz="2000">
                <a:solidFill>
                  <a:srgbClr val="000000"/>
                </a:solidFill>
                <a:latin typeface="Times New Roman" pitchFamily="18" charset="0"/>
                <a:ea typeface="Calibri" pitchFamily="34" charset="0"/>
                <a:cs typeface="Times New Roman" pitchFamily="18" charset="0"/>
              </a:rPr>
              <a:t>різнояйцевих</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близнюків</a:t>
            </a:r>
            <a:r>
              <a:rPr lang="ru-RU" sz="2000">
                <a:solidFill>
                  <a:srgbClr val="000000"/>
                </a:solidFill>
                <a:latin typeface="Times New Roman" pitchFamily="18" charset="0"/>
                <a:ea typeface="Calibri" pitchFamily="34" charset="0"/>
                <a:cs typeface="Times New Roman" pitchFamily="18" charset="0"/>
              </a:rPr>
              <a:t> показало, </a:t>
            </a:r>
            <a:r>
              <a:rPr lang="uk-UA" sz="2000">
                <a:solidFill>
                  <a:srgbClr val="000000"/>
                </a:solidFill>
                <a:latin typeface="Times New Roman" pitchFamily="18" charset="0"/>
                <a:ea typeface="Calibri" pitchFamily="34" charset="0"/>
                <a:cs typeface="Times New Roman" pitchFamily="18" charset="0"/>
              </a:rPr>
              <a:t>що</a:t>
            </a:r>
            <a:r>
              <a:rPr lang="ru-RU" sz="2000">
                <a:solidFill>
                  <a:srgbClr val="000000"/>
                </a:solidFill>
                <a:latin typeface="Times New Roman" pitchFamily="18" charset="0"/>
                <a:ea typeface="Calibri" pitchFamily="34" charset="0"/>
                <a:cs typeface="Times New Roman" pitchFamily="18" charset="0"/>
              </a:rPr>
              <a:t> роль </a:t>
            </a:r>
            <a:r>
              <a:rPr lang="uk-UA" sz="2000">
                <a:solidFill>
                  <a:srgbClr val="000000"/>
                </a:solidFill>
                <a:latin typeface="Times New Roman" pitchFamily="18" charset="0"/>
                <a:ea typeface="Calibri" pitchFamily="34" charset="0"/>
                <a:cs typeface="Times New Roman" pitchFamily="18" charset="0"/>
              </a:rPr>
              <a:t>спадковості досить велика</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Усиновлені діти за</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схильністю</a:t>
            </a:r>
            <a:r>
              <a:rPr lang="ru-RU" sz="2000">
                <a:solidFill>
                  <a:srgbClr val="000000"/>
                </a:solidFill>
                <a:latin typeface="Times New Roman" pitchFamily="18" charset="0"/>
                <a:ea typeface="Calibri" pitchFamily="34" charset="0"/>
                <a:cs typeface="Times New Roman" pitchFamily="18" charset="0"/>
              </a:rPr>
              <a:t> до </a:t>
            </a:r>
            <a:r>
              <a:rPr lang="uk-UA" sz="2000">
                <a:solidFill>
                  <a:srgbClr val="000000"/>
                </a:solidFill>
                <a:latin typeface="Times New Roman" pitchFamily="18" charset="0"/>
                <a:ea typeface="Calibri" pitchFamily="34" charset="0"/>
                <a:cs typeface="Times New Roman" pitchFamily="18" charset="0"/>
              </a:rPr>
              <a:t>розвитку алкоголізму більше схожі на своїх біологічних батьків, а не на прийомних. Це показує, що гени впливають </a:t>
            </a:r>
            <a:r>
              <a:rPr lang="ru-RU" sz="2000">
                <a:solidFill>
                  <a:srgbClr val="000000"/>
                </a:solidFill>
                <a:latin typeface="Times New Roman" pitchFamily="18" charset="0"/>
                <a:ea typeface="Calibri" pitchFamily="34" charset="0"/>
                <a:cs typeface="Times New Roman" pitchFamily="18" charset="0"/>
              </a:rPr>
              <a:t>на </a:t>
            </a:r>
            <a:r>
              <a:rPr lang="uk-UA" sz="2000">
                <a:solidFill>
                  <a:srgbClr val="000000"/>
                </a:solidFill>
                <a:latin typeface="Times New Roman" pitchFamily="18" charset="0"/>
                <a:ea typeface="Calibri" pitchFamily="34" charset="0"/>
                <a:cs typeface="Times New Roman" pitchFamily="18" charset="0"/>
              </a:rPr>
              <a:t>схильність до алкоголізму. Проте немає такого одного гена</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який відповідав би за схильність до алкоголю. Виявлені гени «ризику» по-різному проявляются в залежності від навколишнього середовища – ситуації в сім’</a:t>
            </a:r>
            <a:r>
              <a:rPr lang="ru-RU" sz="2000">
                <a:solidFill>
                  <a:srgbClr val="000000"/>
                </a:solidFill>
                <a:latin typeface="Times New Roman" pitchFamily="18" charset="0"/>
                <a:ea typeface="Calibri" pitchFamily="34" charset="0"/>
                <a:cs typeface="Times New Roman" pitchFamily="18" charset="0"/>
              </a:rPr>
              <a:t>ї </a:t>
            </a:r>
            <a:r>
              <a:rPr lang="uk-UA" sz="2000">
                <a:solidFill>
                  <a:srgbClr val="000000"/>
                </a:solidFill>
                <a:latin typeface="Times New Roman" pitchFamily="18" charset="0"/>
                <a:ea typeface="Calibri" pitchFamily="34" charset="0"/>
                <a:cs typeface="Times New Roman" pitchFamily="18" charset="0"/>
              </a:rPr>
              <a:t>та в суспільстві.</a:t>
            </a:r>
            <a:endParaRPr lang="uk-UA" sz="1200">
              <a:latin typeface="Times New Roman" pitchFamily="18" charset="0"/>
              <a:ea typeface="Calibri" pitchFamily="34"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Прямоугольник 3"/>
          <p:cNvSpPr>
            <a:spLocks noChangeArrowheads="1"/>
          </p:cNvSpPr>
          <p:nvPr/>
        </p:nvSpPr>
        <p:spPr bwMode="auto">
          <a:xfrm>
            <a:off x="274638" y="360363"/>
            <a:ext cx="7651750" cy="6497637"/>
          </a:xfrm>
          <a:prstGeom prst="rect">
            <a:avLst/>
          </a:prstGeom>
          <a:noFill/>
          <a:ln w="9525">
            <a:noFill/>
            <a:miter lim="800000"/>
            <a:headEnd/>
            <a:tailEnd/>
          </a:ln>
        </p:spPr>
        <p:txBody>
          <a:bodyPr>
            <a:spAutoFit/>
          </a:bodyPr>
          <a:lstStyle/>
          <a:p>
            <a:pPr algn="just"/>
            <a:r>
              <a:rPr lang="uk-UA" sz="2800">
                <a:solidFill>
                  <a:srgbClr val="000000"/>
                </a:solidFill>
                <a:latin typeface="Times New Roman" pitchFamily="18" charset="0"/>
                <a:ea typeface="Arial Unicode MS" pitchFamily="34" charset="-128"/>
                <a:cs typeface="Times New Roman" pitchFamily="18" charset="0"/>
              </a:rPr>
              <a:t>Результати досліджень, проведених шведськими вченими, показали, що шанси стати алкоголіками у синів від батьків-алкоголіків в дев'ять раз вищі, ніж у синів непитущих</a:t>
            </a:r>
            <a:r>
              <a:rPr lang="ru-RU" sz="2800">
                <a:solidFill>
                  <a:srgbClr val="000000"/>
                </a:solidFill>
                <a:latin typeface="Times New Roman" pitchFamily="18" charset="0"/>
                <a:ea typeface="Arial Unicode MS" pitchFamily="34" charset="-128"/>
                <a:cs typeface="Times New Roman" pitchFamily="18" charset="0"/>
              </a:rPr>
              <a:t> </a:t>
            </a:r>
            <a:r>
              <a:rPr lang="uk-UA" sz="2800">
                <a:solidFill>
                  <a:srgbClr val="000000"/>
                </a:solidFill>
                <a:latin typeface="Times New Roman" pitchFamily="18" charset="0"/>
                <a:ea typeface="Arial Unicode MS" pitchFamily="34" charset="-128"/>
                <a:cs typeface="Times New Roman" pitchFamily="18" charset="0"/>
              </a:rPr>
              <a:t>батьків. Успадкування алкоголізму від питущої матері до доньки в три рази вище, ніж </a:t>
            </a:r>
            <a:r>
              <a:rPr lang="ru-RU" sz="2800">
                <a:solidFill>
                  <a:srgbClr val="000000"/>
                </a:solidFill>
                <a:latin typeface="Times New Roman" pitchFamily="18" charset="0"/>
                <a:ea typeface="Arial Unicode MS" pitchFamily="34" charset="-128"/>
                <a:cs typeface="Times New Roman" pitchFamily="18" charset="0"/>
              </a:rPr>
              <a:t>в </a:t>
            </a:r>
            <a:r>
              <a:rPr lang="uk-UA" sz="2800">
                <a:solidFill>
                  <a:srgbClr val="000000"/>
                </a:solidFill>
                <a:latin typeface="Times New Roman" pitchFamily="18" charset="0"/>
                <a:ea typeface="Arial Unicode MS" pitchFamily="34" charset="-128"/>
                <a:cs typeface="Times New Roman" pitchFamily="18" charset="0"/>
              </a:rPr>
              <a:t>благополучних</a:t>
            </a:r>
            <a:r>
              <a:rPr lang="ru-RU" sz="2800">
                <a:solidFill>
                  <a:srgbClr val="000000"/>
                </a:solidFill>
                <a:latin typeface="Times New Roman" pitchFamily="18" charset="0"/>
                <a:ea typeface="Arial Unicode MS" pitchFamily="34" charset="-128"/>
                <a:cs typeface="Times New Roman" pitchFamily="18" charset="0"/>
              </a:rPr>
              <a:t> </a:t>
            </a:r>
            <a:r>
              <a:rPr lang="uk-UA" sz="2800">
                <a:solidFill>
                  <a:srgbClr val="000000"/>
                </a:solidFill>
                <a:latin typeface="Times New Roman" pitchFamily="18" charset="0"/>
                <a:ea typeface="Arial Unicode MS" pitchFamily="34" charset="-128"/>
                <a:cs typeface="Times New Roman" pitchFamily="18" charset="0"/>
              </a:rPr>
              <a:t>сім'ях</a:t>
            </a:r>
            <a:r>
              <a:rPr lang="ru-RU" sz="2800">
                <a:solidFill>
                  <a:srgbClr val="000000"/>
                </a:solidFill>
                <a:latin typeface="Times New Roman" pitchFamily="18" charset="0"/>
                <a:ea typeface="Arial Unicode MS" pitchFamily="34" charset="-128"/>
                <a:cs typeface="Times New Roman" pitchFamily="18" charset="0"/>
              </a:rPr>
              <a:t>. </a:t>
            </a:r>
            <a:r>
              <a:rPr lang="uk-UA" sz="2800">
                <a:solidFill>
                  <a:srgbClr val="000000"/>
                </a:solidFill>
                <a:latin typeface="Times New Roman" pitchFamily="18" charset="0"/>
                <a:ea typeface="Arial Unicode MS" pitchFamily="34" charset="-128"/>
                <a:cs typeface="Times New Roman" pitchFamily="18" charset="0"/>
              </a:rPr>
              <a:t>Клінічні дослідження вказують на те, що діти алкоголіків страждають алкоголізмом в 4-5 разів частіше, ніж діти батьків, що не вживають спиртне.</a:t>
            </a:r>
            <a:r>
              <a:rPr lang="uk-UA" sz="2800">
                <a:latin typeface="Trebuchet MS" pitchFamily="34" charset="0"/>
                <a:ea typeface="Arial Unicode MS" pitchFamily="34" charset="-128"/>
                <a:cs typeface="Times New Roman" pitchFamily="18" charset="0"/>
              </a:rPr>
              <a:t> Данні про роль спадковості в алкоголізмі сприяли пошуку біологічних маркерів, які дозволяють прогнозувати індивідуальний ризик цього захворювання.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Прямоугольник 3"/>
          <p:cNvSpPr>
            <a:spLocks noChangeArrowheads="1"/>
          </p:cNvSpPr>
          <p:nvPr/>
        </p:nvSpPr>
        <p:spPr bwMode="auto">
          <a:xfrm>
            <a:off x="180975" y="622300"/>
            <a:ext cx="7583488" cy="2835275"/>
          </a:xfrm>
          <a:prstGeom prst="rect">
            <a:avLst/>
          </a:prstGeom>
          <a:noFill/>
          <a:ln w="9525">
            <a:noFill/>
            <a:miter lim="800000"/>
            <a:headEnd/>
            <a:tailEnd/>
          </a:ln>
        </p:spPr>
        <p:txBody>
          <a:bodyPr>
            <a:spAutoFit/>
          </a:bodyPr>
          <a:lstStyle/>
          <a:p>
            <a:pPr>
              <a:lnSpc>
                <a:spcPct val="150000"/>
              </a:lnSpc>
            </a:pPr>
            <a:r>
              <a:rPr lang="uk-UA" sz="2000">
                <a:solidFill>
                  <a:srgbClr val="000000"/>
                </a:solidFill>
                <a:latin typeface="Times New Roman" pitchFamily="18" charset="0"/>
                <a:ea typeface="Calibri" pitchFamily="34" charset="0"/>
                <a:cs typeface="Times New Roman" pitchFamily="18" charset="0"/>
              </a:rPr>
              <a:t>Було</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встановлено</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що</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існує</a:t>
            </a:r>
            <a:r>
              <a:rPr lang="ru-RU" sz="2000">
                <a:solidFill>
                  <a:srgbClr val="000000"/>
                </a:solidFill>
                <a:latin typeface="Times New Roman" pitchFamily="18" charset="0"/>
                <a:ea typeface="Calibri" pitchFamily="34" charset="0"/>
                <a:cs typeface="Times New Roman" pitchFamily="18" charset="0"/>
              </a:rPr>
              <a:t> два </a:t>
            </a:r>
            <a:r>
              <a:rPr lang="uk-UA" sz="2000">
                <a:solidFill>
                  <a:srgbClr val="000000"/>
                </a:solidFill>
                <a:latin typeface="Times New Roman" pitchFamily="18" charset="0"/>
                <a:ea typeface="Calibri" pitchFamily="34" charset="0"/>
                <a:cs typeface="Times New Roman" pitchFamily="18" charset="0"/>
              </a:rPr>
              <a:t>типи</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алкоголізму</a:t>
            </a:r>
            <a:r>
              <a:rPr lang="ru-RU" sz="2000">
                <a:solidFill>
                  <a:srgbClr val="000000"/>
                </a:solidFill>
                <a:latin typeface="Times New Roman" pitchFamily="18" charset="0"/>
                <a:ea typeface="Calibri" pitchFamily="34" charset="0"/>
                <a:cs typeface="Times New Roman" pitchFamily="18" charset="0"/>
              </a:rPr>
              <a:t>:</a:t>
            </a:r>
            <a:endParaRPr lang="uk-UA" sz="2000">
              <a:latin typeface="Times New Roman" pitchFamily="18" charset="0"/>
              <a:ea typeface="Calibri" pitchFamily="34" charset="0"/>
              <a:cs typeface="Times New Roman" pitchFamily="18" charset="0"/>
            </a:endParaRPr>
          </a:p>
          <a:p>
            <a:pPr algn="just">
              <a:lnSpc>
                <a:spcPct val="150000"/>
              </a:lnSpc>
            </a:pPr>
            <a:r>
              <a:rPr lang="uk-UA" sz="2000">
                <a:solidFill>
                  <a:srgbClr val="000000"/>
                </a:solidFill>
                <a:latin typeface="Times New Roman" pitchFamily="18" charset="0"/>
                <a:ea typeface="Calibri" pitchFamily="34" charset="0"/>
                <a:cs typeface="Times New Roman" pitchFamily="18" charset="0"/>
              </a:rPr>
              <a:t>I – тип розвивається під впливом як середовищного</a:t>
            </a:r>
            <a:r>
              <a:rPr lang="ru-RU" sz="2000">
                <a:solidFill>
                  <a:srgbClr val="000000"/>
                </a:solidFill>
                <a:latin typeface="Times New Roman" pitchFamily="18" charset="0"/>
                <a:ea typeface="Calibri" pitchFamily="34" charset="0"/>
                <a:cs typeface="Times New Roman" pitchFamily="18" charset="0"/>
              </a:rPr>
              <a:t>, так і </a:t>
            </a:r>
            <a:r>
              <a:rPr lang="uk-UA" sz="2000">
                <a:solidFill>
                  <a:srgbClr val="000000"/>
                </a:solidFill>
                <a:latin typeface="Times New Roman" pitchFamily="18" charset="0"/>
                <a:ea typeface="Calibri" pitchFamily="34" charset="0"/>
                <a:cs typeface="Times New Roman" pitchFamily="18" charset="0"/>
              </a:rPr>
              <a:t>генетичного фактору (середовищний фактор реалізує генетично детерміновану схильність).</a:t>
            </a:r>
            <a:endParaRPr lang="uk-UA" sz="2000">
              <a:latin typeface="Times New Roman" pitchFamily="18" charset="0"/>
              <a:ea typeface="Calibri" pitchFamily="34" charset="0"/>
              <a:cs typeface="Times New Roman" pitchFamily="18" charset="0"/>
            </a:endParaRPr>
          </a:p>
          <a:p>
            <a:pPr algn="just">
              <a:lnSpc>
                <a:spcPct val="150000"/>
              </a:lnSpc>
            </a:pPr>
            <a:r>
              <a:rPr lang="uk-UA" sz="2000">
                <a:solidFill>
                  <a:srgbClr val="000000"/>
                </a:solidFill>
                <a:latin typeface="Times New Roman" pitchFamily="18" charset="0"/>
                <a:ea typeface="Calibri" pitchFamily="34" charset="0"/>
                <a:cs typeface="Times New Roman" pitchFamily="18" charset="0"/>
              </a:rPr>
              <a:t>II – тип не залежить від впливів середовища і повністю формується шляхом генетичної передачі.</a:t>
            </a:r>
            <a:endParaRPr lang="uk-UA" sz="2000">
              <a:latin typeface="Times New Roman" pitchFamily="18" charset="0"/>
              <a:ea typeface="Calibri" pitchFamily="34" charset="0"/>
              <a:cs typeface="Times New Roman" pitchFamily="18" charset="0"/>
            </a:endParaRPr>
          </a:p>
        </p:txBody>
      </p:sp>
      <p:pic>
        <p:nvPicPr>
          <p:cNvPr id="98306" name="Рисунок 2"/>
          <p:cNvPicPr>
            <a:picLocks noChangeAspect="1"/>
          </p:cNvPicPr>
          <p:nvPr/>
        </p:nvPicPr>
        <p:blipFill>
          <a:blip r:embed="rId2" cstate="print"/>
          <a:srcRect l="10654" t="13133" r="7527" b="13991"/>
          <a:stretch>
            <a:fillRect/>
          </a:stretch>
        </p:blipFill>
        <p:spPr bwMode="auto">
          <a:xfrm>
            <a:off x="1995488" y="3413125"/>
            <a:ext cx="5203825" cy="347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Прямоугольник 3"/>
          <p:cNvSpPr>
            <a:spLocks noChangeArrowheads="1"/>
          </p:cNvSpPr>
          <p:nvPr/>
        </p:nvSpPr>
        <p:spPr bwMode="auto">
          <a:xfrm>
            <a:off x="490538" y="950913"/>
            <a:ext cx="7451725" cy="5121275"/>
          </a:xfrm>
          <a:prstGeom prst="rect">
            <a:avLst/>
          </a:prstGeom>
          <a:noFill/>
          <a:ln w="9525">
            <a:noFill/>
            <a:miter lim="800000"/>
            <a:headEnd/>
            <a:tailEnd/>
          </a:ln>
        </p:spPr>
        <p:txBody>
          <a:bodyPr>
            <a:spAutoFit/>
          </a:bodyPr>
          <a:lstStyle/>
          <a:p>
            <a:pPr indent="342900" algn="just">
              <a:lnSpc>
                <a:spcPct val="150000"/>
              </a:lnSpc>
            </a:pPr>
            <a:r>
              <a:rPr lang="ru-RU" sz="2000">
                <a:solidFill>
                  <a:srgbClr val="000000"/>
                </a:solidFill>
                <a:latin typeface="Times New Roman" pitchFamily="18" charset="0"/>
                <a:ea typeface="Calibri" pitchFamily="34" charset="0"/>
                <a:cs typeface="Times New Roman" pitchFamily="18" charset="0"/>
              </a:rPr>
              <a:t>Існують й інші відмінності між I та II типами: I тип починається в молодому, часто навіть в підлітковому, віці, спостерігається тільки у чоловіків, протікає тяжко, супровожується кримінальними схильностями, які проявляються не тільки у хворих, але й у їх батьків (агресія в стані </a:t>
            </a:r>
            <a:r>
              <a:rPr lang="uk-UA" sz="2000">
                <a:solidFill>
                  <a:srgbClr val="000000"/>
                </a:solidFill>
                <a:latin typeface="Times New Roman" pitchFamily="18" charset="0"/>
                <a:ea typeface="Calibri" pitchFamily="34" charset="0"/>
                <a:cs typeface="Times New Roman" pitchFamily="18" charset="0"/>
              </a:rPr>
              <a:t>оп'яніння</a:t>
            </a:r>
            <a:r>
              <a:rPr lang="ru-RU" sz="2000">
                <a:solidFill>
                  <a:srgbClr val="000000"/>
                </a:solidFill>
                <a:latin typeface="Times New Roman" pitchFamily="18" charset="0"/>
                <a:ea typeface="Calibri" pitchFamily="34" charset="0"/>
                <a:cs typeface="Times New Roman" pitchFamily="18" charset="0"/>
              </a:rPr>
              <a:t>). Як </a:t>
            </a:r>
            <a:r>
              <a:rPr lang="uk-UA" sz="2000">
                <a:solidFill>
                  <a:srgbClr val="000000"/>
                </a:solidFill>
                <a:latin typeface="Times New Roman" pitchFamily="18" charset="0"/>
                <a:ea typeface="Calibri" pitchFamily="34" charset="0"/>
                <a:cs typeface="Times New Roman" pitchFamily="18" charset="0"/>
              </a:rPr>
              <a:t>з'ясувалося</a:t>
            </a:r>
            <a:r>
              <a:rPr lang="ru-RU" sz="2000">
                <a:solidFill>
                  <a:srgbClr val="000000"/>
                </a:solidFill>
                <a:latin typeface="Times New Roman" pitchFamily="18" charset="0"/>
                <a:ea typeface="Calibri" pitchFamily="34" charset="0"/>
                <a:cs typeface="Times New Roman" pitchFamily="18" charset="0"/>
              </a:rPr>
              <a:t> пізніше, у хворих алкоголізмом II типу асоціальні схильності можуть бути відсутні, хоча всі інші ознаки II типу виявляються навіть в більшому ступені. На цій підставі було запропоновано навіть виділити алкоголізм III типу, більш «чистий» в генетичному відношенні, оскільки він вільний від впливу особливого гену, що контролює успадкування кримінальності. </a:t>
            </a:r>
            <a:endParaRPr lang="uk-UA" sz="1200">
              <a:latin typeface="Times New Roman" pitchFamily="18"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4"/>
          <p:cNvSpPr txBox="1">
            <a:spLocks noChangeArrowheads="1"/>
          </p:cNvSpPr>
          <p:nvPr/>
        </p:nvSpPr>
        <p:spPr bwMode="auto">
          <a:xfrm>
            <a:off x="989013" y="1517650"/>
            <a:ext cx="7278687" cy="4524375"/>
          </a:xfrm>
          <a:prstGeom prst="rect">
            <a:avLst/>
          </a:prstGeom>
          <a:noFill/>
          <a:ln w="9525">
            <a:noFill/>
            <a:miter lim="800000"/>
            <a:headEnd/>
            <a:tailEnd/>
          </a:ln>
        </p:spPr>
        <p:txBody>
          <a:bodyPr>
            <a:spAutoFit/>
          </a:bodyPr>
          <a:lstStyle/>
          <a:p>
            <a:r>
              <a:rPr lang="uk-UA" sz="3600">
                <a:latin typeface="Trebuchet MS" pitchFamily="34" charset="0"/>
              </a:rPr>
              <a:t>Гени, що кодують ферменти алкогольдегідрогеназу та ацетальдегіддегідрогеназу, знаходяться в Х хромосомі та не мають гомологів. Тому алкоголізм успадковується як хвороба, що щеплюється зі статтю.</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Прямоугольник 3"/>
          <p:cNvSpPr>
            <a:spLocks noChangeArrowheads="1"/>
          </p:cNvSpPr>
          <p:nvPr/>
        </p:nvSpPr>
        <p:spPr bwMode="auto">
          <a:xfrm>
            <a:off x="0" y="746125"/>
            <a:ext cx="7829550" cy="6116638"/>
          </a:xfrm>
          <a:prstGeom prst="rect">
            <a:avLst/>
          </a:prstGeom>
          <a:noFill/>
          <a:ln w="9525">
            <a:noFill/>
            <a:miter lim="800000"/>
            <a:headEnd/>
            <a:tailEnd/>
          </a:ln>
        </p:spPr>
        <p:txBody>
          <a:bodyPr>
            <a:spAutoFit/>
          </a:bodyPr>
          <a:lstStyle/>
          <a:p>
            <a:pPr indent="449263" algn="just">
              <a:lnSpc>
                <a:spcPct val="150000"/>
              </a:lnSpc>
            </a:pPr>
            <a:r>
              <a:rPr lang="ru-RU" sz="2400">
                <a:solidFill>
                  <a:srgbClr val="000000"/>
                </a:solidFill>
                <a:latin typeface="Times New Roman" pitchFamily="18" charset="0"/>
                <a:ea typeface="Arial Unicode MS" pitchFamily="34" charset="-128"/>
                <a:cs typeface="Times New Roman" pitchFamily="18" charset="0"/>
              </a:rPr>
              <a:t>Розлянемо першу групу генів. Етанол окислюється в два етапи, і на цих двох етапах працюють два ключових ферменти. Спочатку під дією фермента алкогольдегідрогенази етанол перетворюється в ацетальдегід, а той під дією фермента ацетальдегіддегідрогенази перетворюється в ацетат (тобто  в підсумку, спирт перетворюється в оцет, але з утворенням проміжної токсичної речовини – ацетальдегіда). Швидкість роботи цих ферментів генетично детерміновані та на неї впливають різні варіанти того та іншого гена.</a:t>
            </a:r>
            <a:endParaRPr lang="uk-UA" sz="2000">
              <a:solidFill>
                <a:srgbClr val="000000"/>
              </a:solidFill>
              <a:latin typeface="Arial Unicode MS" pitchFamily="34" charset="-128"/>
              <a:ea typeface="Arial Unicode MS" pitchFamily="34" charset="-128"/>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Прямоугольник 3"/>
          <p:cNvSpPr>
            <a:spLocks noChangeArrowheads="1"/>
          </p:cNvSpPr>
          <p:nvPr/>
        </p:nvSpPr>
        <p:spPr bwMode="auto">
          <a:xfrm>
            <a:off x="423863" y="625475"/>
            <a:ext cx="7602537" cy="5121275"/>
          </a:xfrm>
          <a:prstGeom prst="rect">
            <a:avLst/>
          </a:prstGeom>
          <a:noFill/>
          <a:ln w="9525">
            <a:noFill/>
            <a:miter lim="800000"/>
            <a:headEnd/>
            <a:tailEnd/>
          </a:ln>
        </p:spPr>
        <p:txBody>
          <a:bodyPr>
            <a:spAutoFit/>
          </a:bodyPr>
          <a:lstStyle/>
          <a:p>
            <a:pPr indent="449263" algn="just">
              <a:lnSpc>
                <a:spcPct val="150000"/>
              </a:lnSpc>
            </a:pPr>
            <a:r>
              <a:rPr lang="uk-UA" sz="2000">
                <a:solidFill>
                  <a:srgbClr val="000000"/>
                </a:solidFill>
                <a:latin typeface="Times New Roman" pitchFamily="18" charset="0"/>
                <a:ea typeface="Calibri" pitchFamily="34" charset="0"/>
                <a:cs typeface="Times New Roman" pitchFamily="18" charset="0"/>
              </a:rPr>
              <a:t>В 70-х роках у населення Південно-Східної Азії – китайців, </a:t>
            </a:r>
            <a:r>
              <a:rPr lang="uk-UA" sz="2000" b="1">
                <a:solidFill>
                  <a:srgbClr val="000000"/>
                </a:solidFill>
                <a:latin typeface="Times New Roman" pitchFamily="18" charset="0"/>
                <a:ea typeface="Calibri" pitchFamily="34" charset="0"/>
                <a:cs typeface="Times New Roman" pitchFamily="18" charset="0"/>
              </a:rPr>
              <a:t>корейців та</a:t>
            </a:r>
            <a:r>
              <a:rPr lang="uk-UA" sz="2000">
                <a:solidFill>
                  <a:srgbClr val="000000"/>
                </a:solidFill>
                <a:latin typeface="Times New Roman" pitchFamily="18" charset="0"/>
                <a:ea typeface="Calibri" pitchFamily="34" charset="0"/>
                <a:cs typeface="Times New Roman" pitchFamily="18" charset="0"/>
              </a:rPr>
              <a:t> японців, виявили так званий «флаш-синдром» (від англійської flush – прилив крові; рум’янець</a:t>
            </a:r>
            <a:r>
              <a:rPr lang="ru-RU" sz="2000">
                <a:solidFill>
                  <a:srgbClr val="000000"/>
                </a:solidFill>
                <a:latin typeface="Times New Roman" pitchFamily="18" charset="0"/>
                <a:ea typeface="Calibri" pitchFamily="34" charset="0"/>
                <a:cs typeface="Times New Roman" pitchFamily="18" charset="0"/>
              </a:rPr>
              <a:t>) – </a:t>
            </a:r>
            <a:r>
              <a:rPr lang="uk-UA" sz="2000">
                <a:solidFill>
                  <a:srgbClr val="000000"/>
                </a:solidFill>
                <a:latin typeface="Times New Roman" pitchFamily="18" charset="0"/>
                <a:ea typeface="Calibri" pitchFamily="34" charset="0"/>
                <a:cs typeface="Times New Roman" pitchFamily="18" charset="0"/>
              </a:rPr>
              <a:t>після невеликої кількості випитого алкоголю їм ставало погано: збільшувалась частота серцебиття, підвищувався тиск, і більше пити вони не могли</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З’ясувалося</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що у них неактивна мітохондріальна </a:t>
            </a:r>
            <a:r>
              <a:rPr lang="uk-UA" sz="2000" b="1">
                <a:solidFill>
                  <a:srgbClr val="000000"/>
                </a:solidFill>
                <a:latin typeface="Times New Roman" pitchFamily="18" charset="0"/>
                <a:ea typeface="Calibri" pitchFamily="34" charset="0"/>
                <a:cs typeface="Times New Roman" pitchFamily="18" charset="0"/>
              </a:rPr>
              <a:t>ацетальдегіддегідрогеназа,</a:t>
            </a:r>
            <a:r>
              <a:rPr lang="uk-UA" sz="2000">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а </a:t>
            </a:r>
            <a:r>
              <a:rPr lang="uk-UA" sz="2000" b="1">
                <a:solidFill>
                  <a:srgbClr val="000000"/>
                </a:solidFill>
                <a:latin typeface="Times New Roman" pitchFamily="18" charset="0"/>
                <a:ea typeface="Calibri" pitchFamily="34" charset="0"/>
                <a:cs typeface="Times New Roman" pitchFamily="18" charset="0"/>
              </a:rPr>
              <a:t>алкогольдегідрогеназа, навпаки</a:t>
            </a:r>
            <a:r>
              <a:rPr lang="uk-UA" sz="2000">
                <a:solidFill>
                  <a:srgbClr val="000000"/>
                </a:solidFill>
                <a:latin typeface="Times New Roman" pitchFamily="18" charset="0"/>
                <a:ea typeface="Calibri" pitchFamily="34" charset="0"/>
                <a:cs typeface="Times New Roman" pitchFamily="18" charset="0"/>
              </a:rPr>
              <a:t>, дуже активна. В результаті у них етанол швидко перетворювався в ацетальдегід, а той, в свою чергу, розщеплювався дуже повільно. А саме ацетальдегід викликає неприємні симптоми та погане самопочуття у людини після прийняття алкоголю</a:t>
            </a:r>
            <a:r>
              <a:rPr lang="ru-RU" sz="2000">
                <a:solidFill>
                  <a:srgbClr val="000000"/>
                </a:solidFill>
                <a:latin typeface="Times New Roman" pitchFamily="18" charset="0"/>
                <a:ea typeface="Calibri" pitchFamily="34" charset="0"/>
                <a:cs typeface="Times New Roman" pitchFamily="18" charset="0"/>
              </a:rPr>
              <a:t>.</a:t>
            </a:r>
            <a:endParaRPr lang="uk-UA" sz="1200">
              <a:latin typeface="Times New Roman" pitchFamily="18" charset="0"/>
              <a:ea typeface="Calibri" pitchFamily="34"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Прямоугольник 3"/>
          <p:cNvSpPr>
            <a:spLocks noChangeArrowheads="1"/>
          </p:cNvSpPr>
          <p:nvPr/>
        </p:nvSpPr>
        <p:spPr bwMode="auto">
          <a:xfrm>
            <a:off x="593725" y="746125"/>
            <a:ext cx="7261225" cy="6070600"/>
          </a:xfrm>
          <a:prstGeom prst="rect">
            <a:avLst/>
          </a:prstGeom>
          <a:noFill/>
          <a:ln w="9525">
            <a:noFill/>
            <a:miter lim="800000"/>
            <a:headEnd/>
            <a:tailEnd/>
          </a:ln>
        </p:spPr>
        <p:txBody>
          <a:bodyPr>
            <a:spAutoFit/>
          </a:bodyPr>
          <a:lstStyle/>
          <a:p>
            <a:r>
              <a:rPr lang="uk-UA" sz="2800">
                <a:solidFill>
                  <a:srgbClr val="000000"/>
                </a:solidFill>
                <a:latin typeface="Times New Roman" pitchFamily="18" charset="0"/>
                <a:ea typeface="Arial Unicode MS" pitchFamily="34" charset="-128"/>
                <a:cs typeface="Times New Roman" pitchFamily="18" charset="0"/>
              </a:rPr>
              <a:t>У більшості європейців все відбувається навпаки: перший етап окислення йде повільно, а другий – швидко. «Європейський» та «азіатський» варіанти генів ферментів відрізняються всього за одним нуклеотидом. Якщо у людини обидва отриманих від матері та батька гени </a:t>
            </a:r>
            <a:r>
              <a:rPr lang="uk-UA" sz="2800" b="1">
                <a:solidFill>
                  <a:srgbClr val="000000"/>
                </a:solidFill>
                <a:latin typeface="Times New Roman" pitchFamily="18" charset="0"/>
                <a:ea typeface="Arial Unicode MS" pitchFamily="34" charset="-128"/>
                <a:cs typeface="Times New Roman" pitchFamily="18" charset="0"/>
              </a:rPr>
              <a:t>ацетальдегіддегідрогенази </a:t>
            </a:r>
            <a:r>
              <a:rPr lang="uk-UA" sz="2800">
                <a:solidFill>
                  <a:srgbClr val="000000"/>
                </a:solidFill>
                <a:latin typeface="Times New Roman" pitchFamily="18" charset="0"/>
                <a:ea typeface="Arial Unicode MS" pitchFamily="34" charset="-128"/>
                <a:cs typeface="Times New Roman" pitchFamily="18" charset="0"/>
              </a:rPr>
              <a:t>представлені «азіатською» версією, вона просто не може випити таку кількість алкоголю, щоб набути залежності. Тобто таке поєднання являється протектнивним (захисним) генотипом по відношенню до алкоголізму.</a:t>
            </a:r>
            <a:endParaRPr lang="uk-UA" sz="2800">
              <a:latin typeface="Trebuchet MS" pitchFamily="34" charset="0"/>
              <a:ea typeface="Arial Unicode MS" pitchFamily="34" charset="-128"/>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Прямоугольник 3"/>
          <p:cNvSpPr>
            <a:spLocks noChangeArrowheads="1"/>
          </p:cNvSpPr>
          <p:nvPr/>
        </p:nvSpPr>
        <p:spPr bwMode="auto">
          <a:xfrm>
            <a:off x="600075" y="815975"/>
            <a:ext cx="7327900" cy="5568950"/>
          </a:xfrm>
          <a:prstGeom prst="rect">
            <a:avLst/>
          </a:prstGeom>
          <a:noFill/>
          <a:ln w="9525">
            <a:noFill/>
            <a:miter lim="800000"/>
            <a:headEnd/>
            <a:tailEnd/>
          </a:ln>
        </p:spPr>
        <p:txBody>
          <a:bodyPr>
            <a:spAutoFit/>
          </a:bodyPr>
          <a:lstStyle/>
          <a:p>
            <a:pPr indent="449263" algn="just">
              <a:lnSpc>
                <a:spcPct val="150000"/>
              </a:lnSpc>
            </a:pPr>
            <a:r>
              <a:rPr lang="uk-UA" sz="2400">
                <a:solidFill>
                  <a:srgbClr val="000000"/>
                </a:solidFill>
                <a:latin typeface="Times New Roman" pitchFamily="18" charset="0"/>
                <a:ea typeface="Calibri" pitchFamily="34" charset="0"/>
                <a:cs typeface="Times New Roman" pitchFamily="18" charset="0"/>
              </a:rPr>
              <a:t>«Азіатський» варіант гену </a:t>
            </a:r>
            <a:r>
              <a:rPr lang="uk-UA" sz="2400" b="1">
                <a:solidFill>
                  <a:srgbClr val="000000"/>
                </a:solidFill>
                <a:latin typeface="Times New Roman" pitchFamily="18" charset="0"/>
                <a:ea typeface="Calibri" pitchFamily="34" charset="0"/>
                <a:cs typeface="Times New Roman" pitchFamily="18" charset="0"/>
              </a:rPr>
              <a:t>алкогольдегідрогенази </a:t>
            </a:r>
            <a:r>
              <a:rPr lang="uk-UA" sz="2400">
                <a:solidFill>
                  <a:srgbClr val="000000"/>
                </a:solidFill>
                <a:latin typeface="Times New Roman" pitchFamily="18" charset="0"/>
                <a:ea typeface="Calibri" pitchFamily="34" charset="0"/>
                <a:cs typeface="Times New Roman" pitchFamily="18" charset="0"/>
              </a:rPr>
              <a:t>(також як «азіатський» варіант гену </a:t>
            </a:r>
            <a:r>
              <a:rPr lang="uk-UA" sz="2400" b="1">
                <a:solidFill>
                  <a:srgbClr val="000000"/>
                </a:solidFill>
                <a:latin typeface="Times New Roman" pitchFamily="18" charset="0"/>
                <a:ea typeface="Calibri" pitchFamily="34" charset="0"/>
                <a:cs typeface="Times New Roman" pitchFamily="18" charset="0"/>
              </a:rPr>
              <a:t>ацетальдегіддегідрогенази) </a:t>
            </a:r>
            <a:r>
              <a:rPr lang="uk-UA" sz="2400">
                <a:solidFill>
                  <a:srgbClr val="000000"/>
                </a:solidFill>
                <a:latin typeface="Times New Roman" pitchFamily="18" charset="0"/>
                <a:ea typeface="Calibri" pitchFamily="34" charset="0"/>
                <a:cs typeface="Times New Roman" pitchFamily="18" charset="0"/>
              </a:rPr>
              <a:t>має протективний ефект по відношенню до алкоголізму, але більш слабо вираженим. В Південно-Східній Азії його мають більш 70% населення, на Ближньому Сході – близько половини, в Європі – до 5-8%. Цікаво, що у чукчів частота зустрічаємості його така ж, як у європейців. Всупереч поширеній думці, вони не відрізняються від, наприклад, росіян, за цими ферментами.</a:t>
            </a:r>
            <a:endParaRPr lang="uk-UA" sz="1400">
              <a:latin typeface="Times New Roman" pitchFamily="18" charset="0"/>
              <a:ea typeface="Calibri" pitchFamily="34"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Прямоугольник 3"/>
          <p:cNvSpPr>
            <a:spLocks noChangeArrowheads="1"/>
          </p:cNvSpPr>
          <p:nvPr/>
        </p:nvSpPr>
        <p:spPr bwMode="auto">
          <a:xfrm>
            <a:off x="682625" y="296863"/>
            <a:ext cx="7289800" cy="5121275"/>
          </a:xfrm>
          <a:prstGeom prst="rect">
            <a:avLst/>
          </a:prstGeom>
          <a:noFill/>
          <a:ln w="9525">
            <a:noFill/>
            <a:miter lim="800000"/>
            <a:headEnd/>
            <a:tailEnd/>
          </a:ln>
        </p:spPr>
        <p:txBody>
          <a:bodyPr>
            <a:spAutoFit/>
          </a:bodyPr>
          <a:lstStyle/>
          <a:p>
            <a:pPr indent="449263" algn="just">
              <a:lnSpc>
                <a:spcPct val="150000"/>
              </a:lnSpc>
            </a:pPr>
            <a:r>
              <a:rPr lang="uk-UA" sz="2000">
                <a:solidFill>
                  <a:srgbClr val="000000"/>
                </a:solidFill>
                <a:latin typeface="Times New Roman" pitchFamily="18" charset="0"/>
                <a:ea typeface="Calibri" pitchFamily="34" charset="0"/>
                <a:cs typeface="Times New Roman" pitchFamily="18" charset="0"/>
              </a:rPr>
              <a:t>В Африці з алкоголізмом пов'язані</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варіанти іншої ділянки гену </a:t>
            </a:r>
            <a:r>
              <a:rPr lang="uk-UA" sz="2000" b="1">
                <a:solidFill>
                  <a:srgbClr val="000000"/>
                </a:solidFill>
                <a:latin typeface="Times New Roman" pitchFamily="18" charset="0"/>
                <a:ea typeface="Calibri" pitchFamily="34" charset="0"/>
                <a:cs typeface="Times New Roman" pitchFamily="18" charset="0"/>
              </a:rPr>
              <a:t>алкогольдегідрогенази. </a:t>
            </a:r>
            <a:r>
              <a:rPr lang="uk-UA" sz="2000">
                <a:solidFill>
                  <a:srgbClr val="000000"/>
                </a:solidFill>
                <a:latin typeface="Times New Roman" pitchFamily="18" charset="0"/>
                <a:ea typeface="Calibri" pitchFamily="34" charset="0"/>
                <a:cs typeface="Times New Roman" pitchFamily="18" charset="0"/>
              </a:rPr>
              <a:t>В цій ділянці також знайдена точкова мутація – заміна одного нуклеотида. Досліджували матерів-афроамериканок, ті що не пили та ті що пили, і оцінювали стан їх дітей у віці одного року. З'ясувалось, що</a:t>
            </a:r>
            <a:r>
              <a:rPr lang="uk-UA" sz="2000">
                <a:solidFill>
                  <a:srgbClr val="000000"/>
                </a:solidFill>
                <a:latin typeface="Times New Roman" pitchFamily="18" charset="0"/>
                <a:ea typeface="Arial Unicode MS" pitchFamily="34" charset="-128"/>
                <a:cs typeface="Arial Unicode MS" pitchFamily="34" charset="-128"/>
              </a:rPr>
              <a:t> у матерів</a:t>
            </a:r>
            <a:r>
              <a:rPr lang="uk-UA" sz="2000">
                <a:solidFill>
                  <a:srgbClr val="000000"/>
                </a:solidFill>
                <a:latin typeface="Times New Roman" pitchFamily="18" charset="0"/>
                <a:ea typeface="Arial Unicode MS" pitchFamily="34" charset="-128"/>
                <a:cs typeface="Times New Roman" pitchFamily="18" charset="0"/>
              </a:rPr>
              <a:t>, які не пили генотип не вплинув на рівень розвитку дитини. А у тих хто пив носії мутантного гена були захищені від дії алкоголю – їх діти за розвитком не відставали від дітей, які не пили. В той же час діти матерів які випивали зі звичайним геном були менш розвинуті інтелектуально і фізично.</a:t>
            </a:r>
            <a:endParaRPr lang="uk-UA" sz="2000">
              <a:latin typeface="Trebuchet MS" pitchFamily="34" charset="0"/>
              <a:ea typeface="Arial Unicode MS" pitchFamily="34" charset="-128"/>
              <a:cs typeface="Arial Unicode MS"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Содержимое 2"/>
          <p:cNvSpPr>
            <a:spLocks noGrp="1"/>
          </p:cNvSpPr>
          <p:nvPr>
            <p:ph idx="1"/>
          </p:nvPr>
        </p:nvSpPr>
        <p:spPr>
          <a:xfrm>
            <a:off x="0" y="908050"/>
            <a:ext cx="7885113" cy="1728788"/>
          </a:xfrm>
        </p:spPr>
        <p:txBody>
          <a:bodyPr/>
          <a:lstStyle/>
          <a:p>
            <a:pPr algn="just" eaLnBrk="1" hangingPunct="1">
              <a:lnSpc>
                <a:spcPct val="80000"/>
              </a:lnSpc>
              <a:buFont typeface="Wingdings 2" pitchFamily="18" charset="2"/>
              <a:buNone/>
            </a:pPr>
            <a:r>
              <a:rPr lang="ru-RU" sz="1800" smtClean="0"/>
              <a:t>     </a:t>
            </a:r>
            <a:r>
              <a:rPr lang="ru-RU" sz="2000" smtClean="0"/>
              <a:t>Дослідники з міста Монреаль (Канада) шляхом практичних досліджень виявили в тілах «піддослідних» молодих людей невідомий фермент МАО-А, який регулює забезпечення енергії в роботі нейромедіаторів (сигналізують клітин), що штовхають людей на агресивні вчинки. Паралельно був виявлений ген BDNF, знижений вміст якого і штовхає людей на скоєння різних злочинів.</a:t>
            </a:r>
          </a:p>
        </p:txBody>
      </p:sp>
      <p:pic>
        <p:nvPicPr>
          <p:cNvPr id="32770" name="Picture 2" descr="C:\Users\Admin\Desktop\1419954737_1.gif"/>
          <p:cNvPicPr>
            <a:picLocks noChangeAspect="1" noChangeArrowheads="1"/>
          </p:cNvPicPr>
          <p:nvPr/>
        </p:nvPicPr>
        <p:blipFill>
          <a:blip r:embed="rId2" cstate="print"/>
          <a:srcRect/>
          <a:stretch>
            <a:fillRect/>
          </a:stretch>
        </p:blipFill>
        <p:spPr bwMode="auto">
          <a:xfrm>
            <a:off x="911225" y="3349625"/>
            <a:ext cx="6264275" cy="3508375"/>
          </a:xfrm>
          <a:prstGeom prst="rect">
            <a:avLst/>
          </a:prstGeom>
          <a:noFill/>
          <a:ln w="9525">
            <a:noFill/>
            <a:miter lim="800000"/>
            <a:headEnd/>
            <a:tailEnd/>
          </a:ln>
        </p:spPr>
      </p:pic>
      <p:sp>
        <p:nvSpPr>
          <p:cNvPr id="5" name="Овал 4"/>
          <p:cNvSpPr/>
          <p:nvPr/>
        </p:nvSpPr>
        <p:spPr>
          <a:xfrm>
            <a:off x="1692275" y="3694113"/>
            <a:ext cx="647700" cy="3587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32772" name="Text Box 7"/>
          <p:cNvSpPr txBox="1">
            <a:spLocks noChangeArrowheads="1"/>
          </p:cNvSpPr>
          <p:nvPr/>
        </p:nvSpPr>
        <p:spPr bwMode="auto">
          <a:xfrm>
            <a:off x="2728913" y="273050"/>
            <a:ext cx="3322637" cy="366713"/>
          </a:xfrm>
          <a:prstGeom prst="rect">
            <a:avLst/>
          </a:prstGeom>
          <a:noFill/>
          <a:ln w="9525">
            <a:noFill/>
            <a:miter lim="800000"/>
            <a:headEnd/>
            <a:tailEnd/>
          </a:ln>
        </p:spPr>
        <p:txBody>
          <a:bodyPr wrap="none">
            <a:spAutoFit/>
          </a:bodyPr>
          <a:lstStyle/>
          <a:p>
            <a:r>
              <a:rPr lang="ru-RU"/>
              <a:t>Гени </a:t>
            </a:r>
            <a:r>
              <a:rPr lang="en-US"/>
              <a:t>BDNF </a:t>
            </a:r>
            <a:r>
              <a:rPr lang="uk-UA"/>
              <a:t>і фермент</a:t>
            </a:r>
            <a:r>
              <a:rPr lang="en-US"/>
              <a:t> MAO-A</a:t>
            </a:r>
            <a:endParaRPr lang="ru-RU"/>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Box 4"/>
          <p:cNvSpPr txBox="1">
            <a:spLocks noChangeArrowheads="1"/>
          </p:cNvSpPr>
          <p:nvPr/>
        </p:nvSpPr>
        <p:spPr bwMode="auto">
          <a:xfrm>
            <a:off x="373063" y="1055688"/>
            <a:ext cx="7675562" cy="5568950"/>
          </a:xfrm>
          <a:prstGeom prst="rect">
            <a:avLst/>
          </a:prstGeom>
          <a:noFill/>
          <a:ln w="9525">
            <a:noFill/>
            <a:miter lim="800000"/>
            <a:headEnd/>
            <a:tailEnd/>
          </a:ln>
        </p:spPr>
        <p:txBody>
          <a:bodyPr>
            <a:spAutoFit/>
          </a:bodyPr>
          <a:lstStyle/>
          <a:p>
            <a:pPr algn="just"/>
            <a:r>
              <a:rPr lang="uk-UA" sz="2400">
                <a:latin typeface="Trebuchet MS" pitchFamily="34" charset="0"/>
              </a:rPr>
              <a:t>Існують біологічні показники (маркери), що відображають індивідуальну схильність до алкоголізму. До них відносяться гуанілатциклазну активність (система передачі сигналів) в лімфоцитах і тромбоцитах, активність ферменту дофамін-</a:t>
            </a:r>
            <a:r>
              <a:rPr lang="el-GR" sz="2400">
                <a:latin typeface="Trebuchet MS" pitchFamily="34" charset="0"/>
              </a:rPr>
              <a:t>β</a:t>
            </a:r>
            <a:r>
              <a:rPr lang="uk-UA" sz="2400">
                <a:latin typeface="Trebuchet MS" pitchFamily="34" charset="0"/>
              </a:rPr>
              <a:t>-гідроксилази, що перетворює дофамін в норадреналін. У хворих з високим біологічним ризиком розвитку алкоголізму відзначається дуже низька активність цього ферменту.</a:t>
            </a:r>
          </a:p>
          <a:p>
            <a:pPr algn="just"/>
            <a:r>
              <a:rPr lang="uk-UA" sz="2400">
                <a:latin typeface="Trebuchet MS" pitchFamily="34" charset="0"/>
              </a:rPr>
              <a:t>Багато вчених сходяться на думці, що гени, які впливають на схильність до алкоголізму, можна розділити на 2 основні групи. По-перше, це гени, які контролюють метаболізм алкоголю в організмі. А по-друге, гени, які контролюють нейропсихічні функції.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Прямоугольник 3"/>
          <p:cNvSpPr>
            <a:spLocks noChangeArrowheads="1"/>
          </p:cNvSpPr>
          <p:nvPr/>
        </p:nvSpPr>
        <p:spPr bwMode="auto">
          <a:xfrm>
            <a:off x="736600" y="676275"/>
            <a:ext cx="7766050" cy="1077913"/>
          </a:xfrm>
          <a:prstGeom prst="rect">
            <a:avLst/>
          </a:prstGeom>
          <a:noFill/>
          <a:ln w="9525">
            <a:noFill/>
            <a:miter lim="800000"/>
            <a:headEnd/>
            <a:tailEnd/>
          </a:ln>
        </p:spPr>
        <p:txBody>
          <a:bodyPr>
            <a:spAutoFit/>
          </a:bodyPr>
          <a:lstStyle/>
          <a:p>
            <a:pPr algn="ctr"/>
            <a:r>
              <a:rPr lang="uk-UA" sz="3200" b="1">
                <a:solidFill>
                  <a:srgbClr val="000000"/>
                </a:solidFill>
                <a:latin typeface="Times New Roman" pitchFamily="18" charset="0"/>
                <a:ea typeface="Arial Unicode MS" pitchFamily="34" charset="-128"/>
                <a:cs typeface="Times New Roman" pitchFamily="18" charset="0"/>
              </a:rPr>
              <a:t>Гени, що контролюють нейропсихічні функції</a:t>
            </a:r>
            <a:endParaRPr lang="uk-UA" sz="3200">
              <a:latin typeface="Trebuchet MS" pitchFamily="34" charset="0"/>
              <a:ea typeface="Arial Unicode MS" pitchFamily="34" charset="-128"/>
              <a:cs typeface="Times New Roman" pitchFamily="18" charset="0"/>
            </a:endParaRPr>
          </a:p>
        </p:txBody>
      </p:sp>
      <p:sp>
        <p:nvSpPr>
          <p:cNvPr id="107522" name="Прямоугольник 4"/>
          <p:cNvSpPr>
            <a:spLocks noChangeArrowheads="1"/>
          </p:cNvSpPr>
          <p:nvPr/>
        </p:nvSpPr>
        <p:spPr bwMode="auto">
          <a:xfrm>
            <a:off x="407988" y="1836738"/>
            <a:ext cx="7566025" cy="5021262"/>
          </a:xfrm>
          <a:prstGeom prst="rect">
            <a:avLst/>
          </a:prstGeom>
          <a:noFill/>
          <a:ln w="9525">
            <a:noFill/>
            <a:miter lim="800000"/>
            <a:headEnd/>
            <a:tailEnd/>
          </a:ln>
        </p:spPr>
        <p:txBody>
          <a:bodyPr>
            <a:spAutoFit/>
          </a:bodyPr>
          <a:lstStyle/>
          <a:p>
            <a:pPr indent="449263" algn="just">
              <a:lnSpc>
                <a:spcPct val="150000"/>
              </a:lnSpc>
              <a:tabLst>
                <a:tab pos="3492500" algn="l"/>
              </a:tabLst>
            </a:pPr>
            <a:r>
              <a:rPr lang="uk-UA" sz="2400">
                <a:solidFill>
                  <a:srgbClr val="000000"/>
                </a:solidFill>
                <a:latin typeface="Times New Roman" pitchFamily="18" charset="0"/>
                <a:ea typeface="Calibri" pitchFamily="34" charset="0"/>
                <a:cs typeface="Times New Roman" pitchFamily="18" charset="0"/>
              </a:rPr>
              <a:t>У формуванні алкогольної залежності задіяно багато генів, що контролюють передачу нервового імпульсу з одного нейрона на інший через міжклітинний контакт – синапс. Це гени синтеза і деградації таких нейромедіаторів як дофамін, серотонін, γ-аміномасляна кислота, гени їх рецепторів і переносників. Генів багато, всі вони вносять свій вклад, хоча роль кожного окремого гена при цьому не так і велика.</a:t>
            </a:r>
            <a:endParaRPr lang="uk-UA" sz="1400">
              <a:latin typeface="Times New Roman" pitchFamily="18" charset="0"/>
              <a:ea typeface="Calibri" pitchFamily="34"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Прямоугольник 3"/>
          <p:cNvSpPr>
            <a:spLocks noChangeArrowheads="1"/>
          </p:cNvSpPr>
          <p:nvPr/>
        </p:nvSpPr>
        <p:spPr bwMode="auto">
          <a:xfrm>
            <a:off x="273050" y="766763"/>
            <a:ext cx="7607300" cy="6035675"/>
          </a:xfrm>
          <a:prstGeom prst="rect">
            <a:avLst/>
          </a:prstGeom>
          <a:noFill/>
          <a:ln w="9525">
            <a:noFill/>
            <a:miter lim="800000"/>
            <a:headEnd/>
            <a:tailEnd/>
          </a:ln>
        </p:spPr>
        <p:txBody>
          <a:bodyPr>
            <a:spAutoFit/>
          </a:bodyPr>
          <a:lstStyle/>
          <a:p>
            <a:pPr indent="342900" algn="just">
              <a:lnSpc>
                <a:spcPct val="150000"/>
              </a:lnSpc>
            </a:pPr>
            <a:r>
              <a:rPr lang="uk-UA" sz="2000">
                <a:solidFill>
                  <a:srgbClr val="000000"/>
                </a:solidFill>
                <a:latin typeface="Times New Roman" pitchFamily="18" charset="0"/>
                <a:ea typeface="Calibri" pitchFamily="34" charset="0"/>
                <a:cs typeface="Times New Roman" pitchFamily="18" charset="0"/>
              </a:rPr>
              <a:t>Було показано, що певний варіант </a:t>
            </a:r>
            <a:r>
              <a:rPr lang="ru-RU" sz="2000">
                <a:solidFill>
                  <a:srgbClr val="000000"/>
                </a:solidFill>
                <a:latin typeface="Times New Roman" pitchFamily="18" charset="0"/>
                <a:ea typeface="Calibri" pitchFamily="34" charset="0"/>
                <a:cs typeface="Times New Roman" pitchFamily="18" charset="0"/>
              </a:rPr>
              <a:t>(</a:t>
            </a:r>
            <a:r>
              <a:rPr lang="uk-UA" sz="2000">
                <a:solidFill>
                  <a:srgbClr val="000000"/>
                </a:solidFill>
                <a:latin typeface="Times New Roman" pitchFamily="18" charset="0"/>
                <a:ea typeface="Calibri" pitchFamily="34" charset="0"/>
                <a:cs typeface="Times New Roman" pitchFamily="18" charset="0"/>
              </a:rPr>
              <a:t>алель</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ТаqА1) гена рецептора дофаміна</a:t>
            </a:r>
            <a:r>
              <a:rPr lang="ru-RU" sz="2000">
                <a:solidFill>
                  <a:srgbClr val="000000"/>
                </a:solidFill>
                <a:latin typeface="Times New Roman" pitchFamily="18" charset="0"/>
                <a:ea typeface="Calibri" pitchFamily="34" charset="0"/>
                <a:cs typeface="Times New Roman" pitchFamily="18" charset="0"/>
              </a:rPr>
              <a:t> </a:t>
            </a:r>
            <a:r>
              <a:rPr lang="uk-UA" sz="2000" b="1">
                <a:solidFill>
                  <a:srgbClr val="000000"/>
                </a:solidFill>
                <a:latin typeface="Times New Roman" pitchFamily="18" charset="0"/>
                <a:ea typeface="Calibri" pitchFamily="34" charset="0"/>
                <a:cs typeface="Times New Roman" pitchFamily="18" charset="0"/>
              </a:rPr>
              <a:t>DRD2</a:t>
            </a:r>
            <a:r>
              <a:rPr lang="ru-RU" sz="2000">
                <a:solidFill>
                  <a:srgbClr val="000000"/>
                </a:solidFill>
                <a:latin typeface="Times New Roman" pitchFamily="18" charset="0"/>
                <a:ea typeface="Calibri" pitchFamily="34" charset="0"/>
                <a:cs typeface="Times New Roman" pitchFamily="18" charset="0"/>
              </a:rPr>
              <a:t> частіше зустрічається у алкоголіків. При цьому варіанті гена </a:t>
            </a:r>
            <a:r>
              <a:rPr lang="uk-UA" sz="2000">
                <a:solidFill>
                  <a:srgbClr val="000000"/>
                </a:solidFill>
                <a:latin typeface="Times New Roman" pitchFamily="18" charset="0"/>
                <a:ea typeface="Calibri" pitchFamily="34" charset="0"/>
                <a:cs typeface="Times New Roman" pitchFamily="18" charset="0"/>
              </a:rPr>
              <a:t>зменшується</a:t>
            </a:r>
            <a:r>
              <a:rPr lang="ru-RU" sz="2000">
                <a:solidFill>
                  <a:srgbClr val="000000"/>
                </a:solidFill>
                <a:latin typeface="Times New Roman" pitchFamily="18" charset="0"/>
                <a:ea typeface="Calibri" pitchFamily="34" charset="0"/>
                <a:cs typeface="Times New Roman" pitchFamily="18" charset="0"/>
              </a:rPr>
              <a:t> </a:t>
            </a:r>
            <a:r>
              <a:rPr lang="uk-UA" sz="2000">
                <a:solidFill>
                  <a:srgbClr val="000000"/>
                </a:solidFill>
                <a:latin typeface="Times New Roman" pitchFamily="18" charset="0"/>
                <a:ea typeface="Calibri" pitchFamily="34" charset="0"/>
                <a:cs typeface="Times New Roman" pitchFamily="18" charset="0"/>
              </a:rPr>
              <a:t>щільність</a:t>
            </a:r>
            <a:r>
              <a:rPr lang="ru-RU" sz="2000">
                <a:solidFill>
                  <a:srgbClr val="000000"/>
                </a:solidFill>
                <a:latin typeface="Times New Roman" pitchFamily="18" charset="0"/>
                <a:ea typeface="Calibri" pitchFamily="34" charset="0"/>
                <a:cs typeface="Times New Roman" pitchFamily="18" charset="0"/>
              </a:rPr>
              <a:t> рецепторів.</a:t>
            </a:r>
            <a:endParaRPr lang="uk-UA" sz="1200">
              <a:latin typeface="Times New Roman" pitchFamily="18" charset="0"/>
              <a:ea typeface="Calibri" pitchFamily="34" charset="0"/>
              <a:cs typeface="Times New Roman" pitchFamily="18" charset="0"/>
            </a:endParaRPr>
          </a:p>
          <a:p>
            <a:pPr indent="342900" algn="just">
              <a:lnSpc>
                <a:spcPct val="150000"/>
              </a:lnSpc>
            </a:pPr>
            <a:r>
              <a:rPr lang="ru-RU" sz="2000">
                <a:solidFill>
                  <a:srgbClr val="000000"/>
                </a:solidFill>
                <a:latin typeface="Times New Roman" pitchFamily="18" charset="0"/>
                <a:ea typeface="Calibri" pitchFamily="34" charset="0"/>
                <a:cs typeface="Times New Roman" pitchFamily="18" charset="0"/>
              </a:rPr>
              <a:t>Ще є ген моноамінооксидаза (МАОА) – це фермент, який руйнує дофамін, що непрореагував в синоптичній щілині. Мутація в гені – заміна одного нуклеотиду на інший, призводить до низької активності МАОА, що робить поведінку більш нестійкою, проявляючись інколи як асоціальна поведінка. Але в повній мірі всі ці ознаки проявляються в неблагополучних сімях. Там, де з вихованням все в порядку, вплив гену корегується, і носії мутантного гену (з низькою активністью МАОА) проявляют асоціальну поведінку не частіше, ніж носії гена с нормальною активністью.</a:t>
            </a:r>
            <a:endParaRPr lang="uk-UA" sz="1200">
              <a:latin typeface="Times New Roman" pitchFamily="18" charset="0"/>
              <a:ea typeface="Calibri" pitchFamily="34"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Прямоугольник 3"/>
          <p:cNvSpPr>
            <a:spLocks noChangeArrowheads="1"/>
          </p:cNvSpPr>
          <p:nvPr/>
        </p:nvSpPr>
        <p:spPr bwMode="auto">
          <a:xfrm>
            <a:off x="1036638" y="806450"/>
            <a:ext cx="7138987" cy="5078413"/>
          </a:xfrm>
          <a:prstGeom prst="rect">
            <a:avLst/>
          </a:prstGeom>
          <a:noFill/>
          <a:ln w="9525">
            <a:noFill/>
            <a:miter lim="800000"/>
            <a:headEnd/>
            <a:tailEnd/>
          </a:ln>
        </p:spPr>
        <p:txBody>
          <a:bodyPr>
            <a:spAutoFit/>
          </a:bodyPr>
          <a:lstStyle/>
          <a:p>
            <a:pPr indent="381000" algn="just">
              <a:lnSpc>
                <a:spcPct val="150000"/>
              </a:lnSpc>
            </a:pPr>
            <a:r>
              <a:rPr lang="ru-RU" sz="2400">
                <a:solidFill>
                  <a:srgbClr val="000000"/>
                </a:solidFill>
                <a:latin typeface="Times New Roman" pitchFamily="18" charset="0"/>
                <a:ea typeface="Calibri" pitchFamily="34" charset="0"/>
                <a:cs typeface="Times New Roman" pitchFamily="18" charset="0"/>
              </a:rPr>
              <a:t>Схожа ситуація з геном транспортера іншого нейромедіатора – серотоніну. Ген переносника серотоніну – </a:t>
            </a:r>
            <a:r>
              <a:rPr lang="en-US" sz="2400" b="1">
                <a:solidFill>
                  <a:srgbClr val="000000"/>
                </a:solidFill>
                <a:latin typeface="Times New Roman" pitchFamily="18" charset="0"/>
                <a:ea typeface="Calibri" pitchFamily="34" charset="0"/>
                <a:cs typeface="Times New Roman" pitchFamily="18" charset="0"/>
              </a:rPr>
              <a:t>SL</a:t>
            </a:r>
            <a:r>
              <a:rPr lang="ru-RU" sz="2400" b="1">
                <a:solidFill>
                  <a:srgbClr val="000000"/>
                </a:solidFill>
                <a:latin typeface="Times New Roman" pitchFamily="18" charset="0"/>
                <a:ea typeface="Calibri" pitchFamily="34" charset="0"/>
                <a:cs typeface="Times New Roman" pitchFamily="18" charset="0"/>
              </a:rPr>
              <a:t>С6А4</a:t>
            </a:r>
            <a:r>
              <a:rPr lang="ru-RU" sz="2400">
                <a:solidFill>
                  <a:srgbClr val="000000"/>
                </a:solidFill>
                <a:latin typeface="Times New Roman" pitchFamily="18" charset="0"/>
                <a:ea typeface="Calibri" pitchFamily="34" charset="0"/>
                <a:cs typeface="Times New Roman" pitchFamily="18" charset="0"/>
              </a:rPr>
              <a:t>. Один з варіантів цього гену, при якому утворюється недостатня кількість білка-транспортера, пов</a:t>
            </a:r>
            <a:r>
              <a:rPr lang="en-US" sz="2400">
                <a:solidFill>
                  <a:srgbClr val="000000"/>
                </a:solidFill>
                <a:latin typeface="Times New Roman" pitchFamily="18" charset="0"/>
                <a:ea typeface="Calibri" pitchFamily="34" charset="0"/>
                <a:cs typeface="Times New Roman" pitchFamily="18" charset="0"/>
              </a:rPr>
              <a:t>’</a:t>
            </a:r>
            <a:r>
              <a:rPr lang="ru-RU" sz="2400">
                <a:solidFill>
                  <a:srgbClr val="000000"/>
                </a:solidFill>
                <a:latin typeface="Times New Roman" pitchFamily="18" charset="0"/>
                <a:ea typeface="Calibri" pitchFamily="34" charset="0"/>
                <a:cs typeface="Times New Roman" pitchFamily="18" charset="0"/>
              </a:rPr>
              <a:t>язаний зі схильністю до депресії і, відповідно, до алкоголізму. Але він проявляє себя при несприятливих умовах виховання, а там, де дитину виховують в любові та розумінні, «поганий ген» не дає про себе знати.</a:t>
            </a:r>
            <a:endParaRPr lang="uk-UA" sz="1100" b="1">
              <a:latin typeface="Times New Roman" pitchFamily="18" charset="0"/>
              <a:ea typeface="Calibri" pitchFamily="34" charset="0"/>
              <a:cs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Прямоугольник 3"/>
          <p:cNvSpPr>
            <a:spLocks noChangeArrowheads="1"/>
          </p:cNvSpPr>
          <p:nvPr/>
        </p:nvSpPr>
        <p:spPr bwMode="auto">
          <a:xfrm>
            <a:off x="611188" y="193675"/>
            <a:ext cx="7259637" cy="6664325"/>
          </a:xfrm>
          <a:prstGeom prst="rect">
            <a:avLst/>
          </a:prstGeom>
          <a:noFill/>
          <a:ln w="9525">
            <a:noFill/>
            <a:miter lim="800000"/>
            <a:headEnd/>
            <a:tailEnd/>
          </a:ln>
        </p:spPr>
        <p:txBody>
          <a:bodyPr>
            <a:spAutoFit/>
          </a:bodyPr>
          <a:lstStyle/>
          <a:p>
            <a:pPr indent="381000" algn="just">
              <a:lnSpc>
                <a:spcPct val="150000"/>
              </a:lnSpc>
            </a:pPr>
            <a:r>
              <a:rPr lang="ru-RU" sz="2400">
                <a:solidFill>
                  <a:srgbClr val="000000"/>
                </a:solidFill>
                <a:latin typeface="Times New Roman" pitchFamily="18" charset="0"/>
                <a:ea typeface="Calibri" pitchFamily="34" charset="0"/>
                <a:cs typeface="Times New Roman" pitchFamily="18" charset="0"/>
              </a:rPr>
              <a:t>В схильність до алкоголізму задіяні і гени, що відповідають за контакти між клітинами, за формування йонних каналів і багато інших. І з останніми досягненнями генетики та медицини знаходять все нові та нові гени. Наприклад, при вивченні електричної активності мозку з</a:t>
            </a:r>
            <a:r>
              <a:rPr lang="en-US" sz="2400">
                <a:solidFill>
                  <a:srgbClr val="000000"/>
                </a:solidFill>
                <a:latin typeface="Times New Roman" pitchFamily="18" charset="0"/>
                <a:ea typeface="Calibri" pitchFamily="34" charset="0"/>
                <a:cs typeface="Times New Roman" pitchFamily="18" charset="0"/>
              </a:rPr>
              <a:t>’</a:t>
            </a:r>
            <a:r>
              <a:rPr lang="ru-RU" sz="2400">
                <a:solidFill>
                  <a:srgbClr val="000000"/>
                </a:solidFill>
                <a:latin typeface="Times New Roman" pitchFamily="18" charset="0"/>
                <a:ea typeface="Calibri" pitchFamily="34" charset="0"/>
                <a:cs typeface="Times New Roman" pitchFamily="18" charset="0"/>
              </a:rPr>
              <a:t>ясувалось, що у людей з нерегулярним α-ритмом післе прийому алкоголя він ставав більш вираженим. Це супроводжувалось релаксацією, яка у таких людей без алкоголя не настала. Знайдені і гени, що відповідають за цей ефект – ген рецептора </a:t>
            </a:r>
            <a:r>
              <a:rPr lang="ru-RU" sz="2400" b="1">
                <a:solidFill>
                  <a:srgbClr val="000000"/>
                </a:solidFill>
                <a:latin typeface="Times New Roman" pitchFamily="18" charset="0"/>
                <a:ea typeface="Calibri" pitchFamily="34" charset="0"/>
                <a:cs typeface="Times New Roman" pitchFamily="18" charset="0"/>
              </a:rPr>
              <a:t>γ-аміномасляної кислоти</a:t>
            </a:r>
            <a:r>
              <a:rPr lang="ru-RU" sz="2400">
                <a:solidFill>
                  <a:srgbClr val="000000"/>
                </a:solidFill>
                <a:latin typeface="Times New Roman" pitchFamily="18" charset="0"/>
                <a:ea typeface="Calibri" pitchFamily="34" charset="0"/>
                <a:cs typeface="Times New Roman" pitchFamily="18" charset="0"/>
              </a:rPr>
              <a:t> (ГАМК).</a:t>
            </a:r>
            <a:endParaRPr lang="uk-UA" sz="1100" b="1">
              <a:latin typeface="Times New Roman" pitchFamily="18" charset="0"/>
              <a:ea typeface="Calibri" pitchFamily="34"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Прямоугольник 3"/>
          <p:cNvSpPr>
            <a:spLocks noChangeArrowheads="1"/>
          </p:cNvSpPr>
          <p:nvPr/>
        </p:nvSpPr>
        <p:spPr bwMode="auto">
          <a:xfrm>
            <a:off x="341313" y="771525"/>
            <a:ext cx="7542212" cy="5222875"/>
          </a:xfrm>
          <a:prstGeom prst="rect">
            <a:avLst/>
          </a:prstGeom>
          <a:noFill/>
          <a:ln w="9525">
            <a:noFill/>
            <a:miter lim="800000"/>
            <a:headEnd/>
            <a:tailEnd/>
          </a:ln>
        </p:spPr>
        <p:txBody>
          <a:bodyPr>
            <a:spAutoFit/>
          </a:bodyPr>
          <a:lstStyle/>
          <a:p>
            <a:pPr indent="381000" algn="just">
              <a:lnSpc>
                <a:spcPct val="150000"/>
              </a:lnSpc>
            </a:pPr>
            <a:r>
              <a:rPr lang="ru-RU" sz="2800">
                <a:latin typeface="Times New Roman" pitchFamily="18" charset="0"/>
                <a:cs typeface="Calibri" pitchFamily="34" charset="0"/>
              </a:rPr>
              <a:t>В Америці знайшли г</a:t>
            </a:r>
            <a:r>
              <a:rPr lang="ru-RU" sz="2800">
                <a:solidFill>
                  <a:srgbClr val="000000"/>
                </a:solidFill>
                <a:latin typeface="Times New Roman" pitchFamily="18" charset="0"/>
                <a:ea typeface="Calibri" pitchFamily="34" charset="0"/>
                <a:cs typeface="Times New Roman" pitchFamily="18" charset="0"/>
              </a:rPr>
              <a:t>ен – винуватся  алкогол</a:t>
            </a:r>
            <a:r>
              <a:rPr lang="ru-RU" sz="2800">
                <a:solidFill>
                  <a:srgbClr val="000000"/>
                </a:solidFill>
                <a:latin typeface="Times New Roman" pitchFamily="18" charset="0"/>
                <a:cs typeface="Times New Roman" pitchFamily="18" charset="0"/>
              </a:rPr>
              <a:t>і</a:t>
            </a:r>
            <a:r>
              <a:rPr lang="ru-RU" sz="2800">
                <a:solidFill>
                  <a:srgbClr val="000000"/>
                </a:solidFill>
                <a:latin typeface="Times New Roman" pitchFamily="18" charset="0"/>
                <a:cs typeface="Calibri" pitchFamily="34" charset="0"/>
              </a:rPr>
              <a:t>зму – називається </a:t>
            </a:r>
            <a:r>
              <a:rPr lang="en-US" sz="2800" b="1">
                <a:solidFill>
                  <a:srgbClr val="000000"/>
                </a:solidFill>
                <a:latin typeface="Times New Roman" pitchFamily="18" charset="0"/>
                <a:cs typeface="Calibri" pitchFamily="34" charset="0"/>
              </a:rPr>
              <a:t>Grm</a:t>
            </a:r>
            <a:r>
              <a:rPr lang="ru-RU" sz="2800" b="1">
                <a:solidFill>
                  <a:srgbClr val="000000"/>
                </a:solidFill>
                <a:latin typeface="Times New Roman" pitchFamily="18" charset="0"/>
                <a:cs typeface="Calibri" pitchFamily="34" charset="0"/>
              </a:rPr>
              <a:t>7</a:t>
            </a:r>
            <a:r>
              <a:rPr lang="ru-RU" sz="2800">
                <a:solidFill>
                  <a:srgbClr val="000000"/>
                </a:solidFill>
                <a:latin typeface="Times New Roman" pitchFamily="18" charset="0"/>
                <a:cs typeface="Calibri" pitchFamily="34" charset="0"/>
              </a:rPr>
              <a:t>. На справді, цей ген давно відомий вченим. Його функція – кодувати певний підтип рецепторів, які знижують або подавляють вир</a:t>
            </a:r>
            <a:r>
              <a:rPr lang="ru-RU" sz="2800">
                <a:solidFill>
                  <a:srgbClr val="000000"/>
                </a:solidFill>
                <a:latin typeface="Times New Roman" pitchFamily="18" charset="0"/>
                <a:cs typeface="Times New Roman" pitchFamily="18" charset="0"/>
              </a:rPr>
              <a:t>о</a:t>
            </a:r>
            <a:r>
              <a:rPr lang="ru-RU" sz="2800">
                <a:solidFill>
                  <a:srgbClr val="000000"/>
                </a:solidFill>
                <a:latin typeface="Times New Roman" pitchFamily="18" charset="0"/>
                <a:cs typeface="Calibri" pitchFamily="34" charset="0"/>
              </a:rPr>
              <a:t>блення глютаміну та інших речовин, що забезпечують передачу нервових імпульсів від однієї клітини до іншої.</a:t>
            </a:r>
            <a:endParaRPr lang="uk-UA" sz="1200" b="1">
              <a:latin typeface="Times New Roman" pitchFamily="18" charset="0"/>
              <a:cs typeface="Calibri"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Прямоугольник 3"/>
          <p:cNvSpPr>
            <a:spLocks noChangeArrowheads="1"/>
          </p:cNvSpPr>
          <p:nvPr/>
        </p:nvSpPr>
        <p:spPr bwMode="auto">
          <a:xfrm>
            <a:off x="436563" y="1027113"/>
            <a:ext cx="7578725" cy="5568950"/>
          </a:xfrm>
          <a:prstGeom prst="rect">
            <a:avLst/>
          </a:prstGeom>
          <a:noFill/>
          <a:ln w="9525">
            <a:noFill/>
            <a:miter lim="800000"/>
            <a:headEnd/>
            <a:tailEnd/>
          </a:ln>
        </p:spPr>
        <p:txBody>
          <a:bodyPr>
            <a:spAutoFit/>
          </a:bodyPr>
          <a:lstStyle/>
          <a:p>
            <a:pPr indent="342900" algn="just">
              <a:lnSpc>
                <a:spcPct val="150000"/>
              </a:lnSpc>
            </a:pPr>
            <a:r>
              <a:rPr lang="ru-RU" sz="2400">
                <a:solidFill>
                  <a:srgbClr val="000000"/>
                </a:solidFill>
                <a:latin typeface="Times New Roman" pitchFamily="18" charset="0"/>
                <a:ea typeface="Arial Unicode MS" pitchFamily="34" charset="-128"/>
                <a:cs typeface="Times New Roman" pitchFamily="18" charset="0"/>
              </a:rPr>
              <a:t>Проте тільки зараз американським ученим вдалося знайни іншу форму цього гену, яка присутня далеко не у кожного, і різко знижує вироблення відповідних </a:t>
            </a:r>
            <a:r>
              <a:rPr lang="en-US" sz="2400" b="1">
                <a:solidFill>
                  <a:srgbClr val="000000"/>
                </a:solidFill>
                <a:latin typeface="Times New Roman" pitchFamily="18" charset="0"/>
                <a:ea typeface="Arial Unicode MS" pitchFamily="34" charset="-128"/>
                <a:cs typeface="Times New Roman" pitchFamily="18" charset="0"/>
              </a:rPr>
              <a:t>Grm</a:t>
            </a:r>
            <a:r>
              <a:rPr lang="ru-RU" sz="2400" b="1">
                <a:solidFill>
                  <a:srgbClr val="000000"/>
                </a:solidFill>
                <a:latin typeface="Times New Roman" pitchFamily="18" charset="0"/>
                <a:ea typeface="Arial Unicode MS" pitchFamily="34" charset="-128"/>
                <a:cs typeface="Times New Roman" pitchFamily="18" charset="0"/>
              </a:rPr>
              <a:t>7</a:t>
            </a:r>
            <a:r>
              <a:rPr lang="ru-RU" sz="2400">
                <a:solidFill>
                  <a:srgbClr val="000000"/>
                </a:solidFill>
                <a:latin typeface="Times New Roman" pitchFamily="18" charset="0"/>
                <a:ea typeface="Arial Unicode MS" pitchFamily="34" charset="-128"/>
                <a:cs typeface="Times New Roman" pitchFamily="18" charset="0"/>
              </a:rPr>
              <a:t> в тканинах мозку іРНК.</a:t>
            </a:r>
            <a:endParaRPr lang="uk-UA" sz="2000">
              <a:solidFill>
                <a:srgbClr val="000000"/>
              </a:solidFill>
              <a:latin typeface="Times New Roman" pitchFamily="18" charset="0"/>
              <a:ea typeface="Arial Unicode MS" pitchFamily="34" charset="-128"/>
              <a:cs typeface="Times New Roman" pitchFamily="18" charset="0"/>
            </a:endParaRPr>
          </a:p>
          <a:p>
            <a:pPr indent="342900" algn="just">
              <a:lnSpc>
                <a:spcPct val="150000"/>
              </a:lnSpc>
            </a:pPr>
            <a:r>
              <a:rPr lang="ru-RU" sz="2400">
                <a:latin typeface="Times New Roman" pitchFamily="18" charset="0"/>
                <a:ea typeface="Calibri" pitchFamily="34" charset="0"/>
                <a:cs typeface="Times New Roman" pitchFamily="18" charset="0"/>
              </a:rPr>
              <a:t>Ті, у кого іРНК, відповідна </a:t>
            </a:r>
            <a:r>
              <a:rPr lang="en-US" sz="2400" b="1">
                <a:latin typeface="Times New Roman" pitchFamily="18" charset="0"/>
                <a:ea typeface="Calibri" pitchFamily="34" charset="0"/>
                <a:cs typeface="Times New Roman" pitchFamily="18" charset="0"/>
              </a:rPr>
              <a:t>Grm</a:t>
            </a:r>
            <a:r>
              <a:rPr lang="ru-RU" sz="2400" b="1">
                <a:latin typeface="Times New Roman" pitchFamily="18" charset="0"/>
                <a:ea typeface="Calibri" pitchFamily="34" charset="0"/>
                <a:cs typeface="Times New Roman" pitchFamily="18" charset="0"/>
              </a:rPr>
              <a:t>7</a:t>
            </a:r>
            <a:r>
              <a:rPr lang="ru-RU" sz="2400">
                <a:latin typeface="Times New Roman" pitchFamily="18" charset="0"/>
                <a:ea typeface="Calibri" pitchFamily="34" charset="0"/>
                <a:cs typeface="Times New Roman" pitchFamily="18" charset="0"/>
              </a:rPr>
              <a:t>, знижена, більше інших схильні до алкоголізму. Поки що ця закономірність виявлена тілько серед лабораторних гризунів, проте вчені вважають вельми ймовірним, що у людей знайдеться те ж саме.</a:t>
            </a:r>
            <a:endParaRPr lang="uk-UA" sz="1400">
              <a:latin typeface="Times New Roman" pitchFamily="18" charset="0"/>
              <a:ea typeface="Calibri" pitchFamily="34"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457200" y="274638"/>
            <a:ext cx="8229600" cy="725487"/>
          </a:xfrm>
          <a:prstGeom prst="rect">
            <a:avLst/>
          </a:prstGeom>
        </p:spPr>
        <p:txBody>
          <a:bodyPr anchor="b">
            <a:normAutofit/>
          </a:bodyPr>
          <a:lstStyle/>
          <a:p>
            <a:pPr fontAlgn="auto">
              <a:spcAft>
                <a:spcPts val="0"/>
              </a:spcAft>
              <a:tabLst>
                <a:tab pos="3830638" algn="l"/>
              </a:tabLst>
              <a:defRPr/>
            </a:pPr>
            <a:endParaRPr lang="ru-RU" sz="3600" b="1" dirty="0">
              <a:ln w="24500" cmpd="dbl">
                <a:solidFill>
                  <a:srgbClr val="CFC60D">
                    <a:shade val="85000"/>
                    <a:satMod val="155000"/>
                  </a:srgbClr>
                </a:solidFill>
                <a:prstDash val="solid"/>
                <a:miter lim="800000"/>
              </a:ln>
              <a:gradFill>
                <a:gsLst>
                  <a:gs pos="10000">
                    <a:srgbClr val="CFC60D">
                      <a:tint val="10000"/>
                      <a:satMod val="155000"/>
                    </a:srgbClr>
                  </a:gs>
                  <a:gs pos="60000">
                    <a:srgbClr val="CFC60D">
                      <a:tint val="30000"/>
                      <a:satMod val="155000"/>
                    </a:srgbClr>
                  </a:gs>
                  <a:gs pos="100000">
                    <a:srgbClr val="CFC60D">
                      <a:tint val="73000"/>
                      <a:satMod val="155000"/>
                    </a:srgbClr>
                  </a:gs>
                </a:gsLst>
                <a:lin ang="5400000"/>
              </a:gradFill>
              <a:effectLst>
                <a:outerShdw blurRad="38100" dist="38100" dir="7020000" algn="tl">
                  <a:srgbClr val="000000">
                    <a:alpha val="35000"/>
                  </a:srgbClr>
                </a:outerShdw>
              </a:effectLst>
              <a:latin typeface="+mn-lt"/>
              <a:cs typeface="+mn-cs"/>
            </a:endParaRPr>
          </a:p>
        </p:txBody>
      </p:sp>
      <p:sp>
        <p:nvSpPr>
          <p:cNvPr id="6" name="Овал 5"/>
          <p:cNvSpPr/>
          <p:nvPr/>
        </p:nvSpPr>
        <p:spPr>
          <a:xfrm>
            <a:off x="6227763" y="4724400"/>
            <a:ext cx="504825" cy="576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7" name="Овал 6"/>
          <p:cNvSpPr/>
          <p:nvPr/>
        </p:nvSpPr>
        <p:spPr>
          <a:xfrm>
            <a:off x="5003800" y="5445125"/>
            <a:ext cx="504825" cy="5762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pic>
        <p:nvPicPr>
          <p:cNvPr id="113668" name="Содержимое 8"/>
          <p:cNvPicPr>
            <a:picLocks/>
          </p:cNvPicPr>
          <p:nvPr/>
        </p:nvPicPr>
        <p:blipFill>
          <a:blip r:embed="rId2" cstate="print"/>
          <a:srcRect/>
          <a:stretch>
            <a:fillRect/>
          </a:stretch>
        </p:blipFill>
        <p:spPr bwMode="auto">
          <a:xfrm>
            <a:off x="3059113" y="188913"/>
            <a:ext cx="5834062" cy="6408737"/>
          </a:xfrm>
          <a:prstGeom prst="rect">
            <a:avLst/>
          </a:prstGeom>
          <a:noFill/>
          <a:ln w="9525">
            <a:noFill/>
            <a:miter lim="800000"/>
            <a:headEnd/>
            <a:tailEnd/>
          </a:ln>
        </p:spPr>
      </p:pic>
      <p:sp>
        <p:nvSpPr>
          <p:cNvPr id="9" name="Rectangle 4"/>
          <p:cNvSpPr>
            <a:spLocks noGrp="1" noChangeArrowheads="1"/>
          </p:cNvSpPr>
          <p:nvPr>
            <p:ph idx="1"/>
          </p:nvPr>
        </p:nvSpPr>
        <p:spPr>
          <a:xfrm>
            <a:off x="-90488" y="492125"/>
            <a:ext cx="2933701" cy="3744913"/>
          </a:xfrm>
        </p:spPr>
        <p:txBody>
          <a:bodyPr>
            <a:normAutofit/>
          </a:bodyPr>
          <a:lstStyle/>
          <a:p>
            <a:pPr marL="274320" indent="-274320" eaLnBrk="1" fontAlgn="auto" hangingPunct="1">
              <a:spcAft>
                <a:spcPts val="0"/>
              </a:spcAft>
              <a:buFont typeface="Wingdings 2"/>
              <a:buChar char=""/>
              <a:defRPr/>
            </a:pPr>
            <a:r>
              <a:rPr lang="uk-UA" sz="2400" dirty="0" smtClean="0">
                <a:ln w="0"/>
                <a:effectLst>
                  <a:outerShdw blurRad="38100" dist="19050" dir="2700000" algn="tl" rotWithShape="0">
                    <a:schemeClr val="dk1">
                      <a:alpha val="40000"/>
                    </a:schemeClr>
                  </a:outerShdw>
                </a:effectLst>
              </a:rPr>
              <a:t>Генетична</a:t>
            </a:r>
            <a:r>
              <a:rPr lang="ru-RU" sz="2400" dirty="0" smtClean="0">
                <a:ln w="0"/>
                <a:effectLst>
                  <a:outerShdw blurRad="38100" dist="19050" dir="2700000" algn="tl" rotWithShape="0">
                    <a:schemeClr val="dk1">
                      <a:alpha val="40000"/>
                    </a:schemeClr>
                  </a:outerShdw>
                </a:effectLst>
              </a:rPr>
              <a:t> </a:t>
            </a:r>
            <a:r>
              <a:rPr lang="uk-UA" sz="2400" dirty="0" smtClean="0">
                <a:ln w="0"/>
                <a:effectLst>
                  <a:outerShdw blurRad="38100" dist="19050" dir="2700000" algn="tl" rotWithShape="0">
                    <a:schemeClr val="dk1">
                      <a:alpha val="40000"/>
                    </a:schemeClr>
                  </a:outerShdw>
                </a:effectLst>
              </a:rPr>
              <a:t>схильність</a:t>
            </a:r>
            <a:r>
              <a:rPr lang="ru-RU" sz="2400" dirty="0" smtClean="0">
                <a:ln w="0"/>
                <a:effectLst>
                  <a:outerShdw blurRad="38100" dist="19050" dir="2700000" algn="tl" rotWithShape="0">
                    <a:schemeClr val="dk1">
                      <a:alpha val="40000"/>
                    </a:schemeClr>
                  </a:outerShdw>
                </a:effectLst>
              </a:rPr>
              <a:t>  </a:t>
            </a:r>
            <a:r>
              <a:rPr lang="uk-UA" sz="2400" dirty="0" smtClean="0">
                <a:ln w="0"/>
                <a:effectLst>
                  <a:outerShdw blurRad="38100" dist="19050" dir="2700000" algn="tl" rotWithShape="0">
                    <a:schemeClr val="dk1">
                      <a:alpha val="40000"/>
                    </a:schemeClr>
                  </a:outerShdw>
                </a:effectLst>
              </a:rPr>
              <a:t>до</a:t>
            </a:r>
            <a:r>
              <a:rPr lang="ru-RU" sz="2400" dirty="0" smtClean="0">
                <a:ln w="0"/>
                <a:effectLst>
                  <a:outerShdw blurRad="38100" dist="19050" dir="2700000" algn="tl" rotWithShape="0">
                    <a:schemeClr val="dk1">
                      <a:alpha val="40000"/>
                    </a:schemeClr>
                  </a:outerShdw>
                </a:effectLst>
              </a:rPr>
              <a:t> </a:t>
            </a:r>
            <a:r>
              <a:rPr lang="uk-UA" sz="2400" dirty="0" smtClean="0">
                <a:ln w="0"/>
                <a:effectLst>
                  <a:outerShdw blurRad="38100" dist="19050" dir="2700000" algn="tl" rotWithShape="0">
                    <a:schemeClr val="dk1">
                      <a:alpha val="40000"/>
                    </a:schemeClr>
                  </a:outerShdw>
                </a:effectLst>
              </a:rPr>
              <a:t>алкоголізму</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p>
        </p:txBody>
      </p:sp>
      <p:sp>
        <p:nvSpPr>
          <p:cNvPr id="114690" name="Содержимое 2"/>
          <p:cNvSpPr>
            <a:spLocks noGrp="1"/>
          </p:cNvSpPr>
          <p:nvPr>
            <p:ph idx="1"/>
          </p:nvPr>
        </p:nvSpPr>
        <p:spPr/>
        <p:txBody>
          <a:bodyPr/>
          <a:lstStyle/>
          <a:p>
            <a:pPr eaLnBrk="1" hangingPunct="1"/>
            <a:endParaRPr lang="ru-RU" smtClean="0"/>
          </a:p>
        </p:txBody>
      </p:sp>
      <p:graphicFrame>
        <p:nvGraphicFramePr>
          <p:cNvPr id="4" name="Таблица 3"/>
          <p:cNvGraphicFramePr>
            <a:graphicFrameLocks noGrp="1"/>
          </p:cNvGraphicFramePr>
          <p:nvPr/>
        </p:nvGraphicFramePr>
        <p:xfrm>
          <a:off x="251520" y="188633"/>
          <a:ext cx="8749604" cy="6496757"/>
        </p:xfrm>
        <a:graphic>
          <a:graphicData uri="http://schemas.openxmlformats.org/drawingml/2006/table">
            <a:tbl>
              <a:tblPr>
                <a:tableStyleId>{3C2FFA5D-87B4-456A-9821-1D502468CF0F}</a:tableStyleId>
              </a:tblPr>
              <a:tblGrid>
                <a:gridCol w="2187401"/>
                <a:gridCol w="2187401"/>
                <a:gridCol w="2187401"/>
                <a:gridCol w="2187401"/>
              </a:tblGrid>
              <a:tr h="192983">
                <a:tc gridSpan="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ГЕНИ РИЗИКУ</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hMerge="1">
                  <a:txBody>
                    <a:bodyPr/>
                    <a:lstStyle/>
                    <a:p>
                      <a:endParaRPr lang="ru-RU"/>
                    </a:p>
                  </a:txBody>
                  <a:tcPr/>
                </a:tc>
                <a:tc hMerge="1">
                  <a:txBody>
                    <a:bodyPr/>
                    <a:lstStyle/>
                    <a:p>
                      <a:endParaRPr lang="ru-RU"/>
                    </a:p>
                  </a:txBody>
                  <a:tcPr/>
                </a:tc>
                <a:tc hMerge="1">
                  <a:txBody>
                    <a:bodyPr/>
                    <a:lstStyle/>
                    <a:p>
                      <a:endParaRPr lang="ru-RU"/>
                    </a:p>
                  </a:txBody>
                  <a:tcPr/>
                </a:tc>
              </a:tr>
              <a:tr h="798248">
                <a:tc gridSpan="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uk-UA" sz="900" u="none" strike="noStrike" cap="none" normalizeH="0" baseline="0" noProof="0" dirty="0" smtClean="0">
                          <a:ln>
                            <a:noFill/>
                          </a:ln>
                          <a:effectLst/>
                        </a:rPr>
                        <a:t>Гени</a:t>
                      </a:r>
                      <a:r>
                        <a:rPr kumimoji="0" lang="ru-RU" sz="900" u="none" strike="noStrike" cap="none" normalizeH="0" baseline="0" dirty="0" smtClean="0">
                          <a:ln>
                            <a:noFill/>
                          </a:ln>
                          <a:effectLst/>
                        </a:rPr>
                        <a:t>, </a:t>
                      </a:r>
                      <a:r>
                        <a:rPr kumimoji="0" lang="uk-UA" sz="900" u="none" strike="noStrike" cap="none" normalizeH="0" baseline="0" noProof="0" dirty="0" smtClean="0">
                          <a:ln>
                            <a:noFill/>
                          </a:ln>
                          <a:effectLst/>
                        </a:rPr>
                        <a:t>що</a:t>
                      </a:r>
                      <a:r>
                        <a:rPr kumimoji="0" lang="ru-RU" sz="900" u="none" strike="noStrike" cap="none" normalizeH="0" baseline="0" dirty="0" smtClean="0">
                          <a:ln>
                            <a:noFill/>
                          </a:ln>
                          <a:effectLst/>
                        </a:rPr>
                        <a:t> </a:t>
                      </a:r>
                      <a:r>
                        <a:rPr kumimoji="0" lang="uk-UA" sz="900" u="none" strike="noStrike" cap="none" normalizeH="0" baseline="0" noProof="0" dirty="0" smtClean="0">
                          <a:ln>
                            <a:noFill/>
                          </a:ln>
                          <a:effectLst/>
                        </a:rPr>
                        <a:t>відповідають за можливий розвиток алкоголізму</a:t>
                      </a:r>
                      <a:r>
                        <a:rPr kumimoji="0" lang="ru-RU" sz="900" u="none" strike="noStrike" cap="none" normalizeH="0" baseline="0" dirty="0" smtClean="0">
                          <a:ln>
                            <a:noFill/>
                          </a:ln>
                          <a:effectLst/>
                        </a:rPr>
                        <a:t>, </a:t>
                      </a:r>
                      <a:r>
                        <a:rPr kumimoji="0" lang="uk-UA" sz="900" u="none" strike="noStrike" cap="none" normalizeH="0" baseline="0" noProof="0" dirty="0" smtClean="0">
                          <a:ln>
                            <a:noFill/>
                          </a:ln>
                          <a:effectLst/>
                        </a:rPr>
                        <a:t>впливають</a:t>
                      </a:r>
                      <a:r>
                        <a:rPr kumimoji="0" lang="ru-RU" sz="900" u="none" strike="noStrike" cap="none" normalizeH="0" baseline="0" dirty="0" smtClean="0">
                          <a:ln>
                            <a:noFill/>
                          </a:ln>
                          <a:effectLst/>
                        </a:rPr>
                        <a:t> на </a:t>
                      </a:r>
                      <a:r>
                        <a:rPr kumimoji="0" lang="uk-UA" sz="900" u="none" strike="noStrike" cap="none" normalizeH="0" baseline="0" noProof="0" dirty="0" smtClean="0">
                          <a:ln>
                            <a:noFill/>
                          </a:ln>
                          <a:effectLst/>
                        </a:rPr>
                        <a:t>багато</a:t>
                      </a:r>
                      <a:r>
                        <a:rPr kumimoji="0" lang="ru-RU" sz="900" u="none" strike="noStrike" cap="none" normalizeH="0" baseline="0" dirty="0" smtClean="0">
                          <a:ln>
                            <a:noFill/>
                          </a:ln>
                          <a:effectLst/>
                        </a:rPr>
                        <a:t> </a:t>
                      </a:r>
                      <a:r>
                        <a:rPr kumimoji="0" lang="uk-UA" sz="900" u="none" strike="noStrike" cap="none" normalizeH="0" baseline="0" noProof="0" dirty="0" smtClean="0">
                          <a:ln>
                            <a:noFill/>
                          </a:ln>
                          <a:effectLst/>
                        </a:rPr>
                        <a:t>фізіологічних</a:t>
                      </a:r>
                      <a:r>
                        <a:rPr kumimoji="0" lang="ru-RU" sz="900" u="none" strike="noStrike" cap="none" normalizeH="0" baseline="0" dirty="0" smtClean="0">
                          <a:ln>
                            <a:noFill/>
                          </a:ln>
                          <a:effectLst/>
                        </a:rPr>
                        <a:t> </a:t>
                      </a:r>
                      <a:r>
                        <a:rPr kumimoji="0" lang="uk-UA" sz="900" u="none" strike="noStrike" cap="none" normalizeH="0" baseline="0" noProof="0" dirty="0" smtClean="0">
                          <a:ln>
                            <a:noFill/>
                          </a:ln>
                          <a:effectLst/>
                        </a:rPr>
                        <a:t>процесів</a:t>
                      </a:r>
                      <a:r>
                        <a:rPr kumimoji="0" lang="ru-RU" sz="900" u="none" strike="noStrike" cap="none" normalizeH="0" baseline="0" dirty="0" smtClean="0">
                          <a:ln>
                            <a:noFill/>
                          </a:ln>
                          <a:effectLst/>
                        </a:rPr>
                        <a:t>: на </a:t>
                      </a:r>
                      <a:r>
                        <a:rPr kumimoji="0" lang="uk-UA" sz="900" u="none" strike="noStrike" cap="none" normalizeH="0" baseline="0" noProof="0" dirty="0" smtClean="0">
                          <a:ln>
                            <a:noFill/>
                          </a:ln>
                          <a:effectLst/>
                        </a:rPr>
                        <a:t>розщеплення етанолу, збалансованість роботи головного мозку, смакові відчуття і </a:t>
                      </a:r>
                      <a:r>
                        <a:rPr kumimoji="0" lang="uk-UA" sz="900" u="none" strike="noStrike" cap="none" normalizeH="0" baseline="0" noProof="0" dirty="0" err="1" smtClean="0">
                          <a:ln>
                            <a:noFill/>
                          </a:ln>
                          <a:effectLst/>
                        </a:rPr>
                        <a:t>т.д</a:t>
                      </a:r>
                      <a:r>
                        <a:rPr kumimoji="0" lang="ru-RU" sz="900" u="none" strike="noStrike" cap="none" normalizeH="0" baseline="0" dirty="0" smtClean="0">
                          <a:ln>
                            <a:noFill/>
                          </a:ln>
                          <a:effectLst/>
                        </a:rPr>
                        <a:t>.</a:t>
                      </a:r>
                      <a:r>
                        <a:rPr kumimoji="0" lang="uk-UA" sz="900" u="none" strike="noStrike" cap="none" normalizeH="0" baseline="0" noProof="0" dirty="0" smtClean="0">
                          <a:ln>
                            <a:noFill/>
                          </a:ln>
                          <a:effectLst/>
                        </a:rPr>
                        <a:t> Зміни в цих генах можуть викликати  як непереносимість алкоголю</a:t>
                      </a:r>
                      <a:r>
                        <a:rPr kumimoji="0" lang="ru-RU" sz="900" u="none" strike="noStrike" cap="none" normalizeH="0" baseline="0" dirty="0" smtClean="0">
                          <a:ln>
                            <a:noFill/>
                          </a:ln>
                          <a:effectLst/>
                        </a:rPr>
                        <a:t>, так і тягу  до </a:t>
                      </a:r>
                      <a:r>
                        <a:rPr kumimoji="0" lang="ru-RU" sz="900" u="none" strike="noStrike" cap="none" normalizeH="0" baseline="0" dirty="0" err="1" smtClean="0">
                          <a:ln>
                            <a:noFill/>
                          </a:ln>
                          <a:effectLst/>
                        </a:rPr>
                        <a:t>нього</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Деякі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генні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версії</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пов</a:t>
                      </a:r>
                      <a:r>
                        <a:rPr kumimoji="0" lang="en-US" sz="900" u="none" strike="noStrike" cap="none" normalizeH="0" baseline="0" dirty="0" smtClean="0">
                          <a:ln>
                            <a:noFill/>
                          </a:ln>
                          <a:effectLst/>
                        </a:rPr>
                        <a:t>’</a:t>
                      </a:r>
                      <a:r>
                        <a:rPr kumimoji="0" lang="ru-RU" sz="900" u="none" strike="noStrike" cap="none" normalizeH="0" baseline="0" dirty="0" err="1" smtClean="0">
                          <a:ln>
                            <a:noFill/>
                          </a:ln>
                          <a:effectLst/>
                        </a:rPr>
                        <a:t>язан</a:t>
                      </a:r>
                      <a:r>
                        <a:rPr kumimoji="0" lang="uk-UA" sz="900" u="none" strike="noStrike" cap="none" normalizeH="0" baseline="0" dirty="0" smtClean="0">
                          <a:ln>
                            <a:noFill/>
                          </a:ln>
                          <a:effectLst/>
                        </a:rPr>
                        <a:t>і </a:t>
                      </a:r>
                      <a:r>
                        <a:rPr kumimoji="0" lang="ru-RU" sz="900" u="none" strike="noStrike" cap="none" normalizeH="0" baseline="0" dirty="0" smtClean="0">
                          <a:ln>
                            <a:noFill/>
                          </a:ln>
                          <a:effectLst/>
                        </a:rPr>
                        <a:t>з </a:t>
                      </a:r>
                      <a:r>
                        <a:rPr kumimoji="0" lang="ru-RU" sz="900" u="none" strike="noStrike" cap="none" normalizeH="0" baseline="0" dirty="0" err="1" smtClean="0">
                          <a:ln>
                            <a:noFill/>
                          </a:ln>
                          <a:effectLst/>
                        </a:rPr>
                        <a:t>іншими</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ознаками</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або</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розладами</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Отже</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відхиленняв</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поведінці</a:t>
                      </a:r>
                      <a:r>
                        <a:rPr kumimoji="0" lang="ru-RU" sz="900" u="none" strike="noStrike" cap="none" normalizeH="0" baseline="0" dirty="0" smtClean="0">
                          <a:ln>
                            <a:noFill/>
                          </a:ln>
                          <a:effectLst/>
                        </a:rPr>
                        <a:t>, настрою та </a:t>
                      </a:r>
                      <a:r>
                        <a:rPr kumimoji="0" lang="ru-RU" sz="900" u="none" strike="noStrike" cap="none" normalizeH="0" baseline="0" dirty="0" err="1" smtClean="0">
                          <a:ln>
                            <a:noFill/>
                          </a:ln>
                          <a:effectLst/>
                        </a:rPr>
                        <a:t>різні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завлежності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можуть</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мати</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загальну</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першопричину</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hMerge="1">
                  <a:txBody>
                    <a:bodyPr/>
                    <a:lstStyle/>
                    <a:p>
                      <a:endParaRPr lang="ru-RU"/>
                    </a:p>
                  </a:txBody>
                  <a:tcPr/>
                </a:tc>
                <a:tc hMerge="1">
                  <a:txBody>
                    <a:bodyPr/>
                    <a:lstStyle/>
                    <a:p>
                      <a:endParaRPr lang="ru-RU"/>
                    </a:p>
                  </a:txBody>
                  <a:tcPr/>
                </a:tc>
                <a:tc hMerge="1">
                  <a:txBody>
                    <a:bodyPr/>
                    <a:lstStyle/>
                    <a:p>
                      <a:endParaRPr lang="ru-RU"/>
                    </a:p>
                  </a:txBody>
                  <a:tcPr/>
                </a:tc>
              </a:tr>
              <a:tr h="43508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ГЕН; ЛОКАЛІЗАЦІЯ</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БІЛОК, ЩО КОДУЄТЬСЯ; </a:t>
                      </a:r>
                      <a:r>
                        <a:rPr kumimoji="0" lang="ru-RU" sz="900" u="none" strike="noStrike" cap="none" normalizeH="0" baseline="0" dirty="0" err="1" smtClean="0">
                          <a:ln>
                            <a:noFill/>
                          </a:ln>
                          <a:effectLst/>
                        </a:rPr>
                        <a:t>ФУНКЦіЯ</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ВПЛИВ</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ЗВ</a:t>
                      </a:r>
                      <a:r>
                        <a:rPr kumimoji="0" lang="en-US" sz="900" u="none" strike="noStrike" cap="none" normalizeH="0" baseline="0" dirty="0" smtClean="0">
                          <a:ln>
                            <a:noFill/>
                          </a:ln>
                          <a:effectLst/>
                        </a:rPr>
                        <a:t>’</a:t>
                      </a:r>
                      <a:r>
                        <a:rPr kumimoji="0" lang="uk-UA" sz="900" u="none" strike="noStrike" cap="none" normalizeH="0" baseline="0" dirty="0" smtClean="0">
                          <a:ln>
                            <a:noFill/>
                          </a:ln>
                          <a:effectLst/>
                        </a:rPr>
                        <a:t>ЯЗОК З</a:t>
                      </a:r>
                      <a:r>
                        <a:rPr kumimoji="0" lang="ru-RU" sz="900" u="none" strike="noStrike" cap="none" normalizeH="0" baseline="0" dirty="0" smtClean="0">
                          <a:ln>
                            <a:noFill/>
                          </a:ln>
                          <a:effectLst/>
                        </a:rPr>
                        <a:t> ІНШИМИ ОЗНАКАМИ АБО  ЗАХВОРЮВАННЯМИ</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5561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АDН4; хромосома 4</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Алкогольдегідрогеназа</a:t>
                      </a:r>
                      <a:r>
                        <a:rPr kumimoji="0" lang="ru-RU" sz="900" u="none" strike="noStrike" cap="none" normalizeH="0" baseline="0" dirty="0" smtClean="0">
                          <a:ln>
                            <a:noFill/>
                          </a:ln>
                          <a:effectLst/>
                        </a:rPr>
                        <a:t>; фермент, </a:t>
                      </a:r>
                      <a:r>
                        <a:rPr kumimoji="0" lang="ru-RU" sz="900" u="none" strike="noStrike" cap="none" normalizeH="0" baseline="0" dirty="0" err="1" smtClean="0">
                          <a:ln>
                            <a:noFill/>
                          </a:ln>
                          <a:effectLst/>
                        </a:rPr>
                        <a:t>який</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бере</a:t>
                      </a:r>
                      <a:r>
                        <a:rPr kumimoji="0" lang="ru-RU" sz="900" u="none" strike="noStrike" cap="none" normalizeH="0" baseline="0" dirty="0" smtClean="0">
                          <a:ln>
                            <a:noFill/>
                          </a:ln>
                          <a:effectLst/>
                        </a:rPr>
                        <a:t> участь в </a:t>
                      </a:r>
                      <a:r>
                        <a:rPr kumimoji="0" lang="ru-RU" sz="900" u="none" strike="noStrike" cap="none" normalizeH="0" baseline="0" dirty="0" err="1" smtClean="0">
                          <a:ln>
                            <a:noFill/>
                          </a:ln>
                          <a:effectLst/>
                        </a:rPr>
                        <a:t>метаболізмі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етанола</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деякі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генні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версії</a:t>
                      </a:r>
                      <a:r>
                        <a:rPr kumimoji="0" lang="ru-RU" sz="900" u="none" strike="noStrike" cap="none" normalizeH="0" baseline="0" dirty="0" smtClean="0">
                          <a:ln>
                            <a:noFill/>
                          </a:ln>
                          <a:effectLst/>
                        </a:rPr>
                        <a:t>)</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Немає</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5561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ALDH1; хромосома 4</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Алкогольдегідрогеназа</a:t>
                      </a:r>
                      <a:r>
                        <a:rPr kumimoji="0" lang="ru-RU" sz="900" u="none" strike="noStrike" cap="none" normalizeH="0" baseline="0" dirty="0" smtClean="0">
                          <a:ln>
                            <a:noFill/>
                          </a:ln>
                          <a:effectLst/>
                        </a:rPr>
                        <a:t>; фермент, </a:t>
                      </a:r>
                      <a:r>
                        <a:rPr kumimoji="0" lang="ru-RU" sz="900" u="none" strike="noStrike" cap="none" normalizeH="0" baseline="0" dirty="0" err="1" smtClean="0">
                          <a:ln>
                            <a:noFill/>
                          </a:ln>
                          <a:effectLst/>
                        </a:rPr>
                        <a:t>який</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бере</a:t>
                      </a:r>
                      <a:r>
                        <a:rPr kumimoji="0" lang="ru-RU" sz="900" u="none" strike="noStrike" cap="none" normalizeH="0" baseline="0" dirty="0" smtClean="0">
                          <a:ln>
                            <a:noFill/>
                          </a:ln>
                          <a:effectLst/>
                        </a:rPr>
                        <a:t> участь в </a:t>
                      </a:r>
                      <a:r>
                        <a:rPr kumimoji="0" lang="ru-RU" sz="900" u="none" strike="noStrike" cap="none" normalizeH="0" baseline="0" dirty="0" err="1" smtClean="0">
                          <a:ln>
                            <a:noFill/>
                          </a:ln>
                          <a:effectLst/>
                        </a:rPr>
                        <a:t>метаболізмі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етанола</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Непереносимість</a:t>
                      </a:r>
                      <a:r>
                        <a:rPr kumimoji="0" lang="ru-RU" sz="900" u="none" strike="noStrike" cap="none" normalizeH="0" baseline="0" dirty="0" smtClean="0">
                          <a:ln>
                            <a:noFill/>
                          </a:ln>
                          <a:effectLst/>
                        </a:rPr>
                        <a:t> алкоголю</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Немає</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5561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CHRM2; хромосома 7</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Мускариновий</a:t>
                      </a:r>
                      <a:r>
                        <a:rPr kumimoji="0" lang="ru-RU" sz="900" u="none" strike="noStrike" cap="none" normalizeH="0" baseline="0" dirty="0" smtClean="0">
                          <a:ln>
                            <a:noFill/>
                          </a:ln>
                          <a:effectLst/>
                        </a:rPr>
                        <a:t>/</a:t>
                      </a:r>
                      <a:r>
                        <a:rPr kumimoji="0" lang="ru-RU" sz="900" u="none" strike="noStrike" cap="none" normalizeH="0" baseline="0" dirty="0" err="1" smtClean="0">
                          <a:ln>
                            <a:noFill/>
                          </a:ln>
                          <a:effectLst/>
                        </a:rPr>
                        <a:t>ацетилхоліновий</a:t>
                      </a:r>
                      <a:r>
                        <a:rPr kumimoji="0" lang="ru-RU" sz="900" u="none" strike="noStrike" cap="none" normalizeH="0" baseline="0" dirty="0" smtClean="0">
                          <a:ln>
                            <a:noFill/>
                          </a:ln>
                          <a:effectLst/>
                        </a:rPr>
                        <a:t> М2-рецептор; </a:t>
                      </a:r>
                      <a:r>
                        <a:rPr kumimoji="0" lang="ru-RU" sz="900" u="none" strike="noStrike" cap="none" normalizeH="0" baseline="0" dirty="0" err="1" smtClean="0">
                          <a:ln>
                            <a:noFill/>
                          </a:ln>
                          <a:effectLst/>
                        </a:rPr>
                        <a:t>регулює</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сигнальніпроцеси</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Депресія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зміна</a:t>
                      </a:r>
                      <a:r>
                        <a:rPr kumimoji="0" lang="ru-RU" sz="900" u="none" strike="noStrike" cap="none" normalizeH="0" baseline="0" dirty="0" smtClean="0">
                          <a:ln>
                            <a:noFill/>
                          </a:ln>
                          <a:effectLst/>
                        </a:rPr>
                        <a:t> характеристик дельта- і </a:t>
                      </a:r>
                      <a:r>
                        <a:rPr kumimoji="0" lang="ru-RU" sz="900" u="none" strike="noStrike" cap="none" normalizeH="0" baseline="0" dirty="0" err="1" smtClean="0">
                          <a:ln>
                            <a:noFill/>
                          </a:ln>
                          <a:effectLst/>
                        </a:rPr>
                        <a:t>тета-хвиль</a:t>
                      </a:r>
                      <a:r>
                        <a:rPr kumimoji="0" lang="ru-RU" sz="900" u="none" strike="noStrike" cap="none" normalizeH="0" baseline="0" dirty="0" smtClean="0">
                          <a:ln>
                            <a:noFill/>
                          </a:ln>
                          <a:effectLst/>
                        </a:rPr>
                        <a:t> на ЕЕГ</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5561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*DRD2; хромосома 11</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Дофаминовий</a:t>
                      </a:r>
                      <a:r>
                        <a:rPr kumimoji="0" lang="ru-RU" sz="900" u="none" strike="noStrike" cap="none" normalizeH="0" baseline="0" dirty="0" smtClean="0">
                          <a:ln>
                            <a:noFill/>
                          </a:ln>
                          <a:effectLst/>
                        </a:rPr>
                        <a:t> D2-рецептор; </a:t>
                      </a:r>
                      <a:r>
                        <a:rPr kumimoji="0" lang="ru-RU" sz="900" u="none" strike="noStrike" cap="none" normalizeH="0" baseline="0" dirty="0" err="1" smtClean="0">
                          <a:ln>
                            <a:noFill/>
                          </a:ln>
                          <a:effectLst/>
                        </a:rPr>
                        <a:t>регулює</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активність</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системи</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нагородження</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Пристрастя</a:t>
                      </a:r>
                      <a:r>
                        <a:rPr kumimoji="0" lang="ru-RU" sz="900" u="none" strike="noStrike" cap="none" normalizeH="0" baseline="0" dirty="0" smtClean="0">
                          <a:ln>
                            <a:noFill/>
                          </a:ln>
                          <a:effectLst/>
                        </a:rPr>
                        <a:t> до </a:t>
                      </a:r>
                      <a:r>
                        <a:rPr kumimoji="0" lang="ru-RU" sz="900" u="none" strike="noStrike" cap="none" normalizeH="0" baseline="0" dirty="0" err="1" smtClean="0">
                          <a:ln>
                            <a:noFill/>
                          </a:ln>
                          <a:effectLst/>
                        </a:rPr>
                        <a:t>куріння</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55614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GABRG3; хромосома 15</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g3-субодиниця ГАМКА-рецептора; </a:t>
                      </a:r>
                      <a:r>
                        <a:rPr kumimoji="0" lang="ru-RU" sz="900" u="none" strike="noStrike" cap="none" normalizeH="0" baseline="0" dirty="0" err="1" smtClean="0">
                          <a:ln>
                            <a:noFill/>
                          </a:ln>
                          <a:effectLst/>
                        </a:rPr>
                        <a:t>регулює</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сигнальні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процеси</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Немає</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79824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GABRA2; хромосома 4</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a2-субъединица ГАМКА-рецептора; регулирует сигнальные процессы</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Лікарська</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залежність</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відхилення</a:t>
                      </a:r>
                      <a:r>
                        <a:rPr kumimoji="0" lang="ru-RU" sz="900" u="none" strike="noStrike" cap="none" normalizeH="0" baseline="0" dirty="0" smtClean="0">
                          <a:ln>
                            <a:noFill/>
                          </a:ln>
                          <a:effectLst/>
                        </a:rPr>
                        <a:t> в </a:t>
                      </a:r>
                      <a:r>
                        <a:rPr kumimoji="0" lang="ru-RU" sz="900" u="none" strike="noStrike" cap="none" normalizeH="0" baseline="0" dirty="0" err="1" smtClean="0">
                          <a:ln>
                            <a:noFill/>
                          </a:ln>
                          <a:effectLst/>
                        </a:rPr>
                        <a:t>поведінці</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зміна</a:t>
                      </a:r>
                      <a:r>
                        <a:rPr kumimoji="0" lang="ru-RU" sz="900" u="none" strike="noStrike" cap="none" normalizeH="0" baseline="0" dirty="0" smtClean="0">
                          <a:ln>
                            <a:noFill/>
                          </a:ln>
                          <a:effectLst/>
                        </a:rPr>
                        <a:t> характеристик </a:t>
                      </a:r>
                      <a:r>
                        <a:rPr kumimoji="0" lang="ru-RU" sz="900" u="none" strike="noStrike" cap="none" normalizeH="0" baseline="0" dirty="0" err="1" smtClean="0">
                          <a:ln>
                            <a:noFill/>
                          </a:ln>
                          <a:effectLst/>
                        </a:rPr>
                        <a:t>хвиль</a:t>
                      </a:r>
                      <a:r>
                        <a:rPr kumimoji="0" lang="ru-RU" sz="900" u="none" strike="noStrike" cap="none" normalizeH="0" baseline="0" dirty="0" smtClean="0">
                          <a:ln>
                            <a:noFill/>
                          </a:ln>
                          <a:effectLst/>
                        </a:rPr>
                        <a:t> на ЕЕГ</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43508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НТАS2R16; хромосома 7</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hTS2R16-рецептор; </a:t>
                      </a:r>
                      <a:r>
                        <a:rPr kumimoji="0" lang="ru-RU" sz="900" u="none" strike="noStrike" cap="none" normalizeH="0" baseline="0" dirty="0" err="1" smtClean="0">
                          <a:ln>
                            <a:noFill/>
                          </a:ln>
                          <a:effectLst/>
                        </a:rPr>
                        <a:t>вплияває</a:t>
                      </a:r>
                      <a:r>
                        <a:rPr kumimoji="0" lang="ru-RU" sz="900" u="none" strike="noStrike" cap="none" normalizeH="0" baseline="0" dirty="0" smtClean="0">
                          <a:ln>
                            <a:noFill/>
                          </a:ln>
                          <a:effectLst/>
                        </a:rPr>
                        <a:t> на </a:t>
                      </a:r>
                      <a:r>
                        <a:rPr kumimoji="0" lang="ru-RU" sz="900" u="none" strike="noStrike" cap="none" normalizeH="0" baseline="0" dirty="0" err="1" smtClean="0">
                          <a:ln>
                            <a:noFill/>
                          </a:ln>
                          <a:effectLst/>
                        </a:rPr>
                        <a:t>відчуття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солодкого</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Немає</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r h="104035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effectLst/>
                        </a:rPr>
                        <a:t>ОРRК1; хромосома 8 РDYN; хромосома 20</a:t>
                      </a:r>
                      <a:endParaRPr kumimoji="0" lang="ru-RU" sz="1000" b="0" i="0" u="none" strike="noStrike" cap="none" normalizeH="0" baseline="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effectLst/>
                        </a:rPr>
                        <a:t>Рецептор каппа-</a:t>
                      </a:r>
                      <a:r>
                        <a:rPr kumimoji="0" lang="ru-RU" sz="900" u="none" strike="noStrike" cap="none" normalizeH="0" baseline="0" dirty="0" err="1" smtClean="0">
                          <a:ln>
                            <a:noFill/>
                          </a:ln>
                          <a:effectLst/>
                        </a:rPr>
                        <a:t>опіоїда</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тапродинор-фін</a:t>
                      </a:r>
                      <a:r>
                        <a:rPr kumimoji="0" lang="ru-RU" sz="900" u="none" strike="noStrike" cap="none" normalizeH="0" baseline="0" dirty="0" smtClean="0">
                          <a:ln>
                            <a:noFill/>
                          </a:ln>
                          <a:effectLst/>
                        </a:rPr>
                        <a:t>, пептид, </a:t>
                      </a:r>
                      <a:r>
                        <a:rPr kumimoji="0" lang="ru-RU" sz="900" u="none" strike="noStrike" cap="none" normalizeH="0" baseline="0" dirty="0" err="1" smtClean="0">
                          <a:ln>
                            <a:noFill/>
                          </a:ln>
                          <a:effectLst/>
                        </a:rPr>
                        <a:t>який</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зв</a:t>
                      </a:r>
                      <a:r>
                        <a:rPr kumimoji="0" lang="en-US" sz="900" u="none" strike="noStrike" cap="none" normalizeH="0" baseline="0" dirty="0" smtClean="0">
                          <a:ln>
                            <a:noFill/>
                          </a:ln>
                          <a:effectLst/>
                        </a:rPr>
                        <a:t>’</a:t>
                      </a:r>
                      <a:r>
                        <a:rPr kumimoji="0" lang="uk-UA" sz="900" u="none" strike="noStrike" cap="none" normalizeH="0" baseline="0" dirty="0" err="1" smtClean="0">
                          <a:ln>
                            <a:noFill/>
                          </a:ln>
                          <a:effectLst/>
                        </a:rPr>
                        <a:t>язується</a:t>
                      </a:r>
                      <a:r>
                        <a:rPr kumimoji="0" lang="uk-UA" sz="900" u="none" strike="noStrike" cap="none" normalizeH="0" baseline="0" dirty="0" smtClean="0">
                          <a:ln>
                            <a:noFill/>
                          </a:ln>
                          <a:effectLst/>
                        </a:rPr>
                        <a:t> </a:t>
                      </a:r>
                      <a:r>
                        <a:rPr kumimoji="0" lang="ru-RU" sz="900" u="none" strike="noStrike" cap="none" normalizeH="0" baseline="0" dirty="0" smtClean="0">
                          <a:ln>
                            <a:noFill/>
                          </a:ln>
                          <a:effectLst/>
                        </a:rPr>
                        <a:t>с </a:t>
                      </a:r>
                      <a:r>
                        <a:rPr kumimoji="0" lang="ru-RU" sz="900" u="none" strike="noStrike" cap="none" normalizeH="0" baseline="0" dirty="0" err="1" smtClean="0">
                          <a:ln>
                            <a:noFill/>
                          </a:ln>
                          <a:effectLst/>
                        </a:rPr>
                        <a:t>цим</a:t>
                      </a:r>
                      <a:r>
                        <a:rPr kumimoji="0" lang="ru-RU" sz="900" u="none" strike="noStrike" cap="none" normalizeH="0" baseline="0" dirty="0" smtClean="0">
                          <a:ln>
                            <a:noFill/>
                          </a:ln>
                          <a:effectLst/>
                        </a:rPr>
                        <a:t> рецептором; </a:t>
                      </a:r>
                      <a:r>
                        <a:rPr kumimoji="0" lang="ru-RU" sz="900" u="none" strike="noStrike" cap="none" normalizeH="0" baseline="0" dirty="0" err="1" smtClean="0">
                          <a:ln>
                            <a:noFill/>
                          </a:ln>
                          <a:effectLst/>
                        </a:rPr>
                        <a:t>обидва</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білка</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беруть</a:t>
                      </a:r>
                      <a:r>
                        <a:rPr kumimoji="0" lang="ru-RU" sz="900" u="none" strike="noStrike" cap="none" normalizeH="0" baseline="0" dirty="0" smtClean="0">
                          <a:ln>
                            <a:noFill/>
                          </a:ln>
                          <a:effectLst/>
                        </a:rPr>
                        <a:t> участь в </a:t>
                      </a:r>
                      <a:r>
                        <a:rPr kumimoji="0" lang="ru-RU" sz="900" u="none" strike="noStrike" cap="none" normalizeH="0" baseline="0" dirty="0" err="1" smtClean="0">
                          <a:ln>
                            <a:noFill/>
                          </a:ln>
                          <a:effectLst/>
                        </a:rPr>
                        <a:t>регуляції</a:t>
                      </a:r>
                      <a:r>
                        <a:rPr kumimoji="0" lang="ru-RU" sz="900" u="none" strike="noStrike" cap="none" normalizeH="0" baseline="0" dirty="0" smtClean="0">
                          <a:ln>
                            <a:noFill/>
                          </a:ln>
                          <a:effectLst/>
                        </a:rPr>
                        <a:t> потягу і </a:t>
                      </a:r>
                      <a:r>
                        <a:rPr kumimoji="0" lang="ru-RU" sz="900" u="none" strike="noStrike" cap="none" normalizeH="0" baseline="0" dirty="0" err="1" smtClean="0">
                          <a:ln>
                            <a:noFill/>
                          </a:ln>
                          <a:effectLst/>
                        </a:rPr>
                        <a:t>відрази</a:t>
                      </a:r>
                      <a:r>
                        <a:rPr kumimoji="0" lang="ru-RU" sz="900" u="none" strike="noStrike" cap="none" normalizeH="0" baseline="0" dirty="0" smtClean="0">
                          <a:ln>
                            <a:noFill/>
                          </a:ln>
                          <a:effectLst/>
                        </a:rPr>
                        <a:t> до алкоголю</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Підвищення</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ризику</a:t>
                      </a:r>
                      <a:r>
                        <a:rPr kumimoji="0" lang="ru-RU" sz="900" u="none" strike="noStrike" cap="none" normalizeH="0" baseline="0" dirty="0" smtClean="0">
                          <a:ln>
                            <a:noFill/>
                          </a:ln>
                          <a:effectLst/>
                        </a:rPr>
                        <a:t> </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err="1" smtClean="0">
                          <a:ln>
                            <a:noFill/>
                          </a:ln>
                          <a:effectLst/>
                        </a:rPr>
                        <a:t>Реакція</a:t>
                      </a:r>
                      <a:r>
                        <a:rPr kumimoji="0" lang="ru-RU" sz="900" u="none" strike="noStrike" cap="none" normalizeH="0" baseline="0" dirty="0" smtClean="0">
                          <a:ln>
                            <a:noFill/>
                          </a:ln>
                          <a:effectLst/>
                        </a:rPr>
                        <a:t> на </a:t>
                      </a:r>
                      <a:r>
                        <a:rPr kumimoji="0" lang="ru-RU" sz="900" u="none" strike="noStrike" cap="none" normalizeH="0" baseline="0" dirty="0" err="1" smtClean="0">
                          <a:ln>
                            <a:noFill/>
                          </a:ln>
                          <a:effectLst/>
                        </a:rPr>
                        <a:t>стрес</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може</a:t>
                      </a:r>
                      <a:r>
                        <a:rPr kumimoji="0" lang="ru-RU" sz="900" u="none" strike="noStrike" cap="none" normalizeH="0" baseline="0" dirty="0" smtClean="0">
                          <a:ln>
                            <a:noFill/>
                          </a:ln>
                          <a:effectLst/>
                        </a:rPr>
                        <a:t> </a:t>
                      </a:r>
                      <a:r>
                        <a:rPr kumimoji="0" lang="ru-RU" sz="900" u="none" strike="noStrike" cap="none" normalizeH="0" baseline="0" dirty="0" err="1" smtClean="0">
                          <a:ln>
                            <a:noFill/>
                          </a:ln>
                          <a:effectLst/>
                        </a:rPr>
                        <a:t>впливати</a:t>
                      </a:r>
                      <a:r>
                        <a:rPr kumimoji="0" lang="ru-RU" sz="900" u="none" strike="noStrike" cap="none" normalizeH="0" baseline="0" dirty="0" smtClean="0">
                          <a:ln>
                            <a:noFill/>
                          </a:ln>
                          <a:effectLst/>
                        </a:rPr>
                        <a:t> на </a:t>
                      </a:r>
                      <a:r>
                        <a:rPr kumimoji="0" lang="ru-RU" sz="900" u="none" strike="noStrike" cap="none" normalizeH="0" baseline="0" dirty="0" err="1" smtClean="0">
                          <a:ln>
                            <a:noFill/>
                          </a:ln>
                          <a:effectLst/>
                        </a:rPr>
                        <a:t>пристрастя</a:t>
                      </a:r>
                      <a:r>
                        <a:rPr kumimoji="0" lang="ru-RU" sz="900" u="none" strike="noStrike" cap="none" normalizeH="0" baseline="0" dirty="0" smtClean="0">
                          <a:ln>
                            <a:noFill/>
                          </a:ln>
                          <a:effectLst/>
                        </a:rPr>
                        <a:t> до </a:t>
                      </a:r>
                      <a:r>
                        <a:rPr kumimoji="0" lang="ru-RU" sz="900" u="none" strike="noStrike" cap="none" normalizeH="0" baseline="0" dirty="0" err="1" smtClean="0">
                          <a:ln>
                            <a:noFill/>
                          </a:ln>
                          <a:effectLst/>
                        </a:rPr>
                        <a:t>героїну</a:t>
                      </a:r>
                      <a:r>
                        <a:rPr kumimoji="0" lang="ru-RU" sz="900" u="none" strike="noStrike" cap="none" normalizeH="0" baseline="0" dirty="0" smtClean="0">
                          <a:ln>
                            <a:noFill/>
                          </a:ln>
                          <a:effectLst/>
                        </a:rPr>
                        <a:t> та </a:t>
                      </a:r>
                      <a:r>
                        <a:rPr kumimoji="0" lang="ru-RU" sz="900" u="none" strike="noStrike" cap="none" normalizeH="0" baseline="0" dirty="0" err="1" smtClean="0">
                          <a:ln>
                            <a:noFill/>
                          </a:ln>
                          <a:effectLst/>
                        </a:rPr>
                        <a:t>кокаїну</a:t>
                      </a:r>
                      <a:endParaRPr kumimoji="0" lang="ru-RU" sz="1000" b="0"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endParaRPr>
                    </a:p>
                  </a:txBody>
                  <a:tcPr marL="25640" marR="25640" marT="25640" marB="25640" anchor="ctr" horzOverflow="overflow"/>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5" descr="Картинки по запросу нарушение цтк"/>
          <p:cNvSpPr>
            <a:spLocks noChangeAspect="1" noChangeArrowheads="1"/>
          </p:cNvSpPr>
          <p:nvPr/>
        </p:nvSpPr>
        <p:spPr bwMode="auto">
          <a:xfrm>
            <a:off x="4419600" y="3300413"/>
            <a:ext cx="304800" cy="257175"/>
          </a:xfrm>
          <a:prstGeom prst="rect">
            <a:avLst/>
          </a:prstGeom>
          <a:noFill/>
          <a:ln w="9525">
            <a:noFill/>
            <a:miter lim="800000"/>
            <a:headEnd/>
            <a:tailEnd/>
          </a:ln>
        </p:spPr>
        <p:txBody>
          <a:bodyPr/>
          <a:lstStyle/>
          <a:p>
            <a:pPr>
              <a:defRPr/>
            </a:pPr>
            <a:endParaRPr lang="ru-RU" sz="1524">
              <a:solidFill>
                <a:prstClr val="black"/>
              </a:solidFill>
            </a:endParaRPr>
          </a:p>
        </p:txBody>
      </p:sp>
      <p:sp>
        <p:nvSpPr>
          <p:cNvPr id="27653" name="Rectangle 3"/>
          <p:cNvSpPr>
            <a:spLocks noGrp="1"/>
          </p:cNvSpPr>
          <p:nvPr>
            <p:ph idx="1"/>
          </p:nvPr>
        </p:nvSpPr>
        <p:spPr>
          <a:xfrm>
            <a:off x="0" y="1428750"/>
            <a:ext cx="8507413" cy="4773613"/>
          </a:xfrm>
        </p:spPr>
        <p:txBody>
          <a:bodyPr>
            <a:normAutofit/>
          </a:bodyPr>
          <a:lstStyle/>
          <a:p>
            <a:pPr marL="274320" indent="-274320" eaLnBrk="1" fontAlgn="auto" hangingPunct="1">
              <a:spcAft>
                <a:spcPts val="0"/>
              </a:spcAft>
              <a:buFont typeface="Wingdings 2"/>
              <a:buChar char=""/>
              <a:defRPr/>
            </a:pPr>
            <a:r>
              <a:rPr lang="uk-UA" sz="2117" dirty="0"/>
              <a:t>Проаналізовано  ДНК, що дозволило на молекулярному рівні встановити індивідуальні особливості, які можуть служити маркерами потенційно значущих для дослідження впливу алкоголю  областей хромосом. Маркери, частіше за інших зустрічаються у членів сімей з характерним для хворих на алкоголізм фенотипом, вказують на ті ділянки хромосом, які визначають дані ознаки. Таким чином, були ідентифіковані особливі ділянки хромосом 1, 2, 4 і 7, в яких за даними хромосомного картування розташовуються такі специфічні гени, як АDН4 і GABRA2 (хромосома 4), а також СНRМ2 (хромосома 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Содержимое 2"/>
          <p:cNvSpPr>
            <a:spLocks noGrp="1"/>
          </p:cNvSpPr>
          <p:nvPr>
            <p:ph idx="1"/>
          </p:nvPr>
        </p:nvSpPr>
        <p:spPr/>
        <p:txBody>
          <a:bodyPr/>
          <a:lstStyle/>
          <a:p>
            <a:pPr eaLnBrk="1" hangingPunct="1"/>
            <a:endParaRPr lang="ru-RU" smtClean="0"/>
          </a:p>
        </p:txBody>
      </p:sp>
      <p:pic>
        <p:nvPicPr>
          <p:cNvPr id="33794" name="Picture 2" descr="C:\Users\Admin\Desktop\slide_23.jpg"/>
          <p:cNvPicPr>
            <a:picLocks noChangeAspect="1" noChangeArrowheads="1"/>
          </p:cNvPicPr>
          <p:nvPr/>
        </p:nvPicPr>
        <p:blipFill>
          <a:blip r:embed="rId2" cstate="print"/>
          <a:srcRect t="21651"/>
          <a:stretch>
            <a:fillRect/>
          </a:stretch>
        </p:blipFill>
        <p:spPr bwMode="auto">
          <a:xfrm>
            <a:off x="0" y="1484313"/>
            <a:ext cx="9144000" cy="5373687"/>
          </a:xfrm>
          <a:prstGeom prst="rect">
            <a:avLst/>
          </a:prstGeom>
          <a:noFill/>
          <a:ln w="9525">
            <a:noFill/>
            <a:miter lim="800000"/>
            <a:headEnd/>
            <a:tailEnd/>
          </a:ln>
        </p:spPr>
      </p:pic>
      <p:sp>
        <p:nvSpPr>
          <p:cNvPr id="33795" name="Text Box 5"/>
          <p:cNvSpPr txBox="1">
            <a:spLocks noChangeArrowheads="1"/>
          </p:cNvSpPr>
          <p:nvPr/>
        </p:nvSpPr>
        <p:spPr bwMode="auto">
          <a:xfrm>
            <a:off x="2889250" y="169863"/>
            <a:ext cx="2720975" cy="366712"/>
          </a:xfrm>
          <a:prstGeom prst="rect">
            <a:avLst/>
          </a:prstGeom>
          <a:noFill/>
          <a:ln w="9525">
            <a:noFill/>
            <a:miter lim="800000"/>
            <a:headEnd/>
            <a:tailEnd/>
          </a:ln>
        </p:spPr>
        <p:txBody>
          <a:bodyPr>
            <a:spAutoFit/>
          </a:bodyPr>
          <a:lstStyle/>
          <a:p>
            <a:pPr>
              <a:spcBef>
                <a:spcPct val="50000"/>
              </a:spcBef>
            </a:pPr>
            <a:r>
              <a:rPr lang="uk-UA"/>
              <a:t>Ген воїна - МАОА</a:t>
            </a:r>
            <a:endParaRPr lang="ru-RU"/>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57200" y="274638"/>
            <a:ext cx="8229600" cy="725470"/>
          </a:xfrm>
        </p:spPr>
        <p:txBody>
          <a:bodyPr/>
          <a:lstStyle/>
          <a:p>
            <a:pPr algn="ctr" eaLnBrk="1" fontAlgn="auto" hangingPunct="1">
              <a:spcAft>
                <a:spcPts val="0"/>
              </a:spcAft>
              <a:defRPr/>
            </a:pPr>
            <a:r>
              <a:rPr lang="ru-RU"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Гени</a:t>
            </a:r>
            <a:r>
              <a:rPr lang="ru-RU"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а</a:t>
            </a:r>
            <a:r>
              <a:rPr lang="uk-UA"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лкоголізму</a:t>
            </a:r>
            <a:endParaRPr lang="ru-RU"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116738" name="Содержимое 2"/>
          <p:cNvSpPr>
            <a:spLocks noGrp="1"/>
          </p:cNvSpPr>
          <p:nvPr>
            <p:ph idx="1"/>
          </p:nvPr>
        </p:nvSpPr>
        <p:spPr>
          <a:xfrm>
            <a:off x="395288" y="981075"/>
            <a:ext cx="7659687" cy="2592388"/>
          </a:xfrm>
        </p:spPr>
        <p:txBody>
          <a:bodyPr/>
          <a:lstStyle/>
          <a:p>
            <a:pPr eaLnBrk="1" hangingPunct="1">
              <a:lnSpc>
                <a:spcPct val="80000"/>
              </a:lnSpc>
            </a:pPr>
            <a:r>
              <a:rPr lang="ru-RU" sz="1800" smtClean="0"/>
              <a:t>Дослідники уже давно звернули увагу, що велика кількість жителів Китаю, Японії та інших країн Азії абсолютно не переносять спиртне. Аналіз їх крові показав, що в ній підвищений рівень ацетальдегіду, продукту росщеплення етанолу, що призводить до почервоніння шкіри, сердцебиття та слабкості. В 1980 р. спеціалісти виявили зв</a:t>
            </a:r>
            <a:r>
              <a:rPr lang="en-US" sz="1800" smtClean="0"/>
              <a:t>’</a:t>
            </a:r>
            <a:r>
              <a:rPr lang="ru-RU" sz="1800" smtClean="0"/>
              <a:t>язок між перерахованими симптомами та ферментом, що бере участь в метаболізмі етанола, - альдегіддегідрогеназою- фермент ген - ALDH1. Альдегіддегідрогеназа розщеплює ацетилальдегід, і найменші зміни в її гені призводят до сповільної работи фермента. Коли людина з такою генетичною особливістю споживає спиртне, в її організмі накопичується ацетальдегід, який у великих дозах дуже токсичний.</a:t>
            </a:r>
            <a:endParaRPr lang="uk-UA" sz="1800" smtClean="0"/>
          </a:p>
        </p:txBody>
      </p:sp>
      <p:pic>
        <p:nvPicPr>
          <p:cNvPr id="116739" name="Picture 2" descr="Результат пошуку зображень за запитом &quot;ALDH1&quot;"/>
          <p:cNvPicPr>
            <a:picLocks noChangeAspect="1" noChangeArrowheads="1"/>
          </p:cNvPicPr>
          <p:nvPr/>
        </p:nvPicPr>
        <p:blipFill>
          <a:blip r:embed="rId2" cstate="print"/>
          <a:srcRect/>
          <a:stretch>
            <a:fillRect/>
          </a:stretch>
        </p:blipFill>
        <p:spPr bwMode="auto">
          <a:xfrm>
            <a:off x="933450" y="3957638"/>
            <a:ext cx="7150100" cy="2686050"/>
          </a:xfrm>
          <a:prstGeom prst="rect">
            <a:avLst/>
          </a:prstGeom>
          <a:noFill/>
          <a:ln w="9525">
            <a:noFill/>
            <a:miter lim="800000"/>
            <a:headEnd/>
            <a:tailEnd/>
          </a:ln>
        </p:spPr>
      </p:pic>
      <p:sp>
        <p:nvSpPr>
          <p:cNvPr id="7" name="Овал 6"/>
          <p:cNvSpPr/>
          <p:nvPr/>
        </p:nvSpPr>
        <p:spPr>
          <a:xfrm>
            <a:off x="2563813" y="4148138"/>
            <a:ext cx="1008062" cy="4318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Овал 7"/>
          <p:cNvSpPr/>
          <p:nvPr/>
        </p:nvSpPr>
        <p:spPr>
          <a:xfrm>
            <a:off x="5867400" y="3429000"/>
            <a:ext cx="936625" cy="3603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ransition>
    <p:dissolv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eaLnBrk="1" fontAlgn="auto" hangingPunct="1">
              <a:spcAft>
                <a:spcPts val="0"/>
              </a:spcAft>
              <a:defRPr/>
            </a:pPr>
            <a:endParaRPr lang="ru-RU"/>
          </a:p>
        </p:txBody>
      </p:sp>
      <p:sp>
        <p:nvSpPr>
          <p:cNvPr id="117762" name="Содержимое 2"/>
          <p:cNvSpPr>
            <a:spLocks noGrp="1"/>
          </p:cNvSpPr>
          <p:nvPr>
            <p:ph idx="1"/>
          </p:nvPr>
        </p:nvSpPr>
        <p:spPr/>
        <p:txBody>
          <a:bodyPr/>
          <a:lstStyle/>
          <a:p>
            <a:pPr eaLnBrk="1" hangingPunct="1"/>
            <a:endParaRPr lang="ru-RU" smtClean="0"/>
          </a:p>
        </p:txBody>
      </p:sp>
      <p:pic>
        <p:nvPicPr>
          <p:cNvPr id="117763" name="Рисунок 4" descr="Алкоголизм"/>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39000" cy="1143000"/>
          </a:xfrm>
        </p:spPr>
        <p:txBody>
          <a:bodyPr>
            <a:normAutofit fontScale="90000"/>
          </a:bodyPr>
          <a:lstStyle/>
          <a:p>
            <a:pPr algn="ctr" eaLnBrk="1" fontAlgn="auto" hangingPunct="1">
              <a:spcAft>
                <a:spcPts val="0"/>
              </a:spcAft>
              <a:defRPr/>
            </a:pPr>
            <a:r>
              <a:rPr lang="ru-RU" dirty="0" smtClean="0"/>
              <a:t>В </a:t>
            </a:r>
            <a:r>
              <a:rPr lang="ru-RU" dirty="0" err="1" smtClean="0"/>
              <a:t>основі</a:t>
            </a:r>
            <a:r>
              <a:rPr lang="ru-RU" dirty="0" smtClean="0"/>
              <a:t> </a:t>
            </a:r>
            <a:r>
              <a:rPr lang="ru-RU" dirty="0" err="1" smtClean="0"/>
              <a:t>алкогольної</a:t>
            </a:r>
            <a:r>
              <a:rPr lang="ru-RU" dirty="0" smtClean="0"/>
              <a:t> </a:t>
            </a:r>
            <a:r>
              <a:rPr lang="ru-RU" dirty="0" err="1" smtClean="0"/>
              <a:t>залежності</a:t>
            </a:r>
            <a:r>
              <a:rPr lang="ru-RU" dirty="0" smtClean="0"/>
              <a:t> лежать </a:t>
            </a:r>
            <a:r>
              <a:rPr lang="ru-RU" dirty="0" err="1" smtClean="0"/>
              <a:t>різноманітні</a:t>
            </a:r>
            <a:r>
              <a:rPr lang="ru-RU" dirty="0" smtClean="0"/>
              <a:t> </a:t>
            </a:r>
            <a:r>
              <a:rPr lang="ru-RU" dirty="0" err="1" smtClean="0"/>
              <a:t>фізіологічні</a:t>
            </a:r>
            <a:r>
              <a:rPr lang="ru-RU" dirty="0" smtClean="0"/>
              <a:t> </a:t>
            </a:r>
            <a:r>
              <a:rPr lang="ru-RU" dirty="0" err="1" smtClean="0"/>
              <a:t>механізми</a:t>
            </a:r>
            <a:endParaRPr lang="ru-RU" dirty="0"/>
          </a:p>
        </p:txBody>
      </p:sp>
      <p:sp>
        <p:nvSpPr>
          <p:cNvPr id="118786" name="Содержимое 3"/>
          <p:cNvSpPr>
            <a:spLocks noGrp="1"/>
          </p:cNvSpPr>
          <p:nvPr>
            <p:ph idx="1"/>
          </p:nvPr>
        </p:nvSpPr>
        <p:spPr/>
        <p:txBody>
          <a:bodyPr/>
          <a:lstStyle/>
          <a:p>
            <a:pPr eaLnBrk="1" hangingPunct="1">
              <a:lnSpc>
                <a:spcPct val="80000"/>
              </a:lnSpc>
            </a:pPr>
            <a:r>
              <a:rPr lang="ru-RU" sz="1500" smtClean="0">
                <a:latin typeface="Times New Roman" pitchFamily="18" charset="0"/>
                <a:cs typeface="Times New Roman" pitchFamily="18" charset="0"/>
              </a:rPr>
              <a:t>Ще один нейромедіатор, що має відношення до розвитку алкогольної залежності,- ацетилхолін. Він також передає сигнали нейронам, широко в різних частинах ЦНС.  Нейрони, що реагують на ацетилхолін (їх називають холінергічними), грають  важливу роль в рівновазі між процесами збуждення і зальмування в головному мозку. </a:t>
            </a:r>
          </a:p>
          <a:p>
            <a:pPr eaLnBrk="1" hangingPunct="1">
              <a:lnSpc>
                <a:spcPct val="80000"/>
              </a:lnSpc>
            </a:pPr>
            <a:r>
              <a:rPr lang="ru-RU" sz="1500" smtClean="0">
                <a:latin typeface="Times New Roman" pitchFamily="18" charset="0"/>
                <a:cs typeface="Times New Roman" pitchFamily="18" charset="0"/>
              </a:rPr>
              <a:t>Активація </a:t>
            </a:r>
            <a:r>
              <a:rPr lang="ru-RU" sz="1500" b="1" smtClean="0">
                <a:latin typeface="Times New Roman" pitchFamily="18" charset="0"/>
                <a:cs typeface="Times New Roman" pitchFamily="18" charset="0"/>
              </a:rPr>
              <a:t>СНRМ2</a:t>
            </a:r>
            <a:r>
              <a:rPr lang="ru-RU" sz="1500" smtClean="0">
                <a:latin typeface="Times New Roman" pitchFamily="18" charset="0"/>
                <a:cs typeface="Times New Roman" pitchFamily="18" charset="0"/>
              </a:rPr>
              <a:t>-рецепторів пов</a:t>
            </a:r>
            <a:r>
              <a:rPr lang="en-US" sz="1500" smtClean="0">
                <a:latin typeface="Times New Roman" pitchFamily="18" charset="0"/>
                <a:cs typeface="Times New Roman" pitchFamily="18" charset="0"/>
              </a:rPr>
              <a:t>’</a:t>
            </a:r>
            <a:r>
              <a:rPr lang="ru-RU" sz="1500" smtClean="0">
                <a:latin typeface="Times New Roman" pitchFamily="18" charset="0"/>
                <a:cs typeface="Times New Roman" pitchFamily="18" charset="0"/>
              </a:rPr>
              <a:t>язана з когнітивними функціями (прийняттям рішень і увагою). Ми з</a:t>
            </a:r>
            <a:r>
              <a:rPr lang="en-US" sz="1500" smtClean="0">
                <a:latin typeface="Times New Roman" pitchFamily="18" charset="0"/>
                <a:cs typeface="Times New Roman" pitchFamily="18" charset="0"/>
              </a:rPr>
              <a:t>’</a:t>
            </a:r>
            <a:r>
              <a:rPr lang="uk-UA" sz="1500" smtClean="0">
                <a:latin typeface="Times New Roman" pitchFamily="18" charset="0"/>
                <a:cs typeface="Times New Roman" pitchFamily="18" charset="0"/>
              </a:rPr>
              <a:t>ясували </a:t>
            </a:r>
            <a:r>
              <a:rPr lang="ru-RU" sz="1500" smtClean="0">
                <a:latin typeface="Times New Roman" pitchFamily="18" charset="0"/>
                <a:cs typeface="Times New Roman" pitchFamily="18" charset="0"/>
              </a:rPr>
              <a:t>також зв</a:t>
            </a:r>
            <a:r>
              <a:rPr lang="en-US" sz="1500" smtClean="0">
                <a:latin typeface="Times New Roman" pitchFamily="18" charset="0"/>
                <a:cs typeface="Times New Roman" pitchFamily="18" charset="0"/>
              </a:rPr>
              <a:t>’</a:t>
            </a:r>
            <a:r>
              <a:rPr lang="ru-RU" sz="1500" smtClean="0">
                <a:latin typeface="Times New Roman" pitchFamily="18" charset="0"/>
                <a:cs typeface="Times New Roman" pitchFamily="18" charset="0"/>
              </a:rPr>
              <a:t>язок м</a:t>
            </a:r>
            <a:r>
              <a:rPr lang="uk-UA" sz="1500" smtClean="0">
                <a:latin typeface="Times New Roman" pitchFamily="18" charset="0"/>
                <a:cs typeface="Times New Roman" pitchFamily="18" charset="0"/>
              </a:rPr>
              <a:t>і</a:t>
            </a:r>
            <a:r>
              <a:rPr lang="ru-RU" sz="1500" smtClean="0">
                <a:latin typeface="Times New Roman" pitchFamily="18" charset="0"/>
                <a:cs typeface="Times New Roman" pitchFamily="18" charset="0"/>
              </a:rPr>
              <a:t>ж змінами в гені </a:t>
            </a:r>
            <a:r>
              <a:rPr lang="ru-RU" sz="1500" b="1" smtClean="0">
                <a:latin typeface="Times New Roman" pitchFamily="18" charset="0"/>
                <a:cs typeface="Times New Roman" pitchFamily="18" charset="0"/>
              </a:rPr>
              <a:t>СНRМ2</a:t>
            </a:r>
            <a:r>
              <a:rPr lang="ru-RU" sz="1500" smtClean="0">
                <a:latin typeface="Times New Roman" pitchFamily="18" charset="0"/>
                <a:cs typeface="Times New Roman" pitchFamily="18" charset="0"/>
              </a:rPr>
              <a:t> та клінічними проявленнями алкогольної залежності та депресії. Як і у випадку з геном </a:t>
            </a:r>
            <a:r>
              <a:rPr lang="ru-RU" sz="1500" b="1" smtClean="0">
                <a:latin typeface="Times New Roman" pitchFamily="18" charset="0"/>
                <a:cs typeface="Times New Roman" pitchFamily="18" charset="0"/>
              </a:rPr>
              <a:t>GABRA2,</a:t>
            </a:r>
            <a:r>
              <a:rPr lang="ru-RU" sz="1500" smtClean="0">
                <a:latin typeface="Times New Roman" pitchFamily="18" charset="0"/>
                <a:cs typeface="Times New Roman" pitchFamily="18" charset="0"/>
              </a:rPr>
              <a:t> порушення в гені СНRМ2, що впливають на біоелектричну активність мозку і пов</a:t>
            </a:r>
            <a:r>
              <a:rPr lang="en-US" sz="1500" smtClean="0">
                <a:latin typeface="Times New Roman" pitchFamily="18" charset="0"/>
                <a:cs typeface="Times New Roman" pitchFamily="18" charset="0"/>
              </a:rPr>
              <a:t>’</a:t>
            </a:r>
            <a:r>
              <a:rPr lang="uk-UA" sz="1500" smtClean="0">
                <a:latin typeface="Times New Roman" pitchFamily="18" charset="0"/>
                <a:cs typeface="Times New Roman" pitchFamily="18" charset="0"/>
              </a:rPr>
              <a:t>язані </a:t>
            </a:r>
            <a:r>
              <a:rPr lang="ru-RU" sz="1500" smtClean="0">
                <a:latin typeface="Times New Roman" pitchFamily="18" charset="0"/>
                <a:cs typeface="Times New Roman" pitchFamily="18" charset="0"/>
              </a:rPr>
              <a:t>з розвитком алкоголізму і депресії, супроводжуються не структурними змінами рецепторів, а зменшенням їх числа. </a:t>
            </a:r>
          </a:p>
          <a:p>
            <a:pPr eaLnBrk="1" hangingPunct="1">
              <a:lnSpc>
                <a:spcPct val="80000"/>
              </a:lnSpc>
              <a:buFont typeface="Wingdings" pitchFamily="2" charset="2"/>
              <a:buNone/>
            </a:pPr>
            <a:r>
              <a:rPr lang="ru-RU" sz="1500" smtClean="0">
                <a:latin typeface="Times New Roman" pitchFamily="18" charset="0"/>
                <a:cs typeface="Times New Roman" pitchFamily="18" charset="0"/>
              </a:rPr>
              <a:t>В 1976 г. психіатр Девід Яновський висунув гіпотезу, що для нормального функціонування головного мозку повинна підтримуватись тонка рівновага між різними процесами, які регулюють передачу сигналів і реакцію на них. Яновський припустив, що першопричиною дисбаланса на рівні головного мозгу може стати надчутливість до мускарину, тобто. незбалансована дія ацетилхоліну на мускаринові холінергічні рецептори, у людей, схильних до депресії та схожих станів. </a:t>
            </a:r>
          </a:p>
          <a:p>
            <a:pPr eaLnBrk="1" hangingPunct="1">
              <a:lnSpc>
                <a:spcPct val="80000"/>
              </a:lnSpc>
            </a:pPr>
            <a:r>
              <a:rPr lang="ru-RU" sz="1500" smtClean="0">
                <a:latin typeface="Times New Roman" pitchFamily="18" charset="0"/>
                <a:cs typeface="Times New Roman" pitchFamily="18" charset="0"/>
              </a:rPr>
              <a:t>Встановлений нещодавно св</a:t>
            </a:r>
            <a:r>
              <a:rPr lang="en-US" sz="1500" smtClean="0">
                <a:latin typeface="Times New Roman" pitchFamily="18" charset="0"/>
                <a:cs typeface="Times New Roman" pitchFamily="18" charset="0"/>
              </a:rPr>
              <a:t>’</a:t>
            </a:r>
            <a:r>
              <a:rPr lang="ru-RU" sz="1500" smtClean="0">
                <a:latin typeface="Times New Roman" pitchFamily="18" charset="0"/>
                <a:cs typeface="Times New Roman" pitchFamily="18" charset="0"/>
              </a:rPr>
              <a:t>язок між </a:t>
            </a:r>
            <a:r>
              <a:rPr lang="ru-RU" sz="1500" b="1" smtClean="0">
                <a:latin typeface="Times New Roman" pitchFamily="18" charset="0"/>
                <a:cs typeface="Times New Roman" pitchFamily="18" charset="0"/>
              </a:rPr>
              <a:t>СНRМ2</a:t>
            </a:r>
            <a:r>
              <a:rPr lang="ru-RU" sz="1500" smtClean="0">
                <a:latin typeface="Times New Roman" pitchFamily="18" charset="0"/>
                <a:cs typeface="Times New Roman" pitchFamily="18" charset="0"/>
              </a:rPr>
              <a:t>, алкоголізмом та депресією вперше підтвердив наявність прямої кореляції між специфічним геном і подібною надчутливістю. Отримані свідчення про роботу холінергічної системи дозволяють виявити нові мішені для терапевтичного впливу, що допоможе в розробці більш специфічних методів лікування алкоголізму та депресії. </a:t>
            </a:r>
          </a:p>
          <a:p>
            <a:pPr eaLnBrk="1" hangingPunct="1">
              <a:lnSpc>
                <a:spcPct val="80000"/>
              </a:lnSpc>
            </a:pPr>
            <a:endParaRPr lang="ru-RU" sz="240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C:\Users\Admin\Desktop\003.jpg"/>
          <p:cNvPicPr>
            <a:picLocks noChangeAspect="1" noChangeArrowheads="1"/>
          </p:cNvPicPr>
          <p:nvPr/>
        </p:nvPicPr>
        <p:blipFill>
          <a:blip r:embed="rId2" cstate="print"/>
          <a:srcRect/>
          <a:stretch>
            <a:fillRect/>
          </a:stretch>
        </p:blipFill>
        <p:spPr bwMode="auto">
          <a:xfrm>
            <a:off x="173038" y="963613"/>
            <a:ext cx="7921625" cy="5567362"/>
          </a:xfrm>
          <a:prstGeom prst="rect">
            <a:avLst/>
          </a:prstGeom>
          <a:noFill/>
          <a:ln w="9525">
            <a:noFill/>
            <a:miter lim="800000"/>
            <a:headEnd/>
            <a:tailEnd/>
          </a:ln>
        </p:spPr>
      </p:pic>
      <p:sp>
        <p:nvSpPr>
          <p:cNvPr id="6" name="Заголовок 1"/>
          <p:cNvSpPr txBox="1">
            <a:spLocks/>
          </p:cNvSpPr>
          <p:nvPr/>
        </p:nvSpPr>
        <p:spPr>
          <a:xfrm>
            <a:off x="2987824" y="218940"/>
            <a:ext cx="4114800" cy="850106"/>
          </a:xfrm>
          <a:prstGeom prst="rect">
            <a:avLst/>
          </a:prstGeom>
        </p:spPr>
        <p:txBody>
          <a:bodyPr anchor="b">
            <a:normAutofit/>
          </a:bodyPr>
          <a:lstStyle/>
          <a:p>
            <a:pPr fontAlgn="auto">
              <a:spcAft>
                <a:spcPts val="0"/>
              </a:spcAft>
              <a:tabLst>
                <a:tab pos="3830638" algn="l"/>
              </a:tabLst>
              <a:defRPr/>
            </a:pPr>
            <a:r>
              <a:rPr lang="uk-UA" sz="3600" b="1" spc="50" dirty="0">
                <a:ln w="13335" cmpd="sng">
                  <a:solidFill>
                    <a:schemeClr val="accent1">
                      <a:lumMod val="50000"/>
                    </a:schemeClr>
                  </a:solidFill>
                  <a:prstDash val="solid"/>
                </a:ln>
                <a:solidFill>
                  <a:schemeClr val="tx2"/>
                </a:solidFill>
                <a:latin typeface="+mj-lt"/>
                <a:ea typeface="+mj-ea"/>
                <a:cs typeface="+mj-cs"/>
              </a:rPr>
              <a:t>Ген </a:t>
            </a:r>
            <a:r>
              <a:rPr lang="en-US" sz="3600" b="1" spc="50" dirty="0">
                <a:ln w="13335" cmpd="sng">
                  <a:solidFill>
                    <a:schemeClr val="accent1">
                      <a:lumMod val="50000"/>
                    </a:schemeClr>
                  </a:solidFill>
                  <a:prstDash val="solid"/>
                </a:ln>
                <a:solidFill>
                  <a:schemeClr val="tx2"/>
                </a:solidFill>
                <a:latin typeface="+mj-lt"/>
                <a:ea typeface="+mj-ea"/>
                <a:cs typeface="+mj-cs"/>
              </a:rPr>
              <a:t>CHRM2</a:t>
            </a:r>
            <a:endParaRPr lang="ru-RU" sz="3600" b="1" spc="50" dirty="0">
              <a:ln w="13335" cmpd="sng">
                <a:solidFill>
                  <a:schemeClr val="accent1">
                    <a:lumMod val="50000"/>
                  </a:schemeClr>
                </a:solidFill>
                <a:prstDash val="solid"/>
              </a:ln>
              <a:solidFill>
                <a:schemeClr val="tx2"/>
              </a:solidFill>
              <a:latin typeface="+mj-lt"/>
              <a:ea typeface="+mj-ea"/>
              <a:cs typeface="+mj-cs"/>
            </a:endParaRPr>
          </a:p>
        </p:txBody>
      </p:sp>
      <p:sp>
        <p:nvSpPr>
          <p:cNvPr id="7" name="Овал 6"/>
          <p:cNvSpPr/>
          <p:nvPr/>
        </p:nvSpPr>
        <p:spPr>
          <a:xfrm>
            <a:off x="7524750" y="5516563"/>
            <a:ext cx="647700" cy="2889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Овал 7"/>
          <p:cNvSpPr/>
          <p:nvPr/>
        </p:nvSpPr>
        <p:spPr>
          <a:xfrm>
            <a:off x="6875463" y="5949950"/>
            <a:ext cx="936625" cy="215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Содержимое 2"/>
          <p:cNvSpPr>
            <a:spLocks noGrp="1"/>
          </p:cNvSpPr>
          <p:nvPr>
            <p:ph idx="1"/>
          </p:nvPr>
        </p:nvSpPr>
        <p:spPr>
          <a:xfrm>
            <a:off x="0" y="482600"/>
            <a:ext cx="8229600" cy="5360988"/>
          </a:xfrm>
        </p:spPr>
        <p:txBody>
          <a:bodyPr/>
          <a:lstStyle/>
          <a:p>
            <a:pPr eaLnBrk="1" hangingPunct="1">
              <a:lnSpc>
                <a:spcPct val="80000"/>
              </a:lnSpc>
            </a:pPr>
            <a:r>
              <a:rPr lang="ru-RU" sz="2200" smtClean="0"/>
              <a:t>Зявляється все більше даних, які вказують на те, що деякі варіанти генів, котрі кодують рецептори білка </a:t>
            </a:r>
            <a:r>
              <a:rPr lang="ru-RU" sz="2200" b="1" smtClean="0"/>
              <a:t>ГАМК</a:t>
            </a:r>
            <a:r>
              <a:rPr lang="ru-RU" sz="2200" smtClean="0"/>
              <a:t> (гамма-аміномасляної кислоти), переносника сигналів між деякими нервовими клітинами, асоціюються зі схильністю до алкоголізму. </a:t>
            </a:r>
          </a:p>
          <a:p>
            <a:pPr eaLnBrk="1" hangingPunct="1">
              <a:lnSpc>
                <a:spcPct val="80000"/>
              </a:lnSpc>
            </a:pPr>
            <a:r>
              <a:rPr lang="ru-RU" sz="2200" smtClean="0"/>
              <a:t>ГАМК - найбільш поширений тормозний нейромедіатор в нервовій системі савців, може змінювати активність нейронів і подавляти їх сприйнятливість сигналів. Білки таких рецепторів (ГАМКА) кодуються GABRA2-геном.        </a:t>
            </a:r>
          </a:p>
          <a:p>
            <a:pPr eaLnBrk="1" hangingPunct="1">
              <a:lnSpc>
                <a:spcPct val="80000"/>
              </a:lnSpc>
            </a:pPr>
            <a:r>
              <a:rPr lang="ru-RU" sz="2200" smtClean="0"/>
              <a:t>Як показали дослідження, проведені в рамках програми СОGА, порушення в гені </a:t>
            </a:r>
            <a:r>
              <a:rPr lang="ru-RU" sz="2200" b="1" smtClean="0"/>
              <a:t>GABRA2</a:t>
            </a:r>
            <a:r>
              <a:rPr lang="ru-RU" sz="2200" smtClean="0"/>
              <a:t>, які не супроводжуються зміною архитектури рецептора ГАМКА, пов</a:t>
            </a:r>
            <a:r>
              <a:rPr lang="en-US" sz="2200" smtClean="0"/>
              <a:t>’</a:t>
            </a:r>
            <a:r>
              <a:rPr lang="uk-UA" sz="2200" smtClean="0"/>
              <a:t>язані з</a:t>
            </a:r>
            <a:r>
              <a:rPr lang="ru-RU" sz="2200" smtClean="0"/>
              <a:t> алкоголізмом.  Ймовірно, ці порушення призводять до утворення дефектих субодиниць, що в свою чергу зменшує число нормально функціонуючих рецепторів. </a:t>
            </a:r>
          </a:p>
          <a:p>
            <a:pPr eaLnBrk="1" hangingPunct="1">
              <a:lnSpc>
                <a:spcPct val="80000"/>
              </a:lnSpc>
            </a:pPr>
            <a:r>
              <a:rPr lang="ru-RU" sz="2200" smtClean="0"/>
              <a:t>Імпульсивність характерна для багатьох хворих алкоголізмом, особливо для чоловіків, на ранніх стадіях захворювання. Такі люди більш схильні до екстерналізації (наприклад, порушенням поведінки), ніж кінтерналізації (тревожним станам та депресіям). Таким чином, беручи за основу зв</a:t>
            </a:r>
            <a:r>
              <a:rPr lang="en-US" sz="2200" smtClean="0"/>
              <a:t>’</a:t>
            </a:r>
            <a:r>
              <a:rPr lang="ru-RU" sz="2200" smtClean="0"/>
              <a:t>язки ГАМК з фенотиповими ознаками, можна підібраті адекватне лікування. </a:t>
            </a:r>
          </a:p>
          <a:p>
            <a:pPr eaLnBrk="1" hangingPunct="1">
              <a:lnSpc>
                <a:spcPct val="80000"/>
              </a:lnSpc>
            </a:pPr>
            <a:endParaRPr lang="ru-RU" sz="2200" smtClea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8232" y="155787"/>
            <a:ext cx="8136904" cy="764704"/>
          </a:xfrm>
        </p:spPr>
        <p:txBody>
          <a:bodyPr/>
          <a:lstStyle/>
          <a:p>
            <a:pPr algn="ctr" eaLnBrk="1" fontAlgn="auto" hangingPunct="1">
              <a:spcAft>
                <a:spcPts val="0"/>
              </a:spcAft>
              <a:defRPr/>
            </a:pPr>
            <a:r>
              <a:rPr lang="ru-RU" dirty="0" smtClean="0"/>
              <a:t>Рецептор GABA</a:t>
            </a:r>
            <a:endParaRPr lang="ru-RU" dirty="0">
              <a:solidFill>
                <a:srgbClr val="FFFF00"/>
              </a:solidFill>
            </a:endParaRPr>
          </a:p>
        </p:txBody>
      </p:sp>
      <p:sp>
        <p:nvSpPr>
          <p:cNvPr id="121858" name="Содержимое 2"/>
          <p:cNvSpPr>
            <a:spLocks noGrp="1"/>
          </p:cNvSpPr>
          <p:nvPr>
            <p:ph idx="1"/>
          </p:nvPr>
        </p:nvSpPr>
        <p:spPr>
          <a:xfrm>
            <a:off x="395288" y="692150"/>
            <a:ext cx="8229600" cy="4525963"/>
          </a:xfrm>
        </p:spPr>
        <p:txBody>
          <a:bodyPr/>
          <a:lstStyle/>
          <a:p>
            <a:pPr eaLnBrk="1" hangingPunct="1">
              <a:buFont typeface="Wingdings 2" pitchFamily="18" charset="2"/>
              <a:buNone/>
            </a:pPr>
            <a:r>
              <a:rPr lang="en-US" sz="1800" smtClean="0"/>
              <a:t>    </a:t>
            </a:r>
            <a:r>
              <a:rPr lang="ru-RU" sz="1800" smtClean="0"/>
              <a:t>Знайдений св</a:t>
            </a:r>
            <a:r>
              <a:rPr lang="en-US" sz="1800" smtClean="0"/>
              <a:t>’</a:t>
            </a:r>
            <a:r>
              <a:rPr lang="ru-RU" sz="1800" smtClean="0"/>
              <a:t>язок м</a:t>
            </a:r>
            <a:r>
              <a:rPr lang="uk-UA" sz="1800" smtClean="0"/>
              <a:t>і</a:t>
            </a:r>
            <a:r>
              <a:rPr lang="ru-RU" sz="1800" smtClean="0"/>
              <a:t>ж генетичними варіаціями в рецепторі </a:t>
            </a:r>
            <a:r>
              <a:rPr lang="ru-RU" sz="1800" b="1" smtClean="0"/>
              <a:t>GABRA2</a:t>
            </a:r>
            <a:r>
              <a:rPr lang="ru-RU" sz="1800" smtClean="0"/>
              <a:t> і ризиком розвитку алкоголізму. Алкоголь вивільнює </a:t>
            </a:r>
            <a:r>
              <a:rPr lang="ru-RU" sz="1800" b="1" smtClean="0"/>
              <a:t>GABA</a:t>
            </a:r>
            <a:r>
              <a:rPr lang="ru-RU" sz="1800" smtClean="0"/>
              <a:t> (гамма-амінобутирова кислота), яка викликає стан ейфорії. Надлишок GABA може порушити м</a:t>
            </a:r>
            <a:r>
              <a:rPr lang="en-US" sz="1800" smtClean="0"/>
              <a:t>’</a:t>
            </a:r>
            <a:r>
              <a:rPr lang="ru-RU" sz="1800" smtClean="0"/>
              <a:t>язовий контроль </a:t>
            </a:r>
            <a:r>
              <a:rPr lang="uk-UA" sz="1800" smtClean="0"/>
              <a:t>і</a:t>
            </a:r>
            <a:r>
              <a:rPr lang="ru-RU" sz="1800" smtClean="0"/>
              <a:t> сповільнює реакцію. Тому у відповідь на надлишок </a:t>
            </a:r>
            <a:r>
              <a:rPr lang="ru-RU" sz="1800" b="1" smtClean="0"/>
              <a:t>GABA</a:t>
            </a:r>
            <a:r>
              <a:rPr lang="ru-RU" sz="1800" smtClean="0"/>
              <a:t> мозок виробляє стимулятор глутамат. Коли вплив алкоголя закінчується, рівень глутамата залишається високим і може викликати роздратованість та дискомфорт. Щоб ослабити ці відчуття, мозок вимагає випити ще.  </a:t>
            </a:r>
          </a:p>
        </p:txBody>
      </p:sp>
      <p:pic>
        <p:nvPicPr>
          <p:cNvPr id="121859" name="Picture 1" descr="C:\Users\Admin\Desktop\image3.jpeg"/>
          <p:cNvPicPr>
            <a:picLocks noChangeAspect="1" noChangeArrowheads="1"/>
          </p:cNvPicPr>
          <p:nvPr/>
        </p:nvPicPr>
        <p:blipFill>
          <a:blip r:embed="rId2" cstate="print"/>
          <a:srcRect/>
          <a:stretch>
            <a:fillRect/>
          </a:stretch>
        </p:blipFill>
        <p:spPr bwMode="auto">
          <a:xfrm>
            <a:off x="755650" y="2997200"/>
            <a:ext cx="7993063" cy="3565525"/>
          </a:xfrm>
          <a:prstGeom prst="rect">
            <a:avLst/>
          </a:prstGeom>
          <a:noFill/>
          <a:ln w="9525">
            <a:noFill/>
            <a:miter lim="800000"/>
            <a:headEnd/>
            <a:tailEnd/>
          </a:ln>
        </p:spPr>
      </p:pic>
      <p:sp>
        <p:nvSpPr>
          <p:cNvPr id="5" name="Овал 4"/>
          <p:cNvSpPr/>
          <p:nvPr/>
        </p:nvSpPr>
        <p:spPr>
          <a:xfrm>
            <a:off x="7308850" y="5373688"/>
            <a:ext cx="503238" cy="3587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213" y="260350"/>
            <a:ext cx="4114800" cy="850900"/>
          </a:xfrm>
        </p:spPr>
        <p:txBody>
          <a:bodyPr/>
          <a:lstStyle/>
          <a:p>
            <a:pPr eaLnBrk="1" fontAlgn="auto" hangingPunct="1">
              <a:spcAft>
                <a:spcPts val="0"/>
              </a:spcAft>
              <a:defRPr/>
            </a:pPr>
            <a:r>
              <a:rPr lang="uk-UA" dirty="0" smtClean="0">
                <a:ln w="0"/>
                <a:solidFill>
                  <a:schemeClr val="tx1"/>
                </a:solidFill>
                <a:effectLst>
                  <a:outerShdw blurRad="38100" dist="19050" dir="2700000" algn="tl" rotWithShape="0">
                    <a:schemeClr val="dk1">
                      <a:alpha val="40000"/>
                    </a:schemeClr>
                  </a:outerShdw>
                </a:effectLst>
              </a:rPr>
              <a:t>Ген </a:t>
            </a:r>
            <a:r>
              <a:rPr lang="en-US" dirty="0" smtClean="0">
                <a:ln w="0"/>
                <a:solidFill>
                  <a:schemeClr val="tx1"/>
                </a:solidFill>
                <a:effectLst>
                  <a:outerShdw blurRad="38100" dist="19050" dir="2700000" algn="tl" rotWithShape="0">
                    <a:schemeClr val="dk1">
                      <a:alpha val="40000"/>
                    </a:schemeClr>
                  </a:outerShdw>
                </a:effectLst>
              </a:rPr>
              <a:t>ADH1b</a:t>
            </a:r>
            <a:endParaRPr lang="ru-RU" dirty="0">
              <a:ln w="0"/>
              <a:solidFill>
                <a:schemeClr val="tx1"/>
              </a:solidFill>
              <a:effectLst>
                <a:outerShdw blurRad="38100" dist="19050" dir="2700000" algn="tl" rotWithShape="0">
                  <a:schemeClr val="dk1">
                    <a:alpha val="40000"/>
                  </a:schemeClr>
                </a:outerShdw>
              </a:effectLst>
            </a:endParaRPr>
          </a:p>
        </p:txBody>
      </p:sp>
      <p:sp>
        <p:nvSpPr>
          <p:cNvPr id="3" name="Содержимое 2"/>
          <p:cNvSpPr>
            <a:spLocks noGrp="1"/>
          </p:cNvSpPr>
          <p:nvPr>
            <p:ph idx="1"/>
          </p:nvPr>
        </p:nvSpPr>
        <p:spPr>
          <a:xfrm>
            <a:off x="395288" y="1125538"/>
            <a:ext cx="7573962" cy="1727200"/>
          </a:xfrm>
        </p:spPr>
        <p:txBody>
          <a:bodyPr>
            <a:normAutofit fontScale="85000" lnSpcReduction="20000"/>
          </a:bodyPr>
          <a:lstStyle/>
          <a:p>
            <a:pPr marL="274320" indent="-274320" algn="just" eaLnBrk="1" fontAlgn="auto" hangingPunct="1">
              <a:spcAft>
                <a:spcPts val="0"/>
              </a:spcAft>
              <a:buFont typeface="Wingdings 2"/>
              <a:buNone/>
              <a:defRPr/>
            </a:pPr>
            <a:r>
              <a:rPr lang="ru-RU" dirty="0" smtClean="0"/>
              <a:t>Ген ADH1b </a:t>
            </a:r>
            <a:r>
              <a:rPr lang="ru-RU" dirty="0" err="1" smtClean="0"/>
              <a:t>може</a:t>
            </a:r>
            <a:r>
              <a:rPr lang="ru-RU" dirty="0" smtClean="0"/>
              <a:t> бути </a:t>
            </a:r>
            <a:r>
              <a:rPr lang="ru-RU" dirty="0" err="1" smtClean="0"/>
              <a:t>задіяний</a:t>
            </a:r>
            <a:r>
              <a:rPr lang="ru-RU" dirty="0" smtClean="0"/>
              <a:t> в </a:t>
            </a:r>
            <a:r>
              <a:rPr lang="ru-RU" dirty="0" err="1" smtClean="0"/>
              <a:t>адаптацію</a:t>
            </a:r>
            <a:r>
              <a:rPr lang="ru-RU" dirty="0" smtClean="0"/>
              <a:t> до </a:t>
            </a:r>
            <a:r>
              <a:rPr lang="ru-RU" dirty="0" err="1" smtClean="0"/>
              <a:t>зовнішнього</a:t>
            </a:r>
            <a:r>
              <a:rPr lang="ru-RU" dirty="0" smtClean="0"/>
              <a:t> </a:t>
            </a:r>
            <a:r>
              <a:rPr lang="ru-RU" dirty="0" err="1" smtClean="0"/>
              <a:t>середовища</a:t>
            </a:r>
            <a:r>
              <a:rPr lang="ru-RU" dirty="0" smtClean="0"/>
              <a:t>: показано, </a:t>
            </a:r>
            <a:r>
              <a:rPr lang="ru-RU" dirty="0" err="1" smtClean="0"/>
              <a:t>що</a:t>
            </a:r>
            <a:r>
              <a:rPr lang="ru-RU" dirty="0" smtClean="0"/>
              <a:t> в </a:t>
            </a:r>
            <a:r>
              <a:rPr lang="ru-RU" dirty="0" err="1" smtClean="0"/>
              <a:t>Південно-Східній</a:t>
            </a:r>
            <a:r>
              <a:rPr lang="ru-RU" dirty="0" smtClean="0"/>
              <a:t> </a:t>
            </a:r>
            <a:r>
              <a:rPr lang="ru-RU" dirty="0" err="1" smtClean="0"/>
              <a:t>Азії</a:t>
            </a:r>
            <a:r>
              <a:rPr lang="ru-RU" dirty="0" smtClean="0"/>
              <a:t> </a:t>
            </a:r>
            <a:r>
              <a:rPr lang="ru-RU" dirty="0" err="1" smtClean="0"/>
              <a:t>висока</a:t>
            </a:r>
            <a:r>
              <a:rPr lang="ru-RU" dirty="0" smtClean="0"/>
              <a:t> частота </a:t>
            </a:r>
            <a:r>
              <a:rPr lang="ru-RU" dirty="0" err="1" smtClean="0"/>
              <a:t>алеля</a:t>
            </a:r>
            <a:r>
              <a:rPr lang="ru-RU" dirty="0" smtClean="0"/>
              <a:t> ADH1b*47His </a:t>
            </a:r>
            <a:r>
              <a:rPr lang="ru-RU" dirty="0" err="1" smtClean="0"/>
              <a:t>обумовлена</a:t>
            </a:r>
            <a:r>
              <a:rPr lang="ru-RU" dirty="0" smtClean="0"/>
              <a:t> </a:t>
            </a:r>
            <a:r>
              <a:rPr lang="ru-RU" dirty="0" err="1" smtClean="0"/>
              <a:t>дією</a:t>
            </a:r>
            <a:r>
              <a:rPr lang="ru-RU" dirty="0" smtClean="0"/>
              <a:t> </a:t>
            </a:r>
            <a:r>
              <a:rPr lang="ru-RU" dirty="0" err="1" smtClean="0"/>
              <a:t>відбору</a:t>
            </a:r>
            <a:r>
              <a:rPr lang="ru-RU" dirty="0" smtClean="0"/>
              <a:t>, коли як в </a:t>
            </a:r>
            <a:r>
              <a:rPr lang="ru-RU" dirty="0" err="1" smtClean="0"/>
              <a:t>інших</a:t>
            </a:r>
            <a:r>
              <a:rPr lang="ru-RU" dirty="0" smtClean="0"/>
              <a:t> </a:t>
            </a:r>
            <a:r>
              <a:rPr lang="ru-RU" dirty="0" err="1" smtClean="0"/>
              <a:t>регіонах</a:t>
            </a:r>
            <a:r>
              <a:rPr lang="ru-RU" dirty="0" smtClean="0"/>
              <a:t> </a:t>
            </a:r>
            <a:r>
              <a:rPr lang="ru-RU" dirty="0" err="1" smtClean="0"/>
              <a:t>переважає</a:t>
            </a:r>
            <a:r>
              <a:rPr lang="ru-RU" dirty="0" smtClean="0"/>
              <a:t> </a:t>
            </a:r>
            <a:r>
              <a:rPr lang="ru-RU" dirty="0" err="1" smtClean="0"/>
              <a:t>предковий</a:t>
            </a:r>
            <a:r>
              <a:rPr lang="ru-RU" dirty="0" smtClean="0"/>
              <a:t> </a:t>
            </a:r>
            <a:r>
              <a:rPr lang="ru-RU" dirty="0" err="1" smtClean="0"/>
              <a:t>варіант</a:t>
            </a:r>
            <a:r>
              <a:rPr lang="ru-RU" dirty="0" smtClean="0"/>
              <a:t> ADH1b*47Arg. </a:t>
            </a:r>
            <a:r>
              <a:rPr lang="ru-RU" dirty="0" err="1" smtClean="0"/>
              <a:t>Можливими</a:t>
            </a:r>
            <a:r>
              <a:rPr lang="ru-RU" dirty="0" smtClean="0"/>
              <a:t> факторами </a:t>
            </a:r>
            <a:r>
              <a:rPr lang="ru-RU" dirty="0" err="1" smtClean="0"/>
              <a:t>відбору</a:t>
            </a:r>
            <a:r>
              <a:rPr lang="ru-RU" dirty="0" smtClean="0"/>
              <a:t> могли бути </a:t>
            </a:r>
            <a:r>
              <a:rPr lang="ru-RU" dirty="0" err="1" smtClean="0"/>
              <a:t>якісь</a:t>
            </a:r>
            <a:r>
              <a:rPr lang="ru-RU" dirty="0" smtClean="0"/>
              <a:t> </a:t>
            </a:r>
            <a:r>
              <a:rPr lang="ru-RU" dirty="0" err="1" smtClean="0"/>
              <a:t>особливості</a:t>
            </a:r>
            <a:r>
              <a:rPr lang="ru-RU" dirty="0" smtClean="0"/>
              <a:t> </a:t>
            </a:r>
            <a:r>
              <a:rPr lang="ru-RU" dirty="0" err="1" smtClean="0"/>
              <a:t>дієти</a:t>
            </a:r>
            <a:r>
              <a:rPr lang="ru-RU" dirty="0" smtClean="0"/>
              <a:t> </a:t>
            </a:r>
            <a:r>
              <a:rPr lang="ru-RU" dirty="0" err="1" smtClean="0"/>
              <a:t>або</a:t>
            </a:r>
            <a:r>
              <a:rPr lang="ru-RU" dirty="0" smtClean="0"/>
              <a:t> </a:t>
            </a:r>
            <a:r>
              <a:rPr lang="ru-RU" dirty="0" err="1" smtClean="0"/>
              <a:t>інфекції</a:t>
            </a:r>
            <a:r>
              <a:rPr lang="ru-RU" dirty="0" smtClean="0"/>
              <a:t>.</a:t>
            </a:r>
            <a:endParaRPr lang="ru-RU" dirty="0"/>
          </a:p>
        </p:txBody>
      </p:sp>
      <p:pic>
        <p:nvPicPr>
          <p:cNvPr id="122883" name="Picture 2" descr="http://antropogenez.ru/uploads/tx_antropedia/24.jpg"/>
          <p:cNvPicPr>
            <a:picLocks noChangeAspect="1" noChangeArrowheads="1"/>
          </p:cNvPicPr>
          <p:nvPr/>
        </p:nvPicPr>
        <p:blipFill>
          <a:blip r:embed="rId2" cstate="print"/>
          <a:srcRect/>
          <a:stretch>
            <a:fillRect/>
          </a:stretch>
        </p:blipFill>
        <p:spPr bwMode="auto">
          <a:xfrm>
            <a:off x="1258888" y="3236913"/>
            <a:ext cx="6191250" cy="331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3400"/>
            <a:ext cx="8228013" cy="1066800"/>
          </a:xfrm>
        </p:spPr>
        <p:txBody>
          <a:bodyPr/>
          <a:lstStyle/>
          <a:p>
            <a:pPr algn="ctr" eaLnBrk="1" fontAlgn="auto" hangingPunct="1">
              <a:spcAft>
                <a:spcPts val="0"/>
              </a:spcAft>
              <a:defRPr/>
            </a:pPr>
            <a:r>
              <a:rPr lang="ru-RU" dirty="0" err="1" smtClean="0">
                <a:ln w="0"/>
                <a:solidFill>
                  <a:schemeClr val="tx1"/>
                </a:solidFill>
                <a:effectLst>
                  <a:outerShdw blurRad="38100" dist="19050" dir="2700000" algn="tl" rotWithShape="0">
                    <a:schemeClr val="dk1">
                      <a:alpha val="40000"/>
                    </a:schemeClr>
                  </a:outerShdw>
                </a:effectLst>
              </a:rPr>
              <a:t>Антисоціальні</a:t>
            </a:r>
            <a:r>
              <a:rPr lang="ru-RU" dirty="0" smtClean="0">
                <a:ln w="0"/>
                <a:solidFill>
                  <a:schemeClr val="tx1"/>
                </a:solidFill>
                <a:effectLst>
                  <a:outerShdw blurRad="38100" dist="19050" dir="2700000" algn="tl" rotWithShape="0">
                    <a:schemeClr val="dk1">
                      <a:alpha val="40000"/>
                    </a:schemeClr>
                  </a:outerShdw>
                </a:effectLst>
              </a:rPr>
              <a:t> </a:t>
            </a:r>
            <a:r>
              <a:rPr lang="ru-RU" dirty="0" err="1" smtClean="0">
                <a:ln w="0"/>
                <a:solidFill>
                  <a:schemeClr val="tx1"/>
                </a:solidFill>
                <a:effectLst>
                  <a:outerShdw blurRad="38100" dist="19050" dir="2700000" algn="tl" rotWithShape="0">
                    <a:schemeClr val="dk1">
                      <a:alpha val="40000"/>
                    </a:schemeClr>
                  </a:outerShdw>
                </a:effectLst>
              </a:rPr>
              <a:t>гени</a:t>
            </a:r>
            <a:r>
              <a:rPr lang="ru-RU" dirty="0" smtClean="0">
                <a:ln w="0"/>
                <a:solidFill>
                  <a:schemeClr val="tx1"/>
                </a:solidFill>
                <a:effectLst>
                  <a:outerShdw blurRad="38100" dist="19050" dir="2700000" algn="tl" rotWithShape="0">
                    <a:schemeClr val="dk1">
                      <a:alpha val="40000"/>
                    </a:schemeClr>
                  </a:outerShdw>
                </a:effectLst>
              </a:rPr>
              <a:t> у </a:t>
            </a:r>
            <a:r>
              <a:rPr lang="ru-RU" dirty="0" err="1" smtClean="0">
                <a:ln w="0"/>
                <a:solidFill>
                  <a:schemeClr val="tx1"/>
                </a:solidFill>
                <a:effectLst>
                  <a:outerShdw blurRad="38100" dist="19050" dir="2700000" algn="tl" rotWithShape="0">
                    <a:schemeClr val="dk1">
                      <a:alpha val="40000"/>
                    </a:schemeClr>
                  </a:outerShdw>
                </a:effectLst>
              </a:rPr>
              <a:t>жінок</a:t>
            </a:r>
            <a:endParaRPr lang="ru-RU" dirty="0">
              <a:ln w="0"/>
              <a:solidFill>
                <a:schemeClr val="tx1"/>
              </a:solidFill>
              <a:effectLst>
                <a:outerShdw blurRad="38100" dist="19050" dir="2700000" algn="tl" rotWithShape="0">
                  <a:schemeClr val="dk1">
                    <a:alpha val="40000"/>
                  </a:schemeClr>
                </a:outerShdw>
              </a:effectLst>
            </a:endParaRPr>
          </a:p>
        </p:txBody>
      </p:sp>
      <p:sp>
        <p:nvSpPr>
          <p:cNvPr id="123906" name="Содержимое 2"/>
          <p:cNvSpPr>
            <a:spLocks noGrp="1"/>
          </p:cNvSpPr>
          <p:nvPr>
            <p:ph idx="1"/>
          </p:nvPr>
        </p:nvSpPr>
        <p:spPr>
          <a:xfrm>
            <a:off x="457200" y="1600200"/>
            <a:ext cx="3754438" cy="2692400"/>
          </a:xfrm>
        </p:spPr>
        <p:txBody>
          <a:bodyPr/>
          <a:lstStyle/>
          <a:p>
            <a:pPr eaLnBrk="1" hangingPunct="1">
              <a:lnSpc>
                <a:spcPct val="80000"/>
              </a:lnSpc>
            </a:pPr>
            <a:r>
              <a:rPr lang="ru-RU" sz="1800" smtClean="0"/>
              <a:t>Гени GABRA2, CHRM2 и ADH4 сприяють виникненню пристрасті до алкоголю. Гени CHRNA5, CHRNA3 і CHRNB4 активні у тютюнокурців. Один із варіантів гена CAMK4 пов</a:t>
            </a:r>
            <a:r>
              <a:rPr lang="en-US" sz="1800" smtClean="0"/>
              <a:t>’</a:t>
            </a:r>
            <a:r>
              <a:rPr lang="ru-RU" sz="1800" smtClean="0"/>
              <a:t>язаний </a:t>
            </a:r>
            <a:r>
              <a:rPr lang="uk-UA" sz="1800" smtClean="0"/>
              <a:t>з прискореним</a:t>
            </a:r>
            <a:r>
              <a:rPr lang="ru-RU" sz="1800" smtClean="0"/>
              <a:t> і більш сильним привиканням до кокаїну. Ген алкоголізму та наркоманії PKNOX2 сильніше проявляється у європейських жінок. </a:t>
            </a:r>
          </a:p>
        </p:txBody>
      </p:sp>
      <p:pic>
        <p:nvPicPr>
          <p:cNvPr id="123907" name="Picture 2" descr="Результат пошуку зображень за запитом &quot;CHRM2&quot;"/>
          <p:cNvPicPr>
            <a:picLocks noChangeAspect="1" noChangeArrowheads="1"/>
          </p:cNvPicPr>
          <p:nvPr/>
        </p:nvPicPr>
        <p:blipFill>
          <a:blip r:embed="rId2" cstate="print"/>
          <a:srcRect/>
          <a:stretch>
            <a:fillRect/>
          </a:stretch>
        </p:blipFill>
        <p:spPr bwMode="auto">
          <a:xfrm>
            <a:off x="4092575" y="2919413"/>
            <a:ext cx="3952875" cy="3430587"/>
          </a:xfrm>
          <a:prstGeom prst="rect">
            <a:avLst/>
          </a:prstGeom>
          <a:noFill/>
          <a:ln w="9525">
            <a:noFill/>
            <a:miter lim="800000"/>
            <a:headEnd/>
            <a:tailEnd/>
          </a:ln>
        </p:spPr>
      </p:pic>
      <p:pic>
        <p:nvPicPr>
          <p:cNvPr id="123908" name="Picture 4" descr="Результат пошуку зображень за запитом &quot;PKNOX2&quot;"/>
          <p:cNvPicPr>
            <a:picLocks noChangeAspect="1" noChangeArrowheads="1"/>
          </p:cNvPicPr>
          <p:nvPr/>
        </p:nvPicPr>
        <p:blipFill>
          <a:blip r:embed="rId3" cstate="print"/>
          <a:srcRect/>
          <a:stretch>
            <a:fillRect/>
          </a:stretch>
        </p:blipFill>
        <p:spPr bwMode="auto">
          <a:xfrm>
            <a:off x="1247775" y="4479925"/>
            <a:ext cx="2174875" cy="237807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p:cNvSpPr>
          <p:nvPr>
            <p:ph idx="1"/>
          </p:nvPr>
        </p:nvSpPr>
        <p:spPr>
          <a:xfrm>
            <a:off x="2590800" y="2009775"/>
            <a:ext cx="5553075" cy="2000250"/>
          </a:xfrm>
        </p:spPr>
        <p:txBody>
          <a:bodyPr>
            <a:normAutofit/>
          </a:bodyPr>
          <a:lstStyle/>
          <a:p>
            <a:pPr marL="274320" indent="-274320" eaLnBrk="1" fontAlgn="auto" hangingPunct="1">
              <a:spcAft>
                <a:spcPts val="0"/>
              </a:spcAft>
              <a:buFont typeface="Wingdings 2"/>
              <a:buChar char=""/>
              <a:defRPr/>
            </a:pPr>
            <a:r>
              <a:rPr lang="uk-UA" sz="2032"/>
              <a:t>Вживання алкоголю і нікотину діє шкідливо на генетичний апарат клітини. Особливо небезпечні зміни </a:t>
            </a:r>
            <a:r>
              <a:rPr lang="uk-UA" sz="2032" b="1">
                <a:solidFill>
                  <a:srgbClr val="3333CC"/>
                </a:solidFill>
              </a:rPr>
              <a:t>в статевих клітинах</a:t>
            </a:r>
            <a:r>
              <a:rPr lang="uk-UA" sz="2032"/>
              <a:t>, які можуть передаватися з покоління в покоління</a:t>
            </a:r>
            <a:r>
              <a:rPr lang="en-US" sz="2032"/>
              <a:t> </a:t>
            </a:r>
            <a:r>
              <a:rPr lang="uk-UA" sz="2032"/>
              <a:t>(</a:t>
            </a:r>
            <a:r>
              <a:rPr lang="uk-UA" sz="2032">
                <a:solidFill>
                  <a:srgbClr val="3333CC"/>
                </a:solidFill>
              </a:rPr>
              <a:t>генеративна мутація</a:t>
            </a:r>
            <a:r>
              <a:rPr lang="uk-UA" sz="2032"/>
              <a:t>) .</a:t>
            </a:r>
          </a:p>
        </p:txBody>
      </p:sp>
      <p:pic>
        <p:nvPicPr>
          <p:cNvPr id="124930" name="Picture 4" descr="dna-rna-chromosomes-double-helix-rotating-animated-gif-9"/>
          <p:cNvPicPr>
            <a:picLocks noChangeAspect="1" noChangeArrowheads="1" noCrop="1"/>
          </p:cNvPicPr>
          <p:nvPr/>
        </p:nvPicPr>
        <p:blipFill>
          <a:blip r:embed="rId2" cstate="print"/>
          <a:srcRect/>
          <a:stretch>
            <a:fillRect/>
          </a:stretch>
        </p:blipFill>
        <p:spPr bwMode="auto">
          <a:xfrm>
            <a:off x="1217613" y="525463"/>
            <a:ext cx="6515100" cy="1411287"/>
          </a:xfrm>
          <a:prstGeom prst="rect">
            <a:avLst/>
          </a:prstGeom>
          <a:noFill/>
          <a:ln w="9525">
            <a:noFill/>
            <a:miter lim="800000"/>
            <a:headEnd/>
            <a:tailEnd/>
          </a:ln>
        </p:spPr>
      </p:pic>
      <p:sp>
        <p:nvSpPr>
          <p:cNvPr id="16387" name="AutoShape 6" descr="Картинки по запросу Genetic mutagen animated gif"/>
          <p:cNvSpPr>
            <a:spLocks noChangeAspect="1" noChangeArrowheads="1"/>
          </p:cNvSpPr>
          <p:nvPr/>
        </p:nvSpPr>
        <p:spPr bwMode="auto">
          <a:xfrm>
            <a:off x="4419600" y="3300413"/>
            <a:ext cx="304800" cy="257175"/>
          </a:xfrm>
          <a:prstGeom prst="rect">
            <a:avLst/>
          </a:prstGeom>
          <a:noFill/>
          <a:ln w="9525">
            <a:noFill/>
            <a:miter lim="800000"/>
            <a:headEnd/>
            <a:tailEnd/>
          </a:ln>
        </p:spPr>
        <p:txBody>
          <a:bodyPr/>
          <a:lstStyle/>
          <a:p>
            <a:pPr>
              <a:defRPr/>
            </a:pPr>
            <a:endParaRPr lang="ru-RU" sz="1524">
              <a:solidFill>
                <a:prstClr val="black"/>
              </a:solidFill>
            </a:endParaRPr>
          </a:p>
        </p:txBody>
      </p:sp>
      <p:pic>
        <p:nvPicPr>
          <p:cNvPr id="124932" name="Picture 7"/>
          <p:cNvPicPr>
            <a:picLocks noChangeAspect="1" noChangeArrowheads="1"/>
          </p:cNvPicPr>
          <p:nvPr/>
        </p:nvPicPr>
        <p:blipFill>
          <a:blip r:embed="rId3" cstate="print"/>
          <a:srcRect/>
          <a:stretch>
            <a:fillRect/>
          </a:stretch>
        </p:blipFill>
        <p:spPr bwMode="auto">
          <a:xfrm>
            <a:off x="7391400" y="3751263"/>
            <a:ext cx="1543050" cy="2411412"/>
          </a:xfrm>
          <a:prstGeom prst="rect">
            <a:avLst/>
          </a:prstGeom>
          <a:noFill/>
          <a:ln w="9525">
            <a:noFill/>
            <a:miter lim="800000"/>
            <a:headEnd/>
            <a:tailEnd/>
          </a:ln>
        </p:spPr>
      </p:pic>
      <p:pic>
        <p:nvPicPr>
          <p:cNvPr id="124933" name="Picture 8"/>
          <p:cNvPicPr>
            <a:picLocks noChangeAspect="1" noChangeArrowheads="1"/>
          </p:cNvPicPr>
          <p:nvPr/>
        </p:nvPicPr>
        <p:blipFill>
          <a:blip r:embed="rId4" cstate="print"/>
          <a:srcRect/>
          <a:stretch>
            <a:fillRect/>
          </a:stretch>
        </p:blipFill>
        <p:spPr bwMode="auto">
          <a:xfrm>
            <a:off x="185738" y="2332038"/>
            <a:ext cx="2332037" cy="3343275"/>
          </a:xfrm>
          <a:prstGeom prst="rect">
            <a:avLst/>
          </a:prstGeom>
          <a:noFill/>
          <a:ln w="9525">
            <a:noFill/>
            <a:miter lim="800000"/>
            <a:headEnd/>
            <a:tailEnd/>
          </a:ln>
        </p:spPr>
      </p:pic>
      <p:sp>
        <p:nvSpPr>
          <p:cNvPr id="124934" name="Rectangle 3"/>
          <p:cNvSpPr>
            <a:spLocks/>
          </p:cNvSpPr>
          <p:nvPr/>
        </p:nvSpPr>
        <p:spPr bwMode="auto">
          <a:xfrm>
            <a:off x="2667000" y="4010025"/>
            <a:ext cx="4648200" cy="1998663"/>
          </a:xfrm>
          <a:prstGeom prst="rect">
            <a:avLst/>
          </a:prstGeom>
          <a:noFill/>
          <a:ln w="9525">
            <a:noFill/>
            <a:miter lim="800000"/>
            <a:headEnd/>
            <a:tailEnd/>
          </a:ln>
        </p:spPr>
        <p:txBody>
          <a:bodyPr/>
          <a:lstStyle/>
          <a:p>
            <a:pPr marL="307975" indent="-215900" eaLnBrk="0" hangingPunct="0">
              <a:spcBef>
                <a:spcPts val="250"/>
              </a:spcBef>
              <a:buClr>
                <a:srgbClr val="A04DA3"/>
              </a:buClr>
              <a:buFont typeface="Georgia" pitchFamily="18" charset="0"/>
              <a:buChar char="•"/>
            </a:pPr>
            <a:r>
              <a:rPr lang="uk-UA" sz="2000">
                <a:solidFill>
                  <a:srgbClr val="000000"/>
                </a:solidFill>
                <a:latin typeface="Trebuchet MS" pitchFamily="34" charset="0"/>
              </a:rPr>
              <a:t>IARC визначає </a:t>
            </a:r>
            <a:r>
              <a:rPr lang="uk-UA" sz="2000" i="1">
                <a:solidFill>
                  <a:srgbClr val="000000"/>
                </a:solidFill>
                <a:latin typeface="Trebuchet MS" pitchFamily="34" charset="0"/>
              </a:rPr>
              <a:t>алкоголь і будь-які напої</a:t>
            </a:r>
            <a:r>
              <a:rPr lang="uk-UA" sz="2000">
                <a:solidFill>
                  <a:srgbClr val="000000"/>
                </a:solidFill>
                <a:latin typeface="Trebuchet MS" pitchFamily="34" charset="0"/>
              </a:rPr>
              <a:t> на його основі як канцерогенні і відносить до </a:t>
            </a:r>
            <a:r>
              <a:rPr lang="uk-UA" sz="2000" i="1">
                <a:solidFill>
                  <a:srgbClr val="000000"/>
                </a:solidFill>
                <a:latin typeface="Trebuchet MS" pitchFamily="34" charset="0"/>
              </a:rPr>
              <a:t>найнебезпечнішої групи I</a:t>
            </a:r>
            <a:r>
              <a:rPr lang="uk-UA" sz="2000">
                <a:solidFill>
                  <a:srgbClr val="000000"/>
                </a:solidFill>
                <a:latin typeface="Trebuchet MS" pitchFamily="34" charset="0"/>
              </a:rPr>
              <a:t>, в яку, до слова, входить і тютюн.</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333333333"/>
          <p:cNvPicPr>
            <a:picLocks noChangeAspect="1" noChangeArrowheads="1"/>
          </p:cNvPicPr>
          <p:nvPr/>
        </p:nvPicPr>
        <p:blipFill>
          <a:blip r:embed="rId2" cstate="print"/>
          <a:srcRect/>
          <a:stretch>
            <a:fillRect/>
          </a:stretch>
        </p:blipFill>
        <p:spPr bwMode="auto">
          <a:xfrm>
            <a:off x="0" y="912813"/>
            <a:ext cx="1771650" cy="1654175"/>
          </a:xfrm>
          <a:prstGeom prst="rect">
            <a:avLst/>
          </a:prstGeom>
          <a:noFill/>
          <a:ln w="9525">
            <a:noFill/>
            <a:miter lim="800000"/>
            <a:headEnd/>
            <a:tailEnd/>
          </a:ln>
        </p:spPr>
      </p:pic>
      <p:pic>
        <p:nvPicPr>
          <p:cNvPr id="125954" name="Picture 7" descr="Sostav-sigarety"/>
          <p:cNvPicPr>
            <a:picLocks noChangeAspect="1" noChangeArrowheads="1"/>
          </p:cNvPicPr>
          <p:nvPr/>
        </p:nvPicPr>
        <p:blipFill>
          <a:blip r:embed="rId3" cstate="print"/>
          <a:srcRect/>
          <a:stretch>
            <a:fillRect/>
          </a:stretch>
        </p:blipFill>
        <p:spPr bwMode="auto">
          <a:xfrm>
            <a:off x="5791200" y="1493838"/>
            <a:ext cx="3352800" cy="1654175"/>
          </a:xfrm>
          <a:prstGeom prst="rect">
            <a:avLst/>
          </a:prstGeom>
          <a:noFill/>
          <a:ln w="9525">
            <a:noFill/>
            <a:miter lim="800000"/>
            <a:headEnd/>
            <a:tailEnd/>
          </a:ln>
        </p:spPr>
      </p:pic>
      <p:sp>
        <p:nvSpPr>
          <p:cNvPr id="37890" name="Rectangle 2"/>
          <p:cNvSpPr>
            <a:spLocks noGrp="1"/>
          </p:cNvSpPr>
          <p:nvPr>
            <p:ph type="title"/>
          </p:nvPr>
        </p:nvSpPr>
        <p:spPr>
          <a:xfrm>
            <a:off x="2120698" y="977698"/>
            <a:ext cx="4064000" cy="903111"/>
          </a:xfrm>
          <a:solidFill>
            <a:schemeClr val="bg1"/>
          </a:solidFill>
          <a:ln w="25400">
            <a:solidFill>
              <a:srgbClr val="0000FF"/>
            </a:solidFill>
          </a:ln>
        </p:spPr>
        <p:txBody>
          <a:bodyPr/>
          <a:lstStyle/>
          <a:p>
            <a:pPr algn="ctr" eaLnBrk="1" fontAlgn="auto" hangingPunct="1">
              <a:spcAft>
                <a:spcPts val="0"/>
              </a:spcAft>
              <a:defRPr/>
            </a:pPr>
            <a:r>
              <a:rPr lang="uk-UA" sz="2032">
                <a:solidFill>
                  <a:srgbClr val="3333CC"/>
                </a:solidFill>
                <a:effectLst>
                  <a:outerShdw blurRad="38100" dist="38100" dir="2700000" algn="tl">
                    <a:srgbClr val="C0C0C0"/>
                  </a:outerShdw>
                </a:effectLst>
              </a:rPr>
              <a:t>Особливості </a:t>
            </a:r>
            <a:br>
              <a:rPr lang="uk-UA" sz="2032">
                <a:solidFill>
                  <a:srgbClr val="3333CC"/>
                </a:solidFill>
                <a:effectLst>
                  <a:outerShdw blurRad="38100" dist="38100" dir="2700000" algn="tl">
                    <a:srgbClr val="C0C0C0"/>
                  </a:outerShdw>
                </a:effectLst>
              </a:rPr>
            </a:br>
            <a:r>
              <a:rPr lang="uk-UA" sz="2032">
                <a:solidFill>
                  <a:srgbClr val="3333CC"/>
                </a:solidFill>
                <a:effectLst>
                  <a:outerShdw blurRad="38100" dist="38100" dir="2700000" algn="tl">
                    <a:srgbClr val="C0C0C0"/>
                  </a:outerShdw>
                </a:effectLst>
              </a:rPr>
              <a:t>алкоголю та нікотину </a:t>
            </a:r>
            <a:br>
              <a:rPr lang="uk-UA" sz="2032">
                <a:solidFill>
                  <a:srgbClr val="3333CC"/>
                </a:solidFill>
                <a:effectLst>
                  <a:outerShdw blurRad="38100" dist="38100" dir="2700000" algn="tl">
                    <a:srgbClr val="C0C0C0"/>
                  </a:outerShdw>
                </a:effectLst>
              </a:rPr>
            </a:br>
            <a:r>
              <a:rPr lang="uk-UA" sz="2032">
                <a:solidFill>
                  <a:srgbClr val="3333CC"/>
                </a:solidFill>
                <a:effectLst>
                  <a:outerShdw blurRad="38100" dist="38100" dir="2700000" algn="tl">
                    <a:srgbClr val="C0C0C0"/>
                  </a:outerShdw>
                </a:effectLst>
              </a:rPr>
              <a:t>як хімічних мутагенів:</a:t>
            </a:r>
            <a:endParaRPr lang="ru-RU" sz="2032">
              <a:solidFill>
                <a:srgbClr val="3333CC"/>
              </a:solidFill>
              <a:effectLst>
                <a:outerShdw blurRad="38100" dist="38100" dir="2700000" algn="tl">
                  <a:srgbClr val="C0C0C0"/>
                </a:outerShdw>
              </a:effectLst>
            </a:endParaRPr>
          </a:p>
        </p:txBody>
      </p:sp>
      <p:sp>
        <p:nvSpPr>
          <p:cNvPr id="17412" name="Rectangle 10"/>
          <p:cNvSpPr>
            <a:spLocks noChangeArrowheads="1"/>
          </p:cNvSpPr>
          <p:nvPr/>
        </p:nvSpPr>
        <p:spPr bwMode="auto">
          <a:xfrm>
            <a:off x="120650" y="2784475"/>
            <a:ext cx="3419475" cy="579438"/>
          </a:xfrm>
          <a:prstGeom prst="rect">
            <a:avLst/>
          </a:prstGeom>
          <a:solidFill>
            <a:schemeClr val="accent1"/>
          </a:solidFill>
          <a:ln w="9525">
            <a:solidFill>
              <a:schemeClr val="tx1"/>
            </a:solidFill>
            <a:miter lim="800000"/>
            <a:headEnd/>
            <a:tailEnd/>
          </a:ln>
        </p:spPr>
        <p:txBody>
          <a:bodyPr wrap="none" anchor="ctr"/>
          <a:lstStyle/>
          <a:p>
            <a:pPr algn="ctr">
              <a:defRPr/>
            </a:pPr>
            <a:r>
              <a:rPr lang="uk-UA" sz="1524" b="1" dirty="0">
                <a:solidFill>
                  <a:prstClr val="white"/>
                </a:solidFill>
                <a:latin typeface="Tahoma" pitchFamily="34" charset="0"/>
                <a:cs typeface="Tahoma" pitchFamily="34" charset="0"/>
              </a:rPr>
              <a:t>залежність від дози і </a:t>
            </a:r>
          </a:p>
          <a:p>
            <a:pPr algn="ctr">
              <a:defRPr/>
            </a:pPr>
            <a:r>
              <a:rPr lang="uk-UA" sz="1524" b="1" dirty="0">
                <a:solidFill>
                  <a:prstClr val="white"/>
                </a:solidFill>
                <a:latin typeface="Tahoma" pitchFamily="34" charset="0"/>
                <a:cs typeface="Tahoma" pitchFamily="34" charset="0"/>
              </a:rPr>
              <a:t>тривалості контакту</a:t>
            </a:r>
            <a:endParaRPr lang="ru-RU" sz="1524" b="1" dirty="0">
              <a:solidFill>
                <a:prstClr val="white"/>
              </a:solidFill>
              <a:latin typeface="Tahoma" pitchFamily="34" charset="0"/>
              <a:cs typeface="Tahoma" pitchFamily="34" charset="0"/>
            </a:endParaRPr>
          </a:p>
        </p:txBody>
      </p:sp>
      <p:sp>
        <p:nvSpPr>
          <p:cNvPr id="17413" name="Rectangle 11"/>
          <p:cNvSpPr>
            <a:spLocks noChangeArrowheads="1"/>
          </p:cNvSpPr>
          <p:nvPr/>
        </p:nvSpPr>
        <p:spPr bwMode="auto">
          <a:xfrm>
            <a:off x="57150" y="3494088"/>
            <a:ext cx="3852863" cy="709612"/>
          </a:xfrm>
          <a:prstGeom prst="rect">
            <a:avLst/>
          </a:prstGeom>
          <a:solidFill>
            <a:schemeClr val="accent1"/>
          </a:solidFill>
          <a:ln w="9525">
            <a:solidFill>
              <a:schemeClr val="tx1"/>
            </a:solidFill>
            <a:miter lim="800000"/>
            <a:headEnd/>
            <a:tailEnd/>
          </a:ln>
        </p:spPr>
        <p:txBody>
          <a:bodyPr wrap="none" anchor="ctr"/>
          <a:lstStyle/>
          <a:p>
            <a:pPr algn="ctr">
              <a:defRPr/>
            </a:pPr>
            <a:r>
              <a:rPr lang="uk-UA" sz="1524" b="1">
                <a:solidFill>
                  <a:prstClr val="white"/>
                </a:solidFill>
                <a:latin typeface="Tahoma" pitchFamily="34" charset="0"/>
                <a:cs typeface="Tahoma" pitchFamily="34" charset="0"/>
              </a:rPr>
              <a:t>висока частота генних мутацій </a:t>
            </a:r>
          </a:p>
          <a:p>
            <a:pPr algn="ctr">
              <a:defRPr/>
            </a:pPr>
            <a:r>
              <a:rPr lang="uk-UA" sz="1524" b="1">
                <a:solidFill>
                  <a:prstClr val="white"/>
                </a:solidFill>
                <a:latin typeface="Tahoma" pitchFamily="34" charset="0"/>
                <a:cs typeface="Tahoma" pitchFamily="34" charset="0"/>
              </a:rPr>
              <a:t>в порівнянні </a:t>
            </a:r>
          </a:p>
          <a:p>
            <a:pPr algn="ctr">
              <a:defRPr/>
            </a:pPr>
            <a:r>
              <a:rPr lang="uk-UA" sz="1524" b="1">
                <a:solidFill>
                  <a:prstClr val="white"/>
                </a:solidFill>
                <a:latin typeface="Tahoma" pitchFamily="34" charset="0"/>
                <a:cs typeface="Tahoma" pitchFamily="34" charset="0"/>
              </a:rPr>
              <a:t>з хромосомними перебудовами</a:t>
            </a:r>
            <a:endParaRPr lang="ru-RU" sz="1524" b="1">
              <a:solidFill>
                <a:prstClr val="white"/>
              </a:solidFill>
              <a:latin typeface="Tahoma" pitchFamily="34" charset="0"/>
              <a:cs typeface="Tahoma" pitchFamily="34" charset="0"/>
            </a:endParaRPr>
          </a:p>
        </p:txBody>
      </p:sp>
      <p:sp>
        <p:nvSpPr>
          <p:cNvPr id="17414" name="Rectangle 13"/>
          <p:cNvSpPr>
            <a:spLocks noChangeArrowheads="1"/>
          </p:cNvSpPr>
          <p:nvPr/>
        </p:nvSpPr>
        <p:spPr bwMode="auto">
          <a:xfrm>
            <a:off x="4953000" y="5170488"/>
            <a:ext cx="4114800" cy="1096962"/>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spcBef>
                <a:spcPts val="254"/>
              </a:spcBef>
              <a:buClr>
                <a:srgbClr val="A04DA3"/>
              </a:buClr>
              <a:defRPr/>
            </a:pPr>
            <a:r>
              <a:rPr lang="uk-UA" sz="1524" b="1">
                <a:solidFill>
                  <a:prstClr val="white"/>
                </a:solidFill>
                <a:latin typeface="Batang" pitchFamily="18" charset="-127"/>
                <a:cs typeface="Tahoma" pitchFamily="34" charset="0"/>
              </a:rPr>
              <a:t>КАНЦЕРОГЕННІСТЬ </a:t>
            </a:r>
          </a:p>
          <a:p>
            <a:pPr algn="ctr" eaLnBrk="0" hangingPunct="0">
              <a:lnSpc>
                <a:spcPct val="90000"/>
              </a:lnSpc>
              <a:spcBef>
                <a:spcPts val="254"/>
              </a:spcBef>
              <a:buClr>
                <a:srgbClr val="A04DA3"/>
              </a:buClr>
              <a:defRPr/>
            </a:pPr>
            <a:r>
              <a:rPr lang="uk-UA" sz="1524" b="1">
                <a:solidFill>
                  <a:prstClr val="white"/>
                </a:solidFill>
                <a:latin typeface="Batang" pitchFamily="18" charset="-127"/>
                <a:cs typeface="Tahoma" pitchFamily="34" charset="0"/>
              </a:rPr>
              <a:t>ТЕРАТОГЕННІСТЬ</a:t>
            </a:r>
          </a:p>
          <a:p>
            <a:pPr algn="ctr">
              <a:defRPr/>
            </a:pPr>
            <a:r>
              <a:rPr lang="ru-RU" sz="1524" b="1">
                <a:solidFill>
                  <a:prstClr val="white"/>
                </a:solidFill>
                <a:latin typeface="Batang" pitchFamily="18" charset="-127"/>
              </a:rPr>
              <a:t>ГОНАДОТОКСИЧНІСТЬ</a:t>
            </a:r>
          </a:p>
          <a:p>
            <a:pPr algn="ctr">
              <a:defRPr/>
            </a:pPr>
            <a:r>
              <a:rPr lang="ru-RU" sz="1524" b="1">
                <a:solidFill>
                  <a:prstClr val="white"/>
                </a:solidFill>
                <a:latin typeface="Batang" pitchFamily="18" charset="-127"/>
              </a:rPr>
              <a:t>ЕМБРІОТОКСИЧНІСТЬ</a:t>
            </a:r>
            <a:endParaRPr lang="ru-RU" sz="1524" b="1">
              <a:solidFill>
                <a:prstClr val="white"/>
              </a:solidFill>
              <a:latin typeface="Batang" pitchFamily="18" charset="-127"/>
              <a:cs typeface="Tahoma" pitchFamily="34" charset="0"/>
            </a:endParaRPr>
          </a:p>
        </p:txBody>
      </p:sp>
      <p:sp>
        <p:nvSpPr>
          <p:cNvPr id="17415" name="Rectangle 14"/>
          <p:cNvSpPr>
            <a:spLocks noChangeArrowheads="1"/>
          </p:cNvSpPr>
          <p:nvPr/>
        </p:nvSpPr>
        <p:spPr bwMode="auto">
          <a:xfrm>
            <a:off x="120650" y="4332288"/>
            <a:ext cx="4038600" cy="709612"/>
          </a:xfrm>
          <a:prstGeom prst="rect">
            <a:avLst/>
          </a:prstGeom>
          <a:solidFill>
            <a:schemeClr val="accent1"/>
          </a:solidFill>
          <a:ln w="9525">
            <a:solidFill>
              <a:schemeClr val="tx1"/>
            </a:solidFill>
            <a:miter lim="800000"/>
            <a:headEnd/>
            <a:tailEnd/>
          </a:ln>
        </p:spPr>
        <p:txBody>
          <a:bodyPr wrap="none" anchor="ctr"/>
          <a:lstStyle/>
          <a:p>
            <a:pPr algn="ctr">
              <a:defRPr/>
            </a:pPr>
            <a:r>
              <a:rPr lang="uk-UA" sz="1524" b="1">
                <a:solidFill>
                  <a:prstClr val="white"/>
                </a:solidFill>
                <a:latin typeface="Tahoma" pitchFamily="34" charset="0"/>
                <a:cs typeface="Tahoma" pitchFamily="34" charset="0"/>
              </a:rPr>
              <a:t>затриманий мутагенез </a:t>
            </a:r>
          </a:p>
          <a:p>
            <a:pPr algn="ctr">
              <a:defRPr/>
            </a:pPr>
            <a:r>
              <a:rPr lang="uk-UA" sz="1524" b="1">
                <a:solidFill>
                  <a:prstClr val="white"/>
                </a:solidFill>
                <a:latin typeface="Tahoma" pitchFamily="34" charset="0"/>
                <a:cs typeface="Tahoma" pitchFamily="34" charset="0"/>
              </a:rPr>
              <a:t>(прояв мутації через ряд </a:t>
            </a:r>
          </a:p>
          <a:p>
            <a:pPr algn="ctr">
              <a:defRPr/>
            </a:pPr>
            <a:r>
              <a:rPr lang="uk-UA" sz="1524" b="1">
                <a:solidFill>
                  <a:prstClr val="white"/>
                </a:solidFill>
                <a:latin typeface="Tahoma" pitchFamily="34" charset="0"/>
                <a:cs typeface="Tahoma" pitchFamily="34" charset="0"/>
              </a:rPr>
              <a:t>клітинних поколінь)</a:t>
            </a:r>
            <a:endParaRPr lang="ru-RU" sz="1524" b="1">
              <a:solidFill>
                <a:prstClr val="white"/>
              </a:solidFill>
              <a:latin typeface="Tahoma" pitchFamily="34" charset="0"/>
              <a:cs typeface="Tahoma" pitchFamily="34" charset="0"/>
            </a:endParaRPr>
          </a:p>
        </p:txBody>
      </p:sp>
      <p:sp>
        <p:nvSpPr>
          <p:cNvPr id="17416" name="Rectangle 15"/>
          <p:cNvSpPr>
            <a:spLocks noChangeArrowheads="1"/>
          </p:cNvSpPr>
          <p:nvPr/>
        </p:nvSpPr>
        <p:spPr bwMode="auto">
          <a:xfrm>
            <a:off x="249238" y="5170488"/>
            <a:ext cx="4192587" cy="838200"/>
          </a:xfrm>
          <a:prstGeom prst="rect">
            <a:avLst/>
          </a:prstGeom>
          <a:solidFill>
            <a:schemeClr val="accent1"/>
          </a:solidFill>
          <a:ln w="9525">
            <a:solidFill>
              <a:schemeClr val="tx1"/>
            </a:solidFill>
            <a:miter lim="800000"/>
            <a:headEnd/>
            <a:tailEnd/>
          </a:ln>
        </p:spPr>
        <p:txBody>
          <a:bodyPr wrap="none" anchor="ctr"/>
          <a:lstStyle/>
          <a:p>
            <a:pPr algn="ctr">
              <a:defRPr/>
            </a:pPr>
            <a:r>
              <a:rPr lang="uk-UA" sz="1524" b="1">
                <a:solidFill>
                  <a:prstClr val="white"/>
                </a:solidFill>
                <a:latin typeface="Tahoma" pitchFamily="34" charset="0"/>
                <a:cs typeface="Tahoma" pitchFamily="34" charset="0"/>
              </a:rPr>
              <a:t>регіональна специфічність </a:t>
            </a:r>
          </a:p>
          <a:p>
            <a:pPr algn="ctr">
              <a:defRPr/>
            </a:pPr>
            <a:r>
              <a:rPr lang="uk-UA" sz="1524" b="1">
                <a:solidFill>
                  <a:prstClr val="white"/>
                </a:solidFill>
                <a:latin typeface="Tahoma" pitchFamily="34" charset="0"/>
                <a:cs typeface="Tahoma" pitchFamily="34" charset="0"/>
              </a:rPr>
              <a:t>при дії на хромосомному рівні </a:t>
            </a:r>
          </a:p>
          <a:p>
            <a:pPr algn="ctr">
              <a:defRPr/>
            </a:pPr>
            <a:r>
              <a:rPr lang="uk-UA" sz="1524" b="1">
                <a:solidFill>
                  <a:prstClr val="white"/>
                </a:solidFill>
                <a:latin typeface="Tahoma" pitchFamily="34" charset="0"/>
                <a:cs typeface="Tahoma" pitchFamily="34" charset="0"/>
              </a:rPr>
              <a:t>(велика ураженність гетерохроматину)</a:t>
            </a:r>
            <a:endParaRPr lang="ru-RU" sz="1524" b="1">
              <a:solidFill>
                <a:prstClr val="white"/>
              </a:solidFill>
              <a:latin typeface="Tahoma" pitchFamily="34" charset="0"/>
              <a:cs typeface="Tahoma" pitchFamily="34" charset="0"/>
            </a:endParaRPr>
          </a:p>
        </p:txBody>
      </p:sp>
      <p:sp>
        <p:nvSpPr>
          <p:cNvPr id="17417" name="Rectangle 16"/>
          <p:cNvSpPr>
            <a:spLocks noChangeArrowheads="1"/>
          </p:cNvSpPr>
          <p:nvPr/>
        </p:nvSpPr>
        <p:spPr bwMode="auto">
          <a:xfrm>
            <a:off x="5216525" y="4203700"/>
            <a:ext cx="3927475" cy="838200"/>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spcBef>
                <a:spcPts val="254"/>
              </a:spcBef>
              <a:buClr>
                <a:srgbClr val="A04DA3"/>
              </a:buClr>
              <a:defRPr/>
            </a:pPr>
            <a:r>
              <a:rPr lang="uk-UA" sz="1524" b="1">
                <a:solidFill>
                  <a:prstClr val="white"/>
                </a:solidFill>
                <a:latin typeface="Tahoma" pitchFamily="34" charset="0"/>
                <a:cs typeface="Tahoma" pitchFamily="34" charset="0"/>
              </a:rPr>
              <a:t>неаддитивність ефекту при </a:t>
            </a:r>
          </a:p>
          <a:p>
            <a:pPr algn="ctr" eaLnBrk="0" hangingPunct="0">
              <a:lnSpc>
                <a:spcPct val="90000"/>
              </a:lnSpc>
              <a:spcBef>
                <a:spcPts val="254"/>
              </a:spcBef>
              <a:buClr>
                <a:srgbClr val="A04DA3"/>
              </a:buClr>
              <a:defRPr/>
            </a:pPr>
            <a:r>
              <a:rPr lang="uk-UA" sz="1524" b="1">
                <a:solidFill>
                  <a:prstClr val="white"/>
                </a:solidFill>
                <a:latin typeface="Tahoma" pitchFamily="34" charset="0"/>
                <a:cs typeface="Tahoma" pitchFamily="34" charset="0"/>
              </a:rPr>
              <a:t>комбінованому впливі </a:t>
            </a:r>
          </a:p>
          <a:p>
            <a:pPr algn="ctr" eaLnBrk="0" hangingPunct="0">
              <a:lnSpc>
                <a:spcPct val="90000"/>
              </a:lnSpc>
              <a:spcBef>
                <a:spcPts val="254"/>
              </a:spcBef>
              <a:buClr>
                <a:srgbClr val="A04DA3"/>
              </a:buClr>
              <a:defRPr/>
            </a:pPr>
            <a:r>
              <a:rPr lang="uk-UA" sz="1524" b="1">
                <a:solidFill>
                  <a:prstClr val="white"/>
                </a:solidFill>
                <a:latin typeface="Tahoma" pitchFamily="34" charset="0"/>
                <a:cs typeface="Tahoma" pitchFamily="34" charset="0"/>
              </a:rPr>
              <a:t>різними мутагенами</a:t>
            </a:r>
            <a:endParaRPr lang="ru-RU" sz="1524" b="1">
              <a:solidFill>
                <a:prstClr val="white"/>
              </a:solidFill>
              <a:latin typeface="Tahoma" pitchFamily="34" charset="0"/>
              <a:cs typeface="Tahoma" pitchFamily="34" charset="0"/>
            </a:endParaRPr>
          </a:p>
        </p:txBody>
      </p:sp>
      <p:sp>
        <p:nvSpPr>
          <p:cNvPr id="17418" name="Rectangle 17"/>
          <p:cNvSpPr>
            <a:spLocks noChangeArrowheads="1"/>
          </p:cNvSpPr>
          <p:nvPr/>
        </p:nvSpPr>
        <p:spPr bwMode="auto">
          <a:xfrm>
            <a:off x="5410200" y="3363913"/>
            <a:ext cx="3733800" cy="709612"/>
          </a:xfrm>
          <a:prstGeom prst="rect">
            <a:avLst/>
          </a:prstGeom>
          <a:solidFill>
            <a:schemeClr val="accent1"/>
          </a:solidFill>
          <a:ln w="9525">
            <a:solidFill>
              <a:schemeClr val="tx1"/>
            </a:solidFill>
            <a:miter lim="800000"/>
            <a:headEnd/>
            <a:tailEnd/>
          </a:ln>
        </p:spPr>
        <p:txBody>
          <a:bodyPr wrap="none" anchor="ctr"/>
          <a:lstStyle/>
          <a:p>
            <a:pPr algn="ctr">
              <a:defRPr/>
            </a:pPr>
            <a:r>
              <a:rPr lang="uk-UA" sz="1524" b="1">
                <a:solidFill>
                  <a:prstClr val="white"/>
                </a:solidFill>
                <a:latin typeface="Tahoma" pitchFamily="34" charset="0"/>
                <a:cs typeface="Tahoma" pitchFamily="34" charset="0"/>
              </a:rPr>
              <a:t>специфічність дії на рівні генів </a:t>
            </a:r>
          </a:p>
          <a:p>
            <a:pPr algn="ctr">
              <a:defRPr/>
            </a:pPr>
            <a:r>
              <a:rPr lang="uk-UA" sz="1355" b="1">
                <a:solidFill>
                  <a:prstClr val="white"/>
                </a:solidFill>
                <a:latin typeface="Tahoma" pitchFamily="34" charset="0"/>
                <a:cs typeface="Tahoma" pitchFamily="34" charset="0"/>
              </a:rPr>
              <a:t>(</a:t>
            </a:r>
            <a:r>
              <a:rPr lang="uk-UA" sz="1524" b="1">
                <a:solidFill>
                  <a:prstClr val="white"/>
                </a:solidFill>
                <a:latin typeface="Tahoma" pitchFamily="34" charset="0"/>
                <a:cs typeface="Tahoma" pitchFamily="34" charset="0"/>
              </a:rPr>
              <a:t>одні гени мутують </a:t>
            </a:r>
          </a:p>
          <a:p>
            <a:pPr algn="ctr">
              <a:defRPr/>
            </a:pPr>
            <a:r>
              <a:rPr lang="uk-UA" sz="1524" b="1">
                <a:solidFill>
                  <a:prstClr val="white"/>
                </a:solidFill>
                <a:latin typeface="Tahoma" pitchFamily="34" charset="0"/>
                <a:cs typeface="Tahoma" pitchFamily="34" charset="0"/>
              </a:rPr>
              <a:t>частіше інших)</a:t>
            </a:r>
            <a:r>
              <a:rPr lang="ru-RU" sz="1524">
                <a:solidFill>
                  <a:prstClr val="white"/>
                </a:solidFill>
              </a:rPr>
              <a:t> </a:t>
            </a:r>
          </a:p>
        </p:txBody>
      </p:sp>
      <p:sp>
        <p:nvSpPr>
          <p:cNvPr id="17419" name="Rectangle 18"/>
          <p:cNvSpPr>
            <a:spLocks noChangeArrowheads="1"/>
          </p:cNvSpPr>
          <p:nvPr/>
        </p:nvSpPr>
        <p:spPr bwMode="auto">
          <a:xfrm>
            <a:off x="1676400" y="849313"/>
            <a:ext cx="6858000" cy="1354137"/>
          </a:xfrm>
          <a:prstGeom prst="rect">
            <a:avLst/>
          </a:prstGeom>
          <a:noFill/>
          <a:ln w="9525">
            <a:noFill/>
            <a:miter lim="800000"/>
            <a:headEnd/>
            <a:tailEnd/>
          </a:ln>
        </p:spPr>
        <p:txBody>
          <a:bodyPr wrap="none" anchor="ctr"/>
          <a:lstStyle/>
          <a:p>
            <a:pPr>
              <a:defRPr/>
            </a:pPr>
            <a:endParaRPr lang="ru-RU" sz="1524">
              <a:solidFill>
                <a:prstClr val="black"/>
              </a:solidFill>
            </a:endParaRPr>
          </a:p>
        </p:txBody>
      </p:sp>
      <p:sp>
        <p:nvSpPr>
          <p:cNvPr id="17423" name="Line 26"/>
          <p:cNvSpPr>
            <a:spLocks noChangeShapeType="1"/>
          </p:cNvSpPr>
          <p:nvPr/>
        </p:nvSpPr>
        <p:spPr bwMode="auto">
          <a:xfrm flipH="1">
            <a:off x="3733800" y="1881188"/>
            <a:ext cx="333375" cy="1676400"/>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
        <p:nvSpPr>
          <p:cNvPr id="17424" name="Line 28"/>
          <p:cNvSpPr>
            <a:spLocks noChangeShapeType="1"/>
          </p:cNvSpPr>
          <p:nvPr/>
        </p:nvSpPr>
        <p:spPr bwMode="auto">
          <a:xfrm>
            <a:off x="4830763" y="1881188"/>
            <a:ext cx="887412" cy="1482725"/>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
        <p:nvSpPr>
          <p:cNvPr id="17425" name="Line 29"/>
          <p:cNvSpPr>
            <a:spLocks noChangeShapeType="1"/>
          </p:cNvSpPr>
          <p:nvPr/>
        </p:nvSpPr>
        <p:spPr bwMode="auto">
          <a:xfrm>
            <a:off x="4637088" y="1881188"/>
            <a:ext cx="644525" cy="2322512"/>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
        <p:nvSpPr>
          <p:cNvPr id="17426" name="Line 30"/>
          <p:cNvSpPr>
            <a:spLocks noChangeShapeType="1"/>
          </p:cNvSpPr>
          <p:nvPr/>
        </p:nvSpPr>
        <p:spPr bwMode="auto">
          <a:xfrm>
            <a:off x="4506913" y="1881188"/>
            <a:ext cx="581025" cy="3225800"/>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
        <p:nvSpPr>
          <p:cNvPr id="17430" name="Line 26"/>
          <p:cNvSpPr>
            <a:spLocks noChangeShapeType="1"/>
          </p:cNvSpPr>
          <p:nvPr/>
        </p:nvSpPr>
        <p:spPr bwMode="auto">
          <a:xfrm flipH="1">
            <a:off x="4056063" y="1881188"/>
            <a:ext cx="128587" cy="2451100"/>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
        <p:nvSpPr>
          <p:cNvPr id="17431" name="Line 26"/>
          <p:cNvSpPr>
            <a:spLocks noChangeShapeType="1"/>
          </p:cNvSpPr>
          <p:nvPr/>
        </p:nvSpPr>
        <p:spPr bwMode="auto">
          <a:xfrm flipH="1">
            <a:off x="4313238" y="1881188"/>
            <a:ext cx="76200" cy="3289300"/>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
        <p:nvSpPr>
          <p:cNvPr id="17432" name="Line 26"/>
          <p:cNvSpPr>
            <a:spLocks noChangeShapeType="1"/>
          </p:cNvSpPr>
          <p:nvPr/>
        </p:nvSpPr>
        <p:spPr bwMode="auto">
          <a:xfrm flipH="1">
            <a:off x="3475038" y="1881188"/>
            <a:ext cx="269875" cy="838200"/>
          </a:xfrm>
          <a:prstGeom prst="line">
            <a:avLst/>
          </a:prstGeom>
          <a:noFill/>
          <a:ln w="38100">
            <a:solidFill>
              <a:srgbClr val="0000FF"/>
            </a:solidFill>
            <a:round/>
            <a:headEnd/>
            <a:tailEnd type="stealth" w="med" len="lg"/>
          </a:ln>
        </p:spPr>
        <p:txBody>
          <a:bodyPr/>
          <a:lstStyle/>
          <a:p>
            <a:pPr>
              <a:defRPr/>
            </a:pPr>
            <a:endParaRPr lang="ru-RU" sz="1524">
              <a:solidFill>
                <a:prstClr val="black"/>
              </a:solidFill>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Изящн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682</TotalTime>
  <Words>8391</Words>
  <Application>Microsoft Office PowerPoint</Application>
  <PresentationFormat>Экран (4:3)</PresentationFormat>
  <Paragraphs>468</Paragraphs>
  <Slides>121</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121</vt:i4>
      </vt:variant>
    </vt:vector>
  </HeadingPairs>
  <TitlesOfParts>
    <vt:vector size="123" baseType="lpstr">
      <vt:lpstr>Тема Office</vt:lpstr>
      <vt:lpstr>Изящная</vt:lpstr>
      <vt:lpstr>  Природа агресії, її генетика та фізіологія девіантної поведінки.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Мутації агресивної поведінки: моноаміноксидази (моноаміноксидаза-A та моноаміноксидаза-Б) </vt:lpstr>
      <vt:lpstr>Мутації агресивної поведінки: моноаміноксидази (моноаміноксидаза-A та моноаміноксидаза-Б) </vt:lpstr>
      <vt:lpstr>Мутації агресивної поведінки: Триптофан-гідроксилази 1 й 2 (tph1 й tph2) </vt:lpstr>
      <vt:lpstr>Мутації агресивної поведінки: Серотонінові рецептори </vt:lpstr>
      <vt:lpstr>Слайд 22</vt:lpstr>
      <vt:lpstr>Слайд 23</vt:lpstr>
      <vt:lpstr>Мутації агресивної поведінки: Серотоніновий транспортер </vt:lpstr>
      <vt:lpstr>Слайд 25</vt:lpstr>
      <vt:lpstr>Слайд 26</vt:lpstr>
      <vt:lpstr>Девіантна поведінка</vt:lpstr>
      <vt:lpstr>Причини формування девіантної поведінки </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Генетика алкоголізму та куріння</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Гени алкоголізму</vt:lpstr>
      <vt:lpstr>Слайд 91</vt:lpstr>
      <vt:lpstr>В основі алкогольної залежності лежать різноманітні фізіологічні механізми</vt:lpstr>
      <vt:lpstr>Слайд 93</vt:lpstr>
      <vt:lpstr>Слайд 94</vt:lpstr>
      <vt:lpstr>Рецептор GABA</vt:lpstr>
      <vt:lpstr>Ген ADH1b</vt:lpstr>
      <vt:lpstr>Антисоціальні гени у жінок</vt:lpstr>
      <vt:lpstr>Слайд 98</vt:lpstr>
      <vt:lpstr>Особливості  алкоголю та нікотину  як хімічних мутагенів:</vt:lpstr>
      <vt:lpstr>Особливість дії на репродуктивні функції </vt:lpstr>
      <vt:lpstr>Репродуктивні клітини як мішені</vt:lpstr>
      <vt:lpstr>Слайд 102</vt:lpstr>
      <vt:lpstr>Виявлено безліч механізмів, за допомогою яких алкоголь та нікотин несприятливо діють. Розуміння цих механізмів допомагає передбачити ризик, пов'язаний з контактом з речовиною, коректно екстраполювати дані, одержувані в експериментах на тваринах на людину.</vt:lpstr>
      <vt:lpstr>Слайд 104</vt:lpstr>
      <vt:lpstr>Слайд 105</vt:lpstr>
      <vt:lpstr>Слайд 106</vt:lpstr>
      <vt:lpstr>Слайд 107</vt:lpstr>
      <vt:lpstr>Слайд 108</vt:lpstr>
      <vt:lpstr>Слайд 109</vt:lpstr>
      <vt:lpstr>Слайд 110</vt:lpstr>
      <vt:lpstr>Fetal Alcohol Spectrum Disorders</vt:lpstr>
      <vt:lpstr>Fetal Alcohol Spectrum Disorders</vt:lpstr>
      <vt:lpstr>Слайд 113</vt:lpstr>
      <vt:lpstr>Слайд 114</vt:lpstr>
      <vt:lpstr>Слайд 115</vt:lpstr>
      <vt:lpstr>Слайд 116</vt:lpstr>
      <vt:lpstr>Слайд 117</vt:lpstr>
      <vt:lpstr>Слайд 118</vt:lpstr>
      <vt:lpstr>Слайд 119</vt:lpstr>
      <vt:lpstr>Нікотинова експозиція обмежена L4 з покоління F0 викликало диференціальну кластеризацию протягом трьох поколінь в L4 З: колір червоний, зелений, чорний і являють собою підвищує регуляцію, що знижує регуляції, і ніяких змін щодо контролю, відповідно</vt:lpstr>
      <vt:lpstr>Слайд 121</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Руслан Аминов</cp:lastModifiedBy>
  <cp:revision>181</cp:revision>
  <dcterms:created xsi:type="dcterms:W3CDTF">2017-06-20T12:34:27Z</dcterms:created>
  <dcterms:modified xsi:type="dcterms:W3CDTF">2022-08-26T15:24:41Z</dcterms:modified>
</cp:coreProperties>
</file>