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2" r:id="rId6"/>
    <p:sldId id="266" r:id="rId7"/>
    <p:sldId id="267" r:id="rId8"/>
    <p:sldId id="268" r:id="rId9"/>
    <p:sldId id="269" r:id="rId10"/>
    <p:sldId id="270" r:id="rId11"/>
    <p:sldId id="271" r:id="rId12"/>
    <p:sldId id="272" r:id="rId13"/>
    <p:sldId id="273" r:id="rId14"/>
    <p:sldId id="274" r:id="rId15"/>
    <p:sldId id="275" r:id="rId16"/>
    <p:sldId id="276" r:id="rId17"/>
    <p:sldId id="277" r:id="rId18"/>
    <p:sldId id="394" r:id="rId19"/>
    <p:sldId id="395" r:id="rId20"/>
    <p:sldId id="305" r:id="rId21"/>
    <p:sldId id="312" r:id="rId22"/>
    <p:sldId id="313" r:id="rId23"/>
    <p:sldId id="319" r:id="rId24"/>
    <p:sldId id="396" r:id="rId25"/>
    <p:sldId id="320" r:id="rId26"/>
    <p:sldId id="322" r:id="rId27"/>
    <p:sldId id="399" r:id="rId28"/>
    <p:sldId id="400" r:id="rId29"/>
    <p:sldId id="401" r:id="rId30"/>
    <p:sldId id="323"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43"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1" r:id="rId62"/>
    <p:sldId id="362" r:id="rId63"/>
    <p:sldId id="364" r:id="rId64"/>
    <p:sldId id="365" r:id="rId65"/>
    <p:sldId id="366" r:id="rId66"/>
    <p:sldId id="367" r:id="rId67"/>
    <p:sldId id="368" r:id="rId68"/>
    <p:sldId id="369" r:id="rId69"/>
    <p:sldId id="370" r:id="rId70"/>
    <p:sldId id="371" r:id="rId71"/>
    <p:sldId id="372" r:id="rId72"/>
    <p:sldId id="373" r:id="rId73"/>
    <p:sldId id="397" r:id="rId74"/>
    <p:sldId id="398" r:id="rId75"/>
    <p:sldId id="375" r:id="rId76"/>
    <p:sldId id="376" r:id="rId77"/>
    <p:sldId id="377" r:id="rId78"/>
    <p:sldId id="378" r:id="rId79"/>
    <p:sldId id="379" r:id="rId80"/>
    <p:sldId id="380" r:id="rId81"/>
    <p:sldId id="381" r:id="rId82"/>
    <p:sldId id="382" r:id="rId83"/>
    <p:sldId id="383" r:id="rId84"/>
    <p:sldId id="384" r:id="rId85"/>
    <p:sldId id="385" r:id="rId86"/>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127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5BAE009-03EB-455A-BFB2-3ABC92938D7A}" type="datetimeFigureOut">
              <a:rPr lang="ru-RU"/>
              <a:pPr>
                <a:defRPr/>
              </a:pPr>
              <a:t>26.08.2022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AAA859-4798-4B98-9248-79D9062105F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3C20774-F1D0-4E7A-B8D2-01A0AC0FA51D}" type="datetimeFigureOut">
              <a:rPr lang="ru-RU"/>
              <a:pPr>
                <a:defRPr/>
              </a:pPr>
              <a:t>26.08.2022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1184C37-F47F-482B-ABAF-0D5804ACBC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39B1E7-4BF1-4CCD-98D8-F528EA8E5354}" type="datetimeFigureOut">
              <a:rPr lang="ru-RU"/>
              <a:pPr>
                <a:defRPr/>
              </a:pPr>
              <a:t>26.08.2022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C91A872-AD4E-4B58-A3CC-5C78C8EA709E}"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BB4A517A-9529-4798-ACDC-BDED0E08BA10}"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9E421974-DE53-4CEB-8F63-84BE93BDDC2F}"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FE783A8-9756-4E16-BB32-648E0CD9C642}"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2017BEEE-14CA-4524-8815-392D7661A130}"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5AC523-9965-4F04-B40A-F8B4269E1052}"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8AF4DD6F-36EB-417F-ACEC-CEF0D456B16C}" type="slidenum">
              <a:rPr lang="uk-UA"/>
              <a:pPr>
                <a:defRPr/>
              </a:pPr>
              <a:t>‹#›</a:t>
            </a:fld>
            <a:endParaRPr lang="uk-U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F9450B8-6651-4472-9060-41AFEE5E1C14}"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D16996E1-4993-4DF0-AA3E-590477EDFD96}" type="slidenum">
              <a:rPr lang="uk-UA"/>
              <a:pPr>
                <a:defRPr/>
              </a:pPr>
              <a:t>‹#›</a:t>
            </a:fld>
            <a:endParaRPr lang="uk-U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57F31C98-DE67-440A-A4F5-32F0EDDF19DC}" type="datetimeFigureOut">
              <a:rPr lang="uk-UA"/>
              <a:pPr>
                <a:defRPr/>
              </a:pPr>
              <a:t>26.08.2022</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357482B8-B54E-4F3C-93E7-ADCA62BE87A8}" type="slidenum">
              <a:rPr lang="uk-UA"/>
              <a:pPr>
                <a:defRPr/>
              </a:pPr>
              <a:t>‹#›</a:t>
            </a:fld>
            <a:endParaRPr lang="uk-U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FCE1E4F-B9BE-493C-8C2D-1FD7E069AC89}" type="datetimeFigureOut">
              <a:rPr lang="uk-UA"/>
              <a:pPr>
                <a:defRPr/>
              </a:pPr>
              <a:t>26.08.2022</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6218CEDF-1E5F-4477-AB6D-EE77E4CD01A9}" type="slidenum">
              <a:rPr lang="uk-UA"/>
              <a:pPr>
                <a:defRPr/>
              </a:pPr>
              <a:t>‹#›</a:t>
            </a:fld>
            <a:endParaRPr lang="uk-U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B9D02-BB4E-4D57-81F6-2BC7606DD409}" type="datetimeFigureOut">
              <a:rPr lang="uk-UA"/>
              <a:pPr>
                <a:defRPr/>
              </a:pPr>
              <a:t>26.08.2022</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A4969E65-E5C4-454F-AEC4-B9FD65BF7686}" type="slidenum">
              <a:rPr lang="uk-UA"/>
              <a:pPr>
                <a:defRPr/>
              </a:pPr>
              <a:t>‹#›</a:t>
            </a:fld>
            <a:endParaRPr lang="uk-U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4AA9837-A803-44A4-B3D6-22A6973E0DE4}"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B4CB5513-6698-4087-B594-864178C3AE51}"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CBE17A-109E-4AA2-8E5D-C0AD63D406E1}" type="datetimeFigureOut">
              <a:rPr lang="ru-RU"/>
              <a:pPr>
                <a:defRPr/>
              </a:pPr>
              <a:t>26.08.2022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FE75A4-D7A2-44E3-A82E-9756DA7A8088}"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F6E72C6-F913-443B-9D73-97F909718F29}" type="datetimeFigureOut">
              <a:rPr lang="uk-UA"/>
              <a:pPr>
                <a:defRPr/>
              </a:pPr>
              <a:t>26.08.2022</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201A3D32-2799-4CD7-9F8C-94246BA453B2}" type="slidenum">
              <a:rPr lang="uk-UA"/>
              <a:pPr>
                <a:defRPr/>
              </a:pPr>
              <a:t>‹#›</a:t>
            </a:fld>
            <a:endParaRPr lang="uk-U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FA76399-E0BD-445C-95D7-7AB7F45A35A4}"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690AEAFE-6762-4A17-9880-CEDF8981D291}" type="slidenum">
              <a:rPr lang="uk-UA"/>
              <a:pPr>
                <a:defRPr/>
              </a:pPr>
              <a:t>‹#›</a:t>
            </a:fld>
            <a:endParaRPr lang="uk-U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C743DDA-92E7-421A-A370-FC98AD85EB33}" type="datetimeFigureOut">
              <a:rPr lang="uk-UA"/>
              <a:pPr>
                <a:defRPr/>
              </a:pPr>
              <a:t>26.08.2022</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9F220BE6-4270-49A2-B1B6-9686E9890D37}"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854C88A-787C-432A-A2CD-8ACC932CA3D1}" type="datetimeFigureOut">
              <a:rPr lang="ru-RU"/>
              <a:pPr>
                <a:defRPr/>
              </a:pPr>
              <a:t>26.08.2022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D891D1-4CDD-42B8-B59B-F8EB78431A8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2E3C515-88D2-4D03-9594-586A0D31C651}" type="datetimeFigureOut">
              <a:rPr lang="ru-RU"/>
              <a:pPr>
                <a:defRPr/>
              </a:pPr>
              <a:t>26.08.2022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DFAA175-1FB9-484C-BAA8-7C379FB0C76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1C2C412-DAF7-4942-A95A-001D34BCC967}" type="datetimeFigureOut">
              <a:rPr lang="ru-RU"/>
              <a:pPr>
                <a:defRPr/>
              </a:pPr>
              <a:t>26.08.2022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42DF445-383A-4656-B605-E7C2880A1C9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9263612-0A6F-4C72-A051-450261FAA729}" type="datetimeFigureOut">
              <a:rPr lang="ru-RU"/>
              <a:pPr>
                <a:defRPr/>
              </a:pPr>
              <a:t>26.08.2022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A404DA-7962-4755-813A-AB4F22C5F68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66B7D18-11BF-4A67-B758-C56487701C41}" type="datetimeFigureOut">
              <a:rPr lang="ru-RU"/>
              <a:pPr>
                <a:defRPr/>
              </a:pPr>
              <a:t>26.08.2022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D4A675-45A1-4FEA-9587-A111BF41EC7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55986D6-2FD5-4B05-B13D-DF8C4DA739F3}" type="datetimeFigureOut">
              <a:rPr lang="ru-RU"/>
              <a:pPr>
                <a:defRPr/>
              </a:pPr>
              <a:t>26.08.2022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535CF9-85B4-49A1-81FA-81C908027E4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FCC0C2C-D036-4E81-A744-DCDEF353A353}" type="datetimeFigureOut">
              <a:rPr lang="ru-RU"/>
              <a:pPr>
                <a:defRPr/>
              </a:pPr>
              <a:t>26.08.2022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C0EE60-3257-4B8B-AECC-4B1AA26F4D3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0070843-4419-41C9-92C5-15326FAE135A}" type="datetimeFigureOut">
              <a:rPr lang="ru-RU"/>
              <a:pPr>
                <a:defRPr/>
              </a:pPr>
              <a:t>26.08.2022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8EB0507-6973-4F51-B262-033651F632A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10B370F-55DD-4A53-896B-E7C81AA78199}" type="datetimeFigureOut">
              <a:rPr lang="uk-UA"/>
              <a:pPr>
                <a:defRPr/>
              </a:pPr>
              <a:t>26.08.2022</a:t>
            </a:fld>
            <a:endParaRPr lang="uk-UA"/>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uk-UA"/>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7F167D-36AB-4D92-A799-F21BC615C9AE}"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iteach.vspu.ru/files/2013/10/Bankoboev.Ru_spiral_dnk-960x6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785813" y="1285875"/>
            <a:ext cx="7772400" cy="2112963"/>
          </a:xfrm>
        </p:spPr>
        <p:txBody>
          <a:bodyPr>
            <a:noAutofit/>
          </a:bodyPr>
          <a:lstStyle/>
          <a:p>
            <a:pPr eaLnBrk="1" hangingPunct="1">
              <a:defRPr/>
            </a:pPr>
            <a:r>
              <a:rPr lang="uk-UA" sz="4600" b="1" dirty="0" smtClean="0">
                <a:solidFill>
                  <a:srgbClr val="0D0D0D"/>
                </a:solidFill>
                <a:effectLst>
                  <a:outerShdw blurRad="38100" dist="38100" dir="2700000" algn="tl">
                    <a:srgbClr val="C0C0C0"/>
                  </a:outerShdw>
                </a:effectLst>
                <a:latin typeface="Arial" charset="0"/>
              </a:rPr>
              <a:t/>
            </a:r>
            <a:br>
              <a:rPr lang="uk-UA" sz="4600" b="1" dirty="0" smtClean="0">
                <a:solidFill>
                  <a:srgbClr val="0D0D0D"/>
                </a:solidFill>
                <a:effectLst>
                  <a:outerShdw blurRad="38100" dist="38100" dir="2700000" algn="tl">
                    <a:srgbClr val="C0C0C0"/>
                  </a:outerShdw>
                </a:effectLst>
                <a:latin typeface="Arial" charset="0"/>
              </a:rPr>
            </a:br>
            <a:r>
              <a:rPr lang="uk-UA" sz="4600" b="1" dirty="0" smtClean="0">
                <a:solidFill>
                  <a:srgbClr val="0D0D0D"/>
                </a:solidFill>
                <a:effectLst>
                  <a:outerShdw blurRad="38100" dist="38100" dir="2700000" algn="tl">
                    <a:srgbClr val="C0C0C0"/>
                  </a:outerShdw>
                </a:effectLst>
                <a:latin typeface="Comic Sans MS" pitchFamily="66" charset="0"/>
              </a:rPr>
              <a:t>Генетика психічних захворювань. </a:t>
            </a:r>
            <a:endParaRPr lang="ru-RU" sz="4600" b="1" dirty="0" smtClean="0">
              <a:solidFill>
                <a:srgbClr val="0D0D0D"/>
              </a:solidFill>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428625" y="0"/>
            <a:ext cx="8229600" cy="1143000"/>
          </a:xfrm>
        </p:spPr>
        <p:txBody>
          <a:bodyPr/>
          <a:lstStyle/>
          <a:p>
            <a:pPr eaLnBrk="1" hangingPunct="1"/>
            <a:r>
              <a:rPr lang="ru-RU" sz="2800" b="1" smtClean="0"/>
              <a:t>PSEN1</a:t>
            </a:r>
          </a:p>
        </p:txBody>
      </p:sp>
      <p:sp>
        <p:nvSpPr>
          <p:cNvPr id="3" name="Содержимое 2"/>
          <p:cNvSpPr>
            <a:spLocks noGrp="1"/>
          </p:cNvSpPr>
          <p:nvPr>
            <p:ph idx="1"/>
          </p:nvPr>
        </p:nvSpPr>
        <p:spPr>
          <a:xfrm>
            <a:off x="214313" y="857250"/>
            <a:ext cx="8686800" cy="2471738"/>
          </a:xfrm>
        </p:spPr>
        <p:txBody>
          <a:bodyPr>
            <a:normAutofit/>
          </a:bodyPr>
          <a:lstStyle/>
          <a:p>
            <a:pPr algn="just" eaLnBrk="1" hangingPunct="1">
              <a:lnSpc>
                <a:spcPct val="70000"/>
              </a:lnSpc>
              <a:buFont typeface="Arial" charset="0"/>
              <a:buNone/>
            </a:pPr>
            <a:r>
              <a:rPr lang="ru-RU" sz="2400" smtClean="0">
                <a:latin typeface="Times New Roman" pitchFamily="18" charset="0"/>
                <a:cs typeface="Times New Roman" pitchFamily="18" charset="0"/>
              </a:rPr>
              <a:t>               PSEN1 знаходиться на хромосомі 14 (14q24.3). Насьогодні відомо більше 185 мутацій у гені PSEN1, що призводять до розвитку ПДАТ. Білок </a:t>
            </a:r>
            <a:r>
              <a:rPr lang="en-US" sz="2400" smtClean="0">
                <a:latin typeface="Times New Roman" pitchFamily="18" charset="0"/>
                <a:cs typeface="Times New Roman" pitchFamily="18" charset="0"/>
              </a:rPr>
              <a:t>PSEN1</a:t>
            </a:r>
            <a:r>
              <a:rPr lang="uk-UA" sz="2400" smtClean="0">
                <a:latin typeface="Times New Roman" pitchFamily="18" charset="0"/>
                <a:cs typeface="Times New Roman" pitchFamily="18" charset="0"/>
              </a:rPr>
              <a:t> </a:t>
            </a:r>
            <a:r>
              <a:rPr lang="ru-RU" sz="2400" smtClean="0">
                <a:latin typeface="Times New Roman" pitchFamily="18" charset="0"/>
                <a:cs typeface="Times New Roman" pitchFamily="18" charset="0"/>
              </a:rPr>
              <a:t>є компонентом </a:t>
            </a:r>
            <a:r>
              <a:rPr lang="el-GR" sz="2400" smtClean="0">
                <a:latin typeface="Times New Roman" pitchFamily="18" charset="0"/>
                <a:cs typeface="Times New Roman" pitchFamily="18" charset="0"/>
              </a:rPr>
              <a:t>γ</a:t>
            </a:r>
            <a:r>
              <a:rPr lang="ru-RU" sz="2400" smtClean="0">
                <a:latin typeface="Times New Roman" pitchFamily="18" charset="0"/>
                <a:cs typeface="Times New Roman" pitchFamily="18" charset="0"/>
              </a:rPr>
              <a:t>-секретази, що бере участь у розщеплюванні білку-попередника амілоїда (</a:t>
            </a:r>
            <a:r>
              <a:rPr lang="en-US" sz="2400" smtClean="0">
                <a:latin typeface="Times New Roman" pitchFamily="18" charset="0"/>
                <a:cs typeface="Times New Roman" pitchFamily="18" charset="0"/>
              </a:rPr>
              <a:t>amyloid precursor protein, APP). </a:t>
            </a:r>
            <a:r>
              <a:rPr lang="ru-RU" sz="2400" smtClean="0">
                <a:latin typeface="Times New Roman" pitchFamily="18" charset="0"/>
                <a:cs typeface="Times New Roman" pitchFamily="18" charset="0"/>
              </a:rPr>
              <a:t>Мутації у </a:t>
            </a:r>
            <a:r>
              <a:rPr lang="en-US" sz="2400" smtClean="0">
                <a:latin typeface="Times New Roman" pitchFamily="18" charset="0"/>
                <a:cs typeface="Times New Roman" pitchFamily="18" charset="0"/>
              </a:rPr>
              <a:t>PSEN1 </a:t>
            </a:r>
            <a:r>
              <a:rPr lang="ru-RU" sz="2400" smtClean="0">
                <a:latin typeface="Times New Roman" pitchFamily="18" charset="0"/>
                <a:cs typeface="Times New Roman" pitchFamily="18" charset="0"/>
              </a:rPr>
              <a:t>змінюють активність</a:t>
            </a:r>
            <a:r>
              <a:rPr lang="el-GR" sz="2400" smtClean="0">
                <a:latin typeface="Times New Roman" pitchFamily="18" charset="0"/>
                <a:cs typeface="Times New Roman" pitchFamily="18" charset="0"/>
              </a:rPr>
              <a:t> γ </a:t>
            </a:r>
            <a:r>
              <a:rPr lang="ru-RU" sz="2400" smtClean="0">
                <a:latin typeface="Times New Roman" pitchFamily="18" charset="0"/>
                <a:cs typeface="Times New Roman" pitchFamily="18" charset="0"/>
              </a:rPr>
              <a:t>-секретазы, збільшуючи кількість β-ам</a:t>
            </a:r>
            <a:r>
              <a:rPr lang="uk-UA" sz="2400" smtClean="0">
                <a:latin typeface="Times New Roman" pitchFamily="18" charset="0"/>
                <a:cs typeface="Times New Roman" pitchFamily="18" charset="0"/>
              </a:rPr>
              <a:t>і</a:t>
            </a:r>
            <a:r>
              <a:rPr lang="ru-RU" sz="2400" smtClean="0">
                <a:latin typeface="Times New Roman" pitchFamily="18" charset="0"/>
                <a:cs typeface="Times New Roman" pitchFamily="18" charset="0"/>
              </a:rPr>
              <a:t>лоїду 42. Умовно мутації в гені </a:t>
            </a:r>
            <a:r>
              <a:rPr lang="en-US" sz="2400" smtClean="0">
                <a:latin typeface="Times New Roman" pitchFamily="18" charset="0"/>
                <a:cs typeface="Times New Roman" pitchFamily="18" charset="0"/>
              </a:rPr>
              <a:t>PSEN1 </a:t>
            </a:r>
            <a:r>
              <a:rPr lang="ru-RU" sz="2400" smtClean="0">
                <a:latin typeface="Times New Roman" pitchFamily="18" charset="0"/>
                <a:cs typeface="Times New Roman" pitchFamily="18" charset="0"/>
              </a:rPr>
              <a:t>можна розділити на дві групи: коли зміни у будові білку виникають до 200-ої амінокислоти і після неї.</a:t>
            </a:r>
          </a:p>
        </p:txBody>
      </p:sp>
      <p:pic>
        <p:nvPicPr>
          <p:cNvPr id="34819" name="Picture 2" descr="https://genetics2012disease.wikispaces.com/file/view/Figure_3.png/318111276/584x339/Figure_3.png"/>
          <p:cNvPicPr>
            <a:picLocks noChangeAspect="1" noChangeArrowheads="1"/>
          </p:cNvPicPr>
          <p:nvPr/>
        </p:nvPicPr>
        <p:blipFill>
          <a:blip r:embed="rId2" cstate="print"/>
          <a:srcRect/>
          <a:stretch>
            <a:fillRect/>
          </a:stretch>
        </p:blipFill>
        <p:spPr bwMode="auto">
          <a:xfrm>
            <a:off x="1500188" y="3398838"/>
            <a:ext cx="6143625"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a:xfrm>
            <a:off x="357188" y="285750"/>
            <a:ext cx="8572500" cy="1143000"/>
          </a:xfrm>
        </p:spPr>
        <p:txBody>
          <a:bodyPr/>
          <a:lstStyle/>
          <a:p>
            <a:pPr eaLnBrk="1" hangingPunct="1"/>
            <a:r>
              <a:rPr lang="ru-RU" sz="2800" b="1" smtClean="0">
                <a:latin typeface="Times New Roman" pitchFamily="18" charset="0"/>
                <a:cs typeface="Times New Roman" pitchFamily="18" charset="0"/>
              </a:rPr>
              <a:t>Сенільний тип хвороби Альцгеймера</a:t>
            </a:r>
            <a:br>
              <a:rPr lang="ru-RU" sz="2800" b="1" smtClean="0">
                <a:latin typeface="Times New Roman" pitchFamily="18" charset="0"/>
                <a:cs typeface="Times New Roman" pitchFamily="18" charset="0"/>
              </a:rPr>
            </a:br>
            <a:r>
              <a:rPr lang="ru-RU" sz="2800" b="1" smtClean="0">
                <a:latin typeface="Times New Roman" pitchFamily="18" charset="0"/>
                <a:cs typeface="Times New Roman" pitchFamily="18" charset="0"/>
              </a:rPr>
              <a:t>(сенільна деменція альцгеймеровського типу, СДАТ)</a:t>
            </a:r>
            <a:br>
              <a:rPr lang="ru-RU" sz="2800" b="1" smtClean="0">
                <a:latin typeface="Times New Roman" pitchFamily="18" charset="0"/>
                <a:cs typeface="Times New Roman" pitchFamily="18" charset="0"/>
              </a:rPr>
            </a:br>
            <a:endParaRPr lang="ru-RU" sz="2800" b="1" smtClean="0">
              <a:latin typeface="Times New Roman" pitchFamily="18" charset="0"/>
              <a:cs typeface="Times New Roman" pitchFamily="18" charset="0"/>
            </a:endParaRPr>
          </a:p>
        </p:txBody>
      </p:sp>
      <p:sp>
        <p:nvSpPr>
          <p:cNvPr id="35842" name="Содержимое 2"/>
          <p:cNvSpPr>
            <a:spLocks noGrp="1"/>
          </p:cNvSpPr>
          <p:nvPr>
            <p:ph idx="1"/>
          </p:nvPr>
        </p:nvSpPr>
        <p:spPr>
          <a:xfrm>
            <a:off x="214313" y="4357688"/>
            <a:ext cx="8715375" cy="1357312"/>
          </a:xfrm>
        </p:spPr>
        <p:txBody>
          <a:bodyPr/>
          <a:lstStyle/>
          <a:p>
            <a:pPr algn="just" eaLnBrk="1" hangingPunct="1">
              <a:buFont typeface="Arial" charset="0"/>
              <a:buNone/>
            </a:pPr>
            <a:r>
              <a:rPr lang="ru-RU" sz="1900" smtClean="0">
                <a:latin typeface="Times New Roman" pitchFamily="18" charset="0"/>
                <a:cs typeface="Times New Roman" pitchFamily="18" charset="0"/>
              </a:rPr>
              <a:t>           Наявність специфічних мутацій в генах схильності до ХА підвищує вірогідність розвитку захворювання. Поодинокі нуклеотидні поліморфізми у багатьох генах схильності збільшують ризик розвитку ХА, але кожен з них у малій долі підвищує ризик захворювання.</a:t>
            </a:r>
          </a:p>
          <a:p>
            <a:pPr algn="just" eaLnBrk="1" hangingPunct="1">
              <a:buFont typeface="Arial" charset="0"/>
              <a:buNone/>
            </a:pPr>
            <a:r>
              <a:rPr lang="ru-RU" sz="1900" smtClean="0">
                <a:latin typeface="Times New Roman" pitchFamily="18" charset="0"/>
                <a:cs typeface="Times New Roman" pitchFamily="18" charset="0"/>
              </a:rPr>
              <a:t>             Дослідження загальногеномних асоціацій (</a:t>
            </a:r>
            <a:r>
              <a:rPr lang="en-US" sz="1900" smtClean="0">
                <a:latin typeface="Times New Roman" pitchFamily="18" charset="0"/>
                <a:cs typeface="Times New Roman" pitchFamily="18" charset="0"/>
              </a:rPr>
              <a:t>genomewide</a:t>
            </a:r>
            <a:r>
              <a:rPr lang="uk-UA" sz="1900" smtClean="0">
                <a:latin typeface="Times New Roman" pitchFamily="18" charset="0"/>
                <a:cs typeface="Times New Roman" pitchFamily="18" charset="0"/>
              </a:rPr>
              <a:t> </a:t>
            </a:r>
            <a:r>
              <a:rPr lang="en-US" sz="1900" smtClean="0">
                <a:latin typeface="Times New Roman" pitchFamily="18" charset="0"/>
                <a:cs typeface="Times New Roman" pitchFamily="18" charset="0"/>
              </a:rPr>
              <a:t>association study, GWAS) </a:t>
            </a:r>
            <a:r>
              <a:rPr lang="ru-RU" sz="1900" smtClean="0">
                <a:latin typeface="Times New Roman" pitchFamily="18" charset="0"/>
                <a:cs typeface="Times New Roman" pitchFamily="18" charset="0"/>
              </a:rPr>
              <a:t>виявили багато генів з високою мірою асоціації з ХА: </a:t>
            </a:r>
            <a:r>
              <a:rPr lang="en-US" sz="1900" smtClean="0">
                <a:latin typeface="Times New Roman" pitchFamily="18" charset="0"/>
                <a:cs typeface="Times New Roman" pitchFamily="18" charset="0"/>
              </a:rPr>
              <a:t>APOE, BIN1, CLU, ABCA7, CR1, PICALM,</a:t>
            </a:r>
            <a:r>
              <a:rPr lang="uk-UA" sz="1900" smtClean="0">
                <a:latin typeface="Times New Roman" pitchFamily="18" charset="0"/>
                <a:cs typeface="Times New Roman" pitchFamily="18" charset="0"/>
              </a:rPr>
              <a:t> </a:t>
            </a:r>
            <a:r>
              <a:rPr lang="en-US" sz="1900" smtClean="0">
                <a:latin typeface="Times New Roman" pitchFamily="18" charset="0"/>
                <a:cs typeface="Times New Roman" pitchFamily="18" charset="0"/>
              </a:rPr>
              <a:t>MS4A6A, CD33, MS4A4E </a:t>
            </a:r>
            <a:r>
              <a:rPr lang="ru-RU" sz="1900" smtClean="0">
                <a:latin typeface="Times New Roman" pitchFamily="18" charset="0"/>
                <a:cs typeface="Times New Roman" pitchFamily="18" charset="0"/>
              </a:rPr>
              <a:t>і </a:t>
            </a:r>
            <a:r>
              <a:rPr lang="en-US" sz="1900" smtClean="0">
                <a:latin typeface="Times New Roman" pitchFamily="18" charset="0"/>
                <a:cs typeface="Times New Roman" pitchFamily="18" charset="0"/>
              </a:rPr>
              <a:t>CD2AP.</a:t>
            </a:r>
            <a:endParaRPr lang="ru-RU" sz="1900" smtClean="0">
              <a:latin typeface="Times New Roman" pitchFamily="18" charset="0"/>
              <a:cs typeface="Times New Roman" pitchFamily="18" charset="0"/>
            </a:endParaRPr>
          </a:p>
        </p:txBody>
      </p:sp>
      <p:pic>
        <p:nvPicPr>
          <p:cNvPr id="35843" name="Picture 2" descr="http://www.nature.com/ng/journal/v41/n10/images/ng1009-1047-F1.jpg"/>
          <p:cNvPicPr>
            <a:picLocks noChangeAspect="1" noChangeArrowheads="1"/>
          </p:cNvPicPr>
          <p:nvPr/>
        </p:nvPicPr>
        <p:blipFill>
          <a:blip r:embed="rId2" cstate="print"/>
          <a:srcRect/>
          <a:stretch>
            <a:fillRect/>
          </a:stretch>
        </p:blipFill>
        <p:spPr bwMode="auto">
          <a:xfrm>
            <a:off x="1357313" y="1298575"/>
            <a:ext cx="7072312" cy="308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Заголовок 1"/>
          <p:cNvSpPr>
            <a:spLocks noGrp="1"/>
          </p:cNvSpPr>
          <p:nvPr>
            <p:ph type="title"/>
          </p:nvPr>
        </p:nvSpPr>
        <p:spPr>
          <a:xfrm>
            <a:off x="500063" y="0"/>
            <a:ext cx="8229600" cy="1143000"/>
          </a:xfrm>
        </p:spPr>
        <p:txBody>
          <a:bodyPr/>
          <a:lstStyle/>
          <a:p>
            <a:pPr eaLnBrk="1" hangingPunct="1"/>
            <a:r>
              <a:rPr lang="ru-RU" sz="3800" b="1" smtClean="0"/>
              <a:t>Аполіпопротеїн </a:t>
            </a:r>
            <a:r>
              <a:rPr lang="en-US" sz="3800" b="1" smtClean="0"/>
              <a:t>E</a:t>
            </a:r>
            <a:endParaRPr lang="ru-RU" sz="3800" b="1" smtClean="0"/>
          </a:p>
        </p:txBody>
      </p:sp>
      <p:sp>
        <p:nvSpPr>
          <p:cNvPr id="36866" name="Содержимое 2"/>
          <p:cNvSpPr>
            <a:spLocks noGrp="1"/>
          </p:cNvSpPr>
          <p:nvPr>
            <p:ph idx="1"/>
          </p:nvPr>
        </p:nvSpPr>
        <p:spPr>
          <a:xfrm>
            <a:off x="-285750" y="928688"/>
            <a:ext cx="4000500" cy="4525962"/>
          </a:xfrm>
        </p:spPr>
        <p:txBody>
          <a:bodyPr/>
          <a:lstStyle/>
          <a:p>
            <a:pPr marL="514350" indent="-514350" algn="just" eaLnBrk="1" hangingPunct="1">
              <a:buFont typeface="Arial" charset="0"/>
              <a:buNone/>
            </a:pPr>
            <a:r>
              <a:rPr lang="ru-RU" sz="2100" smtClean="0">
                <a:latin typeface="Times New Roman" pitchFamily="18" charset="0"/>
                <a:cs typeface="Times New Roman" pitchFamily="18" charset="0"/>
              </a:rPr>
              <a:t>                   Найбільш вивчений ген, ефект якого проявляється на пізніх стадіях ХА, – АРОЕ, розташований на 19-ій хромосомі. Ген </a:t>
            </a:r>
            <a:r>
              <a:rPr lang="en-US" sz="2100" smtClean="0">
                <a:latin typeface="Times New Roman" pitchFamily="18" charset="0"/>
                <a:cs typeface="Times New Roman" pitchFamily="18" charset="0"/>
              </a:rPr>
              <a:t>APOE</a:t>
            </a:r>
            <a:r>
              <a:rPr lang="uk-UA" sz="2100" smtClean="0">
                <a:latin typeface="Times New Roman" pitchFamily="18" charset="0"/>
                <a:cs typeface="Times New Roman" pitchFamily="18" charset="0"/>
              </a:rPr>
              <a:t> </a:t>
            </a:r>
            <a:r>
              <a:rPr lang="ru-RU" sz="2100" smtClean="0">
                <a:latin typeface="Times New Roman" pitchFamily="18" charset="0"/>
                <a:cs typeface="Times New Roman" pitchFamily="18" charset="0"/>
              </a:rPr>
              <a:t>має три алелі – </a:t>
            </a:r>
            <a:r>
              <a:rPr lang="en-US" sz="2100" smtClean="0">
                <a:latin typeface="Times New Roman" pitchFamily="18" charset="0"/>
                <a:cs typeface="Times New Roman" pitchFamily="18" charset="0"/>
              </a:rPr>
              <a:t>APOE</a:t>
            </a:r>
            <a:r>
              <a:rPr lang="uk-UA" sz="2100" smtClean="0">
                <a:latin typeface="Times New Roman" pitchFamily="18" charset="0"/>
                <a:cs typeface="Times New Roman" pitchFamily="18" charset="0"/>
              </a:rPr>
              <a:t> </a:t>
            </a:r>
            <a:r>
              <a:rPr lang="el-GR" sz="2100" smtClean="0">
                <a:latin typeface="Times New Roman" pitchFamily="18" charset="0"/>
                <a:cs typeface="Times New Roman" pitchFamily="18" charset="0"/>
              </a:rPr>
              <a:t>ε</a:t>
            </a:r>
            <a:r>
              <a:rPr lang="en-US" sz="2100" smtClean="0">
                <a:latin typeface="Times New Roman" pitchFamily="18" charset="0"/>
                <a:cs typeface="Times New Roman" pitchFamily="18" charset="0"/>
              </a:rPr>
              <a:t>2, APOE </a:t>
            </a:r>
            <a:r>
              <a:rPr lang="el-GR" sz="2100" smtClean="0">
                <a:latin typeface="Times New Roman" pitchFamily="18" charset="0"/>
                <a:cs typeface="Times New Roman" pitchFamily="18" charset="0"/>
              </a:rPr>
              <a:t>ε</a:t>
            </a:r>
            <a:r>
              <a:rPr lang="en-US" sz="2100" smtClean="0">
                <a:latin typeface="Times New Roman" pitchFamily="18" charset="0"/>
                <a:cs typeface="Times New Roman" pitchFamily="18" charset="0"/>
              </a:rPr>
              <a:t>3 </a:t>
            </a:r>
            <a:r>
              <a:rPr lang="ru-RU" sz="2100" smtClean="0">
                <a:latin typeface="Times New Roman" pitchFamily="18" charset="0"/>
                <a:cs typeface="Times New Roman" pitchFamily="18" charset="0"/>
              </a:rPr>
              <a:t>і </a:t>
            </a:r>
            <a:r>
              <a:rPr lang="en-US" sz="2100" smtClean="0">
                <a:latin typeface="Times New Roman" pitchFamily="18" charset="0"/>
                <a:cs typeface="Times New Roman" pitchFamily="18" charset="0"/>
              </a:rPr>
              <a:t>APOE</a:t>
            </a:r>
            <a:r>
              <a:rPr lang="uk-UA" sz="2100" smtClean="0">
                <a:latin typeface="Times New Roman" pitchFamily="18" charset="0"/>
                <a:cs typeface="Times New Roman" pitchFamily="18" charset="0"/>
              </a:rPr>
              <a:t> </a:t>
            </a:r>
            <a:r>
              <a:rPr lang="el-GR" sz="2100" smtClean="0">
                <a:latin typeface="Times New Roman" pitchFamily="18" charset="0"/>
                <a:cs typeface="Times New Roman" pitchFamily="18" charset="0"/>
              </a:rPr>
              <a:t>ε</a:t>
            </a:r>
            <a:r>
              <a:rPr lang="en-US" sz="2100" smtClean="0">
                <a:latin typeface="Times New Roman" pitchFamily="18" charset="0"/>
                <a:cs typeface="Times New Roman" pitchFamily="18" charset="0"/>
              </a:rPr>
              <a:t>4. </a:t>
            </a:r>
            <a:r>
              <a:rPr lang="ru-RU" sz="2100" smtClean="0">
                <a:latin typeface="Times New Roman" pitchFamily="18" charset="0"/>
                <a:cs typeface="Times New Roman" pitchFamily="18" charset="0"/>
              </a:rPr>
              <a:t>Алель </a:t>
            </a:r>
            <a:r>
              <a:rPr lang="en-US" sz="2100" smtClean="0">
                <a:latin typeface="Times New Roman" pitchFamily="18" charset="0"/>
                <a:cs typeface="Times New Roman" pitchFamily="18" charset="0"/>
              </a:rPr>
              <a:t>APOE </a:t>
            </a:r>
            <a:r>
              <a:rPr lang="el-GR" sz="2100" smtClean="0">
                <a:latin typeface="Times New Roman" pitchFamily="18" charset="0"/>
                <a:cs typeface="Times New Roman" pitchFamily="18" charset="0"/>
              </a:rPr>
              <a:t>ε</a:t>
            </a:r>
            <a:r>
              <a:rPr lang="uk-UA" sz="2100" smtClean="0">
                <a:latin typeface="Times New Roman" pitchFamily="18" charset="0"/>
                <a:cs typeface="Times New Roman" pitchFamily="18" charset="0"/>
              </a:rPr>
              <a:t>4</a:t>
            </a:r>
            <a:r>
              <a:rPr lang="en-US" sz="2100" smtClean="0">
                <a:latin typeface="Times New Roman" pitchFamily="18" charset="0"/>
                <a:cs typeface="Times New Roman" pitchFamily="18" charset="0"/>
              </a:rPr>
              <a:t> </a:t>
            </a:r>
            <a:r>
              <a:rPr lang="ru-RU" sz="2100" smtClean="0">
                <a:latin typeface="Times New Roman" pitchFamily="18" charset="0"/>
                <a:cs typeface="Times New Roman" pitchFamily="18" charset="0"/>
              </a:rPr>
              <a:t>має найвищий вплив на ризик виникнення ХА.</a:t>
            </a:r>
          </a:p>
        </p:txBody>
      </p:sp>
      <p:pic>
        <p:nvPicPr>
          <p:cNvPr id="36867" name="Picture 2" descr="https://upload.wikimedia.org/wikipedia/commons/thumb/5/5d/PBB_Protein_APOE.jpg/280px-PBB_Protein_APOE.jpg"/>
          <p:cNvPicPr>
            <a:picLocks noChangeAspect="1" noChangeArrowheads="1"/>
          </p:cNvPicPr>
          <p:nvPr/>
        </p:nvPicPr>
        <p:blipFill>
          <a:blip r:embed="rId2" cstate="print"/>
          <a:srcRect/>
          <a:stretch>
            <a:fillRect/>
          </a:stretch>
        </p:blipFill>
        <p:spPr bwMode="auto">
          <a:xfrm>
            <a:off x="714375" y="4191000"/>
            <a:ext cx="2667000" cy="2667000"/>
          </a:xfrm>
          <a:prstGeom prst="rect">
            <a:avLst/>
          </a:prstGeom>
          <a:noFill/>
          <a:ln w="9525">
            <a:noFill/>
            <a:miter lim="800000"/>
            <a:headEnd/>
            <a:tailEnd/>
          </a:ln>
        </p:spPr>
      </p:pic>
      <p:pic>
        <p:nvPicPr>
          <p:cNvPr id="36868" name="Picture 4" descr="http://images.slideplayer.com/27/8934795/slides/slide_22.jpg"/>
          <p:cNvPicPr>
            <a:picLocks noChangeAspect="1" noChangeArrowheads="1"/>
          </p:cNvPicPr>
          <p:nvPr/>
        </p:nvPicPr>
        <p:blipFill>
          <a:blip r:embed="rId3" cstate="print"/>
          <a:srcRect/>
          <a:stretch>
            <a:fillRect/>
          </a:stretch>
        </p:blipFill>
        <p:spPr bwMode="auto">
          <a:xfrm>
            <a:off x="3786188" y="1571625"/>
            <a:ext cx="5048250"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28625" y="0"/>
            <a:ext cx="8229600" cy="1143000"/>
          </a:xfrm>
        </p:spPr>
        <p:txBody>
          <a:bodyPr/>
          <a:lstStyle/>
          <a:p>
            <a:pPr eaLnBrk="1" hangingPunct="1"/>
            <a:r>
              <a:rPr lang="ru-RU" sz="3800" b="1" smtClean="0"/>
              <a:t>Епігенетика хвороби Альцгеймера</a:t>
            </a:r>
          </a:p>
        </p:txBody>
      </p:sp>
      <p:sp>
        <p:nvSpPr>
          <p:cNvPr id="37890" name="Содержимое 2"/>
          <p:cNvSpPr>
            <a:spLocks noGrp="1"/>
          </p:cNvSpPr>
          <p:nvPr>
            <p:ph idx="1"/>
          </p:nvPr>
        </p:nvSpPr>
        <p:spPr>
          <a:xfrm>
            <a:off x="285750" y="1214438"/>
            <a:ext cx="8229600" cy="4525962"/>
          </a:xfrm>
        </p:spPr>
        <p:txBody>
          <a:bodyPr/>
          <a:lstStyle/>
          <a:p>
            <a:pPr algn="just" eaLnBrk="1" hangingPunct="1">
              <a:buFont typeface="Arial" charset="0"/>
              <a:buNone/>
            </a:pPr>
            <a:r>
              <a:rPr lang="ru-RU" sz="2400" smtClean="0">
                <a:latin typeface="Times New Roman" pitchFamily="18" charset="0"/>
                <a:cs typeface="Times New Roman" pitchFamily="18" charset="0"/>
              </a:rPr>
              <a:t>               До епігенетичних відносяться процеси, пов</a:t>
            </a:r>
            <a:r>
              <a:rPr lang="en-US" sz="2400" smtClean="0">
                <a:latin typeface="Times New Roman" pitchFamily="18" charset="0"/>
                <a:cs typeface="Times New Roman" pitchFamily="18" charset="0"/>
              </a:rPr>
              <a:t>’</a:t>
            </a:r>
            <a:r>
              <a:rPr lang="uk-UA" sz="2400" smtClean="0">
                <a:latin typeface="Times New Roman" pitchFamily="18" charset="0"/>
                <a:cs typeface="Times New Roman" pitchFamily="18" charset="0"/>
              </a:rPr>
              <a:t>язані </a:t>
            </a:r>
            <a:r>
              <a:rPr lang="ru-RU" sz="2400" smtClean="0">
                <a:latin typeface="Times New Roman" pitchFamily="18" charset="0"/>
                <a:cs typeface="Times New Roman" pitchFamily="18" charset="0"/>
              </a:rPr>
              <a:t>з тими, що стійко відтворюються у ряді клітинних поколінь змінами експресії генів, не пов'язаними зі зміною структури, що входить до їх складу ДНК.</a:t>
            </a:r>
          </a:p>
        </p:txBody>
      </p:sp>
      <p:pic>
        <p:nvPicPr>
          <p:cNvPr id="37891" name="Picture 1" descr="C:\Documents and Settings\user\Мои документы\Downloads\Альцpic_dna_crop380w.jpg"/>
          <p:cNvPicPr>
            <a:picLocks noChangeAspect="1" noChangeArrowheads="1"/>
          </p:cNvPicPr>
          <p:nvPr/>
        </p:nvPicPr>
        <p:blipFill>
          <a:blip r:embed="rId2" cstate="print"/>
          <a:srcRect/>
          <a:stretch>
            <a:fillRect/>
          </a:stretch>
        </p:blipFill>
        <p:spPr bwMode="auto">
          <a:xfrm>
            <a:off x="1571625" y="2744788"/>
            <a:ext cx="5786438"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pPr eaLnBrk="1" hangingPunct="1"/>
            <a:r>
              <a:rPr lang="uk-UA" smtClean="0"/>
              <a:t>Епігенетика ХА</a:t>
            </a:r>
            <a:endParaRPr lang="ru-RU" smtClean="0"/>
          </a:p>
        </p:txBody>
      </p:sp>
      <p:sp>
        <p:nvSpPr>
          <p:cNvPr id="38914" name="Содержимое 2"/>
          <p:cNvSpPr>
            <a:spLocks noGrp="1"/>
          </p:cNvSpPr>
          <p:nvPr>
            <p:ph idx="1"/>
          </p:nvPr>
        </p:nvSpPr>
        <p:spPr/>
        <p:txBody>
          <a:bodyPr/>
          <a:lstStyle/>
          <a:p>
            <a:pPr algn="just" eaLnBrk="1" hangingPunct="1">
              <a:buFont typeface="Arial" charset="0"/>
              <a:buNone/>
            </a:pPr>
            <a:r>
              <a:rPr lang="ru-RU" sz="2600" smtClean="0">
                <a:latin typeface="Times New Roman" pitchFamily="18" charset="0"/>
                <a:cs typeface="Times New Roman" pitchFamily="18" charset="0"/>
              </a:rPr>
              <a:t>               Дослідження монозиготних близнюків вказують на те, що в молодості близнюки практично невідмінні по їх генетичним профілям, але у літніх пар близнюків спостерігають істотні відмінності в епігенетичних профілях. Основними механізмами епігенетичного контролю є метилювання цитозинових основ ДНК, модифікації (передусім - ацетилювання) гістонів, що входять до складу хроматину, а також регуляція за допомогою тих, що не кодують мікро-РНК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Содержимое 2"/>
          <p:cNvSpPr>
            <a:spLocks noGrp="1"/>
          </p:cNvSpPr>
          <p:nvPr>
            <p:ph idx="1"/>
          </p:nvPr>
        </p:nvSpPr>
        <p:spPr>
          <a:xfrm>
            <a:off x="457200" y="4643438"/>
            <a:ext cx="8229600" cy="1482725"/>
          </a:xfrm>
        </p:spPr>
        <p:txBody>
          <a:bodyPr/>
          <a:lstStyle/>
          <a:p>
            <a:pPr algn="just" eaLnBrk="1" hangingPunct="1">
              <a:buFont typeface="Arial" charset="0"/>
              <a:buNone/>
            </a:pPr>
            <a:r>
              <a:rPr lang="ru-RU" sz="2000" i="1" smtClean="0"/>
              <a:t>         Схематична діаграма дослідження конкордантності хвороби Альцгеймера поміж монозиготних и дизиготних близнюків.(</a:t>
            </a:r>
            <a:r>
              <a:rPr lang="en-US" sz="2000" i="1" smtClean="0"/>
              <a:t>All twins – </a:t>
            </a:r>
            <a:r>
              <a:rPr lang="ru-RU" sz="2000" i="1" smtClean="0"/>
              <a:t>усі близнюки, </a:t>
            </a:r>
            <a:r>
              <a:rPr lang="en-US" sz="2000" i="1" smtClean="0"/>
              <a:t>Monozygotic twins – </a:t>
            </a:r>
            <a:r>
              <a:rPr lang="ru-RU" sz="2000" i="1" smtClean="0"/>
              <a:t>монозиготні близнюки, </a:t>
            </a:r>
            <a:r>
              <a:rPr lang="en-US" sz="2000" i="1" smtClean="0"/>
              <a:t>dizygotic twins – </a:t>
            </a:r>
            <a:r>
              <a:rPr lang="ru-RU" sz="2000" i="1" smtClean="0"/>
              <a:t>дизиготні близнюки, </a:t>
            </a:r>
            <a:r>
              <a:rPr lang="en-US" sz="2000" i="1" smtClean="0"/>
              <a:t>both affected – </a:t>
            </a:r>
            <a:r>
              <a:rPr lang="ru-RU" sz="2000" i="1" smtClean="0"/>
              <a:t>обидва захворіли, </a:t>
            </a:r>
            <a:r>
              <a:rPr lang="en-US" sz="2000" i="1" smtClean="0"/>
              <a:t>Only one affected – </a:t>
            </a:r>
            <a:r>
              <a:rPr lang="ru-RU" sz="2000" i="1" smtClean="0"/>
              <a:t>захворів лише один)</a:t>
            </a:r>
            <a:endParaRPr lang="ru-RU" sz="2000" smtClean="0"/>
          </a:p>
        </p:txBody>
      </p:sp>
      <p:pic>
        <p:nvPicPr>
          <p:cNvPr id="39938" name="Picture 2" descr="http://pubhealth.spb.ru/EPIDDIST/EpidGen.files/image008.jpg"/>
          <p:cNvPicPr>
            <a:picLocks noChangeAspect="1" noChangeArrowheads="1"/>
          </p:cNvPicPr>
          <p:nvPr/>
        </p:nvPicPr>
        <p:blipFill>
          <a:blip r:embed="rId2" cstate="print"/>
          <a:srcRect/>
          <a:stretch>
            <a:fillRect/>
          </a:stretch>
        </p:blipFill>
        <p:spPr bwMode="auto">
          <a:xfrm>
            <a:off x="785813" y="642938"/>
            <a:ext cx="7786687" cy="3786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a:xfrm>
            <a:off x="428625" y="0"/>
            <a:ext cx="8229600" cy="1143000"/>
          </a:xfrm>
        </p:spPr>
        <p:txBody>
          <a:bodyPr/>
          <a:lstStyle/>
          <a:p>
            <a:pPr eaLnBrk="1" hangingPunct="1"/>
            <a:r>
              <a:rPr lang="uk-UA" sz="3600" b="1" smtClean="0"/>
              <a:t>Прогнози</a:t>
            </a:r>
            <a:endParaRPr lang="ru-RU" sz="3600" b="1" smtClean="0"/>
          </a:p>
        </p:txBody>
      </p:sp>
      <p:sp>
        <p:nvSpPr>
          <p:cNvPr id="40962" name="Содержимое 2"/>
          <p:cNvSpPr>
            <a:spLocks noGrp="1"/>
          </p:cNvSpPr>
          <p:nvPr>
            <p:ph idx="1"/>
          </p:nvPr>
        </p:nvSpPr>
        <p:spPr>
          <a:xfrm>
            <a:off x="4643438" y="1643063"/>
            <a:ext cx="4043362" cy="5429250"/>
          </a:xfrm>
        </p:spPr>
        <p:txBody>
          <a:bodyPr/>
          <a:lstStyle/>
          <a:p>
            <a:pPr algn="just" eaLnBrk="1" hangingPunct="1">
              <a:buFont typeface="Arial" charset="0"/>
              <a:buNone/>
            </a:pPr>
            <a:r>
              <a:rPr lang="ru-RU" sz="2400" smtClean="0">
                <a:latin typeface="Times New Roman" pitchFamily="18" charset="0"/>
                <a:cs typeface="Times New Roman" pitchFamily="18" charset="0"/>
              </a:rPr>
              <a:t>            Поширеність ХА зростає від 2 % у віці 60-65 років до 30-35 %% у людей старше 80 років. У 2010 р. У світі налічувалося 35,6 млн людей, що страждають недоумством, і це число подвоїться до 2030 р.</a:t>
            </a:r>
          </a:p>
        </p:txBody>
      </p:sp>
      <p:pic>
        <p:nvPicPr>
          <p:cNvPr id="40963" name="Picture 4" descr="http://www.spravka-apteka.com.ua/newsimg/357_b.jpg"/>
          <p:cNvPicPr>
            <a:picLocks noChangeAspect="1" noChangeArrowheads="1"/>
          </p:cNvPicPr>
          <p:nvPr/>
        </p:nvPicPr>
        <p:blipFill>
          <a:blip r:embed="rId2" cstate="print"/>
          <a:srcRect/>
          <a:stretch>
            <a:fillRect/>
          </a:stretch>
        </p:blipFill>
        <p:spPr bwMode="auto">
          <a:xfrm>
            <a:off x="357188" y="1071563"/>
            <a:ext cx="3929062" cy="2698750"/>
          </a:xfrm>
          <a:prstGeom prst="rect">
            <a:avLst/>
          </a:prstGeom>
          <a:noFill/>
          <a:ln w="9525">
            <a:noFill/>
            <a:miter lim="800000"/>
            <a:headEnd/>
            <a:tailEnd/>
          </a:ln>
        </p:spPr>
      </p:pic>
      <p:pic>
        <p:nvPicPr>
          <p:cNvPr id="40964" name="Picture 6" descr="http://www.kp.ru/share/i/12/8814174/"/>
          <p:cNvPicPr>
            <a:picLocks noChangeAspect="1" noChangeArrowheads="1"/>
          </p:cNvPicPr>
          <p:nvPr/>
        </p:nvPicPr>
        <p:blipFill>
          <a:blip r:embed="rId3" cstate="print"/>
          <a:srcRect/>
          <a:stretch>
            <a:fillRect/>
          </a:stretch>
        </p:blipFill>
        <p:spPr bwMode="auto">
          <a:xfrm>
            <a:off x="285750" y="3857625"/>
            <a:ext cx="4130675" cy="275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Прямоугольник 1"/>
          <p:cNvSpPr>
            <a:spLocks noChangeArrowheads="1"/>
          </p:cNvSpPr>
          <p:nvPr/>
        </p:nvSpPr>
        <p:spPr bwMode="auto">
          <a:xfrm>
            <a:off x="0" y="188913"/>
            <a:ext cx="8964613" cy="3378200"/>
          </a:xfrm>
          <a:prstGeom prst="rect">
            <a:avLst/>
          </a:prstGeom>
          <a:noFill/>
          <a:ln w="9525">
            <a:noFill/>
            <a:miter lim="800000"/>
            <a:headEnd/>
            <a:tailEnd/>
          </a:ln>
        </p:spPr>
        <p:txBody>
          <a:bodyPr>
            <a:spAutoFit/>
          </a:bodyPr>
          <a:lstStyle/>
          <a:p>
            <a:pPr algn="just"/>
            <a:r>
              <a:rPr lang="ru-RU" sz="2400">
                <a:solidFill>
                  <a:srgbClr val="000000"/>
                </a:solidFill>
                <a:latin typeface="Calibri" pitchFamily="34" charset="0"/>
              </a:rPr>
              <a:t>Як правило, хвороба починається  із малопомітних симптомів, але з часом вона прогресує. Найбільш часто на ранніх стадіях з</a:t>
            </a:r>
            <a:r>
              <a:rPr lang="en-US" sz="2400">
                <a:solidFill>
                  <a:srgbClr val="000000"/>
                </a:solidFill>
              </a:rPr>
              <a:t>'</a:t>
            </a:r>
            <a:r>
              <a:rPr lang="ru-RU" sz="2400">
                <a:solidFill>
                  <a:srgbClr val="000000"/>
                </a:solidFill>
                <a:latin typeface="Calibri" pitchFamily="34" charset="0"/>
              </a:rPr>
              <a:t>являється порушення короткочасної пам</a:t>
            </a:r>
            <a:r>
              <a:rPr lang="en-US" sz="2400">
                <a:solidFill>
                  <a:srgbClr val="000000"/>
                </a:solidFill>
              </a:rPr>
              <a:t>'</a:t>
            </a:r>
            <a:r>
              <a:rPr lang="ru-RU" sz="2400">
                <a:solidFill>
                  <a:srgbClr val="000000"/>
                </a:solidFill>
                <a:latin typeface="Calibri" pitchFamily="34" charset="0"/>
              </a:rPr>
              <a:t>яті, наприклад, </a:t>
            </a:r>
            <a:r>
              <a:rPr lang="ru-RU" sz="2400"/>
              <a:t>не здатність згадати інформацію, які тільки, що отримали. З розвитком хвороби відбувається втрата довготривалої пам'яті, відбувається порушення мови і когнітивних функцій, пацієнт втрачає здатність орієнтуватися в обстановці і доглядати за собою. Поступова втрата функцій організму веде до смерті.</a:t>
            </a:r>
          </a:p>
        </p:txBody>
      </p:sp>
      <p:pic>
        <p:nvPicPr>
          <p:cNvPr id="41986" name="Picture 2"/>
          <p:cNvPicPr>
            <a:picLocks noChangeAspect="1" noChangeArrowheads="1"/>
          </p:cNvPicPr>
          <p:nvPr/>
        </p:nvPicPr>
        <p:blipFill>
          <a:blip r:embed="rId2" cstate="print"/>
          <a:srcRect/>
          <a:stretch>
            <a:fillRect/>
          </a:stretch>
        </p:blipFill>
        <p:spPr bwMode="auto">
          <a:xfrm>
            <a:off x="0" y="3971925"/>
            <a:ext cx="3070225" cy="2886075"/>
          </a:xfrm>
          <a:prstGeom prst="rect">
            <a:avLst/>
          </a:prstGeom>
          <a:noFill/>
          <a:ln w="9525">
            <a:noFill/>
            <a:miter lim="800000"/>
            <a:headEnd/>
            <a:tailEnd/>
          </a:ln>
        </p:spPr>
      </p:pic>
      <p:pic>
        <p:nvPicPr>
          <p:cNvPr id="41987" name="Picture 4"/>
          <p:cNvPicPr>
            <a:picLocks noChangeAspect="1" noChangeArrowheads="1"/>
          </p:cNvPicPr>
          <p:nvPr/>
        </p:nvPicPr>
        <p:blipFill>
          <a:blip r:embed="rId3" cstate="print"/>
          <a:srcRect/>
          <a:stretch>
            <a:fillRect/>
          </a:stretch>
        </p:blipFill>
        <p:spPr bwMode="auto">
          <a:xfrm>
            <a:off x="3260725" y="3665538"/>
            <a:ext cx="5715000" cy="319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Прямоугольник 1"/>
          <p:cNvSpPr>
            <a:spLocks noChangeArrowheads="1"/>
          </p:cNvSpPr>
          <p:nvPr/>
        </p:nvSpPr>
        <p:spPr bwMode="auto">
          <a:xfrm>
            <a:off x="158750" y="0"/>
            <a:ext cx="9144000" cy="6188075"/>
          </a:xfrm>
          <a:prstGeom prst="rect">
            <a:avLst/>
          </a:prstGeom>
          <a:noFill/>
          <a:ln w="9525">
            <a:noFill/>
            <a:miter lim="800000"/>
            <a:headEnd/>
            <a:tailEnd/>
          </a:ln>
        </p:spPr>
        <p:txBody>
          <a:bodyPr>
            <a:spAutoFit/>
          </a:bodyPr>
          <a:lstStyle/>
          <a:p>
            <a:r>
              <a:rPr lang="ru-RU" sz="2000">
                <a:solidFill>
                  <a:srgbClr val="000000"/>
                </a:solidFill>
                <a:latin typeface="Calibri" pitchFamily="34" charset="0"/>
              </a:rPr>
              <a:t>Відомо 3 гени, мутації яких в основному дозволяють </a:t>
            </a:r>
            <a:r>
              <a:rPr lang="ru-RU" sz="2000"/>
              <a:t>пояснити походження рідкісної ранньої форми, проте поширена форма хвороби Альцгеймера поки не вкладається в рамки виключно генетичної моделі. Найбільш вираженим генетичним фактором ризику на даний момент вважається APOE, але варіації цього гена асоційовані лише з деякими випадками хвороби.</a:t>
            </a:r>
          </a:p>
          <a:p>
            <a:r>
              <a:rPr lang="ru-RU" sz="2000"/>
              <a:t>Менше 10% випадків хвороби у віці до 60 років пов'язані з аутосомно-домінантними (сімейними) мутаціями, які в загальному масиві становить менше 0,01%. Мутації виявлені в генах APP, пресеніліна 1 і пресеніліна 2, більшість з них підсилюють синтез малого білка Abeta42, основного компонента сенільних бляшок.</a:t>
            </a:r>
          </a:p>
          <a:p>
            <a:r>
              <a:rPr lang="ru-RU" sz="2000"/>
              <a:t>В роду більшості хворих не відзначається схильності до захворювання, проте гени можуть частково обумовлювати ризик. Найвідоміший генетичний фактор ризику - успадковується аллель E4 гена APOE, з якої може бути пов'язано до половини випадків пізньої спорадичної хвороби Альцгеймера. Генетики сходяться в думці про те, що багато інших генів можуть в якійсь мірі сприяти або перешкоджати розвитку пізньої хвороби Альцгеймера. Всього на асоціацію з цим поширеним типом хвороби перевірено понад 400 генів. Один з недавніх прикладів - варіація гена RELN, пов'язана з підвищеною захворюваністю у жінок.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ъект 1"/>
          <p:cNvSpPr>
            <a:spLocks noGrp="1"/>
          </p:cNvSpPr>
          <p:nvPr>
            <p:ph sz="quarter" idx="4294967295"/>
          </p:nvPr>
        </p:nvSpPr>
        <p:spPr>
          <a:xfrm>
            <a:off x="323850" y="260350"/>
            <a:ext cx="8351838" cy="2160588"/>
          </a:xfrm>
        </p:spPr>
        <p:txBody>
          <a:bodyPr/>
          <a:lstStyle/>
          <a:p>
            <a:pPr marL="0" indent="0" eaLnBrk="1" hangingPunct="1">
              <a:buFont typeface="Arial" charset="0"/>
              <a:buNone/>
            </a:pPr>
            <a:r>
              <a:rPr lang="ru-RU" sz="2000" smtClean="0"/>
              <a:t>Генеалогічне дерево родини з дуплікацією ділянки p11 16-ї хромосоми: психічні розлади. Тривога, депресія, спроби самогубства до 20 років. «Spectrum» - аутизм в широкому сенсі; ADHD - синдром дефіциту уваги і гіперактивності; Autism – аутизм.</a:t>
            </a:r>
          </a:p>
          <a:p>
            <a:pPr marL="0" indent="0" eaLnBrk="1" hangingPunct="1">
              <a:buFont typeface="Arial" charset="0"/>
              <a:buNone/>
            </a:pPr>
            <a:r>
              <a:rPr lang="ru-RU" sz="2000" smtClean="0"/>
              <a:t> Лабораторія клінічної генетики Наукового центру психічного здоров'я РАМН м.Москва</a:t>
            </a:r>
          </a:p>
        </p:txBody>
      </p:sp>
      <p:pic>
        <p:nvPicPr>
          <p:cNvPr id="44034" name="Picture 2"/>
          <p:cNvPicPr>
            <a:picLocks noChangeAspect="1" noChangeArrowheads="1"/>
          </p:cNvPicPr>
          <p:nvPr/>
        </p:nvPicPr>
        <p:blipFill>
          <a:blip r:embed="rId2" cstate="print"/>
          <a:srcRect/>
          <a:stretch>
            <a:fillRect/>
          </a:stretch>
        </p:blipFill>
        <p:spPr bwMode="auto">
          <a:xfrm>
            <a:off x="684213" y="2276475"/>
            <a:ext cx="7775575" cy="456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142875" y="214313"/>
            <a:ext cx="4357688" cy="5268912"/>
          </a:xfrm>
        </p:spPr>
        <p:txBody>
          <a:bodyPr/>
          <a:lstStyle/>
          <a:p>
            <a:pPr algn="just" eaLnBrk="1" hangingPunct="1">
              <a:buFont typeface="Arial" charset="0"/>
              <a:buNone/>
            </a:pPr>
            <a:r>
              <a:rPr lang="ru-RU" sz="2200" smtClean="0">
                <a:latin typeface="Times New Roman" pitchFamily="18" charset="0"/>
                <a:cs typeface="Times New Roman" pitchFamily="18" charset="0"/>
              </a:rPr>
              <a:t>             У психіатрії є багато фактів, які свідчать про істотну роль спадковості в етіології і патогенезі ендогенних та інших психічних захворювань. Основними з них є накопичення повторних випадків захворювання в сім'ях хворих і різна частота уражених родичів в залежності від ступеня споріднення з хворими.</a:t>
            </a:r>
          </a:p>
        </p:txBody>
      </p:sp>
      <p:pic>
        <p:nvPicPr>
          <p:cNvPr id="26626" name="Picture 2" descr="http://www.psyportal.net/wp-content/uploads/2011/06/psychiatric_genetics_chromosomes.jpg"/>
          <p:cNvPicPr>
            <a:picLocks noChangeAspect="1" noChangeArrowheads="1"/>
          </p:cNvPicPr>
          <p:nvPr/>
        </p:nvPicPr>
        <p:blipFill>
          <a:blip r:embed="rId2" cstate="print"/>
          <a:srcRect/>
          <a:stretch>
            <a:fillRect/>
          </a:stretch>
        </p:blipFill>
        <p:spPr bwMode="auto">
          <a:xfrm>
            <a:off x="4643438" y="142875"/>
            <a:ext cx="2667000" cy="2000250"/>
          </a:xfrm>
          <a:prstGeom prst="rect">
            <a:avLst/>
          </a:prstGeom>
          <a:noFill/>
          <a:ln w="9525">
            <a:noFill/>
            <a:miter lim="800000"/>
            <a:headEnd/>
            <a:tailEnd/>
          </a:ln>
        </p:spPr>
      </p:pic>
      <p:pic>
        <p:nvPicPr>
          <p:cNvPr id="26627" name="Picture 4" descr="http://ostriv.in.ua/images/publications/4/1774/1314267153.jpg"/>
          <p:cNvPicPr>
            <a:picLocks noChangeAspect="1" noChangeArrowheads="1"/>
          </p:cNvPicPr>
          <p:nvPr/>
        </p:nvPicPr>
        <p:blipFill>
          <a:blip r:embed="rId3" cstate="print"/>
          <a:srcRect/>
          <a:stretch>
            <a:fillRect/>
          </a:stretch>
        </p:blipFill>
        <p:spPr bwMode="auto">
          <a:xfrm>
            <a:off x="5786438" y="1928813"/>
            <a:ext cx="3048000" cy="22860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2214563" y="4071938"/>
            <a:ext cx="4845050" cy="257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250825" y="-315913"/>
            <a:ext cx="8229600" cy="1143001"/>
          </a:xfrm>
        </p:spPr>
        <p:txBody>
          <a:bodyPr/>
          <a:lstStyle/>
          <a:p>
            <a:pPr eaLnBrk="1" hangingPunct="1"/>
            <a:r>
              <a:rPr lang="ru-RU" smtClean="0"/>
              <a:t>Аутизм</a:t>
            </a:r>
          </a:p>
        </p:txBody>
      </p:sp>
      <p:sp>
        <p:nvSpPr>
          <p:cNvPr id="45058" name="Объект 2"/>
          <p:cNvSpPr>
            <a:spLocks noGrp="1"/>
          </p:cNvSpPr>
          <p:nvPr>
            <p:ph sz="quarter" idx="4294967295"/>
          </p:nvPr>
        </p:nvSpPr>
        <p:spPr>
          <a:xfrm>
            <a:off x="130175" y="757238"/>
            <a:ext cx="5616575" cy="4824412"/>
          </a:xfrm>
        </p:spPr>
        <p:txBody>
          <a:bodyPr/>
          <a:lstStyle/>
          <a:p>
            <a:pPr marL="0" indent="0" algn="just" eaLnBrk="1" hangingPunct="1">
              <a:lnSpc>
                <a:spcPct val="80000"/>
              </a:lnSpc>
              <a:buFont typeface="Arial" charset="0"/>
              <a:buNone/>
            </a:pPr>
            <a:r>
              <a:rPr lang="ru-RU" sz="2400" smtClean="0"/>
              <a:t>Аутизм - важке нейропсихічне захворювання, яке супроводжується різними розладами розумової діяльності, інтелектуальним недорозвиненням, а в деяких важких випадках - симптомами шизофренії та епілепсії. Вченим вдалося виявити шість генів, мутації яких ведуть до аутизму, якщо мутантні версії цих генів отримані дитиною від обох батьків. Один з них (c3orf58) у аутистів просто був відсутній (гомозиготна делеція). Решта п'ять генів - NHE9, PCDH10, contactin-3, RNF8 і SCN7A були присутні у аутистів, але робота цих генів виявилася порушеною через мутації.</a:t>
            </a:r>
          </a:p>
        </p:txBody>
      </p:sp>
      <p:pic>
        <p:nvPicPr>
          <p:cNvPr id="45059" name="Picture 2"/>
          <p:cNvPicPr>
            <a:picLocks noChangeAspect="1" noChangeArrowheads="1"/>
          </p:cNvPicPr>
          <p:nvPr/>
        </p:nvPicPr>
        <p:blipFill>
          <a:blip r:embed="rId2" cstate="print"/>
          <a:srcRect l="26112"/>
          <a:stretch>
            <a:fillRect/>
          </a:stretch>
        </p:blipFill>
        <p:spPr bwMode="auto">
          <a:xfrm>
            <a:off x="5757863" y="765175"/>
            <a:ext cx="3386137" cy="3546475"/>
          </a:xfrm>
          <a:prstGeom prst="rect">
            <a:avLst/>
          </a:prstGeom>
          <a:noFill/>
          <a:ln w="9525">
            <a:noFill/>
            <a:miter lim="800000"/>
            <a:headEnd/>
            <a:tailEnd/>
          </a:ln>
        </p:spPr>
      </p:pic>
      <p:pic>
        <p:nvPicPr>
          <p:cNvPr id="45060" name="Picture 2"/>
          <p:cNvPicPr>
            <a:picLocks noChangeAspect="1" noChangeArrowheads="1"/>
          </p:cNvPicPr>
          <p:nvPr/>
        </p:nvPicPr>
        <p:blipFill>
          <a:blip r:embed="rId3" cstate="print"/>
          <a:srcRect/>
          <a:stretch>
            <a:fillRect/>
          </a:stretch>
        </p:blipFill>
        <p:spPr bwMode="auto">
          <a:xfrm>
            <a:off x="5757863" y="4760913"/>
            <a:ext cx="3992562"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ъект 5"/>
          <p:cNvSpPr>
            <a:spLocks noGrp="1"/>
          </p:cNvSpPr>
          <p:nvPr>
            <p:ph sz="quarter" idx="4294967295"/>
          </p:nvPr>
        </p:nvSpPr>
        <p:spPr>
          <a:xfrm>
            <a:off x="4932363" y="3101975"/>
            <a:ext cx="3178175" cy="3268663"/>
          </a:xfrm>
        </p:spPr>
        <p:txBody>
          <a:bodyPr/>
          <a:lstStyle/>
          <a:p>
            <a:pPr marL="0" indent="0" algn="just" eaLnBrk="1" hangingPunct="1">
              <a:lnSpc>
                <a:spcPct val="80000"/>
              </a:lnSpc>
              <a:buFont typeface="Arial" charset="0"/>
              <a:buNone/>
            </a:pPr>
            <a:r>
              <a:rPr lang="ru-RU" sz="2000" smtClean="0"/>
              <a:t>Мутація мембранного білка NHE9, яка веде до аутизму. Стрілка показує місце точкової мутації, яка перетворила триплет CGA (кодує амінокислоту аргінін) в стоп-кодон (TGA). Мал. з обговорюваної статті в Science.</a:t>
            </a:r>
          </a:p>
        </p:txBody>
      </p:sp>
      <p:sp>
        <p:nvSpPr>
          <p:cNvPr id="4608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pic>
        <p:nvPicPr>
          <p:cNvPr id="46083" name="Рисунок 6" descr="Родословная семьи, в которой два брата-аутиста, гетерозиготные по мутации в гене NHE9, страдают эпилептическими припадками в большей или меньшей степени. Рис. из обсуждаемой статьи в Science"/>
          <p:cNvPicPr>
            <a:picLocks noChangeAspect="1" noChangeArrowheads="1"/>
          </p:cNvPicPr>
          <p:nvPr/>
        </p:nvPicPr>
        <p:blipFill>
          <a:blip r:embed="rId2" cstate="print"/>
          <a:srcRect/>
          <a:stretch>
            <a:fillRect/>
          </a:stretch>
        </p:blipFill>
        <p:spPr bwMode="auto">
          <a:xfrm>
            <a:off x="581025" y="228600"/>
            <a:ext cx="3198813" cy="2873375"/>
          </a:xfrm>
          <a:prstGeom prst="rect">
            <a:avLst/>
          </a:prstGeom>
          <a:noFill/>
          <a:ln w="9525">
            <a:noFill/>
            <a:miter lim="800000"/>
            <a:headEnd/>
            <a:tailEnd/>
          </a:ln>
        </p:spPr>
      </p:pic>
      <p:sp>
        <p:nvSpPr>
          <p:cNvPr id="46084" name="Rectangle 5"/>
          <p:cNvSpPr>
            <a:spLocks noChangeArrowheads="1"/>
          </p:cNvSpPr>
          <p:nvPr/>
        </p:nvSpPr>
        <p:spPr bwMode="auto">
          <a:xfrm rot="10800000" flipV="1">
            <a:off x="671513" y="3541713"/>
            <a:ext cx="3108325" cy="2289175"/>
          </a:xfrm>
          <a:prstGeom prst="rect">
            <a:avLst/>
          </a:prstGeom>
          <a:noFill/>
          <a:ln w="9525">
            <a:noFill/>
            <a:miter lim="800000"/>
            <a:headEnd/>
            <a:tailEnd/>
          </a:ln>
        </p:spPr>
        <p:txBody>
          <a:bodyPr anchor="ctr">
            <a:spAutoFit/>
          </a:bodyPr>
          <a:lstStyle/>
          <a:p>
            <a:pPr algn="just"/>
            <a:r>
              <a:rPr lang="ru-RU" altLang="ru-RU"/>
              <a:t>Родовід сім'ї, в якій два брата-аутиста, гетерозиготні по мутації в гені NHE9, страждають епілептичними припадками в більшій чи меншій мірі. Мал. з обговорюваної статті в Science.</a:t>
            </a:r>
          </a:p>
        </p:txBody>
      </p:sp>
      <p:pic>
        <p:nvPicPr>
          <p:cNvPr id="46085" name="Picture 7"/>
          <p:cNvPicPr>
            <a:picLocks noChangeAspect="1" noChangeArrowheads="1"/>
          </p:cNvPicPr>
          <p:nvPr/>
        </p:nvPicPr>
        <p:blipFill>
          <a:blip r:embed="rId3" cstate="print"/>
          <a:srcRect/>
          <a:stretch>
            <a:fillRect/>
          </a:stretch>
        </p:blipFill>
        <p:spPr bwMode="auto">
          <a:xfrm>
            <a:off x="4572000" y="228600"/>
            <a:ext cx="3887788"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088" y="1728788"/>
            <a:ext cx="7772400" cy="2663825"/>
          </a:xfrm>
          <a:solidFill>
            <a:schemeClr val="accent3">
              <a:lumMod val="20000"/>
              <a:lumOff val="80000"/>
            </a:schemeClr>
          </a:solidFill>
          <a:ln>
            <a:solidFill>
              <a:schemeClr val="tx2"/>
            </a:solidFill>
          </a:ln>
        </p:spPr>
        <p:txBody>
          <a:bodyPr>
            <a:normAutofit/>
          </a:bodyPr>
          <a:lstStyle/>
          <a:p>
            <a:pPr eaLnBrk="1" hangingPunct="1">
              <a:defRPr/>
            </a:pPr>
            <a:r>
              <a:rPr lang="ru-RU" sz="5400" smtClean="0"/>
              <a:t>Шизофренія іі генетика</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8130" name="Заголовок 1"/>
          <p:cNvSpPr>
            <a:spLocks noGrp="1"/>
          </p:cNvSpPr>
          <p:nvPr>
            <p:ph type="title"/>
          </p:nvPr>
        </p:nvSpPr>
        <p:spPr>
          <a:xfrm>
            <a:off x="212725" y="1338263"/>
            <a:ext cx="8931275" cy="1143000"/>
          </a:xfrm>
        </p:spPr>
        <p:txBody>
          <a:bodyPr/>
          <a:lstStyle/>
          <a:p>
            <a:pPr algn="l" eaLnBrk="1" hangingPunct="1"/>
            <a:r>
              <a:rPr lang="uk-UA" sz="2000" b="1" smtClean="0"/>
              <a:t>Шизофренія- психічне захворювання, яке характеризується дисгармонійністю і втратою єдності психічних функцій, довготривалим непреривним або нападоподібним перебігом із вираженими продуктивними психічними розладами, які призводять до змін особистості у вигляді зниження енергетичного потенціалу, емоціонального збіднення і зростаючим інвертуванням.</a:t>
            </a:r>
          </a:p>
        </p:txBody>
      </p:sp>
      <p:pic>
        <p:nvPicPr>
          <p:cNvPr id="16386" name="Picture 2" descr="Результат пошуку зображень за запитом &quot;Schizophrenia&quot;"/>
          <p:cNvPicPr>
            <a:picLocks noChangeAspect="1" noChangeArrowheads="1"/>
          </p:cNvPicPr>
          <p:nvPr/>
        </p:nvPicPr>
        <p:blipFill>
          <a:blip r:embed="rId3" cstate="print"/>
          <a:srcRect/>
          <a:stretch>
            <a:fillRect/>
          </a:stretch>
        </p:blipFill>
        <p:spPr bwMode="auto">
          <a:xfrm>
            <a:off x="2305050" y="3078163"/>
            <a:ext cx="4075113" cy="2714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1775" y="347663"/>
            <a:ext cx="5194300" cy="3484562"/>
          </a:xfrm>
          <a:solidFill>
            <a:schemeClr val="bg2">
              <a:lumMod val="90000"/>
            </a:schemeClr>
          </a:solidFill>
        </p:spPr>
        <p:txBody>
          <a:bodyPr>
            <a:normAutofit/>
          </a:bodyPr>
          <a:lstStyle/>
          <a:p>
            <a:pPr indent="342900" eaLnBrk="1" hangingPunct="1">
              <a:buFont typeface="Arial" charset="0"/>
              <a:buNone/>
              <a:defRPr/>
            </a:pPr>
            <a:r>
              <a:rPr lang="en-US" sz="2400" b="1" smtClean="0"/>
              <a:t>         </a:t>
            </a:r>
            <a:r>
              <a:rPr lang="ru-RU" sz="2400" b="1" i="1" smtClean="0"/>
              <a:t>Шизофренія</a:t>
            </a:r>
            <a:r>
              <a:rPr lang="ru-RU" sz="2400" b="1" smtClean="0"/>
              <a:t> </a:t>
            </a:r>
            <a:r>
              <a:rPr lang="ru-RU" sz="2400" smtClean="0"/>
              <a:t> (від греч. schizo — «розколюю» и phren — «розум»)  – це психічне захворювання, яке найчастіше супроводжується асоціальною поведінкою і неможливістю відрізнити реальну дійсність від вигаданої.</a:t>
            </a:r>
          </a:p>
        </p:txBody>
      </p:sp>
      <p:pic>
        <p:nvPicPr>
          <p:cNvPr id="49154" name="Picture 2" descr="schitsophrenia.jpg"/>
          <p:cNvPicPr>
            <a:picLocks noChangeAspect="1" noChangeArrowheads="1"/>
          </p:cNvPicPr>
          <p:nvPr/>
        </p:nvPicPr>
        <p:blipFill>
          <a:blip r:embed="rId2" cstate="print"/>
          <a:srcRect/>
          <a:stretch>
            <a:fillRect/>
          </a:stretch>
        </p:blipFill>
        <p:spPr bwMode="auto">
          <a:xfrm>
            <a:off x="5805488" y="444500"/>
            <a:ext cx="2951162" cy="3384550"/>
          </a:xfrm>
          <a:prstGeom prst="rect">
            <a:avLst/>
          </a:prstGeom>
          <a:noFill/>
          <a:ln w="9525">
            <a:noFill/>
            <a:miter lim="800000"/>
            <a:headEnd/>
            <a:tailEnd/>
          </a:ln>
        </p:spPr>
      </p:pic>
      <p:sp>
        <p:nvSpPr>
          <p:cNvPr id="5" name="Прямоугольник 4"/>
          <p:cNvSpPr/>
          <p:nvPr/>
        </p:nvSpPr>
        <p:spPr>
          <a:xfrm>
            <a:off x="468313" y="5229225"/>
            <a:ext cx="8424862" cy="136842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Типові симптоми: помилкові переконання і уявлення, невизначеність або сплутаність думок, слухові галюцинації, обмежені соціальні функції і емоційна експресія, пасивність.</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288" y="1341438"/>
            <a:ext cx="5256212" cy="5256212"/>
          </a:xfrm>
          <a:solidFill>
            <a:schemeClr val="accent3">
              <a:lumMod val="20000"/>
              <a:lumOff val="80000"/>
            </a:schemeClr>
          </a:solidFill>
        </p:spPr>
        <p:txBody>
          <a:bodyPr>
            <a:normAutofit/>
          </a:bodyPr>
          <a:lstStyle/>
          <a:p>
            <a:pPr indent="342900" eaLnBrk="1" hangingPunct="1">
              <a:defRPr/>
            </a:pPr>
            <a:r>
              <a:rPr lang="ru-RU" sz="2000" smtClean="0"/>
              <a:t>Шизофренія - важке хронічне інвалідизуюче мозкове захворювання, що вражає близько 1% популяції земної кулі.</a:t>
            </a:r>
          </a:p>
          <a:p>
            <a:pPr indent="342900" eaLnBrk="1" hangingPunct="1">
              <a:defRPr/>
            </a:pPr>
            <a:endParaRPr lang="ru-RU" sz="2000" smtClean="0"/>
          </a:p>
          <a:p>
            <a:pPr indent="342900" eaLnBrk="1" hangingPunct="1">
              <a:defRPr/>
            </a:pPr>
            <a:r>
              <a:rPr lang="ru-RU" sz="2000" smtClean="0"/>
              <a:t>Гетерогенність симптоматики, що лежить в основі сучасного виділення форм і варіантів перебігу даної патології, може бути частково обумовлена різноманітністю генетичної природи захворювання, а також складними взаємодіями генетичних механізмів і середовищних впливів.</a:t>
            </a:r>
            <a:endParaRPr lang="en-US" sz="2000" smtClean="0"/>
          </a:p>
        </p:txBody>
      </p:sp>
      <p:pic>
        <p:nvPicPr>
          <p:cNvPr id="5122" name="Picture 2" descr="http://svetnsk.ru/foto2.png?i=2036&amp;k=shizofreniya-foto"/>
          <p:cNvPicPr>
            <a:picLocks noChangeAspect="1" noChangeArrowheads="1"/>
          </p:cNvPicPr>
          <p:nvPr/>
        </p:nvPicPr>
        <p:blipFill>
          <a:blip r:embed="rId2" cstate="print"/>
          <a:srcRect/>
          <a:stretch>
            <a:fillRect/>
          </a:stretch>
        </p:blipFill>
        <p:spPr bwMode="auto">
          <a:xfrm>
            <a:off x="5868143" y="1268760"/>
            <a:ext cx="3189823" cy="2664296"/>
          </a:xfrm>
          <a:prstGeom prst="rect">
            <a:avLst/>
          </a:prstGeom>
          <a:ln>
            <a:noFill/>
          </a:ln>
          <a:effectLst>
            <a:softEdge rad="112500"/>
          </a:effectLst>
        </p:spPr>
      </p:pic>
      <p:pic>
        <p:nvPicPr>
          <p:cNvPr id="5124" name="Picture 4" descr="https://www.treatment-online.com.ua/images/2_neuro_psychic_system/2_4_neuro_psychic_system/2_2_87.jpg"/>
          <p:cNvPicPr>
            <a:picLocks noChangeAspect="1" noChangeArrowheads="1"/>
          </p:cNvPicPr>
          <p:nvPr/>
        </p:nvPicPr>
        <p:blipFill>
          <a:blip r:embed="rId3" cstate="print"/>
          <a:srcRect/>
          <a:stretch>
            <a:fillRect/>
          </a:stretch>
        </p:blipFill>
        <p:spPr bwMode="auto">
          <a:xfrm>
            <a:off x="5868144" y="4077072"/>
            <a:ext cx="3202950"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Заголовок 1"/>
          <p:cNvSpPr>
            <a:spLocks noGrp="1"/>
          </p:cNvSpPr>
          <p:nvPr>
            <p:ph type="title"/>
          </p:nvPr>
        </p:nvSpPr>
        <p:spPr>
          <a:xfrm>
            <a:off x="26988" y="-315913"/>
            <a:ext cx="7924800" cy="1143001"/>
          </a:xfrm>
        </p:spPr>
        <p:txBody>
          <a:bodyPr/>
          <a:lstStyle/>
          <a:p>
            <a:pPr eaLnBrk="1" hangingPunct="1"/>
            <a:r>
              <a:rPr lang="uk-UA" sz="2800" smtClean="0"/>
              <a:t>Спадкування шизофренії</a:t>
            </a:r>
            <a:endParaRPr lang="ru-RU" sz="2800" smtClean="0"/>
          </a:p>
        </p:txBody>
      </p:sp>
      <p:sp>
        <p:nvSpPr>
          <p:cNvPr id="51202" name="Объект 2"/>
          <p:cNvSpPr>
            <a:spLocks noGrp="1"/>
          </p:cNvSpPr>
          <p:nvPr>
            <p:ph sz="quarter" idx="4294967295"/>
          </p:nvPr>
        </p:nvSpPr>
        <p:spPr>
          <a:xfrm>
            <a:off x="0" y="765175"/>
            <a:ext cx="9144000" cy="3992563"/>
          </a:xfrm>
        </p:spPr>
        <p:txBody>
          <a:bodyPr/>
          <a:lstStyle/>
          <a:p>
            <a:pPr marL="0" indent="0" algn="just" eaLnBrk="1" hangingPunct="1">
              <a:buFont typeface="Arial" charset="0"/>
              <a:buNone/>
            </a:pPr>
            <a:r>
              <a:rPr lang="ru-RU" sz="2400" smtClean="0"/>
              <a:t>Генетична схильність до шизофренії, можливо, визначається сотнями, і навіть тисячами, генів. Багато з виявлених алелей є рецесивними. Це дає підставу думати, що при еволюції людини відбувався відбір алелей, які збільшують ризик розвитку шизофренії. При шизофренії знаходять зміни в ряді генів - таких, як NRG (8р21-22), DTNBI (6р22), G72 (локус 13q34 і 12q24) і ін. Крім того, в якості ймовірного джерела генів, зчеплених з психічною патологією, розглядають різні алелІ генів глутаматних рецепторів.</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ъект 2"/>
          <p:cNvSpPr>
            <a:spLocks noGrp="1"/>
          </p:cNvSpPr>
          <p:nvPr>
            <p:ph sz="quarter" idx="4294967295"/>
          </p:nvPr>
        </p:nvSpPr>
        <p:spPr>
          <a:xfrm>
            <a:off x="457200" y="404813"/>
            <a:ext cx="8229600" cy="5976937"/>
          </a:xfrm>
        </p:spPr>
        <p:txBody>
          <a:bodyPr/>
          <a:lstStyle/>
          <a:p>
            <a:pPr marL="0" indent="0" eaLnBrk="1" hangingPunct="1"/>
            <a:r>
              <a:rPr lang="ru-RU" sz="2000" smtClean="0"/>
              <a:t>Більшість CNV (варіацій кількості повторів) НЕ успадковані, а є результатом спонтанних мутацій ДНК в момент зачаття або розвитку, які можуть бути відповідальні за споріднені випадки шизофренії. Так, у пацієнтів з шизофренією без сімейного анамнезу захворювання виявлено у вісім разів більше рідкісних спонтанних мутацій, ніж у контрольній групі. Дані мутації в основному торкалися шляху формування мозку. Ця знахідка може також пояснити, чому шизофренія персистує в популяції, а не підкоряється природному відбору. Так у 27 з 53 пацієнтів зі спорідненими випадками шизофренії виявлено 40 мутацій de novo, які зачіпають 40 генів.</a:t>
            </a:r>
          </a:p>
          <a:p>
            <a:pPr marL="0" indent="0" eaLnBrk="1" hangingPunct="1"/>
            <a:r>
              <a:rPr lang="ru-RU" sz="2000" smtClean="0"/>
              <a:t>Серед генів, функція яких порушується шляхом CNV, - ген нейрексіна 1 (NRXN1), послідовність нуклеотидів якого розривається делецією в ділянці 2p16, і ген білка А2, який зв'язує попередник амілоїду (APBA2), в якому відбувається дуплікація. Обидва гена необхідні для утворення і функціонування синапсів.</a:t>
            </a:r>
          </a:p>
          <a:p>
            <a:pPr marL="0" indent="0" eaLnBrk="1" hangingPunct="1"/>
            <a:r>
              <a:rPr lang="ru-RU" sz="2000" smtClean="0"/>
              <a:t>У частини пацієнтів з шизофренією також виявлені дуплікації в регіоні 15q11-q13 хромосоми материнського походження. Цей локус містить регіон управління імпринтингом, з різним способом метилування материнських і батьківських алелей, що впливає на експресію декількох генів, необхідних для розвитку нервової системи.</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2"/>
          <p:cNvSpPr>
            <a:spLocks noGrp="1"/>
          </p:cNvSpPr>
          <p:nvPr>
            <p:ph sz="quarter" idx="4294967295"/>
          </p:nvPr>
        </p:nvSpPr>
        <p:spPr>
          <a:xfrm>
            <a:off x="323850" y="0"/>
            <a:ext cx="8229600" cy="5362575"/>
          </a:xfrm>
        </p:spPr>
        <p:txBody>
          <a:bodyPr/>
          <a:lstStyle/>
          <a:p>
            <a:pPr marL="0" indent="0" eaLnBrk="1" hangingPunct="1"/>
            <a:r>
              <a:rPr lang="ru-RU" sz="2000" smtClean="0"/>
              <a:t>Кілька генів, залучених у формуванні ЦНС, локалізовані в хромосомних локусах, в яких також ідентифіковані гени-кандидати підвищеного ризику шизофренії, які характеризуються поліморфним статусом і змінюють свою експресію в ембріогенезі. Наприклад, у дітей з раннім початком захворювання, гіпофункцією фронтальної кори і зниженим обсягом сірої речовини кори при МРТ, виявлено 3 SNP в гені GAD1, який кодує білок GAD67.</a:t>
            </a:r>
          </a:p>
          <a:p>
            <a:pPr marL="0" indent="0" eaLnBrk="1" hangingPunct="1"/>
            <a:r>
              <a:rPr lang="ru-RU" sz="2000" smtClean="0"/>
              <a:t>Більш важливим є те, що більшість асоційованих з ризиком шизофренії специфічних генів, включаючи DISC1, NRG1, DTNP1, ген NCAM - молекули адгезії нервових клітин, а також RELN, BDNF, NR1-субодиниці NMDA-рецепторів, грають важливу роль у формуванні мозку, нейротрансмісії і синаптичної пластичності.</a:t>
            </a:r>
          </a:p>
          <a:p>
            <a:pPr marL="0" indent="0" eaLnBrk="1" hangingPunct="1"/>
            <a:r>
              <a:rPr lang="ru-RU" sz="2000" smtClean="0"/>
              <a:t>Показано, що при шизофренії збільшується вміст в постсмертному мозку miR-181b, miR-15a, miR-15b, miR-195, і miR-107, серед генів-мішеней яких гени рецепторів глутумата: GRM5, GRM7, GRIK2, GRIN1 і GRID, серотоніну (HTR1B, HTR2C і HTR4), ГАМК (GABR1, GABRA1), дофаміну (DRD1), М-холінорецептора 1, і інші гени-кандидати, залучені в патогенез захворювання: мозкових нейротрофічних факторів (BDNF), нейрегуліна 1 (NRG1), RELN, атаксіна 2 [1].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457200" y="0"/>
            <a:ext cx="8229600" cy="1196975"/>
          </a:xfrm>
        </p:spPr>
        <p:txBody>
          <a:bodyPr/>
          <a:lstStyle/>
          <a:p>
            <a:pPr eaLnBrk="1" hangingPunct="1"/>
            <a:r>
              <a:rPr lang="ru-RU" b="1" smtClean="0"/>
              <a:t>Етіологія</a:t>
            </a:r>
            <a:endParaRPr lang="ru-RU" smtClean="0"/>
          </a:p>
        </p:txBody>
      </p:sp>
      <p:sp>
        <p:nvSpPr>
          <p:cNvPr id="3" name="Содержимое 2"/>
          <p:cNvSpPr>
            <a:spLocks noGrp="1"/>
          </p:cNvSpPr>
          <p:nvPr>
            <p:ph idx="1"/>
          </p:nvPr>
        </p:nvSpPr>
        <p:spPr>
          <a:xfrm>
            <a:off x="250825" y="1052513"/>
            <a:ext cx="8497888" cy="2520950"/>
          </a:xfrm>
          <a:solidFill>
            <a:schemeClr val="accent1">
              <a:lumMod val="20000"/>
              <a:lumOff val="80000"/>
            </a:schemeClr>
          </a:solidFill>
        </p:spPr>
        <p:txBody>
          <a:bodyPr>
            <a:normAutofit/>
          </a:bodyPr>
          <a:lstStyle/>
          <a:p>
            <a:pPr lvl="1" eaLnBrk="1" hangingPunct="1">
              <a:buFont typeface="Arial" charset="0"/>
              <a:buNone/>
              <a:defRPr/>
            </a:pPr>
            <a:r>
              <a:rPr lang="ru-RU" sz="1800" smtClean="0"/>
              <a:t>Велике значення в розвитку захворюванні має вік. Часто процес починається в ранньому та юнацькому пубертатному віці (10-25 років), рідше в інволюційному періоді (після 40 років).</a:t>
            </a:r>
          </a:p>
          <a:p>
            <a:pPr indent="342900" eaLnBrk="1" hangingPunct="1">
              <a:defRPr/>
            </a:pPr>
            <a:r>
              <a:rPr lang="ru-RU" sz="1800" smtClean="0"/>
              <a:t>Також має значення фізіологічна перебудова, пов'язана з вагітністю, пологами, післяпологовим періодом.</a:t>
            </a:r>
          </a:p>
          <a:p>
            <a:pPr indent="342900" eaLnBrk="1" hangingPunct="1">
              <a:defRPr/>
            </a:pPr>
            <a:r>
              <a:rPr lang="ru-RU" sz="1800" smtClean="0"/>
              <a:t>На виникнення захворювання впливають деякі інфекції і інтоксикації (насамперед алкоголь).</a:t>
            </a:r>
            <a:endParaRPr lang="en-US" sz="1800" smtClean="0"/>
          </a:p>
        </p:txBody>
      </p:sp>
      <p:sp>
        <p:nvSpPr>
          <p:cNvPr id="4" name="Прямоугольник 3"/>
          <p:cNvSpPr/>
          <p:nvPr/>
        </p:nvSpPr>
        <p:spPr>
          <a:xfrm>
            <a:off x="250825" y="3716338"/>
            <a:ext cx="5329238" cy="2881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a:defRPr/>
            </a:pPr>
            <a:r>
              <a:rPr lang="ru-RU">
                <a:solidFill>
                  <a:schemeClr val="tx1"/>
                </a:solidFill>
                <a:latin typeface="Arial" charset="0"/>
                <a:cs typeface="Arial" charset="0"/>
              </a:rPr>
              <a:t>Причини, що викликають захворювання, до сих пір не відомі. Велике значення має спадковий фактор. Азотисті сполуки, пов'язані з ДНК, у хворих на шизофренію відрізняються за своїми серологічним властивостям від здорових людей.</a:t>
            </a:r>
          </a:p>
          <a:p>
            <a:pPr indent="342900" algn="ctr">
              <a:defRPr/>
            </a:pPr>
            <a:r>
              <a:rPr lang="ru-RU">
                <a:solidFill>
                  <a:schemeClr val="tx1"/>
                </a:solidFill>
                <a:latin typeface="Arial" charset="0"/>
                <a:cs typeface="Arial" charset="0"/>
              </a:rPr>
              <a:t>У хворого спостерігається лабільність імунологічна реактивність на протязі хвороби. У сироватці хворих виявляються чужорідні антигени.</a:t>
            </a:r>
          </a:p>
        </p:txBody>
      </p:sp>
      <p:pic>
        <p:nvPicPr>
          <p:cNvPr id="27650" name="Picture 2" descr="http://www.thecambodiaherald.com/images/upload/health/YjViMzQ1ZmYxN2ZkZmM5YzJlZWE4ZjllOTJkYTI2/760_450/Oxytocin%20%E2%80%93%20The%20Love%20Hormone.jpg"/>
          <p:cNvPicPr>
            <a:picLocks noChangeAspect="1" noChangeArrowheads="1"/>
          </p:cNvPicPr>
          <p:nvPr/>
        </p:nvPicPr>
        <p:blipFill>
          <a:blip r:embed="rId2" cstate="print"/>
          <a:srcRect/>
          <a:stretch>
            <a:fillRect/>
          </a:stretch>
        </p:blipFill>
        <p:spPr bwMode="auto">
          <a:xfrm>
            <a:off x="5652120" y="3573016"/>
            <a:ext cx="3240360" cy="29523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Содержимое 2"/>
          <p:cNvSpPr>
            <a:spLocks noGrp="1"/>
          </p:cNvSpPr>
          <p:nvPr>
            <p:ph idx="1"/>
          </p:nvPr>
        </p:nvSpPr>
        <p:spPr>
          <a:xfrm>
            <a:off x="285750" y="571500"/>
            <a:ext cx="8401050" cy="3500438"/>
          </a:xfrm>
        </p:spPr>
        <p:txBody>
          <a:bodyPr/>
          <a:lstStyle/>
          <a:p>
            <a:pPr algn="just" eaLnBrk="1" hangingPunct="1">
              <a:lnSpc>
                <a:spcPct val="70000"/>
              </a:lnSpc>
              <a:buFont typeface="Arial" charset="0"/>
              <a:buNone/>
            </a:pPr>
            <a:r>
              <a:rPr lang="ru-RU" sz="2200" smtClean="0"/>
              <a:t>                </a:t>
            </a:r>
            <a:r>
              <a:rPr lang="ru-RU" sz="2200" smtClean="0">
                <a:latin typeface="Times New Roman" pitchFamily="18" charset="0"/>
                <a:cs typeface="Times New Roman" pitchFamily="18" charset="0"/>
              </a:rPr>
              <a:t>Сучасне вивчення спадкового нахилу до психічних захворювань, а також ролі факторів середовища в прояві психічної патології засноване на комплексному застосуванні різних методів медичної генетики. У генетиці психічних хвороб традиційно виділяють наступні методи: популяційний, генеалогічний, блізнюковий, цитогенетичний, біохімічний, молекулярно-генетичний і моделювання. Природно, при використанні перерахованих методів передбачається їх диференціація по об'єктах дослідження (популяції, сім‘я, близнюки, хромосоми, клітини, ДНК і ін.) І методикам дослідження (епідеміологічні, математичні, клінічні та клініко-лабораторні, біохімічні, молекулярні і ін.). Враховується також можливість використання різних методик в процесі обстеження пацієнтів, членів їх сімей, контрольних вибірок.</a:t>
            </a:r>
          </a:p>
        </p:txBody>
      </p:sp>
      <p:pic>
        <p:nvPicPr>
          <p:cNvPr id="27650" name="Picture 2" descr="http://subject.com.ua/biology/zno/zno.files/image039.jpg"/>
          <p:cNvPicPr>
            <a:picLocks noChangeAspect="1" noChangeArrowheads="1"/>
          </p:cNvPicPr>
          <p:nvPr/>
        </p:nvPicPr>
        <p:blipFill>
          <a:blip r:embed="rId2" cstate="print"/>
          <a:srcRect/>
          <a:stretch>
            <a:fillRect/>
          </a:stretch>
        </p:blipFill>
        <p:spPr bwMode="auto">
          <a:xfrm>
            <a:off x="357188" y="4000500"/>
            <a:ext cx="8591550"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457200" y="0"/>
            <a:ext cx="8229600" cy="981075"/>
          </a:xfrm>
        </p:spPr>
        <p:txBody>
          <a:bodyPr/>
          <a:lstStyle/>
          <a:p>
            <a:pPr eaLnBrk="1" hangingPunct="1"/>
            <a:r>
              <a:rPr lang="ru-RU" b="1" smtClean="0"/>
              <a:t>Патогенез</a:t>
            </a:r>
          </a:p>
        </p:txBody>
      </p:sp>
      <p:sp>
        <p:nvSpPr>
          <p:cNvPr id="55298" name="Содержимое 2"/>
          <p:cNvSpPr>
            <a:spLocks noGrp="1"/>
          </p:cNvSpPr>
          <p:nvPr>
            <p:ph idx="1"/>
          </p:nvPr>
        </p:nvSpPr>
        <p:spPr>
          <a:xfrm>
            <a:off x="250825" y="836613"/>
            <a:ext cx="8713788" cy="1728787"/>
          </a:xfrm>
        </p:spPr>
        <p:txBody>
          <a:bodyPr/>
          <a:lstStyle/>
          <a:p>
            <a:pPr indent="342900" algn="just" eaLnBrk="1" hangingPunct="1">
              <a:lnSpc>
                <a:spcPct val="80000"/>
              </a:lnSpc>
              <a:buFont typeface="Arial" charset="0"/>
              <a:buNone/>
            </a:pPr>
            <a:r>
              <a:rPr lang="ru-RU" sz="2000" smtClean="0"/>
              <a:t>Шизофренія - це церебральне захворювання, при якому головним є порушення вищої нервової (психічної) діяльності. Відбувається порушення співвідношень між корою і підкіркою, також для хворих характерна підвищене гальмування діяльності мозку.</a:t>
            </a:r>
          </a:p>
        </p:txBody>
      </p:sp>
      <p:pic>
        <p:nvPicPr>
          <p:cNvPr id="55299" name="Picture 1" descr="C:\Users\Администратор\Desktop\What-Causes-Schizophrenia.jpg"/>
          <p:cNvPicPr>
            <a:picLocks noChangeAspect="1" noChangeArrowheads="1"/>
          </p:cNvPicPr>
          <p:nvPr/>
        </p:nvPicPr>
        <p:blipFill>
          <a:blip r:embed="rId2" cstate="print"/>
          <a:srcRect/>
          <a:stretch>
            <a:fillRect/>
          </a:stretch>
        </p:blipFill>
        <p:spPr bwMode="auto">
          <a:xfrm>
            <a:off x="323850" y="2420938"/>
            <a:ext cx="4464050" cy="2879725"/>
          </a:xfrm>
          <a:prstGeom prst="rect">
            <a:avLst/>
          </a:prstGeom>
          <a:noFill/>
          <a:ln w="9525">
            <a:noFill/>
            <a:miter lim="800000"/>
            <a:headEnd/>
            <a:tailEnd/>
          </a:ln>
        </p:spPr>
      </p:pic>
      <p:sp>
        <p:nvSpPr>
          <p:cNvPr id="5" name="Прямоугольник 4"/>
          <p:cNvSpPr/>
          <p:nvPr/>
        </p:nvSpPr>
        <p:spPr>
          <a:xfrm>
            <a:off x="323850" y="5445125"/>
            <a:ext cx="8640763" cy="14128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Мал. Зміни в головному мозку при шизофренії</a:t>
            </a:r>
          </a:p>
          <a:p>
            <a:pPr algn="ctr">
              <a:defRPr/>
            </a:pPr>
            <a:r>
              <a:rPr lang="ru-RU">
                <a:solidFill>
                  <a:schemeClr val="tx1"/>
                </a:solidFill>
                <a:latin typeface="Arial" charset="0"/>
                <a:cs typeface="Arial" charset="0"/>
              </a:rPr>
              <a:t>На даному класичному МРТ на одному і тому ж рівні голови представлені зліва пацієнт з шизофренією і норма. Різниця очевидна: стрілочкою вказано розширення бічних шлуночків типова ознака по МРТ у пацієнтів з шизофренією</a:t>
            </a:r>
          </a:p>
        </p:txBody>
      </p:sp>
      <p:pic>
        <p:nvPicPr>
          <p:cNvPr id="55301" name="Picture 3" descr="http://secondopinions.ru/images/article/4_23_12_15.jpg"/>
          <p:cNvPicPr>
            <a:picLocks noChangeAspect="1" noChangeArrowheads="1"/>
          </p:cNvPicPr>
          <p:nvPr/>
        </p:nvPicPr>
        <p:blipFill>
          <a:blip r:embed="rId3" cstate="print"/>
          <a:srcRect/>
          <a:stretch>
            <a:fillRect/>
          </a:stretch>
        </p:blipFill>
        <p:spPr bwMode="auto">
          <a:xfrm>
            <a:off x="4859338" y="2420938"/>
            <a:ext cx="4033837"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http://secondopinions.ru/images/article/8_23_12_15.jpg"/>
          <p:cNvPicPr>
            <a:picLocks noChangeAspect="1" noChangeArrowheads="1"/>
          </p:cNvPicPr>
          <p:nvPr/>
        </p:nvPicPr>
        <p:blipFill>
          <a:blip r:embed="rId2" cstate="print"/>
          <a:srcRect/>
          <a:stretch>
            <a:fillRect/>
          </a:stretch>
        </p:blipFill>
        <p:spPr bwMode="auto">
          <a:xfrm>
            <a:off x="250825" y="260350"/>
            <a:ext cx="5400675" cy="3313113"/>
          </a:xfrm>
          <a:prstGeom prst="rect">
            <a:avLst/>
          </a:prstGeom>
          <a:noFill/>
          <a:ln w="9525">
            <a:noFill/>
            <a:miter lim="800000"/>
            <a:headEnd/>
            <a:tailEnd/>
          </a:ln>
        </p:spPr>
      </p:pic>
      <p:sp>
        <p:nvSpPr>
          <p:cNvPr id="5" name="Прямоугольник 4"/>
          <p:cNvSpPr/>
          <p:nvPr/>
        </p:nvSpPr>
        <p:spPr>
          <a:xfrm>
            <a:off x="250825" y="3644900"/>
            <a:ext cx="5400675" cy="28797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Представлені абсолютні (монозиготні) близнюки. Справа хворий на шизофренію, а зліва норма. МРТ виконано на одному і тому ж рівні головного мозку. У хворого виражений підвищений сигнал від мозкової речовини, розширення шлуночків, атрофія мозкової речовини.</a:t>
            </a:r>
          </a:p>
        </p:txBody>
      </p:sp>
      <p:pic>
        <p:nvPicPr>
          <p:cNvPr id="56323" name="Picture 4" descr="http://secondopinions.ru/images/article/9_23_12_15.jpg"/>
          <p:cNvPicPr>
            <a:picLocks noChangeAspect="1" noChangeArrowheads="1"/>
          </p:cNvPicPr>
          <p:nvPr/>
        </p:nvPicPr>
        <p:blipFill>
          <a:blip r:embed="rId3" cstate="print"/>
          <a:srcRect/>
          <a:stretch>
            <a:fillRect/>
          </a:stretch>
        </p:blipFill>
        <p:spPr bwMode="auto">
          <a:xfrm>
            <a:off x="5940425" y="260350"/>
            <a:ext cx="3024188" cy="3313113"/>
          </a:xfrm>
          <a:prstGeom prst="rect">
            <a:avLst/>
          </a:prstGeom>
          <a:noFill/>
          <a:ln w="9525">
            <a:noFill/>
            <a:miter lim="800000"/>
            <a:headEnd/>
            <a:tailEnd/>
          </a:ln>
        </p:spPr>
      </p:pic>
      <p:sp>
        <p:nvSpPr>
          <p:cNvPr id="7" name="Прямоугольник 6"/>
          <p:cNvSpPr/>
          <p:nvPr/>
        </p:nvSpPr>
        <p:spPr>
          <a:xfrm>
            <a:off x="5940425" y="3644900"/>
            <a:ext cx="3024188" cy="28797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У пацієнта психоз - шизофренія маніакального перебігу. МРТ головного мозку. Виявлено арахноїдальні кісти головного мозку</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Заголовок 1"/>
          <p:cNvSpPr>
            <a:spLocks noGrp="1"/>
          </p:cNvSpPr>
          <p:nvPr>
            <p:ph type="title"/>
          </p:nvPr>
        </p:nvSpPr>
        <p:spPr/>
        <p:txBody>
          <a:bodyPr/>
          <a:lstStyle/>
          <a:p>
            <a:pPr eaLnBrk="1" hangingPunct="1"/>
            <a:r>
              <a:rPr lang="ru-RU" b="1" smtClean="0"/>
              <a:t>Спадкові причини шизофренії</a:t>
            </a:r>
          </a:p>
        </p:txBody>
      </p:sp>
      <p:sp>
        <p:nvSpPr>
          <p:cNvPr id="3" name="Содержимое 2"/>
          <p:cNvSpPr>
            <a:spLocks noGrp="1"/>
          </p:cNvSpPr>
          <p:nvPr>
            <p:ph idx="1"/>
          </p:nvPr>
        </p:nvSpPr>
        <p:spPr>
          <a:xfrm>
            <a:off x="250825" y="4868863"/>
            <a:ext cx="8569325" cy="1728787"/>
          </a:xfrm>
          <a:solidFill>
            <a:schemeClr val="accent3">
              <a:lumMod val="20000"/>
              <a:lumOff val="80000"/>
            </a:schemeClr>
          </a:solidFill>
        </p:spPr>
        <p:txBody>
          <a:bodyPr>
            <a:normAutofit/>
          </a:bodyPr>
          <a:lstStyle/>
          <a:p>
            <a:pPr indent="342900" algn="just" eaLnBrk="1" hangingPunct="1">
              <a:lnSpc>
                <a:spcPct val="80000"/>
              </a:lnSpc>
              <a:buFont typeface="Arial" charset="0"/>
              <a:buNone/>
              <a:defRPr/>
            </a:pPr>
            <a:endParaRPr lang="ru-RU" sz="2200" smtClean="0"/>
          </a:p>
          <a:p>
            <a:pPr indent="342900" algn="just" eaLnBrk="1" hangingPunct="1">
              <a:lnSpc>
                <a:spcPct val="80000"/>
              </a:lnSpc>
              <a:buFont typeface="Arial" charset="0"/>
              <a:buNone/>
              <a:defRPr/>
            </a:pPr>
            <a:r>
              <a:rPr lang="ru-RU" sz="2000" smtClean="0"/>
              <a:t>Вченим вдалося наблизитися до розуміння генетичних підстав шизофренії. В ході двох незалежних масштабних досліджень були виявлені мутації, що підвищують ризик захворювання в 15 разів.</a:t>
            </a:r>
          </a:p>
        </p:txBody>
      </p:sp>
      <p:pic>
        <p:nvPicPr>
          <p:cNvPr id="57347" name="Picture 2" descr="http://www.membrana.ru/storage/img/n/njx.jpg"/>
          <p:cNvPicPr>
            <a:picLocks noChangeAspect="1" noChangeArrowheads="1"/>
          </p:cNvPicPr>
          <p:nvPr/>
        </p:nvPicPr>
        <p:blipFill>
          <a:blip r:embed="rId2" cstate="print"/>
          <a:srcRect/>
          <a:stretch>
            <a:fillRect/>
          </a:stretch>
        </p:blipFill>
        <p:spPr bwMode="auto">
          <a:xfrm>
            <a:off x="3492500" y="1484313"/>
            <a:ext cx="5391150" cy="3744912"/>
          </a:xfrm>
          <a:prstGeom prst="rect">
            <a:avLst/>
          </a:prstGeom>
          <a:noFill/>
          <a:ln w="9525">
            <a:noFill/>
            <a:miter lim="800000"/>
            <a:headEnd/>
            <a:tailEnd/>
          </a:ln>
        </p:spPr>
      </p:pic>
      <p:sp>
        <p:nvSpPr>
          <p:cNvPr id="5" name="Прямоугольник 4"/>
          <p:cNvSpPr/>
          <p:nvPr/>
        </p:nvSpPr>
        <p:spPr>
          <a:xfrm>
            <a:off x="250825" y="1557338"/>
            <a:ext cx="3097213" cy="324008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lgn="ctr">
              <a:defRPr/>
            </a:pPr>
            <a:r>
              <a:rPr lang="ru-RU">
                <a:solidFill>
                  <a:schemeClr val="tx1"/>
                </a:solidFill>
                <a:latin typeface="Arial" charset="0"/>
                <a:cs typeface="Arial" charset="0"/>
              </a:rPr>
              <a:t>Можлива роль генів шизофренії в головному мозку: порушення передачі сигналів в глутаматергічних синапсах (glutamatergic synapse).</a:t>
            </a:r>
          </a:p>
          <a:p>
            <a:pPr indent="457200" algn="ctr">
              <a:defRPr/>
            </a:pPr>
            <a:r>
              <a:rPr lang="ru-RU">
                <a:solidFill>
                  <a:schemeClr val="tx1"/>
                </a:solidFill>
                <a:latin typeface="Arial" charset="0"/>
                <a:cs typeface="Arial" charset="0"/>
              </a:rPr>
              <a:t>Ген ZNF804A, наявність якого теж підвищує ризик захворювання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p:txBody>
          <a:bodyPr/>
          <a:lstStyle/>
          <a:p>
            <a:pPr eaLnBrk="1" hangingPunct="1"/>
            <a:r>
              <a:rPr lang="ru-RU" smtClean="0"/>
              <a:t>З чим пов'язаний ризик виникнення шизофренії</a:t>
            </a:r>
          </a:p>
        </p:txBody>
      </p:sp>
      <p:sp>
        <p:nvSpPr>
          <p:cNvPr id="6" name="Содержимое 5"/>
          <p:cNvSpPr>
            <a:spLocks noGrp="1"/>
          </p:cNvSpPr>
          <p:nvPr>
            <p:ph idx="1"/>
          </p:nvPr>
        </p:nvSpPr>
        <p:spPr>
          <a:xfrm>
            <a:off x="250825" y="1412875"/>
            <a:ext cx="8642350" cy="1655763"/>
          </a:xfrm>
          <a:solidFill>
            <a:schemeClr val="accent3">
              <a:lumMod val="20000"/>
              <a:lumOff val="80000"/>
            </a:schemeClr>
          </a:solidFill>
        </p:spPr>
        <p:txBody>
          <a:bodyPr>
            <a:normAutofit/>
          </a:bodyPr>
          <a:lstStyle/>
          <a:p>
            <a:pPr indent="457200" algn="just" eaLnBrk="1" hangingPunct="1">
              <a:lnSpc>
                <a:spcPct val="80000"/>
              </a:lnSpc>
              <a:buFont typeface="Arial" charset="0"/>
              <a:buNone/>
              <a:defRPr/>
            </a:pPr>
            <a:r>
              <a:rPr lang="ru-RU" sz="2000" smtClean="0"/>
              <a:t>З ранніх досліджень вчені дізналися, що один з головних генетичних факторів збільшення ризику розвитку шизофренії знаходиться в області шостої хромосоми ДНК. Нові результати змушують заглибитися в вивчення ще одного гена в цьому районі - комплементарного компонента 4, або С4 - він бере участь в роботі імунної системи.</a:t>
            </a:r>
          </a:p>
        </p:txBody>
      </p:sp>
      <p:pic>
        <p:nvPicPr>
          <p:cNvPr id="58371" name="Picture 2" descr="http://journals.cambridge.org/fulltext_content/ERM/ERM5_07/S1462399403005957sup009.gif"/>
          <p:cNvPicPr>
            <a:picLocks noChangeAspect="1" noChangeArrowheads="1"/>
          </p:cNvPicPr>
          <p:nvPr/>
        </p:nvPicPr>
        <p:blipFill>
          <a:blip r:embed="rId2" cstate="print"/>
          <a:srcRect/>
          <a:stretch>
            <a:fillRect/>
          </a:stretch>
        </p:blipFill>
        <p:spPr bwMode="auto">
          <a:xfrm>
            <a:off x="179388" y="3213100"/>
            <a:ext cx="4321175" cy="3425825"/>
          </a:xfrm>
          <a:prstGeom prst="rect">
            <a:avLst/>
          </a:prstGeom>
          <a:noFill/>
          <a:ln w="9525">
            <a:noFill/>
            <a:miter lim="800000"/>
            <a:headEnd/>
            <a:tailEnd/>
          </a:ln>
        </p:spPr>
      </p:pic>
      <p:sp>
        <p:nvSpPr>
          <p:cNvPr id="8" name="Прямоугольник 7"/>
          <p:cNvSpPr/>
          <p:nvPr/>
        </p:nvSpPr>
        <p:spPr>
          <a:xfrm>
            <a:off x="4572000" y="3284538"/>
            <a:ext cx="4392613" cy="338455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defRPr/>
            </a:pPr>
            <a:r>
              <a:rPr lang="ru-RU">
                <a:solidFill>
                  <a:schemeClr val="tx1"/>
                </a:solidFill>
                <a:latin typeface="Arial" charset="0"/>
                <a:cs typeface="Arial" charset="0"/>
              </a:rPr>
              <a:t>Виявили, що кількість копій наявного у людей гена С4 і довжина цієї ділянки показують, наскільки інтенсивним було участь компонента в роботі мозку. Потім вчені звернулися до бази даних геному і зібрали інформацію про активність гена C4 у 28 800 людей з шизофренією і 36 000 без ознак захворювання. Виявилося, що чим вище рівень роботи С4, тим більше ризик розвитку шизофренії.</a:t>
            </a:r>
            <a:endParaRPr lang="ru-RU">
              <a:solidFill>
                <a:schemeClr val="tx1"/>
              </a:solidFill>
              <a:cs typeface="Arial" charset="0"/>
            </a:endParaRPr>
          </a:p>
          <a:p>
            <a:pPr indent="457200">
              <a:defRPr/>
            </a:pPr>
            <a:endParaRPr lang="ru-RU">
              <a:solidFill>
                <a:schemeClr val="tx1"/>
              </a:solidFill>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8313" y="1125538"/>
            <a:ext cx="8424862" cy="54721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457200" algn="ctr"/>
            <a:r>
              <a:rPr lang="ru-RU">
                <a:solidFill>
                  <a:schemeClr val="tx1"/>
                </a:solidFill>
                <a:latin typeface="Arial" charset="0"/>
                <a:cs typeface="Arial" charset="0"/>
              </a:rPr>
              <a:t>Вчені довели, що прискорене руйнування нервових синапсів призводить до розвитку шизофренії. Винен в цьому ген С4, який кодує один з білків імунної системи. Цей білок утворюється в мозку в нічний час і працює в якості «чистильника» небажаних нервових зв'язків (синапсів). Збільшена експресія такого гена характерна для людей, які страждають на шизофренію.</a:t>
            </a:r>
          </a:p>
          <a:p>
            <a:pPr indent="457200" algn="ctr"/>
            <a:endParaRPr lang="ru-RU">
              <a:solidFill>
                <a:schemeClr val="tx1"/>
              </a:solidFill>
              <a:latin typeface="Arial" charset="0"/>
              <a:cs typeface="Arial" charset="0"/>
            </a:endParaRPr>
          </a:p>
          <a:p>
            <a:pPr indent="457200" algn="ctr"/>
            <a:r>
              <a:rPr lang="ru-RU">
                <a:solidFill>
                  <a:schemeClr val="tx1"/>
                </a:solidFill>
                <a:latin typeface="Arial" charset="0"/>
                <a:cs typeface="Arial" charset="0"/>
              </a:rPr>
              <a:t>Для пошуку таких генів вчені скористалися методом широкомаштабного генетичного дослідження ДНК мутацій. суть якого полягає в порівнянні геномів великої кількості пацієнтів, У 2014 році з'ясували що локус ДНК, що кодує головний комплекс гістосумісності, розташований на 6 хромосомі, якось пов'язаний з розвитком шизофренії. Основна проблема подальшого вивчення полягала в тому, що цей локус містить сотні можливих генів-кандидатів.</a:t>
            </a:r>
          </a:p>
        </p:txBody>
      </p:sp>
      <p:sp>
        <p:nvSpPr>
          <p:cNvPr id="59394" name="Заголовок 5"/>
          <p:cNvSpPr>
            <a:spLocks noGrp="1"/>
          </p:cNvSpPr>
          <p:nvPr>
            <p:ph type="title"/>
          </p:nvPr>
        </p:nvSpPr>
        <p:spPr>
          <a:xfrm>
            <a:off x="457200" y="274638"/>
            <a:ext cx="8229600" cy="922337"/>
          </a:xfrm>
        </p:spPr>
        <p:txBody>
          <a:bodyPr/>
          <a:lstStyle/>
          <a:p>
            <a:pPr eaLnBrk="1" hangingPunct="1"/>
            <a:r>
              <a:rPr lang="ru-RU" smtClean="0"/>
              <a:t>Ген С4 і шизофренія</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523875" y="0"/>
            <a:ext cx="8229600" cy="850900"/>
          </a:xfrm>
        </p:spPr>
        <p:txBody>
          <a:bodyPr/>
          <a:lstStyle/>
          <a:p>
            <a:pPr eaLnBrk="1" hangingPunct="1"/>
            <a:r>
              <a:rPr lang="uk-UA" smtClean="0"/>
              <a:t>Генетична схильність</a:t>
            </a:r>
            <a:endParaRPr lang="ru-RU" smtClean="0"/>
          </a:p>
        </p:txBody>
      </p:sp>
      <p:sp>
        <p:nvSpPr>
          <p:cNvPr id="3" name="Содержимое 2"/>
          <p:cNvSpPr>
            <a:spLocks noGrp="1"/>
          </p:cNvSpPr>
          <p:nvPr>
            <p:ph idx="1"/>
          </p:nvPr>
        </p:nvSpPr>
        <p:spPr>
          <a:xfrm>
            <a:off x="501650" y="749300"/>
            <a:ext cx="8642350" cy="2808288"/>
          </a:xfrm>
          <a:solidFill>
            <a:schemeClr val="accent3">
              <a:lumMod val="20000"/>
              <a:lumOff val="80000"/>
            </a:schemeClr>
          </a:solidFill>
        </p:spPr>
        <p:txBody>
          <a:bodyPr>
            <a:normAutofit/>
          </a:bodyPr>
          <a:lstStyle/>
          <a:p>
            <a:pPr indent="342900" eaLnBrk="1" hangingPunct="1"/>
            <a:r>
              <a:rPr lang="ru-RU" sz="1800" smtClean="0"/>
              <a:t>Часто у хворих спостерігається підвищення рівня дофаміну і коливання серотоніну.</a:t>
            </a:r>
          </a:p>
          <a:p>
            <a:pPr indent="342900" eaLnBrk="1" hangingPunct="1"/>
            <a:r>
              <a:rPr lang="ru-RU" sz="1800" smtClean="0"/>
              <a:t>Гени, пов'язані з обмінами цих медіаторів в організмі знайдені на 1, 6, 8, 13 і 22 хромосомах. Фахівці намагаються відстежити певні форми цих генів, які найчастіше зустрічаються у хворих на шизофренію.</a:t>
            </a:r>
          </a:p>
          <a:p>
            <a:pPr indent="342900" eaLnBrk="1" hangingPunct="1"/>
            <a:r>
              <a:rPr lang="ru-RU" sz="1800" smtClean="0"/>
              <a:t>Немає якогось одного гена, наявність якого може бути гарантією розвитку шизофренії. За виникнення розлади відповідає безліч генів.</a:t>
            </a:r>
          </a:p>
          <a:p>
            <a:pPr indent="342900" eaLnBrk="1" hangingPunct="1"/>
            <a:r>
              <a:rPr lang="ru-RU" sz="1800" smtClean="0"/>
              <a:t>Дефекти в одному з генів в 16-ій хромосомі можуть збільшити ризик хвороби в 8 разів.</a:t>
            </a:r>
          </a:p>
        </p:txBody>
      </p:sp>
      <p:pic>
        <p:nvPicPr>
          <p:cNvPr id="60419" name="Picture 2" descr="http://as6400825.ru/biologia10-11/91.jpg"/>
          <p:cNvPicPr>
            <a:picLocks noChangeAspect="1" noChangeArrowheads="1"/>
          </p:cNvPicPr>
          <p:nvPr/>
        </p:nvPicPr>
        <p:blipFill>
          <a:blip r:embed="rId2" cstate="print"/>
          <a:srcRect/>
          <a:stretch>
            <a:fillRect/>
          </a:stretch>
        </p:blipFill>
        <p:spPr bwMode="auto">
          <a:xfrm>
            <a:off x="2411413" y="3500438"/>
            <a:ext cx="4686300" cy="3133725"/>
          </a:xfrm>
          <a:prstGeom prst="rect">
            <a:avLst/>
          </a:prstGeom>
          <a:noFill/>
          <a:ln w="9525">
            <a:noFill/>
            <a:miter lim="800000"/>
            <a:headEnd/>
            <a:tailEnd/>
          </a:ln>
        </p:spPr>
      </p:pic>
      <p:sp>
        <p:nvSpPr>
          <p:cNvPr id="6" name="Овал 5"/>
          <p:cNvSpPr/>
          <p:nvPr/>
        </p:nvSpPr>
        <p:spPr>
          <a:xfrm>
            <a:off x="2268538" y="5373688"/>
            <a:ext cx="574675" cy="7191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2339975" y="3429000"/>
            <a:ext cx="647700" cy="1231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2268538" y="4518025"/>
            <a:ext cx="503237" cy="927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4716463" y="6110288"/>
            <a:ext cx="503237" cy="55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3419475" y="4581525"/>
            <a:ext cx="647700" cy="9350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Заголовок 1"/>
          <p:cNvSpPr>
            <a:spLocks noGrp="1"/>
          </p:cNvSpPr>
          <p:nvPr>
            <p:ph type="title"/>
          </p:nvPr>
        </p:nvSpPr>
        <p:spPr>
          <a:xfrm>
            <a:off x="457200" y="274638"/>
            <a:ext cx="8229600" cy="1282700"/>
          </a:xfrm>
        </p:spPr>
        <p:txBody>
          <a:bodyPr/>
          <a:lstStyle/>
          <a:p>
            <a:pPr eaLnBrk="1" hangingPunct="1"/>
            <a:r>
              <a:rPr lang="ru-RU" sz="4000" smtClean="0"/>
              <a:t>LYRM4: новий ген </a:t>
            </a:r>
            <a:r>
              <a:rPr lang="ru-RU" sz="4000" smtClean="0">
                <a:latin typeface="Arial" charset="0"/>
              </a:rPr>
              <a:t>сприйнятливості до шизофренії</a:t>
            </a:r>
          </a:p>
        </p:txBody>
      </p:sp>
      <p:sp>
        <p:nvSpPr>
          <p:cNvPr id="3" name="Содержимое 2"/>
          <p:cNvSpPr>
            <a:spLocks noGrp="1"/>
          </p:cNvSpPr>
          <p:nvPr>
            <p:ph idx="1"/>
          </p:nvPr>
        </p:nvSpPr>
        <p:spPr>
          <a:xfrm>
            <a:off x="457200" y="1700213"/>
            <a:ext cx="8229600" cy="4897437"/>
          </a:xfrm>
          <a:solidFill>
            <a:schemeClr val="accent3">
              <a:lumMod val="20000"/>
              <a:lumOff val="80000"/>
            </a:schemeClr>
          </a:solidFill>
        </p:spPr>
        <p:txBody>
          <a:bodyPr>
            <a:normAutofit/>
          </a:bodyPr>
          <a:lstStyle/>
          <a:p>
            <a:pPr>
              <a:defRPr/>
            </a:pPr>
            <a:r>
              <a:rPr lang="ru-RU" sz="2000" smtClean="0">
                <a:latin typeface="Arial" charset="0"/>
              </a:rPr>
              <a:t>LYRM 4 є частиною платформи сформуваного біогенезу Fe-S кластерів, ко-факторів білків, залучені в передачі електронів, реплікації ДНК і гомеостазу Fe.</a:t>
            </a:r>
          </a:p>
          <a:p>
            <a:pPr>
              <a:defRPr/>
            </a:pPr>
            <a:r>
              <a:rPr lang="ru-RU" sz="2000" smtClean="0">
                <a:latin typeface="Arial" charset="0"/>
              </a:rPr>
              <a:t>Дефекти білків Fe-S кластера впливають на енергетичний метаболізм нейронів.</a:t>
            </a:r>
          </a:p>
          <a:p>
            <a:pPr>
              <a:defRPr/>
            </a:pPr>
            <a:r>
              <a:rPr lang="ru-RU" sz="2000" smtClean="0">
                <a:latin typeface="Arial" charset="0"/>
              </a:rPr>
              <a:t> Знижений рівень Fe-S білків було встановлено в post-mortem тканинах мозку хворих на шизофренію.</a:t>
            </a:r>
          </a:p>
          <a:p>
            <a:pPr>
              <a:defRPr/>
            </a:pPr>
            <a:r>
              <a:rPr lang="ru-RU" sz="2000" smtClean="0">
                <a:latin typeface="Arial" charset="0"/>
              </a:rPr>
              <a:t>Мітохондріальна дисфункція відіграє важливу роль в старінні мозку і нейродегенерації.</a:t>
            </a:r>
          </a:p>
          <a:p>
            <a:pPr>
              <a:defRPr/>
            </a:pPr>
            <a:r>
              <a:rPr lang="ru-RU" sz="2000" smtClean="0">
                <a:latin typeface="Arial" charset="0"/>
              </a:rPr>
              <a:t> Хронічне зниження активності LYRM4 може бути одним з механізмів окисного стресу в патогенезі шизофренії, що веде до занепаду когнітивних функцій.</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a:bodyPr>
          <a:lstStyle/>
          <a:p>
            <a:pPr eaLnBrk="1" hangingPunct="1">
              <a:defRPr/>
            </a:pPr>
            <a:r>
              <a:rPr lang="ru-RU" sz="2400" smtClean="0">
                <a:latin typeface="Times New Roman" pitchFamily="18" charset="0"/>
              </a:rPr>
              <a:t>Шизофренія: генетично складна хвороба</a:t>
            </a:r>
          </a:p>
        </p:txBody>
      </p:sp>
      <p:sp>
        <p:nvSpPr>
          <p:cNvPr id="3" name="Содержимое 2"/>
          <p:cNvSpPr>
            <a:spLocks noGrp="1"/>
          </p:cNvSpPr>
          <p:nvPr>
            <p:ph idx="1"/>
          </p:nvPr>
        </p:nvSpPr>
        <p:spPr>
          <a:solidFill>
            <a:schemeClr val="accent3">
              <a:lumMod val="20000"/>
              <a:lumOff val="80000"/>
            </a:schemeClr>
          </a:solidFill>
        </p:spPr>
        <p:txBody>
          <a:bodyPr>
            <a:normAutofit/>
          </a:bodyPr>
          <a:lstStyle/>
          <a:p>
            <a:pPr>
              <a:defRPr/>
            </a:pPr>
            <a:r>
              <a:rPr lang="ru-RU" sz="2400" smtClean="0"/>
              <a:t>Спадковість не підкоряється законам Менделя</a:t>
            </a:r>
          </a:p>
          <a:p>
            <a:pPr>
              <a:defRPr/>
            </a:pPr>
            <a:r>
              <a:rPr lang="ru-RU" sz="2400" smtClean="0"/>
              <a:t>Багато генів, кожен з них слабкого впливу, в сукупності визначають ризик захворювання</a:t>
            </a:r>
          </a:p>
          <a:p>
            <a:pPr>
              <a:defRPr/>
            </a:pPr>
            <a:r>
              <a:rPr lang="ru-RU" sz="2400" smtClean="0"/>
              <a:t>генетична гетерогенність</a:t>
            </a:r>
          </a:p>
          <a:p>
            <a:pPr>
              <a:defRPr/>
            </a:pPr>
            <a:r>
              <a:rPr lang="ru-RU" sz="2400" smtClean="0"/>
              <a:t>Вплив навколишнього середовища дуже ймовірно, але до сих пір жоден специфічний фактор середовища не встановлено як причина захворювання</a:t>
            </a:r>
          </a:p>
          <a:p>
            <a:pPr>
              <a:defRPr/>
            </a:pPr>
            <a:r>
              <a:rPr lang="ru-RU" sz="2400" smtClean="0"/>
              <a:t>Фенотип: діагноз базується переважно на симптомах і в малому ступені на об'єктивних ознаках (напр. розлади мови)</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0825" y="401638"/>
            <a:ext cx="8642350" cy="5543550"/>
          </a:xfrm>
          <a:solidFill>
            <a:schemeClr val="bg1">
              <a:lumMod val="95000"/>
            </a:schemeClr>
          </a:solidFill>
        </p:spPr>
        <p:txBody>
          <a:bodyPr>
            <a:normAutofit/>
          </a:bodyPr>
          <a:lstStyle/>
          <a:p>
            <a:pPr indent="342900" eaLnBrk="1" hangingPunct="1">
              <a:lnSpc>
                <a:spcPct val="80000"/>
              </a:lnSpc>
              <a:buFont typeface="Arial" charset="0"/>
              <a:buNone/>
            </a:pPr>
            <a:endParaRPr lang="ru-RU" sz="2000" smtClean="0"/>
          </a:p>
          <a:p>
            <a:pPr indent="342900"/>
            <a:r>
              <a:rPr lang="ru-RU" sz="2000" smtClean="0"/>
              <a:t>Шизофренія розвивається при певному поєднанні генетичних параметрів і зовнішніх факторів. Люди зі спадковою схильністю до даного захворювання ризикують (на 20-40%) «заробити» шизофренію.</a:t>
            </a:r>
          </a:p>
          <a:p>
            <a:pPr indent="342900"/>
            <a:r>
              <a:rPr lang="ru-RU" sz="2000" smtClean="0"/>
              <a:t>На сьогоднішній день дані про успадковану шизофренію сильно варіюються, оскільки складно розділити генетичні і зовнішні чинники. Коефіцієнт успадкованого складає 0,80.</a:t>
            </a:r>
          </a:p>
          <a:p>
            <a:pPr indent="342900"/>
            <a:r>
              <a:rPr lang="ru-RU" sz="2000" smtClean="0"/>
              <a:t>У групі підвищеного ризику - люди, чиї найближчі родичі страждають на шизофренію (ризик = 6,5%); більше 40% однояйцевих близнюків (один з яких - шизофренік) також «ризикують» більше за інших. Якщо один з батьків хворий, то ризик становить близько 13%, якщо ж обидва - цілих 50%. Цілком ймовірно, що ступінь ризику залежить від безлічі різних генів.</a:t>
            </a:r>
          </a:p>
          <a:p>
            <a:pPr indent="342900"/>
            <a:r>
              <a:rPr lang="ru-RU" sz="2000" smtClean="0"/>
              <a:t>На думку вчених, основними «кандидатами» є специфічні варіації числа копій, NOTCH4 і локус гістонові білка. Окремі общегеномні асоціації, такі як «цинковий палець» 804A, також беруть участь в вищеописаному процесі.</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http://www.skalpil.ru/uploads/posts/2015-08/1438676599_f2d1143c7c70670214bf46acd5b3186d.jpg"/>
          <p:cNvPicPr>
            <a:picLocks noChangeAspect="1" noChangeArrowheads="1"/>
          </p:cNvPicPr>
          <p:nvPr/>
        </p:nvPicPr>
        <p:blipFill>
          <a:blip r:embed="rId2" cstate="print"/>
          <a:srcRect/>
          <a:stretch>
            <a:fillRect/>
          </a:stretch>
        </p:blipFill>
        <p:spPr bwMode="auto">
          <a:xfrm>
            <a:off x="611188" y="549275"/>
            <a:ext cx="7921625" cy="594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a:xfrm>
            <a:off x="4500563" y="785813"/>
            <a:ext cx="4400550" cy="5240337"/>
          </a:xfrm>
        </p:spPr>
        <p:txBody>
          <a:bodyPr/>
          <a:lstStyle/>
          <a:p>
            <a:pPr algn="just" eaLnBrk="1" hangingPunct="1">
              <a:lnSpc>
                <a:spcPct val="70000"/>
              </a:lnSpc>
              <a:buFont typeface="Arial" charset="0"/>
              <a:buNone/>
            </a:pPr>
            <a:r>
              <a:rPr lang="ru-RU" sz="2400" smtClean="0">
                <a:latin typeface="Times New Roman" pitchFamily="18" charset="0"/>
                <a:cs typeface="Times New Roman" pitchFamily="18" charset="0"/>
              </a:rPr>
              <a:t>           Група учених, що опублікували результати дослідження в журналі "</a:t>
            </a:r>
            <a:r>
              <a:rPr lang="en-US" sz="2400" smtClean="0">
                <a:latin typeface="Times New Roman" pitchFamily="18" charset="0"/>
                <a:cs typeface="Times New Roman" pitchFamily="18" charset="0"/>
              </a:rPr>
              <a:t>Proceedings of the </a:t>
            </a:r>
            <a:r>
              <a:rPr lang="en-US" sz="2600" smtClean="0">
                <a:latin typeface="Times New Roman" pitchFamily="18" charset="0"/>
                <a:cs typeface="Times New Roman" pitchFamily="18" charset="0"/>
              </a:rPr>
              <a:t>National</a:t>
            </a:r>
            <a:r>
              <a:rPr lang="en-US" sz="2400" smtClean="0">
                <a:latin typeface="Times New Roman" pitchFamily="18" charset="0"/>
                <a:cs typeface="Times New Roman" pitchFamily="18" charset="0"/>
              </a:rPr>
              <a:t> Academy of Science", </a:t>
            </a:r>
            <a:r>
              <a:rPr lang="ru-RU" sz="2400" smtClean="0">
                <a:latin typeface="Times New Roman" pitchFamily="18" charset="0"/>
                <a:cs typeface="Times New Roman" pitchFamily="18" charset="0"/>
              </a:rPr>
              <a:t>провела аналіз ДНК в 1 866 сім'ях, де була дитина з аутизмом. Дослідження дозволило визначити 239 генів, які можуть привести до аутизму, якщо мутація " вимкне" їх, не дасть їм функціонувати. Дослідження суперечить популярному припущенню про те, що аутизм викликається поєднанням генетичних чинників і умов в довкілля, які не можуть викликати аутизм окремо.</a:t>
            </a:r>
          </a:p>
        </p:txBody>
      </p:sp>
      <p:pic>
        <p:nvPicPr>
          <p:cNvPr id="28674" name="Picture 2" descr="https://www.peds.ufl.edu/divisions/genetics/_style/images/2012-Autism-pie.gif"/>
          <p:cNvPicPr>
            <a:picLocks noChangeAspect="1" noChangeArrowheads="1"/>
          </p:cNvPicPr>
          <p:nvPr/>
        </p:nvPicPr>
        <p:blipFill>
          <a:blip r:embed="rId2" cstate="print"/>
          <a:srcRect/>
          <a:stretch>
            <a:fillRect/>
          </a:stretch>
        </p:blipFill>
        <p:spPr bwMode="auto">
          <a:xfrm>
            <a:off x="285750" y="1500188"/>
            <a:ext cx="4214813" cy="367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Заголовок 1"/>
          <p:cNvSpPr>
            <a:spLocks noGrp="1"/>
          </p:cNvSpPr>
          <p:nvPr>
            <p:ph type="title"/>
          </p:nvPr>
        </p:nvSpPr>
        <p:spPr>
          <a:xfrm>
            <a:off x="457200" y="260350"/>
            <a:ext cx="8229600" cy="936625"/>
          </a:xfrm>
        </p:spPr>
        <p:txBody>
          <a:bodyPr/>
          <a:lstStyle/>
          <a:p>
            <a:pPr eaLnBrk="1" hangingPunct="1"/>
            <a:r>
              <a:rPr lang="ru-RU" b="1" smtClean="0"/>
              <a:t>Форми шизофренії</a:t>
            </a:r>
            <a:endParaRPr lang="ru-RU" smtClean="0"/>
          </a:p>
        </p:txBody>
      </p:sp>
      <p:sp>
        <p:nvSpPr>
          <p:cNvPr id="65538" name="Содержимое 2"/>
          <p:cNvSpPr>
            <a:spLocks noGrp="1"/>
          </p:cNvSpPr>
          <p:nvPr>
            <p:ph idx="1"/>
          </p:nvPr>
        </p:nvSpPr>
        <p:spPr>
          <a:xfrm>
            <a:off x="323850" y="1196975"/>
            <a:ext cx="8569325" cy="5327650"/>
          </a:xfrm>
        </p:spPr>
        <p:txBody>
          <a:bodyPr/>
          <a:lstStyle/>
          <a:p>
            <a:r>
              <a:rPr lang="ru-RU" sz="2000" smtClean="0"/>
              <a:t>проста - протікає без гострого психозу, розвивається непомітно, проявляється «негативними» симптомами: соціальною відгородженостю, відсутністю мотивації;</a:t>
            </a:r>
          </a:p>
          <a:p>
            <a:r>
              <a:rPr lang="ru-RU" sz="2000" smtClean="0"/>
              <a:t>гебефренічна - розвивається в пубертатному періоді. Виявляється придуркуватою поведінкою, дезорганізованостью, розладом емоцій, швидким наростанням змін мислення;</a:t>
            </a:r>
          </a:p>
          <a:p>
            <a:r>
              <a:rPr lang="ru-RU" sz="2000" smtClean="0"/>
              <a:t>кататонічна - характеризується застиганням в безглуздих позах, восковою гнучкістю, ступором, мутизмом - повною відмовою від мовної взаємодії;</a:t>
            </a:r>
          </a:p>
          <a:p>
            <a:r>
              <a:rPr lang="ru-RU" sz="2000" smtClean="0"/>
              <a:t>параноїдальна - маячн</a:t>
            </a:r>
            <a:r>
              <a:rPr lang="uk-UA" sz="2000" smtClean="0"/>
              <a:t>і</a:t>
            </a:r>
            <a:r>
              <a:rPr lang="ru-RU" sz="2000" smtClean="0"/>
              <a:t> ідеї переслідування, відносини, впливу тощо. поєднуються зі слуховими або нюховими галюцинаціями; швидко наростає негативна симптоматика;</a:t>
            </a:r>
          </a:p>
          <a:p>
            <a:r>
              <a:rPr lang="ru-RU" sz="2000" smtClean="0"/>
              <a:t>залишкова - проявляється при тривалому перебігу і характеризується емоційною і мовною бідністю, відсутністю волі і мотивації, незначною руховою активністю.</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ttp://cdn.fishki.net/upload/post/201412/08/1344650/30.jpg"/>
          <p:cNvPicPr>
            <a:picLocks noChangeAspect="1" noChangeArrowheads="1"/>
          </p:cNvPicPr>
          <p:nvPr/>
        </p:nvPicPr>
        <p:blipFill>
          <a:blip r:embed="rId2" cstate="print"/>
          <a:srcRect/>
          <a:stretch>
            <a:fillRect/>
          </a:stretch>
        </p:blipFill>
        <p:spPr bwMode="auto">
          <a:xfrm>
            <a:off x="179388" y="188913"/>
            <a:ext cx="3671887" cy="2663825"/>
          </a:xfrm>
          <a:prstGeom prst="rect">
            <a:avLst/>
          </a:prstGeom>
          <a:noFill/>
          <a:ln w="9525">
            <a:noFill/>
            <a:miter lim="800000"/>
            <a:headEnd/>
            <a:tailEnd/>
          </a:ln>
        </p:spPr>
      </p:pic>
      <p:sp>
        <p:nvSpPr>
          <p:cNvPr id="5" name="Скругленный прямоугольник 4"/>
          <p:cNvSpPr/>
          <p:nvPr/>
        </p:nvSpPr>
        <p:spPr>
          <a:xfrm>
            <a:off x="179388" y="2565400"/>
            <a:ext cx="3671887" cy="7921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Кататонічна форма шизофренії (хвора в застиглій позі)</a:t>
            </a:r>
          </a:p>
        </p:txBody>
      </p:sp>
      <p:pic>
        <p:nvPicPr>
          <p:cNvPr id="66563" name="Picture 4" descr="http://med-sklad1.ru/images/psy/schiza/42.jpg"/>
          <p:cNvPicPr>
            <a:picLocks noChangeAspect="1" noChangeArrowheads="1"/>
          </p:cNvPicPr>
          <p:nvPr/>
        </p:nvPicPr>
        <p:blipFill>
          <a:blip r:embed="rId3" cstate="print"/>
          <a:srcRect/>
          <a:stretch>
            <a:fillRect/>
          </a:stretch>
        </p:blipFill>
        <p:spPr bwMode="auto">
          <a:xfrm>
            <a:off x="250825" y="3500438"/>
            <a:ext cx="3529013" cy="2520950"/>
          </a:xfrm>
          <a:prstGeom prst="rect">
            <a:avLst/>
          </a:prstGeom>
          <a:noFill/>
          <a:ln w="9525">
            <a:noFill/>
            <a:miter lim="800000"/>
            <a:headEnd/>
            <a:tailEnd/>
          </a:ln>
        </p:spPr>
      </p:pic>
      <p:sp>
        <p:nvSpPr>
          <p:cNvPr id="7" name="Скругленный прямоугольник 6"/>
          <p:cNvSpPr/>
          <p:nvPr/>
        </p:nvSpPr>
        <p:spPr>
          <a:xfrm>
            <a:off x="179388" y="5805488"/>
            <a:ext cx="3671887" cy="8366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Гебефренічна форма шизофренії - придуркуватість хворого.</a:t>
            </a:r>
          </a:p>
        </p:txBody>
      </p:sp>
      <p:pic>
        <p:nvPicPr>
          <p:cNvPr id="66565" name="Picture 6" descr="http://www.syl.ru/misc/i/ai/112051/256872.jpg"/>
          <p:cNvPicPr>
            <a:picLocks noChangeAspect="1" noChangeArrowheads="1"/>
          </p:cNvPicPr>
          <p:nvPr/>
        </p:nvPicPr>
        <p:blipFill>
          <a:blip r:embed="rId4" cstate="print"/>
          <a:srcRect/>
          <a:stretch>
            <a:fillRect/>
          </a:stretch>
        </p:blipFill>
        <p:spPr bwMode="auto">
          <a:xfrm>
            <a:off x="4140200" y="188913"/>
            <a:ext cx="4762500" cy="2663825"/>
          </a:xfrm>
          <a:prstGeom prst="rect">
            <a:avLst/>
          </a:prstGeom>
          <a:noFill/>
          <a:ln w="9525">
            <a:noFill/>
            <a:miter lim="800000"/>
            <a:headEnd/>
            <a:tailEnd/>
          </a:ln>
        </p:spPr>
      </p:pic>
      <p:sp>
        <p:nvSpPr>
          <p:cNvPr id="9" name="Скругленный прямоугольник 8"/>
          <p:cNvSpPr/>
          <p:nvPr/>
        </p:nvSpPr>
        <p:spPr>
          <a:xfrm>
            <a:off x="4067175" y="2565400"/>
            <a:ext cx="4897438" cy="5762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cs typeface="Arial" charset="0"/>
              </a:rPr>
              <a:t>Кататонічний ступор</a:t>
            </a:r>
          </a:p>
        </p:txBody>
      </p:sp>
      <p:pic>
        <p:nvPicPr>
          <p:cNvPr id="66567" name="Picture 2" descr="http://psihiatrov.net/media/katatonia3.jpg"/>
          <p:cNvPicPr>
            <a:picLocks noChangeAspect="1" noChangeArrowheads="1"/>
          </p:cNvPicPr>
          <p:nvPr/>
        </p:nvPicPr>
        <p:blipFill>
          <a:blip r:embed="rId5" cstate="print"/>
          <a:srcRect/>
          <a:stretch>
            <a:fillRect/>
          </a:stretch>
        </p:blipFill>
        <p:spPr bwMode="auto">
          <a:xfrm>
            <a:off x="1616075" y="-18146713"/>
            <a:ext cx="2406650" cy="12287250"/>
          </a:xfrm>
          <a:prstGeom prst="rect">
            <a:avLst/>
          </a:prstGeom>
          <a:noFill/>
          <a:ln w="9525">
            <a:noFill/>
            <a:miter lim="800000"/>
            <a:headEnd/>
            <a:tailEnd/>
          </a:ln>
        </p:spPr>
      </p:pic>
      <p:pic>
        <p:nvPicPr>
          <p:cNvPr id="66568" name="Picture 6" descr="http://cdn.fishki.net/upload/post/201412/08/1344650/45.jpg"/>
          <p:cNvPicPr>
            <a:picLocks noChangeAspect="1" noChangeArrowheads="1"/>
          </p:cNvPicPr>
          <p:nvPr/>
        </p:nvPicPr>
        <p:blipFill>
          <a:blip r:embed="rId6" cstate="print"/>
          <a:srcRect/>
          <a:stretch>
            <a:fillRect/>
          </a:stretch>
        </p:blipFill>
        <p:spPr bwMode="auto">
          <a:xfrm>
            <a:off x="4067175" y="3213100"/>
            <a:ext cx="2305050" cy="2879725"/>
          </a:xfrm>
          <a:prstGeom prst="rect">
            <a:avLst/>
          </a:prstGeom>
          <a:noFill/>
          <a:ln w="9525">
            <a:noFill/>
            <a:miter lim="800000"/>
            <a:headEnd/>
            <a:tailEnd/>
          </a:ln>
        </p:spPr>
      </p:pic>
      <p:sp>
        <p:nvSpPr>
          <p:cNvPr id="12" name="Скругленный прямоугольник 11"/>
          <p:cNvSpPr/>
          <p:nvPr/>
        </p:nvSpPr>
        <p:spPr>
          <a:xfrm>
            <a:off x="3995738" y="5805488"/>
            <a:ext cx="2447925" cy="863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Хворий на шизофренію у "внутрішньоутробній" позі.</a:t>
            </a:r>
          </a:p>
        </p:txBody>
      </p:sp>
      <p:pic>
        <p:nvPicPr>
          <p:cNvPr id="66570" name="Picture 8" descr="http://cdn.fishki.net/upload/post/201412/08/1344650/34.jpg"/>
          <p:cNvPicPr>
            <a:picLocks noChangeAspect="1" noChangeArrowheads="1"/>
          </p:cNvPicPr>
          <p:nvPr/>
        </p:nvPicPr>
        <p:blipFill>
          <a:blip r:embed="rId7" cstate="print"/>
          <a:srcRect/>
          <a:stretch>
            <a:fillRect/>
          </a:stretch>
        </p:blipFill>
        <p:spPr bwMode="auto">
          <a:xfrm>
            <a:off x="6516688" y="3213100"/>
            <a:ext cx="2376487" cy="2736850"/>
          </a:xfrm>
          <a:prstGeom prst="rect">
            <a:avLst/>
          </a:prstGeom>
          <a:noFill/>
          <a:ln w="9525">
            <a:noFill/>
            <a:miter lim="800000"/>
            <a:headEnd/>
            <a:tailEnd/>
          </a:ln>
        </p:spPr>
      </p:pic>
      <p:sp>
        <p:nvSpPr>
          <p:cNvPr id="14" name="Скругленный прямоугольник 13"/>
          <p:cNvSpPr/>
          <p:nvPr/>
        </p:nvSpPr>
        <p:spPr>
          <a:xfrm>
            <a:off x="6516688" y="5805488"/>
            <a:ext cx="2447925" cy="8636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Манірність хворий на шизофренію</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Заголовок 1"/>
          <p:cNvSpPr>
            <a:spLocks noGrp="1"/>
          </p:cNvSpPr>
          <p:nvPr>
            <p:ph type="title"/>
          </p:nvPr>
        </p:nvSpPr>
        <p:spPr>
          <a:xfrm>
            <a:off x="457200" y="274638"/>
            <a:ext cx="8229600" cy="777875"/>
          </a:xfrm>
        </p:spPr>
        <p:txBody>
          <a:bodyPr/>
          <a:lstStyle/>
          <a:p>
            <a:pPr eaLnBrk="1" hangingPunct="1"/>
            <a:r>
              <a:rPr lang="ru-RU" smtClean="0"/>
              <a:t>Відомі генії шизофреники</a:t>
            </a:r>
            <a:endParaRPr lang="ru-RU" b="1" smtClean="0"/>
          </a:p>
        </p:txBody>
      </p:sp>
      <p:pic>
        <p:nvPicPr>
          <p:cNvPr id="67586" name="Picture 2" descr="http://tribayana.ru/wp-content/uploads/2013/01/vangogh_photo.jpg"/>
          <p:cNvPicPr>
            <a:picLocks noChangeAspect="1" noChangeArrowheads="1"/>
          </p:cNvPicPr>
          <p:nvPr/>
        </p:nvPicPr>
        <p:blipFill>
          <a:blip r:embed="rId2" cstate="print"/>
          <a:srcRect/>
          <a:stretch>
            <a:fillRect/>
          </a:stretch>
        </p:blipFill>
        <p:spPr bwMode="auto">
          <a:xfrm>
            <a:off x="155575" y="1341438"/>
            <a:ext cx="2112963" cy="3095625"/>
          </a:xfrm>
          <a:prstGeom prst="rect">
            <a:avLst/>
          </a:prstGeom>
          <a:noFill/>
          <a:ln w="9525">
            <a:noFill/>
            <a:miter lim="800000"/>
            <a:headEnd/>
            <a:tailEnd/>
          </a:ln>
        </p:spPr>
      </p:pic>
      <p:sp>
        <p:nvSpPr>
          <p:cNvPr id="7" name="Прямоугольник 6"/>
          <p:cNvSpPr/>
          <p:nvPr/>
        </p:nvSpPr>
        <p:spPr>
          <a:xfrm>
            <a:off x="2339975" y="1412875"/>
            <a:ext cx="2519363" cy="51847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ВАН ГОГ Вінсент (1853 - 1890) - голландський живописець-постімпресіоніст.</a:t>
            </a:r>
          </a:p>
          <a:p>
            <a:pPr algn="ctr">
              <a:defRPr/>
            </a:pPr>
            <a:r>
              <a:rPr lang="ru-RU">
                <a:solidFill>
                  <a:schemeClr val="tx1"/>
                </a:solidFill>
                <a:latin typeface="Arial" charset="0"/>
                <a:cs typeface="Arial" charset="0"/>
              </a:rPr>
              <a:t>Вважається, що більшу частину картин нідерландський художник-постімпресіоніст створив в той момент, коли у нього почастішали шизофренічні припадки. В цей час він творив по кілька картин в день і міг не спати цілодобово.</a:t>
            </a:r>
          </a:p>
        </p:txBody>
      </p:sp>
      <p:pic>
        <p:nvPicPr>
          <p:cNvPr id="67588" name="Picture 6" descr="http://wallpapercave.com/wp/aNQpe1F.jpg"/>
          <p:cNvPicPr>
            <a:picLocks noChangeAspect="1" noChangeArrowheads="1"/>
          </p:cNvPicPr>
          <p:nvPr/>
        </p:nvPicPr>
        <p:blipFill>
          <a:blip r:embed="rId3" cstate="print"/>
          <a:srcRect/>
          <a:stretch>
            <a:fillRect/>
          </a:stretch>
        </p:blipFill>
        <p:spPr bwMode="auto">
          <a:xfrm>
            <a:off x="179388" y="4724400"/>
            <a:ext cx="2089150" cy="1846263"/>
          </a:xfrm>
          <a:prstGeom prst="rect">
            <a:avLst/>
          </a:prstGeom>
          <a:noFill/>
          <a:ln w="9525">
            <a:noFill/>
            <a:miter lim="800000"/>
            <a:headEnd/>
            <a:tailEnd/>
          </a:ln>
        </p:spPr>
      </p:pic>
      <p:sp>
        <p:nvSpPr>
          <p:cNvPr id="10" name="Прямоугольник 9"/>
          <p:cNvSpPr/>
          <p:nvPr/>
        </p:nvSpPr>
        <p:spPr>
          <a:xfrm>
            <a:off x="5148263" y="4005263"/>
            <a:ext cx="3744912" cy="259238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БУЛГАКОВ М.А. (1891 - 1940) - російський письменник-прозаїк, який є для сучасників закритою і «темної» особистістю. Є морфіністом, в результаті чого були отримані оригінальні образи його творів.</a:t>
            </a:r>
          </a:p>
        </p:txBody>
      </p:sp>
      <p:pic>
        <p:nvPicPr>
          <p:cNvPr id="67590" name="Picture 8" descr="http://s3.amazonaws.com/s3.timetoast.com/public/uploads/photos/1328095/bulgakow3.jpg?1473553179"/>
          <p:cNvPicPr>
            <a:picLocks noChangeAspect="1" noChangeArrowheads="1"/>
          </p:cNvPicPr>
          <p:nvPr/>
        </p:nvPicPr>
        <p:blipFill>
          <a:blip r:embed="rId4" cstate="print"/>
          <a:srcRect/>
          <a:stretch>
            <a:fillRect/>
          </a:stretch>
        </p:blipFill>
        <p:spPr bwMode="auto">
          <a:xfrm>
            <a:off x="5148263" y="1341438"/>
            <a:ext cx="2087562" cy="2519362"/>
          </a:xfrm>
          <a:prstGeom prst="rect">
            <a:avLst/>
          </a:prstGeom>
          <a:noFill/>
          <a:ln w="9525">
            <a:noFill/>
            <a:miter lim="800000"/>
            <a:headEnd/>
            <a:tailEnd/>
          </a:ln>
        </p:spPr>
      </p:pic>
      <p:pic>
        <p:nvPicPr>
          <p:cNvPr id="67591" name="Picture 12" descr="http://nibler.ru/uploads/users/2013-08-19/margarita-master-eto-interesno-poznavatelno-kartinki_493786460.jpg"/>
          <p:cNvPicPr>
            <a:picLocks noChangeAspect="1" noChangeArrowheads="1"/>
          </p:cNvPicPr>
          <p:nvPr/>
        </p:nvPicPr>
        <p:blipFill>
          <a:blip r:embed="rId5" cstate="print"/>
          <a:srcRect/>
          <a:stretch>
            <a:fillRect/>
          </a:stretch>
        </p:blipFill>
        <p:spPr bwMode="auto">
          <a:xfrm>
            <a:off x="7380288" y="1341438"/>
            <a:ext cx="1512887"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Заголовок 1"/>
          <p:cNvSpPr>
            <a:spLocks noGrp="1"/>
          </p:cNvSpPr>
          <p:nvPr>
            <p:ph type="title"/>
          </p:nvPr>
        </p:nvSpPr>
        <p:spPr>
          <a:xfrm>
            <a:off x="457200" y="0"/>
            <a:ext cx="8229600" cy="981075"/>
          </a:xfrm>
        </p:spPr>
        <p:txBody>
          <a:bodyPr/>
          <a:lstStyle/>
          <a:p>
            <a:pPr eaLnBrk="1" hangingPunct="1"/>
            <a:r>
              <a:rPr lang="ru-RU" smtClean="0"/>
              <a:t>Відомі генії шизофреники</a:t>
            </a:r>
          </a:p>
        </p:txBody>
      </p:sp>
      <p:sp>
        <p:nvSpPr>
          <p:cNvPr id="4" name="Текст 3"/>
          <p:cNvSpPr>
            <a:spLocks noGrp="1"/>
          </p:cNvSpPr>
          <p:nvPr>
            <p:ph type="body" idx="1"/>
          </p:nvPr>
        </p:nvSpPr>
        <p:spPr>
          <a:xfrm>
            <a:off x="323850" y="4225925"/>
            <a:ext cx="2447925" cy="2443163"/>
          </a:xfrm>
          <a:solidFill>
            <a:schemeClr val="accent4">
              <a:lumMod val="20000"/>
              <a:lumOff val="80000"/>
            </a:schemeClr>
          </a:solidFill>
          <a:ln>
            <a:solidFill>
              <a:schemeClr val="tx2"/>
            </a:solidFill>
          </a:ln>
        </p:spPr>
        <p:txBody>
          <a:bodyPr>
            <a:noAutofit/>
          </a:bodyPr>
          <a:lstStyle/>
          <a:p>
            <a:pPr eaLnBrk="1" hangingPunct="1">
              <a:defRPr/>
            </a:pPr>
            <a:endParaRPr lang="ru-RU" sz="1800" smtClean="0"/>
          </a:p>
          <a:p>
            <a:pPr eaLnBrk="1" hangingPunct="1">
              <a:defRPr/>
            </a:pPr>
            <a:endParaRPr lang="ru-RU" sz="1800" smtClean="0"/>
          </a:p>
          <a:p>
            <a:pPr eaLnBrk="1" hangingPunct="1">
              <a:defRPr/>
            </a:pPr>
            <a:endParaRPr lang="ru-RU" sz="1800" smtClean="0"/>
          </a:p>
          <a:p>
            <a:pPr eaLnBrk="1" hangingPunct="1">
              <a:defRPr/>
            </a:pPr>
            <a:endParaRPr lang="ru-RU" sz="1800" smtClean="0"/>
          </a:p>
          <a:p>
            <a:pPr eaLnBrk="1" hangingPunct="1">
              <a:defRPr/>
            </a:pPr>
            <a:endParaRPr lang="ru-RU" sz="1800" smtClean="0"/>
          </a:p>
          <a:p>
            <a:pPr eaLnBrk="1" hangingPunct="1">
              <a:defRPr/>
            </a:pPr>
            <a:endParaRPr lang="ru-RU" sz="1800" smtClean="0"/>
          </a:p>
          <a:p>
            <a:pPr eaLnBrk="1" hangingPunct="1">
              <a:defRPr/>
            </a:pPr>
            <a:endParaRPr lang="ru-RU" sz="1800" smtClean="0"/>
          </a:p>
          <a:p>
            <a:pPr>
              <a:buFont typeface="Arial" charset="0"/>
              <a:buChar char="•"/>
              <a:defRPr/>
            </a:pPr>
            <a:r>
              <a:rPr lang="ru-RU" sz="1800" b="0" smtClean="0"/>
              <a:t>ГОГОЛЬ Н.В. (1809 - 1852) - російський письменник.</a:t>
            </a:r>
          </a:p>
          <a:p>
            <a:pPr>
              <a:buFont typeface="Arial" charset="0"/>
              <a:buChar char="•"/>
              <a:defRPr/>
            </a:pPr>
            <a:r>
              <a:rPr lang="ru-RU" sz="1800" b="0" smtClean="0"/>
              <a:t>Зорові і слухові галюцинації є основою для сюжетів його творів. Страждав апатією, депресією, страхом смерті.</a:t>
            </a:r>
          </a:p>
        </p:txBody>
      </p:sp>
      <p:sp>
        <p:nvSpPr>
          <p:cNvPr id="6" name="Текст 5"/>
          <p:cNvSpPr>
            <a:spLocks noGrp="1"/>
          </p:cNvSpPr>
          <p:nvPr>
            <p:ph type="body" sz="quarter" idx="3"/>
          </p:nvPr>
        </p:nvSpPr>
        <p:spPr>
          <a:xfrm>
            <a:off x="2916238" y="3141663"/>
            <a:ext cx="2447925" cy="3527425"/>
          </a:xfrm>
          <a:solidFill>
            <a:schemeClr val="accent4">
              <a:lumMod val="20000"/>
              <a:lumOff val="80000"/>
            </a:schemeClr>
          </a:solidFill>
          <a:ln>
            <a:solidFill>
              <a:schemeClr val="tx2"/>
            </a:solidFill>
          </a:ln>
        </p:spPr>
        <p:txBody>
          <a:bodyPr>
            <a:normAutofit/>
          </a:bodyPr>
          <a:lstStyle/>
          <a:p>
            <a:pPr>
              <a:lnSpc>
                <a:spcPct val="80000"/>
              </a:lnSpc>
              <a:buFont typeface="Arial" charset="0"/>
              <a:buChar char="•"/>
              <a:defRPr/>
            </a:pPr>
            <a:r>
              <a:rPr lang="ru-RU" sz="2000" b="0" smtClean="0"/>
              <a:t>Ейнштейн Альберт - (1879 -1855) - німецький фізик-теоретик, лауреат Нобелівської премії.</a:t>
            </a:r>
          </a:p>
          <a:p>
            <a:pPr>
              <a:lnSpc>
                <a:spcPct val="80000"/>
              </a:lnSpc>
              <a:buFont typeface="Arial" charset="0"/>
              <a:buChar char="•"/>
              <a:defRPr/>
            </a:pPr>
            <a:r>
              <a:rPr lang="ru-RU" sz="2000" b="0" smtClean="0"/>
              <a:t>  Страждав маніакально-депресивним психозом, у нападах якого доводив до крайності своїх близьких.</a:t>
            </a:r>
          </a:p>
        </p:txBody>
      </p:sp>
      <p:pic>
        <p:nvPicPr>
          <p:cNvPr id="68612" name="Picture 2" descr="http://xn--h1afoehc.xn--p1ai/images/sampledata/portretipisateley/7.jpg"/>
          <p:cNvPicPr>
            <a:picLocks noChangeAspect="1" noChangeArrowheads="1"/>
          </p:cNvPicPr>
          <p:nvPr/>
        </p:nvPicPr>
        <p:blipFill>
          <a:blip r:embed="rId2" cstate="print"/>
          <a:srcRect/>
          <a:stretch>
            <a:fillRect/>
          </a:stretch>
        </p:blipFill>
        <p:spPr bwMode="auto">
          <a:xfrm>
            <a:off x="468313" y="981075"/>
            <a:ext cx="2159000" cy="2952750"/>
          </a:xfrm>
          <a:prstGeom prst="rect">
            <a:avLst/>
          </a:prstGeom>
          <a:noFill/>
          <a:ln w="9525">
            <a:noFill/>
            <a:miter lim="800000"/>
            <a:headEnd/>
            <a:tailEnd/>
          </a:ln>
        </p:spPr>
      </p:pic>
      <p:pic>
        <p:nvPicPr>
          <p:cNvPr id="68613" name="Picture 4" descr="Известные шизофреники"/>
          <p:cNvPicPr>
            <a:picLocks noChangeAspect="1" noChangeArrowheads="1"/>
          </p:cNvPicPr>
          <p:nvPr/>
        </p:nvPicPr>
        <p:blipFill>
          <a:blip r:embed="rId3" cstate="print"/>
          <a:srcRect/>
          <a:stretch>
            <a:fillRect/>
          </a:stretch>
        </p:blipFill>
        <p:spPr bwMode="auto">
          <a:xfrm>
            <a:off x="2916238" y="981075"/>
            <a:ext cx="2447925" cy="2160588"/>
          </a:xfrm>
          <a:prstGeom prst="rect">
            <a:avLst/>
          </a:prstGeom>
          <a:noFill/>
          <a:ln w="9525">
            <a:noFill/>
            <a:miter lim="800000"/>
            <a:headEnd/>
            <a:tailEnd/>
          </a:ln>
        </p:spPr>
      </p:pic>
      <p:pic>
        <p:nvPicPr>
          <p:cNvPr id="68614" name="Picture 6" descr="http://diletant.media/upload/iblock/a69/a694d521e8942ab6006a939c2d6ee877.jpg"/>
          <p:cNvPicPr>
            <a:picLocks noChangeAspect="1" noChangeArrowheads="1"/>
          </p:cNvPicPr>
          <p:nvPr/>
        </p:nvPicPr>
        <p:blipFill>
          <a:blip r:embed="rId4" cstate="print"/>
          <a:srcRect/>
          <a:stretch>
            <a:fillRect/>
          </a:stretch>
        </p:blipFill>
        <p:spPr bwMode="auto">
          <a:xfrm>
            <a:off x="6156325" y="908050"/>
            <a:ext cx="2016125" cy="2233613"/>
          </a:xfrm>
          <a:prstGeom prst="rect">
            <a:avLst/>
          </a:prstGeom>
          <a:noFill/>
          <a:ln w="9525">
            <a:noFill/>
            <a:miter lim="800000"/>
            <a:headEnd/>
            <a:tailEnd/>
          </a:ln>
        </p:spPr>
      </p:pic>
      <p:sp>
        <p:nvSpPr>
          <p:cNvPr id="11" name="Прямоугольник 10"/>
          <p:cNvSpPr/>
          <p:nvPr/>
        </p:nvSpPr>
        <p:spPr>
          <a:xfrm>
            <a:off x="5508625" y="3141663"/>
            <a:ext cx="3384550" cy="3527425"/>
          </a:xfrm>
          <a:prstGeom prst="rect">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solidFill>
                  <a:schemeClr val="tx1"/>
                </a:solidFill>
                <a:latin typeface="Arial" charset="0"/>
                <a:cs typeface="Arial" charset="0"/>
              </a:rPr>
              <a:t>Ніцше (1844 - 1900) - німецький філософ. У роботах філософа відчувається ідеалістичне ставлення до самого себе, в порівнянні із загальним світом. Цей відомий німецький філософ і письменник був носієм лякаючого діагнозу - «ядерна мозаїчна шизофренія», викликана декількома апоплексичними ударами.</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9634" name="Заголовок 1"/>
          <p:cNvSpPr>
            <a:spLocks noGrp="1"/>
          </p:cNvSpPr>
          <p:nvPr>
            <p:ph type="title"/>
          </p:nvPr>
        </p:nvSpPr>
        <p:spPr/>
        <p:txBody>
          <a:bodyPr/>
          <a:lstStyle/>
          <a:p>
            <a:pPr eaLnBrk="1" hangingPunct="1"/>
            <a:r>
              <a:rPr lang="ru-RU" smtClean="0"/>
              <a:t>Генетичні варіації і ризик розвитку шизофренії</a:t>
            </a:r>
          </a:p>
        </p:txBody>
      </p:sp>
      <p:pic>
        <p:nvPicPr>
          <p:cNvPr id="69635" name="Picture 2"/>
          <p:cNvPicPr>
            <a:picLocks noGrp="1" noChangeAspect="1" noChangeArrowheads="1"/>
          </p:cNvPicPr>
          <p:nvPr>
            <p:ph idx="1"/>
          </p:nvPr>
        </p:nvPicPr>
        <p:blipFill>
          <a:blip r:embed="rId3" cstate="print"/>
          <a:srcRect l="16943" t="39854" r="41577" b="20903"/>
          <a:stretch>
            <a:fillRect/>
          </a:stretch>
        </p:blipFill>
        <p:spPr>
          <a:xfrm>
            <a:off x="928688" y="1928813"/>
            <a:ext cx="7358062" cy="393065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p:cNvPicPr>
            <a:picLocks noGrp="1" noChangeAspect="1" noChangeArrowheads="1"/>
          </p:cNvPicPr>
          <p:nvPr>
            <p:ph idx="1"/>
          </p:nvPr>
        </p:nvPicPr>
        <p:blipFill>
          <a:blip r:embed="rId2" cstate="print">
            <a:lum contrast="20000"/>
          </a:blip>
          <a:srcRect l="14706" t="27376" r="40073" b="11914"/>
          <a:stretch>
            <a:fillRect/>
          </a:stretch>
        </p:blipFill>
        <p:spPr>
          <a:xfrm>
            <a:off x="0" y="0"/>
            <a:ext cx="8928100" cy="67691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682" name="Заголовок 1"/>
          <p:cNvSpPr>
            <a:spLocks noGrp="1"/>
          </p:cNvSpPr>
          <p:nvPr>
            <p:ph type="title"/>
          </p:nvPr>
        </p:nvSpPr>
        <p:spPr>
          <a:xfrm>
            <a:off x="323850" y="274638"/>
            <a:ext cx="8362950" cy="1011237"/>
          </a:xfrm>
        </p:spPr>
        <p:txBody>
          <a:bodyPr/>
          <a:lstStyle/>
          <a:p>
            <a:pPr eaLnBrk="1" hangingPunct="1"/>
            <a:r>
              <a:rPr lang="uk-UA" b="1" smtClean="0"/>
              <a:t>Генетичні чинники виникнення шизофренії</a:t>
            </a:r>
            <a:r>
              <a:rPr lang="uk-UA" sz="3200" smtClean="0"/>
              <a:t/>
            </a:r>
            <a:br>
              <a:rPr lang="uk-UA" sz="3200" smtClean="0"/>
            </a:br>
            <a:endParaRPr lang="uk-UA" sz="3200" smtClean="0"/>
          </a:p>
        </p:txBody>
      </p:sp>
      <p:sp>
        <p:nvSpPr>
          <p:cNvPr id="71683" name="Объект 2"/>
          <p:cNvSpPr>
            <a:spLocks noGrp="1"/>
          </p:cNvSpPr>
          <p:nvPr>
            <p:ph idx="1"/>
          </p:nvPr>
        </p:nvSpPr>
        <p:spPr>
          <a:xfrm>
            <a:off x="457200" y="1285875"/>
            <a:ext cx="8229600" cy="5072063"/>
          </a:xfrm>
        </p:spPr>
        <p:txBody>
          <a:bodyPr/>
          <a:lstStyle/>
          <a:p>
            <a:r>
              <a:rPr lang="uk-UA" sz="2400" smtClean="0"/>
              <a:t>Існують дані, що дозволяють вважати збільшення потужності тета осциляцій (коливання), досить надійним маркером обробки емоційної інформації.</a:t>
            </a:r>
          </a:p>
          <a:p>
            <a:r>
              <a:rPr lang="uk-UA" sz="2400" smtClean="0"/>
              <a:t>Також, у багатьох дослідженнях відзначається, що тета-коливання причетні до діяльності когнітивних функцій.</a:t>
            </a:r>
          </a:p>
          <a:p>
            <a:r>
              <a:rPr lang="uk-UA" sz="2400" smtClean="0"/>
              <a:t>Шизофренія генетично пов'язана з порушеннями в усіх цих областях мозку, що свідчить про можливість аномальної активності тета-ритму.</a:t>
            </a:r>
          </a:p>
          <a:p>
            <a:r>
              <a:rPr lang="uk-UA" sz="2400" smtClean="0"/>
              <a:t>У пацієнтів з шизофренією при завданнях пов'язаних з когнітивним контролем, активність викликаного тета-ритму менше, порівняно з контрольною групою.</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2706" name="Объект 2"/>
          <p:cNvSpPr>
            <a:spLocks noGrp="1"/>
          </p:cNvSpPr>
          <p:nvPr>
            <p:ph idx="1"/>
          </p:nvPr>
        </p:nvSpPr>
        <p:spPr>
          <a:xfrm>
            <a:off x="457200" y="765175"/>
            <a:ext cx="8229600" cy="5360988"/>
          </a:xfrm>
        </p:spPr>
        <p:txBody>
          <a:bodyPr/>
          <a:lstStyle/>
          <a:p>
            <a:r>
              <a:rPr lang="uk-UA" sz="2000" smtClean="0"/>
              <a:t>У багатьох дослідженнях тета-ритм відрізняється у хворих на шизофренію з переважанням продуктивної симптоматики від хворих на шизофренію з переважанням негативних симптомів.</a:t>
            </a:r>
          </a:p>
          <a:p>
            <a:r>
              <a:rPr lang="uk-UA" sz="2000" smtClean="0"/>
              <a:t>Відзначається підвищення тета-активності в тім'яних і лобових відділах кори обох півкуль головного мозку, у пацієнтів з переважанням позитивних симптомів.</a:t>
            </a:r>
          </a:p>
          <a:p>
            <a:r>
              <a:rPr lang="uk-UA" sz="2000" smtClean="0"/>
              <a:t> Існують дослідження, в яких йдеться про те, що відхилення тета-ритму спостерігаються у хворих на шизофренію, які не отримують медикаментозної терапії і не спостерігаються у родичів, що робить його хорошим маркером захворювання.</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3730" name="Заголовок 1"/>
          <p:cNvSpPr>
            <a:spLocks noGrp="1"/>
          </p:cNvSpPr>
          <p:nvPr>
            <p:ph type="title"/>
          </p:nvPr>
        </p:nvSpPr>
        <p:spPr>
          <a:xfrm>
            <a:off x="457200" y="274638"/>
            <a:ext cx="8229600" cy="706437"/>
          </a:xfrm>
        </p:spPr>
        <p:txBody>
          <a:bodyPr/>
          <a:lstStyle/>
          <a:p>
            <a:pPr eaLnBrk="1" hangingPunct="1"/>
            <a:r>
              <a:rPr lang="ru-RU" sz="2800" b="1" smtClean="0"/>
              <a:t>Ризик захворювання на шизофренію для родичів хворих</a:t>
            </a:r>
            <a:endParaRPr lang="uk-UA" sz="2800" b="1" smtClean="0"/>
          </a:p>
        </p:txBody>
      </p:sp>
      <p:graphicFrame>
        <p:nvGraphicFramePr>
          <p:cNvPr id="73782" name="Group 54"/>
          <p:cNvGraphicFramePr>
            <a:graphicFrameLocks noGrp="1"/>
          </p:cNvGraphicFramePr>
          <p:nvPr>
            <p:ph idx="1"/>
          </p:nvPr>
        </p:nvGraphicFramePr>
        <p:xfrm>
          <a:off x="755650" y="1595438"/>
          <a:ext cx="7561263" cy="4875212"/>
        </p:xfrm>
        <a:graphic>
          <a:graphicData uri="http://schemas.openxmlformats.org/drawingml/2006/table">
            <a:tbl>
              <a:tblPr/>
              <a:tblGrid>
                <a:gridCol w="3779838"/>
                <a:gridCol w="3781425"/>
              </a:tblGrid>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Ступінь споріднення</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1" i="0" u="none" strike="noStrike" cap="none" normalizeH="0" baseline="0" smtClean="0">
                          <a:ln>
                            <a:noFill/>
                          </a:ln>
                          <a:solidFill>
                            <a:srgbClr val="FFFFFF"/>
                          </a:solidFill>
                          <a:effectLst/>
                          <a:latin typeface="Times New Roman" pitchFamily="18" charset="0"/>
                          <a:cs typeface="Times New Roman" pitchFamily="18" charset="0"/>
                        </a:rPr>
                        <a:t>Риск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В цілому в популяції</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0,5- 1%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подружжя</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1- 2%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Родичі 3-го ступеня споріднення</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Сібси батьків пробанда</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племінники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3-4%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онуки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4-5%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батьки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5-6%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19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сібси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8-9%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5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Діти одного хворого батька</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12-13%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Сібси з одним з хворих батьків</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15-17%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дизиготні близнюки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13-17%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51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монозиготні близнюки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47-48%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921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800" b="0" i="0" u="none" strike="noStrike" cap="none" normalizeH="0" baseline="0" smtClean="0">
                          <a:ln>
                            <a:noFill/>
                          </a:ln>
                          <a:solidFill>
                            <a:schemeClr val="tx1"/>
                          </a:solidFill>
                          <a:effectLst/>
                          <a:latin typeface="Calibri" pitchFamily="34" charset="0"/>
                        </a:rPr>
                        <a:t>Діти з двома хворими батьками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Times New Roman" pitchFamily="18" charset="0"/>
                          <a:cs typeface="Times New Roman" pitchFamily="18" charset="0"/>
                        </a:rPr>
                        <a:t>45-46%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3778" name="Rectangle 1"/>
          <p:cNvSpPr>
            <a:spLocks noChangeArrowheads="1"/>
          </p:cNvSpPr>
          <p:nvPr/>
        </p:nvSpPr>
        <p:spPr bwMode="auto">
          <a:xfrm>
            <a:off x="1411288" y="1614488"/>
            <a:ext cx="9144000" cy="457200"/>
          </a:xfrm>
          <a:prstGeom prst="rect">
            <a:avLst/>
          </a:prstGeom>
          <a:noFill/>
          <a:ln w="9525">
            <a:noFill/>
            <a:miter lim="800000"/>
            <a:headEnd/>
            <a:tailEnd/>
          </a:ln>
        </p:spPr>
        <p:txBody>
          <a:bodyPr wrap="none" anchor="ctr">
            <a:spAutoFit/>
          </a:bodyPr>
          <a:lstStyle/>
          <a:p>
            <a:endParaRPr lang="uk-UA" altLang="uk-UA"/>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4754" name="Объект 2"/>
          <p:cNvSpPr>
            <a:spLocks noGrp="1"/>
          </p:cNvSpPr>
          <p:nvPr>
            <p:ph idx="1"/>
          </p:nvPr>
        </p:nvSpPr>
        <p:spPr>
          <a:xfrm>
            <a:off x="457200" y="836613"/>
            <a:ext cx="8229600" cy="5040312"/>
          </a:xfrm>
        </p:spPr>
        <p:txBody>
          <a:bodyPr/>
          <a:lstStyle/>
          <a:p>
            <a:pPr eaLnBrk="1" hangingPunct="1"/>
            <a:r>
              <a:rPr lang="uk-UA" smtClean="0"/>
              <a:t>Аналіз понад 1000 повторюваних випадків для кожного з визначених показників вказує, що найбільш ймовірними кандидатами на роль генетичних маркерів шизофренії можуть виступати ділянки хромосом 2q, 5q, 3p, 11q, 6p, 1q, 22q, 8p, 20q, 14p, що демонструють чіткий математичний зв'язок з патологічним процесом.</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a:spLocks noGrp="1"/>
          </p:cNvSpPr>
          <p:nvPr>
            <p:ph idx="1"/>
          </p:nvPr>
        </p:nvSpPr>
        <p:spPr>
          <a:xfrm>
            <a:off x="673100" y="730250"/>
            <a:ext cx="7886700" cy="4351338"/>
          </a:xfrm>
        </p:spPr>
        <p:txBody>
          <a:bodyPr/>
          <a:lstStyle/>
          <a:p>
            <a:pPr eaLnBrk="1" hangingPunct="1">
              <a:buFont typeface="Arial" charset="0"/>
              <a:buNone/>
            </a:pPr>
            <a:r>
              <a:rPr lang="ru-RU" smtClean="0"/>
              <a:t>Команда учених з університету Бен-Гуріон виявила, що 651 послідовність генів людей, що страждають аутизмом, має загальні характеристики.</a:t>
            </a:r>
          </a:p>
          <a:p>
            <a:pPr eaLnBrk="1" hangingPunct="1">
              <a:buFont typeface="Arial" charset="0"/>
              <a:buNone/>
            </a:pPr>
            <a:r>
              <a:rPr lang="ru-RU" smtClean="0"/>
              <a:t>Згідно з дослідженням, гени, про які йде мова, довші, ніж інші: і здорових, і генів, пов'язаних з іншими хворобами. Крім того, вони менше беруть участь в еволюційному негативному відборі.</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5778" name="Объект 2"/>
          <p:cNvSpPr>
            <a:spLocks noGrp="1"/>
          </p:cNvSpPr>
          <p:nvPr>
            <p:ph idx="1"/>
          </p:nvPr>
        </p:nvSpPr>
        <p:spPr>
          <a:xfrm>
            <a:off x="179388" y="260350"/>
            <a:ext cx="8713787" cy="6337300"/>
          </a:xfrm>
        </p:spPr>
        <p:txBody>
          <a:bodyPr/>
          <a:lstStyle/>
          <a:p>
            <a:r>
              <a:rPr lang="uk-UA" sz="2400" smtClean="0"/>
              <a:t>Всього до теперішнього часу виявлено достатню кількість генів, які демонструють більш-менш доведений зв'язок з шизофренією і шизофреноподібними розладами.</a:t>
            </a:r>
          </a:p>
          <a:p>
            <a:r>
              <a:rPr lang="uk-UA" sz="2400" smtClean="0"/>
              <a:t>Один з генів-кандидатів, локалізований в хромосомі - DISC (Disrupted In Schizophrenia) - ген, порушений при шизофренії. Вперше цей ген був картований в дослідженні, проведеному на підставі виявленої мутації в 4 поколіннях сім'ї, члени якої страждали на шизофренію.</a:t>
            </a:r>
          </a:p>
          <a:p>
            <a:r>
              <a:rPr lang="uk-UA" sz="2400" smtClean="0"/>
              <a:t>Суть мутації полягає в транслокації генетичного матеріалу між локусами хромосом 1q42.1 і 11q14.3. Подвійна спіраль на зазначеному фрагменті хромосоми 1 містить 2 антипаралельних, частково перекриваються гена DISC1 і DISC2. Надалі було встановлено, що як мінімум 4 варіанти гена з порушеннями між екзонами 1 і 9 асоційовані з шизофренією і шизоафективним порушенням.</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6802" name="Объект 2"/>
          <p:cNvSpPr>
            <a:spLocks noGrp="1"/>
          </p:cNvSpPr>
          <p:nvPr>
            <p:ph idx="1"/>
          </p:nvPr>
        </p:nvSpPr>
        <p:spPr/>
        <p:txBody>
          <a:bodyPr/>
          <a:lstStyle/>
          <a:p>
            <a:pPr eaLnBrk="1" hangingPunct="1"/>
            <a:r>
              <a:rPr lang="uk-UA" smtClean="0"/>
              <a:t>Ще один приклад: в локусі 6p22.3 Коротке плече 6-ї хромосоми, локус 22.3. розташований ген дистробревін зв'язуючого білка (dystrobrevin-binding protein, DTNBP1) розміром 140 тис. основ.</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7826" name="Объект 2"/>
          <p:cNvSpPr>
            <a:spLocks noGrp="1"/>
          </p:cNvSpPr>
          <p:nvPr>
            <p:ph idx="1"/>
          </p:nvPr>
        </p:nvSpPr>
        <p:spPr>
          <a:xfrm>
            <a:off x="457200" y="692150"/>
            <a:ext cx="8229600" cy="5434013"/>
          </a:xfrm>
        </p:spPr>
        <p:txBody>
          <a:bodyPr/>
          <a:lstStyle/>
          <a:p>
            <a:r>
              <a:rPr lang="uk-UA" sz="2400" smtClean="0"/>
              <a:t>В обмеженому сімейному дослідженні було встановлено, що поліморфний маркер Taq1A (але не Taq1B) гена дофамінового D2-рецептора демонструє формальну асоціацію з ендогенними психозами.</a:t>
            </a:r>
          </a:p>
          <a:p>
            <a:r>
              <a:rPr lang="uk-UA" sz="2400" smtClean="0"/>
              <a:t>Локалізація маркера в нетрансльованій частині гена вказує на можливість існування більш складних механізмів зв'язку цієї генетичної особливості з патологією.</a:t>
            </a:r>
          </a:p>
          <a:p>
            <a:r>
              <a:rPr lang="uk-UA" sz="2400" smtClean="0"/>
              <a:t>Дані вимагають уточнення ще й тому, що згодом було встановлено, що знаходиться на відстані 9,5 тис. Підстав до 3'-кінця від гена D2-рецептора маркер Taq1A входить в кодовану область гена білка, нині відомого як "Х-кіназа", з нез'ясованими функціями.</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8850" name="Объект 2"/>
          <p:cNvSpPr>
            <a:spLocks noGrp="1"/>
          </p:cNvSpPr>
          <p:nvPr>
            <p:ph idx="1"/>
          </p:nvPr>
        </p:nvSpPr>
        <p:spPr>
          <a:xfrm>
            <a:off x="457200" y="836613"/>
            <a:ext cx="8229600" cy="4968875"/>
          </a:xfrm>
        </p:spPr>
        <p:txBody>
          <a:bodyPr/>
          <a:lstStyle/>
          <a:p>
            <a:r>
              <a:rPr lang="uk-UA" smtClean="0"/>
              <a:t>Більш тонка закономірність виявлена при вивченні дофамінового D3-рецептора.</a:t>
            </a:r>
          </a:p>
          <a:p>
            <a:r>
              <a:rPr lang="uk-UA" smtClean="0"/>
              <a:t>Зокрема, хоча мутація в 9-му положенні з заміною серина на гліцин не пов'язана з шизофренією, частота гомозиготного гаплотипу гліцин-гліцин була значно вище у хворих жінок, характеризуючи відносний ризик захворювання коефіцієнтом 9.</a:t>
            </a:r>
          </a:p>
          <a:p>
            <a:r>
              <a:rPr lang="uk-UA" smtClean="0"/>
              <a:t>Асоціація дофамінового D4-рецептора з розладами шизофренічного спектру була ще менш визначеною.</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9874" name="Заголовок 1"/>
          <p:cNvSpPr>
            <a:spLocks noGrp="1"/>
          </p:cNvSpPr>
          <p:nvPr>
            <p:ph type="title"/>
          </p:nvPr>
        </p:nvSpPr>
        <p:spPr>
          <a:xfrm>
            <a:off x="428625" y="142875"/>
            <a:ext cx="8229600" cy="993775"/>
          </a:xfrm>
        </p:spPr>
        <p:txBody>
          <a:bodyPr/>
          <a:lstStyle/>
          <a:p>
            <a:pPr eaLnBrk="1" hangingPunct="1"/>
            <a:r>
              <a:rPr lang="uk-UA" sz="2800" b="1" smtClean="0"/>
              <a:t>Нейрохімічні процеси в спадкуванні шизофренії</a:t>
            </a:r>
            <a:endParaRPr lang="uk-UA" sz="2800" smtClean="0"/>
          </a:p>
        </p:txBody>
      </p:sp>
      <p:sp>
        <p:nvSpPr>
          <p:cNvPr id="79875" name="Объект 2"/>
          <p:cNvSpPr>
            <a:spLocks noGrp="1"/>
          </p:cNvSpPr>
          <p:nvPr>
            <p:ph idx="1"/>
          </p:nvPr>
        </p:nvSpPr>
        <p:spPr>
          <a:xfrm>
            <a:off x="357188" y="857250"/>
            <a:ext cx="8229600" cy="4708525"/>
          </a:xfrm>
        </p:spPr>
        <p:txBody>
          <a:bodyPr/>
          <a:lstStyle/>
          <a:p>
            <a:r>
              <a:rPr lang="uk-UA" sz="2400" smtClean="0"/>
              <a:t>Гіпофункція NMDA-рецепторів може грати основну роль розвитку шизофренії. NMDA-рецептором, є іонотропним, основний підтип глутаматних рецепторів, вони беруть участь в генерації повільних збуджуючих пост синаптичних потенціалів, які, як передбачається, порушені при шизофренії.</a:t>
            </a:r>
          </a:p>
          <a:p>
            <a:r>
              <a:rPr lang="uk-UA" sz="2400" smtClean="0"/>
              <a:t>Метаботропні глутаматні рецептори -mGlu, деякі з них, особливо що належать до підтипу mGlu5, тісно взаємодіють з NMDA-рецепторами і здатні безпосередньо модулювати функції рецепторного каналу NMDA.</a:t>
            </a:r>
            <a:endParaRPr lang="ru-RU" sz="2400" smtClean="0"/>
          </a:p>
          <a:p>
            <a:pPr eaLnBrk="1" hangingPunct="1"/>
            <a:endParaRPr lang="ru-RU" sz="2400" smtClean="0"/>
          </a:p>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uk-UA" smtClean="0"/>
          </a:p>
          <a:p>
            <a:pPr eaLnBrk="1" hangingPunct="1"/>
            <a:endParaRPr lang="uk-UA" smtClean="0"/>
          </a:p>
        </p:txBody>
      </p:sp>
      <p:pic>
        <p:nvPicPr>
          <p:cNvPr id="79876" name="Picture 2"/>
          <p:cNvPicPr>
            <a:picLocks noChangeAspect="1" noChangeArrowheads="1"/>
          </p:cNvPicPr>
          <p:nvPr/>
        </p:nvPicPr>
        <p:blipFill>
          <a:blip r:embed="rId3" cstate="print"/>
          <a:srcRect/>
          <a:stretch>
            <a:fillRect/>
          </a:stretch>
        </p:blipFill>
        <p:spPr bwMode="auto">
          <a:xfrm>
            <a:off x="3000375" y="4714875"/>
            <a:ext cx="357187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0898" name="Picture 2"/>
          <p:cNvPicPr>
            <a:picLocks noGrp="1" noChangeAspect="1" noChangeArrowheads="1"/>
          </p:cNvPicPr>
          <p:nvPr>
            <p:ph idx="1"/>
          </p:nvPr>
        </p:nvPicPr>
        <p:blipFill>
          <a:blip r:embed="rId3" cstate="print"/>
          <a:srcRect/>
          <a:stretch>
            <a:fillRect/>
          </a:stretch>
        </p:blipFill>
        <p:spPr>
          <a:xfrm>
            <a:off x="539750" y="404813"/>
            <a:ext cx="7993063" cy="5903912"/>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6"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22" name="Picture 2"/>
          <p:cNvPicPr>
            <a:picLocks noGrp="1" noChangeAspect="1" noChangeArrowheads="1"/>
          </p:cNvPicPr>
          <p:nvPr>
            <p:ph idx="1"/>
          </p:nvPr>
        </p:nvPicPr>
        <p:blipFill>
          <a:blip r:embed="rId3" cstate="print"/>
          <a:srcRect/>
          <a:stretch>
            <a:fillRect/>
          </a:stretch>
        </p:blipFill>
        <p:spPr>
          <a:xfrm>
            <a:off x="1403350" y="908050"/>
            <a:ext cx="6553200" cy="5030788"/>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2946" name="Объект 2"/>
          <p:cNvSpPr>
            <a:spLocks noGrp="1"/>
          </p:cNvSpPr>
          <p:nvPr>
            <p:ph idx="1"/>
          </p:nvPr>
        </p:nvSpPr>
        <p:spPr>
          <a:xfrm>
            <a:off x="250825" y="115888"/>
            <a:ext cx="8642350" cy="6626225"/>
          </a:xfrm>
        </p:spPr>
        <p:txBody>
          <a:bodyPr/>
          <a:lstStyle/>
          <a:p>
            <a:pPr marL="0" indent="0">
              <a:buFont typeface="Arial" charset="0"/>
              <a:buNone/>
            </a:pPr>
            <a:r>
              <a:rPr lang="ru-RU" sz="2000" b="1" smtClean="0"/>
              <a:t>Шизоїдний розлад особистості</a:t>
            </a:r>
          </a:p>
          <a:p>
            <a:pPr marL="0" indent="0"/>
            <a:r>
              <a:rPr lang="ru-RU" sz="2000" smtClean="0"/>
              <a:t>розлад особистості, при якому людина вперто уникає соціальних контактів і демонструє обмежене вираження почуттів.</a:t>
            </a:r>
          </a:p>
          <a:p>
            <a:pPr marL="0" indent="0"/>
            <a:r>
              <a:rPr lang="ru-RU" sz="2000" smtClean="0"/>
              <a:t>не бажає і не відчуває задоволення від близьких відносин, включаючи сімейні;</a:t>
            </a:r>
          </a:p>
          <a:p>
            <a:pPr marL="0" indent="0"/>
            <a:r>
              <a:rPr lang="ru-RU" sz="2000" smtClean="0"/>
              <a:t>майже завжди вибирає одиночну діяльність;</a:t>
            </a:r>
          </a:p>
          <a:p>
            <a:pPr marL="0" indent="0"/>
            <a:r>
              <a:rPr lang="ru-RU" sz="2000" smtClean="0"/>
              <a:t>мало зацікавлений, якщо взагалі це має місце, в сексуальних контактах з іншого персоною;</a:t>
            </a:r>
          </a:p>
          <a:p>
            <a:pPr marL="0" indent="0"/>
            <a:r>
              <a:rPr lang="ru-RU" sz="2000" smtClean="0"/>
              <a:t>не має близьких друзів або довірених осіб, крім близьких родичів;</a:t>
            </a:r>
          </a:p>
          <a:p>
            <a:pPr marL="0" indent="0"/>
            <a:r>
              <a:rPr lang="ru-RU" sz="2000" smtClean="0"/>
              <a:t>виглядає байдужим до похвал або критиці інших;</a:t>
            </a:r>
          </a:p>
          <a:p>
            <a:pPr marL="0" indent="0"/>
            <a:r>
              <a:rPr lang="ru-RU" sz="2000" smtClean="0"/>
              <a:t>демонструє емоційну холодність, відстороненість, сплощений афект.</a:t>
            </a:r>
          </a:p>
          <a:p>
            <a:pPr marL="0" indent="0"/>
            <a:endParaRPr lang="ru-RU" sz="2000" smtClean="0"/>
          </a:p>
          <a:p>
            <a:pPr marL="0" indent="0">
              <a:buFont typeface="Arial" charset="0"/>
              <a:buNone/>
            </a:pPr>
            <a:r>
              <a:rPr lang="ru-RU" sz="2000" smtClean="0"/>
              <a:t>Поширеність шизоїдного розладу особистості не відома, хоча припускають, що на нього страждає менше 1% населення.</a:t>
            </a:r>
            <a:endParaRPr lang="uk-UA" sz="200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3970" name="Объект 2"/>
          <p:cNvSpPr>
            <a:spLocks noGrp="1"/>
          </p:cNvSpPr>
          <p:nvPr>
            <p:ph idx="1"/>
          </p:nvPr>
        </p:nvSpPr>
        <p:spPr>
          <a:xfrm>
            <a:off x="457200" y="333375"/>
            <a:ext cx="8229600" cy="6335713"/>
          </a:xfrm>
        </p:spPr>
        <p:txBody>
          <a:bodyPr/>
          <a:lstStyle/>
          <a:p>
            <a:pPr marL="0" indent="0">
              <a:buFont typeface="Arial" charset="0"/>
              <a:buNone/>
            </a:pPr>
            <a:r>
              <a:rPr lang="ru-RU" sz="2000" b="1" smtClean="0"/>
              <a:t>Шизотипічний розлад особистості</a:t>
            </a:r>
          </a:p>
          <a:p>
            <a:pPr marL="0" indent="0">
              <a:buFont typeface="Arial" charset="0"/>
              <a:buNone/>
            </a:pPr>
            <a:endParaRPr lang="ru-RU" sz="2000" b="1" smtClean="0"/>
          </a:p>
          <a:p>
            <a:pPr marL="0" indent="0"/>
            <a:r>
              <a:rPr lang="ru-RU" sz="2000" smtClean="0"/>
              <a:t>розлад, що характеризується дивакуватою поведінкою, аномаліями мислення і емоцій, не підходящий по діагностичних критеріїв для діагнозу шизофренії ні на одній стадії розвитку: немає всіх необхідних симптомів або вони слабо виражені, стерті.</a:t>
            </a:r>
          </a:p>
          <a:p>
            <a:pPr marL="0" indent="0">
              <a:buFont typeface="Arial" charset="0"/>
              <a:buNone/>
            </a:pPr>
            <a:r>
              <a:rPr lang="ru-RU" sz="2000" smtClean="0"/>
              <a:t>Симптоми можуть включати:</a:t>
            </a:r>
          </a:p>
          <a:p>
            <a:pPr marL="0" indent="0"/>
            <a:r>
              <a:rPr lang="ru-RU" sz="2000" smtClean="0"/>
              <a:t>дивну або ексцентричну поведінку,</a:t>
            </a:r>
          </a:p>
          <a:p>
            <a:pPr marL="0" indent="0"/>
            <a:r>
              <a:rPr lang="ru-RU" sz="2000" smtClean="0"/>
              <a:t>схильність до соціальної ізоляції,</a:t>
            </a:r>
          </a:p>
          <a:p>
            <a:pPr marL="0" indent="0"/>
            <a:r>
              <a:rPr lang="ru-RU" sz="2000" smtClean="0"/>
              <a:t>холодність або неадекватність емоційних реакцій,</a:t>
            </a:r>
          </a:p>
          <a:p>
            <a:pPr marL="0" indent="0"/>
            <a:r>
              <a:rPr lang="ru-RU" sz="2000" smtClean="0"/>
              <a:t>параноїдні ідеї,</a:t>
            </a:r>
          </a:p>
          <a:p>
            <a:pPr marL="0" indent="0"/>
            <a:r>
              <a:rPr lang="ru-RU" sz="2000" smtClean="0"/>
              <a:t>хворобливі нав'язливості,</a:t>
            </a:r>
          </a:p>
          <a:p>
            <a:pPr marL="0" indent="0"/>
            <a:r>
              <a:rPr lang="ru-RU" sz="2000" smtClean="0"/>
              <a:t>також можуть бути рідкісні минущі квазіпсихотичні епізоди ілюзій або галюцинацій.</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descr="Картинки по запросу фон для презентации"/>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4994" name="Объект 2"/>
          <p:cNvSpPr>
            <a:spLocks noGrp="1"/>
          </p:cNvSpPr>
          <p:nvPr>
            <p:ph idx="1"/>
          </p:nvPr>
        </p:nvSpPr>
        <p:spPr>
          <a:xfrm>
            <a:off x="457200" y="692150"/>
            <a:ext cx="8229600" cy="5434013"/>
          </a:xfrm>
        </p:spPr>
        <p:txBody>
          <a:bodyPr/>
          <a:lstStyle/>
          <a:p>
            <a:r>
              <a:rPr lang="ru-RU" sz="2800" smtClean="0"/>
              <a:t>Аналіз факторів ризику для особистісних розладів (шизоїдного і шизотипічного) показав, що шизотипічне зустрічається приблизно з однаковою частотою в разі захворювання одного з батьків будь-яким психічним розладом, будь то шизофренія або афективний розлад.</a:t>
            </a:r>
          </a:p>
          <a:p>
            <a:r>
              <a:rPr lang="ru-RU" sz="2800" smtClean="0"/>
              <a:t>У разі шизоїдного розлади особистості виявлено, що воно бувають тільки у осіб, батьки яких хворі на шизофренію.</a:t>
            </a:r>
          </a:p>
          <a:p>
            <a:r>
              <a:rPr lang="ru-RU" sz="2800" smtClean="0"/>
              <a:t>Шизофренія і шизотипическое розлад особистості, мабуть, є різними станами</a:t>
            </a:r>
            <a:endParaRPr lang="uk-UA"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428625" y="285750"/>
            <a:ext cx="8501063" cy="1928813"/>
          </a:xfrm>
        </p:spPr>
        <p:txBody>
          <a:bodyPr/>
          <a:lstStyle/>
          <a:p>
            <a:pPr algn="just" eaLnBrk="1" hangingPunct="1">
              <a:lnSpc>
                <a:spcPct val="70000"/>
              </a:lnSpc>
              <a:buFont typeface="Arial" charset="0"/>
              <a:buNone/>
            </a:pPr>
            <a:r>
              <a:rPr lang="ru-RU" sz="2400" smtClean="0">
                <a:latin typeface="Times New Roman" pitchFamily="18" charset="0"/>
                <a:cs typeface="Times New Roman" pitchFamily="18" charset="0"/>
              </a:rPr>
              <a:t>Деякі випадки аутизму обумовлені мутаціями, що сталися під час розвитку плоду. Інші успадковані мутації можуть викликати аутизм, тільки якщо вони пов'язані з іншими генетичними або негенетичними чинниками ризику. Тому вони можуть не привести до аутизму і, можливо, передаватимуться майбутнім поколінням (доктор Менаше).</a:t>
            </a:r>
          </a:p>
        </p:txBody>
      </p:sp>
      <p:pic>
        <p:nvPicPr>
          <p:cNvPr id="30722" name="Picture 2" descr="http://www.aspergers.ru/images/Loci-implicated-in-ASD.png"/>
          <p:cNvPicPr>
            <a:picLocks noChangeAspect="1" noChangeArrowheads="1"/>
          </p:cNvPicPr>
          <p:nvPr/>
        </p:nvPicPr>
        <p:blipFill>
          <a:blip r:embed="rId2" cstate="print"/>
          <a:srcRect/>
          <a:stretch>
            <a:fillRect/>
          </a:stretch>
        </p:blipFill>
        <p:spPr bwMode="auto">
          <a:xfrm>
            <a:off x="323850" y="2227263"/>
            <a:ext cx="7191375" cy="4400550"/>
          </a:xfrm>
          <a:prstGeom prst="rect">
            <a:avLst/>
          </a:prstGeom>
          <a:noFill/>
          <a:ln w="9525">
            <a:noFill/>
            <a:miter lim="800000"/>
            <a:headEnd/>
            <a:tailEnd/>
          </a:ln>
        </p:spPr>
      </p:pic>
      <p:sp>
        <p:nvSpPr>
          <p:cNvPr id="30723" name="TextBox 4"/>
          <p:cNvSpPr txBox="1">
            <a:spLocks noChangeArrowheads="1"/>
          </p:cNvSpPr>
          <p:nvPr/>
        </p:nvSpPr>
        <p:spPr bwMode="auto">
          <a:xfrm>
            <a:off x="7643813" y="3714750"/>
            <a:ext cx="1285875" cy="1200150"/>
          </a:xfrm>
          <a:prstGeom prst="rect">
            <a:avLst/>
          </a:prstGeom>
          <a:noFill/>
          <a:ln w="9525">
            <a:noFill/>
            <a:miter lim="800000"/>
            <a:headEnd/>
            <a:tailEnd/>
          </a:ln>
        </p:spPr>
        <p:txBody>
          <a:bodyPr>
            <a:spAutoFit/>
          </a:bodyPr>
          <a:lstStyle/>
          <a:p>
            <a:r>
              <a:rPr lang="uk-UA">
                <a:latin typeface="Calibri" pitchFamily="34" charset="0"/>
              </a:rPr>
              <a:t>Локуси, що введені в етіологію РАС</a:t>
            </a:r>
            <a:endParaRPr lang="ru-RU">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Прямоугольник 3"/>
          <p:cNvSpPr>
            <a:spLocks noChangeArrowheads="1"/>
          </p:cNvSpPr>
          <p:nvPr/>
        </p:nvSpPr>
        <p:spPr bwMode="auto">
          <a:xfrm>
            <a:off x="398463" y="222250"/>
            <a:ext cx="8745537" cy="1465263"/>
          </a:xfrm>
          <a:prstGeom prst="rect">
            <a:avLst/>
          </a:prstGeom>
          <a:noFill/>
          <a:ln w="9525">
            <a:noFill/>
            <a:miter lim="800000"/>
            <a:headEnd/>
            <a:tailEnd/>
          </a:ln>
        </p:spPr>
        <p:txBody>
          <a:bodyPr>
            <a:spAutoFit/>
          </a:bodyPr>
          <a:lstStyle/>
          <a:p>
            <a:pPr marL="241300" indent="-368300"/>
            <a:r>
              <a:rPr lang="ru-RU"/>
              <a:t>Негативні емоції - емоції, що народжуються на основі негативного настрою і негативного світосприйняття.</a:t>
            </a:r>
          </a:p>
          <a:p>
            <a:pPr marL="241300" indent="-368300"/>
            <a:endParaRPr lang="ru-RU"/>
          </a:p>
          <a:p>
            <a:pPr marL="241300" indent="-368300"/>
            <a:r>
              <a:rPr lang="ru-RU"/>
              <a:t>До негативних емоцій відносяться:</a:t>
            </a:r>
          </a:p>
          <a:p>
            <a:pPr marL="241300" indent="-368300"/>
            <a:r>
              <a:rPr lang="ru-RU"/>
              <a:t>нервове напруження, загальне зниження настрою, роздратованність, гнів, страх</a:t>
            </a:r>
            <a:endParaRPr lang="uk-UA"/>
          </a:p>
        </p:txBody>
      </p:sp>
      <p:pic>
        <p:nvPicPr>
          <p:cNvPr id="86018" name="Picture 2" descr="image1"/>
          <p:cNvPicPr>
            <a:picLocks noChangeAspect="1" noChangeArrowheads="1"/>
          </p:cNvPicPr>
          <p:nvPr/>
        </p:nvPicPr>
        <p:blipFill>
          <a:blip r:embed="rId2" cstate="print"/>
          <a:srcRect/>
          <a:stretch>
            <a:fillRect/>
          </a:stretch>
        </p:blipFill>
        <p:spPr bwMode="auto">
          <a:xfrm>
            <a:off x="296863" y="3455988"/>
            <a:ext cx="816292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Прямоугольник 3"/>
          <p:cNvSpPr>
            <a:spLocks noChangeArrowheads="1"/>
          </p:cNvSpPr>
          <p:nvPr/>
        </p:nvSpPr>
        <p:spPr bwMode="auto">
          <a:xfrm>
            <a:off x="354013" y="1222375"/>
            <a:ext cx="8589962" cy="4838700"/>
          </a:xfrm>
          <a:prstGeom prst="rect">
            <a:avLst/>
          </a:prstGeom>
          <a:noFill/>
          <a:ln w="9525">
            <a:noFill/>
            <a:miter lim="800000"/>
            <a:headEnd/>
            <a:tailEnd/>
          </a:ln>
        </p:spPr>
        <p:txBody>
          <a:bodyPr>
            <a:spAutoFit/>
          </a:bodyPr>
          <a:lstStyle/>
          <a:p>
            <a:pPr marL="2908300"/>
            <a:r>
              <a:rPr lang="ru-RU" sz="2400"/>
              <a:t>Як виявилося, почуття гніву виникає у людини кожен раз, коли в головному мозку збільшується концентрація особливого хімічної речовини - допаміну. </a:t>
            </a:r>
          </a:p>
          <a:p>
            <a:pPr marL="2908300"/>
            <a:r>
              <a:rPr lang="ru-RU" sz="2400"/>
              <a:t>На його вироблення впливає ген, який має наукову назву DARPP-32.</a:t>
            </a:r>
          </a:p>
          <a:p>
            <a:pPr marL="2908300"/>
            <a:r>
              <a:rPr lang="ru-RU" sz="2400"/>
              <a:t>Однак німецькі вчені встановили, що існує три версії даного гена. Дві з них мають вищу ступінь активності, що веде спочатку до збільшення рівня надходить в мозок допаміну, а потім і до нападів неконтрольованого гніву.</a:t>
            </a:r>
            <a:endParaRPr lang="uk-UA" sz="24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Прямоугольник 5"/>
          <p:cNvSpPr>
            <a:spLocks noChangeArrowheads="1"/>
          </p:cNvSpPr>
          <p:nvPr/>
        </p:nvSpPr>
        <p:spPr bwMode="auto">
          <a:xfrm>
            <a:off x="188913" y="260350"/>
            <a:ext cx="8758237" cy="2647950"/>
          </a:xfrm>
          <a:prstGeom prst="rect">
            <a:avLst/>
          </a:prstGeom>
          <a:noFill/>
          <a:ln w="9525">
            <a:noFill/>
            <a:miter lim="800000"/>
            <a:headEnd/>
            <a:tailEnd/>
          </a:ln>
        </p:spPr>
        <p:txBody>
          <a:bodyPr>
            <a:spAutoFit/>
          </a:bodyPr>
          <a:lstStyle/>
          <a:p>
            <a:pPr marL="317500" algn="ctr"/>
            <a:r>
              <a:rPr lang="ru-RU" sz="2400"/>
              <a:t>Страх</a:t>
            </a:r>
          </a:p>
          <a:p>
            <a:pPr marL="317500" algn="ctr"/>
            <a:endParaRPr lang="ru-RU" sz="2400"/>
          </a:p>
          <a:p>
            <a:pPr marL="317500" algn="ctr"/>
            <a:r>
              <a:rPr lang="ru-RU" sz="2400"/>
              <a:t>Вчені виявили ген, який визначає, чи адекватний страх, що насувається. </a:t>
            </a:r>
          </a:p>
          <a:p>
            <a:pPr marL="317500" algn="ctr"/>
            <a:r>
              <a:rPr lang="ru-RU" sz="2400"/>
              <a:t>Миші, у яких не було гена під назвою статмін, не відчували страху в умовах, коли повинні були інстинктивно його відчувати.</a:t>
            </a:r>
            <a:endParaRPr lang="uk-UA" sz="2400"/>
          </a:p>
        </p:txBody>
      </p:sp>
      <p:sp>
        <p:nvSpPr>
          <p:cNvPr id="88066" name="Прямоугольник 8"/>
          <p:cNvSpPr>
            <a:spLocks noChangeArrowheads="1"/>
          </p:cNvSpPr>
          <p:nvPr/>
        </p:nvSpPr>
        <p:spPr bwMode="auto">
          <a:xfrm>
            <a:off x="0" y="3705225"/>
            <a:ext cx="4694238" cy="2282825"/>
          </a:xfrm>
          <a:prstGeom prst="rect">
            <a:avLst/>
          </a:prstGeom>
          <a:noFill/>
          <a:ln w="9525">
            <a:noFill/>
            <a:miter lim="800000"/>
            <a:headEnd/>
            <a:tailEnd/>
          </a:ln>
        </p:spPr>
        <p:txBody>
          <a:bodyPr>
            <a:spAutoFit/>
          </a:bodyPr>
          <a:lstStyle/>
          <a:p>
            <a:pPr marL="12700"/>
            <a:r>
              <a:rPr lang="ru-RU" sz="2400"/>
              <a:t>Висока концентрація цього гена відзначається в тій частці</a:t>
            </a:r>
          </a:p>
          <a:p>
            <a:pPr marL="12700"/>
            <a:r>
              <a:rPr lang="ru-RU" sz="2400"/>
              <a:t>мозку, яка називається мигдалина мозочка і грає важливу роль в утворенні почуття страху</a:t>
            </a:r>
            <a:endParaRPr lang="uk-UA" sz="2400"/>
          </a:p>
        </p:txBody>
      </p:sp>
      <p:pic>
        <p:nvPicPr>
          <p:cNvPr id="88067" name="Picture 7" descr="image5"/>
          <p:cNvPicPr>
            <a:picLocks noChangeAspect="1" noChangeArrowheads="1"/>
          </p:cNvPicPr>
          <p:nvPr/>
        </p:nvPicPr>
        <p:blipFill>
          <a:blip r:embed="rId2" cstate="print"/>
          <a:srcRect/>
          <a:stretch>
            <a:fillRect/>
          </a:stretch>
        </p:blipFill>
        <p:spPr bwMode="auto">
          <a:xfrm>
            <a:off x="4846638" y="3502025"/>
            <a:ext cx="3646487" cy="305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Прямоугольник 5"/>
          <p:cNvSpPr>
            <a:spLocks noChangeArrowheads="1"/>
          </p:cNvSpPr>
          <p:nvPr/>
        </p:nvSpPr>
        <p:spPr bwMode="auto">
          <a:xfrm>
            <a:off x="2600325" y="203200"/>
            <a:ext cx="3859213" cy="519113"/>
          </a:xfrm>
          <a:prstGeom prst="rect">
            <a:avLst/>
          </a:prstGeom>
          <a:noFill/>
          <a:ln w="9525">
            <a:noFill/>
            <a:miter lim="800000"/>
            <a:headEnd/>
            <a:tailEnd/>
          </a:ln>
        </p:spPr>
        <p:txBody>
          <a:bodyPr wrap="none">
            <a:spAutoFit/>
          </a:bodyPr>
          <a:lstStyle/>
          <a:p>
            <a:pPr algn="ctr"/>
            <a:r>
              <a:rPr lang="ru-RU" sz="2800"/>
              <a:t>Схильність до суїциду</a:t>
            </a:r>
            <a:endParaRPr lang="uk-UA" sz="2800"/>
          </a:p>
        </p:txBody>
      </p:sp>
      <p:sp>
        <p:nvSpPr>
          <p:cNvPr id="89090" name="Прямоугольник 6"/>
          <p:cNvSpPr>
            <a:spLocks noChangeArrowheads="1"/>
          </p:cNvSpPr>
          <p:nvPr/>
        </p:nvSpPr>
        <p:spPr bwMode="auto">
          <a:xfrm>
            <a:off x="822325" y="808038"/>
            <a:ext cx="7669213" cy="5643562"/>
          </a:xfrm>
          <a:prstGeom prst="rect">
            <a:avLst/>
          </a:prstGeom>
          <a:noFill/>
          <a:ln w="9525">
            <a:noFill/>
            <a:miter lim="800000"/>
            <a:headEnd/>
            <a:tailEnd/>
          </a:ln>
        </p:spPr>
        <p:txBody>
          <a:bodyPr>
            <a:spAutoFit/>
          </a:bodyPr>
          <a:lstStyle/>
          <a:p>
            <a:pPr>
              <a:tabLst>
                <a:tab pos="5138738" algn="r"/>
              </a:tabLst>
            </a:pPr>
            <a:r>
              <a:rPr lang="ru-RU" sz="2800"/>
              <a:t>Ген «SKA2» визначає реакцію людини на стресову ситуацію. Група дослідників з інституту Хопкісна знайшли ген, активність якого визначає молодих людей, які мають схильність до суїциду та іншим негативним думкам.</a:t>
            </a:r>
          </a:p>
          <a:p>
            <a:pPr>
              <a:tabLst>
                <a:tab pos="5138738" algn="r"/>
              </a:tabLst>
            </a:pPr>
            <a:r>
              <a:rPr lang="ru-RU" sz="2800"/>
              <a:t>Закінчивши проведення посмертних аналізів зразків головного мозку людей, які закінчили життя за допомогою своїх рук, вчені прийшли до висновку, що у них була сильно занижена активність генної речовини «5КА2», яка, власне, і визначає реакцію людини на стресову ситуацію.</a:t>
            </a:r>
            <a:endParaRPr lang="uk-UA" sz="28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Прямоугольник 3"/>
          <p:cNvSpPr>
            <a:spLocks noChangeArrowheads="1"/>
          </p:cNvSpPr>
          <p:nvPr/>
        </p:nvSpPr>
        <p:spPr bwMode="auto">
          <a:xfrm>
            <a:off x="295275" y="1385888"/>
            <a:ext cx="5957888" cy="1739900"/>
          </a:xfrm>
          <a:prstGeom prst="rect">
            <a:avLst/>
          </a:prstGeom>
          <a:noFill/>
          <a:ln w="9525">
            <a:noFill/>
            <a:miter lim="800000"/>
            <a:headEnd/>
            <a:tailEnd/>
          </a:ln>
        </p:spPr>
        <p:txBody>
          <a:bodyPr>
            <a:spAutoFit/>
          </a:bodyPr>
          <a:lstStyle/>
          <a:p>
            <a:pPr marL="50800" indent="-368300">
              <a:tabLst>
                <a:tab pos="2830513" algn="r"/>
                <a:tab pos="5138738" algn="r"/>
              </a:tabLst>
            </a:pPr>
            <a:r>
              <a:rPr lang="ru-RU"/>
              <a:t>Вони також відзначили, що даний ген в області префронтальної кори головного мозку, знижує рівень реакції на гормон стресу і нейтралізує ряд негативних емоцій. При невеликій активності описуваного гена, людина складно переносить стресову ситуацію, внаслідок чого, у нього з'являються думки про суїцид.</a:t>
            </a:r>
            <a:endParaRPr lang="uk-UA"/>
          </a:p>
        </p:txBody>
      </p:sp>
      <p:pic>
        <p:nvPicPr>
          <p:cNvPr id="90114" name="Picture 2" descr="image6"/>
          <p:cNvPicPr>
            <a:picLocks noChangeAspect="1" noChangeArrowheads="1"/>
          </p:cNvPicPr>
          <p:nvPr/>
        </p:nvPicPr>
        <p:blipFill>
          <a:blip r:embed="rId2" cstate="print"/>
          <a:srcRect/>
          <a:stretch>
            <a:fillRect/>
          </a:stretch>
        </p:blipFill>
        <p:spPr bwMode="auto">
          <a:xfrm>
            <a:off x="3360738" y="3860800"/>
            <a:ext cx="2582862" cy="2997200"/>
          </a:xfrm>
          <a:prstGeom prst="rect">
            <a:avLst/>
          </a:prstGeom>
          <a:noFill/>
          <a:ln w="9525">
            <a:noFill/>
            <a:miter lim="800000"/>
            <a:headEnd/>
            <a:tailEnd/>
          </a:ln>
        </p:spPr>
      </p:pic>
      <p:sp>
        <p:nvSpPr>
          <p:cNvPr id="5" name="TextBox 4"/>
          <p:cNvSpPr txBox="1"/>
          <p:nvPr/>
        </p:nvSpPr>
        <p:spPr>
          <a:xfrm>
            <a:off x="5943600" y="4237038"/>
            <a:ext cx="2073275" cy="9413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ru-RU">
                <a:solidFill>
                  <a:srgbClr val="000000"/>
                </a:solidFill>
                <a:cs typeface="Arial" charset="0"/>
              </a:rPr>
              <a:t>Префронтальна кора головного моз</a:t>
            </a:r>
            <a:r>
              <a:rPr lang="ru-RU">
                <a:solidFill>
                  <a:srgbClr val="000000"/>
                </a:solidFill>
                <a:latin typeface="Arial" charset="0"/>
                <a:cs typeface="Arial" charset="0"/>
              </a:rPr>
              <a:t>ку</a:t>
            </a:r>
            <a:endParaRPr lang="uk-UA">
              <a:solidFill>
                <a:srgbClr val="000000"/>
              </a:solidFill>
              <a:latin typeface="Arial" charset="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Прямоугольник 3"/>
          <p:cNvSpPr>
            <a:spLocks noChangeArrowheads="1"/>
          </p:cNvSpPr>
          <p:nvPr/>
        </p:nvSpPr>
        <p:spPr bwMode="auto">
          <a:xfrm>
            <a:off x="3041650" y="0"/>
            <a:ext cx="2314575" cy="762000"/>
          </a:xfrm>
          <a:prstGeom prst="rect">
            <a:avLst/>
          </a:prstGeom>
          <a:noFill/>
          <a:ln w="9525">
            <a:noFill/>
            <a:miter lim="800000"/>
            <a:headEnd/>
            <a:tailEnd/>
          </a:ln>
        </p:spPr>
        <p:txBody>
          <a:bodyPr wrap="none">
            <a:spAutoFit/>
          </a:bodyPr>
          <a:lstStyle/>
          <a:p>
            <a:r>
              <a:rPr lang="ru-RU" sz="4400">
                <a:solidFill>
                  <a:srgbClr val="000000"/>
                </a:solidFill>
                <a:latin typeface="Calibri" pitchFamily="34" charset="0"/>
                <a:cs typeface="Calibri" pitchFamily="34" charset="0"/>
              </a:rPr>
              <a:t>Депрес</a:t>
            </a:r>
            <a:r>
              <a:rPr lang="ru-RU" sz="4400">
                <a:solidFill>
                  <a:srgbClr val="000000"/>
                </a:solidFill>
                <a:cs typeface="Calibri" pitchFamily="34" charset="0"/>
              </a:rPr>
              <a:t>і</a:t>
            </a:r>
            <a:r>
              <a:rPr lang="ru-RU" sz="4400">
                <a:solidFill>
                  <a:srgbClr val="000000"/>
                </a:solidFill>
                <a:latin typeface="Calibri" pitchFamily="34" charset="0"/>
                <a:cs typeface="Calibri" pitchFamily="34" charset="0"/>
              </a:rPr>
              <a:t>я</a:t>
            </a:r>
            <a:endParaRPr lang="uk-UA" sz="4400">
              <a:solidFill>
                <a:srgbClr val="000000"/>
              </a:solidFill>
              <a:latin typeface="Courier New" pitchFamily="49" charset="0"/>
              <a:cs typeface="Courier New" pitchFamily="49" charset="0"/>
            </a:endParaRPr>
          </a:p>
        </p:txBody>
      </p:sp>
      <p:sp>
        <p:nvSpPr>
          <p:cNvPr id="91138" name="Прямоугольник 6"/>
          <p:cNvSpPr>
            <a:spLocks noChangeArrowheads="1"/>
          </p:cNvSpPr>
          <p:nvPr/>
        </p:nvSpPr>
        <p:spPr bwMode="auto">
          <a:xfrm>
            <a:off x="44450" y="695325"/>
            <a:ext cx="9055100" cy="2838450"/>
          </a:xfrm>
          <a:prstGeom prst="rect">
            <a:avLst/>
          </a:prstGeom>
          <a:noFill/>
          <a:ln w="9525">
            <a:noFill/>
            <a:miter lim="800000"/>
            <a:headEnd/>
            <a:tailEnd/>
          </a:ln>
        </p:spPr>
        <p:txBody>
          <a:bodyPr>
            <a:spAutoFit/>
          </a:bodyPr>
          <a:lstStyle/>
          <a:p>
            <a:pPr marL="368300" indent="-368300"/>
            <a:r>
              <a:rPr lang="ru-RU"/>
              <a:t>Ген, пов'язаний з підвищеною схильністю до депресії і психічних захворювань, викликає зміни в структурі головного мозку, вважають американські вчені. Увага дослідників була зосереджена на носіях одного з двох відомих варіантів гена переносника серотоніна під назвою SERТ-1.</a:t>
            </a:r>
          </a:p>
          <a:p>
            <a:pPr marL="368300" indent="-368300"/>
            <a:r>
              <a:rPr lang="ru-RU"/>
              <a:t>В ході попередніх досліджень було встановлено, що люди, що володіють "укороченим" варіантом даного гена, відрізняються підвищеною схильністю до депресії і психічних розладів. При розтині тіл 49 померлих носіїв цього гена вчені виявили, що задня частина (подушка) таламуса головного мозку, що є місцем локалізації негативних емоцій, збільшена у них на 20% і містить на 20% більше нервових клітин.</a:t>
            </a:r>
            <a:endParaRPr lang="uk-UA"/>
          </a:p>
        </p:txBody>
      </p:sp>
      <p:sp>
        <p:nvSpPr>
          <p:cNvPr id="91139" name="Прямоугольник 7"/>
          <p:cNvSpPr>
            <a:spLocks noChangeArrowheads="1"/>
          </p:cNvSpPr>
          <p:nvPr/>
        </p:nvSpPr>
        <p:spPr bwMode="auto">
          <a:xfrm>
            <a:off x="0" y="4476750"/>
            <a:ext cx="4572000" cy="1190625"/>
          </a:xfrm>
          <a:prstGeom prst="rect">
            <a:avLst/>
          </a:prstGeom>
          <a:noFill/>
          <a:ln w="9525">
            <a:noFill/>
            <a:miter lim="800000"/>
            <a:headEnd/>
            <a:tailEnd/>
          </a:ln>
        </p:spPr>
        <p:txBody>
          <a:bodyPr>
            <a:spAutoFit/>
          </a:bodyPr>
          <a:lstStyle/>
          <a:p>
            <a:r>
              <a:rPr lang="ru-RU"/>
              <a:t>Вчені-генетики відкрили 15 ділянок ДНК, мутації яких можуть привести до утворення важких форм депресії або "псувати" настрій людині.</a:t>
            </a:r>
            <a:endParaRPr lang="uk-UA"/>
          </a:p>
        </p:txBody>
      </p:sp>
      <p:pic>
        <p:nvPicPr>
          <p:cNvPr id="91140" name="Picture 4" descr="image7"/>
          <p:cNvPicPr>
            <a:picLocks noChangeAspect="1" noChangeArrowheads="1"/>
          </p:cNvPicPr>
          <p:nvPr/>
        </p:nvPicPr>
        <p:blipFill>
          <a:blip r:embed="rId2" cstate="print"/>
          <a:srcRect/>
          <a:stretch>
            <a:fillRect/>
          </a:stretch>
        </p:blipFill>
        <p:spPr bwMode="auto">
          <a:xfrm>
            <a:off x="4383088" y="4035425"/>
            <a:ext cx="4760912" cy="282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1881188" y="142875"/>
            <a:ext cx="5003800" cy="715963"/>
          </a:xfrm>
          <a:prstGeom prst="rect">
            <a:avLst/>
          </a:prstGeom>
          <a:noFill/>
          <a:ln w="9525">
            <a:noFill/>
            <a:miter lim="800000"/>
            <a:headEnd/>
            <a:tailEnd/>
          </a:ln>
        </p:spPr>
        <p:txBody>
          <a:bodyPr wrap="none" lIns="0" tIns="0" rIns="0" bIns="0">
            <a:spAutoFit/>
          </a:bodyPr>
          <a:lstStyle/>
          <a:p>
            <a:pPr eaLnBrk="0" hangingPunct="0">
              <a:spcAft>
                <a:spcPts val="800"/>
              </a:spcAft>
            </a:pPr>
            <a:r>
              <a:rPr lang="ru-RU" altLang="uk-UA" sz="4700">
                <a:solidFill>
                  <a:srgbClr val="000000"/>
                </a:solidFill>
                <a:latin typeface="Calibri" pitchFamily="34" charset="0"/>
              </a:rPr>
              <a:t>Природа депрес</a:t>
            </a:r>
            <a:r>
              <a:rPr lang="uk-UA" altLang="uk-UA" sz="4700">
                <a:solidFill>
                  <a:srgbClr val="000000"/>
                </a:solidFill>
              </a:rPr>
              <a:t>ій</a:t>
            </a:r>
            <a:endParaRPr lang="uk-UA" altLang="uk-UA"/>
          </a:p>
        </p:txBody>
      </p:sp>
      <p:sp>
        <p:nvSpPr>
          <p:cNvPr id="92162" name="Прямоугольник 4"/>
          <p:cNvSpPr>
            <a:spLocks noChangeArrowheads="1"/>
          </p:cNvSpPr>
          <p:nvPr/>
        </p:nvSpPr>
        <p:spPr bwMode="auto">
          <a:xfrm>
            <a:off x="219075" y="1074738"/>
            <a:ext cx="8408988" cy="2838450"/>
          </a:xfrm>
          <a:prstGeom prst="rect">
            <a:avLst/>
          </a:prstGeom>
          <a:noFill/>
          <a:ln w="9525">
            <a:noFill/>
            <a:miter lim="800000"/>
            <a:headEnd/>
            <a:tailEnd/>
          </a:ln>
        </p:spPr>
        <p:txBody>
          <a:bodyPr>
            <a:spAutoFit/>
          </a:bodyPr>
          <a:lstStyle/>
          <a:p>
            <a:pPr marL="12700" indent="-368300"/>
            <a:r>
              <a:rPr lang="ru-RU"/>
              <a:t>У 2015 році британські вчені виявили ген, який, ймовірно, є превалюючим у членів однієї сім'ї, які страждають депресією. Більш ніж в 800 з досліджуваних сімей, члени яких страждають клінічною депресією, була виявлена ​​хромосома Зр25-26. Вчені вважають, що 40 відсотків випадків депресії пов'язані з генетикою, а решта 60 відсотків залежать від факторів середовища та інших причин.</a:t>
            </a:r>
          </a:p>
          <a:p>
            <a:pPr marL="12700" indent="-368300"/>
            <a:r>
              <a:rPr lang="ru-RU"/>
              <a:t>Згідно з дослідженнями, вірогідність розвитку депресії у людей, чиї батьки, брати чи сестри страждали на це захворювання, в три рази вище, ніж у всіх інших. І хоча причиною депресії може бути генетика, навколишнє середовище теж вносить свою лепту в розвиток хвороби.</a:t>
            </a:r>
            <a:endParaRPr lang="uk-U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Прямоугольник 3"/>
          <p:cNvSpPr>
            <a:spLocks noChangeArrowheads="1"/>
          </p:cNvSpPr>
          <p:nvPr/>
        </p:nvSpPr>
        <p:spPr bwMode="auto">
          <a:xfrm>
            <a:off x="1787525" y="373063"/>
            <a:ext cx="5219700" cy="762000"/>
          </a:xfrm>
          <a:prstGeom prst="rect">
            <a:avLst/>
          </a:prstGeom>
          <a:noFill/>
          <a:ln w="9525">
            <a:noFill/>
            <a:miter lim="800000"/>
            <a:headEnd/>
            <a:tailEnd/>
          </a:ln>
        </p:spPr>
        <p:txBody>
          <a:bodyPr wrap="none">
            <a:spAutoFit/>
          </a:bodyPr>
          <a:lstStyle/>
          <a:p>
            <a:r>
              <a:rPr lang="ru-RU" sz="4400">
                <a:solidFill>
                  <a:srgbClr val="000000"/>
                </a:solidFill>
                <a:latin typeface="Times New Roman" pitchFamily="18" charset="0"/>
                <a:ea typeface="Courier New" pitchFamily="49" charset="0"/>
                <a:cs typeface="Times New Roman" pitchFamily="18" charset="0"/>
              </a:rPr>
              <a:t>Хромосоми </a:t>
            </a:r>
            <a:r>
              <a:rPr lang="en-US" sz="4400">
                <a:solidFill>
                  <a:srgbClr val="000000"/>
                </a:solidFill>
                <a:latin typeface="Times New Roman" pitchFamily="18" charset="0"/>
                <a:ea typeface="Courier New" pitchFamily="49" charset="0"/>
                <a:cs typeface="Times New Roman" pitchFamily="18" charset="0"/>
              </a:rPr>
              <a:t>3</a:t>
            </a:r>
            <a:r>
              <a:rPr lang="ru-RU" sz="4400">
                <a:solidFill>
                  <a:srgbClr val="000000"/>
                </a:solidFill>
                <a:latin typeface="Times New Roman" pitchFamily="18" charset="0"/>
                <a:ea typeface="Courier New" pitchFamily="49" charset="0"/>
                <a:cs typeface="Times New Roman" pitchFamily="18" charset="0"/>
              </a:rPr>
              <a:t>р25-26</a:t>
            </a:r>
            <a:endParaRPr lang="uk-UA" sz="4400">
              <a:latin typeface="Times New Roman" pitchFamily="18" charset="0"/>
              <a:ea typeface="Courier New" pitchFamily="49" charset="0"/>
              <a:cs typeface="Times New Roman" pitchFamily="18" charset="0"/>
            </a:endParaRPr>
          </a:p>
        </p:txBody>
      </p:sp>
      <p:sp>
        <p:nvSpPr>
          <p:cNvPr id="93186" name="Прямоугольник 6"/>
          <p:cNvSpPr>
            <a:spLocks noChangeArrowheads="1"/>
          </p:cNvSpPr>
          <p:nvPr/>
        </p:nvSpPr>
        <p:spPr bwMode="auto">
          <a:xfrm>
            <a:off x="444500" y="1363663"/>
            <a:ext cx="4572000" cy="3113087"/>
          </a:xfrm>
          <a:prstGeom prst="rect">
            <a:avLst/>
          </a:prstGeom>
          <a:noFill/>
          <a:ln w="9525">
            <a:noFill/>
            <a:miter lim="800000"/>
            <a:headEnd/>
            <a:tailEnd/>
          </a:ln>
        </p:spPr>
        <p:txBody>
          <a:bodyPr>
            <a:spAutoFit/>
          </a:bodyPr>
          <a:lstStyle/>
          <a:p>
            <a:pPr marL="12700" indent="-368300">
              <a:tabLst>
                <a:tab pos="2057400" algn="l"/>
                <a:tab pos="3455988" algn="l"/>
              </a:tabLst>
            </a:pPr>
            <a:r>
              <a:rPr lang="ru-RU"/>
              <a:t>Хромосоми 3р25-26 містить до 40 генів, один або декілька з них, ймовірно, є причиною цього стану. Депресія часто викликається травматичними подіями, такими як горе, смерть близької людини або розлучення, і вченим вже давно відомо, що деякі люди більш сприйнятливі.</a:t>
            </a:r>
          </a:p>
          <a:p>
            <a:pPr marL="12700" indent="-368300">
              <a:tabLst>
                <a:tab pos="2057400" algn="l"/>
                <a:tab pos="3455988" algn="l"/>
              </a:tabLst>
            </a:pPr>
            <a:r>
              <a:rPr lang="ru-RU"/>
              <a:t>Були виявлені докази того, що саме ділянка хромосоми 3р25-26, тісно пов'язана з депресивним розладом.</a:t>
            </a:r>
            <a:endParaRPr lang="uk-UA"/>
          </a:p>
        </p:txBody>
      </p:sp>
      <p:pic>
        <p:nvPicPr>
          <p:cNvPr id="93187" name="Picture 4" descr="image8"/>
          <p:cNvPicPr>
            <a:picLocks noChangeAspect="1" noChangeArrowheads="1"/>
          </p:cNvPicPr>
          <p:nvPr/>
        </p:nvPicPr>
        <p:blipFill>
          <a:blip r:embed="rId2" cstate="print"/>
          <a:srcRect/>
          <a:stretch>
            <a:fillRect/>
          </a:stretch>
        </p:blipFill>
        <p:spPr bwMode="auto">
          <a:xfrm>
            <a:off x="5016500" y="1460500"/>
            <a:ext cx="4046538" cy="421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Прямоугольник 3"/>
          <p:cNvSpPr>
            <a:spLocks noChangeArrowheads="1"/>
          </p:cNvSpPr>
          <p:nvPr/>
        </p:nvSpPr>
        <p:spPr bwMode="auto">
          <a:xfrm>
            <a:off x="2084388" y="411163"/>
            <a:ext cx="5603875" cy="762000"/>
          </a:xfrm>
          <a:prstGeom prst="rect">
            <a:avLst/>
          </a:prstGeom>
          <a:noFill/>
          <a:ln w="9525">
            <a:noFill/>
            <a:miter lim="800000"/>
            <a:headEnd/>
            <a:tailEnd/>
          </a:ln>
        </p:spPr>
        <p:txBody>
          <a:bodyPr wrap="none">
            <a:spAutoFit/>
          </a:bodyPr>
          <a:lstStyle/>
          <a:p>
            <a:r>
              <a:rPr lang="ru-RU" sz="4400">
                <a:solidFill>
                  <a:srgbClr val="000000"/>
                </a:solidFill>
                <a:latin typeface="Times New Roman" pitchFamily="18" charset="0"/>
                <a:ea typeface="Courier New" pitchFamily="49" charset="0"/>
                <a:cs typeface="Times New Roman" pitchFamily="18" charset="0"/>
              </a:rPr>
              <a:t>Ген злопам</a:t>
            </a:r>
            <a:r>
              <a:rPr lang="en-US" sz="4400">
                <a:solidFill>
                  <a:srgbClr val="000000"/>
                </a:solidFill>
                <a:latin typeface="Times New Roman" pitchFamily="18" charset="0"/>
                <a:ea typeface="Courier New" pitchFamily="49" charset="0"/>
                <a:cs typeface="Times New Roman" pitchFamily="18" charset="0"/>
              </a:rPr>
              <a:t>'</a:t>
            </a:r>
            <a:r>
              <a:rPr lang="ru-RU" sz="4400">
                <a:solidFill>
                  <a:srgbClr val="000000"/>
                </a:solidFill>
                <a:latin typeface="Times New Roman" pitchFamily="18" charset="0"/>
                <a:ea typeface="Courier New" pitchFamily="49" charset="0"/>
                <a:cs typeface="Times New Roman" pitchFamily="18" charset="0"/>
              </a:rPr>
              <a:t>ятності</a:t>
            </a:r>
            <a:endParaRPr lang="uk-UA" sz="4400">
              <a:latin typeface="Times New Roman" pitchFamily="18" charset="0"/>
              <a:ea typeface="Courier New" pitchFamily="49" charset="0"/>
              <a:cs typeface="Times New Roman" pitchFamily="18" charset="0"/>
            </a:endParaRPr>
          </a:p>
        </p:txBody>
      </p:sp>
      <p:sp>
        <p:nvSpPr>
          <p:cNvPr id="94210" name="Прямоугольник 4"/>
          <p:cNvSpPr>
            <a:spLocks noChangeArrowheads="1"/>
          </p:cNvSpPr>
          <p:nvPr/>
        </p:nvSpPr>
        <p:spPr bwMode="auto">
          <a:xfrm>
            <a:off x="354013" y="1181100"/>
            <a:ext cx="4446587" cy="5203825"/>
          </a:xfrm>
          <a:prstGeom prst="rect">
            <a:avLst/>
          </a:prstGeom>
          <a:noFill/>
          <a:ln w="9525">
            <a:noFill/>
            <a:miter lim="800000"/>
            <a:headEnd/>
            <a:tailEnd/>
          </a:ln>
        </p:spPr>
        <p:txBody>
          <a:bodyPr>
            <a:spAutoFit/>
          </a:bodyPr>
          <a:lstStyle/>
          <a:p>
            <a:pPr>
              <a:tabLst>
                <a:tab pos="4641850" algn="r"/>
                <a:tab pos="5338763" algn="r"/>
              </a:tabLst>
            </a:pPr>
            <a:r>
              <a:rPr lang="ru-RU" sz="2400"/>
              <a:t>Носії гена ADRA2B набагато краще запам'ятовують як позитивно, так і негативно забарвлені з точки зору емоцій події. Емоційно насичені події змушують мозок виділяти гормон і нейромедіатор норадреналін, який стимулює мигдалевидну залозу і</a:t>
            </a:r>
          </a:p>
          <a:p>
            <a:pPr>
              <a:tabLst>
                <a:tab pos="4641850" algn="r"/>
                <a:tab pos="5338763" algn="r"/>
              </a:tabLst>
            </a:pPr>
            <a:r>
              <a:rPr lang="ru-RU" sz="2400"/>
              <a:t>гіпокамп - відділи мозку, пов'язані з почуттям страху, формуванням і обробкою спогадів.</a:t>
            </a:r>
            <a:endParaRPr lang="uk-UA" sz="2400"/>
          </a:p>
        </p:txBody>
      </p:sp>
      <p:pic>
        <p:nvPicPr>
          <p:cNvPr id="94211" name="Picture 2" descr="image9"/>
          <p:cNvPicPr>
            <a:picLocks noChangeAspect="1" noChangeArrowheads="1"/>
          </p:cNvPicPr>
          <p:nvPr/>
        </p:nvPicPr>
        <p:blipFill>
          <a:blip r:embed="rId2" cstate="print"/>
          <a:srcRect/>
          <a:stretch>
            <a:fillRect/>
          </a:stretch>
        </p:blipFill>
        <p:spPr bwMode="auto">
          <a:xfrm>
            <a:off x="5143500" y="1714500"/>
            <a:ext cx="3730625" cy="379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Прямоугольник 3"/>
          <p:cNvSpPr>
            <a:spLocks noChangeArrowheads="1"/>
          </p:cNvSpPr>
          <p:nvPr/>
        </p:nvSpPr>
        <p:spPr bwMode="auto">
          <a:xfrm>
            <a:off x="2554288" y="473075"/>
            <a:ext cx="4130675" cy="519113"/>
          </a:xfrm>
          <a:prstGeom prst="rect">
            <a:avLst/>
          </a:prstGeom>
          <a:noFill/>
          <a:ln w="9525">
            <a:noFill/>
            <a:miter lim="800000"/>
            <a:headEnd/>
            <a:tailEnd/>
          </a:ln>
        </p:spPr>
        <p:txBody>
          <a:bodyPr wrap="none">
            <a:spAutoFit/>
          </a:bodyPr>
          <a:lstStyle/>
          <a:p>
            <a:pPr algn="ctr"/>
            <a:r>
              <a:rPr lang="ru-RU" sz="2800"/>
              <a:t>Гени нав'язливих думок</a:t>
            </a:r>
            <a:endParaRPr lang="uk-UA" sz="2800"/>
          </a:p>
        </p:txBody>
      </p:sp>
      <p:sp>
        <p:nvSpPr>
          <p:cNvPr id="95234" name="Прямоугольник 14"/>
          <p:cNvSpPr>
            <a:spLocks noChangeArrowheads="1"/>
          </p:cNvSpPr>
          <p:nvPr/>
        </p:nvSpPr>
        <p:spPr bwMode="auto">
          <a:xfrm>
            <a:off x="360363" y="1701800"/>
            <a:ext cx="4279900" cy="1465263"/>
          </a:xfrm>
          <a:prstGeom prst="rect">
            <a:avLst/>
          </a:prstGeom>
          <a:noFill/>
          <a:ln w="9525">
            <a:noFill/>
            <a:miter lim="800000"/>
            <a:headEnd/>
            <a:tailEnd/>
          </a:ln>
        </p:spPr>
        <p:txBody>
          <a:bodyPr>
            <a:spAutoFit/>
          </a:bodyPr>
          <a:lstStyle/>
          <a:p>
            <a:pPr marL="12700" indent="-368300">
              <a:tabLst>
                <a:tab pos="3209925" algn="r"/>
              </a:tabLst>
            </a:pPr>
            <a:r>
              <a:rPr lang="ru-RU"/>
              <a:t>Виявлено зв'язок хвороби з геном SLC1A1, який викликає обсесіоно- компульсивний розлад. Ген кодує білок ЕААС1, який регулює появу і</a:t>
            </a:r>
          </a:p>
          <a:p>
            <a:pPr marL="12700" indent="-368300">
              <a:tabLst>
                <a:tab pos="3209925" algn="r"/>
              </a:tabLst>
            </a:pPr>
            <a:r>
              <a:rPr lang="ru-RU"/>
              <a:t>виділення глютамату з клітин мозку.</a:t>
            </a:r>
            <a:endParaRPr lang="uk-UA"/>
          </a:p>
        </p:txBody>
      </p:sp>
      <p:pic>
        <p:nvPicPr>
          <p:cNvPr id="95235" name="Picture 13" descr="image10"/>
          <p:cNvPicPr>
            <a:picLocks noChangeAspect="1" noChangeArrowheads="1"/>
          </p:cNvPicPr>
          <p:nvPr/>
        </p:nvPicPr>
        <p:blipFill>
          <a:blip r:embed="rId2" cstate="print"/>
          <a:srcRect/>
          <a:stretch>
            <a:fillRect/>
          </a:stretch>
        </p:blipFill>
        <p:spPr bwMode="auto">
          <a:xfrm>
            <a:off x="4484688" y="1512888"/>
            <a:ext cx="4764087" cy="479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142875"/>
            <a:ext cx="7758112" cy="511175"/>
          </a:xfrm>
        </p:spPr>
        <p:txBody>
          <a:bodyPr rtlCol="0">
            <a:normAutofit fontScale="90000"/>
          </a:bodyPr>
          <a:lstStyle/>
          <a:p>
            <a:pPr eaLnBrk="1" fontAlgn="auto" hangingPunct="1">
              <a:spcAft>
                <a:spcPts val="0"/>
              </a:spcAft>
              <a:defRPr/>
            </a:pPr>
            <a:r>
              <a:rPr lang="uk-UA" dirty="0" smtClean="0"/>
              <a:t>Хвороба Альцгеймера</a:t>
            </a:r>
            <a:endParaRPr lang="ru-RU" dirty="0"/>
          </a:p>
        </p:txBody>
      </p:sp>
      <p:sp>
        <p:nvSpPr>
          <p:cNvPr id="31746" name="Содержимое 2"/>
          <p:cNvSpPr>
            <a:spLocks noGrp="1"/>
          </p:cNvSpPr>
          <p:nvPr>
            <p:ph idx="1"/>
          </p:nvPr>
        </p:nvSpPr>
        <p:spPr>
          <a:xfrm>
            <a:off x="142875" y="642938"/>
            <a:ext cx="8715375" cy="3429000"/>
          </a:xfrm>
        </p:spPr>
        <p:txBody>
          <a:bodyPr/>
          <a:lstStyle/>
          <a:p>
            <a:pPr algn="just" eaLnBrk="1" hangingPunct="1">
              <a:buFont typeface="Arial" charset="0"/>
              <a:buNone/>
            </a:pPr>
            <a:r>
              <a:rPr lang="ru-RU" sz="2000" smtClean="0">
                <a:latin typeface="Times New Roman" pitchFamily="18" charset="0"/>
                <a:cs typeface="Times New Roman" pitchFamily="18" charset="0"/>
              </a:rPr>
              <a:t>             Хвороба Альцгеймера (</a:t>
            </a:r>
            <a:r>
              <a:rPr lang="uk-UA" sz="2000" smtClean="0">
                <a:latin typeface="Times New Roman" pitchFamily="18" charset="0"/>
                <a:cs typeface="Times New Roman" pitchFamily="18" charset="0"/>
              </a:rPr>
              <a:t>Х</a:t>
            </a:r>
            <a:r>
              <a:rPr lang="ru-RU" sz="2000" smtClean="0">
                <a:latin typeface="Times New Roman" pitchFamily="18" charset="0"/>
                <a:cs typeface="Times New Roman" pitchFamily="18" charset="0"/>
              </a:rPr>
              <a:t>А) була і залишається однією з найважливіших економічних і медико-соціальних проблем сучасного суспільства. У багаточисленних дослідженнях відмічена роль генетичних та епігенетичних чинників у розвитку цього захворювання. Підвищений ризик виникнення ХА пов'язаний з певними поліморфними варіантами гена </a:t>
            </a:r>
            <a:r>
              <a:rPr lang="en-US" sz="2000" smtClean="0">
                <a:latin typeface="Times New Roman" pitchFamily="18" charset="0"/>
                <a:cs typeface="Times New Roman" pitchFamily="18" charset="0"/>
              </a:rPr>
              <a:t>APOE, </a:t>
            </a:r>
            <a:r>
              <a:rPr lang="ru-RU" sz="2000" smtClean="0">
                <a:latin typeface="Times New Roman" pitchFamily="18" charset="0"/>
                <a:cs typeface="Times New Roman" pitchFamily="18" charset="0"/>
              </a:rPr>
              <a:t>а також деяких інших генів, що у меншій мірі впливають на підвищення ризику виникнення захворювання. У огляді обговорюються дослідження останніх років, що свідчать про роль генетичних та епігенетичних чинників в етіології і патогенезі ХА. Вперше його описав Алоіс Альцгеймер. </a:t>
            </a:r>
          </a:p>
        </p:txBody>
      </p:sp>
      <p:pic>
        <p:nvPicPr>
          <p:cNvPr id="31747" name="Picture 1" descr="C:\Documents and Settings\user\Мои документы\Downloads\Альц4-6-2013-12-27-57-PM.png"/>
          <p:cNvPicPr>
            <a:picLocks noChangeAspect="1" noChangeArrowheads="1"/>
          </p:cNvPicPr>
          <p:nvPr/>
        </p:nvPicPr>
        <p:blipFill>
          <a:blip r:embed="rId2" cstate="print"/>
          <a:srcRect/>
          <a:stretch>
            <a:fillRect/>
          </a:stretch>
        </p:blipFill>
        <p:spPr bwMode="auto">
          <a:xfrm>
            <a:off x="357188" y="3571875"/>
            <a:ext cx="4629150" cy="2890838"/>
          </a:xfrm>
          <a:prstGeom prst="rect">
            <a:avLst/>
          </a:prstGeom>
          <a:noFill/>
          <a:ln w="9525">
            <a:noFill/>
            <a:miter lim="800000"/>
            <a:headEnd/>
            <a:tailEnd/>
          </a:ln>
        </p:spPr>
      </p:pic>
      <p:pic>
        <p:nvPicPr>
          <p:cNvPr id="31748" name="Picture 2" descr="C:\Documents and Settings\user\Мои документы\Downloads\alcgeimera_559.jpg"/>
          <p:cNvPicPr>
            <a:picLocks noChangeAspect="1" noChangeArrowheads="1"/>
          </p:cNvPicPr>
          <p:nvPr/>
        </p:nvPicPr>
        <p:blipFill>
          <a:blip r:embed="rId3" cstate="print"/>
          <a:srcRect/>
          <a:stretch>
            <a:fillRect/>
          </a:stretch>
        </p:blipFill>
        <p:spPr bwMode="auto">
          <a:xfrm>
            <a:off x="5143500" y="3500438"/>
            <a:ext cx="3159125"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2287588" y="0"/>
            <a:ext cx="3841750" cy="701675"/>
          </a:xfrm>
          <a:prstGeom prst="rect">
            <a:avLst/>
          </a:prstGeom>
          <a:noFill/>
          <a:ln w="9525">
            <a:noFill/>
            <a:miter lim="800000"/>
            <a:headEnd/>
            <a:tailEnd/>
          </a:ln>
        </p:spPr>
        <p:txBody>
          <a:bodyPr wrap="none" lIns="0" tIns="0" rIns="0" bIns="0">
            <a:spAutoFit/>
          </a:bodyPr>
          <a:lstStyle/>
          <a:p>
            <a:pPr eaLnBrk="0" hangingPunct="0">
              <a:spcAft>
                <a:spcPts val="800"/>
              </a:spcAft>
            </a:pPr>
            <a:r>
              <a:rPr lang="ru-RU" altLang="uk-UA" sz="4600">
                <a:solidFill>
                  <a:srgbClr val="000000"/>
                </a:solidFill>
                <a:latin typeface="Calibri" pitchFamily="34" charset="0"/>
              </a:rPr>
              <a:t>Тип</a:t>
            </a:r>
            <a:r>
              <a:rPr lang="uk-UA" altLang="uk-UA" sz="4600">
                <a:solidFill>
                  <a:srgbClr val="000000"/>
                </a:solidFill>
                <a:latin typeface="Calibri" pitchFamily="34" charset="0"/>
              </a:rPr>
              <a:t>и</a:t>
            </a:r>
            <a:r>
              <a:rPr lang="ru-RU" altLang="uk-UA" sz="4600">
                <a:solidFill>
                  <a:srgbClr val="000000"/>
                </a:solidFill>
                <a:latin typeface="Calibri" pitchFamily="34" charset="0"/>
              </a:rPr>
              <a:t> депрес</a:t>
            </a:r>
            <a:r>
              <a:rPr lang="uk-UA" altLang="uk-UA" sz="4600">
                <a:solidFill>
                  <a:srgbClr val="000000"/>
                </a:solidFill>
                <a:latin typeface="Calibri" pitchFamily="34" charset="0"/>
              </a:rPr>
              <a:t>ій</a:t>
            </a:r>
            <a:endParaRPr lang="uk-UA" altLang="uk-UA"/>
          </a:p>
        </p:txBody>
      </p:sp>
      <p:sp>
        <p:nvSpPr>
          <p:cNvPr id="96258" name="Прямоугольник 4"/>
          <p:cNvSpPr>
            <a:spLocks noChangeArrowheads="1"/>
          </p:cNvSpPr>
          <p:nvPr/>
        </p:nvSpPr>
        <p:spPr bwMode="auto">
          <a:xfrm>
            <a:off x="-107950" y="679450"/>
            <a:ext cx="9372600" cy="3937000"/>
          </a:xfrm>
          <a:prstGeom prst="rect">
            <a:avLst/>
          </a:prstGeom>
          <a:noFill/>
          <a:ln w="9525">
            <a:noFill/>
            <a:miter lim="800000"/>
            <a:headEnd/>
            <a:tailEnd/>
          </a:ln>
        </p:spPr>
        <p:txBody>
          <a:bodyPr>
            <a:spAutoFit/>
          </a:bodyPr>
          <a:lstStyle/>
          <a:p>
            <a:pPr marL="25400"/>
            <a:r>
              <a:rPr lang="ru-RU"/>
              <a:t>Клінічна депресія - це депресія, яка повторюється багато разів протягом життя людини. Це найбільш поширена форма депресії, якою страждають приблизно три - п'ять відсотків населення і яка часто передається у спадок. За статистикою, вірогідність розвитку депресії у людини, у якого є страждають нею родичі, в чотири-п'ять разів вище, ніж у середньої людини.</a:t>
            </a:r>
          </a:p>
          <a:p>
            <a:pPr marL="25400"/>
            <a:r>
              <a:rPr lang="ru-RU"/>
              <a:t>Багато вчених підкреслюють, що за схильність до психічних захворювань відповідає не один ген, а їх комбінація. Афективний біполярний розлад і тривожні розлади також пов'язані з подібною схильністю.</a:t>
            </a:r>
          </a:p>
          <a:p>
            <a:pPr marL="25400"/>
            <a:r>
              <a:rPr lang="ru-RU"/>
              <a:t>Тоді залишається питання: чи треба переживати людині, чиї батьки, брати, сестри страждають депресією? Відповідь: необов'язково. У людини, чиї батьки, брати і сестри входять, в 10 відсотків страждають реактивною депресією, в якийсь момент життя виникнення депресії більш ймовірно, але реактивна депресія - тимчасовий стан. Вона зазвичай відбувається через значущих подій і піддається лікуванню. Реактивної депресії треба остерігатися, але це не те, через що слід переживати.</a:t>
            </a:r>
            <a:endParaRPr lang="uk-UA"/>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Прямоугольник 3"/>
          <p:cNvSpPr>
            <a:spLocks noChangeArrowheads="1"/>
          </p:cNvSpPr>
          <p:nvPr/>
        </p:nvSpPr>
        <p:spPr bwMode="auto">
          <a:xfrm>
            <a:off x="0" y="603250"/>
            <a:ext cx="9144000" cy="3671888"/>
          </a:xfrm>
          <a:prstGeom prst="rect">
            <a:avLst/>
          </a:prstGeom>
          <a:noFill/>
          <a:ln w="9525">
            <a:noFill/>
            <a:miter lim="800000"/>
            <a:headEnd/>
            <a:tailEnd/>
          </a:ln>
        </p:spPr>
        <p:txBody>
          <a:bodyPr>
            <a:spAutoFit/>
          </a:bodyPr>
          <a:lstStyle/>
          <a:p>
            <a:pPr marL="558800" algn="ctr">
              <a:lnSpc>
                <a:spcPts val="4400"/>
              </a:lnSpc>
            </a:pPr>
            <a:r>
              <a:rPr lang="ru-RU" sz="4400" b="1">
                <a:latin typeface="Times New Roman" pitchFamily="18" charset="0"/>
                <a:ea typeface="Calibri" pitchFamily="34" charset="0"/>
                <a:cs typeface="Times New Roman" pitchFamily="18" charset="0"/>
              </a:rPr>
              <a:t>Типи депресії</a:t>
            </a:r>
            <a:endParaRPr lang="uk-UA" sz="4400" b="1">
              <a:latin typeface="Times New Roman" pitchFamily="18" charset="0"/>
              <a:ea typeface="Calibri" pitchFamily="34" charset="0"/>
              <a:cs typeface="Times New Roman" pitchFamily="18" charset="0"/>
            </a:endParaRPr>
          </a:p>
          <a:p>
            <a:pPr marL="558800"/>
            <a:r>
              <a:rPr lang="ru-RU">
                <a:ea typeface="Calibri" pitchFamily="34" charset="0"/>
                <a:cs typeface="Times New Roman" pitchFamily="18" charset="0"/>
              </a:rPr>
              <a:t>Післяпологова депресія зачіпає приблизно 10-15% жінок після пологів. Зміна в рівні гормонів, пов'язане з фізичним і психічним стресом, є основною причиною симптомів депресії у жінок.</a:t>
            </a:r>
          </a:p>
          <a:p>
            <a:pPr marL="558800"/>
            <a:endParaRPr lang="ru-RU">
              <a:ea typeface="Calibri" pitchFamily="34" charset="0"/>
              <a:cs typeface="Times New Roman" pitchFamily="18" charset="0"/>
            </a:endParaRPr>
          </a:p>
          <a:p>
            <a:pPr marL="558800"/>
            <a:r>
              <a:rPr lang="ru-RU">
                <a:ea typeface="Calibri" pitchFamily="34" charset="0"/>
                <a:cs typeface="Times New Roman" pitchFamily="18" charset="0"/>
              </a:rPr>
              <a:t>Сезонний афективний розлад (САР) зазвичай викликає депресію в зимові місяці, коли люди відчувають менше впливу природного сонячного світла. Світлова терапія допомагає зменшити симптоми депресії для деяких страждають САР.</a:t>
            </a:r>
          </a:p>
          <a:p>
            <a:pPr marL="558800"/>
            <a:endParaRPr lang="ru-RU">
              <a:ea typeface="Calibri" pitchFamily="34" charset="0"/>
              <a:cs typeface="Times New Roman" pitchFamily="18" charset="0"/>
            </a:endParaRPr>
          </a:p>
          <a:p>
            <a:pPr marL="558800"/>
            <a:r>
              <a:rPr lang="ru-RU">
                <a:ea typeface="Calibri" pitchFamily="34" charset="0"/>
                <a:cs typeface="Times New Roman" pitchFamily="18" charset="0"/>
              </a:rPr>
              <a:t>Психотична депресія включає в себе важкі напади депресії в поєднанні з ознаками психозів, таких як мареня, галюцинації і помилкові переконання, які часто асоціюються з депресією.</a:t>
            </a:r>
            <a:endParaRPr lang="uk-UA">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Заголовок 1"/>
          <p:cNvSpPr>
            <a:spLocks noGrp="1"/>
          </p:cNvSpPr>
          <p:nvPr>
            <p:ph type="title"/>
          </p:nvPr>
        </p:nvSpPr>
        <p:spPr>
          <a:xfrm>
            <a:off x="395288" y="260350"/>
            <a:ext cx="8229600" cy="1143000"/>
          </a:xfrm>
        </p:spPr>
        <p:txBody>
          <a:bodyPr/>
          <a:lstStyle/>
          <a:p>
            <a:pPr eaLnBrk="1" hangingPunct="1"/>
            <a:r>
              <a:rPr lang="ru-RU" sz="4000" smtClean="0"/>
              <a:t>Біполярний афективний розлад</a:t>
            </a:r>
          </a:p>
        </p:txBody>
      </p:sp>
      <p:sp>
        <p:nvSpPr>
          <p:cNvPr id="98306" name="Объект 2"/>
          <p:cNvSpPr>
            <a:spLocks noGrp="1"/>
          </p:cNvSpPr>
          <p:nvPr>
            <p:ph sz="quarter" idx="4294967295"/>
          </p:nvPr>
        </p:nvSpPr>
        <p:spPr>
          <a:xfrm>
            <a:off x="250825" y="1281113"/>
            <a:ext cx="8642350" cy="5329237"/>
          </a:xfrm>
        </p:spPr>
        <p:txBody>
          <a:bodyPr/>
          <a:lstStyle/>
          <a:p>
            <a:pPr marL="0" indent="0"/>
            <a:r>
              <a:rPr lang="ru-RU" sz="2400" smtClean="0"/>
              <a:t>Біполярний розлад (або маніакально-депресивний психоз) характеризується різкою зміною ейфорично піднесеного настрою на безпросвітну тугу і апатію, за якими знову слідує період бурхливої ​​діяльності. Медики виділили п'ять ділянок генів, неправильна робота яких і призводить до хвороби. Це ділянка ADCY2 на п'ятій хромосомі і ділянка MIR2113-POU3F2 на шостій хромосомі. Особливо вчених зацікавила ділянка ADCY2. Вона задіяна в кодуванні ензимів, які беруть участь у передачі сигналів в нервових клітинах.</a:t>
            </a:r>
          </a:p>
          <a:p>
            <a:pPr marL="0" indent="0"/>
            <a:r>
              <a:rPr lang="ru-RU" sz="2400" smtClean="0"/>
              <a:t>Спадковий фактор - МДП має аутосомно-домінантний тип спадкування і частіше передається від матері до дитини. Існує теорія, що гени, що відповідають за періоди манії і депресії, мають різне походження.</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Объект 2"/>
          <p:cNvSpPr>
            <a:spLocks noGrp="1"/>
          </p:cNvSpPr>
          <p:nvPr>
            <p:ph sz="quarter" idx="4294967295"/>
          </p:nvPr>
        </p:nvSpPr>
        <p:spPr>
          <a:xfrm>
            <a:off x="609600" y="1600200"/>
            <a:ext cx="7924800" cy="4114800"/>
          </a:xfrm>
        </p:spPr>
        <p:txBody>
          <a:bodyPr/>
          <a:lstStyle/>
          <a:p>
            <a:pPr marL="0" indent="0" algn="just" eaLnBrk="1" hangingPunct="1">
              <a:lnSpc>
                <a:spcPct val="90000"/>
              </a:lnSpc>
              <a:buFont typeface="Arial" charset="0"/>
              <a:buNone/>
            </a:pPr>
            <a:r>
              <a:rPr lang="ru-RU" sz="2400" smtClean="0"/>
              <a:t>У «маніакально-депресивних» клітинах були особливо активні гени, що відповідають за кальцієві іонні канали в клітинній мембрані. Іони кальцію - один із засобів спілкування нервових клітин між собою. Кальцієві сигнали відіграють важливу роль у розвитку нервових клітин і формуванні нейронних мереж. Більш того, відомо, що шизофренія і біполярний розлад розвиваються на тлі погано функціонуючих кальцієвих каналів. Гени при біполярному розладі нейрон опинявся не в тій області мозку, якої він був призначений за своїм типом.</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Прямоугольник 3"/>
          <p:cNvSpPr>
            <a:spLocks noChangeArrowheads="1"/>
          </p:cNvSpPr>
          <p:nvPr/>
        </p:nvSpPr>
        <p:spPr bwMode="auto">
          <a:xfrm>
            <a:off x="723900" y="962025"/>
            <a:ext cx="6858000" cy="2838450"/>
          </a:xfrm>
          <a:prstGeom prst="rect">
            <a:avLst/>
          </a:prstGeom>
          <a:noFill/>
          <a:ln w="9525">
            <a:noFill/>
            <a:miter lim="800000"/>
            <a:headEnd/>
            <a:tailEnd/>
          </a:ln>
        </p:spPr>
        <p:txBody>
          <a:bodyPr>
            <a:spAutoFit/>
          </a:bodyPr>
          <a:lstStyle/>
          <a:p>
            <a:r>
              <a:rPr lang="uk-UA"/>
              <a:t>Термін «олігофренія» запропонував Еміль Крепелін. Багато в чому він синонімічний сучасного поняття розумової відсталості. У той же час останнє поняття дещо ширше, так як включає не тільки затримку психічного розвитку, викликану органічною патологією, а, наприклад, соціально-педагогічну занедбаність і діагностується в першу чергу на основі визначення ступеня недорозвинення інтелекту без назви етіологічного і патогенетичного механізму.</a:t>
            </a:r>
          </a:p>
          <a:p>
            <a:r>
              <a:rPr lang="uk-UA"/>
              <a:t>Деякими вченими олігофрен визначається як «... індивід, нездатний до незалежної соціальної адаптації».</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Прямоугольник 3"/>
          <p:cNvSpPr>
            <a:spLocks noChangeArrowheads="1"/>
          </p:cNvSpPr>
          <p:nvPr/>
        </p:nvSpPr>
        <p:spPr bwMode="auto">
          <a:xfrm>
            <a:off x="604838" y="650875"/>
            <a:ext cx="7504112" cy="2563813"/>
          </a:xfrm>
          <a:prstGeom prst="rect">
            <a:avLst/>
          </a:prstGeom>
          <a:noFill/>
          <a:ln w="9525">
            <a:noFill/>
            <a:miter lim="800000"/>
            <a:headEnd/>
            <a:tailEnd/>
          </a:ln>
        </p:spPr>
        <p:txBody>
          <a:bodyPr>
            <a:spAutoFit/>
          </a:bodyPr>
          <a:lstStyle/>
          <a:p>
            <a:r>
              <a:rPr lang="ru-RU"/>
              <a:t>Розумову відсталість як вроджений психічний дефект відрізняють від придбаного недоумства, або деменції (лат. De - приставка, що означає зниження, лат. Mens - розум, розум).</a:t>
            </a:r>
          </a:p>
          <a:p>
            <a:r>
              <a:rPr lang="ru-RU"/>
              <a:t>Набуте недоумство - зниження інтелекту від нормального рівня (відповідного віку), а при олігофренії інтелект дорослої фізичної людини в своєму розвитку так і не досягає нормального рівня і вона є непрогредіентим процесом. Ступінь розумової недостатності оцінюється кількісно за допомогою інтелектуального коефіцієнта по стандартних психологічних тестів.</a:t>
            </a:r>
            <a:endParaRPr lang="uk-UA"/>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Прямоугольник 3"/>
          <p:cNvSpPr>
            <a:spLocks noChangeArrowheads="1"/>
          </p:cNvSpPr>
          <p:nvPr/>
        </p:nvSpPr>
        <p:spPr bwMode="auto">
          <a:xfrm>
            <a:off x="107950" y="779463"/>
            <a:ext cx="9036050" cy="3662362"/>
          </a:xfrm>
          <a:prstGeom prst="rect">
            <a:avLst/>
          </a:prstGeom>
          <a:noFill/>
          <a:ln w="9525">
            <a:noFill/>
            <a:miter lim="800000"/>
            <a:headEnd/>
            <a:tailEnd/>
          </a:ln>
        </p:spPr>
        <p:txBody>
          <a:bodyPr>
            <a:spAutoFit/>
          </a:bodyPr>
          <a:lstStyle/>
          <a:p>
            <a:r>
              <a:rPr lang="ru-RU"/>
              <a:t>Олігофренія (недоумкуватість), як і психопатія, є аномалією розвитку особистості. Вона характеризується загальним психічним недорозвиненням, переважанням інтелектуальної недостатності, обумовленої спадкової або вродженої неповноцінністю мозку або ураженню його на ранніх (до трьох років) етапах онтогенезу. «Олігофренія» - поняття клінічне, але вже поняття розумової відсталості, рекомендованого ВООЗ для позначення інтелектуальної недостатності, що виникла в результаті інфекційних прогредієнтних нервово-психічних захворювань, які почалися рано і привели до олігофренічного дефекту, а також затримки психічного розвитку конституціального, соматогенного, церебрального походження.</a:t>
            </a:r>
          </a:p>
          <a:p>
            <a:r>
              <a:rPr lang="ru-RU"/>
              <a:t>Показники поширеності олігофренії коливаються від 0,2 до 0,89% (В. В. Ковальов, 1979). У структурі олігофренії ідіотія становить 4-5% імбецильність - 18-19% і дебільність - 76-78% (Л. А. Булахова, 1981).</a:t>
            </a:r>
            <a:endParaRPr lang="uk-UA"/>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Прямоугольник 3"/>
          <p:cNvSpPr>
            <a:spLocks noChangeArrowheads="1"/>
          </p:cNvSpPr>
          <p:nvPr/>
        </p:nvSpPr>
        <p:spPr bwMode="auto">
          <a:xfrm>
            <a:off x="887413" y="1054100"/>
            <a:ext cx="7613650" cy="2147888"/>
          </a:xfrm>
          <a:prstGeom prst="rect">
            <a:avLst/>
          </a:prstGeom>
          <a:noFill/>
          <a:ln w="9525">
            <a:noFill/>
            <a:miter lim="800000"/>
            <a:headEnd/>
            <a:tailEnd/>
          </a:ln>
        </p:spPr>
        <p:txBody>
          <a:bodyPr>
            <a:spAutoFit/>
          </a:bodyPr>
          <a:lstStyle/>
          <a:p>
            <a:pPr>
              <a:lnSpc>
                <a:spcPct val="107000"/>
              </a:lnSpc>
              <a:spcAft>
                <a:spcPts val="800"/>
              </a:spcAft>
            </a:pPr>
            <a:r>
              <a:rPr lang="ru-RU"/>
              <a:t>Етіології олігофренії представлена в основному біологічними (ендогенно-спадковими і екзогенними) факторами, які діючи на різних етапах онтогенезу, призводять до генних або хромосомних мутацій або через організм матері надають шкідливий вплив на закладку органів і тканин і їх подальший розвиток. Олігофренію відомої етіології відносять до диференційованих форм, неясною - до недиференційованим.</a:t>
            </a:r>
            <a:endParaRPr lang="uk-UA"/>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Прямоугольник 3"/>
          <p:cNvSpPr>
            <a:spLocks noChangeArrowheads="1"/>
          </p:cNvSpPr>
          <p:nvPr/>
        </p:nvSpPr>
        <p:spPr bwMode="auto">
          <a:xfrm>
            <a:off x="1008063" y="1268413"/>
            <a:ext cx="6346825" cy="2441575"/>
          </a:xfrm>
          <a:prstGeom prst="rect">
            <a:avLst/>
          </a:prstGeom>
          <a:noFill/>
          <a:ln w="9525">
            <a:noFill/>
            <a:miter lim="800000"/>
            <a:headEnd/>
            <a:tailEnd/>
          </a:ln>
        </p:spPr>
        <p:txBody>
          <a:bodyPr>
            <a:spAutoFit/>
          </a:bodyPr>
          <a:lstStyle/>
          <a:p>
            <a:pPr>
              <a:lnSpc>
                <a:spcPct val="107000"/>
              </a:lnSpc>
              <a:spcAft>
                <a:spcPts val="800"/>
              </a:spcAft>
            </a:pPr>
            <a:r>
              <a:rPr lang="ru-RU"/>
              <a:t>Велику роль в етіології олігофренії грають грип, краснуха, інфекційний гепатит, токсоплазмоз, лістеріоз, сифіліс. Дія інфекційного фактора на стадії ембріогенезу нерідко призводить до загибелі ембріона або до дізгенезу (недорозвинення головного мозку, аненцефалії), на стадії фетогенезу органічного ураження вже сформованих відділів головного мозку, порушення розвитку капілярної системи мозку, гіпоксії, гідроцефалії.</a:t>
            </a:r>
            <a:endParaRPr lang="uk-UA"/>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Прямоугольник 3"/>
          <p:cNvSpPr>
            <a:spLocks noChangeArrowheads="1"/>
          </p:cNvSpPr>
          <p:nvPr/>
        </p:nvSpPr>
        <p:spPr bwMode="auto">
          <a:xfrm>
            <a:off x="508000" y="982663"/>
            <a:ext cx="8350250" cy="2838450"/>
          </a:xfrm>
          <a:prstGeom prst="rect">
            <a:avLst/>
          </a:prstGeom>
          <a:noFill/>
          <a:ln w="9525">
            <a:noFill/>
            <a:miter lim="800000"/>
            <a:headEnd/>
            <a:tailEnd/>
          </a:ln>
        </p:spPr>
        <p:txBody>
          <a:bodyPr>
            <a:spAutoFit/>
          </a:bodyPr>
          <a:lstStyle/>
          <a:p>
            <a:pPr>
              <a:tabLst>
                <a:tab pos="4549775" algn="l"/>
              </a:tabLst>
            </a:pPr>
            <a:r>
              <a:rPr lang="ru-RU"/>
              <a:t>Ідіотія - глибокий ступінь психічного недорозвитку (ІQ менше 20), при якій відсутні мислення і мова; хворі вимовляють нечленороздільні звуки, мова не розуміла, не впізнають близьких.</a:t>
            </a:r>
          </a:p>
          <a:p>
            <a:pPr>
              <a:tabLst>
                <a:tab pos="4549775" algn="l"/>
              </a:tabLst>
            </a:pPr>
            <a:r>
              <a:rPr lang="ru-RU"/>
              <a:t>Імбецильність - середній ступінь розумового недорозвинення (IQ 35-49 - різко виражена імбецільноеть, IQ 20-34 - різко виражена).</a:t>
            </a:r>
          </a:p>
          <a:p>
            <a:pPr>
              <a:tabLst>
                <a:tab pos="4549775" algn="l"/>
              </a:tabLst>
            </a:pPr>
            <a:r>
              <a:rPr lang="ru-RU"/>
              <a:t>Дебільність - легка розумова відсталість, низький рівень інтелекту (IQ 50-70). Основними ознаками дебільності є недорозвинення абстрактного мислення, нездатність до повноцінного відволікання і узагальнення предметів і явищ дійсності, недостатність критичних здібностей, переважання конкретно-образного мислення.</a:t>
            </a:r>
            <a:endParaRPr lang="uk-U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43438" y="642938"/>
            <a:ext cx="4043362" cy="5697537"/>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ru-RU" dirty="0" smtClean="0">
                <a:latin typeface="Times New Roman" pitchFamily="18" charset="0"/>
                <a:cs typeface="Times New Roman" pitchFamily="18" charset="0"/>
              </a:rPr>
              <a:t>Хвороба Альцгеймера – </a:t>
            </a:r>
            <a:r>
              <a:rPr lang="ru-RU" dirty="0" err="1" smtClean="0">
                <a:latin typeface="Times New Roman" pitchFamily="18" charset="0"/>
                <a:cs typeface="Times New Roman" pitchFamily="18" charset="0"/>
              </a:rPr>
              <a:t>це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невиліковне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захворювання</a:t>
            </a:r>
            <a:r>
              <a:rPr lang="ru-RU" dirty="0" smtClean="0">
                <a:latin typeface="Times New Roman" pitchFamily="18" charset="0"/>
                <a:cs typeface="Times New Roman" pitchFamily="18" charset="0"/>
              </a:rPr>
              <a:t> головного </a:t>
            </a:r>
            <a:r>
              <a:rPr lang="ru-RU" dirty="0" err="1" smtClean="0">
                <a:latin typeface="Times New Roman" pitchFamily="18" charset="0"/>
                <a:cs typeface="Times New Roman" pitchFamily="18" charset="0"/>
              </a:rPr>
              <a:t>мозку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супроводжується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зниженням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інтелекту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зміною</a:t>
            </a:r>
            <a:r>
              <a:rPr lang="ru-RU" dirty="0" smtClean="0">
                <a:latin typeface="Times New Roman" pitchFamily="18" charset="0"/>
                <a:cs typeface="Times New Roman" pitchFamily="18" charset="0"/>
              </a:rPr>
              <a:t> характеру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психічних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реакцій</a:t>
            </a:r>
            <a:r>
              <a:rPr lang="ru-RU"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eaLnBrk="1" fontAlgn="auto" hangingPunct="1">
              <a:spcAft>
                <a:spcPts val="0"/>
              </a:spcAft>
              <a:buFont typeface="Arial" panose="020B0604020202020204" pitchFamily="34" charset="0"/>
              <a:buNone/>
              <a:defRPr/>
            </a:pPr>
            <a:r>
              <a:rPr lang="ru-RU" dirty="0" err="1" smtClean="0">
                <a:latin typeface="Times New Roman" pitchFamily="18" charset="0"/>
                <a:cs typeface="Times New Roman" pitchFamily="18" charset="0"/>
              </a:rPr>
              <a:t>Найпомітнішим</a:t>
            </a:r>
            <a:r>
              <a:rPr lang="ru-RU" dirty="0" smtClean="0">
                <a:latin typeface="Times New Roman" pitchFamily="18" charset="0"/>
                <a:cs typeface="Times New Roman" pitchFamily="18" charset="0"/>
              </a:rPr>
              <a:t> симптомом в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випадку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розлад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пам'яті</a:t>
            </a:r>
            <a:r>
              <a:rPr lang="ru-RU"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яке поводиться в </a:t>
            </a:r>
            <a:r>
              <a:rPr lang="ru-RU" dirty="0" err="1" smtClean="0">
                <a:latin typeface="Times New Roman" pitchFamily="18" charset="0"/>
                <a:cs typeface="Times New Roman" pitchFamily="18" charset="0"/>
              </a:rPr>
              <a:t>спробах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людини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згадати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раніше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завчені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факти</a:t>
            </a:r>
            <a:r>
              <a:rPr lang="ru-RU"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Є три стадії: рання деменція, </a:t>
            </a:r>
            <a:r>
              <a:rPr lang="uk-UA" dirty="0" err="1" smtClean="0">
                <a:latin typeface="Times New Roman" pitchFamily="18" charset="0"/>
                <a:cs typeface="Times New Roman" pitchFamily="18" charset="0"/>
              </a:rPr>
              <a:t>деменція</a:t>
            </a:r>
            <a:r>
              <a:rPr lang="uk-UA" dirty="0" smtClean="0">
                <a:latin typeface="Times New Roman" pitchFamily="18" charset="0"/>
                <a:cs typeface="Times New Roman" pitchFamily="18" charset="0"/>
              </a:rPr>
              <a:t> помірна та важка деменція</a:t>
            </a:r>
            <a:endParaRPr lang="ru-RU" dirty="0">
              <a:latin typeface="Times New Roman" pitchFamily="18" charset="0"/>
              <a:cs typeface="Times New Roman" pitchFamily="18" charset="0"/>
            </a:endParaRPr>
          </a:p>
        </p:txBody>
      </p:sp>
      <p:sp>
        <p:nvSpPr>
          <p:cNvPr id="32770" name="AutoShape 2" descr="Посмотреть увеличенное изображени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2771" name="AutoShape 4" descr="Посмотреть увеличенное изображени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2772" name="AutoShape 6" descr="Посмотреть увеличенное изображение"/>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2773" name="Picture 9" descr="C:\Documents and Settings\user\Мои документы\Downloads\Alzhiemers_Brain.JPG"/>
          <p:cNvPicPr>
            <a:picLocks noChangeAspect="1" noChangeArrowheads="1"/>
          </p:cNvPicPr>
          <p:nvPr/>
        </p:nvPicPr>
        <p:blipFill>
          <a:blip r:embed="rId2" cstate="print"/>
          <a:srcRect/>
          <a:stretch>
            <a:fillRect/>
          </a:stretch>
        </p:blipFill>
        <p:spPr bwMode="auto">
          <a:xfrm>
            <a:off x="714375" y="3429000"/>
            <a:ext cx="3500438" cy="3429000"/>
          </a:xfrm>
          <a:prstGeom prst="rect">
            <a:avLst/>
          </a:prstGeom>
          <a:noFill/>
          <a:ln w="9525">
            <a:noFill/>
            <a:miter lim="800000"/>
            <a:headEnd/>
            <a:tailEnd/>
          </a:ln>
        </p:spPr>
      </p:pic>
      <p:pic>
        <p:nvPicPr>
          <p:cNvPr id="32774" name="Picture 8" descr="C:\Documents and Settings\user\Мои документы\Downloads\Hvoroba Alzgeimera.jpg"/>
          <p:cNvPicPr>
            <a:picLocks noChangeAspect="1" noChangeArrowheads="1"/>
          </p:cNvPicPr>
          <p:nvPr/>
        </p:nvPicPr>
        <p:blipFill>
          <a:blip r:embed="rId3" cstate="print"/>
          <a:srcRect/>
          <a:stretch>
            <a:fillRect/>
          </a:stretch>
        </p:blipFill>
        <p:spPr bwMode="auto">
          <a:xfrm>
            <a:off x="785813" y="571500"/>
            <a:ext cx="3357562" cy="3138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Прямоугольник 3"/>
          <p:cNvSpPr>
            <a:spLocks noChangeArrowheads="1"/>
          </p:cNvSpPr>
          <p:nvPr/>
        </p:nvSpPr>
        <p:spPr bwMode="auto">
          <a:xfrm>
            <a:off x="712788" y="893763"/>
            <a:ext cx="7032625" cy="2838450"/>
          </a:xfrm>
          <a:prstGeom prst="rect">
            <a:avLst/>
          </a:prstGeom>
          <a:noFill/>
          <a:ln w="9525">
            <a:noFill/>
            <a:miter lim="800000"/>
            <a:headEnd/>
            <a:tailEnd/>
          </a:ln>
        </p:spPr>
        <p:txBody>
          <a:bodyPr>
            <a:spAutoFit/>
          </a:bodyPr>
          <a:lstStyle/>
          <a:p>
            <a:r>
              <a:rPr lang="ru-RU"/>
              <a:t>До олигофренії, обумовлені спадковими порушеннями обміну речовин, відноситься фенілпіровиноградна олігофренія, найпоширеніша амінокислотна ензимопатія (Б. В Лебедєв, 1970; Б. А Лебедєв, М. Г. Блюміна, 1972; Л. А. Булахова, 1974, і ін.) . Ця форма олігофренії обумовлена ​​дефіцитом фенілаланінгідроксилази; характеризується вираженою гіперфенілаланінемією з виділенням з сечею фенілкетонів. Передається по рецесивному типу, проявляється депігментацією шкіри, волося (тонка, біла шкіра, світле волосся та очі). У хворих відзначаються гіперкінези, глибока дебільність.</a:t>
            </a:r>
            <a:endParaRPr lang="uk-UA"/>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Прямоугольник 3"/>
          <p:cNvSpPr>
            <a:spLocks noChangeArrowheads="1"/>
          </p:cNvSpPr>
          <p:nvPr/>
        </p:nvSpPr>
        <p:spPr bwMode="auto">
          <a:xfrm>
            <a:off x="469900" y="857250"/>
            <a:ext cx="8283575" cy="2981325"/>
          </a:xfrm>
          <a:prstGeom prst="rect">
            <a:avLst/>
          </a:prstGeom>
          <a:noFill/>
          <a:ln w="9525">
            <a:noFill/>
            <a:miter lim="800000"/>
            <a:headEnd/>
            <a:tailEnd/>
          </a:ln>
        </p:spPr>
        <p:txBody>
          <a:bodyPr>
            <a:spAutoFit/>
          </a:bodyPr>
          <a:lstStyle/>
          <a:p>
            <a:pPr algn="just">
              <a:lnSpc>
                <a:spcPct val="150000"/>
              </a:lnSpc>
            </a:pPr>
            <a:r>
              <a:rPr lang="ru-RU"/>
              <a:t>Рання діагностика заснована на позитивних результатах проби Фелінга: зелене забарвлення сечі при додаванні декількох крапель 10% заліза хлориду на 2-му місяці життя дитини або встановлення підвищеного вмісту фенілаланіну в крові (12-60 мг% з 6-10-го дня життя замість 1 -2 мг% в нормі). З метою раннього виявлення та лікування хворих на фенілкетонурію досліджують сечу у всіх дітей на 2-му і 3-му місяцях життя на наявність фенілпіровиноградну кислоту.</a:t>
            </a:r>
            <a:endParaRPr lang="uk-UA"/>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Прямоугольник 3"/>
          <p:cNvSpPr>
            <a:spLocks noChangeArrowheads="1"/>
          </p:cNvSpPr>
          <p:nvPr/>
        </p:nvSpPr>
        <p:spPr bwMode="auto">
          <a:xfrm>
            <a:off x="349250" y="490538"/>
            <a:ext cx="8969375" cy="2289175"/>
          </a:xfrm>
          <a:prstGeom prst="rect">
            <a:avLst/>
          </a:prstGeom>
          <a:noFill/>
          <a:ln w="9525">
            <a:noFill/>
            <a:miter lim="800000"/>
            <a:headEnd/>
            <a:tailEnd/>
          </a:ln>
        </p:spPr>
        <p:txBody>
          <a:bodyPr>
            <a:spAutoFit/>
          </a:bodyPr>
          <a:lstStyle/>
          <a:p>
            <a:r>
              <a:rPr lang="ru-RU"/>
              <a:t>Розумова відсталість є однією з основних причин звернення до генетичної консультації. Генетичними причинами обумовлено до половини випадків важкої розумової недостатності. Основні типи генетичних порушеннь, що ведуть до розумової недостатності включають:</a:t>
            </a:r>
          </a:p>
          <a:p>
            <a:r>
              <a:rPr lang="ru-RU"/>
              <a:t>Хромосомні аномалії, які порушують дозовий баланс генів. такі як анеуплоїдія, делеції, дуплікалії. Прикладами можуть служити трисомія хромосоми 21 (СИНДРОМ Дауна) часткова делеція короткого плеча хромосоми 4, мікроделеції ділянки хромосомні 7q11.23 синдром Вільямса та ін.</a:t>
            </a:r>
            <a:endParaRPr lang="uk-UA"/>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Прямоугольник 3"/>
          <p:cNvSpPr>
            <a:spLocks noChangeArrowheads="1"/>
          </p:cNvSpPr>
          <p:nvPr/>
        </p:nvSpPr>
        <p:spPr bwMode="auto">
          <a:xfrm>
            <a:off x="0" y="444500"/>
            <a:ext cx="9023350" cy="2838450"/>
          </a:xfrm>
          <a:prstGeom prst="rect">
            <a:avLst/>
          </a:prstGeom>
          <a:noFill/>
          <a:ln w="9525">
            <a:noFill/>
            <a:miter lim="800000"/>
            <a:headEnd/>
            <a:tailEnd/>
          </a:ln>
        </p:spPr>
        <p:txBody>
          <a:bodyPr>
            <a:spAutoFit/>
          </a:bodyPr>
          <a:lstStyle/>
          <a:p>
            <a:r>
              <a:rPr lang="ru-RU"/>
              <a:t>Дерегуляція імпринтинга внаслідок делецій. Одне батьківської дисомії хромосом або ділянок хромосом. Цим механізмом зумовлені такі захворювання, як синдром Прадера-Віллі.</a:t>
            </a:r>
          </a:p>
          <a:p>
            <a:r>
              <a:rPr lang="ru-RU"/>
              <a:t> Дисфункція окремих генів. Число генів, мутації в яких викликають ту чи іншу ступінь розумової відсталості, перевищує 1000. У їх число входять. Наприклад, ген NGLN4, що знаходиться на хромосомі X, мутації в якому виявлені у деяких пацієнтів, які страждають на аутизм ген FMR1, зчеплений з хромосомою X, дерегуляція експресії якого викликає синдром тендітної Х-хромосоми: ген МECP2, також знаходиться на хромосомі X, мутації в якому викликають синдром Рета у дівчаток</a:t>
            </a:r>
            <a:endParaRPr lang="uk-UA"/>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Заголовок 1"/>
          <p:cNvSpPr>
            <a:spLocks noGrp="1"/>
          </p:cNvSpPr>
          <p:nvPr>
            <p:ph type="title"/>
          </p:nvPr>
        </p:nvSpPr>
        <p:spPr/>
        <p:txBody>
          <a:bodyPr/>
          <a:lstStyle/>
          <a:p>
            <a:pPr eaLnBrk="1" hangingPunct="1"/>
            <a:endParaRPr lang="ru-RU" smtClean="0"/>
          </a:p>
        </p:txBody>
      </p:sp>
      <p:pic>
        <p:nvPicPr>
          <p:cNvPr id="110594" name="Объект 3"/>
          <p:cNvPicPr>
            <a:picLocks noGrp="1" noChangeAspect="1"/>
          </p:cNvPicPr>
          <p:nvPr>
            <p:ph idx="1"/>
          </p:nvPr>
        </p:nvPicPr>
        <p:blipFill>
          <a:blip r:embed="rId2" cstate="print"/>
          <a:srcRect t="23885" b="31580"/>
          <a:stretch>
            <a:fillRect/>
          </a:stretch>
        </p:blipFill>
        <p:spPr>
          <a:xfrm>
            <a:off x="255588" y="274638"/>
            <a:ext cx="8632825" cy="2882900"/>
          </a:xfrm>
        </p:spPr>
      </p:pic>
      <p:sp>
        <p:nvSpPr>
          <p:cNvPr id="110595" name="TextBox 2"/>
          <p:cNvSpPr txBox="1">
            <a:spLocks noChangeArrowheads="1"/>
          </p:cNvSpPr>
          <p:nvPr/>
        </p:nvSpPr>
        <p:spPr bwMode="auto">
          <a:xfrm>
            <a:off x="457200" y="3289300"/>
            <a:ext cx="7932738" cy="641350"/>
          </a:xfrm>
          <a:prstGeom prst="rect">
            <a:avLst/>
          </a:prstGeom>
          <a:noFill/>
          <a:ln w="9525">
            <a:noFill/>
            <a:miter lim="800000"/>
            <a:headEnd/>
            <a:tailEnd/>
          </a:ln>
        </p:spPr>
        <p:txBody>
          <a:bodyPr>
            <a:spAutoFit/>
          </a:bodyPr>
          <a:lstStyle/>
          <a:p>
            <a:r>
              <a:rPr lang="uk-UA"/>
              <a:t>Порівняння МРТ здорової людини (ліворуч) і мікроцефала з мутацією гена ASPM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0" y="500063"/>
            <a:ext cx="8929688" cy="714375"/>
          </a:xfrm>
        </p:spPr>
        <p:txBody>
          <a:bodyPr/>
          <a:lstStyle/>
          <a:p>
            <a:pPr eaLnBrk="1" hangingPunct="1"/>
            <a:r>
              <a:rPr lang="ru-RU" sz="2400" smtClean="0">
                <a:latin typeface="Arial" charset="0"/>
              </a:rPr>
              <a:t>Пресенильний</a:t>
            </a:r>
            <a:r>
              <a:rPr lang="ru-RU" sz="2400" b="1" smtClean="0"/>
              <a:t> тип хвороби Альцгеймера (ПДАТ або пресенильна деменція альцгеймерівського типу)</a:t>
            </a:r>
            <a:r>
              <a:rPr lang="ru-RU" sz="4000" smtClean="0"/>
              <a:t/>
            </a:r>
            <a:br>
              <a:rPr lang="ru-RU" sz="4000" smtClean="0"/>
            </a:br>
            <a:endParaRPr lang="ru-RU" sz="4000" smtClean="0"/>
          </a:p>
        </p:txBody>
      </p:sp>
      <p:sp>
        <p:nvSpPr>
          <p:cNvPr id="3" name="Содержимое 2"/>
          <p:cNvSpPr>
            <a:spLocks noGrp="1"/>
          </p:cNvSpPr>
          <p:nvPr>
            <p:ph idx="1"/>
          </p:nvPr>
        </p:nvSpPr>
        <p:spPr>
          <a:xfrm>
            <a:off x="0" y="1143000"/>
            <a:ext cx="8643938" cy="2000250"/>
          </a:xfrm>
        </p:spPr>
        <p:txBody>
          <a:bodyPr rtlCol="0">
            <a:normAutofit fontScale="77500" lnSpcReduction="20000"/>
          </a:bodyPr>
          <a:lstStyle/>
          <a:p>
            <a:pPr algn="just" eaLnBrk="1" fontAlgn="auto" hangingPunct="1">
              <a:spcAft>
                <a:spcPts val="0"/>
              </a:spcAft>
              <a:buFont typeface="Arial" panose="020B0604020202020204" pitchFamily="34" charset="0"/>
              <a:buNone/>
              <a:defRPr/>
            </a:pPr>
            <a:r>
              <a:rPr lang="ru-RU" dirty="0" smtClean="0"/>
              <a:t>           Цей </a:t>
            </a:r>
            <a:r>
              <a:rPr lang="ru-RU" dirty="0" err="1" smtClean="0"/>
              <a:t>варіант</a:t>
            </a:r>
            <a:r>
              <a:rPr lang="ru-RU" dirty="0" smtClean="0"/>
              <a:t> ХА </a:t>
            </a:r>
            <a:r>
              <a:rPr lang="ru-RU" dirty="0" err="1" smtClean="0"/>
              <a:t>маніфестує</a:t>
            </a:r>
            <a:r>
              <a:rPr lang="ru-RU" dirty="0" smtClean="0"/>
              <a:t> у </a:t>
            </a:r>
            <a:r>
              <a:rPr lang="ru-RU" dirty="0" err="1" smtClean="0"/>
              <a:t>віці</a:t>
            </a:r>
            <a:r>
              <a:rPr lang="ru-RU" dirty="0" smtClean="0"/>
              <a:t> до 65 </a:t>
            </a:r>
            <a:r>
              <a:rPr lang="ru-RU" dirty="0" err="1" smtClean="0"/>
              <a:t>років</a:t>
            </a:r>
            <a:r>
              <a:rPr lang="ru-RU" dirty="0" smtClean="0"/>
              <a:t>. Частота </a:t>
            </a:r>
            <a:r>
              <a:rPr lang="ru-RU" dirty="0" err="1" smtClean="0"/>
              <a:t>зустрічі</a:t>
            </a:r>
            <a:r>
              <a:rPr lang="ru-RU" dirty="0" smtClean="0"/>
              <a:t>, по </a:t>
            </a:r>
            <a:r>
              <a:rPr lang="ru-RU" dirty="0" err="1" smtClean="0"/>
              <a:t>різних</a:t>
            </a:r>
            <a:r>
              <a:rPr lang="ru-RU" dirty="0" smtClean="0"/>
              <a:t> </a:t>
            </a:r>
            <a:r>
              <a:rPr lang="ru-RU" dirty="0" err="1" smtClean="0"/>
              <a:t>оцінкам</a:t>
            </a:r>
            <a:r>
              <a:rPr lang="ru-RU" dirty="0" smtClean="0"/>
              <a:t>, - </a:t>
            </a:r>
            <a:r>
              <a:rPr lang="ru-RU" dirty="0" err="1" smtClean="0"/>
              <a:t>від</a:t>
            </a:r>
            <a:r>
              <a:rPr lang="ru-RU" dirty="0" smtClean="0"/>
              <a:t> 0-1 до 6-7 % </a:t>
            </a:r>
            <a:r>
              <a:rPr lang="ru-RU" dirty="0" err="1" smtClean="0"/>
              <a:t>загального</a:t>
            </a:r>
            <a:r>
              <a:rPr lang="ru-RU" dirty="0" smtClean="0"/>
              <a:t> числа </a:t>
            </a:r>
            <a:r>
              <a:rPr lang="ru-RU" dirty="0" err="1" smtClean="0"/>
              <a:t>випадків</a:t>
            </a:r>
            <a:r>
              <a:rPr lang="ru-RU" dirty="0" smtClean="0"/>
              <a:t> ХА. </a:t>
            </a:r>
            <a:r>
              <a:rPr lang="ru-RU" dirty="0" err="1" smtClean="0"/>
              <a:t>Значна</a:t>
            </a:r>
            <a:r>
              <a:rPr lang="ru-RU" dirty="0" smtClean="0"/>
              <a:t> </a:t>
            </a:r>
            <a:r>
              <a:rPr lang="ru-RU" dirty="0" err="1" smtClean="0"/>
              <a:t>частина</a:t>
            </a:r>
            <a:r>
              <a:rPr lang="ru-RU" dirty="0" smtClean="0"/>
              <a:t> ПДАТ </a:t>
            </a:r>
            <a:r>
              <a:rPr lang="ru-RU" dirty="0" err="1" smtClean="0"/>
              <a:t>обумовлена</a:t>
            </a:r>
            <a:r>
              <a:rPr lang="ru-RU" dirty="0" smtClean="0"/>
              <a:t>  </a:t>
            </a:r>
            <a:r>
              <a:rPr lang="ru-RU" dirty="0" err="1" smtClean="0"/>
              <a:t>утосомно-домінантною</a:t>
            </a:r>
            <a:r>
              <a:rPr lang="ru-RU" dirty="0" smtClean="0"/>
              <a:t> </a:t>
            </a:r>
            <a:r>
              <a:rPr lang="ru-RU" dirty="0" err="1" smtClean="0"/>
              <a:t>мутацією</a:t>
            </a:r>
            <a:r>
              <a:rPr lang="ru-RU" dirty="0" smtClean="0"/>
              <a:t> в одному </a:t>
            </a:r>
            <a:r>
              <a:rPr lang="ru-RU" dirty="0" err="1" smtClean="0"/>
              <a:t>з</a:t>
            </a:r>
            <a:r>
              <a:rPr lang="ru-RU" dirty="0" smtClean="0"/>
              <a:t> </a:t>
            </a:r>
            <a:r>
              <a:rPr lang="ru-RU" dirty="0" err="1" smtClean="0"/>
              <a:t>трьох</a:t>
            </a:r>
            <a:r>
              <a:rPr lang="ru-RU" dirty="0" smtClean="0"/>
              <a:t> </a:t>
            </a:r>
            <a:r>
              <a:rPr lang="ru-RU" dirty="0" err="1" smtClean="0"/>
              <a:t>генів</a:t>
            </a:r>
            <a:r>
              <a:rPr lang="ru-RU" dirty="0" smtClean="0"/>
              <a:t>: в </a:t>
            </a:r>
            <a:r>
              <a:rPr lang="ru-RU" dirty="0" err="1" smtClean="0"/>
              <a:t>гені</a:t>
            </a:r>
            <a:r>
              <a:rPr lang="ru-RU" dirty="0" smtClean="0"/>
              <a:t>, </a:t>
            </a:r>
            <a:r>
              <a:rPr lang="ru-RU" dirty="0" err="1" smtClean="0"/>
              <a:t>що</a:t>
            </a:r>
            <a:r>
              <a:rPr lang="ru-RU" dirty="0" smtClean="0"/>
              <a:t> </a:t>
            </a:r>
            <a:r>
              <a:rPr lang="ru-RU" dirty="0" err="1" smtClean="0"/>
              <a:t>кодує</a:t>
            </a:r>
            <a:r>
              <a:rPr lang="ru-RU" dirty="0" smtClean="0"/>
              <a:t> </a:t>
            </a:r>
            <a:r>
              <a:rPr lang="ru-RU" dirty="0" err="1" smtClean="0"/>
              <a:t>попередник</a:t>
            </a:r>
            <a:r>
              <a:rPr lang="ru-RU" dirty="0" smtClean="0"/>
              <a:t> </a:t>
            </a:r>
            <a:r>
              <a:rPr lang="ru-RU" dirty="0" err="1" smtClean="0"/>
              <a:t>білку</a:t>
            </a:r>
            <a:r>
              <a:rPr lang="ru-RU" dirty="0" smtClean="0"/>
              <a:t> </a:t>
            </a:r>
            <a:r>
              <a:rPr lang="ru-RU" dirty="0" err="1" smtClean="0"/>
              <a:t>β-амілоїда </a:t>
            </a:r>
            <a:r>
              <a:rPr lang="ru-RU" dirty="0" smtClean="0"/>
              <a:t>(</a:t>
            </a:r>
            <a:r>
              <a:rPr lang="en-US" dirty="0" smtClean="0"/>
              <a:t>APP)</a:t>
            </a:r>
            <a:r>
              <a:rPr lang="uk-UA" dirty="0" smtClean="0"/>
              <a:t>,</a:t>
            </a:r>
            <a:r>
              <a:rPr lang="en-US" dirty="0" smtClean="0"/>
              <a:t> </a:t>
            </a:r>
            <a:r>
              <a:rPr lang="ru-RU" dirty="0" err="1" smtClean="0"/>
              <a:t>пресениліну</a:t>
            </a:r>
            <a:r>
              <a:rPr lang="ru-RU" dirty="0" smtClean="0"/>
              <a:t> 1 (</a:t>
            </a:r>
            <a:r>
              <a:rPr lang="en-US" dirty="0" smtClean="0"/>
              <a:t>PSEN1) </a:t>
            </a:r>
            <a:r>
              <a:rPr lang="ru-RU" dirty="0" err="1" smtClean="0"/>
              <a:t>чи</a:t>
            </a:r>
            <a:r>
              <a:rPr lang="ru-RU" dirty="0" smtClean="0"/>
              <a:t> </a:t>
            </a:r>
            <a:r>
              <a:rPr lang="ru-RU" dirty="0" err="1" smtClean="0"/>
              <a:t>пресениліну</a:t>
            </a:r>
            <a:r>
              <a:rPr lang="ru-RU" dirty="0" smtClean="0"/>
              <a:t> 2 (</a:t>
            </a:r>
            <a:r>
              <a:rPr lang="en-US" dirty="0" smtClean="0"/>
              <a:t>PSEN2). </a:t>
            </a:r>
            <a:r>
              <a:rPr lang="ru-RU" dirty="0" err="1" smtClean="0"/>
              <a:t>Більшість</a:t>
            </a:r>
            <a:r>
              <a:rPr lang="ru-RU" dirty="0" smtClean="0"/>
              <a:t> </a:t>
            </a:r>
            <a:r>
              <a:rPr lang="ru-RU" dirty="0" err="1" smtClean="0"/>
              <a:t>цих</a:t>
            </a:r>
            <a:r>
              <a:rPr lang="ru-RU" dirty="0" smtClean="0"/>
              <a:t> </a:t>
            </a:r>
            <a:r>
              <a:rPr lang="ru-RU" dirty="0" err="1" smtClean="0"/>
              <a:t>мутацій</a:t>
            </a:r>
            <a:r>
              <a:rPr lang="ru-RU" dirty="0" smtClean="0"/>
              <a:t> </a:t>
            </a:r>
            <a:r>
              <a:rPr lang="ru-RU" dirty="0" err="1" smtClean="0"/>
              <a:t>домінантно</a:t>
            </a:r>
            <a:r>
              <a:rPr lang="ru-RU" dirty="0" smtClean="0"/>
              <a:t> </a:t>
            </a:r>
            <a:r>
              <a:rPr lang="ru-RU" dirty="0" err="1" smtClean="0"/>
              <a:t>успадковні</a:t>
            </a:r>
            <a:r>
              <a:rPr lang="ru-RU" dirty="0" smtClean="0"/>
              <a:t>, </a:t>
            </a:r>
            <a:r>
              <a:rPr lang="ru-RU" dirty="0" err="1" smtClean="0"/>
              <a:t>проте</a:t>
            </a:r>
            <a:r>
              <a:rPr lang="ru-RU" dirty="0" smtClean="0"/>
              <a:t> не </a:t>
            </a:r>
            <a:r>
              <a:rPr lang="ru-RU" dirty="0" err="1" smtClean="0"/>
              <a:t>усі</a:t>
            </a:r>
            <a:r>
              <a:rPr lang="ru-RU" dirty="0" smtClean="0"/>
              <a:t> вони </a:t>
            </a:r>
            <a:r>
              <a:rPr lang="ru-RU" dirty="0" err="1" smtClean="0"/>
              <a:t>повністю</a:t>
            </a:r>
            <a:r>
              <a:rPr lang="ru-RU" dirty="0" smtClean="0"/>
              <a:t> </a:t>
            </a:r>
            <a:r>
              <a:rPr lang="ru-RU" dirty="0" err="1" smtClean="0"/>
              <a:t>пенетрантні</a:t>
            </a:r>
            <a:r>
              <a:rPr lang="ru-RU" dirty="0" smtClean="0"/>
              <a:t>. </a:t>
            </a:r>
            <a:r>
              <a:rPr lang="ru-RU" dirty="0" err="1" smtClean="0"/>
              <a:t>Клінічні</a:t>
            </a:r>
            <a:r>
              <a:rPr lang="ru-RU" dirty="0" smtClean="0"/>
              <a:t> </a:t>
            </a:r>
            <a:r>
              <a:rPr lang="ru-RU" dirty="0" err="1" smtClean="0"/>
              <a:t>особливості</a:t>
            </a:r>
            <a:r>
              <a:rPr lang="ru-RU" dirty="0" smtClean="0"/>
              <a:t> </a:t>
            </a:r>
            <a:r>
              <a:rPr lang="ru-RU" dirty="0" err="1" smtClean="0"/>
              <a:t>варіюються</a:t>
            </a:r>
            <a:r>
              <a:rPr lang="ru-RU" dirty="0" smtClean="0"/>
              <a:t> </a:t>
            </a:r>
            <a:r>
              <a:rPr lang="ru-RU" dirty="0" err="1" smtClean="0"/>
              <a:t>залежно</a:t>
            </a:r>
            <a:r>
              <a:rPr lang="ru-RU" dirty="0" smtClean="0"/>
              <a:t> </a:t>
            </a:r>
            <a:r>
              <a:rPr lang="ru-RU" dirty="0" err="1" smtClean="0"/>
              <a:t>від</a:t>
            </a:r>
            <a:r>
              <a:rPr lang="ru-RU" dirty="0" smtClean="0"/>
              <a:t> локуса, в </a:t>
            </a:r>
            <a:r>
              <a:rPr lang="ru-RU" dirty="0" err="1" smtClean="0"/>
              <a:t>якому</a:t>
            </a:r>
            <a:r>
              <a:rPr lang="ru-RU" dirty="0" smtClean="0"/>
              <a:t> </a:t>
            </a:r>
            <a:r>
              <a:rPr lang="ru-RU" dirty="0" err="1" smtClean="0"/>
              <a:t>відбувається</a:t>
            </a:r>
            <a:r>
              <a:rPr lang="ru-RU" dirty="0" smtClean="0"/>
              <a:t> </a:t>
            </a:r>
            <a:r>
              <a:rPr lang="ru-RU" dirty="0" err="1" smtClean="0"/>
              <a:t>мутація</a:t>
            </a:r>
            <a:r>
              <a:rPr lang="ru-RU" dirty="0" smtClean="0"/>
              <a:t>, </a:t>
            </a:r>
            <a:r>
              <a:rPr lang="ru-RU" dirty="0" err="1" smtClean="0"/>
              <a:t>і</a:t>
            </a:r>
            <a:r>
              <a:rPr lang="ru-RU" dirty="0" smtClean="0"/>
              <a:t> </a:t>
            </a:r>
            <a:r>
              <a:rPr lang="ru-RU" dirty="0" err="1" smtClean="0"/>
              <a:t>її</a:t>
            </a:r>
            <a:r>
              <a:rPr lang="ru-RU" dirty="0" smtClean="0"/>
              <a:t> </a:t>
            </a:r>
            <a:r>
              <a:rPr lang="ru-RU" dirty="0" err="1" smtClean="0"/>
              <a:t>позиції</a:t>
            </a:r>
            <a:r>
              <a:rPr lang="ru-RU" dirty="0" smtClean="0"/>
              <a:t> </a:t>
            </a:r>
            <a:r>
              <a:rPr lang="ru-RU" dirty="0" err="1" smtClean="0"/>
              <a:t>усередині</a:t>
            </a:r>
            <a:r>
              <a:rPr lang="ru-RU" dirty="0" smtClean="0"/>
              <a:t> кожного гена.</a:t>
            </a:r>
            <a:endParaRPr lang="ru-RU" dirty="0"/>
          </a:p>
        </p:txBody>
      </p:sp>
      <p:pic>
        <p:nvPicPr>
          <p:cNvPr id="33795" name="Picture 2" descr="http://tanz.med.utoronto.ca/sites/default/files/styles/large/public/Genetics%20of%20AD.jpg?itok=N1q_vUzH"/>
          <p:cNvPicPr>
            <a:picLocks noChangeAspect="1" noChangeArrowheads="1"/>
          </p:cNvPicPr>
          <p:nvPr/>
        </p:nvPicPr>
        <p:blipFill>
          <a:blip r:embed="rId2" cstate="print"/>
          <a:srcRect/>
          <a:stretch>
            <a:fillRect/>
          </a:stretch>
        </p:blipFill>
        <p:spPr bwMode="auto">
          <a:xfrm>
            <a:off x="1428750" y="3387725"/>
            <a:ext cx="6072188" cy="316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6337</Words>
  <Application>Microsoft Office PowerPoint</Application>
  <PresentationFormat>Экран (4:3)</PresentationFormat>
  <Paragraphs>273</Paragraphs>
  <Slides>84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84</vt:i4>
      </vt:variant>
    </vt:vector>
  </HeadingPairs>
  <TitlesOfParts>
    <vt:vector size="86" baseType="lpstr">
      <vt:lpstr>1_Тема Office</vt:lpstr>
      <vt:lpstr>Тема Office</vt:lpstr>
      <vt:lpstr> Генетика психічних захворювань. </vt:lpstr>
      <vt:lpstr>Слайд 2</vt:lpstr>
      <vt:lpstr>Слайд 3</vt:lpstr>
      <vt:lpstr>Слайд 4</vt:lpstr>
      <vt:lpstr>Слайд 5</vt:lpstr>
      <vt:lpstr>Слайд 6</vt:lpstr>
      <vt:lpstr>Хвороба Альцгеймера</vt:lpstr>
      <vt:lpstr>Слайд 8</vt:lpstr>
      <vt:lpstr>Пресенильний тип хвороби Альцгеймера (ПДАТ або пресенильна деменція альцгеймерівського типу) </vt:lpstr>
      <vt:lpstr>PSEN1</vt:lpstr>
      <vt:lpstr>Сенільний тип хвороби Альцгеймера (сенільна деменція альцгеймеровського типу, СДАТ) </vt:lpstr>
      <vt:lpstr>Аполіпопротеїн E</vt:lpstr>
      <vt:lpstr>Епігенетика хвороби Альцгеймера</vt:lpstr>
      <vt:lpstr>Епігенетика ХА</vt:lpstr>
      <vt:lpstr>Слайд 15</vt:lpstr>
      <vt:lpstr>Прогнози</vt:lpstr>
      <vt:lpstr>Слайд 17</vt:lpstr>
      <vt:lpstr>Слайд 18</vt:lpstr>
      <vt:lpstr>Слайд 19</vt:lpstr>
      <vt:lpstr>Аутизм</vt:lpstr>
      <vt:lpstr>Слайд 21</vt:lpstr>
      <vt:lpstr>Шизофренія іі генетика</vt:lpstr>
      <vt:lpstr>Шизофренія- психічне захворювання, яке характеризується дисгармонійністю і втратою єдності психічних функцій, довготривалим непреривним або нападоподібним перебігом із вираженими продуктивними психічними розладами, які призводять до змін особистості у вигляді зниження енергетичного потенціалу, емоціонального збіднення і зростаючим інвертуванням.</vt:lpstr>
      <vt:lpstr>Слайд 24</vt:lpstr>
      <vt:lpstr>Слайд 25</vt:lpstr>
      <vt:lpstr>Спадкування шизофренії</vt:lpstr>
      <vt:lpstr>Слайд 27</vt:lpstr>
      <vt:lpstr>Слайд 28</vt:lpstr>
      <vt:lpstr>Етіологія</vt:lpstr>
      <vt:lpstr>Патогенез</vt:lpstr>
      <vt:lpstr>Слайд 31</vt:lpstr>
      <vt:lpstr>Спадкові причини шизофренії</vt:lpstr>
      <vt:lpstr>З чим пов'язаний ризик виникнення шизофренії</vt:lpstr>
      <vt:lpstr>Ген С4 і шизофренія</vt:lpstr>
      <vt:lpstr>Генетична схильність</vt:lpstr>
      <vt:lpstr>LYRM4: новий ген сприйнятливості до шизофренії</vt:lpstr>
      <vt:lpstr>Шизофренія: генетично складна хвороба</vt:lpstr>
      <vt:lpstr>Слайд 38</vt:lpstr>
      <vt:lpstr>Слайд 39</vt:lpstr>
      <vt:lpstr>Форми шизофренії</vt:lpstr>
      <vt:lpstr>Слайд 41</vt:lpstr>
      <vt:lpstr>Відомі генії шизофреники</vt:lpstr>
      <vt:lpstr>Відомі генії шизофреники</vt:lpstr>
      <vt:lpstr>Генетичні варіації і ризик розвитку шизофренії</vt:lpstr>
      <vt:lpstr>Слайд 45</vt:lpstr>
      <vt:lpstr>Генетичні чинники виникнення шизофренії </vt:lpstr>
      <vt:lpstr>Слайд 47</vt:lpstr>
      <vt:lpstr>Ризик захворювання на шизофренію для родичів хворих</vt:lpstr>
      <vt:lpstr>Слайд 49</vt:lpstr>
      <vt:lpstr>Слайд 50</vt:lpstr>
      <vt:lpstr>Слайд 51</vt:lpstr>
      <vt:lpstr>Слайд 52</vt:lpstr>
      <vt:lpstr>Слайд 53</vt:lpstr>
      <vt:lpstr>Нейрохімічні процеси в спадкуванні шизофренії</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Біполярний афективний розлад</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Генетика психічних захворювань. Аутизм, хвороба Альцгеймера</dc:title>
  <dc:creator>1</dc:creator>
  <cp:lastModifiedBy>Руслан Аминов</cp:lastModifiedBy>
  <cp:revision>157</cp:revision>
  <dcterms:created xsi:type="dcterms:W3CDTF">2017-06-20T10:05:49Z</dcterms:created>
  <dcterms:modified xsi:type="dcterms:W3CDTF">2022-08-26T15:24:21Z</dcterms:modified>
</cp:coreProperties>
</file>