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20" r:id="rId2"/>
    <p:sldId id="321" r:id="rId3"/>
    <p:sldId id="260" r:id="rId4"/>
    <p:sldId id="261" r:id="rId5"/>
    <p:sldId id="262" r:id="rId6"/>
    <p:sldId id="322" r:id="rId7"/>
    <p:sldId id="323" r:id="rId8"/>
    <p:sldId id="264" r:id="rId9"/>
    <p:sldId id="324" r:id="rId10"/>
    <p:sldId id="265" r:id="rId11"/>
    <p:sldId id="266" r:id="rId12"/>
    <p:sldId id="267" r:id="rId13"/>
    <p:sldId id="268" r:id="rId14"/>
    <p:sldId id="269" r:id="rId15"/>
    <p:sldId id="270" r:id="rId16"/>
    <p:sldId id="271" r:id="rId17"/>
    <p:sldId id="339"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9" r:id="rId35"/>
    <p:sldId id="290" r:id="rId36"/>
    <p:sldId id="291" r:id="rId37"/>
    <p:sldId id="293" r:id="rId38"/>
    <p:sldId id="292" r:id="rId39"/>
    <p:sldId id="294" r:id="rId40"/>
    <p:sldId id="325" r:id="rId41"/>
    <p:sldId id="295" r:id="rId42"/>
    <p:sldId id="335" r:id="rId43"/>
    <p:sldId id="336" r:id="rId44"/>
    <p:sldId id="296" r:id="rId45"/>
    <p:sldId id="328" r:id="rId46"/>
    <p:sldId id="298" r:id="rId47"/>
    <p:sldId id="299" r:id="rId48"/>
    <p:sldId id="302" r:id="rId49"/>
    <p:sldId id="303" r:id="rId50"/>
    <p:sldId id="300" r:id="rId51"/>
    <p:sldId id="304" r:id="rId52"/>
    <p:sldId id="305" r:id="rId53"/>
    <p:sldId id="306" r:id="rId54"/>
    <p:sldId id="344" r:id="rId55"/>
    <p:sldId id="307" r:id="rId56"/>
    <p:sldId id="308" r:id="rId57"/>
    <p:sldId id="345" r:id="rId58"/>
    <p:sldId id="346" r:id="rId59"/>
    <p:sldId id="348" r:id="rId60"/>
    <p:sldId id="349" r:id="rId61"/>
    <p:sldId id="350" r:id="rId62"/>
    <p:sldId id="309" r:id="rId63"/>
    <p:sldId id="310" r:id="rId64"/>
    <p:sldId id="311" r:id="rId65"/>
    <p:sldId id="326" r:id="rId66"/>
    <p:sldId id="340" r:id="rId67"/>
    <p:sldId id="327" r:id="rId68"/>
    <p:sldId id="337" r:id="rId69"/>
    <p:sldId id="312" r:id="rId70"/>
    <p:sldId id="313" r:id="rId71"/>
    <p:sldId id="256" r:id="rId72"/>
    <p:sldId id="329" r:id="rId73"/>
    <p:sldId id="343" r:id="rId74"/>
    <p:sldId id="257" r:id="rId75"/>
    <p:sldId id="314" r:id="rId76"/>
    <p:sldId id="315" r:id="rId77"/>
    <p:sldId id="258" r:id="rId78"/>
    <p:sldId id="317" r:id="rId79"/>
    <p:sldId id="316" r:id="rId80"/>
    <p:sldId id="318" r:id="rId81"/>
    <p:sldId id="319" r:id="rId82"/>
    <p:sldId id="259" r:id="rId83"/>
    <p:sldId id="330" r:id="rId84"/>
    <p:sldId id="331" r:id="rId85"/>
    <p:sldId id="332" r:id="rId86"/>
    <p:sldId id="338" r:id="rId87"/>
    <p:sldId id="341" r:id="rId88"/>
    <p:sldId id="342" r:id="rId89"/>
    <p:sldId id="351" r:id="rId90"/>
    <p:sldId id="352" r:id="rId91"/>
    <p:sldId id="353" r:id="rId92"/>
    <p:sldId id="354" r:id="rId93"/>
    <p:sldId id="355" r:id="rId94"/>
    <p:sldId id="356" r:id="rId95"/>
    <p:sldId id="357" r:id="rId96"/>
    <p:sldId id="358" r:id="rId97"/>
    <p:sldId id="333" r:id="rId98"/>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7" autoAdjust="0"/>
    <p:restoredTop sz="94660"/>
  </p:normalViewPr>
  <p:slideViewPr>
    <p:cSldViewPr snapToGrid="0">
      <p:cViewPr varScale="1">
        <p:scale>
          <a:sx n="43" d="100"/>
          <a:sy n="43" d="100"/>
        </p:scale>
        <p:origin x="-130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6"/>
          <p:cNvGrpSpPr>
            <a:grpSpLocks/>
          </p:cNvGrpSpPr>
          <p:nvPr/>
        </p:nvGrpSpPr>
        <p:grpSpPr bwMode="auto">
          <a:xfrm>
            <a:off x="-7938" y="-7938"/>
            <a:ext cx="9169401" cy="6873876"/>
            <a:chOff x="-8466" y="-8468"/>
            <a:chExt cx="9169804" cy="6874935"/>
          </a:xfrm>
        </p:grpSpPr>
        <p:cxnSp>
          <p:nvCxnSpPr>
            <p:cNvPr id="5" name="Straight Connector 16"/>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3"/>
          <p:cNvSpPr>
            <a:spLocks noGrp="1"/>
          </p:cNvSpPr>
          <p:nvPr>
            <p:ph type="dt" sz="half" idx="10"/>
          </p:nvPr>
        </p:nvSpPr>
        <p:spPr/>
        <p:txBody>
          <a:bodyPr/>
          <a:lstStyle>
            <a:lvl1pPr>
              <a:defRPr/>
            </a:lvl1pPr>
          </a:lstStyle>
          <a:p>
            <a:pPr>
              <a:defRPr/>
            </a:pPr>
            <a:fld id="{14A928B4-F049-4789-A5F9-3785EA5C2498}" type="datetimeFigureOut">
              <a:rPr lang="uk-UA"/>
              <a:pPr>
                <a:defRPr/>
              </a:pPr>
              <a:t>26.08.2022</a:t>
            </a:fld>
            <a:endParaRPr lang="uk-UA"/>
          </a:p>
        </p:txBody>
      </p:sp>
      <p:sp>
        <p:nvSpPr>
          <p:cNvPr id="16" name="Footer Placeholder 4"/>
          <p:cNvSpPr>
            <a:spLocks noGrp="1"/>
          </p:cNvSpPr>
          <p:nvPr>
            <p:ph type="ftr" sz="quarter" idx="11"/>
          </p:nvPr>
        </p:nvSpPr>
        <p:spPr/>
        <p:txBody>
          <a:bodyPr/>
          <a:lstStyle>
            <a:lvl1pPr>
              <a:defRPr/>
            </a:lvl1pPr>
          </a:lstStyle>
          <a:p>
            <a:pPr>
              <a:defRPr/>
            </a:pPr>
            <a:endParaRPr lang="uk-UA"/>
          </a:p>
        </p:txBody>
      </p:sp>
      <p:sp>
        <p:nvSpPr>
          <p:cNvPr id="17" name="Slide Number Placeholder 5"/>
          <p:cNvSpPr>
            <a:spLocks noGrp="1"/>
          </p:cNvSpPr>
          <p:nvPr>
            <p:ph type="sldNum" sz="quarter" idx="12"/>
          </p:nvPr>
        </p:nvSpPr>
        <p:spPr/>
        <p:txBody>
          <a:bodyPr/>
          <a:lstStyle>
            <a:lvl1pPr>
              <a:defRPr/>
            </a:lvl1pPr>
          </a:lstStyle>
          <a:p>
            <a:pPr>
              <a:defRPr/>
            </a:pPr>
            <a:fld id="{7062E0E5-6D20-40FF-8284-8C472D9F5EBF}"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B8ECC01F-7C15-4BEC-983D-75DCBB4D5206}" type="datetimeFigureOut">
              <a:rPr lang="uk-UA"/>
              <a:pPr>
                <a:defRPr/>
              </a:pPr>
              <a:t>26.08.2022</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1713BDBE-2C8D-47C9-98F7-68BB8CC4D568}"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23"/>
          <p:cNvSpPr txBox="1"/>
          <p:nvPr/>
        </p:nvSpPr>
        <p:spPr>
          <a:xfrm>
            <a:off x="482600" y="790575"/>
            <a:ext cx="4572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4"/>
          <p:cNvSpPr txBox="1"/>
          <p:nvPr/>
        </p:nvSpPr>
        <p:spPr>
          <a:xfrm>
            <a:off x="6748463" y="2886075"/>
            <a:ext cx="4572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CC546B59-7BAF-4890-B1DE-C718BEB700AA}" type="datetimeFigureOut">
              <a:rPr lang="uk-UA"/>
              <a:pPr>
                <a:defRPr/>
              </a:pPr>
              <a:t>26.08.2022</a:t>
            </a:fld>
            <a:endParaRPr lang="uk-UA"/>
          </a:p>
        </p:txBody>
      </p:sp>
      <p:sp>
        <p:nvSpPr>
          <p:cNvPr id="8" name="Footer Placeholder 4"/>
          <p:cNvSpPr>
            <a:spLocks noGrp="1"/>
          </p:cNvSpPr>
          <p:nvPr>
            <p:ph type="ftr" sz="quarter" idx="15"/>
          </p:nvPr>
        </p:nvSpPr>
        <p:spPr/>
        <p:txBody>
          <a:bodyPr/>
          <a:lstStyle>
            <a:lvl1pPr>
              <a:defRPr/>
            </a:lvl1pPr>
          </a:lstStyle>
          <a:p>
            <a:pPr>
              <a:defRPr/>
            </a:pPr>
            <a:endParaRPr lang="uk-UA"/>
          </a:p>
        </p:txBody>
      </p:sp>
      <p:sp>
        <p:nvSpPr>
          <p:cNvPr id="9" name="Slide Number Placeholder 5"/>
          <p:cNvSpPr>
            <a:spLocks noGrp="1"/>
          </p:cNvSpPr>
          <p:nvPr>
            <p:ph type="sldNum" sz="quarter" idx="16"/>
          </p:nvPr>
        </p:nvSpPr>
        <p:spPr/>
        <p:txBody>
          <a:bodyPr/>
          <a:lstStyle>
            <a:lvl1pPr>
              <a:defRPr/>
            </a:lvl1pPr>
          </a:lstStyle>
          <a:p>
            <a:pPr>
              <a:defRPr/>
            </a:pPr>
            <a:fld id="{76D20F2B-B59F-4719-9FA7-A455151E0A5D}" type="slidenum">
              <a:rPr lang="uk-UA"/>
              <a:pPr>
                <a:defRPr/>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9F1276DC-9380-41D1-8866-8B01F51DA7E4}" type="datetimeFigureOut">
              <a:rPr lang="uk-UA"/>
              <a:pPr>
                <a:defRPr/>
              </a:pPr>
              <a:t>26.08.2022</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C48190B6-CE11-4B04-A38C-F35F544C11C7}" type="slidenum">
              <a:rPr lang="uk-UA"/>
              <a:pPr>
                <a:defRPr/>
              </a:pPr>
              <a:t>‹#›</a:t>
            </a:fld>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23"/>
          <p:cNvSpPr txBox="1"/>
          <p:nvPr/>
        </p:nvSpPr>
        <p:spPr>
          <a:xfrm>
            <a:off x="482600" y="790575"/>
            <a:ext cx="4572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4"/>
          <p:cNvSpPr txBox="1"/>
          <p:nvPr/>
        </p:nvSpPr>
        <p:spPr>
          <a:xfrm>
            <a:off x="6748463" y="2886075"/>
            <a:ext cx="4572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DA824037-329E-4567-84D5-94E5BCC65A7C}" type="datetimeFigureOut">
              <a:rPr lang="uk-UA"/>
              <a:pPr>
                <a:defRPr/>
              </a:pPr>
              <a:t>26.08.2022</a:t>
            </a:fld>
            <a:endParaRPr lang="uk-UA"/>
          </a:p>
        </p:txBody>
      </p:sp>
      <p:sp>
        <p:nvSpPr>
          <p:cNvPr id="8" name="Footer Placeholder 4"/>
          <p:cNvSpPr>
            <a:spLocks noGrp="1"/>
          </p:cNvSpPr>
          <p:nvPr>
            <p:ph type="ftr" sz="quarter" idx="15"/>
          </p:nvPr>
        </p:nvSpPr>
        <p:spPr/>
        <p:txBody>
          <a:bodyPr/>
          <a:lstStyle>
            <a:lvl1pPr>
              <a:defRPr/>
            </a:lvl1pPr>
          </a:lstStyle>
          <a:p>
            <a:pPr>
              <a:defRPr/>
            </a:pPr>
            <a:endParaRPr lang="uk-UA"/>
          </a:p>
        </p:txBody>
      </p:sp>
      <p:sp>
        <p:nvSpPr>
          <p:cNvPr id="9" name="Slide Number Placeholder 5"/>
          <p:cNvSpPr>
            <a:spLocks noGrp="1"/>
          </p:cNvSpPr>
          <p:nvPr>
            <p:ph type="sldNum" sz="quarter" idx="16"/>
          </p:nvPr>
        </p:nvSpPr>
        <p:spPr/>
        <p:txBody>
          <a:bodyPr/>
          <a:lstStyle>
            <a:lvl1pPr>
              <a:defRPr/>
            </a:lvl1pPr>
          </a:lstStyle>
          <a:p>
            <a:pPr>
              <a:defRPr/>
            </a:pPr>
            <a:fld id="{A475A2B4-9942-4314-8CE8-FD53F2AF5038}" type="slidenum">
              <a:rPr lang="uk-UA"/>
              <a:pPr>
                <a:defRPr/>
              </a:pPr>
              <a:t>‹#›</a:t>
            </a:fld>
            <a:endParaRPr lang="uk-U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DA5BED4C-44C2-43AC-BA41-9919709F921A}" type="datetimeFigureOut">
              <a:rPr lang="uk-UA"/>
              <a:pPr>
                <a:defRPr/>
              </a:pPr>
              <a:t>26.08.2022</a:t>
            </a:fld>
            <a:endParaRPr lang="uk-UA"/>
          </a:p>
        </p:txBody>
      </p:sp>
      <p:sp>
        <p:nvSpPr>
          <p:cNvPr id="6" name="Footer Placeholder 4"/>
          <p:cNvSpPr>
            <a:spLocks noGrp="1"/>
          </p:cNvSpPr>
          <p:nvPr>
            <p:ph type="ftr" sz="quarter" idx="15"/>
          </p:nvPr>
        </p:nvSpPr>
        <p:spPr/>
        <p:txBody>
          <a:bodyPr/>
          <a:lstStyle>
            <a:lvl1pPr>
              <a:defRPr/>
            </a:lvl1pPr>
          </a:lstStyle>
          <a:p>
            <a:pPr>
              <a:defRPr/>
            </a:pPr>
            <a:endParaRPr lang="uk-UA"/>
          </a:p>
        </p:txBody>
      </p:sp>
      <p:sp>
        <p:nvSpPr>
          <p:cNvPr id="7" name="Slide Number Placeholder 5"/>
          <p:cNvSpPr>
            <a:spLocks noGrp="1"/>
          </p:cNvSpPr>
          <p:nvPr>
            <p:ph type="sldNum" sz="quarter" idx="16"/>
          </p:nvPr>
        </p:nvSpPr>
        <p:spPr/>
        <p:txBody>
          <a:bodyPr/>
          <a:lstStyle>
            <a:lvl1pPr>
              <a:defRPr/>
            </a:lvl1pPr>
          </a:lstStyle>
          <a:p>
            <a:pPr>
              <a:defRPr/>
            </a:pPr>
            <a:fld id="{2F1F3B29-E5B8-496F-A46A-B4735A37D8F2}" type="slidenum">
              <a:rPr lang="uk-UA"/>
              <a:pPr>
                <a:defRPr/>
              </a:pPr>
              <a:t>‹#›</a:t>
            </a:fld>
            <a:endParaRPr lang="uk-U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D2763FA2-325D-4C29-9D63-F81137139180}" type="datetimeFigureOut">
              <a:rPr lang="uk-UA"/>
              <a:pPr>
                <a:defRPr/>
              </a:pPr>
              <a:t>26.08.2022</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46B8E316-A3CD-458D-9D50-738B9573DE5D}" type="slidenum">
              <a:rPr lang="uk-UA"/>
              <a:pPr>
                <a:defRPr/>
              </a:pPr>
              <a:t>‹#›</a:t>
            </a:fld>
            <a:endParaRPr lang="uk-U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CB901AB-4D6F-4AB8-86FF-3781F25DD549}" type="datetimeFigureOut">
              <a:rPr lang="uk-UA"/>
              <a:pPr>
                <a:defRPr/>
              </a:pPr>
              <a:t>26.08.2022</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F06BBE61-A1BD-443A-A651-D8076C7AE337}"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DF23CC21-132F-484F-9897-2B1EC57868F0}" type="datetimeFigureOut">
              <a:rPr lang="uk-UA"/>
              <a:pPr>
                <a:defRPr/>
              </a:pPr>
              <a:t>26.08.2022</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09C5B7B3-3F5C-405D-B452-C31BC64FBE4B}"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BE6F7B25-1854-4FDF-94F7-51DBFBDBBFAF}" type="datetimeFigureOut">
              <a:rPr lang="uk-UA"/>
              <a:pPr>
                <a:defRPr/>
              </a:pPr>
              <a:t>26.08.2022</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5DCE2FA5-8303-4379-935F-28D63DB795AA}"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6E5F0E11-DEF5-4D7B-A007-AA42C844E0C9}" type="datetimeFigureOut">
              <a:rPr lang="uk-UA"/>
              <a:pPr>
                <a:defRPr/>
              </a:pPr>
              <a:t>26.08.2022</a:t>
            </a:fld>
            <a:endParaRPr lang="uk-UA"/>
          </a:p>
        </p:txBody>
      </p:sp>
      <p:sp>
        <p:nvSpPr>
          <p:cNvPr id="6" name="Footer Placeholder 4"/>
          <p:cNvSpPr>
            <a:spLocks noGrp="1"/>
          </p:cNvSpPr>
          <p:nvPr>
            <p:ph type="ftr" sz="quarter" idx="11"/>
          </p:nvPr>
        </p:nvSpPr>
        <p:spPr/>
        <p:txBody>
          <a:bodyPr/>
          <a:lstStyle>
            <a:lvl1pPr>
              <a:defRPr/>
            </a:lvl1pPr>
          </a:lstStyle>
          <a:p>
            <a:pPr>
              <a:defRPr/>
            </a:pPr>
            <a:endParaRPr lang="uk-UA"/>
          </a:p>
        </p:txBody>
      </p:sp>
      <p:sp>
        <p:nvSpPr>
          <p:cNvPr id="7" name="Slide Number Placeholder 5"/>
          <p:cNvSpPr>
            <a:spLocks noGrp="1"/>
          </p:cNvSpPr>
          <p:nvPr>
            <p:ph type="sldNum" sz="quarter" idx="12"/>
          </p:nvPr>
        </p:nvSpPr>
        <p:spPr/>
        <p:txBody>
          <a:bodyPr/>
          <a:lstStyle>
            <a:lvl1pPr>
              <a:defRPr/>
            </a:lvl1pPr>
          </a:lstStyle>
          <a:p>
            <a:pPr>
              <a:defRPr/>
            </a:pPr>
            <a:fld id="{B142385C-96F6-4CAC-90C2-438573BEC73E}"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B4F465A5-EA55-43FC-8691-07322AD69966}" type="datetimeFigureOut">
              <a:rPr lang="uk-UA"/>
              <a:pPr>
                <a:defRPr/>
              </a:pPr>
              <a:t>26.08.2022</a:t>
            </a:fld>
            <a:endParaRPr lang="uk-UA"/>
          </a:p>
        </p:txBody>
      </p:sp>
      <p:sp>
        <p:nvSpPr>
          <p:cNvPr id="8" name="Footer Placeholder 4"/>
          <p:cNvSpPr>
            <a:spLocks noGrp="1"/>
          </p:cNvSpPr>
          <p:nvPr>
            <p:ph type="ftr" sz="quarter" idx="11"/>
          </p:nvPr>
        </p:nvSpPr>
        <p:spPr/>
        <p:txBody>
          <a:bodyPr/>
          <a:lstStyle>
            <a:lvl1pPr>
              <a:defRPr/>
            </a:lvl1pPr>
          </a:lstStyle>
          <a:p>
            <a:pPr>
              <a:defRPr/>
            </a:pPr>
            <a:endParaRPr lang="uk-UA"/>
          </a:p>
        </p:txBody>
      </p:sp>
      <p:sp>
        <p:nvSpPr>
          <p:cNvPr id="9" name="Slide Number Placeholder 5"/>
          <p:cNvSpPr>
            <a:spLocks noGrp="1"/>
          </p:cNvSpPr>
          <p:nvPr>
            <p:ph type="sldNum" sz="quarter" idx="12"/>
          </p:nvPr>
        </p:nvSpPr>
        <p:spPr/>
        <p:txBody>
          <a:bodyPr/>
          <a:lstStyle>
            <a:lvl1pPr>
              <a:defRPr/>
            </a:lvl1pPr>
          </a:lstStyle>
          <a:p>
            <a:pPr>
              <a:defRPr/>
            </a:pPr>
            <a:fld id="{EEA63288-3B15-43FE-9403-CE6516DDCEF8}"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9F256FB9-4118-4124-83E0-E27C2E3DF89E}" type="datetimeFigureOut">
              <a:rPr lang="uk-UA"/>
              <a:pPr>
                <a:defRPr/>
              </a:pPr>
              <a:t>26.08.2022</a:t>
            </a:fld>
            <a:endParaRPr lang="uk-UA"/>
          </a:p>
        </p:txBody>
      </p:sp>
      <p:sp>
        <p:nvSpPr>
          <p:cNvPr id="4" name="Footer Placeholder 4"/>
          <p:cNvSpPr>
            <a:spLocks noGrp="1"/>
          </p:cNvSpPr>
          <p:nvPr>
            <p:ph type="ftr" sz="quarter" idx="11"/>
          </p:nvPr>
        </p:nvSpPr>
        <p:spPr/>
        <p:txBody>
          <a:bodyPr/>
          <a:lstStyle>
            <a:lvl1pPr>
              <a:defRPr/>
            </a:lvl1pPr>
          </a:lstStyle>
          <a:p>
            <a:pPr>
              <a:defRPr/>
            </a:pPr>
            <a:endParaRPr lang="uk-UA"/>
          </a:p>
        </p:txBody>
      </p:sp>
      <p:sp>
        <p:nvSpPr>
          <p:cNvPr id="5" name="Slide Number Placeholder 5"/>
          <p:cNvSpPr>
            <a:spLocks noGrp="1"/>
          </p:cNvSpPr>
          <p:nvPr>
            <p:ph type="sldNum" sz="quarter" idx="12"/>
          </p:nvPr>
        </p:nvSpPr>
        <p:spPr/>
        <p:txBody>
          <a:bodyPr/>
          <a:lstStyle>
            <a:lvl1pPr>
              <a:defRPr/>
            </a:lvl1pPr>
          </a:lstStyle>
          <a:p>
            <a:pPr>
              <a:defRPr/>
            </a:pPr>
            <a:fld id="{5EA332FF-490D-4B47-BA49-3D8AA225C8A7}"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151C5-AAF4-409D-B136-5988BF569FE5}" type="datetimeFigureOut">
              <a:rPr lang="uk-UA"/>
              <a:pPr>
                <a:defRPr/>
              </a:pPr>
              <a:t>26.08.2022</a:t>
            </a:fld>
            <a:endParaRPr lang="uk-UA"/>
          </a:p>
        </p:txBody>
      </p:sp>
      <p:sp>
        <p:nvSpPr>
          <p:cNvPr id="3" name="Footer Placeholder 4"/>
          <p:cNvSpPr>
            <a:spLocks noGrp="1"/>
          </p:cNvSpPr>
          <p:nvPr>
            <p:ph type="ftr" sz="quarter" idx="11"/>
          </p:nvPr>
        </p:nvSpPr>
        <p:spPr/>
        <p:txBody>
          <a:bodyPr/>
          <a:lstStyle>
            <a:lvl1pPr>
              <a:defRPr/>
            </a:lvl1pPr>
          </a:lstStyle>
          <a:p>
            <a:pPr>
              <a:defRPr/>
            </a:pPr>
            <a:endParaRPr lang="uk-UA"/>
          </a:p>
        </p:txBody>
      </p:sp>
      <p:sp>
        <p:nvSpPr>
          <p:cNvPr id="4" name="Slide Number Placeholder 5"/>
          <p:cNvSpPr>
            <a:spLocks noGrp="1"/>
          </p:cNvSpPr>
          <p:nvPr>
            <p:ph type="sldNum" sz="quarter" idx="12"/>
          </p:nvPr>
        </p:nvSpPr>
        <p:spPr/>
        <p:txBody>
          <a:bodyPr/>
          <a:lstStyle>
            <a:lvl1pPr>
              <a:defRPr/>
            </a:lvl1pPr>
          </a:lstStyle>
          <a:p>
            <a:pPr>
              <a:defRPr/>
            </a:pPr>
            <a:fld id="{A1F9080D-DCAC-4503-AEDD-883F40C80F6C}"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703998F-7986-4DE8-B82F-9A831678BA55}" type="datetimeFigureOut">
              <a:rPr lang="uk-UA"/>
              <a:pPr>
                <a:defRPr/>
              </a:pPr>
              <a:t>26.08.2022</a:t>
            </a:fld>
            <a:endParaRPr lang="uk-UA"/>
          </a:p>
        </p:txBody>
      </p:sp>
      <p:sp>
        <p:nvSpPr>
          <p:cNvPr id="6" name="Footer Placeholder 4"/>
          <p:cNvSpPr>
            <a:spLocks noGrp="1"/>
          </p:cNvSpPr>
          <p:nvPr>
            <p:ph type="ftr" sz="quarter" idx="11"/>
          </p:nvPr>
        </p:nvSpPr>
        <p:spPr/>
        <p:txBody>
          <a:bodyPr/>
          <a:lstStyle>
            <a:lvl1pPr>
              <a:defRPr/>
            </a:lvl1pPr>
          </a:lstStyle>
          <a:p>
            <a:pPr>
              <a:defRPr/>
            </a:pPr>
            <a:endParaRPr lang="uk-UA"/>
          </a:p>
        </p:txBody>
      </p:sp>
      <p:sp>
        <p:nvSpPr>
          <p:cNvPr id="7" name="Slide Number Placeholder 5"/>
          <p:cNvSpPr>
            <a:spLocks noGrp="1"/>
          </p:cNvSpPr>
          <p:nvPr>
            <p:ph type="sldNum" sz="quarter" idx="12"/>
          </p:nvPr>
        </p:nvSpPr>
        <p:spPr/>
        <p:txBody>
          <a:bodyPr/>
          <a:lstStyle>
            <a:lvl1pPr>
              <a:defRPr/>
            </a:lvl1pPr>
          </a:lstStyle>
          <a:p>
            <a:pPr>
              <a:defRPr/>
            </a:pPr>
            <a:fld id="{559FBB73-F8FD-4FF2-BECD-21675C486B30}"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23735C58-6E19-47A6-8AE9-4CA6D27D20BF}" type="datetimeFigureOut">
              <a:rPr lang="uk-UA"/>
              <a:pPr>
                <a:defRPr/>
              </a:pPr>
              <a:t>26.08.2022</a:t>
            </a:fld>
            <a:endParaRPr lang="uk-UA"/>
          </a:p>
        </p:txBody>
      </p:sp>
      <p:sp>
        <p:nvSpPr>
          <p:cNvPr id="6" name="Footer Placeholder 4"/>
          <p:cNvSpPr>
            <a:spLocks noGrp="1"/>
          </p:cNvSpPr>
          <p:nvPr>
            <p:ph type="ftr" sz="quarter" idx="11"/>
          </p:nvPr>
        </p:nvSpPr>
        <p:spPr/>
        <p:txBody>
          <a:bodyPr/>
          <a:lstStyle>
            <a:lvl1pPr>
              <a:defRPr/>
            </a:lvl1pPr>
          </a:lstStyle>
          <a:p>
            <a:pPr>
              <a:defRPr/>
            </a:pPr>
            <a:endParaRPr lang="uk-UA"/>
          </a:p>
        </p:txBody>
      </p:sp>
      <p:sp>
        <p:nvSpPr>
          <p:cNvPr id="7" name="Slide Number Placeholder 5"/>
          <p:cNvSpPr>
            <a:spLocks noGrp="1"/>
          </p:cNvSpPr>
          <p:nvPr>
            <p:ph type="sldNum" sz="quarter" idx="12"/>
          </p:nvPr>
        </p:nvSpPr>
        <p:spPr/>
        <p:txBody>
          <a:bodyPr/>
          <a:lstStyle>
            <a:lvl1pPr>
              <a:defRPr/>
            </a:lvl1pPr>
          </a:lstStyle>
          <a:p>
            <a:pPr>
              <a:defRPr/>
            </a:pPr>
            <a:fld id="{DA7ECB74-291C-481D-804A-63891C412F6A}"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1028" name="Text Placeholder 2"/>
          <p:cNvSpPr>
            <a:spLocks noGrp="1"/>
          </p:cNvSpPr>
          <p:nvPr>
            <p:ph type="body" idx="1"/>
          </p:nvPr>
        </p:nvSpPr>
        <p:spPr bwMode="auto">
          <a:xfrm>
            <a:off x="609600" y="2160588"/>
            <a:ext cx="6348413"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7C08CA43-57E8-40F1-8A26-1F6FCDC8E9EF}" type="datetimeFigureOut">
              <a:rPr lang="uk-UA"/>
              <a:pPr>
                <a:defRPr/>
              </a:pPr>
              <a:t>26.08.2022</a:t>
            </a:fld>
            <a:endParaRPr lang="uk-UA"/>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uk-UA"/>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fontAlgn="auto">
              <a:spcBef>
                <a:spcPts val="0"/>
              </a:spcBef>
              <a:spcAft>
                <a:spcPts val="0"/>
              </a:spcAft>
              <a:defRPr sz="900">
                <a:solidFill>
                  <a:schemeClr val="accent1"/>
                </a:solidFill>
                <a:latin typeface="+mn-lt"/>
                <a:cs typeface="+mn-cs"/>
              </a:defRPr>
            </a:lvl1pPr>
          </a:lstStyle>
          <a:p>
            <a:pPr>
              <a:defRPr/>
            </a:pPr>
            <a:fld id="{4B5AF848-C84F-497D-8758-D995E5F54279}"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89"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90" r:id="rId11"/>
    <p:sldLayoutId id="2147483685" r:id="rId12"/>
    <p:sldLayoutId id="2147483691" r:id="rId13"/>
    <p:sldLayoutId id="2147483686" r:id="rId14"/>
    <p:sldLayoutId id="2147483687" r:id="rId15"/>
    <p:sldLayoutId id="2147483688"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844550" y="1471613"/>
            <a:ext cx="7045325" cy="3565525"/>
          </a:xfrm>
          <a:prstGeom prst="rect">
            <a:avLst/>
          </a:prstGeom>
          <a:noFill/>
          <a:ln w="9525">
            <a:noFill/>
            <a:miter lim="800000"/>
            <a:headEnd/>
            <a:tailEnd/>
          </a:ln>
        </p:spPr>
        <p:txBody>
          <a:bodyPr>
            <a:spAutoFit/>
          </a:bodyPr>
          <a:lstStyle/>
          <a:p>
            <a:pPr algn="ctr"/>
            <a:r>
              <a:rPr lang="uk-UA" sz="4800">
                <a:latin typeface="Times New Roman" pitchFamily="18" charset="0"/>
                <a:cs typeface="Times New Roman" pitchFamily="18" charset="0"/>
              </a:rPr>
              <a:t>Лекція </a:t>
            </a:r>
          </a:p>
          <a:p>
            <a:pPr algn="ctr"/>
            <a:endParaRPr lang="uk-UA" sz="4800">
              <a:latin typeface="Times New Roman" pitchFamily="18" charset="0"/>
              <a:cs typeface="Times New Roman" pitchFamily="18" charset="0"/>
            </a:endParaRPr>
          </a:p>
          <a:p>
            <a:pPr algn="ctr"/>
            <a:r>
              <a:rPr lang="uk-UA" sz="4400">
                <a:latin typeface="Times New Roman" pitchFamily="18" charset="0"/>
                <a:cs typeface="Times New Roman" pitchFamily="18" charset="0"/>
              </a:rPr>
              <a:t>ГЕНЕТИКА ЛЮДИНИ. МЕТОДИ ГЕНЕТИКИ ЛЮДИНИ</a:t>
            </a:r>
            <a:endParaRPr lang="ru-RU" sz="4400">
              <a:latin typeface="Times New Roman" pitchFamily="18" charset="0"/>
              <a:cs typeface="Times New Roman" pitchFamily="18" charset="0"/>
            </a:endParaRPr>
          </a:p>
        </p:txBody>
      </p:sp>
      <p:sp>
        <p:nvSpPr>
          <p:cNvPr id="18434" name="Text Box 3"/>
          <p:cNvSpPr txBox="1">
            <a:spLocks noChangeArrowheads="1"/>
          </p:cNvSpPr>
          <p:nvPr/>
        </p:nvSpPr>
        <p:spPr bwMode="auto">
          <a:xfrm>
            <a:off x="3014663" y="879475"/>
            <a:ext cx="2981325" cy="457200"/>
          </a:xfrm>
          <a:prstGeom prst="rect">
            <a:avLst/>
          </a:prstGeom>
          <a:noFill/>
          <a:ln w="9525">
            <a:noFill/>
            <a:miter lim="800000"/>
            <a:headEnd/>
            <a:tailEnd/>
          </a:ln>
        </p:spPr>
        <p:txBody>
          <a:bodyPr>
            <a:spAutoFit/>
          </a:bodyPr>
          <a:lstStyle/>
          <a:p>
            <a:pPr>
              <a:spcBef>
                <a:spcPct val="50000"/>
              </a:spcBef>
            </a:pPr>
            <a:r>
              <a:rPr lang="ru-RU" sz="2400"/>
              <a:t>Генетика людини</a:t>
            </a:r>
          </a:p>
        </p:txBody>
      </p:sp>
      <p:sp>
        <p:nvSpPr>
          <p:cNvPr id="18435" name="Text Box 4"/>
          <p:cNvSpPr txBox="1">
            <a:spLocks noChangeArrowheads="1"/>
          </p:cNvSpPr>
          <p:nvPr/>
        </p:nvSpPr>
        <p:spPr bwMode="auto">
          <a:xfrm>
            <a:off x="5700713" y="5362575"/>
            <a:ext cx="2789237" cy="1192213"/>
          </a:xfrm>
          <a:prstGeom prst="rect">
            <a:avLst/>
          </a:prstGeom>
          <a:noFill/>
          <a:ln w="9525">
            <a:noFill/>
            <a:miter lim="800000"/>
            <a:headEnd/>
            <a:tailEnd/>
          </a:ln>
        </p:spPr>
        <p:txBody>
          <a:bodyPr>
            <a:spAutoFit/>
          </a:bodyPr>
          <a:lstStyle/>
          <a:p>
            <a:r>
              <a:rPr lang="ru-RU"/>
              <a:t>Ст. викл. Ам</a:t>
            </a:r>
            <a:r>
              <a:rPr lang="uk-UA"/>
              <a:t>інов Р.Ф.</a:t>
            </a:r>
          </a:p>
          <a:p>
            <a:r>
              <a:rPr lang="uk-UA"/>
              <a:t>+380674796591</a:t>
            </a:r>
          </a:p>
          <a:p>
            <a:r>
              <a:rPr lang="uk-UA"/>
              <a:t>91_</a:t>
            </a:r>
            <a:r>
              <a:rPr lang="en-US"/>
              <a:t>amin_91@ukr.net</a:t>
            </a:r>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Прямоугольник 3"/>
          <p:cNvSpPr>
            <a:spLocks noChangeArrowheads="1"/>
          </p:cNvSpPr>
          <p:nvPr/>
        </p:nvSpPr>
        <p:spPr bwMode="auto">
          <a:xfrm>
            <a:off x="752475" y="606425"/>
            <a:ext cx="7032625" cy="5822950"/>
          </a:xfrm>
          <a:prstGeom prst="rect">
            <a:avLst/>
          </a:prstGeom>
          <a:noFill/>
          <a:ln w="9525">
            <a:noFill/>
            <a:miter lim="800000"/>
            <a:headEnd/>
            <a:tailEnd/>
          </a:ln>
        </p:spPr>
        <p:txBody>
          <a:bodyPr>
            <a:spAutoFit/>
          </a:bodyPr>
          <a:lstStyle/>
          <a:p>
            <a:pPr algn="just">
              <a:spcAft>
                <a:spcPts val="1000"/>
              </a:spcAft>
            </a:pPr>
            <a:r>
              <a:rPr lang="uk-UA" sz="2400">
                <a:latin typeface="Times New Roman" pitchFamily="18" charset="0"/>
                <a:ea typeface="Calibri" pitchFamily="34" charset="0"/>
                <a:cs typeface="Times New Roman" pitchFamily="18" charset="0"/>
              </a:rPr>
              <a:t>Недолік цього методу — труднощі щодо збирання інформації.</a:t>
            </a:r>
          </a:p>
          <a:p>
            <a:pPr algn="just">
              <a:spcAft>
                <a:spcPts val="1000"/>
              </a:spcAft>
            </a:pPr>
            <a:r>
              <a:rPr lang="uk-UA" sz="2400">
                <a:latin typeface="Times New Roman" pitchFamily="18" charset="0"/>
                <a:ea typeface="Calibri" pitchFamily="34" charset="0"/>
                <a:cs typeface="Times New Roman" pitchFamily="18" charset="0"/>
              </a:rPr>
              <a:t>Значна кількість людей не знають про стан здоров’я і причини смерті навіть близьких родичів, тим більше — родичів подружжя. Тому чим більше членів родини буде опитано, тим більше шансів на отримання достовірніших і повніших відомостей.</a:t>
            </a:r>
          </a:p>
          <a:p>
            <a:r>
              <a:rPr lang="uk-UA" sz="2400" b="1" i="1">
                <a:latin typeface="Times New Roman" pitchFamily="18" charset="0"/>
                <a:ea typeface="Calibri" pitchFamily="34" charset="0"/>
                <a:cs typeface="Times New Roman" pitchFamily="18" charset="0"/>
              </a:rPr>
              <a:t>Пробанд</a:t>
            </a:r>
            <a:r>
              <a:rPr lang="uk-UA" sz="2400">
                <a:latin typeface="Times New Roman" pitchFamily="18" charset="0"/>
                <a:ea typeface="Calibri" pitchFamily="34" charset="0"/>
                <a:cs typeface="Times New Roman" pitchFamily="18" charset="0"/>
              </a:rPr>
              <a:t> — особа, від якої починають складати родовід; пацієнт, щодо якого здійснюється медико-генетична консультація. Він може бути як хворим, так і здоровим. У родоводі пробанда позначають стрілкою.</a:t>
            </a:r>
          </a:p>
          <a:p>
            <a:r>
              <a:rPr lang="uk-UA" sz="2400">
                <a:latin typeface="Times New Roman" pitchFamily="18" charset="0"/>
                <a:ea typeface="Calibri" pitchFamily="34" charset="0"/>
                <a:cs typeface="Times New Roman" pitchFamily="18" charset="0"/>
              </a:rPr>
              <a:t>Рідних братів і сестер пробанда називають сибсами.</a:t>
            </a:r>
          </a:p>
          <a:p>
            <a:r>
              <a:rPr lang="uk-UA" sz="2400">
                <a:latin typeface="Times New Roman" pitchFamily="18" charset="0"/>
                <a:ea typeface="Calibri" pitchFamily="34" charset="0"/>
                <a:cs typeface="Times New Roman" pitchFamily="18" charset="0"/>
              </a:rPr>
              <a:t>Генеалогічний метод умовно поділяють на два етапи: складання родоводу і генеалогічний аналіз.</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Прямоугольник 3"/>
          <p:cNvSpPr>
            <a:spLocks noChangeArrowheads="1"/>
          </p:cNvSpPr>
          <p:nvPr/>
        </p:nvSpPr>
        <p:spPr bwMode="auto">
          <a:xfrm>
            <a:off x="322263" y="103188"/>
            <a:ext cx="8499475" cy="6340475"/>
          </a:xfrm>
          <a:prstGeom prst="rect">
            <a:avLst/>
          </a:prstGeom>
          <a:noFill/>
          <a:ln w="9525">
            <a:noFill/>
            <a:miter lim="800000"/>
            <a:headEnd/>
            <a:tailEnd/>
          </a:ln>
        </p:spPr>
        <p:txBody>
          <a:bodyPr>
            <a:spAutoFit/>
          </a:bodyPr>
          <a:lstStyle/>
          <a:p>
            <a:pPr algn="ctr">
              <a:lnSpc>
                <a:spcPct val="115000"/>
              </a:lnSpc>
              <a:spcAft>
                <a:spcPts val="1000"/>
              </a:spcAft>
            </a:pPr>
            <a:r>
              <a:rPr lang="uk-UA" sz="2000" b="1" i="1">
                <a:latin typeface="Times New Roman" pitchFamily="18" charset="0"/>
                <a:ea typeface="Calibri" pitchFamily="34" charset="0"/>
                <a:cs typeface="Times New Roman" pitchFamily="18" charset="0"/>
              </a:rPr>
              <a:t>І етап — складання родоводу</a:t>
            </a:r>
            <a:endParaRPr lang="uk-UA" sz="2000">
              <a:latin typeface="Times New Roman" pitchFamily="18" charset="0"/>
              <a:ea typeface="Calibri" pitchFamily="34" charset="0"/>
              <a:cs typeface="Times New Roman" pitchFamily="18" charset="0"/>
            </a:endParaRPr>
          </a:p>
          <a:p>
            <a:pPr algn="just">
              <a:lnSpc>
                <a:spcPct val="115000"/>
              </a:lnSpc>
              <a:spcAft>
                <a:spcPts val="1000"/>
              </a:spcAft>
            </a:pPr>
            <a:r>
              <a:rPr lang="uk-UA" sz="2000" b="1">
                <a:latin typeface="Times New Roman" pitchFamily="18" charset="0"/>
                <a:ea typeface="Calibri" pitchFamily="34" charset="0"/>
                <a:cs typeface="Times New Roman" pitchFamily="18" charset="0"/>
              </a:rPr>
              <a:t>1.</a:t>
            </a:r>
            <a:r>
              <a:rPr lang="uk-UA" sz="2000">
                <a:latin typeface="Times New Roman" pitchFamily="18" charset="0"/>
                <a:ea typeface="Calibri" pitchFamily="34" charset="0"/>
                <a:cs typeface="Times New Roman" pitchFamily="18" charset="0"/>
              </a:rPr>
              <a:t> Зібрати якомога більше відомостей про якомога більшу кількість родичів (щонайменше 3—4 покоління пробанда).</a:t>
            </a:r>
          </a:p>
          <a:p>
            <a:pPr algn="just">
              <a:lnSpc>
                <a:spcPct val="115000"/>
              </a:lnSpc>
              <a:spcAft>
                <a:spcPts val="1000"/>
              </a:spcAft>
            </a:pPr>
            <a:r>
              <a:rPr lang="uk-UA" sz="2000">
                <a:latin typeface="Times New Roman" pitchFamily="18" charset="0"/>
                <a:ea typeface="Calibri" pitchFamily="34" charset="0"/>
                <a:cs typeface="Times New Roman" pitchFamily="18" charset="0"/>
              </a:rPr>
              <a:t>Усі відомості про пробанда збирають у хронологічному порядку. Зібравши відомості про пробанда, переходять до збирання даних про його сибсів. Важливо знати, скільки було дітей у родині скільки померло і з яких причин, як фізично і розумово розвивалися діти, на що вони були хворі, за яких обставин захворіли і померли. Аналітичні відомості збирають на кожного сибса, обов’язково зазначають вік батьків до моменту народження кожного із сибсів. Під час збирання відомостей про батьків і родичів пробанда особливу увагу приділяють віку, національності, місцю проживання родини, місцю проживання предків, професії, наявності хронічних захворювань.</a:t>
            </a:r>
          </a:p>
          <a:p>
            <a:pPr algn="just">
              <a:lnSpc>
                <a:spcPct val="115000"/>
              </a:lnSpc>
              <a:spcAft>
                <a:spcPts val="1000"/>
              </a:spcAft>
            </a:pPr>
            <a:r>
              <a:rPr lang="uk-UA" sz="2000" b="1">
                <a:latin typeface="Times New Roman" pitchFamily="18" charset="0"/>
                <a:ea typeface="Calibri" pitchFamily="34" charset="0"/>
                <a:cs typeface="Times New Roman" pitchFamily="18" charset="0"/>
              </a:rPr>
              <a:t>2.</a:t>
            </a:r>
            <a:r>
              <a:rPr lang="uk-UA" sz="2000">
                <a:latin typeface="Times New Roman" pitchFamily="18" charset="0"/>
                <a:ea typeface="Calibri" pitchFamily="34" charset="0"/>
                <a:cs typeface="Times New Roman" pitchFamily="18" charset="0"/>
              </a:rPr>
              <a:t> Знати умовні позначення, які застосовують під час складання родоводу.</a:t>
            </a:r>
          </a:p>
          <a:p>
            <a:pPr algn="just">
              <a:lnSpc>
                <a:spcPct val="115000"/>
              </a:lnSpc>
              <a:spcAft>
                <a:spcPts val="1000"/>
              </a:spcAft>
            </a:pPr>
            <a:r>
              <a:rPr lang="uk-UA" sz="2000" b="1">
                <a:latin typeface="Times New Roman" pitchFamily="18" charset="0"/>
                <a:ea typeface="Calibri" pitchFamily="34" charset="0"/>
                <a:cs typeface="Times New Roman" pitchFamily="18" charset="0"/>
              </a:rPr>
              <a:t>3.</a:t>
            </a:r>
            <a:r>
              <a:rPr lang="uk-UA" sz="2000">
                <a:latin typeface="Times New Roman" pitchFamily="18" charset="0"/>
                <a:ea typeface="Calibri" pitchFamily="34" charset="0"/>
                <a:cs typeface="Times New Roman" pitchFamily="18" charset="0"/>
              </a:rPr>
              <a:t> Складати родовід треба із середини аркуша.</a:t>
            </a:r>
          </a:p>
          <a:p>
            <a:pPr algn="just">
              <a:lnSpc>
                <a:spcPct val="115000"/>
              </a:lnSpc>
              <a:spcAft>
                <a:spcPts val="1000"/>
              </a:spcAft>
            </a:pPr>
            <a:r>
              <a:rPr lang="uk-UA" sz="2000" b="1">
                <a:latin typeface="Times New Roman" pitchFamily="18" charset="0"/>
                <a:ea typeface="Calibri" pitchFamily="34" charset="0"/>
                <a:cs typeface="Times New Roman" pitchFamily="18" charset="0"/>
              </a:rPr>
              <a:t>4.</a:t>
            </a:r>
            <a:r>
              <a:rPr lang="uk-UA" sz="2000">
                <a:latin typeface="Times New Roman" pitchFamily="18" charset="0"/>
                <a:ea typeface="Calibri" pitchFamily="34" charset="0"/>
                <a:cs typeface="Times New Roman" pitchFamily="18" charset="0"/>
              </a:rPr>
              <a:t> Додати до родоводу легенду.</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Прямоугольник 3"/>
          <p:cNvSpPr>
            <a:spLocks noChangeArrowheads="1"/>
          </p:cNvSpPr>
          <p:nvPr/>
        </p:nvSpPr>
        <p:spPr bwMode="auto">
          <a:xfrm>
            <a:off x="134938" y="177800"/>
            <a:ext cx="8458200" cy="4552950"/>
          </a:xfrm>
          <a:prstGeom prst="rect">
            <a:avLst/>
          </a:prstGeom>
          <a:noFill/>
          <a:ln w="9525">
            <a:noFill/>
            <a:miter lim="800000"/>
            <a:headEnd/>
            <a:tailEnd/>
          </a:ln>
        </p:spPr>
        <p:txBody>
          <a:bodyPr>
            <a:spAutoFit/>
          </a:bodyPr>
          <a:lstStyle/>
          <a:p>
            <a:pPr algn="just">
              <a:lnSpc>
                <a:spcPct val="115000"/>
              </a:lnSpc>
              <a:spcAft>
                <a:spcPts val="1000"/>
              </a:spcAft>
            </a:pPr>
            <a:r>
              <a:rPr lang="uk-UA" sz="2400">
                <a:latin typeface="Times New Roman" pitchFamily="18" charset="0"/>
                <a:ea typeface="Calibri" pitchFamily="34" charset="0"/>
                <a:cs typeface="Times New Roman" pitchFamily="18" charset="0"/>
              </a:rPr>
              <a:t>Після збирання аналітичних даних починають об’єктивно обстежувати пробанда і його родичів. Обстеження полягає в детальному огляді з описом фенотипних проявів захворювання. Ретельний клінічний огляд хворого та його родичів з урахуванням симптомів (мікроаномалій) дає змогу встановити діагноз або запідозрити різні хвороби.</a:t>
            </a:r>
          </a:p>
          <a:p>
            <a:pPr algn="just">
              <a:lnSpc>
                <a:spcPct val="115000"/>
              </a:lnSpc>
              <a:spcAft>
                <a:spcPts val="1000"/>
              </a:spcAft>
            </a:pPr>
            <a:r>
              <a:rPr lang="uk-UA" sz="2400">
                <a:latin typeface="Times New Roman" pitchFamily="18" charset="0"/>
                <a:ea typeface="Calibri" pitchFamily="34" charset="0"/>
                <a:cs typeface="Times New Roman" pitchFamily="18" charset="0"/>
              </a:rPr>
              <a:t>Після збирання генеалогічних даних починають складати родовід.</a:t>
            </a:r>
          </a:p>
          <a:p>
            <a:pPr algn="just">
              <a:lnSpc>
                <a:spcPct val="115000"/>
              </a:lnSpc>
              <a:spcAft>
                <a:spcPts val="1000"/>
              </a:spcAft>
            </a:pPr>
            <a:r>
              <a:rPr lang="uk-UA" sz="2400" b="1" i="1">
                <a:latin typeface="Times New Roman" pitchFamily="18" charset="0"/>
                <a:ea typeface="Calibri" pitchFamily="34" charset="0"/>
                <a:cs typeface="Times New Roman" pitchFamily="18" charset="0"/>
              </a:rPr>
              <a:t>Родовід</a:t>
            </a:r>
            <a:r>
              <a:rPr lang="uk-UA" sz="2400">
                <a:latin typeface="Times New Roman" pitchFamily="18" charset="0"/>
                <a:ea typeface="Calibri" pitchFamily="34" charset="0"/>
                <a:cs typeface="Times New Roman" pitchFamily="18" charset="0"/>
              </a:rPr>
              <a:t> — це графічне зображення родинного дерева. Для цього використовують умовні позначення.</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Прямоугольник 3"/>
          <p:cNvSpPr>
            <a:spLocks noChangeArrowheads="1"/>
          </p:cNvSpPr>
          <p:nvPr/>
        </p:nvSpPr>
        <p:spPr bwMode="auto">
          <a:xfrm>
            <a:off x="282575" y="258763"/>
            <a:ext cx="7986713" cy="6100762"/>
          </a:xfrm>
          <a:prstGeom prst="rect">
            <a:avLst/>
          </a:prstGeom>
          <a:noFill/>
          <a:ln w="9525">
            <a:noFill/>
            <a:miter lim="800000"/>
            <a:headEnd/>
            <a:tailEnd/>
          </a:ln>
        </p:spPr>
        <p:txBody>
          <a:bodyPr>
            <a:spAutoFit/>
          </a:bodyPr>
          <a:lstStyle/>
          <a:p>
            <a:pPr algn="ctr">
              <a:lnSpc>
                <a:spcPct val="115000"/>
              </a:lnSpc>
              <a:spcAft>
                <a:spcPts val="1000"/>
              </a:spcAft>
            </a:pPr>
            <a:r>
              <a:rPr lang="uk-UA" sz="2400" b="1" i="1">
                <a:latin typeface="Times New Roman" pitchFamily="18" charset="0"/>
                <a:ea typeface="Calibri" pitchFamily="34" charset="0"/>
                <a:cs typeface="Times New Roman" pitchFamily="18" charset="0"/>
              </a:rPr>
              <a:t>Правила складання родоводу:</a:t>
            </a:r>
            <a:endParaRPr lang="uk-UA" sz="2400">
              <a:latin typeface="Calibri" pitchFamily="34" charset="0"/>
              <a:ea typeface="Calibri" pitchFamily="34" charset="0"/>
              <a:cs typeface="Times New Roman" pitchFamily="18" charset="0"/>
            </a:endParaRPr>
          </a:p>
          <a:p>
            <a:pPr>
              <a:lnSpc>
                <a:spcPct val="115000"/>
              </a:lnSpc>
              <a:spcAft>
                <a:spcPts val="1000"/>
              </a:spcAft>
            </a:pPr>
            <a:r>
              <a:rPr lang="uk-UA" sz="2400" b="1">
                <a:latin typeface="Times New Roman" pitchFamily="18" charset="0"/>
                <a:ea typeface="Calibri" pitchFamily="34" charset="0"/>
                <a:cs typeface="Times New Roman" pitchFamily="18" charset="0"/>
              </a:rPr>
              <a:t>1.</a:t>
            </a:r>
            <a:r>
              <a:rPr lang="uk-UA" sz="2400">
                <a:latin typeface="Times New Roman" pitchFamily="18" charset="0"/>
                <a:ea typeface="Calibri" pitchFamily="34" charset="0"/>
                <a:cs typeface="Times New Roman" pitchFamily="18" charset="0"/>
              </a:rPr>
              <a:t> Починати складати родовід краще з центру аркуша, щоб бічні гілки родоводу не виходили за його межі.</a:t>
            </a:r>
            <a:endParaRPr lang="uk-UA" sz="2400">
              <a:latin typeface="Calibri" pitchFamily="34" charset="0"/>
              <a:ea typeface="Calibri" pitchFamily="34" charset="0"/>
              <a:cs typeface="Times New Roman" pitchFamily="18" charset="0"/>
            </a:endParaRPr>
          </a:p>
          <a:p>
            <a:pPr>
              <a:lnSpc>
                <a:spcPct val="115000"/>
              </a:lnSpc>
              <a:spcAft>
                <a:spcPts val="1000"/>
              </a:spcAft>
            </a:pPr>
            <a:r>
              <a:rPr lang="uk-UA" sz="2400" b="1">
                <a:latin typeface="Times New Roman" pitchFamily="18" charset="0"/>
                <a:ea typeface="Calibri" pitchFamily="34" charset="0"/>
                <a:cs typeface="Times New Roman" pitchFamily="18" charset="0"/>
              </a:rPr>
              <a:t>2.</a:t>
            </a:r>
            <a:r>
              <a:rPr lang="uk-UA" sz="2400">
                <a:latin typeface="Times New Roman" pitchFamily="18" charset="0"/>
                <a:ea typeface="Calibri" pitchFamily="34" charset="0"/>
                <a:cs typeface="Times New Roman" pitchFamily="18" charset="0"/>
              </a:rPr>
              <a:t> Складати родовід потрібно з пробанда. Порядок складання родоводу — від наступних до попередніх поколінь; спочатку — покоління пробанда і його дітей, а потім — його батьки.</a:t>
            </a:r>
            <a:endParaRPr lang="uk-UA" sz="2400">
              <a:latin typeface="Calibri" pitchFamily="34" charset="0"/>
              <a:ea typeface="Calibri" pitchFamily="34" charset="0"/>
              <a:cs typeface="Times New Roman" pitchFamily="18" charset="0"/>
            </a:endParaRPr>
          </a:p>
          <a:p>
            <a:pPr>
              <a:lnSpc>
                <a:spcPct val="115000"/>
              </a:lnSpc>
              <a:spcAft>
                <a:spcPts val="1000"/>
              </a:spcAft>
            </a:pPr>
            <a:r>
              <a:rPr lang="uk-UA" sz="2400" b="1">
                <a:latin typeface="Times New Roman" pitchFamily="18" charset="0"/>
                <a:ea typeface="Calibri" pitchFamily="34" charset="0"/>
                <a:cs typeface="Times New Roman" pitchFamily="18" charset="0"/>
              </a:rPr>
              <a:t>3.</a:t>
            </a:r>
            <a:r>
              <a:rPr lang="uk-UA" sz="2400">
                <a:latin typeface="Times New Roman" pitchFamily="18" charset="0"/>
                <a:ea typeface="Calibri" pitchFamily="34" charset="0"/>
                <a:cs typeface="Times New Roman" pitchFamily="18" charset="0"/>
              </a:rPr>
              <a:t> Кожне попереднє покоління зображують вище від лінії пробанда, а наступне — нижче. Усіх членів родоводу треба розташовувати чітко за поколіннями в один рядок.</a:t>
            </a:r>
            <a:endParaRPr lang="uk-UA" sz="2400">
              <a:latin typeface="Calibri" pitchFamily="34" charset="0"/>
              <a:ea typeface="Calibri" pitchFamily="34" charset="0"/>
              <a:cs typeface="Times New Roman" pitchFamily="18" charset="0"/>
            </a:endParaRPr>
          </a:p>
          <a:p>
            <a:pPr>
              <a:lnSpc>
                <a:spcPct val="115000"/>
              </a:lnSpc>
              <a:spcAft>
                <a:spcPts val="1000"/>
              </a:spcAft>
            </a:pPr>
            <a:r>
              <a:rPr lang="uk-UA" sz="2400" b="1">
                <a:latin typeface="Times New Roman" pitchFamily="18" charset="0"/>
                <a:ea typeface="Calibri" pitchFamily="34" charset="0"/>
                <a:cs typeface="Times New Roman" pitchFamily="18" charset="0"/>
              </a:rPr>
              <a:t>4.</a:t>
            </a:r>
            <a:r>
              <a:rPr lang="uk-UA" sz="2400">
                <a:latin typeface="Times New Roman" pitchFamily="18" charset="0"/>
                <a:ea typeface="Calibri" pitchFamily="34" charset="0"/>
                <a:cs typeface="Times New Roman" pitchFamily="18" charset="0"/>
              </a:rPr>
              <a:t> Для зручності складання родоводу спочатку зазначають родинні зв’язки за материнською лінією пробанда, після цього зображують лінію батька.</a:t>
            </a:r>
            <a:endParaRPr lang="uk-UA" sz="2400">
              <a:latin typeface="Calibri" pitchFamily="34" charset="0"/>
              <a:ea typeface="Calibri" pitchFamily="34"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Прямоугольник 3"/>
          <p:cNvSpPr>
            <a:spLocks noChangeArrowheads="1"/>
          </p:cNvSpPr>
          <p:nvPr/>
        </p:nvSpPr>
        <p:spPr bwMode="auto">
          <a:xfrm>
            <a:off x="415925" y="366713"/>
            <a:ext cx="7691438" cy="6616700"/>
          </a:xfrm>
          <a:prstGeom prst="rect">
            <a:avLst/>
          </a:prstGeom>
          <a:noFill/>
          <a:ln w="9525">
            <a:noFill/>
            <a:miter lim="800000"/>
            <a:headEnd/>
            <a:tailEnd/>
          </a:ln>
        </p:spPr>
        <p:txBody>
          <a:bodyPr>
            <a:spAutoFit/>
          </a:bodyPr>
          <a:lstStyle/>
          <a:p>
            <a:pPr>
              <a:lnSpc>
                <a:spcPct val="115000"/>
              </a:lnSpc>
              <a:spcAft>
                <a:spcPts val="1000"/>
              </a:spcAft>
            </a:pPr>
            <a:r>
              <a:rPr lang="uk-UA" sz="2400" b="1">
                <a:latin typeface="Times New Roman" pitchFamily="18" charset="0"/>
                <a:ea typeface="Calibri" pitchFamily="34" charset="0"/>
                <a:cs typeface="Times New Roman" pitchFamily="18" charset="0"/>
              </a:rPr>
              <a:t>5.</a:t>
            </a:r>
            <a:r>
              <a:rPr lang="uk-UA" sz="2400">
                <a:latin typeface="Times New Roman" pitchFamily="18" charset="0"/>
                <a:ea typeface="Calibri" pitchFamily="34" charset="0"/>
                <a:cs typeface="Times New Roman" pitchFamily="18" charset="0"/>
              </a:rPr>
              <a:t> Біля символу кожного члена родини вказують його вік.</a:t>
            </a:r>
          </a:p>
          <a:p>
            <a:pPr>
              <a:lnSpc>
                <a:spcPct val="115000"/>
              </a:lnSpc>
              <a:spcAft>
                <a:spcPts val="1000"/>
              </a:spcAft>
            </a:pPr>
            <a:r>
              <a:rPr lang="uk-UA" sz="2400" b="1">
                <a:latin typeface="Times New Roman" pitchFamily="18" charset="0"/>
                <a:ea typeface="Calibri" pitchFamily="34" charset="0"/>
                <a:cs typeface="Times New Roman" pitchFamily="18" charset="0"/>
              </a:rPr>
              <a:t>6.</a:t>
            </a:r>
            <a:r>
              <a:rPr lang="uk-UA" sz="2400">
                <a:latin typeface="Times New Roman" pitchFamily="18" charset="0"/>
                <a:ea typeface="Calibri" pitchFamily="34" charset="0"/>
                <a:cs typeface="Times New Roman" pitchFamily="18" charset="0"/>
              </a:rPr>
              <a:t> Особисто обстежених членів родини позначають знаком оклику “!”.</a:t>
            </a:r>
          </a:p>
          <a:p>
            <a:pPr>
              <a:lnSpc>
                <a:spcPct val="115000"/>
              </a:lnSpc>
              <a:spcAft>
                <a:spcPts val="1000"/>
              </a:spcAft>
            </a:pPr>
            <a:r>
              <a:rPr lang="uk-UA" sz="2400" b="1">
                <a:latin typeface="Times New Roman" pitchFamily="18" charset="0"/>
                <a:ea typeface="Calibri" pitchFamily="34" charset="0"/>
                <a:cs typeface="Times New Roman" pitchFamily="18" charset="0"/>
              </a:rPr>
              <a:t>7.</a:t>
            </a:r>
            <a:r>
              <a:rPr lang="uk-UA" sz="2400">
                <a:latin typeface="Times New Roman" pitchFamily="18" charset="0"/>
                <a:ea typeface="Calibri" pitchFamily="34" charset="0"/>
                <a:cs typeface="Times New Roman" pitchFamily="18" charset="0"/>
              </a:rPr>
              <a:t> Подружжя родичів пробанда, якщо вони здорові, можна не зображувати в родоводі.</a:t>
            </a:r>
          </a:p>
          <a:p>
            <a:pPr>
              <a:lnSpc>
                <a:spcPct val="115000"/>
              </a:lnSpc>
              <a:spcAft>
                <a:spcPts val="1000"/>
              </a:spcAft>
            </a:pPr>
            <a:r>
              <a:rPr lang="uk-UA" sz="2400" b="1">
                <a:latin typeface="Times New Roman" pitchFamily="18" charset="0"/>
                <a:ea typeface="Calibri" pitchFamily="34" charset="0"/>
                <a:cs typeface="Times New Roman" pitchFamily="18" charset="0"/>
              </a:rPr>
              <a:t>8.</a:t>
            </a:r>
            <a:r>
              <a:rPr lang="uk-UA" sz="2400">
                <a:latin typeface="Times New Roman" pitchFamily="18" charset="0"/>
                <a:ea typeface="Calibri" pitchFamily="34" charset="0"/>
                <a:cs typeface="Times New Roman" pitchFamily="18" charset="0"/>
              </a:rPr>
              <a:t> Зліва кожне покоління позначають римською цифрою, а всі індивіди в цьому поколінні — арабськими цифрами.</a:t>
            </a:r>
          </a:p>
          <a:p>
            <a:pPr>
              <a:lnSpc>
                <a:spcPct val="115000"/>
              </a:lnSpc>
              <a:spcAft>
                <a:spcPts val="1000"/>
              </a:spcAft>
            </a:pPr>
            <a:r>
              <a:rPr lang="uk-UA" sz="2400">
                <a:latin typeface="Times New Roman" pitchFamily="18" charset="0"/>
                <a:ea typeface="Calibri" pitchFamily="34" charset="0"/>
                <a:cs typeface="Times New Roman" pitchFamily="18" charset="0"/>
              </a:rPr>
              <a:t>До родоводу включають усіх членів сім’ї: здорових, мертвонароджених і викиднів, дефективних та розумово неповноцінних.</a:t>
            </a:r>
          </a:p>
          <a:p>
            <a:pPr>
              <a:lnSpc>
                <a:spcPct val="115000"/>
              </a:lnSpc>
              <a:spcAft>
                <a:spcPts val="1000"/>
              </a:spcAft>
            </a:pPr>
            <a:r>
              <a:rPr lang="uk-UA" sz="2400" b="1">
                <a:latin typeface="Times New Roman" pitchFamily="18" charset="0"/>
                <a:ea typeface="Calibri" pitchFamily="34" charset="0"/>
                <a:cs typeface="Times New Roman" pitchFamily="18" charset="0"/>
              </a:rPr>
              <a:t>9.</a:t>
            </a:r>
            <a:r>
              <a:rPr lang="uk-UA" sz="2400">
                <a:latin typeface="Times New Roman" pitchFamily="18" charset="0"/>
                <a:ea typeface="Calibri" pitchFamily="34" charset="0"/>
                <a:cs typeface="Times New Roman" pitchFamily="18" charset="0"/>
              </a:rPr>
              <a:t> Необхідно поставити дату, коли було складено родовід.</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Рисунок 3"/>
          <p:cNvPicPr>
            <a:picLocks noChangeAspect="1" noChangeArrowheads="1"/>
          </p:cNvPicPr>
          <p:nvPr/>
        </p:nvPicPr>
        <p:blipFill>
          <a:blip r:embed="rId2" cstate="print"/>
          <a:srcRect l="3235" t="2747" r="5878"/>
          <a:stretch>
            <a:fillRect/>
          </a:stretch>
        </p:blipFill>
        <p:spPr bwMode="auto">
          <a:xfrm>
            <a:off x="2111375" y="793750"/>
            <a:ext cx="4638675" cy="6064250"/>
          </a:xfrm>
          <a:prstGeom prst="rect">
            <a:avLst/>
          </a:prstGeom>
          <a:noFill/>
          <a:ln w="9525">
            <a:noFill/>
            <a:miter lim="800000"/>
            <a:headEnd/>
            <a:tailEnd/>
          </a:ln>
        </p:spPr>
      </p:pic>
      <p:sp>
        <p:nvSpPr>
          <p:cNvPr id="32770" name="Прямоугольник 4"/>
          <p:cNvSpPr>
            <a:spLocks noChangeArrowheads="1"/>
          </p:cNvSpPr>
          <p:nvPr/>
        </p:nvSpPr>
        <p:spPr bwMode="auto">
          <a:xfrm>
            <a:off x="288925" y="120650"/>
            <a:ext cx="8283575" cy="830263"/>
          </a:xfrm>
          <a:prstGeom prst="rect">
            <a:avLst/>
          </a:prstGeom>
          <a:noFill/>
          <a:ln w="9525">
            <a:noFill/>
            <a:miter lim="800000"/>
            <a:headEnd/>
            <a:tailEnd/>
          </a:ln>
        </p:spPr>
        <p:txBody>
          <a:bodyPr>
            <a:spAutoFit/>
          </a:bodyPr>
          <a:lstStyle/>
          <a:p>
            <a:pPr algn="ctr"/>
            <a:r>
              <a:rPr lang="uk-UA" sz="2400">
                <a:latin typeface="Times New Roman" pitchFamily="18" charset="0"/>
                <a:cs typeface="Calibri" pitchFamily="34" charset="0"/>
              </a:rPr>
              <a:t>Умовні позначення, які використовують під час складання родоводу (І)</a:t>
            </a:r>
            <a:endParaRPr lang="uk-UA" sz="2400">
              <a:latin typeface="Trebuchet MS"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Рисунок 4"/>
          <p:cNvPicPr>
            <a:picLocks noChangeAspect="1" noChangeArrowheads="1"/>
          </p:cNvPicPr>
          <p:nvPr/>
        </p:nvPicPr>
        <p:blipFill>
          <a:blip r:embed="rId2" cstate="print"/>
          <a:srcRect l="42947" t="27081" r="29167" b="31300"/>
          <a:stretch>
            <a:fillRect/>
          </a:stretch>
        </p:blipFill>
        <p:spPr bwMode="auto">
          <a:xfrm>
            <a:off x="1560513" y="1277938"/>
            <a:ext cx="6084887" cy="5049837"/>
          </a:xfrm>
          <a:prstGeom prst="rect">
            <a:avLst/>
          </a:prstGeom>
          <a:noFill/>
          <a:ln w="9525">
            <a:noFill/>
            <a:miter lim="800000"/>
            <a:headEnd/>
            <a:tailEnd/>
          </a:ln>
        </p:spPr>
      </p:pic>
      <p:sp>
        <p:nvSpPr>
          <p:cNvPr id="33794" name="Прямоугольник 5"/>
          <p:cNvSpPr>
            <a:spLocks noChangeArrowheads="1"/>
          </p:cNvSpPr>
          <p:nvPr/>
        </p:nvSpPr>
        <p:spPr bwMode="auto">
          <a:xfrm>
            <a:off x="1828800" y="282575"/>
            <a:ext cx="6051550" cy="830263"/>
          </a:xfrm>
          <a:prstGeom prst="rect">
            <a:avLst/>
          </a:prstGeom>
          <a:noFill/>
          <a:ln w="9525">
            <a:noFill/>
            <a:miter lim="800000"/>
            <a:headEnd/>
            <a:tailEnd/>
          </a:ln>
        </p:spPr>
        <p:txBody>
          <a:bodyPr>
            <a:spAutoFit/>
          </a:bodyPr>
          <a:lstStyle/>
          <a:p>
            <a:pPr algn="ctr"/>
            <a:r>
              <a:rPr lang="uk-UA" sz="2400">
                <a:latin typeface="Times New Roman" pitchFamily="18" charset="0"/>
                <a:cs typeface="Calibri" pitchFamily="34" charset="0"/>
              </a:rPr>
              <a:t>Умовні позначення, які використовують під час складання родоводу (II)</a:t>
            </a:r>
            <a:endParaRPr lang="uk-UA" sz="2400">
              <a:latin typeface="Trebuchet MS"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ChangeAspect="1" noChangeArrowheads="1"/>
          </p:cNvPicPr>
          <p:nvPr/>
        </p:nvPicPr>
        <p:blipFill>
          <a:blip r:embed="rId2" cstate="print">
            <a:lum contrast="12000"/>
          </a:blip>
          <a:srcRect/>
          <a:stretch>
            <a:fillRect/>
          </a:stretch>
        </p:blipFill>
        <p:spPr bwMode="auto">
          <a:xfrm>
            <a:off x="1979613" y="0"/>
            <a:ext cx="5688012"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Прямоугольник 3"/>
          <p:cNvSpPr>
            <a:spLocks noChangeArrowheads="1"/>
          </p:cNvSpPr>
          <p:nvPr/>
        </p:nvSpPr>
        <p:spPr bwMode="auto">
          <a:xfrm>
            <a:off x="0" y="-30163"/>
            <a:ext cx="9144000" cy="6888163"/>
          </a:xfrm>
          <a:prstGeom prst="rect">
            <a:avLst/>
          </a:prstGeom>
          <a:noFill/>
          <a:ln w="9525">
            <a:noFill/>
            <a:miter lim="800000"/>
            <a:headEnd/>
            <a:tailEnd/>
          </a:ln>
        </p:spPr>
        <p:txBody>
          <a:bodyPr>
            <a:spAutoFit/>
          </a:bodyPr>
          <a:lstStyle/>
          <a:p>
            <a:pPr marL="457200" algn="ctr">
              <a:lnSpc>
                <a:spcPct val="115000"/>
              </a:lnSpc>
            </a:pPr>
            <a:r>
              <a:rPr lang="uk-UA" sz="2400" b="1" i="1">
                <a:latin typeface="Times New Roman" pitchFamily="18" charset="0"/>
                <a:ea typeface="Calibri" pitchFamily="34" charset="0"/>
                <a:cs typeface="Times New Roman" pitchFamily="18" charset="0"/>
              </a:rPr>
              <a:t>II етап — аналіз родоводу</a:t>
            </a:r>
            <a:endParaRPr lang="uk-UA" sz="2400">
              <a:latin typeface="Times New Roman" pitchFamily="18" charset="0"/>
              <a:ea typeface="Calibri" pitchFamily="34" charset="0"/>
              <a:cs typeface="Times New Roman" pitchFamily="18" charset="0"/>
            </a:endParaRPr>
          </a:p>
          <a:p>
            <a:pPr marL="457200">
              <a:lnSpc>
                <a:spcPct val="115000"/>
              </a:lnSpc>
            </a:pPr>
            <a:r>
              <a:rPr lang="uk-UA" sz="2400">
                <a:latin typeface="Times New Roman" pitchFamily="18" charset="0"/>
                <a:ea typeface="Calibri" pitchFamily="34" charset="0"/>
                <a:cs typeface="Times New Roman" pitchFamily="18" charset="0"/>
              </a:rPr>
              <a:t>З аналізу родоводу можна:</a:t>
            </a:r>
          </a:p>
          <a:p>
            <a:pPr marL="457200">
              <a:lnSpc>
                <a:spcPct val="115000"/>
              </a:lnSpc>
            </a:pPr>
            <a:r>
              <a:rPr lang="uk-UA" sz="2400" b="1">
                <a:latin typeface="Times New Roman" pitchFamily="18" charset="0"/>
                <a:ea typeface="Calibri" pitchFamily="34" charset="0"/>
                <a:cs typeface="Times New Roman" pitchFamily="18" charset="0"/>
              </a:rPr>
              <a:t>1.</a:t>
            </a:r>
            <a:r>
              <a:rPr lang="uk-UA" sz="2400">
                <a:latin typeface="Times New Roman" pitchFamily="18" charset="0"/>
                <a:ea typeface="Calibri" pitchFamily="34" charset="0"/>
                <a:cs typeface="Times New Roman" pitchFamily="18" charset="0"/>
              </a:rPr>
              <a:t> Установити, дана ознака чи захворювання в родині лише поодинокі чи виявлено кілька випадків такої патології в родині (родинний характер); дане захворювання спадкове чи набуте.</a:t>
            </a:r>
          </a:p>
          <a:p>
            <a:pPr marL="457200">
              <a:lnSpc>
                <a:spcPct val="115000"/>
              </a:lnSpc>
            </a:pPr>
            <a:r>
              <a:rPr lang="uk-UA" sz="2400" b="1">
                <a:latin typeface="Times New Roman" pitchFamily="18" charset="0"/>
                <a:ea typeface="Calibri" pitchFamily="34" charset="0"/>
                <a:cs typeface="Times New Roman" pitchFamily="18" charset="0"/>
              </a:rPr>
              <a:t>2.</a:t>
            </a:r>
            <a:r>
              <a:rPr lang="uk-UA" sz="2400">
                <a:latin typeface="Times New Roman" pitchFamily="18" charset="0"/>
                <a:ea typeface="Calibri" pitchFamily="34" charset="0"/>
                <a:cs typeface="Times New Roman" pitchFamily="18" charset="0"/>
              </a:rPr>
              <a:t> Визначити тип успадковування даної хвороби (ознаки) в родині (зчеплений зі статтю — хворіють найчастіше представники тільки однієї статі; не зчеплений зі статтю — хворіють однаково представники обох статей: домінантний чи рецесивний.</a:t>
            </a:r>
          </a:p>
          <a:p>
            <a:pPr marL="457200">
              <a:lnSpc>
                <a:spcPct val="115000"/>
              </a:lnSpc>
            </a:pPr>
            <a:r>
              <a:rPr lang="uk-UA" sz="2400" b="1">
                <a:latin typeface="Times New Roman" pitchFamily="18" charset="0"/>
                <a:ea typeface="Calibri" pitchFamily="34" charset="0"/>
                <a:cs typeface="Times New Roman" pitchFamily="18" charset="0"/>
              </a:rPr>
              <a:t>3.</a:t>
            </a:r>
            <a:r>
              <a:rPr lang="uk-UA" sz="2400">
                <a:latin typeface="Times New Roman" pitchFamily="18" charset="0"/>
                <a:ea typeface="Calibri" pitchFamily="34" charset="0"/>
                <a:cs typeface="Times New Roman" pitchFamily="18" charset="0"/>
              </a:rPr>
              <a:t> З’ясувати, за якою лінією (батька чи матері) передається захворювання.</a:t>
            </a:r>
          </a:p>
          <a:p>
            <a:pPr marL="457200">
              <a:lnSpc>
                <a:spcPct val="115000"/>
              </a:lnSpc>
            </a:pPr>
            <a:r>
              <a:rPr lang="uk-UA" sz="2400" b="1">
                <a:latin typeface="Times New Roman" pitchFamily="18" charset="0"/>
                <a:ea typeface="Calibri" pitchFamily="34" charset="0"/>
                <a:cs typeface="Times New Roman" pitchFamily="18" charset="0"/>
              </a:rPr>
              <a:t>4.</a:t>
            </a:r>
            <a:r>
              <a:rPr lang="uk-UA" sz="2400">
                <a:latin typeface="Times New Roman" pitchFamily="18" charset="0"/>
                <a:ea typeface="Calibri" pitchFamily="34" charset="0"/>
                <a:cs typeface="Times New Roman" pitchFamily="18" charset="0"/>
              </a:rPr>
              <a:t> Визначити генотипи пробанда і його подружжя (гомо- чи гетерозиготи за досліджуваною ознакою).</a:t>
            </a:r>
          </a:p>
          <a:p>
            <a:pPr marL="457200">
              <a:lnSpc>
                <a:spcPct val="115000"/>
              </a:lnSpc>
              <a:spcAft>
                <a:spcPts val="1000"/>
              </a:spcAft>
            </a:pPr>
            <a:r>
              <a:rPr lang="uk-UA" sz="2400" b="1">
                <a:latin typeface="Times New Roman" pitchFamily="18" charset="0"/>
                <a:ea typeface="Calibri" pitchFamily="34" charset="0"/>
                <a:cs typeface="Times New Roman" pitchFamily="18" charset="0"/>
              </a:rPr>
              <a:t>5.</a:t>
            </a:r>
            <a:r>
              <a:rPr lang="uk-UA" sz="2400">
                <a:latin typeface="Times New Roman" pitchFamily="18" charset="0"/>
                <a:ea typeface="Calibri" pitchFamily="34" charset="0"/>
                <a:cs typeface="Times New Roman" pitchFamily="18" charset="0"/>
              </a:rPr>
              <a:t> Визначити ймовірність народження хворих дітей у родині пробанда.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Прямоугольник 1"/>
          <p:cNvSpPr>
            <a:spLocks noChangeArrowheads="1"/>
          </p:cNvSpPr>
          <p:nvPr/>
        </p:nvSpPr>
        <p:spPr bwMode="auto">
          <a:xfrm>
            <a:off x="1492250" y="106363"/>
            <a:ext cx="6629400" cy="946150"/>
          </a:xfrm>
          <a:prstGeom prst="rect">
            <a:avLst/>
          </a:prstGeom>
          <a:noFill/>
          <a:ln w="9525">
            <a:noFill/>
            <a:miter lim="800000"/>
            <a:headEnd/>
            <a:tailEnd/>
          </a:ln>
        </p:spPr>
        <p:txBody>
          <a:bodyPr>
            <a:spAutoFit/>
          </a:bodyPr>
          <a:lstStyle/>
          <a:p>
            <a:r>
              <a:rPr lang="uk-UA" sz="2800" b="1" i="1">
                <a:latin typeface="Times New Roman" pitchFamily="18" charset="0"/>
                <a:cs typeface="Calibri" pitchFamily="34" charset="0"/>
              </a:rPr>
              <a:t>Особливості родоводу з аутосомно-домінантним типом успадковування</a:t>
            </a:r>
            <a:endParaRPr lang="uk-UA" sz="2800">
              <a:latin typeface="Trebuchet MS" pitchFamily="34" charset="0"/>
            </a:endParaRPr>
          </a:p>
        </p:txBody>
      </p:sp>
      <p:sp>
        <p:nvSpPr>
          <p:cNvPr id="36866" name="Прямоугольник 2"/>
          <p:cNvSpPr>
            <a:spLocks noChangeArrowheads="1"/>
          </p:cNvSpPr>
          <p:nvPr/>
        </p:nvSpPr>
        <p:spPr bwMode="auto">
          <a:xfrm>
            <a:off x="93663" y="1390650"/>
            <a:ext cx="9050337" cy="5003800"/>
          </a:xfrm>
          <a:prstGeom prst="rect">
            <a:avLst/>
          </a:prstGeom>
          <a:noFill/>
          <a:ln w="9525">
            <a:noFill/>
            <a:miter lim="800000"/>
            <a:headEnd/>
            <a:tailEnd/>
          </a:ln>
        </p:spPr>
        <p:txBody>
          <a:bodyPr>
            <a:spAutoFit/>
          </a:bodyPr>
          <a:lstStyle/>
          <a:p>
            <a:pPr marL="457200">
              <a:lnSpc>
                <a:spcPct val="115000"/>
              </a:lnSpc>
            </a:pPr>
            <a:r>
              <a:rPr lang="uk-UA" sz="2000">
                <a:latin typeface="Times New Roman" pitchFamily="18" charset="0"/>
                <a:ea typeface="Calibri" pitchFamily="34" charset="0"/>
                <a:cs typeface="Times New Roman" pitchFamily="18" charset="0"/>
              </a:rPr>
              <a:t>1. Хворіють однаково і чоловіки, і жінки.</a:t>
            </a:r>
          </a:p>
          <a:p>
            <a:pPr marL="457200">
              <a:lnSpc>
                <a:spcPct val="115000"/>
              </a:lnSpc>
            </a:pPr>
            <a:r>
              <a:rPr lang="uk-UA" sz="2000">
                <a:latin typeface="Times New Roman" pitchFamily="18" charset="0"/>
                <a:ea typeface="Calibri" pitchFamily="34" charset="0"/>
                <a:cs typeface="Times New Roman" pitchFamily="18" charset="0"/>
              </a:rPr>
              <a:t>2. Патологічна спадковість простежується в родоводі за вертикаллю (в кожному поколінні є хворі).</a:t>
            </a:r>
          </a:p>
          <a:p>
            <a:pPr marL="457200">
              <a:lnSpc>
                <a:spcPct val="115000"/>
              </a:lnSpc>
            </a:pPr>
            <a:r>
              <a:rPr lang="uk-UA" sz="2000">
                <a:latin typeface="Times New Roman" pitchFamily="18" charset="0"/>
                <a:ea typeface="Calibri" pitchFamily="34" charset="0"/>
                <a:cs typeface="Times New Roman" pitchFamily="18" charset="0"/>
              </a:rPr>
              <a:t>3. Один з батьків хворої дитини, як правило, теж хворий або хворіють обоє батьків.</a:t>
            </a:r>
          </a:p>
          <a:p>
            <a:pPr marL="457200">
              <a:lnSpc>
                <a:spcPct val="115000"/>
              </a:lnSpc>
            </a:pPr>
            <a:r>
              <a:rPr lang="uk-UA" sz="2000">
                <a:latin typeface="Times New Roman" pitchFamily="18" charset="0"/>
                <a:ea typeface="Calibri" pitchFamily="34" charset="0"/>
                <a:cs typeface="Times New Roman" pitchFamily="18" charset="0"/>
              </a:rPr>
              <a:t>4. У здорових батьків будуть здорові діти. Досить рідко в здорових батьків може народитися хвора дитина — це наслідок або мутації, яка знову з’явилася, або це можна пояснити неповною пенетрантністю гена (не повним проявом гену) в одного з батьків, який вони передали дитині.</a:t>
            </a:r>
          </a:p>
          <a:p>
            <a:pPr marL="457200">
              <a:lnSpc>
                <a:spcPct val="115000"/>
              </a:lnSpc>
            </a:pPr>
            <a:r>
              <a:rPr lang="uk-UA" sz="2000">
                <a:latin typeface="Times New Roman" pitchFamily="18" charset="0"/>
                <a:ea typeface="Calibri" pitchFamily="34" charset="0"/>
                <a:cs typeface="Times New Roman" pitchFamily="18" charset="0"/>
              </a:rPr>
              <a:t>5. Мутантний ген проявляється і в гомозиготному (АА), і в гетерозиготному станах (Аа).</a:t>
            </a:r>
          </a:p>
          <a:p>
            <a:pPr marL="457200">
              <a:lnSpc>
                <a:spcPct val="115000"/>
              </a:lnSpc>
              <a:spcAft>
                <a:spcPts val="1000"/>
              </a:spcAft>
            </a:pPr>
            <a:r>
              <a:rPr lang="uk-UA" sz="2000">
                <a:latin typeface="Times New Roman" pitchFamily="18" charset="0"/>
                <a:ea typeface="Calibri" pitchFamily="34" charset="0"/>
                <a:cs typeface="Times New Roman" pitchFamily="18" charset="0"/>
              </a:rPr>
              <a:t>6. Імовірність народження хворої дитини в родині, де один з батьків хворий (за умови, що він гетерозиготний), а інший здоровий, становить 50 % (мал. 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uk-UA" smtClean="0">
                <a:latin typeface="Arial" charset="0"/>
              </a:rPr>
              <a:t>План</a:t>
            </a:r>
            <a:endParaRPr lang="ru-RU" smtClean="0">
              <a:latin typeface="Arial" charset="0"/>
            </a:endParaRPr>
          </a:p>
        </p:txBody>
      </p:sp>
      <p:sp>
        <p:nvSpPr>
          <p:cNvPr id="19458" name="Rectangle 3"/>
          <p:cNvSpPr>
            <a:spLocks noGrp="1"/>
          </p:cNvSpPr>
          <p:nvPr>
            <p:ph type="body" idx="1"/>
          </p:nvPr>
        </p:nvSpPr>
        <p:spPr>
          <a:xfrm>
            <a:off x="846138" y="1584325"/>
            <a:ext cx="6348412" cy="3881438"/>
          </a:xfrm>
        </p:spPr>
        <p:txBody>
          <a:bodyPr/>
          <a:lstStyle/>
          <a:p>
            <a:pPr eaLnBrk="1" hangingPunct="1"/>
            <a:r>
              <a:rPr lang="uk-UA" smtClean="0">
                <a:latin typeface="Arial" charset="0"/>
              </a:rPr>
              <a:t>1. </a:t>
            </a:r>
            <a:r>
              <a:rPr lang="uk-UA" i="1" smtClean="0">
                <a:solidFill>
                  <a:schemeClr val="tx1"/>
                </a:solidFill>
                <a:latin typeface="Arial" charset="0"/>
              </a:rPr>
              <a:t>Біосоціальна суть людини</a:t>
            </a:r>
          </a:p>
          <a:p>
            <a:pPr eaLnBrk="1" hangingPunct="1"/>
            <a:r>
              <a:rPr lang="uk-UA" i="1" smtClean="0">
                <a:solidFill>
                  <a:schemeClr val="tx1"/>
                </a:solidFill>
                <a:latin typeface="Arial" charset="0"/>
              </a:rPr>
              <a:t>2. Людина як об'єкт генетики</a:t>
            </a:r>
          </a:p>
          <a:p>
            <a:pPr eaLnBrk="1" hangingPunct="1"/>
            <a:r>
              <a:rPr lang="uk-UA" i="1" smtClean="0">
                <a:solidFill>
                  <a:schemeClr val="tx1"/>
                </a:solidFill>
                <a:latin typeface="Arial" charset="0"/>
              </a:rPr>
              <a:t>3. Методи генетики людини</a:t>
            </a:r>
          </a:p>
          <a:p>
            <a:pPr eaLnBrk="1" hangingPunct="1"/>
            <a:r>
              <a:rPr lang="uk-UA" i="1" smtClean="0">
                <a:solidFill>
                  <a:schemeClr val="tx1"/>
                </a:solidFill>
                <a:latin typeface="Arial" charset="0"/>
              </a:rPr>
              <a:t>- </a:t>
            </a:r>
            <a:r>
              <a:rPr lang="uk-UA" b="1" i="1" smtClean="0">
                <a:solidFill>
                  <a:schemeClr val="tx1"/>
                </a:solidFill>
                <a:latin typeface="Arial" charset="0"/>
              </a:rPr>
              <a:t>ГЕНЕАЛОГІЧНИЙ МЕТОД</a:t>
            </a:r>
          </a:p>
          <a:p>
            <a:pPr eaLnBrk="1" hangingPunct="1"/>
            <a:r>
              <a:rPr lang="uk-UA" b="1" i="1" smtClean="0">
                <a:solidFill>
                  <a:schemeClr val="tx1"/>
                </a:solidFill>
                <a:latin typeface="Arial" charset="0"/>
              </a:rPr>
              <a:t>- БЛИЗНЮКОВИЙ МЕТОД</a:t>
            </a:r>
            <a:r>
              <a:rPr lang="uk-UA" smtClean="0"/>
              <a:t> </a:t>
            </a:r>
            <a:endParaRPr lang="uk-UA" smtClean="0">
              <a:latin typeface="Arial" charset="0"/>
            </a:endParaRPr>
          </a:p>
          <a:p>
            <a:pPr eaLnBrk="1" hangingPunct="1"/>
            <a:r>
              <a:rPr lang="uk-UA" smtClean="0">
                <a:latin typeface="Arial" charset="0"/>
              </a:rPr>
              <a:t>- </a:t>
            </a:r>
            <a:r>
              <a:rPr lang="uk-UA" b="1" i="1" smtClean="0">
                <a:solidFill>
                  <a:schemeClr val="tx1"/>
                </a:solidFill>
                <a:latin typeface="Arial" charset="0"/>
              </a:rPr>
              <a:t>ЦИТОГЕНЕТИЧНИЙ МЕТОД</a:t>
            </a:r>
          </a:p>
          <a:p>
            <a:pPr eaLnBrk="1" hangingPunct="1"/>
            <a:r>
              <a:rPr lang="uk-UA" b="1" i="1" smtClean="0">
                <a:solidFill>
                  <a:schemeClr val="tx1"/>
                </a:solidFill>
                <a:latin typeface="Arial" charset="0"/>
              </a:rPr>
              <a:t>- ПОПУЛЯЦІЙНИЙ МЕТОД</a:t>
            </a:r>
            <a:r>
              <a:rPr lang="uk-UA" smtClean="0"/>
              <a:t> (ПОПУЛЯЦІЙНО-СТАТИСТИЧНИЙ)</a:t>
            </a:r>
            <a:endParaRPr lang="uk-UA" smtClean="0">
              <a:latin typeface="Arial" charset="0"/>
            </a:endParaRPr>
          </a:p>
          <a:p>
            <a:pPr eaLnBrk="1" hangingPunct="1"/>
            <a:r>
              <a:rPr lang="uk-UA" smtClean="0">
                <a:latin typeface="Arial" charset="0"/>
              </a:rPr>
              <a:t>- </a:t>
            </a:r>
            <a:r>
              <a:rPr lang="ru-RU" b="1" i="1" smtClean="0">
                <a:solidFill>
                  <a:schemeClr val="tx1"/>
                </a:solidFill>
                <a:latin typeface="Arial" charset="0"/>
              </a:rPr>
              <a:t>МЕТОД</a:t>
            </a:r>
            <a:r>
              <a:rPr lang="uk-UA" b="1" i="1" smtClean="0">
                <a:solidFill>
                  <a:schemeClr val="tx1"/>
                </a:solidFill>
                <a:latin typeface="Arial" charset="0"/>
              </a:rPr>
              <a:t> ДЕРМАТОГЛІФІКИ</a:t>
            </a:r>
            <a:endParaRPr lang="uk-UA" smtClean="0">
              <a:latin typeface="Arial" charset="0"/>
            </a:endParaRPr>
          </a:p>
          <a:p>
            <a:pPr eaLnBrk="1" hangingPunct="1"/>
            <a:r>
              <a:rPr lang="uk-UA" b="1" i="1" smtClean="0">
                <a:solidFill>
                  <a:schemeClr val="tx1"/>
                </a:solidFill>
                <a:latin typeface="Arial" charset="0"/>
              </a:rPr>
              <a:t>- Інші методи</a:t>
            </a:r>
          </a:p>
          <a:p>
            <a:pPr eaLnBrk="1" hangingPunct="1"/>
            <a:endParaRPr lang="uk-UA" smtClean="0">
              <a:latin typeface="Arial" charset="0"/>
            </a:endParaRPr>
          </a:p>
          <a:p>
            <a:pPr eaLnBrk="1" hangingPunct="1"/>
            <a:endParaRPr lang="ru-RU" smtClean="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Рисунок 1"/>
          <p:cNvPicPr>
            <a:picLocks noChangeAspect="1" noChangeArrowheads="1"/>
          </p:cNvPicPr>
          <p:nvPr/>
        </p:nvPicPr>
        <p:blipFill>
          <a:blip r:embed="rId2" cstate="print"/>
          <a:srcRect/>
          <a:stretch>
            <a:fillRect/>
          </a:stretch>
        </p:blipFill>
        <p:spPr bwMode="auto">
          <a:xfrm>
            <a:off x="1762125" y="2117725"/>
            <a:ext cx="5768975" cy="3717925"/>
          </a:xfrm>
          <a:prstGeom prst="rect">
            <a:avLst/>
          </a:prstGeom>
          <a:noFill/>
          <a:ln w="9525">
            <a:noFill/>
            <a:miter lim="800000"/>
            <a:headEnd/>
            <a:tailEnd/>
          </a:ln>
        </p:spPr>
      </p:pic>
      <p:sp>
        <p:nvSpPr>
          <p:cNvPr id="37890" name="Прямоугольник 2"/>
          <p:cNvSpPr>
            <a:spLocks noChangeArrowheads="1"/>
          </p:cNvSpPr>
          <p:nvPr/>
        </p:nvSpPr>
        <p:spPr bwMode="auto">
          <a:xfrm>
            <a:off x="1130300" y="430213"/>
            <a:ext cx="6883400" cy="946150"/>
          </a:xfrm>
          <a:prstGeom prst="rect">
            <a:avLst/>
          </a:prstGeom>
          <a:noFill/>
          <a:ln w="9525">
            <a:noFill/>
            <a:miter lim="800000"/>
            <a:headEnd/>
            <a:tailEnd/>
          </a:ln>
        </p:spPr>
        <p:txBody>
          <a:bodyPr>
            <a:spAutoFit/>
          </a:bodyPr>
          <a:lstStyle/>
          <a:p>
            <a:pPr algn="ctr"/>
            <a:r>
              <a:rPr lang="uk-UA" sz="2800">
                <a:latin typeface="Times New Roman" pitchFamily="18" charset="0"/>
                <a:cs typeface="Calibri" pitchFamily="34" charset="0"/>
              </a:rPr>
              <a:t>Схема родоводу з аутосомно-домінантним типом успадковування</a:t>
            </a:r>
            <a:endParaRPr lang="uk-UA" sz="2800">
              <a:latin typeface="Trebuchet MS"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Прямоугольник 1"/>
          <p:cNvSpPr>
            <a:spLocks noChangeArrowheads="1"/>
          </p:cNvSpPr>
          <p:nvPr/>
        </p:nvSpPr>
        <p:spPr bwMode="auto">
          <a:xfrm>
            <a:off x="0" y="134938"/>
            <a:ext cx="8861425" cy="6407150"/>
          </a:xfrm>
          <a:prstGeom prst="rect">
            <a:avLst/>
          </a:prstGeom>
          <a:noFill/>
          <a:ln w="9525">
            <a:noFill/>
            <a:miter lim="800000"/>
            <a:headEnd/>
            <a:tailEnd/>
          </a:ln>
        </p:spPr>
        <p:txBody>
          <a:bodyPr>
            <a:spAutoFit/>
          </a:bodyPr>
          <a:lstStyle/>
          <a:p>
            <a:pPr marL="457200" algn="ctr">
              <a:lnSpc>
                <a:spcPct val="115000"/>
              </a:lnSpc>
            </a:pPr>
            <a:r>
              <a:rPr lang="uk-UA" sz="2000" b="1" i="1">
                <a:latin typeface="Times New Roman" pitchFamily="18" charset="0"/>
                <a:ea typeface="Calibri" pitchFamily="34" charset="0"/>
                <a:cs typeface="Times New Roman" pitchFamily="18" charset="0"/>
              </a:rPr>
              <a:t>Перелік хвороб і ознак, які успадковуються за АД-типом</a:t>
            </a:r>
            <a:endParaRPr lang="uk-UA" sz="2000">
              <a:latin typeface="Times New Roman" pitchFamily="18" charset="0"/>
              <a:ea typeface="Calibri" pitchFamily="34" charset="0"/>
              <a:cs typeface="Times New Roman" pitchFamily="18" charset="0"/>
            </a:endParaRPr>
          </a:p>
          <a:p>
            <a:pPr marL="457200">
              <a:lnSpc>
                <a:spcPct val="115000"/>
              </a:lnSpc>
            </a:pPr>
            <a:r>
              <a:rPr lang="uk-UA" sz="2000">
                <a:latin typeface="Times New Roman" pitchFamily="18" charset="0"/>
                <a:ea typeface="Calibri" pitchFamily="34" charset="0"/>
                <a:cs typeface="Times New Roman" pitchFamily="18" charset="0"/>
              </a:rPr>
              <a:t>1. Полідактилія (зайві пальці)</a:t>
            </a:r>
          </a:p>
          <a:p>
            <a:pPr marL="457200">
              <a:lnSpc>
                <a:spcPct val="115000"/>
              </a:lnSpc>
            </a:pPr>
            <a:r>
              <a:rPr lang="uk-UA" sz="2000">
                <a:latin typeface="Times New Roman" pitchFamily="18" charset="0"/>
                <a:ea typeface="Calibri" pitchFamily="34" charset="0"/>
                <a:cs typeface="Times New Roman" pitchFamily="18" charset="0"/>
              </a:rPr>
              <a:t>2. Брахідактилія (укороченість пальців)</a:t>
            </a:r>
          </a:p>
          <a:p>
            <a:pPr marL="457200">
              <a:lnSpc>
                <a:spcPct val="115000"/>
              </a:lnSpc>
            </a:pPr>
            <a:r>
              <a:rPr lang="uk-UA" sz="2000">
                <a:latin typeface="Times New Roman" pitchFamily="18" charset="0"/>
                <a:ea typeface="Calibri" pitchFamily="34" charset="0"/>
                <a:cs typeface="Times New Roman" pitchFamily="18" charset="0"/>
              </a:rPr>
              <a:t>3. Шорстке волосся</a:t>
            </a:r>
          </a:p>
          <a:p>
            <a:pPr marL="457200">
              <a:lnSpc>
                <a:spcPct val="115000"/>
              </a:lnSpc>
            </a:pPr>
            <a:r>
              <a:rPr lang="uk-UA" sz="2000">
                <a:latin typeface="Times New Roman" pitchFamily="18" charset="0"/>
                <a:ea typeface="Calibri" pitchFamily="34" charset="0"/>
                <a:cs typeface="Times New Roman" pitchFamily="18" charset="0"/>
              </a:rPr>
              <a:t>4. Хондродистрофія</a:t>
            </a:r>
          </a:p>
          <a:p>
            <a:pPr marL="457200">
              <a:lnSpc>
                <a:spcPct val="115000"/>
              </a:lnSpc>
            </a:pPr>
            <a:r>
              <a:rPr lang="uk-UA" sz="2000">
                <a:latin typeface="Times New Roman" pitchFamily="18" charset="0"/>
                <a:ea typeface="Calibri" pitchFamily="34" charset="0"/>
                <a:cs typeface="Times New Roman" pitchFamily="18" charset="0"/>
              </a:rPr>
              <a:t>5. “Білий” локон (над лобом)</a:t>
            </a:r>
          </a:p>
          <a:p>
            <a:pPr marL="457200">
              <a:lnSpc>
                <a:spcPct val="115000"/>
              </a:lnSpc>
            </a:pPr>
            <a:r>
              <a:rPr lang="uk-UA" sz="2000">
                <a:latin typeface="Times New Roman" pitchFamily="18" charset="0"/>
                <a:ea typeface="Calibri" pitchFamily="34" charset="0"/>
                <a:cs typeface="Times New Roman" pitchFamily="18" charset="0"/>
              </a:rPr>
              <a:t>6. Габсбурзька губа (відвисла нижня губа)</a:t>
            </a:r>
          </a:p>
          <a:p>
            <a:pPr marL="457200">
              <a:lnSpc>
                <a:spcPct val="115000"/>
              </a:lnSpc>
            </a:pPr>
            <a:r>
              <a:rPr lang="uk-UA" sz="2000">
                <a:latin typeface="Times New Roman" pitchFamily="18" charset="0"/>
                <a:ea typeface="Calibri" pitchFamily="34" charset="0"/>
                <a:cs typeface="Times New Roman" pitchFamily="18" charset="0"/>
              </a:rPr>
              <a:t>7. Гіперхолестеринемія</a:t>
            </a:r>
          </a:p>
          <a:p>
            <a:pPr marL="457200">
              <a:lnSpc>
                <a:spcPct val="115000"/>
              </a:lnSpc>
            </a:pPr>
            <a:r>
              <a:rPr lang="uk-UA" sz="2000">
                <a:latin typeface="Times New Roman" pitchFamily="18" charset="0"/>
                <a:ea typeface="Calibri" pitchFamily="34" charset="0"/>
                <a:cs typeface="Times New Roman" pitchFamily="18" charset="0"/>
              </a:rPr>
              <a:t>8. Група крові</a:t>
            </a:r>
          </a:p>
          <a:p>
            <a:pPr marL="457200">
              <a:lnSpc>
                <a:spcPct val="115000"/>
              </a:lnSpc>
            </a:pPr>
            <a:r>
              <a:rPr lang="uk-UA" sz="2000">
                <a:latin typeface="Times New Roman" pitchFamily="18" charset="0"/>
                <a:ea typeface="Calibri" pitchFamily="34" charset="0"/>
                <a:cs typeface="Times New Roman" pitchFamily="18" charset="0"/>
              </a:rPr>
              <a:t>9. Резус-фактор</a:t>
            </a:r>
          </a:p>
          <a:p>
            <a:pPr marL="457200">
              <a:lnSpc>
                <a:spcPct val="115000"/>
              </a:lnSpc>
            </a:pPr>
            <a:r>
              <a:rPr lang="uk-UA" sz="2000">
                <a:latin typeface="Times New Roman" pitchFamily="18" charset="0"/>
                <a:ea typeface="Calibri" pitchFamily="34" charset="0"/>
                <a:cs typeface="Times New Roman" pitchFamily="18" charset="0"/>
              </a:rPr>
              <a:t>10. Синдром Марфана </a:t>
            </a:r>
          </a:p>
          <a:p>
            <a:pPr marL="457200">
              <a:lnSpc>
                <a:spcPct val="115000"/>
              </a:lnSpc>
            </a:pPr>
            <a:r>
              <a:rPr lang="uk-UA" sz="2000">
                <a:latin typeface="Times New Roman" pitchFamily="18" charset="0"/>
                <a:ea typeface="Calibri" pitchFamily="34" charset="0"/>
                <a:cs typeface="Times New Roman" pitchFamily="18" charset="0"/>
              </a:rPr>
              <a:t>11. Астигматизм (аномалії рефракції ока)</a:t>
            </a:r>
          </a:p>
          <a:p>
            <a:pPr marL="457200">
              <a:lnSpc>
                <a:spcPct val="115000"/>
              </a:lnSpc>
            </a:pPr>
            <a:r>
              <a:rPr lang="uk-UA" sz="2000">
                <a:latin typeface="Times New Roman" pitchFamily="18" charset="0"/>
                <a:ea typeface="Calibri" pitchFamily="34" charset="0"/>
                <a:cs typeface="Times New Roman" pitchFamily="18" charset="0"/>
              </a:rPr>
              <a:t>12. Синдактилія (зрощення пальців) та ін.</a:t>
            </a:r>
          </a:p>
          <a:p>
            <a:pPr marL="457200">
              <a:lnSpc>
                <a:spcPct val="115000"/>
              </a:lnSpc>
              <a:spcAft>
                <a:spcPts val="1000"/>
              </a:spcAft>
            </a:pPr>
            <a:r>
              <a:rPr lang="uk-UA" sz="2000">
                <a:latin typeface="Times New Roman" pitchFamily="18" charset="0"/>
                <a:ea typeface="Calibri" pitchFamily="34" charset="0"/>
                <a:cs typeface="Times New Roman" pitchFamily="18" charset="0"/>
              </a:rPr>
              <a:t>Під час складання й аналізу родоводу з АД-типом успадковування потрібно пам’ятати, що домінантний, як і будь-який інший ген, має пенетрантність (кількісний показник прояву гена) і експресивність (якісний показник). Ці властивості в деяких випадках ускладнюють виявлення АД-типу успадковування.</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Прямоугольник 1"/>
          <p:cNvSpPr>
            <a:spLocks noChangeArrowheads="1"/>
          </p:cNvSpPr>
          <p:nvPr/>
        </p:nvSpPr>
        <p:spPr bwMode="auto">
          <a:xfrm>
            <a:off x="120650" y="0"/>
            <a:ext cx="9023350" cy="5046663"/>
          </a:xfrm>
          <a:prstGeom prst="rect">
            <a:avLst/>
          </a:prstGeom>
          <a:noFill/>
          <a:ln w="9525">
            <a:noFill/>
            <a:miter lim="800000"/>
            <a:headEnd/>
            <a:tailEnd/>
          </a:ln>
        </p:spPr>
        <p:txBody>
          <a:bodyPr>
            <a:spAutoFit/>
          </a:bodyPr>
          <a:lstStyle/>
          <a:p>
            <a:pPr marL="457200" algn="ctr">
              <a:lnSpc>
                <a:spcPct val="115000"/>
              </a:lnSpc>
              <a:spcAft>
                <a:spcPts val="1000"/>
              </a:spcAft>
            </a:pPr>
            <a:r>
              <a:rPr lang="uk-UA" sz="2400" b="1" i="1">
                <a:latin typeface="Times New Roman" pitchFamily="18" charset="0"/>
                <a:ea typeface="Calibri" pitchFamily="34" charset="0"/>
                <a:cs typeface="Times New Roman" pitchFamily="18" charset="0"/>
              </a:rPr>
              <a:t>Особливості родоводу з аутосомно-рецесивним типом успадковування</a:t>
            </a:r>
            <a:endParaRPr lang="uk-UA" sz="2400">
              <a:latin typeface="Calibri" pitchFamily="34" charset="0"/>
              <a:ea typeface="Calibri" pitchFamily="34" charset="0"/>
              <a:cs typeface="Times New Roman" pitchFamily="18" charset="0"/>
            </a:endParaRPr>
          </a:p>
          <a:p>
            <a:pPr marL="457200">
              <a:lnSpc>
                <a:spcPct val="115000"/>
              </a:lnSpc>
              <a:spcAft>
                <a:spcPts val="1000"/>
              </a:spcAft>
            </a:pPr>
            <a:r>
              <a:rPr lang="uk-UA" sz="2000">
                <a:latin typeface="Times New Roman" pitchFamily="18" charset="0"/>
                <a:ea typeface="Calibri" pitchFamily="34" charset="0"/>
                <a:cs typeface="Times New Roman" pitchFamily="18" charset="0"/>
              </a:rPr>
              <a:t>1. Хворіють чоловіки і жінки однаковою мірою.</a:t>
            </a:r>
            <a:endParaRPr lang="uk-UA" sz="2000">
              <a:latin typeface="Calibri" pitchFamily="34" charset="0"/>
              <a:ea typeface="Calibri" pitchFamily="34" charset="0"/>
              <a:cs typeface="Times New Roman" pitchFamily="18" charset="0"/>
            </a:endParaRPr>
          </a:p>
          <a:p>
            <a:pPr marL="457200">
              <a:lnSpc>
                <a:spcPct val="115000"/>
              </a:lnSpc>
            </a:pPr>
            <a:r>
              <a:rPr lang="uk-UA" sz="2000">
                <a:latin typeface="Times New Roman" pitchFamily="18" charset="0"/>
                <a:ea typeface="Calibri" pitchFamily="34" charset="0"/>
                <a:cs typeface="Times New Roman" pitchFamily="18" charset="0"/>
              </a:rPr>
              <a:t>2. Мутантний ген простежується за горизонталлю; не в усіх поколіннях є хворі.</a:t>
            </a:r>
            <a:endParaRPr lang="uk-UA" sz="2000">
              <a:latin typeface="Calibri" pitchFamily="34" charset="0"/>
              <a:ea typeface="Calibri" pitchFamily="34" charset="0"/>
              <a:cs typeface="Times New Roman" pitchFamily="18" charset="0"/>
            </a:endParaRPr>
          </a:p>
          <a:p>
            <a:pPr marL="457200">
              <a:lnSpc>
                <a:spcPct val="115000"/>
              </a:lnSpc>
            </a:pPr>
            <a:r>
              <a:rPr lang="uk-UA" sz="2000">
                <a:latin typeface="Times New Roman" pitchFamily="18" charset="0"/>
                <a:ea typeface="Calibri" pitchFamily="34" charset="0"/>
                <a:cs typeface="Times New Roman" pitchFamily="18" charset="0"/>
              </a:rPr>
              <a:t>3. Батьки переважно фенотипно здорові, але вони є гетерозиготними носіями патологічного (мутантного) гена.</a:t>
            </a:r>
            <a:endParaRPr lang="uk-UA" sz="2000">
              <a:latin typeface="Calibri" pitchFamily="34" charset="0"/>
              <a:ea typeface="Calibri" pitchFamily="34" charset="0"/>
              <a:cs typeface="Times New Roman" pitchFamily="18" charset="0"/>
            </a:endParaRPr>
          </a:p>
          <a:p>
            <a:pPr marL="457200">
              <a:lnSpc>
                <a:spcPct val="115000"/>
              </a:lnSpc>
            </a:pPr>
            <a:r>
              <a:rPr lang="uk-UA" sz="2000">
                <a:latin typeface="Times New Roman" pitchFamily="18" charset="0"/>
                <a:ea typeface="Calibri" pitchFamily="34" charset="0"/>
                <a:cs typeface="Times New Roman" pitchFamily="18" charset="0"/>
              </a:rPr>
              <a:t>4. Патологічний ген виявляється лише в гомозиготному стані — аа.</a:t>
            </a:r>
            <a:endParaRPr lang="uk-UA" sz="2000">
              <a:latin typeface="Calibri" pitchFamily="34" charset="0"/>
              <a:ea typeface="Calibri" pitchFamily="34" charset="0"/>
              <a:cs typeface="Times New Roman" pitchFamily="18" charset="0"/>
            </a:endParaRPr>
          </a:p>
          <a:p>
            <a:pPr marL="457200">
              <a:lnSpc>
                <a:spcPct val="115000"/>
              </a:lnSpc>
            </a:pPr>
            <a:r>
              <a:rPr lang="uk-UA" sz="2000">
                <a:latin typeface="Times New Roman" pitchFamily="18" charset="0"/>
                <a:ea typeface="Calibri" pitchFamily="34" charset="0"/>
                <a:cs typeface="Times New Roman" pitchFamily="18" charset="0"/>
              </a:rPr>
              <a:t>5. Ймовірність народження хворої дитини в родині становить 25 %. </a:t>
            </a:r>
            <a:endParaRPr lang="uk-UA" sz="2000">
              <a:latin typeface="Calibri" pitchFamily="34" charset="0"/>
              <a:ea typeface="Calibri" pitchFamily="34" charset="0"/>
              <a:cs typeface="Times New Roman" pitchFamily="18" charset="0"/>
            </a:endParaRPr>
          </a:p>
          <a:p>
            <a:pPr marL="457200">
              <a:lnSpc>
                <a:spcPct val="115000"/>
              </a:lnSpc>
            </a:pPr>
            <a:r>
              <a:rPr lang="uk-UA" sz="2000">
                <a:latin typeface="Times New Roman" pitchFamily="18" charset="0"/>
                <a:ea typeface="Calibri" pitchFamily="34" charset="0"/>
                <a:cs typeface="Times New Roman" pitchFamily="18" charset="0"/>
              </a:rPr>
              <a:t>6. Ймовірність народження хворої дитини збільшується в ізолятах, а також коли в популяціях дуже багато кровноспоріднених шлюбів (мал. 4).</a:t>
            </a:r>
            <a:endParaRPr lang="uk-UA" sz="2000">
              <a:latin typeface="Calibri" pitchFamily="34" charset="0"/>
              <a:ea typeface="Calibri" pitchFamily="34" charset="0"/>
              <a:cs typeface="Times New Roman" pitchFamily="18" charset="0"/>
            </a:endParaRPr>
          </a:p>
          <a:p>
            <a:pPr marL="457200">
              <a:lnSpc>
                <a:spcPct val="115000"/>
              </a:lnSpc>
              <a:spcAft>
                <a:spcPts val="1000"/>
              </a:spcAft>
            </a:pPr>
            <a:r>
              <a:rPr lang="uk-UA" sz="2000">
                <a:latin typeface="Times New Roman" pitchFamily="18" charset="0"/>
                <a:ea typeface="Calibri" pitchFamily="34" charset="0"/>
                <a:cs typeface="Times New Roman" pitchFamily="18" charset="0"/>
              </a:rPr>
              <a:t>Чим вищий ступінь споріднення, тим вищий ступінь ризику. Розглянемо це на прикладі родоводу родини з кровноспорідненим шлюбом.</a:t>
            </a:r>
            <a:endParaRPr lang="uk-UA" sz="2000">
              <a:latin typeface="Calibri" pitchFamily="34" charset="0"/>
              <a:ea typeface="Calibri" pitchFamily="34"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Рисунок 1"/>
          <p:cNvPicPr>
            <a:picLocks noChangeAspect="1" noChangeArrowheads="1"/>
          </p:cNvPicPr>
          <p:nvPr/>
        </p:nvPicPr>
        <p:blipFill>
          <a:blip r:embed="rId2" cstate="print"/>
          <a:srcRect l="6709"/>
          <a:stretch>
            <a:fillRect/>
          </a:stretch>
        </p:blipFill>
        <p:spPr bwMode="auto">
          <a:xfrm>
            <a:off x="1819275" y="1165225"/>
            <a:ext cx="5532438" cy="5019675"/>
          </a:xfrm>
          <a:prstGeom prst="rect">
            <a:avLst/>
          </a:prstGeom>
          <a:noFill/>
          <a:ln w="9525">
            <a:noFill/>
            <a:miter lim="800000"/>
            <a:headEnd/>
            <a:tailEnd/>
          </a:ln>
        </p:spPr>
      </p:pic>
      <p:sp>
        <p:nvSpPr>
          <p:cNvPr id="40962" name="Прямоугольник 2"/>
          <p:cNvSpPr>
            <a:spLocks noChangeArrowheads="1"/>
          </p:cNvSpPr>
          <p:nvPr/>
        </p:nvSpPr>
        <p:spPr bwMode="auto">
          <a:xfrm>
            <a:off x="1089025" y="334963"/>
            <a:ext cx="6992938" cy="822325"/>
          </a:xfrm>
          <a:prstGeom prst="rect">
            <a:avLst/>
          </a:prstGeom>
          <a:noFill/>
          <a:ln w="9525">
            <a:noFill/>
            <a:miter lim="800000"/>
            <a:headEnd/>
            <a:tailEnd/>
          </a:ln>
        </p:spPr>
        <p:txBody>
          <a:bodyPr>
            <a:spAutoFit/>
          </a:bodyPr>
          <a:lstStyle/>
          <a:p>
            <a:pPr algn="ctr"/>
            <a:r>
              <a:rPr lang="uk-UA" sz="2400">
                <a:latin typeface="Times New Roman" pitchFamily="18" charset="0"/>
                <a:cs typeface="Calibri" pitchFamily="34" charset="0"/>
              </a:rPr>
              <a:t>Схема родоводу з аутосомно-рецесивним типом успадковування</a:t>
            </a:r>
            <a:endParaRPr lang="uk-UA" sz="2400">
              <a:latin typeface="Trebuchet MS"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Прямоугольник 1"/>
          <p:cNvSpPr>
            <a:spLocks noChangeArrowheads="1"/>
          </p:cNvSpPr>
          <p:nvPr/>
        </p:nvSpPr>
        <p:spPr bwMode="auto">
          <a:xfrm>
            <a:off x="523875" y="188913"/>
            <a:ext cx="7759700" cy="5561012"/>
          </a:xfrm>
          <a:prstGeom prst="rect">
            <a:avLst/>
          </a:prstGeom>
          <a:noFill/>
          <a:ln w="9525">
            <a:noFill/>
            <a:miter lim="800000"/>
            <a:headEnd/>
            <a:tailEnd/>
          </a:ln>
        </p:spPr>
        <p:txBody>
          <a:bodyPr>
            <a:spAutoFit/>
          </a:bodyPr>
          <a:lstStyle/>
          <a:p>
            <a:pPr marL="457200" algn="ctr">
              <a:lnSpc>
                <a:spcPct val="115000"/>
              </a:lnSpc>
            </a:pPr>
            <a:r>
              <a:rPr lang="uk-UA" sz="2400" b="1">
                <a:latin typeface="Times New Roman" pitchFamily="18" charset="0"/>
                <a:ea typeface="Calibri" pitchFamily="34" charset="0"/>
                <a:cs typeface="Times New Roman" pitchFamily="18" charset="0"/>
              </a:rPr>
              <a:t>Родовід родини з фенілкетонурією</a:t>
            </a:r>
            <a:endParaRPr lang="uk-UA" sz="2400">
              <a:latin typeface="Times New Roman" pitchFamily="18" charset="0"/>
              <a:ea typeface="Calibri" pitchFamily="34" charset="0"/>
              <a:cs typeface="Times New Roman" pitchFamily="18" charset="0"/>
            </a:endParaRPr>
          </a:p>
          <a:p>
            <a:pPr marL="457200">
              <a:lnSpc>
                <a:spcPct val="115000"/>
              </a:lnSpc>
            </a:pPr>
            <a:r>
              <a:rPr lang="uk-UA" sz="2400">
                <a:latin typeface="Times New Roman" pitchFamily="18" charset="0"/>
                <a:ea typeface="Calibri" pitchFamily="34" charset="0"/>
                <a:cs typeface="Times New Roman" pitchFamily="18" charset="0"/>
              </a:rPr>
              <a:t>Визначити ймовірність народження хворих дітей у родині хворого пробанда, якого лікували за допомогою дієти (мал. 5).</a:t>
            </a:r>
          </a:p>
          <a:p>
            <a:pPr marL="457200">
              <a:lnSpc>
                <a:spcPct val="115000"/>
              </a:lnSpc>
            </a:pPr>
            <a:r>
              <a:rPr lang="uk-UA" sz="2400" i="1">
                <a:latin typeface="Times New Roman" pitchFamily="18" charset="0"/>
                <a:ea typeface="Calibri" pitchFamily="34" charset="0"/>
                <a:cs typeface="Times New Roman" pitchFamily="18" charset="0"/>
              </a:rPr>
              <a:t>З аналізу родоводу видно:</a:t>
            </a:r>
            <a:endParaRPr lang="uk-UA" sz="2400">
              <a:latin typeface="Times New Roman" pitchFamily="18" charset="0"/>
              <a:ea typeface="Calibri" pitchFamily="34" charset="0"/>
              <a:cs typeface="Times New Roman" pitchFamily="18" charset="0"/>
            </a:endParaRPr>
          </a:p>
          <a:p>
            <a:pPr marL="457200">
              <a:lnSpc>
                <a:spcPct val="115000"/>
              </a:lnSpc>
            </a:pPr>
            <a:r>
              <a:rPr lang="uk-UA" sz="2400" b="1">
                <a:latin typeface="Times New Roman" pitchFamily="18" charset="0"/>
                <a:ea typeface="Calibri" pitchFamily="34" charset="0"/>
                <a:cs typeface="Times New Roman" pitchFamily="18" charset="0"/>
              </a:rPr>
              <a:t>1.</a:t>
            </a:r>
            <a:r>
              <a:rPr lang="uk-UA" sz="2400">
                <a:latin typeface="Times New Roman" pitchFamily="18" charset="0"/>
                <a:ea typeface="Calibri" pitchFamily="34" charset="0"/>
                <a:cs typeface="Times New Roman" pitchFamily="18" charset="0"/>
              </a:rPr>
              <a:t> Фенілкетонурія успадковується незчеплено зі статтю (хворіють чоловіки і жінки).</a:t>
            </a:r>
          </a:p>
          <a:p>
            <a:pPr marL="457200">
              <a:lnSpc>
                <a:spcPct val="115000"/>
              </a:lnSpc>
              <a:spcAft>
                <a:spcPts val="1000"/>
              </a:spcAft>
            </a:pPr>
            <a:r>
              <a:rPr lang="uk-UA" sz="2400" b="1">
                <a:latin typeface="Times New Roman" pitchFamily="18" charset="0"/>
                <a:ea typeface="Calibri" pitchFamily="34" charset="0"/>
                <a:cs typeface="Times New Roman" pitchFamily="18" charset="0"/>
              </a:rPr>
              <a:t>2.</a:t>
            </a:r>
            <a:r>
              <a:rPr lang="uk-UA" sz="2400">
                <a:latin typeface="Times New Roman" pitchFamily="18" charset="0"/>
                <a:ea typeface="Calibri" pitchFamily="34" charset="0"/>
                <a:cs typeface="Times New Roman" pitchFamily="18" charset="0"/>
              </a:rPr>
              <a:t> Фенілкетонурія — це хвороба з АР-типом успадковування. Вона простежується за горизонталлю, тобто не в усіх поколіннях (І, II, III і лише в IV поколінні з’явилися хворі). Батьки фенотипно здорові, але вони є носіями гена фенілкетонурії.</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Рисунок 1"/>
          <p:cNvPicPr>
            <a:picLocks noChangeAspect="1" noChangeArrowheads="1"/>
          </p:cNvPicPr>
          <p:nvPr/>
        </p:nvPicPr>
        <p:blipFill>
          <a:blip r:embed="rId2" cstate="print"/>
          <a:srcRect l="2087" r="-2"/>
          <a:stretch>
            <a:fillRect/>
          </a:stretch>
        </p:blipFill>
        <p:spPr bwMode="auto">
          <a:xfrm>
            <a:off x="725488" y="1095375"/>
            <a:ext cx="7735887" cy="4673600"/>
          </a:xfrm>
          <a:prstGeom prst="rect">
            <a:avLst/>
          </a:prstGeom>
          <a:noFill/>
          <a:ln w="9525">
            <a:noFill/>
            <a:miter lim="800000"/>
            <a:headEnd/>
            <a:tailEnd/>
          </a:ln>
        </p:spPr>
      </p:pic>
      <p:sp>
        <p:nvSpPr>
          <p:cNvPr id="43010" name="Прямоугольник 2"/>
          <p:cNvSpPr>
            <a:spLocks noChangeArrowheads="1"/>
          </p:cNvSpPr>
          <p:nvPr/>
        </p:nvSpPr>
        <p:spPr bwMode="auto">
          <a:xfrm>
            <a:off x="2359025" y="312738"/>
            <a:ext cx="4784725" cy="461962"/>
          </a:xfrm>
          <a:prstGeom prst="rect">
            <a:avLst/>
          </a:prstGeom>
          <a:noFill/>
          <a:ln w="9525">
            <a:noFill/>
            <a:miter lim="800000"/>
            <a:headEnd/>
            <a:tailEnd/>
          </a:ln>
        </p:spPr>
        <p:txBody>
          <a:bodyPr wrap="none">
            <a:spAutoFit/>
          </a:bodyPr>
          <a:lstStyle/>
          <a:p>
            <a:r>
              <a:rPr lang="uk-UA" sz="2400">
                <a:latin typeface="Times New Roman" pitchFamily="18" charset="0"/>
                <a:cs typeface="Calibri" pitchFamily="34" charset="0"/>
              </a:rPr>
              <a:t>Схема родоводу з фенілкетонурією</a:t>
            </a:r>
            <a:endParaRPr lang="uk-UA" sz="2400">
              <a:latin typeface="Trebuchet MS"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Прямоугольник 1"/>
          <p:cNvSpPr>
            <a:spLocks noChangeArrowheads="1"/>
          </p:cNvSpPr>
          <p:nvPr/>
        </p:nvSpPr>
        <p:spPr bwMode="auto">
          <a:xfrm>
            <a:off x="469900" y="390525"/>
            <a:ext cx="7061200" cy="5011738"/>
          </a:xfrm>
          <a:prstGeom prst="rect">
            <a:avLst/>
          </a:prstGeom>
          <a:noFill/>
          <a:ln w="9525">
            <a:noFill/>
            <a:miter lim="800000"/>
            <a:headEnd/>
            <a:tailEnd/>
          </a:ln>
        </p:spPr>
        <p:txBody>
          <a:bodyPr>
            <a:spAutoFit/>
          </a:bodyPr>
          <a:lstStyle/>
          <a:p>
            <a:pPr marL="457200">
              <a:lnSpc>
                <a:spcPct val="150000"/>
              </a:lnSpc>
            </a:pPr>
            <a:r>
              <a:rPr lang="uk-UA" sz="2400">
                <a:latin typeface="Times New Roman" pitchFamily="18" charset="0"/>
                <a:ea typeface="Calibri" pitchFamily="34" charset="0"/>
                <a:cs typeface="Times New Roman" pitchFamily="18" charset="0"/>
              </a:rPr>
              <a:t>3. Оскільки ген, що зумовлює хворобу, рецесивний, позначимо його а; нормальний ген буде домінантним, позначимо його А.</a:t>
            </a:r>
          </a:p>
          <a:p>
            <a:pPr marL="457200">
              <a:lnSpc>
                <a:spcPct val="150000"/>
              </a:lnSpc>
            </a:pPr>
            <a:r>
              <a:rPr lang="uk-UA" sz="2400">
                <a:latin typeface="Times New Roman" pitchFamily="18" charset="0"/>
                <a:ea typeface="Calibri" pitchFamily="34" charset="0"/>
                <a:cs typeface="Times New Roman" pitchFamily="18" charset="0"/>
              </a:rPr>
              <a:t>4. Генотип хворих — аа; генотип здорових — АА; Аа — здорові, але носії патологічного гена.</a:t>
            </a:r>
          </a:p>
          <a:p>
            <a:pPr marL="457200">
              <a:lnSpc>
                <a:spcPct val="150000"/>
              </a:lnSpc>
              <a:spcAft>
                <a:spcPts val="1000"/>
              </a:spcAft>
            </a:pPr>
            <a:r>
              <a:rPr lang="uk-UA" sz="2400">
                <a:latin typeface="Times New Roman" pitchFamily="18" charset="0"/>
                <a:ea typeface="Calibri" pitchFamily="34" charset="0"/>
                <a:cs typeface="Times New Roman" pitchFamily="18" charset="0"/>
              </a:rPr>
              <a:t>5. З родоводу бачимо, що пробанд хворий, отже, його генотип — аа. Його дружина здорова, її генотип може бути як АА, так і Аа (установити це можна після вивчення її родоводу).</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8600" y="525463"/>
            <a:ext cx="7167563" cy="941387"/>
          </a:xfrm>
          <a:prstGeom prst="rect">
            <a:avLst/>
          </a:prstGeom>
        </p:spPr>
        <p:txBody>
          <a:bodyPr>
            <a:spAutoFit/>
          </a:bodyPr>
          <a:lstStyle/>
          <a:p>
            <a:pPr marL="457200" fontAlgn="auto">
              <a:lnSpc>
                <a:spcPct val="115000"/>
              </a:lnSpc>
              <a:spcBef>
                <a:spcPts val="0"/>
              </a:spcBef>
              <a:spcAft>
                <a:spcPts val="0"/>
              </a:spcAft>
              <a:defRPr/>
            </a:pPr>
            <a:r>
              <a:rPr lang="uk-UA" sz="2400" dirty="0">
                <a:latin typeface="Times New Roman" panose="02020603050405020304" pitchFamily="18" charset="0"/>
                <a:ea typeface="Calibri" panose="020F0502020204030204" pitchFamily="34" charset="0"/>
                <a:cs typeface="Times New Roman" panose="02020603050405020304" pitchFamily="18" charset="0"/>
              </a:rPr>
              <a:t>6. Розглянемо два можливих випадки:</a:t>
            </a:r>
          </a:p>
          <a:p>
            <a:pPr marL="800100" indent="-342900" fontAlgn="auto">
              <a:lnSpc>
                <a:spcPct val="115000"/>
              </a:lnSpc>
              <a:spcBef>
                <a:spcPts val="0"/>
              </a:spcBef>
              <a:spcAft>
                <a:spcPts val="1000"/>
              </a:spcAft>
              <a:buFontTx/>
              <a:buAutoNum type="arabicParenR"/>
              <a:defRPr/>
            </a:pPr>
            <a:r>
              <a:rPr lang="uk-UA" sz="2400" dirty="0">
                <a:latin typeface="Times New Roman" panose="02020603050405020304" pitchFamily="18" charset="0"/>
                <a:ea typeface="Calibri" panose="020F0502020204030204" pitchFamily="34" charset="0"/>
                <a:cs typeface="Times New Roman" panose="02020603050405020304" pitchFamily="18" charset="0"/>
              </a:rPr>
              <a:t>дружина здорова, гомозиготна, чоловік хворий:</a:t>
            </a:r>
          </a:p>
        </p:txBody>
      </p:sp>
      <p:pic>
        <p:nvPicPr>
          <p:cNvPr id="45058" name="Рисунок 7"/>
          <p:cNvPicPr>
            <a:picLocks noChangeAspect="1" noChangeArrowheads="1"/>
          </p:cNvPicPr>
          <p:nvPr/>
        </p:nvPicPr>
        <p:blipFill>
          <a:blip r:embed="rId2" cstate="print"/>
          <a:srcRect/>
          <a:stretch>
            <a:fillRect/>
          </a:stretch>
        </p:blipFill>
        <p:spPr bwMode="auto">
          <a:xfrm>
            <a:off x="3184525" y="1506538"/>
            <a:ext cx="3589338" cy="1411287"/>
          </a:xfrm>
          <a:prstGeom prst="rect">
            <a:avLst/>
          </a:prstGeom>
          <a:noFill/>
          <a:ln w="9525">
            <a:noFill/>
            <a:miter lim="800000"/>
            <a:headEnd/>
            <a:tailEnd/>
          </a:ln>
        </p:spPr>
      </p:pic>
      <p:sp>
        <p:nvSpPr>
          <p:cNvPr id="6" name="Прямоугольник 5"/>
          <p:cNvSpPr/>
          <p:nvPr/>
        </p:nvSpPr>
        <p:spPr>
          <a:xfrm>
            <a:off x="228600" y="3049588"/>
            <a:ext cx="8726488" cy="1493837"/>
          </a:xfrm>
          <a:prstGeom prst="rect">
            <a:avLst/>
          </a:prstGeom>
        </p:spPr>
        <p:txBody>
          <a:bodyPr>
            <a:spAutoFit/>
          </a:bodyPr>
          <a:lstStyle/>
          <a:p>
            <a:pPr fontAlgn="auto">
              <a:lnSpc>
                <a:spcPct val="115000"/>
              </a:lnSpc>
              <a:spcBef>
                <a:spcPts val="0"/>
              </a:spcBef>
              <a:spcAft>
                <a:spcPts val="1000"/>
              </a:spcAft>
              <a:defRPr/>
            </a:pPr>
            <a:r>
              <a:rPr lang="uk-UA" sz="2400" dirty="0">
                <a:latin typeface="Times New Roman" panose="02020603050405020304" pitchFamily="18" charset="0"/>
                <a:ea typeface="Calibri" panose="020F0502020204030204" pitchFamily="34" charset="0"/>
                <a:cs typeface="Times New Roman" panose="02020603050405020304" pitchFamily="18" charset="0"/>
              </a:rPr>
              <a:t>Усі діти здорові, але — носії гена хвороби</a:t>
            </a:r>
          </a:p>
          <a:p>
            <a:pPr marL="457200" fontAlgn="auto">
              <a:lnSpc>
                <a:spcPct val="115000"/>
              </a:lnSpc>
              <a:spcBef>
                <a:spcPts val="0"/>
              </a:spcBef>
              <a:spcAft>
                <a:spcPts val="1000"/>
              </a:spcAft>
              <a:defRPr/>
            </a:pPr>
            <a:r>
              <a:rPr lang="uk-UA" sz="2400" dirty="0">
                <a:latin typeface="Times New Roman" panose="02020603050405020304" pitchFamily="18" charset="0"/>
                <a:ea typeface="Calibri" panose="020F0502020204030204" pitchFamily="34" charset="0"/>
                <a:cs typeface="Times New Roman" panose="02020603050405020304" pitchFamily="18" charset="0"/>
              </a:rPr>
              <a:t>2) дружина здорова, гетерозиготна, носій гена </a:t>
            </a:r>
            <a:r>
              <a:rPr lang="uk-UA" sz="2400" dirty="0" err="1">
                <a:latin typeface="Times New Roman" panose="02020603050405020304" pitchFamily="18" charset="0"/>
                <a:ea typeface="Calibri" panose="020F0502020204030204" pitchFamily="34" charset="0"/>
                <a:cs typeface="Times New Roman" panose="02020603050405020304" pitchFamily="18" charset="0"/>
              </a:rPr>
              <a:t>фенілкетонурії</a:t>
            </a:r>
            <a:r>
              <a:rPr lang="uk-UA" sz="2400" dirty="0">
                <a:latin typeface="Times New Roman" panose="02020603050405020304" pitchFamily="18" charset="0"/>
                <a:ea typeface="Calibri" panose="020F0502020204030204" pitchFamily="34" charset="0"/>
                <a:cs typeface="Times New Roman" panose="02020603050405020304" pitchFamily="18" charset="0"/>
              </a:rPr>
              <a:t>, а чоловік хворий:</a:t>
            </a:r>
          </a:p>
        </p:txBody>
      </p:sp>
      <p:pic>
        <p:nvPicPr>
          <p:cNvPr id="45060" name="Рисунок 9"/>
          <p:cNvPicPr>
            <a:picLocks noChangeAspect="1" noChangeArrowheads="1"/>
          </p:cNvPicPr>
          <p:nvPr/>
        </p:nvPicPr>
        <p:blipFill>
          <a:blip r:embed="rId3" cstate="print"/>
          <a:srcRect/>
          <a:stretch>
            <a:fillRect/>
          </a:stretch>
        </p:blipFill>
        <p:spPr bwMode="auto">
          <a:xfrm>
            <a:off x="1333500" y="4598988"/>
            <a:ext cx="2319338" cy="1227137"/>
          </a:xfrm>
          <a:prstGeom prst="rect">
            <a:avLst/>
          </a:prstGeom>
          <a:noFill/>
          <a:ln w="9525">
            <a:noFill/>
            <a:miter lim="800000"/>
            <a:headEnd/>
            <a:tailEnd/>
          </a:ln>
        </p:spPr>
      </p:pic>
      <p:sp>
        <p:nvSpPr>
          <p:cNvPr id="45061" name="Прямоугольник 6"/>
          <p:cNvSpPr>
            <a:spLocks noChangeArrowheads="1"/>
          </p:cNvSpPr>
          <p:nvPr/>
        </p:nvSpPr>
        <p:spPr bwMode="auto">
          <a:xfrm>
            <a:off x="457200" y="5797550"/>
            <a:ext cx="8269288" cy="1036638"/>
          </a:xfrm>
          <a:prstGeom prst="rect">
            <a:avLst/>
          </a:prstGeom>
          <a:noFill/>
          <a:ln w="9525">
            <a:noFill/>
            <a:miter lim="800000"/>
            <a:headEnd/>
            <a:tailEnd/>
          </a:ln>
        </p:spPr>
        <p:txBody>
          <a:bodyPr>
            <a:spAutoFit/>
          </a:bodyPr>
          <a:lstStyle/>
          <a:p>
            <a:pPr>
              <a:lnSpc>
                <a:spcPct val="115000"/>
              </a:lnSpc>
              <a:spcAft>
                <a:spcPts val="1000"/>
              </a:spcAft>
            </a:pPr>
            <a:r>
              <a:rPr lang="uk-UA" sz="2400">
                <a:latin typeface="Times New Roman" pitchFamily="18" charset="0"/>
                <a:ea typeface="Calibri" pitchFamily="34" charset="0"/>
                <a:cs typeface="Times New Roman" pitchFamily="18" charset="0"/>
              </a:rPr>
              <a:t>50 % — здорові; 50 % — хворі діти</a:t>
            </a:r>
          </a:p>
          <a:p>
            <a:pPr>
              <a:lnSpc>
                <a:spcPct val="115000"/>
              </a:lnSpc>
              <a:spcAft>
                <a:spcPts val="1000"/>
              </a:spcAft>
            </a:pPr>
            <a:r>
              <a:rPr lang="uk-UA" sz="2400">
                <a:latin typeface="Times New Roman" pitchFamily="18" charset="0"/>
                <a:ea typeface="Calibri" pitchFamily="34" charset="0"/>
                <a:cs typeface="Times New Roman" pitchFamily="18" charset="0"/>
              </a:rPr>
              <a:t>Ймовірність народження хворої дитини в родині — 50 %.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Прямоугольник 1"/>
          <p:cNvSpPr>
            <a:spLocks noChangeArrowheads="1"/>
          </p:cNvSpPr>
          <p:nvPr/>
        </p:nvSpPr>
        <p:spPr bwMode="auto">
          <a:xfrm>
            <a:off x="752475" y="346075"/>
            <a:ext cx="7073900" cy="1939925"/>
          </a:xfrm>
          <a:prstGeom prst="rect">
            <a:avLst/>
          </a:prstGeom>
          <a:noFill/>
          <a:ln w="9525">
            <a:noFill/>
            <a:miter lim="800000"/>
            <a:headEnd/>
            <a:tailEnd/>
          </a:ln>
        </p:spPr>
        <p:txBody>
          <a:bodyPr>
            <a:spAutoFit/>
          </a:bodyPr>
          <a:lstStyle/>
          <a:p>
            <a:r>
              <a:rPr lang="uk-UA" sz="2400" b="1">
                <a:latin typeface="Times New Roman" pitchFamily="18" charset="0"/>
                <a:cs typeface="Calibri" pitchFamily="34" charset="0"/>
              </a:rPr>
              <a:t>7.</a:t>
            </a:r>
            <a:r>
              <a:rPr lang="uk-UA" sz="2400">
                <a:latin typeface="Times New Roman" pitchFamily="18" charset="0"/>
                <a:cs typeface="Calibri" pitchFamily="34" charset="0"/>
              </a:rPr>
              <a:t> У третьому поколінні близькоспоріднений шлюб між двоюрідними братом і сестрою. Вони здорові, але є гетерозиготними носіями патологічного гена фенілкетонурії, оскільки в них народилися хворі дочка і син, а три інші дочки й один син здорові.</a:t>
            </a:r>
            <a:endParaRPr lang="uk-UA" sz="2400">
              <a:latin typeface="Trebuchet MS" pitchFamily="34" charset="0"/>
            </a:endParaRPr>
          </a:p>
        </p:txBody>
      </p:sp>
      <p:pic>
        <p:nvPicPr>
          <p:cNvPr id="46082" name="Рисунок 2"/>
          <p:cNvPicPr>
            <a:picLocks noChangeAspect="1" noChangeArrowheads="1"/>
          </p:cNvPicPr>
          <p:nvPr/>
        </p:nvPicPr>
        <p:blipFill>
          <a:blip r:embed="rId2" cstate="print"/>
          <a:srcRect/>
          <a:stretch>
            <a:fillRect/>
          </a:stretch>
        </p:blipFill>
        <p:spPr bwMode="auto">
          <a:xfrm>
            <a:off x="1789113" y="2333625"/>
            <a:ext cx="3849687" cy="3703638"/>
          </a:xfrm>
          <a:prstGeom prst="rect">
            <a:avLst/>
          </a:prstGeom>
          <a:noFill/>
          <a:ln w="9525">
            <a:noFill/>
            <a:miter lim="800000"/>
            <a:headEnd/>
            <a:tailEnd/>
          </a:ln>
        </p:spPr>
      </p:pic>
      <p:sp>
        <p:nvSpPr>
          <p:cNvPr id="46083" name="Прямоугольник 3"/>
          <p:cNvSpPr>
            <a:spLocks noChangeArrowheads="1"/>
          </p:cNvSpPr>
          <p:nvPr/>
        </p:nvSpPr>
        <p:spPr bwMode="auto">
          <a:xfrm>
            <a:off x="568325" y="6189663"/>
            <a:ext cx="5743575" cy="461962"/>
          </a:xfrm>
          <a:prstGeom prst="rect">
            <a:avLst/>
          </a:prstGeom>
          <a:noFill/>
          <a:ln w="9525">
            <a:noFill/>
            <a:miter lim="800000"/>
            <a:headEnd/>
            <a:tailEnd/>
          </a:ln>
        </p:spPr>
        <p:txBody>
          <a:bodyPr wrap="none">
            <a:spAutoFit/>
          </a:bodyPr>
          <a:lstStyle/>
          <a:p>
            <a:r>
              <a:rPr lang="uk-UA" sz="2400">
                <a:latin typeface="Times New Roman" pitchFamily="18" charset="0"/>
                <a:cs typeface="Calibri" pitchFamily="34" charset="0"/>
              </a:rPr>
              <a:t>Ймовірність народження хворого — 25 %.</a:t>
            </a:r>
            <a:endParaRPr lang="uk-UA" sz="2400">
              <a:latin typeface="Trebuchet MS"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Прямоугольник 1"/>
          <p:cNvSpPr>
            <a:spLocks noChangeArrowheads="1"/>
          </p:cNvSpPr>
          <p:nvPr/>
        </p:nvSpPr>
        <p:spPr bwMode="auto">
          <a:xfrm>
            <a:off x="295275" y="271463"/>
            <a:ext cx="6858000" cy="6029325"/>
          </a:xfrm>
          <a:prstGeom prst="rect">
            <a:avLst/>
          </a:prstGeom>
          <a:noFill/>
          <a:ln w="9525">
            <a:noFill/>
            <a:miter lim="800000"/>
            <a:headEnd/>
            <a:tailEnd/>
          </a:ln>
        </p:spPr>
        <p:txBody>
          <a:bodyPr>
            <a:spAutoFit/>
          </a:bodyPr>
          <a:lstStyle/>
          <a:p>
            <a:pPr>
              <a:lnSpc>
                <a:spcPct val="115000"/>
              </a:lnSpc>
              <a:spcAft>
                <a:spcPts val="1000"/>
              </a:spcAft>
            </a:pPr>
            <a:r>
              <a:rPr lang="uk-UA" sz="2400">
                <a:latin typeface="Times New Roman" pitchFamily="18" charset="0"/>
                <a:ea typeface="Calibri" pitchFamily="34" charset="0"/>
                <a:cs typeface="Times New Roman" pitchFamily="18" charset="0"/>
              </a:rPr>
              <a:t>Як приклад успадковування за АР-типом наведено родовід із хворими на ідіотію в двох родинах. Шлюби між четвероюрідними сибсами (мал. 6).</a:t>
            </a:r>
          </a:p>
          <a:p>
            <a:pPr>
              <a:lnSpc>
                <a:spcPct val="115000"/>
              </a:lnSpc>
              <a:spcAft>
                <a:spcPts val="1000"/>
              </a:spcAft>
            </a:pPr>
            <a:r>
              <a:rPr lang="uk-UA" sz="2400" b="1" i="1">
                <a:latin typeface="Times New Roman" pitchFamily="18" charset="0"/>
                <a:ea typeface="Calibri" pitchFamily="34" charset="0"/>
                <a:cs typeface="Times New Roman" pitchFamily="18" charset="0"/>
              </a:rPr>
              <a:t>Перелік хвороб, які успадковуються за АР-типом:</a:t>
            </a:r>
            <a:endParaRPr lang="uk-UA" sz="2400">
              <a:latin typeface="Times New Roman" pitchFamily="18" charset="0"/>
              <a:ea typeface="Calibri" pitchFamily="34" charset="0"/>
              <a:cs typeface="Times New Roman" pitchFamily="18" charset="0"/>
            </a:endParaRPr>
          </a:p>
          <a:p>
            <a:pPr>
              <a:lnSpc>
                <a:spcPct val="115000"/>
              </a:lnSpc>
              <a:spcAft>
                <a:spcPts val="1000"/>
              </a:spcAft>
            </a:pPr>
            <a:r>
              <a:rPr lang="uk-UA" sz="2400">
                <a:latin typeface="Times New Roman" pitchFamily="18" charset="0"/>
                <a:ea typeface="Calibri" pitchFamily="34" charset="0"/>
                <a:cs typeface="Times New Roman" pitchFamily="18" charset="0"/>
              </a:rPr>
              <a:t>1. Фенілкетонурія</a:t>
            </a:r>
          </a:p>
          <a:p>
            <a:pPr>
              <a:lnSpc>
                <a:spcPct val="115000"/>
              </a:lnSpc>
              <a:spcAft>
                <a:spcPts val="1000"/>
              </a:spcAft>
            </a:pPr>
            <a:r>
              <a:rPr lang="uk-UA" sz="2400">
                <a:latin typeface="Times New Roman" pitchFamily="18" charset="0"/>
                <a:ea typeface="Calibri" pitchFamily="34" charset="0"/>
                <a:cs typeface="Times New Roman" pitchFamily="18" charset="0"/>
              </a:rPr>
              <a:t>2. Галактоземія</a:t>
            </a:r>
          </a:p>
          <a:p>
            <a:pPr>
              <a:lnSpc>
                <a:spcPct val="115000"/>
              </a:lnSpc>
              <a:spcAft>
                <a:spcPts val="1000"/>
              </a:spcAft>
            </a:pPr>
            <a:r>
              <a:rPr lang="uk-UA" sz="2400">
                <a:latin typeface="Times New Roman" pitchFamily="18" charset="0"/>
                <a:ea typeface="Calibri" pitchFamily="34" charset="0"/>
                <a:cs typeface="Times New Roman" pitchFamily="18" charset="0"/>
              </a:rPr>
              <a:t>3. Сліпота</a:t>
            </a:r>
          </a:p>
          <a:p>
            <a:pPr>
              <a:lnSpc>
                <a:spcPct val="115000"/>
              </a:lnSpc>
              <a:spcAft>
                <a:spcPts val="1000"/>
              </a:spcAft>
            </a:pPr>
            <a:r>
              <a:rPr lang="uk-UA" sz="2400">
                <a:latin typeface="Times New Roman" pitchFamily="18" charset="0"/>
                <a:ea typeface="Calibri" pitchFamily="34" charset="0"/>
                <a:cs typeface="Times New Roman" pitchFamily="18" charset="0"/>
              </a:rPr>
              <a:t>4. Глухонімота</a:t>
            </a:r>
          </a:p>
          <a:p>
            <a:pPr>
              <a:lnSpc>
                <a:spcPct val="115000"/>
              </a:lnSpc>
              <a:spcAft>
                <a:spcPts val="1000"/>
              </a:spcAft>
            </a:pPr>
            <a:r>
              <a:rPr lang="uk-UA" sz="2400">
                <a:latin typeface="Times New Roman" pitchFamily="18" charset="0"/>
                <a:ea typeface="Calibri" pitchFamily="34" charset="0"/>
                <a:cs typeface="Times New Roman" pitchFamily="18" charset="0"/>
              </a:rPr>
              <a:t>5. Хвороба Тея—Сакса (ферментативна недостатність)</a:t>
            </a:r>
          </a:p>
          <a:p>
            <a:pPr>
              <a:lnSpc>
                <a:spcPct val="115000"/>
              </a:lnSpc>
              <a:spcAft>
                <a:spcPts val="1000"/>
              </a:spcAft>
            </a:pPr>
            <a:r>
              <a:rPr lang="uk-UA" sz="2400">
                <a:latin typeface="Times New Roman" pitchFamily="18" charset="0"/>
                <a:ea typeface="Calibri" pitchFamily="34" charset="0"/>
                <a:cs typeface="Times New Roman" pitchFamily="18" charset="0"/>
              </a:rPr>
              <a:t>6. Альбінізм</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Прямоугольник 3"/>
          <p:cNvSpPr>
            <a:spLocks noChangeArrowheads="1"/>
          </p:cNvSpPr>
          <p:nvPr/>
        </p:nvSpPr>
        <p:spPr bwMode="auto">
          <a:xfrm>
            <a:off x="855663" y="2181225"/>
            <a:ext cx="7092950" cy="2647950"/>
          </a:xfrm>
          <a:prstGeom prst="rect">
            <a:avLst/>
          </a:prstGeom>
          <a:noFill/>
          <a:ln w="9525">
            <a:noFill/>
            <a:miter lim="800000"/>
            <a:headEnd/>
            <a:tailEnd/>
          </a:ln>
        </p:spPr>
        <p:txBody>
          <a:bodyPr>
            <a:spAutoFit/>
          </a:bodyPr>
          <a:lstStyle/>
          <a:p>
            <a:r>
              <a:rPr lang="uk-UA" sz="2400">
                <a:latin typeface="Times New Roman" pitchFamily="18" charset="0"/>
                <a:ea typeface="Calibri" pitchFamily="34" charset="0"/>
                <a:cs typeface="Times New Roman" pitchFamily="18" charset="0"/>
              </a:rPr>
              <a:t>Біологічний вид </a:t>
            </a:r>
            <a:r>
              <a:rPr lang="uk-UA" sz="2400" i="1">
                <a:latin typeface="Times New Roman" pitchFamily="18" charset="0"/>
                <a:ea typeface="Calibri" pitchFamily="34" charset="0"/>
                <a:cs typeface="Times New Roman" pitchFamily="18" charset="0"/>
              </a:rPr>
              <a:t>Homo sapiens</a:t>
            </a:r>
            <a:r>
              <a:rPr lang="uk-UA" sz="2400">
                <a:latin typeface="Times New Roman" pitchFamily="18" charset="0"/>
                <a:ea typeface="Calibri" pitchFamily="34" charset="0"/>
                <a:cs typeface="Times New Roman" pitchFamily="18" charset="0"/>
              </a:rPr>
              <a:t> складає частину біосфери і продукт її еволюції. Закономірності біологічних процесів, що відбуваються на клітинному рівні і що мають універсальне значення в природі, повною мірою прикладені до людини: організація еукаріотичної клітини, її компартменталізація, основні шляхи метаболізму.</a:t>
            </a:r>
          </a:p>
        </p:txBody>
      </p:sp>
      <p:sp>
        <p:nvSpPr>
          <p:cNvPr id="20482" name="Прямоугольник 4"/>
          <p:cNvSpPr>
            <a:spLocks noChangeArrowheads="1"/>
          </p:cNvSpPr>
          <p:nvPr/>
        </p:nvSpPr>
        <p:spPr bwMode="auto">
          <a:xfrm>
            <a:off x="2362200" y="638175"/>
            <a:ext cx="2847975" cy="547688"/>
          </a:xfrm>
          <a:prstGeom prst="rect">
            <a:avLst/>
          </a:prstGeom>
          <a:noFill/>
          <a:ln w="9525">
            <a:noFill/>
            <a:miter lim="800000"/>
            <a:headEnd/>
            <a:tailEnd/>
          </a:ln>
        </p:spPr>
        <p:txBody>
          <a:bodyPr wrap="none">
            <a:spAutoFit/>
          </a:bodyPr>
          <a:lstStyle/>
          <a:p>
            <a:pPr algn="ctr">
              <a:lnSpc>
                <a:spcPct val="115000"/>
              </a:lnSpc>
              <a:spcAft>
                <a:spcPts val="1000"/>
              </a:spcAft>
            </a:pPr>
            <a:r>
              <a:rPr lang="uk-UA" sz="2800" i="1">
                <a:latin typeface="Times New Roman" pitchFamily="18" charset="0"/>
                <a:ea typeface="Calibri" pitchFamily="34" charset="0"/>
                <a:cs typeface="Times New Roman" pitchFamily="18" charset="0"/>
              </a:rPr>
              <a:t>Генетика для нас</a:t>
            </a:r>
            <a:endParaRPr lang="uk-UA" sz="2800">
              <a:latin typeface="Times New Roman" pitchFamily="18" charset="0"/>
              <a:ea typeface="Calibri" pitchFamily="34"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Прямоугольник 1"/>
          <p:cNvSpPr>
            <a:spLocks noChangeArrowheads="1"/>
          </p:cNvSpPr>
          <p:nvPr/>
        </p:nvSpPr>
        <p:spPr bwMode="auto">
          <a:xfrm>
            <a:off x="1335088" y="454025"/>
            <a:ext cx="6419850" cy="622300"/>
          </a:xfrm>
          <a:prstGeom prst="rect">
            <a:avLst/>
          </a:prstGeom>
          <a:noFill/>
          <a:ln w="9525">
            <a:noFill/>
            <a:miter lim="800000"/>
            <a:headEnd/>
            <a:tailEnd/>
          </a:ln>
        </p:spPr>
        <p:txBody>
          <a:bodyPr wrap="none">
            <a:spAutoFit/>
          </a:bodyPr>
          <a:lstStyle/>
          <a:p>
            <a:pPr algn="ctr">
              <a:lnSpc>
                <a:spcPct val="115000"/>
              </a:lnSpc>
              <a:spcAft>
                <a:spcPts val="1000"/>
              </a:spcAft>
            </a:pPr>
            <a:r>
              <a:rPr lang="uk-UA" sz="3200" b="1">
                <a:latin typeface="Times New Roman" pitchFamily="18" charset="0"/>
                <a:ea typeface="Calibri" pitchFamily="34" charset="0"/>
                <a:cs typeface="Times New Roman" pitchFamily="18" charset="0"/>
              </a:rPr>
              <a:t>Х-зчеплений тип успадковування</a:t>
            </a:r>
            <a:endParaRPr lang="uk-UA" sz="2400">
              <a:latin typeface="Calibri" pitchFamily="34" charset="0"/>
              <a:ea typeface="Calibri" pitchFamily="34" charset="0"/>
              <a:cs typeface="Times New Roman" pitchFamily="18" charset="0"/>
            </a:endParaRPr>
          </a:p>
        </p:txBody>
      </p:sp>
      <p:sp>
        <p:nvSpPr>
          <p:cNvPr id="48130" name="Прямоугольник 2"/>
          <p:cNvSpPr>
            <a:spLocks noChangeArrowheads="1"/>
          </p:cNvSpPr>
          <p:nvPr/>
        </p:nvSpPr>
        <p:spPr bwMode="auto">
          <a:xfrm>
            <a:off x="725488" y="1760538"/>
            <a:ext cx="7639050" cy="2614612"/>
          </a:xfrm>
          <a:prstGeom prst="rect">
            <a:avLst/>
          </a:prstGeom>
          <a:noFill/>
          <a:ln w="9525">
            <a:noFill/>
            <a:miter lim="800000"/>
            <a:headEnd/>
            <a:tailEnd/>
          </a:ln>
        </p:spPr>
        <p:txBody>
          <a:bodyPr>
            <a:spAutoFit/>
          </a:bodyPr>
          <a:lstStyle/>
          <a:p>
            <a:pPr algn="just">
              <a:lnSpc>
                <a:spcPct val="115000"/>
              </a:lnSpc>
              <a:spcAft>
                <a:spcPts val="1000"/>
              </a:spcAft>
            </a:pPr>
            <a:r>
              <a:rPr lang="uk-UA" sz="2400">
                <a:latin typeface="Times New Roman" pitchFamily="18" charset="0"/>
                <a:ea typeface="Calibri" pitchFamily="34" charset="0"/>
                <a:cs typeface="Times New Roman" pitchFamily="18" charset="0"/>
              </a:rPr>
              <a:t>Гени, які локалізуються в Х-хромосомі, можуть бути як домінантними, так і рецесивними. Так само, як і в разі аутосомного типу успадковування. Головна особливість Х-зчепленого типу успадковування — відповідний ген не передається від батька до сина, оскільки чоловіки Х-хромосому передають лише дочкам.</a:t>
            </a:r>
            <a:endParaRPr lang="uk-UA">
              <a:latin typeface="Calibri" pitchFamily="34" charset="0"/>
              <a:ea typeface="Calibri" pitchFamily="34"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Рисунок 1"/>
          <p:cNvPicPr>
            <a:picLocks noChangeAspect="1" noChangeArrowheads="1"/>
          </p:cNvPicPr>
          <p:nvPr/>
        </p:nvPicPr>
        <p:blipFill>
          <a:blip r:embed="rId2" cstate="print"/>
          <a:srcRect l="1418" r="3371"/>
          <a:stretch>
            <a:fillRect/>
          </a:stretch>
        </p:blipFill>
        <p:spPr bwMode="auto">
          <a:xfrm>
            <a:off x="995363" y="915988"/>
            <a:ext cx="7402512" cy="5337175"/>
          </a:xfrm>
          <a:prstGeom prst="rect">
            <a:avLst/>
          </a:prstGeom>
          <a:noFill/>
          <a:ln w="9525">
            <a:noFill/>
            <a:miter lim="800000"/>
            <a:headEnd/>
            <a:tailEnd/>
          </a:ln>
        </p:spPr>
      </p:pic>
      <p:sp>
        <p:nvSpPr>
          <p:cNvPr id="49154" name="Прямоугольник 2"/>
          <p:cNvSpPr>
            <a:spLocks noChangeArrowheads="1"/>
          </p:cNvSpPr>
          <p:nvPr/>
        </p:nvSpPr>
        <p:spPr bwMode="auto">
          <a:xfrm>
            <a:off x="1679575" y="219075"/>
            <a:ext cx="6034088" cy="461963"/>
          </a:xfrm>
          <a:prstGeom prst="rect">
            <a:avLst/>
          </a:prstGeom>
          <a:noFill/>
          <a:ln w="9525">
            <a:noFill/>
            <a:miter lim="800000"/>
            <a:headEnd/>
            <a:tailEnd/>
          </a:ln>
        </p:spPr>
        <p:txBody>
          <a:bodyPr wrap="none">
            <a:spAutoFit/>
          </a:bodyPr>
          <a:lstStyle/>
          <a:p>
            <a:r>
              <a:rPr lang="uk-UA" sz="2400">
                <a:latin typeface="Times New Roman" pitchFamily="18" charset="0"/>
                <a:cs typeface="Calibri" pitchFamily="34" charset="0"/>
              </a:rPr>
              <a:t>Родовід з хворими на ідіотію в двох родинах</a:t>
            </a:r>
            <a:endParaRPr lang="uk-UA" sz="2400">
              <a:latin typeface="Trebuchet MS"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Прямоугольник 1"/>
          <p:cNvSpPr>
            <a:spLocks noChangeArrowheads="1"/>
          </p:cNvSpPr>
          <p:nvPr/>
        </p:nvSpPr>
        <p:spPr bwMode="auto">
          <a:xfrm>
            <a:off x="739775" y="557213"/>
            <a:ext cx="7234238" cy="5541962"/>
          </a:xfrm>
          <a:prstGeom prst="rect">
            <a:avLst/>
          </a:prstGeom>
          <a:noFill/>
          <a:ln w="9525">
            <a:noFill/>
            <a:miter lim="800000"/>
            <a:headEnd/>
            <a:tailEnd/>
          </a:ln>
        </p:spPr>
        <p:txBody>
          <a:bodyPr>
            <a:spAutoFit/>
          </a:bodyPr>
          <a:lstStyle/>
          <a:p>
            <a:pPr algn="just">
              <a:lnSpc>
                <a:spcPct val="115000"/>
              </a:lnSpc>
              <a:spcAft>
                <a:spcPts val="1000"/>
              </a:spcAft>
            </a:pPr>
            <a:r>
              <a:rPr lang="uk-UA" sz="2000">
                <a:latin typeface="Times New Roman" pitchFamily="18" charset="0"/>
                <a:ea typeface="Calibri" pitchFamily="34" charset="0"/>
                <a:cs typeface="Times New Roman" pitchFamily="18" charset="0"/>
              </a:rPr>
              <a:t>Для ХД-типу характерні такі ознаки:</a:t>
            </a:r>
          </a:p>
          <a:p>
            <a:pPr algn="just">
              <a:lnSpc>
                <a:spcPct val="115000"/>
              </a:lnSpc>
              <a:spcAft>
                <a:spcPts val="1000"/>
              </a:spcAft>
            </a:pPr>
            <a:r>
              <a:rPr lang="uk-UA" sz="2000">
                <a:latin typeface="Times New Roman" pitchFamily="18" charset="0"/>
                <a:ea typeface="Calibri" pitchFamily="34" charset="0"/>
                <a:cs typeface="Times New Roman" pitchFamily="18" charset="0"/>
              </a:rPr>
              <a:t>1) захворювання передається від хворого батька всім дочкам, але не передається синам;</a:t>
            </a:r>
          </a:p>
          <a:p>
            <a:pPr algn="just">
              <a:lnSpc>
                <a:spcPct val="115000"/>
              </a:lnSpc>
              <a:spcAft>
                <a:spcPts val="1000"/>
              </a:spcAft>
            </a:pPr>
            <a:r>
              <a:rPr lang="uk-UA" sz="2000">
                <a:latin typeface="Times New Roman" pitchFamily="18" charset="0"/>
                <a:ea typeface="Calibri" pitchFamily="34" charset="0"/>
                <a:cs typeface="Times New Roman" pitchFamily="18" charset="0"/>
              </a:rPr>
              <a:t>2) захворювання передається від матері з однаковою ймовірністю і дочкам, і синам;</a:t>
            </a:r>
          </a:p>
          <a:p>
            <a:pPr algn="just">
              <a:lnSpc>
                <a:spcPct val="115000"/>
              </a:lnSpc>
              <a:spcAft>
                <a:spcPts val="1000"/>
              </a:spcAft>
            </a:pPr>
            <a:r>
              <a:rPr lang="uk-UA" sz="2000">
                <a:latin typeface="Times New Roman" pitchFamily="18" charset="0"/>
                <a:ea typeface="Calibri" pitchFamily="34" charset="0"/>
                <a:cs typeface="Times New Roman" pitchFamily="18" charset="0"/>
              </a:rPr>
              <a:t>3) у пробанда обов’язково хворий один з батьків (також у хворої дитини хворий один із батьків);</a:t>
            </a:r>
          </a:p>
          <a:p>
            <a:pPr algn="just">
              <a:lnSpc>
                <a:spcPct val="115000"/>
              </a:lnSpc>
              <a:spcAft>
                <a:spcPts val="1000"/>
              </a:spcAft>
            </a:pPr>
            <a:r>
              <a:rPr lang="uk-UA" sz="2000">
                <a:latin typeface="Times New Roman" pitchFamily="18" charset="0"/>
                <a:ea typeface="Calibri" pitchFamily="34" charset="0"/>
                <a:cs typeface="Times New Roman" pitchFamily="18" charset="0"/>
              </a:rPr>
              <a:t>4) жінки вдвічі більше схильні до хвороби, ніж чоловіки;</a:t>
            </a:r>
          </a:p>
          <a:p>
            <a:pPr algn="just">
              <a:lnSpc>
                <a:spcPct val="115000"/>
              </a:lnSpc>
              <a:spcAft>
                <a:spcPts val="1000"/>
              </a:spcAft>
            </a:pPr>
            <a:r>
              <a:rPr lang="uk-UA" sz="2000">
                <a:latin typeface="Times New Roman" pitchFamily="18" charset="0"/>
                <a:ea typeface="Calibri" pitchFamily="34" charset="0"/>
                <a:cs typeface="Times New Roman" pitchFamily="18" charset="0"/>
              </a:rPr>
              <a:t>5) у чоловіків перебіг захворювання тяжчий, ніж у жінок;</a:t>
            </a:r>
          </a:p>
          <a:p>
            <a:pPr algn="just">
              <a:lnSpc>
                <a:spcPct val="115000"/>
              </a:lnSpc>
              <a:spcAft>
                <a:spcPts val="1000"/>
              </a:spcAft>
            </a:pPr>
            <a:r>
              <a:rPr lang="uk-UA" sz="2000">
                <a:latin typeface="Times New Roman" pitchFamily="18" charset="0"/>
                <a:ea typeface="Calibri" pitchFamily="34" charset="0"/>
                <a:cs typeface="Times New Roman" pitchFamily="18" charset="0"/>
              </a:rPr>
              <a:t>6) патологічна спадковість спостерігається в родоводі по вертикалі і горизонталі.</a:t>
            </a:r>
          </a:p>
          <a:p>
            <a:pPr algn="just">
              <a:lnSpc>
                <a:spcPct val="115000"/>
              </a:lnSpc>
              <a:spcAft>
                <a:spcPts val="1000"/>
              </a:spcAft>
            </a:pPr>
            <a:r>
              <a:rPr lang="uk-UA" sz="2000">
                <a:latin typeface="Times New Roman" pitchFamily="18" charset="0"/>
                <a:ea typeface="Calibri" pitchFamily="34" charset="0"/>
                <a:cs typeface="Times New Roman" pitchFamily="18" charset="0"/>
              </a:rPr>
              <a:t>За цим типом успадковуються гіпофосфатемічний рахіт, відсутність різцеподібних зубів.</a:t>
            </a:r>
          </a:p>
        </p:txBody>
      </p:sp>
      <p:sp>
        <p:nvSpPr>
          <p:cNvPr id="50178" name="Прямоугольник 2"/>
          <p:cNvSpPr>
            <a:spLocks noChangeArrowheads="1"/>
          </p:cNvSpPr>
          <p:nvPr/>
        </p:nvSpPr>
        <p:spPr bwMode="auto">
          <a:xfrm>
            <a:off x="1712913" y="0"/>
            <a:ext cx="4021137" cy="557213"/>
          </a:xfrm>
          <a:prstGeom prst="rect">
            <a:avLst/>
          </a:prstGeom>
          <a:noFill/>
          <a:ln w="9525">
            <a:noFill/>
            <a:miter lim="800000"/>
            <a:headEnd/>
            <a:tailEnd/>
          </a:ln>
        </p:spPr>
        <p:txBody>
          <a:bodyPr wrap="none">
            <a:spAutoFit/>
          </a:bodyPr>
          <a:lstStyle/>
          <a:p>
            <a:pPr algn="ctr">
              <a:lnSpc>
                <a:spcPct val="115000"/>
              </a:lnSpc>
              <a:spcAft>
                <a:spcPts val="1000"/>
              </a:spcAft>
            </a:pPr>
            <a:r>
              <a:rPr lang="uk-UA" sz="2800" b="1" i="1">
                <a:latin typeface="Times New Roman" pitchFamily="18" charset="0"/>
                <a:ea typeface="Calibri" pitchFamily="34" charset="0"/>
                <a:cs typeface="Times New Roman" pitchFamily="18" charset="0"/>
              </a:rPr>
              <a:t>ХД-тип успадковування</a:t>
            </a:r>
            <a:endParaRPr lang="uk-UA" sz="2800">
              <a:latin typeface="Calibri" pitchFamily="34" charset="0"/>
              <a:ea typeface="Calibri" pitchFamily="34"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Прямоугольник 1"/>
          <p:cNvSpPr>
            <a:spLocks noChangeArrowheads="1"/>
          </p:cNvSpPr>
          <p:nvPr/>
        </p:nvSpPr>
        <p:spPr bwMode="auto">
          <a:xfrm>
            <a:off x="355600" y="974725"/>
            <a:ext cx="8458200" cy="5210175"/>
          </a:xfrm>
          <a:prstGeom prst="rect">
            <a:avLst/>
          </a:prstGeom>
          <a:noFill/>
          <a:ln w="9525">
            <a:noFill/>
            <a:miter lim="800000"/>
            <a:headEnd/>
            <a:tailEnd/>
          </a:ln>
        </p:spPr>
        <p:txBody>
          <a:bodyPr>
            <a:spAutoFit/>
          </a:bodyPr>
          <a:lstStyle/>
          <a:p>
            <a:pPr>
              <a:lnSpc>
                <a:spcPct val="115000"/>
              </a:lnSpc>
              <a:spcAft>
                <a:spcPts val="1000"/>
              </a:spcAft>
            </a:pPr>
            <a:r>
              <a:rPr lang="uk-UA" sz="2000">
                <a:latin typeface="Times New Roman" pitchFamily="18" charset="0"/>
                <a:ea typeface="Calibri" pitchFamily="34" charset="0"/>
                <a:cs typeface="Times New Roman" pitchFamily="18" charset="0"/>
              </a:rPr>
              <a:t>Для ХР-типу характерні такі ознаки (мал.8):</a:t>
            </a:r>
          </a:p>
          <a:p>
            <a:pPr>
              <a:lnSpc>
                <a:spcPct val="115000"/>
              </a:lnSpc>
              <a:spcAft>
                <a:spcPts val="1000"/>
              </a:spcAft>
            </a:pPr>
            <a:r>
              <a:rPr lang="uk-UA" sz="2000">
                <a:latin typeface="Times New Roman" pitchFamily="18" charset="0"/>
                <a:ea typeface="Calibri" pitchFamily="34" charset="0"/>
                <a:cs typeface="Times New Roman" pitchFamily="18" charset="0"/>
              </a:rPr>
              <a:t>1) захворювання спостерігається переважно в чоловіків;</a:t>
            </a:r>
          </a:p>
          <a:p>
            <a:pPr>
              <a:lnSpc>
                <a:spcPct val="115000"/>
              </a:lnSpc>
              <a:spcAft>
                <a:spcPts val="1000"/>
              </a:spcAft>
            </a:pPr>
            <a:r>
              <a:rPr lang="uk-UA" sz="2000">
                <a:latin typeface="Times New Roman" pitchFamily="18" charset="0"/>
                <a:ea typeface="Calibri" pitchFamily="34" charset="0"/>
                <a:cs typeface="Times New Roman" pitchFamily="18" charset="0"/>
              </a:rPr>
              <a:t>2) сестри пробанда здорові, а 50 % братів хворого пробанда також хворі;</a:t>
            </a:r>
          </a:p>
          <a:p>
            <a:pPr>
              <a:lnSpc>
                <a:spcPct val="115000"/>
              </a:lnSpc>
              <a:spcAft>
                <a:spcPts val="1000"/>
              </a:spcAft>
            </a:pPr>
            <a:r>
              <a:rPr lang="uk-UA" sz="2000">
                <a:latin typeface="Times New Roman" pitchFamily="18" charset="0"/>
                <a:ea typeface="Calibri" pitchFamily="34" charset="0"/>
                <a:cs typeface="Times New Roman" pitchFamily="18" charset="0"/>
              </a:rPr>
              <a:t>3) уражені всі чоловіки, які є родичами пробанда за лінією матері (її брат, половина синів);</a:t>
            </a:r>
          </a:p>
          <a:p>
            <a:pPr>
              <a:lnSpc>
                <a:spcPct val="115000"/>
              </a:lnSpc>
              <a:spcAft>
                <a:spcPts val="1000"/>
              </a:spcAft>
            </a:pPr>
            <a:r>
              <a:rPr lang="uk-UA" sz="2000">
                <a:latin typeface="Times New Roman" pitchFamily="18" charset="0"/>
                <a:ea typeface="Calibri" pitchFamily="34" charset="0"/>
                <a:cs typeface="Times New Roman" pitchFamily="18" charset="0"/>
              </a:rPr>
              <a:t>4) син ніколи не успадковує хворобу батька;</a:t>
            </a:r>
          </a:p>
          <a:p>
            <a:pPr>
              <a:lnSpc>
                <a:spcPct val="115000"/>
              </a:lnSpc>
              <a:spcAft>
                <a:spcPts val="1000"/>
              </a:spcAft>
            </a:pPr>
            <a:r>
              <a:rPr lang="uk-UA" sz="2000">
                <a:latin typeface="Times New Roman" pitchFamily="18" charset="0"/>
                <a:ea typeface="Calibri" pitchFamily="34" charset="0"/>
                <a:cs typeface="Times New Roman" pitchFamily="18" charset="0"/>
              </a:rPr>
              <a:t>5) якщо пробанд — хвора жінка, обов’язково уражені її батько і всі її сини;</a:t>
            </a:r>
          </a:p>
          <a:p>
            <a:pPr>
              <a:lnSpc>
                <a:spcPct val="115000"/>
              </a:lnSpc>
              <a:spcAft>
                <a:spcPts val="1000"/>
              </a:spcAft>
            </a:pPr>
            <a:r>
              <a:rPr lang="uk-UA" sz="2000">
                <a:latin typeface="Times New Roman" pitchFamily="18" charset="0"/>
                <a:ea typeface="Calibri" pitchFamily="34" charset="0"/>
                <a:cs typeface="Times New Roman" pitchFamily="18" charset="0"/>
              </a:rPr>
              <a:t>6) діти хворих чоловіків і здорових жінок переважно здорові, але в дочок можуть хворіти сини (якщо мати фенотипно здорова, але вона є носієм патологічного гена);</a:t>
            </a:r>
          </a:p>
          <a:p>
            <a:pPr>
              <a:lnSpc>
                <a:spcPct val="115000"/>
              </a:lnSpc>
              <a:spcAft>
                <a:spcPts val="1000"/>
              </a:spcAft>
            </a:pPr>
            <a:r>
              <a:rPr lang="uk-UA" sz="2000">
                <a:latin typeface="Times New Roman" pitchFamily="18" charset="0"/>
                <a:ea typeface="Calibri" pitchFamily="34" charset="0"/>
                <a:cs typeface="Times New Roman" pitchFamily="18" charset="0"/>
              </a:rPr>
              <a:t>7) захворювання передається від діда до онука через майже здорову доньку-носія (“кондуктора”).</a:t>
            </a:r>
          </a:p>
        </p:txBody>
      </p:sp>
      <p:sp>
        <p:nvSpPr>
          <p:cNvPr id="51202" name="Прямоугольник 2"/>
          <p:cNvSpPr>
            <a:spLocks noChangeArrowheads="1"/>
          </p:cNvSpPr>
          <p:nvPr/>
        </p:nvSpPr>
        <p:spPr bwMode="auto">
          <a:xfrm>
            <a:off x="2586038" y="211138"/>
            <a:ext cx="3995737" cy="555625"/>
          </a:xfrm>
          <a:prstGeom prst="rect">
            <a:avLst/>
          </a:prstGeom>
          <a:noFill/>
          <a:ln w="9525">
            <a:noFill/>
            <a:miter lim="800000"/>
            <a:headEnd/>
            <a:tailEnd/>
          </a:ln>
        </p:spPr>
        <p:txBody>
          <a:bodyPr wrap="none">
            <a:spAutoFit/>
          </a:bodyPr>
          <a:lstStyle/>
          <a:p>
            <a:pPr algn="ctr">
              <a:lnSpc>
                <a:spcPct val="115000"/>
              </a:lnSpc>
              <a:spcAft>
                <a:spcPts val="1000"/>
              </a:spcAft>
            </a:pPr>
            <a:r>
              <a:rPr lang="uk-UA" sz="2800" b="1" i="1">
                <a:latin typeface="Times New Roman" pitchFamily="18" charset="0"/>
                <a:ea typeface="Calibri" pitchFamily="34" charset="0"/>
                <a:cs typeface="Times New Roman" pitchFamily="18" charset="0"/>
              </a:rPr>
              <a:t>ХР-тип успадковування</a:t>
            </a:r>
            <a:endParaRPr lang="uk-UA" sz="2800">
              <a:latin typeface="Calibri" pitchFamily="34" charset="0"/>
              <a:ea typeface="Calibri" pitchFamily="34"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Рисунок 1"/>
          <p:cNvPicPr>
            <a:picLocks noChangeAspect="1" noChangeArrowheads="1"/>
          </p:cNvPicPr>
          <p:nvPr/>
        </p:nvPicPr>
        <p:blipFill>
          <a:blip r:embed="rId2" cstate="print"/>
          <a:srcRect l="3143" r="1343"/>
          <a:stretch>
            <a:fillRect/>
          </a:stretch>
        </p:blipFill>
        <p:spPr bwMode="auto">
          <a:xfrm>
            <a:off x="212725" y="1701800"/>
            <a:ext cx="4894263" cy="4841875"/>
          </a:xfrm>
          <a:prstGeom prst="rect">
            <a:avLst/>
          </a:prstGeom>
          <a:noFill/>
          <a:ln w="9525">
            <a:noFill/>
            <a:miter lim="800000"/>
            <a:headEnd/>
            <a:tailEnd/>
          </a:ln>
        </p:spPr>
      </p:pic>
      <p:sp>
        <p:nvSpPr>
          <p:cNvPr id="52226" name="Прямоугольник 2"/>
          <p:cNvSpPr>
            <a:spLocks noChangeArrowheads="1"/>
          </p:cNvSpPr>
          <p:nvPr/>
        </p:nvSpPr>
        <p:spPr bwMode="auto">
          <a:xfrm>
            <a:off x="1076325" y="469900"/>
            <a:ext cx="7018338" cy="954088"/>
          </a:xfrm>
          <a:prstGeom prst="rect">
            <a:avLst/>
          </a:prstGeom>
          <a:noFill/>
          <a:ln w="9525">
            <a:noFill/>
            <a:miter lim="800000"/>
            <a:headEnd/>
            <a:tailEnd/>
          </a:ln>
        </p:spPr>
        <p:txBody>
          <a:bodyPr>
            <a:spAutoFit/>
          </a:bodyPr>
          <a:lstStyle/>
          <a:p>
            <a:pPr algn="ctr"/>
            <a:r>
              <a:rPr lang="uk-UA" sz="2800">
                <a:latin typeface="Times New Roman" pitchFamily="18" charset="0"/>
                <a:cs typeface="Calibri" pitchFamily="34" charset="0"/>
              </a:rPr>
              <a:t>Спадковість, зчеплена зі статтю (гемофілія) за X—Р типом</a:t>
            </a:r>
            <a:endParaRPr lang="uk-UA" sz="2800">
              <a:latin typeface="Trebuchet MS" pitchFamily="34" charset="0"/>
            </a:endParaRPr>
          </a:p>
        </p:txBody>
      </p:sp>
      <p:pic>
        <p:nvPicPr>
          <p:cNvPr id="52227" name="Рисунок 1" descr="http://intranet.tdmu.edu.ua/data/kafedra/internal/med_biologia/classes_stud/uk/med/biol/ptn/%D0%93%D0%B5%D0%BD%D0%B5%D1%82%D0%B8%D0%BA%D0%B0/3_%D0%BA%D1%83%D1%80%D1%81/%D0%A2%D0%B5%D0%BC%D0%B0%2010.files/image011.gif"/>
          <p:cNvPicPr>
            <a:picLocks noChangeAspect="1" noChangeArrowheads="1"/>
          </p:cNvPicPr>
          <p:nvPr/>
        </p:nvPicPr>
        <p:blipFill>
          <a:blip r:embed="rId3" cstate="print"/>
          <a:srcRect/>
          <a:stretch>
            <a:fillRect/>
          </a:stretch>
        </p:blipFill>
        <p:spPr bwMode="auto">
          <a:xfrm>
            <a:off x="5091113" y="1366838"/>
            <a:ext cx="4052887"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Прямоугольник 1"/>
          <p:cNvSpPr>
            <a:spLocks noChangeArrowheads="1"/>
          </p:cNvSpPr>
          <p:nvPr/>
        </p:nvSpPr>
        <p:spPr bwMode="auto">
          <a:xfrm>
            <a:off x="833438" y="787400"/>
            <a:ext cx="7423150" cy="5573713"/>
          </a:xfrm>
          <a:prstGeom prst="rect">
            <a:avLst/>
          </a:prstGeom>
          <a:noFill/>
          <a:ln w="9525">
            <a:noFill/>
            <a:miter lim="800000"/>
            <a:headEnd/>
            <a:tailEnd/>
          </a:ln>
        </p:spPr>
        <p:txBody>
          <a:bodyPr>
            <a:spAutoFit/>
          </a:bodyPr>
          <a:lstStyle/>
          <a:p>
            <a:pPr algn="just">
              <a:lnSpc>
                <a:spcPct val="115000"/>
              </a:lnSpc>
              <a:spcAft>
                <a:spcPts val="1000"/>
              </a:spcAft>
            </a:pPr>
            <a:r>
              <a:rPr lang="uk-UA" sz="2400">
                <a:latin typeface="Times New Roman" pitchFamily="18" charset="0"/>
                <a:ea typeface="Calibri" pitchFamily="34" charset="0"/>
                <a:cs typeface="Times New Roman" pitchFamily="18" charset="0"/>
              </a:rPr>
              <a:t>Успадковування ХР-ознак залежить від того, в яких ділянках (гомологічних чи негомологічних) буде локалізований рецесивний ген. Якщо він локалізований в гомологічній ділянці Х-хромосоми, то ознака буде успадковуватися за АР-типом. А якщо ген рецесивний і локалізований у негомологічній ділянці Х-хромосоми, то він буде успадковуватися від діда до онука через майже здорову доньку-носія.</a:t>
            </a:r>
          </a:p>
          <a:p>
            <a:pPr>
              <a:lnSpc>
                <a:spcPct val="115000"/>
              </a:lnSpc>
              <a:spcAft>
                <a:spcPts val="1000"/>
              </a:spcAft>
            </a:pPr>
            <a:r>
              <a:rPr lang="uk-UA" sz="2400">
                <a:latin typeface="Times New Roman" pitchFamily="18" charset="0"/>
                <a:ea typeface="Calibri" pitchFamily="34" charset="0"/>
                <a:cs typeface="Times New Roman" pitchFamily="18" charset="0"/>
              </a:rPr>
              <a:t>За ХР-типом (гени локалізовані в гомологічних ділянках X- та У-хромосом) успадковуються:</a:t>
            </a:r>
          </a:p>
          <a:p>
            <a:pPr>
              <a:lnSpc>
                <a:spcPct val="115000"/>
              </a:lnSpc>
              <a:spcAft>
                <a:spcPts val="1000"/>
              </a:spcAft>
            </a:pPr>
            <a:r>
              <a:rPr lang="uk-UA" sz="2400">
                <a:latin typeface="Times New Roman" pitchFamily="18" charset="0"/>
                <a:ea typeface="Calibri" pitchFamily="34" charset="0"/>
                <a:cs typeface="Times New Roman" pitchFamily="18" charset="0"/>
              </a:rPr>
              <a:t>1) чоловіча безплідність;</a:t>
            </a:r>
          </a:p>
          <a:p>
            <a:pPr>
              <a:lnSpc>
                <a:spcPct val="115000"/>
              </a:lnSpc>
              <a:spcAft>
                <a:spcPts val="1000"/>
              </a:spcAft>
            </a:pPr>
            <a:r>
              <a:rPr lang="uk-UA" sz="2400">
                <a:latin typeface="Times New Roman" pitchFamily="18" charset="0"/>
                <a:ea typeface="Calibri" pitchFamily="34" charset="0"/>
                <a:cs typeface="Times New Roman" pitchFamily="18" charset="0"/>
              </a:rPr>
              <a:t>2) пігментна ксеродерма.</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Прямоугольник 1"/>
          <p:cNvSpPr>
            <a:spLocks noChangeArrowheads="1"/>
          </p:cNvSpPr>
          <p:nvPr/>
        </p:nvSpPr>
        <p:spPr bwMode="auto">
          <a:xfrm>
            <a:off x="954088" y="501650"/>
            <a:ext cx="7221537" cy="5735638"/>
          </a:xfrm>
          <a:prstGeom prst="rect">
            <a:avLst/>
          </a:prstGeom>
          <a:noFill/>
          <a:ln w="9525">
            <a:noFill/>
            <a:miter lim="800000"/>
            <a:headEnd/>
            <a:tailEnd/>
          </a:ln>
        </p:spPr>
        <p:txBody>
          <a:bodyPr>
            <a:spAutoFit/>
          </a:bodyPr>
          <a:lstStyle/>
          <a:p>
            <a:pPr>
              <a:lnSpc>
                <a:spcPct val="115000"/>
              </a:lnSpc>
              <a:spcAft>
                <a:spcPts val="1000"/>
              </a:spcAft>
            </a:pPr>
            <a:r>
              <a:rPr lang="uk-UA" sz="2400">
                <a:latin typeface="Times New Roman" pitchFamily="18" charset="0"/>
                <a:ea typeface="Calibri" pitchFamily="34" charset="0"/>
                <a:cs typeface="Times New Roman" pitchFamily="18" charset="0"/>
              </a:rPr>
              <a:t>За ХР-типом (гени локалізовані в негомологічній ділянці X- хромосом) успадковуються (мал. 9):</a:t>
            </a:r>
          </a:p>
          <a:p>
            <a:pPr>
              <a:lnSpc>
                <a:spcPct val="115000"/>
              </a:lnSpc>
              <a:spcAft>
                <a:spcPts val="1000"/>
              </a:spcAft>
            </a:pPr>
            <a:r>
              <a:rPr lang="uk-UA" sz="2400">
                <a:latin typeface="Times New Roman" pitchFamily="18" charset="0"/>
                <a:ea typeface="Calibri" pitchFamily="34" charset="0"/>
                <a:cs typeface="Times New Roman" pitchFamily="18" charset="0"/>
              </a:rPr>
              <a:t>1) гемофілія;</a:t>
            </a:r>
          </a:p>
          <a:p>
            <a:pPr>
              <a:lnSpc>
                <a:spcPct val="115000"/>
              </a:lnSpc>
              <a:spcAft>
                <a:spcPts val="1000"/>
              </a:spcAft>
            </a:pPr>
            <a:r>
              <a:rPr lang="uk-UA" sz="2400">
                <a:latin typeface="Times New Roman" pitchFamily="18" charset="0"/>
                <a:ea typeface="Calibri" pitchFamily="34" charset="0"/>
                <a:cs typeface="Times New Roman" pitchFamily="18" charset="0"/>
              </a:rPr>
              <a:t>2) дальтонізм;</a:t>
            </a:r>
          </a:p>
          <a:p>
            <a:pPr>
              <a:lnSpc>
                <a:spcPct val="115000"/>
              </a:lnSpc>
              <a:spcAft>
                <a:spcPts val="1000"/>
              </a:spcAft>
            </a:pPr>
            <a:r>
              <a:rPr lang="uk-UA" sz="2400">
                <a:latin typeface="Times New Roman" pitchFamily="18" charset="0"/>
                <a:ea typeface="Calibri" pitchFamily="34" charset="0"/>
                <a:cs typeface="Times New Roman" pitchFamily="18" charset="0"/>
              </a:rPr>
              <a:t>3) облисіння;</a:t>
            </a:r>
          </a:p>
          <a:p>
            <a:pPr>
              <a:lnSpc>
                <a:spcPct val="115000"/>
              </a:lnSpc>
              <a:spcAft>
                <a:spcPts val="1000"/>
              </a:spcAft>
            </a:pPr>
            <a:r>
              <a:rPr lang="uk-UA" sz="2400">
                <a:latin typeface="Times New Roman" pitchFamily="18" charset="0"/>
                <a:ea typeface="Calibri" pitchFamily="34" charset="0"/>
                <a:cs typeface="Times New Roman" pitchFamily="18" charset="0"/>
              </a:rPr>
              <a:t>4) м’язова дистрофія;</a:t>
            </a:r>
          </a:p>
          <a:p>
            <a:pPr>
              <a:lnSpc>
                <a:spcPct val="115000"/>
              </a:lnSpc>
              <a:spcAft>
                <a:spcPts val="1000"/>
              </a:spcAft>
            </a:pPr>
            <a:r>
              <a:rPr lang="uk-UA" sz="2400">
                <a:latin typeface="Times New Roman" pitchFamily="18" charset="0"/>
                <a:ea typeface="Calibri" pitchFamily="34" charset="0"/>
                <a:cs typeface="Times New Roman" pitchFamily="18" charset="0"/>
              </a:rPr>
              <a:t>5) гіпогамаглобулінемія;</a:t>
            </a:r>
          </a:p>
          <a:p>
            <a:pPr>
              <a:lnSpc>
                <a:spcPct val="115000"/>
              </a:lnSpc>
              <a:spcAft>
                <a:spcPts val="1000"/>
              </a:spcAft>
            </a:pPr>
            <a:r>
              <a:rPr lang="uk-UA" sz="2400">
                <a:latin typeface="Times New Roman" pitchFamily="18" charset="0"/>
                <a:ea typeface="Calibri" pitchFamily="34" charset="0"/>
                <a:cs typeface="Times New Roman" pitchFamily="18" charset="0"/>
              </a:rPr>
              <a:t>6) відсутність зубів та вусів у чоловіків у деяких районах Індії та Північної Америки;</a:t>
            </a:r>
          </a:p>
          <a:p>
            <a:pPr>
              <a:lnSpc>
                <a:spcPct val="115000"/>
              </a:lnSpc>
              <a:spcAft>
                <a:spcPts val="1000"/>
              </a:spcAft>
            </a:pPr>
            <a:r>
              <a:rPr lang="uk-UA" sz="2400">
                <a:latin typeface="Times New Roman" pitchFamily="18" charset="0"/>
                <a:ea typeface="Calibri" pitchFamily="34" charset="0"/>
                <a:cs typeface="Times New Roman" pitchFamily="18" charset="0"/>
              </a:rPr>
              <a:t>7) іхтіоз;</a:t>
            </a:r>
          </a:p>
          <a:p>
            <a:pPr>
              <a:lnSpc>
                <a:spcPct val="115000"/>
              </a:lnSpc>
              <a:spcAft>
                <a:spcPts val="1000"/>
              </a:spcAft>
            </a:pPr>
            <a:r>
              <a:rPr lang="uk-UA" sz="2400">
                <a:latin typeface="Times New Roman" pitchFamily="18" charset="0"/>
                <a:ea typeface="Calibri" pitchFamily="34" charset="0"/>
                <a:cs typeface="Times New Roman" pitchFamily="18" charset="0"/>
              </a:rPr>
              <a:t>8) нецукровий діабет та ін.</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Прямоугольник 3"/>
          <p:cNvSpPr>
            <a:spLocks noChangeArrowheads="1"/>
          </p:cNvSpPr>
          <p:nvPr/>
        </p:nvSpPr>
        <p:spPr bwMode="auto">
          <a:xfrm>
            <a:off x="1546225" y="282575"/>
            <a:ext cx="6226175" cy="954088"/>
          </a:xfrm>
          <a:prstGeom prst="rect">
            <a:avLst/>
          </a:prstGeom>
          <a:noFill/>
          <a:ln w="9525">
            <a:noFill/>
            <a:miter lim="800000"/>
            <a:headEnd/>
            <a:tailEnd/>
          </a:ln>
        </p:spPr>
        <p:txBody>
          <a:bodyPr>
            <a:spAutoFit/>
          </a:bodyPr>
          <a:lstStyle/>
          <a:p>
            <a:pPr algn="ctr"/>
            <a:r>
              <a:rPr lang="uk-UA" sz="2800">
                <a:latin typeface="Times New Roman" pitchFamily="18" charset="0"/>
                <a:cs typeface="Calibri" pitchFamily="34" charset="0"/>
              </a:rPr>
              <a:t>Схема успадкування гемофілії нащадками королеви Вікторії</a:t>
            </a:r>
            <a:endParaRPr lang="uk-UA" sz="2800">
              <a:latin typeface="Trebuchet MS" pitchFamily="34" charset="0"/>
            </a:endParaRPr>
          </a:p>
        </p:txBody>
      </p:sp>
      <p:pic>
        <p:nvPicPr>
          <p:cNvPr id="55298" name="Picture 7" descr="bio-9-zadorozh-full-129"/>
          <p:cNvPicPr>
            <a:picLocks noChangeAspect="1" noChangeArrowheads="1"/>
          </p:cNvPicPr>
          <p:nvPr/>
        </p:nvPicPr>
        <p:blipFill>
          <a:blip r:embed="rId2" cstate="print"/>
          <a:srcRect/>
          <a:stretch>
            <a:fillRect/>
          </a:stretch>
        </p:blipFill>
        <p:spPr bwMode="auto">
          <a:xfrm>
            <a:off x="696913" y="1330325"/>
            <a:ext cx="7389812" cy="446881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Прямоугольник 1"/>
          <p:cNvSpPr>
            <a:spLocks noChangeArrowheads="1"/>
          </p:cNvSpPr>
          <p:nvPr/>
        </p:nvSpPr>
        <p:spPr bwMode="auto">
          <a:xfrm>
            <a:off x="874713" y="0"/>
            <a:ext cx="7153275" cy="579438"/>
          </a:xfrm>
          <a:prstGeom prst="rect">
            <a:avLst/>
          </a:prstGeom>
          <a:noFill/>
          <a:ln w="9525">
            <a:noFill/>
            <a:miter lim="800000"/>
            <a:headEnd/>
            <a:tailEnd/>
          </a:ln>
        </p:spPr>
        <p:txBody>
          <a:bodyPr>
            <a:spAutoFit/>
          </a:bodyPr>
          <a:lstStyle/>
          <a:p>
            <a:pPr algn="ctr"/>
            <a:r>
              <a:rPr lang="uk-UA" sz="3200" b="1">
                <a:latin typeface="Times New Roman" pitchFamily="18" charset="0"/>
                <a:ea typeface="Calibri" pitchFamily="34" charset="0"/>
                <a:cs typeface="Times New Roman" pitchFamily="18" charset="0"/>
              </a:rPr>
              <a:t>У-зчеплений тип успадковування:</a:t>
            </a:r>
            <a:endParaRPr lang="uk-UA" sz="3200">
              <a:latin typeface="Times New Roman" pitchFamily="18" charset="0"/>
              <a:ea typeface="Calibri" pitchFamily="34" charset="0"/>
              <a:cs typeface="Times New Roman" pitchFamily="18" charset="0"/>
            </a:endParaRPr>
          </a:p>
        </p:txBody>
      </p:sp>
      <p:sp>
        <p:nvSpPr>
          <p:cNvPr id="56322" name="Прямоугольник 2"/>
          <p:cNvSpPr>
            <a:spLocks noChangeArrowheads="1"/>
          </p:cNvSpPr>
          <p:nvPr/>
        </p:nvSpPr>
        <p:spPr bwMode="auto">
          <a:xfrm>
            <a:off x="241300" y="1358900"/>
            <a:ext cx="8728075" cy="5340350"/>
          </a:xfrm>
          <a:prstGeom prst="rect">
            <a:avLst/>
          </a:prstGeom>
          <a:noFill/>
          <a:ln w="9525">
            <a:noFill/>
            <a:miter lim="800000"/>
            <a:headEnd/>
            <a:tailEnd/>
          </a:ln>
        </p:spPr>
        <p:txBody>
          <a:bodyPr>
            <a:spAutoFit/>
          </a:bodyPr>
          <a:lstStyle/>
          <a:p>
            <a:pPr>
              <a:lnSpc>
                <a:spcPct val="115000"/>
              </a:lnSpc>
              <a:spcAft>
                <a:spcPts val="1000"/>
              </a:spcAft>
            </a:pPr>
            <a:r>
              <a:rPr lang="uk-UA" sz="2000">
                <a:latin typeface="Times New Roman" pitchFamily="18" charset="0"/>
                <a:ea typeface="Calibri" pitchFamily="34" charset="0"/>
                <a:cs typeface="Times New Roman" pitchFamily="18" charset="0"/>
              </a:rPr>
              <a:t>Це такий тип успадковування, в разі якого ген локалізований в У-хромосомі, або якщо ген рецесивний і розташований в негомологічній ділянці У-хромосоми, то хворіють лише хлопчики: у хворого батька всі сини будуть хворими, а доньки здоровими.</a:t>
            </a:r>
            <a:endParaRPr lang="uk-UA" sz="2000">
              <a:latin typeface="Calibri" pitchFamily="34" charset="0"/>
              <a:ea typeface="Calibri" pitchFamily="34" charset="0"/>
              <a:cs typeface="Times New Roman" pitchFamily="18" charset="0"/>
            </a:endParaRPr>
          </a:p>
          <a:p>
            <a:pPr>
              <a:lnSpc>
                <a:spcPct val="115000"/>
              </a:lnSpc>
              <a:spcAft>
                <a:spcPts val="1000"/>
              </a:spcAft>
            </a:pPr>
            <a:r>
              <a:rPr lang="uk-UA" sz="2000">
                <a:latin typeface="Times New Roman" pitchFamily="18" charset="0"/>
                <a:ea typeface="Calibri" pitchFamily="34" charset="0"/>
                <a:cs typeface="Times New Roman" pitchFamily="18" charset="0"/>
              </a:rPr>
              <a:t>Такі гени призводять до появи перетинок між пальцями і до гіпертрихозу вушної раковини (мал. 10).</a:t>
            </a:r>
            <a:endParaRPr lang="uk-UA" sz="2000">
              <a:latin typeface="Calibri" pitchFamily="34" charset="0"/>
              <a:ea typeface="Calibri" pitchFamily="34" charset="0"/>
              <a:cs typeface="Times New Roman" pitchFamily="18" charset="0"/>
            </a:endParaRPr>
          </a:p>
          <a:p>
            <a:pPr>
              <a:lnSpc>
                <a:spcPct val="115000"/>
              </a:lnSpc>
              <a:spcAft>
                <a:spcPts val="1000"/>
              </a:spcAft>
            </a:pPr>
            <a:r>
              <a:rPr lang="uk-UA" sz="2000">
                <a:latin typeface="Times New Roman" pitchFamily="18" charset="0"/>
                <a:ea typeface="Calibri" pitchFamily="34" charset="0"/>
                <a:cs typeface="Times New Roman" pitchFamily="18" charset="0"/>
              </a:rPr>
              <a:t>Патологічний ген, успадкований від батьків, називається сегрегантним, а хворий — сегрегантом. Патологічний ген, який з’явився спонтанно внаслідок нової мутації у гаметах батьків, називається мутантним, а індивід зі зміненою структурою хромосом — мутантом. Виявлення захворювання (сегрегантного і мутантного) в нащадків має суттєве значення для прогнозування захворювання.</a:t>
            </a:r>
            <a:endParaRPr lang="uk-UA" sz="2000">
              <a:latin typeface="Calibri" pitchFamily="34" charset="0"/>
              <a:ea typeface="Calibri" pitchFamily="34" charset="0"/>
              <a:cs typeface="Times New Roman" pitchFamily="18" charset="0"/>
            </a:endParaRPr>
          </a:p>
          <a:p>
            <a:r>
              <a:rPr lang="uk-UA" sz="2000">
                <a:latin typeface="Times New Roman" pitchFamily="18" charset="0"/>
                <a:ea typeface="Calibri" pitchFamily="34" charset="0"/>
                <a:cs typeface="Times New Roman" pitchFamily="18" charset="0"/>
              </a:rPr>
              <a:t>Крім перелічених вище ще існують мультифакторіальні (полігенні) захворювання, які характеризуються складнішими типами успадковування.</a:t>
            </a:r>
            <a:endParaRPr lang="uk-UA" sz="2000">
              <a:latin typeface="Trebuchet MS"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Рисунок 1"/>
          <p:cNvPicPr>
            <a:picLocks noChangeAspect="1" noChangeArrowheads="1"/>
          </p:cNvPicPr>
          <p:nvPr/>
        </p:nvPicPr>
        <p:blipFill>
          <a:blip r:embed="rId2" cstate="print"/>
          <a:srcRect/>
          <a:stretch>
            <a:fillRect/>
          </a:stretch>
        </p:blipFill>
        <p:spPr bwMode="auto">
          <a:xfrm>
            <a:off x="1762125" y="1187450"/>
            <a:ext cx="5002213" cy="5307013"/>
          </a:xfrm>
          <a:prstGeom prst="rect">
            <a:avLst/>
          </a:prstGeom>
          <a:noFill/>
          <a:ln w="9525">
            <a:noFill/>
            <a:miter lim="800000"/>
            <a:headEnd/>
            <a:tailEnd/>
          </a:ln>
        </p:spPr>
      </p:pic>
      <p:sp>
        <p:nvSpPr>
          <p:cNvPr id="57346" name="Прямоугольник 2"/>
          <p:cNvSpPr>
            <a:spLocks noChangeArrowheads="1"/>
          </p:cNvSpPr>
          <p:nvPr/>
        </p:nvSpPr>
        <p:spPr bwMode="auto">
          <a:xfrm>
            <a:off x="968375" y="-44450"/>
            <a:ext cx="6413500" cy="1084263"/>
          </a:xfrm>
          <a:prstGeom prst="rect">
            <a:avLst/>
          </a:prstGeom>
          <a:noFill/>
          <a:ln w="9525">
            <a:noFill/>
            <a:miter lim="800000"/>
            <a:headEnd/>
            <a:tailEnd/>
          </a:ln>
        </p:spPr>
        <p:txBody>
          <a:bodyPr>
            <a:spAutoFit/>
          </a:bodyPr>
          <a:lstStyle/>
          <a:p>
            <a:pPr algn="ctr">
              <a:lnSpc>
                <a:spcPct val="115000"/>
              </a:lnSpc>
              <a:spcAft>
                <a:spcPts val="1000"/>
              </a:spcAft>
            </a:pPr>
            <a:r>
              <a:rPr lang="uk-UA" sz="2800">
                <a:latin typeface="Times New Roman" pitchFamily="18" charset="0"/>
                <a:ea typeface="Calibri" pitchFamily="34" charset="0"/>
                <a:cs typeface="Times New Roman" pitchFamily="18" charset="0"/>
              </a:rPr>
              <a:t>Схема родоводу людей з перетинкою між пальцями за У-зчепленим типом</a:t>
            </a:r>
            <a:endParaRPr lang="uk-UA" sz="2800">
              <a:latin typeface="Trebuchet MS" pitchFamily="34" charset="0"/>
              <a:ea typeface="Calibri" pitchFamily="34"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Прямоугольник 3"/>
          <p:cNvSpPr>
            <a:spLocks noChangeArrowheads="1"/>
          </p:cNvSpPr>
          <p:nvPr/>
        </p:nvSpPr>
        <p:spPr bwMode="auto">
          <a:xfrm>
            <a:off x="323850" y="831850"/>
            <a:ext cx="8712200" cy="5741988"/>
          </a:xfrm>
          <a:prstGeom prst="rect">
            <a:avLst/>
          </a:prstGeom>
          <a:noFill/>
          <a:ln w="9525">
            <a:noFill/>
            <a:miter lim="800000"/>
            <a:headEnd/>
            <a:tailEnd/>
          </a:ln>
        </p:spPr>
        <p:txBody>
          <a:bodyPr>
            <a:spAutoFit/>
          </a:bodyPr>
          <a:lstStyle/>
          <a:p>
            <a:pPr algn="just">
              <a:lnSpc>
                <a:spcPct val="115000"/>
              </a:lnSpc>
              <a:spcAft>
                <a:spcPts val="1000"/>
              </a:spcAft>
            </a:pPr>
            <a:r>
              <a:rPr lang="uk-UA" sz="2400">
                <a:latin typeface="Times New Roman" pitchFamily="18" charset="0"/>
                <a:ea typeface="Calibri" pitchFamily="34" charset="0"/>
                <a:cs typeface="Times New Roman" pitchFamily="18" charset="0"/>
              </a:rPr>
              <a:t>Поза сумнівом, людина, як і всі інші організми, випробовує вплив мутаційного процесу – мутаційний тиск. Такі чинники, як міграція, або потік генів, вибірковість спаровування, дрейф генів в ізольованих популяціях, зберігають своє значення і для людини. Головний чинник еволюції – природний відбір – не грає тієї ролі в людському суспільстві, яку він грає в популяціях всіх інших організмів.</a:t>
            </a:r>
            <a:endParaRPr lang="uk-UA" sz="2400">
              <a:latin typeface="Calibri" pitchFamily="34" charset="0"/>
              <a:ea typeface="Calibri" pitchFamily="34" charset="0"/>
              <a:cs typeface="Times New Roman" pitchFamily="18" charset="0"/>
            </a:endParaRPr>
          </a:p>
          <a:p>
            <a:pPr algn="just">
              <a:lnSpc>
                <a:spcPct val="115000"/>
              </a:lnSpc>
              <a:spcAft>
                <a:spcPts val="1000"/>
              </a:spcAft>
            </a:pPr>
            <a:r>
              <a:rPr lang="uk-UA" sz="2400">
                <a:latin typeface="Times New Roman" pitchFamily="18" charset="0"/>
                <a:ea typeface="Calibri" pitchFamily="34" charset="0"/>
                <a:cs typeface="Times New Roman" pitchFamily="18" charset="0"/>
              </a:rPr>
              <a:t>Проте це не означає, що людина зовсім закінчила свою еволюцію. Еволюція людини перейшла переважно в сферу соціальну. Власне соціальна сфера еволюції – це культура. Багато дослідників разом з генетичною спадковістю пропонують розглядати сигнальну спадковість (М. Е. Лобашев), соціальну спадковість (Н. П. Дубінін), спадкоємність (З. Н. Давіденков).</a:t>
            </a:r>
            <a:endParaRPr lang="uk-UA" sz="2400">
              <a:latin typeface="Calibri" pitchFamily="34" charset="0"/>
              <a:ea typeface="Calibri" pitchFamily="34" charset="0"/>
              <a:cs typeface="Times New Roman" pitchFamily="18" charset="0"/>
            </a:endParaRPr>
          </a:p>
        </p:txBody>
      </p:sp>
      <p:sp>
        <p:nvSpPr>
          <p:cNvPr id="21506" name="Прямоугольник 4"/>
          <p:cNvSpPr>
            <a:spLocks noChangeArrowheads="1"/>
          </p:cNvSpPr>
          <p:nvPr/>
        </p:nvSpPr>
        <p:spPr bwMode="auto">
          <a:xfrm>
            <a:off x="1949450" y="127000"/>
            <a:ext cx="5246688" cy="652463"/>
          </a:xfrm>
          <a:prstGeom prst="rect">
            <a:avLst/>
          </a:prstGeom>
          <a:noFill/>
          <a:ln w="9525">
            <a:noFill/>
            <a:miter lim="800000"/>
            <a:headEnd/>
            <a:tailEnd/>
          </a:ln>
        </p:spPr>
        <p:txBody>
          <a:bodyPr wrap="none">
            <a:spAutoFit/>
          </a:bodyPr>
          <a:lstStyle/>
          <a:p>
            <a:pPr algn="ctr">
              <a:lnSpc>
                <a:spcPct val="115000"/>
              </a:lnSpc>
              <a:spcAft>
                <a:spcPts val="1000"/>
              </a:spcAft>
            </a:pPr>
            <a:r>
              <a:rPr lang="uk-UA" sz="3200" i="1">
                <a:latin typeface="Times New Roman" pitchFamily="18" charset="0"/>
                <a:cs typeface="Times New Roman" pitchFamily="18" charset="0"/>
              </a:rPr>
              <a:t>1. </a:t>
            </a:r>
            <a:r>
              <a:rPr lang="uk-UA" sz="3200" i="1">
                <a:latin typeface="Times New Roman" pitchFamily="18" charset="0"/>
                <a:ea typeface="Calibri" pitchFamily="34" charset="0"/>
                <a:cs typeface="Times New Roman" pitchFamily="18" charset="0"/>
              </a:rPr>
              <a:t>Біосоціальна суть людини</a:t>
            </a:r>
            <a:endParaRPr lang="uk-UA" sz="3200">
              <a:latin typeface="Calibri" pitchFamily="34" charset="0"/>
              <a:ea typeface="Calibri" pitchFamily="34"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http://intranet.tdmu.edu.ua/data/kafedra/internal/med_biologia/classes_stud/uk/med/biol/ptn/%D0%93%D0%B5%D0%BD%D0%B5%D1%82%D0%B8%D0%BA%D0%B0/3_%D0%BA%D1%83%D1%80%D1%81/%D0%A2%D0%B5%D0%BC%D0%B0%2010.files/image018.gif"/>
          <p:cNvPicPr>
            <a:picLocks noChangeAspect="1" noChangeArrowheads="1"/>
          </p:cNvPicPr>
          <p:nvPr/>
        </p:nvPicPr>
        <p:blipFill>
          <a:blip r:embed="rId2" cstate="print"/>
          <a:srcRect/>
          <a:stretch>
            <a:fillRect/>
          </a:stretch>
        </p:blipFill>
        <p:spPr bwMode="auto">
          <a:xfrm>
            <a:off x="323850" y="333375"/>
            <a:ext cx="8640763" cy="626427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Прямоугольник 1"/>
          <p:cNvSpPr>
            <a:spLocks noChangeArrowheads="1"/>
          </p:cNvSpPr>
          <p:nvPr/>
        </p:nvSpPr>
        <p:spPr bwMode="auto">
          <a:xfrm>
            <a:off x="2366963" y="273050"/>
            <a:ext cx="4875212" cy="522288"/>
          </a:xfrm>
          <a:prstGeom prst="rect">
            <a:avLst/>
          </a:prstGeom>
          <a:noFill/>
          <a:ln w="9525">
            <a:noFill/>
            <a:miter lim="800000"/>
            <a:headEnd/>
            <a:tailEnd/>
          </a:ln>
        </p:spPr>
        <p:txBody>
          <a:bodyPr wrap="none">
            <a:spAutoFit/>
          </a:bodyPr>
          <a:lstStyle/>
          <a:p>
            <a:r>
              <a:rPr lang="uk-UA" sz="2800" b="1">
                <a:latin typeface="Times New Roman" pitchFamily="18" charset="0"/>
                <a:cs typeface="Calibri" pitchFamily="34" charset="0"/>
              </a:rPr>
              <a:t>2.</a:t>
            </a:r>
            <a:r>
              <a:rPr lang="uk-UA" sz="2800">
                <a:latin typeface="Times New Roman" pitchFamily="18" charset="0"/>
                <a:cs typeface="Calibri" pitchFamily="34" charset="0"/>
              </a:rPr>
              <a:t> </a:t>
            </a:r>
            <a:r>
              <a:rPr lang="uk-UA" sz="2800" b="1" i="1">
                <a:latin typeface="Times New Roman" pitchFamily="18" charset="0"/>
                <a:cs typeface="Calibri" pitchFamily="34" charset="0"/>
              </a:rPr>
              <a:t>БЛИЗНЮКОВИЙ МЕТОД</a:t>
            </a:r>
            <a:r>
              <a:rPr lang="uk-UA" sz="2800">
                <a:latin typeface="Times New Roman" pitchFamily="18" charset="0"/>
                <a:cs typeface="Calibri" pitchFamily="34" charset="0"/>
              </a:rPr>
              <a:t> </a:t>
            </a:r>
            <a:endParaRPr lang="uk-UA" sz="2800">
              <a:latin typeface="Trebuchet MS" pitchFamily="34" charset="0"/>
            </a:endParaRPr>
          </a:p>
        </p:txBody>
      </p:sp>
      <p:sp>
        <p:nvSpPr>
          <p:cNvPr id="59394" name="Прямоугольник 2"/>
          <p:cNvSpPr>
            <a:spLocks noChangeArrowheads="1"/>
          </p:cNvSpPr>
          <p:nvPr/>
        </p:nvSpPr>
        <p:spPr bwMode="auto">
          <a:xfrm>
            <a:off x="309563" y="1225550"/>
            <a:ext cx="8175625" cy="3387725"/>
          </a:xfrm>
          <a:prstGeom prst="rect">
            <a:avLst/>
          </a:prstGeom>
          <a:noFill/>
          <a:ln w="9525">
            <a:noFill/>
            <a:miter lim="800000"/>
            <a:headEnd/>
            <a:tailEnd/>
          </a:ln>
        </p:spPr>
        <p:txBody>
          <a:bodyPr>
            <a:spAutoFit/>
          </a:bodyPr>
          <a:lstStyle/>
          <a:p>
            <a:r>
              <a:rPr lang="ru-RU" noProof="1"/>
              <a:t>Для клінічної генетики у вивченні закономірностей успадкування патологічної ознаки особливо важливого значення набув близнюковий метод, який запровадив англійський учений Ф. Гальтон (1876).</a:t>
            </a:r>
          </a:p>
          <a:p>
            <a:r>
              <a:rPr lang="ru-RU" noProof="1"/>
              <a:t>Його використовують для встановлення ступеня спадкової зумовленості досліджуваних ознак.</a:t>
            </a:r>
          </a:p>
          <a:p>
            <a:r>
              <a:rPr lang="ru-RU" noProof="1"/>
              <a:t>Метод ґрунтується на трьох положеннях:</a:t>
            </a:r>
          </a:p>
          <a:p>
            <a:r>
              <a:rPr lang="ru-RU" noProof="1"/>
              <a:t>Монозиготи мають ідентичні генотипи, а дизиготи – різні генотипи.</a:t>
            </a:r>
          </a:p>
          <a:p>
            <a:r>
              <a:rPr lang="ru-RU" noProof="1"/>
              <a:t>Середовище, в якому розвиваються близнюки і яке впливає на прояв ознак, може бути однаковим і неоднаковим для одної і тої ж пари близнюків.</a:t>
            </a:r>
          </a:p>
          <a:p>
            <a:r>
              <a:rPr lang="ru-RU" noProof="1"/>
              <a:t>Всі властивості організму визначаються взаємно за участю генотипу і середовища.</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5" descr="U12_02_06"/>
          <p:cNvPicPr>
            <a:picLocks noChangeAspect="1" noChangeArrowheads="1"/>
          </p:cNvPicPr>
          <p:nvPr/>
        </p:nvPicPr>
        <p:blipFill>
          <a:blip r:embed="rId2" cstate="print"/>
          <a:srcRect/>
          <a:stretch>
            <a:fillRect/>
          </a:stretch>
        </p:blipFill>
        <p:spPr bwMode="auto">
          <a:xfrm>
            <a:off x="1295400" y="2895600"/>
            <a:ext cx="6324600" cy="3328988"/>
          </a:xfrm>
          <a:prstGeom prst="rect">
            <a:avLst/>
          </a:prstGeom>
          <a:noFill/>
          <a:ln w="9525">
            <a:noFill/>
            <a:miter lim="800000"/>
            <a:headEnd/>
            <a:tailEnd/>
          </a:ln>
        </p:spPr>
      </p:pic>
      <p:sp>
        <p:nvSpPr>
          <p:cNvPr id="60418" name="Rectangle 7"/>
          <p:cNvSpPr>
            <a:spLocks noGrp="1" noChangeArrowheads="1"/>
          </p:cNvSpPr>
          <p:nvPr>
            <p:ph type="title" idx="4294967295"/>
          </p:nvPr>
        </p:nvSpPr>
        <p:spPr>
          <a:xfrm>
            <a:off x="457200" y="1447800"/>
            <a:ext cx="8229600" cy="1143000"/>
          </a:xfrm>
        </p:spPr>
        <p:txBody>
          <a:bodyPr anchor="ctr"/>
          <a:lstStyle/>
          <a:p>
            <a:pPr eaLnBrk="1" hangingPunct="1"/>
            <a:r>
              <a:rPr lang="ru-RU" sz="2400" b="1" i="1" smtClean="0">
                <a:solidFill>
                  <a:schemeClr val="accent2"/>
                </a:solidFill>
              </a:rPr>
              <a:t>Однояйц</a:t>
            </a:r>
            <a:r>
              <a:rPr lang="uk-UA" sz="2400" b="1" i="1" smtClean="0">
                <a:solidFill>
                  <a:schemeClr val="accent2"/>
                </a:solidFill>
              </a:rPr>
              <a:t>еві</a:t>
            </a:r>
            <a:r>
              <a:rPr lang="ru-RU" sz="2400" b="1" i="1" smtClean="0">
                <a:solidFill>
                  <a:schemeClr val="accent2"/>
                </a:solidFill>
              </a:rPr>
              <a:t>                                    (монозиготн</a:t>
            </a:r>
            <a:r>
              <a:rPr lang="uk-UA" sz="2400" b="1" i="1" smtClean="0">
                <a:solidFill>
                  <a:schemeClr val="accent2"/>
                </a:solidFill>
              </a:rPr>
              <a:t>і</a:t>
            </a:r>
            <a:r>
              <a:rPr lang="ru-RU" sz="2400" b="1" i="1" smtClean="0">
                <a:solidFill>
                  <a:schemeClr val="accent2"/>
                </a:solidFill>
              </a:rPr>
              <a:t>, </a:t>
            </a:r>
            <a:r>
              <a:rPr lang="uk-UA" sz="2400" b="1" i="1" smtClean="0">
                <a:solidFill>
                  <a:schemeClr val="accent2"/>
                </a:solidFill>
              </a:rPr>
              <a:t>і</a:t>
            </a:r>
            <a:r>
              <a:rPr lang="ru-RU" sz="2400" b="1" i="1" smtClean="0">
                <a:solidFill>
                  <a:schemeClr val="accent2"/>
                </a:solidFill>
              </a:rPr>
              <a:t>дентичн</a:t>
            </a:r>
            <a:r>
              <a:rPr lang="uk-UA" sz="2400" b="1" i="1" smtClean="0">
                <a:solidFill>
                  <a:schemeClr val="accent2"/>
                </a:solidFill>
              </a:rPr>
              <a:t>і</a:t>
            </a:r>
            <a:r>
              <a:rPr lang="ru-RU" sz="2400" b="1" i="1" smtClean="0">
                <a:solidFill>
                  <a:schemeClr val="accent2"/>
                </a:solidFill>
              </a:rPr>
              <a:t>) близн</a:t>
            </a:r>
            <a:r>
              <a:rPr lang="uk-UA" sz="2400" b="1" i="1" smtClean="0">
                <a:solidFill>
                  <a:schemeClr val="accent2"/>
                </a:solidFill>
              </a:rPr>
              <a:t>юки</a:t>
            </a:r>
            <a:endParaRPr lang="ru-RU" sz="2400" b="1" i="1" smtClean="0">
              <a:solidFill>
                <a:schemeClr val="accent2"/>
              </a:solidFill>
            </a:endParaRPr>
          </a:p>
        </p:txBody>
      </p:sp>
    </p:spTree>
  </p:cSld>
  <p:clrMapOvr>
    <a:masterClrMapping/>
  </p:clrMapOvr>
  <p:transition>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 descr="U12_02_06"/>
          <p:cNvPicPr>
            <a:picLocks noChangeAspect="1" noChangeArrowheads="1"/>
          </p:cNvPicPr>
          <p:nvPr/>
        </p:nvPicPr>
        <p:blipFill>
          <a:blip r:embed="rId2" cstate="print"/>
          <a:srcRect/>
          <a:stretch>
            <a:fillRect/>
          </a:stretch>
        </p:blipFill>
        <p:spPr bwMode="auto">
          <a:xfrm>
            <a:off x="304800" y="1143000"/>
            <a:ext cx="5105400" cy="2686050"/>
          </a:xfrm>
          <a:prstGeom prst="rect">
            <a:avLst/>
          </a:prstGeom>
          <a:noFill/>
          <a:ln w="9525">
            <a:noFill/>
            <a:miter lim="800000"/>
            <a:headEnd/>
            <a:tailEnd/>
          </a:ln>
        </p:spPr>
      </p:pic>
      <p:pic>
        <p:nvPicPr>
          <p:cNvPr id="61442" name="Picture 5" descr="U12_02_07"/>
          <p:cNvPicPr>
            <a:picLocks noChangeAspect="1" noChangeArrowheads="1"/>
          </p:cNvPicPr>
          <p:nvPr/>
        </p:nvPicPr>
        <p:blipFill>
          <a:blip r:embed="rId3" cstate="print"/>
          <a:srcRect/>
          <a:stretch>
            <a:fillRect/>
          </a:stretch>
        </p:blipFill>
        <p:spPr bwMode="auto">
          <a:xfrm>
            <a:off x="3276600" y="3810000"/>
            <a:ext cx="5715000" cy="2857500"/>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Рисунок 1"/>
          <p:cNvPicPr>
            <a:picLocks noChangeAspect="1" noChangeArrowheads="1"/>
          </p:cNvPicPr>
          <p:nvPr/>
        </p:nvPicPr>
        <p:blipFill>
          <a:blip r:embed="rId2" cstate="print"/>
          <a:srcRect t="941" r="4111"/>
          <a:stretch>
            <a:fillRect/>
          </a:stretch>
        </p:blipFill>
        <p:spPr bwMode="auto">
          <a:xfrm>
            <a:off x="914400" y="268288"/>
            <a:ext cx="6280150" cy="6589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p:cNvSpPr>
          <p:nvPr>
            <p:ph type="body" idx="1"/>
          </p:nvPr>
        </p:nvSpPr>
        <p:spPr>
          <a:xfrm>
            <a:off x="1152525" y="1189038"/>
            <a:ext cx="6348413" cy="3881437"/>
          </a:xfrm>
        </p:spPr>
        <p:txBody>
          <a:bodyPr/>
          <a:lstStyle/>
          <a:p>
            <a:pPr>
              <a:lnSpc>
                <a:spcPct val="80000"/>
              </a:lnSpc>
              <a:buFont typeface="Wingdings 3" pitchFamily="18" charset="2"/>
              <a:buNone/>
            </a:pPr>
            <a:r>
              <a:rPr lang="ru-RU" noProof="1" smtClean="0">
                <a:solidFill>
                  <a:schemeClr val="tx1"/>
                </a:solidFill>
              </a:rPr>
              <a:t>Як відомо, близнюки можуть розвиватися з одного заплідненого яйця (монозиготні, МЗ), або з двох запліднених одночасно різних яйцеклітин (дизиготні, ДЗ).</a:t>
            </a:r>
          </a:p>
          <a:p>
            <a:pPr>
              <a:lnSpc>
                <a:spcPct val="80000"/>
              </a:lnSpc>
              <a:buFont typeface="Wingdings 3" pitchFamily="18" charset="2"/>
              <a:buNone/>
            </a:pPr>
            <a:r>
              <a:rPr lang="ru-RU" noProof="1" smtClean="0">
                <a:solidFill>
                  <a:schemeClr val="tx1"/>
                </a:solidFill>
              </a:rPr>
              <a:t>З метою оцінки ролі спадковості в розвитку тієї чи іншої ознаки проводять розрахунки за формулою:</a:t>
            </a:r>
          </a:p>
          <a:p>
            <a:pPr>
              <a:lnSpc>
                <a:spcPct val="80000"/>
              </a:lnSpc>
            </a:pPr>
            <a:r>
              <a:rPr lang="ru-RU" noProof="1" smtClean="0">
                <a:solidFill>
                  <a:schemeClr val="tx1"/>
                </a:solidFill>
              </a:rPr>
              <a:t> </a:t>
            </a:r>
          </a:p>
          <a:p>
            <a:pPr>
              <a:lnSpc>
                <a:spcPct val="80000"/>
              </a:lnSpc>
            </a:pPr>
            <a:r>
              <a:rPr lang="ru-RU" noProof="1" smtClean="0">
                <a:solidFill>
                  <a:schemeClr val="tx1"/>
                </a:solidFill>
              </a:rPr>
              <a:t>               Н = </a:t>
            </a:r>
            <a:r>
              <a:rPr lang="ru-RU" u="sng" noProof="1" smtClean="0">
                <a:solidFill>
                  <a:schemeClr val="tx1"/>
                </a:solidFill>
              </a:rPr>
              <a:t>% подібності МЗ – % подібності ДЗ </a:t>
            </a:r>
            <a:r>
              <a:rPr lang="ru-RU" noProof="1" smtClean="0">
                <a:solidFill>
                  <a:schemeClr val="tx1"/>
                </a:solidFill>
              </a:rPr>
              <a:t> ,</a:t>
            </a:r>
          </a:p>
          <a:p>
            <a:pPr>
              <a:lnSpc>
                <a:spcPct val="80000"/>
              </a:lnSpc>
            </a:pPr>
            <a:r>
              <a:rPr lang="ru-RU" noProof="1" smtClean="0">
                <a:solidFill>
                  <a:schemeClr val="tx1"/>
                </a:solidFill>
              </a:rPr>
              <a:t>                                      100 – % подібності ДЗ</a:t>
            </a:r>
          </a:p>
          <a:p>
            <a:pPr>
              <a:lnSpc>
                <a:spcPct val="80000"/>
              </a:lnSpc>
            </a:pPr>
            <a:r>
              <a:rPr lang="ru-RU" noProof="1" smtClean="0">
                <a:solidFill>
                  <a:schemeClr val="tx1"/>
                </a:solidFill>
              </a:rPr>
              <a:t> </a:t>
            </a:r>
          </a:p>
          <a:p>
            <a:pPr>
              <a:lnSpc>
                <a:spcPct val="80000"/>
              </a:lnSpc>
              <a:buFont typeface="Wingdings 3" pitchFamily="18" charset="2"/>
              <a:buNone/>
            </a:pPr>
            <a:r>
              <a:rPr lang="ru-RU" noProof="1" smtClean="0">
                <a:solidFill>
                  <a:schemeClr val="tx1"/>
                </a:solidFill>
              </a:rPr>
              <a:t>де Н – коефіцієнт спадковості (англ. </a:t>
            </a:r>
            <a:r>
              <a:rPr lang="en-US" i="1" noProof="1" smtClean="0">
                <a:solidFill>
                  <a:schemeClr val="tx1"/>
                </a:solidFill>
              </a:rPr>
              <a:t>heredity</a:t>
            </a:r>
            <a:r>
              <a:rPr lang="en-US" noProof="1" smtClean="0">
                <a:solidFill>
                  <a:schemeClr val="tx1"/>
                </a:solidFill>
              </a:rPr>
              <a:t> – </a:t>
            </a:r>
            <a:r>
              <a:rPr lang="ru-RU" noProof="1" smtClean="0">
                <a:solidFill>
                  <a:schemeClr val="tx1"/>
                </a:solidFill>
              </a:rPr>
              <a:t>спадковість), МЗ – монозиготи, ДЗ – дизиготи.</a:t>
            </a:r>
          </a:p>
          <a:p>
            <a:pPr>
              <a:lnSpc>
                <a:spcPct val="80000"/>
              </a:lnSpc>
              <a:buFont typeface="Wingdings 3" pitchFamily="18" charset="2"/>
              <a:buNone/>
            </a:pPr>
            <a:r>
              <a:rPr lang="ru-RU" noProof="1" smtClean="0">
                <a:solidFill>
                  <a:schemeClr val="tx1"/>
                </a:solidFill>
              </a:rPr>
              <a:t>Якщо значення коефіцієнта Н близьке або дорівнює одиниці, то ознака цілком визначається генотиповим чинником; якщо коефіцієнт Н близький або дорівнює нулю – визначальна роль належить фенотиповим чинникам. При коефіцієнті Н, який коливається в межах 0,5, можна вважати вплив спадковості і середовища на формування ознаки приблизно рівнозначним.</a:t>
            </a:r>
          </a:p>
          <a:p>
            <a:pPr>
              <a:lnSpc>
                <a:spcPct val="80000"/>
              </a:lnSpc>
            </a:pPr>
            <a:endParaRPr lang="ru-RU" smtClean="0">
              <a:solidFill>
                <a:schemeClr val="tx1"/>
              </a:solidFill>
            </a:endParaRPr>
          </a:p>
          <a:p>
            <a:pPr>
              <a:lnSpc>
                <a:spcPct val="80000"/>
              </a:lnSpc>
            </a:pPr>
            <a:endParaRPr lang="ru-RU" sz="140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Прямоугольник 3"/>
          <p:cNvSpPr>
            <a:spLocks noChangeArrowheads="1"/>
          </p:cNvSpPr>
          <p:nvPr/>
        </p:nvSpPr>
        <p:spPr bwMode="auto">
          <a:xfrm>
            <a:off x="0" y="376238"/>
            <a:ext cx="9144000" cy="3925887"/>
          </a:xfrm>
          <a:prstGeom prst="rect">
            <a:avLst/>
          </a:prstGeom>
          <a:noFill/>
          <a:ln w="9525">
            <a:noFill/>
            <a:miter lim="800000"/>
            <a:headEnd/>
            <a:tailEnd/>
          </a:ln>
        </p:spPr>
        <p:txBody>
          <a:bodyPr>
            <a:spAutoFit/>
          </a:bodyPr>
          <a:lstStyle/>
          <a:p>
            <a:pPr algn="just">
              <a:lnSpc>
                <a:spcPct val="150000"/>
              </a:lnSpc>
              <a:spcAft>
                <a:spcPts val="1000"/>
              </a:spcAft>
            </a:pPr>
            <a:r>
              <a:rPr lang="uk-UA" sz="2400">
                <a:latin typeface="Times New Roman" pitchFamily="18" charset="0"/>
                <a:ea typeface="Calibri" pitchFamily="34" charset="0"/>
                <a:cs typeface="Times New Roman" pitchFamily="18" charset="0"/>
              </a:rPr>
              <a:t>ОБ і РБ зазвичай порівнюють по ряду показників на великому матеріалі. На основі одержаних даних обчислюють показники конкордантності (частоти схожості) і дискордантності (частоти відмінностей). Деякі приклади порівняння ОБ і РБ, надані в таблиці, показують, що у ОБ конкордантність значно вище, ніж у РБ, проте ступінь схожості для різних ознак варіює. Це дозволяє оцінити роль генотипу і середовища в їх прояві.</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Прямоугольник 1"/>
          <p:cNvSpPr>
            <a:spLocks noChangeArrowheads="1"/>
          </p:cNvSpPr>
          <p:nvPr/>
        </p:nvSpPr>
        <p:spPr bwMode="auto">
          <a:xfrm>
            <a:off x="363538" y="403225"/>
            <a:ext cx="8242300" cy="908050"/>
          </a:xfrm>
          <a:prstGeom prst="rect">
            <a:avLst/>
          </a:prstGeom>
          <a:noFill/>
          <a:ln w="9525">
            <a:noFill/>
            <a:miter lim="800000"/>
            <a:headEnd/>
            <a:tailEnd/>
          </a:ln>
        </p:spPr>
        <p:txBody>
          <a:bodyPr>
            <a:spAutoFit/>
          </a:bodyPr>
          <a:lstStyle/>
          <a:p>
            <a:pPr algn="just">
              <a:lnSpc>
                <a:spcPct val="115000"/>
              </a:lnSpc>
              <a:spcAft>
                <a:spcPts val="1000"/>
              </a:spcAft>
            </a:pPr>
            <a:r>
              <a:rPr lang="uk-UA" sz="2400">
                <a:latin typeface="Times New Roman" pitchFamily="18" charset="0"/>
                <a:ea typeface="Calibri" pitchFamily="34" charset="0"/>
                <a:cs typeface="Times New Roman" pitchFamily="18" charset="0"/>
              </a:rPr>
              <a:t>Запропоновано декілька способів кількісного виразу частки спадковості в розвитку ознаки. Простий з них:</a:t>
            </a:r>
          </a:p>
        </p:txBody>
      </p:sp>
      <p:pic>
        <p:nvPicPr>
          <p:cNvPr id="65538" name="Рисунок 2"/>
          <p:cNvPicPr>
            <a:picLocks noChangeAspect="1" noChangeArrowheads="1"/>
          </p:cNvPicPr>
          <p:nvPr/>
        </p:nvPicPr>
        <p:blipFill>
          <a:blip r:embed="rId2" cstate="print"/>
          <a:srcRect/>
          <a:stretch>
            <a:fillRect/>
          </a:stretch>
        </p:blipFill>
        <p:spPr bwMode="auto">
          <a:xfrm>
            <a:off x="3208338" y="1311275"/>
            <a:ext cx="2552700" cy="1081088"/>
          </a:xfrm>
          <a:prstGeom prst="rect">
            <a:avLst/>
          </a:prstGeom>
          <a:noFill/>
          <a:ln w="9525">
            <a:noFill/>
            <a:miter lim="800000"/>
            <a:headEnd/>
            <a:tailEnd/>
          </a:ln>
        </p:spPr>
      </p:pic>
      <p:sp>
        <p:nvSpPr>
          <p:cNvPr id="65539" name="Прямоугольник 3"/>
          <p:cNvSpPr>
            <a:spLocks noChangeArrowheads="1"/>
          </p:cNvSpPr>
          <p:nvPr/>
        </p:nvSpPr>
        <p:spPr bwMode="auto">
          <a:xfrm>
            <a:off x="363538" y="2392363"/>
            <a:ext cx="8485187" cy="933450"/>
          </a:xfrm>
          <a:prstGeom prst="rect">
            <a:avLst/>
          </a:prstGeom>
          <a:noFill/>
          <a:ln w="9525">
            <a:noFill/>
            <a:miter lim="800000"/>
            <a:headEnd/>
            <a:tailEnd/>
          </a:ln>
        </p:spPr>
        <p:txBody>
          <a:bodyPr>
            <a:spAutoFit/>
          </a:bodyPr>
          <a:lstStyle/>
          <a:p>
            <a:pPr algn="just">
              <a:lnSpc>
                <a:spcPct val="115000"/>
              </a:lnSpc>
              <a:spcAft>
                <a:spcPts val="1000"/>
              </a:spcAft>
            </a:pPr>
            <a:r>
              <a:rPr lang="uk-UA" sz="2400">
                <a:latin typeface="Times New Roman" pitchFamily="18" charset="0"/>
                <a:ea typeface="Calibri" pitchFamily="34" charset="0"/>
                <a:cs typeface="Times New Roman" pitchFamily="18" charset="0"/>
              </a:rPr>
              <a:t>де Н – частка спадковості, М – конкордантність у ОБ, D – конкордантність у РБ.</a:t>
            </a:r>
            <a:endParaRPr lang="uk-UA">
              <a:latin typeface="Calibri" pitchFamily="34" charset="0"/>
              <a:ea typeface="Calibri" pitchFamily="34" charset="0"/>
              <a:cs typeface="Times New Roman" pitchFamily="18" charset="0"/>
            </a:endParaRPr>
          </a:p>
        </p:txBody>
      </p:sp>
      <p:sp>
        <p:nvSpPr>
          <p:cNvPr id="65540" name="Прямоугольник 4"/>
          <p:cNvSpPr>
            <a:spLocks noChangeArrowheads="1"/>
          </p:cNvSpPr>
          <p:nvPr/>
        </p:nvSpPr>
        <p:spPr bwMode="auto">
          <a:xfrm>
            <a:off x="201613" y="3273425"/>
            <a:ext cx="8647112" cy="3584575"/>
          </a:xfrm>
          <a:prstGeom prst="rect">
            <a:avLst/>
          </a:prstGeom>
          <a:noFill/>
          <a:ln w="9525">
            <a:noFill/>
            <a:miter lim="800000"/>
            <a:headEnd/>
            <a:tailEnd/>
          </a:ln>
        </p:spPr>
        <p:txBody>
          <a:bodyPr>
            <a:spAutoFit/>
          </a:bodyPr>
          <a:lstStyle/>
          <a:p>
            <a:pPr algn="just">
              <a:lnSpc>
                <a:spcPct val="115000"/>
              </a:lnSpc>
              <a:spcAft>
                <a:spcPts val="1000"/>
              </a:spcAft>
            </a:pPr>
            <a:r>
              <a:rPr lang="uk-UA" sz="2400">
                <a:latin typeface="Times New Roman" pitchFamily="18" charset="0"/>
                <a:ea typeface="Calibri" pitchFamily="34" charset="0"/>
                <a:cs typeface="Times New Roman" pitchFamily="18" charset="0"/>
              </a:rPr>
              <a:t>Близнюковий метод дає цінні результати при вивченні морфологічних і фізіологічних ознак. Його можливості не слід переоцінювати, особливо в застосуванні до показників соціальної поведінки людини. Багато авторів намагалися аналізувати схильність до злочинів, використовуючи близнюковий метод.</a:t>
            </a:r>
          </a:p>
          <a:p>
            <a:pPr algn="just">
              <a:lnSpc>
                <a:spcPct val="115000"/>
              </a:lnSpc>
              <a:spcAft>
                <a:spcPts val="1000"/>
              </a:spcAft>
            </a:pPr>
            <a:r>
              <a:rPr lang="uk-UA" sz="2400">
                <a:latin typeface="Times New Roman" pitchFamily="18" charset="0"/>
                <a:ea typeface="Calibri" pitchFamily="34" charset="0"/>
                <a:cs typeface="Times New Roman" pitchFamily="18" charset="0"/>
              </a:rPr>
              <a:t>Конкордантність деяких ознак людини у однояйцевих і різнояйцевих близнюків.</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Прямоугольник 2"/>
          <p:cNvSpPr>
            <a:spLocks noChangeArrowheads="1"/>
          </p:cNvSpPr>
          <p:nvPr/>
        </p:nvSpPr>
        <p:spPr bwMode="auto">
          <a:xfrm>
            <a:off x="833438" y="0"/>
            <a:ext cx="7450137" cy="822325"/>
          </a:xfrm>
          <a:prstGeom prst="rect">
            <a:avLst/>
          </a:prstGeom>
          <a:noFill/>
          <a:ln w="9525">
            <a:noFill/>
            <a:miter lim="800000"/>
            <a:headEnd/>
            <a:tailEnd/>
          </a:ln>
        </p:spPr>
        <p:txBody>
          <a:bodyPr>
            <a:spAutoFit/>
          </a:bodyPr>
          <a:lstStyle/>
          <a:p>
            <a:pPr algn="ctr"/>
            <a:r>
              <a:rPr lang="uk-UA" sz="2400">
                <a:latin typeface="Times New Roman" pitchFamily="18" charset="0"/>
                <a:cs typeface="Calibri" pitchFamily="34" charset="0"/>
              </a:rPr>
              <a:t>Конкордантність деяких ознак людини у однояйцевих і різнояйцевих близнюків</a:t>
            </a:r>
            <a:endParaRPr lang="uk-UA" sz="2400">
              <a:latin typeface="Trebuchet MS" pitchFamily="34" charset="0"/>
            </a:endParaRPr>
          </a:p>
        </p:txBody>
      </p:sp>
      <p:pic>
        <p:nvPicPr>
          <p:cNvPr id="66562" name="Рисунок 3"/>
          <p:cNvPicPr>
            <a:picLocks noChangeAspect="1" noChangeArrowheads="1"/>
          </p:cNvPicPr>
          <p:nvPr/>
        </p:nvPicPr>
        <p:blipFill>
          <a:blip r:embed="rId2" cstate="print"/>
          <a:srcRect/>
          <a:stretch>
            <a:fillRect/>
          </a:stretch>
        </p:blipFill>
        <p:spPr bwMode="auto">
          <a:xfrm>
            <a:off x="1317625" y="830263"/>
            <a:ext cx="5822950" cy="4827587"/>
          </a:xfrm>
          <a:prstGeom prst="rect">
            <a:avLst/>
          </a:prstGeom>
          <a:noFill/>
          <a:ln w="9525">
            <a:noFill/>
            <a:miter lim="800000"/>
            <a:headEnd/>
            <a:tailEnd/>
          </a:ln>
        </p:spPr>
      </p:pic>
      <p:sp>
        <p:nvSpPr>
          <p:cNvPr id="66563" name="Прямоугольник 4"/>
          <p:cNvSpPr>
            <a:spLocks noChangeArrowheads="1"/>
          </p:cNvSpPr>
          <p:nvPr/>
        </p:nvSpPr>
        <p:spPr bwMode="auto">
          <a:xfrm>
            <a:off x="-12700" y="5657850"/>
            <a:ext cx="9144000" cy="1200150"/>
          </a:xfrm>
          <a:prstGeom prst="rect">
            <a:avLst/>
          </a:prstGeom>
          <a:noFill/>
          <a:ln w="9525">
            <a:noFill/>
            <a:miter lim="800000"/>
            <a:headEnd/>
            <a:tailEnd/>
          </a:ln>
        </p:spPr>
        <p:txBody>
          <a:bodyPr>
            <a:spAutoFit/>
          </a:bodyPr>
          <a:lstStyle/>
          <a:p>
            <a:pPr>
              <a:spcAft>
                <a:spcPts val="1000"/>
              </a:spcAft>
            </a:pPr>
            <a:r>
              <a:rPr lang="uk-UA" sz="2400">
                <a:latin typeface="Times New Roman" pitchFamily="18" charset="0"/>
                <a:ea typeface="Calibri" pitchFamily="34" charset="0"/>
                <a:cs typeface="Times New Roman" pitchFamily="18" charset="0"/>
              </a:rPr>
              <a:t>З цієї таблиці виходить, що якщо один з пари близнят скоює злочин, то вірогідність того, що і другий близнюк злочинець, значно вище для ОБ, чим для РБ.</a:t>
            </a:r>
            <a:endParaRPr lang="uk-UA">
              <a:latin typeface="Calibri" pitchFamily="34" charset="0"/>
              <a:ea typeface="Calibri" pitchFamily="34"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Рисунок 2"/>
          <p:cNvPicPr>
            <a:picLocks noChangeAspect="1" noChangeArrowheads="1"/>
          </p:cNvPicPr>
          <p:nvPr/>
        </p:nvPicPr>
        <p:blipFill>
          <a:blip r:embed="rId2" cstate="print"/>
          <a:srcRect/>
          <a:stretch>
            <a:fillRect/>
          </a:stretch>
        </p:blipFill>
        <p:spPr bwMode="auto">
          <a:xfrm>
            <a:off x="2039938" y="0"/>
            <a:ext cx="5010150" cy="4914900"/>
          </a:xfrm>
          <a:prstGeom prst="rect">
            <a:avLst/>
          </a:prstGeom>
          <a:noFill/>
          <a:ln w="9525">
            <a:noFill/>
            <a:miter lim="800000"/>
            <a:headEnd/>
            <a:tailEnd/>
          </a:ln>
        </p:spPr>
      </p:pic>
      <p:sp>
        <p:nvSpPr>
          <p:cNvPr id="67586" name="Прямоугольник 3"/>
          <p:cNvSpPr>
            <a:spLocks noChangeArrowheads="1"/>
          </p:cNvSpPr>
          <p:nvPr/>
        </p:nvSpPr>
        <p:spPr bwMode="auto">
          <a:xfrm>
            <a:off x="417513" y="4549775"/>
            <a:ext cx="8726487" cy="2289175"/>
          </a:xfrm>
          <a:prstGeom prst="rect">
            <a:avLst/>
          </a:prstGeom>
          <a:noFill/>
          <a:ln w="9525">
            <a:noFill/>
            <a:miter lim="800000"/>
            <a:headEnd/>
            <a:tailEnd/>
          </a:ln>
        </p:spPr>
        <p:txBody>
          <a:bodyPr>
            <a:spAutoFit/>
          </a:bodyPr>
          <a:lstStyle/>
          <a:p>
            <a:pPr algn="ctr"/>
            <a:r>
              <a:rPr lang="uk-UA">
                <a:latin typeface="Times New Roman" pitchFamily="18" charset="0"/>
                <a:ea typeface="Calibri" pitchFamily="34" charset="0"/>
                <a:cs typeface="Times New Roman" pitchFamily="18" charset="0"/>
              </a:rPr>
              <a:t>Полярні координати, що ілюструють обмін речовин в організмі людини</a:t>
            </a:r>
            <a:endParaRPr lang="uk-UA" sz="1400">
              <a:latin typeface="Times New Roman" pitchFamily="18" charset="0"/>
              <a:ea typeface="Calibri" pitchFamily="34" charset="0"/>
              <a:cs typeface="Times New Roman" pitchFamily="18" charset="0"/>
            </a:endParaRPr>
          </a:p>
          <a:p>
            <a:pPr algn="ctr"/>
            <a:r>
              <a:rPr lang="uk-UA">
                <a:latin typeface="Times New Roman" pitchFamily="18" charset="0"/>
                <a:ea typeface="Calibri" pitchFamily="34" charset="0"/>
                <a:cs typeface="Times New Roman" pitchFamily="18" charset="0"/>
              </a:rPr>
              <a:t>А – гіпотетичний середній індивідуум; Б, В – фактичні приклади неспоріднених дорослих індивідуумів; Г, Д – однояйцеві близнята.</a:t>
            </a:r>
            <a:endParaRPr lang="uk-UA" sz="1400">
              <a:latin typeface="Times New Roman" pitchFamily="18" charset="0"/>
              <a:ea typeface="Calibri" pitchFamily="34" charset="0"/>
              <a:cs typeface="Times New Roman" pitchFamily="18" charset="0"/>
            </a:endParaRPr>
          </a:p>
          <a:p>
            <a:r>
              <a:rPr lang="uk-UA">
                <a:latin typeface="Times New Roman" pitchFamily="18" charset="0"/>
                <a:ea typeface="Calibri" pitchFamily="34" charset="0"/>
                <a:cs typeface="Times New Roman" pitchFamily="18" charset="0"/>
              </a:rPr>
              <a:t>Як показники (довжина променя) використані значення інтенсивності обміну таких з'єднань, як: 1 - креатинін, 2 - сахароза, 3 - KCl, 4 - NaCl, 5 - HCl, 6 - сечова кислота, 7 - глюкоза, 8 - лейцин, 9 - валін, 10 - цитруллін, 11 - аланін, 12 - лізин, 13 - таурін, 14 - гліцин, 15 - серіy, 16 - глутамінова кислота, 17 - аспарагінова кислота, 18 - солі лимонної кислоти і т.д.</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Прямоугольник 3"/>
          <p:cNvSpPr>
            <a:spLocks noChangeArrowheads="1"/>
          </p:cNvSpPr>
          <p:nvPr/>
        </p:nvSpPr>
        <p:spPr bwMode="auto">
          <a:xfrm>
            <a:off x="914400" y="655638"/>
            <a:ext cx="7113588" cy="4467225"/>
          </a:xfrm>
          <a:prstGeom prst="rect">
            <a:avLst/>
          </a:prstGeom>
          <a:noFill/>
          <a:ln w="9525">
            <a:noFill/>
            <a:miter lim="800000"/>
            <a:headEnd/>
            <a:tailEnd/>
          </a:ln>
        </p:spPr>
        <p:txBody>
          <a:bodyPr>
            <a:spAutoFit/>
          </a:bodyPr>
          <a:lstStyle/>
          <a:p>
            <a:pPr algn="just">
              <a:lnSpc>
                <a:spcPct val="115000"/>
              </a:lnSpc>
              <a:spcAft>
                <a:spcPts val="1000"/>
              </a:spcAft>
            </a:pPr>
            <a:r>
              <a:rPr lang="uk-UA" sz="2000">
                <a:latin typeface="Times New Roman" pitchFamily="18" charset="0"/>
                <a:ea typeface="Calibri" pitchFamily="34" charset="0"/>
                <a:cs typeface="Times New Roman" pitchFamily="18" charset="0"/>
              </a:rPr>
              <a:t>Сигнальна спадковість є передачею навиків адаптивної поведінки від батьків нащадкам, а також в межах одного покоління і навіть від нащадків батькам. Поза сумнівом, що сигнальна спадковість з'явилася вже у тварин і формувалася на основі різних способів комунікацій. Сюди можна віднести явище імпринтінгу (відображення) поведінкових реакцій, що формуються на ранніх стадіях постнатального розвитку хребетних, різні способи навчання і наслідування.</a:t>
            </a:r>
          </a:p>
          <a:p>
            <a:pPr algn="just">
              <a:lnSpc>
                <a:spcPct val="115000"/>
              </a:lnSpc>
              <a:spcAft>
                <a:spcPts val="1000"/>
              </a:spcAft>
            </a:pPr>
            <a:r>
              <a:rPr lang="uk-UA" sz="2000">
                <a:latin typeface="Times New Roman" pitchFamily="18" charset="0"/>
                <a:ea typeface="Calibri" pitchFamily="34" charset="0"/>
                <a:cs typeface="Times New Roman" pitchFamily="18" charset="0"/>
              </a:rPr>
              <a:t>Зачатки соціальної поведінки і явища сигнальної спадковості є вже у тварин, але найвищого розквіту сигнальна спадковість досягла в людському суспільстві у формі культури. Соціальна еволюція людини склалася на фундаменті біологічної еволюції.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Прямоугольник 1"/>
          <p:cNvSpPr>
            <a:spLocks noChangeArrowheads="1"/>
          </p:cNvSpPr>
          <p:nvPr/>
        </p:nvSpPr>
        <p:spPr bwMode="auto">
          <a:xfrm>
            <a:off x="93663" y="403225"/>
            <a:ext cx="8942387" cy="5602288"/>
          </a:xfrm>
          <a:prstGeom prst="rect">
            <a:avLst/>
          </a:prstGeom>
          <a:noFill/>
          <a:ln w="9525">
            <a:noFill/>
            <a:miter lim="800000"/>
            <a:headEnd/>
            <a:tailEnd/>
          </a:ln>
        </p:spPr>
        <p:txBody>
          <a:bodyPr>
            <a:spAutoFit/>
          </a:bodyPr>
          <a:lstStyle/>
          <a:p>
            <a:pPr algn="just">
              <a:lnSpc>
                <a:spcPct val="115000"/>
              </a:lnSpc>
              <a:spcAft>
                <a:spcPts val="1000"/>
              </a:spcAft>
            </a:pPr>
            <a:r>
              <a:rPr lang="uk-UA" sz="2000">
                <a:latin typeface="Times New Roman" pitchFamily="18" charset="0"/>
                <a:ea typeface="Calibri" pitchFamily="34" charset="0"/>
                <a:cs typeface="Times New Roman" pitchFamily="18" charset="0"/>
              </a:rPr>
              <a:t>Висновки, що далеко йдуть, про роль спадковості в асоціальній поведінці людей були б поспішними, оскільки в приведених дослідженнях не враховувалися ряд важливих соціальних показників, характерних для близнюків. Перш за все те, що ОБ, як правило, дружніші РБ. Для ОБ характерні більш схожий соціальний досвід і замкнутість. У більшості досліджень не вказано, які саме злочини скоїли близнюки, чи були їх вчинки схожими або різними. Необхідний також аналіз формування особи близнюків, їх спілкування, середовища і т.д. Схожість поведінки Про може бути результатом їх однакового соціального досвіду, їх поведінка може бути обумовлена поєднанням однакового генотипу і однаковою або дуже схожого соціального середовища.</a:t>
            </a:r>
            <a:endParaRPr lang="uk-UA" sz="2000">
              <a:latin typeface="Calibri" pitchFamily="34" charset="0"/>
              <a:ea typeface="Calibri" pitchFamily="34" charset="0"/>
              <a:cs typeface="Times New Roman" pitchFamily="18" charset="0"/>
            </a:endParaRPr>
          </a:p>
          <a:p>
            <a:r>
              <a:rPr lang="uk-UA" sz="2000">
                <a:latin typeface="Times New Roman" pitchFamily="18" charset="0"/>
                <a:ea typeface="Calibri" pitchFamily="34" charset="0"/>
                <a:cs typeface="Times New Roman" pitchFamily="18" charset="0"/>
              </a:rPr>
              <a:t>Таким чином, застосування близнюкового методу показує, що такі генетично детерміновані ознаки, як показники обміну речовин, можуть сильно піддаватися модифікаційній мінливості. Це слід враховувати, зокрема, при описі симптомів спадкових захворювань, що дуже важливе в медичній генетиці.</a:t>
            </a:r>
            <a:endParaRPr lang="uk-UA" sz="2000">
              <a:latin typeface="Trebuchet MS" pitchFamily="34" charset="0"/>
              <a:ea typeface="Calibri" pitchFamily="34"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Прямоугольник 1"/>
          <p:cNvSpPr>
            <a:spLocks noChangeArrowheads="1"/>
          </p:cNvSpPr>
          <p:nvPr/>
        </p:nvSpPr>
        <p:spPr bwMode="auto">
          <a:xfrm>
            <a:off x="631825" y="779463"/>
            <a:ext cx="8202613" cy="4032250"/>
          </a:xfrm>
          <a:prstGeom prst="rect">
            <a:avLst/>
          </a:prstGeom>
          <a:noFill/>
          <a:ln w="9525">
            <a:noFill/>
            <a:miter lim="800000"/>
            <a:headEnd/>
            <a:tailEnd/>
          </a:ln>
        </p:spPr>
        <p:txBody>
          <a:bodyPr>
            <a:spAutoFit/>
          </a:bodyPr>
          <a:lstStyle/>
          <a:p>
            <a:pPr algn="ctr">
              <a:lnSpc>
                <a:spcPct val="150000"/>
              </a:lnSpc>
              <a:spcAft>
                <a:spcPts val="1000"/>
              </a:spcAft>
            </a:pPr>
            <a:r>
              <a:rPr lang="uk-UA" sz="2400" b="1" i="1">
                <a:latin typeface="Times New Roman" pitchFamily="18" charset="0"/>
                <a:ea typeface="Calibri" pitchFamily="34" charset="0"/>
                <a:cs typeface="Times New Roman" pitchFamily="18" charset="0"/>
              </a:rPr>
              <a:t>Метод розлучених близнюків</a:t>
            </a:r>
            <a:endParaRPr lang="uk-UA" sz="2400">
              <a:latin typeface="Times New Roman" pitchFamily="18" charset="0"/>
              <a:ea typeface="Calibri" pitchFamily="34" charset="0"/>
              <a:cs typeface="Times New Roman" pitchFamily="18" charset="0"/>
            </a:endParaRPr>
          </a:p>
          <a:p>
            <a:pPr algn="just">
              <a:lnSpc>
                <a:spcPct val="150000"/>
              </a:lnSpc>
              <a:spcAft>
                <a:spcPts val="1000"/>
              </a:spcAft>
            </a:pPr>
            <a:r>
              <a:rPr lang="uk-UA" sz="2400">
                <a:latin typeface="Times New Roman" pitchFamily="18" charset="0"/>
                <a:ea typeface="Calibri" pitchFamily="34" charset="0"/>
                <a:cs typeface="Times New Roman" pitchFamily="18" charset="0"/>
              </a:rPr>
              <a:t>Ще один варіант близнюкового методу – це метод розлучених близнюків, що дозволяє відокремити схожість, викликане однаковим генотипом від подібності, причиною якого є однакові впливу середовища. Дані по розлученим близнюкам, які виховувалися в різних сім'ях, дозволяють істотно доповнити класичний варіант близнюкового методу.</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Прямоугольник 1"/>
          <p:cNvSpPr>
            <a:spLocks noChangeArrowheads="1"/>
          </p:cNvSpPr>
          <p:nvPr/>
        </p:nvSpPr>
        <p:spPr bwMode="auto">
          <a:xfrm>
            <a:off x="0" y="177800"/>
            <a:ext cx="8794750" cy="5832475"/>
          </a:xfrm>
          <a:prstGeom prst="rect">
            <a:avLst/>
          </a:prstGeom>
          <a:noFill/>
          <a:ln w="9525">
            <a:noFill/>
            <a:miter lim="800000"/>
            <a:headEnd/>
            <a:tailEnd/>
          </a:ln>
        </p:spPr>
        <p:txBody>
          <a:bodyPr>
            <a:spAutoFit/>
          </a:bodyPr>
          <a:lstStyle/>
          <a:p>
            <a:pPr algn="just">
              <a:lnSpc>
                <a:spcPct val="115000"/>
              </a:lnSpc>
              <a:spcAft>
                <a:spcPts val="1000"/>
              </a:spcAft>
            </a:pPr>
            <a:r>
              <a:rPr lang="uk-UA" sz="2000">
                <a:latin typeface="Times New Roman" pitchFamily="18" charset="0"/>
                <a:ea typeface="Calibri" pitchFamily="34" charset="0"/>
                <a:cs typeface="Times New Roman" pitchFamily="18" charset="0"/>
              </a:rPr>
              <a:t>Крім того, якщо між монозиготними близнюками реєструються які б то не було відмінності в фенотипі, то вони можуть бути пов'язані тільки з різними впливами зовнішнього середовища (оскільки генотипи абсолютно ідентичні). Саме ця обставина дає можливість виявити той впливу середовища, від якого залежить прояв досліджуваної властивості в фенотипі. Це має велике значення, оскільки дозволяє знайти спосіб впливу на індивіда з метою найбільш повного розвитку бажаних властивостей або, навпаки, ідентифікувати фактори ризику розвитку хвороб або небажаних особливостей поведінки. Для такого пошуку важливо мати близнюків, які виросли в різних умовах.</a:t>
            </a:r>
          </a:p>
          <a:p>
            <a:pPr algn="just">
              <a:lnSpc>
                <a:spcPct val="115000"/>
              </a:lnSpc>
              <a:spcAft>
                <a:spcPts val="1000"/>
              </a:spcAft>
            </a:pPr>
            <a:r>
              <a:rPr lang="uk-UA" sz="2000">
                <a:latin typeface="Times New Roman" pitchFamily="18" charset="0"/>
                <a:ea typeface="Calibri" pitchFamily="34" charset="0"/>
                <a:cs typeface="Times New Roman" pitchFamily="18" charset="0"/>
              </a:rPr>
              <a:t>При використанні методу розлучених близнюків порівнюється подібність монозиготних близнюків, що виросли разом, з даними по близнюкам, розлученим після народження і які виросли порізно. Метод дає можливість оцінити вплив різних середовищ на однакові генотипи. Однак підбір таких пар по цілком зрозумілих причинам скрутний, крім того, як свідчить детальний аналіз, повне розлучення близнюків - це виключно рідкісне явище.</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Прямоугольник 1"/>
          <p:cNvSpPr>
            <a:spLocks noChangeArrowheads="1"/>
          </p:cNvSpPr>
          <p:nvPr/>
        </p:nvSpPr>
        <p:spPr bwMode="auto">
          <a:xfrm>
            <a:off x="484188" y="1373188"/>
            <a:ext cx="6924675" cy="5140325"/>
          </a:xfrm>
          <a:prstGeom prst="rect">
            <a:avLst/>
          </a:prstGeom>
          <a:noFill/>
          <a:ln w="9525">
            <a:noFill/>
            <a:miter lim="800000"/>
            <a:headEnd/>
            <a:tailEnd/>
          </a:ln>
        </p:spPr>
        <p:txBody>
          <a:bodyPr>
            <a:spAutoFit/>
          </a:bodyPr>
          <a:lstStyle/>
          <a:p>
            <a:pPr algn="just">
              <a:lnSpc>
                <a:spcPct val="115000"/>
              </a:lnSpc>
              <a:spcAft>
                <a:spcPts val="1000"/>
              </a:spcAft>
            </a:pPr>
            <a:r>
              <a:rPr lang="uk-UA" sz="2400">
                <a:latin typeface="Times New Roman" pitchFamily="18" charset="0"/>
                <a:ea typeface="Calibri" pitchFamily="34" charset="0"/>
                <a:cs typeface="Times New Roman" pitchFamily="18" charset="0"/>
              </a:rPr>
              <a:t>Як уже згадувалося, досить велике число важко відмітних один від одного (в межах груп) хромосом створювали труднощі в застосуванні цитологічного методу і в розвитку цитогенетики людини. Розробка методів диференційного забарвлення спростила проблему ідентифікації всіх хромосом людини. Завдяки культивуванню клітин людини </a:t>
            </a:r>
            <a:r>
              <a:rPr lang="uk-UA" sz="2400" i="1">
                <a:latin typeface="Times New Roman" pitchFamily="18" charset="0"/>
                <a:ea typeface="Calibri" pitchFamily="34" charset="0"/>
                <a:cs typeface="Times New Roman" pitchFamily="18" charset="0"/>
              </a:rPr>
              <a:t>in vitro</a:t>
            </a:r>
            <a:r>
              <a:rPr lang="uk-UA" sz="2400">
                <a:latin typeface="Times New Roman" pitchFamily="18" charset="0"/>
                <a:ea typeface="Calibri" pitchFamily="34" charset="0"/>
                <a:cs typeface="Times New Roman" pitchFamily="18" charset="0"/>
              </a:rPr>
              <a:t> можна одержувати чималий матеріал для опису цитологічних особливостей досліджуваного індивідуума. Для цього зазвичай використовують короткочасну </a:t>
            </a:r>
            <a:r>
              <a:rPr lang="uk-UA" sz="2400" i="1">
                <a:latin typeface="Times New Roman" pitchFamily="18" charset="0"/>
                <a:ea typeface="Calibri" pitchFamily="34" charset="0"/>
                <a:cs typeface="Times New Roman" pitchFamily="18" charset="0"/>
              </a:rPr>
              <a:t>культуру лейкоцитів</a:t>
            </a:r>
            <a:r>
              <a:rPr lang="uk-UA" sz="2400">
                <a:latin typeface="Times New Roman" pitchFamily="18" charset="0"/>
                <a:ea typeface="Calibri" pitchFamily="34" charset="0"/>
                <a:cs typeface="Times New Roman" pitchFamily="18" charset="0"/>
              </a:rPr>
              <a:t> периферичної крові.</a:t>
            </a:r>
            <a:endParaRPr lang="uk-UA">
              <a:latin typeface="Calibri" pitchFamily="34" charset="0"/>
              <a:ea typeface="Calibri" pitchFamily="34" charset="0"/>
              <a:cs typeface="Times New Roman" pitchFamily="18" charset="0"/>
            </a:endParaRPr>
          </a:p>
        </p:txBody>
      </p:sp>
      <p:sp>
        <p:nvSpPr>
          <p:cNvPr id="71682" name="Прямоугольник 2"/>
          <p:cNvSpPr>
            <a:spLocks noChangeArrowheads="1"/>
          </p:cNvSpPr>
          <p:nvPr/>
        </p:nvSpPr>
        <p:spPr bwMode="auto">
          <a:xfrm>
            <a:off x="1227138" y="274638"/>
            <a:ext cx="4025900" cy="512762"/>
          </a:xfrm>
          <a:prstGeom prst="rect">
            <a:avLst/>
          </a:prstGeom>
          <a:noFill/>
          <a:ln w="9525">
            <a:noFill/>
            <a:miter lim="800000"/>
            <a:headEnd/>
            <a:tailEnd/>
          </a:ln>
        </p:spPr>
        <p:txBody>
          <a:bodyPr wrap="none">
            <a:spAutoFit/>
          </a:bodyPr>
          <a:lstStyle/>
          <a:p>
            <a:pPr>
              <a:lnSpc>
                <a:spcPct val="115000"/>
              </a:lnSpc>
              <a:spcAft>
                <a:spcPts val="1000"/>
              </a:spcAft>
            </a:pPr>
            <a:r>
              <a:rPr lang="uk-UA" sz="2400" b="1">
                <a:latin typeface="Times New Roman" pitchFamily="18" charset="0"/>
                <a:ea typeface="Calibri" pitchFamily="34" charset="0"/>
                <a:cs typeface="Times New Roman" pitchFamily="18" charset="0"/>
              </a:rPr>
              <a:t>3.</a:t>
            </a:r>
            <a:r>
              <a:rPr lang="uk-UA" sz="2400">
                <a:latin typeface="Times New Roman" pitchFamily="18" charset="0"/>
                <a:ea typeface="Calibri" pitchFamily="34" charset="0"/>
                <a:cs typeface="Times New Roman" pitchFamily="18" charset="0"/>
              </a:rPr>
              <a:t> </a:t>
            </a:r>
            <a:r>
              <a:rPr lang="uk-UA" sz="2400" b="1" i="1">
                <a:latin typeface="Times New Roman" pitchFamily="18" charset="0"/>
                <a:ea typeface="Calibri" pitchFamily="34" charset="0"/>
                <a:cs typeface="Times New Roman" pitchFamily="18" charset="0"/>
              </a:rPr>
              <a:t>ЦИТОГЕНЕТИЧНИЙ МЕТОД</a:t>
            </a:r>
            <a:endParaRPr lang="uk-UA">
              <a:latin typeface="Calibri" pitchFamily="34" charset="0"/>
              <a:ea typeface="Calibri" pitchFamily="34"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p:cNvSpPr>
          <p:nvPr>
            <p:ph type="title"/>
          </p:nvPr>
        </p:nvSpPr>
        <p:spPr>
          <a:xfrm>
            <a:off x="609600" y="609600"/>
            <a:ext cx="6348413" cy="814388"/>
          </a:xfrm>
        </p:spPr>
        <p:txBody>
          <a:bodyPr/>
          <a:lstStyle/>
          <a:p>
            <a:r>
              <a:rPr lang="uk-UA" sz="2800" b="1" smtClean="0">
                <a:solidFill>
                  <a:srgbClr val="FF0000"/>
                </a:solidFill>
              </a:rPr>
              <a:t>Цитогенетичний метод.</a:t>
            </a:r>
            <a:r>
              <a:rPr lang="uk-UA" sz="2800" smtClean="0">
                <a:solidFill>
                  <a:srgbClr val="FF0000"/>
                </a:solidFill>
              </a:rPr>
              <a:t/>
            </a:r>
            <a:br>
              <a:rPr lang="uk-UA" sz="2800" smtClean="0">
                <a:solidFill>
                  <a:srgbClr val="FF0000"/>
                </a:solidFill>
              </a:rPr>
            </a:br>
            <a:endParaRPr lang="ru-RU" sz="2800" smtClean="0">
              <a:solidFill>
                <a:srgbClr val="FF0000"/>
              </a:solidFill>
            </a:endParaRPr>
          </a:p>
        </p:txBody>
      </p:sp>
      <p:sp>
        <p:nvSpPr>
          <p:cNvPr id="72706" name="Rectangle 3"/>
          <p:cNvSpPr>
            <a:spLocks noGrp="1"/>
          </p:cNvSpPr>
          <p:nvPr>
            <p:ph type="body" idx="1"/>
          </p:nvPr>
        </p:nvSpPr>
        <p:spPr>
          <a:xfrm>
            <a:off x="457200" y="1196975"/>
            <a:ext cx="8229600" cy="5256213"/>
          </a:xfrm>
        </p:spPr>
        <p:txBody>
          <a:bodyPr/>
          <a:lstStyle/>
          <a:p>
            <a:r>
              <a:rPr lang="uk-UA" smtClean="0"/>
              <a:t>В 1956 році Дж. Тійо і А. Леван запропонували нову методику вивчення каріотипу людини, також встановили кількість хромосом в каріотипі людини</a:t>
            </a:r>
          </a:p>
          <a:p>
            <a:r>
              <a:rPr lang="uk-UA" smtClean="0"/>
              <a:t>Т. Касперсон (1969) розробив методику диференційного забарвлення хромосом </a:t>
            </a:r>
            <a:endParaRPr lang="ru-RU"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Рисунок 1"/>
          <p:cNvPicPr>
            <a:picLocks noChangeAspect="1" noChangeArrowheads="1"/>
          </p:cNvPicPr>
          <p:nvPr/>
        </p:nvPicPr>
        <p:blipFill>
          <a:blip r:embed="rId2" cstate="print"/>
          <a:srcRect l="12706" t="3789" r="16940" b="2271"/>
          <a:stretch>
            <a:fillRect/>
          </a:stretch>
        </p:blipFill>
        <p:spPr bwMode="auto">
          <a:xfrm>
            <a:off x="2259013" y="1968500"/>
            <a:ext cx="4621212" cy="4727575"/>
          </a:xfrm>
          <a:prstGeom prst="rect">
            <a:avLst/>
          </a:prstGeom>
          <a:noFill/>
          <a:ln w="9525">
            <a:noFill/>
            <a:miter lim="800000"/>
            <a:headEnd/>
            <a:tailEnd/>
          </a:ln>
        </p:spPr>
      </p:pic>
      <p:sp>
        <p:nvSpPr>
          <p:cNvPr id="73730" name="Прямоугольник 2"/>
          <p:cNvSpPr>
            <a:spLocks noChangeArrowheads="1"/>
          </p:cNvSpPr>
          <p:nvPr/>
        </p:nvSpPr>
        <p:spPr bwMode="auto">
          <a:xfrm>
            <a:off x="1143000" y="354013"/>
            <a:ext cx="7408863" cy="822325"/>
          </a:xfrm>
          <a:prstGeom prst="rect">
            <a:avLst/>
          </a:prstGeom>
          <a:noFill/>
          <a:ln w="9525">
            <a:noFill/>
            <a:miter lim="800000"/>
            <a:headEnd/>
            <a:tailEnd/>
          </a:ln>
        </p:spPr>
        <p:txBody>
          <a:bodyPr>
            <a:spAutoFit/>
          </a:bodyPr>
          <a:lstStyle/>
          <a:p>
            <a:r>
              <a:rPr lang="uk-UA" sz="2400">
                <a:latin typeface="Times New Roman" pitchFamily="18" charset="0"/>
                <a:cs typeface="Calibri" pitchFamily="34" charset="0"/>
              </a:rPr>
              <a:t>Хромосомний набір чоловіка (А. А. Прокофьєва-Бельговска, 1969). </a:t>
            </a:r>
            <a:endParaRPr lang="uk-UA" sz="2400">
              <a:latin typeface="Trebuchet MS"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Прямоугольник 1"/>
          <p:cNvSpPr>
            <a:spLocks noChangeArrowheads="1"/>
          </p:cNvSpPr>
          <p:nvPr/>
        </p:nvSpPr>
        <p:spPr bwMode="auto">
          <a:xfrm>
            <a:off x="403225" y="423863"/>
            <a:ext cx="8067675" cy="6402387"/>
          </a:xfrm>
          <a:prstGeom prst="rect">
            <a:avLst/>
          </a:prstGeom>
          <a:noFill/>
          <a:ln w="9525">
            <a:noFill/>
            <a:miter lim="800000"/>
            <a:headEnd/>
            <a:tailEnd/>
          </a:ln>
        </p:spPr>
        <p:txBody>
          <a:bodyPr>
            <a:spAutoFit/>
          </a:bodyPr>
          <a:lstStyle/>
          <a:p>
            <a:pPr algn="just">
              <a:lnSpc>
                <a:spcPct val="115000"/>
              </a:lnSpc>
              <a:spcAft>
                <a:spcPts val="1000"/>
              </a:spcAft>
            </a:pPr>
            <a:r>
              <a:rPr lang="uk-UA" sz="2400">
                <a:latin typeface="Times New Roman" pitchFamily="18" charset="0"/>
                <a:ea typeface="Calibri" pitchFamily="34" charset="0"/>
                <a:cs typeface="Times New Roman" pitchFamily="18" charset="0"/>
              </a:rPr>
              <a:t>Цитологічний контроль застосовують при діагностиці ряду спадкових захворювань, які пов'язані з явищами анеуплоїдії (зміна числа хромосом, що є некратним гаплоїдному) і різною хромосомною аберацією. Разом з вивченням мітотичних хромосом корисну інформацію одержують і при спостереженні інтерфазних клітин. Зокрема, чоловіків і жінок розрізняють по наявності в інтерфазному ядрі так званого тільця Барра, або статевого хроматину. Він є у жінок і відсутній у чоловіків. Статевий хроматин є результатом гетерохроматинізації однієї з двох Х-хромосом, що інактивується у жінок. Ідентифікація статевого хроматину в клітинах зіскрібку слизистої оболонки рота широко застосовується для визначення генетичної підлоги пацієнтів в практиці медичної генетики, а також в спортивній медицині.</a:t>
            </a:r>
            <a:endParaRPr lang="uk-UA" sz="2400">
              <a:latin typeface="Calibri" pitchFamily="34" charset="0"/>
              <a:ea typeface="Calibri" pitchFamily="34"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body" idx="1"/>
          </p:nvPr>
        </p:nvSpPr>
        <p:spPr/>
        <p:txBody>
          <a:bodyPr/>
          <a:lstStyle/>
          <a:p>
            <a:pPr>
              <a:buFont typeface="Wingdings 3" pitchFamily="18" charset="2"/>
              <a:buNone/>
            </a:pPr>
            <a:r>
              <a:rPr lang="uk-UA" smtClean="0"/>
              <a:t>Цитогенетичний метод включає:</a:t>
            </a:r>
          </a:p>
          <a:p>
            <a:pPr>
              <a:buFont typeface="Wingdings 3" pitchFamily="18" charset="2"/>
              <a:buNone/>
            </a:pPr>
            <a:r>
              <a:rPr lang="uk-UA" smtClean="0"/>
              <a:t>а) каріотипування (встановлення та аналіз каріотипу);</a:t>
            </a:r>
          </a:p>
          <a:p>
            <a:pPr>
              <a:buFont typeface="Wingdings 3" pitchFamily="18" charset="2"/>
              <a:buNone/>
            </a:pPr>
            <a:r>
              <a:rPr lang="uk-UA" smtClean="0"/>
              <a:t>б) диференційне забарвлення хромосом;</a:t>
            </a:r>
          </a:p>
          <a:p>
            <a:pPr>
              <a:buFont typeface="Wingdings 3" pitchFamily="18" charset="2"/>
              <a:buNone/>
            </a:pPr>
            <a:r>
              <a:rPr lang="uk-UA" smtClean="0"/>
              <a:t>в) визначення статевого хроматину (У–хроматину, Х–хроматину).</a:t>
            </a:r>
            <a:endParaRPr lang="ru-RU"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p:cNvSpPr>
          <p:nvPr>
            <p:ph type="title"/>
          </p:nvPr>
        </p:nvSpPr>
        <p:spPr>
          <a:xfrm>
            <a:off x="4859338" y="2924175"/>
            <a:ext cx="4284662" cy="3529013"/>
          </a:xfrm>
        </p:spPr>
        <p:txBody>
          <a:bodyPr/>
          <a:lstStyle/>
          <a:p>
            <a:pPr algn="just"/>
            <a:r>
              <a:rPr lang="ru-RU" sz="1800" b="1" smtClean="0">
                <a:solidFill>
                  <a:schemeClr val="tx1"/>
                </a:solidFill>
              </a:rPr>
              <a:t>Позитивні G-, Q-сегменти; </a:t>
            </a:r>
            <a:br>
              <a:rPr lang="ru-RU" sz="1800" b="1" smtClean="0">
                <a:solidFill>
                  <a:schemeClr val="tx1"/>
                </a:solidFill>
              </a:rPr>
            </a:br>
            <a:r>
              <a:rPr lang="ru-RU" sz="1800" b="1" smtClean="0">
                <a:solidFill>
                  <a:schemeClr val="tx1"/>
                </a:solidFill>
              </a:rPr>
              <a:t/>
            </a:r>
            <a:br>
              <a:rPr lang="ru-RU" sz="1800" b="1" smtClean="0">
                <a:solidFill>
                  <a:schemeClr val="tx1"/>
                </a:solidFill>
              </a:rPr>
            </a:br>
            <a:r>
              <a:rPr lang="ru-RU" sz="1800" b="1" smtClean="0">
                <a:solidFill>
                  <a:schemeClr val="tx1"/>
                </a:solidFill>
              </a:rPr>
              <a:t>негативні (чорні) -  </a:t>
            </a:r>
            <a:r>
              <a:rPr lang="en-US" sz="1800" b="1" smtClean="0">
                <a:solidFill>
                  <a:schemeClr val="tx1"/>
                </a:solidFill>
              </a:rPr>
              <a:t/>
            </a:r>
            <a:br>
              <a:rPr lang="en-US" sz="1800" b="1" smtClean="0">
                <a:solidFill>
                  <a:schemeClr val="tx1"/>
                </a:solidFill>
              </a:rPr>
            </a:br>
            <a:r>
              <a:rPr lang="ru-RU" sz="1800" b="1" smtClean="0">
                <a:solidFill>
                  <a:schemeClr val="tx1"/>
                </a:solidFill>
              </a:rPr>
              <a:t>R-сегменты, </a:t>
            </a:r>
            <a:br>
              <a:rPr lang="ru-RU" sz="1800" b="1" smtClean="0">
                <a:solidFill>
                  <a:schemeClr val="tx1"/>
                </a:solidFill>
              </a:rPr>
            </a:br>
            <a:r>
              <a:rPr lang="ru-RU" sz="1800" b="1" smtClean="0">
                <a:solidFill>
                  <a:schemeClr val="tx1"/>
                </a:solidFill>
              </a:rPr>
              <a:t/>
            </a:r>
            <a:br>
              <a:rPr lang="ru-RU" sz="1800" b="1" smtClean="0">
                <a:solidFill>
                  <a:schemeClr val="tx1"/>
                </a:solidFill>
              </a:rPr>
            </a:br>
            <a:r>
              <a:rPr lang="ru-RU" sz="1800" b="1" smtClean="0">
                <a:solidFill>
                  <a:schemeClr val="tx1"/>
                </a:solidFill>
              </a:rPr>
              <a:t>заштриховані – варіабельні сегменти.</a:t>
            </a:r>
            <a:r>
              <a:rPr lang="ru-RU" sz="1800" smtClean="0">
                <a:solidFill>
                  <a:schemeClr val="tx1"/>
                </a:solidFill>
              </a:rPr>
              <a:t> </a:t>
            </a:r>
            <a:br>
              <a:rPr lang="ru-RU" sz="1800" smtClean="0">
                <a:solidFill>
                  <a:schemeClr val="tx1"/>
                </a:solidFill>
              </a:rPr>
            </a:br>
            <a:endParaRPr lang="ru-RU" sz="1800" smtClean="0">
              <a:solidFill>
                <a:schemeClr val="tx1"/>
              </a:solidFill>
            </a:endParaRPr>
          </a:p>
        </p:txBody>
      </p:sp>
      <p:pic>
        <p:nvPicPr>
          <p:cNvPr id="76802" name="Picture 3"/>
          <p:cNvPicPr>
            <a:picLocks noGrp="1" noChangeAspect="1" noChangeArrowheads="1"/>
          </p:cNvPicPr>
          <p:nvPr>
            <p:ph type="body" idx="1"/>
          </p:nvPr>
        </p:nvPicPr>
        <p:blipFill>
          <a:blip r:embed="rId2" cstate="print"/>
          <a:srcRect/>
          <a:stretch>
            <a:fillRect/>
          </a:stretch>
        </p:blipFill>
        <p:spPr>
          <a:xfrm>
            <a:off x="0" y="0"/>
            <a:ext cx="4751388" cy="6308725"/>
          </a:xfrm>
        </p:spPr>
      </p:pic>
      <p:sp>
        <p:nvSpPr>
          <p:cNvPr id="118788" name="Text Box 4"/>
          <p:cNvSpPr txBox="1">
            <a:spLocks noChangeArrowheads="1"/>
          </p:cNvSpPr>
          <p:nvPr/>
        </p:nvSpPr>
        <p:spPr bwMode="auto">
          <a:xfrm>
            <a:off x="5076825" y="476250"/>
            <a:ext cx="3816350" cy="1187450"/>
          </a:xfrm>
          <a:prstGeom prst="rect">
            <a:avLst/>
          </a:prstGeom>
          <a:noFill/>
          <a:ln w="9525">
            <a:noFill/>
            <a:miter lim="800000"/>
            <a:headEnd/>
            <a:tailEnd/>
          </a:ln>
          <a:effectLst/>
        </p:spPr>
        <p:txBody>
          <a:bodyPr>
            <a:spAutoFit/>
          </a:bodyPr>
          <a:lstStyle/>
          <a:p>
            <a:pPr algn="ctr">
              <a:defRPr/>
            </a:pPr>
            <a:r>
              <a:rPr lang="ru-RU" sz="2400" b="1">
                <a:solidFill>
                  <a:srgbClr val="FF0000"/>
                </a:solidFill>
                <a:effectLst>
                  <a:outerShdw blurRad="38100" dist="38100" dir="2700000" algn="tl">
                    <a:srgbClr val="C0C0C0"/>
                  </a:outerShdw>
                </a:effectLst>
              </a:rPr>
              <a:t>Сегментація хромосом людини (Парижська номенклатура)</a:t>
            </a:r>
            <a:r>
              <a:rPr lang="ru-RU" sz="2400">
                <a:solidFill>
                  <a:srgbClr val="FF0000"/>
                </a:solidFill>
              </a:rPr>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ChangeAspect="1" noChangeArrowheads="1"/>
          </p:cNvPicPr>
          <p:nvPr/>
        </p:nvPicPr>
        <p:blipFill>
          <a:blip r:embed="rId2" cstate="print"/>
          <a:srcRect/>
          <a:stretch>
            <a:fillRect/>
          </a:stretch>
        </p:blipFill>
        <p:spPr bwMode="auto">
          <a:xfrm>
            <a:off x="1692275" y="0"/>
            <a:ext cx="4714875"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p:cNvSpPr>
          <p:nvPr>
            <p:ph type="body" idx="1"/>
          </p:nvPr>
        </p:nvSpPr>
        <p:spPr>
          <a:xfrm>
            <a:off x="733425" y="1065213"/>
            <a:ext cx="7340600" cy="3881437"/>
          </a:xfrm>
        </p:spPr>
        <p:txBody>
          <a:bodyPr/>
          <a:lstStyle/>
          <a:p>
            <a:pPr>
              <a:lnSpc>
                <a:spcPct val="80000"/>
              </a:lnSpc>
              <a:buFont typeface="Wingdings 3" pitchFamily="18" charset="2"/>
              <a:buNone/>
            </a:pPr>
            <a:r>
              <a:rPr lang="ru-RU" b="1" noProof="1" smtClean="0">
                <a:solidFill>
                  <a:schemeClr val="tx1"/>
                </a:solidFill>
              </a:rPr>
              <a:t>Генетика людини (антропогенетика) </a:t>
            </a:r>
            <a:r>
              <a:rPr lang="ru-RU" noProof="1" smtClean="0">
                <a:solidFill>
                  <a:schemeClr val="tx1"/>
                </a:solidFill>
              </a:rPr>
              <a:t>– вивчає явища спадковості й мінливості в популяціях людей, особливості успадкування нормальних і патологічних ознак.</a:t>
            </a:r>
          </a:p>
          <a:p>
            <a:pPr>
              <a:lnSpc>
                <a:spcPct val="80000"/>
              </a:lnSpc>
              <a:buFont typeface="Wingdings 3" pitchFamily="18" charset="2"/>
              <a:buNone/>
            </a:pPr>
            <a:r>
              <a:rPr lang="ru-RU" noProof="1" smtClean="0">
                <a:solidFill>
                  <a:schemeClr val="tx1"/>
                </a:solidFill>
              </a:rPr>
              <a:t>При вивченні спадкових ознак людини. </a:t>
            </a:r>
            <a:r>
              <a:rPr lang="ru-RU" b="1" i="1" noProof="1" smtClean="0">
                <a:solidFill>
                  <a:schemeClr val="tx1"/>
                </a:solidFill>
              </a:rPr>
              <a:t>Виникають певні труднощі в аналізі </a:t>
            </a:r>
            <a:r>
              <a:rPr lang="ru-RU" noProof="1" smtClean="0">
                <a:solidFill>
                  <a:schemeClr val="tx1"/>
                </a:solidFill>
              </a:rPr>
              <a:t>спадковості й мінливості, які зумовлені:</a:t>
            </a:r>
          </a:p>
          <a:p>
            <a:pPr>
              <a:lnSpc>
                <a:spcPct val="80000"/>
              </a:lnSpc>
            </a:pPr>
            <a:r>
              <a:rPr lang="ru-RU" noProof="1" smtClean="0">
                <a:solidFill>
                  <a:schemeClr val="tx1"/>
                </a:solidFill>
              </a:rPr>
              <a:t>•  неможливістю застосування направлених схрещувань (гібридологічного методу) для генетичного аналізу;</a:t>
            </a:r>
          </a:p>
          <a:p>
            <a:pPr>
              <a:lnSpc>
                <a:spcPct val="80000"/>
              </a:lnSpc>
            </a:pPr>
            <a:r>
              <a:rPr lang="ru-RU" noProof="1" smtClean="0">
                <a:solidFill>
                  <a:schemeClr val="tx1"/>
                </a:solidFill>
              </a:rPr>
              <a:t>•        неможливістю експериментального отримання мутацій;</a:t>
            </a:r>
          </a:p>
          <a:p>
            <a:pPr>
              <a:lnSpc>
                <a:spcPct val="80000"/>
              </a:lnSpc>
            </a:pPr>
            <a:r>
              <a:rPr lang="ru-RU" noProof="1" smtClean="0">
                <a:solidFill>
                  <a:schemeClr val="tx1"/>
                </a:solidFill>
              </a:rPr>
              <a:t>•        пізнє настання статевої зрілості;</a:t>
            </a:r>
          </a:p>
          <a:p>
            <a:pPr>
              <a:lnSpc>
                <a:spcPct val="80000"/>
              </a:lnSpc>
            </a:pPr>
            <a:r>
              <a:rPr lang="ru-RU" noProof="1" smtClean="0">
                <a:solidFill>
                  <a:schemeClr val="tx1"/>
                </a:solidFill>
              </a:rPr>
              <a:t>•        малою чисельністю нащадків;</a:t>
            </a:r>
          </a:p>
          <a:p>
            <a:pPr>
              <a:lnSpc>
                <a:spcPct val="80000"/>
              </a:lnSpc>
            </a:pPr>
            <a:r>
              <a:rPr lang="ru-RU" noProof="1" smtClean="0">
                <a:solidFill>
                  <a:schemeClr val="tx1"/>
                </a:solidFill>
              </a:rPr>
              <a:t>•        неможливістю забезпечення однакових контрольованих умов для розвитку нащадків від різних шлюбів;</a:t>
            </a:r>
          </a:p>
          <a:p>
            <a:pPr>
              <a:lnSpc>
                <a:spcPct val="80000"/>
              </a:lnSpc>
            </a:pPr>
            <a:r>
              <a:rPr lang="ru-RU" noProof="1" smtClean="0">
                <a:solidFill>
                  <a:schemeClr val="tx1"/>
                </a:solidFill>
              </a:rPr>
              <a:t>•        недостатньо точною реєстрацією спадкових ознак;</a:t>
            </a:r>
          </a:p>
          <a:p>
            <a:pPr>
              <a:lnSpc>
                <a:spcPct val="80000"/>
              </a:lnSpc>
            </a:pPr>
            <a:r>
              <a:rPr lang="ru-RU" noProof="1" smtClean="0">
                <a:solidFill>
                  <a:schemeClr val="tx1"/>
                </a:solidFill>
              </a:rPr>
              <a:t>•        великою кількістю груп зчеплення генів (у людини автосомних та окремі групи зчеплення утворюють статеві хромосоми</a:t>
            </a:r>
            <a:r>
              <a:rPr lang="en-US" noProof="1" smtClean="0">
                <a:solidFill>
                  <a:schemeClr val="tx1"/>
                </a:solidFill>
              </a:rPr>
              <a:t> X </a:t>
            </a:r>
            <a:r>
              <a:rPr lang="ru-RU" noProof="1" smtClean="0">
                <a:solidFill>
                  <a:schemeClr val="tx1"/>
                </a:solidFill>
              </a:rPr>
              <a:t>і</a:t>
            </a:r>
            <a:r>
              <a:rPr lang="en-US" noProof="1" smtClean="0">
                <a:solidFill>
                  <a:schemeClr val="tx1"/>
                </a:solidFill>
              </a:rPr>
              <a:t> Y);</a:t>
            </a:r>
          </a:p>
          <a:p>
            <a:pPr>
              <a:lnSpc>
                <a:spcPct val="80000"/>
              </a:lnSpc>
            </a:pPr>
            <a:r>
              <a:rPr lang="en-US" noProof="1" smtClean="0">
                <a:solidFill>
                  <a:schemeClr val="tx1"/>
                </a:solidFill>
              </a:rPr>
              <a:t>•        </a:t>
            </a:r>
            <a:r>
              <a:rPr lang="ru-RU" noProof="1" smtClean="0">
                <a:solidFill>
                  <a:schemeClr val="tx1"/>
                </a:solidFill>
              </a:rPr>
              <a:t>порівняльно великим числом</a:t>
            </a:r>
            <a:r>
              <a:rPr lang="en-US" noProof="1" smtClean="0">
                <a:solidFill>
                  <a:schemeClr val="tx1"/>
                </a:solidFill>
              </a:rPr>
              <a:t> (2n = 46) </a:t>
            </a:r>
            <a:r>
              <a:rPr lang="ru-RU" noProof="1" smtClean="0">
                <a:solidFill>
                  <a:schemeClr val="tx1"/>
                </a:solidFill>
              </a:rPr>
              <a:t>хромосом.</a:t>
            </a:r>
          </a:p>
        </p:txBody>
      </p:sp>
      <p:sp>
        <p:nvSpPr>
          <p:cNvPr id="23554" name="Прямоугольник 4"/>
          <p:cNvSpPr>
            <a:spLocks noChangeArrowheads="1"/>
          </p:cNvSpPr>
          <p:nvPr/>
        </p:nvSpPr>
        <p:spPr bwMode="auto">
          <a:xfrm>
            <a:off x="1990725" y="358775"/>
            <a:ext cx="6240463" cy="723900"/>
          </a:xfrm>
          <a:prstGeom prst="rect">
            <a:avLst/>
          </a:prstGeom>
          <a:noFill/>
          <a:ln w="9525">
            <a:noFill/>
            <a:miter lim="800000"/>
            <a:headEnd/>
            <a:tailEnd/>
          </a:ln>
        </p:spPr>
        <p:txBody>
          <a:bodyPr wrap="none">
            <a:spAutoFit/>
          </a:bodyPr>
          <a:lstStyle/>
          <a:p>
            <a:pPr algn="ctr">
              <a:lnSpc>
                <a:spcPct val="115000"/>
              </a:lnSpc>
              <a:spcAft>
                <a:spcPts val="1000"/>
              </a:spcAft>
            </a:pPr>
            <a:r>
              <a:rPr lang="uk-UA" sz="3600" i="1">
                <a:latin typeface="Times New Roman" pitchFamily="18" charset="0"/>
                <a:cs typeface="Times New Roman" pitchFamily="18" charset="0"/>
              </a:rPr>
              <a:t>2. </a:t>
            </a:r>
            <a:r>
              <a:rPr lang="uk-UA" sz="3600" i="1">
                <a:latin typeface="Times New Roman" pitchFamily="18" charset="0"/>
                <a:ea typeface="Calibri" pitchFamily="34" charset="0"/>
                <a:cs typeface="Times New Roman" pitchFamily="18" charset="0"/>
              </a:rPr>
              <a:t>Людина як об'єкт генетики</a:t>
            </a:r>
            <a:endParaRPr lang="uk-UA" sz="3600">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p:cNvPicPr>
            <a:picLocks noChangeAspect="1" noChangeArrowheads="1"/>
          </p:cNvPicPr>
          <p:nvPr/>
        </p:nvPicPr>
        <p:blipFill>
          <a:blip r:embed="rId2" cstate="print"/>
          <a:srcRect/>
          <a:stretch>
            <a:fillRect/>
          </a:stretch>
        </p:blipFill>
        <p:spPr bwMode="auto">
          <a:xfrm>
            <a:off x="0" y="0"/>
            <a:ext cx="9144000" cy="639762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p:cNvSpPr>
          <p:nvPr>
            <p:ph type="body" idx="1"/>
          </p:nvPr>
        </p:nvSpPr>
        <p:spPr>
          <a:xfrm>
            <a:off x="457200" y="188913"/>
            <a:ext cx="8229600" cy="5942012"/>
          </a:xfrm>
        </p:spPr>
        <p:txBody>
          <a:bodyPr/>
          <a:lstStyle/>
          <a:p>
            <a:pPr algn="ctr">
              <a:buFont typeface="Wingdings 3" pitchFamily="18" charset="2"/>
              <a:buNone/>
            </a:pPr>
            <a:r>
              <a:rPr lang="uk-UA" smtClean="0">
                <a:solidFill>
                  <a:srgbClr val="FF0000"/>
                </a:solidFill>
              </a:rPr>
              <a:t>Цитогенетичний метод дозволяє встановити:</a:t>
            </a:r>
          </a:p>
          <a:p>
            <a:r>
              <a:rPr lang="uk-UA" smtClean="0"/>
              <a:t>а) кількість хромосом у каріотипі;</a:t>
            </a:r>
          </a:p>
          <a:p>
            <a:r>
              <a:rPr lang="uk-UA" smtClean="0"/>
              <a:t>б) генетичну стать організму; </a:t>
            </a:r>
          </a:p>
          <a:p>
            <a:r>
              <a:rPr lang="uk-UA" smtClean="0"/>
              <a:t>в) наявність хромосомних аберацій та їх локалізацію. </a:t>
            </a:r>
          </a:p>
          <a:p>
            <a:pPr algn="ctr">
              <a:buFont typeface="Wingdings 3" pitchFamily="18" charset="2"/>
              <a:buNone/>
            </a:pPr>
            <a:r>
              <a:rPr lang="uk-UA" smtClean="0">
                <a:solidFill>
                  <a:srgbClr val="FF0000"/>
                </a:solidFill>
              </a:rPr>
              <a:t>Все це дозволяє діагностувати хромосомні хвороби людини.</a:t>
            </a:r>
            <a:endParaRPr lang="ru-RU" smtClean="0">
              <a:solidFill>
                <a:srgbClr val="FF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Прямоугольник 1"/>
          <p:cNvSpPr>
            <a:spLocks noChangeArrowheads="1"/>
          </p:cNvSpPr>
          <p:nvPr/>
        </p:nvSpPr>
        <p:spPr bwMode="auto">
          <a:xfrm>
            <a:off x="377825" y="666750"/>
            <a:ext cx="8308975" cy="6108700"/>
          </a:xfrm>
          <a:prstGeom prst="rect">
            <a:avLst/>
          </a:prstGeom>
          <a:noFill/>
          <a:ln w="9525">
            <a:noFill/>
            <a:miter lim="800000"/>
            <a:headEnd/>
            <a:tailEnd/>
          </a:ln>
        </p:spPr>
        <p:txBody>
          <a:bodyPr>
            <a:spAutoFit/>
          </a:bodyPr>
          <a:lstStyle/>
          <a:p>
            <a:pPr algn="just">
              <a:lnSpc>
                <a:spcPct val="115000"/>
              </a:lnSpc>
              <a:spcAft>
                <a:spcPts val="1000"/>
              </a:spcAft>
            </a:pPr>
            <a:r>
              <a:rPr lang="uk-UA" sz="2400">
                <a:latin typeface="Times New Roman" pitchFamily="18" charset="0"/>
                <a:ea typeface="Calibri" pitchFamily="34" charset="0"/>
                <a:cs typeface="Times New Roman" pitchFamily="18" charset="0"/>
              </a:rPr>
              <a:t>Широко застосовуються в дослідженнях людини. Він дає інформацію про ступінь гетерозиготності і поліморфізму людських популяцій, виявляє відмінності частот алелей між різними популяціями. Так, добре вивчено розповсюдження алелей системи груп крові АВ0. Різну концентрацію конкретних алелей локуса І пов'язують з відомими даними про чутливість різних генотипів до інфекційних хвороб. Це допомагає зрозуміти напрям еволюції і відбору, що діяв в різних регіонах, в історії людства.</a:t>
            </a:r>
          </a:p>
          <a:p>
            <a:pPr algn="just">
              <a:lnSpc>
                <a:spcPct val="115000"/>
              </a:lnSpc>
              <a:spcAft>
                <a:spcPts val="1000"/>
              </a:spcAft>
            </a:pPr>
            <a:r>
              <a:rPr lang="uk-UA" sz="2400">
                <a:latin typeface="Times New Roman" pitchFamily="18" charset="0"/>
                <a:ea typeface="Calibri" pitchFamily="34" charset="0"/>
                <a:cs typeface="Times New Roman" pitchFamily="18" charset="0"/>
              </a:rPr>
              <a:t>Передбачається, що зниження концентрації алелі І0 у ряді популяцій було пов'язано з розповсюдженням чуми, оскільки збудник чуми </a:t>
            </a:r>
            <a:r>
              <a:rPr lang="uk-UA" sz="2400" i="1">
                <a:latin typeface="Times New Roman" pitchFamily="18" charset="0"/>
                <a:ea typeface="Calibri" pitchFamily="34" charset="0"/>
                <a:cs typeface="Times New Roman" pitchFamily="18" charset="0"/>
              </a:rPr>
              <a:t>Pasteurella pestis</a:t>
            </a:r>
            <a:r>
              <a:rPr lang="uk-UA" sz="2400">
                <a:latin typeface="Times New Roman" pitchFamily="18" charset="0"/>
                <a:ea typeface="Calibri" pitchFamily="34" charset="0"/>
                <a:cs typeface="Times New Roman" pitchFamily="18" charset="0"/>
              </a:rPr>
              <a:t> володіє властивістю антигена 0. Зниження концентрації алелі ІА пов'язують з епідеміями віспи, які переважно винищували носіїв антигена А.</a:t>
            </a:r>
          </a:p>
        </p:txBody>
      </p:sp>
      <p:sp>
        <p:nvSpPr>
          <p:cNvPr id="80898" name="Прямоугольник 2"/>
          <p:cNvSpPr>
            <a:spLocks noChangeArrowheads="1"/>
          </p:cNvSpPr>
          <p:nvPr/>
        </p:nvSpPr>
        <p:spPr bwMode="auto">
          <a:xfrm>
            <a:off x="2193925" y="206375"/>
            <a:ext cx="4448175" cy="460375"/>
          </a:xfrm>
          <a:prstGeom prst="rect">
            <a:avLst/>
          </a:prstGeom>
          <a:noFill/>
          <a:ln w="9525">
            <a:noFill/>
            <a:miter lim="800000"/>
            <a:headEnd/>
            <a:tailEnd/>
          </a:ln>
        </p:spPr>
        <p:txBody>
          <a:bodyPr wrap="none">
            <a:spAutoFit/>
          </a:bodyPr>
          <a:lstStyle/>
          <a:p>
            <a:r>
              <a:rPr lang="uk-UA" sz="2400" b="1">
                <a:latin typeface="Times New Roman" pitchFamily="18" charset="0"/>
                <a:ea typeface="Calibri" pitchFamily="34" charset="0"/>
                <a:cs typeface="Times New Roman" pitchFamily="18" charset="0"/>
              </a:rPr>
              <a:t>4. </a:t>
            </a:r>
            <a:r>
              <a:rPr lang="uk-UA" sz="2400" b="1" i="1">
                <a:latin typeface="Times New Roman" pitchFamily="18" charset="0"/>
                <a:ea typeface="Calibri" pitchFamily="34" charset="0"/>
                <a:cs typeface="Times New Roman" pitchFamily="18" charset="0"/>
              </a:rPr>
              <a:t>ПОПУЛЯЦІЙНИЙ МЕТОД</a:t>
            </a:r>
            <a:r>
              <a:rPr lang="uk-UA" sz="2400">
                <a:latin typeface="Times New Roman" pitchFamily="18" charset="0"/>
                <a:ea typeface="Calibri" pitchFamily="34" charset="0"/>
                <a:cs typeface="Times New Roman" pitchFamily="18" charset="0"/>
              </a:rPr>
              <a:t> </a:t>
            </a:r>
            <a:endParaRPr lang="uk-UA" sz="2400">
              <a:latin typeface="Trebuchet MS" pitchFamily="34" charset="0"/>
              <a:ea typeface="Calibri" pitchFamily="34"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Прямоугольник 1"/>
          <p:cNvSpPr>
            <a:spLocks noChangeArrowheads="1"/>
          </p:cNvSpPr>
          <p:nvPr/>
        </p:nvSpPr>
        <p:spPr bwMode="auto">
          <a:xfrm>
            <a:off x="134938" y="63500"/>
            <a:ext cx="8551862" cy="6757988"/>
          </a:xfrm>
          <a:prstGeom prst="rect">
            <a:avLst/>
          </a:prstGeom>
          <a:noFill/>
          <a:ln w="9525">
            <a:noFill/>
            <a:miter lim="800000"/>
            <a:headEnd/>
            <a:tailEnd/>
          </a:ln>
        </p:spPr>
        <p:txBody>
          <a:bodyPr>
            <a:spAutoFit/>
          </a:bodyPr>
          <a:lstStyle/>
          <a:p>
            <a:pPr algn="just">
              <a:lnSpc>
                <a:spcPct val="115000"/>
              </a:lnSpc>
              <a:spcAft>
                <a:spcPts val="1000"/>
              </a:spcAft>
            </a:pPr>
            <a:r>
              <a:rPr lang="uk-UA" sz="2000">
                <a:latin typeface="Times New Roman" pitchFamily="18" charset="0"/>
                <a:ea typeface="Calibri" pitchFamily="34" charset="0"/>
                <a:cs typeface="Times New Roman" pitchFamily="18" charset="0"/>
              </a:rPr>
              <a:t>Метод популяції дозволяє визначити адаптивну цінність конкретних генотипів. Багато ознак і відповідно обумовлюючі їх гени адаптивний нейтральні і виявляються як природний поліморфізм людських популяцій (наприклад, багато морфологічних ознак: колір очей, волос, форма вух і т. д.). Інші ознаки виникли як адаптивне по відношенню до певних умов існування; наприклад, темна пігментація шкіри негрів оберігає від дії сонячної радіації. Відомі приклади умовно адаптивних алелей. До їх числа відноситься така генетична аномалія, як серповидноклітинна анемія. Рецесивна алель, така, що викликає в гомозиготному стані це спадкове захворювання, виражається в заміні всього одного амінокислотного залишку у ланцюзі молекули гемоглобіну (глутамінова кислота або валін). Хворі серповидноклітинною анемією гинуть в ранньому віці. Ця хвороба поширена в популяціях тропічної Африки і тропічної Азії. Порівняно висока частота летальною алелі у вказаних районах спантеличувала дослідників, поки А. Аллісон не виявив, що гетерозиготи по серповидноклітиній анемії набагато стійкіше до малярії, чим гомозиготи по нормальній алелі. Таким чином, в природних умовах розповсюдження малярії в місцевих популяціях відбір йшов у бік підтримки в гетерозиготній алелі, очевидно, шкідливою в гомозиготному стані.</a:t>
            </a:r>
            <a:endParaRPr lang="uk-UA" sz="1600">
              <a:latin typeface="Calibri" pitchFamily="34" charset="0"/>
              <a:ea typeface="Calibri" pitchFamily="34"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Прямоугольник 1"/>
          <p:cNvSpPr>
            <a:spLocks noChangeArrowheads="1"/>
          </p:cNvSpPr>
          <p:nvPr/>
        </p:nvSpPr>
        <p:spPr bwMode="auto">
          <a:xfrm>
            <a:off x="901700" y="247650"/>
            <a:ext cx="6588125" cy="5981700"/>
          </a:xfrm>
          <a:prstGeom prst="rect">
            <a:avLst/>
          </a:prstGeom>
          <a:noFill/>
          <a:ln w="9525">
            <a:noFill/>
            <a:miter lim="800000"/>
            <a:headEnd/>
            <a:tailEnd/>
          </a:ln>
        </p:spPr>
        <p:txBody>
          <a:bodyPr>
            <a:spAutoFit/>
          </a:bodyPr>
          <a:lstStyle/>
          <a:p>
            <a:pPr algn="just">
              <a:lnSpc>
                <a:spcPct val="115000"/>
              </a:lnSpc>
              <a:spcAft>
                <a:spcPts val="1000"/>
              </a:spcAft>
            </a:pPr>
            <a:r>
              <a:rPr lang="uk-UA" sz="2400">
                <a:latin typeface="Times New Roman" pitchFamily="18" charset="0"/>
                <a:ea typeface="Calibri" pitchFamily="34" charset="0"/>
                <a:cs typeface="Times New Roman" pitchFamily="18" charset="0"/>
              </a:rPr>
              <a:t>У популяціях людини так само, як і в популяціях інших організмів, в гетерозиготному стані міститься значний генетичний тягар, тобто рецесивні алелі, що приводять до розвитку різних спадкових хвороб. Підвищення ступеня інбридингу в популяціях повинне приводити до підвищення частоти гомозиготизації рецесивних алелей. Ця закономірність повинна застерігати від укладення близькоспоріднених шлюбів. Порівняння частот спадкових аномалій у нащадків від неспоріднених шлюбів і від шлюбів між кузенами (двоюрідними братами і сестрами) показує, що в другому випадку частота аномалій зазвичай значно вище.</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p:cNvSpPr>
            <a:spLocks noGrp="1"/>
          </p:cNvSpPr>
          <p:nvPr>
            <p:ph type="body" idx="1"/>
          </p:nvPr>
        </p:nvSpPr>
        <p:spPr>
          <a:xfrm>
            <a:off x="1128713" y="681038"/>
            <a:ext cx="7081837" cy="5191125"/>
          </a:xfrm>
        </p:spPr>
        <p:txBody>
          <a:bodyPr/>
          <a:lstStyle/>
          <a:p>
            <a:r>
              <a:rPr lang="ru-RU" b="1" u="sng" noProof="1" smtClean="0">
                <a:solidFill>
                  <a:schemeClr val="tx1"/>
                </a:solidFill>
              </a:rPr>
              <a:t>Популяційно-статистичний метод</a:t>
            </a:r>
            <a:endParaRPr lang="ru-RU" noProof="1" smtClean="0">
              <a:solidFill>
                <a:schemeClr val="tx1"/>
              </a:solidFill>
            </a:endParaRPr>
          </a:p>
          <a:p>
            <a:r>
              <a:rPr lang="ru-RU" noProof="1" smtClean="0">
                <a:solidFill>
                  <a:schemeClr val="tx1"/>
                </a:solidFill>
              </a:rPr>
              <a:t>Метод ґрунтується на спостереженні спадкових ознак у великих групах населення. Він дозволяє розрахувати в популяції частоту нормальних і патологічних генів і генотипів: гетерозигот, гомозигот домінантних і рецесивних, частоту нормальних і патологічних фенотипів.</a:t>
            </a:r>
          </a:p>
          <a:p>
            <a:r>
              <a:rPr lang="ru-RU" noProof="1" smtClean="0">
                <a:solidFill>
                  <a:schemeClr val="tx1"/>
                </a:solidFill>
              </a:rPr>
              <a:t>У 1908 році математик Г.Харді в Англії і лікар-антрополог В.Вайнберг у Німеччині сформулювали закон підтримки генетичної рівноваги в ідеальній популяції. Ними було запропоновано для відображення розподілу генотипів у панміктичній популяції застосувати формулу бінома Ньютона</a:t>
            </a:r>
            <a:r>
              <a:rPr lang="en-US" noProof="1" smtClean="0">
                <a:solidFill>
                  <a:schemeClr val="tx1"/>
                </a:solidFill>
              </a:rPr>
              <a:t>: (a+b)2 = a2 + 2ab + b2.</a:t>
            </a:r>
          </a:p>
          <a:p>
            <a:r>
              <a:rPr lang="ru-RU" noProof="1" smtClean="0">
                <a:solidFill>
                  <a:schemeClr val="tx1"/>
                </a:solidFill>
              </a:rPr>
              <a:t>Частота генотипів і фенотипів розраховується за формулою </a:t>
            </a:r>
            <a:r>
              <a:rPr lang="ru-RU" i="1" noProof="1" smtClean="0">
                <a:solidFill>
                  <a:schemeClr val="tx1"/>
                </a:solidFill>
              </a:rPr>
              <a:t>Харді-Вайнберга</a:t>
            </a:r>
            <a:r>
              <a:rPr lang="ru-RU" noProof="1" smtClean="0">
                <a:solidFill>
                  <a:schemeClr val="tx1"/>
                </a:solidFill>
              </a:rPr>
              <a:t>: </a:t>
            </a:r>
            <a:r>
              <a:rPr lang="en-US" b="1" i="1" noProof="1" smtClean="0">
                <a:solidFill>
                  <a:schemeClr val="tx1"/>
                </a:solidFill>
              </a:rPr>
              <a:t>p2+2pq+q2=(p+q)2=1</a:t>
            </a:r>
            <a:r>
              <a:rPr lang="en-US" noProof="1" smtClean="0">
                <a:solidFill>
                  <a:schemeClr val="tx1"/>
                </a:solidFill>
              </a:rPr>
              <a:t>, </a:t>
            </a:r>
            <a:r>
              <a:rPr lang="ru-RU" noProof="1" smtClean="0">
                <a:solidFill>
                  <a:schemeClr val="tx1"/>
                </a:solidFill>
              </a:rPr>
              <a:t>де</a:t>
            </a:r>
            <a:r>
              <a:rPr lang="en-US" noProof="1" smtClean="0">
                <a:solidFill>
                  <a:schemeClr val="tx1"/>
                </a:solidFill>
              </a:rPr>
              <a:t> p – </a:t>
            </a:r>
            <a:r>
              <a:rPr lang="ru-RU" noProof="1" smtClean="0">
                <a:solidFill>
                  <a:schemeClr val="tx1"/>
                </a:solidFill>
              </a:rPr>
              <a:t>частота домінантного гена</a:t>
            </a:r>
            <a:r>
              <a:rPr lang="en-US" noProof="1" smtClean="0">
                <a:solidFill>
                  <a:schemeClr val="tx1"/>
                </a:solidFill>
              </a:rPr>
              <a:t>; q – </a:t>
            </a:r>
            <a:r>
              <a:rPr lang="ru-RU" noProof="1" smtClean="0">
                <a:solidFill>
                  <a:schemeClr val="tx1"/>
                </a:solidFill>
              </a:rPr>
              <a:t>частота рецесивного гена</a:t>
            </a:r>
            <a:r>
              <a:rPr lang="en-US" noProof="1" smtClean="0">
                <a:solidFill>
                  <a:schemeClr val="tx1"/>
                </a:solidFill>
              </a:rPr>
              <a:t>; q2 – </a:t>
            </a:r>
            <a:r>
              <a:rPr lang="ru-RU" noProof="1" smtClean="0">
                <a:solidFill>
                  <a:schemeClr val="tx1"/>
                </a:solidFill>
              </a:rPr>
              <a:t>частота гомозигот за рецесивним геном</a:t>
            </a:r>
            <a:r>
              <a:rPr lang="en-US" noProof="1" smtClean="0">
                <a:solidFill>
                  <a:schemeClr val="tx1"/>
                </a:solidFill>
              </a:rPr>
              <a:t>; p2 – </a:t>
            </a:r>
            <a:r>
              <a:rPr lang="ru-RU" noProof="1" smtClean="0">
                <a:solidFill>
                  <a:schemeClr val="tx1"/>
                </a:solidFill>
              </a:rPr>
              <a:t>частота гомозигот за домінантним геном</a:t>
            </a:r>
            <a:r>
              <a:rPr lang="en-US" noProof="1" smtClean="0">
                <a:solidFill>
                  <a:schemeClr val="tx1"/>
                </a:solidFill>
              </a:rPr>
              <a:t>; 2pq – </a:t>
            </a:r>
            <a:r>
              <a:rPr lang="ru-RU" noProof="1" smtClean="0">
                <a:solidFill>
                  <a:schemeClr val="tx1"/>
                </a:solidFill>
              </a:rPr>
              <a:t>частота гетерозигот.</a:t>
            </a:r>
          </a:p>
          <a:p>
            <a:endParaRPr lang="ru-RU" smtClean="0">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p:cNvSpPr>
          <p:nvPr>
            <p:ph type="title"/>
          </p:nvPr>
        </p:nvSpPr>
        <p:spPr>
          <a:xfrm>
            <a:off x="0" y="0"/>
            <a:ext cx="8229600" cy="703263"/>
          </a:xfrm>
        </p:spPr>
        <p:txBody>
          <a:bodyPr/>
          <a:lstStyle/>
          <a:p>
            <a:r>
              <a:rPr lang="uk-UA" sz="2800" b="1" smtClean="0">
                <a:solidFill>
                  <a:srgbClr val="FF0000"/>
                </a:solidFill>
              </a:rPr>
              <a:t/>
            </a:r>
            <a:br>
              <a:rPr lang="uk-UA" sz="2800" b="1" smtClean="0">
                <a:solidFill>
                  <a:srgbClr val="FF0000"/>
                </a:solidFill>
              </a:rPr>
            </a:br>
            <a:r>
              <a:rPr lang="uk-UA" sz="2800" b="1" smtClean="0">
                <a:solidFill>
                  <a:srgbClr val="FF0000"/>
                </a:solidFill>
              </a:rPr>
              <a:t>Закон Харді-Вайнберга (1908)</a:t>
            </a:r>
            <a:br>
              <a:rPr lang="uk-UA" sz="2800" b="1" smtClean="0">
                <a:solidFill>
                  <a:srgbClr val="FF0000"/>
                </a:solidFill>
              </a:rPr>
            </a:br>
            <a:endParaRPr lang="ru-RU" sz="2800" b="1" smtClean="0">
              <a:solidFill>
                <a:srgbClr val="FF0000"/>
              </a:solidFill>
            </a:endParaRPr>
          </a:p>
        </p:txBody>
      </p:sp>
      <p:sp>
        <p:nvSpPr>
          <p:cNvPr id="84994" name="Rectangle 3"/>
          <p:cNvSpPr>
            <a:spLocks noGrp="1"/>
          </p:cNvSpPr>
          <p:nvPr>
            <p:ph type="body" idx="1"/>
          </p:nvPr>
        </p:nvSpPr>
        <p:spPr>
          <a:xfrm>
            <a:off x="0" y="981075"/>
            <a:ext cx="9144000" cy="5543550"/>
          </a:xfrm>
        </p:spPr>
        <p:txBody>
          <a:bodyPr/>
          <a:lstStyle/>
          <a:p>
            <a:pPr algn="just">
              <a:lnSpc>
                <a:spcPct val="80000"/>
              </a:lnSpc>
              <a:buFont typeface="Wingdings 3" pitchFamily="18" charset="2"/>
              <a:buNone/>
            </a:pPr>
            <a:r>
              <a:rPr lang="uk-UA" sz="1200" b="1" smtClean="0"/>
              <a:t>	</a:t>
            </a:r>
            <a:r>
              <a:rPr lang="uk-UA" sz="1600" b="1" smtClean="0"/>
              <a:t>Частоти генів в ідеальних популяціях із покоління в покоління залишаються незмінними. </a:t>
            </a:r>
          </a:p>
          <a:p>
            <a:pPr algn="ctr">
              <a:lnSpc>
                <a:spcPct val="80000"/>
              </a:lnSpc>
              <a:buFont typeface="Wingdings 3" pitchFamily="18" charset="2"/>
              <a:buNone/>
            </a:pPr>
            <a:r>
              <a:rPr lang="uk-UA" sz="1400" b="1" smtClean="0"/>
              <a:t>Співвідношення Харді-Вайнберга</a:t>
            </a:r>
          </a:p>
          <a:p>
            <a:pPr algn="ctr">
              <a:lnSpc>
                <a:spcPct val="80000"/>
              </a:lnSpc>
              <a:buFont typeface="Wingdings 3" pitchFamily="18" charset="2"/>
              <a:buNone/>
            </a:pPr>
            <a:r>
              <a:rPr lang="uk-UA" sz="1400" b="1" smtClean="0"/>
              <a:t>p + q = 1</a:t>
            </a:r>
          </a:p>
          <a:p>
            <a:pPr algn="ctr">
              <a:lnSpc>
                <a:spcPct val="80000"/>
              </a:lnSpc>
              <a:buFont typeface="Wingdings 3" pitchFamily="18" charset="2"/>
              <a:buNone/>
            </a:pPr>
            <a:r>
              <a:rPr lang="uk-UA" sz="1400" b="1" smtClean="0"/>
              <a:t>(p + q)2 = 1</a:t>
            </a:r>
          </a:p>
          <a:p>
            <a:pPr>
              <a:lnSpc>
                <a:spcPct val="80000"/>
              </a:lnSpc>
              <a:buFont typeface="Wingdings 3" pitchFamily="18" charset="2"/>
              <a:buNone/>
            </a:pPr>
            <a:r>
              <a:rPr lang="uk-UA" sz="1400" b="1" smtClean="0"/>
              <a:t>де р – частота домінантної алелі гену ( А ),</a:t>
            </a:r>
          </a:p>
          <a:p>
            <a:pPr>
              <a:lnSpc>
                <a:spcPct val="80000"/>
              </a:lnSpc>
              <a:buFont typeface="Wingdings 3" pitchFamily="18" charset="2"/>
              <a:buNone/>
            </a:pPr>
            <a:r>
              <a:rPr lang="uk-UA" sz="1400" b="1" smtClean="0"/>
              <a:t>q – частота рецесивної алелі.</a:t>
            </a:r>
          </a:p>
          <a:p>
            <a:pPr>
              <a:lnSpc>
                <a:spcPct val="80000"/>
              </a:lnSpc>
              <a:buFont typeface="Wingdings 3" pitchFamily="18" charset="2"/>
              <a:buNone/>
            </a:pPr>
            <a:endParaRPr lang="uk-UA" sz="1400" b="1" smtClean="0"/>
          </a:p>
          <a:p>
            <a:pPr>
              <a:lnSpc>
                <a:spcPct val="80000"/>
              </a:lnSpc>
              <a:buFont typeface="Wingdings 3" pitchFamily="18" charset="2"/>
              <a:buNone/>
            </a:pPr>
            <a:r>
              <a:rPr lang="uk-UA" sz="1400" b="1" smtClean="0"/>
              <a:t>Для вивчення частот поліморфних генів використовують співвідношення:</a:t>
            </a:r>
          </a:p>
          <a:p>
            <a:pPr algn="ctr">
              <a:lnSpc>
                <a:spcPct val="80000"/>
              </a:lnSpc>
              <a:buFont typeface="Wingdings 3" pitchFamily="18" charset="2"/>
              <a:buNone/>
            </a:pPr>
            <a:r>
              <a:rPr lang="uk-UA" sz="1400" b="1" smtClean="0"/>
              <a:t>p + q + </a:t>
            </a:r>
            <a:r>
              <a:rPr lang="en-US" sz="1400" b="1" smtClean="0"/>
              <a:t>r </a:t>
            </a:r>
            <a:r>
              <a:rPr lang="uk-UA" sz="1400" b="1" smtClean="0"/>
              <a:t>= 1</a:t>
            </a:r>
          </a:p>
          <a:p>
            <a:pPr algn="ctr">
              <a:lnSpc>
                <a:spcPct val="80000"/>
              </a:lnSpc>
              <a:buFont typeface="Wingdings 3" pitchFamily="18" charset="2"/>
              <a:buNone/>
            </a:pPr>
            <a:r>
              <a:rPr lang="uk-UA" sz="1400" b="1" smtClean="0"/>
              <a:t>(p + q + </a:t>
            </a:r>
            <a:r>
              <a:rPr lang="en-US" sz="1400" b="1" smtClean="0"/>
              <a:t>r</a:t>
            </a:r>
            <a:r>
              <a:rPr lang="uk-UA" sz="1400" b="1" smtClean="0"/>
              <a:t>)2 = 1,</a:t>
            </a:r>
          </a:p>
          <a:p>
            <a:pPr>
              <a:lnSpc>
                <a:spcPct val="80000"/>
              </a:lnSpc>
              <a:buFont typeface="Wingdings 3" pitchFamily="18" charset="2"/>
              <a:buNone/>
            </a:pPr>
            <a:r>
              <a:rPr lang="uk-UA" sz="1400" b="1" smtClean="0"/>
              <a:t>де p, q, </a:t>
            </a:r>
            <a:r>
              <a:rPr lang="en-US" sz="1400" b="1" smtClean="0"/>
              <a:t>r</a:t>
            </a:r>
            <a:r>
              <a:rPr lang="uk-UA" sz="1400" b="1" smtClean="0"/>
              <a:t> – поліморфні гени </a:t>
            </a:r>
          </a:p>
          <a:p>
            <a:pPr>
              <a:lnSpc>
                <a:spcPct val="80000"/>
              </a:lnSpc>
              <a:buFont typeface="Wingdings 3" pitchFamily="18" charset="2"/>
              <a:buNone/>
            </a:pPr>
            <a:endParaRPr lang="ru-RU" sz="1200" b="1"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Grp="1"/>
          </p:cNvSpPr>
          <p:nvPr>
            <p:ph type="body" idx="1"/>
          </p:nvPr>
        </p:nvSpPr>
        <p:spPr>
          <a:xfrm>
            <a:off x="971550" y="592138"/>
            <a:ext cx="6348413" cy="3881437"/>
          </a:xfrm>
        </p:spPr>
        <p:txBody>
          <a:bodyPr/>
          <a:lstStyle/>
          <a:p>
            <a:r>
              <a:rPr lang="ru-RU" b="1" i="1" noProof="1" smtClean="0">
                <a:solidFill>
                  <a:schemeClr val="tx1"/>
                </a:solidFill>
              </a:rPr>
              <a:t>Популяційно-статистичний метод </a:t>
            </a:r>
            <a:r>
              <a:rPr lang="ru-RU" noProof="1" smtClean="0">
                <a:solidFill>
                  <a:schemeClr val="tx1"/>
                </a:solidFill>
              </a:rPr>
              <a:t>застосовують для вивчення: </a:t>
            </a:r>
          </a:p>
          <a:p>
            <a:pPr marL="762000" lvl="1" indent="-304800"/>
            <a:r>
              <a:rPr lang="uk-UA" smtClean="0">
                <a:solidFill>
                  <a:schemeClr val="tx1"/>
                </a:solidFill>
              </a:rPr>
              <a:t>1) </a:t>
            </a:r>
            <a:r>
              <a:rPr lang="uk-UA" noProof="1" smtClean="0">
                <a:solidFill>
                  <a:schemeClr val="tx1"/>
                </a:solidFill>
              </a:rPr>
              <a:t>частоти генів у популяціях, включаючи частоту спадкових хвороб;</a:t>
            </a:r>
          </a:p>
          <a:p>
            <a:pPr marL="762000" lvl="1" indent="-304800"/>
            <a:r>
              <a:rPr lang="uk-UA" smtClean="0">
                <a:solidFill>
                  <a:schemeClr val="tx1"/>
                </a:solidFill>
              </a:rPr>
              <a:t>2) </a:t>
            </a:r>
            <a:r>
              <a:rPr lang="uk-UA" noProof="1" smtClean="0">
                <a:solidFill>
                  <a:schemeClr val="tx1"/>
                </a:solidFill>
              </a:rPr>
              <a:t>мутаційного процесу;</a:t>
            </a:r>
          </a:p>
          <a:p>
            <a:pPr marL="762000" lvl="1" indent="-304800"/>
            <a:r>
              <a:rPr lang="uk-UA" smtClean="0">
                <a:solidFill>
                  <a:schemeClr val="tx1"/>
                </a:solidFill>
              </a:rPr>
              <a:t>3) </a:t>
            </a:r>
            <a:r>
              <a:rPr lang="uk-UA" noProof="1" smtClean="0">
                <a:solidFill>
                  <a:schemeClr val="tx1"/>
                </a:solidFill>
              </a:rPr>
              <a:t>ролі спадковості й середовища у виникненні хвороб, особливо хвороб із спадковою схильністю;</a:t>
            </a:r>
          </a:p>
          <a:p>
            <a:pPr marL="762000" lvl="1" indent="-304800"/>
            <a:r>
              <a:rPr lang="uk-UA" smtClean="0">
                <a:solidFill>
                  <a:schemeClr val="tx1"/>
                </a:solidFill>
              </a:rPr>
              <a:t>4) </a:t>
            </a:r>
            <a:r>
              <a:rPr lang="uk-UA" noProof="1" smtClean="0">
                <a:solidFill>
                  <a:schemeClr val="tx1"/>
                </a:solidFill>
              </a:rPr>
              <a:t>ролі спадковості й середовища у формуванні фенотипового поліморфізму людини за нормальними ознаками;</a:t>
            </a:r>
            <a:endParaRPr lang="uk-UA" smtClean="0">
              <a:solidFill>
                <a:schemeClr val="tx1"/>
              </a:solidFill>
            </a:endParaRPr>
          </a:p>
          <a:p>
            <a:pPr marL="762000" lvl="1" indent="-304800"/>
            <a:r>
              <a:rPr lang="uk-UA" smtClean="0">
                <a:solidFill>
                  <a:schemeClr val="tx1"/>
                </a:solidFill>
              </a:rPr>
              <a:t>5) </a:t>
            </a:r>
            <a:r>
              <a:rPr lang="uk-UA" noProof="1" smtClean="0">
                <a:solidFill>
                  <a:schemeClr val="tx1"/>
                </a:solidFill>
              </a:rPr>
              <a:t>значення генетичних чинників в антропогенезі, зокрема в расоутворенні </a:t>
            </a:r>
          </a:p>
          <a:p>
            <a:endParaRPr lang="ru-RU" smtClean="0">
              <a:solidFill>
                <a:schemeClr val="tx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3"/>
          <p:cNvSpPr>
            <a:spLocks noGrp="1"/>
          </p:cNvSpPr>
          <p:nvPr>
            <p:ph type="body" idx="1"/>
          </p:nvPr>
        </p:nvSpPr>
        <p:spPr>
          <a:xfrm>
            <a:off x="1185863" y="1166813"/>
            <a:ext cx="6348412" cy="3881437"/>
          </a:xfrm>
        </p:spPr>
        <p:txBody>
          <a:bodyPr/>
          <a:lstStyle/>
          <a:p>
            <a:pPr>
              <a:lnSpc>
                <a:spcPct val="80000"/>
              </a:lnSpc>
              <a:buFont typeface="Wingdings 3" pitchFamily="18" charset="2"/>
              <a:buNone/>
            </a:pPr>
            <a:r>
              <a:rPr lang="uk-UA" sz="1200" b="1" i="1" smtClean="0"/>
              <a:t>1908 рік – закон Харді-Вайнберга:</a:t>
            </a:r>
            <a:r>
              <a:rPr lang="uk-UA" sz="1200" smtClean="0"/>
              <a:t> </a:t>
            </a:r>
            <a:r>
              <a:rPr lang="uk-UA" sz="1200" b="1" smtClean="0"/>
              <a:t>в ідеальній популяції співвідношення частоти домінантних гомозигот (АА), гетерозигот (Аа) і рецесивних гомозигот (аа) зберігається постійним з покоління в покоління, якщо ніякі еволюційні фактори не порушують цю рівновагу.</a:t>
            </a:r>
          </a:p>
          <a:p>
            <a:pPr>
              <a:lnSpc>
                <a:spcPct val="80000"/>
              </a:lnSpc>
              <a:buFont typeface="Wingdings 3" pitchFamily="18" charset="2"/>
              <a:buNone/>
            </a:pPr>
            <a:r>
              <a:rPr lang="uk-UA" sz="1200" b="1" smtClean="0"/>
              <a:t>Ознаки ідеальної популяції:</a:t>
            </a:r>
          </a:p>
          <a:p>
            <a:pPr>
              <a:lnSpc>
                <a:spcPct val="80000"/>
              </a:lnSpc>
            </a:pPr>
            <a:r>
              <a:rPr lang="uk-UA" sz="1200" smtClean="0"/>
              <a:t>велика чисельність;</a:t>
            </a:r>
          </a:p>
          <a:p>
            <a:pPr>
              <a:lnSpc>
                <a:spcPct val="80000"/>
              </a:lnSpc>
            </a:pPr>
            <a:r>
              <a:rPr lang="uk-UA" sz="1200" smtClean="0"/>
              <a:t>вільне схрещування (панміксія);</a:t>
            </a:r>
          </a:p>
          <a:p>
            <a:pPr>
              <a:lnSpc>
                <a:spcPct val="80000"/>
              </a:lnSpc>
            </a:pPr>
            <a:r>
              <a:rPr lang="uk-UA" sz="1200" smtClean="0"/>
              <a:t>відсутність добору та мутаційного процесу;</a:t>
            </a:r>
          </a:p>
          <a:p>
            <a:pPr>
              <a:lnSpc>
                <a:spcPct val="80000"/>
              </a:lnSpc>
            </a:pPr>
            <a:r>
              <a:rPr lang="uk-UA" sz="1200" smtClean="0"/>
              <a:t>відсутність еміграцій та іміграцій між популяціями.</a:t>
            </a:r>
          </a:p>
          <a:p>
            <a:pPr>
              <a:lnSpc>
                <a:spcPct val="80000"/>
              </a:lnSpc>
              <a:buFont typeface="Wingdings 3" pitchFamily="18" charset="2"/>
              <a:buNone/>
            </a:pPr>
            <a:r>
              <a:rPr lang="uk-UA" sz="1200" b="1" smtClean="0"/>
              <a:t>Фактори, які стимулюють зсув рівноваги:</a:t>
            </a:r>
          </a:p>
          <a:p>
            <a:pPr>
              <a:lnSpc>
                <a:spcPct val="80000"/>
              </a:lnSpc>
            </a:pPr>
            <a:r>
              <a:rPr lang="uk-UA" sz="1200" smtClean="0"/>
              <a:t>Споріднені шлюби;</a:t>
            </a:r>
          </a:p>
          <a:p>
            <a:pPr>
              <a:lnSpc>
                <a:spcPct val="80000"/>
              </a:lnSpc>
            </a:pPr>
            <a:r>
              <a:rPr lang="uk-UA" sz="1200" smtClean="0"/>
              <a:t>Мутації;</a:t>
            </a:r>
          </a:p>
          <a:p>
            <a:pPr>
              <a:lnSpc>
                <a:spcPct val="80000"/>
              </a:lnSpc>
            </a:pPr>
            <a:r>
              <a:rPr lang="uk-UA" sz="1200" smtClean="0"/>
              <a:t>Дрейф генів;</a:t>
            </a:r>
          </a:p>
          <a:p>
            <a:pPr>
              <a:lnSpc>
                <a:spcPct val="80000"/>
              </a:lnSpc>
            </a:pPr>
            <a:r>
              <a:rPr lang="uk-UA" sz="1200" smtClean="0"/>
              <a:t>Добір;</a:t>
            </a:r>
          </a:p>
          <a:p>
            <a:pPr>
              <a:lnSpc>
                <a:spcPct val="80000"/>
              </a:lnSpc>
            </a:pPr>
            <a:r>
              <a:rPr lang="uk-UA" sz="1200" smtClean="0"/>
              <a:t>Міграції та інші.</a:t>
            </a:r>
          </a:p>
          <a:p>
            <a:pPr>
              <a:lnSpc>
                <a:spcPct val="80000"/>
              </a:lnSpc>
              <a:buFont typeface="Wingdings 3" pitchFamily="18" charset="2"/>
              <a:buNone/>
            </a:pPr>
            <a:endParaRPr lang="uk-UA" sz="1200" smtClean="0"/>
          </a:p>
          <a:p>
            <a:pPr>
              <a:lnSpc>
                <a:spcPct val="80000"/>
              </a:lnSpc>
            </a:pPr>
            <a:endParaRPr lang="ru-RU" sz="1200"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Прямоугольник 1"/>
          <p:cNvSpPr>
            <a:spLocks noChangeArrowheads="1"/>
          </p:cNvSpPr>
          <p:nvPr/>
        </p:nvSpPr>
        <p:spPr bwMode="auto">
          <a:xfrm>
            <a:off x="2071688" y="508000"/>
            <a:ext cx="4570412" cy="488950"/>
          </a:xfrm>
          <a:prstGeom prst="rect">
            <a:avLst/>
          </a:prstGeom>
          <a:noFill/>
          <a:ln w="9525">
            <a:noFill/>
            <a:miter lim="800000"/>
            <a:headEnd/>
            <a:tailEnd/>
          </a:ln>
        </p:spPr>
        <p:txBody>
          <a:bodyPr wrap="none">
            <a:spAutoFit/>
          </a:bodyPr>
          <a:lstStyle/>
          <a:p>
            <a:pPr algn="ctr">
              <a:lnSpc>
                <a:spcPct val="115000"/>
              </a:lnSpc>
              <a:spcAft>
                <a:spcPts val="1000"/>
              </a:spcAft>
            </a:pPr>
            <a:r>
              <a:rPr lang="ru-RU" sz="2400" b="1" i="1">
                <a:latin typeface="Times New Roman" pitchFamily="18" charset="0"/>
                <a:ea typeface="Calibri" pitchFamily="34" charset="0"/>
                <a:cs typeface="Times New Roman" pitchFamily="18" charset="0"/>
              </a:rPr>
              <a:t>5. МЕТОД</a:t>
            </a:r>
            <a:r>
              <a:rPr lang="uk-UA" sz="2400" b="1" i="1">
                <a:latin typeface="Times New Roman" pitchFamily="18" charset="0"/>
                <a:ea typeface="Calibri" pitchFamily="34" charset="0"/>
                <a:cs typeface="Times New Roman" pitchFamily="18" charset="0"/>
              </a:rPr>
              <a:t> ДЕРМАТОГЛІФІКИ</a:t>
            </a:r>
            <a:endParaRPr lang="uk-UA" i="1">
              <a:latin typeface="Calibri" pitchFamily="34" charset="0"/>
              <a:ea typeface="Calibri" pitchFamily="34" charset="0"/>
              <a:cs typeface="Times New Roman" pitchFamily="18" charset="0"/>
            </a:endParaRPr>
          </a:p>
        </p:txBody>
      </p:sp>
      <p:sp>
        <p:nvSpPr>
          <p:cNvPr id="88066" name="Прямоугольник 2"/>
          <p:cNvSpPr>
            <a:spLocks noChangeArrowheads="1"/>
          </p:cNvSpPr>
          <p:nvPr/>
        </p:nvSpPr>
        <p:spPr bwMode="auto">
          <a:xfrm>
            <a:off x="417513" y="1295400"/>
            <a:ext cx="8134350" cy="5176838"/>
          </a:xfrm>
          <a:prstGeom prst="rect">
            <a:avLst/>
          </a:prstGeom>
          <a:noFill/>
          <a:ln w="9525">
            <a:noFill/>
            <a:miter lim="800000"/>
            <a:headEnd/>
            <a:tailEnd/>
          </a:ln>
        </p:spPr>
        <p:txBody>
          <a:bodyPr>
            <a:spAutoFit/>
          </a:bodyPr>
          <a:lstStyle/>
          <a:p>
            <a:pPr algn="just">
              <a:lnSpc>
                <a:spcPct val="115000"/>
              </a:lnSpc>
              <a:spcAft>
                <a:spcPts val="1000"/>
              </a:spcAft>
            </a:pPr>
            <a:r>
              <a:rPr lang="uk-UA" sz="2000">
                <a:latin typeface="Times New Roman" pitchFamily="18" charset="0"/>
                <a:ea typeface="Calibri" pitchFamily="34" charset="0"/>
                <a:cs typeface="Times New Roman" pitchFamily="18" charset="0"/>
              </a:rPr>
              <a:t>«Читання по руці», або хіромантія (від грец. </a:t>
            </a:r>
            <a:r>
              <a:rPr lang="en-US" sz="2000" i="1">
                <a:latin typeface="Times New Roman" pitchFamily="18" charset="0"/>
                <a:ea typeface="Calibri" pitchFamily="34" charset="0"/>
                <a:cs typeface="Times New Roman" pitchFamily="18" charset="0"/>
              </a:rPr>
              <a:t>cheir</a:t>
            </a:r>
            <a:r>
              <a:rPr lang="en-US" sz="2000">
                <a:latin typeface="Times New Roman" pitchFamily="18" charset="0"/>
                <a:ea typeface="Calibri" pitchFamily="34" charset="0"/>
                <a:cs typeface="Times New Roman" pitchFamily="18" charset="0"/>
              </a:rPr>
              <a:t> </a:t>
            </a:r>
            <a:r>
              <a:rPr lang="uk-UA" sz="2000">
                <a:latin typeface="Times New Roman" pitchFamily="18" charset="0"/>
                <a:ea typeface="Calibri" pitchFamily="34" charset="0"/>
                <a:cs typeface="Times New Roman" pitchFamily="18" charset="0"/>
              </a:rPr>
              <a:t>– рука і </a:t>
            </a:r>
            <a:r>
              <a:rPr lang="en-US" sz="2000" i="1">
                <a:latin typeface="Times New Roman" pitchFamily="18" charset="0"/>
                <a:ea typeface="Calibri" pitchFamily="34" charset="0"/>
                <a:cs typeface="Times New Roman" pitchFamily="18" charset="0"/>
              </a:rPr>
              <a:t>manteia</a:t>
            </a:r>
            <a:r>
              <a:rPr lang="en-US" sz="2000">
                <a:latin typeface="Times New Roman" pitchFamily="18" charset="0"/>
                <a:ea typeface="Calibri" pitchFamily="34" charset="0"/>
                <a:cs typeface="Times New Roman" pitchFamily="18" charset="0"/>
              </a:rPr>
              <a:t> </a:t>
            </a:r>
            <a:r>
              <a:rPr lang="uk-UA" sz="2000">
                <a:latin typeface="Times New Roman" pitchFamily="18" charset="0"/>
                <a:ea typeface="Calibri" pitchFamily="34" charset="0"/>
                <a:cs typeface="Times New Roman" pitchFamily="18" charset="0"/>
              </a:rPr>
              <a:t>– гадання), походить зі Стародавньої Індії. Воно поширилося в країнах Малої Азії, Середземномор’я і Китаї, а звідси – в Європі та інших країнах світу. Існують свідчення про те, що давні єгиптяни, вавилоняни, ассирійці, китайці часто використовували відбитки пальців як печатки або підписи на документах, оскільки малюнок на пальцях у кожної людини індивідуальний. Отже, ще в давнину з’явилося мистецтво «читання» по лініях, складках, горбках долонної поверхні кисті.</a:t>
            </a:r>
          </a:p>
          <a:p>
            <a:pPr algn="just">
              <a:lnSpc>
                <a:spcPct val="115000"/>
              </a:lnSpc>
              <a:spcAft>
                <a:spcPts val="1000"/>
              </a:spcAft>
            </a:pPr>
            <a:r>
              <a:rPr lang="uk-UA" sz="2000">
                <a:latin typeface="Times New Roman" pitchFamily="18" charset="0"/>
                <a:ea typeface="Calibri" pitchFamily="34" charset="0"/>
                <a:cs typeface="Times New Roman" pitchFamily="18" charset="0"/>
              </a:rPr>
              <a:t>Унаслідок з’явилася спеціальна галузь знань – дерматогліфіка (від грец. </a:t>
            </a:r>
            <a:r>
              <a:rPr lang="en-US" sz="2000" i="1">
                <a:latin typeface="Times New Roman" pitchFamily="18" charset="0"/>
                <a:ea typeface="Calibri" pitchFamily="34" charset="0"/>
                <a:cs typeface="Times New Roman" pitchFamily="18" charset="0"/>
              </a:rPr>
              <a:t>derma</a:t>
            </a:r>
            <a:r>
              <a:rPr lang="en-US" sz="2000">
                <a:latin typeface="Times New Roman" pitchFamily="18" charset="0"/>
                <a:ea typeface="Calibri" pitchFamily="34" charset="0"/>
                <a:cs typeface="Times New Roman" pitchFamily="18" charset="0"/>
              </a:rPr>
              <a:t> </a:t>
            </a:r>
            <a:r>
              <a:rPr lang="uk-UA" sz="2000">
                <a:latin typeface="Times New Roman" pitchFamily="18" charset="0"/>
                <a:ea typeface="Calibri" pitchFamily="34" charset="0"/>
                <a:cs typeface="Times New Roman" pitchFamily="18" charset="0"/>
              </a:rPr>
              <a:t>– шкіра, </a:t>
            </a:r>
            <a:r>
              <a:rPr lang="en-US" sz="2000" i="1">
                <a:latin typeface="Times New Roman" pitchFamily="18" charset="0"/>
                <a:ea typeface="Calibri" pitchFamily="34" charset="0"/>
                <a:cs typeface="Times New Roman" pitchFamily="18" charset="0"/>
              </a:rPr>
              <a:t>glyph</a:t>
            </a:r>
            <a:r>
              <a:rPr lang="en-US" sz="2000">
                <a:latin typeface="Times New Roman" pitchFamily="18" charset="0"/>
                <a:ea typeface="Calibri" pitchFamily="34" charset="0"/>
                <a:cs typeface="Times New Roman" pitchFamily="18" charset="0"/>
              </a:rPr>
              <a:t> </a:t>
            </a:r>
            <a:r>
              <a:rPr lang="uk-UA" sz="2000">
                <a:latin typeface="Times New Roman" pitchFamily="18" charset="0"/>
                <a:ea typeface="Calibri" pitchFamily="34" charset="0"/>
                <a:cs typeface="Times New Roman" pitchFamily="18" charset="0"/>
              </a:rPr>
              <a:t>– гравіювати), яка вивчає рельєф шкіри на пальцях, долонях та підошвах ступнів. Дерматогліфіку широко застосовують для ідентифікації особи, бо малюнок на пальцях і долонях індивідуальний, зумовлений спадковістю й не змінюється протягом усього життя людини.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endParaRPr lang="ru-RU" smtClean="0"/>
          </a:p>
        </p:txBody>
      </p:sp>
      <p:sp>
        <p:nvSpPr>
          <p:cNvPr id="24578" name="Rectangle 3"/>
          <p:cNvSpPr>
            <a:spLocks noGrp="1"/>
          </p:cNvSpPr>
          <p:nvPr>
            <p:ph type="body" idx="1"/>
          </p:nvPr>
        </p:nvSpPr>
        <p:spPr/>
        <p:txBody>
          <a:bodyPr/>
          <a:lstStyle/>
          <a:p>
            <a:endParaRPr lang="ru-RU" smtClean="0"/>
          </a:p>
        </p:txBody>
      </p:sp>
      <p:pic>
        <p:nvPicPr>
          <p:cNvPr id="24579" name="Picture 2" descr="http://dok.znaimo.com.ua/pars_docs/refs/36/35884/img3.jpg"/>
          <p:cNvPicPr>
            <a:picLocks noChangeAspect="1" noChangeArrowheads="1"/>
          </p:cNvPicPr>
          <p:nvPr/>
        </p:nvPicPr>
        <p:blipFill>
          <a:blip r:embed="rId2" cstate="print"/>
          <a:srcRect/>
          <a:stretch>
            <a:fillRect/>
          </a:stretch>
        </p:blipFill>
        <p:spPr bwMode="auto">
          <a:xfrm>
            <a:off x="250825" y="260350"/>
            <a:ext cx="8745538" cy="6408738"/>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http://intranet.tdmu.edu.ua/data/kafedra/internal/med_biologia/classes_stud/uk/med/biol/ptn/%D0%93%D0%B5%D0%BD%D0%B5%D1%82%D0%B8%D0%BA%D0%B0/3_%D0%BA%D1%83%D1%80%D1%81/%D0%A2%D0%B5%D0%BC%D0%B0%2009.files/image041.png"/>
          <p:cNvPicPr>
            <a:picLocks noChangeAspect="1" noChangeArrowheads="1"/>
          </p:cNvPicPr>
          <p:nvPr/>
        </p:nvPicPr>
        <p:blipFill>
          <a:blip r:embed="rId2" cstate="print"/>
          <a:srcRect/>
          <a:stretch>
            <a:fillRect/>
          </a:stretch>
        </p:blipFill>
        <p:spPr bwMode="auto">
          <a:xfrm>
            <a:off x="501650" y="0"/>
            <a:ext cx="8642350" cy="4738688"/>
          </a:xfrm>
          <a:prstGeom prst="rect">
            <a:avLst/>
          </a:prstGeom>
          <a:noFill/>
          <a:ln w="9525">
            <a:noFill/>
            <a:miter lim="800000"/>
            <a:headEnd/>
            <a:tailEnd/>
          </a:ln>
        </p:spPr>
      </p:pic>
      <p:sp>
        <p:nvSpPr>
          <p:cNvPr id="89090" name="Прямоугольник 3"/>
          <p:cNvSpPr>
            <a:spLocks noChangeArrowheads="1"/>
          </p:cNvSpPr>
          <p:nvPr/>
        </p:nvSpPr>
        <p:spPr bwMode="auto">
          <a:xfrm>
            <a:off x="987425" y="4575175"/>
            <a:ext cx="6507163" cy="2282825"/>
          </a:xfrm>
          <a:prstGeom prst="rect">
            <a:avLst/>
          </a:prstGeom>
          <a:noFill/>
          <a:ln w="9525">
            <a:noFill/>
            <a:miter lim="800000"/>
            <a:headEnd/>
            <a:tailEnd/>
          </a:ln>
        </p:spPr>
        <p:txBody>
          <a:bodyPr>
            <a:spAutoFit/>
          </a:bodyPr>
          <a:lstStyle/>
          <a:p>
            <a:pPr algn="just">
              <a:lnSpc>
                <a:spcPct val="150000"/>
              </a:lnSpc>
              <a:spcAft>
                <a:spcPts val="1000"/>
              </a:spcAft>
            </a:pPr>
            <a:r>
              <a:rPr lang="uk-UA" sz="2400">
                <a:latin typeface="Times New Roman" pitchFamily="18" charset="0"/>
                <a:ea typeface="Calibri" pitchFamily="34" charset="0"/>
                <a:cs typeface="Times New Roman" pitchFamily="18" charset="0"/>
              </a:rPr>
              <a:t>Щоб отримати відбитки малюнків на шкірі, використовують найпростіший та найнадійніший метод із застосуванням друкарської фарби.</a:t>
            </a:r>
            <a:endParaRPr lang="uk-UA" sz="240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Рисунок 3"/>
          <p:cNvPicPr>
            <a:picLocks noChangeAspect="1" noChangeArrowheads="1"/>
          </p:cNvPicPr>
          <p:nvPr/>
        </p:nvPicPr>
        <p:blipFill>
          <a:blip r:embed="rId2" cstate="print"/>
          <a:srcRect/>
          <a:stretch>
            <a:fillRect/>
          </a:stretch>
        </p:blipFill>
        <p:spPr bwMode="auto">
          <a:xfrm>
            <a:off x="0" y="0"/>
            <a:ext cx="9247188" cy="685800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p:cNvSpPr>
          <p:nvPr>
            <p:ph type="title" idx="4294967295"/>
          </p:nvPr>
        </p:nvSpPr>
        <p:spPr/>
        <p:txBody>
          <a:bodyPr/>
          <a:lstStyle/>
          <a:p>
            <a:r>
              <a:rPr lang="ru-RU" noProof="1" smtClean="0">
                <a:solidFill>
                  <a:schemeClr val="tx1"/>
                </a:solidFill>
              </a:rPr>
              <a:t>Папілярні шкірні візерунки пальців руки людини</a:t>
            </a:r>
            <a:endParaRPr lang="ru-RU" smtClean="0">
              <a:solidFill>
                <a:schemeClr val="tx1"/>
              </a:solidFill>
            </a:endParaRPr>
          </a:p>
        </p:txBody>
      </p:sp>
      <p:pic>
        <p:nvPicPr>
          <p:cNvPr id="91138" name="Picture 2" descr="https://encrypted-tbn0.gstatic.com/images?q=tbn:ANd9GcRcElWvyXLANujozMVrvt4oue4qudx8iYe6dc2wobqiTy8c77JZ"/>
          <p:cNvPicPr>
            <a:picLocks noGrp="1" noChangeAspect="1" noChangeArrowheads="1"/>
          </p:cNvPicPr>
          <p:nvPr>
            <p:ph type="body" idx="4294967295"/>
          </p:nvPr>
        </p:nvPicPr>
        <p:blipFill>
          <a:blip r:embed="rId2" cstate="print"/>
          <a:srcRect/>
          <a:stretch>
            <a:fillRect/>
          </a:stretch>
        </p:blipFill>
        <p:spPr>
          <a:xfrm>
            <a:off x="1089025" y="2670175"/>
            <a:ext cx="6359525" cy="2125663"/>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p:cNvPicPr>
            <a:picLocks noChangeAspect="1" noChangeArrowheads="1"/>
          </p:cNvPicPr>
          <p:nvPr/>
        </p:nvPicPr>
        <p:blipFill>
          <a:blip r:embed="rId2" cstate="print">
            <a:lum bright="-18000" contrast="36000"/>
          </a:blip>
          <a:srcRect/>
          <a:stretch>
            <a:fillRect/>
          </a:stretch>
        </p:blipFill>
        <p:spPr bwMode="auto">
          <a:xfrm>
            <a:off x="539750" y="476250"/>
            <a:ext cx="8243888" cy="4684713"/>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Рисунок 3"/>
          <p:cNvPicPr>
            <a:picLocks noChangeAspect="1" noChangeArrowheads="1"/>
          </p:cNvPicPr>
          <p:nvPr/>
        </p:nvPicPr>
        <p:blipFill>
          <a:blip r:embed="rId2" cstate="print"/>
          <a:srcRect/>
          <a:stretch>
            <a:fillRect/>
          </a:stretch>
        </p:blipFill>
        <p:spPr bwMode="auto">
          <a:xfrm>
            <a:off x="0" y="6350"/>
            <a:ext cx="9144000" cy="685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860425" y="93663"/>
          <a:ext cx="7275513" cy="6640512"/>
        </p:xfrm>
        <a:graphic>
          <a:graphicData uri="http://schemas.openxmlformats.org/drawingml/2006/table">
            <a:tbl>
              <a:tblPr firstRow="1" firstCol="1" bandRow="1">
                <a:tableStyleId>{5C22544A-7EE6-4342-B048-85BDC9FD1C3A}</a:tableStyleId>
              </a:tblPr>
              <a:tblGrid>
                <a:gridCol w="1699570"/>
                <a:gridCol w="5575288"/>
              </a:tblGrid>
              <a:tr h="634053">
                <a:tc>
                  <a:txBody>
                    <a:bodyPr/>
                    <a:lstStyle/>
                    <a:p>
                      <a:pPr algn="ctr">
                        <a:lnSpc>
                          <a:spcPct val="100000"/>
                        </a:lnSpc>
                        <a:spcAft>
                          <a:spcPts val="0"/>
                        </a:spcAft>
                      </a:pPr>
                      <a:r>
                        <a:rPr lang="uk-UA" sz="1600" dirty="0">
                          <a:effectLst/>
                          <a:latin typeface="Times New Roman" panose="02020603050405020304" pitchFamily="18" charset="0"/>
                          <a:cs typeface="Times New Roman" panose="02020603050405020304" pitchFamily="18" charset="0"/>
                        </a:rPr>
                        <a:t>Хромосомні й генні порушення</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c>
                  <a:txBody>
                    <a:bodyPr/>
                    <a:lstStyle/>
                    <a:p>
                      <a:pPr algn="ctr">
                        <a:lnSpc>
                          <a:spcPct val="100000"/>
                        </a:lnSpc>
                        <a:spcAft>
                          <a:spcPts val="0"/>
                        </a:spcAft>
                      </a:pPr>
                      <a:r>
                        <a:rPr lang="uk-UA" sz="1600" dirty="0">
                          <a:effectLst/>
                          <a:latin typeface="Times New Roman" panose="02020603050405020304" pitchFamily="18" charset="0"/>
                          <a:cs typeface="Times New Roman" panose="02020603050405020304" pitchFamily="18" charset="0"/>
                        </a:rPr>
                        <a:t>Комплекси ознак</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r>
              <a:tr h="1502666">
                <a:tc>
                  <a:txBody>
                    <a:bodyPr/>
                    <a:lstStyle/>
                    <a:p>
                      <a:pPr algn="just">
                        <a:lnSpc>
                          <a:spcPct val="100000"/>
                        </a:lnSpc>
                        <a:spcAft>
                          <a:spcPts val="0"/>
                        </a:spcAft>
                      </a:pPr>
                      <a:r>
                        <a:rPr lang="uk-UA" sz="1600">
                          <a:effectLst/>
                          <a:latin typeface="Times New Roman" panose="02020603050405020304" pitchFamily="18" charset="0"/>
                          <a:cs typeface="Times New Roman" panose="02020603050405020304" pitchFamily="18" charset="0"/>
                        </a:rPr>
                        <a:t>Хвороба Дауна</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c>
                  <a:txBody>
                    <a:bodyPr/>
                    <a:lstStyle/>
                    <a:p>
                      <a:pPr algn="just">
                        <a:lnSpc>
                          <a:spcPct val="100000"/>
                        </a:lnSpc>
                        <a:spcAft>
                          <a:spcPts val="0"/>
                        </a:spcAft>
                      </a:pPr>
                      <a:r>
                        <a:rPr lang="uk-UA" sz="1600">
                          <a:effectLst/>
                          <a:latin typeface="Times New Roman" panose="02020603050405020304" pitchFamily="18" charset="0"/>
                          <a:cs typeface="Times New Roman" panose="02020603050405020304" pitchFamily="18" charset="0"/>
                        </a:rPr>
                        <a:t>На пальцях переважно ульнарні та радіальні петлі. На </a:t>
                      </a:r>
                      <a:r>
                        <a:rPr lang="en-US" sz="1600">
                          <a:effectLst/>
                          <a:latin typeface="Times New Roman" panose="02020603050405020304" pitchFamily="18" charset="0"/>
                          <a:cs typeface="Times New Roman" panose="02020603050405020304" pitchFamily="18" charset="0"/>
                        </a:rPr>
                        <a:t>IV</a:t>
                      </a:r>
                      <a:r>
                        <a:rPr lang="ru-RU" sz="1600">
                          <a:effectLst/>
                          <a:latin typeface="Times New Roman" panose="02020603050405020304" pitchFamily="18" charset="0"/>
                          <a:cs typeface="Times New Roman" panose="02020603050405020304" pitchFamily="18" charset="0"/>
                        </a:rPr>
                        <a:t>, </a:t>
                      </a:r>
                      <a:r>
                        <a:rPr lang="en-US" sz="1600">
                          <a:effectLst/>
                          <a:latin typeface="Times New Roman" panose="02020603050405020304" pitchFamily="18" charset="0"/>
                          <a:cs typeface="Times New Roman" panose="02020603050405020304" pitchFamily="18" charset="0"/>
                        </a:rPr>
                        <a:t>V </a:t>
                      </a:r>
                      <a:r>
                        <a:rPr lang="uk-UA" sz="1600">
                          <a:effectLst/>
                          <a:latin typeface="Times New Roman" panose="02020603050405020304" pitchFamily="18" charset="0"/>
                          <a:cs typeface="Times New Roman" panose="02020603050405020304" pitchFamily="18" charset="0"/>
                        </a:rPr>
                        <a:t>пальцях наявна чотирипальцева поперечна борозна, дистальне зміщення осьового трирадіуса (57</a:t>
                      </a:r>
                      <a:r>
                        <a:rPr lang="uk-UA" sz="1600" baseline="30000">
                          <a:effectLst/>
                          <a:latin typeface="Times New Roman" panose="02020603050405020304" pitchFamily="18" charset="0"/>
                          <a:cs typeface="Times New Roman" panose="02020603050405020304" pitchFamily="18" charset="0"/>
                        </a:rPr>
                        <a:t>о</a:t>
                      </a:r>
                      <a:r>
                        <a:rPr lang="uk-UA" sz="1600">
                          <a:effectLst/>
                          <a:latin typeface="Times New Roman" panose="02020603050405020304" pitchFamily="18" charset="0"/>
                          <a:cs typeface="Times New Roman" panose="02020603050405020304" pitchFamily="18" charset="0"/>
                        </a:rPr>
                        <a:t>). Наявність малюнка на ІІ, ІІІ пальцевих подушечках і відсутність його на </a:t>
                      </a:r>
                      <a:r>
                        <a:rPr lang="en-US" sz="1600">
                          <a:effectLst/>
                          <a:latin typeface="Times New Roman" panose="02020603050405020304" pitchFamily="18" charset="0"/>
                          <a:cs typeface="Times New Roman" panose="02020603050405020304" pitchFamily="18" charset="0"/>
                        </a:rPr>
                        <a:t>IV</a:t>
                      </a:r>
                      <a:r>
                        <a:rPr lang="uk-UA" sz="1600">
                          <a:effectLst/>
                          <a:latin typeface="Times New Roman" panose="02020603050405020304" pitchFamily="18" charset="0"/>
                          <a:cs typeface="Times New Roman" panose="02020603050405020304" pitchFamily="18" charset="0"/>
                        </a:rPr>
                        <a:t>. Тенар І подушечки, малюнок на гіпотенарі у вигляді ульнарних і кальпарних петель. </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r>
              <a:tr h="371398">
                <a:tc>
                  <a:txBody>
                    <a:bodyPr/>
                    <a:lstStyle/>
                    <a:p>
                      <a:pPr algn="l">
                        <a:lnSpc>
                          <a:spcPct val="100000"/>
                        </a:lnSpc>
                        <a:spcAft>
                          <a:spcPts val="0"/>
                        </a:spcAft>
                      </a:pPr>
                      <a:r>
                        <a:rPr lang="uk-UA" sz="1600" u="none" strike="noStrike">
                          <a:effectLst/>
                          <a:latin typeface="Times New Roman" panose="02020603050405020304" pitchFamily="18" charset="0"/>
                          <a:cs typeface="Times New Roman" panose="02020603050405020304" pitchFamily="18" charset="0"/>
                        </a:rPr>
                        <a:t>Синдром Патау</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c>
                  <a:txBody>
                    <a:bodyPr/>
                    <a:lstStyle/>
                    <a:p>
                      <a:pPr algn="just">
                        <a:lnSpc>
                          <a:spcPct val="100000"/>
                        </a:lnSpc>
                        <a:spcAft>
                          <a:spcPts val="0"/>
                        </a:spcAft>
                      </a:pPr>
                      <a:r>
                        <a:rPr lang="uk-UA" sz="1600" u="none" strike="noStrike">
                          <a:effectLst/>
                          <a:latin typeface="Times New Roman" panose="02020603050405020304" pitchFamily="18" charset="0"/>
                          <a:cs typeface="Times New Roman" panose="02020603050405020304" pitchFamily="18" charset="0"/>
                        </a:rPr>
                        <a:t>Детальне зміщення осьового трирадіуса, наявність чотирипальцевої поперечної борозни</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r>
              <a:tr h="1285512">
                <a:tc>
                  <a:txBody>
                    <a:bodyPr/>
                    <a:lstStyle/>
                    <a:p>
                      <a:pPr algn="just">
                        <a:lnSpc>
                          <a:spcPct val="100000"/>
                        </a:lnSpc>
                        <a:spcAft>
                          <a:spcPts val="0"/>
                        </a:spcAft>
                      </a:pPr>
                      <a:r>
                        <a:rPr lang="uk-UA" sz="1600" u="none" strike="noStrike">
                          <a:effectLst/>
                          <a:latin typeface="Times New Roman" panose="02020603050405020304" pitchFamily="18" charset="0"/>
                          <a:cs typeface="Times New Roman" panose="02020603050405020304" pitchFamily="18" charset="0"/>
                        </a:rPr>
                        <a:t>Синдром Шерешевського-Тер­нера</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c>
                  <a:txBody>
                    <a:bodyPr/>
                    <a:lstStyle/>
                    <a:p>
                      <a:pPr algn="just">
                        <a:lnSpc>
                          <a:spcPct val="100000"/>
                        </a:lnSpc>
                        <a:spcAft>
                          <a:spcPts val="0"/>
                        </a:spcAft>
                      </a:pPr>
                      <a:r>
                        <a:rPr lang="uk-UA" sz="1600" u="none" strike="noStrike">
                          <a:effectLst/>
                          <a:latin typeface="Times New Roman" panose="02020603050405020304" pitchFamily="18" charset="0"/>
                          <a:cs typeface="Times New Roman" panose="02020603050405020304" pitchFamily="18" charset="0"/>
                        </a:rPr>
                        <a:t>Збільшення розмірів завитків на пальцях; радіаль­на петля на II пальці; малі або з повною вертикальною орієнтацією петлі; наявність чотирипальцевої борозни; </a:t>
                      </a:r>
                      <a:r>
                        <a:rPr lang="en-US" sz="1600" u="none" strike="noStrike">
                          <a:effectLst/>
                          <a:latin typeface="Times New Roman" panose="02020603050405020304" pitchFamily="18" charset="0"/>
                          <a:cs typeface="Times New Roman" panose="02020603050405020304" pitchFamily="18" charset="0"/>
                        </a:rPr>
                        <a:t>S</a:t>
                      </a:r>
                      <a:r>
                        <a:rPr lang="uk-UA" sz="1600" u="none" strike="noStrike">
                          <a:effectLst/>
                          <a:latin typeface="Times New Roman" panose="02020603050405020304" pitchFamily="18" charset="0"/>
                          <a:cs typeface="Times New Roman" panose="02020603050405020304" pitchFamily="18" charset="0"/>
                        </a:rPr>
                        <a:t>-подібний малюнок на гіпотенарі, збільшення гребінцевого рахунку; зміщення осьового трирадіуса в ульнарний бік</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r>
              <a:tr h="557097">
                <a:tc>
                  <a:txBody>
                    <a:bodyPr/>
                    <a:lstStyle/>
                    <a:p>
                      <a:pPr algn="just">
                        <a:lnSpc>
                          <a:spcPct val="100000"/>
                        </a:lnSpc>
                        <a:spcAft>
                          <a:spcPts val="0"/>
                        </a:spcAft>
                      </a:pPr>
                      <a:r>
                        <a:rPr lang="uk-UA" sz="1600" u="none" strike="noStrike">
                          <a:effectLst/>
                          <a:latin typeface="Times New Roman" panose="02020603050405020304" pitchFamily="18" charset="0"/>
                          <a:cs typeface="Times New Roman" panose="02020603050405020304" pitchFamily="18" charset="0"/>
                        </a:rPr>
                        <a:t>Синдром Клайнфельтера</a:t>
                      </a:r>
                      <a:endParaRPr lang="uk-UA" sz="160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uk-UA" sz="1600">
                          <a:effectLst/>
                          <a:latin typeface="Times New Roman" panose="02020603050405020304" pitchFamily="18" charset="0"/>
                          <a:cs typeface="Times New Roman" panose="02020603050405020304" pitchFamily="18" charset="0"/>
                        </a:rPr>
                        <a:t> </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c>
                  <a:txBody>
                    <a:bodyPr/>
                    <a:lstStyle/>
                    <a:p>
                      <a:pPr algn="just">
                        <a:lnSpc>
                          <a:spcPct val="100000"/>
                        </a:lnSpc>
                        <a:spcAft>
                          <a:spcPts val="0"/>
                        </a:spcAft>
                      </a:pPr>
                      <a:r>
                        <a:rPr lang="uk-UA" sz="1600" u="none" strike="noStrike">
                          <a:effectLst/>
                          <a:latin typeface="Times New Roman" panose="02020603050405020304" pitchFamily="18" charset="0"/>
                          <a:cs typeface="Times New Roman" panose="02020603050405020304" pitchFamily="18" charset="0"/>
                        </a:rPr>
                        <a:t>Збільшення кількості арок, петлі з </a:t>
                      </a:r>
                      <a:r>
                        <a:rPr lang="uk-UA" sz="1600" u="none" strike="noStrike" spc="0">
                          <a:effectLst/>
                          <a:latin typeface="Times New Roman" panose="02020603050405020304" pitchFamily="18" charset="0"/>
                          <a:cs typeface="Times New Roman" panose="02020603050405020304" pitchFamily="18" charset="0"/>
                        </a:rPr>
                        <a:t>низьким </a:t>
                      </a:r>
                      <a:r>
                        <a:rPr lang="uk-UA" sz="1600" u="none" strike="noStrike">
                          <a:effectLst/>
                          <a:latin typeface="Times New Roman" panose="02020603050405020304" pitchFamily="18" charset="0"/>
                          <a:cs typeface="Times New Roman" panose="02020603050405020304" pitchFamily="18" charset="0"/>
                        </a:rPr>
                        <a:t>гребін­цевим рахунком, грубі гребінці з </a:t>
                      </a:r>
                      <a:r>
                        <a:rPr lang="uk-UA" sz="1600" u="none" strike="noStrike" spc="0">
                          <a:effectLst/>
                          <a:latin typeface="Times New Roman" panose="02020603050405020304" pitchFamily="18" charset="0"/>
                          <a:cs typeface="Times New Roman" panose="02020603050405020304" pitchFamily="18" charset="0"/>
                        </a:rPr>
                        <a:t>поперечною </a:t>
                      </a:r>
                      <a:r>
                        <a:rPr lang="uk-UA" sz="1600" u="none" strike="noStrike">
                          <a:effectLst/>
                          <a:latin typeface="Times New Roman" panose="02020603050405020304" pitchFamily="18" charset="0"/>
                          <a:cs typeface="Times New Roman" panose="02020603050405020304" pitchFamily="18" charset="0"/>
                        </a:rPr>
                        <a:t>орієн­тацією</a:t>
                      </a:r>
                      <a:endParaRPr lang="uk-UA" sz="160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uk-UA" sz="1600">
                          <a:effectLst/>
                          <a:latin typeface="Times New Roman" panose="02020603050405020304" pitchFamily="18" charset="0"/>
                          <a:cs typeface="Times New Roman" panose="02020603050405020304" pitchFamily="18" charset="0"/>
                        </a:rPr>
                        <a:t> </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r>
              <a:tr h="851205">
                <a:tc>
                  <a:txBody>
                    <a:bodyPr/>
                    <a:lstStyle/>
                    <a:p>
                      <a:pPr algn="just">
                        <a:lnSpc>
                          <a:spcPct val="100000"/>
                        </a:lnSpc>
                        <a:spcAft>
                          <a:spcPts val="0"/>
                        </a:spcAft>
                      </a:pPr>
                      <a:r>
                        <a:rPr lang="uk-UA" sz="1600" u="none" strike="noStrike">
                          <a:effectLst/>
                          <a:latin typeface="Times New Roman" panose="02020603050405020304" pitchFamily="18" charset="0"/>
                          <a:cs typeface="Times New Roman" panose="02020603050405020304" pitchFamily="18" charset="0"/>
                        </a:rPr>
                        <a:t>Фенілкетонурія</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c>
                  <a:txBody>
                    <a:bodyPr/>
                    <a:lstStyle/>
                    <a:p>
                      <a:pPr algn="just">
                        <a:lnSpc>
                          <a:spcPct val="100000"/>
                        </a:lnSpc>
                        <a:spcAft>
                          <a:spcPts val="0"/>
                        </a:spcAft>
                      </a:pPr>
                      <a:r>
                        <a:rPr lang="uk-UA" sz="1600" u="none" strike="noStrike">
                          <a:effectLst/>
                          <a:latin typeface="Times New Roman" panose="02020603050405020304" pitchFamily="18" charset="0"/>
                          <a:cs typeface="Times New Roman" panose="02020603050405020304" pitchFamily="18" charset="0"/>
                        </a:rPr>
                        <a:t>Редукція малюнка на фалангах ІІІ, IV пальців кисті; зменшення розмірів малюнка на гіпотенарі; редукція або відсутність головної долонної лінії «С»</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r>
              <a:tr h="416899">
                <a:tc>
                  <a:txBody>
                    <a:bodyPr/>
                    <a:lstStyle/>
                    <a:p>
                      <a:pPr algn="just">
                        <a:lnSpc>
                          <a:spcPct val="100000"/>
                        </a:lnSpc>
                        <a:spcAft>
                          <a:spcPts val="0"/>
                        </a:spcAft>
                      </a:pPr>
                      <a:r>
                        <a:rPr lang="uk-UA" sz="1600" u="none" strike="noStrike" cap="none" baseline="0" dirty="0" smtClean="0">
                          <a:effectLst/>
                          <a:latin typeface="Times New Roman" panose="02020603050405020304" pitchFamily="18" charset="0"/>
                          <a:cs typeface="Times New Roman" panose="02020603050405020304" pitchFamily="18" charset="0"/>
                        </a:rPr>
                        <a:t>Епілепсія</a:t>
                      </a:r>
                      <a:endParaRPr lang="uk-UA" sz="1600" cap="none" baseline="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c>
                  <a:txBody>
                    <a:bodyPr/>
                    <a:lstStyle/>
                    <a:p>
                      <a:pPr algn="just">
                        <a:lnSpc>
                          <a:spcPct val="100000"/>
                        </a:lnSpc>
                        <a:spcAft>
                          <a:spcPts val="0"/>
                        </a:spcAft>
                      </a:pPr>
                      <a:r>
                        <a:rPr lang="uk-UA" sz="1600" u="none" strike="noStrike">
                          <a:effectLst/>
                          <a:latin typeface="Times New Roman" panose="02020603050405020304" pitchFamily="18" charset="0"/>
                          <a:cs typeface="Times New Roman" panose="02020603050405020304" pitchFamily="18" charset="0"/>
                        </a:rPr>
                        <a:t>Надлишок арок на пальцях, наявність «білих ліній»</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r>
              <a:tr h="634053">
                <a:tc>
                  <a:txBody>
                    <a:bodyPr/>
                    <a:lstStyle/>
                    <a:p>
                      <a:pPr algn="just">
                        <a:lnSpc>
                          <a:spcPct val="100000"/>
                        </a:lnSpc>
                        <a:spcAft>
                          <a:spcPts val="0"/>
                        </a:spcAft>
                      </a:pPr>
                      <a:r>
                        <a:rPr lang="uk-UA" sz="1600" u="none" strike="noStrike">
                          <a:effectLst/>
                          <a:latin typeface="Times New Roman" panose="02020603050405020304" pitchFamily="18" charset="0"/>
                          <a:cs typeface="Times New Roman" panose="02020603050405020304" pitchFamily="18" charset="0"/>
                        </a:rPr>
                        <a:t>Ідіоматичне розумове недоумство</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c>
                  <a:txBody>
                    <a:bodyPr/>
                    <a:lstStyle/>
                    <a:p>
                      <a:pPr algn="just">
                        <a:lnSpc>
                          <a:spcPct val="100000"/>
                        </a:lnSpc>
                        <a:spcAft>
                          <a:spcPts val="0"/>
                        </a:spcAft>
                      </a:pPr>
                      <a:r>
                        <a:rPr lang="uk-UA" sz="1600" u="none" strike="noStrike" dirty="0">
                          <a:effectLst/>
                          <a:latin typeface="Times New Roman" panose="02020603050405020304" pitchFamily="18" charset="0"/>
                          <a:cs typeface="Times New Roman" panose="02020603050405020304" pitchFamily="18" charset="0"/>
                        </a:rPr>
                        <a:t>Надлишок арок на пальцях; зменшення гребінце­вого рахунку; частішання малюнка на </a:t>
                      </a:r>
                      <a:r>
                        <a:rPr lang="uk-UA" sz="1600" u="none" strike="noStrike" dirty="0" err="1">
                          <a:effectLst/>
                          <a:latin typeface="Times New Roman" panose="02020603050405020304" pitchFamily="18" charset="0"/>
                          <a:cs typeface="Times New Roman" panose="02020603050405020304" pitchFamily="18" charset="0"/>
                        </a:rPr>
                        <a:t>гіпотенарі</a:t>
                      </a:r>
                      <a:r>
                        <a:rPr lang="uk-UA" sz="1600" u="none" strike="noStrike" dirty="0">
                          <a:effectLst/>
                          <a:latin typeface="Times New Roman" panose="02020603050405020304" pitchFamily="18" charset="0"/>
                          <a:cs typeface="Times New Roman" panose="02020603050405020304" pitchFamily="18" charset="0"/>
                        </a:rPr>
                        <a:t>, </a:t>
                      </a:r>
                      <a:r>
                        <a:rPr lang="uk-UA" sz="1600" u="none" strike="noStrike" dirty="0" err="1">
                          <a:effectLst/>
                          <a:latin typeface="Times New Roman" panose="02020603050405020304" pitchFamily="18" charset="0"/>
                          <a:cs typeface="Times New Roman" panose="02020603050405020304" pitchFamily="18" charset="0"/>
                        </a:rPr>
                        <a:t>тенарі</a:t>
                      </a:r>
                      <a:r>
                        <a:rPr lang="uk-UA" sz="1600" u="none" strike="noStrike" dirty="0">
                          <a:effectLst/>
                          <a:latin typeface="Times New Roman" panose="02020603050405020304" pitchFamily="18" charset="0"/>
                          <a:cs typeface="Times New Roman" panose="02020603050405020304" pitchFamily="18" charset="0"/>
                        </a:rPr>
                        <a:t> (фаланзі І пальця)</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0213" y="322263"/>
            <a:ext cx="7772400" cy="5632450"/>
          </a:xfrm>
          <a:prstGeom prst="rect">
            <a:avLst/>
          </a:prstGeom>
        </p:spPr>
        <p:txBody>
          <a:bodyPr>
            <a:spAutoFit/>
          </a:bodyPr>
          <a:lstStyle/>
          <a:p>
            <a:pPr indent="165100" algn="just" fontAlgn="auto">
              <a:lnSpc>
                <a:spcPct val="150000"/>
              </a:lnSpc>
              <a:spcBef>
                <a:spcPts val="0"/>
              </a:spcBef>
              <a:spcAft>
                <a:spcPts val="0"/>
              </a:spcAft>
              <a:tabLst>
                <a:tab pos="4021455" algn="l"/>
              </a:tabLst>
              <a:defRPr/>
            </a:pPr>
            <a:r>
              <a:rPr lang="uk-UA"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Угорський вчений Ш. </a:t>
            </a:r>
            <a:r>
              <a:rPr lang="uk-UA"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Скериш</a:t>
            </a:r>
            <a:r>
              <a:rPr lang="uk-UA"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розробив таблицю різних типів пальцевих візерунків. За таблицею можна встановити систему успадковування візерунка на пальцях нащадками. Один з її принципів полягав в тому, що в батьків з простішим малюнком на пальцях не може бути дітей зі складнішим малюнком на пальцях. Отже, це допомагає вирішувати питання про спірне батьківство. </a:t>
            </a:r>
            <a:endParaRPr lang="uk-UA" sz="2000" b="1" dirty="0">
              <a:latin typeface="Times New Roman" panose="02020603050405020304" pitchFamily="18" charset="0"/>
              <a:ea typeface="Calibri" panose="020F0502020204030204" pitchFamily="34" charset="0"/>
              <a:cs typeface="Times New Roman" panose="02020603050405020304" pitchFamily="18" charset="0"/>
            </a:endParaRPr>
          </a:p>
          <a:p>
            <a:pPr indent="165100" algn="just" fontAlgn="auto">
              <a:lnSpc>
                <a:spcPct val="150000"/>
              </a:lnSpc>
              <a:spcBef>
                <a:spcPts val="0"/>
              </a:spcBef>
              <a:spcAft>
                <a:spcPts val="0"/>
              </a:spcAft>
              <a:tabLst>
                <a:tab pos="4021455" algn="l"/>
              </a:tabLst>
              <a:defRPr/>
            </a:pPr>
            <a:r>
              <a:rPr lang="uk-UA"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Різні </a:t>
            </a:r>
            <a:r>
              <a:rPr lang="uk-UA"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дерматогліфічні</a:t>
            </a:r>
            <a:r>
              <a:rPr lang="uk-UA"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особливості виступають як генетичні маркери, які з певною ймовірністю свідчать про порушення, міру ризику хвороби та схильність до неї, спорідненість (</a:t>
            </a:r>
            <a:r>
              <a:rPr lang="uk-UA"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мал</a:t>
            </a:r>
            <a:r>
              <a:rPr lang="uk-UA"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68).</a:t>
            </a:r>
            <a:r>
              <a:rPr lang="uk-UA" sz="2000" b="1" dirty="0">
                <a:latin typeface="Times New Roman" panose="02020603050405020304" pitchFamily="18" charset="0"/>
                <a:ea typeface="Calibri" panose="020F0502020204030204" pitchFamily="34" charset="0"/>
                <a:cs typeface="Times New Roman" panose="02020603050405020304" pitchFamily="18" charset="0"/>
              </a:rPr>
              <a:t> </a:t>
            </a:r>
          </a:p>
          <a:p>
            <a:pPr indent="139700" algn="just" fontAlgn="auto">
              <a:lnSpc>
                <a:spcPct val="150000"/>
              </a:lnSpc>
              <a:spcBef>
                <a:spcPts val="0"/>
              </a:spcBef>
              <a:spcAft>
                <a:spcPts val="0"/>
              </a:spcAft>
              <a:defRPr/>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медичній</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практиці</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як правило,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аналізують</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такі</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дерматогліфічні</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показники</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згинальні</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борозни</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долонь </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та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пальців</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2000" spc="-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кут-три</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радіус</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утворений</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точками а, </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uk-UA"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Рисунок 3"/>
          <p:cNvPicPr>
            <a:picLocks noChangeAspect="1" noChangeArrowheads="1"/>
          </p:cNvPicPr>
          <p:nvPr/>
        </p:nvPicPr>
        <p:blipFill>
          <a:blip r:embed="rId2" cstate="print"/>
          <a:srcRect r="7104"/>
          <a:stretch>
            <a:fillRect/>
          </a:stretch>
        </p:blipFill>
        <p:spPr bwMode="auto">
          <a:xfrm>
            <a:off x="965200" y="12700"/>
            <a:ext cx="6070600" cy="4881563"/>
          </a:xfrm>
          <a:prstGeom prst="rect">
            <a:avLst/>
          </a:prstGeom>
          <a:noFill/>
          <a:ln w="9525">
            <a:noFill/>
            <a:miter lim="800000"/>
            <a:headEnd/>
            <a:tailEnd/>
          </a:ln>
        </p:spPr>
      </p:pic>
      <p:pic>
        <p:nvPicPr>
          <p:cNvPr id="96258" name="Рисунок 4"/>
          <p:cNvPicPr>
            <a:picLocks noChangeAspect="1" noChangeArrowheads="1"/>
          </p:cNvPicPr>
          <p:nvPr/>
        </p:nvPicPr>
        <p:blipFill>
          <a:blip r:embed="rId3" cstate="print"/>
          <a:srcRect/>
          <a:stretch>
            <a:fillRect/>
          </a:stretch>
        </p:blipFill>
        <p:spPr bwMode="auto">
          <a:xfrm>
            <a:off x="563563" y="4879975"/>
            <a:ext cx="6696075"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Прямоугольник 1"/>
          <p:cNvSpPr>
            <a:spLocks noChangeArrowheads="1"/>
          </p:cNvSpPr>
          <p:nvPr/>
        </p:nvSpPr>
        <p:spPr bwMode="auto">
          <a:xfrm>
            <a:off x="430213" y="1096963"/>
            <a:ext cx="6427787" cy="5632450"/>
          </a:xfrm>
          <a:prstGeom prst="rect">
            <a:avLst/>
          </a:prstGeom>
          <a:noFill/>
          <a:ln w="9525">
            <a:noFill/>
            <a:miter lim="800000"/>
            <a:headEnd/>
            <a:tailEnd/>
          </a:ln>
        </p:spPr>
        <p:txBody>
          <a:bodyPr>
            <a:spAutoFit/>
          </a:bodyPr>
          <a:lstStyle/>
          <a:p>
            <a:pPr indent="165100" algn="just">
              <a:lnSpc>
                <a:spcPct val="150000"/>
              </a:lnSpc>
              <a:tabLst>
                <a:tab pos="4021138" algn="l"/>
              </a:tabLst>
            </a:pPr>
            <a:r>
              <a:rPr lang="uk-UA" sz="2400">
                <a:solidFill>
                  <a:srgbClr val="000000"/>
                </a:solidFill>
                <a:latin typeface="Times New Roman" pitchFamily="18" charset="0"/>
                <a:ea typeface="Calibri" pitchFamily="34" charset="0"/>
                <a:cs typeface="Times New Roman" pitchFamily="18" charset="0"/>
              </a:rPr>
              <a:t> </a:t>
            </a:r>
            <a:endParaRPr lang="uk-UA" sz="2400">
              <a:latin typeface="Times New Roman" pitchFamily="18" charset="0"/>
              <a:ea typeface="Calibri" pitchFamily="34" charset="0"/>
              <a:cs typeface="Times New Roman" pitchFamily="18" charset="0"/>
            </a:endParaRPr>
          </a:p>
          <a:p>
            <a:pPr indent="165100" algn="just">
              <a:lnSpc>
                <a:spcPct val="150000"/>
              </a:lnSpc>
              <a:tabLst>
                <a:tab pos="4021138" algn="l"/>
              </a:tabLst>
            </a:pPr>
            <a:r>
              <a:rPr lang="uk-UA" sz="2400">
                <a:solidFill>
                  <a:srgbClr val="000000"/>
                </a:solidFill>
                <a:latin typeface="Times New Roman" pitchFamily="18" charset="0"/>
                <a:ea typeface="Calibri" pitchFamily="34" charset="0"/>
                <a:cs typeface="Times New Roman" pitchFamily="18" charset="0"/>
              </a:rPr>
              <a:t>Точку біля основи </a:t>
            </a:r>
            <a:r>
              <a:rPr lang="en-US" sz="2400">
                <a:solidFill>
                  <a:srgbClr val="000000"/>
                </a:solidFill>
                <a:latin typeface="Times New Roman" pitchFamily="18" charset="0"/>
                <a:ea typeface="Calibri" pitchFamily="34" charset="0"/>
                <a:cs typeface="Times New Roman" pitchFamily="18" charset="0"/>
              </a:rPr>
              <a:t>II</a:t>
            </a:r>
            <a:r>
              <a:rPr lang="uk-UA" sz="2400">
                <a:solidFill>
                  <a:srgbClr val="000000"/>
                </a:solidFill>
                <a:latin typeface="Times New Roman" pitchFamily="18" charset="0"/>
                <a:ea typeface="Calibri" pitchFamily="34" charset="0"/>
                <a:cs typeface="Times New Roman" pitchFamily="18" charset="0"/>
              </a:rPr>
              <a:t> пальця позначають літерою «а», ІІІ </a:t>
            </a:r>
            <a:r>
              <a:rPr lang="ru-RU" sz="2400">
                <a:solidFill>
                  <a:srgbClr val="000000"/>
                </a:solidFill>
                <a:latin typeface="Times New Roman" pitchFamily="18" charset="0"/>
                <a:ea typeface="Calibri" pitchFamily="34" charset="0"/>
                <a:cs typeface="Times New Roman" pitchFamily="18" charset="0"/>
              </a:rPr>
              <a:t>– «</a:t>
            </a:r>
            <a:r>
              <a:rPr lang="en-US" sz="2400">
                <a:solidFill>
                  <a:srgbClr val="000000"/>
                </a:solidFill>
                <a:latin typeface="Times New Roman" pitchFamily="18" charset="0"/>
                <a:ea typeface="Calibri" pitchFamily="34" charset="0"/>
                <a:cs typeface="Times New Roman" pitchFamily="18" charset="0"/>
              </a:rPr>
              <a:t>b</a:t>
            </a:r>
            <a:r>
              <a:rPr lang="ru-RU" sz="2400">
                <a:solidFill>
                  <a:srgbClr val="000000"/>
                </a:solidFill>
                <a:latin typeface="Times New Roman" pitchFamily="18" charset="0"/>
                <a:ea typeface="Calibri" pitchFamily="34" charset="0"/>
                <a:cs typeface="Times New Roman" pitchFamily="18" charset="0"/>
              </a:rPr>
              <a:t>», </a:t>
            </a:r>
            <a:r>
              <a:rPr lang="uk-UA" sz="2400">
                <a:solidFill>
                  <a:srgbClr val="000000"/>
                </a:solidFill>
                <a:latin typeface="Times New Roman" pitchFamily="18" charset="0"/>
                <a:ea typeface="Calibri" pitchFamily="34" charset="0"/>
                <a:cs typeface="Times New Roman" pitchFamily="18" charset="0"/>
              </a:rPr>
              <a:t>IV </a:t>
            </a:r>
            <a:r>
              <a:rPr lang="ru-RU" sz="2400">
                <a:solidFill>
                  <a:srgbClr val="000000"/>
                </a:solidFill>
                <a:latin typeface="Times New Roman" pitchFamily="18" charset="0"/>
                <a:ea typeface="Calibri" pitchFamily="34" charset="0"/>
                <a:cs typeface="Times New Roman" pitchFamily="18" charset="0"/>
              </a:rPr>
              <a:t>– «</a:t>
            </a:r>
            <a:r>
              <a:rPr lang="uk-UA" sz="2400">
                <a:solidFill>
                  <a:srgbClr val="000000"/>
                </a:solidFill>
                <a:latin typeface="Times New Roman" pitchFamily="18" charset="0"/>
                <a:ea typeface="Calibri" pitchFamily="34" charset="0"/>
                <a:cs typeface="Times New Roman" pitchFamily="18" charset="0"/>
              </a:rPr>
              <a:t>с</a:t>
            </a:r>
            <a:r>
              <a:rPr lang="ru-RU" sz="2400">
                <a:solidFill>
                  <a:srgbClr val="000000"/>
                </a:solidFill>
                <a:latin typeface="Times New Roman" pitchFamily="18" charset="0"/>
                <a:ea typeface="Calibri" pitchFamily="34" charset="0"/>
                <a:cs typeface="Times New Roman" pitchFamily="18" charset="0"/>
              </a:rPr>
              <a:t>»</a:t>
            </a:r>
            <a:r>
              <a:rPr lang="uk-UA" sz="2400">
                <a:solidFill>
                  <a:srgbClr val="000000"/>
                </a:solidFill>
                <a:latin typeface="Times New Roman" pitchFamily="18" charset="0"/>
                <a:ea typeface="Calibri" pitchFamily="34" charset="0"/>
                <a:cs typeface="Times New Roman" pitchFamily="18" charset="0"/>
              </a:rPr>
              <a:t>, V </a:t>
            </a:r>
            <a:r>
              <a:rPr lang="ru-RU" sz="2400">
                <a:solidFill>
                  <a:srgbClr val="000000"/>
                </a:solidFill>
                <a:latin typeface="Times New Roman" pitchFamily="18" charset="0"/>
                <a:ea typeface="Calibri" pitchFamily="34" charset="0"/>
                <a:cs typeface="Times New Roman" pitchFamily="18" charset="0"/>
              </a:rPr>
              <a:t>– «</a:t>
            </a:r>
            <a:r>
              <a:rPr lang="en-US" sz="2400">
                <a:solidFill>
                  <a:srgbClr val="000000"/>
                </a:solidFill>
                <a:latin typeface="Times New Roman" pitchFamily="18" charset="0"/>
                <a:ea typeface="Calibri" pitchFamily="34" charset="0"/>
                <a:cs typeface="Times New Roman" pitchFamily="18" charset="0"/>
              </a:rPr>
              <a:t>d</a:t>
            </a:r>
            <a:r>
              <a:rPr lang="ru-RU" sz="2400">
                <a:solidFill>
                  <a:srgbClr val="000000"/>
                </a:solidFill>
                <a:latin typeface="Times New Roman" pitchFamily="18" charset="0"/>
                <a:ea typeface="Calibri" pitchFamily="34" charset="0"/>
                <a:cs typeface="Times New Roman" pitchFamily="18" charset="0"/>
              </a:rPr>
              <a:t>»</a:t>
            </a:r>
            <a:r>
              <a:rPr lang="uk-UA" sz="2400">
                <a:solidFill>
                  <a:srgbClr val="000000"/>
                </a:solidFill>
                <a:latin typeface="Times New Roman" pitchFamily="18" charset="0"/>
                <a:ea typeface="Calibri" pitchFamily="34" charset="0"/>
                <a:cs typeface="Times New Roman" pitchFamily="18" charset="0"/>
              </a:rPr>
              <a:t>. Поблизу «браслетної» складки розташований</a:t>
            </a:r>
            <a:r>
              <a:rPr lang="uk-UA" sz="2400" baseline="30000">
                <a:solidFill>
                  <a:srgbClr val="000000"/>
                </a:solidFill>
                <a:latin typeface="Times New Roman" pitchFamily="18" charset="0"/>
                <a:ea typeface="Calibri" pitchFamily="34" charset="0"/>
                <a:cs typeface="Times New Roman" pitchFamily="18" charset="0"/>
              </a:rPr>
              <a:t> </a:t>
            </a:r>
            <a:r>
              <a:rPr lang="uk-UA" sz="2400">
                <a:solidFill>
                  <a:srgbClr val="000000"/>
                </a:solidFill>
                <a:latin typeface="Times New Roman" pitchFamily="18" charset="0"/>
                <a:ea typeface="Calibri" pitchFamily="34" charset="0"/>
                <a:cs typeface="Times New Roman" pitchFamily="18" charset="0"/>
              </a:rPr>
              <a:t>долонний (головний) трирадіус. Якщо з’єднати три точки а, </a:t>
            </a:r>
            <a:r>
              <a:rPr lang="en-US" sz="2400">
                <a:solidFill>
                  <a:srgbClr val="000000"/>
                </a:solidFill>
                <a:latin typeface="Times New Roman" pitchFamily="18" charset="0"/>
                <a:ea typeface="Calibri" pitchFamily="34" charset="0"/>
                <a:cs typeface="Times New Roman" pitchFamily="18" charset="0"/>
              </a:rPr>
              <a:t>t</a:t>
            </a:r>
            <a:r>
              <a:rPr lang="uk-UA" sz="2400">
                <a:solidFill>
                  <a:srgbClr val="000000"/>
                </a:solidFill>
                <a:latin typeface="Times New Roman" pitchFamily="18" charset="0"/>
                <a:ea typeface="Calibri" pitchFamily="34" charset="0"/>
                <a:cs typeface="Times New Roman" pitchFamily="18" charset="0"/>
              </a:rPr>
              <a:t> і </a:t>
            </a:r>
            <a:r>
              <a:rPr lang="en-US" sz="2400">
                <a:solidFill>
                  <a:srgbClr val="000000"/>
                </a:solidFill>
                <a:latin typeface="Times New Roman" pitchFamily="18" charset="0"/>
                <a:ea typeface="Calibri" pitchFamily="34" charset="0"/>
                <a:cs typeface="Times New Roman" pitchFamily="18" charset="0"/>
              </a:rPr>
              <a:t>d</a:t>
            </a:r>
            <a:r>
              <a:rPr lang="uk-UA" sz="2400">
                <a:solidFill>
                  <a:srgbClr val="000000"/>
                </a:solidFill>
                <a:latin typeface="Times New Roman" pitchFamily="18" charset="0"/>
                <a:ea typeface="Calibri" pitchFamily="34" charset="0"/>
                <a:cs typeface="Times New Roman" pitchFamily="18" charset="0"/>
              </a:rPr>
              <a:t>,</a:t>
            </a:r>
            <a:r>
              <a:rPr lang="uk-UA" sz="2400" baseline="30000">
                <a:solidFill>
                  <a:srgbClr val="000000"/>
                </a:solidFill>
                <a:latin typeface="Times New Roman" pitchFamily="18" charset="0"/>
                <a:ea typeface="Calibri" pitchFamily="34" charset="0"/>
                <a:cs typeface="Times New Roman" pitchFamily="18" charset="0"/>
              </a:rPr>
              <a:t> </a:t>
            </a:r>
            <a:r>
              <a:rPr lang="uk-UA" sz="2400">
                <a:solidFill>
                  <a:srgbClr val="000000"/>
                </a:solidFill>
                <a:latin typeface="Times New Roman" pitchFamily="18" charset="0"/>
                <a:ea typeface="Calibri" pitchFamily="34" charset="0"/>
                <a:cs typeface="Times New Roman" pitchFamily="18" charset="0"/>
              </a:rPr>
              <a:t>то отримаємо кут долоні. За наявності деяких спадкових захворювань (синдроми Патау, Клайнфельтера, Дауна тощо) він змінюється – збільшується або зменшується.</a:t>
            </a:r>
            <a:endParaRPr lang="uk-UA" sz="2400">
              <a:latin typeface="Times New Roman" pitchFamily="18" charset="0"/>
              <a:ea typeface="Calibri" pitchFamily="34" charset="0"/>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Прямоугольник 1"/>
          <p:cNvSpPr>
            <a:spLocks noChangeArrowheads="1"/>
          </p:cNvSpPr>
          <p:nvPr/>
        </p:nvSpPr>
        <p:spPr bwMode="auto">
          <a:xfrm>
            <a:off x="438150" y="0"/>
            <a:ext cx="8310563" cy="6950075"/>
          </a:xfrm>
          <a:prstGeom prst="rect">
            <a:avLst/>
          </a:prstGeom>
          <a:noFill/>
          <a:ln w="9525">
            <a:noFill/>
            <a:miter lim="800000"/>
            <a:headEnd/>
            <a:tailEnd/>
          </a:ln>
        </p:spPr>
        <p:txBody>
          <a:bodyPr>
            <a:spAutoFit/>
          </a:bodyPr>
          <a:lstStyle/>
          <a:p>
            <a:pPr indent="449263" algn="ctr">
              <a:lnSpc>
                <a:spcPct val="150000"/>
              </a:lnSpc>
            </a:pPr>
            <a:r>
              <a:rPr lang="uk-UA" sz="2000" b="1">
                <a:solidFill>
                  <a:srgbClr val="000000"/>
                </a:solidFill>
                <a:latin typeface="Times New Roman" pitchFamily="18" charset="0"/>
                <a:ea typeface="Arial Unicode MS" pitchFamily="34" charset="-128"/>
                <a:cs typeface="Times New Roman" pitchFamily="18" charset="0"/>
              </a:rPr>
              <a:t>Штрихи до «портрета» долоні</a:t>
            </a:r>
            <a:endParaRPr lang="uk-UA" sz="2000">
              <a:latin typeface="Times New Roman" pitchFamily="18" charset="0"/>
              <a:ea typeface="Calibri" pitchFamily="34" charset="0"/>
              <a:cs typeface="Times New Roman" pitchFamily="18" charset="0"/>
            </a:endParaRPr>
          </a:p>
          <a:p>
            <a:pPr indent="449263">
              <a:lnSpc>
                <a:spcPct val="150000"/>
              </a:lnSpc>
            </a:pPr>
            <a:r>
              <a:rPr lang="uk-UA" sz="2000">
                <a:solidFill>
                  <a:srgbClr val="000000"/>
                </a:solidFill>
                <a:latin typeface="Times New Roman" pitchFamily="18" charset="0"/>
                <a:ea typeface="Arial Unicode MS" pitchFamily="34" charset="-128"/>
                <a:cs typeface="Times New Roman" pitchFamily="18" charset="0"/>
              </a:rPr>
              <a:t>До основних фігур належать:</a:t>
            </a:r>
            <a:endParaRPr lang="uk-UA" sz="2000">
              <a:latin typeface="Times New Roman" pitchFamily="18" charset="0"/>
              <a:ea typeface="Calibri" pitchFamily="34" charset="0"/>
              <a:cs typeface="Times New Roman" pitchFamily="18" charset="0"/>
            </a:endParaRPr>
          </a:p>
          <a:p>
            <a:pPr indent="449263" algn="just">
              <a:lnSpc>
                <a:spcPct val="150000"/>
              </a:lnSpc>
              <a:buClr>
                <a:srgbClr val="000000"/>
              </a:buClr>
              <a:buSzPct val="100000"/>
              <a:buFont typeface="Trebuchet MS" pitchFamily="34" charset="0"/>
              <a:buAutoNum type="arabicPeriod"/>
            </a:pPr>
            <a:r>
              <a:rPr lang="uk-UA" sz="2000">
                <a:solidFill>
                  <a:srgbClr val="000000"/>
                </a:solidFill>
                <a:latin typeface="Times New Roman" pitchFamily="18" charset="0"/>
                <a:ea typeface="Arial Unicode MS" pitchFamily="34" charset="-128"/>
                <a:cs typeface="Times New Roman" pitchFamily="18" charset="0"/>
              </a:rPr>
              <a:t>Великий чотирикутник – фігура, що обмежена</a:t>
            </a:r>
            <a:r>
              <a:rPr lang="uk-UA" sz="2000" b="1">
                <a:solidFill>
                  <a:srgbClr val="000000"/>
                </a:solidFill>
                <a:latin typeface="Times New Roman" pitchFamily="18" charset="0"/>
                <a:ea typeface="Arial Unicode MS" pitchFamily="34" charset="-128"/>
                <a:cs typeface="Times New Roman" pitchFamily="18" charset="0"/>
              </a:rPr>
              <a:t> </a:t>
            </a:r>
            <a:r>
              <a:rPr lang="uk-UA" sz="2000">
                <a:solidFill>
                  <a:srgbClr val="000000"/>
                </a:solidFill>
                <a:latin typeface="Times New Roman" pitchFamily="18" charset="0"/>
                <a:ea typeface="Arial Unicode MS" pitchFamily="34" charset="-128"/>
                <a:cs typeface="Times New Roman" pitchFamily="18" charset="0"/>
              </a:rPr>
              <a:t>відрізками чотирьох ліній. Вони перетинаються між собою — лінія розуму (голови), лінія серця, лінії Сатурна (долі) та Сонця – і спрямовані відповідно до III і IV пальців. Правильний великий чотирикутник характеризує добру, чесну, здорову людину з товариською вдачею. Якщо обриси фігури неправильні, то це свідчить про нерішучість, нервовість, егоїзм. Повна відсутність</a:t>
            </a:r>
            <a:r>
              <a:rPr lang="uk-UA" sz="2000" b="1">
                <a:solidFill>
                  <a:srgbClr val="000000"/>
                </a:solidFill>
                <a:latin typeface="Times New Roman" pitchFamily="18" charset="0"/>
                <a:ea typeface="Arial Unicode MS" pitchFamily="34" charset="-128"/>
                <a:cs typeface="Times New Roman" pitchFamily="18" charset="0"/>
              </a:rPr>
              <a:t> </a:t>
            </a:r>
            <a:r>
              <a:rPr lang="uk-UA" sz="2000">
                <a:solidFill>
                  <a:srgbClr val="000000"/>
                </a:solidFill>
                <a:latin typeface="Times New Roman" pitchFamily="18" charset="0"/>
                <a:ea typeface="Arial Unicode MS" pitchFamily="34" charset="-128"/>
                <a:cs typeface="Times New Roman" pitchFamily="18" charset="0"/>
              </a:rPr>
              <a:t>фігури </a:t>
            </a:r>
            <a:r>
              <a:rPr lang="uk-UA" sz="2000" b="1">
                <a:solidFill>
                  <a:srgbClr val="000000"/>
                </a:solidFill>
                <a:latin typeface="Times New Roman" pitchFamily="18" charset="0"/>
                <a:ea typeface="Arial Unicode MS" pitchFamily="34" charset="-128"/>
                <a:cs typeface="Times New Roman" pitchFamily="18" charset="0"/>
              </a:rPr>
              <a:t>–</a:t>
            </a:r>
            <a:r>
              <a:rPr lang="uk-UA" sz="2000">
                <a:solidFill>
                  <a:srgbClr val="000000"/>
                </a:solidFill>
                <a:latin typeface="Times New Roman" pitchFamily="18" charset="0"/>
                <a:ea typeface="Arial Unicode MS" pitchFamily="34" charset="-128"/>
                <a:cs typeface="Times New Roman" pitchFamily="18" charset="0"/>
              </a:rPr>
              <a:t> ознака безбожництва й злості.</a:t>
            </a:r>
            <a:endParaRPr lang="uk-UA" sz="2000">
              <a:latin typeface="Times New Roman" pitchFamily="18" charset="0"/>
              <a:ea typeface="Calibri" pitchFamily="34" charset="0"/>
              <a:cs typeface="Times New Roman" pitchFamily="18" charset="0"/>
            </a:endParaRPr>
          </a:p>
          <a:p>
            <a:pPr indent="449263" algn="just">
              <a:lnSpc>
                <a:spcPct val="150000"/>
              </a:lnSpc>
              <a:buClr>
                <a:srgbClr val="000000"/>
              </a:buClr>
              <a:buSzPct val="100000"/>
              <a:buFont typeface="Trebuchet MS" pitchFamily="34" charset="0"/>
              <a:buAutoNum type="arabicPeriod"/>
            </a:pPr>
            <a:r>
              <a:rPr lang="uk-UA" sz="2000">
                <a:solidFill>
                  <a:srgbClr val="000000"/>
                </a:solidFill>
                <a:latin typeface="Times New Roman" pitchFamily="18" charset="0"/>
                <a:ea typeface="Arial Unicode MS" pitchFamily="34" charset="-128"/>
                <a:cs typeface="Times New Roman" pitchFamily="18" charset="0"/>
              </a:rPr>
              <a:t>Великий трикутник утворюється від перетну ліній серця і розуму (голови), здоров'я (печінки) і слугує показником розвиті розумових здібностей. Правильний обрис фігури </a:t>
            </a:r>
            <a:r>
              <a:rPr lang="uk-UA" sz="2000" b="1">
                <a:solidFill>
                  <a:srgbClr val="000000"/>
                </a:solidFill>
                <a:latin typeface="Times New Roman" pitchFamily="18" charset="0"/>
                <a:ea typeface="Arial Unicode MS" pitchFamily="34" charset="-128"/>
                <a:cs typeface="Times New Roman" pitchFamily="18" charset="0"/>
              </a:rPr>
              <a:t>–</a:t>
            </a:r>
            <a:r>
              <a:rPr lang="uk-UA" sz="2000">
                <a:solidFill>
                  <a:srgbClr val="000000"/>
                </a:solidFill>
                <a:latin typeface="Times New Roman" pitchFamily="18" charset="0"/>
                <a:ea typeface="Arial Unicode MS" pitchFamily="34" charset="-128"/>
                <a:cs typeface="Times New Roman" pitchFamily="18" charset="0"/>
              </a:rPr>
              <a:t> чиста, здорова кров і загальний добрий стан організму.</a:t>
            </a:r>
            <a:r>
              <a:rPr lang="uk-UA" sz="2000" b="1">
                <a:solidFill>
                  <a:srgbClr val="000000"/>
                </a:solidFill>
                <a:latin typeface="Times New Roman" pitchFamily="18" charset="0"/>
                <a:ea typeface="Arial Unicode MS" pitchFamily="34" charset="-128"/>
                <a:cs typeface="Times New Roman" pitchFamily="18" charset="0"/>
              </a:rPr>
              <a:t> </a:t>
            </a:r>
            <a:r>
              <a:rPr lang="uk-UA" sz="2000">
                <a:solidFill>
                  <a:srgbClr val="000000"/>
                </a:solidFill>
                <a:latin typeface="Times New Roman" pitchFamily="18" charset="0"/>
                <a:ea typeface="Arial Unicode MS" pitchFamily="34" charset="-128"/>
                <a:cs typeface="Times New Roman" pitchFamily="18" charset="0"/>
              </a:rPr>
              <a:t>Якщо одна з ліній розірвана, то це свідчить про недоліки (мал. 70).</a:t>
            </a:r>
            <a:endParaRPr lang="uk-UA" sz="2000">
              <a:latin typeface="Times New Roman" pitchFamily="18" charset="0"/>
              <a:ea typeface="Calibri" pitchFamily="34"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Прямоугольник 3"/>
          <p:cNvSpPr>
            <a:spLocks noChangeArrowheads="1"/>
          </p:cNvSpPr>
          <p:nvPr/>
        </p:nvSpPr>
        <p:spPr bwMode="auto">
          <a:xfrm>
            <a:off x="930275" y="204788"/>
            <a:ext cx="7899400" cy="823912"/>
          </a:xfrm>
          <a:prstGeom prst="rect">
            <a:avLst/>
          </a:prstGeom>
          <a:noFill/>
          <a:ln w="9525">
            <a:noFill/>
            <a:miter lim="800000"/>
            <a:headEnd/>
            <a:tailEnd/>
          </a:ln>
        </p:spPr>
        <p:txBody>
          <a:bodyPr wrap="none">
            <a:spAutoFit/>
          </a:bodyPr>
          <a:lstStyle/>
          <a:p>
            <a:r>
              <a:rPr lang="uk-UA" sz="4800" i="1">
                <a:latin typeface="Times New Roman" pitchFamily="18" charset="0"/>
                <a:cs typeface="Calibri" pitchFamily="34" charset="0"/>
              </a:rPr>
              <a:t>3. Методи генетики людини</a:t>
            </a:r>
            <a:endParaRPr lang="uk-UA" sz="4800">
              <a:latin typeface="Trebuchet MS" pitchFamily="34" charset="0"/>
            </a:endParaRPr>
          </a:p>
        </p:txBody>
      </p:sp>
      <p:sp>
        <p:nvSpPr>
          <p:cNvPr id="25602" name="Прямоугольник 4"/>
          <p:cNvSpPr>
            <a:spLocks noChangeArrowheads="1"/>
          </p:cNvSpPr>
          <p:nvPr/>
        </p:nvSpPr>
        <p:spPr bwMode="auto">
          <a:xfrm>
            <a:off x="1087438" y="1036638"/>
            <a:ext cx="4389437" cy="461962"/>
          </a:xfrm>
          <a:prstGeom prst="rect">
            <a:avLst/>
          </a:prstGeom>
          <a:noFill/>
          <a:ln w="9525">
            <a:noFill/>
            <a:miter lim="800000"/>
            <a:headEnd/>
            <a:tailEnd/>
          </a:ln>
        </p:spPr>
        <p:txBody>
          <a:bodyPr wrap="none">
            <a:spAutoFit/>
          </a:bodyPr>
          <a:lstStyle/>
          <a:p>
            <a:r>
              <a:rPr lang="uk-UA" sz="2400" b="1">
                <a:latin typeface="Times New Roman" pitchFamily="18" charset="0"/>
                <a:cs typeface="Calibri" pitchFamily="34" charset="0"/>
              </a:rPr>
              <a:t>1.</a:t>
            </a:r>
            <a:r>
              <a:rPr lang="uk-UA" sz="2400">
                <a:latin typeface="Times New Roman" pitchFamily="18" charset="0"/>
                <a:cs typeface="Calibri" pitchFamily="34" charset="0"/>
              </a:rPr>
              <a:t> </a:t>
            </a:r>
            <a:r>
              <a:rPr lang="uk-UA" sz="2400" b="1" i="1">
                <a:latin typeface="Times New Roman" pitchFamily="18" charset="0"/>
                <a:cs typeface="Calibri" pitchFamily="34" charset="0"/>
              </a:rPr>
              <a:t>ГЕНЕАЛОГІЧНИЙ МЕТОД</a:t>
            </a:r>
            <a:endParaRPr lang="uk-UA" sz="2400">
              <a:latin typeface="Trebuchet MS" pitchFamily="34" charset="0"/>
            </a:endParaRPr>
          </a:p>
        </p:txBody>
      </p:sp>
      <p:sp>
        <p:nvSpPr>
          <p:cNvPr id="25603" name="Прямоугольник 5"/>
          <p:cNvSpPr>
            <a:spLocks noChangeArrowheads="1"/>
          </p:cNvSpPr>
          <p:nvPr/>
        </p:nvSpPr>
        <p:spPr bwMode="auto">
          <a:xfrm>
            <a:off x="604838" y="1700213"/>
            <a:ext cx="8189912" cy="4645025"/>
          </a:xfrm>
          <a:prstGeom prst="rect">
            <a:avLst/>
          </a:prstGeom>
          <a:noFill/>
          <a:ln w="9525">
            <a:noFill/>
            <a:miter lim="800000"/>
            <a:headEnd/>
            <a:tailEnd/>
          </a:ln>
        </p:spPr>
        <p:txBody>
          <a:bodyPr>
            <a:spAutoFit/>
          </a:bodyPr>
          <a:lstStyle/>
          <a:p>
            <a:pPr algn="just">
              <a:lnSpc>
                <a:spcPct val="115000"/>
              </a:lnSpc>
              <a:spcAft>
                <a:spcPts val="1000"/>
              </a:spcAft>
            </a:pPr>
            <a:r>
              <a:rPr lang="uk-UA">
                <a:latin typeface="Times New Roman" pitchFamily="18" charset="0"/>
                <a:ea typeface="Calibri" pitchFamily="34" charset="0"/>
                <a:cs typeface="Times New Roman" pitchFamily="18" charset="0"/>
              </a:rPr>
              <a:t>У медичній генетиці основним методом вивчення спадковості людини є клініко-генеалогічний. Він також є провідним при медико-генетичному консультуванні сімей. Генеалогія — вчення про родоводи. Суть генеалогічного методу полягає у вивченні спадковості людини шляхом урахування та аналізу спадкових ознак у ряді поколінь пробанда.</a:t>
            </a:r>
            <a:endParaRPr lang="uk-UA" sz="1400">
              <a:latin typeface="Calibri" pitchFamily="34" charset="0"/>
              <a:ea typeface="Calibri" pitchFamily="34" charset="0"/>
              <a:cs typeface="Times New Roman" pitchFamily="18" charset="0"/>
            </a:endParaRPr>
          </a:p>
          <a:p>
            <a:pPr algn="just">
              <a:lnSpc>
                <a:spcPct val="115000"/>
              </a:lnSpc>
              <a:spcAft>
                <a:spcPts val="1000"/>
              </a:spcAft>
            </a:pPr>
            <a:r>
              <a:rPr lang="uk-UA">
                <a:latin typeface="Times New Roman" pitchFamily="18" charset="0"/>
                <a:ea typeface="Calibri" pitchFamily="34" charset="0"/>
                <a:cs typeface="Times New Roman" pitchFamily="18" charset="0"/>
              </a:rPr>
              <a:t>Цей метод увів у науку Ф. Гальтон у кінці XIX ст. Метод допомагає з’ясувати:</a:t>
            </a:r>
            <a:endParaRPr lang="uk-UA" sz="1400">
              <a:latin typeface="Calibri" pitchFamily="34" charset="0"/>
              <a:ea typeface="Calibri" pitchFamily="34" charset="0"/>
              <a:cs typeface="Times New Roman" pitchFamily="18" charset="0"/>
            </a:endParaRPr>
          </a:p>
          <a:p>
            <a:pPr algn="just">
              <a:lnSpc>
                <a:spcPct val="115000"/>
              </a:lnSpc>
              <a:spcAft>
                <a:spcPts val="1000"/>
              </a:spcAft>
            </a:pPr>
            <a:r>
              <a:rPr lang="uk-UA">
                <a:latin typeface="Times New Roman" pitchFamily="18" charset="0"/>
                <a:ea typeface="Calibri" pitchFamily="34" charset="0"/>
                <a:cs typeface="Times New Roman" pitchFamily="18" charset="0"/>
              </a:rPr>
              <a:t>1) патологія (ознака) в конкретній родині спадкова чи набута;</a:t>
            </a:r>
            <a:endParaRPr lang="uk-UA" sz="1400">
              <a:latin typeface="Calibri" pitchFamily="34" charset="0"/>
              <a:ea typeface="Calibri" pitchFamily="34" charset="0"/>
              <a:cs typeface="Times New Roman" pitchFamily="18" charset="0"/>
            </a:endParaRPr>
          </a:p>
          <a:p>
            <a:pPr algn="just">
              <a:lnSpc>
                <a:spcPct val="115000"/>
              </a:lnSpc>
              <a:spcAft>
                <a:spcPts val="1000"/>
              </a:spcAft>
            </a:pPr>
            <a:r>
              <a:rPr lang="uk-UA">
                <a:latin typeface="Times New Roman" pitchFamily="18" charset="0"/>
                <a:ea typeface="Calibri" pitchFamily="34" charset="0"/>
                <a:cs typeface="Times New Roman" pitchFamily="18" charset="0"/>
              </a:rPr>
              <a:t>2) за яким типом успадковується патологія в родині (зчеплений зі статтю або не зчеплений зі статтю) (А-Д, А-Р, Х-Д, Х-Р чи У-зчеплені);</a:t>
            </a:r>
            <a:endParaRPr lang="uk-UA" sz="1400">
              <a:latin typeface="Calibri" pitchFamily="34" charset="0"/>
              <a:ea typeface="Calibri" pitchFamily="34" charset="0"/>
              <a:cs typeface="Times New Roman" pitchFamily="18" charset="0"/>
            </a:endParaRPr>
          </a:p>
          <a:p>
            <a:pPr algn="just">
              <a:lnSpc>
                <a:spcPct val="115000"/>
              </a:lnSpc>
              <a:spcAft>
                <a:spcPts val="1000"/>
              </a:spcAft>
            </a:pPr>
            <a:r>
              <a:rPr lang="uk-UA">
                <a:latin typeface="Times New Roman" pitchFamily="18" charset="0"/>
                <a:ea typeface="Calibri" pitchFamily="34" charset="0"/>
                <a:cs typeface="Times New Roman" pitchFamily="18" charset="0"/>
              </a:rPr>
              <a:t>3) генотип пробанда (АА, Аа, аа);</a:t>
            </a:r>
            <a:endParaRPr lang="uk-UA" sz="1400">
              <a:latin typeface="Calibri" pitchFamily="34" charset="0"/>
              <a:ea typeface="Calibri" pitchFamily="34" charset="0"/>
              <a:cs typeface="Times New Roman" pitchFamily="18" charset="0"/>
            </a:endParaRPr>
          </a:p>
          <a:p>
            <a:pPr algn="just">
              <a:lnSpc>
                <a:spcPct val="115000"/>
              </a:lnSpc>
              <a:spcAft>
                <a:spcPts val="1000"/>
              </a:spcAft>
            </a:pPr>
            <a:r>
              <a:rPr lang="uk-UA">
                <a:latin typeface="Times New Roman" pitchFamily="18" charset="0"/>
                <a:ea typeface="Calibri" pitchFamily="34" charset="0"/>
                <a:cs typeface="Times New Roman" pitchFamily="18" charset="0"/>
              </a:rPr>
              <a:t>4) гетерозиготне носійство патологічного гена (Аа);</a:t>
            </a:r>
            <a:endParaRPr lang="uk-UA" sz="1400">
              <a:latin typeface="Calibri" pitchFamily="34" charset="0"/>
              <a:ea typeface="Calibri" pitchFamily="34" charset="0"/>
              <a:cs typeface="Times New Roman" pitchFamily="18" charset="0"/>
            </a:endParaRPr>
          </a:p>
          <a:p>
            <a:pPr algn="just">
              <a:lnSpc>
                <a:spcPct val="115000"/>
              </a:lnSpc>
              <a:spcAft>
                <a:spcPts val="1000"/>
              </a:spcAft>
            </a:pPr>
            <a:r>
              <a:rPr lang="uk-UA">
                <a:latin typeface="Times New Roman" pitchFamily="18" charset="0"/>
                <a:ea typeface="Calibri" pitchFamily="34" charset="0"/>
                <a:cs typeface="Times New Roman" pitchFamily="18" charset="0"/>
              </a:rPr>
              <a:t>5) ймовірність народження хворої дитини в родині пробанда.</a:t>
            </a:r>
            <a:endParaRPr lang="uk-UA" sz="1400">
              <a:latin typeface="Calibri" pitchFamily="34" charset="0"/>
              <a:ea typeface="Calibri" pitchFamily="34" charset="0"/>
              <a:cs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90525"/>
            <a:ext cx="8902700" cy="6119813"/>
          </a:xfrm>
          <a:prstGeom prst="rect">
            <a:avLst/>
          </a:prstGeom>
        </p:spPr>
        <p:txBody>
          <a:bodyPr>
            <a:spAutoFit/>
          </a:bodyPr>
          <a:lstStyle/>
          <a:p>
            <a:pPr indent="450215" algn="just" fontAlgn="auto">
              <a:lnSpc>
                <a:spcPct val="150000"/>
              </a:lnSpc>
              <a:spcBef>
                <a:spcPts val="0"/>
              </a:spcBef>
              <a:spcAft>
                <a:spcPts val="0"/>
              </a:spcAft>
              <a:defRPr/>
            </a:pP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Малі знаки:</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fontAlgn="auto">
              <a:lnSpc>
                <a:spcPct val="150000"/>
              </a:lnSpc>
              <a:spcBef>
                <a:spcPts val="0"/>
              </a:spcBef>
              <a:spcAft>
                <a:spcPts val="0"/>
              </a:spcAft>
              <a:defRPr/>
            </a:pP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1. Сприятливою ознакою, що усуває той чи інший недолік або небезпеку, є квадрат (□). На горбах квадрат поліпшує ознаки, а на горбі Юпітера провіщує щасливий шлюб.</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fontAlgn="auto">
              <a:lnSpc>
                <a:spcPct val="150000"/>
              </a:lnSpc>
              <a:spcBef>
                <a:spcPts val="0"/>
              </a:spcBef>
              <a:spcAft>
                <a:spcPts val="0"/>
              </a:spcAft>
              <a:defRPr/>
            </a:pP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2 Зірка (*). Вважається несприятливою ознакою, якщо вона знаходиться на кінцях пальців. Але на кінці однієї з ліній на долоні вона вказує на велику подію.</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fontAlgn="auto">
              <a:lnSpc>
                <a:spcPct val="150000"/>
              </a:lnSpc>
              <a:spcBef>
                <a:spcPts val="0"/>
              </a:spcBef>
              <a:spcAft>
                <a:spcPts val="0"/>
              </a:spcAft>
              <a:buClr>
                <a:srgbClr val="000000"/>
              </a:buClr>
              <a:buSzPct val="100000"/>
              <a:buFont typeface="+mj-lt"/>
              <a:buAutoNum type="arabicPeriod" startAt="3"/>
              <a:tabLst>
                <a:tab pos="737235" algn="l"/>
              </a:tabLst>
              <a:defRPr/>
            </a:pP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Острів (</a:t>
            </a:r>
            <a:r>
              <a:rPr lang="en-US"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F</a:t>
            </a: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Острови на початку лінії життя</a:t>
            </a:r>
            <a:r>
              <a:rPr lang="uk-UA" sz="2400" b="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означають схильність до захворювань дихальних шляхів,</a:t>
            </a:r>
            <a:r>
              <a:rPr lang="uk-UA" sz="2400" b="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у середині лінії – до захворювань органів травлення, в нижній</a:t>
            </a:r>
            <a:r>
              <a:rPr lang="uk-UA" sz="2400" b="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частині – до захворювань нирок, сечових шляхів</a:t>
            </a:r>
            <a:r>
              <a:rPr lang="uk-UA" sz="2400" b="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та інших ор­ганів.</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1175" y="285750"/>
            <a:ext cx="7502525" cy="6186488"/>
          </a:xfrm>
          <a:prstGeom prst="rect">
            <a:avLst/>
          </a:prstGeom>
        </p:spPr>
        <p:txBody>
          <a:bodyPr>
            <a:spAutoFit/>
          </a:bodyPr>
          <a:lstStyle/>
          <a:p>
            <a:pPr marL="457200" indent="-457200" algn="just" fontAlgn="auto">
              <a:lnSpc>
                <a:spcPct val="150000"/>
              </a:lnSpc>
              <a:spcBef>
                <a:spcPts val="0"/>
              </a:spcBef>
              <a:spcAft>
                <a:spcPts val="0"/>
              </a:spcAft>
              <a:buClr>
                <a:srgbClr val="000000"/>
              </a:buClr>
              <a:buSzPct val="100000"/>
              <a:buFont typeface="+mj-lt"/>
              <a:buAutoNum type="arabicPeriod" startAt="4"/>
              <a:tabLst>
                <a:tab pos="419100" algn="l"/>
              </a:tabLst>
              <a:defRPr/>
            </a:pP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Решітка (#). Вказує на крайнощі в характері, належить до не­сприятливих ознак.</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fontAlgn="auto">
              <a:lnSpc>
                <a:spcPct val="150000"/>
              </a:lnSpc>
              <a:spcBef>
                <a:spcPts val="0"/>
              </a:spcBef>
              <a:spcAft>
                <a:spcPts val="0"/>
              </a:spcAft>
              <a:buClr>
                <a:srgbClr val="000000"/>
              </a:buClr>
              <a:buSzPct val="100000"/>
              <a:buFont typeface="+mj-lt"/>
              <a:buAutoNum type="arabicPeriod" startAt="4"/>
              <a:tabLst>
                <a:tab pos="443230" algn="l"/>
              </a:tabLst>
              <a:defRPr/>
            </a:pP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Хрест (х). Ознака вагання, не­рішучості. Несприятливий на горбах. Але містичний хрест, розташо­ваний у великому чотирикутнику. свідчить про здатність до</a:t>
            </a:r>
            <a:r>
              <a:rPr lang="uk-UA" sz="2400" b="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окультизму, інтуїцію, дар</a:t>
            </a:r>
            <a:r>
              <a:rPr lang="uk-UA" sz="2400" b="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пророкування.</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fontAlgn="auto">
              <a:lnSpc>
                <a:spcPct val="150000"/>
              </a:lnSpc>
              <a:spcBef>
                <a:spcPts val="0"/>
              </a:spcBef>
              <a:spcAft>
                <a:spcPts val="0"/>
              </a:spcAft>
              <a:buClr>
                <a:srgbClr val="000000"/>
              </a:buClr>
              <a:buSzPct val="100000"/>
              <a:buFont typeface="+mj-lt"/>
              <a:buAutoNum type="arabicPeriod" startAt="4"/>
              <a:tabLst>
                <a:tab pos="414655" algn="l"/>
              </a:tabLst>
              <a:defRPr/>
            </a:pP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Трикутник (А). Сприятливий знак, вказує</a:t>
            </a:r>
            <a:r>
              <a:rPr lang="uk-UA" sz="2400" b="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на видатні здібності.</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fontAlgn="auto">
              <a:lnSpc>
                <a:spcPct val="150000"/>
              </a:lnSpc>
              <a:spcBef>
                <a:spcPts val="0"/>
              </a:spcBef>
              <a:spcAft>
                <a:spcPts val="0"/>
              </a:spcAft>
              <a:buClr>
                <a:srgbClr val="000000"/>
              </a:buClr>
              <a:buSzPct val="100000"/>
              <a:buFont typeface="+mj-lt"/>
              <a:buAutoNum type="arabicPeriod" startAt="4"/>
              <a:defRPr/>
            </a:pP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Тризуб (ψ). Належить до сприятливих</a:t>
            </a:r>
            <a:r>
              <a:rPr lang="uk-UA" sz="2400" b="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знаків. Успіх у </a:t>
            </a:r>
            <a:r>
              <a:rPr lang="uk-UA" sz="2400" dirty="0" err="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честолю</a:t>
            </a:r>
            <a:r>
              <a:rPr lang="ru-RU"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б</a:t>
            </a: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них прагненнях</a:t>
            </a:r>
            <a:r>
              <a:rPr lang="ru-RU"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t>
            </a: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багатство</a:t>
            </a:r>
            <a:r>
              <a:rPr lang="ru-RU"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t>
            </a:r>
            <a:endParaRPr lang="uk-UA" sz="2400" b="1"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Рисунок 3"/>
          <p:cNvPicPr>
            <a:picLocks noChangeAspect="1" noChangeArrowheads="1"/>
          </p:cNvPicPr>
          <p:nvPr/>
        </p:nvPicPr>
        <p:blipFill>
          <a:blip r:embed="rId2" cstate="print"/>
          <a:srcRect/>
          <a:stretch>
            <a:fillRect/>
          </a:stretch>
        </p:blipFill>
        <p:spPr bwMode="auto">
          <a:xfrm>
            <a:off x="1765300" y="0"/>
            <a:ext cx="5016500" cy="68580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p:cNvSpPr>
          <p:nvPr>
            <p:ph type="title"/>
          </p:nvPr>
        </p:nvSpPr>
        <p:spPr>
          <a:xfrm>
            <a:off x="746125" y="0"/>
            <a:ext cx="7499350" cy="1320800"/>
          </a:xfrm>
        </p:spPr>
        <p:txBody>
          <a:bodyPr/>
          <a:lstStyle/>
          <a:p>
            <a:r>
              <a:rPr lang="ru-RU" sz="3200" b="1" noProof="1" smtClean="0">
                <a:solidFill>
                  <a:schemeClr val="tx1"/>
                </a:solidFill>
              </a:rPr>
              <a:t>Дерматогліфіка при синдромі Дауна:</a:t>
            </a:r>
            <a:r>
              <a:rPr lang="ru-RU" sz="3200" noProof="1" smtClean="0">
                <a:solidFill>
                  <a:schemeClr val="tx1"/>
                </a:solidFill>
              </a:rPr>
              <a:t/>
            </a:r>
            <a:br>
              <a:rPr lang="ru-RU" sz="3200" noProof="1" smtClean="0">
                <a:solidFill>
                  <a:schemeClr val="tx1"/>
                </a:solidFill>
              </a:rPr>
            </a:br>
            <a:r>
              <a:rPr lang="ru-RU" sz="3200" noProof="1" smtClean="0">
                <a:solidFill>
                  <a:schemeClr val="tx1"/>
                </a:solidFill>
              </a:rPr>
              <a:t>а – долоня здорової людини; б – долоня при синдромі Дауна</a:t>
            </a:r>
            <a:br>
              <a:rPr lang="ru-RU" sz="3200" noProof="1" smtClean="0">
                <a:solidFill>
                  <a:schemeClr val="tx1"/>
                </a:solidFill>
              </a:rPr>
            </a:br>
            <a:endParaRPr lang="ru-RU" sz="3200" smtClean="0">
              <a:solidFill>
                <a:schemeClr val="tx1"/>
              </a:solidFill>
            </a:endParaRPr>
          </a:p>
        </p:txBody>
      </p:sp>
      <p:sp>
        <p:nvSpPr>
          <p:cNvPr id="102402" name="Rectangle 3"/>
          <p:cNvSpPr>
            <a:spLocks noGrp="1"/>
          </p:cNvSpPr>
          <p:nvPr>
            <p:ph type="body" idx="1"/>
          </p:nvPr>
        </p:nvSpPr>
        <p:spPr/>
        <p:txBody>
          <a:bodyPr/>
          <a:lstStyle/>
          <a:p>
            <a:endParaRPr lang="ru-RU" smtClean="0"/>
          </a:p>
        </p:txBody>
      </p:sp>
      <p:pic>
        <p:nvPicPr>
          <p:cNvPr id="102403" name="Picture 1" descr="3"/>
          <p:cNvPicPr>
            <a:picLocks noChangeAspect="1" noChangeArrowheads="1"/>
          </p:cNvPicPr>
          <p:nvPr/>
        </p:nvPicPr>
        <p:blipFill>
          <a:blip r:embed="rId2" cstate="print"/>
          <a:srcRect/>
          <a:stretch>
            <a:fillRect/>
          </a:stretch>
        </p:blipFill>
        <p:spPr bwMode="auto">
          <a:xfrm>
            <a:off x="684213" y="2060575"/>
            <a:ext cx="8135937" cy="4537075"/>
          </a:xfrm>
          <a:prstGeom prst="rect">
            <a:avLst/>
          </a:prstGeom>
          <a:noFill/>
          <a:ln w="6350">
            <a:solidFill>
              <a:srgbClr val="000000"/>
            </a:solid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4" name="Object 1"/>
          <p:cNvGraphicFramePr>
            <a:graphicFrameLocks noChangeAspect="1"/>
          </p:cNvGraphicFramePr>
          <p:nvPr>
            <p:ph sz="half" idx="1"/>
          </p:nvPr>
        </p:nvGraphicFramePr>
        <p:xfrm>
          <a:off x="1217613" y="1565275"/>
          <a:ext cx="2692400" cy="2970213"/>
        </p:xfrm>
        <a:graphic>
          <a:graphicData uri="http://schemas.openxmlformats.org/presentationml/2006/ole">
            <p:oleObj spid="_x0000_s97284" name="Picture" r:id="rId3" imgW="2082800" imgH="2247900" progId="Word.Picture.8">
              <p:embed/>
            </p:oleObj>
          </a:graphicData>
        </a:graphic>
      </p:graphicFrame>
      <p:graphicFrame>
        <p:nvGraphicFramePr>
          <p:cNvPr id="97287" name="Object 2"/>
          <p:cNvGraphicFramePr>
            <a:graphicFrameLocks noChangeAspect="1"/>
          </p:cNvGraphicFramePr>
          <p:nvPr>
            <p:ph sz="half" idx="2"/>
          </p:nvPr>
        </p:nvGraphicFramePr>
        <p:xfrm>
          <a:off x="5429250" y="1566863"/>
          <a:ext cx="2870200" cy="2970212"/>
        </p:xfrm>
        <a:graphic>
          <a:graphicData uri="http://schemas.openxmlformats.org/presentationml/2006/ole">
            <p:oleObj spid="_x0000_s97287" name="Picture" r:id="rId4" imgW="2870200" imgH="2247900" progId="Word.Picture.8">
              <p:embed/>
            </p:oleObj>
          </a:graphicData>
        </a:graphic>
      </p:graphicFrame>
      <p:sp>
        <p:nvSpPr>
          <p:cNvPr id="97288" name="Rectangle 3"/>
          <p:cNvSpPr>
            <a:spLocks noChangeArrowheads="1"/>
          </p:cNvSpPr>
          <p:nvPr/>
        </p:nvSpPr>
        <p:spPr bwMode="auto">
          <a:xfrm>
            <a:off x="273050" y="5711825"/>
            <a:ext cx="8169275" cy="822325"/>
          </a:xfrm>
          <a:prstGeom prst="rect">
            <a:avLst/>
          </a:prstGeom>
          <a:noFill/>
          <a:ln w="9525">
            <a:noFill/>
            <a:miter lim="800000"/>
            <a:headEnd/>
            <a:tailEnd/>
          </a:ln>
        </p:spPr>
        <p:txBody>
          <a:bodyPr wrap="none" anchor="ctr">
            <a:spAutoFit/>
          </a:bodyPr>
          <a:lstStyle/>
          <a:p>
            <a:pPr algn="ctr" eaLnBrk="0" hangingPunct="0">
              <a:tabLst>
                <a:tab pos="2251075" algn="l"/>
              </a:tabLst>
            </a:pPr>
            <a:r>
              <a:rPr lang="ru-RU" sz="2400" b="1" noProof="1">
                <a:solidFill>
                  <a:schemeClr val="bg1"/>
                </a:solidFill>
                <a:latin typeface="Times New Roman" pitchFamily="18" charset="0"/>
                <a:cs typeface="Times New Roman" pitchFamily="18" charset="0"/>
              </a:rPr>
              <a:t>                           </a:t>
            </a:r>
            <a:r>
              <a:rPr lang="ru-RU" sz="2400" b="1" noProof="1">
                <a:latin typeface="Times New Roman" pitchFamily="18" charset="0"/>
                <a:cs typeface="Times New Roman" pitchFamily="18" charset="0"/>
              </a:rPr>
              <a:t>А                                                            Б</a:t>
            </a:r>
            <a:endParaRPr lang="ru-RU" sz="2400" noProof="1">
              <a:latin typeface="Times New Roman" pitchFamily="18" charset="0"/>
              <a:cs typeface="Times New Roman" pitchFamily="18" charset="0"/>
            </a:endParaRPr>
          </a:p>
          <a:p>
            <a:pPr algn="ctr" eaLnBrk="0" hangingPunct="0">
              <a:tabLst>
                <a:tab pos="2251075" algn="l"/>
              </a:tabLst>
            </a:pPr>
            <a:r>
              <a:rPr lang="ru-RU" sz="2400" b="1" noProof="1">
                <a:latin typeface="Times New Roman" pitchFamily="18" charset="0"/>
                <a:ea typeface="Times New Roman" pitchFamily="18" charset="0"/>
                <a:cs typeface="Tahoma" pitchFamily="34" charset="0"/>
              </a:rPr>
              <a:t>Дерматогліфіка при синдромах Едвардса (А) та Патау (Б)</a:t>
            </a:r>
            <a:endParaRPr lang="ru-RU" sz="2400" noProof="1">
              <a:latin typeface="Times New Roman" pitchFamily="18"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6" name="Object 1"/>
          <p:cNvGraphicFramePr>
            <a:graphicFrameLocks noChangeAspect="1"/>
          </p:cNvGraphicFramePr>
          <p:nvPr>
            <p:ph idx="1"/>
          </p:nvPr>
        </p:nvGraphicFramePr>
        <p:xfrm>
          <a:off x="762000" y="2516188"/>
          <a:ext cx="3240088" cy="3451225"/>
        </p:xfrm>
        <a:graphic>
          <a:graphicData uri="http://schemas.openxmlformats.org/presentationml/2006/ole">
            <p:oleObj spid="_x0000_s100356" name="Picture" r:id="rId3" imgW="2247900" imgH="2717800" progId="Word.Picture.8">
              <p:embed/>
            </p:oleObj>
          </a:graphicData>
        </a:graphic>
      </p:graphicFrame>
      <p:sp>
        <p:nvSpPr>
          <p:cNvPr id="100357" name="Rectangle 2"/>
          <p:cNvSpPr>
            <a:spLocks noChangeArrowheads="1"/>
          </p:cNvSpPr>
          <p:nvPr/>
        </p:nvSpPr>
        <p:spPr bwMode="auto">
          <a:xfrm>
            <a:off x="4356100" y="2749550"/>
            <a:ext cx="4537075" cy="3013075"/>
          </a:xfrm>
          <a:prstGeom prst="rect">
            <a:avLst/>
          </a:prstGeom>
          <a:noFill/>
          <a:ln w="9525">
            <a:noFill/>
            <a:miter lim="800000"/>
            <a:headEnd/>
            <a:tailEnd/>
          </a:ln>
        </p:spPr>
        <p:txBody>
          <a:bodyPr anchor="ctr">
            <a:spAutoFit/>
          </a:bodyPr>
          <a:lstStyle/>
          <a:p>
            <a:pPr algn="just" eaLnBrk="0" hangingPunct="0">
              <a:tabLst>
                <a:tab pos="2251075" algn="l"/>
              </a:tabLst>
            </a:pPr>
            <a:r>
              <a:rPr lang="ru-RU" sz="2400" b="1" noProof="1">
                <a:solidFill>
                  <a:schemeClr val="bg1"/>
                </a:solidFill>
                <a:latin typeface="Tahoma" pitchFamily="34" charset="0"/>
                <a:ea typeface="Times New Roman" pitchFamily="18" charset="0"/>
                <a:cs typeface="Tahoma" pitchFamily="34" charset="0"/>
              </a:rPr>
              <a:t> </a:t>
            </a:r>
            <a:r>
              <a:rPr lang="ru-RU" sz="2400" b="1" noProof="1">
                <a:latin typeface="Tahoma" pitchFamily="34" charset="0"/>
                <a:ea typeface="Times New Roman" pitchFamily="18" charset="0"/>
                <a:cs typeface="Tahoma" pitchFamily="34" charset="0"/>
              </a:rPr>
              <a:t>Кут </a:t>
            </a:r>
            <a:r>
              <a:rPr lang="en-US" sz="2400" b="1" i="1" noProof="1">
                <a:latin typeface="Tahoma" pitchFamily="34" charset="0"/>
                <a:ea typeface="Times New Roman" pitchFamily="18" charset="0"/>
                <a:cs typeface="Tahoma" pitchFamily="34" charset="0"/>
              </a:rPr>
              <a:t>atd</a:t>
            </a:r>
            <a:r>
              <a:rPr lang="en-US" sz="2400" b="1" noProof="1">
                <a:latin typeface="Tahoma" pitchFamily="34" charset="0"/>
                <a:ea typeface="Times New Roman" pitchFamily="18" charset="0"/>
                <a:cs typeface="Tahoma" pitchFamily="34" charset="0"/>
              </a:rPr>
              <a:t> </a:t>
            </a:r>
            <a:r>
              <a:rPr lang="ru-RU" sz="2400" b="1" noProof="1">
                <a:latin typeface="Tahoma" pitchFamily="34" charset="0"/>
                <a:ea typeface="Times New Roman" pitchFamily="18" charset="0"/>
                <a:cs typeface="Tahoma" pitchFamily="34" charset="0"/>
              </a:rPr>
              <a:t>у нормі та при хромосомних аномаліях:</a:t>
            </a:r>
            <a:endParaRPr lang="ru-RU" sz="2400" noProof="1">
              <a:latin typeface="Times New Roman" pitchFamily="18" charset="0"/>
              <a:ea typeface="Times New Roman" pitchFamily="18" charset="0"/>
              <a:cs typeface="Tahoma" pitchFamily="34" charset="0"/>
            </a:endParaRPr>
          </a:p>
          <a:p>
            <a:pPr algn="just" eaLnBrk="0" hangingPunct="0">
              <a:tabLst>
                <a:tab pos="2251075" algn="l"/>
              </a:tabLst>
            </a:pPr>
            <a:r>
              <a:rPr lang="ru-RU" sz="2400" noProof="1">
                <a:ea typeface="Times New Roman" pitchFamily="18" charset="0"/>
                <a:cs typeface="Tahoma" pitchFamily="34" charset="0"/>
              </a:rPr>
              <a:t>1) синдром Патау;</a:t>
            </a:r>
            <a:endParaRPr lang="ru-RU" sz="2400" noProof="1">
              <a:latin typeface="Times New Roman" pitchFamily="18" charset="0"/>
              <a:ea typeface="Times New Roman" pitchFamily="18" charset="0"/>
              <a:cs typeface="Tahoma" pitchFamily="34" charset="0"/>
            </a:endParaRPr>
          </a:p>
          <a:p>
            <a:pPr algn="just" eaLnBrk="0" hangingPunct="0">
              <a:tabLst>
                <a:tab pos="2251075" algn="l"/>
              </a:tabLst>
            </a:pPr>
            <a:r>
              <a:rPr lang="ru-RU" sz="2400" noProof="1">
                <a:ea typeface="Times New Roman" pitchFamily="18" charset="0"/>
                <a:cs typeface="Tahoma" pitchFamily="34" charset="0"/>
              </a:rPr>
              <a:t>2) синдром Дауна;</a:t>
            </a:r>
            <a:endParaRPr lang="ru-RU" sz="2400" noProof="1">
              <a:latin typeface="Times New Roman" pitchFamily="18" charset="0"/>
              <a:ea typeface="Times New Roman" pitchFamily="18" charset="0"/>
              <a:cs typeface="Tahoma" pitchFamily="34" charset="0"/>
            </a:endParaRPr>
          </a:p>
          <a:p>
            <a:pPr algn="just" eaLnBrk="0" hangingPunct="0">
              <a:tabLst>
                <a:tab pos="2251075" algn="l"/>
              </a:tabLst>
            </a:pPr>
            <a:r>
              <a:rPr lang="ru-RU" sz="2400" noProof="1">
                <a:ea typeface="Times New Roman" pitchFamily="18" charset="0"/>
                <a:cs typeface="Tahoma" pitchFamily="34" charset="0"/>
              </a:rPr>
              <a:t>3) синдром Шерешевського-Тернера;</a:t>
            </a:r>
            <a:endParaRPr lang="ru-RU" sz="2400" noProof="1">
              <a:latin typeface="Times New Roman" pitchFamily="18" charset="0"/>
              <a:ea typeface="Times New Roman" pitchFamily="18" charset="0"/>
              <a:cs typeface="Tahoma" pitchFamily="34" charset="0"/>
            </a:endParaRPr>
          </a:p>
          <a:p>
            <a:pPr algn="just" eaLnBrk="0" hangingPunct="0">
              <a:tabLst>
                <a:tab pos="2251075" algn="l"/>
              </a:tabLst>
            </a:pPr>
            <a:r>
              <a:rPr lang="ru-RU" sz="2400" noProof="1">
                <a:ea typeface="Times New Roman" pitchFamily="18" charset="0"/>
                <a:cs typeface="Tahoma" pitchFamily="34" charset="0"/>
              </a:rPr>
              <a:t>4) норма;</a:t>
            </a:r>
            <a:endParaRPr lang="ru-RU" sz="2400" noProof="1">
              <a:latin typeface="Times New Roman" pitchFamily="18" charset="0"/>
              <a:ea typeface="Times New Roman" pitchFamily="18" charset="0"/>
              <a:cs typeface="Tahoma" pitchFamily="34" charset="0"/>
            </a:endParaRPr>
          </a:p>
          <a:p>
            <a:pPr algn="just" eaLnBrk="0" hangingPunct="0">
              <a:tabLst>
                <a:tab pos="2251075" algn="l"/>
              </a:tabLst>
            </a:pPr>
            <a:r>
              <a:rPr lang="ru-RU" sz="2400" noProof="1">
                <a:ea typeface="Times New Roman" pitchFamily="18" charset="0"/>
                <a:cs typeface="Tahoma" pitchFamily="34" charset="0"/>
              </a:rPr>
              <a:t>5) синдром Клайнфельтера</a:t>
            </a:r>
            <a:endParaRPr lang="ru-RU" sz="2400" noProof="1">
              <a:latin typeface="Times New Roman" pitchFamily="18" charset="0"/>
              <a:ea typeface="Times New Roman" pitchFamily="18" charset="0"/>
              <a:cs typeface="Tahoma"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123728" y="274638"/>
            <a:ext cx="6563072" cy="1143000"/>
          </a:xfrm>
        </p:spPr>
        <p:txBody>
          <a:bodyPr rtlCol="0" anchor="ctr">
            <a:normAutofit/>
          </a:bodyPr>
          <a:lstStyle/>
          <a:p>
            <a:pPr algn="ctr" defTabSz="914400" eaLnBrk="1" fontAlgn="auto" hangingPunct="1">
              <a:spcAft>
                <a:spcPts val="0"/>
              </a:spcAft>
              <a:defRPr/>
            </a:pPr>
            <a:r>
              <a:rPr lang="uk-UA"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Біохімічні методи </a:t>
            </a:r>
            <a:endPar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7522" name="Содержимое 2"/>
          <p:cNvSpPr>
            <a:spLocks noGrp="1"/>
          </p:cNvSpPr>
          <p:nvPr>
            <p:ph idx="4294967295"/>
          </p:nvPr>
        </p:nvSpPr>
        <p:spPr>
          <a:xfrm>
            <a:off x="5592763" y="1787525"/>
            <a:ext cx="2674937" cy="3881438"/>
          </a:xfrm>
        </p:spPr>
        <p:txBody>
          <a:bodyPr/>
          <a:lstStyle/>
          <a:p>
            <a:pPr>
              <a:lnSpc>
                <a:spcPct val="80000"/>
              </a:lnSpc>
            </a:pPr>
            <a:r>
              <a:rPr lang="uk-UA" sz="1200" smtClean="0"/>
              <a:t>При різних типах захворювання вдається або визначити сам аномальний білок</a:t>
            </a:r>
            <a:r>
              <a:rPr lang="ru-RU" sz="1200" smtClean="0"/>
              <a:t> — </a:t>
            </a:r>
            <a:r>
              <a:rPr lang="uk-UA" sz="1200" smtClean="0"/>
              <a:t>фермент, або проміжні продукти обміну. </a:t>
            </a:r>
          </a:p>
          <a:p>
            <a:pPr>
              <a:lnSpc>
                <a:spcPct val="80000"/>
              </a:lnSpc>
            </a:pPr>
            <a:endParaRPr lang="uk-UA" sz="1200" smtClean="0"/>
          </a:p>
          <a:p>
            <a:pPr>
              <a:lnSpc>
                <a:spcPct val="80000"/>
              </a:lnSpc>
            </a:pPr>
            <a:r>
              <a:rPr lang="uk-UA" sz="1200" smtClean="0"/>
              <a:t>Ці методи дуже трудомісткі, вимагають спеціального обладнання і тому не можуть бути використані для масових популяційних досліджень з метою раннього виявлення хворих із спадковою патологією обміну.</a:t>
            </a:r>
            <a:endParaRPr lang="ru-RU" sz="1200" smtClean="0"/>
          </a:p>
          <a:p>
            <a:pPr>
              <a:lnSpc>
                <a:spcPct val="80000"/>
              </a:lnSpc>
            </a:pPr>
            <a:endParaRPr lang="ru-RU" sz="1200" smtClean="0"/>
          </a:p>
        </p:txBody>
      </p:sp>
      <p:sp>
        <p:nvSpPr>
          <p:cNvPr id="107523" name="Содержимое 2"/>
          <p:cNvSpPr txBox="1">
            <a:spLocks/>
          </p:cNvSpPr>
          <p:nvPr/>
        </p:nvSpPr>
        <p:spPr bwMode="auto">
          <a:xfrm>
            <a:off x="539750" y="1700213"/>
            <a:ext cx="2736850" cy="2376487"/>
          </a:xfrm>
          <a:prstGeom prst="rect">
            <a:avLst/>
          </a:prstGeom>
          <a:noFill/>
          <a:ln w="9525">
            <a:noFill/>
            <a:miter lim="800000"/>
            <a:headEnd/>
            <a:tailEnd/>
          </a:ln>
        </p:spPr>
        <p:txBody>
          <a:bodyPr/>
          <a:lstStyle/>
          <a:p>
            <a:pPr algn="ctr">
              <a:spcBef>
                <a:spcPct val="20000"/>
              </a:spcBef>
            </a:pPr>
            <a:r>
              <a:rPr lang="uk-UA" sz="2000" b="1">
                <a:solidFill>
                  <a:srgbClr val="002E69"/>
                </a:solidFill>
                <a:latin typeface="Calibri" pitchFamily="34" charset="0"/>
              </a:rPr>
              <a:t>Використовуються для діагностики хвороб обміну речовин, причиною яких є зміни активності окремих ферментів. </a:t>
            </a:r>
            <a:endParaRPr lang="ru-RU" sz="2800" b="1">
              <a:solidFill>
                <a:srgbClr val="002E69"/>
              </a:solidFill>
              <a:latin typeface="Calibri" pitchFamily="34" charset="0"/>
            </a:endParaRPr>
          </a:p>
        </p:txBody>
      </p:sp>
      <p:sp>
        <p:nvSpPr>
          <p:cNvPr id="107524" name="Содержимое 2"/>
          <p:cNvSpPr txBox="1">
            <a:spLocks/>
          </p:cNvSpPr>
          <p:nvPr/>
        </p:nvSpPr>
        <p:spPr bwMode="auto">
          <a:xfrm>
            <a:off x="250825" y="3933825"/>
            <a:ext cx="2808288" cy="2016125"/>
          </a:xfrm>
          <a:prstGeom prst="rect">
            <a:avLst/>
          </a:prstGeom>
          <a:noFill/>
          <a:ln w="9525">
            <a:noFill/>
            <a:miter lim="800000"/>
            <a:headEnd/>
            <a:tailEnd/>
          </a:ln>
        </p:spPr>
        <p:txBody>
          <a:bodyPr/>
          <a:lstStyle/>
          <a:p>
            <a:pPr marL="342900" indent="-342900" algn="ctr">
              <a:lnSpc>
                <a:spcPct val="80000"/>
              </a:lnSpc>
              <a:spcBef>
                <a:spcPct val="20000"/>
              </a:spcBef>
            </a:pPr>
            <a:r>
              <a:rPr lang="uk-UA" sz="1500">
                <a:latin typeface="Calibri" pitchFamily="34" charset="0"/>
              </a:rPr>
              <a:t>	За допомогою біохімічних методів відкрито близько </a:t>
            </a:r>
            <a:r>
              <a:rPr lang="ru-RU" sz="1500">
                <a:latin typeface="Calibri" pitchFamily="34" charset="0"/>
              </a:rPr>
              <a:t>5000</a:t>
            </a:r>
            <a:r>
              <a:rPr lang="uk-UA" sz="1500">
                <a:latin typeface="Calibri" pitchFamily="34" charset="0"/>
              </a:rPr>
              <a:t> молекулярних хвороб, які є наслідком прояву мутантних генів (Фенілкетонурія, альбінізм, галактоземія, алкаптонурія). </a:t>
            </a:r>
            <a:endParaRPr lang="ru-RU" sz="1500">
              <a:latin typeface="Calibri" pitchFamily="34" charset="0"/>
            </a:endParaRPr>
          </a:p>
        </p:txBody>
      </p:sp>
      <p:pic>
        <p:nvPicPr>
          <p:cNvPr id="23554" name="Picture 2" descr="C:\Documents and Settings\Admin\Рабочий стол\minluvist'\human genetics\down_syndrome.jpg"/>
          <p:cNvPicPr>
            <a:picLocks noChangeAspect="1" noChangeArrowheads="1"/>
          </p:cNvPicPr>
          <p:nvPr/>
        </p:nvPicPr>
        <p:blipFill>
          <a:blip r:embed="rId2" cstate="print"/>
          <a:srcRect/>
          <a:stretch>
            <a:fillRect/>
          </a:stretch>
        </p:blipFill>
        <p:spPr bwMode="auto">
          <a:xfrm>
            <a:off x="2996038" y="1988840"/>
            <a:ext cx="2429069" cy="1584176"/>
          </a:xfrm>
          <a:prstGeom prst="rect">
            <a:avLst/>
          </a:prstGeom>
          <a:ln>
            <a:noFill/>
          </a:ln>
          <a:effectLst>
            <a:softEdge rad="112500"/>
          </a:effectLst>
        </p:spPr>
      </p:pic>
      <p:pic>
        <p:nvPicPr>
          <p:cNvPr id="23555" name="Picture 3" descr="C:\Documents and Settings\Admin\Рабочий стол\minluvist'\human genetics\iStock_000002049412XSmall.jpg"/>
          <p:cNvPicPr>
            <a:picLocks noChangeAspect="1" noChangeArrowheads="1"/>
          </p:cNvPicPr>
          <p:nvPr/>
        </p:nvPicPr>
        <p:blipFill>
          <a:blip r:embed="rId3" cstate="print"/>
          <a:srcRect/>
          <a:stretch>
            <a:fillRect/>
          </a:stretch>
        </p:blipFill>
        <p:spPr bwMode="auto">
          <a:xfrm>
            <a:off x="2987824" y="3933056"/>
            <a:ext cx="2520280" cy="167277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p:cNvSpPr>
          <p:nvPr>
            <p:ph type="title"/>
          </p:nvPr>
        </p:nvSpPr>
        <p:spPr>
          <a:xfrm>
            <a:off x="179388" y="188913"/>
            <a:ext cx="8147050" cy="703262"/>
          </a:xfrm>
        </p:spPr>
        <p:txBody>
          <a:bodyPr/>
          <a:lstStyle/>
          <a:p>
            <a:r>
              <a:rPr lang="uk-UA" sz="3200" b="1" smtClean="0">
                <a:solidFill>
                  <a:srgbClr val="FF0000"/>
                </a:solidFill>
              </a:rPr>
              <a:t>Біохімічний метод.</a:t>
            </a:r>
            <a:endParaRPr lang="ru-RU" sz="3200" b="1" smtClean="0">
              <a:solidFill>
                <a:srgbClr val="FF0000"/>
              </a:solidFill>
            </a:endParaRPr>
          </a:p>
        </p:txBody>
      </p:sp>
      <p:sp>
        <p:nvSpPr>
          <p:cNvPr id="108546" name="Rectangle 3"/>
          <p:cNvSpPr>
            <a:spLocks noGrp="1"/>
          </p:cNvSpPr>
          <p:nvPr>
            <p:ph type="body" idx="1"/>
          </p:nvPr>
        </p:nvSpPr>
        <p:spPr>
          <a:xfrm>
            <a:off x="0" y="981075"/>
            <a:ext cx="9144000" cy="5876925"/>
          </a:xfrm>
        </p:spPr>
        <p:txBody>
          <a:bodyPr/>
          <a:lstStyle/>
          <a:p>
            <a:pPr marL="381000" indent="-381000" defTabSz="914400">
              <a:lnSpc>
                <a:spcPct val="80000"/>
              </a:lnSpc>
            </a:pPr>
            <a:endParaRPr lang="uk-UA" sz="600" b="1" smtClean="0"/>
          </a:p>
          <a:p>
            <a:pPr marL="381000" indent="-381000" defTabSz="914400">
              <a:lnSpc>
                <a:spcPct val="80000"/>
              </a:lnSpc>
              <a:buFont typeface="Wingdings 3" pitchFamily="18" charset="2"/>
              <a:buNone/>
            </a:pPr>
            <a:r>
              <a:rPr lang="uk-UA" sz="1200" b="1" smtClean="0"/>
              <a:t>Класифікація ВООЗ спадкових хвороб – порушень обміну речовин:</a:t>
            </a:r>
          </a:p>
          <a:p>
            <a:pPr marL="381000" indent="-381000" defTabSz="914400">
              <a:lnSpc>
                <a:spcPct val="80000"/>
              </a:lnSpc>
              <a:buFont typeface="Wingdings 3" pitchFamily="18" charset="2"/>
              <a:buNone/>
            </a:pPr>
            <a:endParaRPr lang="uk-UA" sz="1200" b="1" smtClean="0"/>
          </a:p>
          <a:p>
            <a:pPr marL="381000" indent="-381000" defTabSz="914400">
              <a:lnSpc>
                <a:spcPct val="80000"/>
              </a:lnSpc>
              <a:buClr>
                <a:srgbClr val="FF0000"/>
              </a:buClr>
              <a:buFont typeface="Wingdings" pitchFamily="2" charset="2"/>
              <a:buAutoNum type="arabicPeriod"/>
            </a:pPr>
            <a:r>
              <a:rPr lang="uk-UA" sz="1400" b="1" smtClean="0"/>
              <a:t>порушення обміну амінокислот (фенілкетонурія, тирозиноз, альбінізм, алькаптонурія),</a:t>
            </a:r>
          </a:p>
          <a:p>
            <a:pPr marL="381000" indent="-381000" defTabSz="914400">
              <a:lnSpc>
                <a:spcPct val="80000"/>
              </a:lnSpc>
              <a:buClr>
                <a:srgbClr val="FF0000"/>
              </a:buClr>
              <a:buFont typeface="Wingdings" pitchFamily="2" charset="2"/>
              <a:buAutoNum type="arabicPeriod"/>
            </a:pPr>
            <a:r>
              <a:rPr lang="uk-UA" sz="1400" b="1" smtClean="0"/>
              <a:t>порушення обміну вуглеводів (галактоземіяія, фруктоземія,),</a:t>
            </a:r>
          </a:p>
          <a:p>
            <a:pPr marL="381000" indent="-381000" defTabSz="914400">
              <a:lnSpc>
                <a:spcPct val="80000"/>
              </a:lnSpc>
              <a:buClr>
                <a:srgbClr val="FF0000"/>
              </a:buClr>
              <a:buFont typeface="Wingdings" pitchFamily="2" charset="2"/>
              <a:buAutoNum type="arabicPeriod"/>
            </a:pPr>
            <a:r>
              <a:rPr lang="uk-UA" sz="1400" b="1" smtClean="0"/>
              <a:t>порушення обміну лірпідів (ліпідози),</a:t>
            </a:r>
          </a:p>
          <a:p>
            <a:pPr marL="381000" indent="-381000" defTabSz="914400">
              <a:lnSpc>
                <a:spcPct val="80000"/>
              </a:lnSpc>
              <a:buClr>
                <a:srgbClr val="FF0000"/>
              </a:buClr>
              <a:buFont typeface="Wingdings" pitchFamily="2" charset="2"/>
              <a:buAutoNum type="arabicPeriod"/>
            </a:pPr>
            <a:r>
              <a:rPr lang="uk-UA" sz="1400" b="1" smtClean="0"/>
              <a:t>порушення стероїдного обміну </a:t>
            </a:r>
          </a:p>
          <a:p>
            <a:pPr marL="381000" indent="-381000" defTabSz="914400">
              <a:lnSpc>
                <a:spcPct val="80000"/>
              </a:lnSpc>
              <a:buClr>
                <a:srgbClr val="FF0000"/>
              </a:buClr>
              <a:buFont typeface="Wingdings" pitchFamily="2" charset="2"/>
              <a:buAutoNum type="arabicPeriod"/>
            </a:pPr>
            <a:r>
              <a:rPr lang="uk-UA" sz="1400" b="1" smtClean="0"/>
              <a:t>порушення обміну пуринів та пиримідинів,</a:t>
            </a:r>
          </a:p>
          <a:p>
            <a:pPr marL="381000" indent="-381000" defTabSz="914400">
              <a:lnSpc>
                <a:spcPct val="80000"/>
              </a:lnSpc>
              <a:buClr>
                <a:srgbClr val="FF0000"/>
              </a:buClr>
              <a:buFont typeface="Wingdings" pitchFamily="2" charset="2"/>
              <a:buAutoNum type="arabicPeriod"/>
            </a:pPr>
            <a:r>
              <a:rPr lang="uk-UA" sz="1400" b="1" smtClean="0"/>
              <a:t>порушення обміну речовин в сполучної тканині, м’язах та кістках,</a:t>
            </a:r>
          </a:p>
          <a:p>
            <a:pPr marL="381000" indent="-381000" defTabSz="914400">
              <a:lnSpc>
                <a:spcPct val="80000"/>
              </a:lnSpc>
              <a:buClr>
                <a:srgbClr val="FF0000"/>
              </a:buClr>
              <a:buFont typeface="Wingdings" pitchFamily="2" charset="2"/>
              <a:buAutoNum type="arabicPeriod"/>
            </a:pPr>
            <a:r>
              <a:rPr lang="uk-UA" sz="1400" b="1" smtClean="0"/>
              <a:t>порушення обміну структури гема та порфірина,</a:t>
            </a:r>
          </a:p>
          <a:p>
            <a:pPr marL="381000" indent="-381000" defTabSz="914400">
              <a:lnSpc>
                <a:spcPct val="80000"/>
              </a:lnSpc>
              <a:buClr>
                <a:srgbClr val="FF0000"/>
              </a:buClr>
              <a:buFont typeface="Wingdings" pitchFamily="2" charset="2"/>
              <a:buAutoNum type="arabicPeriod"/>
            </a:pPr>
            <a:r>
              <a:rPr lang="uk-UA" sz="1400" b="1" smtClean="0"/>
              <a:t>порушення обміну в еритроцитах та порушення їх структури,</a:t>
            </a:r>
          </a:p>
          <a:p>
            <a:pPr marL="381000" indent="-381000" defTabSz="914400">
              <a:lnSpc>
                <a:spcPct val="80000"/>
              </a:lnSpc>
              <a:buClr>
                <a:srgbClr val="FF0000"/>
              </a:buClr>
              <a:buFont typeface="Wingdings" pitchFamily="2" charset="2"/>
              <a:buNone/>
            </a:pPr>
            <a:endParaRPr lang="ru-RU" sz="600" b="1"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p:cNvSpPr>
          <p:nvPr>
            <p:ph type="body" idx="1"/>
          </p:nvPr>
        </p:nvSpPr>
        <p:spPr>
          <a:xfrm>
            <a:off x="0" y="260350"/>
            <a:ext cx="8686800" cy="6597650"/>
          </a:xfrm>
        </p:spPr>
        <p:txBody>
          <a:bodyPr/>
          <a:lstStyle/>
          <a:p>
            <a:pPr marL="609600" indent="-609600" defTabSz="914400">
              <a:lnSpc>
                <a:spcPct val="90000"/>
              </a:lnSpc>
              <a:buClr>
                <a:srgbClr val="FF0000"/>
              </a:buClr>
              <a:buFont typeface="Wingdings" pitchFamily="2" charset="2"/>
              <a:buAutoNum type="arabicPeriod" startAt="9"/>
            </a:pPr>
            <a:r>
              <a:rPr lang="uk-UA" sz="1600" b="1" smtClean="0"/>
              <a:t>аномалії обміну металів,</a:t>
            </a:r>
          </a:p>
          <a:p>
            <a:pPr marL="609600" indent="-609600" defTabSz="914400">
              <a:lnSpc>
                <a:spcPct val="90000"/>
              </a:lnSpc>
              <a:buClr>
                <a:srgbClr val="FF0000"/>
              </a:buClr>
              <a:buFont typeface="Wingdings" pitchFamily="2" charset="2"/>
              <a:buAutoNum type="arabicPeriod" startAt="9"/>
            </a:pPr>
            <a:r>
              <a:rPr lang="uk-UA" sz="1600" b="1" smtClean="0"/>
              <a:t>хвороби – порушення транспорту різних речовин (дефекти транспорту),</a:t>
            </a:r>
          </a:p>
          <a:p>
            <a:pPr marL="609600" indent="-609600" defTabSz="914400">
              <a:lnSpc>
                <a:spcPct val="90000"/>
              </a:lnSpc>
              <a:buClr>
                <a:srgbClr val="FF0000"/>
              </a:buClr>
              <a:buFont typeface="Wingdings" pitchFamily="2" charset="2"/>
              <a:buAutoNum type="arabicPeriod" startAt="9"/>
            </a:pPr>
            <a:r>
              <a:rPr lang="uk-UA" sz="1600" b="1" smtClean="0"/>
              <a:t>хворобі – порушення структури та функції ферментів та білків плазми.</a:t>
            </a:r>
          </a:p>
          <a:p>
            <a:pPr marL="609600" indent="-609600" defTabSz="914400">
              <a:lnSpc>
                <a:spcPct val="90000"/>
              </a:lnSpc>
              <a:buClr>
                <a:srgbClr val="FF0000"/>
              </a:buClr>
              <a:buFont typeface="Wingdings 3" pitchFamily="18" charset="2"/>
              <a:buNone/>
            </a:pPr>
            <a:r>
              <a:rPr lang="uk-UA" sz="1600" b="1" smtClean="0"/>
              <a:t>Спадкові дефекти можуть бути діагностовано:</a:t>
            </a:r>
          </a:p>
          <a:p>
            <a:pPr marL="609600" indent="-609600" defTabSz="914400">
              <a:lnSpc>
                <a:spcPct val="90000"/>
              </a:lnSpc>
              <a:buClr>
                <a:srgbClr val="FF0000"/>
              </a:buClr>
            </a:pPr>
            <a:r>
              <a:rPr lang="uk-UA" sz="1600" b="1" smtClean="0"/>
              <a:t>шляхом визначення порушення структури білку (Н., гемоглобінів, ферментів), які утворилися внаслідок мутації;</a:t>
            </a:r>
          </a:p>
          <a:p>
            <a:pPr marL="609600" indent="-609600" defTabSz="914400">
              <a:lnSpc>
                <a:spcPct val="90000"/>
              </a:lnSpc>
              <a:buClr>
                <a:srgbClr val="FF0000"/>
              </a:buClr>
            </a:pPr>
            <a:r>
              <a:rPr lang="uk-UA" sz="1600" b="1" smtClean="0"/>
              <a:t>при визначенні проміжних продуктів обміну (дериватів або мінорних речовин), які є наслідком генетичного блоку певної реакції обміну ( для діагностики ензимо- або ферментопатій).</a:t>
            </a:r>
            <a:r>
              <a:rPr lang="uk-UA" sz="2000" b="1" smtClean="0"/>
              <a:t> </a:t>
            </a:r>
            <a:endParaRPr lang="ru-RU" sz="2000" b="1"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p:cNvSpPr>
          <p:nvPr>
            <p:ph type="title"/>
          </p:nvPr>
        </p:nvSpPr>
        <p:spPr/>
        <p:txBody>
          <a:bodyPr/>
          <a:lstStyle/>
          <a:p>
            <a:r>
              <a:rPr lang="uk-UA" sz="2000" b="1" smtClean="0">
                <a:solidFill>
                  <a:srgbClr val="FF0000"/>
                </a:solidFill>
              </a:rPr>
              <a:t>Методи генетики соматичних клітин.</a:t>
            </a:r>
            <a:r>
              <a:rPr lang="ru-RU" sz="3200" smtClean="0"/>
              <a:t> </a:t>
            </a:r>
          </a:p>
        </p:txBody>
      </p:sp>
      <p:sp>
        <p:nvSpPr>
          <p:cNvPr id="110594" name="Rectangle 3"/>
          <p:cNvSpPr>
            <a:spLocks noGrp="1"/>
          </p:cNvSpPr>
          <p:nvPr>
            <p:ph type="body" idx="1"/>
          </p:nvPr>
        </p:nvSpPr>
        <p:spPr>
          <a:xfrm>
            <a:off x="0" y="1600200"/>
            <a:ext cx="9144000" cy="4530725"/>
          </a:xfrm>
        </p:spPr>
        <p:txBody>
          <a:bodyPr/>
          <a:lstStyle/>
          <a:p>
            <a:pPr marL="609600" indent="-609600" defTabSz="914400">
              <a:buFont typeface="Wingdings 3" pitchFamily="18" charset="2"/>
              <a:buNone/>
            </a:pPr>
            <a:r>
              <a:rPr lang="uk-UA" sz="1600" i="1" smtClean="0"/>
              <a:t>Для генетичних досліджень використовують:</a:t>
            </a:r>
          </a:p>
          <a:p>
            <a:pPr marL="609600" indent="-609600" defTabSz="914400">
              <a:buFont typeface="Wingdings 3" pitchFamily="18" charset="2"/>
              <a:buNone/>
            </a:pPr>
            <a:endParaRPr lang="uk-UA" sz="1600" smtClean="0"/>
          </a:p>
          <a:p>
            <a:pPr marL="609600" indent="-609600" defTabSz="914400">
              <a:buClr>
                <a:srgbClr val="FF0000"/>
              </a:buClr>
              <a:buFont typeface="Wingdings" pitchFamily="2" charset="2"/>
              <a:buAutoNum type="arabicPeriod"/>
            </a:pPr>
            <a:r>
              <a:rPr lang="uk-UA" smtClean="0"/>
              <a:t>вирощування культури клітин;</a:t>
            </a:r>
          </a:p>
          <a:p>
            <a:pPr marL="609600" indent="-609600" defTabSz="914400">
              <a:buClr>
                <a:srgbClr val="FF0000"/>
              </a:buClr>
              <a:buFont typeface="Wingdings" pitchFamily="2" charset="2"/>
              <a:buAutoNum type="arabicPeriod"/>
            </a:pPr>
            <a:r>
              <a:rPr lang="uk-UA" smtClean="0"/>
              <a:t>клонування;</a:t>
            </a:r>
          </a:p>
          <a:p>
            <a:pPr marL="609600" indent="-609600" defTabSz="914400">
              <a:buClr>
                <a:srgbClr val="FF0000"/>
              </a:buClr>
              <a:buFont typeface="Wingdings" pitchFamily="2" charset="2"/>
              <a:buAutoNum type="arabicPeriod"/>
            </a:pPr>
            <a:r>
              <a:rPr lang="uk-UA" smtClean="0"/>
              <a:t>селекцію клітин;</a:t>
            </a:r>
          </a:p>
          <a:p>
            <a:pPr marL="609600" indent="-609600" defTabSz="914400">
              <a:buClr>
                <a:srgbClr val="FF0000"/>
              </a:buClr>
              <a:buFont typeface="Wingdings" pitchFamily="2" charset="2"/>
              <a:buAutoNum type="arabicPeriod"/>
            </a:pPr>
            <a:r>
              <a:rPr lang="uk-UA" smtClean="0"/>
              <a:t>гібридизацію клітин.</a:t>
            </a:r>
            <a:endParaRPr lang="ru-RU"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http://mentalforce.ru/files/editors/Image/trenning/galton1.jpg"/>
          <p:cNvPicPr>
            <a:picLocks noChangeAspect="1" noChangeArrowheads="1"/>
          </p:cNvPicPr>
          <p:nvPr/>
        </p:nvPicPr>
        <p:blipFill>
          <a:blip r:embed="rId2" cstate="print"/>
          <a:srcRect/>
          <a:stretch>
            <a:fillRect/>
          </a:stretch>
        </p:blipFill>
        <p:spPr bwMode="auto">
          <a:xfrm>
            <a:off x="971550" y="333375"/>
            <a:ext cx="6913563" cy="6357938"/>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p:cNvSpPr>
          <p:nvPr>
            <p:ph type="title"/>
          </p:nvPr>
        </p:nvSpPr>
        <p:spPr>
          <a:xfrm>
            <a:off x="5219700" y="277813"/>
            <a:ext cx="3924300" cy="3367087"/>
          </a:xfrm>
        </p:spPr>
        <p:txBody>
          <a:bodyPr/>
          <a:lstStyle/>
          <a:p>
            <a:r>
              <a:rPr lang="uk-UA" sz="2000" b="1" smtClean="0">
                <a:solidFill>
                  <a:schemeClr val="tx1"/>
                </a:solidFill>
              </a:rPr>
              <a:t>Схема гібридизації соматичних клітин з утворенням синкаріонів (гетерокаріонів).</a:t>
            </a:r>
            <a:r>
              <a:rPr lang="uk-UA" smtClean="0">
                <a:solidFill>
                  <a:srgbClr val="FF0000"/>
                </a:solidFill>
              </a:rPr>
              <a:t> </a:t>
            </a:r>
            <a:endParaRPr lang="ru-RU" smtClean="0">
              <a:solidFill>
                <a:srgbClr val="FF0000"/>
              </a:solidFill>
            </a:endParaRPr>
          </a:p>
        </p:txBody>
      </p:sp>
      <p:pic>
        <p:nvPicPr>
          <p:cNvPr id="111618" name="Picture 3"/>
          <p:cNvPicPr>
            <a:picLocks noGrp="1" noChangeAspect="1" noChangeArrowheads="1"/>
          </p:cNvPicPr>
          <p:nvPr>
            <p:ph type="body" idx="1"/>
          </p:nvPr>
        </p:nvPicPr>
        <p:blipFill>
          <a:blip r:embed="rId2" cstate="print"/>
          <a:srcRect/>
          <a:stretch>
            <a:fillRect/>
          </a:stretch>
        </p:blipFill>
        <p:spPr>
          <a:xfrm>
            <a:off x="0" y="0"/>
            <a:ext cx="5338763" cy="6237288"/>
          </a:xfr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p:cNvSpPr>
          <p:nvPr>
            <p:ph type="title"/>
          </p:nvPr>
        </p:nvSpPr>
        <p:spPr>
          <a:xfrm>
            <a:off x="609600" y="609600"/>
            <a:ext cx="6348413" cy="730250"/>
          </a:xfrm>
        </p:spPr>
        <p:txBody>
          <a:bodyPr/>
          <a:lstStyle/>
          <a:p>
            <a:r>
              <a:rPr lang="uk-UA" sz="2000" b="1" smtClean="0">
                <a:solidFill>
                  <a:srgbClr val="FF0000"/>
                </a:solidFill>
              </a:rPr>
              <a:t>Імуногенетичний (імунологічний) метод.</a:t>
            </a:r>
            <a:r>
              <a:rPr lang="uk-UA" sz="2000" smtClean="0">
                <a:solidFill>
                  <a:srgbClr val="FF0000"/>
                </a:solidFill>
              </a:rPr>
              <a:t/>
            </a:r>
            <a:br>
              <a:rPr lang="uk-UA" sz="2000" smtClean="0">
                <a:solidFill>
                  <a:srgbClr val="FF0000"/>
                </a:solidFill>
              </a:rPr>
            </a:br>
            <a:endParaRPr lang="ru-RU" sz="2000" smtClean="0">
              <a:solidFill>
                <a:srgbClr val="FF0000"/>
              </a:solidFill>
            </a:endParaRPr>
          </a:p>
        </p:txBody>
      </p:sp>
      <p:sp>
        <p:nvSpPr>
          <p:cNvPr id="112642" name="Rectangle 3"/>
          <p:cNvSpPr>
            <a:spLocks noGrp="1"/>
          </p:cNvSpPr>
          <p:nvPr>
            <p:ph type="body" idx="1"/>
          </p:nvPr>
        </p:nvSpPr>
        <p:spPr>
          <a:xfrm>
            <a:off x="179388" y="908050"/>
            <a:ext cx="8964612" cy="5761038"/>
          </a:xfrm>
        </p:spPr>
        <p:txBody>
          <a:bodyPr/>
          <a:lstStyle/>
          <a:p>
            <a:pPr algn="just">
              <a:lnSpc>
                <a:spcPct val="90000"/>
              </a:lnSpc>
              <a:buFont typeface="Wingdings 3" pitchFamily="18" charset="2"/>
              <a:buNone/>
            </a:pPr>
            <a:r>
              <a:rPr lang="uk-UA" smtClean="0"/>
              <a:t>Це метод вивчення генетичних закономірностей з використанням імунологічних реакцій (взаємодія антиген –– антитіло з утворенням комплексів).</a:t>
            </a:r>
          </a:p>
          <a:p>
            <a:pPr algn="just">
              <a:lnSpc>
                <a:spcPct val="90000"/>
              </a:lnSpc>
              <a:buFont typeface="Wingdings 3" pitchFamily="18" charset="2"/>
              <a:buNone/>
            </a:pPr>
            <a:r>
              <a:rPr lang="uk-UA" smtClean="0">
                <a:solidFill>
                  <a:srgbClr val="FF0000"/>
                </a:solidFill>
              </a:rPr>
              <a:t>Для досліджень використовується:</a:t>
            </a:r>
          </a:p>
          <a:p>
            <a:pPr algn="just">
              <a:lnSpc>
                <a:spcPct val="90000"/>
              </a:lnSpc>
              <a:buClr>
                <a:srgbClr val="FF0000"/>
              </a:buClr>
              <a:buFont typeface="Wingdings" pitchFamily="2" charset="2"/>
              <a:buChar char="Ø"/>
            </a:pPr>
            <a:r>
              <a:rPr lang="uk-UA" smtClean="0"/>
              <a:t>біологічні рідини (кров, слина, спинно – мозкова рідина) і тканини;</a:t>
            </a:r>
          </a:p>
          <a:p>
            <a:pPr algn="just">
              <a:lnSpc>
                <a:spcPct val="90000"/>
              </a:lnSpc>
              <a:buClr>
                <a:srgbClr val="FF0000"/>
              </a:buClr>
              <a:buFont typeface="Wingdings" pitchFamily="2" charset="2"/>
              <a:buChar char="Ø"/>
            </a:pPr>
            <a:r>
              <a:rPr lang="uk-UA" smtClean="0"/>
              <a:t>культури клітин (HLA, залоз внутрішньої секреції, кісткового мозку, лейкоцитів).</a:t>
            </a:r>
          </a:p>
          <a:p>
            <a:pPr algn="just">
              <a:lnSpc>
                <a:spcPct val="90000"/>
              </a:lnSpc>
              <a:buFont typeface="Wingdings 3" pitchFamily="18" charset="2"/>
              <a:buNone/>
            </a:pPr>
            <a:r>
              <a:rPr lang="uk-UA" smtClean="0"/>
              <a:t>Для встановлення відповідних генів визначають їх генетичні маркери (детермінанти) –– антигени.</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p:cNvSpPr>
          <p:nvPr>
            <p:ph type="body" idx="1"/>
          </p:nvPr>
        </p:nvSpPr>
        <p:spPr>
          <a:xfrm>
            <a:off x="457200" y="260350"/>
            <a:ext cx="8229600" cy="5870575"/>
          </a:xfrm>
        </p:spPr>
        <p:txBody>
          <a:bodyPr/>
          <a:lstStyle/>
          <a:p>
            <a:pPr>
              <a:lnSpc>
                <a:spcPct val="90000"/>
              </a:lnSpc>
              <a:buFont typeface="Wingdings 3" pitchFamily="18" charset="2"/>
              <a:buNone/>
            </a:pPr>
            <a:r>
              <a:rPr lang="uk-UA" sz="1600" smtClean="0"/>
              <a:t>Імуногенетичний метод дозволяє вивчати:</a:t>
            </a:r>
          </a:p>
          <a:p>
            <a:pPr>
              <a:lnSpc>
                <a:spcPct val="90000"/>
              </a:lnSpc>
              <a:buClr>
                <a:srgbClr val="FF0000"/>
              </a:buClr>
              <a:buFont typeface="Wingdings" pitchFamily="2" charset="2"/>
              <a:buChar char="Ø"/>
            </a:pPr>
            <a:r>
              <a:rPr lang="uk-UA" sz="1600" smtClean="0"/>
              <a:t>генетичну детермінованість та поліморфізм імунних систем;</a:t>
            </a:r>
          </a:p>
          <a:p>
            <a:pPr>
              <a:lnSpc>
                <a:spcPct val="90000"/>
              </a:lnSpc>
              <a:buClr>
                <a:srgbClr val="FF0000"/>
              </a:buClr>
              <a:buFont typeface="Wingdings" pitchFamily="2" charset="2"/>
              <a:buChar char="Ø"/>
            </a:pPr>
            <a:r>
              <a:rPr lang="uk-UA" sz="1600" smtClean="0"/>
              <a:t>генетику імуноглобулінів та системи комплімента;</a:t>
            </a:r>
          </a:p>
          <a:p>
            <a:pPr>
              <a:lnSpc>
                <a:spcPct val="90000"/>
              </a:lnSpc>
              <a:buClr>
                <a:srgbClr val="FF0000"/>
              </a:buClr>
              <a:buFont typeface="Wingdings" pitchFamily="2" charset="2"/>
              <a:buChar char="Ø"/>
            </a:pPr>
            <a:r>
              <a:rPr lang="uk-UA" sz="1600" smtClean="0"/>
              <a:t>генетику комплексу гістосумісності, трансплантаційних антигенів факторів  імунорегуляції;</a:t>
            </a:r>
          </a:p>
          <a:p>
            <a:pPr>
              <a:lnSpc>
                <a:spcPct val="90000"/>
              </a:lnSpc>
              <a:buClr>
                <a:srgbClr val="FF0000"/>
              </a:buClr>
              <a:buFont typeface="Wingdings" pitchFamily="2" charset="2"/>
              <a:buChar char="Ø"/>
            </a:pPr>
            <a:r>
              <a:rPr lang="uk-UA" sz="1600" smtClean="0"/>
              <a:t>генетику  системи HLA людини і генетичне визначення резистентності до хвороб, які залежать від даної системи;</a:t>
            </a:r>
          </a:p>
          <a:p>
            <a:pPr>
              <a:lnSpc>
                <a:spcPct val="90000"/>
              </a:lnSpc>
              <a:buClr>
                <a:srgbClr val="FF0000"/>
              </a:buClr>
              <a:buFont typeface="Wingdings" pitchFamily="2" charset="2"/>
              <a:buChar char="Ø"/>
            </a:pPr>
            <a:r>
              <a:rPr lang="uk-UA" sz="1600" smtClean="0"/>
              <a:t>поліморфізму еритроцитарних антигенів та генетику груп крові.</a:t>
            </a:r>
            <a:endParaRPr lang="ru-RU" sz="1600" smtClean="0"/>
          </a:p>
          <a:p>
            <a:pPr>
              <a:lnSpc>
                <a:spcPct val="90000"/>
              </a:lnSpc>
            </a:pPr>
            <a:endParaRPr lang="ru-RU" sz="1600"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body" idx="1"/>
          </p:nvPr>
        </p:nvSpPr>
        <p:spPr>
          <a:xfrm>
            <a:off x="457200" y="836613"/>
            <a:ext cx="8229600" cy="5294312"/>
          </a:xfrm>
        </p:spPr>
        <p:txBody>
          <a:bodyPr/>
          <a:lstStyle/>
          <a:p>
            <a:pPr>
              <a:lnSpc>
                <a:spcPct val="90000"/>
              </a:lnSpc>
              <a:buFont typeface="Wingdings 3" pitchFamily="18" charset="2"/>
              <a:buNone/>
            </a:pPr>
            <a:r>
              <a:rPr lang="uk-UA" i="1" smtClean="0"/>
              <a:t>Методи генетики соматичних клітин дозволяють:</a:t>
            </a:r>
            <a:endParaRPr lang="uk-UA" smtClean="0"/>
          </a:p>
          <a:p>
            <a:pPr>
              <a:lnSpc>
                <a:spcPct val="90000"/>
              </a:lnSpc>
              <a:buClr>
                <a:srgbClr val="FF0000"/>
              </a:buClr>
              <a:buFont typeface="Wingdings" pitchFamily="2" charset="2"/>
              <a:buChar char="Ø"/>
            </a:pPr>
            <a:r>
              <a:rPr lang="uk-UA" smtClean="0"/>
              <a:t>вивчати зчеплення генів та їх локалізацію в хромосомах;</a:t>
            </a:r>
          </a:p>
          <a:p>
            <a:pPr>
              <a:lnSpc>
                <a:spcPct val="90000"/>
              </a:lnSpc>
              <a:buClr>
                <a:srgbClr val="FF0000"/>
              </a:buClr>
              <a:buFont typeface="Wingdings" pitchFamily="2" charset="2"/>
              <a:buChar char="Ø"/>
            </a:pPr>
            <a:r>
              <a:rPr lang="uk-UA" smtClean="0"/>
              <a:t>встановити первинну дію генів та їх взаємодію;</a:t>
            </a:r>
          </a:p>
          <a:p>
            <a:pPr>
              <a:lnSpc>
                <a:spcPct val="90000"/>
              </a:lnSpc>
              <a:buClr>
                <a:srgbClr val="FF0000"/>
              </a:buClr>
              <a:buFont typeface="Wingdings" pitchFamily="2" charset="2"/>
              <a:buChar char="Ø"/>
            </a:pPr>
            <a:r>
              <a:rPr lang="uk-UA" smtClean="0"/>
              <a:t>генетичну гетерогенність спадкової патології;</a:t>
            </a:r>
          </a:p>
          <a:p>
            <a:pPr>
              <a:lnSpc>
                <a:spcPct val="90000"/>
              </a:lnSpc>
              <a:buClr>
                <a:srgbClr val="FF0000"/>
              </a:buClr>
              <a:buFont typeface="Wingdings" pitchFamily="2" charset="2"/>
              <a:buChar char="Ø"/>
            </a:pPr>
            <a:r>
              <a:rPr lang="uk-UA" smtClean="0"/>
              <a:t>діагностувати спадкову патологію в пренатальному періоді.</a:t>
            </a:r>
            <a:endParaRPr lang="ru-RU"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p:cNvSpPr>
          <p:nvPr>
            <p:ph type="body" idx="1"/>
          </p:nvPr>
        </p:nvSpPr>
        <p:spPr/>
        <p:txBody>
          <a:bodyPr/>
          <a:lstStyle/>
          <a:p>
            <a:pPr>
              <a:buFont typeface="Wingdings 3" pitchFamily="18" charset="2"/>
              <a:buNone/>
            </a:pPr>
            <a:r>
              <a:rPr lang="uk-UA" b="1" smtClean="0"/>
              <a:t>Молекулярно – генетичні методи: </a:t>
            </a:r>
          </a:p>
          <a:p>
            <a:pPr>
              <a:buClr>
                <a:srgbClr val="FF0000"/>
              </a:buClr>
              <a:buFont typeface="Wingdings" pitchFamily="2" charset="2"/>
              <a:buChar char="Ø"/>
            </a:pPr>
            <a:r>
              <a:rPr lang="uk-UA" smtClean="0"/>
              <a:t>метод секвенирування,</a:t>
            </a:r>
          </a:p>
          <a:p>
            <a:pPr>
              <a:buClr>
                <a:srgbClr val="FF0000"/>
              </a:buClr>
              <a:buFont typeface="Wingdings" pitchFamily="2" charset="2"/>
              <a:buChar char="Ø"/>
            </a:pPr>
            <a:r>
              <a:rPr lang="uk-UA" smtClean="0"/>
              <a:t>зворотної транскрипції ДНК,</a:t>
            </a:r>
          </a:p>
          <a:p>
            <a:pPr>
              <a:buClr>
                <a:srgbClr val="FF0000"/>
              </a:buClr>
              <a:buFont typeface="Wingdings" pitchFamily="2" charset="2"/>
              <a:buChar char="Ø"/>
            </a:pPr>
            <a:r>
              <a:rPr lang="uk-UA" smtClean="0"/>
              <a:t>розмноження (клонування) окремих фрагментів ДНК шляхом включення їх в бактеріальні плазміди.</a:t>
            </a:r>
            <a:endParaRPr lang="uk-UA" i="1"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p:cNvSpPr>
          <p:nvPr>
            <p:ph type="body" idx="4294967295"/>
          </p:nvPr>
        </p:nvSpPr>
        <p:spPr>
          <a:xfrm>
            <a:off x="179388" y="404813"/>
            <a:ext cx="8785225" cy="5726112"/>
          </a:xfrm>
        </p:spPr>
        <p:txBody>
          <a:bodyPr/>
          <a:lstStyle/>
          <a:p>
            <a:pPr>
              <a:lnSpc>
                <a:spcPct val="90000"/>
              </a:lnSpc>
              <a:buFont typeface="Wingdings 3" pitchFamily="18" charset="2"/>
              <a:buNone/>
            </a:pPr>
            <a:r>
              <a:rPr lang="uk-UA" sz="1600" i="1" smtClean="0"/>
              <a:t>Такі методи дозволяють:</a:t>
            </a:r>
            <a:endParaRPr lang="uk-UA" sz="1600" smtClean="0"/>
          </a:p>
          <a:p>
            <a:pPr>
              <a:lnSpc>
                <a:spcPct val="90000"/>
              </a:lnSpc>
              <a:buClr>
                <a:srgbClr val="FF0000"/>
              </a:buClr>
              <a:buFont typeface="Wingdings" pitchFamily="2" charset="2"/>
              <a:buChar char="Ø"/>
            </a:pPr>
            <a:r>
              <a:rPr lang="uk-UA" sz="1600" smtClean="0"/>
              <a:t>вивчати генетичний матеріал (послідовність генів в ДНК), визначати локалізацію порушень на молекулярному рівні (генні мутації);</a:t>
            </a:r>
          </a:p>
          <a:p>
            <a:pPr algn="just">
              <a:lnSpc>
                <a:spcPct val="90000"/>
              </a:lnSpc>
              <a:buClr>
                <a:srgbClr val="FF0000"/>
              </a:buClr>
              <a:buFont typeface="Wingdings" pitchFamily="2" charset="2"/>
              <a:buChar char="Ø"/>
            </a:pPr>
            <a:r>
              <a:rPr lang="uk-UA" sz="1600" smtClean="0"/>
              <a:t>визначити нуклеотидну послідовність ДНК та генів;</a:t>
            </a:r>
          </a:p>
          <a:p>
            <a:pPr>
              <a:lnSpc>
                <a:spcPct val="90000"/>
              </a:lnSpc>
              <a:buClr>
                <a:srgbClr val="FF0000"/>
              </a:buClr>
              <a:buFont typeface="Wingdings" pitchFamily="2" charset="2"/>
              <a:buChar char="Ø"/>
            </a:pPr>
            <a:r>
              <a:rPr lang="uk-UA" sz="1600" smtClean="0"/>
              <a:t>розмножувати структурні гени (клонування) шляхом включення в бактеріальну клітину;</a:t>
            </a:r>
          </a:p>
          <a:p>
            <a:pPr>
              <a:lnSpc>
                <a:spcPct val="90000"/>
              </a:lnSpc>
              <a:buClr>
                <a:srgbClr val="FF0000"/>
              </a:buClr>
              <a:buFont typeface="Wingdings" pitchFamily="2" charset="2"/>
              <a:buChar char="Ø"/>
            </a:pPr>
            <a:r>
              <a:rPr lang="uk-UA" sz="1600" smtClean="0"/>
              <a:t>рекомбінувати молекули ДНК для одержання необхідних речовин (генна інженерія) на основі генів людини;</a:t>
            </a:r>
          </a:p>
          <a:p>
            <a:pPr>
              <a:lnSpc>
                <a:spcPct val="90000"/>
              </a:lnSpc>
              <a:buClr>
                <a:srgbClr val="FF0000"/>
              </a:buClr>
              <a:buFont typeface="Wingdings" pitchFamily="2" charset="2"/>
              <a:buChar char="Ø"/>
            </a:pPr>
            <a:r>
              <a:rPr lang="uk-UA" sz="1600" smtClean="0"/>
              <a:t>визначати точну локалізацію генної мутації (ДНК–зонди).</a:t>
            </a:r>
            <a:endParaRPr lang="ru-RU" sz="1600" smtClean="0"/>
          </a:p>
          <a:p>
            <a:pPr>
              <a:lnSpc>
                <a:spcPct val="90000"/>
              </a:lnSpc>
            </a:pPr>
            <a:endParaRPr lang="ru-RU" sz="1600"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descr="image001"/>
          <p:cNvPicPr>
            <a:picLocks noChangeAspect="1" noChangeArrowheads="1"/>
          </p:cNvPicPr>
          <p:nvPr/>
        </p:nvPicPr>
        <p:blipFill>
          <a:blip r:embed="rId2" cstate="print">
            <a:lum bright="-12000" contrast="60000"/>
          </a:blip>
          <a:srcRect/>
          <a:stretch>
            <a:fillRect/>
          </a:stretch>
        </p:blipFill>
        <p:spPr bwMode="auto">
          <a:xfrm>
            <a:off x="1042988" y="0"/>
            <a:ext cx="6456362" cy="6208713"/>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p:cNvSpPr>
          <p:nvPr>
            <p:ph type="title"/>
          </p:nvPr>
        </p:nvSpPr>
        <p:spPr>
          <a:xfrm>
            <a:off x="1398588" y="2957513"/>
            <a:ext cx="6348412" cy="1320800"/>
          </a:xfrm>
        </p:spPr>
        <p:txBody>
          <a:bodyPr/>
          <a:lstStyle/>
          <a:p>
            <a:r>
              <a:rPr lang="uk-UA" smtClean="0"/>
              <a:t>Дякую за увагу</a:t>
            </a:r>
            <a:endParaRPr lang="ru-RU" smtClean="0"/>
          </a:p>
        </p:txBody>
      </p:sp>
    </p:spTree>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465</TotalTime>
  <Words>5712</Words>
  <Application>Microsoft Office PowerPoint</Application>
  <PresentationFormat>Экран (4:3)</PresentationFormat>
  <Paragraphs>374</Paragraphs>
  <Slides>97</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97</vt:i4>
      </vt:variant>
    </vt:vector>
  </HeadingPairs>
  <TitlesOfParts>
    <vt:vector size="99" baseType="lpstr">
      <vt:lpstr>Грань</vt:lpstr>
      <vt:lpstr>Picture</vt:lpstr>
      <vt:lpstr>Слайд 1</vt:lpstr>
      <vt:lpstr>План</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Однояйцеві                                    (монозиготні, ідентичні) близнюки</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Цитогенетичний метод. </vt:lpstr>
      <vt:lpstr>Слайд 55</vt:lpstr>
      <vt:lpstr>Слайд 56</vt:lpstr>
      <vt:lpstr>Слайд 57</vt:lpstr>
      <vt:lpstr>Позитивні G-, Q-сегменти;   негативні (чорні) -   R-сегменты,   заштриховані – варіабельні сегменти.  </vt:lpstr>
      <vt:lpstr>Слайд 59</vt:lpstr>
      <vt:lpstr>Слайд 60</vt:lpstr>
      <vt:lpstr>Слайд 61</vt:lpstr>
      <vt:lpstr>Слайд 62</vt:lpstr>
      <vt:lpstr>Слайд 63</vt:lpstr>
      <vt:lpstr>Слайд 64</vt:lpstr>
      <vt:lpstr>Слайд 65</vt:lpstr>
      <vt:lpstr> Закон Харді-Вайнберга (1908) </vt:lpstr>
      <vt:lpstr>Слайд 67</vt:lpstr>
      <vt:lpstr>Слайд 68</vt:lpstr>
      <vt:lpstr>Слайд 69</vt:lpstr>
      <vt:lpstr>Слайд 70</vt:lpstr>
      <vt:lpstr>Слайд 71</vt:lpstr>
      <vt:lpstr>Папілярні шкірні візерунки пальців руки людини</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Дерматогліфіка при синдромі Дауна: а – долоня здорової людини; б – долоня при синдромі Дауна </vt:lpstr>
      <vt:lpstr>Слайд 84</vt:lpstr>
      <vt:lpstr>Слайд 85</vt:lpstr>
      <vt:lpstr>Біохімічні методи </vt:lpstr>
      <vt:lpstr>Біохімічний метод.</vt:lpstr>
      <vt:lpstr>Слайд 88</vt:lpstr>
      <vt:lpstr>Методи генетики соматичних клітин. </vt:lpstr>
      <vt:lpstr>Схема гібридизації соматичних клітин з утворенням синкаріонів (гетерокаріонів). </vt:lpstr>
      <vt:lpstr>Імуногенетичний (імунологічний) метод. </vt:lpstr>
      <vt:lpstr>Слайд 92</vt:lpstr>
      <vt:lpstr>Слайд 93</vt:lpstr>
      <vt:lpstr>Слайд 94</vt:lpstr>
      <vt:lpstr>Слайд 95</vt:lpstr>
      <vt:lpstr>Слайд 96</vt:lpstr>
      <vt:lpstr>Дякую за увагу</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Руслан Аминов</cp:lastModifiedBy>
  <cp:revision>112</cp:revision>
  <dcterms:created xsi:type="dcterms:W3CDTF">2017-06-19T11:28:46Z</dcterms:created>
  <dcterms:modified xsi:type="dcterms:W3CDTF">2022-08-26T15:23:53Z</dcterms:modified>
</cp:coreProperties>
</file>