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theme/themeOverride2.xml" ContentType="application/vnd.openxmlformats-officedocument.themeOverr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195.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04"/>
  </p:notesMasterIdLst>
  <p:sldIdLst>
    <p:sldId id="453" r:id="rId6"/>
    <p:sldId id="546" r:id="rId7"/>
    <p:sldId id="454" r:id="rId8"/>
    <p:sldId id="455" r:id="rId9"/>
    <p:sldId id="456" r:id="rId10"/>
    <p:sldId id="457" r:id="rId11"/>
    <p:sldId id="458" r:id="rId12"/>
    <p:sldId id="460" r:id="rId13"/>
    <p:sldId id="461" r:id="rId14"/>
    <p:sldId id="462" r:id="rId15"/>
    <p:sldId id="463" r:id="rId16"/>
    <p:sldId id="464" r:id="rId17"/>
    <p:sldId id="465" r:id="rId18"/>
    <p:sldId id="466" r:id="rId19"/>
    <p:sldId id="467" r:id="rId20"/>
    <p:sldId id="468" r:id="rId21"/>
    <p:sldId id="469" r:id="rId22"/>
    <p:sldId id="470" r:id="rId23"/>
    <p:sldId id="261" r:id="rId24"/>
    <p:sldId id="262" r:id="rId25"/>
    <p:sldId id="472" r:id="rId26"/>
    <p:sldId id="473" r:id="rId27"/>
    <p:sldId id="547" r:id="rId28"/>
    <p:sldId id="548" r:id="rId29"/>
    <p:sldId id="474" r:id="rId30"/>
    <p:sldId id="475" r:id="rId31"/>
    <p:sldId id="476" r:id="rId32"/>
    <p:sldId id="477" r:id="rId33"/>
    <p:sldId id="479" r:id="rId34"/>
    <p:sldId id="480" r:id="rId35"/>
    <p:sldId id="481" r:id="rId36"/>
    <p:sldId id="482" r:id="rId37"/>
    <p:sldId id="483" r:id="rId38"/>
    <p:sldId id="484" r:id="rId39"/>
    <p:sldId id="487" r:id="rId40"/>
    <p:sldId id="488" r:id="rId41"/>
    <p:sldId id="489" r:id="rId42"/>
    <p:sldId id="490" r:id="rId43"/>
    <p:sldId id="491" r:id="rId44"/>
    <p:sldId id="492" r:id="rId45"/>
    <p:sldId id="493" r:id="rId46"/>
    <p:sldId id="494" r:id="rId47"/>
    <p:sldId id="495" r:id="rId48"/>
    <p:sldId id="496" r:id="rId49"/>
    <p:sldId id="497" r:id="rId50"/>
    <p:sldId id="498" r:id="rId51"/>
    <p:sldId id="499" r:id="rId52"/>
    <p:sldId id="506" r:id="rId53"/>
    <p:sldId id="507" r:id="rId54"/>
    <p:sldId id="501" r:id="rId55"/>
    <p:sldId id="502" r:id="rId56"/>
    <p:sldId id="503" r:id="rId57"/>
    <p:sldId id="500" r:id="rId58"/>
    <p:sldId id="504" r:id="rId59"/>
    <p:sldId id="263" r:id="rId60"/>
    <p:sldId id="264" r:id="rId61"/>
    <p:sldId id="265" r:id="rId62"/>
    <p:sldId id="266" r:id="rId63"/>
    <p:sldId id="268" r:id="rId64"/>
    <p:sldId id="269" r:id="rId65"/>
    <p:sldId id="519" r:id="rId66"/>
    <p:sldId id="520" r:id="rId67"/>
    <p:sldId id="521" r:id="rId68"/>
    <p:sldId id="270" r:id="rId69"/>
    <p:sldId id="271" r:id="rId70"/>
    <p:sldId id="273" r:id="rId71"/>
    <p:sldId id="274" r:id="rId72"/>
    <p:sldId id="275" r:id="rId73"/>
    <p:sldId id="277" r:id="rId74"/>
    <p:sldId id="278" r:id="rId75"/>
    <p:sldId id="279" r:id="rId76"/>
    <p:sldId id="280" r:id="rId77"/>
    <p:sldId id="509" r:id="rId78"/>
    <p:sldId id="510" r:id="rId79"/>
    <p:sldId id="511" r:id="rId80"/>
    <p:sldId id="512" r:id="rId81"/>
    <p:sldId id="282" r:id="rId82"/>
    <p:sldId id="284" r:id="rId83"/>
    <p:sldId id="286" r:id="rId84"/>
    <p:sldId id="287" r:id="rId85"/>
    <p:sldId id="515" r:id="rId86"/>
    <p:sldId id="516" r:id="rId87"/>
    <p:sldId id="550" r:id="rId88"/>
    <p:sldId id="551" r:id="rId89"/>
    <p:sldId id="517" r:id="rId90"/>
    <p:sldId id="552" r:id="rId91"/>
    <p:sldId id="518" r:id="rId92"/>
    <p:sldId id="553" r:id="rId93"/>
    <p:sldId id="522" r:id="rId94"/>
    <p:sldId id="523" r:id="rId95"/>
    <p:sldId id="524" r:id="rId96"/>
    <p:sldId id="554" r:id="rId97"/>
    <p:sldId id="555" r:id="rId98"/>
    <p:sldId id="525" r:id="rId99"/>
    <p:sldId id="526" r:id="rId100"/>
    <p:sldId id="527" r:id="rId101"/>
    <p:sldId id="528" r:id="rId102"/>
    <p:sldId id="529" r:id="rId103"/>
    <p:sldId id="530" r:id="rId104"/>
    <p:sldId id="531" r:id="rId105"/>
    <p:sldId id="533" r:id="rId106"/>
    <p:sldId id="534" r:id="rId107"/>
    <p:sldId id="535" r:id="rId108"/>
    <p:sldId id="536" r:id="rId109"/>
    <p:sldId id="549" r:id="rId110"/>
    <p:sldId id="537" r:id="rId111"/>
    <p:sldId id="538" r:id="rId112"/>
    <p:sldId id="539" r:id="rId113"/>
    <p:sldId id="288" r:id="rId114"/>
    <p:sldId id="290" r:id="rId115"/>
    <p:sldId id="291" r:id="rId116"/>
    <p:sldId id="292" r:id="rId117"/>
    <p:sldId id="293" r:id="rId118"/>
    <p:sldId id="309" r:id="rId119"/>
    <p:sldId id="311" r:id="rId120"/>
    <p:sldId id="312" r:id="rId121"/>
    <p:sldId id="313" r:id="rId122"/>
    <p:sldId id="314" r:id="rId123"/>
    <p:sldId id="315" r:id="rId124"/>
    <p:sldId id="316" r:id="rId125"/>
    <p:sldId id="317" r:id="rId126"/>
    <p:sldId id="318" r:id="rId127"/>
    <p:sldId id="319" r:id="rId128"/>
    <p:sldId id="321" r:id="rId129"/>
    <p:sldId id="322" r:id="rId130"/>
    <p:sldId id="323" r:id="rId131"/>
    <p:sldId id="325" r:id="rId132"/>
    <p:sldId id="326" r:id="rId133"/>
    <p:sldId id="544" r:id="rId134"/>
    <p:sldId id="540" r:id="rId135"/>
    <p:sldId id="541" r:id="rId136"/>
    <p:sldId id="542" r:id="rId137"/>
    <p:sldId id="543" r:id="rId138"/>
    <p:sldId id="545" r:id="rId139"/>
    <p:sldId id="327" r:id="rId140"/>
    <p:sldId id="328" r:id="rId141"/>
    <p:sldId id="329" r:id="rId142"/>
    <p:sldId id="434" r:id="rId143"/>
    <p:sldId id="435" r:id="rId144"/>
    <p:sldId id="436" r:id="rId145"/>
    <p:sldId id="437" r:id="rId146"/>
    <p:sldId id="438" r:id="rId147"/>
    <p:sldId id="439" r:id="rId148"/>
    <p:sldId id="440" r:id="rId149"/>
    <p:sldId id="441" r:id="rId150"/>
    <p:sldId id="442" r:id="rId151"/>
    <p:sldId id="448" r:id="rId152"/>
    <p:sldId id="331" r:id="rId153"/>
    <p:sldId id="332" r:id="rId154"/>
    <p:sldId id="330" r:id="rId155"/>
    <p:sldId id="449" r:id="rId156"/>
    <p:sldId id="450" r:id="rId157"/>
    <p:sldId id="451" r:id="rId158"/>
    <p:sldId id="452" r:id="rId159"/>
    <p:sldId id="443" r:id="rId160"/>
    <p:sldId id="444" r:id="rId161"/>
    <p:sldId id="445" r:id="rId162"/>
    <p:sldId id="446" r:id="rId163"/>
    <p:sldId id="447" r:id="rId164"/>
    <p:sldId id="333" r:id="rId165"/>
    <p:sldId id="334" r:id="rId166"/>
    <p:sldId id="337" r:id="rId167"/>
    <p:sldId id="338" r:id="rId168"/>
    <p:sldId id="416" r:id="rId169"/>
    <p:sldId id="413" r:id="rId170"/>
    <p:sldId id="414" r:id="rId171"/>
    <p:sldId id="415" r:id="rId172"/>
    <p:sldId id="423" r:id="rId173"/>
    <p:sldId id="424" r:id="rId174"/>
    <p:sldId id="425" r:id="rId175"/>
    <p:sldId id="426" r:id="rId176"/>
    <p:sldId id="427" r:id="rId177"/>
    <p:sldId id="428" r:id="rId178"/>
    <p:sldId id="339" r:id="rId179"/>
    <p:sldId id="340" r:id="rId180"/>
    <p:sldId id="417" r:id="rId181"/>
    <p:sldId id="418" r:id="rId182"/>
    <p:sldId id="419" r:id="rId183"/>
    <p:sldId id="420" r:id="rId184"/>
    <p:sldId id="421" r:id="rId185"/>
    <p:sldId id="431" r:id="rId186"/>
    <p:sldId id="432" r:id="rId187"/>
    <p:sldId id="433" r:id="rId188"/>
    <p:sldId id="341" r:id="rId189"/>
    <p:sldId id="342" r:id="rId190"/>
    <p:sldId id="346" r:id="rId191"/>
    <p:sldId id="347" r:id="rId192"/>
    <p:sldId id="348" r:id="rId193"/>
    <p:sldId id="349" r:id="rId194"/>
    <p:sldId id="365" r:id="rId195"/>
    <p:sldId id="368" r:id="rId196"/>
    <p:sldId id="369" r:id="rId197"/>
    <p:sldId id="370" r:id="rId198"/>
    <p:sldId id="371" r:id="rId199"/>
    <p:sldId id="372" r:id="rId200"/>
    <p:sldId id="373" r:id="rId201"/>
    <p:sldId id="374" r:id="rId202"/>
    <p:sldId id="375" r:id="rId203"/>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348"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viewProps" Target="viewProps.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204"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53D64C7-6375-4A5D-AA66-CCFF5E972826}" type="datetimeFigureOut">
              <a:rPr lang="uk-UA"/>
              <a:pPr>
                <a:defRPr/>
              </a:pPr>
              <a:t>26.08.2022</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2494D4A-DF53-423C-A16A-62D74831264A}" type="slidenum">
              <a:rPr lang="uk-UA"/>
              <a:pPr>
                <a:defRPr/>
              </a:pPr>
              <a:t>‹#›</a:t>
            </a:fld>
            <a:endParaRPr 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Образ слайда 1"/>
          <p:cNvSpPr>
            <a:spLocks noGrp="1" noRot="1" noChangeAspect="1"/>
          </p:cNvSpPr>
          <p:nvPr>
            <p:ph type="sldImg"/>
          </p:nvPr>
        </p:nvSpPr>
        <p:spPr bwMode="auto">
          <a:noFill/>
          <a:ln>
            <a:solidFill>
              <a:srgbClr val="000000"/>
            </a:solidFill>
            <a:miter lim="800000"/>
            <a:headEnd/>
            <a:tailEnd/>
          </a:ln>
        </p:spPr>
      </p:sp>
      <p:sp>
        <p:nvSpPr>
          <p:cNvPr id="13209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4131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98954A-0BE2-4E5A-8C4F-6430D0621262}" type="slidenum">
              <a:rPr lang="ru-RU">
                <a:solidFill>
                  <a:srgbClr val="000000"/>
                </a:solidFill>
                <a:cs typeface="Arial" charset="0"/>
              </a:rPr>
              <a:pPr fontAlgn="base">
                <a:spcBef>
                  <a:spcPct val="0"/>
                </a:spcBef>
                <a:spcAft>
                  <a:spcPct val="0"/>
                </a:spcAft>
                <a:defRPr/>
              </a:pPr>
              <a:t>70</a:t>
            </a:fld>
            <a:endParaRPr lang="ru-RU">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Образ слайда 1"/>
          <p:cNvSpPr>
            <a:spLocks noGrp="1" noRot="1" noChangeAspect="1"/>
          </p:cNvSpPr>
          <p:nvPr>
            <p:ph type="sldImg"/>
          </p:nvPr>
        </p:nvSpPr>
        <p:spPr bwMode="auto">
          <a:noFill/>
          <a:ln>
            <a:solidFill>
              <a:srgbClr val="000000"/>
            </a:solidFill>
            <a:miter lim="800000"/>
            <a:headEnd/>
            <a:tailEnd/>
          </a:ln>
        </p:spPr>
      </p:sp>
      <p:sp>
        <p:nvSpPr>
          <p:cNvPr id="1792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55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CFCB73-52AA-47E2-B14A-CB627DAF6FAB}" type="slidenum">
              <a:rPr lang="ru-RU">
                <a:solidFill>
                  <a:srgbClr val="000000"/>
                </a:solidFill>
                <a:cs typeface="Arial" charset="0"/>
              </a:rPr>
              <a:pPr fontAlgn="base">
                <a:spcBef>
                  <a:spcPct val="0"/>
                </a:spcBef>
                <a:spcAft>
                  <a:spcPct val="0"/>
                </a:spcAft>
                <a:defRPr/>
              </a:pPr>
              <a:t>115</a:t>
            </a:fld>
            <a:endParaRPr lang="ru-RU">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solidFill>
                  <a:srgbClr val="C5D1D7">
                    <a:shade val="90000"/>
                  </a:srgbClr>
                </a:solidFill>
              </a:defRPr>
            </a:lvl1pPr>
          </a:lstStyle>
          <a:p>
            <a:pPr>
              <a:defRPr/>
            </a:pPr>
            <a:fld id="{B022B72E-C3D5-4C9D-8E3D-D3F5744A4DEF}" type="datetimeFigureOut">
              <a:rPr lang="ru-RU"/>
              <a:pPr>
                <a:defRPr/>
              </a:pPr>
              <a:t>26.08.2022</a:t>
            </a:fld>
            <a:endParaRPr lang="ru-RU"/>
          </a:p>
        </p:txBody>
      </p:sp>
      <p:sp>
        <p:nvSpPr>
          <p:cNvPr id="5" name="Нижний колонтитул 18"/>
          <p:cNvSpPr>
            <a:spLocks noGrp="1"/>
          </p:cNvSpPr>
          <p:nvPr>
            <p:ph type="ftr" sz="quarter" idx="11"/>
          </p:nvPr>
        </p:nvSpPr>
        <p:spPr/>
        <p:txBody>
          <a:bodyPr/>
          <a:lstStyle>
            <a:lvl1pPr>
              <a:defRPr>
                <a:solidFill>
                  <a:srgbClr val="C5D1D7">
                    <a:shade val="90000"/>
                  </a:srgbClr>
                </a:solidFill>
              </a:defRPr>
            </a:lvl1pPr>
          </a:lstStyle>
          <a:p>
            <a:pPr>
              <a:defRPr/>
            </a:pPr>
            <a:endParaRPr lang="ru-RU"/>
          </a:p>
        </p:txBody>
      </p:sp>
      <p:sp>
        <p:nvSpPr>
          <p:cNvPr id="6" name="Номер слайда 26"/>
          <p:cNvSpPr>
            <a:spLocks noGrp="1"/>
          </p:cNvSpPr>
          <p:nvPr>
            <p:ph type="sldNum" sz="quarter" idx="12"/>
          </p:nvPr>
        </p:nvSpPr>
        <p:spPr/>
        <p:txBody>
          <a:bodyPr/>
          <a:lstStyle>
            <a:lvl1pPr>
              <a:defRPr>
                <a:solidFill>
                  <a:srgbClr val="C5D1D7">
                    <a:shade val="90000"/>
                  </a:srgbClr>
                </a:solidFill>
              </a:defRPr>
            </a:lvl1pPr>
          </a:lstStyle>
          <a:p>
            <a:pPr>
              <a:defRPr/>
            </a:pPr>
            <a:fld id="{B9D5DD93-79F6-4510-BCDC-AD840A837396}"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39D3FFA-39FB-43F7-B577-E4171CA215A0}"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91F31923-E1C0-4E9C-8AE6-EFD8A77CEDF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5A1CE7D-DE29-4927-B0E0-5BBA321E5672}"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3C5FF8A1-D456-4940-9EA8-2FE3D1612D4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4" name="Picture 6" descr="CoverOverlay.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5"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8"/>
            <p:cNvSpPr txBox="1"/>
            <p:nvPr/>
          </p:nvSpPr>
          <p:spPr>
            <a:xfrm>
              <a:off x="4147073" y="1381459"/>
              <a:ext cx="877163" cy="923330"/>
            </a:xfrm>
            <a:prstGeom prst="rect">
              <a:avLst/>
            </a:prstGeom>
            <a:noFill/>
          </p:spPr>
          <p:txBody>
            <a:bodyPr wrap="none">
              <a:spAutoFit/>
            </a:bodyPr>
            <a:lstStyle/>
            <a:p>
              <a:pPr fontAlgn="auto">
                <a:spcBef>
                  <a:spcPts val="0"/>
                </a:spcBef>
                <a:spcAft>
                  <a:spcPts val="0"/>
                </a:spcAft>
                <a:defRPr/>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cs typeface="+mn-cs"/>
                </a:rPr>
                <a:t></a:t>
              </a:r>
            </a:p>
          </p:txBody>
        </p:sp>
        <p:cxnSp>
          <p:nvCxnSpPr>
            <p:cNvPr id="7"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9" name="Date Placeholder 3"/>
          <p:cNvSpPr>
            <a:spLocks noGrp="1"/>
          </p:cNvSpPr>
          <p:nvPr>
            <p:ph type="dt" sz="half" idx="10"/>
          </p:nvPr>
        </p:nvSpPr>
        <p:spPr/>
        <p:txBody>
          <a:bodyPr/>
          <a:lstStyle>
            <a:lvl1pPr>
              <a:defRPr>
                <a:solidFill>
                  <a:srgbClr val="ECE9C6"/>
                </a:solidFill>
              </a:defRPr>
            </a:lvl1pPr>
          </a:lstStyle>
          <a:p>
            <a:pPr>
              <a:defRPr/>
            </a:pPr>
            <a:fld id="{C9E9C95C-F019-42CF-AC1F-246BAB92AD37}" type="datetimeFigureOut">
              <a:rPr lang="ru-RU"/>
              <a:pPr>
                <a:defRPr/>
              </a:pPr>
              <a:t>26.08.2022</a:t>
            </a:fld>
            <a:endParaRPr lang="ru-RU"/>
          </a:p>
        </p:txBody>
      </p:sp>
      <p:sp>
        <p:nvSpPr>
          <p:cNvPr id="10" name="Footer Placeholder 4"/>
          <p:cNvSpPr>
            <a:spLocks noGrp="1"/>
          </p:cNvSpPr>
          <p:nvPr>
            <p:ph type="ftr" sz="quarter" idx="11"/>
          </p:nvPr>
        </p:nvSpPr>
        <p:spPr/>
        <p:txBody>
          <a:bodyPr/>
          <a:lstStyle>
            <a:lvl1pPr>
              <a:defRPr>
                <a:solidFill>
                  <a:srgbClr val="ECE9C6"/>
                </a:solidFill>
              </a:defRPr>
            </a:lvl1pPr>
          </a:lstStyle>
          <a:p>
            <a:pPr>
              <a:defRPr/>
            </a:pPr>
            <a:endParaRPr lang="ru-RU"/>
          </a:p>
        </p:txBody>
      </p:sp>
      <p:sp>
        <p:nvSpPr>
          <p:cNvPr id="11" name="Slide Number Placeholder 5"/>
          <p:cNvSpPr>
            <a:spLocks noGrp="1"/>
          </p:cNvSpPr>
          <p:nvPr>
            <p:ph type="sldNum" sz="quarter" idx="12"/>
          </p:nvPr>
        </p:nvSpPr>
        <p:spPr/>
        <p:txBody>
          <a:bodyPr/>
          <a:lstStyle>
            <a:lvl1pPr>
              <a:defRPr>
                <a:solidFill>
                  <a:srgbClr val="ECE9C6"/>
                </a:solidFill>
              </a:defRPr>
            </a:lvl1pPr>
          </a:lstStyle>
          <a:p>
            <a:pPr>
              <a:defRPr/>
            </a:pPr>
            <a:fld id="{94EAEA83-B86A-46DD-99D5-D4D7FF258343}"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pSp>
        <p:nvGrpSpPr>
          <p:cNvPr id="4" name="Group 11"/>
          <p:cNvGrpSpPr>
            <a:grpSpLocks/>
          </p:cNvGrpSpPr>
          <p:nvPr/>
        </p:nvGrpSpPr>
        <p:grpSpPr bwMode="auto">
          <a:xfrm>
            <a:off x="1173163" y="1392238"/>
            <a:ext cx="6778625" cy="923925"/>
            <a:chOff x="1172584" y="1381459"/>
            <a:chExt cx="6779110" cy="923330"/>
          </a:xfrm>
        </p:grpSpPr>
        <p:sp>
          <p:nvSpPr>
            <p:cNvPr id="5" name="TextBox 12"/>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6" name="Straight Connector 13"/>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4"/>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8" name="Date Placeholder 3"/>
          <p:cNvSpPr>
            <a:spLocks noGrp="1"/>
          </p:cNvSpPr>
          <p:nvPr>
            <p:ph type="dt" sz="half" idx="10"/>
          </p:nvPr>
        </p:nvSpPr>
        <p:spPr/>
        <p:txBody>
          <a:bodyPr/>
          <a:lstStyle>
            <a:lvl1pPr>
              <a:defRPr/>
            </a:lvl1pPr>
          </a:lstStyle>
          <a:p>
            <a:pPr>
              <a:defRPr/>
            </a:pPr>
            <a:fld id="{91BB6E74-2847-44C1-B28A-D44D27F81B69}" type="datetimeFigureOut">
              <a:rPr lang="ru-RU"/>
              <a:pPr>
                <a:defRPr/>
              </a:pPr>
              <a:t>26.08.2022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1B50C352-7846-4381-AF63-193B28FB7201}"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4" name="Picture 11" descr="CoverOverlay.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Group 7"/>
          <p:cNvGrpSpPr>
            <a:grpSpLocks/>
          </p:cNvGrpSpPr>
          <p:nvPr/>
        </p:nvGrpSpPr>
        <p:grpSpPr bwMode="auto">
          <a:xfrm>
            <a:off x="1173163" y="2887663"/>
            <a:ext cx="6778625" cy="923925"/>
            <a:chOff x="1172584" y="1381459"/>
            <a:chExt cx="6779110" cy="923330"/>
          </a:xfrm>
        </p:grpSpPr>
        <p:sp>
          <p:nvSpPr>
            <p:cNvPr id="6" name="TextBox 8"/>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7" name="Straight Connector 9"/>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 name="Date Placeholder 3"/>
          <p:cNvSpPr>
            <a:spLocks noGrp="1"/>
          </p:cNvSpPr>
          <p:nvPr>
            <p:ph type="dt" sz="half" idx="10"/>
          </p:nvPr>
        </p:nvSpPr>
        <p:spPr/>
        <p:txBody>
          <a:bodyPr/>
          <a:lstStyle>
            <a:lvl1pPr>
              <a:defRPr/>
            </a:lvl1pPr>
          </a:lstStyle>
          <a:p>
            <a:pPr>
              <a:defRPr/>
            </a:pPr>
            <a:fld id="{96B90C62-E349-4E8B-B2F1-D8FDEBCCBACA}" type="datetimeFigureOut">
              <a:rPr lang="ru-RU"/>
              <a:pPr>
                <a:defRPr/>
              </a:pPr>
              <a:t>26.08.2022</a:t>
            </a:fld>
            <a:endParaRPr lang="ru-RU"/>
          </a:p>
        </p:txBody>
      </p:sp>
      <p:sp>
        <p:nvSpPr>
          <p:cNvPr id="10" name="Footer Placeholder 4"/>
          <p:cNvSpPr>
            <a:spLocks noGrp="1"/>
          </p:cNvSpPr>
          <p:nvPr>
            <p:ph type="ftr" sz="quarter" idx="11"/>
          </p:nvPr>
        </p:nvSpPr>
        <p:spPr/>
        <p:txBody>
          <a:bodyPr/>
          <a:lstStyle>
            <a:lvl1pPr>
              <a:defRPr/>
            </a:lvl1pPr>
          </a:lstStyle>
          <a:p>
            <a:pPr>
              <a:defRPr/>
            </a:pPr>
            <a:endParaRPr lang="ru-RU"/>
          </a:p>
        </p:txBody>
      </p:sp>
      <p:sp>
        <p:nvSpPr>
          <p:cNvPr id="11" name="Slide Number Placeholder 5"/>
          <p:cNvSpPr>
            <a:spLocks noGrp="1"/>
          </p:cNvSpPr>
          <p:nvPr>
            <p:ph type="sldNum" sz="quarter" idx="12"/>
          </p:nvPr>
        </p:nvSpPr>
        <p:spPr/>
        <p:txBody>
          <a:bodyPr/>
          <a:lstStyle>
            <a:lvl1pPr>
              <a:defRPr/>
            </a:lvl1pPr>
          </a:lstStyle>
          <a:p>
            <a:pPr>
              <a:defRPr/>
            </a:pPr>
            <a:fld id="{BAF4DF7C-1A35-4A44-AC20-AFB049D2ED32}"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Group 12"/>
          <p:cNvGrpSpPr>
            <a:grpSpLocks/>
          </p:cNvGrpSpPr>
          <p:nvPr/>
        </p:nvGrpSpPr>
        <p:grpSpPr bwMode="auto">
          <a:xfrm>
            <a:off x="1173163" y="1392238"/>
            <a:ext cx="6778625" cy="923925"/>
            <a:chOff x="1172584" y="1381459"/>
            <a:chExt cx="6779110" cy="923330"/>
          </a:xfrm>
        </p:grpSpPr>
        <p:sp>
          <p:nvSpPr>
            <p:cNvPr id="6" name="TextBox 13"/>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7" name="Straight Connector 1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1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Date Placeholder 4"/>
          <p:cNvSpPr>
            <a:spLocks noGrp="1"/>
          </p:cNvSpPr>
          <p:nvPr>
            <p:ph type="dt" sz="half" idx="15"/>
          </p:nvPr>
        </p:nvSpPr>
        <p:spPr/>
        <p:txBody>
          <a:bodyPr/>
          <a:lstStyle>
            <a:lvl1pPr>
              <a:defRPr/>
            </a:lvl1pPr>
          </a:lstStyle>
          <a:p>
            <a:pPr>
              <a:defRPr/>
            </a:pPr>
            <a:fld id="{4A197E34-BA96-4638-A17C-709C1969A2E0}" type="datetimeFigureOut">
              <a:rPr lang="ru-RU"/>
              <a:pPr>
                <a:defRPr/>
              </a:pPr>
              <a:t>26.08.2022</a:t>
            </a:fld>
            <a:endParaRPr lang="ru-RU"/>
          </a:p>
        </p:txBody>
      </p:sp>
      <p:sp>
        <p:nvSpPr>
          <p:cNvPr id="13" name="Footer Placeholder 5"/>
          <p:cNvSpPr>
            <a:spLocks noGrp="1"/>
          </p:cNvSpPr>
          <p:nvPr>
            <p:ph type="ftr" sz="quarter" idx="16"/>
          </p:nvPr>
        </p:nvSpPr>
        <p:spPr/>
        <p:txBody>
          <a:bodyPr/>
          <a:lstStyle>
            <a:lvl1pPr>
              <a:defRPr/>
            </a:lvl1pPr>
          </a:lstStyle>
          <a:p>
            <a:pPr>
              <a:defRPr/>
            </a:pPr>
            <a:endParaRPr lang="ru-RU"/>
          </a:p>
        </p:txBody>
      </p:sp>
      <p:sp>
        <p:nvSpPr>
          <p:cNvPr id="14" name="Slide Number Placeholder 6"/>
          <p:cNvSpPr>
            <a:spLocks noGrp="1"/>
          </p:cNvSpPr>
          <p:nvPr>
            <p:ph type="sldNum" sz="quarter" idx="17"/>
          </p:nvPr>
        </p:nvSpPr>
        <p:spPr/>
        <p:txBody>
          <a:bodyPr/>
          <a:lstStyle>
            <a:lvl1pPr>
              <a:defRPr/>
            </a:lvl1pPr>
          </a:lstStyle>
          <a:p>
            <a:pPr>
              <a:defRPr/>
            </a:pPr>
            <a:fld id="{968063DA-4638-4535-94C0-85601C1018F5}"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Group 13"/>
          <p:cNvGrpSpPr>
            <a:grpSpLocks/>
          </p:cNvGrpSpPr>
          <p:nvPr/>
        </p:nvGrpSpPr>
        <p:grpSpPr bwMode="auto">
          <a:xfrm>
            <a:off x="1173163" y="1392238"/>
            <a:ext cx="6778625" cy="923925"/>
            <a:chOff x="1172584" y="1381459"/>
            <a:chExt cx="6779110" cy="923330"/>
          </a:xfrm>
        </p:grpSpPr>
        <p:sp>
          <p:nvSpPr>
            <p:cNvPr id="8" name="TextBox 15"/>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9" name="Straight Connector 1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6"/>
          <p:cNvSpPr>
            <a:spLocks noGrp="1"/>
          </p:cNvSpPr>
          <p:nvPr>
            <p:ph type="dt" sz="half" idx="10"/>
          </p:nvPr>
        </p:nvSpPr>
        <p:spPr/>
        <p:txBody>
          <a:bodyPr/>
          <a:lstStyle>
            <a:lvl1pPr>
              <a:defRPr/>
            </a:lvl1pPr>
          </a:lstStyle>
          <a:p>
            <a:pPr>
              <a:defRPr/>
            </a:pPr>
            <a:fld id="{36F21D08-B7D9-40AF-9C9C-BFE7D96181CC}" type="datetimeFigureOut">
              <a:rPr lang="ru-RU"/>
              <a:pPr>
                <a:defRPr/>
              </a:pPr>
              <a:t>26.08.2022</a:t>
            </a:fld>
            <a:endParaRPr lang="ru-RU"/>
          </a:p>
        </p:txBody>
      </p:sp>
      <p:sp>
        <p:nvSpPr>
          <p:cNvPr id="12" name="Footer Placeholder 7"/>
          <p:cNvSpPr>
            <a:spLocks noGrp="1"/>
          </p:cNvSpPr>
          <p:nvPr>
            <p:ph type="ftr" sz="quarter" idx="11"/>
          </p:nvPr>
        </p:nvSpPr>
        <p:spPr/>
        <p:txBody>
          <a:bodyPr/>
          <a:lstStyle>
            <a:lvl1pPr>
              <a:defRPr/>
            </a:lvl1pPr>
          </a:lstStyle>
          <a:p>
            <a:pPr>
              <a:defRPr/>
            </a:pPr>
            <a:endParaRPr lang="ru-RU"/>
          </a:p>
        </p:txBody>
      </p:sp>
      <p:sp>
        <p:nvSpPr>
          <p:cNvPr id="13" name="Slide Number Placeholder 8"/>
          <p:cNvSpPr>
            <a:spLocks noGrp="1"/>
          </p:cNvSpPr>
          <p:nvPr>
            <p:ph type="sldNum" sz="quarter" idx="12"/>
          </p:nvPr>
        </p:nvSpPr>
        <p:spPr/>
        <p:txBody>
          <a:bodyPr/>
          <a:lstStyle>
            <a:lvl1pPr>
              <a:defRPr/>
            </a:lvl1pPr>
          </a:lstStyle>
          <a:p>
            <a:pPr>
              <a:defRPr/>
            </a:pPr>
            <a:fld id="{1B861087-CF54-4810-8590-98020288587E}"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3" name="Group 9"/>
          <p:cNvGrpSpPr>
            <a:grpSpLocks/>
          </p:cNvGrpSpPr>
          <p:nvPr/>
        </p:nvGrpSpPr>
        <p:grpSpPr bwMode="auto">
          <a:xfrm>
            <a:off x="1173163" y="1392238"/>
            <a:ext cx="6778625" cy="923925"/>
            <a:chOff x="1172584" y="1381459"/>
            <a:chExt cx="6779110" cy="923330"/>
          </a:xfrm>
        </p:grpSpPr>
        <p:sp>
          <p:nvSpPr>
            <p:cNvPr id="4" name="TextBox 13"/>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5" name="Straight Connector 1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1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lvl1pPr>
              <a:defRPr/>
            </a:lvl1pPr>
          </a:lstStyle>
          <a:p>
            <a:pPr>
              <a:defRPr/>
            </a:pPr>
            <a:fld id="{19EE2D31-4A41-42B4-A948-40D85912C394}" type="datetimeFigureOut">
              <a:rPr lang="ru-RU"/>
              <a:pPr>
                <a:defRPr/>
              </a:pPr>
              <a:t>26.08.2022</a:t>
            </a:fld>
            <a:endParaRPr lang="ru-RU"/>
          </a:p>
        </p:txBody>
      </p:sp>
      <p:sp>
        <p:nvSpPr>
          <p:cNvPr id="8" name="Footer Placeholder 3"/>
          <p:cNvSpPr>
            <a:spLocks noGrp="1"/>
          </p:cNvSpPr>
          <p:nvPr>
            <p:ph type="ftr" sz="quarter" idx="11"/>
          </p:nvPr>
        </p:nvSpPr>
        <p:spPr/>
        <p:txBody>
          <a:bodyPr/>
          <a:lstStyle>
            <a:lvl1pPr>
              <a:defRPr/>
            </a:lvl1pPr>
          </a:lstStyle>
          <a:p>
            <a:pPr>
              <a:defRPr/>
            </a:pPr>
            <a:endParaRPr lang="ru-RU"/>
          </a:p>
        </p:txBody>
      </p:sp>
      <p:sp>
        <p:nvSpPr>
          <p:cNvPr id="9" name="Slide Number Placeholder 4"/>
          <p:cNvSpPr>
            <a:spLocks noGrp="1"/>
          </p:cNvSpPr>
          <p:nvPr>
            <p:ph type="sldNum" sz="quarter" idx="12"/>
          </p:nvPr>
        </p:nvSpPr>
        <p:spPr/>
        <p:txBody>
          <a:bodyPr/>
          <a:lstStyle>
            <a:lvl1pPr>
              <a:defRPr/>
            </a:lvl1pPr>
          </a:lstStyle>
          <a:p>
            <a:pPr>
              <a:defRPr/>
            </a:pPr>
            <a:fld id="{6DD79859-36BE-4082-8339-4FD3F5C20FB4}"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D10C02-9B3A-4568-8016-3093F2426DF6}" type="datetimeFigureOut">
              <a:rPr lang="ru-RU"/>
              <a:pPr>
                <a:defRPr/>
              </a:pPr>
              <a:t>26.08.2022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543C9550-73EA-4DEF-BE0C-E1FD95ABD027}"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3666F6F-5208-44B3-B22E-F854C0E559C2}" type="datetimeFigureOut">
              <a:rPr lang="ru-RU"/>
              <a:pPr>
                <a:defRPr/>
              </a:pPr>
              <a:t>26.08.2022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42948A5F-D9E1-44F8-8F0F-460688A41B35}"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429D1515-896B-4F97-B139-249B6F06D738}"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76159629-C044-4602-976A-79DE99273B35}"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80A7B8-62FD-49B3-96B4-5A458FE43BC7}" type="datetimeFigureOut">
              <a:rPr lang="ru-RU"/>
              <a:pPr>
                <a:defRPr/>
              </a:pPr>
              <a:t>26.08.2022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25010C2-DD52-40DB-967A-BA93C6482CD1}"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Group 10"/>
          <p:cNvGrpSpPr>
            <a:grpSpLocks/>
          </p:cNvGrpSpPr>
          <p:nvPr/>
        </p:nvGrpSpPr>
        <p:grpSpPr bwMode="auto">
          <a:xfrm>
            <a:off x="1173163" y="1392238"/>
            <a:ext cx="6778625" cy="923925"/>
            <a:chOff x="1172584" y="1381459"/>
            <a:chExt cx="6779110" cy="923330"/>
          </a:xfrm>
        </p:grpSpPr>
        <p:sp>
          <p:nvSpPr>
            <p:cNvPr id="5" name="TextBox 14"/>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6" name="Straight Connector 1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28FE22F8-B9A3-4E00-A445-D5E0D8FF62B4}" type="datetimeFigureOut">
              <a:rPr lang="ru-RU"/>
              <a:pPr>
                <a:defRPr/>
              </a:pPr>
              <a:t>26.08.2022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996A2AA8-D923-41E5-9ABA-A3D6966EE5CD}"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Group 10"/>
          <p:cNvGrpSpPr>
            <a:grpSpLocks/>
          </p:cNvGrpSpPr>
          <p:nvPr/>
        </p:nvGrpSpPr>
        <p:grpSpPr bwMode="auto">
          <a:xfrm rot="5400000">
            <a:off x="3908425" y="2881313"/>
            <a:ext cx="5481637" cy="922338"/>
            <a:chOff x="1815339" y="1381459"/>
            <a:chExt cx="5480154" cy="923330"/>
          </a:xfrm>
        </p:grpSpPr>
        <p:sp>
          <p:nvSpPr>
            <p:cNvPr id="5" name="TextBox 11"/>
            <p:cNvSpPr txBox="1"/>
            <p:nvPr/>
          </p:nvSpPr>
          <p:spPr>
            <a:xfrm>
              <a:off x="4146745" y="1381458"/>
              <a:ext cx="877650" cy="923330"/>
            </a:xfrm>
            <a:prstGeom prst="rect">
              <a:avLst/>
            </a:prstGeom>
            <a:noFill/>
          </p:spPr>
          <p:txBody>
            <a:bodyPr wrap="none">
              <a:spAutoFit/>
            </a:bodyPr>
            <a:lstStyle/>
            <a:p>
              <a:pPr fontAlgn="auto">
                <a:spcBef>
                  <a:spcPts val="0"/>
                </a:spcBef>
                <a:spcAft>
                  <a:spcPts val="0"/>
                </a:spcAft>
                <a:defRPr/>
              </a:pPr>
              <a:r>
                <a:rPr lang="en-US" sz="5400" dirty="0">
                  <a:solidFill>
                    <a:srgbClr val="895D1D">
                      <a:lumMod val="60000"/>
                      <a:lumOff val="40000"/>
                    </a:srgbClr>
                  </a:solidFill>
                  <a:latin typeface="Wingdings" pitchFamily="2" charset="2"/>
                  <a:cs typeface="+mn-cs"/>
                </a:rPr>
                <a:t></a:t>
              </a:r>
            </a:p>
          </p:txBody>
        </p:sp>
        <p:cxnSp>
          <p:nvCxnSpPr>
            <p:cNvPr id="6" name="Straight Connector 12"/>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3"/>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Date Placeholder 3"/>
          <p:cNvSpPr>
            <a:spLocks noGrp="1"/>
          </p:cNvSpPr>
          <p:nvPr>
            <p:ph type="dt" sz="half" idx="10"/>
          </p:nvPr>
        </p:nvSpPr>
        <p:spPr/>
        <p:txBody>
          <a:bodyPr/>
          <a:lstStyle>
            <a:lvl1pPr>
              <a:defRPr/>
            </a:lvl1pPr>
          </a:lstStyle>
          <a:p>
            <a:pPr>
              <a:defRPr/>
            </a:pPr>
            <a:fld id="{8AC556DE-D6CF-4C88-9A32-7795BC6FFB14}" type="datetimeFigureOut">
              <a:rPr lang="ru-RU"/>
              <a:pPr>
                <a:defRPr/>
              </a:pPr>
              <a:t>26.08.2022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11327A5A-9137-4608-9D35-D6890367AB4F}"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олилиния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5"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8D06BC27-94F9-4D6E-BBFD-5584B5519977}" type="datetimeFigureOut">
              <a:rPr lang="ru-RU"/>
              <a:pPr>
                <a:defRPr/>
              </a:pPr>
              <a:t>26.08.2022</a:t>
            </a:fld>
            <a:endParaRPr lang="ru-RU" dirty="0"/>
          </a:p>
        </p:txBody>
      </p:sp>
      <p:sp>
        <p:nvSpPr>
          <p:cNvPr id="7" name="Нижний колонтитул 18"/>
          <p:cNvSpPr>
            <a:spLocks noGrp="1"/>
          </p:cNvSpPr>
          <p:nvPr>
            <p:ph type="ftr" sz="quarter" idx="11"/>
          </p:nvPr>
        </p:nvSpPr>
        <p:spPr/>
        <p:txBody>
          <a:bodyPr/>
          <a:lstStyle>
            <a:lvl1pPr>
              <a:defRPr/>
            </a:lvl1pPr>
          </a:lstStyle>
          <a:p>
            <a:pPr>
              <a:defRPr/>
            </a:pPr>
            <a:endParaRPr lang="ru-RU"/>
          </a:p>
        </p:txBody>
      </p:sp>
      <p:sp>
        <p:nvSpPr>
          <p:cNvPr id="8" name="Номер слайда 26"/>
          <p:cNvSpPr>
            <a:spLocks noGrp="1"/>
          </p:cNvSpPr>
          <p:nvPr>
            <p:ph type="sldNum" sz="quarter" idx="12"/>
          </p:nvPr>
        </p:nvSpPr>
        <p:spPr/>
        <p:txBody>
          <a:bodyPr/>
          <a:lstStyle>
            <a:lvl1pPr>
              <a:defRPr/>
            </a:lvl1pPr>
          </a:lstStyle>
          <a:p>
            <a:pPr>
              <a:defRPr/>
            </a:pPr>
            <a:fld id="{93B30D6A-99B6-4229-9052-D3514E4EF7F4}" type="slidenum">
              <a:rPr lang="ru-RU"/>
              <a:pPr>
                <a:defRPr/>
              </a:pPr>
              <a:t>‹#›</a:t>
            </a:fld>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2B7EC1F9-BBA0-439C-8F95-BDBF4CA0352D}" type="datetimeFigureOut">
              <a:rPr lang="ru-RU"/>
              <a:pPr>
                <a:defRPr/>
              </a:pPr>
              <a:t>26.08.2022</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50951B43-E3A8-49DD-AC61-B9526912A124}" type="slidenum">
              <a:rPr lang="ru-RU"/>
              <a:pPr>
                <a:defRPr/>
              </a:pPr>
              <a:t>‹#›</a:t>
            </a:fld>
            <a:endParaRPr lang="ru-RU"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олилиния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5"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E860DA5E-942A-4C68-9CC8-3CDCF1DC97EB}" type="datetimeFigureOut">
              <a:rPr lang="ru-RU"/>
              <a:pPr>
                <a:defRPr/>
              </a:pPr>
              <a:t>26.08.2022</a:t>
            </a:fld>
            <a:endParaRPr lang="ru-RU" dirty="0"/>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6FA2435D-4944-4933-978B-8A7C4B0C9EB8}" type="slidenum">
              <a:rPr lang="ru-RU"/>
              <a:pPr>
                <a:defRPr/>
              </a:pPr>
              <a:t>‹#›</a:t>
            </a:fld>
            <a:endParaRPr lang="ru-RU"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EE8B2F5F-0EF1-4899-AC6A-F75D3EEE0435}" type="datetimeFigureOut">
              <a:rPr lang="ru-RU"/>
              <a:pPr>
                <a:defRPr/>
              </a:pPr>
              <a:t>26.08.2022</a:t>
            </a:fld>
            <a:endParaRPr lang="ru-RU" dirty="0"/>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7799C76E-C0F1-4156-B060-68DF3790B762}" type="slidenum">
              <a:rPr lang="ru-RU"/>
              <a:pPr>
                <a:defRPr/>
              </a:pPr>
              <a:t>‹#›</a:t>
            </a:fld>
            <a:endParaRPr lang="ru-RU"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D52B881D-98FC-4BD9-A664-3CA21FE8098E}" type="datetimeFigureOut">
              <a:rPr lang="ru-RU"/>
              <a:pPr>
                <a:defRPr/>
              </a:pPr>
              <a:t>26.08.2022</a:t>
            </a:fld>
            <a:endParaRPr lang="ru-RU" dirty="0"/>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9E9FB741-6572-4C5C-80A3-D62066E3E743}" type="slidenum">
              <a:rPr lang="ru-RU"/>
              <a:pPr>
                <a:defRPr/>
              </a:pPr>
              <a:t>‹#›</a:t>
            </a:fld>
            <a:endParaRPr lang="ru-R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lstStyle>
            <a:lvl1pPr algn="l">
              <a:defRPr sz="4600"/>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850BEC39-5A6D-48DD-98A4-83B2C2C8AF39}" type="datetimeFigureOut">
              <a:rPr lang="ru-RU"/>
              <a:pPr>
                <a:defRPr/>
              </a:pPr>
              <a:t>26.08.2022</a:t>
            </a:fld>
            <a:endParaRPr lang="ru-RU" dirty="0"/>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DB75CA2B-789A-43F2-8149-0E2BA7F18D70}" type="slidenum">
              <a:rPr lang="ru-RU"/>
              <a:pPr>
                <a:defRPr/>
              </a:pPr>
              <a:t>‹#›</a:t>
            </a:fld>
            <a:endParaRPr lang="ru-RU"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D14450DF-7C57-43D1-BC21-B4A7029F62FA}" type="datetimeFigureOut">
              <a:rPr lang="ru-RU"/>
              <a:pPr>
                <a:defRPr/>
              </a:pPr>
              <a:t>26.08.2022</a:t>
            </a:fld>
            <a:endParaRPr lang="ru-RU" dirty="0"/>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3FF40903-C76F-48DB-B390-9EC9CD9D65AD}"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solidFill>
                  <a:srgbClr val="C5D1D7">
                    <a:shade val="90000"/>
                  </a:srgbClr>
                </a:solidFill>
              </a:defRPr>
            </a:lvl1pPr>
          </a:lstStyle>
          <a:p>
            <a:pPr>
              <a:defRPr/>
            </a:pPr>
            <a:fld id="{241F55B7-0E6E-4929-AF76-87E29F254EA8}" type="datetimeFigureOut">
              <a:rPr lang="ru-RU"/>
              <a:pPr>
                <a:defRPr/>
              </a:pPr>
              <a:t>26.08.2022</a:t>
            </a:fld>
            <a:endParaRPr lang="ru-RU"/>
          </a:p>
        </p:txBody>
      </p:sp>
      <p:sp>
        <p:nvSpPr>
          <p:cNvPr id="5" name="Нижний колонтитул 4"/>
          <p:cNvSpPr>
            <a:spLocks noGrp="1"/>
          </p:cNvSpPr>
          <p:nvPr>
            <p:ph type="ftr" sz="quarter" idx="11"/>
          </p:nvPr>
        </p:nvSpPr>
        <p:spPr/>
        <p:txBody>
          <a:bodyPr/>
          <a:lstStyle>
            <a:lvl1pPr>
              <a:defRPr>
                <a:solidFill>
                  <a:srgbClr val="C5D1D7">
                    <a:shade val="90000"/>
                  </a:srgbClr>
                </a:solidFill>
              </a:defRPr>
            </a:lvl1pPr>
          </a:lstStyle>
          <a:p>
            <a:pPr>
              <a:defRPr/>
            </a:pPr>
            <a:endParaRPr lang="ru-RU"/>
          </a:p>
        </p:txBody>
      </p:sp>
      <p:sp>
        <p:nvSpPr>
          <p:cNvPr id="6" name="Номер слайда 5"/>
          <p:cNvSpPr>
            <a:spLocks noGrp="1"/>
          </p:cNvSpPr>
          <p:nvPr>
            <p:ph type="sldNum" sz="quarter" idx="12"/>
          </p:nvPr>
        </p:nvSpPr>
        <p:spPr/>
        <p:txBody>
          <a:bodyPr/>
          <a:lstStyle>
            <a:lvl1pPr>
              <a:defRPr>
                <a:solidFill>
                  <a:srgbClr val="C5D1D7">
                    <a:shade val="90000"/>
                  </a:srgbClr>
                </a:solidFill>
              </a:defRPr>
            </a:lvl1pPr>
          </a:lstStyle>
          <a:p>
            <a:pPr>
              <a:defRPr/>
            </a:pPr>
            <a:fld id="{7A569E69-119B-4218-B31C-6E82E42BB778}"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7C231771-86FF-4676-BA10-EEE18784EE81}" type="datetimeFigureOut">
              <a:rPr lang="ru-RU"/>
              <a:pPr>
                <a:defRPr/>
              </a:pPr>
              <a:t>26.08.2022</a:t>
            </a:fld>
            <a:endParaRPr lang="ru-RU" dirty="0"/>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156575" y="6421438"/>
            <a:ext cx="762000" cy="365125"/>
          </a:xfrm>
        </p:spPr>
        <p:txBody>
          <a:bodyPr/>
          <a:lstStyle>
            <a:lvl1pPr>
              <a:defRPr/>
            </a:lvl1pPr>
          </a:lstStyle>
          <a:p>
            <a:pPr>
              <a:defRPr/>
            </a:pPr>
            <a:fld id="{8EFDEB81-D3C1-4E0F-AA2A-884FDF7D7BAB}" type="slidenum">
              <a:rPr lang="ru-RU"/>
              <a:pPr>
                <a:defRPr/>
              </a:pPr>
              <a:t>‹#›</a:t>
            </a:fld>
            <a:endParaRPr lang="ru-RU"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1AB4AC9A-71F2-4B54-AFFF-AA2D17DC213F}" type="datetimeFigureOut">
              <a:rPr lang="ru-RU"/>
              <a:pPr>
                <a:defRPr/>
              </a:pPr>
              <a:t>26.08.2022</a:t>
            </a:fld>
            <a:endParaRPr lang="ru-RU" dirty="0"/>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49D12AC0-59DD-4FFA-B54B-160C068AFB3D}" type="slidenum">
              <a:rPr lang="ru-RU"/>
              <a:pPr>
                <a:defRPr/>
              </a:pPr>
              <a:t>‹#›</a:t>
            </a:fld>
            <a:endParaRPr lang="ru-RU"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5C256755-8DB2-45A7-AF70-F975E84FE246}" type="datetimeFigureOut">
              <a:rPr lang="ru-RU"/>
              <a:pPr>
                <a:defRPr/>
              </a:pPr>
              <a:t>26.08.2022</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49C8293A-23CB-4054-A5E2-84C25EDEB1D4}" type="slidenum">
              <a:rPr lang="ru-RU"/>
              <a:pPr>
                <a:defRPr/>
              </a:pPr>
              <a:t>‹#›</a:t>
            </a:fld>
            <a:endParaRPr lang="ru-RU"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D018CE0-23E8-4C32-AD3E-54A1D8108611}" type="datetimeFigureOut">
              <a:rPr lang="ru-RU"/>
              <a:pPr>
                <a:defRPr/>
              </a:pPr>
              <a:t>26.08.2022</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F80BC1B8-DB80-4E14-B875-97B01910AC7C}" type="slidenum">
              <a:rPr lang="ru-RU"/>
              <a:pPr>
                <a:defRPr/>
              </a:pPr>
              <a:t>‹#›</a:t>
            </a:fld>
            <a:endParaRPr lang="ru-RU"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BFBE0AE6-1E00-4EC6-9199-0FBA55A90F99}"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735E4B40-7E2B-49B0-8D2C-F724789E73BC}"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4" name="Нашивка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solidFill>
                <a:prstClr val="white"/>
              </a:solidFill>
            </a:endParaRPr>
          </a:p>
        </p:txBody>
      </p:sp>
      <p:sp>
        <p:nvSpPr>
          <p:cNvPr id="5" name="Нашивка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solidFill>
                  <a:prstClr val="white"/>
                </a:solidFill>
              </a:defRPr>
            </a:lvl1pPr>
            <a:extLst/>
          </a:lstStyle>
          <a:p>
            <a:pPr>
              <a:defRPr/>
            </a:pPr>
            <a:fld id="{189DA7B5-85A3-4CFB-A7DF-C9D86B6730E5}" type="datetimeFigureOut">
              <a:rPr lang="ru-RU"/>
              <a:pPr>
                <a:defRPr/>
              </a:pPr>
              <a:t>26.08.2022</a:t>
            </a:fld>
            <a:endParaRPr lang="ru-RU"/>
          </a:p>
        </p:txBody>
      </p:sp>
      <p:sp>
        <p:nvSpPr>
          <p:cNvPr id="7" name="Нижний колонтитул 4"/>
          <p:cNvSpPr>
            <a:spLocks noGrp="1"/>
          </p:cNvSpPr>
          <p:nvPr>
            <p:ph type="ftr" sz="quarter" idx="11"/>
          </p:nvPr>
        </p:nvSpPr>
        <p:spPr/>
        <p:txBody>
          <a:bodyPr/>
          <a:lstStyle>
            <a:lvl1pPr>
              <a:defRPr>
                <a:solidFill>
                  <a:prstClr val="white"/>
                </a:solidFill>
              </a:defRPr>
            </a:lvl1pPr>
            <a:extLst/>
          </a:lstStyle>
          <a:p>
            <a:pPr>
              <a:defRPr/>
            </a:pPr>
            <a:endParaRPr lang="ru-RU"/>
          </a:p>
        </p:txBody>
      </p:sp>
      <p:sp>
        <p:nvSpPr>
          <p:cNvPr id="8" name="Номер слайда 5"/>
          <p:cNvSpPr>
            <a:spLocks noGrp="1"/>
          </p:cNvSpPr>
          <p:nvPr>
            <p:ph type="sldNum" sz="quarter" idx="12"/>
          </p:nvPr>
        </p:nvSpPr>
        <p:spPr/>
        <p:txBody>
          <a:bodyPr/>
          <a:lstStyle>
            <a:lvl1pPr>
              <a:defRPr>
                <a:solidFill>
                  <a:prstClr val="white"/>
                </a:solidFill>
              </a:defRPr>
            </a:lvl1pPr>
            <a:extLst/>
          </a:lstStyle>
          <a:p>
            <a:pPr>
              <a:defRPr/>
            </a:pPr>
            <a:fld id="{B6EE4695-411E-443A-BD55-75017651A853}"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solidFill>
                  <a:prstClr val="white"/>
                </a:solidFill>
              </a:defRPr>
            </a:lvl1pPr>
            <a:extLst/>
          </a:lstStyle>
          <a:p>
            <a:pPr>
              <a:defRPr/>
            </a:pPr>
            <a:fld id="{C871FEFB-D17D-4B67-87D3-34751332F316}" type="datetimeFigureOut">
              <a:rPr lang="ru-RU"/>
              <a:pPr>
                <a:defRPr/>
              </a:pPr>
              <a:t>26.08.2022</a:t>
            </a:fld>
            <a:endParaRPr lang="ru-RU"/>
          </a:p>
        </p:txBody>
      </p:sp>
      <p:sp>
        <p:nvSpPr>
          <p:cNvPr id="6" name="Нижний колонтитул 5"/>
          <p:cNvSpPr>
            <a:spLocks noGrp="1"/>
          </p:cNvSpPr>
          <p:nvPr>
            <p:ph type="ftr" sz="quarter" idx="11"/>
          </p:nvPr>
        </p:nvSpPr>
        <p:spPr/>
        <p:txBody>
          <a:bodyPr/>
          <a:lstStyle>
            <a:lvl1pPr>
              <a:defRPr>
                <a:solidFill>
                  <a:prstClr val="white"/>
                </a:solidFill>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solidFill>
                  <a:prstClr val="white"/>
                </a:solidFill>
              </a:defRPr>
            </a:lvl1pPr>
            <a:extLst/>
          </a:lstStyle>
          <a:p>
            <a:pPr>
              <a:defRPr/>
            </a:pPr>
            <a:fld id="{788BFBFA-4C26-4FF5-8A2D-F0889C88BF3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solidFill>
                  <a:prstClr val="white"/>
                </a:solidFill>
              </a:defRPr>
            </a:lvl1pPr>
            <a:extLst/>
          </a:lstStyle>
          <a:p>
            <a:pPr>
              <a:defRPr/>
            </a:pPr>
            <a:fld id="{FFFA9107-726A-4423-B9D7-5C05E8627C06}" type="datetimeFigureOut">
              <a:rPr lang="ru-RU"/>
              <a:pPr>
                <a:defRPr/>
              </a:pPr>
              <a:t>26.08.2022</a:t>
            </a:fld>
            <a:endParaRPr lang="ru-RU"/>
          </a:p>
        </p:txBody>
      </p:sp>
      <p:sp>
        <p:nvSpPr>
          <p:cNvPr id="4" name="Нижний колонтитул 3"/>
          <p:cNvSpPr>
            <a:spLocks noGrp="1"/>
          </p:cNvSpPr>
          <p:nvPr>
            <p:ph type="ftr" sz="quarter" idx="11"/>
          </p:nvPr>
        </p:nvSpPr>
        <p:spPr/>
        <p:txBody>
          <a:bodyPr/>
          <a:lstStyle>
            <a:lvl1pPr>
              <a:defRPr>
                <a:solidFill>
                  <a:prstClr val="white"/>
                </a:solidFill>
              </a:defRPr>
            </a:lvl1pPr>
            <a:extLst/>
          </a:lstStyle>
          <a:p>
            <a:pPr>
              <a:defRPr/>
            </a:pPr>
            <a:endParaRPr lang="ru-RU"/>
          </a:p>
        </p:txBody>
      </p:sp>
      <p:sp>
        <p:nvSpPr>
          <p:cNvPr id="5" name="Номер слайда 4"/>
          <p:cNvSpPr>
            <a:spLocks noGrp="1"/>
          </p:cNvSpPr>
          <p:nvPr>
            <p:ph type="sldNum" sz="quarter" idx="12"/>
          </p:nvPr>
        </p:nvSpPr>
        <p:spPr/>
        <p:txBody>
          <a:bodyPr/>
          <a:lstStyle>
            <a:lvl1pPr>
              <a:defRPr>
                <a:solidFill>
                  <a:prstClr val="white"/>
                </a:solidFill>
              </a:defRPr>
            </a:lvl1pPr>
            <a:extLst/>
          </a:lstStyle>
          <a:p>
            <a:pPr>
              <a:defRPr/>
            </a:pPr>
            <a:fld id="{4BD09FB7-3058-446B-BC72-1E7EA3F7C07D}"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91DDC665-F9A7-441A-B313-9DB228C45A01}" type="datetimeFigureOut">
              <a:rPr lang="ru-RU"/>
              <a:pPr>
                <a:defRPr/>
              </a:pPr>
              <a:t>26.08.2022</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D7418513-AA22-4281-A774-BF0997E03C95}"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5" name="Полилиния 7"/>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mn-lt"/>
              <a:cs typeface="+mn-cs"/>
            </a:endParaRPr>
          </a:p>
        </p:txBody>
      </p:sp>
      <p:sp>
        <p:nvSpPr>
          <p:cNvPr id="6" name="Полилиния 8"/>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latin typeface="+mn-lt"/>
              <a:cs typeface="+mn-cs"/>
            </a:endParaRPr>
          </a:p>
        </p:txBody>
      </p:sp>
      <p:sp>
        <p:nvSpPr>
          <p:cNvPr id="7" name="Прямоугольный треугольник 9"/>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solidFill>
                <a:prstClr val="white"/>
              </a:solidFill>
            </a:endParaRPr>
          </a:p>
        </p:txBody>
      </p:sp>
      <p:sp>
        <p:nvSpPr>
          <p:cNvPr id="10" name="Нашивка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solidFill>
                <a:prstClr val="white"/>
              </a:solidFill>
            </a:endParaRPr>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a:solidFill>
                  <a:prstClr val="white"/>
                </a:solidFill>
              </a:defRPr>
            </a:lvl1pPr>
            <a:extLst/>
          </a:lstStyle>
          <a:p>
            <a:pPr>
              <a:defRPr/>
            </a:pPr>
            <a:fld id="{5C5D3F93-9406-4691-A69C-73A0C273A154}" type="datetimeFigureOut">
              <a:rPr lang="ru-RU"/>
              <a:pPr>
                <a:defRPr/>
              </a:pPr>
              <a:t>26.08.2022</a:t>
            </a:fld>
            <a:endParaRPr lang="ru-RU"/>
          </a:p>
        </p:txBody>
      </p:sp>
      <p:sp>
        <p:nvSpPr>
          <p:cNvPr id="12" name="Нижний колонтитул 5"/>
          <p:cNvSpPr>
            <a:spLocks noGrp="1"/>
          </p:cNvSpPr>
          <p:nvPr>
            <p:ph type="ftr" sz="quarter" idx="11"/>
          </p:nvPr>
        </p:nvSpPr>
        <p:spPr/>
        <p:txBody>
          <a:bodyPr/>
          <a:lstStyle>
            <a:lvl1pPr>
              <a:defRPr>
                <a:solidFill>
                  <a:prstClr val="white"/>
                </a:solidFill>
              </a:defRPr>
            </a:lvl1pPr>
            <a:extLst/>
          </a:lstStyle>
          <a:p>
            <a:pPr>
              <a:defRPr/>
            </a:pPr>
            <a:endParaRPr lang="ru-RU"/>
          </a:p>
        </p:txBody>
      </p:sp>
      <p:sp>
        <p:nvSpPr>
          <p:cNvPr id="13" name="Номер слайда 6"/>
          <p:cNvSpPr>
            <a:spLocks noGrp="1"/>
          </p:cNvSpPr>
          <p:nvPr>
            <p:ph type="sldNum" sz="quarter" idx="12"/>
          </p:nvPr>
        </p:nvSpPr>
        <p:spPr/>
        <p:txBody>
          <a:bodyPr/>
          <a:lstStyle>
            <a:lvl1pPr>
              <a:defRPr>
                <a:solidFill>
                  <a:prstClr val="white"/>
                </a:solidFill>
              </a:defRPr>
            </a:lvl1pPr>
            <a:extLst/>
          </a:lstStyle>
          <a:p>
            <a:pPr>
              <a:defRPr/>
            </a:pPr>
            <a:fld id="{441BCD11-00D3-4228-8E3E-314401A3DE1A}"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C87D267-7CCB-4678-9123-E0F3C151B9D6}" type="datetimeFigureOut">
              <a:rPr lang="ru-RU"/>
              <a:pPr>
                <a:defRPr/>
              </a:pPr>
              <a:t>26.08.2022</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466C34DB-5813-4289-840F-3B476CA36ECE}"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31B8455-5983-42C6-90F1-1353FD638285}"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4A73BBF1-1BB4-49B2-A463-870317BFE2F0}"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F9A1689B-FD2B-4776-A73F-9DD537AA48A5}" type="datetimeFigureOut">
              <a:rPr lang="ru-RU"/>
              <a:pPr>
                <a:defRPr/>
              </a:pPr>
              <a:t>26.08.2022</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0273B2C0-8827-4656-84D6-8D28F9D11E8E}"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Скругленный прямоугольник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Скругленный прямоугольник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ru-RU" smtClean="0"/>
              <a:t>Образец заголовка</a:t>
            </a:r>
            <a:endParaRPr lang="en-US"/>
          </a:p>
        </p:txBody>
      </p:sp>
      <p:sp>
        <p:nvSpPr>
          <p:cNvPr id="20" name="Подзаголовок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7" name="Дата 18"/>
          <p:cNvSpPr>
            <a:spLocks noGrp="1"/>
          </p:cNvSpPr>
          <p:nvPr>
            <p:ph type="dt" sz="half" idx="10"/>
          </p:nvPr>
        </p:nvSpPr>
        <p:spPr/>
        <p:txBody>
          <a:bodyPr/>
          <a:lstStyle>
            <a:lvl1pPr>
              <a:defRPr/>
            </a:lvl1pPr>
            <a:extLst/>
          </a:lstStyle>
          <a:p>
            <a:pPr>
              <a:defRPr/>
            </a:pPr>
            <a:fld id="{D3997A2B-8575-407F-AC47-25A201FF85BC}" type="datetimeFigureOut">
              <a:rPr lang="ru-RU"/>
              <a:pPr>
                <a:defRPr/>
              </a:pPr>
              <a:t>26.08.2022</a:t>
            </a:fld>
            <a:endParaRPr lang="ru-RU"/>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10"/>
          <p:cNvSpPr>
            <a:spLocks noGrp="1"/>
          </p:cNvSpPr>
          <p:nvPr>
            <p:ph type="sldNum" sz="quarter" idx="12"/>
          </p:nvPr>
        </p:nvSpPr>
        <p:spPr/>
        <p:txBody>
          <a:bodyPr/>
          <a:lstStyle>
            <a:lvl1pPr fontAlgn="auto">
              <a:spcBef>
                <a:spcPts val="0"/>
              </a:spcBef>
              <a:spcAft>
                <a:spcPts val="0"/>
              </a:spcAft>
              <a:defRPr/>
            </a:lvl1pPr>
          </a:lstStyle>
          <a:p>
            <a:pPr>
              <a:defRPr/>
            </a:pPr>
            <a:fld id="{AAAF1F18-BEAB-4F44-A6E4-8A21A7D45F54}" type="slidenum">
              <a:rPr lang="ru-RU" altLang="uk-UA"/>
              <a:pPr>
                <a:defRPr/>
              </a:pPr>
              <a:t>‹#›</a:t>
            </a:fld>
            <a:endParaRPr lang="ru-RU" altLang="uk-UA"/>
          </a:p>
        </p:txBody>
      </p:sp>
    </p:spTree>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lang="ru-RU" smtClean="0"/>
              <a:t>Образец заголовка</a:t>
            </a:r>
            <a:endParaRPr lang="en-US"/>
          </a:p>
        </p:txBody>
      </p:sp>
      <p:sp>
        <p:nvSpPr>
          <p:cNvPr id="3" name="Содержимое 2"/>
          <p:cNvSpPr>
            <a:spLocks noGrp="1"/>
          </p:cNvSpPr>
          <p:nvPr>
            <p:ph idx="1"/>
          </p:nvPr>
        </p:nvSpPr>
        <p:spPr>
          <a:xfrm>
            <a:off x="502920" y="530352"/>
            <a:ext cx="8183880" cy="4187952"/>
          </a:xfrm>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8A0718AB-CE8E-499B-BB9E-AF5A7A25B509}" type="datetimeFigureOut">
              <a:rPr lang="ru-RU"/>
              <a:pPr>
                <a:defRPr/>
              </a:pPr>
              <a:t>26.08.2022</a:t>
            </a:fld>
            <a:endParaRPr lang="ru-RU"/>
          </a:p>
        </p:txBody>
      </p:sp>
      <p:sp>
        <p:nvSpPr>
          <p:cNvPr id="5" name="Нижний колонтитул 1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B41B1401-12BF-4288-A47A-FC81CA4C3122}" type="slidenum">
              <a:rPr lang="ru-RU" altLang="uk-UA"/>
              <a:pPr>
                <a:defRPr/>
              </a:pPr>
              <a:t>‹#›</a:t>
            </a:fld>
            <a:endParaRPr lang="ru-RU" altLang="uk-UA"/>
          </a:p>
        </p:txBody>
      </p:sp>
    </p:spTree>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Скругленный прямоугольник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Скругленный прямоугольник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fld id="{FB5D1760-6C8B-4B72-AC0C-9C78BDD7C124}" type="datetimeFigureOut">
              <a:rPr lang="ru-RU"/>
              <a:pPr>
                <a:defRPr/>
              </a:pPr>
              <a:t>26.08.2022</a:t>
            </a:fld>
            <a:endParaRPr lang="ru-RU"/>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p>
        </p:txBody>
      </p:sp>
      <p:sp>
        <p:nvSpPr>
          <p:cNvPr id="8"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C28E5F26-3641-4960-9D98-9707E30B8701}" type="slidenum">
              <a:rPr lang="ru-RU" altLang="uk-UA"/>
              <a:pPr>
                <a:defRPr/>
              </a:pPr>
              <a:t>‹#›</a:t>
            </a:fld>
            <a:endParaRPr lang="ru-RU" altLang="uk-UA"/>
          </a:p>
        </p:txBody>
      </p:sp>
    </p:spTree>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4"/>
          <p:cNvSpPr>
            <a:spLocks noGrp="1"/>
          </p:cNvSpPr>
          <p:nvPr>
            <p:ph type="dt" sz="half" idx="10"/>
          </p:nvPr>
        </p:nvSpPr>
        <p:spPr/>
        <p:txBody>
          <a:bodyPr/>
          <a:lstStyle>
            <a:lvl1pPr>
              <a:defRPr/>
            </a:lvl1pPr>
          </a:lstStyle>
          <a:p>
            <a:pPr>
              <a:defRPr/>
            </a:pPr>
            <a:fld id="{A75CF278-F226-45B8-8C1E-9B92C3332A37}" type="datetimeFigureOut">
              <a:rPr lang="ru-RU"/>
              <a:pPr>
                <a:defRPr/>
              </a:pPr>
              <a:t>26.08.2022</a:t>
            </a:fld>
            <a:endParaRPr lang="ru-RU"/>
          </a:p>
        </p:txBody>
      </p:sp>
      <p:sp>
        <p:nvSpPr>
          <p:cNvPr id="6" name="Нижний колонтитул 1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CBA829A7-4C2B-47C6-B62C-57CFCEB5478D}" type="slidenum">
              <a:rPr lang="ru-RU" altLang="uk-UA"/>
              <a:pPr>
                <a:defRPr/>
              </a:pPr>
              <a:t>‹#›</a:t>
            </a:fld>
            <a:endParaRPr lang="ru-RU" altLang="uk-UA"/>
          </a:p>
        </p:txBody>
      </p:sp>
    </p:spTree>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lvl1pPr>
              <a:defRPr b="1"/>
            </a:lvl1pPr>
            <a:extLst/>
          </a:lstStyle>
          <a:p>
            <a:r>
              <a:rPr lang="ru-RU" smtClean="0"/>
              <a:t>Образец заголовка</a:t>
            </a:r>
            <a:endParaRPr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4"/>
          <p:cNvSpPr>
            <a:spLocks noGrp="1"/>
          </p:cNvSpPr>
          <p:nvPr>
            <p:ph type="dt" sz="half" idx="10"/>
          </p:nvPr>
        </p:nvSpPr>
        <p:spPr/>
        <p:txBody>
          <a:bodyPr/>
          <a:lstStyle>
            <a:lvl1pPr>
              <a:defRPr/>
            </a:lvl1pPr>
          </a:lstStyle>
          <a:p>
            <a:pPr>
              <a:defRPr/>
            </a:pPr>
            <a:fld id="{64183EC3-0A49-46D0-9965-D02E89152C94}" type="datetimeFigureOut">
              <a:rPr lang="ru-RU"/>
              <a:pPr>
                <a:defRPr/>
              </a:pPr>
              <a:t>26.08.2022</a:t>
            </a:fld>
            <a:endParaRPr lang="ru-RU"/>
          </a:p>
        </p:txBody>
      </p:sp>
      <p:sp>
        <p:nvSpPr>
          <p:cNvPr id="8" name="Нижний колонтитул 17"/>
          <p:cNvSpPr>
            <a:spLocks noGrp="1"/>
          </p:cNvSpPr>
          <p:nvPr>
            <p:ph type="ftr" sz="quarter" idx="11"/>
          </p:nvPr>
        </p:nvSpPr>
        <p:spPr/>
        <p:txBody>
          <a:bodyPr/>
          <a:lstStyle>
            <a:lvl1pPr>
              <a:defRPr/>
            </a:lvl1pPr>
          </a:lstStyle>
          <a:p>
            <a:pPr>
              <a:defRPr/>
            </a:pPr>
            <a:endParaRPr lang="ru-RU"/>
          </a:p>
        </p:txBody>
      </p:sp>
      <p:sp>
        <p:nvSpPr>
          <p:cNvPr id="9"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C7BFCA0F-B699-44CE-B356-913FA6144697}" type="slidenum">
              <a:rPr lang="ru-RU" altLang="uk-UA"/>
              <a:pPr>
                <a:defRPr/>
              </a:pPr>
              <a:t>‹#›</a:t>
            </a:fld>
            <a:endParaRPr lang="ru-RU" altLang="uk-UA"/>
          </a:p>
        </p:txBody>
      </p:sp>
    </p:spTree>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Дата 24"/>
          <p:cNvSpPr>
            <a:spLocks noGrp="1"/>
          </p:cNvSpPr>
          <p:nvPr>
            <p:ph type="dt" sz="half" idx="10"/>
          </p:nvPr>
        </p:nvSpPr>
        <p:spPr/>
        <p:txBody>
          <a:bodyPr/>
          <a:lstStyle>
            <a:lvl1pPr>
              <a:defRPr/>
            </a:lvl1pPr>
          </a:lstStyle>
          <a:p>
            <a:pPr>
              <a:defRPr/>
            </a:pPr>
            <a:fld id="{FAF4190F-5DD5-4ACD-B0AA-E193F29E613E}" type="datetimeFigureOut">
              <a:rPr lang="ru-RU"/>
              <a:pPr>
                <a:defRPr/>
              </a:pPr>
              <a:t>26.08.2022</a:t>
            </a:fld>
            <a:endParaRPr lang="ru-RU"/>
          </a:p>
        </p:txBody>
      </p:sp>
      <p:sp>
        <p:nvSpPr>
          <p:cNvPr id="4" name="Нижний колонтитул 1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7A0E1563-B44A-496B-BD81-E6DCD184C472}" type="slidenum">
              <a:rPr lang="ru-RU" altLang="uk-UA"/>
              <a:pPr>
                <a:defRPr/>
              </a:pPr>
              <a:t>‹#›</a:t>
            </a:fld>
            <a:endParaRPr lang="ru-RU" altLang="uk-UA"/>
          </a:p>
        </p:txBody>
      </p:sp>
    </p:spTree>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ru-RU" smtClean="0"/>
              <a:t>Образец заголовка</a:t>
            </a:r>
            <a:endParaRPr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4"/>
          <p:cNvSpPr>
            <a:spLocks noGrp="1"/>
          </p:cNvSpPr>
          <p:nvPr>
            <p:ph type="dt" sz="half" idx="10"/>
          </p:nvPr>
        </p:nvSpPr>
        <p:spPr/>
        <p:txBody>
          <a:bodyPr/>
          <a:lstStyle>
            <a:lvl1pPr>
              <a:defRPr/>
            </a:lvl1pPr>
          </a:lstStyle>
          <a:p>
            <a:pPr>
              <a:defRPr/>
            </a:pPr>
            <a:fld id="{4EC489F0-BAAC-4AC0-934B-2C7BB81BB27B}" type="datetimeFigureOut">
              <a:rPr lang="ru-RU"/>
              <a:pPr>
                <a:defRPr/>
              </a:pPr>
              <a:t>26.08.2022</a:t>
            </a:fld>
            <a:endParaRPr lang="ru-RU"/>
          </a:p>
        </p:txBody>
      </p:sp>
      <p:sp>
        <p:nvSpPr>
          <p:cNvPr id="6" name="Нижний колонтитул 1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E5696670-3B4F-4CE6-A593-FD83528EB24A}" type="slidenum">
              <a:rPr lang="ru-RU" altLang="uk-UA"/>
              <a:pPr>
                <a:defRPr/>
              </a:pPr>
              <a:t>‹#›</a:t>
            </a:fld>
            <a:endParaRPr lang="ru-RU" altLang="uk-UA"/>
          </a:p>
        </p:txBody>
      </p:sp>
    </p:spTree>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Скругленный прямоугольник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Прямоугольник с одним скругленным углом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ru-RU" smtClean="0"/>
              <a:t>Образец заголовка</a:t>
            </a:r>
            <a:endParaRPr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ru-RU" noProof="0" smtClean="0"/>
              <a:t>Вставка рисунка</a:t>
            </a:r>
            <a:endParaRPr lang="en-US" noProof="0"/>
          </a:p>
        </p:txBody>
      </p:sp>
      <p:sp>
        <p:nvSpPr>
          <p:cNvPr id="7" name="Дата 4"/>
          <p:cNvSpPr>
            <a:spLocks noGrp="1"/>
          </p:cNvSpPr>
          <p:nvPr>
            <p:ph type="dt" sz="half" idx="10"/>
          </p:nvPr>
        </p:nvSpPr>
        <p:spPr/>
        <p:txBody>
          <a:bodyPr/>
          <a:lstStyle>
            <a:lvl1pPr>
              <a:defRPr/>
            </a:lvl1pPr>
            <a:extLst/>
          </a:lstStyle>
          <a:p>
            <a:pPr>
              <a:defRPr/>
            </a:pPr>
            <a:fld id="{F6300A4B-7F2E-489D-8A3B-36F63FE7FADD}" type="datetimeFigureOut">
              <a:rPr lang="ru-RU"/>
              <a:pPr>
                <a:defRPr/>
              </a:pPr>
              <a:t>26.08.2022</a:t>
            </a:fld>
            <a:endParaRPr lang="ru-RU"/>
          </a:p>
        </p:txBody>
      </p:sp>
      <p:sp>
        <p:nvSpPr>
          <p:cNvPr id="8" name="Нижний колонтитул 5"/>
          <p:cNvSpPr>
            <a:spLocks noGrp="1"/>
          </p:cNvSpPr>
          <p:nvPr>
            <p:ph type="ftr" sz="quarter" idx="11"/>
          </p:nvPr>
        </p:nvSpPr>
        <p:spPr/>
        <p:txBody>
          <a:bodyPr/>
          <a:lstStyle>
            <a:lvl1pPr>
              <a:defRPr/>
            </a:lvl1pPr>
            <a:extLst/>
          </a:lstStyle>
          <a:p>
            <a:pPr>
              <a:defRPr/>
            </a:pPr>
            <a:endParaRPr lang="ru-RU"/>
          </a:p>
        </p:txBody>
      </p:sp>
      <p:sp>
        <p:nvSpPr>
          <p:cNvPr id="9"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EBF134C6-C245-42E9-A19A-E37C7821726D}" type="slidenum">
              <a:rPr lang="ru-RU" altLang="uk-UA"/>
              <a:pPr>
                <a:defRPr/>
              </a:pPr>
              <a:t>‹#›</a:t>
            </a:fld>
            <a:endParaRPr lang="ru-RU" altLang="uk-UA"/>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B0E4B123-DBEC-4285-9BA7-0512150E3536}" type="datetimeFigureOut">
              <a:rPr lang="ru-RU"/>
              <a:pPr>
                <a:defRPr/>
              </a:pPr>
              <a:t>26.08.2022</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2F835DA4-B258-41BC-9639-6CA431A9066E}"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8F85E755-9A88-42E8-B4EF-2457E8B05702}" type="datetimeFigureOut">
              <a:rPr lang="ru-RU"/>
              <a:pPr>
                <a:defRPr/>
              </a:pPr>
              <a:t>26.08.2022</a:t>
            </a:fld>
            <a:endParaRPr lang="ru-RU"/>
          </a:p>
        </p:txBody>
      </p:sp>
      <p:sp>
        <p:nvSpPr>
          <p:cNvPr id="5" name="Нижний колонтитул 1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D48F9FEE-A4A0-42BC-884C-E254350F7F5E}" type="slidenum">
              <a:rPr lang="ru-RU" altLang="uk-UA"/>
              <a:pPr>
                <a:defRPr/>
              </a:pPr>
              <a:t>‹#›</a:t>
            </a:fld>
            <a:endParaRPr lang="ru-RU" altLang="uk-UA"/>
          </a:p>
        </p:txBody>
      </p:sp>
    </p:spTree>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AEEA1D3A-11F8-47C2-8F3D-B4A64335D5EA}" type="datetimeFigureOut">
              <a:rPr lang="ru-RU"/>
              <a:pPr>
                <a:defRPr/>
              </a:pPr>
              <a:t>26.08.2022</a:t>
            </a:fld>
            <a:endParaRPr lang="ru-RU"/>
          </a:p>
        </p:txBody>
      </p:sp>
      <p:sp>
        <p:nvSpPr>
          <p:cNvPr id="5" name="Нижний колонтитул 1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F3588EE8-ECC1-4FB7-B0BE-E068C0F81942}" type="slidenum">
              <a:rPr lang="ru-RU" altLang="uk-UA"/>
              <a:pPr>
                <a:defRPr/>
              </a:pPr>
              <a:t>‹#›</a:t>
            </a:fld>
            <a:endParaRPr lang="ru-RU" altLang="uk-UA"/>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225C924C-58D3-49FF-8D2C-75BDD75A05A3}" type="datetimeFigureOut">
              <a:rPr lang="ru-RU"/>
              <a:pPr>
                <a:defRPr/>
              </a:pPr>
              <a:t>26.08.2022</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28081298-0E4C-4A49-86C8-3ACDB7057B3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3EF0EEFE-1C36-4646-84A3-3B863C3C1A6B}" type="datetimeFigureOut">
              <a:rPr lang="ru-RU"/>
              <a:pPr>
                <a:defRPr/>
              </a:pPr>
              <a:t>26.08.2022</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4A9E83F6-9D98-4923-B607-5D418A22424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E322AFCA-F2E4-4FE2-8235-0F840B11743F}" type="datetimeFigureOut">
              <a:rPr lang="ru-RU"/>
              <a:pPr>
                <a:defRPr/>
              </a:pPr>
              <a:t>26.08.2022</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170A3F5B-45B0-4303-9C33-63CEDD1FC33C}"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B327EE4F-94C2-4F80-A6D0-0B17AE873653}" type="datetimeFigureOut">
              <a:rPr lang="ru-RU"/>
              <a:pPr>
                <a:defRPr/>
              </a:pPr>
              <a:t>26.08.2022</a:t>
            </a:fld>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B83C0012-80DE-4347-9212-6991228AABA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5.jpe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646B86">
                    <a:shade val="90000"/>
                  </a:srgbClr>
                </a:solidFill>
                <a:latin typeface="+mn-lt"/>
                <a:cs typeface="+mn-cs"/>
              </a:defRPr>
            </a:lvl1pPr>
          </a:lstStyle>
          <a:p>
            <a:pPr>
              <a:defRPr/>
            </a:pPr>
            <a:fld id="{49B08E45-8251-422A-8A04-B72418330F7A}" type="datetimeFigureOut">
              <a:rPr lang="ru-RU"/>
              <a:pPr>
                <a:defRPr/>
              </a:pPr>
              <a:t>26.08.2022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646B86">
                    <a:shade val="90000"/>
                  </a:srgbClr>
                </a:solidFill>
                <a:latin typeface="+mn-lt"/>
                <a:cs typeface="+mn-cs"/>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rgbClr val="646B86">
                    <a:shade val="90000"/>
                  </a:srgbClr>
                </a:solidFill>
                <a:latin typeface="+mn-lt"/>
                <a:cs typeface="+mn-cs"/>
              </a:defRPr>
            </a:lvl1pPr>
          </a:lstStyle>
          <a:p>
            <a:pPr>
              <a:defRPr/>
            </a:pPr>
            <a:fld id="{F3D56094-044C-4F7C-B1B4-8B2658BCF37B}" type="slidenum">
              <a:rPr lang="ru-RU"/>
              <a:pPr>
                <a:defRPr/>
              </a:pPr>
              <a:t>‹#›</a:t>
            </a:fld>
            <a:endParaRPr lang="ru-RU"/>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grpSp>
    </p:spTree>
  </p:cSld>
  <p:clrMap bg1="lt1" tx1="dk1" bg2="lt2" tx2="dk2" accent1="accent1" accent2="accent2" accent3="accent3" accent4="accent4" accent5="accent5" accent6="accent6" hlink="hlink" folHlink="folHlink"/>
  <p:sldLayoutIdLst>
    <p:sldLayoutId id="2147483760" r:id="rId1"/>
    <p:sldLayoutId id="2147483739" r:id="rId2"/>
    <p:sldLayoutId id="2147483761" r:id="rId3"/>
    <p:sldLayoutId id="2147483740" r:id="rId4"/>
    <p:sldLayoutId id="2147483741" r:id="rId5"/>
    <p:sldLayoutId id="2147483742" r:id="rId6"/>
    <p:sldLayoutId id="2147483743" r:id="rId7"/>
    <p:sldLayoutId id="2147483744" r:id="rId8"/>
    <p:sldLayoutId id="2147483762" r:id="rId9"/>
    <p:sldLayoutId id="2147483745" r:id="rId10"/>
    <p:sldLayoutId id="2147483746"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8CADAE"/>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8CADAE"/>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C7B7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317" name="Title Placeholder 1"/>
          <p:cNvSpPr>
            <a:spLocks noGrp="1"/>
          </p:cNvSpPr>
          <p:nvPr>
            <p:ph type="title"/>
          </p:nvPr>
        </p:nvSpPr>
        <p:spPr bwMode="auto">
          <a:xfrm>
            <a:off x="688975" y="569913"/>
            <a:ext cx="7756525" cy="1054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3318" name="Text Placeholder 2"/>
          <p:cNvSpPr>
            <a:spLocks noGrp="1"/>
          </p:cNvSpPr>
          <p:nvPr>
            <p:ph type="body" idx="1"/>
          </p:nvPr>
        </p:nvSpPr>
        <p:spPr bwMode="auto">
          <a:xfrm>
            <a:off x="698500" y="2247900"/>
            <a:ext cx="7747000" cy="3878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895D1D"/>
                </a:solidFill>
                <a:latin typeface="+mn-lt"/>
                <a:cs typeface="+mn-cs"/>
              </a:defRPr>
            </a:lvl1pPr>
          </a:lstStyle>
          <a:p>
            <a:pPr>
              <a:defRPr/>
            </a:pPr>
            <a:fld id="{DC865AAF-E3E9-4FC9-A8AE-088E0E4EACE3}" type="datetimeFigureOut">
              <a:rPr lang="ru-RU"/>
              <a:pPr>
                <a:defRPr/>
              </a:pPr>
              <a:t>26.08.2022</a:t>
            </a:fld>
            <a:endParaRPr lang="ru-RU"/>
          </a:p>
        </p:txBody>
      </p:sp>
      <p:sp>
        <p:nvSpPr>
          <p:cNvPr id="5" name="Footer Placeholder 4"/>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895D1D"/>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638925" y="61610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895D1D"/>
                </a:solidFill>
                <a:latin typeface="+mn-lt"/>
                <a:cs typeface="+mn-cs"/>
              </a:defRPr>
            </a:lvl1pPr>
          </a:lstStyle>
          <a:p>
            <a:pPr>
              <a:defRPr/>
            </a:pPr>
            <a:fld id="{44867677-D6A7-4B08-A3A6-96728529AED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47" r:id="rId7"/>
    <p:sldLayoutId id="2147483748" r:id="rId8"/>
    <p:sldLayoutId id="2147483749" r:id="rId9"/>
    <p:sldLayoutId id="2147483769" r:id="rId10"/>
    <p:sldLayoutId id="2147483770"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Times New Roman" pitchFamily="18" charset="0"/>
        </a:defRPr>
      </a:lvl2pPr>
      <a:lvl3pPr algn="ctr" rtl="0" eaLnBrk="0" fontAlgn="base" hangingPunct="0">
        <a:spcBef>
          <a:spcPct val="0"/>
        </a:spcBef>
        <a:spcAft>
          <a:spcPct val="0"/>
        </a:spcAft>
        <a:defRPr sz="5400">
          <a:solidFill>
            <a:schemeClr val="tx2"/>
          </a:solidFill>
          <a:latin typeface="Times New Roman" pitchFamily="18" charset="0"/>
        </a:defRPr>
      </a:lvl3pPr>
      <a:lvl4pPr algn="ctr" rtl="0" eaLnBrk="0" fontAlgn="base" hangingPunct="0">
        <a:spcBef>
          <a:spcPct val="0"/>
        </a:spcBef>
        <a:spcAft>
          <a:spcPct val="0"/>
        </a:spcAft>
        <a:defRPr sz="5400">
          <a:solidFill>
            <a:schemeClr val="tx2"/>
          </a:solidFill>
          <a:latin typeface="Times New Roman" pitchFamily="18" charset="0"/>
        </a:defRPr>
      </a:lvl4pPr>
      <a:lvl5pPr algn="ctr" rtl="0" eaLnBrk="0" fontAlgn="base" hangingPunct="0">
        <a:spcBef>
          <a:spcPct val="0"/>
        </a:spcBef>
        <a:spcAft>
          <a:spcPct val="0"/>
        </a:spcAft>
        <a:defRPr sz="5400">
          <a:solidFill>
            <a:schemeClr val="tx2"/>
          </a:solidFill>
          <a:latin typeface="Times New Roman"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solidFill>
                <a:prstClr val="black"/>
              </a:solidFill>
              <a:latin typeface="+mn-lt"/>
              <a:cs typeface="+mn-cs"/>
            </a:endParaRPr>
          </a:p>
        </p:txBody>
      </p:sp>
      <p:sp>
        <p:nvSpPr>
          <p:cNvPr id="25604" name="Заголовок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25605" name="Текст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rgbClr val="3B3B3B">
                    <a:shade val="50000"/>
                  </a:srgbClr>
                </a:solidFill>
                <a:latin typeface="+mn-lt"/>
                <a:cs typeface="+mn-cs"/>
              </a:defRPr>
            </a:lvl1pPr>
          </a:lstStyle>
          <a:p>
            <a:pPr>
              <a:defRPr/>
            </a:pPr>
            <a:fld id="{A76565B2-B49D-4447-AF9E-380D6E748960}" type="datetimeFigureOut">
              <a:rPr lang="ru-RU"/>
              <a:pPr>
                <a:defRPr/>
              </a:pPr>
              <a:t>26.08.2022</a:t>
            </a:fld>
            <a:endParaRPr lang="ru-RU" dirty="0"/>
          </a:p>
        </p:txBody>
      </p:sp>
      <p:sp>
        <p:nvSpPr>
          <p:cNvPr id="22" name="Нижний колонтитул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rgbClr val="3B3B3B">
                    <a:shade val="50000"/>
                  </a:srgbClr>
                </a:solidFill>
                <a:latin typeface="+mn-lt"/>
                <a:cs typeface="+mn-cs"/>
              </a:defRPr>
            </a:lvl1pPr>
          </a:lstStyle>
          <a:p>
            <a:pPr>
              <a:defRPr/>
            </a:pPr>
            <a:endParaRPr lang="ru-RU"/>
          </a:p>
        </p:txBody>
      </p:sp>
      <p:sp>
        <p:nvSpPr>
          <p:cNvPr id="18" name="Номер слайда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rgbClr val="3B3B3B">
                    <a:shade val="50000"/>
                  </a:srgbClr>
                </a:solidFill>
                <a:latin typeface="+mn-lt"/>
                <a:cs typeface="+mn-cs"/>
              </a:defRPr>
            </a:lvl1pPr>
          </a:lstStyle>
          <a:p>
            <a:pPr>
              <a:defRPr/>
            </a:pPr>
            <a:fld id="{AE3CFB02-4900-41C4-ACC6-13388671806A}"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71" r:id="rId1"/>
    <p:sldLayoutId id="2147483750" r:id="rId2"/>
    <p:sldLayoutId id="2147483772" r:id="rId3"/>
    <p:sldLayoutId id="2147483751" r:id="rId4"/>
    <p:sldLayoutId id="2147483773" r:id="rId5"/>
    <p:sldLayoutId id="2147483752" r:id="rId6"/>
    <p:sldLayoutId id="2147483753" r:id="rId7"/>
    <p:sldLayoutId id="2147483774" r:id="rId8"/>
    <p:sldLayoutId id="2147483775" r:id="rId9"/>
    <p:sldLayoutId id="2147483754" r:id="rId10"/>
    <p:sldLayoutId id="2147483755"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black"/>
              </a:solidFill>
              <a:latin typeface="+mn-lt"/>
              <a:cs typeface="+mn-cs"/>
            </a:endParaRPr>
          </a:p>
        </p:txBody>
      </p:sp>
      <p:sp>
        <p:nvSpPr>
          <p:cNvPr id="12" name="Полилиния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black"/>
              </a:solidFill>
              <a:latin typeface="+mn-lt"/>
              <a:cs typeface="+mn-cs"/>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0"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37897"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prstClr val="black"/>
                </a:solidFill>
                <a:latin typeface="+mn-lt"/>
                <a:cs typeface="+mn-cs"/>
              </a:defRPr>
            </a:lvl1pPr>
            <a:extLst/>
          </a:lstStyle>
          <a:p>
            <a:pPr>
              <a:defRPr/>
            </a:pPr>
            <a:fld id="{7CBCFC54-421E-4E60-9342-22469EC3182D}" type="datetimeFigureOut">
              <a:rPr lang="ru-RU"/>
              <a:pPr>
                <a:defRPr/>
              </a:pPr>
              <a:t>26.08.2022</a:t>
            </a:fld>
            <a:endParaRPr lang="ru-RU"/>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prstClr val="black"/>
                </a:solidFill>
                <a:latin typeface="+mn-lt"/>
                <a:cs typeface="+mn-cs"/>
              </a:defRPr>
            </a:lvl1pPr>
            <a:extLst/>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prstClr val="black"/>
                </a:solidFill>
                <a:latin typeface="+mn-lt"/>
                <a:cs typeface="+mn-cs"/>
              </a:defRPr>
            </a:lvl1pPr>
            <a:extLst/>
          </a:lstStyle>
          <a:p>
            <a:pPr>
              <a:defRPr/>
            </a:pPr>
            <a:fld id="{212A3BD3-60FC-42EF-87E5-E1AFCF3BBDF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6" r:id="rId1"/>
    <p:sldLayoutId id="2147483776" r:id="rId2"/>
    <p:sldLayoutId id="2147483777" r:id="rId3"/>
    <p:sldLayoutId id="2147483778" r:id="rId4"/>
    <p:sldLayoutId id="2147483757" r:id="rId5"/>
    <p:sldLayoutId id="2147483779" r:id="rId6"/>
    <p:sldLayoutId id="2147483758" r:id="rId7"/>
    <p:sldLayoutId id="2147483759" r:id="rId8"/>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Заголовок 12"/>
          <p:cNvSpPr>
            <a:spLocks noGrp="1"/>
          </p:cNvSpPr>
          <p:nvPr>
            <p:ph type="title"/>
          </p:nvPr>
        </p:nvSpPr>
        <p:spPr>
          <a:xfrm>
            <a:off x="503238" y="4986338"/>
            <a:ext cx="8183562" cy="1050925"/>
          </a:xfrm>
          <a:prstGeom prst="rect">
            <a:avLst/>
          </a:prstGeom>
        </p:spPr>
        <p:txBody>
          <a:bodyPr vert="horz" anchor="b">
            <a:normAutofit/>
          </a:bodyPr>
          <a:lstStyle>
            <a:extLst/>
          </a:lstStyle>
          <a:p>
            <a:r>
              <a:rPr lang="ru-RU" smtClean="0"/>
              <a:t>Образец заголовка</a:t>
            </a:r>
            <a:endParaRPr lang="en-US"/>
          </a:p>
        </p:txBody>
      </p:sp>
      <p:sp>
        <p:nvSpPr>
          <p:cNvPr id="47111" name="Текст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25" name="Дата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rgbClr val="4E3B30">
                    <a:shade val="50000"/>
                  </a:srgbClr>
                </a:solidFill>
                <a:latin typeface="+mn-lt"/>
                <a:cs typeface="+mn-cs"/>
              </a:defRPr>
            </a:lvl1pPr>
            <a:extLst/>
          </a:lstStyle>
          <a:p>
            <a:pPr>
              <a:defRPr/>
            </a:pPr>
            <a:fld id="{5E2EB22F-90CF-4BF8-9B9F-3D3C7A619509}" type="datetimeFigureOut">
              <a:rPr lang="ru-RU"/>
              <a:pPr>
                <a:defRPr/>
              </a:pPr>
              <a:t>26.08.2022</a:t>
            </a:fld>
            <a:endParaRPr lang="ru-RU"/>
          </a:p>
        </p:txBody>
      </p:sp>
      <p:sp>
        <p:nvSpPr>
          <p:cNvPr id="18" name="Нижний колонтитул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rgbClr val="4E3B30">
                    <a:shade val="50000"/>
                  </a:srgbClr>
                </a:solidFill>
                <a:latin typeface="+mn-lt"/>
                <a:cs typeface="+mn-cs"/>
              </a:defRPr>
            </a:lvl1pPr>
            <a:extLst/>
          </a:lstStyle>
          <a:p>
            <a:pPr>
              <a:defRPr/>
            </a:pPr>
            <a:endParaRPr lang="ru-RU"/>
          </a:p>
        </p:txBody>
      </p:sp>
      <p:sp>
        <p:nvSpPr>
          <p:cNvPr id="5" name="Номер слайда 4"/>
          <p:cNvSpPr>
            <a:spLocks noGrp="1"/>
          </p:cNvSpPr>
          <p:nvPr>
            <p:ph type="sldNum" sz="quarter" idx="4"/>
          </p:nvPr>
        </p:nvSpPr>
        <p:spPr>
          <a:xfrm>
            <a:off x="8348663" y="6111875"/>
            <a:ext cx="457200"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372920"/>
                </a:solidFill>
                <a:latin typeface="Verdana" panose="020B0604030504040204" pitchFamily="34" charset="0"/>
                <a:cs typeface="+mn-cs"/>
              </a:defRPr>
            </a:lvl1pPr>
          </a:lstStyle>
          <a:p>
            <a:pPr>
              <a:defRPr/>
            </a:pPr>
            <a:fld id="{1873F6B6-B380-4ED0-8B21-43F79A95CB2F}" type="slidenum">
              <a:rPr lang="ru-RU" altLang="uk-UA"/>
              <a:pPr>
                <a:defRPr/>
              </a:pPr>
              <a:t>‹#›</a:t>
            </a:fld>
            <a:endParaRPr lang="ru-RU" altLang="uk-UA"/>
          </a:p>
        </p:txBody>
      </p:sp>
    </p:spTree>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transition spd="slow">
    <p:pull/>
  </p:transition>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4.xml"/><Relationship Id="rId4" Type="http://schemas.openxmlformats.org/officeDocument/2006/relationships/image" Target="../media/image8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1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3.xml"/></Relationships>
</file>

<file path=ppt/slides/_rels/slide1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3.xml"/></Relationships>
</file>

<file path=ppt/slides/_rels/slide1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3.xml"/></Relationships>
</file>

<file path=ppt/slides/_rels/slide1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3.xml"/><Relationship Id="rId4" Type="http://schemas.openxmlformats.org/officeDocument/2006/relationships/image" Target="../media/image103.png"/></Relationships>
</file>

<file path=ppt/slides/_rels/slide1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3.xml"/></Relationships>
</file>

<file path=ppt/slides/_rels/slide1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3.xml"/><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4" Type="http://schemas.openxmlformats.org/officeDocument/2006/relationships/image" Target="../media/image113.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3.xml"/></Relationships>
</file>

<file path=ppt/slides/_rels/slide1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3.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3.xml"/></Relationships>
</file>

<file path=ppt/slides/_rels/slide1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3.xml"/><Relationship Id="rId4" Type="http://schemas.openxmlformats.org/officeDocument/2006/relationships/image" Target="../media/image137.png"/></Relationships>
</file>

<file path=ppt/slides/_rels/slide1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4.xml"/></Relationships>
</file>

<file path=ppt/slides/_rels/slide1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xml"/></Relationships>
</file>

<file path=ppt/slides/_rels/slide1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3.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3.xml"/></Relationships>
</file>

<file path=ppt/slides/_rels/slide1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43.xml"/></Relationships>
</file>

<file path=ppt/slides/_rels/slide19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Прямоугольник 3"/>
          <p:cNvSpPr>
            <a:spLocks noChangeArrowheads="1"/>
          </p:cNvSpPr>
          <p:nvPr/>
        </p:nvSpPr>
        <p:spPr bwMode="auto">
          <a:xfrm>
            <a:off x="1327150" y="2132013"/>
            <a:ext cx="6683375" cy="1200329"/>
          </a:xfrm>
          <a:prstGeom prst="rect">
            <a:avLst/>
          </a:prstGeom>
          <a:noFill/>
          <a:ln w="9525">
            <a:noFill/>
            <a:miter lim="800000"/>
            <a:headEnd/>
            <a:tailEnd/>
          </a:ln>
        </p:spPr>
        <p:txBody>
          <a:bodyPr>
            <a:spAutoFit/>
          </a:bodyPr>
          <a:lstStyle/>
          <a:p>
            <a:pPr algn="ctr"/>
            <a:r>
              <a:rPr lang="uk-UA" sz="3600" b="1" dirty="0" smtClean="0">
                <a:latin typeface="Times New Roman" pitchFamily="18" charset="0"/>
                <a:cs typeface="Times New Roman" pitchFamily="18" charset="0"/>
              </a:rPr>
              <a:t>ГЕНОТИПНА </a:t>
            </a:r>
            <a:r>
              <a:rPr lang="uk-UA" sz="3600" b="1" dirty="0">
                <a:latin typeface="Times New Roman" pitchFamily="18" charset="0"/>
                <a:cs typeface="Times New Roman" pitchFamily="18" charset="0"/>
              </a:rPr>
              <a:t>МІНЛИВІСТЬ, її ФОРМИ ТА ЗНАЧЕННЯ</a:t>
            </a:r>
          </a:p>
        </p:txBody>
      </p:sp>
      <p:sp>
        <p:nvSpPr>
          <p:cNvPr id="59394" name="Text Box 3"/>
          <p:cNvSpPr txBox="1">
            <a:spLocks noChangeArrowheads="1"/>
          </p:cNvSpPr>
          <p:nvPr/>
        </p:nvSpPr>
        <p:spPr bwMode="auto">
          <a:xfrm>
            <a:off x="3109913" y="877888"/>
            <a:ext cx="2646362" cy="457200"/>
          </a:xfrm>
          <a:prstGeom prst="rect">
            <a:avLst/>
          </a:prstGeom>
          <a:noFill/>
          <a:ln w="9525">
            <a:noFill/>
            <a:miter lim="800000"/>
            <a:headEnd/>
            <a:tailEnd/>
          </a:ln>
        </p:spPr>
        <p:txBody>
          <a:bodyPr wrap="none">
            <a:spAutoFit/>
          </a:bodyPr>
          <a:lstStyle/>
          <a:p>
            <a:pPr algn="ctr"/>
            <a:r>
              <a:rPr lang="uk-UA" sz="2400"/>
              <a:t>Генетика людини</a:t>
            </a:r>
            <a:endParaRPr lang="ru-RU" sz="2400"/>
          </a:p>
        </p:txBody>
      </p:sp>
      <p:sp>
        <p:nvSpPr>
          <p:cNvPr id="59395" name="Text Box 4"/>
          <p:cNvSpPr txBox="1">
            <a:spLocks noChangeArrowheads="1"/>
          </p:cNvSpPr>
          <p:nvPr/>
        </p:nvSpPr>
        <p:spPr bwMode="auto">
          <a:xfrm>
            <a:off x="5700713" y="5362575"/>
            <a:ext cx="2789237" cy="1192213"/>
          </a:xfrm>
          <a:prstGeom prst="rect">
            <a:avLst/>
          </a:prstGeom>
          <a:noFill/>
          <a:ln w="9525">
            <a:noFill/>
            <a:miter lim="800000"/>
            <a:headEnd/>
            <a:tailEnd/>
          </a:ln>
        </p:spPr>
        <p:txBody>
          <a:bodyPr>
            <a:spAutoFit/>
          </a:bodyPr>
          <a:lstStyle/>
          <a:p>
            <a:r>
              <a:rPr lang="ru-RU"/>
              <a:t>Ст. викл. Ам</a:t>
            </a:r>
            <a:r>
              <a:rPr lang="uk-UA"/>
              <a:t>інов Р.Ф.</a:t>
            </a:r>
          </a:p>
          <a:p>
            <a:r>
              <a:rPr lang="uk-UA"/>
              <a:t>+380674796591</a:t>
            </a:r>
          </a:p>
          <a:p>
            <a:r>
              <a:rPr lang="uk-UA"/>
              <a:t>91_</a:t>
            </a:r>
            <a:r>
              <a:rPr lang="en-US"/>
              <a:t>amin_91@ukr.net</a:t>
            </a: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Прямоугольник 1"/>
          <p:cNvSpPr>
            <a:spLocks noChangeArrowheads="1"/>
          </p:cNvSpPr>
          <p:nvPr/>
        </p:nvSpPr>
        <p:spPr bwMode="auto">
          <a:xfrm>
            <a:off x="571500" y="1009650"/>
            <a:ext cx="8281988" cy="2792413"/>
          </a:xfrm>
          <a:prstGeom prst="rect">
            <a:avLst/>
          </a:prstGeom>
          <a:noFill/>
          <a:ln w="9525">
            <a:noFill/>
            <a:miter lim="800000"/>
            <a:headEnd/>
            <a:tailEnd/>
          </a:ln>
        </p:spPr>
        <p:txBody>
          <a:bodyPr>
            <a:spAutoFit/>
          </a:bodyPr>
          <a:lstStyle/>
          <a:p>
            <a:pPr indent="279400">
              <a:spcAft>
                <a:spcPts val="600"/>
              </a:spcAft>
            </a:pPr>
            <a:r>
              <a:rPr lang="uk-UA" b="1" i="1">
                <a:solidFill>
                  <a:srgbClr val="000000"/>
                </a:solidFill>
                <a:latin typeface="Times New Roman" pitchFamily="18" charset="0"/>
                <a:cs typeface="Times New Roman" pitchFamily="18" charset="0"/>
              </a:rPr>
              <a:t>Ультрафіолетові промені</a:t>
            </a:r>
            <a:r>
              <a:rPr lang="uk-UA" b="1">
                <a:latin typeface="Times New Roman" pitchFamily="18" charset="0"/>
                <a:cs typeface="Times New Roman" pitchFamily="18" charset="0"/>
              </a:rPr>
              <a:t> не зумовлюють йонізації, а призводять до збудження молекул і атомів у тканинах, що також може спричинити мутації.</a:t>
            </a:r>
          </a:p>
          <a:p>
            <a:pPr indent="279400">
              <a:spcAft>
                <a:spcPts val="600"/>
              </a:spcAft>
            </a:pPr>
            <a:r>
              <a:rPr lang="uk-UA">
                <a:latin typeface="Times New Roman" pitchFamily="18" charset="0"/>
                <a:cs typeface="Times New Roman" pitchFamily="18" charset="0"/>
              </a:rPr>
              <a:t>Найбільш мутагенну активність мають УФ-промені хвилею завдовжки 260 нм, оскільки ДНК поглинає саме цю частину спектра УФ. Коротші і довші промені менш активні.</a:t>
            </a:r>
          </a:p>
          <a:p>
            <a:pPr indent="279400">
              <a:spcAft>
                <a:spcPts val="600"/>
              </a:spcAft>
            </a:pPr>
            <a:r>
              <a:rPr lang="uk-UA">
                <a:latin typeface="Times New Roman" pitchFamily="18" charset="0"/>
                <a:cs typeface="Times New Roman" pitchFamily="18" charset="0"/>
              </a:rPr>
              <a:t>Тому медичному персоналу, кожній людині треба знати та дотримуватися правил приймання УФО.</a:t>
            </a:r>
          </a:p>
          <a:p>
            <a:pPr indent="279400">
              <a:spcAft>
                <a:spcPts val="600"/>
              </a:spcAft>
            </a:pPr>
            <a:r>
              <a:rPr lang="uk-UA">
                <a:latin typeface="Times New Roman" pitchFamily="18" charset="0"/>
                <a:cs typeface="Times New Roman" pitchFamily="18" charset="0"/>
              </a:rPr>
              <a:t>До фізичних мутагенів відносять також високі та низькі температури, високий та низький атмосферний тиск.</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Рисунок 1" descr="0045-045-Gennye-mutatsii.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Рисунок 2" descr="marfan.jpg"/>
          <p:cNvPicPr>
            <a:picLocks noChangeAspect="1"/>
          </p:cNvPicPr>
          <p:nvPr/>
        </p:nvPicPr>
        <p:blipFill>
          <a:blip r:embed="rId2" cstate="print"/>
          <a:srcRect/>
          <a:stretch>
            <a:fillRect/>
          </a:stretch>
        </p:blipFill>
        <p:spPr bwMode="auto">
          <a:xfrm>
            <a:off x="395288" y="1052513"/>
            <a:ext cx="8502650" cy="5545137"/>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Рисунок 2" descr="sindr-marfana-4.jpg"/>
          <p:cNvPicPr>
            <a:picLocks noChangeAspect="1"/>
          </p:cNvPicPr>
          <p:nvPr/>
        </p:nvPicPr>
        <p:blipFill>
          <a:blip r:embed="rId2" cstate="print"/>
          <a:srcRect/>
          <a:stretch>
            <a:fillRect/>
          </a:stretch>
        </p:blipFill>
        <p:spPr bwMode="auto">
          <a:xfrm>
            <a:off x="285750" y="214313"/>
            <a:ext cx="8572500" cy="64293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ChangeArrowheads="1"/>
          </p:cNvSpPr>
          <p:nvPr/>
        </p:nvSpPr>
        <p:spPr bwMode="auto">
          <a:xfrm>
            <a:off x="0" y="717550"/>
            <a:ext cx="9172575" cy="5029200"/>
          </a:xfrm>
          <a:prstGeom prst="rect">
            <a:avLst/>
          </a:prstGeom>
          <a:noFill/>
          <a:ln w="9525">
            <a:noFill/>
            <a:miter lim="800000"/>
            <a:headEnd/>
            <a:tailEnd/>
          </a:ln>
        </p:spPr>
        <p:txBody>
          <a:bodyPr anchor="ctr">
            <a:spAutoFit/>
          </a:bodyPr>
          <a:lstStyle/>
          <a:p>
            <a:pPr marL="93663" indent="254000" algn="just"/>
            <a:r>
              <a:rPr lang="uk-UA" altLang="uk-UA" sz="2400">
                <a:latin typeface="Times New Roman" pitchFamily="18" charset="0"/>
                <a:cs typeface="Times New Roman" pitchFamily="18" charset="0"/>
              </a:rPr>
              <a:t/>
            </a:r>
            <a:br>
              <a:rPr lang="uk-UA" altLang="uk-UA" sz="2400">
                <a:latin typeface="Times New Roman" pitchFamily="18" charset="0"/>
                <a:cs typeface="Times New Roman" pitchFamily="18" charset="0"/>
              </a:rPr>
            </a:br>
            <a:r>
              <a:rPr lang="uk-UA" sz="2400" b="1" i="1">
                <a:latin typeface="Times New Roman" pitchFamily="18" charset="0"/>
                <a:cs typeface="Times New Roman" pitchFamily="18" charset="0"/>
              </a:rPr>
              <a:t>Хорея Гентінгтона</a:t>
            </a:r>
            <a:r>
              <a:rPr lang="uk-UA" sz="2400" b="1">
                <a:latin typeface="Times New Roman" pitchFamily="18" charset="0"/>
                <a:cs typeface="Times New Roman" pitchFamily="18" charset="0"/>
              </a:rPr>
              <a:t>.</a:t>
            </a:r>
            <a:r>
              <a:rPr lang="uk-UA" sz="2400">
                <a:latin typeface="Times New Roman" pitchFamily="18" charset="0"/>
                <a:cs typeface="Times New Roman" pitchFamily="18" charset="0"/>
              </a:rPr>
              <a:t> Захворювання призводить до необоротної</a:t>
            </a:r>
            <a:br>
              <a:rPr lang="uk-UA" sz="2400">
                <a:latin typeface="Times New Roman" pitchFamily="18" charset="0"/>
                <a:cs typeface="Times New Roman" pitchFamily="18" charset="0"/>
              </a:rPr>
            </a:br>
            <a:r>
              <a:rPr lang="uk-UA" sz="2400">
                <a:latin typeface="Times New Roman" pitchFamily="18" charset="0"/>
                <a:cs typeface="Times New Roman" pitchFamily="18" charset="0"/>
              </a:rPr>
              <a:t>деградації мозку, є одним із найтяжчих.</a:t>
            </a:r>
          </a:p>
          <a:p>
            <a:pPr marL="93663" indent="254000" algn="just">
              <a:spcBef>
                <a:spcPts val="1500"/>
              </a:spcBef>
            </a:pPr>
            <a:r>
              <a:rPr lang="uk-UA" sz="2400">
                <a:latin typeface="Times New Roman" pitchFamily="18" charset="0"/>
                <a:cs typeface="Times New Roman" pitchFamily="18" charset="0"/>
              </a:rPr>
              <a:t>Основними ознаками захворювання є хорея й деменція. Спостерігаються гіперкінези кінцівок, тулуба й обличчя, які посилюються під час спроб здійснити спрямовану дію. Хода у хворого невпевнена, під час ходіння він човгає ногами. Мова ускладнена. Деменція з’являється незалежно від того, чи є порушення рухливості. У деяких випадках вона може бути основним симптомом. Іноді деменція з’являється через кілька місяців або років після початку гіперкінетичних порушень. Захворювання прогресує протягом 10—20 років. </a:t>
            </a:r>
          </a:p>
          <a:p>
            <a:pPr marL="93663" indent="254000" eaLnBrk="0" hangingPunct="0"/>
            <a:endParaRPr lang="uk-UA" altLang="uk-UA" sz="2400">
              <a:latin typeface="Times New Roman" pitchFamily="18" charset="0"/>
              <a:cs typeface="Times New Roman" pitchFamily="18" charset="0"/>
            </a:endParaRPr>
          </a:p>
        </p:txBody>
      </p:sp>
      <p:sp>
        <p:nvSpPr>
          <p:cNvPr id="165890" name="Rectangle 2"/>
          <p:cNvSpPr>
            <a:spLocks noChangeArrowheads="1"/>
          </p:cNvSpPr>
          <p:nvPr/>
        </p:nvSpPr>
        <p:spPr bwMode="auto">
          <a:xfrm>
            <a:off x="2390775" y="319563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Прямоугольник 1"/>
          <p:cNvSpPr>
            <a:spLocks noChangeArrowheads="1"/>
          </p:cNvSpPr>
          <p:nvPr/>
        </p:nvSpPr>
        <p:spPr bwMode="auto">
          <a:xfrm>
            <a:off x="914400" y="1455738"/>
            <a:ext cx="6858000" cy="4298950"/>
          </a:xfrm>
          <a:prstGeom prst="rect">
            <a:avLst/>
          </a:prstGeom>
          <a:noFill/>
          <a:ln w="9525">
            <a:noFill/>
            <a:miter lim="800000"/>
            <a:headEnd/>
            <a:tailEnd/>
          </a:ln>
        </p:spPr>
        <p:txBody>
          <a:bodyPr>
            <a:spAutoFit/>
          </a:bodyPr>
          <a:lstStyle/>
          <a:p>
            <a:pPr marL="12700" algn="just">
              <a:spcBef>
                <a:spcPts val="1500"/>
              </a:spcBef>
            </a:pPr>
            <a:r>
              <a:rPr lang="uk-UA" sz="2400">
                <a:latin typeface="Times New Roman" pitchFamily="18" charset="0"/>
                <a:cs typeface="Times New Roman" pitchFamily="18" charset="0"/>
              </a:rPr>
              <a:t>Вік, на який припадає початок захворювання, зазвичай 35—40 років. Але відомі випадки, коли захворювання почалося в дитячому віці або, навпаки, в 50—60 років. Існує форма хореї Гентінгтона, за якої порушення рухів нагадують паркінсонізм. Захворювання в такій формі починається в дитинстві.</a:t>
            </a:r>
          </a:p>
          <a:p>
            <a:pPr marL="12700" algn="just">
              <a:spcBef>
                <a:spcPts val="1500"/>
              </a:spcBef>
            </a:pPr>
            <a:r>
              <a:rPr lang="uk-UA" sz="2400">
                <a:latin typeface="Times New Roman" pitchFamily="18" charset="0"/>
                <a:cs typeface="Times New Roman" pitchFamily="18" charset="0"/>
              </a:rPr>
              <a:t>Хорея Гентінгтона буває з частотою 2—6:100 000. Успадковується за АД-типом з високою пенетрантністю. Специфічного лікування не існує. Застосовують симптоматичне лікування</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AutoShape 5" descr="Хорея Гентингтона | ВКонтакте"/>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a:p>
        </p:txBody>
      </p:sp>
      <p:pic>
        <p:nvPicPr>
          <p:cNvPr id="167938" name="Picture 8" descr="Хорея Гентингтона: что это за болезнь, лечение и симптомы"/>
          <p:cNvPicPr>
            <a:picLocks noChangeAspect="1" noChangeArrowheads="1"/>
          </p:cNvPicPr>
          <p:nvPr/>
        </p:nvPicPr>
        <p:blipFill>
          <a:blip r:embed="rId2" cstate="print"/>
          <a:srcRect/>
          <a:stretch>
            <a:fillRect/>
          </a:stretch>
        </p:blipFill>
        <p:spPr bwMode="auto">
          <a:xfrm>
            <a:off x="0" y="0"/>
            <a:ext cx="4181475" cy="4286250"/>
          </a:xfrm>
          <a:prstGeom prst="rect">
            <a:avLst/>
          </a:prstGeom>
          <a:noFill/>
          <a:ln w="9525">
            <a:noFill/>
            <a:miter lim="800000"/>
            <a:headEnd/>
            <a:tailEnd/>
          </a:ln>
        </p:spPr>
      </p:pic>
      <p:pic>
        <p:nvPicPr>
          <p:cNvPr id="167939" name="Picture 12" descr="Хорея — её причины, последствия и лечение - Сайт обо всём | RealDealer.ru"/>
          <p:cNvPicPr>
            <a:picLocks noChangeAspect="1" noChangeArrowheads="1"/>
          </p:cNvPicPr>
          <p:nvPr/>
        </p:nvPicPr>
        <p:blipFill>
          <a:blip r:embed="rId3" cstate="print"/>
          <a:srcRect/>
          <a:stretch>
            <a:fillRect/>
          </a:stretch>
        </p:blipFill>
        <p:spPr bwMode="auto">
          <a:xfrm>
            <a:off x="3746500" y="2476500"/>
            <a:ext cx="5397500" cy="43815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ChangeArrowheads="1"/>
          </p:cNvSpPr>
          <p:nvPr/>
        </p:nvSpPr>
        <p:spPr bwMode="auto">
          <a:xfrm>
            <a:off x="2390775" y="262413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68962" name="Прямоугольник 3"/>
          <p:cNvSpPr>
            <a:spLocks noChangeArrowheads="1"/>
          </p:cNvSpPr>
          <p:nvPr/>
        </p:nvSpPr>
        <p:spPr bwMode="auto">
          <a:xfrm>
            <a:off x="215900" y="146050"/>
            <a:ext cx="8780463" cy="6454775"/>
          </a:xfrm>
          <a:prstGeom prst="rect">
            <a:avLst/>
          </a:prstGeom>
          <a:noFill/>
          <a:ln w="9525">
            <a:noFill/>
            <a:miter lim="800000"/>
            <a:headEnd/>
            <a:tailEnd/>
          </a:ln>
        </p:spPr>
        <p:txBody>
          <a:bodyPr>
            <a:spAutoFit/>
          </a:bodyPr>
          <a:lstStyle/>
          <a:p>
            <a:pPr marL="12700" indent="215900" algn="just">
              <a:spcBef>
                <a:spcPts val="1500"/>
              </a:spcBef>
            </a:pPr>
            <a:r>
              <a:rPr lang="uk-UA" sz="2000" b="1">
                <a:latin typeface="Times New Roman" pitchFamily="18" charset="0"/>
                <a:cs typeface="Times New Roman" pitchFamily="18" charset="0"/>
              </a:rPr>
              <a:t>Синдром Мориса</a:t>
            </a:r>
            <a:r>
              <a:rPr lang="uk-UA" sz="2000">
                <a:latin typeface="Times New Roman" pitchFamily="18" charset="0"/>
                <a:cs typeface="Times New Roman" pitchFamily="18" charset="0"/>
              </a:rPr>
              <a:t>. Це генна хвороба, яка виникає внаслідок дефекту гена, що кодує клітинний рецептор чоловічого статевого гормону тестостерону.</a:t>
            </a:r>
          </a:p>
          <a:p>
            <a:pPr marL="12700" indent="215900" algn="just">
              <a:spcBef>
                <a:spcPts val="1500"/>
              </a:spcBef>
            </a:pPr>
            <a:r>
              <a:rPr lang="uk-UA" sz="2000">
                <a:latin typeface="Times New Roman" pitchFamily="18" charset="0"/>
                <a:cs typeface="Times New Roman" pitchFamily="18" charset="0"/>
              </a:rPr>
              <a:t>У ряді досліджень відмічено виняткову діловитість, фізичну й розумову енергію жінок із тестикулярною фемінізацією (симптом Мориса) -— спадковою не чуттєвістю периферійних тканин до маскулінуючої дії чоловічого гормону сім’яників.</a:t>
            </a:r>
          </a:p>
          <a:p>
            <a:pPr marL="12700" indent="215900" algn="just">
              <a:spcBef>
                <a:spcPts val="1500"/>
              </a:spcBef>
            </a:pPr>
            <a:r>
              <a:rPr lang="uk-UA" sz="2000">
                <a:latin typeface="Times New Roman" pitchFamily="18" charset="0"/>
                <a:cs typeface="Times New Roman" pitchFamily="18" charset="0"/>
              </a:rPr>
              <a:t>Усі клітини такого ембріона мають статеві хромосоми X і У. Такий хромосомний набір визначає, поряд із наявністю жіночих гормонів, підвищений вміст у крові чоловічого статевого гормону тестостерону. Однак оскільки клітинні рецептори для тестостерону відсутні, він сприймається клітинами, на які діють тільки жіночі гормони, які змушують зародок розвиватися “в жіночий бік”.</a:t>
            </a:r>
          </a:p>
          <a:p>
            <a:pPr marL="12700" indent="215900" algn="just">
              <a:spcBef>
                <a:spcPts val="1500"/>
              </a:spcBef>
            </a:pPr>
            <a:r>
              <a:rPr lang="uk-UA" sz="2000">
                <a:latin typeface="Times New Roman" pitchFamily="18" charset="0"/>
                <a:cs typeface="Times New Roman" pitchFamily="18" charset="0"/>
              </a:rPr>
              <a:t>Урешті решт на світ з’являється псевдогермафродит, який має чоловічий статевий набір хромосом, однак виглядає як дівчинка. В її тілі під час ембріогенезу встигають сформуватися сім’яники, але </a:t>
            </a:r>
            <a:r>
              <a:rPr lang="uk-UA" sz="2000">
                <a:latin typeface="Constantia" pitchFamily="18" charset="0"/>
              </a:rPr>
              <a:t>вони не опускаються в калитку (через її відсутність) і залишаються в черевній порожнині, що нерідко призводить до пахових гриж. Калитка та яєчники повністю відсутні, що неминуче призводить до повного безпліддя, хоча не виключає більш менш нормального статевого життя</a:t>
            </a:r>
            <a:endParaRPr lang="uk-UA" sz="2000">
              <a:latin typeface="Times New Roman" pitchFamily="18" charset="0"/>
              <a:cs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ChangeArrowheads="1"/>
          </p:cNvSpPr>
          <p:nvPr/>
        </p:nvSpPr>
        <p:spPr bwMode="auto">
          <a:xfrm>
            <a:off x="3132138" y="193516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69986" name="Прямоугольник 3"/>
          <p:cNvSpPr>
            <a:spLocks noChangeArrowheads="1"/>
          </p:cNvSpPr>
          <p:nvPr/>
        </p:nvSpPr>
        <p:spPr bwMode="auto">
          <a:xfrm>
            <a:off x="0" y="201613"/>
            <a:ext cx="9224963" cy="6149975"/>
          </a:xfrm>
          <a:prstGeom prst="rect">
            <a:avLst/>
          </a:prstGeom>
          <a:noFill/>
          <a:ln w="9525">
            <a:noFill/>
            <a:miter lim="800000"/>
            <a:headEnd/>
            <a:tailEnd/>
          </a:ln>
        </p:spPr>
        <p:txBody>
          <a:bodyPr>
            <a:spAutoFit/>
          </a:bodyPr>
          <a:lstStyle/>
          <a:p>
            <a:pPr marL="12700" indent="215900" algn="just">
              <a:spcBef>
                <a:spcPts val="1500"/>
              </a:spcBef>
            </a:pPr>
            <a:r>
              <a:rPr lang="uk-UA" sz="2000">
                <a:latin typeface="Constantia" pitchFamily="18" charset="0"/>
              </a:rPr>
              <a:t>Отже, синдром Мориса не може розглядатися як вроджене порушення, що успадковується. З вірогідністю близько 1:65 000 він виникає в кожному новому поколінні внаслідок випадкових генетичних порушень.</a:t>
            </a:r>
          </a:p>
          <a:p>
            <a:pPr marL="12700" indent="215900" algn="just">
              <a:spcBef>
                <a:spcPts val="1500"/>
              </a:spcBef>
            </a:pPr>
            <a:r>
              <a:rPr lang="uk-UA" sz="2000">
                <a:latin typeface="Constantia" pitchFamily="18" charset="0"/>
              </a:rPr>
              <a:t>Псевдогермафродитизм мав би спричинювати найтяжчі психічні травми, проте емоційна стійкість цих хворих, їхня життєлюбність, різноманітна активність, фізична й розумова, енергія просто вражають. Наприклад, за фізіологічною силою, швидкістю, спритністю вони настільки переважають фізіологічно нормальних дівчат і жінок, що підлягають виключенню з жіночих спортивних змагань (осіб із синдромом Мориса легко визначити через відсутність статевого хроматину в мазках слизової оболонки рота).</a:t>
            </a:r>
          </a:p>
          <a:p>
            <a:pPr marL="12700" indent="215900" algn="just">
              <a:spcBef>
                <a:spcPts val="1500"/>
              </a:spcBef>
            </a:pPr>
            <a:r>
              <a:rPr lang="uk-UA" sz="2000">
                <a:latin typeface="Constantia" pitchFamily="18" charset="0"/>
              </a:rPr>
              <a:t>Незважаючи на рідкісність синдрому, він виявляється майже в 1 % видатних спортсменок, тобто в 600 разів частіше, ніж можна було б очікувати, якщо б він не стимулював виняткового фізичного і психічного розвитку.</a:t>
            </a:r>
          </a:p>
          <a:p>
            <a:pPr marL="12700" indent="215900" algn="just">
              <a:spcBef>
                <a:spcPts val="1500"/>
              </a:spcBef>
              <a:spcAft>
                <a:spcPts val="363"/>
              </a:spcAft>
            </a:pPr>
            <a:r>
              <a:rPr lang="uk-UA" sz="2000">
                <a:latin typeface="Constantia" pitchFamily="18" charset="0"/>
              </a:rPr>
              <a:t>Гігантизм при синдромі Мориса кидається в очі й простежується в нащадках, тоді як тестикулярна фемінізація інтимна й хворі на неї нащадків не залишають. Тим дивніше, що все ж в історії є одна дівчина-героїня, яка здійснила надзвичайно багато.</a:t>
            </a:r>
            <a:endParaRPr lang="uk-UA" sz="2000">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ChangeArrowheads="1"/>
          </p:cNvSpPr>
          <p:nvPr/>
        </p:nvSpPr>
        <p:spPr bwMode="auto">
          <a:xfrm>
            <a:off x="3132138" y="193516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71010" name="Прямоугольник 3"/>
          <p:cNvSpPr>
            <a:spLocks noChangeArrowheads="1"/>
          </p:cNvSpPr>
          <p:nvPr/>
        </p:nvSpPr>
        <p:spPr bwMode="auto">
          <a:xfrm>
            <a:off x="198438" y="257175"/>
            <a:ext cx="8593137" cy="3444875"/>
          </a:xfrm>
          <a:prstGeom prst="rect">
            <a:avLst/>
          </a:prstGeom>
          <a:noFill/>
          <a:ln w="9525">
            <a:noFill/>
            <a:miter lim="800000"/>
            <a:headEnd/>
            <a:tailEnd/>
          </a:ln>
        </p:spPr>
        <p:txBody>
          <a:bodyPr>
            <a:spAutoFit/>
          </a:bodyPr>
          <a:lstStyle/>
          <a:p>
            <a:pPr marL="12700" indent="215900" algn="just">
              <a:spcAft>
                <a:spcPts val="1625"/>
              </a:spcAft>
            </a:pPr>
            <a:r>
              <a:rPr lang="uk-UA" sz="2000">
                <a:latin typeface="Times New Roman" pitchFamily="18" charset="0"/>
                <a:cs typeface="Times New Roman" pitchFamily="18" charset="0"/>
              </a:rPr>
              <a:t>Жанна д’Арк (1412—1432) була високою на зріст, міцно складена, винятково сильна, але струнка й з тонкою жіночою талією. Її обличчя теж було дуже красивим. Загальна будова тіла характеризувалася дещо чоловічими пропорціями. Вона дуже любила фізичні й військові вправи, охоче носила чоловічий одяг. У неї ніколи не було менструацій, що дає нам змогу в сукупності з іншими особливостями через п’ять із половиною століть упевнено встановити Жанні д’Арк діагноз тестикулярної фемінізації — синдрому Мориса. І основна загадка цієї героїні, величезної гордості Франції, що круто змінила хід історії, зберегла для людства одну з найсильніших націй, пояснюється за допомогою природничо-наукового методу генетичного аналізу.</a:t>
            </a:r>
            <a:endParaRPr lang="uk-UA" sz="2000" b="1">
              <a:latin typeface="Times New Roman" pitchFamily="18" charset="0"/>
              <a:cs typeface="Times New Roman" pitchFamily="18" charset="0"/>
            </a:endParaRPr>
          </a:p>
        </p:txBody>
      </p:sp>
      <p:pic>
        <p:nvPicPr>
          <p:cNvPr id="171011" name="Picture 5" descr="«Зовите меня Томас»: победительница «Битвы экстрасенсов» оказалась мужчиной"/>
          <p:cNvPicPr>
            <a:picLocks noChangeAspect="1" noChangeArrowheads="1"/>
          </p:cNvPicPr>
          <p:nvPr/>
        </p:nvPicPr>
        <p:blipFill>
          <a:blip r:embed="rId2" cstate="print"/>
          <a:srcRect/>
          <a:stretch>
            <a:fillRect/>
          </a:stretch>
        </p:blipFill>
        <p:spPr bwMode="auto">
          <a:xfrm>
            <a:off x="1374775" y="3722688"/>
            <a:ext cx="6934200" cy="3135312"/>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113" y="549275"/>
            <a:ext cx="6911975" cy="830263"/>
          </a:xfrm>
          <a:prstGeom prst="rect">
            <a:avLst/>
          </a:prstGeom>
          <a:noFill/>
        </p:spPr>
        <p:txBody>
          <a:bodyPr>
            <a:spAutoFit/>
          </a:bodyPr>
          <a:lstStyle/>
          <a:p>
            <a:pPr algn="ctr" fontAlgn="auto">
              <a:spcBef>
                <a:spcPts val="0"/>
              </a:spcBef>
              <a:spcAft>
                <a:spcPts val="0"/>
              </a:spcAft>
              <a:defRPr/>
            </a:pPr>
            <a:r>
              <a:rPr lang="ru-RU" sz="48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Нейрофіброматоз</a:t>
            </a:r>
            <a:endParaRPr lang="ru-RU" sz="48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2034" name="TextBox 2"/>
          <p:cNvSpPr txBox="1">
            <a:spLocks noChangeArrowheads="1"/>
          </p:cNvSpPr>
          <p:nvPr/>
        </p:nvSpPr>
        <p:spPr bwMode="auto">
          <a:xfrm>
            <a:off x="179388" y="1268413"/>
            <a:ext cx="8964612" cy="1920875"/>
          </a:xfrm>
          <a:prstGeom prst="rect">
            <a:avLst/>
          </a:prstGeom>
          <a:noFill/>
          <a:ln w="9525">
            <a:noFill/>
            <a:miter lim="800000"/>
            <a:headEnd/>
            <a:tailEnd/>
          </a:ln>
        </p:spPr>
        <p:txBody>
          <a:bodyPr>
            <a:spAutoFit/>
          </a:bodyPr>
          <a:lstStyle/>
          <a:p>
            <a:pPr algn="just"/>
            <a:r>
              <a:rPr lang="ru-RU" sz="2000">
                <a:solidFill>
                  <a:srgbClr val="262626"/>
                </a:solidFill>
                <a:latin typeface="Constantia" pitchFamily="18" charset="0"/>
              </a:rPr>
              <a:t>Генетичне спадкове захворюваня,при якому з нервової тканини утворюються пухлини (нейрофіброми), які можуть бути як доброякісними так і можуть завдати серйозної шкоди організму через стиснення нервів та інших тканин. Розлад впливає на всі клітини </a:t>
            </a:r>
            <a:r>
              <a:rPr lang="ru-RU" sz="2000" i="1">
                <a:solidFill>
                  <a:srgbClr val="262626"/>
                </a:solidFill>
                <a:latin typeface="Constantia" pitchFamily="18" charset="0"/>
              </a:rPr>
              <a:t>нервового гребеня</a:t>
            </a:r>
            <a:r>
              <a:rPr lang="ru-RU" sz="2000">
                <a:solidFill>
                  <a:srgbClr val="262626"/>
                </a:solidFill>
                <a:latin typeface="Constantia" pitchFamily="18" charset="0"/>
              </a:rPr>
              <a:t> (клітини Швана, шванівські клітини). Клітинні елементи цих типів клітин надмірно розмножуються по всьому організму, утворюючи пухлини.</a:t>
            </a:r>
          </a:p>
        </p:txBody>
      </p:sp>
      <p:sp>
        <p:nvSpPr>
          <p:cNvPr id="172035" name="TextBox 3"/>
          <p:cNvSpPr txBox="1">
            <a:spLocks noChangeArrowheads="1"/>
          </p:cNvSpPr>
          <p:nvPr/>
        </p:nvSpPr>
        <p:spPr bwMode="auto">
          <a:xfrm>
            <a:off x="0" y="3500438"/>
            <a:ext cx="9144000" cy="1311275"/>
          </a:xfrm>
          <a:prstGeom prst="rect">
            <a:avLst/>
          </a:prstGeom>
          <a:noFill/>
          <a:ln w="9525">
            <a:noFill/>
            <a:miter lim="800000"/>
            <a:headEnd/>
            <a:tailEnd/>
          </a:ln>
        </p:spPr>
        <p:txBody>
          <a:bodyPr>
            <a:spAutoFit/>
          </a:bodyPr>
          <a:lstStyle/>
          <a:p>
            <a:pPr algn="just"/>
            <a:r>
              <a:rPr lang="ru-RU" sz="2000" b="1">
                <a:solidFill>
                  <a:srgbClr val="000000"/>
                </a:solidFill>
                <a:latin typeface="Constantia" pitchFamily="18" charset="0"/>
              </a:rPr>
              <a:t> </a:t>
            </a:r>
            <a:r>
              <a:rPr lang="ru-RU" sz="2000" u="sng">
                <a:solidFill>
                  <a:srgbClr val="000000"/>
                </a:solidFill>
                <a:latin typeface="Constantia" pitchFamily="18" charset="0"/>
              </a:rPr>
              <a:t>Аутосомно-домінантне захворювання,</a:t>
            </a:r>
            <a:r>
              <a:rPr lang="ru-RU" sz="2000">
                <a:solidFill>
                  <a:srgbClr val="000000"/>
                </a:solidFill>
                <a:latin typeface="Constantia" pitchFamily="18" charset="0"/>
              </a:rPr>
              <a:t> тобто якщо особа успадкує навіть одну копію дефектного гена , то у неї цей розлад все одно буде розвиватися. Так, якщо тільки один із батьків має нейрофіброматоз, то його (її) діти мають 50% вірогідність розвитку розладу</a:t>
            </a:r>
            <a:r>
              <a:rPr lang="ru-RU" sz="2000" b="1">
                <a:solidFill>
                  <a:srgbClr val="000000"/>
                </a:solidFill>
                <a:latin typeface="Constantia" pitchFamily="18" charset="0"/>
              </a:rPr>
              <a:t>. </a:t>
            </a:r>
          </a:p>
        </p:txBody>
      </p:sp>
      <p:pic>
        <p:nvPicPr>
          <p:cNvPr id="5" name="Рисунок 4" descr="nejrofibromatoz.jpg"/>
          <p:cNvPicPr>
            <a:picLocks noChangeAspect="1"/>
          </p:cNvPicPr>
          <p:nvPr/>
        </p:nvPicPr>
        <p:blipFill>
          <a:blip r:embed="rId2" cstate="print"/>
          <a:stretch>
            <a:fillRect/>
          </a:stretch>
        </p:blipFill>
        <p:spPr>
          <a:xfrm>
            <a:off x="2195736" y="4623361"/>
            <a:ext cx="3888432" cy="2234639"/>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Прямоугольник 2"/>
          <p:cNvSpPr>
            <a:spLocks noChangeArrowheads="1"/>
          </p:cNvSpPr>
          <p:nvPr/>
        </p:nvSpPr>
        <p:spPr bwMode="auto">
          <a:xfrm>
            <a:off x="336550" y="439738"/>
            <a:ext cx="8310563" cy="5621337"/>
          </a:xfrm>
          <a:prstGeom prst="rect">
            <a:avLst/>
          </a:prstGeom>
          <a:noFill/>
          <a:ln w="9525">
            <a:noFill/>
            <a:miter lim="800000"/>
            <a:headEnd/>
            <a:tailEnd/>
          </a:ln>
        </p:spPr>
        <p:txBody>
          <a:bodyPr>
            <a:spAutoFit/>
          </a:bodyPr>
          <a:lstStyle/>
          <a:p>
            <a:pPr marL="101600" indent="228600">
              <a:spcAft>
                <a:spcPts val="288"/>
              </a:spcAft>
            </a:pPr>
            <a:r>
              <a:rPr lang="uk-UA" b="1">
                <a:latin typeface="Times New Roman" pitchFamily="18" charset="0"/>
                <a:cs typeface="Times New Roman" pitchFamily="18" charset="0"/>
              </a:rPr>
              <a:t>Хімічні мутагени.</a:t>
            </a:r>
            <a:r>
              <a:rPr lang="uk-UA">
                <a:latin typeface="Times New Roman" pitchFamily="18" charset="0"/>
                <a:cs typeface="Times New Roman" pitchFamily="18" charset="0"/>
              </a:rPr>
              <a:t> Це найпоширеніша група мутагенів, пов’язана з тотальною “хімізацією” життєвих процесів. Хімічних мутагенів надзвичайно багато. Це різноманітні хімічні речовини, які використовуються в промисловості (солі важких металів, бензол, формальдегід, нітратна кислота, розчинники в побуті — різні аерозолі, лаки, фарби, предмети побутової хімії, в сільському господарстві — гербіциди, пестициди, ДДТ (дуст), гексахлорбензол, нітрати, нітрити).</a:t>
            </a:r>
          </a:p>
          <a:p>
            <a:pPr marL="101600" indent="228600">
              <a:spcAft>
                <a:spcPts val="250"/>
              </a:spcAft>
            </a:pPr>
            <a:r>
              <a:rPr lang="uk-UA">
                <a:latin typeface="Times New Roman" pitchFamily="18" charset="0"/>
                <a:cs typeface="Times New Roman" pitchFamily="18" charset="0"/>
              </a:rPr>
              <a:t>Ці речовини забруднюють воду, ґрунт, повітря, потрапляють у рибу, овочі, фрукти, людину. Установлено, що широке застосування ДДТ виявилося причиною майже повного зникнення деяких видів птахів, наприклад, шведського морського орла, каліфорнійського пелікана, що харчувалися лише рибою; в медицині — лікарські препарати (деякі сульфаніламіди, нітрофурани (у високих концентраціях), антибіотики тощо. Наприклад, препарат гігангон, який використовувався для лікування тяжкого захворювання шистосомозу — одного з найпоширеніших паразитарних захворювань, що в тропічних і субтропічних країнах посідає друге місце після малярії. Препарат гігантон був активним засобом проти шистосомозу, однак виявилося, що гігантон — високомутагенна сполука. Нині існує генетична служба, яка перевіряє мутагенні властивості лікарських препаратів, перш ніж допустити їх до використання. Мутагенні властивості мають деякі харчові добавки, барвники і консерванти (нітрозаміни, нітрозаміди).</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Рисунок 1" descr="2.png"/>
          <p:cNvPicPr>
            <a:picLocks noChangeAspect="1"/>
          </p:cNvPicPr>
          <p:nvPr/>
        </p:nvPicPr>
        <p:blipFill>
          <a:blip r:embed="rId2" cstate="print"/>
          <a:srcRect/>
          <a:stretch>
            <a:fillRect/>
          </a:stretch>
        </p:blipFill>
        <p:spPr bwMode="auto">
          <a:xfrm>
            <a:off x="755650" y="404813"/>
            <a:ext cx="6985000" cy="6122987"/>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
          <p:cNvSpPr txBox="1">
            <a:spLocks noChangeArrowheads="1"/>
          </p:cNvSpPr>
          <p:nvPr/>
        </p:nvSpPr>
        <p:spPr bwMode="auto">
          <a:xfrm>
            <a:off x="179388" y="188913"/>
            <a:ext cx="8605837" cy="3865562"/>
          </a:xfrm>
          <a:prstGeom prst="rect">
            <a:avLst/>
          </a:prstGeom>
          <a:noFill/>
          <a:ln w="9525">
            <a:noFill/>
            <a:miter lim="800000"/>
            <a:headEnd/>
            <a:tailEnd/>
          </a:ln>
        </p:spPr>
        <p:txBody>
          <a:bodyPr>
            <a:spAutoFit/>
          </a:bodyPr>
          <a:lstStyle/>
          <a:p>
            <a:r>
              <a:rPr lang="ru-RU" sz="3200" b="1">
                <a:solidFill>
                  <a:srgbClr val="000000"/>
                </a:solidFill>
                <a:latin typeface="Times New Roman" pitchFamily="18" charset="0"/>
                <a:cs typeface="Times New Roman" pitchFamily="18" charset="0"/>
              </a:rPr>
              <a:t>Класифікація</a:t>
            </a:r>
            <a:r>
              <a:rPr lang="ru-RU" sz="2400">
                <a:solidFill>
                  <a:srgbClr val="000000"/>
                </a:solidFill>
                <a:latin typeface="Times New Roman" pitchFamily="18" charset="0"/>
                <a:cs typeface="Times New Roman" pitchFamily="18" charset="0"/>
              </a:rPr>
              <a:t/>
            </a:r>
            <a:br>
              <a:rPr lang="ru-RU" sz="2400">
                <a:solidFill>
                  <a:srgbClr val="000000"/>
                </a:solidFill>
                <a:latin typeface="Times New Roman" pitchFamily="18" charset="0"/>
                <a:cs typeface="Times New Roman" pitchFamily="18" charset="0"/>
              </a:rPr>
            </a:br>
            <a:r>
              <a:rPr lang="ru-RU" sz="2400" i="1">
                <a:solidFill>
                  <a:srgbClr val="000000"/>
                </a:solidFill>
                <a:latin typeface="Times New Roman" pitchFamily="18" charset="0"/>
                <a:cs typeface="Times New Roman" pitchFamily="18" charset="0"/>
              </a:rPr>
              <a:t> - Нейрофіброматоз 1 типу (</a:t>
            </a:r>
            <a:r>
              <a:rPr lang="en-US" sz="2400" i="1">
                <a:solidFill>
                  <a:srgbClr val="000000"/>
                </a:solidFill>
                <a:latin typeface="Times New Roman" pitchFamily="18" charset="0"/>
                <a:cs typeface="Times New Roman" pitchFamily="18" charset="0"/>
              </a:rPr>
              <a:t>NF 1)</a:t>
            </a:r>
            <a:r>
              <a:rPr lang="en-US" sz="2400" b="1">
                <a:solidFill>
                  <a:srgbClr val="000000"/>
                </a:solidFill>
                <a:latin typeface="Times New Roman" pitchFamily="18" charset="0"/>
                <a:cs typeface="Times New Roman" pitchFamily="18" charset="0"/>
              </a:rPr>
              <a:t> - </a:t>
            </a:r>
            <a:r>
              <a:rPr lang="en-US" sz="2400">
                <a:solidFill>
                  <a:srgbClr val="000000"/>
                </a:solidFill>
                <a:latin typeface="Times New Roman" pitchFamily="18" charset="0"/>
                <a:cs typeface="Times New Roman" pitchFamily="18" charset="0"/>
              </a:rPr>
              <a:t> </a:t>
            </a:r>
            <a:r>
              <a:rPr lang="ru-RU" sz="2400">
                <a:solidFill>
                  <a:srgbClr val="000000"/>
                </a:solidFill>
                <a:latin typeface="Times New Roman" pitchFamily="18" charset="0"/>
                <a:cs typeface="Times New Roman" pitchFamily="18" charset="0"/>
              </a:rPr>
              <a:t>також відомий як </a:t>
            </a:r>
            <a:r>
              <a:rPr lang="ru-RU" sz="2400" b="1" u="sng">
                <a:solidFill>
                  <a:srgbClr val="000000"/>
                </a:solidFill>
                <a:latin typeface="Times New Roman" pitchFamily="18" charset="0"/>
                <a:cs typeface="Times New Roman" pitchFamily="18" charset="0"/>
              </a:rPr>
              <a:t>"хвороба фон Реклінгхаузена</a:t>
            </a:r>
            <a:r>
              <a:rPr lang="ru-RU" sz="2400">
                <a:solidFill>
                  <a:srgbClr val="000000"/>
                </a:solidFill>
                <a:latin typeface="Times New Roman" pitchFamily="18" charset="0"/>
                <a:cs typeface="Times New Roman" pitchFamily="18" charset="0"/>
              </a:rPr>
              <a:t>" є найбільш поширеною формою </a:t>
            </a:r>
            <a:r>
              <a:rPr lang="en-US" sz="2400">
                <a:solidFill>
                  <a:srgbClr val="000000"/>
                </a:solidFill>
                <a:latin typeface="Times New Roman" pitchFamily="18" charset="0"/>
                <a:cs typeface="Times New Roman" pitchFamily="18" charset="0"/>
              </a:rPr>
              <a:t>NF, </a:t>
            </a:r>
            <a:r>
              <a:rPr lang="ru-RU" sz="2400">
                <a:solidFill>
                  <a:srgbClr val="000000"/>
                </a:solidFill>
                <a:latin typeface="Times New Roman" pitchFamily="18" charset="0"/>
                <a:cs typeface="Times New Roman" pitchFamily="18" charset="0"/>
              </a:rPr>
              <a:t>на яку припадає близько 90% випадків. </a:t>
            </a:r>
            <a:br>
              <a:rPr lang="ru-RU" sz="2400">
                <a:solidFill>
                  <a:srgbClr val="000000"/>
                </a:solidFill>
                <a:latin typeface="Times New Roman" pitchFamily="18" charset="0"/>
                <a:cs typeface="Times New Roman" pitchFamily="18" charset="0"/>
              </a:rPr>
            </a:br>
            <a:r>
              <a:rPr lang="ru-RU" sz="2400">
                <a:solidFill>
                  <a:srgbClr val="000000"/>
                </a:solidFill>
                <a:latin typeface="Times New Roman" pitchFamily="18" charset="0"/>
                <a:cs typeface="Times New Roman" pitchFamily="18" charset="0"/>
              </a:rPr>
              <a:t>- </a:t>
            </a:r>
            <a:r>
              <a:rPr lang="ru-RU" sz="2400" i="1">
                <a:solidFill>
                  <a:srgbClr val="000000"/>
                </a:solidFill>
                <a:latin typeface="Times New Roman" pitchFamily="18" charset="0"/>
                <a:cs typeface="Times New Roman" pitchFamily="18" charset="0"/>
              </a:rPr>
              <a:t>Нейрофіброматоз 2 типу (також відомий як </a:t>
            </a:r>
            <a:r>
              <a:rPr lang="ru-RU" sz="2400" b="1" u="sng">
                <a:solidFill>
                  <a:srgbClr val="000000"/>
                </a:solidFill>
                <a:latin typeface="Times New Roman" pitchFamily="18" charset="0"/>
                <a:cs typeface="Times New Roman" pitchFamily="18" charset="0"/>
              </a:rPr>
              <a:t>"центральний нейрофіброматоз«</a:t>
            </a:r>
            <a:r>
              <a:rPr lang="ru-RU" sz="2400" i="1">
                <a:solidFill>
                  <a:srgbClr val="000000"/>
                </a:solidFill>
                <a:latin typeface="Times New Roman" pitchFamily="18" charset="0"/>
                <a:cs typeface="Times New Roman" pitchFamily="18" charset="0"/>
              </a:rPr>
              <a:t>)</a:t>
            </a:r>
            <a:r>
              <a:rPr lang="ru-RU" sz="2400">
                <a:solidFill>
                  <a:srgbClr val="000000"/>
                </a:solidFill>
                <a:latin typeface="Times New Roman" pitchFamily="18" charset="0"/>
                <a:cs typeface="Times New Roman" pitchFamily="18" charset="0"/>
              </a:rPr>
              <a:t> – виникає в результаті </a:t>
            </a:r>
            <a:r>
              <a:rPr lang="ru-RU" sz="2400" b="1" u="sng">
                <a:solidFill>
                  <a:srgbClr val="000000"/>
                </a:solidFill>
                <a:latin typeface="Times New Roman" pitchFamily="18" charset="0"/>
                <a:cs typeface="Times New Roman" pitchFamily="18" charset="0"/>
              </a:rPr>
              <a:t>мутації гену</a:t>
            </a:r>
            <a:r>
              <a:rPr lang="ru-RU" sz="2400">
                <a:solidFill>
                  <a:srgbClr val="000000"/>
                </a:solidFill>
                <a:latin typeface="Times New Roman" pitchFamily="18" charset="0"/>
                <a:cs typeface="Times New Roman" pitchFamily="18" charset="0"/>
              </a:rPr>
              <a:t> </a:t>
            </a:r>
            <a:r>
              <a:rPr lang="en-US" sz="2400">
                <a:solidFill>
                  <a:srgbClr val="000000"/>
                </a:solidFill>
                <a:latin typeface="Times New Roman" pitchFamily="18" charset="0"/>
                <a:cs typeface="Times New Roman" pitchFamily="18" charset="0"/>
              </a:rPr>
              <a:t>merlin (</a:t>
            </a:r>
            <a:r>
              <a:rPr lang="ru-RU" sz="2400">
                <a:solidFill>
                  <a:srgbClr val="000000"/>
                </a:solidFill>
                <a:latin typeface="Times New Roman" pitchFamily="18" charset="0"/>
                <a:cs typeface="Times New Roman" pitchFamily="18" charset="0"/>
              </a:rPr>
              <a:t>інша назва якого "</a:t>
            </a:r>
            <a:r>
              <a:rPr lang="en-US" sz="2400">
                <a:solidFill>
                  <a:srgbClr val="000000"/>
                </a:solidFill>
                <a:latin typeface="Times New Roman" pitchFamily="18" charset="0"/>
                <a:cs typeface="Times New Roman" pitchFamily="18" charset="0"/>
              </a:rPr>
              <a:t>schwannomin" </a:t>
            </a:r>
            <a:r>
              <a:rPr lang="ru-RU" sz="2400">
                <a:solidFill>
                  <a:srgbClr val="000000"/>
                </a:solidFill>
                <a:latin typeface="Times New Roman" pitchFamily="18" charset="0"/>
                <a:cs typeface="Times New Roman" pitchFamily="18" charset="0"/>
              </a:rPr>
              <a:t>або </a:t>
            </a:r>
            <a:r>
              <a:rPr lang="en-US" sz="2400">
                <a:solidFill>
                  <a:srgbClr val="000000"/>
                </a:solidFill>
                <a:latin typeface="Times New Roman" pitchFamily="18" charset="0"/>
                <a:cs typeface="Times New Roman" pitchFamily="18" charset="0"/>
              </a:rPr>
              <a:t>N</a:t>
            </a:r>
            <a:r>
              <a:rPr lang="ru-RU" sz="2400">
                <a:solidFill>
                  <a:srgbClr val="000000"/>
                </a:solidFill>
                <a:latin typeface="Times New Roman" pitchFamily="18" charset="0"/>
                <a:cs typeface="Times New Roman" pitchFamily="18" charset="0"/>
              </a:rPr>
              <a:t>Р2), </a:t>
            </a:r>
          </a:p>
          <a:p>
            <a:r>
              <a:rPr lang="ru-RU" sz="2400">
                <a:solidFill>
                  <a:srgbClr val="000000"/>
                </a:solidFill>
                <a:latin typeface="Times New Roman" pitchFamily="18" charset="0"/>
                <a:cs typeface="Times New Roman" pitchFamily="18" charset="0"/>
              </a:rPr>
              <a:t>-  </a:t>
            </a:r>
            <a:r>
              <a:rPr lang="ru-RU" sz="2400" u="sng">
                <a:solidFill>
                  <a:srgbClr val="000000"/>
                </a:solidFill>
                <a:latin typeface="Times New Roman" pitchFamily="18" charset="0"/>
                <a:cs typeface="Times New Roman" pitchFamily="18" charset="0"/>
              </a:rPr>
              <a:t>Шваноматоз</a:t>
            </a:r>
            <a:r>
              <a:rPr lang="ru-RU" sz="2400">
                <a:solidFill>
                  <a:srgbClr val="000000"/>
                </a:solidFill>
                <a:latin typeface="Times New Roman" pitchFamily="18" charset="0"/>
                <a:cs typeface="Times New Roman" pitchFamily="18" charset="0"/>
              </a:rPr>
              <a:t> викликають мутації в </a:t>
            </a:r>
            <a:r>
              <a:rPr lang="ru-RU" sz="2400" b="1" u="sng">
                <a:solidFill>
                  <a:srgbClr val="000000"/>
                </a:solidFill>
                <a:latin typeface="Times New Roman" pitchFamily="18" charset="0"/>
                <a:cs typeface="Times New Roman" pitchFamily="18" charset="0"/>
              </a:rPr>
              <a:t>17</a:t>
            </a:r>
            <a:r>
              <a:rPr lang="ru-RU" sz="2400">
                <a:solidFill>
                  <a:srgbClr val="000000"/>
                </a:solidFill>
                <a:latin typeface="Times New Roman" pitchFamily="18" charset="0"/>
                <a:cs typeface="Times New Roman" pitchFamily="18" charset="0"/>
              </a:rPr>
              <a:t> і </a:t>
            </a:r>
            <a:r>
              <a:rPr lang="ru-RU" sz="2400" b="1" u="sng">
                <a:solidFill>
                  <a:srgbClr val="000000"/>
                </a:solidFill>
                <a:latin typeface="Times New Roman" pitchFamily="18" charset="0"/>
                <a:cs typeface="Times New Roman" pitchFamily="18" charset="0"/>
              </a:rPr>
              <a:t>22</a:t>
            </a:r>
            <a:r>
              <a:rPr lang="ru-RU" sz="2400">
                <a:solidFill>
                  <a:srgbClr val="000000"/>
                </a:solidFill>
                <a:latin typeface="Times New Roman" pitchFamily="18" charset="0"/>
                <a:cs typeface="Times New Roman" pitchFamily="18" charset="0"/>
              </a:rPr>
              <a:t> </a:t>
            </a:r>
            <a:r>
              <a:rPr lang="ru-RU" sz="2400" b="1" u="sng">
                <a:solidFill>
                  <a:srgbClr val="000000"/>
                </a:solidFill>
                <a:latin typeface="Times New Roman" pitchFamily="18" charset="0"/>
                <a:cs typeface="Times New Roman" pitchFamily="18" charset="0"/>
              </a:rPr>
              <a:t>хромосомах</a:t>
            </a:r>
            <a:r>
              <a:rPr lang="ru-RU" sz="2400">
                <a:solidFill>
                  <a:srgbClr val="000000"/>
                </a:solidFill>
                <a:latin typeface="Times New Roman" pitchFamily="18" charset="0"/>
                <a:cs typeface="Times New Roman" pitchFamily="18" charset="0"/>
              </a:rPr>
              <a:t> </a:t>
            </a:r>
          </a:p>
          <a:p>
            <a:r>
              <a:rPr lang="ru-RU" sz="2400">
                <a:solidFill>
                  <a:srgbClr val="000000"/>
                </a:solidFill>
                <a:latin typeface="Times New Roman" pitchFamily="18" charset="0"/>
                <a:cs typeface="Times New Roman" pitchFamily="18" charset="0"/>
              </a:rPr>
              <a:t/>
            </a:r>
            <a:br>
              <a:rPr lang="ru-RU" sz="2400">
                <a:solidFill>
                  <a:srgbClr val="000000"/>
                </a:solidFill>
                <a:latin typeface="Times New Roman" pitchFamily="18" charset="0"/>
                <a:cs typeface="Times New Roman" pitchFamily="18" charset="0"/>
              </a:rPr>
            </a:br>
            <a:endParaRPr lang="ru-RU" sz="2400">
              <a:solidFill>
                <a:srgbClr val="000000"/>
              </a:solidFill>
              <a:latin typeface="Times New Roman" pitchFamily="18" charset="0"/>
              <a:cs typeface="Times New Roman" pitchFamily="18" charset="0"/>
            </a:endParaRPr>
          </a:p>
        </p:txBody>
      </p:sp>
      <p:pic>
        <p:nvPicPr>
          <p:cNvPr id="3" name="Рисунок 2" descr="neirofibromatoz-I.jpg"/>
          <p:cNvPicPr>
            <a:picLocks noChangeAspect="1"/>
          </p:cNvPicPr>
          <p:nvPr/>
        </p:nvPicPr>
        <p:blipFill>
          <a:blip r:embed="rId2" cstate="print"/>
          <a:stretch>
            <a:fillRect/>
          </a:stretch>
        </p:blipFill>
        <p:spPr>
          <a:xfrm>
            <a:off x="1835696" y="3212976"/>
            <a:ext cx="5112568" cy="3687874"/>
          </a:xfrm>
          <a:prstGeom prst="rect">
            <a:avLst/>
          </a:prstGeom>
          <a:ln>
            <a:noFill/>
          </a:ln>
          <a:effectLst>
            <a:softEdge rad="112500"/>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jpg"/>
          <p:cNvPicPr>
            <a:picLocks noChangeAspect="1"/>
          </p:cNvPicPr>
          <p:nvPr/>
        </p:nvPicPr>
        <p:blipFill>
          <a:blip r:embed="rId2" cstate="print"/>
          <a:stretch>
            <a:fillRect/>
          </a:stretch>
        </p:blipFill>
        <p:spPr>
          <a:xfrm>
            <a:off x="395536" y="314654"/>
            <a:ext cx="8280920" cy="6210690"/>
          </a:xfrm>
          <a:prstGeom prst="rect">
            <a:avLst/>
          </a:prstGeom>
          <a:ln>
            <a:noFill/>
          </a:ln>
          <a:effectLst>
            <a:softEdge rad="112500"/>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Рисунок 1" descr="5745161.jpg"/>
          <p:cNvPicPr>
            <a:picLocks noChangeAspect="1"/>
          </p:cNvPicPr>
          <p:nvPr/>
        </p:nvPicPr>
        <p:blipFill>
          <a:blip r:embed="rId2" cstate="print"/>
          <a:srcRect/>
          <a:stretch>
            <a:fillRect/>
          </a:stretch>
        </p:blipFill>
        <p:spPr bwMode="auto">
          <a:xfrm>
            <a:off x="468313" y="0"/>
            <a:ext cx="4032250" cy="6858000"/>
          </a:xfrm>
          <a:prstGeom prst="rect">
            <a:avLst/>
          </a:prstGeom>
          <a:noFill/>
          <a:ln w="9525">
            <a:noFill/>
            <a:miter lim="800000"/>
            <a:headEnd/>
            <a:tailEnd/>
          </a:ln>
        </p:spPr>
      </p:pic>
      <p:pic>
        <p:nvPicPr>
          <p:cNvPr id="176130" name="Рисунок 2" descr="197617.jpg"/>
          <p:cNvPicPr>
            <a:picLocks noChangeAspect="1"/>
          </p:cNvPicPr>
          <p:nvPr/>
        </p:nvPicPr>
        <p:blipFill>
          <a:blip r:embed="rId3" cstate="print"/>
          <a:srcRect/>
          <a:stretch>
            <a:fillRect/>
          </a:stretch>
        </p:blipFill>
        <p:spPr bwMode="auto">
          <a:xfrm>
            <a:off x="4716463" y="188913"/>
            <a:ext cx="4427537" cy="2767012"/>
          </a:xfrm>
          <a:prstGeom prst="rect">
            <a:avLst/>
          </a:prstGeom>
          <a:noFill/>
          <a:ln w="9525">
            <a:noFill/>
            <a:miter lim="800000"/>
            <a:headEnd/>
            <a:tailEnd/>
          </a:ln>
        </p:spPr>
      </p:pic>
      <p:pic>
        <p:nvPicPr>
          <p:cNvPr id="4" name="Рисунок 3" descr="images (2).jpg"/>
          <p:cNvPicPr>
            <a:picLocks noChangeAspect="1"/>
          </p:cNvPicPr>
          <p:nvPr/>
        </p:nvPicPr>
        <p:blipFill>
          <a:blip r:embed="rId4" cstate="print"/>
          <a:stretch>
            <a:fillRect/>
          </a:stretch>
        </p:blipFill>
        <p:spPr>
          <a:xfrm>
            <a:off x="5292080" y="3752301"/>
            <a:ext cx="3384376" cy="2831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836613"/>
            <a:ext cx="8137525" cy="1200150"/>
          </a:xfrm>
          <a:prstGeom prst="rect">
            <a:avLst/>
          </a:prstGeom>
          <a:noFill/>
        </p:spPr>
        <p:txBody>
          <a:bodyPr>
            <a:spAutoFit/>
          </a:bodyPr>
          <a:lstStyle/>
          <a:p>
            <a:pPr indent="457200" algn="just" fontAlgn="auto">
              <a:spcBef>
                <a:spcPts val="0"/>
              </a:spcBef>
              <a:spcAft>
                <a:spcPts val="0"/>
              </a:spcAft>
              <a:defRPr/>
            </a:pPr>
            <a:r>
              <a:rPr lang="uk-UA" b="1" dirty="0">
                <a:solidFill>
                  <a:prstClr val="black"/>
                </a:solidFill>
                <a:latin typeface="Times New Roman" pitchFamily="18" charset="0"/>
                <a:cs typeface="Times New Roman" pitchFamily="18" charset="0"/>
              </a:rPr>
              <a:t>Генних захворювань нараховують понад 3500. Близько 5% дітей народжуються з генетичними дефектами. Генні хвороби складають 8% всіх вад розвитку людини.</a:t>
            </a:r>
          </a:p>
          <a:p>
            <a:pPr fontAlgn="auto">
              <a:spcBef>
                <a:spcPts val="0"/>
              </a:spcBef>
              <a:spcAft>
                <a:spcPts val="0"/>
              </a:spcAft>
              <a:defRPr/>
            </a:pPr>
            <a:endParaRPr lang="ru-RU" dirty="0">
              <a:solidFill>
                <a:prstClr val="black"/>
              </a:solidFill>
              <a:latin typeface="+mn-lt"/>
              <a:cs typeface="+mn-cs"/>
            </a:endParaRPr>
          </a:p>
        </p:txBody>
      </p:sp>
      <p:sp>
        <p:nvSpPr>
          <p:cNvPr id="177154" name="TextBox 2"/>
          <p:cNvSpPr txBox="1">
            <a:spLocks noChangeArrowheads="1"/>
          </p:cNvSpPr>
          <p:nvPr/>
        </p:nvSpPr>
        <p:spPr bwMode="auto">
          <a:xfrm>
            <a:off x="250825" y="1700213"/>
            <a:ext cx="8497888" cy="3140075"/>
          </a:xfrm>
          <a:prstGeom prst="rect">
            <a:avLst/>
          </a:prstGeom>
          <a:noFill/>
          <a:ln w="9525">
            <a:noFill/>
            <a:miter lim="800000"/>
            <a:headEnd/>
            <a:tailEnd/>
          </a:ln>
        </p:spPr>
        <p:txBody>
          <a:bodyPr>
            <a:spAutoFit/>
          </a:bodyPr>
          <a:lstStyle/>
          <a:p>
            <a:pPr indent="457200" algn="just"/>
            <a:r>
              <a:rPr lang="ru-RU" b="1">
                <a:solidFill>
                  <a:srgbClr val="000000"/>
                </a:solidFill>
                <a:latin typeface="Times New Roman" pitchFamily="18" charset="0"/>
                <a:cs typeface="Times New Roman" pitchFamily="18" charset="0"/>
              </a:rPr>
              <a:t>В теперішній час з'явилася можливість запобігання багатьох спадкових хвороб, і необхідно щоб кожний знав про те чим він ризикує і якими можливостями вибору розпоряджується. Ці можливості включають вибір чоловіка (жінки); різні перевірочні іспити дозволяють виявити чи є ви носієм генетичного захворювання; аналізи і перевірки під час вагітності для діагностики особливих відхилень дитини; медико - генетичні консультації з прагненням виявлення ризику, якому піддаєтесь ви самі і наскільки великий ризик, що ваша дитина народиться з відхиленнями. Найголовніше при цьому вміти бачити речі у перспективі, оскільки біля 96% усіх дітей народжуються вільними від спадкових хвороб, серйозних природжених відхилень чи розумової відсталості.</a:t>
            </a:r>
          </a:p>
        </p:txBody>
      </p:sp>
      <p:pic>
        <p:nvPicPr>
          <p:cNvPr id="5" name="Рисунок 4" descr="41894_original.jpg"/>
          <p:cNvPicPr>
            <a:picLocks noChangeAspect="1"/>
          </p:cNvPicPr>
          <p:nvPr/>
        </p:nvPicPr>
        <p:blipFill>
          <a:blip r:embed="rId2" cstate="print"/>
          <a:stretch>
            <a:fillRect/>
          </a:stretch>
        </p:blipFill>
        <p:spPr>
          <a:xfrm>
            <a:off x="2195736" y="4610100"/>
            <a:ext cx="4536504" cy="2247900"/>
          </a:xfrm>
          <a:prstGeom prst="rect">
            <a:avLst/>
          </a:prstGeom>
          <a:ln>
            <a:noFill/>
          </a:ln>
          <a:effectLst>
            <a:softEdge rad="112500"/>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16013" y="1879600"/>
            <a:ext cx="7127875" cy="16938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uk-UA" sz="2800" b="1">
                <a:solidFill>
                  <a:srgbClr val="000000"/>
                </a:solidFill>
                <a:cs typeface="Arial" charset="0"/>
              </a:rPr>
              <a:t>8. СПАДКОВІ ХВОРОБИ ЕРИТРОНУ</a:t>
            </a:r>
            <a:endParaRPr lang="ru-RU" sz="2800" b="1">
              <a:solidFill>
                <a:srgbClr val="000000"/>
              </a:solidFill>
              <a:cs typeface="Arial"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42988" y="476250"/>
            <a:ext cx="7345362" cy="5048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400" b="1" dirty="0">
                <a:solidFill>
                  <a:srgbClr val="FF0000"/>
                </a:solidFill>
              </a:rPr>
              <a:t>НЕСФЕРОЦИТАРНІ АНЕМІЇ</a:t>
            </a:r>
            <a:endParaRPr lang="ru-RU" sz="2400" b="1" dirty="0">
              <a:solidFill>
                <a:srgbClr val="FF0000"/>
              </a:solidFill>
            </a:endParaRPr>
          </a:p>
        </p:txBody>
      </p:sp>
      <p:sp>
        <p:nvSpPr>
          <p:cNvPr id="3" name="Прямоугольник 2"/>
          <p:cNvSpPr/>
          <p:nvPr/>
        </p:nvSpPr>
        <p:spPr>
          <a:xfrm>
            <a:off x="1042988" y="1484313"/>
            <a:ext cx="7273925" cy="396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indent="450000" algn="just" fontAlgn="auto">
              <a:spcBef>
                <a:spcPts val="0"/>
              </a:spcBef>
              <a:spcAft>
                <a:spcPts val="0"/>
              </a:spcAft>
              <a:defRPr/>
            </a:pPr>
            <a:r>
              <a:rPr lang="uk-UA" sz="2400" dirty="0">
                <a:solidFill>
                  <a:prstClr val="black"/>
                </a:solidFill>
              </a:rPr>
              <a:t>До особливостей цієї групи захворювань, які відрізняють їх від інших гемолітичних анемій, треба віднести відсутність чутливості еритроцитів до осмотичного шоку, збереження нормальної форми еритроцитів і структури гемоглобінів. Найбільш поширена причина </a:t>
            </a:r>
            <a:r>
              <a:rPr lang="uk-UA" sz="2400" dirty="0" err="1">
                <a:solidFill>
                  <a:prstClr val="black"/>
                </a:solidFill>
              </a:rPr>
              <a:t>несфероцитарних</a:t>
            </a:r>
            <a:r>
              <a:rPr lang="uk-UA" sz="2400" dirty="0">
                <a:solidFill>
                  <a:prstClr val="black"/>
                </a:solidFill>
              </a:rPr>
              <a:t> анемій – дефекти в генах </a:t>
            </a:r>
            <a:r>
              <a:rPr lang="uk-UA" sz="2400" dirty="0" err="1">
                <a:solidFill>
                  <a:prstClr val="black"/>
                </a:solidFill>
              </a:rPr>
              <a:t>еритроцитарних</a:t>
            </a:r>
            <a:r>
              <a:rPr lang="uk-UA" sz="2400" dirty="0">
                <a:solidFill>
                  <a:prstClr val="black"/>
                </a:solidFill>
              </a:rPr>
              <a:t> ферментів (глюкозо-6-фосфат-дегідрогенази, </a:t>
            </a:r>
            <a:r>
              <a:rPr lang="uk-UA" sz="2400" dirty="0" err="1">
                <a:solidFill>
                  <a:prstClr val="black"/>
                </a:solidFill>
              </a:rPr>
              <a:t>піруваткінази</a:t>
            </a:r>
            <a:r>
              <a:rPr lang="uk-UA" sz="2400" dirty="0">
                <a:solidFill>
                  <a:prstClr val="black"/>
                </a:solidFill>
              </a:rPr>
              <a:t>, </a:t>
            </a:r>
            <a:r>
              <a:rPr lang="uk-UA" sz="2400" dirty="0" err="1">
                <a:solidFill>
                  <a:prstClr val="black"/>
                </a:solidFill>
              </a:rPr>
              <a:t>фосфо-фруктокінази</a:t>
            </a:r>
            <a:r>
              <a:rPr lang="uk-UA" sz="2400" dirty="0">
                <a:solidFill>
                  <a:prstClr val="black"/>
                </a:solidFill>
              </a:rPr>
              <a:t>, </a:t>
            </a:r>
            <a:r>
              <a:rPr lang="uk-UA" sz="2400" dirty="0" err="1">
                <a:solidFill>
                  <a:prstClr val="black"/>
                </a:solidFill>
              </a:rPr>
              <a:t>гексокінази</a:t>
            </a:r>
            <a:r>
              <a:rPr lang="uk-UA" sz="2400" dirty="0">
                <a:solidFill>
                  <a:prstClr val="black"/>
                </a:solidFill>
              </a:rPr>
              <a:t>, </a:t>
            </a:r>
            <a:r>
              <a:rPr lang="uk-UA" sz="2400" dirty="0" err="1">
                <a:solidFill>
                  <a:prstClr val="black"/>
                </a:solidFill>
              </a:rPr>
              <a:t>гексофостизомерази</a:t>
            </a:r>
            <a:r>
              <a:rPr lang="uk-UA" sz="2400" dirty="0">
                <a:solidFill>
                  <a:prstClr val="black"/>
                </a:solidFill>
              </a:rPr>
              <a:t> і інші).</a:t>
            </a:r>
            <a:endParaRPr lang="ru-RU" sz="2400" dirty="0">
              <a:solidFill>
                <a:prstClr val="black"/>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088" y="404813"/>
            <a:ext cx="7561262" cy="7207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000" b="1" dirty="0">
                <a:solidFill>
                  <a:srgbClr val="FF0000"/>
                </a:solidFill>
              </a:rPr>
              <a:t>Недостатність глюкозо-6-фосфат-дегідрогенази (ОМІМ: 305900)</a:t>
            </a:r>
            <a:endParaRPr lang="ru-RU" sz="2000" b="1" dirty="0">
              <a:solidFill>
                <a:srgbClr val="FF0000"/>
              </a:solidFill>
            </a:endParaRPr>
          </a:p>
        </p:txBody>
      </p:sp>
      <p:sp>
        <p:nvSpPr>
          <p:cNvPr id="3" name="Прямоугольник 2"/>
          <p:cNvSpPr/>
          <p:nvPr/>
        </p:nvSpPr>
        <p:spPr>
          <a:xfrm>
            <a:off x="179388" y="1268413"/>
            <a:ext cx="3168650" cy="532923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indent="457200" algn="just">
              <a:defRPr/>
            </a:pPr>
            <a:r>
              <a:rPr lang="uk-UA">
                <a:solidFill>
                  <a:srgbClr val="000000"/>
                </a:solidFill>
                <a:cs typeface="Times New Roman" pitchFamily="18" charset="0"/>
              </a:rPr>
              <a:t>Захворювання успадковується  по Х-зчепленому рецесивному типу. Показано, що  близько 100 млн. людей на Земному шарі несуть мутацію в гені</a:t>
            </a:r>
            <a:r>
              <a:rPr lang="uk-UA" i="1">
                <a:solidFill>
                  <a:srgbClr val="000000"/>
                </a:solidFill>
                <a:cs typeface="Times New Roman" pitchFamily="18" charset="0"/>
              </a:rPr>
              <a:t> </a:t>
            </a:r>
            <a:r>
              <a:rPr lang="uk-UA" i="1" u="sng">
                <a:solidFill>
                  <a:srgbClr val="000000"/>
                </a:solidFill>
                <a:cs typeface="Times New Roman" pitchFamily="18" charset="0"/>
              </a:rPr>
              <a:t>Г6ФД</a:t>
            </a:r>
            <a:r>
              <a:rPr lang="uk-UA">
                <a:solidFill>
                  <a:srgbClr val="000000"/>
                </a:solidFill>
                <a:cs typeface="Times New Roman" pitchFamily="18" charset="0"/>
              </a:rPr>
              <a:t>. Ген</a:t>
            </a:r>
            <a:r>
              <a:rPr lang="uk-UA" i="1">
                <a:solidFill>
                  <a:srgbClr val="000000"/>
                </a:solidFill>
                <a:cs typeface="Times New Roman" pitchFamily="18" charset="0"/>
              </a:rPr>
              <a:t> </a:t>
            </a:r>
            <a:r>
              <a:rPr lang="uk-UA" i="1" u="sng">
                <a:solidFill>
                  <a:srgbClr val="000000"/>
                </a:solidFill>
                <a:cs typeface="Times New Roman" pitchFamily="18" charset="0"/>
              </a:rPr>
              <a:t>Г6ФД </a:t>
            </a:r>
            <a:r>
              <a:rPr lang="uk-UA">
                <a:solidFill>
                  <a:srgbClr val="000000"/>
                </a:solidFill>
                <a:cs typeface="Times New Roman" pitchFamily="18" charset="0"/>
              </a:rPr>
              <a:t>локалізований в області хромосоми </a:t>
            </a:r>
            <a:r>
              <a:rPr lang="en-US" i="1" u="sng">
                <a:solidFill>
                  <a:srgbClr val="000000"/>
                </a:solidFill>
                <a:latin typeface="Times New Roman" pitchFamily="18" charset="0"/>
                <a:cs typeface="Times New Roman" pitchFamily="18" charset="0"/>
              </a:rPr>
              <a:t>Xq28 </a:t>
            </a:r>
            <a:r>
              <a:rPr lang="uk-UA">
                <a:solidFill>
                  <a:srgbClr val="000000"/>
                </a:solidFill>
                <a:cs typeface="Times New Roman" pitchFamily="18" charset="0"/>
              </a:rPr>
              <a:t>і містить</a:t>
            </a:r>
            <a:r>
              <a:rPr lang="en-US">
                <a:solidFill>
                  <a:srgbClr val="000000"/>
                </a:solidFill>
                <a:latin typeface="Times New Roman" pitchFamily="18" charset="0"/>
                <a:cs typeface="Times New Roman" pitchFamily="18" charset="0"/>
              </a:rPr>
              <a:t> 13 </a:t>
            </a:r>
            <a:r>
              <a:rPr lang="uk-UA">
                <a:solidFill>
                  <a:srgbClr val="000000"/>
                </a:solidFill>
                <a:cs typeface="Times New Roman" pitchFamily="18" charset="0"/>
              </a:rPr>
              <a:t>екзонів. В основі патогенезу захворювання лежить зниження активності фермента </a:t>
            </a:r>
            <a:r>
              <a:rPr lang="uk-UA" i="1" u="sng">
                <a:solidFill>
                  <a:srgbClr val="000000"/>
                </a:solidFill>
                <a:cs typeface="Times New Roman" pitchFamily="18" charset="0"/>
              </a:rPr>
              <a:t>Г6ФД.</a:t>
            </a:r>
            <a:r>
              <a:rPr lang="uk-UA" i="1">
                <a:solidFill>
                  <a:srgbClr val="000000"/>
                </a:solidFill>
                <a:cs typeface="Times New Roman" pitchFamily="18" charset="0"/>
              </a:rPr>
              <a:t> </a:t>
            </a:r>
            <a:r>
              <a:rPr lang="uk-UA">
                <a:solidFill>
                  <a:srgbClr val="000000"/>
                </a:solidFill>
                <a:cs typeface="Times New Roman" pitchFamily="18" charset="0"/>
              </a:rPr>
              <a:t>Клінічна картина характеризується жовтяницею, </a:t>
            </a:r>
            <a:r>
              <a:rPr lang="ru-RU">
                <a:solidFill>
                  <a:srgbClr val="000000"/>
                </a:solidFill>
                <a:cs typeface="Times New Roman" pitchFamily="18" charset="0"/>
              </a:rPr>
              <a:t>ознобом, лихоманкою, головним болем, блювотою, які виникають після попадання в організм пошкоджуючого агента.</a:t>
            </a:r>
            <a:endParaRPr lang="ru-RU" i="1" u="sng">
              <a:solidFill>
                <a:srgbClr val="000000"/>
              </a:solidFill>
              <a:cs typeface="Times New Roman" pitchFamily="18" charset="0"/>
            </a:endParaRPr>
          </a:p>
        </p:txBody>
      </p:sp>
      <p:pic>
        <p:nvPicPr>
          <p:cNvPr id="181252" name="Picture 2" descr="C:\Users\САША\Desktop\хромосома укр.png"/>
          <p:cNvPicPr>
            <a:picLocks noChangeAspect="1" noChangeArrowheads="1"/>
          </p:cNvPicPr>
          <p:nvPr/>
        </p:nvPicPr>
        <p:blipFill>
          <a:blip r:embed="rId3" cstate="print"/>
          <a:srcRect r="19653"/>
          <a:stretch>
            <a:fillRect/>
          </a:stretch>
        </p:blipFill>
        <p:spPr bwMode="auto">
          <a:xfrm>
            <a:off x="3492500" y="1268413"/>
            <a:ext cx="5413375" cy="5329237"/>
          </a:xfrm>
          <a:prstGeom prst="rect">
            <a:avLst/>
          </a:prstGeom>
          <a:noFill/>
          <a:ln w="9525">
            <a:solidFill>
              <a:schemeClr val="tx1"/>
            </a:solid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900113" y="404813"/>
            <a:ext cx="7559675" cy="57626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400" b="1" dirty="0">
                <a:solidFill>
                  <a:srgbClr val="FF0000"/>
                </a:solidFill>
              </a:rPr>
              <a:t>СФЕРОЦИТАРНІ ГЕМОЛІТИЧНІ АНЕМІЇ</a:t>
            </a:r>
            <a:endParaRPr lang="ru-RU" sz="2400" b="1" dirty="0">
              <a:solidFill>
                <a:srgbClr val="FF0000"/>
              </a:solidFill>
            </a:endParaRPr>
          </a:p>
        </p:txBody>
      </p:sp>
      <p:sp>
        <p:nvSpPr>
          <p:cNvPr id="3" name="Прямоугольник 2"/>
          <p:cNvSpPr/>
          <p:nvPr/>
        </p:nvSpPr>
        <p:spPr>
          <a:xfrm>
            <a:off x="827088" y="1268413"/>
            <a:ext cx="7705725" cy="489743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a:defRPr/>
            </a:pPr>
            <a:r>
              <a:rPr lang="uk-UA" sz="2400">
                <a:solidFill>
                  <a:srgbClr val="000000"/>
                </a:solidFill>
                <a:cs typeface="Arial" charset="0"/>
              </a:rPr>
              <a:t>Це група захворювань, загальною ознакою яких являється с одного боку гемоліз еритроцитів, а з іншого - реактивно посилений еритропоез. При вивченні мазків крові хворого виявляють еритроцити аномальної структури (сфероцитарні, мішенєподібні, серповидні і інші). Збільшення кількості продуктів розпаду еритроцитів проявляється жовтим фарбуванням шкіри і слизових і підвищеною концентрацією в крові непрямого білірубіну і заліза. В цій групі можна виділити дві підгрупи − </a:t>
            </a:r>
            <a:r>
              <a:rPr lang="uk-UA" sz="2400" i="1" u="sng">
                <a:solidFill>
                  <a:srgbClr val="000000"/>
                </a:solidFill>
                <a:cs typeface="Arial" charset="0"/>
              </a:rPr>
              <a:t>гемоглобінопатії</a:t>
            </a:r>
            <a:r>
              <a:rPr lang="uk-UA" sz="2400">
                <a:solidFill>
                  <a:srgbClr val="000000"/>
                </a:solidFill>
                <a:cs typeface="Arial" charset="0"/>
              </a:rPr>
              <a:t>, обумовлені зміною структури гемоглобіну, і </a:t>
            </a:r>
            <a:r>
              <a:rPr lang="uk-UA" sz="2400" i="1" u="sng">
                <a:solidFill>
                  <a:srgbClr val="000000"/>
                </a:solidFill>
                <a:cs typeface="Arial" charset="0"/>
              </a:rPr>
              <a:t>мембранопатії</a:t>
            </a:r>
            <a:r>
              <a:rPr lang="uk-UA" sz="2400">
                <a:solidFill>
                  <a:srgbClr val="000000"/>
                </a:solidFill>
                <a:cs typeface="Arial" charset="0"/>
              </a:rPr>
              <a:t> пов'язані з аномалією білкових і ліпідних компонентів еритроцитарної мембрани.</a:t>
            </a:r>
            <a:endParaRPr lang="ru-RU" sz="2400">
              <a:solidFill>
                <a:srgbClr val="000000"/>
              </a:solidFill>
              <a:cs typeface="Arial"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92338" y="333375"/>
            <a:ext cx="5032375" cy="431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800" b="1" dirty="0">
                <a:solidFill>
                  <a:srgbClr val="FF0000"/>
                </a:solidFill>
              </a:rPr>
              <a:t>ГЕМОГЛОБІНОПАТІЇ</a:t>
            </a:r>
            <a:endParaRPr lang="ru-RU" sz="2800" b="1" dirty="0">
              <a:solidFill>
                <a:srgbClr val="FF0000"/>
              </a:solidFill>
            </a:endParaRPr>
          </a:p>
        </p:txBody>
      </p:sp>
      <p:pic>
        <p:nvPicPr>
          <p:cNvPr id="183299" name="Picture 2" descr="C:\Users\САША\Desktop\гемоглобинопатия.jpg"/>
          <p:cNvPicPr>
            <a:picLocks noChangeAspect="1" noChangeArrowheads="1"/>
          </p:cNvPicPr>
          <p:nvPr/>
        </p:nvPicPr>
        <p:blipFill>
          <a:blip r:embed="rId3" cstate="print"/>
          <a:srcRect/>
          <a:stretch>
            <a:fillRect/>
          </a:stretch>
        </p:blipFill>
        <p:spPr bwMode="auto">
          <a:xfrm>
            <a:off x="271463" y="2349500"/>
            <a:ext cx="4437062" cy="4103688"/>
          </a:xfrm>
          <a:prstGeom prst="rect">
            <a:avLst/>
          </a:prstGeom>
          <a:noFill/>
          <a:ln w="9525">
            <a:solidFill>
              <a:schemeClr val="tx1"/>
            </a:solidFill>
            <a:miter lim="800000"/>
            <a:headEnd/>
            <a:tailEnd/>
          </a:ln>
        </p:spPr>
      </p:pic>
      <p:pic>
        <p:nvPicPr>
          <p:cNvPr id="183300" name="Picture 3" descr="C:\Users\САША\Desktop\гемоглобинопатия 2.jpg"/>
          <p:cNvPicPr>
            <a:picLocks noChangeAspect="1" noChangeArrowheads="1"/>
          </p:cNvPicPr>
          <p:nvPr/>
        </p:nvPicPr>
        <p:blipFill>
          <a:blip r:embed="rId4" cstate="print"/>
          <a:srcRect/>
          <a:stretch>
            <a:fillRect/>
          </a:stretch>
        </p:blipFill>
        <p:spPr bwMode="auto">
          <a:xfrm>
            <a:off x="4711700" y="2349500"/>
            <a:ext cx="4252913" cy="4103688"/>
          </a:xfrm>
          <a:prstGeom prst="rect">
            <a:avLst/>
          </a:prstGeom>
          <a:noFill/>
          <a:ln w="9525">
            <a:solidFill>
              <a:schemeClr val="tx1"/>
            </a:solidFill>
            <a:miter lim="800000"/>
            <a:headEnd/>
            <a:tailEnd/>
          </a:ln>
        </p:spPr>
      </p:pic>
      <p:sp>
        <p:nvSpPr>
          <p:cNvPr id="3" name="Прямоугольник 2"/>
          <p:cNvSpPr/>
          <p:nvPr/>
        </p:nvSpPr>
        <p:spPr>
          <a:xfrm>
            <a:off x="234950" y="981075"/>
            <a:ext cx="8691563" cy="11525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fontAlgn="auto">
              <a:spcBef>
                <a:spcPts val="0"/>
              </a:spcBef>
              <a:spcAft>
                <a:spcPts val="0"/>
              </a:spcAft>
              <a:defRPr/>
            </a:pPr>
            <a:r>
              <a:rPr lang="uk-UA" sz="2400" dirty="0">
                <a:solidFill>
                  <a:prstClr val="black"/>
                </a:solidFill>
              </a:rPr>
              <a:t>Група спадкових захворювань, етологічним фактором яких являються мутації в генах, які кодують поліпептидні ланцюги </a:t>
            </a:r>
            <a:r>
              <a:rPr lang="uk-UA" sz="2400" dirty="0" err="1">
                <a:solidFill>
                  <a:prstClr val="black"/>
                </a:solidFill>
              </a:rPr>
              <a:t>глобінових</a:t>
            </a:r>
            <a:r>
              <a:rPr lang="uk-UA" sz="2400" dirty="0">
                <a:solidFill>
                  <a:prstClr val="black"/>
                </a:solidFill>
              </a:rPr>
              <a:t> білків. </a:t>
            </a:r>
            <a:endParaRPr lang="ru-RU" sz="2400" dirty="0">
              <a:solidFill>
                <a:prstClr val="black"/>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Прямоугольник 1"/>
          <p:cNvSpPr>
            <a:spLocks noChangeArrowheads="1"/>
          </p:cNvSpPr>
          <p:nvPr/>
        </p:nvSpPr>
        <p:spPr bwMode="auto">
          <a:xfrm>
            <a:off x="779463" y="1285875"/>
            <a:ext cx="8020050" cy="3444875"/>
          </a:xfrm>
          <a:prstGeom prst="rect">
            <a:avLst/>
          </a:prstGeom>
          <a:noFill/>
          <a:ln w="9525">
            <a:noFill/>
            <a:miter lim="800000"/>
            <a:headEnd/>
            <a:tailEnd/>
          </a:ln>
        </p:spPr>
        <p:txBody>
          <a:bodyPr>
            <a:spAutoFit/>
          </a:bodyPr>
          <a:lstStyle/>
          <a:p>
            <a:pPr indent="254000"/>
            <a:r>
              <a:rPr lang="uk-UA" sz="2000">
                <a:solidFill>
                  <a:srgbClr val="000000"/>
                </a:solidFill>
                <a:latin typeface="Times New Roman" pitchFamily="18" charset="0"/>
                <a:ea typeface="Arial Unicode MS" pitchFamily="34" charset="-128"/>
                <a:cs typeface="Times New Roman" pitchFamily="18" charset="0"/>
              </a:rPr>
              <a:t>Природні неорганічні сполуки: оксиди вуглецю, нітрату, відходи промислового виробництва, вихлопні гази автомобілів, випаровування асфальту, викиди промислових підприємств, теплових електростанцій (сірководень, аміак, хлор, сполуки фосфору, арсену, ртуті) потрапляють у повітря, воду.</a:t>
            </a:r>
          </a:p>
          <a:p>
            <a:pPr indent="254000"/>
            <a:r>
              <a:rPr lang="uk-UA" sz="2000">
                <a:solidFill>
                  <a:srgbClr val="000000"/>
                </a:solidFill>
                <a:latin typeface="Times New Roman" pitchFamily="18" charset="0"/>
                <a:ea typeface="Arial Unicode MS" pitchFamily="34" charset="-128"/>
                <a:cs typeface="Times New Roman" pitchFamily="18" charset="0"/>
              </a:rPr>
              <a:t>Сильними мутагенами є алкоголь, нікотин, наркотики, складники тютюнового диму.</a:t>
            </a:r>
          </a:p>
          <a:p>
            <a:pPr indent="254000"/>
            <a:r>
              <a:rPr lang="uk-UA" sz="2000" b="1" i="1">
                <a:solidFill>
                  <a:srgbClr val="000000"/>
                </a:solidFill>
                <a:latin typeface="Times New Roman" pitchFamily="18" charset="0"/>
                <a:ea typeface="Arial Unicode MS" pitchFamily="34" charset="-128"/>
                <a:cs typeface="Times New Roman" pitchFamily="18" charset="0"/>
              </a:rPr>
              <a:t>Супермутагени</a:t>
            </a:r>
            <a:r>
              <a:rPr lang="uk-UA" sz="2000" b="1">
                <a:solidFill>
                  <a:srgbClr val="000000"/>
                </a:solidFill>
                <a:latin typeface="Times New Roman" pitchFamily="18" charset="0"/>
                <a:ea typeface="Arial Unicode MS" pitchFamily="34" charset="-128"/>
                <a:cs typeface="Times New Roman" pitchFamily="18" charset="0"/>
              </a:rPr>
              <a:t> </a:t>
            </a:r>
            <a:r>
              <a:rPr lang="uk-UA" sz="2000">
                <a:solidFill>
                  <a:srgbClr val="000000"/>
                </a:solidFill>
                <a:latin typeface="Times New Roman" pitchFamily="18" charset="0"/>
                <a:ea typeface="Arial Unicode MS" pitchFamily="34" charset="-128"/>
                <a:cs typeface="Times New Roman" pitchFamily="18" charset="0"/>
              </a:rPr>
              <a:t>(термін ввів І.А. Рапопорт) — це найсильніші мутагени.Вони спричинюють один і той самий тип мутацій (етиленамін, діетилсульфат, нітрозоетил сечовина, нітрозометил сечовина, водню пероксид, іприт тощо).</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95288" y="333375"/>
            <a:ext cx="8424862" cy="611981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a:defRPr/>
            </a:pPr>
            <a:r>
              <a:rPr lang="uk-UA">
                <a:solidFill>
                  <a:srgbClr val="000000"/>
                </a:solidFill>
                <a:cs typeface="Arial" charset="0"/>
              </a:rPr>
              <a:t>Існує багато генетичних механізмів виникнення захворювань цієї групи, обумовлених особливостями розташування генів глобінових білків і складним контролем їх транскрипції. Для </a:t>
            </a:r>
            <a:r>
              <a:rPr lang="el-GR">
                <a:solidFill>
                  <a:srgbClr val="000000"/>
                </a:solidFill>
                <a:cs typeface="Arial" charset="0"/>
              </a:rPr>
              <a:t>α</a:t>
            </a:r>
            <a:r>
              <a:rPr lang="uk-UA">
                <a:solidFill>
                  <a:srgbClr val="000000"/>
                </a:solidFill>
                <a:cs typeface="Arial" charset="0"/>
              </a:rPr>
              <a:t>-ланцюга існує два дуплікованих гени, розташованих на хромосомі </a:t>
            </a:r>
            <a:r>
              <a:rPr lang="uk-UA" i="1" u="sng">
                <a:solidFill>
                  <a:srgbClr val="000000"/>
                </a:solidFill>
                <a:cs typeface="Arial" charset="0"/>
              </a:rPr>
              <a:t>16</a:t>
            </a:r>
            <a:r>
              <a:rPr lang="en-US" i="1" u="sng">
                <a:solidFill>
                  <a:srgbClr val="000000"/>
                </a:solidFill>
                <a:cs typeface="Arial" charset="0"/>
              </a:rPr>
              <a:t>p13.3-pter-(</a:t>
            </a:r>
            <a:r>
              <a:rPr lang="el-GR" i="1" u="sng">
                <a:solidFill>
                  <a:srgbClr val="000000"/>
                </a:solidFill>
                <a:cs typeface="Arial" charset="0"/>
              </a:rPr>
              <a:t>α</a:t>
            </a:r>
            <a:r>
              <a:rPr lang="en-US" i="1" u="sng">
                <a:solidFill>
                  <a:srgbClr val="000000"/>
                </a:solidFill>
                <a:cs typeface="Arial" charset="0"/>
              </a:rPr>
              <a:t>1 </a:t>
            </a:r>
            <a:r>
              <a:rPr lang="uk-UA" i="1" u="sng">
                <a:solidFill>
                  <a:srgbClr val="000000"/>
                </a:solidFill>
                <a:cs typeface="Arial" charset="0"/>
              </a:rPr>
              <a:t>і </a:t>
            </a:r>
            <a:r>
              <a:rPr lang="en-US" i="1" u="sng">
                <a:solidFill>
                  <a:srgbClr val="000000"/>
                </a:solidFill>
                <a:cs typeface="Arial" charset="0"/>
              </a:rPr>
              <a:t>α2)</a:t>
            </a:r>
            <a:r>
              <a:rPr lang="en-US" i="1">
                <a:solidFill>
                  <a:srgbClr val="000000"/>
                </a:solidFill>
                <a:cs typeface="Arial" charset="0"/>
              </a:rPr>
              <a:t>. </a:t>
            </a:r>
            <a:r>
              <a:rPr lang="uk-UA">
                <a:solidFill>
                  <a:srgbClr val="000000"/>
                </a:solidFill>
                <a:cs typeface="Arial" charset="0"/>
              </a:rPr>
              <a:t>Гени </a:t>
            </a:r>
            <a:r>
              <a:rPr lang="el-GR">
                <a:solidFill>
                  <a:srgbClr val="000000"/>
                </a:solidFill>
                <a:cs typeface="Arial" charset="0"/>
              </a:rPr>
              <a:t>β</a:t>
            </a:r>
            <a:r>
              <a:rPr lang="uk-UA">
                <a:solidFill>
                  <a:srgbClr val="000000"/>
                </a:solidFill>
                <a:cs typeface="Arial" charset="0"/>
              </a:rPr>
              <a:t>-глобінового ланцюга утворюють на хромосомі </a:t>
            </a:r>
            <a:r>
              <a:rPr lang="uk-UA" i="1" u="sng">
                <a:solidFill>
                  <a:srgbClr val="000000"/>
                </a:solidFill>
                <a:cs typeface="Arial" charset="0"/>
              </a:rPr>
              <a:t>11</a:t>
            </a:r>
            <a:r>
              <a:rPr lang="en-US" i="1" u="sng">
                <a:solidFill>
                  <a:srgbClr val="000000"/>
                </a:solidFill>
                <a:cs typeface="Arial" charset="0"/>
              </a:rPr>
              <a:t>p15.4-15</a:t>
            </a:r>
            <a:r>
              <a:rPr lang="uk-UA" i="1" u="sng">
                <a:solidFill>
                  <a:srgbClr val="000000"/>
                </a:solidFill>
                <a:cs typeface="Arial" charset="0"/>
              </a:rPr>
              <a:t>.</a:t>
            </a:r>
            <a:r>
              <a:rPr lang="en-US" i="1" u="sng">
                <a:solidFill>
                  <a:srgbClr val="000000"/>
                </a:solidFill>
                <a:cs typeface="Arial" charset="0"/>
              </a:rPr>
              <a:t>5</a:t>
            </a:r>
            <a:r>
              <a:rPr lang="uk-UA" i="1">
                <a:solidFill>
                  <a:srgbClr val="000000"/>
                </a:solidFill>
                <a:cs typeface="Arial" charset="0"/>
              </a:rPr>
              <a:t> </a:t>
            </a:r>
            <a:r>
              <a:rPr lang="uk-UA">
                <a:solidFill>
                  <a:srgbClr val="000000"/>
                </a:solidFill>
                <a:cs typeface="Arial" charset="0"/>
              </a:rPr>
              <a:t>кластер. Послідовність генів відповідає етапам їх експресії від періода ємбріогенезу до дорослого віку − першим розташовується ген </a:t>
            </a:r>
            <a:r>
              <a:rPr lang="el-GR">
                <a:solidFill>
                  <a:srgbClr val="000000"/>
                </a:solidFill>
                <a:cs typeface="Arial" charset="0"/>
              </a:rPr>
              <a:t>ε</a:t>
            </a:r>
            <a:r>
              <a:rPr lang="uk-UA">
                <a:solidFill>
                  <a:srgbClr val="000000"/>
                </a:solidFill>
                <a:cs typeface="Arial" charset="0"/>
              </a:rPr>
              <a:t>- ланцюга, потім два гени </a:t>
            </a:r>
            <a:r>
              <a:rPr lang="el-GR">
                <a:solidFill>
                  <a:srgbClr val="000000"/>
                </a:solidFill>
                <a:cs typeface="Arial" charset="0"/>
              </a:rPr>
              <a:t>γ</a:t>
            </a:r>
            <a:r>
              <a:rPr lang="uk-UA">
                <a:solidFill>
                  <a:srgbClr val="000000"/>
                </a:solidFill>
                <a:cs typeface="Arial" charset="0"/>
              </a:rPr>
              <a:t>-ланцюгів (</a:t>
            </a:r>
            <a:r>
              <a:rPr lang="el-GR">
                <a:solidFill>
                  <a:srgbClr val="000000"/>
                </a:solidFill>
                <a:cs typeface="Arial" charset="0"/>
              </a:rPr>
              <a:t>γ</a:t>
            </a:r>
            <a:r>
              <a:rPr lang="uk-UA">
                <a:solidFill>
                  <a:srgbClr val="000000"/>
                </a:solidFill>
                <a:cs typeface="Arial" charset="0"/>
              </a:rPr>
              <a:t>-</a:t>
            </a:r>
            <a:r>
              <a:rPr lang="en-US">
                <a:solidFill>
                  <a:srgbClr val="000000"/>
                </a:solidFill>
                <a:cs typeface="Arial" charset="0"/>
              </a:rPr>
              <a:t>G</a:t>
            </a:r>
            <a:r>
              <a:rPr lang="uk-UA">
                <a:solidFill>
                  <a:srgbClr val="000000"/>
                </a:solidFill>
                <a:cs typeface="Arial" charset="0"/>
              </a:rPr>
              <a:t> і </a:t>
            </a:r>
            <a:r>
              <a:rPr lang="el-GR">
                <a:solidFill>
                  <a:srgbClr val="000000"/>
                </a:solidFill>
                <a:cs typeface="Arial" charset="0"/>
              </a:rPr>
              <a:t>γ</a:t>
            </a:r>
            <a:r>
              <a:rPr lang="en-US">
                <a:solidFill>
                  <a:srgbClr val="000000"/>
                </a:solidFill>
                <a:cs typeface="Arial" charset="0"/>
              </a:rPr>
              <a:t>-</a:t>
            </a:r>
            <a:r>
              <a:rPr lang="uk-UA">
                <a:solidFill>
                  <a:srgbClr val="000000"/>
                </a:solidFill>
                <a:cs typeface="Arial" charset="0"/>
              </a:rPr>
              <a:t>А</a:t>
            </a:r>
            <a:r>
              <a:rPr lang="en-US">
                <a:solidFill>
                  <a:srgbClr val="000000"/>
                </a:solidFill>
                <a:cs typeface="Arial" charset="0"/>
              </a:rPr>
              <a:t>), </a:t>
            </a:r>
            <a:r>
              <a:rPr lang="el-GR">
                <a:solidFill>
                  <a:srgbClr val="000000"/>
                </a:solidFill>
                <a:cs typeface="Arial" charset="0"/>
              </a:rPr>
              <a:t>δ</a:t>
            </a:r>
            <a:r>
              <a:rPr lang="en-US">
                <a:solidFill>
                  <a:srgbClr val="000000"/>
                </a:solidFill>
                <a:cs typeface="Arial" charset="0"/>
              </a:rPr>
              <a:t> </a:t>
            </a:r>
            <a:r>
              <a:rPr lang="uk-UA">
                <a:solidFill>
                  <a:srgbClr val="000000"/>
                </a:solidFill>
                <a:cs typeface="Arial" charset="0"/>
              </a:rPr>
              <a:t>і </a:t>
            </a:r>
            <a:r>
              <a:rPr lang="el-GR">
                <a:solidFill>
                  <a:srgbClr val="000000"/>
                </a:solidFill>
                <a:cs typeface="Arial" charset="0"/>
              </a:rPr>
              <a:t>β</a:t>
            </a:r>
            <a:r>
              <a:rPr lang="uk-UA">
                <a:solidFill>
                  <a:srgbClr val="000000"/>
                </a:solidFill>
                <a:cs typeface="Arial" charset="0"/>
              </a:rPr>
              <a:t>. Продукти цих генів разом з </a:t>
            </a:r>
            <a:r>
              <a:rPr lang="el-GR">
                <a:solidFill>
                  <a:srgbClr val="000000"/>
                </a:solidFill>
                <a:cs typeface="Arial" charset="0"/>
              </a:rPr>
              <a:t>α</a:t>
            </a:r>
            <a:r>
              <a:rPr lang="uk-UA">
                <a:solidFill>
                  <a:srgbClr val="000000"/>
                </a:solidFill>
                <a:cs typeface="Arial" charset="0"/>
              </a:rPr>
              <a:t>-глобіновим ланцюгом формують різні типи гемоглобінів. Черговість такої експресії регулюється генами контролюючих регіонів розташованих в промоторних ділянках на деякій відстані від 5</a:t>
            </a:r>
            <a:r>
              <a:rPr lang="en-US">
                <a:solidFill>
                  <a:srgbClr val="000000"/>
                </a:solidFill>
                <a:cs typeface="Arial" charset="0"/>
              </a:rPr>
              <a:t>’</a:t>
            </a:r>
            <a:r>
              <a:rPr lang="uk-UA">
                <a:solidFill>
                  <a:srgbClr val="000000"/>
                </a:solidFill>
                <a:cs typeface="Arial" charset="0"/>
              </a:rPr>
              <a:t>-кінця цього кластера. При наявності мутацій, які обумовлюють зниження або повну зупинку експресії того або іншого ланцюга, виникає підвищена експресія інших генів кластера. В результаті утворюються гемоглобіни, не властиві цьому віковому періоду. Захворювання, при яких кількість </a:t>
            </a:r>
            <a:r>
              <a:rPr lang="el-GR">
                <a:solidFill>
                  <a:srgbClr val="000000"/>
                </a:solidFill>
                <a:cs typeface="Arial" charset="0"/>
              </a:rPr>
              <a:t>α</a:t>
            </a:r>
            <a:r>
              <a:rPr lang="uk-UA">
                <a:solidFill>
                  <a:srgbClr val="000000"/>
                </a:solidFill>
                <a:cs typeface="Arial" charset="0"/>
              </a:rPr>
              <a:t>- або </a:t>
            </a:r>
            <a:r>
              <a:rPr lang="el-GR">
                <a:solidFill>
                  <a:srgbClr val="000000"/>
                </a:solidFill>
                <a:cs typeface="Arial" charset="0"/>
              </a:rPr>
              <a:t>β</a:t>
            </a:r>
            <a:r>
              <a:rPr lang="uk-UA">
                <a:solidFill>
                  <a:srgbClr val="000000"/>
                </a:solidFill>
                <a:cs typeface="Arial" charset="0"/>
              </a:rPr>
              <a:t>- глобінів зменшені або вони повністю відсутні або замінені в молекулі гемоглобіну іншими ланцюгами  (наприклад, </a:t>
            </a:r>
            <a:r>
              <a:rPr lang="el-GR">
                <a:solidFill>
                  <a:srgbClr val="000000"/>
                </a:solidFill>
                <a:cs typeface="Arial" charset="0"/>
              </a:rPr>
              <a:t>α</a:t>
            </a:r>
            <a:r>
              <a:rPr lang="uk-UA">
                <a:solidFill>
                  <a:srgbClr val="000000"/>
                </a:solidFill>
                <a:cs typeface="Arial" charset="0"/>
              </a:rPr>
              <a:t>- або </a:t>
            </a:r>
            <a:r>
              <a:rPr lang="el-GR">
                <a:solidFill>
                  <a:srgbClr val="000000"/>
                </a:solidFill>
                <a:cs typeface="Arial" charset="0"/>
              </a:rPr>
              <a:t>β</a:t>
            </a:r>
            <a:r>
              <a:rPr lang="uk-UA">
                <a:solidFill>
                  <a:srgbClr val="000000"/>
                </a:solidFill>
                <a:cs typeface="Arial" charset="0"/>
              </a:rPr>
              <a:t>- глобінів зменшена або вони повністю відсутні і замінені в молекулі гемоглобіну іншими ланцюгами (наприклад, </a:t>
            </a:r>
            <a:r>
              <a:rPr lang="el-GR">
                <a:solidFill>
                  <a:srgbClr val="000000"/>
                </a:solidFill>
                <a:cs typeface="Arial" charset="0"/>
              </a:rPr>
              <a:t>γ</a:t>
            </a:r>
            <a:r>
              <a:rPr lang="uk-UA">
                <a:solidFill>
                  <a:srgbClr val="000000"/>
                </a:solidFill>
                <a:cs typeface="Arial" charset="0"/>
              </a:rPr>
              <a:t> або </a:t>
            </a:r>
            <a:r>
              <a:rPr lang="el-GR">
                <a:solidFill>
                  <a:srgbClr val="000000"/>
                </a:solidFill>
                <a:cs typeface="Arial" charset="0"/>
              </a:rPr>
              <a:t>δ</a:t>
            </a:r>
            <a:r>
              <a:rPr lang="uk-UA">
                <a:solidFill>
                  <a:srgbClr val="000000"/>
                </a:solidFill>
                <a:cs typeface="Arial" charset="0"/>
              </a:rPr>
              <a:t>) називають середземноморськими лихоманками, або </a:t>
            </a:r>
            <a:r>
              <a:rPr lang="uk-UA" i="1" u="sng">
                <a:solidFill>
                  <a:srgbClr val="000000"/>
                </a:solidFill>
                <a:cs typeface="Arial" charset="0"/>
              </a:rPr>
              <a:t>таласеміями.</a:t>
            </a:r>
            <a:r>
              <a:rPr lang="uk-UA" i="1">
                <a:solidFill>
                  <a:srgbClr val="000000"/>
                </a:solidFill>
                <a:cs typeface="Arial" charset="0"/>
              </a:rPr>
              <a:t> </a:t>
            </a:r>
            <a:r>
              <a:rPr lang="uk-UA">
                <a:solidFill>
                  <a:srgbClr val="000000"/>
                </a:solidFill>
                <a:cs typeface="Arial" charset="0"/>
              </a:rPr>
              <a:t>В залежності від порушення синтеза </a:t>
            </a:r>
            <a:r>
              <a:rPr lang="el-GR">
                <a:solidFill>
                  <a:srgbClr val="000000"/>
                </a:solidFill>
                <a:cs typeface="Arial" charset="0"/>
              </a:rPr>
              <a:t>α</a:t>
            </a:r>
            <a:r>
              <a:rPr lang="uk-UA">
                <a:solidFill>
                  <a:srgbClr val="000000"/>
                </a:solidFill>
                <a:cs typeface="Arial" charset="0"/>
              </a:rPr>
              <a:t>- або </a:t>
            </a:r>
            <a:r>
              <a:rPr lang="el-GR">
                <a:solidFill>
                  <a:srgbClr val="000000"/>
                </a:solidFill>
                <a:cs typeface="Arial" charset="0"/>
              </a:rPr>
              <a:t>β</a:t>
            </a:r>
            <a:r>
              <a:rPr lang="uk-UA">
                <a:solidFill>
                  <a:srgbClr val="000000"/>
                </a:solidFill>
                <a:cs typeface="Arial" charset="0"/>
              </a:rPr>
              <a:t>- таласемії.</a:t>
            </a:r>
            <a:endParaRPr lang="ru-RU">
              <a:solidFill>
                <a:srgbClr val="000000"/>
              </a:solidFill>
              <a:cs typeface="Arial"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79600" y="285750"/>
            <a:ext cx="5688013" cy="5762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l-GR" sz="2400" b="1" dirty="0">
                <a:solidFill>
                  <a:srgbClr val="FF0000"/>
                </a:solidFill>
              </a:rPr>
              <a:t>α</a:t>
            </a:r>
            <a:r>
              <a:rPr lang="en-US" sz="2400" b="1" dirty="0">
                <a:solidFill>
                  <a:srgbClr val="FF0000"/>
                </a:solidFill>
              </a:rPr>
              <a:t>−</a:t>
            </a:r>
            <a:r>
              <a:rPr lang="uk-UA" sz="2400" b="1" dirty="0">
                <a:solidFill>
                  <a:srgbClr val="FF0000"/>
                </a:solidFill>
              </a:rPr>
              <a:t> </a:t>
            </a:r>
            <a:r>
              <a:rPr lang="uk-UA" sz="2400" b="1" dirty="0" err="1">
                <a:solidFill>
                  <a:srgbClr val="FF0000"/>
                </a:solidFill>
              </a:rPr>
              <a:t>таласемія</a:t>
            </a:r>
            <a:r>
              <a:rPr lang="uk-UA" sz="2400" b="1" dirty="0">
                <a:solidFill>
                  <a:srgbClr val="FF0000"/>
                </a:solidFill>
              </a:rPr>
              <a:t> (ОМІМ: 141850)</a:t>
            </a:r>
            <a:endParaRPr lang="ru-RU" sz="2400" b="1" dirty="0">
              <a:solidFill>
                <a:srgbClr val="FF0000"/>
              </a:solidFill>
            </a:endParaRPr>
          </a:p>
        </p:txBody>
      </p:sp>
      <p:sp>
        <p:nvSpPr>
          <p:cNvPr id="3" name="Прямоугольник 2"/>
          <p:cNvSpPr>
            <a:spLocks noRot="1" noChangeAspect="1" noMove="1" noResize="1" noEditPoints="1" noAdjustHandles="1" noChangeArrowheads="1" noChangeShapeType="1" noTextEdit="1"/>
          </p:cNvSpPr>
          <p:nvPr/>
        </p:nvSpPr>
        <p:spPr>
          <a:xfrm>
            <a:off x="582851" y="1234026"/>
            <a:ext cx="8093605" cy="5256584"/>
          </a:xfrm>
          <a:prstGeom prst="rect">
            <a:avLst/>
          </a:prstGeom>
          <a:blipFill rotWithShape="1">
            <a:blip r:embed="rId3" cstate="print"/>
            <a:stretch>
              <a:fillRect l="-752" r="-677"/>
            </a:stretch>
          </a:blipFill>
          <a:ln>
            <a:solidFill>
              <a:schemeClr val="tx1"/>
            </a:solidFill>
          </a:ln>
        </p:spPr>
        <p:txBody>
          <a:bodyPr/>
          <a:lstStyle/>
          <a:p>
            <a:pPr fontAlgn="auto">
              <a:spcBef>
                <a:spcPts val="0"/>
              </a:spcBef>
              <a:spcAft>
                <a:spcPts val="0"/>
              </a:spcAft>
              <a:defRPr/>
            </a:pPr>
            <a:r>
              <a:rPr lang="ru-RU">
                <a:noFill/>
                <a:latin typeface="+mn-lt"/>
                <a:cs typeface="+mn-cs"/>
              </a:rPr>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08175" y="352425"/>
            <a:ext cx="5256213" cy="5048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l-GR" sz="2400" b="1" dirty="0">
                <a:solidFill>
                  <a:srgbClr val="FF0000"/>
                </a:solidFill>
              </a:rPr>
              <a:t>β</a:t>
            </a:r>
            <a:r>
              <a:rPr lang="en-US" sz="2400" b="1" dirty="0">
                <a:solidFill>
                  <a:srgbClr val="FF0000"/>
                </a:solidFill>
              </a:rPr>
              <a:t>−</a:t>
            </a:r>
            <a:r>
              <a:rPr lang="uk-UA" sz="2400" b="1" dirty="0">
                <a:solidFill>
                  <a:srgbClr val="FF0000"/>
                </a:solidFill>
              </a:rPr>
              <a:t> </a:t>
            </a:r>
            <a:r>
              <a:rPr lang="uk-UA" sz="2400" b="1" dirty="0" err="1">
                <a:solidFill>
                  <a:srgbClr val="FF0000"/>
                </a:solidFill>
              </a:rPr>
              <a:t>таласемія</a:t>
            </a:r>
            <a:r>
              <a:rPr lang="uk-UA" sz="2400" b="1" dirty="0">
                <a:solidFill>
                  <a:srgbClr val="FF0000"/>
                </a:solidFill>
              </a:rPr>
              <a:t> (ОМІМ: 141900)</a:t>
            </a:r>
            <a:endParaRPr lang="ru-RU" sz="2400" b="1" dirty="0">
              <a:solidFill>
                <a:srgbClr val="FF0000"/>
              </a:solidFill>
            </a:endParaRPr>
          </a:p>
        </p:txBody>
      </p:sp>
      <p:sp>
        <p:nvSpPr>
          <p:cNvPr id="3" name="Прямоугольник 2"/>
          <p:cNvSpPr>
            <a:spLocks noRot="1" noChangeAspect="1" noMove="1" noResize="1" noEditPoints="1" noAdjustHandles="1" noChangeArrowheads="1" noChangeShapeType="1" noTextEdit="1"/>
          </p:cNvSpPr>
          <p:nvPr/>
        </p:nvSpPr>
        <p:spPr>
          <a:xfrm>
            <a:off x="323528" y="1196752"/>
            <a:ext cx="8568952" cy="5040560"/>
          </a:xfrm>
          <a:prstGeom prst="rect">
            <a:avLst/>
          </a:prstGeom>
          <a:blipFill rotWithShape="1">
            <a:blip r:embed="rId3" cstate="print"/>
            <a:stretch>
              <a:fillRect l="-994" r="-994"/>
            </a:stretch>
          </a:blipFill>
          <a:ln>
            <a:solidFill>
              <a:schemeClr val="tx1"/>
            </a:solidFill>
          </a:ln>
        </p:spPr>
        <p:txBody>
          <a:bodyPr/>
          <a:lstStyle/>
          <a:p>
            <a:pPr fontAlgn="auto">
              <a:spcBef>
                <a:spcPts val="0"/>
              </a:spcBef>
              <a:spcAft>
                <a:spcPts val="0"/>
              </a:spcAft>
              <a:defRPr/>
            </a:pPr>
            <a:r>
              <a:rPr lang="ru-RU">
                <a:noFill/>
                <a:latin typeface="+mn-lt"/>
                <a:cs typeface="+mn-cs"/>
              </a:rPr>
              <a:t>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539750" y="692150"/>
            <a:ext cx="8135938" cy="54006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fontAlgn="auto">
              <a:spcBef>
                <a:spcPts val="0"/>
              </a:spcBef>
              <a:spcAft>
                <a:spcPts val="0"/>
              </a:spcAft>
              <a:defRPr/>
            </a:pPr>
            <a:r>
              <a:rPr lang="uk-UA" sz="2000" dirty="0">
                <a:solidFill>
                  <a:prstClr val="black"/>
                </a:solidFill>
              </a:rPr>
              <a:t>Один із рідкісних варіантів </a:t>
            </a:r>
            <a:r>
              <a:rPr lang="el-GR" sz="2000" dirty="0">
                <a:solidFill>
                  <a:prstClr val="black"/>
                </a:solidFill>
              </a:rPr>
              <a:t>β</a:t>
            </a:r>
            <a:r>
              <a:rPr lang="uk-UA" sz="2000" dirty="0" err="1">
                <a:solidFill>
                  <a:prstClr val="black"/>
                </a:solidFill>
              </a:rPr>
              <a:t>-таласемії</a:t>
            </a:r>
            <a:r>
              <a:rPr lang="uk-UA" sz="2000" dirty="0">
                <a:solidFill>
                  <a:prstClr val="black"/>
                </a:solidFill>
              </a:rPr>
              <a:t> пов’язаний з </a:t>
            </a:r>
            <a:r>
              <a:rPr lang="uk-UA" sz="2000" i="1" u="sng" dirty="0" err="1">
                <a:solidFill>
                  <a:prstClr val="black"/>
                </a:solidFill>
              </a:rPr>
              <a:t>персистуванням</a:t>
            </a:r>
            <a:r>
              <a:rPr lang="uk-UA" sz="2000" i="1" u="sng" dirty="0">
                <a:solidFill>
                  <a:prstClr val="black"/>
                </a:solidFill>
              </a:rPr>
              <a:t> фетального  гемоглобіну</a:t>
            </a:r>
            <a:r>
              <a:rPr lang="uk-UA" sz="2000" i="1" dirty="0">
                <a:solidFill>
                  <a:prstClr val="black"/>
                </a:solidFill>
              </a:rPr>
              <a:t>. </a:t>
            </a:r>
            <a:r>
              <a:rPr lang="uk-UA" sz="2000" dirty="0">
                <a:solidFill>
                  <a:prstClr val="black"/>
                </a:solidFill>
              </a:rPr>
              <a:t>При якому не відбувається його заміна на гемоглобін дорослого. Відомо декілька типів </a:t>
            </a:r>
            <a:r>
              <a:rPr lang="uk-UA" sz="2000" dirty="0" err="1">
                <a:solidFill>
                  <a:prstClr val="black"/>
                </a:solidFill>
              </a:rPr>
              <a:t>персистуючого</a:t>
            </a:r>
            <a:r>
              <a:rPr lang="uk-UA" sz="2000" dirty="0">
                <a:solidFill>
                  <a:prstClr val="black"/>
                </a:solidFill>
              </a:rPr>
              <a:t> фетального </a:t>
            </a:r>
            <a:r>
              <a:rPr lang="uk-UA" sz="2000" dirty="0" err="1">
                <a:solidFill>
                  <a:prstClr val="black"/>
                </a:solidFill>
              </a:rPr>
              <a:t>гемоглобіна</a:t>
            </a:r>
            <a:r>
              <a:rPr lang="uk-UA" sz="2000" dirty="0">
                <a:solidFill>
                  <a:prstClr val="black"/>
                </a:solidFill>
              </a:rPr>
              <a:t>: </a:t>
            </a:r>
          </a:p>
          <a:p>
            <a:pPr marL="457200" indent="-457200" algn="just" fontAlgn="auto">
              <a:spcBef>
                <a:spcPts val="0"/>
              </a:spcBef>
              <a:spcAft>
                <a:spcPts val="0"/>
              </a:spcAft>
              <a:buFontTx/>
              <a:buAutoNum type="arabicParenR"/>
              <a:defRPr/>
            </a:pPr>
            <a:r>
              <a:rPr lang="uk-UA" sz="2000" dirty="0">
                <a:solidFill>
                  <a:prstClr val="black"/>
                </a:solidFill>
              </a:rPr>
              <a:t>гемоглобін представлений двома </a:t>
            </a:r>
            <a:r>
              <a:rPr lang="el-GR" sz="2000" dirty="0">
                <a:solidFill>
                  <a:prstClr val="black"/>
                </a:solidFill>
              </a:rPr>
              <a:t>γ</a:t>
            </a:r>
            <a:r>
              <a:rPr lang="uk-UA" sz="2000" dirty="0" err="1">
                <a:solidFill>
                  <a:prstClr val="black"/>
                </a:solidFill>
              </a:rPr>
              <a:t>-ланцюгами</a:t>
            </a:r>
            <a:r>
              <a:rPr lang="uk-UA" sz="2000" dirty="0">
                <a:solidFill>
                  <a:prstClr val="black"/>
                </a:solidFill>
              </a:rPr>
              <a:t> </a:t>
            </a:r>
            <a:r>
              <a:rPr lang="en-US" sz="2000" dirty="0">
                <a:solidFill>
                  <a:prstClr val="black"/>
                </a:solidFill>
              </a:rPr>
              <a:t>(G </a:t>
            </a:r>
            <a:r>
              <a:rPr lang="uk-UA" sz="2000" dirty="0">
                <a:solidFill>
                  <a:prstClr val="black"/>
                </a:solidFill>
              </a:rPr>
              <a:t>і </a:t>
            </a:r>
            <a:r>
              <a:rPr lang="en-US" sz="2000" dirty="0">
                <a:solidFill>
                  <a:prstClr val="black"/>
                </a:solidFill>
              </a:rPr>
              <a:t>A)</a:t>
            </a:r>
            <a:r>
              <a:rPr lang="uk-UA" sz="2000" dirty="0">
                <a:solidFill>
                  <a:prstClr val="black"/>
                </a:solidFill>
              </a:rPr>
              <a:t>, при цьому </a:t>
            </a:r>
            <a:r>
              <a:rPr lang="el-GR" sz="2000" dirty="0">
                <a:solidFill>
                  <a:prstClr val="black"/>
                </a:solidFill>
              </a:rPr>
              <a:t>δ</a:t>
            </a:r>
            <a:r>
              <a:rPr lang="uk-UA" sz="2000" dirty="0">
                <a:solidFill>
                  <a:prstClr val="black"/>
                </a:solidFill>
              </a:rPr>
              <a:t>- і </a:t>
            </a:r>
            <a:r>
              <a:rPr lang="el-GR" sz="2000" dirty="0">
                <a:solidFill>
                  <a:prstClr val="black"/>
                </a:solidFill>
              </a:rPr>
              <a:t>β</a:t>
            </a:r>
            <a:r>
              <a:rPr lang="uk-UA" sz="2000" dirty="0">
                <a:solidFill>
                  <a:prstClr val="black"/>
                </a:solidFill>
              </a:rPr>
              <a:t>- ланцюги відсутні; </a:t>
            </a:r>
          </a:p>
          <a:p>
            <a:pPr marL="457200" indent="-457200" algn="just" fontAlgn="auto">
              <a:spcBef>
                <a:spcPts val="0"/>
              </a:spcBef>
              <a:spcAft>
                <a:spcPts val="0"/>
              </a:spcAft>
              <a:buFontTx/>
              <a:buAutoNum type="arabicParenR"/>
              <a:defRPr/>
            </a:pPr>
            <a:r>
              <a:rPr lang="uk-UA" sz="2000" dirty="0">
                <a:solidFill>
                  <a:prstClr val="black"/>
                </a:solidFill>
              </a:rPr>
              <a:t>гемоглобін в основному представлений </a:t>
            </a:r>
            <a:r>
              <a:rPr lang="el-GR" sz="2000" dirty="0">
                <a:solidFill>
                  <a:prstClr val="black"/>
                </a:solidFill>
              </a:rPr>
              <a:t>γ</a:t>
            </a:r>
            <a:r>
              <a:rPr lang="en-US" sz="2000" dirty="0">
                <a:solidFill>
                  <a:prstClr val="black"/>
                </a:solidFill>
              </a:rPr>
              <a:t>G</a:t>
            </a:r>
            <a:r>
              <a:rPr lang="uk-UA" sz="2000" dirty="0">
                <a:solidFill>
                  <a:prstClr val="black"/>
                </a:solidFill>
              </a:rPr>
              <a:t>- і </a:t>
            </a:r>
            <a:r>
              <a:rPr lang="el-GR" sz="2000" dirty="0">
                <a:solidFill>
                  <a:prstClr val="black"/>
                </a:solidFill>
              </a:rPr>
              <a:t>δ</a:t>
            </a:r>
            <a:r>
              <a:rPr lang="uk-UA" sz="2000" dirty="0">
                <a:solidFill>
                  <a:prstClr val="black"/>
                </a:solidFill>
              </a:rPr>
              <a:t>- ланцюгами, при цьому ген </a:t>
            </a:r>
            <a:r>
              <a:rPr lang="el-GR" sz="2000" dirty="0">
                <a:solidFill>
                  <a:prstClr val="black"/>
                </a:solidFill>
              </a:rPr>
              <a:t>β</a:t>
            </a:r>
            <a:r>
              <a:rPr lang="uk-UA" sz="2000" dirty="0" err="1">
                <a:solidFill>
                  <a:prstClr val="black"/>
                </a:solidFill>
              </a:rPr>
              <a:t>-ланцюга</a:t>
            </a:r>
            <a:r>
              <a:rPr lang="uk-UA" sz="2000" dirty="0">
                <a:solidFill>
                  <a:prstClr val="black"/>
                </a:solidFill>
              </a:rPr>
              <a:t> функціонально активний. </a:t>
            </a:r>
          </a:p>
          <a:p>
            <a:pPr marL="457200" indent="-457200" algn="just" fontAlgn="auto">
              <a:spcBef>
                <a:spcPts val="0"/>
              </a:spcBef>
              <a:spcAft>
                <a:spcPts val="0"/>
              </a:spcAft>
              <a:buFontTx/>
              <a:buAutoNum type="arabicParenR"/>
              <a:defRPr/>
            </a:pPr>
            <a:r>
              <a:rPr lang="uk-UA" sz="2000" dirty="0">
                <a:solidFill>
                  <a:prstClr val="black"/>
                </a:solidFill>
              </a:rPr>
              <a:t>гемоглобін представлений </a:t>
            </a:r>
            <a:r>
              <a:rPr lang="el-GR" sz="2000" dirty="0">
                <a:solidFill>
                  <a:prstClr val="black"/>
                </a:solidFill>
              </a:rPr>
              <a:t>γ</a:t>
            </a:r>
            <a:r>
              <a:rPr lang="en-US" sz="2000" dirty="0">
                <a:solidFill>
                  <a:prstClr val="black"/>
                </a:solidFill>
              </a:rPr>
              <a:t>G</a:t>
            </a:r>
            <a:r>
              <a:rPr lang="uk-UA" sz="2000" dirty="0">
                <a:solidFill>
                  <a:prstClr val="black"/>
                </a:solidFill>
              </a:rPr>
              <a:t>- і </a:t>
            </a:r>
            <a:r>
              <a:rPr lang="el-GR" sz="2000" dirty="0">
                <a:solidFill>
                  <a:prstClr val="black"/>
                </a:solidFill>
              </a:rPr>
              <a:t>γ</a:t>
            </a:r>
            <a:r>
              <a:rPr lang="uk-UA" sz="2000" dirty="0">
                <a:solidFill>
                  <a:prstClr val="black"/>
                </a:solidFill>
              </a:rPr>
              <a:t>А- ланцюгами, а </a:t>
            </a:r>
            <a:r>
              <a:rPr lang="el-GR" sz="2000" dirty="0">
                <a:solidFill>
                  <a:prstClr val="black"/>
                </a:solidFill>
              </a:rPr>
              <a:t>β</a:t>
            </a:r>
            <a:r>
              <a:rPr lang="uk-UA" sz="2000" dirty="0">
                <a:solidFill>
                  <a:prstClr val="black"/>
                </a:solidFill>
              </a:rPr>
              <a:t>- ланцюг відсутній. </a:t>
            </a:r>
          </a:p>
          <a:p>
            <a:pPr algn="just" fontAlgn="auto">
              <a:spcBef>
                <a:spcPts val="0"/>
              </a:spcBef>
              <a:spcAft>
                <a:spcPts val="0"/>
              </a:spcAft>
              <a:defRPr/>
            </a:pPr>
            <a:r>
              <a:rPr lang="uk-UA" sz="2000" dirty="0">
                <a:solidFill>
                  <a:prstClr val="black"/>
                </a:solidFill>
              </a:rPr>
              <a:t>Показано, що також виникнення симптомів </a:t>
            </a:r>
            <a:r>
              <a:rPr lang="uk-UA" sz="2000" dirty="0" err="1">
                <a:solidFill>
                  <a:prstClr val="black"/>
                </a:solidFill>
              </a:rPr>
              <a:t>таласемії</a:t>
            </a:r>
            <a:r>
              <a:rPr lang="uk-UA" sz="2000" dirty="0">
                <a:solidFill>
                  <a:prstClr val="black"/>
                </a:solidFill>
              </a:rPr>
              <a:t> ( так званих </a:t>
            </a:r>
            <a:r>
              <a:rPr lang="el-GR" sz="2000" dirty="0">
                <a:solidFill>
                  <a:prstClr val="black"/>
                </a:solidFill>
              </a:rPr>
              <a:t>γ</a:t>
            </a:r>
            <a:r>
              <a:rPr lang="uk-UA" sz="2000" dirty="0">
                <a:solidFill>
                  <a:prstClr val="black"/>
                </a:solidFill>
              </a:rPr>
              <a:t>-,</a:t>
            </a:r>
            <a:r>
              <a:rPr lang="el-GR" sz="2000" dirty="0">
                <a:solidFill>
                  <a:prstClr val="black"/>
                </a:solidFill>
              </a:rPr>
              <a:t>δ</a:t>
            </a:r>
            <a:r>
              <a:rPr lang="uk-UA" sz="2000" dirty="0">
                <a:solidFill>
                  <a:prstClr val="black"/>
                </a:solidFill>
              </a:rPr>
              <a:t>-,</a:t>
            </a:r>
            <a:r>
              <a:rPr lang="ru-RU" sz="2000" dirty="0">
                <a:solidFill>
                  <a:prstClr val="black"/>
                </a:solidFill>
              </a:rPr>
              <a:t> </a:t>
            </a:r>
            <a:r>
              <a:rPr lang="el-GR" sz="2000" dirty="0">
                <a:solidFill>
                  <a:prstClr val="black"/>
                </a:solidFill>
              </a:rPr>
              <a:t>β</a:t>
            </a:r>
            <a:r>
              <a:rPr lang="uk-UA" sz="2000" dirty="0" err="1">
                <a:solidFill>
                  <a:prstClr val="black"/>
                </a:solidFill>
              </a:rPr>
              <a:t>-таласемій</a:t>
            </a:r>
            <a:r>
              <a:rPr lang="uk-UA" sz="2000" dirty="0">
                <a:solidFill>
                  <a:prstClr val="black"/>
                </a:solidFill>
              </a:rPr>
              <a:t>) може бути обумовлено </a:t>
            </a:r>
            <a:r>
              <a:rPr lang="uk-UA" sz="2000" dirty="0" err="1">
                <a:solidFill>
                  <a:prstClr val="black"/>
                </a:solidFill>
              </a:rPr>
              <a:t>делецією</a:t>
            </a:r>
            <a:r>
              <a:rPr lang="uk-UA" sz="2000" dirty="0">
                <a:solidFill>
                  <a:prstClr val="black"/>
                </a:solidFill>
              </a:rPr>
              <a:t> в регуляторному елементі </a:t>
            </a:r>
            <a:r>
              <a:rPr lang="uk-UA" sz="2000" dirty="0" err="1">
                <a:solidFill>
                  <a:prstClr val="black"/>
                </a:solidFill>
              </a:rPr>
              <a:t>глобінових</a:t>
            </a:r>
            <a:r>
              <a:rPr lang="uk-UA" sz="2000" dirty="0">
                <a:solidFill>
                  <a:prstClr val="black"/>
                </a:solidFill>
              </a:rPr>
              <a:t> генів. Передбачається, що цей регіон, </a:t>
            </a:r>
            <a:r>
              <a:rPr lang="en-US" sz="2000" dirty="0">
                <a:solidFill>
                  <a:prstClr val="black"/>
                </a:solidFill>
              </a:rPr>
              <a:t>LCR, </a:t>
            </a:r>
            <a:r>
              <a:rPr lang="uk-UA" sz="2000" dirty="0">
                <a:solidFill>
                  <a:prstClr val="black"/>
                </a:solidFill>
              </a:rPr>
              <a:t>знаходиться на відстані 100 т. п. н. від кластера </a:t>
            </a:r>
            <a:r>
              <a:rPr lang="uk-UA" sz="2000" dirty="0" err="1">
                <a:solidFill>
                  <a:prstClr val="black"/>
                </a:solidFill>
              </a:rPr>
              <a:t>глобінових</a:t>
            </a:r>
            <a:r>
              <a:rPr lang="uk-UA" sz="2000" dirty="0">
                <a:solidFill>
                  <a:prstClr val="black"/>
                </a:solidFill>
              </a:rPr>
              <a:t> генів і контролює його експресію в ході розвитку.</a:t>
            </a:r>
            <a:endParaRPr lang="ru-RU" sz="2000" dirty="0">
              <a:solidFill>
                <a:prstClr val="black"/>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8213" y="115888"/>
            <a:ext cx="4824412" cy="5064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400" b="1" dirty="0" err="1">
                <a:solidFill>
                  <a:srgbClr val="FF0000"/>
                </a:solidFill>
              </a:rPr>
              <a:t>Серповидноклітинна</a:t>
            </a:r>
            <a:r>
              <a:rPr lang="uk-UA" sz="2400" b="1" dirty="0">
                <a:solidFill>
                  <a:srgbClr val="FF0000"/>
                </a:solidFill>
              </a:rPr>
              <a:t> анемія</a:t>
            </a:r>
            <a:endParaRPr lang="ru-RU" sz="2400" b="1" dirty="0">
              <a:solidFill>
                <a:srgbClr val="FF0000"/>
              </a:solidFill>
            </a:endParaRPr>
          </a:p>
        </p:txBody>
      </p:sp>
      <p:sp>
        <p:nvSpPr>
          <p:cNvPr id="3" name="Прямоугольник 2"/>
          <p:cNvSpPr/>
          <p:nvPr/>
        </p:nvSpPr>
        <p:spPr>
          <a:xfrm>
            <a:off x="179388" y="622300"/>
            <a:ext cx="8785225" cy="27352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fontAlgn="auto">
              <a:spcBef>
                <a:spcPts val="0"/>
              </a:spcBef>
              <a:spcAft>
                <a:spcPts val="0"/>
              </a:spcAft>
              <a:defRPr/>
            </a:pPr>
            <a:r>
              <a:rPr lang="uk-UA" sz="2000" b="1" dirty="0" err="1">
                <a:solidFill>
                  <a:prstClr val="black"/>
                </a:solidFill>
                <a:cs typeface="Times New Roman" pitchFamily="18" charset="0"/>
              </a:rPr>
              <a:t>Серповидноклітинна</a:t>
            </a:r>
            <a:r>
              <a:rPr lang="uk-UA" sz="2000" b="1" dirty="0">
                <a:solidFill>
                  <a:prstClr val="black"/>
                </a:solidFill>
                <a:cs typeface="Times New Roman" pitchFamily="18" charset="0"/>
              </a:rPr>
              <a:t> анемія (СА) </a:t>
            </a:r>
            <a:r>
              <a:rPr lang="uk-UA" sz="2000" dirty="0">
                <a:solidFill>
                  <a:prstClr val="black"/>
                </a:solidFill>
                <a:cs typeface="Times New Roman" pitchFamily="18" charset="0"/>
              </a:rPr>
              <a:t>− група генетично гетерогенних захворювань, які виникають у </a:t>
            </a:r>
            <a:r>
              <a:rPr lang="uk-UA" sz="2000" dirty="0" err="1">
                <a:solidFill>
                  <a:prstClr val="black"/>
                </a:solidFill>
                <a:cs typeface="Times New Roman" pitchFamily="18" charset="0"/>
              </a:rPr>
              <a:t>гомо-</a:t>
            </a:r>
            <a:r>
              <a:rPr lang="uk-UA" sz="2000" dirty="0">
                <a:solidFill>
                  <a:prstClr val="black"/>
                </a:solidFill>
                <a:cs typeface="Times New Roman" pitchFamily="18" charset="0"/>
              </a:rPr>
              <a:t> і гетерозигот по мутації в гені </a:t>
            </a:r>
            <a:r>
              <a:rPr lang="el-GR" sz="2000" dirty="0">
                <a:solidFill>
                  <a:prstClr val="black"/>
                </a:solidFill>
                <a:cs typeface="Times New Roman" pitchFamily="18" charset="0"/>
              </a:rPr>
              <a:t>β</a:t>
            </a:r>
            <a:r>
              <a:rPr lang="uk-UA" sz="2000" dirty="0" err="1">
                <a:solidFill>
                  <a:prstClr val="black"/>
                </a:solidFill>
                <a:cs typeface="Times New Roman" pitchFamily="18" charset="0"/>
              </a:rPr>
              <a:t>-глобіна</a:t>
            </a:r>
            <a:r>
              <a:rPr lang="uk-UA" sz="2000" dirty="0">
                <a:solidFill>
                  <a:prstClr val="black"/>
                </a:solidFill>
                <a:cs typeface="Times New Roman" pitchFamily="18" charset="0"/>
              </a:rPr>
              <a:t>, яка детермінує серповидну форму еритроцитів. Причиною утворення </a:t>
            </a:r>
            <a:r>
              <a:rPr lang="uk-UA" sz="2000" dirty="0" err="1">
                <a:solidFill>
                  <a:prstClr val="black"/>
                </a:solidFill>
                <a:cs typeface="Times New Roman" pitchFamily="18" charset="0"/>
              </a:rPr>
              <a:t>гемоглобігу</a:t>
            </a:r>
            <a:r>
              <a:rPr lang="uk-UA" sz="2000" dirty="0">
                <a:solidFill>
                  <a:prstClr val="black"/>
                </a:solidFill>
                <a:cs typeface="Times New Roman" pitchFamily="18" charset="0"/>
              </a:rPr>
              <a:t> </a:t>
            </a:r>
            <a:r>
              <a:rPr lang="en-US" sz="2000" dirty="0">
                <a:solidFill>
                  <a:prstClr val="black"/>
                </a:solidFill>
                <a:latin typeface="Times New Roman" pitchFamily="18" charset="0"/>
                <a:cs typeface="Times New Roman" pitchFamily="18" charset="0"/>
              </a:rPr>
              <a:t>S</a:t>
            </a:r>
            <a:r>
              <a:rPr lang="uk-UA" sz="2000" dirty="0">
                <a:solidFill>
                  <a:prstClr val="black"/>
                </a:solidFill>
                <a:cs typeface="Times New Roman" pitchFamily="18" charset="0"/>
              </a:rPr>
              <a:t> являється точкова мутація, в результаті якої в 6-му положенні поліпептидного ланцюга </a:t>
            </a:r>
            <a:r>
              <a:rPr lang="el-GR" sz="2000" dirty="0">
                <a:solidFill>
                  <a:prstClr val="black"/>
                </a:solidFill>
                <a:cs typeface="Times New Roman" pitchFamily="18" charset="0"/>
              </a:rPr>
              <a:t>β</a:t>
            </a:r>
            <a:r>
              <a:rPr lang="uk-UA" sz="2000" dirty="0" err="1">
                <a:solidFill>
                  <a:prstClr val="black"/>
                </a:solidFill>
                <a:cs typeface="Times New Roman" pitchFamily="18" charset="0"/>
              </a:rPr>
              <a:t>-глобіна</a:t>
            </a:r>
            <a:r>
              <a:rPr lang="uk-UA" sz="2000" dirty="0">
                <a:solidFill>
                  <a:prstClr val="black"/>
                </a:solidFill>
                <a:cs typeface="Times New Roman" pitchFamily="18" charset="0"/>
              </a:rPr>
              <a:t> амінокислота валін замінюється на глутамін. Ця заміна призводить до зниженої розчинності </a:t>
            </a:r>
            <a:r>
              <a:rPr lang="uk-UA" sz="2000" dirty="0" err="1">
                <a:solidFill>
                  <a:prstClr val="black"/>
                </a:solidFill>
                <a:cs typeface="Times New Roman" pitchFamily="18" charset="0"/>
              </a:rPr>
              <a:t>гемоглобіна</a:t>
            </a:r>
            <a:r>
              <a:rPr lang="uk-UA" sz="2000" dirty="0">
                <a:solidFill>
                  <a:prstClr val="black"/>
                </a:solidFill>
                <a:cs typeface="Times New Roman" pitchFamily="18" charset="0"/>
              </a:rPr>
              <a:t> і підвищення його полімеризації, що в свою чергу обумовлює зміну форми еритроцита на серповидну. Такі еритроцити стають ригідними. Втрачають пластичність, закупорюють дрібні судини і </a:t>
            </a:r>
            <a:r>
              <a:rPr lang="uk-UA" sz="2000" dirty="0" err="1">
                <a:solidFill>
                  <a:prstClr val="black"/>
                </a:solidFill>
                <a:cs typeface="Times New Roman" pitchFamily="18" charset="0"/>
              </a:rPr>
              <a:t>гемолізуються</a:t>
            </a:r>
            <a:r>
              <a:rPr lang="uk-UA" sz="2000" dirty="0">
                <a:solidFill>
                  <a:prstClr val="black"/>
                </a:solidFill>
                <a:cs typeface="Times New Roman" pitchFamily="18" charset="0"/>
              </a:rPr>
              <a:t>.  </a:t>
            </a:r>
            <a:endParaRPr lang="ru-RU" sz="2000" dirty="0">
              <a:solidFill>
                <a:prstClr val="black"/>
              </a:solidFill>
              <a:cs typeface="Times New Roman" pitchFamily="18" charset="0"/>
            </a:endParaRPr>
          </a:p>
        </p:txBody>
      </p:sp>
      <p:pic>
        <p:nvPicPr>
          <p:cNvPr id="188420" name="Picture 2"/>
          <p:cNvPicPr>
            <a:picLocks noChangeAspect="1" noChangeArrowheads="1"/>
          </p:cNvPicPr>
          <p:nvPr/>
        </p:nvPicPr>
        <p:blipFill>
          <a:blip r:embed="rId3" cstate="print"/>
          <a:srcRect/>
          <a:stretch>
            <a:fillRect/>
          </a:stretch>
        </p:blipFill>
        <p:spPr bwMode="auto">
          <a:xfrm>
            <a:off x="190500" y="3405188"/>
            <a:ext cx="8785225" cy="3313112"/>
          </a:xfrm>
          <a:prstGeom prst="rect">
            <a:avLst/>
          </a:prstGeom>
          <a:noFill/>
          <a:ln w="9525">
            <a:solidFill>
              <a:schemeClr val="tx1"/>
            </a:solid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727200" y="90488"/>
            <a:ext cx="5689600" cy="431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sz="2400" b="1" dirty="0" err="1">
                <a:solidFill>
                  <a:srgbClr val="FF0000"/>
                </a:solidFill>
              </a:rPr>
              <a:t>Еритроцитарні</a:t>
            </a:r>
            <a:r>
              <a:rPr lang="uk-UA" sz="2400" b="1" dirty="0">
                <a:solidFill>
                  <a:srgbClr val="FF0000"/>
                </a:solidFill>
              </a:rPr>
              <a:t> </a:t>
            </a:r>
            <a:r>
              <a:rPr lang="uk-UA" sz="2400" b="1" dirty="0" err="1">
                <a:solidFill>
                  <a:srgbClr val="FF0000"/>
                </a:solidFill>
              </a:rPr>
              <a:t>мембранопатії</a:t>
            </a:r>
            <a:endParaRPr lang="ru-RU" sz="2400" b="1" dirty="0">
              <a:solidFill>
                <a:srgbClr val="FF0000"/>
              </a:solidFill>
            </a:endParaRPr>
          </a:p>
        </p:txBody>
      </p:sp>
      <p:sp>
        <p:nvSpPr>
          <p:cNvPr id="3" name="Прямоугольник 2"/>
          <p:cNvSpPr>
            <a:spLocks noRot="1" noChangeAspect="1" noMove="1" noResize="1" noEditPoints="1" noAdjustHandles="1" noChangeArrowheads="1" noChangeShapeType="1" noTextEdit="1"/>
          </p:cNvSpPr>
          <p:nvPr/>
        </p:nvSpPr>
        <p:spPr>
          <a:xfrm>
            <a:off x="323528" y="620688"/>
            <a:ext cx="8496944" cy="6120680"/>
          </a:xfrm>
          <a:prstGeom prst="rect">
            <a:avLst/>
          </a:prstGeom>
          <a:blipFill rotWithShape="1">
            <a:blip r:embed="rId3" cstate="print"/>
            <a:stretch>
              <a:fillRect l="-644" r="-644"/>
            </a:stretch>
          </a:blipFill>
          <a:ln/>
        </p:spPr>
        <p:txBody>
          <a:bodyPr/>
          <a:lstStyle/>
          <a:p>
            <a:pPr fontAlgn="auto">
              <a:spcBef>
                <a:spcPts val="0"/>
              </a:spcBef>
              <a:spcAft>
                <a:spcPts val="0"/>
              </a:spcAft>
              <a:defRPr/>
            </a:pPr>
            <a:r>
              <a:rPr lang="ru-RU">
                <a:noFill/>
                <a:latin typeface="+mn-lt"/>
                <a:cs typeface="+mn-cs"/>
              </a:rPr>
              <a:t>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pic>
        <p:nvPicPr>
          <p:cNvPr id="190466" name="Picture 2" descr="C:\Users\САША\Desktop\p0540.png"/>
          <p:cNvPicPr>
            <a:picLocks noChangeAspect="1" noChangeArrowheads="1"/>
          </p:cNvPicPr>
          <p:nvPr/>
        </p:nvPicPr>
        <p:blipFill>
          <a:blip r:embed="rId3" cstate="print"/>
          <a:srcRect l="4884" t="6644" r="5870" b="57310"/>
          <a:stretch>
            <a:fillRect/>
          </a:stretch>
        </p:blipFill>
        <p:spPr bwMode="auto">
          <a:xfrm>
            <a:off x="179388" y="549275"/>
            <a:ext cx="8713787" cy="5472113"/>
          </a:xfrm>
          <a:prstGeom prst="rect">
            <a:avLst/>
          </a:prstGeom>
          <a:noFill/>
          <a:ln w="9525">
            <a:solidFill>
              <a:schemeClr val="tx1"/>
            </a:solid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Заголовок 1"/>
          <p:cNvSpPr>
            <a:spLocks noGrp="1"/>
          </p:cNvSpPr>
          <p:nvPr>
            <p:ph type="title"/>
          </p:nvPr>
        </p:nvSpPr>
        <p:spPr/>
        <p:txBody>
          <a:bodyPr/>
          <a:lstStyle/>
          <a:p>
            <a:pPr eaLnBrk="1" hangingPunct="1"/>
            <a:endParaRPr lang="ru-RU" smtClean="0"/>
          </a:p>
        </p:txBody>
      </p:sp>
      <p:sp>
        <p:nvSpPr>
          <p:cNvPr id="191490" name="Содержимое 2"/>
          <p:cNvSpPr>
            <a:spLocks noGrp="1"/>
          </p:cNvSpPr>
          <p:nvPr>
            <p:ph idx="1"/>
          </p:nvPr>
        </p:nvSpPr>
        <p:spPr/>
        <p:txBody>
          <a:bodyPr/>
          <a:lstStyle/>
          <a:p>
            <a:pPr eaLnBrk="1" hangingPunct="1"/>
            <a:endParaRPr lang="ru-RU" smtClean="0"/>
          </a:p>
        </p:txBody>
      </p:sp>
      <p:pic>
        <p:nvPicPr>
          <p:cNvPr id="191491" name="Picture 3" descr="C:\Users\Nastya\Desktop\хромосома.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734987" y="1357298"/>
            <a:ext cx="7929617" cy="2123658"/>
          </a:xfrm>
          <a:prstGeom prst="rect">
            <a:avLst/>
          </a:prstGeom>
          <a:noFill/>
        </p:spPr>
        <p:txBody>
          <a:bodyPr>
            <a:spAutoFit/>
          </a:bodyPr>
          <a:lstStyle/>
          <a:p>
            <a:pPr fontAlgn="auto">
              <a:spcBef>
                <a:spcPts val="0"/>
              </a:spcBef>
              <a:spcAft>
                <a:spcPts val="0"/>
              </a:spcAft>
              <a:defRPr/>
            </a:pPr>
            <a:r>
              <a:rPr lang="uk-UA"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Хромосомні хвороби у людини</a:t>
            </a:r>
            <a:r>
              <a:rPr lang="uk-UA" dirty="0">
                <a:solidFill>
                  <a:prstClr val="black"/>
                </a:solidFill>
                <a:latin typeface="+mn-lt"/>
                <a:cs typeface="+mn-cs"/>
              </a:rPr>
              <a:t>. </a:t>
            </a:r>
            <a:endParaRPr lang="ru-RU" dirty="0">
              <a:solidFill>
                <a:prstClr val="black"/>
              </a:solidFill>
              <a:latin typeface="+mn-lt"/>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Заголовок 1"/>
          <p:cNvSpPr>
            <a:spLocks noGrp="1"/>
          </p:cNvSpPr>
          <p:nvPr>
            <p:ph type="title"/>
          </p:nvPr>
        </p:nvSpPr>
        <p:spPr/>
        <p:txBody>
          <a:bodyPr/>
          <a:lstStyle/>
          <a:p>
            <a:pPr eaLnBrk="1" hangingPunct="1"/>
            <a:endParaRPr lang="ru-RU" smtClean="0"/>
          </a:p>
        </p:txBody>
      </p:sp>
      <p:sp>
        <p:nvSpPr>
          <p:cNvPr id="192514" name="Содержимое 2"/>
          <p:cNvSpPr>
            <a:spLocks noGrp="1"/>
          </p:cNvSpPr>
          <p:nvPr>
            <p:ph idx="1"/>
          </p:nvPr>
        </p:nvSpPr>
        <p:spPr/>
        <p:txBody>
          <a:bodyPr/>
          <a:lstStyle/>
          <a:p>
            <a:pPr eaLnBrk="1" hangingPunct="1"/>
            <a:endParaRPr lang="ru-RU" smtClean="0"/>
          </a:p>
        </p:txBody>
      </p:sp>
      <p:pic>
        <p:nvPicPr>
          <p:cNvPr id="192515" name="Picture 2" descr="C:\Users\Nastya\Desktop\Хромосома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2516" name="TextBox 4"/>
          <p:cNvSpPr txBox="1">
            <a:spLocks noChangeArrowheads="1"/>
          </p:cNvSpPr>
          <p:nvPr/>
        </p:nvSpPr>
        <p:spPr bwMode="auto">
          <a:xfrm>
            <a:off x="357188" y="428625"/>
            <a:ext cx="8572500" cy="6121400"/>
          </a:xfrm>
          <a:prstGeom prst="rect">
            <a:avLst/>
          </a:prstGeom>
          <a:noFill/>
          <a:ln w="9525">
            <a:noFill/>
            <a:miter lim="800000"/>
            <a:headEnd/>
            <a:tailEnd/>
          </a:ln>
        </p:spPr>
        <p:txBody>
          <a:bodyPr>
            <a:spAutoFit/>
          </a:bodyPr>
          <a:lstStyle/>
          <a:p>
            <a:pPr marL="342900" indent="-342900">
              <a:spcBef>
                <a:spcPct val="20000"/>
              </a:spcBef>
              <a:buClr>
                <a:srgbClr val="00C8C3"/>
              </a:buClr>
              <a:buSzPct val="65000"/>
              <a:buFont typeface="Wingdings" pitchFamily="2" charset="2"/>
              <a:buChar char="n"/>
            </a:pPr>
            <a:r>
              <a:rPr lang="uk-UA" sz="2400" b="1" u="sng">
                <a:latin typeface="Times New Roman" pitchFamily="18" charset="0"/>
                <a:cs typeface="Times New Roman" pitchFamily="18" charset="0"/>
              </a:rPr>
              <a:t>Хромосомні хвороби </a:t>
            </a:r>
            <a:r>
              <a:rPr lang="uk-UA" sz="2000" b="1">
                <a:latin typeface="Times New Roman" pitchFamily="18" charset="0"/>
                <a:cs typeface="Times New Roman" pitchFamily="18" charset="0"/>
              </a:rPr>
              <a:t>– велика група природжених спадкових хвороб, які клінічно характеризуються множинними вадами розвитку, в основі яких лежать числові або структурні зміни хромосом.</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Найбільш повні дані про частоту і розповсюдження хромосомних хвороб можна отримати на основі цитогенетичних досліджень спонтанних абортів, мертвонароджених і новонароджених з природженими вадами розвитку. </a:t>
            </a:r>
          </a:p>
          <a:p>
            <a:pPr marL="342900" indent="-342900">
              <a:spcBef>
                <a:spcPct val="20000"/>
              </a:spcBef>
              <a:buClr>
                <a:srgbClr val="00C8C3"/>
              </a:buClr>
              <a:buSzPct val="65000"/>
              <a:buFont typeface="Wingdings" pitchFamily="2" charset="2"/>
              <a:buChar char="n"/>
            </a:pPr>
            <a:r>
              <a:rPr lang="uk-UA" sz="2000" b="1" i="1">
                <a:latin typeface="Times New Roman" pitchFamily="18" charset="0"/>
                <a:cs typeface="Times New Roman" pitchFamily="18" charset="0"/>
              </a:rPr>
              <a:t>Хромосомні аберації (порушення):</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Серед новонароджених зустрічаються приблизно в 1 % дітей</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Серед дітей, які народилися із затримкою психомоторного розвитку і які мають вади розвитку – від 10 до 30 %. </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Більш як 50 % спонтанних абортів в 1 триместрі вагітності пов’язані з хромосомними абераціями.</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У хворих з порушенням статевої диференціації від 20 до 50 %. </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У хворих з первинною і вторинною аменореєю від 10 до 50 %.</a:t>
            </a:r>
          </a:p>
          <a:p>
            <a:pPr marL="342900" indent="-342900">
              <a:spcBef>
                <a:spcPct val="20000"/>
              </a:spcBef>
              <a:buClr>
                <a:srgbClr val="00C8C3"/>
              </a:buClr>
              <a:buSzPct val="65000"/>
              <a:buFont typeface="Wingdings" pitchFamily="2" charset="2"/>
              <a:buChar char="n"/>
            </a:pPr>
            <a:r>
              <a:rPr lang="uk-UA" sz="2000" b="1">
                <a:latin typeface="Times New Roman" pitchFamily="18" charset="0"/>
                <a:cs typeface="Times New Roman" pitchFamily="18" charset="0"/>
              </a:rPr>
              <a:t> Структурні хромосомні перебудови у 5 % подружніх пар є причиною звичного не виношування вагітності.</a:t>
            </a:r>
            <a:endParaRPr lang="ru-RU" sz="2000" b="1">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Рисунок 3"/>
          <p:cNvPicPr>
            <a:picLocks noChangeAspect="1"/>
          </p:cNvPicPr>
          <p:nvPr/>
        </p:nvPicPr>
        <p:blipFill>
          <a:blip r:embed="rId2" cstate="print"/>
          <a:srcRect l="11569" t="28629" r="16537" b="41373"/>
          <a:stretch>
            <a:fillRect/>
          </a:stretch>
        </p:blipFill>
        <p:spPr bwMode="auto">
          <a:xfrm>
            <a:off x="609600" y="1169988"/>
            <a:ext cx="8143875" cy="453231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Прямоугольник 1"/>
          <p:cNvSpPr>
            <a:spLocks noChangeArrowheads="1"/>
          </p:cNvSpPr>
          <p:nvPr/>
        </p:nvSpPr>
        <p:spPr bwMode="auto">
          <a:xfrm>
            <a:off x="1022350" y="995363"/>
            <a:ext cx="7512050" cy="4364037"/>
          </a:xfrm>
          <a:prstGeom prst="rect">
            <a:avLst/>
          </a:prstGeom>
          <a:noFill/>
          <a:ln w="9525">
            <a:noFill/>
            <a:miter lim="800000"/>
            <a:headEnd/>
            <a:tailEnd/>
          </a:ln>
        </p:spPr>
        <p:txBody>
          <a:bodyPr>
            <a:spAutoFit/>
          </a:bodyPr>
          <a:lstStyle/>
          <a:p>
            <a:pPr marL="114300" indent="215900">
              <a:spcAft>
                <a:spcPts val="300"/>
              </a:spcAft>
            </a:pPr>
            <a:r>
              <a:rPr lang="uk-UA" b="1" i="1">
                <a:solidFill>
                  <a:srgbClr val="000000"/>
                </a:solidFill>
                <a:latin typeface="Times New Roman" pitchFamily="18" charset="0"/>
                <a:cs typeface="Times New Roman" pitchFamily="18" charset="0"/>
              </a:rPr>
              <a:t>Біологічні мутагени.</a:t>
            </a:r>
            <a:r>
              <a:rPr lang="uk-UA">
                <a:latin typeface="Times New Roman" pitchFamily="18" charset="0"/>
                <a:cs typeface="Times New Roman" pitchFamily="18" charset="0"/>
              </a:rPr>
              <a:t> Існує ряд організмів, які, проникаючи в організм людини, стають джерелами ураження ДНК свого хазяїна. Це віруси, бактерії, найпростіші, гельмінти.</a:t>
            </a:r>
          </a:p>
          <a:p>
            <a:pPr marL="114300" indent="215900">
              <a:spcAft>
                <a:spcPts val="325"/>
              </a:spcAft>
            </a:pPr>
            <a:r>
              <a:rPr lang="uk-UA">
                <a:latin typeface="Times New Roman" pitchFamily="18" charset="0"/>
                <a:cs typeface="Times New Roman" pitchFamily="18" charset="0"/>
              </a:rPr>
              <a:t>Установлено, що в ряді випадків живі вакцини з пригніченою вірулентністю здатні індукувати мутації.</a:t>
            </a:r>
          </a:p>
          <a:p>
            <a:pPr marL="114300" indent="215900">
              <a:spcAft>
                <a:spcPts val="288"/>
              </a:spcAft>
            </a:pPr>
            <a:r>
              <a:rPr lang="uk-UA">
                <a:latin typeface="Times New Roman" pitchFamily="18" charset="0"/>
                <a:cs typeface="Times New Roman" pitchFamily="18" charset="0"/>
              </a:rPr>
              <a:t>Мутагенні властивості мають токсини деяких організмів, особливо пліснявих грибів, непатогенні віруси, антибіотики, афлотоксини, гормони (природні і синтетичні).</a:t>
            </a:r>
          </a:p>
          <a:p>
            <a:pPr marL="114300" indent="215900">
              <a:spcAft>
                <a:spcPts val="288"/>
              </a:spcAft>
            </a:pPr>
            <a:r>
              <a:rPr lang="uk-UA" b="1" i="1">
                <a:solidFill>
                  <a:srgbClr val="000000"/>
                </a:solidFill>
                <a:latin typeface="Times New Roman" pitchFamily="18" charset="0"/>
                <a:cs typeface="Times New Roman" pitchFamily="18" charset="0"/>
              </a:rPr>
              <a:t>Комутагени</a:t>
            </a:r>
            <a:r>
              <a:rPr lang="uk-UA">
                <a:latin typeface="Times New Roman" pitchFamily="18" charset="0"/>
                <a:cs typeface="Times New Roman" pitchFamily="18" charset="0"/>
              </a:rPr>
              <a:t> — це речовини, які не здатні до мутагенної дії, але вони посилюють дію мутагенних чинників. Комутагеном вважається кофеїн, який впливає на спонтанний та індуктивний мутагенез.</a:t>
            </a:r>
          </a:p>
          <a:p>
            <a:pPr marL="114300" indent="215900">
              <a:spcAft>
                <a:spcPts val="250"/>
              </a:spcAft>
            </a:pPr>
            <a:r>
              <a:rPr lang="uk-UA">
                <a:latin typeface="Times New Roman" pitchFamily="18" charset="0"/>
                <a:cs typeface="Times New Roman" pitchFamily="18" charset="0"/>
              </a:rPr>
              <a:t>Комутагененну дію мають деякі фармакологічні засоби (нестероїдні, протизапальні препарати — тепоксикам, лорноксикам; верапаміл, фендимін тощо), токсини гельмінтів, деякі речовини, які використовують у харчових добавках, косметиці, мийних засобах тощо.</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Прямоугольник 3"/>
          <p:cNvSpPr>
            <a:spLocks noChangeArrowheads="1"/>
          </p:cNvSpPr>
          <p:nvPr/>
        </p:nvSpPr>
        <p:spPr bwMode="auto">
          <a:xfrm>
            <a:off x="417513" y="349250"/>
            <a:ext cx="7974012" cy="5934075"/>
          </a:xfrm>
          <a:prstGeom prst="rect">
            <a:avLst/>
          </a:prstGeom>
          <a:noFill/>
          <a:ln w="9525">
            <a:noFill/>
            <a:miter lim="800000"/>
            <a:headEnd/>
            <a:tailEnd/>
          </a:ln>
        </p:spPr>
        <p:txBody>
          <a:bodyPr>
            <a:spAutoFit/>
          </a:bodyPr>
          <a:lstStyle/>
          <a:p>
            <a:pPr indent="304800" eaLnBrk="0" hangingPunct="0"/>
            <a:r>
              <a:rPr lang="uk-UA" altLang="uk-UA" sz="2400">
                <a:latin typeface="Times New Roman" pitchFamily="18" charset="0"/>
                <a:cs typeface="Times New Roman" pitchFamily="18" charset="0"/>
              </a:rPr>
              <a:t>Так, втрата (делеція) невеликої ділянки 21-ї хромосоми в людини спричинює тяжке захворювання крові — гострий лейкоз, втрата короткого плеча 5-ї пари призводить до синдрому котячого крику. Типові ознаки синдрому: незвичний крик дитини, який нагадує нявчання кота, мікроцефалія, розумова відсталість, антимонголоїдний розріз очей, косоокість, мала маса тіла новонародженого, м’язова гіпотонія, місяцеподібне обличчя, низько розміщені і деформовані вуха, аномалії розвитку нирок, серця, скелета, коротка шия, часто пахові грижі.</a:t>
            </a:r>
            <a:endParaRPr lang="uk-UA" altLang="uk-UA" sz="2400">
              <a:solidFill>
                <a:srgbClr val="000000"/>
              </a:solidFill>
              <a:latin typeface="Times New Roman" pitchFamily="18" charset="0"/>
              <a:ea typeface="Arial Unicode MS" pitchFamily="34" charset="-128"/>
              <a:cs typeface="Times New Roman" pitchFamily="18" charset="0"/>
            </a:endParaRPr>
          </a:p>
          <a:p>
            <a:pPr indent="304800" eaLnBrk="0" hangingPunct="0"/>
            <a:r>
              <a:rPr lang="uk-UA" altLang="uk-UA" sz="2400">
                <a:solidFill>
                  <a:srgbClr val="000000"/>
                </a:solidFill>
                <a:latin typeface="Times New Roman" pitchFamily="18" charset="0"/>
                <a:ea typeface="Arial Unicode MS" pitchFamily="34" charset="-128"/>
                <a:cs typeface="Times New Roman" pitchFamily="18" charset="0"/>
              </a:rPr>
              <a:t>При</a:t>
            </a:r>
            <a:r>
              <a:rPr lang="uk-UA" altLang="uk-UA" sz="2400">
                <a:solidFill>
                  <a:srgbClr val="000000"/>
                </a:solidFill>
                <a:latin typeface="Times New Roman" pitchFamily="18" charset="0"/>
                <a:cs typeface="Times New Roman" pitchFamily="18" charset="0"/>
              </a:rPr>
              <a:t> </a:t>
            </a:r>
            <a:r>
              <a:rPr lang="uk-UA" altLang="uk-UA" sz="2400">
                <a:solidFill>
                  <a:srgbClr val="000000"/>
                </a:solidFill>
                <a:latin typeface="Times New Roman" pitchFamily="18" charset="0"/>
                <a:ea typeface="Arial Unicode MS" pitchFamily="34" charset="-128"/>
                <a:cs typeface="Arial Unicode MS" pitchFamily="34" charset="-128"/>
              </a:rPr>
              <a:t>синдромі делецїї довгого плеча 18-ї пари спостерігаються мікроцефалія, глибока розумова відсталість, аномалії статевих органів, дисморфії обличчя, глибоко посаджені деформовані очі, деформовані вушні раковини, довгі руки з конусоподібними пальцями, вади серця, нирок.</a:t>
            </a:r>
            <a:r>
              <a:rPr lang="uk-UA" altLang="uk-UA" sz="2400">
                <a:latin typeface="Times New Roman" pitchFamily="18" charset="0"/>
                <a:cs typeface="Times New Roman" pitchFamily="18" charset="0"/>
              </a:rPr>
              <a:t>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25487"/>
          </a:xfrm>
        </p:spPr>
        <p:txBody>
          <a:bodyPr>
            <a:normAutofit fontScale="90000"/>
          </a:bodyPr>
          <a:lstStyle/>
          <a:p>
            <a:pPr eaLnBrk="1" fontAlgn="auto" hangingPunct="1">
              <a:spcAft>
                <a:spcPts val="0"/>
              </a:spcAft>
              <a:defRPr/>
            </a:pPr>
            <a:r>
              <a:rPr lang="ru-RU" sz="5300" dirty="0" smtClean="0">
                <a:latin typeface="Times New Roman" pitchFamily="18" charset="0"/>
                <a:cs typeface="Times New Roman" pitchFamily="18" charset="0"/>
              </a:rPr>
              <a:t>Синдром «</a:t>
            </a:r>
            <a:r>
              <a:rPr lang="ru-RU" sz="5300" dirty="0" err="1" smtClean="0">
                <a:latin typeface="Times New Roman" pitchFamily="18" charset="0"/>
                <a:cs typeface="Times New Roman" pitchFamily="18" charset="0"/>
              </a:rPr>
              <a:t>кошачого</a:t>
            </a:r>
            <a:r>
              <a:rPr lang="ru-RU" sz="5300" dirty="0" smtClean="0">
                <a:latin typeface="Times New Roman" pitchFamily="18" charset="0"/>
                <a:cs typeface="Times New Roman" pitchFamily="18" charset="0"/>
              </a:rPr>
              <a:t> крику»</a:t>
            </a:r>
            <a:r>
              <a:rPr lang="ru-RU" dirty="0" smtClean="0"/>
              <a:t/>
            </a:r>
            <a:br>
              <a:rPr lang="ru-RU" dirty="0" smtClean="0"/>
            </a:br>
            <a:endParaRPr lang="ru-RU" dirty="0"/>
          </a:p>
        </p:txBody>
      </p:sp>
      <p:sp>
        <p:nvSpPr>
          <p:cNvPr id="195586" name="Содержимое 2"/>
          <p:cNvSpPr>
            <a:spLocks noGrp="1"/>
          </p:cNvSpPr>
          <p:nvPr>
            <p:ph idx="1"/>
          </p:nvPr>
        </p:nvSpPr>
        <p:spPr>
          <a:xfrm>
            <a:off x="214313" y="714375"/>
            <a:ext cx="8715375" cy="5786438"/>
          </a:xfrm>
        </p:spPr>
        <p:txBody>
          <a:bodyPr/>
          <a:lstStyle/>
          <a:p>
            <a:pPr eaLnBrk="1" hangingPunct="1">
              <a:lnSpc>
                <a:spcPct val="90000"/>
              </a:lnSpc>
            </a:pPr>
            <a:r>
              <a:rPr lang="ru-RU" sz="2000" smtClean="0">
                <a:latin typeface="Times New Roman" pitchFamily="18" charset="0"/>
                <a:cs typeface="Times New Roman" pitchFamily="18" charset="0"/>
              </a:rPr>
              <a:t>В основі делеція короткого плеча 5-ї хромосоми.Вперше описаний Леженом у 1963 р.</a:t>
            </a:r>
          </a:p>
          <a:p>
            <a:pPr eaLnBrk="1" hangingPunct="1">
              <a:lnSpc>
                <a:spcPct val="90000"/>
              </a:lnSpc>
            </a:pPr>
            <a:r>
              <a:rPr lang="ru-RU" sz="2000" smtClean="0">
                <a:latin typeface="Times New Roman" pitchFamily="18" charset="0"/>
                <a:cs typeface="Times New Roman" pitchFamily="18" charset="0"/>
              </a:rPr>
              <a:t>Ознака синдрому - незвичайний плач дітей, що нагадує муркотіння або крик кішки.Це пов’язано із патологією гортані або голосових зв’язок. Однак із віком цей крик зникає.</a:t>
            </a:r>
          </a:p>
          <a:p>
            <a:pPr eaLnBrk="1" hangingPunct="1">
              <a:lnSpc>
                <a:spcPct val="90000"/>
              </a:lnSpc>
            </a:pPr>
            <a:r>
              <a:rPr lang="ru-RU" sz="2000" smtClean="0">
                <a:latin typeface="Times New Roman" pitchFamily="18" charset="0"/>
                <a:cs typeface="Times New Roman" pitchFamily="18" charset="0"/>
              </a:rPr>
              <a:t>Клінічна картина синдрому значно варіює. Найбільш типовим, окрім «кошачого крику», є розумова та фізична недорозвиненість, мікроцефалія (аномально зменшена голова)</a:t>
            </a:r>
          </a:p>
          <a:p>
            <a:pPr eaLnBrk="1" hangingPunct="1">
              <a:lnSpc>
                <a:spcPct val="90000"/>
              </a:lnSpc>
            </a:pPr>
            <a:r>
              <a:rPr lang="ru-RU" sz="2000" smtClean="0">
                <a:latin typeface="Times New Roman" pitchFamily="18" charset="0"/>
                <a:cs typeface="Times New Roman" pitchFamily="18" charset="0"/>
              </a:rPr>
              <a:t>Характерний зовнішній вигляд хворих:</a:t>
            </a:r>
          </a:p>
          <a:p>
            <a:pPr eaLnBrk="1" hangingPunct="1">
              <a:lnSpc>
                <a:spcPct val="90000"/>
              </a:lnSpc>
            </a:pPr>
            <a:r>
              <a:rPr lang="ru-RU" sz="2000" smtClean="0">
                <a:latin typeface="Times New Roman" pitchFamily="18" charset="0"/>
                <a:cs typeface="Times New Roman" pitchFamily="18" charset="0"/>
              </a:rPr>
              <a:t>Місяцеподібне обличчя (лялькове)</a:t>
            </a:r>
          </a:p>
          <a:p>
            <a:pPr eaLnBrk="1" hangingPunct="1">
              <a:lnSpc>
                <a:spcPct val="90000"/>
              </a:lnSpc>
              <a:buFont typeface="Wingdings 2" pitchFamily="18" charset="2"/>
              <a:buNone/>
            </a:pPr>
            <a:r>
              <a:rPr lang="ru-RU" sz="2000" smtClean="0">
                <a:latin typeface="Times New Roman" pitchFamily="18" charset="0"/>
                <a:cs typeface="Times New Roman" pitchFamily="18" charset="0"/>
              </a:rPr>
              <a:t>      мікрогенія (малі розміри верхньої щелепи)</a:t>
            </a:r>
          </a:p>
          <a:p>
            <a:pPr eaLnBrk="1" hangingPunct="1">
              <a:lnSpc>
                <a:spcPct val="90000"/>
              </a:lnSpc>
            </a:pPr>
            <a:r>
              <a:rPr lang="ru-RU" sz="2000" smtClean="0">
                <a:latin typeface="Times New Roman" pitchFamily="18" charset="0"/>
                <a:cs typeface="Times New Roman" pitchFamily="18" charset="0"/>
              </a:rPr>
              <a:t> епікант монгольська складка</a:t>
            </a:r>
          </a:p>
          <a:p>
            <a:pPr eaLnBrk="1" hangingPunct="1">
              <a:lnSpc>
                <a:spcPct val="90000"/>
              </a:lnSpc>
            </a:pPr>
            <a:r>
              <a:rPr lang="ru-RU" sz="2000" smtClean="0">
                <a:latin typeface="Times New Roman" pitchFamily="18" charset="0"/>
                <a:cs typeface="Times New Roman" pitchFamily="18" charset="0"/>
              </a:rPr>
              <a:t> високе піднебіння</a:t>
            </a:r>
          </a:p>
          <a:p>
            <a:pPr eaLnBrk="1" hangingPunct="1">
              <a:lnSpc>
                <a:spcPct val="90000"/>
              </a:lnSpc>
            </a:pPr>
            <a:r>
              <a:rPr lang="ru-RU" sz="2000" smtClean="0">
                <a:latin typeface="Times New Roman" pitchFamily="18" charset="0"/>
                <a:cs typeface="Times New Roman" pitchFamily="18" charset="0"/>
              </a:rPr>
              <a:t> плоска спинка носу</a:t>
            </a:r>
          </a:p>
          <a:p>
            <a:pPr eaLnBrk="1" hangingPunct="1">
              <a:lnSpc>
                <a:spcPct val="90000"/>
              </a:lnSpc>
            </a:pPr>
            <a:r>
              <a:rPr lang="ru-RU" sz="2000" smtClean="0">
                <a:latin typeface="Times New Roman" pitchFamily="18" charset="0"/>
                <a:cs typeface="Times New Roman" pitchFamily="18" charset="0"/>
              </a:rPr>
              <a:t> косоокість (страбізм)</a:t>
            </a:r>
          </a:p>
          <a:p>
            <a:pPr eaLnBrk="1" hangingPunct="1">
              <a:lnSpc>
                <a:spcPct val="90000"/>
              </a:lnSpc>
            </a:pPr>
            <a:r>
              <a:rPr lang="ru-RU" sz="2000" smtClean="0">
                <a:latin typeface="Times New Roman" pitchFamily="18" charset="0"/>
                <a:cs typeface="Times New Roman" pitchFamily="18" charset="0"/>
              </a:rPr>
              <a:t> вушні раковини</a:t>
            </a:r>
          </a:p>
          <a:p>
            <a:pPr eaLnBrk="1" hangingPunct="1">
              <a:lnSpc>
                <a:spcPct val="90000"/>
              </a:lnSpc>
              <a:buFont typeface="Wingdings 2" pitchFamily="18" charset="2"/>
              <a:buNone/>
            </a:pPr>
            <a:r>
              <a:rPr lang="ru-RU" sz="2000" smtClean="0">
                <a:latin typeface="Times New Roman" pitchFamily="18" charset="0"/>
                <a:cs typeface="Times New Roman" pitchFamily="18" charset="0"/>
              </a:rPr>
              <a:t> розташовані низько і деформовані.</a:t>
            </a:r>
          </a:p>
          <a:p>
            <a:pPr eaLnBrk="1" hangingPunct="1">
              <a:lnSpc>
                <a:spcPct val="90000"/>
              </a:lnSpc>
            </a:pPr>
            <a:endParaRPr lang="ru-RU" sz="2800" smtClean="0"/>
          </a:p>
        </p:txBody>
      </p:sp>
      <p:pic>
        <p:nvPicPr>
          <p:cNvPr id="195587" name="Picture 3"/>
          <p:cNvPicPr>
            <a:picLocks noChangeAspect="1" noChangeArrowheads="1"/>
          </p:cNvPicPr>
          <p:nvPr/>
        </p:nvPicPr>
        <p:blipFill>
          <a:blip r:embed="rId2" cstate="print"/>
          <a:srcRect/>
          <a:stretch>
            <a:fillRect/>
          </a:stretch>
        </p:blipFill>
        <p:spPr bwMode="auto">
          <a:xfrm>
            <a:off x="5357813" y="2786063"/>
            <a:ext cx="3786187" cy="4071937"/>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Заголовок 1"/>
          <p:cNvSpPr>
            <a:spLocks noGrp="1"/>
          </p:cNvSpPr>
          <p:nvPr>
            <p:ph type="title"/>
          </p:nvPr>
        </p:nvSpPr>
        <p:spPr/>
        <p:txBody>
          <a:bodyPr/>
          <a:lstStyle/>
          <a:p>
            <a:pPr eaLnBrk="1" hangingPunct="1"/>
            <a:endParaRPr lang="ru-RU" smtClean="0"/>
          </a:p>
        </p:txBody>
      </p:sp>
      <p:pic>
        <p:nvPicPr>
          <p:cNvPr id="196610" name="Picture 3"/>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Box 3"/>
          <p:cNvSpPr txBox="1">
            <a:spLocks noChangeArrowheads="1"/>
          </p:cNvSpPr>
          <p:nvPr/>
        </p:nvSpPr>
        <p:spPr bwMode="auto">
          <a:xfrm>
            <a:off x="2836863" y="457200"/>
            <a:ext cx="3254375" cy="584200"/>
          </a:xfrm>
          <a:prstGeom prst="rect">
            <a:avLst/>
          </a:prstGeom>
          <a:noFill/>
          <a:ln w="9525">
            <a:noFill/>
            <a:miter lim="800000"/>
            <a:headEnd/>
            <a:tailEnd/>
          </a:ln>
        </p:spPr>
        <p:txBody>
          <a:bodyPr>
            <a:spAutoFit/>
          </a:bodyPr>
          <a:lstStyle/>
          <a:p>
            <a:pPr algn="ctr"/>
            <a:r>
              <a:rPr lang="uk-UA" sz="3200">
                <a:latin typeface="Times New Roman" pitchFamily="18" charset="0"/>
                <a:cs typeface="Times New Roman" pitchFamily="18" charset="0"/>
              </a:rPr>
              <a:t>Геномні мутації</a:t>
            </a:r>
          </a:p>
        </p:txBody>
      </p:sp>
      <p:sp>
        <p:nvSpPr>
          <p:cNvPr id="197634" name="Прямоугольник 4"/>
          <p:cNvSpPr>
            <a:spLocks noChangeArrowheads="1"/>
          </p:cNvSpPr>
          <p:nvPr/>
        </p:nvSpPr>
        <p:spPr bwMode="auto">
          <a:xfrm>
            <a:off x="0" y="1285875"/>
            <a:ext cx="9050338" cy="4154488"/>
          </a:xfrm>
          <a:prstGeom prst="rect">
            <a:avLst/>
          </a:prstGeom>
          <a:noFill/>
          <a:ln w="9525">
            <a:noFill/>
            <a:miter lim="800000"/>
            <a:headEnd/>
            <a:tailEnd/>
          </a:ln>
        </p:spPr>
        <p:txBody>
          <a:bodyPr>
            <a:spAutoFit/>
          </a:bodyPr>
          <a:lstStyle/>
          <a:p>
            <a:pPr eaLnBrk="0" hangingPunct="0"/>
            <a:r>
              <a:rPr lang="uk-UA" altLang="uk-UA" sz="2400">
                <a:latin typeface="Times New Roman" pitchFamily="18" charset="0"/>
                <a:cs typeface="Times New Roman" pitchFamily="18" charset="0"/>
              </a:rPr>
              <a:t>Геномні мутації виникають унаслідок зміни </a:t>
            </a:r>
            <a:r>
              <a:rPr lang="uk-UA" altLang="uk-UA" sz="2400" i="1">
                <a:solidFill>
                  <a:srgbClr val="000000"/>
                </a:solidFill>
                <a:latin typeface="Times New Roman" pitchFamily="18" charset="0"/>
                <a:cs typeface="Times New Roman" pitchFamily="18" charset="0"/>
              </a:rPr>
              <a:t>геному, що призводить до </a:t>
            </a:r>
            <a:r>
              <a:rPr lang="uk-UA" altLang="uk-UA" sz="2400">
                <a:latin typeface="Times New Roman" pitchFamily="18" charset="0"/>
                <a:cs typeface="Times New Roman" pitchFamily="18" charset="0"/>
              </a:rPr>
              <a:t>зміни каріотипу.</a:t>
            </a:r>
          </a:p>
          <a:p>
            <a:pPr eaLnBrk="0" hangingPunct="0"/>
            <a:r>
              <a:rPr lang="uk-UA" altLang="uk-UA" sz="2400">
                <a:latin typeface="Times New Roman" pitchFamily="18" charset="0"/>
                <a:cs typeface="Times New Roman" pitchFamily="18" charset="0"/>
              </a:rPr>
              <a:t>Геном — сукупність генів гаплоїдного набору хромосом. У 2001 р. геном людини було розшифровано, побудовано карти всіх хромосом </a:t>
            </a:r>
            <a:r>
              <a:rPr lang="uk-UA" altLang="uk-UA" sz="2400" i="1">
                <a:solidFill>
                  <a:srgbClr val="000000"/>
                </a:solidFill>
                <a:latin typeface="Times New Roman" pitchFamily="18" charset="0"/>
                <a:cs typeface="Times New Roman" pitchFamily="18" charset="0"/>
              </a:rPr>
              <a:t>людини, </a:t>
            </a:r>
            <a:r>
              <a:rPr lang="uk-UA" altLang="uk-UA" sz="2400">
                <a:latin typeface="Times New Roman" pitchFamily="18" charset="0"/>
                <a:cs typeface="Times New Roman" pitchFamily="18" charset="0"/>
              </a:rPr>
              <a:t>стали відомі гени багатьох спадкових хвороб людини.</a:t>
            </a:r>
          </a:p>
          <a:p>
            <a:pPr eaLnBrk="0" hangingPunct="0"/>
            <a:r>
              <a:rPr lang="uk-UA" altLang="uk-UA" sz="2400">
                <a:latin typeface="Times New Roman" pitchFamily="18" charset="0"/>
                <a:cs typeface="Times New Roman" pitchFamily="18" charset="0"/>
              </a:rPr>
              <a:t>Зміни каріотипу, кратні або некратні гаплоїдному числу хромотом, називають геномними мутаціями. Виникають вони внаслідок порушення розходження хромосом у процесі мейозу або мітозу.</a:t>
            </a:r>
          </a:p>
          <a:p>
            <a:pPr eaLnBrk="0" hangingPunct="0"/>
            <a:r>
              <a:rPr lang="uk-UA" altLang="uk-UA" sz="2400">
                <a:latin typeface="Times New Roman" pitchFamily="18" charset="0"/>
                <a:cs typeface="Times New Roman" pitchFamily="18" charset="0"/>
              </a:rPr>
              <a:t/>
            </a:r>
            <a:br>
              <a:rPr lang="uk-UA" altLang="uk-UA" sz="2400">
                <a:latin typeface="Times New Roman" pitchFamily="18" charset="0"/>
                <a:cs typeface="Times New Roman" pitchFamily="18" charset="0"/>
              </a:rPr>
            </a:br>
            <a:endParaRPr lang="uk-UA" altLang="uk-UA" sz="2400">
              <a:latin typeface="Times New Roman" pitchFamily="18" charset="0"/>
              <a:cs typeface="Times New Roman" pitchFamily="18"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Рисунок 3"/>
          <p:cNvPicPr>
            <a:picLocks noChangeAspect="1"/>
          </p:cNvPicPr>
          <p:nvPr/>
        </p:nvPicPr>
        <p:blipFill>
          <a:blip r:embed="rId2" cstate="print"/>
          <a:srcRect t="33138" r="2084" b="25882"/>
          <a:stretch>
            <a:fillRect/>
          </a:stretch>
        </p:blipFill>
        <p:spPr bwMode="auto">
          <a:xfrm>
            <a:off x="0" y="712788"/>
            <a:ext cx="9132888" cy="5095875"/>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7467600" cy="785818"/>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lnSpc>
                <a:spcPts val="3100"/>
              </a:lnSpc>
              <a:spcAft>
                <a:spcPts val="0"/>
              </a:spcAft>
              <a:defRPr/>
            </a:pPr>
            <a:r>
              <a:rPr lang="en-US" altLang="zh-CN"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Синдром Дауна(трисомія за 21</a:t>
            </a:r>
            <a:br>
              <a:rPr lang="en-US" altLang="zh-CN"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altLang="zh-CN"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хромосомою, монголізм)</a:t>
            </a:r>
            <a:r>
              <a:rPr lang="en-US" altLang="zh-CN"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r>
            <a:br>
              <a:rPr lang="en-US" altLang="zh-CN"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9682" name="Содержимое 2"/>
          <p:cNvSpPr>
            <a:spLocks noGrp="1"/>
          </p:cNvSpPr>
          <p:nvPr>
            <p:ph idx="1"/>
          </p:nvPr>
        </p:nvSpPr>
        <p:spPr>
          <a:xfrm>
            <a:off x="225425" y="755650"/>
            <a:ext cx="8715375" cy="5786438"/>
          </a:xfrm>
        </p:spPr>
        <p:txBody>
          <a:bodyPr/>
          <a:lstStyle/>
          <a:p>
            <a:pPr eaLnBrk="1" hangingPunct="1">
              <a:lnSpc>
                <a:spcPts val="2600"/>
              </a:lnSpc>
              <a:buFont typeface="Wingdings 2" pitchFamily="18" charset="2"/>
              <a:buNone/>
              <a:tabLst>
                <a:tab pos="7493000" algn="l"/>
              </a:tabLst>
            </a:pPr>
            <a:r>
              <a:rPr lang="uk-UA" altLang="zh-CN" sz="1600" smtClean="0">
                <a:latin typeface="Times New Roman" pitchFamily="18" charset="0"/>
                <a:cs typeface="Times New Roman" pitchFamily="18" charset="0"/>
              </a:rPr>
              <a:t>Одна з найпоширеніших патологій людини</a:t>
            </a:r>
            <a:r>
              <a:rPr lang="uk-UA" altLang="zh-CN" sz="1600" smtClean="0">
                <a:latin typeface="Times New Roman" pitchFamily="18" charset="0"/>
                <a:ea typeface="SimSun" pitchFamily="2" charset="-122"/>
                <a:cs typeface="Times New Roman" pitchFamily="18" charset="0"/>
              </a:rPr>
              <a:t>. </a:t>
            </a:r>
            <a:r>
              <a:rPr lang="uk-UA" altLang="zh-CN" sz="1600" smtClean="0">
                <a:latin typeface="Times New Roman" pitchFamily="18" charset="0"/>
                <a:cs typeface="Times New Roman" pitchFamily="18" charset="0"/>
              </a:rPr>
              <a:t>Каріотип хворих</a:t>
            </a:r>
            <a:r>
              <a:rPr lang="uk-UA" altLang="zh-CN" sz="1600" smtClean="0">
                <a:latin typeface="Times New Roman" pitchFamily="18" charset="0"/>
                <a:ea typeface="SimSun" pitchFamily="2" charset="-122"/>
                <a:cs typeface="Times New Roman" pitchFamily="18" charset="0"/>
              </a:rPr>
              <a:t>  –  47, ХХ, 21+ або 47, Х</a:t>
            </a:r>
            <a:r>
              <a:rPr lang="en-US" altLang="zh-CN" sz="1600" smtClean="0">
                <a:latin typeface="Times New Roman" pitchFamily="18" charset="0"/>
                <a:ea typeface="SimSun" pitchFamily="2" charset="-122"/>
                <a:cs typeface="Times New Roman" pitchFamily="18" charset="0"/>
              </a:rPr>
              <a:t>Y, 21+.</a:t>
            </a:r>
            <a:r>
              <a:rPr lang="uk-UA" altLang="zh-CN" sz="1600" smtClean="0">
                <a:latin typeface="Times New Roman" pitchFamily="18" charset="0"/>
                <a:cs typeface="Times New Roman" pitchFamily="18" charset="0"/>
              </a:rPr>
              <a:t> Зустрічається у новонароджених із частотою</a:t>
            </a:r>
            <a:r>
              <a:rPr lang="en-US" altLang="zh-CN" sz="1600" smtClean="0">
                <a:latin typeface="Times New Roman" pitchFamily="18" charset="0"/>
                <a:ea typeface="SimSun" pitchFamily="2" charset="-122"/>
              </a:rPr>
              <a:t> </a:t>
            </a:r>
            <a:r>
              <a:rPr lang="en-US" altLang="zh-CN" sz="1600" b="1" smtClean="0">
                <a:latin typeface="Times New Roman" pitchFamily="18" charset="0"/>
                <a:ea typeface="SimSun" pitchFamily="2" charset="-122"/>
              </a:rPr>
              <a:t>1:</a:t>
            </a:r>
            <a:r>
              <a:rPr lang="en-US" altLang="zh-CN" sz="1600" smtClean="0">
                <a:latin typeface="Times New Roman" pitchFamily="18" charset="0"/>
                <a:ea typeface="SimSun" pitchFamily="2" charset="-122"/>
              </a:rPr>
              <a:t> </a:t>
            </a:r>
            <a:r>
              <a:rPr lang="en-US" altLang="zh-CN" sz="1600" b="1" smtClean="0">
                <a:latin typeface="Times New Roman" pitchFamily="18" charset="0"/>
                <a:ea typeface="SimSun" pitchFamily="2" charset="-122"/>
              </a:rPr>
              <a:t>700-800</a:t>
            </a:r>
          </a:p>
          <a:p>
            <a:pPr eaLnBrk="1" hangingPunct="1">
              <a:lnSpc>
                <a:spcPts val="2800"/>
              </a:lnSpc>
              <a:buFont typeface="Wingdings 2" pitchFamily="18" charset="2"/>
              <a:buNone/>
              <a:tabLst>
                <a:tab pos="7493000" algn="l"/>
              </a:tabLst>
            </a:pPr>
            <a:r>
              <a:rPr lang="uk-UA" altLang="zh-CN" sz="1600" smtClean="0">
                <a:latin typeface="Times New Roman" pitchFamily="18" charset="0"/>
                <a:cs typeface="黑体"/>
              </a:rPr>
              <a:t>Частота народження дітей із хворобою Дауна залежить від віку матері і в меншій мірі від віку батька. Ризик народження хворої дитини матір'ю у віці 40-60 р. у 16 разів вищий ніж у віці 20-24 роки. Висока частота дітей із синдромом Дауна (біля 2%) спостерігається у ранонароджуючих жінок (до 18 років). Цитогенетичні варіанти синдрома Дауна різноманітні</a:t>
            </a:r>
          </a:p>
          <a:p>
            <a:pPr eaLnBrk="1" hangingPunct="1">
              <a:buFont typeface="Wingdings 2" pitchFamily="18" charset="2"/>
              <a:buNone/>
              <a:tabLst>
                <a:tab pos="7493000" algn="l"/>
              </a:tabLst>
            </a:pPr>
            <a:r>
              <a:rPr lang="ru-RU" sz="1600" smtClean="0">
                <a:latin typeface="Times New Roman" pitchFamily="18" charset="0"/>
                <a:ea typeface="SimSun" pitchFamily="2" charset="-122"/>
              </a:rPr>
              <a:t>	 </a:t>
            </a:r>
            <a:r>
              <a:rPr lang="ru-RU" sz="1600" smtClean="0">
                <a:latin typeface="Times New Roman" pitchFamily="18" charset="0"/>
                <a:cs typeface="Times New Roman" pitchFamily="18" charset="0"/>
              </a:rPr>
              <a:t>основну питому вагу </a:t>
            </a:r>
            <a:r>
              <a:rPr lang="ru-RU" sz="1600" smtClean="0">
                <a:latin typeface="Times New Roman" pitchFamily="18" charset="0"/>
                <a:ea typeface="SimSun" pitchFamily="2" charset="-122"/>
              </a:rPr>
              <a:t>(94-95%) </a:t>
            </a:r>
            <a:r>
              <a:rPr lang="ru-RU" sz="1600" smtClean="0">
                <a:latin typeface="Times New Roman" pitchFamily="18" charset="0"/>
                <a:cs typeface="Times New Roman" pitchFamily="18" charset="0"/>
              </a:rPr>
              <a:t>складають випадки простої повної трисомії </a:t>
            </a:r>
            <a:r>
              <a:rPr lang="ru-RU" sz="1600" smtClean="0">
                <a:latin typeface="Times New Roman" pitchFamily="18" charset="0"/>
                <a:ea typeface="SimSun" pitchFamily="2" charset="-122"/>
              </a:rPr>
              <a:t>21 </a:t>
            </a:r>
            <a:r>
              <a:rPr lang="ru-RU" sz="1600" smtClean="0">
                <a:latin typeface="Times New Roman" pitchFamily="18" charset="0"/>
                <a:cs typeface="Times New Roman" pitchFamily="18" charset="0"/>
              </a:rPr>
              <a:t>як наслідок нерозходження хромосом у мейозі</a:t>
            </a:r>
            <a:r>
              <a:rPr lang="ru-RU" sz="1600" smtClean="0">
                <a:latin typeface="Times New Roman" pitchFamily="18" charset="0"/>
                <a:ea typeface="SimSun" pitchFamily="2" charset="-122"/>
              </a:rPr>
              <a:t>. </a:t>
            </a:r>
            <a:r>
              <a:rPr lang="ru-RU" sz="1600" smtClean="0">
                <a:latin typeface="Times New Roman" pitchFamily="18" charset="0"/>
                <a:cs typeface="Times New Roman" pitchFamily="18" charset="0"/>
              </a:rPr>
              <a:t>При цьому материнський внесок нерозходження у ці гаметичні форми хвороби становить 80%, а батьківський лише </a:t>
            </a:r>
            <a:r>
              <a:rPr lang="ru-RU" sz="1600" smtClean="0">
                <a:latin typeface="Times New Roman" pitchFamily="18" charset="0"/>
                <a:ea typeface="SimSun" pitchFamily="2" charset="-122"/>
              </a:rPr>
              <a:t>20%. </a:t>
            </a:r>
            <a:r>
              <a:rPr lang="ru-RU" sz="1600" smtClean="0">
                <a:latin typeface="Times New Roman" pitchFamily="18" charset="0"/>
                <a:cs typeface="Times New Roman" pitchFamily="18" charset="0"/>
              </a:rPr>
              <a:t>Причини такої різниці не відомі</a:t>
            </a:r>
            <a:endParaRPr lang="ru-RU" sz="1600" smtClean="0">
              <a:latin typeface="Times New Roman" pitchFamily="18" charset="0"/>
              <a:ea typeface="SimSun" pitchFamily="2" charset="-122"/>
            </a:endParaRPr>
          </a:p>
          <a:p>
            <a:pPr eaLnBrk="1" hangingPunct="1">
              <a:buFont typeface="Wingdings 2" pitchFamily="18" charset="2"/>
              <a:buNone/>
              <a:tabLst>
                <a:tab pos="7493000" algn="l"/>
              </a:tabLst>
            </a:pPr>
            <a:r>
              <a:rPr lang="ru-RU" sz="1600" smtClean="0">
                <a:latin typeface="Times New Roman" pitchFamily="18" charset="0"/>
                <a:ea typeface="SimSun" pitchFamily="2" charset="-122"/>
              </a:rPr>
              <a:t>	 </a:t>
            </a:r>
            <a:r>
              <a:rPr lang="ru-RU" sz="1600" smtClean="0">
                <a:latin typeface="Times New Roman" pitchFamily="18" charset="0"/>
                <a:cs typeface="Times New Roman" pitchFamily="18" charset="0"/>
              </a:rPr>
              <a:t>невелика (біля 2 %) частка дітей із синдромом Дауна мозаїчної форми </a:t>
            </a:r>
            <a:r>
              <a:rPr lang="ru-RU" sz="1600" smtClean="0">
                <a:latin typeface="Times New Roman" pitchFamily="18" charset="0"/>
                <a:ea typeface="SimSun" pitchFamily="2" charset="-122"/>
              </a:rPr>
              <a:t>(47+21/46)</a:t>
            </a:r>
          </a:p>
          <a:p>
            <a:pPr eaLnBrk="1" hangingPunct="1">
              <a:buFont typeface="Wingdings 2" pitchFamily="18" charset="2"/>
              <a:buNone/>
              <a:tabLst>
                <a:tab pos="7493000" algn="l"/>
              </a:tabLst>
            </a:pPr>
            <a:r>
              <a:rPr lang="ru-RU" sz="1600" smtClean="0">
                <a:latin typeface="Times New Roman" pitchFamily="18" charset="0"/>
                <a:ea typeface="SimSun" pitchFamily="2" charset="-122"/>
              </a:rPr>
              <a:t>	 3-4% </a:t>
            </a:r>
            <a:r>
              <a:rPr lang="ru-RU" sz="1600" smtClean="0">
                <a:latin typeface="Times New Roman" pitchFamily="18" charset="0"/>
                <a:cs typeface="Times New Roman" pitchFamily="18" charset="0"/>
              </a:rPr>
              <a:t>хворих із синдромом Дауна мають транслокаційну форму трисомії по типу робертсоновських транслокацій між акроцентриками </a:t>
            </a:r>
            <a:r>
              <a:rPr lang="ru-RU" sz="1600" smtClean="0">
                <a:latin typeface="Times New Roman" pitchFamily="18" charset="0"/>
                <a:ea typeface="SimSun" pitchFamily="2" charset="-122"/>
              </a:rPr>
              <a:t>(</a:t>
            </a:r>
            <a:r>
              <a:rPr lang="en-US" sz="1600" smtClean="0">
                <a:latin typeface="Times New Roman" pitchFamily="18" charset="0"/>
                <a:ea typeface="SimSun" pitchFamily="2" charset="-122"/>
              </a:rPr>
              <a:t>D/21 </a:t>
            </a:r>
            <a:r>
              <a:rPr lang="ru-RU" sz="1600" smtClean="0">
                <a:latin typeface="Times New Roman" pitchFamily="18" charset="0"/>
                <a:ea typeface="SimSun" pitchFamily="2" charset="-122"/>
              </a:rPr>
              <a:t>і </a:t>
            </a:r>
            <a:r>
              <a:rPr lang="en-US" sz="1600" smtClean="0">
                <a:latin typeface="Times New Roman" pitchFamily="18" charset="0"/>
                <a:ea typeface="SimSun" pitchFamily="2" charset="-122"/>
              </a:rPr>
              <a:t>G/21). </a:t>
            </a:r>
            <a:r>
              <a:rPr lang="uk-UA" sz="1600" smtClean="0">
                <a:latin typeface="Times New Roman" pitchFamily="18" charset="0"/>
                <a:cs typeface="Times New Roman" pitchFamily="18" charset="0"/>
              </a:rPr>
              <a:t>Майже 50% транслокаційних форм успадковується від батьків носіїів і 50% транслокації, що виникли </a:t>
            </a:r>
            <a:r>
              <a:rPr lang="en-US" sz="1600" smtClean="0">
                <a:latin typeface="Times New Roman" pitchFamily="18" charset="0"/>
                <a:ea typeface="SimSun" pitchFamily="2" charset="-122"/>
              </a:rPr>
              <a:t>de novo</a:t>
            </a:r>
          </a:p>
          <a:p>
            <a:pPr eaLnBrk="1" hangingPunct="1">
              <a:tabLst>
                <a:tab pos="7493000" algn="l"/>
              </a:tabLst>
            </a:pPr>
            <a:endParaRPr lang="en-US" sz="1600" smtClean="0">
              <a:latin typeface="Times New Roman" pitchFamily="18" charset="0"/>
              <a:ea typeface="SimSun" pitchFamily="2" charset="-122"/>
            </a:endParaRPr>
          </a:p>
          <a:p>
            <a:pPr eaLnBrk="1" hangingPunct="1">
              <a:tabLst>
                <a:tab pos="7493000" algn="l"/>
              </a:tabLst>
            </a:pPr>
            <a:r>
              <a:rPr lang="en-US" sz="1600" smtClean="0">
                <a:latin typeface="Times New Roman" pitchFamily="18" charset="0"/>
                <a:ea typeface="SimSun" pitchFamily="2" charset="-122"/>
              </a:rPr>
              <a:t>		</a:t>
            </a:r>
            <a:endParaRPr lang="ru-RU" sz="1600" smtClean="0">
              <a:latin typeface="Times New Roman" pitchFamily="18" charset="0"/>
              <a:ea typeface="SimSun" pitchFamily="2"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Содержимое 2"/>
          <p:cNvSpPr>
            <a:spLocks noGrp="1"/>
          </p:cNvSpPr>
          <p:nvPr>
            <p:ph idx="1"/>
          </p:nvPr>
        </p:nvSpPr>
        <p:spPr>
          <a:xfrm>
            <a:off x="357188" y="214313"/>
            <a:ext cx="8501062" cy="6429375"/>
          </a:xfrm>
        </p:spPr>
        <p:txBody>
          <a:bodyPr/>
          <a:lstStyle/>
          <a:p>
            <a:pPr eaLnBrk="1" hangingPunct="1">
              <a:lnSpc>
                <a:spcPct val="80000"/>
              </a:lnSpc>
            </a:pPr>
            <a:r>
              <a:rPr lang="ru-RU" sz="2800" smtClean="0">
                <a:latin typeface="Times New Roman" pitchFamily="18" charset="0"/>
                <a:cs typeface="Times New Roman" pitchFamily="18" charset="0"/>
              </a:rPr>
              <a:t>Співвідношення хворих хлопчиків та дівчаток серед новонароджених становить 1:1</a:t>
            </a:r>
          </a:p>
          <a:p>
            <a:pPr eaLnBrk="1" hangingPunct="1">
              <a:lnSpc>
                <a:spcPct val="80000"/>
              </a:lnSpc>
            </a:pPr>
            <a:r>
              <a:rPr lang="ru-RU" sz="2800" smtClean="0">
                <a:latin typeface="Times New Roman" pitchFamily="18" charset="0"/>
                <a:cs typeface="Times New Roman" pitchFamily="18" charset="0"/>
              </a:rPr>
              <a:t>Ознаки синдрому помітні вже при народженні і пізнішепроявляються більш чітко</a:t>
            </a:r>
          </a:p>
          <a:p>
            <a:pPr eaLnBrk="1" hangingPunct="1">
              <a:lnSpc>
                <a:spcPct val="80000"/>
              </a:lnSpc>
            </a:pPr>
            <a:r>
              <a:rPr lang="ru-RU" sz="2800" smtClean="0">
                <a:latin typeface="Times New Roman" pitchFamily="18" charset="0"/>
                <a:cs typeface="Times New Roman" pitchFamily="18" charset="0"/>
              </a:rPr>
              <a:t>Хворі зазвичай невисокого зросту , відрізняються</a:t>
            </a:r>
          </a:p>
          <a:p>
            <a:pPr eaLnBrk="1" hangingPunct="1">
              <a:lnSpc>
                <a:spcPct val="80000"/>
              </a:lnSpc>
            </a:pPr>
            <a:r>
              <a:rPr lang="ru-RU" sz="2800" smtClean="0">
                <a:latin typeface="Times New Roman" pitchFamily="18" charset="0"/>
                <a:cs typeface="Times New Roman" pitchFamily="18" charset="0"/>
              </a:rPr>
              <a:t>слабоумством . У них характерна зовнішність:</a:t>
            </a:r>
          </a:p>
          <a:p>
            <a:pPr eaLnBrk="1" hangingPunct="1">
              <a:lnSpc>
                <a:spcPct val="80000"/>
              </a:lnSpc>
            </a:pPr>
            <a:r>
              <a:rPr lang="ru-RU" sz="2800" smtClean="0">
                <a:latin typeface="Times New Roman" pitchFamily="18" charset="0"/>
                <a:cs typeface="Times New Roman" pitchFamily="18" charset="0"/>
              </a:rPr>
              <a:t>	 монголоїдний розріз очей</a:t>
            </a:r>
          </a:p>
          <a:p>
            <a:pPr eaLnBrk="1" hangingPunct="1">
              <a:lnSpc>
                <a:spcPct val="80000"/>
              </a:lnSpc>
            </a:pPr>
            <a:r>
              <a:rPr lang="ru-RU" sz="2800" smtClean="0">
                <a:latin typeface="Times New Roman" pitchFamily="18" charset="0"/>
                <a:cs typeface="Times New Roman" pitchFamily="18" charset="0"/>
              </a:rPr>
              <a:t>	 кругле сплощене обличчя</a:t>
            </a:r>
          </a:p>
          <a:p>
            <a:pPr eaLnBrk="1" hangingPunct="1">
              <a:lnSpc>
                <a:spcPct val="80000"/>
              </a:lnSpc>
            </a:pPr>
            <a:r>
              <a:rPr lang="ru-RU" sz="2800" smtClean="0">
                <a:latin typeface="Times New Roman" pitchFamily="18" charset="0"/>
                <a:cs typeface="Times New Roman" pitchFamily="18" charset="0"/>
              </a:rPr>
              <a:t>	 короткий ніс</a:t>
            </a:r>
          </a:p>
          <a:p>
            <a:pPr eaLnBrk="1" hangingPunct="1">
              <a:lnSpc>
                <a:spcPct val="80000"/>
              </a:lnSpc>
            </a:pPr>
            <a:r>
              <a:rPr lang="ru-RU" sz="2800" smtClean="0">
                <a:latin typeface="Times New Roman" pitchFamily="18" charset="0"/>
                <a:cs typeface="Times New Roman" pitchFamily="18" charset="0"/>
              </a:rPr>
              <a:t>	 пласке перенісся</a:t>
            </a:r>
          </a:p>
          <a:p>
            <a:pPr eaLnBrk="1" hangingPunct="1">
              <a:lnSpc>
                <a:spcPct val="80000"/>
              </a:lnSpc>
            </a:pPr>
            <a:r>
              <a:rPr lang="ru-RU" sz="2800" smtClean="0">
                <a:latin typeface="Times New Roman" pitchFamily="18" charset="0"/>
                <a:cs typeface="Times New Roman" pitchFamily="18" charset="0"/>
              </a:rPr>
              <a:t>	 епікант (напівмісяцева вертикальна складка у</a:t>
            </a:r>
          </a:p>
          <a:p>
            <a:pPr eaLnBrk="1" hangingPunct="1">
              <a:lnSpc>
                <a:spcPct val="80000"/>
              </a:lnSpc>
            </a:pPr>
            <a:r>
              <a:rPr lang="ru-RU" sz="2800" smtClean="0">
                <a:latin typeface="Times New Roman" pitchFamily="18" charset="0"/>
                <a:cs typeface="Times New Roman" pitchFamily="18" charset="0"/>
              </a:rPr>
              <a:t>	внутрішнього кута ока)</a:t>
            </a:r>
          </a:p>
          <a:p>
            <a:pPr eaLnBrk="1" hangingPunct="1">
              <a:lnSpc>
                <a:spcPct val="80000"/>
              </a:lnSpc>
            </a:pPr>
            <a:r>
              <a:rPr lang="ru-RU" sz="2800" smtClean="0">
                <a:latin typeface="Times New Roman" pitchFamily="18" charset="0"/>
                <a:cs typeface="Times New Roman" pitchFamily="18" charset="0"/>
              </a:rPr>
              <a:t>	 маленькі деформовані вуха</a:t>
            </a:r>
          </a:p>
          <a:p>
            <a:pPr eaLnBrk="1" hangingPunct="1">
              <a:lnSpc>
                <a:spcPct val="80000"/>
              </a:lnSpc>
            </a:pPr>
            <a:r>
              <a:rPr lang="ru-RU" sz="2800" smtClean="0">
                <a:latin typeface="Times New Roman" pitchFamily="18" charset="0"/>
                <a:cs typeface="Times New Roman" pitchFamily="18" charset="0"/>
              </a:rPr>
              <a:t>	 напіввідкритий рот із ледь висунутим язиком і нижньою щелепою, що висувається</a:t>
            </a:r>
          </a:p>
          <a:p>
            <a:pPr eaLnBrk="1" hangingPunct="1">
              <a:lnSpc>
                <a:spcPct val="80000"/>
              </a:lnSpc>
            </a:pPr>
            <a:endParaRPr lang="ru-RU" sz="2800" smtClean="0"/>
          </a:p>
          <a:p>
            <a:pPr eaLnBrk="1" hangingPunct="1">
              <a:lnSpc>
                <a:spcPct val="80000"/>
              </a:lnSpc>
            </a:pPr>
            <a:endParaRPr lang="ru-RU" sz="2800" smtClean="0"/>
          </a:p>
          <a:p>
            <a:pPr eaLnBrk="1" hangingPunct="1">
              <a:lnSpc>
                <a:spcPct val="80000"/>
              </a:lnSpc>
            </a:pPr>
            <a:endParaRPr lang="ru-RU" sz="2800" smtClean="0"/>
          </a:p>
          <a:p>
            <a:pPr eaLnBrk="1" hangingPunct="1">
              <a:lnSpc>
                <a:spcPct val="80000"/>
              </a:lnSpc>
            </a:pPr>
            <a:endParaRPr lang="ru-RU" sz="2800"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Заголовок 1"/>
          <p:cNvSpPr>
            <a:spLocks noGrp="1"/>
          </p:cNvSpPr>
          <p:nvPr>
            <p:ph type="title"/>
          </p:nvPr>
        </p:nvSpPr>
        <p:spPr/>
        <p:txBody>
          <a:bodyPr/>
          <a:lstStyle/>
          <a:p>
            <a:pPr eaLnBrk="1" hangingPunct="1"/>
            <a:endParaRPr lang="ru-RU" smtClean="0"/>
          </a:p>
        </p:txBody>
      </p:sp>
      <p:pic>
        <p:nvPicPr>
          <p:cNvPr id="201730" name="Picture 3"/>
          <p:cNvPicPr>
            <a:picLocks noGrp="1" noChangeAspect="1" noChangeArrowheads="1"/>
          </p:cNvPicPr>
          <p:nvPr>
            <p:ph idx="1"/>
          </p:nvPr>
        </p:nvPicPr>
        <p:blipFill>
          <a:blip r:embed="rId2" cstate="print"/>
          <a:srcRect/>
          <a:stretch>
            <a:fillRect/>
          </a:stretch>
        </p:blipFill>
        <p:spPr>
          <a:xfrm>
            <a:off x="0" y="0"/>
            <a:ext cx="4357688" cy="6858000"/>
          </a:xfrm>
        </p:spPr>
      </p:pic>
      <p:pic>
        <p:nvPicPr>
          <p:cNvPr id="201731" name="Picture 3"/>
          <p:cNvPicPr>
            <a:picLocks noChangeAspect="1" noChangeArrowheads="1"/>
          </p:cNvPicPr>
          <p:nvPr/>
        </p:nvPicPr>
        <p:blipFill>
          <a:blip r:embed="rId3" cstate="print"/>
          <a:srcRect/>
          <a:stretch>
            <a:fillRect/>
          </a:stretch>
        </p:blipFill>
        <p:spPr bwMode="auto">
          <a:xfrm>
            <a:off x="4214813" y="0"/>
            <a:ext cx="4929187" cy="3857625"/>
          </a:xfrm>
          <a:prstGeom prst="rect">
            <a:avLst/>
          </a:prstGeom>
          <a:noFill/>
          <a:ln w="9525">
            <a:noFill/>
            <a:miter lim="800000"/>
            <a:headEnd/>
            <a:tailEnd/>
          </a:ln>
        </p:spPr>
      </p:pic>
      <p:pic>
        <p:nvPicPr>
          <p:cNvPr id="201732" name="Picture 3"/>
          <p:cNvPicPr>
            <a:picLocks noChangeAspect="1" noChangeArrowheads="1"/>
          </p:cNvPicPr>
          <p:nvPr/>
        </p:nvPicPr>
        <p:blipFill>
          <a:blip r:embed="rId4" cstate="print"/>
          <a:srcRect/>
          <a:stretch>
            <a:fillRect/>
          </a:stretch>
        </p:blipFill>
        <p:spPr bwMode="auto">
          <a:xfrm>
            <a:off x="4286250" y="3857625"/>
            <a:ext cx="4857750" cy="30003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Прямоугольник 3"/>
          <p:cNvSpPr>
            <a:spLocks noChangeArrowheads="1"/>
          </p:cNvSpPr>
          <p:nvPr/>
        </p:nvSpPr>
        <p:spPr bwMode="auto">
          <a:xfrm>
            <a:off x="468313" y="549275"/>
            <a:ext cx="8207375" cy="5621338"/>
          </a:xfrm>
          <a:prstGeom prst="rect">
            <a:avLst/>
          </a:prstGeom>
          <a:noFill/>
          <a:ln w="9525">
            <a:noFill/>
            <a:miter lim="800000"/>
            <a:headEnd/>
            <a:tailEnd/>
          </a:ln>
        </p:spPr>
        <p:txBody>
          <a:bodyPr>
            <a:spAutoFit/>
          </a:bodyPr>
          <a:lstStyle/>
          <a:p>
            <a:r>
              <a:rPr lang="ru-RU" altLang="uk-UA" sz="2800" b="1">
                <a:solidFill>
                  <a:srgbClr val="FF0000"/>
                </a:solidFill>
              </a:rPr>
              <a:t>Хвороба Дауна </a:t>
            </a:r>
            <a:endParaRPr lang="ru-RU" altLang="uk-UA" sz="2800" b="1">
              <a:solidFill>
                <a:srgbClr val="FFFFFF"/>
              </a:solidFill>
            </a:endParaRPr>
          </a:p>
          <a:p>
            <a:r>
              <a:rPr lang="ru-RU" altLang="uk-UA">
                <a:solidFill>
                  <a:srgbClr val="FFFFFF"/>
                </a:solidFill>
              </a:rPr>
              <a:t>Описана англійським лікарем Л.Дауном у 1866 році як різновид розумової відсталості. </a:t>
            </a:r>
          </a:p>
          <a:p>
            <a:endParaRPr lang="ru-RU" altLang="uk-UA" sz="1000">
              <a:solidFill>
                <a:srgbClr val="FFFFFF"/>
              </a:solidFill>
            </a:endParaRPr>
          </a:p>
          <a:p>
            <a:r>
              <a:rPr lang="ru-RU" altLang="uk-UA" sz="1600">
                <a:solidFill>
                  <a:srgbClr val="FFC000"/>
                </a:solidFill>
              </a:rPr>
              <a:t>Клінічні ознаки: </a:t>
            </a:r>
            <a:endParaRPr lang="en-US" altLang="uk-UA" sz="1600">
              <a:solidFill>
                <a:srgbClr val="FFC000"/>
              </a:solidFill>
            </a:endParaRPr>
          </a:p>
          <a:p>
            <a:r>
              <a:rPr lang="ru-RU" altLang="uk-UA" sz="1600">
                <a:solidFill>
                  <a:srgbClr val="FFC000"/>
                </a:solidFill>
              </a:rPr>
              <a:t>у д</a:t>
            </a:r>
            <a:r>
              <a:rPr lang="en-US" altLang="uk-UA" sz="1600">
                <a:solidFill>
                  <a:srgbClr val="FFC000"/>
                </a:solidFill>
              </a:rPr>
              <a:t>i</a:t>
            </a:r>
            <a:r>
              <a:rPr lang="ru-RU" altLang="uk-UA" sz="1600">
                <a:solidFill>
                  <a:srgbClr val="FFC000"/>
                </a:solidFill>
              </a:rPr>
              <a:t>тей - </a:t>
            </a:r>
            <a:r>
              <a:rPr lang="ru-RU" altLang="uk-UA" sz="1600">
                <a:solidFill>
                  <a:srgbClr val="FFFFFF"/>
                </a:solidFill>
              </a:rPr>
              <a:t>брахіцефалія (100%), монголоїдний розріз очей (90%), епікантус (90%), м'язова гіпотонія (80%), макроглосія (75%),плями Брашфільда ​​на райдужці (50%), аномалії вух, косоокість, широке перенісся,</a:t>
            </a:r>
          </a:p>
          <a:p>
            <a:r>
              <a:rPr lang="ru-RU" altLang="uk-UA" sz="1600">
                <a:solidFill>
                  <a:srgbClr val="FFFFFF"/>
                </a:solidFill>
              </a:rPr>
              <a:t>маленьке підборіддя, коротка шия, дерматогліфіка,</a:t>
            </a:r>
          </a:p>
          <a:p>
            <a:r>
              <a:rPr lang="ru-RU" altLang="uk-UA" sz="1600">
                <a:solidFill>
                  <a:srgbClr val="FFFFFF"/>
                </a:solidFill>
              </a:rPr>
              <a:t>чотирьохпальцева ладонна складка, відсутність підошовних завитків (подушечок пальців стопи), зближення (аж до злиття) 2-3 згинальних складок мізинця, стеноз або атрезія дванадцятипалої кишки, відсутність анального отвору, хвороба Хіршспрунга у 2-3% дітей, затримка психомоторного розвитку (може не проявлятися до 1 року), підвищена сприйнятливість до інфекцій;</a:t>
            </a:r>
            <a:endParaRPr lang="en-US" altLang="uk-UA" sz="1600">
              <a:solidFill>
                <a:srgbClr val="FFFFFF"/>
              </a:solidFill>
            </a:endParaRPr>
          </a:p>
          <a:p>
            <a:r>
              <a:rPr lang="ru-RU" altLang="uk-UA" sz="1600">
                <a:solidFill>
                  <a:srgbClr val="FFFFFF"/>
                </a:solidFill>
              </a:rPr>
              <a:t> </a:t>
            </a:r>
            <a:r>
              <a:rPr lang="ru-RU" altLang="uk-UA" sz="1600">
                <a:solidFill>
                  <a:srgbClr val="FFC000"/>
                </a:solidFill>
              </a:rPr>
              <a:t>у дорослих -  </a:t>
            </a:r>
            <a:r>
              <a:rPr lang="ru-RU" altLang="uk-UA" sz="1600">
                <a:solidFill>
                  <a:srgbClr val="FFFFFF"/>
                </a:solidFill>
              </a:rPr>
              <a:t>Більшість проявів м'якше, зберігається брахицефалия. У пацієнтів відзначають затримку пізнавальної функції (</a:t>
            </a:r>
            <a:r>
              <a:rPr lang="en-US" altLang="uk-UA" sz="1600">
                <a:solidFill>
                  <a:srgbClr val="FFFFFF"/>
                </a:solidFill>
              </a:rPr>
              <a:t>IQ - 40-45), </a:t>
            </a:r>
            <a:r>
              <a:rPr lang="ru-RU" altLang="uk-UA" sz="1600">
                <a:solidFill>
                  <a:srgbClr val="FFFFFF"/>
                </a:solidFill>
              </a:rPr>
              <a:t>хоча індивідуальність і комунікабельність збережені. </a:t>
            </a:r>
          </a:p>
          <a:p>
            <a:r>
              <a:rPr lang="ru-RU" altLang="uk-UA" sz="1600">
                <a:solidFill>
                  <a:srgbClr val="FFFFFF"/>
                </a:solidFill>
              </a:rPr>
              <a:t>Після 35 років розвивається деменція. Більшість пацієнтів здатні до самообслуговування. Деякі мають роботу, хоча потребують опіки. У окремих пацієнтів спостерігають аутичні нахили, </a:t>
            </a:r>
            <a:endParaRPr lang="en-US" altLang="uk-UA" sz="1600">
              <a:solidFill>
                <a:srgbClr val="FFFFFF"/>
              </a:solidFill>
            </a:endParaRPr>
          </a:p>
          <a:p>
            <a:r>
              <a:rPr lang="ru-RU" altLang="uk-UA" sz="1600">
                <a:solidFill>
                  <a:srgbClr val="FFFFFF"/>
                </a:solidFill>
              </a:rPr>
              <a:t>Чоловіки завжди безплідні (відсутній сперматогенез).</a:t>
            </a:r>
          </a:p>
          <a:p>
            <a:r>
              <a:rPr lang="ru-RU" altLang="uk-UA" sz="1600">
                <a:solidFill>
                  <a:srgbClr val="FFFFFF"/>
                </a:solidFill>
              </a:rPr>
              <a:t> </a:t>
            </a:r>
          </a:p>
        </p:txBody>
      </p:sp>
    </p:spTree>
  </p:cSld>
  <p:clrMapOvr>
    <a:masterClrMapping/>
  </p:clrMapOvr>
  <p:transition spd="slow">
    <p:pull/>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noChangeArrowheads="1"/>
          </p:cNvPicPr>
          <p:nvPr/>
        </p:nvPicPr>
        <p:blipFill>
          <a:blip r:embed="rId2" cstate="print"/>
          <a:srcRect/>
          <a:stretch>
            <a:fillRect/>
          </a:stretch>
        </p:blipFill>
        <p:spPr bwMode="auto">
          <a:xfrm>
            <a:off x="4643438" y="534988"/>
            <a:ext cx="8091487" cy="2109787"/>
          </a:xfrm>
          <a:prstGeom prst="rect">
            <a:avLst/>
          </a:prstGeom>
          <a:noFill/>
          <a:ln w="9525">
            <a:noFill/>
            <a:miter lim="800000"/>
            <a:headEnd/>
            <a:tailEnd/>
          </a:ln>
        </p:spPr>
      </p:pic>
      <p:pic>
        <p:nvPicPr>
          <p:cNvPr id="203778" name="Picture 3"/>
          <p:cNvPicPr>
            <a:picLocks noChangeAspect="1" noChangeArrowheads="1"/>
          </p:cNvPicPr>
          <p:nvPr/>
        </p:nvPicPr>
        <p:blipFill>
          <a:blip r:embed="rId3" cstate="print"/>
          <a:srcRect/>
          <a:stretch>
            <a:fillRect/>
          </a:stretch>
        </p:blipFill>
        <p:spPr bwMode="auto">
          <a:xfrm>
            <a:off x="179388" y="1125538"/>
            <a:ext cx="4594225" cy="5443537"/>
          </a:xfrm>
          <a:prstGeom prst="rect">
            <a:avLst/>
          </a:prstGeom>
          <a:noFill/>
          <a:ln w="9525">
            <a:noFill/>
            <a:miter lim="800000"/>
            <a:headEnd/>
            <a:tailEnd/>
          </a:ln>
        </p:spPr>
      </p:pic>
      <p:sp>
        <p:nvSpPr>
          <p:cNvPr id="203779" name="Прямоугольник 2"/>
          <p:cNvSpPr>
            <a:spLocks noChangeArrowheads="1"/>
          </p:cNvSpPr>
          <p:nvPr/>
        </p:nvSpPr>
        <p:spPr bwMode="auto">
          <a:xfrm>
            <a:off x="4932363" y="5373688"/>
            <a:ext cx="3800475" cy="461962"/>
          </a:xfrm>
          <a:prstGeom prst="rect">
            <a:avLst/>
          </a:prstGeom>
          <a:noFill/>
          <a:ln w="9525">
            <a:noFill/>
            <a:miter lim="800000"/>
            <a:headEnd/>
            <a:tailEnd/>
          </a:ln>
        </p:spPr>
        <p:txBody>
          <a:bodyPr wrap="none">
            <a:spAutoFit/>
          </a:bodyPr>
          <a:lstStyle/>
          <a:p>
            <a:r>
              <a:rPr lang="ru-RU" altLang="uk-UA" sz="2400">
                <a:solidFill>
                  <a:srgbClr val="FF0000"/>
                </a:solidFill>
              </a:rPr>
              <a:t>Дитина з синдром Дауна </a:t>
            </a:r>
          </a:p>
        </p:txBody>
      </p:sp>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Прямоугольник 1"/>
          <p:cNvSpPr>
            <a:spLocks noChangeArrowheads="1"/>
          </p:cNvSpPr>
          <p:nvPr/>
        </p:nvSpPr>
        <p:spPr bwMode="auto">
          <a:xfrm>
            <a:off x="820738" y="139700"/>
            <a:ext cx="8054975" cy="5322888"/>
          </a:xfrm>
          <a:prstGeom prst="rect">
            <a:avLst/>
          </a:prstGeom>
          <a:noFill/>
          <a:ln w="9525">
            <a:noFill/>
            <a:miter lim="800000"/>
            <a:headEnd/>
            <a:tailEnd/>
          </a:ln>
        </p:spPr>
        <p:txBody>
          <a:bodyPr>
            <a:spAutoFit/>
          </a:bodyPr>
          <a:lstStyle/>
          <a:p>
            <a:pPr indent="254000">
              <a:spcAft>
                <a:spcPts val="288"/>
              </a:spcAft>
            </a:pPr>
            <a:r>
              <a:rPr lang="uk-UA" sz="2400">
                <a:latin typeface="Times New Roman" pitchFamily="18" charset="0"/>
                <a:cs typeface="Times New Roman" pitchFamily="18" charset="0"/>
              </a:rPr>
              <a:t>Наявність у середовищі комутагенів може підвищувати негативні ефекти фізичних, хімічних, лікарських та інших мутагенів, з якими контактує людина.</a:t>
            </a:r>
          </a:p>
          <a:p>
            <a:pPr indent="254000">
              <a:spcAft>
                <a:spcPts val="300"/>
              </a:spcAft>
            </a:pPr>
            <a:r>
              <a:rPr lang="uk-UA" sz="2400" b="1" i="1">
                <a:solidFill>
                  <a:srgbClr val="000000"/>
                </a:solidFill>
                <a:latin typeface="Times New Roman" pitchFamily="18" charset="0"/>
                <a:cs typeface="Times New Roman" pitchFamily="18" charset="0"/>
              </a:rPr>
              <a:t>Антимутагени</a:t>
            </a:r>
            <a:r>
              <a:rPr lang="uk-UA" sz="2400" b="1">
                <a:latin typeface="Times New Roman" pitchFamily="18" charset="0"/>
                <a:cs typeface="Times New Roman" pitchFamily="18" charset="0"/>
              </a:rPr>
              <a:t> (дисмугагени)</a:t>
            </a:r>
            <a:r>
              <a:rPr lang="uk-UA" sz="2400">
                <a:latin typeface="Times New Roman" pitchFamily="18" charset="0"/>
                <a:cs typeface="Times New Roman" pitchFamily="18" charset="0"/>
              </a:rPr>
              <a:t> — речовини, які захищають геном людини від дій мутагенних чинників, чим знижують частоту мутацій. Вони нейтралізують мутаген до його реакції з молекулою ДНК або усувають ушкодження ДНК, що зумовлені мутагеном.</a:t>
            </a:r>
          </a:p>
          <a:p>
            <a:pPr indent="254000">
              <a:spcAft>
                <a:spcPts val="350"/>
              </a:spcAft>
            </a:pPr>
            <a:r>
              <a:rPr lang="uk-UA" sz="2400">
                <a:latin typeface="Times New Roman" pitchFamily="18" charset="0"/>
                <a:cs typeface="Times New Roman" pitchFamily="18" charset="0"/>
              </a:rPr>
              <a:t>Відомо понад 500 сполук, у яких доведено антимутагенний вплив. Найбільшу антимутагенну дію мають р-каротин, вітаміни С, Е, А, поліфенольні антиоксиданти, які містяться в зеленому чаї, глютамін, серотонін, резерпін, гістамін, гліцерол, цистин, цистеїн та ін.</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Прямоугольник 1"/>
          <p:cNvSpPr>
            <a:spLocks noChangeArrowheads="1"/>
          </p:cNvSpPr>
          <p:nvPr/>
        </p:nvSpPr>
        <p:spPr bwMode="auto">
          <a:xfrm>
            <a:off x="539750" y="476250"/>
            <a:ext cx="8064500" cy="5724525"/>
          </a:xfrm>
          <a:prstGeom prst="rect">
            <a:avLst/>
          </a:prstGeom>
          <a:noFill/>
          <a:ln w="9525">
            <a:noFill/>
            <a:miter lim="800000"/>
            <a:headEnd/>
            <a:tailEnd/>
          </a:ln>
        </p:spPr>
        <p:txBody>
          <a:bodyPr>
            <a:spAutoFit/>
          </a:bodyPr>
          <a:lstStyle/>
          <a:p>
            <a:r>
              <a:rPr lang="ru-RU" altLang="uk-UA" sz="2400" b="1">
                <a:solidFill>
                  <a:srgbClr val="FFC000"/>
                </a:solidFill>
              </a:rPr>
              <a:t>Класичний варіант </a:t>
            </a:r>
            <a:r>
              <a:rPr lang="ru-RU" altLang="uk-UA">
                <a:solidFill>
                  <a:srgbClr val="FFFFFF"/>
                </a:solidFill>
              </a:rPr>
              <a:t>виникає в результаті трисомії по 21 парі хромосом, його каріотип – 47,ХУ(ХХ)+21. Трисомія є наслідком нерозходження 21 пари хромосом в анафазі. Характерні особливості цього варіанту приведені нижче.</a:t>
            </a:r>
          </a:p>
          <a:p>
            <a:endParaRPr lang="ru-RU" altLang="uk-UA">
              <a:solidFill>
                <a:srgbClr val="FFFFFF"/>
              </a:solidFill>
            </a:endParaRPr>
          </a:p>
          <a:p>
            <a:r>
              <a:rPr lang="ru-RU" altLang="uk-UA">
                <a:solidFill>
                  <a:srgbClr val="FFFFFF"/>
                </a:solidFill>
              </a:rPr>
              <a:t>За останні 50 років частота синдрому сильно зросла і складає </a:t>
            </a:r>
            <a:r>
              <a:rPr lang="ru-RU" altLang="uk-UA">
                <a:solidFill>
                  <a:srgbClr val="FFC000"/>
                </a:solidFill>
              </a:rPr>
              <a:t>1-2/1000.</a:t>
            </a:r>
          </a:p>
          <a:p>
            <a:r>
              <a:rPr lang="ru-RU" altLang="uk-UA">
                <a:solidFill>
                  <a:srgbClr val="FFFFFF"/>
                </a:solidFill>
              </a:rPr>
              <a:t>У сім'ї реєструється тільки один хворий, повторні випадки дуже рідкісні.</a:t>
            </a:r>
          </a:p>
          <a:p>
            <a:endParaRPr lang="ru-RU" altLang="uk-UA">
              <a:solidFill>
                <a:srgbClr val="FFFFFF"/>
              </a:solidFill>
            </a:endParaRPr>
          </a:p>
          <a:p>
            <a:r>
              <a:rPr lang="ru-RU" altLang="uk-UA">
                <a:solidFill>
                  <a:srgbClr val="FFFFFF"/>
                </a:solidFill>
              </a:rPr>
              <a:t>Хворі із синдромом Дауна обов'язково безплідні.</a:t>
            </a:r>
          </a:p>
          <a:p>
            <a:endParaRPr lang="ru-RU" altLang="uk-UA">
              <a:solidFill>
                <a:srgbClr val="FFFFFF"/>
              </a:solidFill>
            </a:endParaRPr>
          </a:p>
          <a:p>
            <a:r>
              <a:rPr lang="ru-RU" altLang="uk-UA">
                <a:solidFill>
                  <a:srgbClr val="FFC000"/>
                </a:solidFill>
              </a:rPr>
              <a:t>Тривалість життя хворих укорочена</a:t>
            </a:r>
            <a:r>
              <a:rPr lang="ru-RU" altLang="uk-UA">
                <a:solidFill>
                  <a:srgbClr val="FFFFFF"/>
                </a:solidFill>
              </a:rPr>
              <a:t>. Третя частина дітей вмирає до кінця першого року життя, ще половина – до кінця третього року. Ті, що залишилися в живих, старіють раніше, ніж здорові люди.</a:t>
            </a:r>
          </a:p>
          <a:p>
            <a:endParaRPr lang="ru-RU" altLang="uk-UA">
              <a:solidFill>
                <a:srgbClr val="FFFFFF"/>
              </a:solidFill>
            </a:endParaRPr>
          </a:p>
          <a:p>
            <a:r>
              <a:rPr lang="ru-RU" altLang="uk-UA">
                <a:solidFill>
                  <a:srgbClr val="FFFFFF"/>
                </a:solidFill>
              </a:rPr>
              <a:t>Хворі із синдромом Дауна </a:t>
            </a:r>
            <a:r>
              <a:rPr lang="ru-RU" altLang="uk-UA">
                <a:solidFill>
                  <a:srgbClr val="FFC000"/>
                </a:solidFill>
              </a:rPr>
              <a:t>у 20 разів частіше хворіють на гострий лейкоз</a:t>
            </a:r>
            <a:r>
              <a:rPr lang="ru-RU" altLang="uk-UA">
                <a:solidFill>
                  <a:srgbClr val="FFFFFF"/>
                </a:solidFill>
              </a:rPr>
              <a:t>, ніж люди без синдрому Дауна.</a:t>
            </a:r>
          </a:p>
          <a:p>
            <a:endParaRPr lang="ru-RU" altLang="uk-UA">
              <a:solidFill>
                <a:srgbClr val="FFFFFF"/>
              </a:solidFill>
            </a:endParaRPr>
          </a:p>
          <a:p>
            <a:r>
              <a:rPr lang="ru-RU" altLang="uk-UA">
                <a:solidFill>
                  <a:srgbClr val="FFC000"/>
                </a:solidFill>
              </a:rPr>
              <a:t>Стандартний варіант хвороби Дауна по спадковості не передається.</a:t>
            </a:r>
          </a:p>
          <a:p>
            <a:endParaRPr lang="ru-RU" altLang="uk-UA">
              <a:solidFill>
                <a:srgbClr val="FFFFFF"/>
              </a:solidFill>
            </a:endParaRPr>
          </a:p>
          <a:p>
            <a:endParaRPr lang="ru-RU" altLang="uk-UA">
              <a:solidFill>
                <a:srgbClr val="FFFFFF"/>
              </a:solidFill>
            </a:endParaRPr>
          </a:p>
        </p:txBody>
      </p:sp>
    </p:spTree>
  </p:cSld>
  <p:clrMapOvr>
    <a:masterClrMapping/>
  </p:clrMapOvr>
  <p:transition spd="slow">
    <p:pull/>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Прямоугольник 1"/>
          <p:cNvSpPr>
            <a:spLocks noChangeArrowheads="1"/>
          </p:cNvSpPr>
          <p:nvPr/>
        </p:nvSpPr>
        <p:spPr bwMode="auto">
          <a:xfrm>
            <a:off x="446088" y="620713"/>
            <a:ext cx="8208962" cy="5262562"/>
          </a:xfrm>
          <a:prstGeom prst="rect">
            <a:avLst/>
          </a:prstGeom>
          <a:noFill/>
          <a:ln w="9525">
            <a:noFill/>
            <a:miter lim="800000"/>
            <a:headEnd/>
            <a:tailEnd/>
          </a:ln>
        </p:spPr>
        <p:txBody>
          <a:bodyPr>
            <a:spAutoFit/>
          </a:bodyPr>
          <a:lstStyle/>
          <a:p>
            <a:r>
              <a:rPr lang="ru-RU" altLang="uk-UA" sz="2400" b="1">
                <a:solidFill>
                  <a:srgbClr val="FFC000"/>
                </a:solidFill>
              </a:rPr>
              <a:t>Транслокаційний варіант </a:t>
            </a:r>
            <a:r>
              <a:rPr lang="ru-RU" altLang="uk-UA">
                <a:solidFill>
                  <a:srgbClr val="FFFFFF"/>
                </a:solidFill>
              </a:rPr>
              <a:t>відрізняється тим, що загальна кількість хромосом не змінюється.</a:t>
            </a:r>
          </a:p>
          <a:p>
            <a:endParaRPr lang="ru-RU" altLang="uk-UA">
              <a:solidFill>
                <a:srgbClr val="FFFFFF"/>
              </a:solidFill>
            </a:endParaRPr>
          </a:p>
          <a:p>
            <a:r>
              <a:rPr lang="ru-RU" altLang="uk-UA">
                <a:solidFill>
                  <a:srgbClr val="FFFFFF"/>
                </a:solidFill>
              </a:rPr>
              <a:t> Хвороба виникає тому, що на одну з хромосом (13-15-у у жінок і 22-у у чоловіків) переноситься фрагмент сестринської 21-ої хромосоми.</a:t>
            </a:r>
          </a:p>
          <a:p>
            <a:r>
              <a:rPr lang="ru-RU" altLang="uk-UA">
                <a:solidFill>
                  <a:srgbClr val="FFFFFF"/>
                </a:solidFill>
              </a:rPr>
              <a:t> </a:t>
            </a:r>
          </a:p>
          <a:p>
            <a:r>
              <a:rPr lang="ru-RU" altLang="uk-UA">
                <a:solidFill>
                  <a:srgbClr val="FFFFFF"/>
                </a:solidFill>
              </a:rPr>
              <a:t>Хворіють діти батьків і молодого, і старшого віку. </a:t>
            </a:r>
          </a:p>
          <a:p>
            <a:endParaRPr lang="ru-RU" altLang="uk-UA">
              <a:solidFill>
                <a:srgbClr val="FFFFFF"/>
              </a:solidFill>
            </a:endParaRPr>
          </a:p>
          <a:p>
            <a:r>
              <a:rPr lang="ru-RU" altLang="uk-UA">
                <a:solidFill>
                  <a:srgbClr val="FFC000"/>
                </a:solidFill>
              </a:rPr>
              <a:t>Транслокаційний синдром Дауна може передаватися по спадковості.</a:t>
            </a:r>
          </a:p>
          <a:p>
            <a:endParaRPr lang="ru-RU" altLang="uk-UA">
              <a:solidFill>
                <a:srgbClr val="FFFFFF"/>
              </a:solidFill>
            </a:endParaRPr>
          </a:p>
          <a:p>
            <a:r>
              <a:rPr lang="ru-RU" altLang="uk-UA">
                <a:solidFill>
                  <a:srgbClr val="FFFFFF"/>
                </a:solidFill>
              </a:rPr>
              <a:t>Ще один варіант хвороби – </a:t>
            </a:r>
            <a:r>
              <a:rPr lang="ru-RU" altLang="uk-UA" sz="2400">
                <a:solidFill>
                  <a:srgbClr val="FFC000"/>
                </a:solidFill>
              </a:rPr>
              <a:t>на грунті мозаїцизму</a:t>
            </a:r>
            <a:r>
              <a:rPr lang="ru-RU" altLang="uk-UA">
                <a:solidFill>
                  <a:srgbClr val="FFFFFF"/>
                </a:solidFill>
              </a:rPr>
              <a:t> (</a:t>
            </a:r>
            <a:r>
              <a:rPr lang="en-US" altLang="uk-UA">
                <a:solidFill>
                  <a:srgbClr val="FFFFFF"/>
                </a:solidFill>
              </a:rPr>
              <a:t>Mos 46/47).</a:t>
            </a:r>
            <a:endParaRPr lang="ru-RU" altLang="uk-UA">
              <a:solidFill>
                <a:srgbClr val="FFFFFF"/>
              </a:solidFill>
            </a:endParaRPr>
          </a:p>
          <a:p>
            <a:r>
              <a:rPr lang="en-US" altLang="uk-UA">
                <a:solidFill>
                  <a:srgbClr val="FFFFFF"/>
                </a:solidFill>
              </a:rPr>
              <a:t> </a:t>
            </a:r>
            <a:r>
              <a:rPr lang="ru-RU" altLang="uk-UA">
                <a:solidFill>
                  <a:srgbClr val="FFFFFF"/>
                </a:solidFill>
              </a:rPr>
              <a:t>Це результат нерозходження 21-ої пари хромосом на початкових етапах ембріонального розвитку. В організмі таких хворих перемішані клітини з нормальним каріотипом (46, Х</a:t>
            </a:r>
            <a:r>
              <a:rPr lang="en-US" altLang="uk-UA">
                <a:solidFill>
                  <a:srgbClr val="FFFFFF"/>
                </a:solidFill>
              </a:rPr>
              <a:t>Y) </a:t>
            </a:r>
            <a:r>
              <a:rPr lang="ru-RU" altLang="uk-UA">
                <a:solidFill>
                  <a:srgbClr val="FFFFFF"/>
                </a:solidFill>
              </a:rPr>
              <a:t>і клітини з аномальним каріотипом (47, Х</a:t>
            </a:r>
            <a:r>
              <a:rPr lang="en-US" altLang="uk-UA">
                <a:solidFill>
                  <a:srgbClr val="FFFFFF"/>
                </a:solidFill>
              </a:rPr>
              <a:t>Y +21). </a:t>
            </a:r>
            <a:endParaRPr lang="ru-RU" altLang="uk-UA">
              <a:solidFill>
                <a:srgbClr val="FFFFFF"/>
              </a:solidFill>
            </a:endParaRPr>
          </a:p>
          <a:p>
            <a:endParaRPr lang="ru-RU" altLang="uk-UA">
              <a:solidFill>
                <a:srgbClr val="FFFFFF"/>
              </a:solidFill>
            </a:endParaRPr>
          </a:p>
          <a:p>
            <a:r>
              <a:rPr lang="ru-RU" altLang="uk-UA">
                <a:solidFill>
                  <a:srgbClr val="FFFFFF"/>
                </a:solidFill>
              </a:rPr>
              <a:t>Клініка хвороби стерта. Зазвичай знаходять лише фізичні дефекти. </a:t>
            </a:r>
            <a:r>
              <a:rPr lang="ru-RU" altLang="uk-UA">
                <a:solidFill>
                  <a:srgbClr val="FFC000"/>
                </a:solidFill>
              </a:rPr>
              <a:t>Мозаїки серед хворих з синдромом Дауна складають 2 %.</a:t>
            </a:r>
          </a:p>
        </p:txBody>
      </p:sp>
    </p:spTree>
  </p:cSld>
  <p:clrMapOvr>
    <a:masterClrMapping/>
  </p:clrMapOvr>
  <p:transition spd="slow">
    <p:pull/>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Прямоугольник 1"/>
          <p:cNvSpPr>
            <a:spLocks noChangeArrowheads="1"/>
          </p:cNvSpPr>
          <p:nvPr/>
        </p:nvSpPr>
        <p:spPr bwMode="auto">
          <a:xfrm>
            <a:off x="611188" y="620713"/>
            <a:ext cx="8056562" cy="5078412"/>
          </a:xfrm>
          <a:prstGeom prst="rect">
            <a:avLst/>
          </a:prstGeom>
          <a:noFill/>
          <a:ln w="9525">
            <a:noFill/>
            <a:miter lim="800000"/>
            <a:headEnd/>
            <a:tailEnd/>
          </a:ln>
        </p:spPr>
        <p:txBody>
          <a:bodyPr>
            <a:spAutoFit/>
          </a:bodyPr>
          <a:lstStyle/>
          <a:p>
            <a:r>
              <a:rPr lang="ru-RU" altLang="uk-UA">
                <a:solidFill>
                  <a:srgbClr val="FFC000"/>
                </a:solidFill>
              </a:rPr>
              <a:t>Частота - 1 на 650 живонароджених</a:t>
            </a:r>
            <a:r>
              <a:rPr lang="ru-RU" altLang="uk-UA">
                <a:solidFill>
                  <a:srgbClr val="FFFFFF"/>
                </a:solidFill>
              </a:rPr>
              <a:t> (загальна частота в популяції вище, враховуючи, що понад 23 уражених плодів гинуть внутрішньоутробно). </a:t>
            </a:r>
            <a:r>
              <a:rPr lang="ru-RU" altLang="uk-UA">
                <a:solidFill>
                  <a:srgbClr val="FFC000"/>
                </a:solidFill>
              </a:rPr>
              <a:t>Частота збільшується з материнським віком</a:t>
            </a:r>
            <a:r>
              <a:rPr lang="ru-RU" altLang="uk-UA">
                <a:solidFill>
                  <a:srgbClr val="FFFFFF"/>
                </a:solidFill>
              </a:rPr>
              <a:t>, що підтверджено даними амніоцентезу (особливо різко після 30 років). </a:t>
            </a:r>
          </a:p>
          <a:p>
            <a:endParaRPr lang="ru-RU" altLang="uk-UA">
              <a:solidFill>
                <a:srgbClr val="FFFFFF"/>
              </a:solidFill>
            </a:endParaRPr>
          </a:p>
          <a:p>
            <a:r>
              <a:rPr lang="ru-RU" altLang="uk-UA">
                <a:solidFill>
                  <a:srgbClr val="FFFFFF"/>
                </a:solidFill>
              </a:rPr>
              <a:t> • трисомія 21: у 90-95% пацієнтів у всіх клітинах виявляють зайву 21 хромосому</a:t>
            </a:r>
          </a:p>
          <a:p>
            <a:endParaRPr lang="ru-RU" altLang="uk-UA">
              <a:solidFill>
                <a:srgbClr val="FFFFFF"/>
              </a:solidFill>
            </a:endParaRPr>
          </a:p>
          <a:p>
            <a:r>
              <a:rPr lang="ru-RU" altLang="uk-UA">
                <a:solidFill>
                  <a:srgbClr val="FFFFFF"/>
                </a:solidFill>
              </a:rPr>
              <a:t> • незбалансована транслокація 21: у 5% пацієнтів довге плече 21 хромосоми транслоцюється на іншу хромосому, як правило, на 14.</a:t>
            </a:r>
          </a:p>
          <a:p>
            <a:r>
              <a:rPr lang="ru-RU" altLang="uk-UA">
                <a:solidFill>
                  <a:srgbClr val="FFFFFF"/>
                </a:solidFill>
              </a:rPr>
              <a:t> Серед транслокаційних трисомій 1/2 - знову виникли, 1/2 - наслідок збалансованої транслокації в одного з батьків </a:t>
            </a:r>
          </a:p>
          <a:p>
            <a:endParaRPr lang="ru-RU" altLang="uk-UA">
              <a:solidFill>
                <a:srgbClr val="FFFFFF"/>
              </a:solidFill>
            </a:endParaRPr>
          </a:p>
          <a:p>
            <a:r>
              <a:rPr lang="ru-RU" altLang="uk-UA">
                <a:solidFill>
                  <a:srgbClr val="FFFFFF"/>
                </a:solidFill>
              </a:rPr>
              <a:t> • мозаїчна трисомія 21: у 1-5% пацієнтів виявляють 2 і більше популяції клітин: як правило, нормальну і трисомію 21 (клінічні прояви зазвичай менш виражені). Патоморфологія. Після 20 років у 100% пацієнтів в головному мозку виявляють бляшки, характерні для хвороби Альцгеймера.</a:t>
            </a:r>
          </a:p>
        </p:txBody>
      </p:sp>
    </p:spTree>
  </p:cSld>
  <p:clrMapOvr>
    <a:masterClrMapping/>
  </p:clrMapOvr>
  <p:transition spd="slow">
    <p:pull/>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288" y="5084763"/>
            <a:ext cx="8147050" cy="808037"/>
          </a:xfrm>
        </p:spPr>
        <p:txBody>
          <a:bodyPr wrap="square" lIns="91440" tIns="45720" rIns="91440" bIns="45720" numCol="1" anchorCtr="0" compatLnSpc="1">
            <a:prstTxWarp prst="textNoShape">
              <a:avLst/>
            </a:prstTxWarp>
            <a:noAutofit/>
          </a:bodyPr>
          <a:lstStyle/>
          <a:p>
            <a:pPr algn="ctr" eaLnBrk="1" hangingPunct="1">
              <a:defRPr/>
            </a:pPr>
            <a:r>
              <a:rPr lang="ru-RU" altLang="ru-RU" sz="1600" dirty="0">
                <a:solidFill>
                  <a:srgbClr val="FFC000"/>
                </a:solidFill>
                <a:effectLst>
                  <a:outerShdw blurRad="38100" dist="38100" dir="2700000" algn="tl">
                    <a:srgbClr val="000000"/>
                  </a:outerShdw>
                </a:effectLst>
              </a:rPr>
              <a:t>Синдром Дауна (</a:t>
            </a:r>
            <a:r>
              <a:rPr lang="ru-RU" altLang="ru-RU" sz="1600" dirty="0" err="1">
                <a:solidFill>
                  <a:srgbClr val="FFC000"/>
                </a:solidFill>
                <a:effectLst>
                  <a:outerShdw blurRad="38100" dist="38100" dir="2700000" algn="tl">
                    <a:srgbClr val="000000"/>
                  </a:outerShdw>
                </a:effectLst>
              </a:rPr>
              <a:t>трисомія</a:t>
            </a:r>
            <a:r>
              <a:rPr lang="ru-RU" altLang="ru-RU" sz="1600" dirty="0">
                <a:solidFill>
                  <a:srgbClr val="FFC000"/>
                </a:solidFill>
                <a:effectLst>
                  <a:outerShdw blurRad="38100" dist="38100" dir="2700000" algn="tl">
                    <a:srgbClr val="000000"/>
                  </a:outerShdw>
                </a:effectLst>
              </a:rPr>
              <a:t> по </a:t>
            </a:r>
            <a:r>
              <a:rPr lang="ru-RU" altLang="ru-RU" sz="1600" dirty="0" err="1">
                <a:solidFill>
                  <a:srgbClr val="FFC000"/>
                </a:solidFill>
                <a:effectLst>
                  <a:outerShdw blurRad="38100" dist="38100" dir="2700000" algn="tl">
                    <a:srgbClr val="000000"/>
                  </a:outerShdw>
                </a:effectLst>
              </a:rPr>
              <a:t>хромосомі</a:t>
            </a:r>
            <a:r>
              <a:rPr lang="ru-RU" altLang="ru-RU" sz="1600" dirty="0">
                <a:solidFill>
                  <a:srgbClr val="FFC000"/>
                </a:solidFill>
                <a:effectLst>
                  <a:outerShdw blurRad="38100" dist="38100" dir="2700000" algn="tl">
                    <a:srgbClr val="000000"/>
                  </a:outerShdw>
                </a:effectLst>
              </a:rPr>
              <a:t> 21) - одна з форм </a:t>
            </a:r>
            <a:r>
              <a:rPr lang="ru-RU" altLang="ru-RU" sz="1600" dirty="0" err="1">
                <a:solidFill>
                  <a:srgbClr val="FFC000"/>
                </a:solidFill>
                <a:effectLst>
                  <a:outerShdw blurRad="38100" dist="38100" dir="2700000" algn="tl">
                    <a:srgbClr val="000000"/>
                  </a:outerShdw>
                </a:effectLst>
              </a:rPr>
              <a:t>геномної</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патології</a:t>
            </a:r>
            <a:r>
              <a:rPr lang="ru-RU" altLang="ru-RU" sz="1600" dirty="0">
                <a:solidFill>
                  <a:srgbClr val="FFC000"/>
                </a:solidFill>
                <a:effectLst>
                  <a:outerShdw blurRad="38100" dist="38100" dir="2700000" algn="tl">
                    <a:srgbClr val="000000"/>
                  </a:outerShdw>
                </a:effectLst>
              </a:rPr>
              <a:t>, при </a:t>
            </a:r>
            <a:r>
              <a:rPr lang="ru-RU" altLang="ru-RU" sz="1600" dirty="0" err="1">
                <a:solidFill>
                  <a:srgbClr val="FFC000"/>
                </a:solidFill>
                <a:effectLst>
                  <a:outerShdw blurRad="38100" dist="38100" dir="2700000" algn="tl">
                    <a:srgbClr val="000000"/>
                  </a:outerShdw>
                </a:effectLst>
              </a:rPr>
              <a:t>якій</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найчастіше</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каріотип</a:t>
            </a:r>
            <a:r>
              <a:rPr lang="ru-RU" altLang="ru-RU" sz="1600" dirty="0">
                <a:solidFill>
                  <a:srgbClr val="FFC000"/>
                </a:solidFill>
                <a:effectLst>
                  <a:outerShdw blurRad="38100" dist="38100" dir="2700000" algn="tl">
                    <a:srgbClr val="000000"/>
                  </a:outerShdw>
                </a:effectLst>
              </a:rPr>
              <a:t> представлено 47 хромосомами </a:t>
            </a:r>
            <a:r>
              <a:rPr lang="ru-RU" altLang="ru-RU" sz="1600" dirty="0" err="1">
                <a:solidFill>
                  <a:srgbClr val="FFC000"/>
                </a:solidFill>
                <a:effectLst>
                  <a:outerShdw blurRad="38100" dist="38100" dir="2700000" algn="tl">
                    <a:srgbClr val="000000"/>
                  </a:outerShdw>
                </a:effectLst>
              </a:rPr>
              <a:t>замість</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нормальних</a:t>
            </a:r>
            <a:r>
              <a:rPr lang="ru-RU" altLang="ru-RU" sz="1600" dirty="0">
                <a:solidFill>
                  <a:srgbClr val="FFC000"/>
                </a:solidFill>
                <a:effectLst>
                  <a:outerShdw blurRad="38100" dist="38100" dir="2700000" algn="tl">
                    <a:srgbClr val="000000"/>
                  </a:outerShdw>
                </a:effectLst>
              </a:rPr>
              <a:t> 46, </a:t>
            </a:r>
            <a:r>
              <a:rPr lang="ru-RU" altLang="ru-RU" sz="1600" dirty="0" err="1">
                <a:solidFill>
                  <a:srgbClr val="FFC000"/>
                </a:solidFill>
                <a:effectLst>
                  <a:outerShdw blurRad="38100" dist="38100" dir="2700000" algn="tl">
                    <a:srgbClr val="000000"/>
                  </a:outerShdw>
                </a:effectLst>
              </a:rPr>
              <a:t>оскільки</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хромосоми</a:t>
            </a:r>
            <a:r>
              <a:rPr lang="ru-RU" altLang="ru-RU" sz="1600" dirty="0">
                <a:solidFill>
                  <a:srgbClr val="FFC000"/>
                </a:solidFill>
                <a:effectLst>
                  <a:outerShdw blurRad="38100" dist="38100" dir="2700000" algn="tl">
                    <a:srgbClr val="000000"/>
                  </a:outerShdw>
                </a:effectLst>
              </a:rPr>
              <a:t> 21-й пари, </a:t>
            </a:r>
            <a:r>
              <a:rPr lang="ru-RU" altLang="ru-RU" sz="1600" dirty="0" err="1">
                <a:solidFill>
                  <a:srgbClr val="FFC000"/>
                </a:solidFill>
                <a:effectLst>
                  <a:outerShdw blurRad="38100" dist="38100" dir="2700000" algn="tl">
                    <a:srgbClr val="000000"/>
                  </a:outerShdw>
                </a:effectLst>
              </a:rPr>
              <a:t>замість</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нормальних</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двох</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представлені</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трьома</a:t>
            </a:r>
            <a:r>
              <a:rPr lang="ru-RU" altLang="ru-RU" sz="1600" dirty="0">
                <a:solidFill>
                  <a:srgbClr val="FFC000"/>
                </a:solidFill>
                <a:effectLst>
                  <a:outerShdw blurRad="38100" dist="38100" dir="2700000" algn="tl">
                    <a:srgbClr val="000000"/>
                  </a:outerShdw>
                </a:effectLst>
              </a:rPr>
              <a:t> </a:t>
            </a:r>
            <a:r>
              <a:rPr lang="ru-RU" altLang="ru-RU" sz="1600" dirty="0" err="1">
                <a:solidFill>
                  <a:srgbClr val="FFC000"/>
                </a:solidFill>
                <a:effectLst>
                  <a:outerShdw blurRad="38100" dist="38100" dir="2700000" algn="tl">
                    <a:srgbClr val="000000"/>
                  </a:outerShdw>
                </a:effectLst>
              </a:rPr>
              <a:t>копіями</a:t>
            </a:r>
            <a:endParaRPr lang="ru-RU" altLang="ru-RU" sz="1600" dirty="0" smtClean="0">
              <a:solidFill>
                <a:srgbClr val="FFC000"/>
              </a:solidFill>
              <a:effectLst>
                <a:outerShdw blurRad="38100" dist="38100" dir="2700000" algn="tl">
                  <a:srgbClr val="000000"/>
                </a:outerShdw>
              </a:effectLst>
            </a:endParaRPr>
          </a:p>
        </p:txBody>
      </p:sp>
      <p:pic>
        <p:nvPicPr>
          <p:cNvPr id="207874" name="Picture 2"/>
          <p:cNvPicPr>
            <a:picLocks noChangeAspect="1" noChangeArrowheads="1"/>
          </p:cNvPicPr>
          <p:nvPr/>
        </p:nvPicPr>
        <p:blipFill>
          <a:blip r:embed="rId2" cstate="print"/>
          <a:srcRect/>
          <a:stretch>
            <a:fillRect/>
          </a:stretch>
        </p:blipFill>
        <p:spPr bwMode="auto">
          <a:xfrm>
            <a:off x="534988" y="188913"/>
            <a:ext cx="8140700" cy="460851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noChangeArrowheads="1"/>
          </p:cNvPicPr>
          <p:nvPr/>
        </p:nvPicPr>
        <p:blipFill>
          <a:blip r:embed="rId2" cstate="print"/>
          <a:srcRect l="32991" t="23679" r="36005" b="4993"/>
          <a:stretch>
            <a:fillRect/>
          </a:stretch>
        </p:blipFill>
        <p:spPr bwMode="auto">
          <a:xfrm>
            <a:off x="179388" y="188913"/>
            <a:ext cx="5851525" cy="5688012"/>
          </a:xfrm>
          <a:prstGeom prst="rect">
            <a:avLst/>
          </a:prstGeom>
          <a:noFill/>
          <a:ln w="9525">
            <a:noFill/>
            <a:miter lim="800000"/>
            <a:headEnd/>
            <a:tailEnd/>
          </a:ln>
        </p:spPr>
      </p:pic>
      <p:sp>
        <p:nvSpPr>
          <p:cNvPr id="208898" name="Прямоугольник 6"/>
          <p:cNvSpPr>
            <a:spLocks noChangeArrowheads="1"/>
          </p:cNvSpPr>
          <p:nvPr/>
        </p:nvSpPr>
        <p:spPr bwMode="auto">
          <a:xfrm>
            <a:off x="611188" y="5876925"/>
            <a:ext cx="7472362" cy="708025"/>
          </a:xfrm>
          <a:prstGeom prst="rect">
            <a:avLst/>
          </a:prstGeom>
          <a:noFill/>
          <a:ln w="9525">
            <a:noFill/>
            <a:miter lim="800000"/>
            <a:headEnd/>
            <a:tailEnd/>
          </a:ln>
        </p:spPr>
        <p:txBody>
          <a:bodyPr>
            <a:spAutoFit/>
          </a:bodyPr>
          <a:lstStyle/>
          <a:p>
            <a:r>
              <a:rPr lang="ru-RU" altLang="uk-UA" sz="2000">
                <a:solidFill>
                  <a:srgbClr val="FF0000"/>
                </a:solidFill>
              </a:rPr>
              <a:t> </a:t>
            </a:r>
            <a:r>
              <a:rPr lang="ru-RU" altLang="uk-UA" sz="2000" b="1">
                <a:solidFill>
                  <a:srgbClr val="FF0000"/>
                </a:solidFill>
              </a:rPr>
              <a:t>Синдром трисомї</a:t>
            </a:r>
            <a:r>
              <a:rPr lang="en-US" altLang="uk-UA" sz="2000" b="1">
                <a:solidFill>
                  <a:srgbClr val="FF0000"/>
                </a:solidFill>
              </a:rPr>
              <a:t>i</a:t>
            </a:r>
            <a:r>
              <a:rPr lang="ru-RU" altLang="uk-UA" sz="2000" b="1">
                <a:solidFill>
                  <a:srgbClr val="FF0000"/>
                </a:solidFill>
              </a:rPr>
              <a:t> 21 (синдром Дауна):</a:t>
            </a:r>
          </a:p>
          <a:p>
            <a:r>
              <a:rPr lang="ru-RU" altLang="uk-UA" sz="2000" b="1">
                <a:solidFill>
                  <a:srgbClr val="FF0000"/>
                </a:solidFill>
              </a:rPr>
              <a:t> А – загальний вид хворого; Б – кар</a:t>
            </a:r>
            <a:r>
              <a:rPr lang="en-US" altLang="uk-UA" sz="2000" b="1">
                <a:solidFill>
                  <a:srgbClr val="FF0000"/>
                </a:solidFill>
              </a:rPr>
              <a:t>i</a:t>
            </a:r>
            <a:r>
              <a:rPr lang="ru-RU" altLang="uk-UA" sz="2000" b="1">
                <a:solidFill>
                  <a:srgbClr val="FF0000"/>
                </a:solidFill>
              </a:rPr>
              <a:t>отип хворого </a:t>
            </a:r>
          </a:p>
        </p:txBody>
      </p:sp>
      <p:pic>
        <p:nvPicPr>
          <p:cNvPr id="208899" name="Picture 3"/>
          <p:cNvPicPr>
            <a:picLocks noChangeAspect="1" noChangeArrowheads="1"/>
          </p:cNvPicPr>
          <p:nvPr/>
        </p:nvPicPr>
        <p:blipFill>
          <a:blip r:embed="rId3" cstate="print"/>
          <a:srcRect/>
          <a:stretch>
            <a:fillRect/>
          </a:stretch>
        </p:blipFill>
        <p:spPr bwMode="auto">
          <a:xfrm>
            <a:off x="5580063" y="225425"/>
            <a:ext cx="3333750" cy="2667000"/>
          </a:xfrm>
          <a:prstGeom prst="rect">
            <a:avLst/>
          </a:prstGeom>
          <a:noFill/>
          <a:ln w="9525">
            <a:noFill/>
            <a:miter lim="800000"/>
            <a:headEnd/>
            <a:tailEnd/>
          </a:ln>
        </p:spPr>
      </p:pic>
      <p:sp>
        <p:nvSpPr>
          <p:cNvPr id="6" name="Овал 5"/>
          <p:cNvSpPr/>
          <p:nvPr/>
        </p:nvSpPr>
        <p:spPr>
          <a:xfrm>
            <a:off x="3943350" y="4962525"/>
            <a:ext cx="808038" cy="769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 name="Стрелка вправо 7"/>
          <p:cNvSpPr/>
          <p:nvPr/>
        </p:nvSpPr>
        <p:spPr>
          <a:xfrm rot="8984485">
            <a:off x="4683125" y="4635500"/>
            <a:ext cx="1152525"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Tree>
  </p:cSld>
  <p:clrMapOvr>
    <a:masterClrMapping/>
  </p:clrMapOvr>
  <p:transition spd="slow">
    <p:pull/>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p:cNvPicPr>
            <a:picLocks noChangeAspect="1" noChangeArrowheads="1"/>
          </p:cNvPicPr>
          <p:nvPr/>
        </p:nvPicPr>
        <p:blipFill>
          <a:blip r:embed="rId2" cstate="print"/>
          <a:srcRect l="44164" t="23875" r="46021" b="52513"/>
          <a:stretch>
            <a:fillRect/>
          </a:stretch>
        </p:blipFill>
        <p:spPr bwMode="auto">
          <a:xfrm>
            <a:off x="6948488" y="174625"/>
            <a:ext cx="1968500" cy="2663825"/>
          </a:xfrm>
          <a:prstGeom prst="rect">
            <a:avLst/>
          </a:prstGeom>
          <a:noFill/>
          <a:ln w="9525">
            <a:noFill/>
            <a:miter lim="800000"/>
            <a:headEnd/>
            <a:tailEnd/>
          </a:ln>
        </p:spPr>
      </p:pic>
      <p:pic>
        <p:nvPicPr>
          <p:cNvPr id="209922" name="Picture 3"/>
          <p:cNvPicPr>
            <a:picLocks noChangeAspect="1" noChangeArrowheads="1"/>
          </p:cNvPicPr>
          <p:nvPr/>
        </p:nvPicPr>
        <p:blipFill>
          <a:blip r:embed="rId3" cstate="print"/>
          <a:srcRect t="50000"/>
          <a:stretch>
            <a:fillRect/>
          </a:stretch>
        </p:blipFill>
        <p:spPr bwMode="auto">
          <a:xfrm>
            <a:off x="179388" y="160338"/>
            <a:ext cx="6724650" cy="4276725"/>
          </a:xfrm>
          <a:prstGeom prst="rect">
            <a:avLst/>
          </a:prstGeom>
          <a:noFill/>
          <a:ln w="9525">
            <a:noFill/>
            <a:miter lim="800000"/>
            <a:headEnd/>
            <a:tailEnd/>
          </a:ln>
        </p:spPr>
      </p:pic>
      <p:sp>
        <p:nvSpPr>
          <p:cNvPr id="209923" name="Прямоугольник 4"/>
          <p:cNvSpPr>
            <a:spLocks noChangeArrowheads="1"/>
          </p:cNvSpPr>
          <p:nvPr/>
        </p:nvSpPr>
        <p:spPr bwMode="auto">
          <a:xfrm>
            <a:off x="460375" y="4429125"/>
            <a:ext cx="8215313" cy="1847850"/>
          </a:xfrm>
          <a:prstGeom prst="rect">
            <a:avLst/>
          </a:prstGeom>
          <a:noFill/>
          <a:ln w="9525">
            <a:noFill/>
            <a:miter lim="800000"/>
            <a:headEnd/>
            <a:tailEnd/>
          </a:ln>
        </p:spPr>
        <p:txBody>
          <a:bodyPr>
            <a:spAutoFit/>
          </a:bodyPr>
          <a:lstStyle/>
          <a:p>
            <a:r>
              <a:rPr lang="ru-RU" altLang="uk-UA" sz="2000">
                <a:solidFill>
                  <a:srgbClr val="FF0000"/>
                </a:solidFill>
              </a:rPr>
              <a:t> </a:t>
            </a:r>
            <a:r>
              <a:rPr lang="ru-RU" altLang="uk-UA" sz="2000" b="1">
                <a:solidFill>
                  <a:srgbClr val="FF0000"/>
                </a:solidFill>
              </a:rPr>
              <a:t>Ж</a:t>
            </a:r>
            <a:r>
              <a:rPr lang="en-US" altLang="uk-UA" sz="2000" b="1">
                <a:solidFill>
                  <a:srgbClr val="FF0000"/>
                </a:solidFill>
              </a:rPr>
              <a:t>i</a:t>
            </a:r>
            <a:r>
              <a:rPr lang="ru-RU" altLang="uk-UA" sz="2000" b="1">
                <a:solidFill>
                  <a:srgbClr val="FF0000"/>
                </a:solidFill>
              </a:rPr>
              <a:t>нка з синдромом Дауна у в</a:t>
            </a:r>
            <a:r>
              <a:rPr lang="en-US" altLang="uk-UA" sz="2000" b="1">
                <a:solidFill>
                  <a:srgbClr val="FF0000"/>
                </a:solidFill>
              </a:rPr>
              <a:t>i</a:t>
            </a:r>
            <a:r>
              <a:rPr lang="ru-RU" altLang="uk-UA" sz="2000" b="1">
                <a:solidFill>
                  <a:srgbClr val="FF0000"/>
                </a:solidFill>
              </a:rPr>
              <a:t>ц</a:t>
            </a:r>
            <a:r>
              <a:rPr lang="en-US" altLang="uk-UA" sz="2000" b="1">
                <a:solidFill>
                  <a:srgbClr val="FF0000"/>
                </a:solidFill>
              </a:rPr>
              <a:t>i</a:t>
            </a:r>
            <a:r>
              <a:rPr lang="ru-RU" altLang="uk-UA" sz="2000" b="1">
                <a:solidFill>
                  <a:srgbClr val="FF0000"/>
                </a:solidFill>
              </a:rPr>
              <a:t> 38 рок</a:t>
            </a:r>
            <a:r>
              <a:rPr lang="en-US" altLang="uk-UA" sz="2000" b="1">
                <a:solidFill>
                  <a:srgbClr val="FF0000"/>
                </a:solidFill>
              </a:rPr>
              <a:t>i</a:t>
            </a:r>
            <a:r>
              <a:rPr lang="ru-RU" altLang="uk-UA" sz="2000" b="1">
                <a:solidFill>
                  <a:srgbClr val="FF0000"/>
                </a:solidFill>
              </a:rPr>
              <a:t>в</a:t>
            </a:r>
          </a:p>
          <a:p>
            <a:endParaRPr lang="ru-RU" altLang="uk-UA" sz="1100" b="1">
              <a:solidFill>
                <a:srgbClr val="FF0000"/>
              </a:solidFill>
            </a:endParaRPr>
          </a:p>
          <a:p>
            <a:r>
              <a:rPr lang="ru-RU" altLang="uk-UA" sz="2000" b="1">
                <a:solidFill>
                  <a:srgbClr val="FF0000"/>
                </a:solidFill>
              </a:rPr>
              <a:t>Кар</a:t>
            </a:r>
            <a:r>
              <a:rPr lang="en-US" altLang="uk-UA" sz="2000" b="1">
                <a:solidFill>
                  <a:srgbClr val="FF0000"/>
                </a:solidFill>
              </a:rPr>
              <a:t>i</a:t>
            </a:r>
            <a:r>
              <a:rPr lang="ru-RU" altLang="uk-UA" sz="2000" b="1">
                <a:solidFill>
                  <a:srgbClr val="FF0000"/>
                </a:solidFill>
              </a:rPr>
              <a:t>отип при транслокац</a:t>
            </a:r>
            <a:r>
              <a:rPr lang="en-US" altLang="uk-UA" sz="2000" b="1">
                <a:solidFill>
                  <a:srgbClr val="FF0000"/>
                </a:solidFill>
              </a:rPr>
              <a:t>i</a:t>
            </a:r>
            <a:r>
              <a:rPr lang="ru-RU" altLang="uk-UA" sz="2000" b="1">
                <a:solidFill>
                  <a:srgbClr val="FF0000"/>
                </a:solidFill>
              </a:rPr>
              <a:t>онному синдром</a:t>
            </a:r>
            <a:r>
              <a:rPr lang="en-US" altLang="uk-UA" sz="2000" b="1">
                <a:solidFill>
                  <a:srgbClr val="FF0000"/>
                </a:solidFill>
              </a:rPr>
              <a:t>i</a:t>
            </a:r>
            <a:r>
              <a:rPr lang="ru-RU" altLang="uk-UA" sz="2000" b="1">
                <a:solidFill>
                  <a:srgbClr val="FF0000"/>
                </a:solidFill>
              </a:rPr>
              <a:t>ї Дауна </a:t>
            </a:r>
          </a:p>
          <a:p>
            <a:r>
              <a:rPr lang="ru-RU" altLang="uk-UA" sz="2000" b="1">
                <a:solidFill>
                  <a:srgbClr val="FF0000"/>
                </a:solidFill>
              </a:rPr>
              <a:t>(одна 21</a:t>
            </a:r>
            <a:r>
              <a:rPr lang="en-US" altLang="uk-UA" sz="2000" b="1">
                <a:solidFill>
                  <a:srgbClr val="FF0000"/>
                </a:solidFill>
              </a:rPr>
              <a:t>- </a:t>
            </a:r>
            <a:r>
              <a:rPr lang="ru-RU" altLang="uk-UA" sz="2000" b="1">
                <a:solidFill>
                  <a:srgbClr val="FF0000"/>
                </a:solidFill>
              </a:rPr>
              <a:t>ша хромосома приєднана до 15-  хромосоми – вказано стр</a:t>
            </a:r>
            <a:r>
              <a:rPr lang="en-US" altLang="uk-UA" sz="2000" b="1">
                <a:solidFill>
                  <a:srgbClr val="FF0000"/>
                </a:solidFill>
              </a:rPr>
              <a:t>i</a:t>
            </a:r>
            <a:r>
              <a:rPr lang="ru-RU" altLang="uk-UA" sz="2000" b="1">
                <a:solidFill>
                  <a:srgbClr val="FF0000"/>
                </a:solidFill>
              </a:rPr>
              <a:t>лкою)</a:t>
            </a:r>
          </a:p>
          <a:p>
            <a:r>
              <a:rPr lang="ru-RU" altLang="uk-UA" sz="2000">
                <a:solidFill>
                  <a:srgbClr val="FF0000"/>
                </a:solidFill>
              </a:rPr>
              <a:t> </a:t>
            </a:r>
          </a:p>
        </p:txBody>
      </p:sp>
    </p:spTree>
  </p:cSld>
  <p:clrMapOvr>
    <a:masterClrMapping/>
  </p:clrMapOvr>
  <p:transition spd="slow">
    <p:pull/>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2" cstate="print"/>
          <a:srcRect/>
          <a:stretch>
            <a:fillRect/>
          </a:stretch>
        </p:blipFill>
        <p:spPr bwMode="auto">
          <a:xfrm>
            <a:off x="179388" y="188913"/>
            <a:ext cx="5184775" cy="2519362"/>
          </a:xfrm>
          <a:prstGeom prst="rect">
            <a:avLst/>
          </a:prstGeom>
          <a:noFill/>
          <a:ln w="9525">
            <a:noFill/>
            <a:miter lim="800000"/>
            <a:headEnd/>
            <a:tailEnd/>
          </a:ln>
        </p:spPr>
      </p:pic>
      <p:pic>
        <p:nvPicPr>
          <p:cNvPr id="210946" name="Picture 3"/>
          <p:cNvPicPr>
            <a:picLocks noChangeAspect="1" noChangeArrowheads="1"/>
          </p:cNvPicPr>
          <p:nvPr/>
        </p:nvPicPr>
        <p:blipFill>
          <a:blip r:embed="rId3" cstate="print"/>
          <a:srcRect/>
          <a:stretch>
            <a:fillRect/>
          </a:stretch>
        </p:blipFill>
        <p:spPr bwMode="auto">
          <a:xfrm>
            <a:off x="5003800" y="549275"/>
            <a:ext cx="4013200" cy="4319588"/>
          </a:xfrm>
          <a:prstGeom prst="rect">
            <a:avLst/>
          </a:prstGeom>
          <a:noFill/>
          <a:ln w="9525">
            <a:noFill/>
            <a:miter lim="800000"/>
            <a:headEnd/>
            <a:tailEnd/>
          </a:ln>
        </p:spPr>
      </p:pic>
      <p:sp>
        <p:nvSpPr>
          <p:cNvPr id="210947" name="Прямоугольник 2"/>
          <p:cNvSpPr>
            <a:spLocks noChangeArrowheads="1"/>
          </p:cNvSpPr>
          <p:nvPr/>
        </p:nvSpPr>
        <p:spPr bwMode="auto">
          <a:xfrm>
            <a:off x="461963" y="2725738"/>
            <a:ext cx="4572000" cy="3138487"/>
          </a:xfrm>
          <a:prstGeom prst="rect">
            <a:avLst/>
          </a:prstGeom>
          <a:noFill/>
          <a:ln w="9525">
            <a:noFill/>
            <a:miter lim="800000"/>
            <a:headEnd/>
            <a:tailEnd/>
          </a:ln>
        </p:spPr>
        <p:txBody>
          <a:bodyPr>
            <a:spAutoFit/>
          </a:bodyPr>
          <a:lstStyle/>
          <a:p>
            <a:pPr algn="just"/>
            <a:r>
              <a:rPr lang="ru-RU" altLang="uk-UA" b="1">
                <a:solidFill>
                  <a:srgbClr val="FFC000"/>
                </a:solidFill>
              </a:rPr>
              <a:t>Іспанець Пабло Пінеда - це перша в Європі людина з синдромом Дауна, що здобула вищу освіту. </a:t>
            </a:r>
          </a:p>
          <a:p>
            <a:pPr algn="just"/>
            <a:r>
              <a:rPr lang="ru-RU" altLang="uk-UA">
                <a:solidFill>
                  <a:srgbClr val="FFFFFF"/>
                </a:solidFill>
              </a:rPr>
              <a:t>«Таку дитину потрібно виховувати як дитину, а не як інваліда. Батьки повинні розмовляти з нею, оскільки найлютіший ворог дітей з синдромом Дауна - тиша. Такі діти не повинні мати комплексів. Батьки повинні завжди бути з ними, повинні показувати, що це їхня дитина»- говорить Пінеда.</a:t>
            </a:r>
          </a:p>
        </p:txBody>
      </p:sp>
    </p:spTree>
  </p:cSld>
  <p:clrMapOvr>
    <a:masterClrMapping/>
  </p:clrMapOvr>
  <p:transition spd="slow">
    <p:pull/>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Прямоугольник 2"/>
          <p:cNvSpPr>
            <a:spLocks noChangeArrowheads="1"/>
          </p:cNvSpPr>
          <p:nvPr/>
        </p:nvSpPr>
        <p:spPr bwMode="auto">
          <a:xfrm>
            <a:off x="495300" y="404813"/>
            <a:ext cx="8208963" cy="5524500"/>
          </a:xfrm>
          <a:prstGeom prst="rect">
            <a:avLst/>
          </a:prstGeom>
          <a:noFill/>
          <a:ln w="9525">
            <a:noFill/>
            <a:miter lim="800000"/>
            <a:headEnd/>
            <a:tailEnd/>
          </a:ln>
        </p:spPr>
        <p:txBody>
          <a:bodyPr>
            <a:spAutoFit/>
          </a:bodyPr>
          <a:lstStyle/>
          <a:p>
            <a:r>
              <a:rPr lang="ru-RU" sz="2800" b="1">
                <a:solidFill>
                  <a:srgbClr val="FF0000"/>
                </a:solidFill>
              </a:rPr>
              <a:t>Синдром Едвардса </a:t>
            </a:r>
          </a:p>
          <a:p>
            <a:endParaRPr lang="ru-RU" sz="700">
              <a:solidFill>
                <a:srgbClr val="FFFFFF"/>
              </a:solidFill>
            </a:endParaRPr>
          </a:p>
          <a:p>
            <a:r>
              <a:rPr lang="ru-RU">
                <a:solidFill>
                  <a:srgbClr val="FFFFFF"/>
                </a:solidFill>
              </a:rPr>
              <a:t>Генетичне захворювання, викликане потроєнням 18 пари хромосом і характеризується численними вадами розвитку. </a:t>
            </a:r>
            <a:r>
              <a:rPr lang="ru-RU"/>
              <a:t>Каріотип 47, ХХ, 18+ або 47, Х</a:t>
            </a:r>
            <a:r>
              <a:rPr lang="en-US"/>
              <a:t>Y, 18+</a:t>
            </a:r>
            <a:endParaRPr lang="ru-RU"/>
          </a:p>
          <a:p>
            <a:r>
              <a:rPr lang="ru-RU"/>
              <a:t> Співвідношення хлопчиків та дівчаток 1:3. </a:t>
            </a:r>
          </a:p>
          <a:p>
            <a:endParaRPr lang="ru-RU" sz="1100"/>
          </a:p>
          <a:p>
            <a:r>
              <a:rPr lang="ru-RU">
                <a:solidFill>
                  <a:srgbClr val="FFFFFF"/>
                </a:solidFill>
              </a:rPr>
              <a:t>Даний синдром був вперше описаний в 1960 році і названий на честь вченого Джона Едвардса.</a:t>
            </a:r>
          </a:p>
          <a:p>
            <a:endParaRPr lang="ru-RU" sz="1100">
              <a:solidFill>
                <a:srgbClr val="FFFFFF"/>
              </a:solidFill>
            </a:endParaRPr>
          </a:p>
          <a:p>
            <a:r>
              <a:rPr lang="ru-RU">
                <a:solidFill>
                  <a:srgbClr val="FFC000"/>
                </a:solidFill>
              </a:rPr>
              <a:t>Синдром Едвардса є досить рідкісною патологією (в середньому 1 випадок на 5000-7000 вагітностей). </a:t>
            </a:r>
            <a:endParaRPr lang="ru-RU" sz="1200">
              <a:solidFill>
                <a:srgbClr val="FFFFFF"/>
              </a:solidFill>
            </a:endParaRPr>
          </a:p>
          <a:p>
            <a:r>
              <a:rPr lang="ru-RU">
                <a:solidFill>
                  <a:srgbClr val="FFFFFF"/>
                </a:solidFill>
              </a:rPr>
              <a:t>Виділяють </a:t>
            </a:r>
            <a:r>
              <a:rPr lang="ru-RU">
                <a:solidFill>
                  <a:srgbClr val="FFC000"/>
                </a:solidFill>
              </a:rPr>
              <a:t>три види синдрому Едвардса </a:t>
            </a:r>
            <a:r>
              <a:rPr lang="ru-RU">
                <a:solidFill>
                  <a:srgbClr val="FFFFFF"/>
                </a:solidFill>
              </a:rPr>
              <a:t>відповідно до ступеня змін хромосомного набору:</a:t>
            </a:r>
          </a:p>
          <a:p>
            <a:endParaRPr lang="ru-RU" sz="1100">
              <a:solidFill>
                <a:srgbClr val="FFFFFF"/>
              </a:solidFill>
            </a:endParaRPr>
          </a:p>
          <a:p>
            <a:pPr>
              <a:buFont typeface="Arial" charset="0"/>
              <a:buChar char="•"/>
            </a:pPr>
            <a:r>
              <a:rPr lang="ru-RU">
                <a:solidFill>
                  <a:srgbClr val="FFC000"/>
                </a:solidFill>
              </a:rPr>
              <a:t>Повна трисомія 18 пари </a:t>
            </a:r>
            <a:r>
              <a:rPr lang="ru-RU">
                <a:solidFill>
                  <a:srgbClr val="FFFFFF"/>
                </a:solidFill>
              </a:rPr>
              <a:t>(повна зайва хромосома в кожній клітині організму). Зустрічається в 95% випадків;</a:t>
            </a:r>
          </a:p>
          <a:p>
            <a:pPr>
              <a:buFont typeface="Arial" charset="0"/>
              <a:buChar char="•"/>
            </a:pPr>
            <a:r>
              <a:rPr lang="ru-RU">
                <a:solidFill>
                  <a:srgbClr val="FFC000"/>
                </a:solidFill>
              </a:rPr>
              <a:t>Транслокац</a:t>
            </a:r>
            <a:r>
              <a:rPr lang="en-US">
                <a:solidFill>
                  <a:srgbClr val="FFC000"/>
                </a:solidFill>
              </a:rPr>
              <a:t>i</a:t>
            </a:r>
            <a:r>
              <a:rPr lang="ru-RU">
                <a:solidFill>
                  <a:srgbClr val="FFC000"/>
                </a:solidFill>
              </a:rPr>
              <a:t>я 18 пари хромосом </a:t>
            </a:r>
            <a:r>
              <a:rPr lang="ru-RU">
                <a:solidFill>
                  <a:srgbClr val="FFFFFF"/>
                </a:solidFill>
              </a:rPr>
              <a:t>(міститься тільки частина додаткової хромосоми). Зустрічається в 2% випадків;</a:t>
            </a:r>
          </a:p>
          <a:p>
            <a:pPr>
              <a:buFont typeface="Arial" charset="0"/>
              <a:buChar char="•"/>
            </a:pPr>
            <a:r>
              <a:rPr lang="ru-RU">
                <a:solidFill>
                  <a:srgbClr val="FFC000"/>
                </a:solidFill>
              </a:rPr>
              <a:t>Мозаїчна форма </a:t>
            </a:r>
            <a:r>
              <a:rPr lang="ru-RU">
                <a:solidFill>
                  <a:srgbClr val="FFFFFF"/>
                </a:solidFill>
              </a:rPr>
              <a:t>(повна хромосома міститься не в усіх клітинах організму). Зустрічається в 3% випадків.</a:t>
            </a:r>
          </a:p>
        </p:txBody>
      </p:sp>
    </p:spTree>
  </p:cSld>
  <p:clrMapOvr>
    <a:masterClrMapping/>
  </p:clrMapOvr>
  <p:transition spd="slow">
    <p:pull/>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Заголовок 1"/>
          <p:cNvSpPr>
            <a:spLocks noGrp="1"/>
          </p:cNvSpPr>
          <p:nvPr>
            <p:ph type="title"/>
          </p:nvPr>
        </p:nvSpPr>
        <p:spPr>
          <a:xfrm>
            <a:off x="457200" y="285750"/>
            <a:ext cx="7467600" cy="4572000"/>
          </a:xfrm>
        </p:spPr>
        <p:txBody>
          <a:bodyPr/>
          <a:lstStyle/>
          <a:p>
            <a:pPr eaLnBrk="1" hangingPunct="1"/>
            <a:r>
              <a:rPr lang="ru-RU" sz="2000" smtClean="0">
                <a:latin typeface="Times New Roman" pitchFamily="18" charset="0"/>
                <a:cs typeface="Times New Roman" pitchFamily="18" charset="0"/>
              </a:rPr>
              <a:t>Найхарактернішими особливостями синдрома є зміни мозкового черепа і обличчя, дефекти опорно-рухового апарату, серцево-судинної системи і статевих органів</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Зовнішня картина порушень різноманітна: маленький рот, вузькі і короткі очні щілини, косоокість, низькорозташовані і деформовані вуха, вивернута нижня губа, коротка і складчаста шия, потилиця, що видається, подовжений череп</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Відзначається флексорне положення кистей, аномально розвинуті стопи, клишоногість та ін.</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Для синдрома характерні дефекти сечової системи, вади серця 90% дітей із синдромом Едвардса гинуть до 1 року. Причиною смерті стають пневмонії, кишкова</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непрохідність, серцево-судинна</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 недостатність</a:t>
            </a:r>
            <a:r>
              <a:rPr lang="ru-RU" sz="1600" smtClean="0">
                <a:latin typeface="Times New Roman" pitchFamily="18" charset="0"/>
                <a:cs typeface="Times New Roman" pitchFamily="18" charset="0"/>
              </a:rPr>
              <a:t/>
            </a:r>
            <a:br>
              <a:rPr lang="ru-RU" sz="1600" smtClean="0">
                <a:latin typeface="Times New Roman" pitchFamily="18" charset="0"/>
                <a:cs typeface="Times New Roman" pitchFamily="18" charset="0"/>
              </a:rPr>
            </a:br>
            <a:endParaRPr lang="ru-RU" sz="1600" smtClean="0">
              <a:latin typeface="Times New Roman" pitchFamily="18" charset="0"/>
              <a:cs typeface="Times New Roman" pitchFamily="18" charset="0"/>
            </a:endParaRPr>
          </a:p>
        </p:txBody>
      </p:sp>
      <p:pic>
        <p:nvPicPr>
          <p:cNvPr id="212994" name="Picture 3"/>
          <p:cNvPicPr>
            <a:picLocks noChangeAspect="1" noChangeArrowheads="1"/>
          </p:cNvPicPr>
          <p:nvPr/>
        </p:nvPicPr>
        <p:blipFill>
          <a:blip r:embed="rId2" cstate="print"/>
          <a:srcRect/>
          <a:stretch>
            <a:fillRect/>
          </a:stretch>
        </p:blipFill>
        <p:spPr bwMode="auto">
          <a:xfrm>
            <a:off x="4071938" y="3857625"/>
            <a:ext cx="5072062" cy="3000375"/>
          </a:xfrm>
          <a:prstGeom prst="rect">
            <a:avLst/>
          </a:prstGeom>
          <a:noFill/>
          <a:ln w="9525">
            <a:noFill/>
            <a:miter lim="800000"/>
            <a:headEnd/>
            <a:tailEnd/>
          </a:ln>
        </p:spPr>
      </p:pic>
      <p:pic>
        <p:nvPicPr>
          <p:cNvPr id="212995" name="Picture 3"/>
          <p:cNvPicPr>
            <a:picLocks noChangeAspect="1" noChangeArrowheads="1"/>
          </p:cNvPicPr>
          <p:nvPr/>
        </p:nvPicPr>
        <p:blipFill>
          <a:blip r:embed="rId3" cstate="print"/>
          <a:srcRect/>
          <a:stretch>
            <a:fillRect/>
          </a:stretch>
        </p:blipFill>
        <p:spPr bwMode="auto">
          <a:xfrm>
            <a:off x="0" y="4857750"/>
            <a:ext cx="4071938" cy="200025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Заголовок 1"/>
          <p:cNvSpPr>
            <a:spLocks noGrp="1"/>
          </p:cNvSpPr>
          <p:nvPr>
            <p:ph type="title"/>
          </p:nvPr>
        </p:nvSpPr>
        <p:spPr/>
        <p:txBody>
          <a:bodyPr/>
          <a:lstStyle/>
          <a:p>
            <a:pPr eaLnBrk="1" hangingPunct="1"/>
            <a:endParaRPr lang="ru-RU" smtClean="0"/>
          </a:p>
        </p:txBody>
      </p:sp>
      <p:pic>
        <p:nvPicPr>
          <p:cNvPr id="214018" name="Picture 3"/>
          <p:cNvPicPr>
            <a:picLocks noChangeAspect="1" noChangeArrowheads="1"/>
          </p:cNvPicPr>
          <p:nvPr/>
        </p:nvPicPr>
        <p:blipFill>
          <a:blip r:embed="rId2" cstate="print"/>
          <a:srcRect/>
          <a:stretch>
            <a:fillRect/>
          </a:stretch>
        </p:blipFill>
        <p:spPr bwMode="auto">
          <a:xfrm>
            <a:off x="0" y="0"/>
            <a:ext cx="4241800" cy="6858000"/>
          </a:xfrm>
          <a:prstGeom prst="rect">
            <a:avLst/>
          </a:prstGeom>
          <a:noFill/>
          <a:ln w="9525">
            <a:noFill/>
            <a:miter lim="800000"/>
            <a:headEnd/>
            <a:tailEnd/>
          </a:ln>
        </p:spPr>
      </p:pic>
      <p:pic>
        <p:nvPicPr>
          <p:cNvPr id="214019" name="Picture 3"/>
          <p:cNvPicPr>
            <a:picLocks noGrp="1" noChangeAspect="1" noChangeArrowheads="1"/>
          </p:cNvPicPr>
          <p:nvPr>
            <p:ph idx="1"/>
          </p:nvPr>
        </p:nvPicPr>
        <p:blipFill>
          <a:blip r:embed="rId3" cstate="print"/>
          <a:srcRect/>
          <a:stretch>
            <a:fillRect/>
          </a:stretch>
        </p:blipFill>
        <p:spPr>
          <a:xfrm>
            <a:off x="4214813" y="0"/>
            <a:ext cx="4929187" cy="4133850"/>
          </a:xfrm>
        </p:spPr>
      </p:pic>
      <p:pic>
        <p:nvPicPr>
          <p:cNvPr id="214020" name="Picture 3"/>
          <p:cNvPicPr>
            <a:picLocks noChangeAspect="1" noChangeArrowheads="1"/>
          </p:cNvPicPr>
          <p:nvPr/>
        </p:nvPicPr>
        <p:blipFill>
          <a:blip r:embed="rId4" cstate="print"/>
          <a:srcRect/>
          <a:stretch>
            <a:fillRect/>
          </a:stretch>
        </p:blipFill>
        <p:spPr bwMode="auto">
          <a:xfrm>
            <a:off x="4214813" y="4143375"/>
            <a:ext cx="4929187" cy="27146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Прямоугольник 1"/>
          <p:cNvSpPr>
            <a:spLocks noChangeArrowheads="1"/>
          </p:cNvSpPr>
          <p:nvPr/>
        </p:nvSpPr>
        <p:spPr bwMode="auto">
          <a:xfrm>
            <a:off x="565150" y="1614488"/>
            <a:ext cx="6884988" cy="3046412"/>
          </a:xfrm>
          <a:prstGeom prst="rect">
            <a:avLst/>
          </a:prstGeom>
          <a:noFill/>
          <a:ln w="9525">
            <a:noFill/>
            <a:miter lim="800000"/>
            <a:headEnd/>
            <a:tailEnd/>
          </a:ln>
        </p:spPr>
        <p:txBody>
          <a:bodyPr>
            <a:spAutoFit/>
          </a:bodyPr>
          <a:lstStyle/>
          <a:p>
            <a:r>
              <a:rPr lang="uk-UA" sz="2400">
                <a:solidFill>
                  <a:srgbClr val="000000"/>
                </a:solidFill>
                <a:latin typeface="Times New Roman" pitchFamily="18" charset="0"/>
                <a:cs typeface="Times New Roman" pitchFamily="18" charset="0"/>
              </a:rPr>
              <a:t>Антимутагенні властивості мають сири, солодкий (болгарський) перець, петрушка, білокачанна капуста та інші, а також деякі фізичні чинники (денне світло).</a:t>
            </a:r>
            <a:endParaRPr lang="uk-UA" sz="2400">
              <a:latin typeface="Times New Roman" pitchFamily="18" charset="0"/>
              <a:cs typeface="Times New Roman" pitchFamily="18" charset="0"/>
            </a:endParaRPr>
          </a:p>
          <a:p>
            <a:r>
              <a:rPr lang="uk-UA" sz="2400">
                <a:solidFill>
                  <a:srgbClr val="000000"/>
                </a:solidFill>
                <a:latin typeface="Times New Roman" pitchFamily="18" charset="0"/>
                <a:cs typeface="Times New Roman" pitchFamily="18" charset="0"/>
              </a:rPr>
              <a:t>До універсальних антимутагенів (однаково ефективні проти дії радіації та хімічних мутагенів) належать цистеїн, цистамін, серотонін, деякі вітаміни, інтерферон, спермін та ін.</a:t>
            </a:r>
            <a:endParaRPr lang="uk-UA" sz="2400">
              <a:latin typeface="Times New Roman" pitchFamily="18" charset="0"/>
              <a:cs typeface="Times New Roman" pitchFamily="18"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3"/>
          <p:cNvPicPr>
            <a:picLocks noGrp="1" noChangeAspect="1" noChangeArrowheads="1"/>
          </p:cNvPicPr>
          <p:nvPr>
            <p:ph idx="1"/>
          </p:nvPr>
        </p:nvPicPr>
        <p:blipFill>
          <a:blip r:embed="rId2" cstate="print"/>
          <a:srcRect/>
          <a:stretch>
            <a:fillRect/>
          </a:stretch>
        </p:blipFill>
        <p:spPr>
          <a:xfrm>
            <a:off x="0" y="2544763"/>
            <a:ext cx="9144000" cy="4313237"/>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913" y="620713"/>
            <a:ext cx="8208962" cy="5416550"/>
          </a:xfrm>
          <a:prstGeom prst="rect">
            <a:avLst/>
          </a:prstGeom>
        </p:spPr>
        <p:txBody>
          <a:bodyPr>
            <a:spAutoFit/>
          </a:bodyPr>
          <a:lstStyle/>
          <a:p>
            <a:pPr>
              <a:defRPr/>
            </a:pPr>
            <a:r>
              <a:rPr lang="ru-RU" dirty="0" err="1">
                <a:solidFill>
                  <a:srgbClr val="FFC000"/>
                </a:solidFill>
                <a:cs typeface="+mn-cs"/>
              </a:rPr>
              <a:t>Клінічна</a:t>
            </a:r>
            <a:r>
              <a:rPr lang="ru-RU" dirty="0">
                <a:solidFill>
                  <a:srgbClr val="FFC000"/>
                </a:solidFill>
                <a:cs typeface="+mn-cs"/>
              </a:rPr>
              <a:t> картина :</a:t>
            </a:r>
          </a:p>
          <a:p>
            <a:pPr>
              <a:defRPr/>
            </a:pPr>
            <a:endParaRPr lang="ru-RU" dirty="0">
              <a:solidFill>
                <a:prstClr val="white"/>
              </a:solidFill>
              <a:cs typeface="+mn-cs"/>
            </a:endParaRPr>
          </a:p>
          <a:p>
            <a:pPr marL="285750" indent="-285750">
              <a:buFont typeface="Arial" panose="020B0604020202020204" pitchFamily="34" charset="0"/>
              <a:buChar char="•"/>
              <a:defRPr/>
            </a:pPr>
            <a:r>
              <a:rPr lang="ru-RU" dirty="0" err="1">
                <a:solidFill>
                  <a:prstClr val="white"/>
                </a:solidFill>
                <a:cs typeface="+mn-cs"/>
              </a:rPr>
              <a:t>Низька</a:t>
            </a:r>
            <a:r>
              <a:rPr lang="ru-RU" dirty="0">
                <a:solidFill>
                  <a:prstClr val="white"/>
                </a:solidFill>
                <a:cs typeface="+mn-cs"/>
              </a:rPr>
              <a:t> вага при </a:t>
            </a:r>
            <a:r>
              <a:rPr lang="ru-RU" dirty="0" err="1">
                <a:solidFill>
                  <a:prstClr val="white"/>
                </a:solidFill>
                <a:cs typeface="+mn-cs"/>
              </a:rPr>
              <a:t>народженні</a:t>
            </a:r>
            <a:r>
              <a:rPr lang="ru-RU" dirty="0">
                <a:solidFill>
                  <a:prstClr val="white"/>
                </a:solidFill>
                <a:cs typeface="+mn-cs"/>
              </a:rPr>
              <a:t> </a:t>
            </a:r>
            <a:r>
              <a:rPr lang="ru-RU" dirty="0" err="1">
                <a:solidFill>
                  <a:prstClr val="white"/>
                </a:solidFill>
                <a:cs typeface="+mn-cs"/>
              </a:rPr>
              <a:t>незалежно</a:t>
            </a:r>
            <a:r>
              <a:rPr lang="ru-RU" dirty="0">
                <a:solidFill>
                  <a:prstClr val="white"/>
                </a:solidFill>
                <a:cs typeface="+mn-cs"/>
              </a:rPr>
              <a:t> </a:t>
            </a:r>
            <a:r>
              <a:rPr lang="ru-RU" dirty="0" err="1">
                <a:solidFill>
                  <a:prstClr val="white"/>
                </a:solidFill>
                <a:cs typeface="+mn-cs"/>
              </a:rPr>
              <a:t>від</a:t>
            </a:r>
            <a:r>
              <a:rPr lang="ru-RU" dirty="0">
                <a:solidFill>
                  <a:prstClr val="white"/>
                </a:solidFill>
                <a:cs typeface="+mn-cs"/>
              </a:rPr>
              <a:t> </a:t>
            </a:r>
            <a:r>
              <a:rPr lang="ru-RU" dirty="0" err="1">
                <a:solidFill>
                  <a:prstClr val="white"/>
                </a:solidFill>
                <a:cs typeface="+mn-cs"/>
              </a:rPr>
              <a:t>терміну</a:t>
            </a:r>
            <a:r>
              <a:rPr lang="ru-RU" dirty="0">
                <a:solidFill>
                  <a:prstClr val="white"/>
                </a:solidFill>
                <a:cs typeface="+mn-cs"/>
              </a:rPr>
              <a:t> </a:t>
            </a:r>
            <a:r>
              <a:rPr lang="ru-RU" dirty="0" err="1">
                <a:solidFill>
                  <a:prstClr val="white"/>
                </a:solidFill>
                <a:cs typeface="+mn-cs"/>
              </a:rPr>
              <a:t>вагітності</a:t>
            </a:r>
            <a:r>
              <a:rPr lang="ru-RU" dirty="0">
                <a:solidFill>
                  <a:prstClr val="white"/>
                </a:solidFill>
                <a:cs typeface="+mn-cs"/>
              </a:rPr>
              <a:t>; </a:t>
            </a:r>
          </a:p>
          <a:p>
            <a:pPr>
              <a:defRPr/>
            </a:pPr>
            <a:endParaRPr lang="ru-RU" sz="1000" dirty="0">
              <a:solidFill>
                <a:prstClr val="white"/>
              </a:solidFill>
              <a:cs typeface="+mn-cs"/>
            </a:endParaRPr>
          </a:p>
          <a:p>
            <a:pPr marL="285750" indent="-285750">
              <a:buFont typeface="Arial" panose="020B0604020202020204" pitchFamily="34" charset="0"/>
              <a:buChar char="•"/>
              <a:defRPr/>
            </a:pPr>
            <a:r>
              <a:rPr lang="ru-RU" dirty="0" err="1">
                <a:solidFill>
                  <a:prstClr val="white"/>
                </a:solidFill>
                <a:cs typeface="+mn-cs"/>
              </a:rPr>
              <a:t>Характерні</a:t>
            </a:r>
            <a:r>
              <a:rPr lang="ru-RU" dirty="0">
                <a:solidFill>
                  <a:prstClr val="white"/>
                </a:solidFill>
                <a:cs typeface="+mn-cs"/>
              </a:rPr>
              <a:t> </a:t>
            </a:r>
            <a:r>
              <a:rPr lang="ru-RU" dirty="0" err="1">
                <a:solidFill>
                  <a:prstClr val="white"/>
                </a:solidFill>
                <a:cs typeface="+mn-cs"/>
              </a:rPr>
              <a:t>зміни</a:t>
            </a:r>
            <a:r>
              <a:rPr lang="ru-RU" dirty="0">
                <a:solidFill>
                  <a:prstClr val="white"/>
                </a:solidFill>
                <a:cs typeface="+mn-cs"/>
              </a:rPr>
              <a:t> </a:t>
            </a:r>
            <a:r>
              <a:rPr lang="ru-RU" dirty="0" err="1">
                <a:solidFill>
                  <a:prstClr val="white"/>
                </a:solidFill>
                <a:cs typeface="+mn-cs"/>
              </a:rPr>
              <a:t>голови</a:t>
            </a:r>
            <a:r>
              <a:rPr lang="ru-RU" dirty="0">
                <a:solidFill>
                  <a:prstClr val="white"/>
                </a:solidFill>
                <a:cs typeface="+mn-cs"/>
              </a:rPr>
              <a:t>: </a:t>
            </a:r>
            <a:r>
              <a:rPr lang="ru-RU" dirty="0" err="1">
                <a:solidFill>
                  <a:prstClr val="white"/>
                </a:solidFill>
                <a:cs typeface="+mn-cs"/>
              </a:rPr>
              <a:t>деформований</a:t>
            </a:r>
            <a:r>
              <a:rPr lang="ru-RU" dirty="0">
                <a:solidFill>
                  <a:prstClr val="white"/>
                </a:solidFill>
                <a:cs typeface="+mn-cs"/>
              </a:rPr>
              <a:t> маленький череп, маленький лоб і рот, </a:t>
            </a:r>
            <a:r>
              <a:rPr lang="ru-RU" dirty="0" err="1">
                <a:solidFill>
                  <a:prstClr val="white"/>
                </a:solidFill>
                <a:cs typeface="+mn-cs"/>
              </a:rPr>
              <a:t>звужені</a:t>
            </a:r>
            <a:r>
              <a:rPr lang="ru-RU" dirty="0">
                <a:solidFill>
                  <a:prstClr val="white"/>
                </a:solidFill>
                <a:cs typeface="+mn-cs"/>
              </a:rPr>
              <a:t> </a:t>
            </a:r>
            <a:r>
              <a:rPr lang="ru-RU" dirty="0" err="1">
                <a:solidFill>
                  <a:prstClr val="white"/>
                </a:solidFill>
                <a:cs typeface="+mn-cs"/>
              </a:rPr>
              <a:t>очі</a:t>
            </a:r>
            <a:r>
              <a:rPr lang="ru-RU" dirty="0">
                <a:solidFill>
                  <a:prstClr val="white"/>
                </a:solidFill>
                <a:cs typeface="+mn-cs"/>
              </a:rPr>
              <a:t>, </a:t>
            </a:r>
            <a:r>
              <a:rPr lang="ru-RU" dirty="0" err="1">
                <a:solidFill>
                  <a:prstClr val="white"/>
                </a:solidFill>
                <a:cs typeface="+mn-cs"/>
              </a:rPr>
              <a:t>неправильної</a:t>
            </a:r>
            <a:r>
              <a:rPr lang="ru-RU" dirty="0">
                <a:solidFill>
                  <a:prstClr val="white"/>
                </a:solidFill>
                <a:cs typeface="+mn-cs"/>
              </a:rPr>
              <a:t> </a:t>
            </a:r>
            <a:r>
              <a:rPr lang="ru-RU" dirty="0" err="1">
                <a:solidFill>
                  <a:prstClr val="white"/>
                </a:solidFill>
                <a:cs typeface="+mn-cs"/>
              </a:rPr>
              <a:t>форми</a:t>
            </a:r>
            <a:r>
              <a:rPr lang="ru-RU" dirty="0">
                <a:solidFill>
                  <a:prstClr val="white"/>
                </a:solidFill>
                <a:cs typeface="+mn-cs"/>
              </a:rPr>
              <a:t> </a:t>
            </a:r>
            <a:r>
              <a:rPr lang="ru-RU" dirty="0" err="1">
                <a:solidFill>
                  <a:prstClr val="white"/>
                </a:solidFill>
                <a:cs typeface="+mn-cs"/>
              </a:rPr>
              <a:t>вуха</a:t>
            </a:r>
            <a:r>
              <a:rPr lang="ru-RU" dirty="0">
                <a:solidFill>
                  <a:prstClr val="white"/>
                </a:solidFill>
                <a:cs typeface="+mn-cs"/>
              </a:rPr>
              <a:t> і </a:t>
            </a:r>
            <a:r>
              <a:rPr lang="ru-RU" dirty="0" err="1">
                <a:solidFill>
                  <a:prstClr val="white"/>
                </a:solidFill>
                <a:cs typeface="+mn-cs"/>
              </a:rPr>
              <a:t>ін</a:t>
            </a:r>
            <a:r>
              <a:rPr lang="ru-RU" dirty="0">
                <a:solidFill>
                  <a:prstClr val="white"/>
                </a:solidFill>
                <a:cs typeface="+mn-cs"/>
              </a:rPr>
              <a:t> .; </a:t>
            </a:r>
            <a:r>
              <a:rPr lang="ru-RU" dirty="0" err="1">
                <a:solidFill>
                  <a:prstClr val="white"/>
                </a:solidFill>
                <a:cs typeface="+mn-cs"/>
              </a:rPr>
              <a:t>мікрогнатія</a:t>
            </a:r>
            <a:r>
              <a:rPr lang="ru-RU" dirty="0">
                <a:solidFill>
                  <a:prstClr val="white"/>
                </a:solidFill>
                <a:cs typeface="+mn-cs"/>
              </a:rPr>
              <a:t> (</a:t>
            </a:r>
            <a:r>
              <a:rPr lang="ru-RU" dirty="0" err="1">
                <a:solidFill>
                  <a:prstClr val="white"/>
                </a:solidFill>
                <a:cs typeface="+mn-cs"/>
              </a:rPr>
              <a:t>дефекти</a:t>
            </a:r>
            <a:r>
              <a:rPr lang="ru-RU" dirty="0">
                <a:solidFill>
                  <a:prstClr val="white"/>
                </a:solidFill>
                <a:cs typeface="+mn-cs"/>
              </a:rPr>
              <a:t> </a:t>
            </a:r>
            <a:r>
              <a:rPr lang="ru-RU" dirty="0" err="1">
                <a:solidFill>
                  <a:prstClr val="white"/>
                </a:solidFill>
                <a:cs typeface="+mn-cs"/>
              </a:rPr>
              <a:t>верхньої</a:t>
            </a:r>
            <a:r>
              <a:rPr lang="ru-RU" dirty="0">
                <a:solidFill>
                  <a:prstClr val="white"/>
                </a:solidFill>
                <a:cs typeface="+mn-cs"/>
              </a:rPr>
              <a:t> і </a:t>
            </a:r>
            <a:r>
              <a:rPr lang="ru-RU" dirty="0" err="1">
                <a:solidFill>
                  <a:prstClr val="white"/>
                </a:solidFill>
                <a:cs typeface="+mn-cs"/>
              </a:rPr>
              <a:t>нижньої</a:t>
            </a:r>
            <a:r>
              <a:rPr lang="ru-RU" dirty="0">
                <a:solidFill>
                  <a:prstClr val="white"/>
                </a:solidFill>
                <a:cs typeface="+mn-cs"/>
              </a:rPr>
              <a:t> </a:t>
            </a:r>
            <a:r>
              <a:rPr lang="ru-RU" dirty="0" err="1">
                <a:solidFill>
                  <a:prstClr val="white"/>
                </a:solidFill>
                <a:cs typeface="+mn-cs"/>
              </a:rPr>
              <a:t>щелеп</a:t>
            </a:r>
            <a:r>
              <a:rPr lang="ru-RU" dirty="0">
                <a:solidFill>
                  <a:prstClr val="white"/>
                </a:solidFill>
                <a:cs typeface="+mn-cs"/>
              </a:rPr>
              <a:t>). </a:t>
            </a:r>
            <a:r>
              <a:rPr lang="ru-RU" dirty="0" err="1">
                <a:solidFill>
                  <a:prstClr val="white"/>
                </a:solidFill>
                <a:cs typeface="+mn-cs"/>
              </a:rPr>
              <a:t>Обличчя</a:t>
            </a:r>
            <a:r>
              <a:rPr lang="ru-RU" dirty="0">
                <a:solidFill>
                  <a:prstClr val="white"/>
                </a:solidFill>
                <a:cs typeface="+mn-cs"/>
              </a:rPr>
              <a:t> </a:t>
            </a:r>
            <a:r>
              <a:rPr lang="ru-RU" dirty="0" err="1">
                <a:solidFill>
                  <a:prstClr val="white"/>
                </a:solidFill>
                <a:cs typeface="+mn-cs"/>
              </a:rPr>
              <a:t>має</a:t>
            </a:r>
            <a:r>
              <a:rPr lang="ru-RU" dirty="0">
                <a:solidFill>
                  <a:prstClr val="white"/>
                </a:solidFill>
                <a:cs typeface="+mn-cs"/>
              </a:rPr>
              <a:t>  </a:t>
            </a:r>
            <a:r>
              <a:rPr lang="ru-RU" dirty="0" err="1">
                <a:solidFill>
                  <a:prstClr val="white"/>
                </a:solidFill>
                <a:cs typeface="+mn-cs"/>
              </a:rPr>
              <a:t>неправильну</a:t>
            </a:r>
            <a:r>
              <a:rPr lang="ru-RU" dirty="0">
                <a:solidFill>
                  <a:prstClr val="white"/>
                </a:solidFill>
                <a:cs typeface="+mn-cs"/>
              </a:rPr>
              <a:t> форму, </a:t>
            </a:r>
            <a:r>
              <a:rPr lang="ru-RU" dirty="0" err="1">
                <a:solidFill>
                  <a:prstClr val="white"/>
                </a:solidFill>
                <a:cs typeface="+mn-cs"/>
              </a:rPr>
              <a:t>сформований</a:t>
            </a:r>
            <a:r>
              <a:rPr lang="ru-RU" dirty="0">
                <a:solidFill>
                  <a:prstClr val="white"/>
                </a:solidFill>
                <a:cs typeface="+mn-cs"/>
              </a:rPr>
              <a:t> </a:t>
            </a:r>
            <a:r>
              <a:rPr lang="ru-RU" dirty="0" err="1">
                <a:solidFill>
                  <a:prstClr val="white"/>
                </a:solidFill>
                <a:cs typeface="+mn-cs"/>
              </a:rPr>
              <a:t>неправильний</a:t>
            </a:r>
            <a:r>
              <a:rPr lang="ru-RU" dirty="0">
                <a:solidFill>
                  <a:prstClr val="white"/>
                </a:solidFill>
                <a:cs typeface="+mn-cs"/>
              </a:rPr>
              <a:t> </a:t>
            </a:r>
            <a:r>
              <a:rPr lang="ru-RU" dirty="0" err="1">
                <a:solidFill>
                  <a:prstClr val="white"/>
                </a:solidFill>
                <a:cs typeface="+mn-cs"/>
              </a:rPr>
              <a:t>присмак</a:t>
            </a:r>
            <a:r>
              <a:rPr lang="ru-RU" dirty="0">
                <a:solidFill>
                  <a:prstClr val="white"/>
                </a:solidFill>
                <a:cs typeface="+mn-cs"/>
              </a:rPr>
              <a:t>; «</a:t>
            </a:r>
            <a:r>
              <a:rPr lang="ru-RU" dirty="0" err="1">
                <a:solidFill>
                  <a:prstClr val="white"/>
                </a:solidFill>
                <a:cs typeface="+mn-cs"/>
              </a:rPr>
              <a:t>вовча</a:t>
            </a:r>
            <a:r>
              <a:rPr lang="ru-RU" dirty="0">
                <a:solidFill>
                  <a:prstClr val="white"/>
                </a:solidFill>
                <a:cs typeface="+mn-cs"/>
              </a:rPr>
              <a:t> </a:t>
            </a:r>
            <a:r>
              <a:rPr lang="ru-RU" dirty="0" err="1">
                <a:solidFill>
                  <a:prstClr val="white"/>
                </a:solidFill>
                <a:cs typeface="+mn-cs"/>
              </a:rPr>
              <a:t>паща</a:t>
            </a:r>
            <a:r>
              <a:rPr lang="ru-RU" dirty="0">
                <a:solidFill>
                  <a:prstClr val="white"/>
                </a:solidFill>
                <a:cs typeface="+mn-cs"/>
              </a:rPr>
              <a:t>» і «</a:t>
            </a:r>
            <a:r>
              <a:rPr lang="ru-RU" dirty="0" err="1">
                <a:solidFill>
                  <a:prstClr val="white"/>
                </a:solidFill>
                <a:cs typeface="+mn-cs"/>
              </a:rPr>
              <a:t>заяча</a:t>
            </a:r>
            <a:r>
              <a:rPr lang="ru-RU" dirty="0">
                <a:solidFill>
                  <a:prstClr val="white"/>
                </a:solidFill>
                <a:cs typeface="+mn-cs"/>
              </a:rPr>
              <a:t> губа». </a:t>
            </a:r>
            <a:r>
              <a:rPr lang="ru-RU" dirty="0" err="1">
                <a:solidFill>
                  <a:prstClr val="white"/>
                </a:solidFill>
                <a:cs typeface="+mn-cs"/>
              </a:rPr>
              <a:t>Ущелини</a:t>
            </a:r>
            <a:r>
              <a:rPr lang="ru-RU" dirty="0">
                <a:solidFill>
                  <a:prstClr val="white"/>
                </a:solidFill>
                <a:cs typeface="+mn-cs"/>
              </a:rPr>
              <a:t> </a:t>
            </a:r>
            <a:r>
              <a:rPr lang="ru-RU" dirty="0" err="1">
                <a:solidFill>
                  <a:prstClr val="white"/>
                </a:solidFill>
                <a:cs typeface="+mn-cs"/>
              </a:rPr>
              <a:t>зустрічаються</a:t>
            </a:r>
            <a:r>
              <a:rPr lang="ru-RU" dirty="0">
                <a:solidFill>
                  <a:prstClr val="white"/>
                </a:solidFill>
                <a:cs typeface="+mn-cs"/>
              </a:rPr>
              <a:t> не у </a:t>
            </a:r>
            <a:r>
              <a:rPr lang="ru-RU" dirty="0" err="1">
                <a:solidFill>
                  <a:prstClr val="white"/>
                </a:solidFill>
                <a:cs typeface="+mn-cs"/>
              </a:rPr>
              <a:t>всіх</a:t>
            </a:r>
            <a:r>
              <a:rPr lang="ru-RU" dirty="0">
                <a:solidFill>
                  <a:prstClr val="white"/>
                </a:solidFill>
                <a:cs typeface="+mn-cs"/>
              </a:rPr>
              <a:t> </a:t>
            </a:r>
            <a:r>
              <a:rPr lang="ru-RU" dirty="0" err="1">
                <a:solidFill>
                  <a:prstClr val="white"/>
                </a:solidFill>
                <a:cs typeface="+mn-cs"/>
              </a:rPr>
              <a:t>дітей</a:t>
            </a:r>
            <a:r>
              <a:rPr lang="ru-RU" dirty="0">
                <a:solidFill>
                  <a:prstClr val="white"/>
                </a:solidFill>
                <a:cs typeface="+mn-cs"/>
              </a:rPr>
              <a:t>; </a:t>
            </a:r>
          </a:p>
          <a:p>
            <a:pPr>
              <a:defRPr/>
            </a:pPr>
            <a:endParaRPr lang="ru-RU" sz="1000" dirty="0">
              <a:solidFill>
                <a:prstClr val="white"/>
              </a:solidFill>
              <a:cs typeface="+mn-cs"/>
            </a:endParaRPr>
          </a:p>
          <a:p>
            <a:pPr marL="285750" indent="-285750">
              <a:buFont typeface="Arial" panose="020B0604020202020204" pitchFamily="34" charset="0"/>
              <a:buChar char="•"/>
              <a:defRPr/>
            </a:pPr>
            <a:r>
              <a:rPr lang="ru-RU" dirty="0" err="1">
                <a:solidFill>
                  <a:prstClr val="white"/>
                </a:solidFill>
                <a:cs typeface="+mn-cs"/>
              </a:rPr>
              <a:t>Множинні</a:t>
            </a:r>
            <a:r>
              <a:rPr lang="ru-RU" dirty="0">
                <a:solidFill>
                  <a:prstClr val="white"/>
                </a:solidFill>
                <a:cs typeface="+mn-cs"/>
              </a:rPr>
              <a:t> вади </a:t>
            </a:r>
            <a:r>
              <a:rPr lang="ru-RU" dirty="0" err="1">
                <a:solidFill>
                  <a:prstClr val="white"/>
                </a:solidFill>
                <a:cs typeface="+mn-cs"/>
              </a:rPr>
              <a:t>розвитку</a:t>
            </a:r>
            <a:r>
              <a:rPr lang="ru-RU" dirty="0">
                <a:solidFill>
                  <a:prstClr val="white"/>
                </a:solidFill>
                <a:cs typeface="+mn-cs"/>
              </a:rPr>
              <a:t> </a:t>
            </a:r>
            <a:r>
              <a:rPr lang="ru-RU" dirty="0" err="1">
                <a:solidFill>
                  <a:prstClr val="white"/>
                </a:solidFill>
                <a:cs typeface="+mn-cs"/>
              </a:rPr>
              <a:t>серцево-судинної</a:t>
            </a:r>
            <a:r>
              <a:rPr lang="ru-RU" dirty="0">
                <a:solidFill>
                  <a:prstClr val="white"/>
                </a:solidFill>
                <a:cs typeface="+mn-cs"/>
              </a:rPr>
              <a:t>, </a:t>
            </a:r>
            <a:r>
              <a:rPr lang="ru-RU" dirty="0" err="1">
                <a:solidFill>
                  <a:prstClr val="white"/>
                </a:solidFill>
                <a:cs typeface="+mn-cs"/>
              </a:rPr>
              <a:t>сечовивідної</a:t>
            </a:r>
            <a:r>
              <a:rPr lang="ru-RU" dirty="0">
                <a:solidFill>
                  <a:prstClr val="white"/>
                </a:solidFill>
                <a:cs typeface="+mn-cs"/>
              </a:rPr>
              <a:t> і </a:t>
            </a:r>
            <a:r>
              <a:rPr lang="ru-RU" dirty="0" err="1">
                <a:solidFill>
                  <a:prstClr val="white"/>
                </a:solidFill>
                <a:cs typeface="+mn-cs"/>
              </a:rPr>
              <a:t>травної</a:t>
            </a:r>
            <a:r>
              <a:rPr lang="ru-RU" dirty="0">
                <a:solidFill>
                  <a:prstClr val="white"/>
                </a:solidFill>
                <a:cs typeface="+mn-cs"/>
              </a:rPr>
              <a:t> систем; </a:t>
            </a:r>
            <a:r>
              <a:rPr lang="ru-RU" dirty="0" err="1">
                <a:solidFill>
                  <a:prstClr val="white"/>
                </a:solidFill>
                <a:cs typeface="+mn-cs"/>
              </a:rPr>
              <a:t>порушення</a:t>
            </a:r>
            <a:r>
              <a:rPr lang="ru-RU" dirty="0">
                <a:solidFill>
                  <a:prstClr val="white"/>
                </a:solidFill>
                <a:cs typeface="+mn-cs"/>
              </a:rPr>
              <a:t> рефлексу </a:t>
            </a:r>
            <a:r>
              <a:rPr lang="ru-RU" dirty="0" err="1">
                <a:solidFill>
                  <a:prstClr val="white"/>
                </a:solidFill>
                <a:cs typeface="+mn-cs"/>
              </a:rPr>
              <a:t>смоктання</a:t>
            </a:r>
            <a:r>
              <a:rPr lang="ru-RU" dirty="0">
                <a:solidFill>
                  <a:prstClr val="white"/>
                </a:solidFill>
                <a:cs typeface="+mn-cs"/>
              </a:rPr>
              <a:t> і </a:t>
            </a:r>
            <a:r>
              <a:rPr lang="ru-RU" dirty="0" err="1">
                <a:solidFill>
                  <a:prstClr val="white"/>
                </a:solidFill>
                <a:cs typeface="+mn-cs"/>
              </a:rPr>
              <a:t>ковтання</a:t>
            </a:r>
            <a:r>
              <a:rPr lang="ru-RU" dirty="0">
                <a:solidFill>
                  <a:prstClr val="white"/>
                </a:solidFill>
                <a:cs typeface="+mn-cs"/>
              </a:rPr>
              <a:t> (</a:t>
            </a:r>
            <a:r>
              <a:rPr lang="ru-RU" dirty="0" err="1">
                <a:solidFill>
                  <a:prstClr val="white"/>
                </a:solidFill>
                <a:cs typeface="+mn-cs"/>
              </a:rPr>
              <a:t>виникають</a:t>
            </a:r>
            <a:r>
              <a:rPr lang="ru-RU" dirty="0">
                <a:solidFill>
                  <a:prstClr val="white"/>
                </a:solidFill>
                <a:cs typeface="+mn-cs"/>
              </a:rPr>
              <a:t> </a:t>
            </a:r>
            <a:r>
              <a:rPr lang="ru-RU" dirty="0" err="1">
                <a:solidFill>
                  <a:prstClr val="white"/>
                </a:solidFill>
                <a:cs typeface="+mn-cs"/>
              </a:rPr>
              <a:t>великі</a:t>
            </a:r>
            <a:r>
              <a:rPr lang="ru-RU" dirty="0">
                <a:solidFill>
                  <a:prstClr val="white"/>
                </a:solidFill>
                <a:cs typeface="+mn-cs"/>
              </a:rPr>
              <a:t> </a:t>
            </a:r>
            <a:r>
              <a:rPr lang="ru-RU" dirty="0" err="1">
                <a:solidFill>
                  <a:prstClr val="white"/>
                </a:solidFill>
                <a:cs typeface="+mn-cs"/>
              </a:rPr>
              <a:t>складнощі</a:t>
            </a:r>
            <a:r>
              <a:rPr lang="ru-RU" dirty="0">
                <a:solidFill>
                  <a:prstClr val="white"/>
                </a:solidFill>
                <a:cs typeface="+mn-cs"/>
              </a:rPr>
              <a:t> з </a:t>
            </a:r>
            <a:r>
              <a:rPr lang="ru-RU" dirty="0" err="1">
                <a:solidFill>
                  <a:prstClr val="white"/>
                </a:solidFill>
                <a:cs typeface="+mn-cs"/>
              </a:rPr>
              <a:t>годуванням</a:t>
            </a:r>
            <a:r>
              <a:rPr lang="ru-RU" dirty="0">
                <a:solidFill>
                  <a:prstClr val="white"/>
                </a:solidFill>
                <a:cs typeface="+mn-cs"/>
              </a:rPr>
              <a:t>); </a:t>
            </a:r>
          </a:p>
          <a:p>
            <a:pPr marL="285750" indent="-285750">
              <a:buFont typeface="Arial" panose="020B0604020202020204" pitchFamily="34" charset="0"/>
              <a:buChar char="•"/>
              <a:defRPr/>
            </a:pPr>
            <a:endParaRPr lang="ru-RU" sz="1000" dirty="0">
              <a:solidFill>
                <a:prstClr val="white"/>
              </a:solidFill>
              <a:cs typeface="+mn-cs"/>
            </a:endParaRPr>
          </a:p>
          <a:p>
            <a:pPr marL="285750" indent="-285750">
              <a:buFont typeface="Arial" panose="020B0604020202020204" pitchFamily="34" charset="0"/>
              <a:buChar char="•"/>
              <a:defRPr/>
            </a:pPr>
            <a:r>
              <a:rPr lang="ru-RU" dirty="0" err="1">
                <a:solidFill>
                  <a:prstClr val="white"/>
                </a:solidFill>
                <a:cs typeface="+mn-cs"/>
              </a:rPr>
              <a:t>Патології</a:t>
            </a:r>
            <a:r>
              <a:rPr lang="ru-RU" dirty="0">
                <a:solidFill>
                  <a:prstClr val="white"/>
                </a:solidFill>
                <a:cs typeface="+mn-cs"/>
              </a:rPr>
              <a:t> </a:t>
            </a:r>
            <a:r>
              <a:rPr lang="ru-RU" dirty="0" err="1">
                <a:solidFill>
                  <a:prstClr val="white"/>
                </a:solidFill>
                <a:cs typeface="+mn-cs"/>
              </a:rPr>
              <a:t>статевих</a:t>
            </a:r>
            <a:r>
              <a:rPr lang="ru-RU" dirty="0">
                <a:solidFill>
                  <a:prstClr val="white"/>
                </a:solidFill>
                <a:cs typeface="+mn-cs"/>
              </a:rPr>
              <a:t> </a:t>
            </a:r>
            <a:r>
              <a:rPr lang="ru-RU" dirty="0" err="1">
                <a:solidFill>
                  <a:prstClr val="white"/>
                </a:solidFill>
                <a:cs typeface="+mn-cs"/>
              </a:rPr>
              <a:t>органів</a:t>
            </a:r>
            <a:r>
              <a:rPr lang="ru-RU" dirty="0">
                <a:solidFill>
                  <a:prstClr val="white"/>
                </a:solidFill>
                <a:cs typeface="+mn-cs"/>
              </a:rPr>
              <a:t> (у </a:t>
            </a:r>
            <a:r>
              <a:rPr lang="ru-RU" dirty="0" err="1">
                <a:solidFill>
                  <a:prstClr val="white"/>
                </a:solidFill>
                <a:cs typeface="+mn-cs"/>
              </a:rPr>
              <a:t>дівчаток</a:t>
            </a:r>
            <a:r>
              <a:rPr lang="ru-RU" dirty="0">
                <a:solidFill>
                  <a:prstClr val="white"/>
                </a:solidFill>
                <a:cs typeface="+mn-cs"/>
              </a:rPr>
              <a:t> - </a:t>
            </a:r>
            <a:r>
              <a:rPr lang="ru-RU" dirty="0" err="1">
                <a:solidFill>
                  <a:prstClr val="white"/>
                </a:solidFill>
                <a:cs typeface="+mn-cs"/>
              </a:rPr>
              <a:t>збільшення</a:t>
            </a:r>
            <a:r>
              <a:rPr lang="ru-RU" dirty="0">
                <a:solidFill>
                  <a:prstClr val="white"/>
                </a:solidFill>
                <a:cs typeface="+mn-cs"/>
              </a:rPr>
              <a:t> </a:t>
            </a:r>
            <a:r>
              <a:rPr lang="ru-RU" dirty="0" err="1">
                <a:solidFill>
                  <a:prstClr val="white"/>
                </a:solidFill>
                <a:cs typeface="+mn-cs"/>
              </a:rPr>
              <a:t>клітора</a:t>
            </a:r>
            <a:r>
              <a:rPr lang="ru-RU" dirty="0">
                <a:solidFill>
                  <a:prstClr val="white"/>
                </a:solidFill>
                <a:cs typeface="+mn-cs"/>
              </a:rPr>
              <a:t>, у </a:t>
            </a:r>
            <a:r>
              <a:rPr lang="ru-RU" dirty="0" err="1">
                <a:solidFill>
                  <a:prstClr val="white"/>
                </a:solidFill>
                <a:cs typeface="+mn-cs"/>
              </a:rPr>
              <a:t>хлопчиків</a:t>
            </a:r>
            <a:r>
              <a:rPr lang="ru-RU" dirty="0">
                <a:solidFill>
                  <a:prstClr val="white"/>
                </a:solidFill>
                <a:cs typeface="+mn-cs"/>
              </a:rPr>
              <a:t> - </a:t>
            </a:r>
            <a:r>
              <a:rPr lang="ru-RU" dirty="0" err="1">
                <a:solidFill>
                  <a:prstClr val="white"/>
                </a:solidFill>
                <a:cs typeface="+mn-cs"/>
              </a:rPr>
              <a:t>аномалії</a:t>
            </a:r>
            <a:r>
              <a:rPr lang="ru-RU" dirty="0">
                <a:solidFill>
                  <a:prstClr val="white"/>
                </a:solidFill>
                <a:cs typeface="+mn-cs"/>
              </a:rPr>
              <a:t> </a:t>
            </a:r>
            <a:r>
              <a:rPr lang="ru-RU" dirty="0" err="1">
                <a:solidFill>
                  <a:prstClr val="white"/>
                </a:solidFill>
                <a:cs typeface="+mn-cs"/>
              </a:rPr>
              <a:t>статевого</a:t>
            </a:r>
            <a:r>
              <a:rPr lang="ru-RU" dirty="0">
                <a:solidFill>
                  <a:prstClr val="white"/>
                </a:solidFill>
                <a:cs typeface="+mn-cs"/>
              </a:rPr>
              <a:t> члена, </a:t>
            </a:r>
            <a:r>
              <a:rPr lang="ru-RU" dirty="0" err="1">
                <a:solidFill>
                  <a:prstClr val="white"/>
                </a:solidFill>
                <a:cs typeface="+mn-cs"/>
              </a:rPr>
              <a:t>дефекти</a:t>
            </a:r>
            <a:r>
              <a:rPr lang="ru-RU" dirty="0">
                <a:solidFill>
                  <a:prstClr val="white"/>
                </a:solidFill>
                <a:cs typeface="+mn-cs"/>
              </a:rPr>
              <a:t> </a:t>
            </a:r>
            <a:r>
              <a:rPr lang="ru-RU" dirty="0" err="1">
                <a:solidFill>
                  <a:prstClr val="white"/>
                </a:solidFill>
                <a:cs typeface="+mn-cs"/>
              </a:rPr>
              <a:t>розташування</a:t>
            </a:r>
            <a:r>
              <a:rPr lang="ru-RU" dirty="0">
                <a:solidFill>
                  <a:prstClr val="white"/>
                </a:solidFill>
                <a:cs typeface="+mn-cs"/>
              </a:rPr>
              <a:t> </a:t>
            </a:r>
            <a:r>
              <a:rPr lang="ru-RU" dirty="0" err="1">
                <a:solidFill>
                  <a:prstClr val="white"/>
                </a:solidFill>
                <a:cs typeface="+mn-cs"/>
              </a:rPr>
              <a:t>яєчок</a:t>
            </a:r>
            <a:r>
              <a:rPr lang="ru-RU" dirty="0">
                <a:solidFill>
                  <a:prstClr val="white"/>
                </a:solidFill>
                <a:cs typeface="+mn-cs"/>
              </a:rPr>
              <a:t>); </a:t>
            </a:r>
          </a:p>
          <a:p>
            <a:pPr marL="285750" indent="-285750">
              <a:buFont typeface="Arial" panose="020B0604020202020204" pitchFamily="34" charset="0"/>
              <a:buChar char="•"/>
              <a:defRPr/>
            </a:pPr>
            <a:endParaRPr lang="ru-RU" sz="1000" dirty="0">
              <a:solidFill>
                <a:prstClr val="white"/>
              </a:solidFill>
              <a:cs typeface="+mn-cs"/>
            </a:endParaRPr>
          </a:p>
          <a:p>
            <a:pPr marL="285750" indent="-285750">
              <a:buFont typeface="Arial" panose="020B0604020202020204" pitchFamily="34" charset="0"/>
              <a:buChar char="•"/>
              <a:defRPr/>
            </a:pPr>
            <a:r>
              <a:rPr lang="ru-RU" dirty="0">
                <a:solidFill>
                  <a:prstClr val="white"/>
                </a:solidFill>
                <a:cs typeface="+mn-cs"/>
              </a:rPr>
              <a:t>Пороки </a:t>
            </a:r>
            <a:r>
              <a:rPr lang="ru-RU" dirty="0" err="1">
                <a:solidFill>
                  <a:prstClr val="white"/>
                </a:solidFill>
                <a:cs typeface="+mn-cs"/>
              </a:rPr>
              <a:t>розвитку</a:t>
            </a:r>
            <a:r>
              <a:rPr lang="ru-RU" dirty="0">
                <a:solidFill>
                  <a:prstClr val="white"/>
                </a:solidFill>
                <a:cs typeface="+mn-cs"/>
              </a:rPr>
              <a:t> опорно-</a:t>
            </a:r>
            <a:r>
              <a:rPr lang="ru-RU" dirty="0" err="1">
                <a:solidFill>
                  <a:prstClr val="white"/>
                </a:solidFill>
                <a:cs typeface="+mn-cs"/>
              </a:rPr>
              <a:t>рухового</a:t>
            </a:r>
            <a:r>
              <a:rPr lang="ru-RU" dirty="0">
                <a:solidFill>
                  <a:prstClr val="white"/>
                </a:solidFill>
                <a:cs typeface="+mn-cs"/>
              </a:rPr>
              <a:t> </a:t>
            </a:r>
            <a:r>
              <a:rPr lang="ru-RU" dirty="0" err="1">
                <a:solidFill>
                  <a:prstClr val="white"/>
                </a:solidFill>
                <a:cs typeface="+mn-cs"/>
              </a:rPr>
              <a:t>апарату</a:t>
            </a:r>
            <a:r>
              <a:rPr lang="ru-RU" dirty="0">
                <a:solidFill>
                  <a:prstClr val="white"/>
                </a:solidFill>
                <a:cs typeface="+mn-cs"/>
              </a:rPr>
              <a:t> (</a:t>
            </a:r>
            <a:r>
              <a:rPr lang="ru-RU" dirty="0" err="1">
                <a:solidFill>
                  <a:prstClr val="white"/>
                </a:solidFill>
                <a:cs typeface="+mn-cs"/>
              </a:rPr>
              <a:t>клишоногість</a:t>
            </a:r>
            <a:r>
              <a:rPr lang="ru-RU" dirty="0">
                <a:solidFill>
                  <a:prstClr val="white"/>
                </a:solidFill>
                <a:cs typeface="+mn-cs"/>
              </a:rPr>
              <a:t>, </a:t>
            </a:r>
            <a:r>
              <a:rPr lang="ru-RU" dirty="0" err="1">
                <a:solidFill>
                  <a:prstClr val="white"/>
                </a:solidFill>
                <a:cs typeface="+mn-cs"/>
              </a:rPr>
              <a:t>зрощення</a:t>
            </a:r>
            <a:r>
              <a:rPr lang="ru-RU" dirty="0">
                <a:solidFill>
                  <a:prstClr val="white"/>
                </a:solidFill>
                <a:cs typeface="+mn-cs"/>
              </a:rPr>
              <a:t> </a:t>
            </a:r>
            <a:r>
              <a:rPr lang="ru-RU" dirty="0" err="1">
                <a:solidFill>
                  <a:prstClr val="white"/>
                </a:solidFill>
                <a:cs typeface="+mn-cs"/>
              </a:rPr>
              <a:t>пальців</a:t>
            </a:r>
            <a:r>
              <a:rPr lang="ru-RU" dirty="0">
                <a:solidFill>
                  <a:prstClr val="white"/>
                </a:solidFill>
                <a:cs typeface="+mn-cs"/>
              </a:rPr>
              <a:t> на ногах);</a:t>
            </a:r>
          </a:p>
          <a:p>
            <a:pPr marL="285750" indent="-285750">
              <a:buFont typeface="Arial" panose="020B0604020202020204" pitchFamily="34" charset="0"/>
              <a:buChar char="•"/>
              <a:defRPr/>
            </a:pPr>
            <a:endParaRPr lang="ru-RU" sz="1000" dirty="0">
              <a:solidFill>
                <a:prstClr val="white"/>
              </a:solidFill>
              <a:cs typeface="+mn-cs"/>
            </a:endParaRPr>
          </a:p>
          <a:p>
            <a:pPr>
              <a:defRPr/>
            </a:pPr>
            <a:r>
              <a:rPr lang="ru-RU" dirty="0">
                <a:solidFill>
                  <a:srgbClr val="FFC000"/>
                </a:solidFill>
                <a:cs typeface="+mn-cs"/>
              </a:rPr>
              <a:t>Практично </a:t>
            </a:r>
            <a:r>
              <a:rPr lang="ru-RU" dirty="0" err="1">
                <a:solidFill>
                  <a:srgbClr val="FFC000"/>
                </a:solidFill>
                <a:cs typeface="+mn-cs"/>
              </a:rPr>
              <a:t>повна</a:t>
            </a:r>
            <a:r>
              <a:rPr lang="ru-RU" dirty="0">
                <a:solidFill>
                  <a:srgbClr val="FFC000"/>
                </a:solidFill>
                <a:cs typeface="+mn-cs"/>
              </a:rPr>
              <a:t> </a:t>
            </a:r>
            <a:r>
              <a:rPr lang="ru-RU" dirty="0" err="1">
                <a:solidFill>
                  <a:srgbClr val="FFC000"/>
                </a:solidFill>
                <a:cs typeface="+mn-cs"/>
              </a:rPr>
              <a:t>відсутність</a:t>
            </a:r>
            <a:r>
              <a:rPr lang="ru-RU" dirty="0">
                <a:solidFill>
                  <a:srgbClr val="FFC000"/>
                </a:solidFill>
                <a:cs typeface="+mn-cs"/>
              </a:rPr>
              <a:t> </a:t>
            </a:r>
            <a:r>
              <a:rPr lang="ru-RU" dirty="0" err="1">
                <a:solidFill>
                  <a:srgbClr val="FFC000"/>
                </a:solidFill>
                <a:cs typeface="+mn-cs"/>
              </a:rPr>
              <a:t>фізичного</a:t>
            </a:r>
            <a:r>
              <a:rPr lang="ru-RU" dirty="0">
                <a:solidFill>
                  <a:srgbClr val="FFC000"/>
                </a:solidFill>
                <a:cs typeface="+mn-cs"/>
              </a:rPr>
              <a:t> і </a:t>
            </a:r>
            <a:r>
              <a:rPr lang="ru-RU" dirty="0" err="1">
                <a:solidFill>
                  <a:srgbClr val="FFC000"/>
                </a:solidFill>
                <a:cs typeface="+mn-cs"/>
              </a:rPr>
              <a:t>розумового</a:t>
            </a:r>
            <a:r>
              <a:rPr lang="ru-RU" dirty="0">
                <a:solidFill>
                  <a:srgbClr val="FFC000"/>
                </a:solidFill>
                <a:cs typeface="+mn-cs"/>
              </a:rPr>
              <a:t> </a:t>
            </a:r>
            <a:r>
              <a:rPr lang="ru-RU" dirty="0" err="1">
                <a:solidFill>
                  <a:srgbClr val="FFC000"/>
                </a:solidFill>
                <a:cs typeface="+mn-cs"/>
              </a:rPr>
              <a:t>розвитку</a:t>
            </a:r>
            <a:r>
              <a:rPr lang="ru-RU" dirty="0">
                <a:solidFill>
                  <a:srgbClr val="FFC000"/>
                </a:solidFill>
                <a:cs typeface="+mn-cs"/>
              </a:rPr>
              <a:t>.</a:t>
            </a:r>
          </a:p>
        </p:txBody>
      </p:sp>
    </p:spTree>
  </p:cSld>
  <p:clrMapOvr>
    <a:masterClrMapping/>
  </p:clrMapOvr>
  <p:transition spd="slow">
    <p:pull/>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p:cNvPicPr>
            <a:picLocks noChangeAspect="1" noChangeArrowheads="1"/>
          </p:cNvPicPr>
          <p:nvPr/>
        </p:nvPicPr>
        <p:blipFill>
          <a:blip r:embed="rId2" cstate="print"/>
          <a:srcRect l="45610" t="16924" r="23894" b="8215"/>
          <a:stretch>
            <a:fillRect/>
          </a:stretch>
        </p:blipFill>
        <p:spPr bwMode="auto">
          <a:xfrm>
            <a:off x="179388" y="233363"/>
            <a:ext cx="4648200" cy="6416675"/>
          </a:xfrm>
          <a:prstGeom prst="rect">
            <a:avLst/>
          </a:prstGeom>
          <a:noFill/>
          <a:ln w="9525">
            <a:noFill/>
            <a:miter lim="800000"/>
            <a:headEnd/>
            <a:tailEnd/>
          </a:ln>
        </p:spPr>
      </p:pic>
      <p:sp>
        <p:nvSpPr>
          <p:cNvPr id="217090" name="Прямоугольник 1"/>
          <p:cNvSpPr>
            <a:spLocks noChangeArrowheads="1"/>
          </p:cNvSpPr>
          <p:nvPr/>
        </p:nvSpPr>
        <p:spPr bwMode="auto">
          <a:xfrm>
            <a:off x="4838700" y="981075"/>
            <a:ext cx="3981450" cy="3600450"/>
          </a:xfrm>
          <a:prstGeom prst="rect">
            <a:avLst/>
          </a:prstGeom>
          <a:noFill/>
          <a:ln w="9525">
            <a:noFill/>
            <a:miter lim="800000"/>
            <a:headEnd/>
            <a:tailEnd/>
          </a:ln>
        </p:spPr>
        <p:txBody>
          <a:bodyPr>
            <a:spAutoFit/>
          </a:bodyPr>
          <a:lstStyle/>
          <a:p>
            <a:r>
              <a:rPr lang="ru-RU" altLang="uk-UA" sz="2400" b="1">
                <a:solidFill>
                  <a:srgbClr val="FF0000"/>
                </a:solidFill>
              </a:rPr>
              <a:t>Синдром трисомії 18</a:t>
            </a:r>
          </a:p>
          <a:p>
            <a:r>
              <a:rPr lang="ru-RU" altLang="uk-UA" sz="2400" b="1">
                <a:solidFill>
                  <a:srgbClr val="FF0000"/>
                </a:solidFill>
              </a:rPr>
              <a:t> (синдром Едвардса) :</a:t>
            </a:r>
          </a:p>
          <a:p>
            <a:endParaRPr lang="ru-RU" altLang="uk-UA" sz="2000" b="1">
              <a:solidFill>
                <a:srgbClr val="FF0000"/>
              </a:solidFill>
            </a:endParaRPr>
          </a:p>
          <a:p>
            <a:endParaRPr lang="ru-RU" altLang="uk-UA" sz="2000" b="1">
              <a:solidFill>
                <a:srgbClr val="FF0000"/>
              </a:solidFill>
            </a:endParaRPr>
          </a:p>
          <a:p>
            <a:r>
              <a:rPr lang="ru-RU" altLang="uk-UA" sz="2000">
                <a:solidFill>
                  <a:srgbClr val="FF0000"/>
                </a:solidFill>
              </a:rPr>
              <a:t>А - зовнішній вигляд хворого; </a:t>
            </a:r>
          </a:p>
          <a:p>
            <a:r>
              <a:rPr lang="ru-RU" altLang="uk-UA" sz="2000">
                <a:solidFill>
                  <a:srgbClr val="FF0000"/>
                </a:solidFill>
              </a:rPr>
              <a:t>Б - каріотип хворого при трисомії в групі Е:</a:t>
            </a:r>
          </a:p>
          <a:p>
            <a:endParaRPr lang="ru-RU" altLang="uk-UA" sz="2000">
              <a:solidFill>
                <a:srgbClr val="FF0000"/>
              </a:solidFill>
            </a:endParaRPr>
          </a:p>
          <a:p>
            <a:r>
              <a:rPr lang="en-US" altLang="uk-UA" sz="2000">
                <a:solidFill>
                  <a:srgbClr val="FF0000"/>
                </a:solidFill>
              </a:rPr>
              <a:t>I -</a:t>
            </a:r>
            <a:r>
              <a:rPr lang="ru-RU" altLang="uk-UA" sz="2000">
                <a:solidFill>
                  <a:srgbClr val="FF0000"/>
                </a:solidFill>
              </a:rPr>
              <a:t>черепно-ліцевиеаномаліі, </a:t>
            </a:r>
          </a:p>
          <a:p>
            <a:r>
              <a:rPr lang="en-US" altLang="uk-UA" sz="2000">
                <a:solidFill>
                  <a:srgbClr val="FF0000"/>
                </a:solidFill>
              </a:rPr>
              <a:t>II - </a:t>
            </a:r>
            <a:r>
              <a:rPr lang="ru-RU" altLang="uk-UA" sz="2000">
                <a:solidFill>
                  <a:srgbClr val="FF0000"/>
                </a:solidFill>
              </a:rPr>
              <a:t>характерне розташування пальців на кистях хворого</a:t>
            </a:r>
          </a:p>
        </p:txBody>
      </p:sp>
    </p:spTree>
  </p:cSld>
  <p:clrMapOvr>
    <a:masterClrMapping/>
  </p:clrMapOvr>
  <p:transition spd="slow">
    <p:pull/>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p:cNvPicPr>
            <a:picLocks noChangeAspect="1" noChangeArrowheads="1"/>
          </p:cNvPicPr>
          <p:nvPr/>
        </p:nvPicPr>
        <p:blipFill>
          <a:blip r:embed="rId2" cstate="print"/>
          <a:srcRect r="50000"/>
          <a:stretch>
            <a:fillRect/>
          </a:stretch>
        </p:blipFill>
        <p:spPr bwMode="auto">
          <a:xfrm>
            <a:off x="5740400" y="4149725"/>
            <a:ext cx="3240088" cy="2492375"/>
          </a:xfrm>
          <a:prstGeom prst="rect">
            <a:avLst/>
          </a:prstGeom>
          <a:noFill/>
          <a:ln w="9525">
            <a:noFill/>
            <a:miter lim="800000"/>
            <a:headEnd/>
            <a:tailEnd/>
          </a:ln>
        </p:spPr>
      </p:pic>
      <p:pic>
        <p:nvPicPr>
          <p:cNvPr id="218114" name="Picture 3"/>
          <p:cNvPicPr>
            <a:picLocks noChangeAspect="1" noChangeArrowheads="1"/>
          </p:cNvPicPr>
          <p:nvPr/>
        </p:nvPicPr>
        <p:blipFill>
          <a:blip r:embed="rId3" cstate="print"/>
          <a:srcRect l="39194" t="40215"/>
          <a:stretch>
            <a:fillRect/>
          </a:stretch>
        </p:blipFill>
        <p:spPr bwMode="auto">
          <a:xfrm>
            <a:off x="3419475" y="100013"/>
            <a:ext cx="5561013" cy="4100512"/>
          </a:xfrm>
          <a:prstGeom prst="rect">
            <a:avLst/>
          </a:prstGeom>
          <a:noFill/>
          <a:ln w="9525">
            <a:noFill/>
            <a:miter lim="800000"/>
            <a:headEnd/>
            <a:tailEnd/>
          </a:ln>
        </p:spPr>
      </p:pic>
      <p:pic>
        <p:nvPicPr>
          <p:cNvPr id="218115" name="Picture 4"/>
          <p:cNvPicPr>
            <a:picLocks noChangeAspect="1" noChangeArrowheads="1"/>
          </p:cNvPicPr>
          <p:nvPr/>
        </p:nvPicPr>
        <p:blipFill>
          <a:blip r:embed="rId3" cstate="print"/>
          <a:srcRect l="67802" t="15698" r="3064" b="63226"/>
          <a:stretch>
            <a:fillRect/>
          </a:stretch>
        </p:blipFill>
        <p:spPr bwMode="auto">
          <a:xfrm>
            <a:off x="158750" y="2565400"/>
            <a:ext cx="3402013" cy="1844675"/>
          </a:xfrm>
          <a:prstGeom prst="rect">
            <a:avLst/>
          </a:prstGeom>
          <a:noFill/>
          <a:ln w="9525">
            <a:noFill/>
            <a:miter lim="800000"/>
            <a:headEnd/>
            <a:tailEnd/>
          </a:ln>
        </p:spPr>
      </p:pic>
      <p:pic>
        <p:nvPicPr>
          <p:cNvPr id="218116" name="Picture 5"/>
          <p:cNvPicPr>
            <a:picLocks noChangeAspect="1" noChangeArrowheads="1"/>
          </p:cNvPicPr>
          <p:nvPr/>
        </p:nvPicPr>
        <p:blipFill>
          <a:blip r:embed="rId4" cstate="print"/>
          <a:srcRect/>
          <a:stretch>
            <a:fillRect/>
          </a:stretch>
        </p:blipFill>
        <p:spPr bwMode="auto">
          <a:xfrm>
            <a:off x="158750" y="100013"/>
            <a:ext cx="3549650" cy="2260600"/>
          </a:xfrm>
          <a:prstGeom prst="rect">
            <a:avLst/>
          </a:prstGeom>
          <a:noFill/>
          <a:ln w="9525">
            <a:noFill/>
            <a:miter lim="800000"/>
            <a:headEnd/>
            <a:tailEnd/>
          </a:ln>
        </p:spPr>
      </p:pic>
      <p:sp>
        <p:nvSpPr>
          <p:cNvPr id="218117" name="Прямоугольник 2"/>
          <p:cNvSpPr>
            <a:spLocks noChangeArrowheads="1"/>
          </p:cNvSpPr>
          <p:nvPr/>
        </p:nvSpPr>
        <p:spPr bwMode="auto">
          <a:xfrm>
            <a:off x="423863" y="4872038"/>
            <a:ext cx="5311775" cy="523875"/>
          </a:xfrm>
          <a:prstGeom prst="rect">
            <a:avLst/>
          </a:prstGeom>
          <a:noFill/>
          <a:ln w="9525">
            <a:noFill/>
            <a:miter lim="800000"/>
            <a:headEnd/>
            <a:tailEnd/>
          </a:ln>
        </p:spPr>
        <p:txBody>
          <a:bodyPr wrap="none">
            <a:spAutoFit/>
          </a:bodyPr>
          <a:lstStyle/>
          <a:p>
            <a:r>
              <a:rPr lang="ru-RU" altLang="uk-UA" sz="2800" b="1">
                <a:solidFill>
                  <a:srgbClr val="FF0000"/>
                </a:solidFill>
              </a:rPr>
              <a:t>Прояви синдрому  Едвардса</a:t>
            </a:r>
            <a:endParaRPr lang="ru-RU" altLang="uk-UA" sz="2800">
              <a:solidFill>
                <a:srgbClr val="FFFFFF"/>
              </a:solidFill>
            </a:endParaRPr>
          </a:p>
        </p:txBody>
      </p:sp>
    </p:spTree>
  </p:cSld>
  <p:clrMapOvr>
    <a:masterClrMapping/>
  </p:clrMapOvr>
  <p:transition spd="slow">
    <p:pull/>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p:cNvPicPr>
            <a:picLocks noChangeAspect="1" noChangeArrowheads="1"/>
          </p:cNvPicPr>
          <p:nvPr/>
        </p:nvPicPr>
        <p:blipFill>
          <a:blip r:embed="rId2" cstate="print"/>
          <a:srcRect/>
          <a:stretch>
            <a:fillRect/>
          </a:stretch>
        </p:blipFill>
        <p:spPr bwMode="auto">
          <a:xfrm>
            <a:off x="250825" y="174625"/>
            <a:ext cx="7634288" cy="5748338"/>
          </a:xfrm>
          <a:prstGeom prst="rect">
            <a:avLst/>
          </a:prstGeom>
          <a:noFill/>
          <a:ln w="9525">
            <a:noFill/>
            <a:miter lim="800000"/>
            <a:headEnd/>
            <a:tailEnd/>
          </a:ln>
        </p:spPr>
      </p:pic>
      <p:sp>
        <p:nvSpPr>
          <p:cNvPr id="219138" name="Прямоугольник 1"/>
          <p:cNvSpPr>
            <a:spLocks noChangeArrowheads="1"/>
          </p:cNvSpPr>
          <p:nvPr/>
        </p:nvSpPr>
        <p:spPr bwMode="auto">
          <a:xfrm>
            <a:off x="277813" y="5967413"/>
            <a:ext cx="8064500" cy="368300"/>
          </a:xfrm>
          <a:prstGeom prst="rect">
            <a:avLst/>
          </a:prstGeom>
          <a:noFill/>
          <a:ln w="9525">
            <a:noFill/>
            <a:miter lim="800000"/>
            <a:headEnd/>
            <a:tailEnd/>
          </a:ln>
        </p:spPr>
        <p:txBody>
          <a:bodyPr>
            <a:spAutoFit/>
          </a:bodyPr>
          <a:lstStyle/>
          <a:p>
            <a:r>
              <a:rPr lang="ru-RU" altLang="uk-UA" b="1">
                <a:solidFill>
                  <a:srgbClr val="FF0000"/>
                </a:solidFill>
              </a:rPr>
              <a:t>УЗД - один з методів, що дозволяє припустити синдром Едвардса</a:t>
            </a:r>
          </a:p>
        </p:txBody>
      </p:sp>
    </p:spTree>
  </p:cSld>
  <p:clrMapOvr>
    <a:masterClrMapping/>
  </p:clrMapOvr>
  <p:transition spd="slow">
    <p:pull/>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8313" y="476250"/>
            <a:ext cx="8351837" cy="5616575"/>
          </a:xfrm>
          <a:prstGeom prst="rect">
            <a:avLst/>
          </a:prstGeom>
        </p:spPr>
        <p:txBody>
          <a:bodyPr>
            <a:spAutoFit/>
          </a:bodyPr>
          <a:lstStyle/>
          <a:p>
            <a:pPr>
              <a:defRPr/>
            </a:pPr>
            <a:r>
              <a:rPr lang="ru-RU" sz="2800" b="1" dirty="0">
                <a:solidFill>
                  <a:srgbClr val="FF0000"/>
                </a:solidFill>
                <a:cs typeface="+mn-cs"/>
              </a:rPr>
              <a:t>Синдром </a:t>
            </a:r>
            <a:r>
              <a:rPr lang="ru-RU" sz="2800" b="1" dirty="0" err="1">
                <a:solidFill>
                  <a:srgbClr val="FF0000"/>
                </a:solidFill>
                <a:cs typeface="+mn-cs"/>
              </a:rPr>
              <a:t>Патау</a:t>
            </a:r>
            <a:r>
              <a:rPr lang="ru-RU" sz="2800" b="1" dirty="0">
                <a:solidFill>
                  <a:srgbClr val="FF0000"/>
                </a:solidFill>
                <a:cs typeface="+mn-cs"/>
              </a:rPr>
              <a:t> (</a:t>
            </a:r>
            <a:r>
              <a:rPr lang="ru-RU" sz="2800" b="1" dirty="0" err="1">
                <a:solidFill>
                  <a:srgbClr val="FF0000"/>
                </a:solidFill>
                <a:cs typeface="+mn-cs"/>
              </a:rPr>
              <a:t>трисомія</a:t>
            </a:r>
            <a:r>
              <a:rPr lang="ru-RU" sz="2800" b="1" dirty="0">
                <a:solidFill>
                  <a:srgbClr val="FF0000"/>
                </a:solidFill>
                <a:cs typeface="+mn-cs"/>
              </a:rPr>
              <a:t> 13) </a:t>
            </a:r>
          </a:p>
          <a:p>
            <a:pPr>
              <a:defRPr/>
            </a:pPr>
            <a:endParaRPr lang="ru-RU" sz="800" dirty="0">
              <a:solidFill>
                <a:prstClr val="white"/>
              </a:solidFill>
              <a:cs typeface="+mn-cs"/>
            </a:endParaRPr>
          </a:p>
          <a:p>
            <a:pPr>
              <a:defRPr/>
            </a:pPr>
            <a:r>
              <a:rPr lang="ru-RU" dirty="0">
                <a:solidFill>
                  <a:prstClr val="white"/>
                </a:solidFill>
                <a:cs typeface="+mn-cs"/>
              </a:rPr>
              <a:t> </a:t>
            </a:r>
            <a:r>
              <a:rPr lang="ru-RU" sz="1600" dirty="0" err="1">
                <a:solidFill>
                  <a:prstClr val="white"/>
                </a:solidFill>
                <a:cs typeface="+mn-cs"/>
              </a:rPr>
              <a:t>Захворювання</a:t>
            </a:r>
            <a:r>
              <a:rPr lang="ru-RU" sz="1600" dirty="0">
                <a:solidFill>
                  <a:prstClr val="white"/>
                </a:solidFill>
                <a:cs typeface="+mn-cs"/>
              </a:rPr>
              <a:t> </a:t>
            </a:r>
            <a:r>
              <a:rPr lang="ru-RU" sz="1600" dirty="0" err="1">
                <a:solidFill>
                  <a:prstClr val="white"/>
                </a:solidFill>
                <a:cs typeface="+mn-cs"/>
              </a:rPr>
              <a:t>людини</a:t>
            </a:r>
            <a:r>
              <a:rPr lang="ru-RU" sz="1600" dirty="0">
                <a:solidFill>
                  <a:prstClr val="white"/>
                </a:solidFill>
                <a:cs typeface="+mn-cs"/>
              </a:rPr>
              <a:t>, </a:t>
            </a:r>
            <a:r>
              <a:rPr lang="ru-RU" sz="1600" dirty="0" err="1">
                <a:solidFill>
                  <a:prstClr val="white"/>
                </a:solidFill>
                <a:cs typeface="+mn-cs"/>
              </a:rPr>
              <a:t>що</a:t>
            </a:r>
            <a:r>
              <a:rPr lang="ru-RU" sz="1600" dirty="0">
                <a:solidFill>
                  <a:prstClr val="white"/>
                </a:solidFill>
                <a:cs typeface="+mn-cs"/>
              </a:rPr>
              <a:t> </a:t>
            </a:r>
            <a:r>
              <a:rPr lang="ru-RU" sz="1600" dirty="0" err="1">
                <a:solidFill>
                  <a:prstClr val="white"/>
                </a:solidFill>
                <a:cs typeface="+mn-cs"/>
              </a:rPr>
              <a:t>характеризується</a:t>
            </a:r>
            <a:r>
              <a:rPr lang="ru-RU" sz="1600" dirty="0">
                <a:solidFill>
                  <a:prstClr val="white"/>
                </a:solidFill>
                <a:cs typeface="+mn-cs"/>
              </a:rPr>
              <a:t> </a:t>
            </a:r>
            <a:r>
              <a:rPr lang="ru-RU" sz="1600" dirty="0" err="1">
                <a:solidFill>
                  <a:prstClr val="white"/>
                </a:solidFill>
                <a:cs typeface="+mn-cs"/>
              </a:rPr>
              <a:t>наявністю</a:t>
            </a:r>
            <a:r>
              <a:rPr lang="ru-RU" sz="1600" dirty="0">
                <a:solidFill>
                  <a:prstClr val="white"/>
                </a:solidFill>
                <a:cs typeface="+mn-cs"/>
              </a:rPr>
              <a:t> в </a:t>
            </a:r>
            <a:r>
              <a:rPr lang="ru-RU" sz="1600" dirty="0" err="1">
                <a:solidFill>
                  <a:prstClr val="white"/>
                </a:solidFill>
                <a:cs typeface="+mn-cs"/>
              </a:rPr>
              <a:t>клітинах</a:t>
            </a:r>
            <a:r>
              <a:rPr lang="ru-RU" sz="1600" dirty="0">
                <a:solidFill>
                  <a:prstClr val="white"/>
                </a:solidFill>
                <a:cs typeface="+mn-cs"/>
              </a:rPr>
              <a:t> </a:t>
            </a:r>
            <a:r>
              <a:rPr lang="ru-RU" sz="1600" dirty="0" err="1">
                <a:solidFill>
                  <a:prstClr val="white"/>
                </a:solidFill>
                <a:cs typeface="+mn-cs"/>
              </a:rPr>
              <a:t>додаткової</a:t>
            </a:r>
            <a:r>
              <a:rPr lang="ru-RU" sz="1600" dirty="0">
                <a:solidFill>
                  <a:prstClr val="white"/>
                </a:solidFill>
                <a:cs typeface="+mn-cs"/>
              </a:rPr>
              <a:t> </a:t>
            </a:r>
            <a:r>
              <a:rPr lang="ru-RU" sz="1600" dirty="0" err="1">
                <a:solidFill>
                  <a:prstClr val="white"/>
                </a:solidFill>
                <a:cs typeface="+mn-cs"/>
              </a:rPr>
              <a:t>хромосоми</a:t>
            </a:r>
            <a:r>
              <a:rPr lang="ru-RU" sz="1600" dirty="0">
                <a:solidFill>
                  <a:prstClr val="white"/>
                </a:solidFill>
                <a:cs typeface="+mn-cs"/>
              </a:rPr>
              <a:t> 13.</a:t>
            </a:r>
          </a:p>
          <a:p>
            <a:pPr>
              <a:defRPr/>
            </a:pPr>
            <a:endParaRPr lang="ru-RU" sz="1100" dirty="0">
              <a:solidFill>
                <a:prstClr val="white"/>
              </a:solidFill>
              <a:cs typeface="+mn-cs"/>
            </a:endParaRPr>
          </a:p>
          <a:p>
            <a:pPr>
              <a:defRPr/>
            </a:pPr>
            <a:r>
              <a:rPr lang="ru-RU" sz="1600" dirty="0" err="1">
                <a:solidFill>
                  <a:prstClr val="white"/>
                </a:solidFill>
                <a:cs typeface="+mn-cs"/>
              </a:rPr>
              <a:t>Трисомія</a:t>
            </a:r>
            <a:r>
              <a:rPr lang="ru-RU" sz="1600" dirty="0">
                <a:solidFill>
                  <a:prstClr val="white"/>
                </a:solidFill>
                <a:cs typeface="+mn-cs"/>
              </a:rPr>
              <a:t> 13 </a:t>
            </a:r>
            <a:r>
              <a:rPr lang="ru-RU" sz="1600" dirty="0" err="1">
                <a:solidFill>
                  <a:prstClr val="white"/>
                </a:solidFill>
                <a:cs typeface="+mn-cs"/>
              </a:rPr>
              <a:t>вперше</a:t>
            </a:r>
            <a:r>
              <a:rPr lang="ru-RU" sz="1600" dirty="0">
                <a:solidFill>
                  <a:prstClr val="white"/>
                </a:solidFill>
                <a:cs typeface="+mn-cs"/>
              </a:rPr>
              <a:t> описана </a:t>
            </a:r>
            <a:r>
              <a:rPr lang="ru-RU" sz="1600" dirty="0" err="1">
                <a:solidFill>
                  <a:prstClr val="white"/>
                </a:solidFill>
                <a:cs typeface="+mn-cs"/>
              </a:rPr>
              <a:t>Еразмусом</a:t>
            </a:r>
            <a:r>
              <a:rPr lang="ru-RU" sz="1600" dirty="0">
                <a:solidFill>
                  <a:prstClr val="white"/>
                </a:solidFill>
                <a:cs typeface="+mn-cs"/>
              </a:rPr>
              <a:t> </a:t>
            </a:r>
            <a:r>
              <a:rPr lang="ru-RU" sz="1600" dirty="0" err="1">
                <a:solidFill>
                  <a:prstClr val="white"/>
                </a:solidFill>
                <a:cs typeface="+mn-cs"/>
              </a:rPr>
              <a:t>Бартоліном</a:t>
            </a:r>
            <a:r>
              <a:rPr lang="ru-RU" sz="1600" dirty="0">
                <a:solidFill>
                  <a:prstClr val="white"/>
                </a:solidFill>
                <a:cs typeface="+mn-cs"/>
              </a:rPr>
              <a:t> в 1657 </a:t>
            </a:r>
            <a:r>
              <a:rPr lang="ru-RU" sz="1600" dirty="0" err="1">
                <a:solidFill>
                  <a:prstClr val="white"/>
                </a:solidFill>
                <a:cs typeface="+mn-cs"/>
              </a:rPr>
              <a:t>році</a:t>
            </a:r>
            <a:r>
              <a:rPr lang="ru-RU" sz="1600" dirty="0">
                <a:solidFill>
                  <a:prstClr val="white"/>
                </a:solidFill>
                <a:cs typeface="+mn-cs"/>
              </a:rPr>
              <a:t>. </a:t>
            </a:r>
            <a:r>
              <a:rPr lang="ru-RU" sz="1600" dirty="0" err="1">
                <a:solidFill>
                  <a:prstClr val="white"/>
                </a:solidFill>
                <a:cs typeface="+mn-cs"/>
              </a:rPr>
              <a:t>Хромосомну</a:t>
            </a:r>
            <a:r>
              <a:rPr lang="ru-RU" sz="1600" dirty="0">
                <a:solidFill>
                  <a:prstClr val="white"/>
                </a:solidFill>
                <a:cs typeface="+mn-cs"/>
              </a:rPr>
              <a:t> природу </a:t>
            </a:r>
            <a:r>
              <a:rPr lang="ru-RU" sz="1600" dirty="0" err="1">
                <a:solidFill>
                  <a:prstClr val="white"/>
                </a:solidFill>
                <a:cs typeface="+mn-cs"/>
              </a:rPr>
              <a:t>захворювання</a:t>
            </a:r>
            <a:r>
              <a:rPr lang="ru-RU" sz="1600" dirty="0">
                <a:solidFill>
                  <a:prstClr val="white"/>
                </a:solidFill>
                <a:cs typeface="+mn-cs"/>
              </a:rPr>
              <a:t> </a:t>
            </a:r>
            <a:r>
              <a:rPr lang="ru-RU" sz="1600" dirty="0" err="1">
                <a:solidFill>
                  <a:prstClr val="white"/>
                </a:solidFill>
                <a:cs typeface="+mn-cs"/>
              </a:rPr>
              <a:t>виявив</a:t>
            </a:r>
            <a:r>
              <a:rPr lang="ru-RU" sz="1600" dirty="0">
                <a:solidFill>
                  <a:prstClr val="white"/>
                </a:solidFill>
                <a:cs typeface="+mn-cs"/>
              </a:rPr>
              <a:t> доктор Клаус </a:t>
            </a:r>
            <a:r>
              <a:rPr lang="ru-RU" sz="1600" dirty="0" err="1">
                <a:solidFill>
                  <a:prstClr val="white"/>
                </a:solidFill>
                <a:cs typeface="+mn-cs"/>
              </a:rPr>
              <a:t>Патау</a:t>
            </a:r>
            <a:r>
              <a:rPr lang="ru-RU" sz="1600" dirty="0">
                <a:solidFill>
                  <a:prstClr val="white"/>
                </a:solidFill>
                <a:cs typeface="+mn-cs"/>
              </a:rPr>
              <a:t> в 1960 </a:t>
            </a:r>
            <a:r>
              <a:rPr lang="ru-RU" sz="1600" dirty="0" err="1">
                <a:solidFill>
                  <a:prstClr val="white"/>
                </a:solidFill>
                <a:cs typeface="+mn-cs"/>
              </a:rPr>
              <a:t>році</a:t>
            </a:r>
            <a:r>
              <a:rPr lang="ru-RU" sz="1600" dirty="0">
                <a:solidFill>
                  <a:prstClr val="white"/>
                </a:solidFill>
                <a:cs typeface="+mn-cs"/>
              </a:rPr>
              <a:t>. </a:t>
            </a:r>
            <a:r>
              <a:rPr lang="ru-RU" sz="1600" dirty="0" err="1">
                <a:solidFill>
                  <a:prstClr val="white"/>
                </a:solidFill>
                <a:cs typeface="+mn-cs"/>
              </a:rPr>
              <a:t>Захворювання</a:t>
            </a:r>
            <a:r>
              <a:rPr lang="ru-RU" sz="1600" dirty="0">
                <a:solidFill>
                  <a:prstClr val="white"/>
                </a:solidFill>
                <a:cs typeface="+mn-cs"/>
              </a:rPr>
              <a:t> названо в </a:t>
            </a:r>
            <a:r>
              <a:rPr lang="ru-RU" sz="1600" dirty="0" err="1">
                <a:solidFill>
                  <a:prstClr val="white"/>
                </a:solidFill>
                <a:cs typeface="+mn-cs"/>
              </a:rPr>
              <a:t>його</a:t>
            </a:r>
            <a:r>
              <a:rPr lang="ru-RU" sz="1600" dirty="0">
                <a:solidFill>
                  <a:prstClr val="white"/>
                </a:solidFill>
                <a:cs typeface="+mn-cs"/>
              </a:rPr>
              <a:t> честь. Синдром </a:t>
            </a:r>
            <a:r>
              <a:rPr lang="ru-RU" sz="1600" dirty="0" err="1">
                <a:solidFill>
                  <a:prstClr val="white"/>
                </a:solidFill>
                <a:cs typeface="+mn-cs"/>
              </a:rPr>
              <a:t>Патау</a:t>
            </a:r>
            <a:r>
              <a:rPr lang="ru-RU" sz="1600" dirty="0">
                <a:solidFill>
                  <a:prstClr val="white"/>
                </a:solidFill>
                <a:cs typeface="+mn-cs"/>
              </a:rPr>
              <a:t> </a:t>
            </a:r>
            <a:r>
              <a:rPr lang="ru-RU" sz="1600" dirty="0" err="1">
                <a:solidFill>
                  <a:prstClr val="white"/>
                </a:solidFill>
                <a:cs typeface="+mn-cs"/>
              </a:rPr>
              <a:t>також</a:t>
            </a:r>
            <a:r>
              <a:rPr lang="ru-RU" sz="1600" dirty="0">
                <a:solidFill>
                  <a:prstClr val="white"/>
                </a:solidFill>
                <a:cs typeface="+mn-cs"/>
              </a:rPr>
              <a:t> </a:t>
            </a:r>
            <a:r>
              <a:rPr lang="ru-RU" sz="1600" dirty="0" err="1">
                <a:solidFill>
                  <a:prstClr val="white"/>
                </a:solidFill>
                <a:cs typeface="+mn-cs"/>
              </a:rPr>
              <a:t>був</a:t>
            </a:r>
            <a:r>
              <a:rPr lang="ru-RU" sz="1600" dirty="0">
                <a:solidFill>
                  <a:prstClr val="white"/>
                </a:solidFill>
                <a:cs typeface="+mn-cs"/>
              </a:rPr>
              <a:t> описаний для племен з </a:t>
            </a:r>
            <a:r>
              <a:rPr lang="ru-RU" sz="1600" dirty="0" err="1">
                <a:solidFill>
                  <a:prstClr val="white"/>
                </a:solidFill>
                <a:cs typeface="+mn-cs"/>
              </a:rPr>
              <a:t>островів</a:t>
            </a:r>
            <a:r>
              <a:rPr lang="ru-RU" sz="1600" dirty="0">
                <a:solidFill>
                  <a:prstClr val="white"/>
                </a:solidFill>
                <a:cs typeface="+mn-cs"/>
              </a:rPr>
              <a:t> Тихого океану. </a:t>
            </a:r>
            <a:r>
              <a:rPr lang="ru-RU" sz="1600" dirty="0" err="1">
                <a:solidFill>
                  <a:prstClr val="white"/>
                </a:solidFill>
                <a:cs typeface="+mn-cs"/>
              </a:rPr>
              <a:t>Вважається</a:t>
            </a:r>
            <a:r>
              <a:rPr lang="ru-RU" sz="1600" dirty="0">
                <a:solidFill>
                  <a:prstClr val="white"/>
                </a:solidFill>
                <a:cs typeface="+mn-cs"/>
              </a:rPr>
              <a:t>, </a:t>
            </a:r>
            <a:r>
              <a:rPr lang="ru-RU" sz="1600" dirty="0" err="1">
                <a:solidFill>
                  <a:prstClr val="white"/>
                </a:solidFill>
                <a:cs typeface="+mn-cs"/>
              </a:rPr>
              <a:t>що</a:t>
            </a:r>
            <a:r>
              <a:rPr lang="ru-RU" sz="1600" dirty="0">
                <a:solidFill>
                  <a:prstClr val="white"/>
                </a:solidFill>
                <a:cs typeface="+mn-cs"/>
              </a:rPr>
              <a:t> </a:t>
            </a:r>
            <a:r>
              <a:rPr lang="ru-RU" sz="1600" dirty="0" err="1">
                <a:solidFill>
                  <a:prstClr val="white"/>
                </a:solidFill>
                <a:cs typeface="+mn-cs"/>
              </a:rPr>
              <a:t>ці</a:t>
            </a:r>
            <a:r>
              <a:rPr lang="ru-RU" sz="1600" dirty="0">
                <a:solidFill>
                  <a:prstClr val="white"/>
                </a:solidFill>
                <a:cs typeface="+mn-cs"/>
              </a:rPr>
              <a:t> </a:t>
            </a:r>
            <a:r>
              <a:rPr lang="ru-RU" sz="1600" dirty="0" err="1">
                <a:solidFill>
                  <a:prstClr val="white"/>
                </a:solidFill>
                <a:cs typeface="+mn-cs"/>
              </a:rPr>
              <a:t>випадки</a:t>
            </a:r>
            <a:r>
              <a:rPr lang="ru-RU" sz="1600" dirty="0">
                <a:solidFill>
                  <a:prstClr val="white"/>
                </a:solidFill>
                <a:cs typeface="+mn-cs"/>
              </a:rPr>
              <a:t> </a:t>
            </a:r>
            <a:r>
              <a:rPr lang="ru-RU" sz="1600" dirty="0" err="1">
                <a:solidFill>
                  <a:prstClr val="white"/>
                </a:solidFill>
                <a:cs typeface="+mn-cs"/>
              </a:rPr>
              <a:t>були</a:t>
            </a:r>
            <a:r>
              <a:rPr lang="ru-RU" sz="1600" dirty="0">
                <a:solidFill>
                  <a:prstClr val="white"/>
                </a:solidFill>
                <a:cs typeface="+mn-cs"/>
              </a:rPr>
              <a:t> </a:t>
            </a:r>
            <a:r>
              <a:rPr lang="ru-RU" sz="1600" dirty="0" err="1">
                <a:solidFill>
                  <a:prstClr val="white"/>
                </a:solidFill>
                <a:cs typeface="+mn-cs"/>
              </a:rPr>
              <a:t>викликані</a:t>
            </a:r>
            <a:r>
              <a:rPr lang="ru-RU" sz="1600" dirty="0">
                <a:solidFill>
                  <a:prstClr val="white"/>
                </a:solidFill>
                <a:cs typeface="+mn-cs"/>
              </a:rPr>
              <a:t> </a:t>
            </a:r>
            <a:r>
              <a:rPr lang="ru-RU" sz="1600" dirty="0" err="1">
                <a:solidFill>
                  <a:prstClr val="white"/>
                </a:solidFill>
                <a:cs typeface="+mn-cs"/>
              </a:rPr>
              <a:t>радіаційним</a:t>
            </a:r>
            <a:r>
              <a:rPr lang="ru-RU" sz="1600" dirty="0">
                <a:solidFill>
                  <a:prstClr val="white"/>
                </a:solidFill>
                <a:cs typeface="+mn-cs"/>
              </a:rPr>
              <a:t> </a:t>
            </a:r>
            <a:r>
              <a:rPr lang="ru-RU" sz="1600" dirty="0" err="1">
                <a:solidFill>
                  <a:prstClr val="white"/>
                </a:solidFill>
                <a:cs typeface="+mn-cs"/>
              </a:rPr>
              <a:t>зараженням</a:t>
            </a:r>
            <a:r>
              <a:rPr lang="ru-RU" sz="1600" dirty="0">
                <a:solidFill>
                  <a:prstClr val="white"/>
                </a:solidFill>
                <a:cs typeface="+mn-cs"/>
              </a:rPr>
              <a:t>, </a:t>
            </a:r>
            <a:r>
              <a:rPr lang="ru-RU" sz="1600" dirty="0" err="1">
                <a:solidFill>
                  <a:prstClr val="white"/>
                </a:solidFill>
                <a:cs typeface="+mn-cs"/>
              </a:rPr>
              <a:t>що</a:t>
            </a:r>
            <a:r>
              <a:rPr lang="ru-RU" sz="1600" dirty="0">
                <a:solidFill>
                  <a:prstClr val="white"/>
                </a:solidFill>
                <a:cs typeface="+mn-cs"/>
              </a:rPr>
              <a:t> </a:t>
            </a:r>
            <a:r>
              <a:rPr lang="ru-RU" sz="1600" dirty="0" err="1">
                <a:solidFill>
                  <a:prstClr val="white"/>
                </a:solidFill>
                <a:cs typeface="+mn-cs"/>
              </a:rPr>
              <a:t>з'явилися</a:t>
            </a:r>
            <a:r>
              <a:rPr lang="ru-RU" sz="1600" dirty="0">
                <a:solidFill>
                  <a:prstClr val="white"/>
                </a:solidFill>
                <a:cs typeface="+mn-cs"/>
              </a:rPr>
              <a:t> в </a:t>
            </a:r>
            <a:r>
              <a:rPr lang="ru-RU" sz="1600" dirty="0" err="1">
                <a:solidFill>
                  <a:prstClr val="white"/>
                </a:solidFill>
                <a:cs typeface="+mn-cs"/>
              </a:rPr>
              <a:t>результаті</a:t>
            </a:r>
            <a:r>
              <a:rPr lang="ru-RU" sz="1600" dirty="0">
                <a:solidFill>
                  <a:prstClr val="white"/>
                </a:solidFill>
                <a:cs typeface="+mn-cs"/>
              </a:rPr>
              <a:t> </a:t>
            </a:r>
            <a:r>
              <a:rPr lang="ru-RU" sz="1600" dirty="0" err="1">
                <a:solidFill>
                  <a:prstClr val="white"/>
                </a:solidFill>
                <a:cs typeface="+mn-cs"/>
              </a:rPr>
              <a:t>випробувань</a:t>
            </a:r>
            <a:r>
              <a:rPr lang="ru-RU" sz="1600" dirty="0">
                <a:solidFill>
                  <a:prstClr val="white"/>
                </a:solidFill>
                <a:cs typeface="+mn-cs"/>
              </a:rPr>
              <a:t> </a:t>
            </a:r>
            <a:r>
              <a:rPr lang="ru-RU" sz="1600" dirty="0" err="1">
                <a:solidFill>
                  <a:prstClr val="white"/>
                </a:solidFill>
                <a:cs typeface="+mn-cs"/>
              </a:rPr>
              <a:t>ядерної</a:t>
            </a:r>
            <a:r>
              <a:rPr lang="ru-RU" sz="1600" dirty="0">
                <a:solidFill>
                  <a:prstClr val="white"/>
                </a:solidFill>
                <a:cs typeface="+mn-cs"/>
              </a:rPr>
              <a:t> </a:t>
            </a:r>
            <a:r>
              <a:rPr lang="ru-RU" sz="1600" dirty="0" err="1">
                <a:solidFill>
                  <a:prstClr val="white"/>
                </a:solidFill>
                <a:cs typeface="+mn-cs"/>
              </a:rPr>
              <a:t>зброї</a:t>
            </a:r>
            <a:r>
              <a:rPr lang="ru-RU" sz="1600" dirty="0">
                <a:solidFill>
                  <a:prstClr val="white"/>
                </a:solidFill>
                <a:cs typeface="+mn-cs"/>
              </a:rPr>
              <a:t> в </a:t>
            </a:r>
            <a:r>
              <a:rPr lang="ru-RU" sz="1600" dirty="0" err="1">
                <a:solidFill>
                  <a:prstClr val="white"/>
                </a:solidFill>
                <a:cs typeface="+mn-cs"/>
              </a:rPr>
              <a:t>регіоні</a:t>
            </a:r>
            <a:r>
              <a:rPr lang="ru-RU" sz="1600" dirty="0">
                <a:solidFill>
                  <a:prstClr val="white"/>
                </a:solidFill>
                <a:cs typeface="+mn-cs"/>
              </a:rPr>
              <a:t>.</a:t>
            </a:r>
          </a:p>
          <a:p>
            <a:pPr>
              <a:defRPr/>
            </a:pPr>
            <a:endParaRPr lang="ru-RU" sz="1200" dirty="0">
              <a:solidFill>
                <a:prstClr val="white"/>
              </a:solidFill>
              <a:cs typeface="+mn-cs"/>
            </a:endParaRPr>
          </a:p>
          <a:p>
            <a:pPr>
              <a:defRPr/>
            </a:pPr>
            <a:r>
              <a:rPr lang="ru-RU" sz="1600" dirty="0" err="1">
                <a:solidFill>
                  <a:prstClr val="white"/>
                </a:solidFill>
                <a:cs typeface="+mn-cs"/>
              </a:rPr>
              <a:t>Зустрічається</a:t>
            </a:r>
            <a:r>
              <a:rPr lang="ru-RU" sz="1600" dirty="0">
                <a:solidFill>
                  <a:prstClr val="white"/>
                </a:solidFill>
                <a:cs typeface="+mn-cs"/>
              </a:rPr>
              <a:t> </a:t>
            </a:r>
            <a:r>
              <a:rPr lang="ru-RU" sz="1600" dirty="0">
                <a:solidFill>
                  <a:srgbClr val="FFC000"/>
                </a:solidFill>
                <a:cs typeface="+mn-cs"/>
              </a:rPr>
              <a:t>з частотою 1: 7000-1: 14000.</a:t>
            </a:r>
            <a:r>
              <a:rPr lang="ru-RU" sz="1600" dirty="0">
                <a:solidFill>
                  <a:prstClr val="white"/>
                </a:solidFill>
                <a:cs typeface="+mn-cs"/>
              </a:rPr>
              <a:t> </a:t>
            </a:r>
          </a:p>
          <a:p>
            <a:pPr>
              <a:defRPr/>
            </a:pPr>
            <a:endParaRPr lang="ru-RU" sz="1000" dirty="0">
              <a:solidFill>
                <a:prstClr val="white"/>
              </a:solidFill>
              <a:cs typeface="+mn-cs"/>
            </a:endParaRPr>
          </a:p>
          <a:p>
            <a:pPr>
              <a:defRPr/>
            </a:pPr>
            <a:r>
              <a:rPr lang="ru-RU" sz="1600" dirty="0">
                <a:solidFill>
                  <a:prstClr val="white"/>
                </a:solidFill>
                <a:cs typeface="+mn-cs"/>
              </a:rPr>
              <a:t>Є </a:t>
            </a:r>
            <a:r>
              <a:rPr lang="ru-RU" sz="1600" dirty="0">
                <a:solidFill>
                  <a:srgbClr val="FFC000"/>
                </a:solidFill>
                <a:cs typeface="+mn-cs"/>
              </a:rPr>
              <a:t>два </a:t>
            </a:r>
            <a:r>
              <a:rPr lang="ru-RU" sz="1600" dirty="0" err="1">
                <a:solidFill>
                  <a:srgbClr val="FFC000"/>
                </a:solidFill>
                <a:cs typeface="+mn-cs"/>
              </a:rPr>
              <a:t>цитогенетичних</a:t>
            </a:r>
            <a:r>
              <a:rPr lang="ru-RU" sz="1600" dirty="0">
                <a:solidFill>
                  <a:srgbClr val="FFC000"/>
                </a:solidFill>
                <a:cs typeface="+mn-cs"/>
              </a:rPr>
              <a:t> </a:t>
            </a:r>
            <a:r>
              <a:rPr lang="ru-RU" sz="1600" dirty="0" err="1">
                <a:solidFill>
                  <a:srgbClr val="FFC000"/>
                </a:solidFill>
                <a:cs typeface="+mn-cs"/>
              </a:rPr>
              <a:t>варіанти</a:t>
            </a:r>
            <a:r>
              <a:rPr lang="ru-RU" sz="1600" dirty="0">
                <a:solidFill>
                  <a:srgbClr val="FFC000"/>
                </a:solidFill>
                <a:cs typeface="+mn-cs"/>
              </a:rPr>
              <a:t> синдрому </a:t>
            </a:r>
            <a:r>
              <a:rPr lang="ru-RU" sz="1600" dirty="0" err="1">
                <a:solidFill>
                  <a:srgbClr val="FFC000"/>
                </a:solidFill>
                <a:cs typeface="+mn-cs"/>
              </a:rPr>
              <a:t>Патау</a:t>
            </a:r>
            <a:r>
              <a:rPr lang="ru-RU" sz="1600" dirty="0">
                <a:solidFill>
                  <a:srgbClr val="FFC000"/>
                </a:solidFill>
                <a:cs typeface="+mn-cs"/>
              </a:rPr>
              <a:t>: </a:t>
            </a:r>
          </a:p>
          <a:p>
            <a:pPr>
              <a:defRPr/>
            </a:pPr>
            <a:endParaRPr lang="ru-RU" sz="1200" dirty="0">
              <a:solidFill>
                <a:srgbClr val="FFC000"/>
              </a:solidFill>
              <a:cs typeface="+mn-cs"/>
            </a:endParaRPr>
          </a:p>
          <a:p>
            <a:pPr marL="285750" indent="-285750">
              <a:buFont typeface="Arial" panose="020B0604020202020204" pitchFamily="34" charset="0"/>
              <a:buChar char="•"/>
              <a:defRPr/>
            </a:pPr>
            <a:r>
              <a:rPr lang="ru-RU" sz="1600" b="1" dirty="0">
                <a:solidFill>
                  <a:srgbClr val="FFC000"/>
                </a:solidFill>
                <a:cs typeface="+mn-cs"/>
              </a:rPr>
              <a:t>проста </a:t>
            </a:r>
            <a:r>
              <a:rPr lang="ru-RU" sz="1600" b="1" dirty="0" err="1">
                <a:solidFill>
                  <a:srgbClr val="FFC000"/>
                </a:solidFill>
                <a:cs typeface="+mn-cs"/>
              </a:rPr>
              <a:t>трисомія</a:t>
            </a:r>
            <a:r>
              <a:rPr lang="ru-RU" sz="1600" b="1" dirty="0">
                <a:solidFill>
                  <a:srgbClr val="FFC000"/>
                </a:solidFill>
                <a:cs typeface="+mn-cs"/>
              </a:rPr>
              <a:t> </a:t>
            </a:r>
          </a:p>
          <a:p>
            <a:pPr marL="285750" indent="-285750">
              <a:buFont typeface="Arial" panose="020B0604020202020204" pitchFamily="34" charset="0"/>
              <a:buChar char="•"/>
              <a:defRPr/>
            </a:pPr>
            <a:r>
              <a:rPr lang="ru-RU" sz="1600" b="1" dirty="0">
                <a:solidFill>
                  <a:srgbClr val="FFC000"/>
                </a:solidFill>
                <a:cs typeface="+mn-cs"/>
              </a:rPr>
              <a:t>і </a:t>
            </a:r>
            <a:r>
              <a:rPr lang="ru-RU" sz="1600" b="1" dirty="0" err="1">
                <a:solidFill>
                  <a:srgbClr val="FFC000"/>
                </a:solidFill>
                <a:cs typeface="+mn-cs"/>
              </a:rPr>
              <a:t>робертсоновська</a:t>
            </a:r>
            <a:r>
              <a:rPr lang="ru-RU" sz="1600" b="1" dirty="0">
                <a:solidFill>
                  <a:srgbClr val="FFC000"/>
                </a:solidFill>
                <a:cs typeface="+mn-cs"/>
              </a:rPr>
              <a:t> </a:t>
            </a:r>
            <a:r>
              <a:rPr lang="ru-RU" sz="1600" b="1" dirty="0" err="1">
                <a:solidFill>
                  <a:srgbClr val="FFC000"/>
                </a:solidFill>
                <a:cs typeface="+mn-cs"/>
              </a:rPr>
              <a:t>транслокация</a:t>
            </a:r>
            <a:r>
              <a:rPr lang="ru-RU" sz="1600" b="1" dirty="0">
                <a:solidFill>
                  <a:srgbClr val="FFC000"/>
                </a:solidFill>
                <a:cs typeface="+mn-cs"/>
              </a:rPr>
              <a:t>. </a:t>
            </a:r>
          </a:p>
          <a:p>
            <a:pPr>
              <a:defRPr/>
            </a:pPr>
            <a:endParaRPr lang="ru-RU" sz="1000" dirty="0">
              <a:solidFill>
                <a:prstClr val="white"/>
              </a:solidFill>
              <a:cs typeface="+mn-cs"/>
            </a:endParaRPr>
          </a:p>
          <a:p>
            <a:pPr>
              <a:defRPr/>
            </a:pPr>
            <a:r>
              <a:rPr lang="ru-RU" sz="1600" dirty="0" err="1">
                <a:solidFill>
                  <a:prstClr val="white"/>
                </a:solidFill>
                <a:cs typeface="+mn-cs"/>
              </a:rPr>
              <a:t>Інші</a:t>
            </a:r>
            <a:r>
              <a:rPr lang="ru-RU" sz="1600" dirty="0">
                <a:solidFill>
                  <a:prstClr val="white"/>
                </a:solidFill>
                <a:cs typeface="+mn-cs"/>
              </a:rPr>
              <a:t> </a:t>
            </a:r>
            <a:r>
              <a:rPr lang="ru-RU" sz="1600" dirty="0" err="1">
                <a:solidFill>
                  <a:prstClr val="white"/>
                </a:solidFill>
                <a:cs typeface="+mn-cs"/>
              </a:rPr>
              <a:t>цитогенетичні</a:t>
            </a:r>
            <a:r>
              <a:rPr lang="ru-RU" sz="1600" dirty="0">
                <a:solidFill>
                  <a:prstClr val="white"/>
                </a:solidFill>
                <a:cs typeface="+mn-cs"/>
              </a:rPr>
              <a:t> </a:t>
            </a:r>
            <a:r>
              <a:rPr lang="ru-RU" sz="1600" dirty="0" err="1">
                <a:solidFill>
                  <a:prstClr val="white"/>
                </a:solidFill>
                <a:cs typeface="+mn-cs"/>
              </a:rPr>
              <a:t>варіанти</a:t>
            </a:r>
            <a:r>
              <a:rPr lang="ru-RU" sz="1600" dirty="0">
                <a:solidFill>
                  <a:prstClr val="white"/>
                </a:solidFill>
                <a:cs typeface="+mn-cs"/>
              </a:rPr>
              <a:t> (</a:t>
            </a:r>
            <a:r>
              <a:rPr lang="ru-RU" sz="1600" dirty="0" err="1">
                <a:solidFill>
                  <a:prstClr val="white"/>
                </a:solidFill>
                <a:cs typeface="+mn-cs"/>
              </a:rPr>
              <a:t>мозаїцизм</a:t>
            </a:r>
            <a:r>
              <a:rPr lang="ru-RU" sz="1600" dirty="0">
                <a:solidFill>
                  <a:prstClr val="white"/>
                </a:solidFill>
                <a:cs typeface="+mn-cs"/>
              </a:rPr>
              <a:t>, </a:t>
            </a:r>
            <a:r>
              <a:rPr lang="ru-RU" sz="1600" dirty="0" err="1">
                <a:solidFill>
                  <a:prstClr val="white"/>
                </a:solidFill>
                <a:cs typeface="+mn-cs"/>
              </a:rPr>
              <a:t>ізохромосома</a:t>
            </a:r>
            <a:r>
              <a:rPr lang="ru-RU" sz="1600" dirty="0">
                <a:solidFill>
                  <a:prstClr val="white"/>
                </a:solidFill>
                <a:cs typeface="+mn-cs"/>
              </a:rPr>
              <a:t>, </a:t>
            </a:r>
            <a:r>
              <a:rPr lang="ru-RU" sz="1600" dirty="0" err="1">
                <a:solidFill>
                  <a:prstClr val="white"/>
                </a:solidFill>
                <a:cs typeface="+mn-cs"/>
              </a:rPr>
              <a:t>неробертсоновська</a:t>
            </a:r>
            <a:r>
              <a:rPr lang="ru-RU" sz="1600" dirty="0">
                <a:solidFill>
                  <a:prstClr val="white"/>
                </a:solidFill>
                <a:cs typeface="+mn-cs"/>
              </a:rPr>
              <a:t> </a:t>
            </a:r>
            <a:r>
              <a:rPr lang="ru-RU" sz="1600" dirty="0" err="1">
                <a:solidFill>
                  <a:prstClr val="white"/>
                </a:solidFill>
                <a:cs typeface="+mn-cs"/>
              </a:rPr>
              <a:t>транслокац</a:t>
            </a:r>
            <a:r>
              <a:rPr lang="en-US" sz="1600" dirty="0" err="1">
                <a:solidFill>
                  <a:prstClr val="white"/>
                </a:solidFill>
                <a:cs typeface="+mn-cs"/>
              </a:rPr>
              <a:t>i</a:t>
            </a:r>
            <a:r>
              <a:rPr lang="ru-RU" sz="1600" dirty="0">
                <a:solidFill>
                  <a:prstClr val="white"/>
                </a:solidFill>
                <a:cs typeface="+mn-cs"/>
              </a:rPr>
              <a:t>я) </a:t>
            </a:r>
            <a:r>
              <a:rPr lang="ru-RU" sz="1600" dirty="0" err="1">
                <a:solidFill>
                  <a:prstClr val="white"/>
                </a:solidFill>
                <a:cs typeface="+mn-cs"/>
              </a:rPr>
              <a:t>виявлені</a:t>
            </a:r>
            <a:r>
              <a:rPr lang="ru-RU" sz="1600" dirty="0">
                <a:solidFill>
                  <a:prstClr val="white"/>
                </a:solidFill>
                <a:cs typeface="+mn-cs"/>
              </a:rPr>
              <a:t>, але вони </a:t>
            </a:r>
            <a:r>
              <a:rPr lang="ru-RU" sz="1600" dirty="0" err="1">
                <a:solidFill>
                  <a:prstClr val="white"/>
                </a:solidFill>
                <a:cs typeface="+mn-cs"/>
              </a:rPr>
              <a:t>зустрічаються</a:t>
            </a:r>
            <a:r>
              <a:rPr lang="ru-RU" sz="1600" dirty="0">
                <a:solidFill>
                  <a:prstClr val="white"/>
                </a:solidFill>
                <a:cs typeface="+mn-cs"/>
              </a:rPr>
              <a:t> </a:t>
            </a:r>
            <a:r>
              <a:rPr lang="ru-RU" sz="1600" dirty="0" err="1">
                <a:solidFill>
                  <a:prstClr val="white"/>
                </a:solidFill>
                <a:cs typeface="+mn-cs"/>
              </a:rPr>
              <a:t>вкрай</a:t>
            </a:r>
            <a:r>
              <a:rPr lang="ru-RU" sz="1600" dirty="0">
                <a:solidFill>
                  <a:prstClr val="white"/>
                </a:solidFill>
                <a:cs typeface="+mn-cs"/>
              </a:rPr>
              <a:t> </a:t>
            </a:r>
            <a:r>
              <a:rPr lang="ru-RU" sz="1600" dirty="0" err="1">
                <a:solidFill>
                  <a:prstClr val="white"/>
                </a:solidFill>
                <a:cs typeface="+mn-cs"/>
              </a:rPr>
              <a:t>рідко</a:t>
            </a:r>
            <a:r>
              <a:rPr lang="ru-RU" sz="1600" dirty="0">
                <a:solidFill>
                  <a:prstClr val="white"/>
                </a:solidFill>
                <a:cs typeface="+mn-cs"/>
              </a:rPr>
              <a:t>. </a:t>
            </a:r>
          </a:p>
          <a:p>
            <a:pPr>
              <a:defRPr/>
            </a:pPr>
            <a:r>
              <a:rPr lang="ru-RU" sz="1600" dirty="0" err="1">
                <a:solidFill>
                  <a:srgbClr val="FFC000"/>
                </a:solidFill>
                <a:cs typeface="+mn-cs"/>
              </a:rPr>
              <a:t>Клінічна</a:t>
            </a:r>
            <a:r>
              <a:rPr lang="ru-RU" sz="1600" dirty="0">
                <a:solidFill>
                  <a:srgbClr val="FFC000"/>
                </a:solidFill>
                <a:cs typeface="+mn-cs"/>
              </a:rPr>
              <a:t> і </a:t>
            </a:r>
            <a:r>
              <a:rPr lang="ru-RU" sz="1600" dirty="0" err="1">
                <a:solidFill>
                  <a:srgbClr val="FFC000"/>
                </a:solidFill>
                <a:cs typeface="+mn-cs"/>
              </a:rPr>
              <a:t>патологоанатомічна</a:t>
            </a:r>
            <a:r>
              <a:rPr lang="ru-RU" sz="1600" dirty="0">
                <a:solidFill>
                  <a:srgbClr val="FFC000"/>
                </a:solidFill>
                <a:cs typeface="+mn-cs"/>
              </a:rPr>
              <a:t> </a:t>
            </a:r>
            <a:r>
              <a:rPr lang="ru-RU" sz="1600" dirty="0" err="1">
                <a:solidFill>
                  <a:srgbClr val="FFC000"/>
                </a:solidFill>
                <a:cs typeface="+mn-cs"/>
              </a:rPr>
              <a:t>картини</a:t>
            </a:r>
            <a:r>
              <a:rPr lang="ru-RU" sz="1600" dirty="0">
                <a:solidFill>
                  <a:srgbClr val="FFC000"/>
                </a:solidFill>
                <a:cs typeface="+mn-cs"/>
              </a:rPr>
              <a:t> </a:t>
            </a:r>
            <a:r>
              <a:rPr lang="ru-RU" sz="1600" dirty="0" err="1">
                <a:solidFill>
                  <a:srgbClr val="FFC000"/>
                </a:solidFill>
                <a:cs typeface="+mn-cs"/>
              </a:rPr>
              <a:t>простих</a:t>
            </a:r>
            <a:r>
              <a:rPr lang="ru-RU" sz="1600" dirty="0">
                <a:solidFill>
                  <a:srgbClr val="FFC000"/>
                </a:solidFill>
                <a:cs typeface="+mn-cs"/>
              </a:rPr>
              <a:t> </a:t>
            </a:r>
            <a:r>
              <a:rPr lang="ru-RU" sz="1600" dirty="0" err="1">
                <a:solidFill>
                  <a:srgbClr val="FFC000"/>
                </a:solidFill>
                <a:cs typeface="+mn-cs"/>
              </a:rPr>
              <a:t>трисомних</a:t>
            </a:r>
            <a:r>
              <a:rPr lang="ru-RU" sz="1600" dirty="0">
                <a:solidFill>
                  <a:srgbClr val="FFC000"/>
                </a:solidFill>
                <a:cs typeface="+mn-cs"/>
              </a:rPr>
              <a:t> форм і </a:t>
            </a:r>
            <a:r>
              <a:rPr lang="ru-RU" sz="1600" dirty="0" err="1">
                <a:solidFill>
                  <a:srgbClr val="FFC000"/>
                </a:solidFill>
                <a:cs typeface="+mn-cs"/>
              </a:rPr>
              <a:t>транслокаційних</a:t>
            </a:r>
            <a:r>
              <a:rPr lang="ru-RU" sz="1600" dirty="0">
                <a:solidFill>
                  <a:srgbClr val="FFC000"/>
                </a:solidFill>
                <a:cs typeface="+mn-cs"/>
              </a:rPr>
              <a:t> не </a:t>
            </a:r>
            <a:r>
              <a:rPr lang="ru-RU" sz="1600" dirty="0" err="1">
                <a:solidFill>
                  <a:srgbClr val="FFC000"/>
                </a:solidFill>
                <a:cs typeface="+mn-cs"/>
              </a:rPr>
              <a:t>відрізняється</a:t>
            </a:r>
            <a:r>
              <a:rPr lang="ru-RU" sz="1600" dirty="0">
                <a:solidFill>
                  <a:srgbClr val="FFC000"/>
                </a:solidFill>
                <a:cs typeface="+mn-cs"/>
              </a:rPr>
              <a:t>. </a:t>
            </a:r>
            <a:r>
              <a:rPr lang="ru-RU" sz="1600" dirty="0">
                <a:solidFill>
                  <a:prstClr val="white"/>
                </a:solidFill>
                <a:cs typeface="+mn-cs"/>
              </a:rPr>
              <a:t>75% </a:t>
            </a:r>
            <a:r>
              <a:rPr lang="ru-RU" sz="1600" dirty="0" err="1">
                <a:solidFill>
                  <a:prstClr val="white"/>
                </a:solidFill>
                <a:cs typeface="+mn-cs"/>
              </a:rPr>
              <a:t>випадків</a:t>
            </a:r>
            <a:r>
              <a:rPr lang="ru-RU" sz="1600" dirty="0">
                <a:solidFill>
                  <a:prstClr val="white"/>
                </a:solidFill>
                <a:cs typeface="+mn-cs"/>
              </a:rPr>
              <a:t> </a:t>
            </a:r>
            <a:r>
              <a:rPr lang="ru-RU" sz="1600" dirty="0" err="1">
                <a:solidFill>
                  <a:prstClr val="white"/>
                </a:solidFill>
                <a:cs typeface="+mn-cs"/>
              </a:rPr>
              <a:t>трисомії</a:t>
            </a:r>
            <a:r>
              <a:rPr lang="ru-RU" sz="1600" dirty="0">
                <a:solidFill>
                  <a:prstClr val="white"/>
                </a:solidFill>
                <a:cs typeface="+mn-cs"/>
              </a:rPr>
              <a:t> </a:t>
            </a:r>
            <a:r>
              <a:rPr lang="ru-RU" sz="1600" dirty="0" err="1">
                <a:solidFill>
                  <a:prstClr val="white"/>
                </a:solidFill>
                <a:cs typeface="+mn-cs"/>
              </a:rPr>
              <a:t>хромосоми</a:t>
            </a:r>
            <a:r>
              <a:rPr lang="ru-RU" sz="1600" dirty="0">
                <a:solidFill>
                  <a:prstClr val="white"/>
                </a:solidFill>
                <a:cs typeface="+mn-cs"/>
              </a:rPr>
              <a:t> 13 </a:t>
            </a:r>
            <a:r>
              <a:rPr lang="ru-RU" sz="1600" dirty="0" err="1">
                <a:solidFill>
                  <a:prstClr val="white"/>
                </a:solidFill>
                <a:cs typeface="+mn-cs"/>
              </a:rPr>
              <a:t>обумовлено</a:t>
            </a:r>
            <a:r>
              <a:rPr lang="ru-RU" sz="1600" dirty="0">
                <a:solidFill>
                  <a:prstClr val="white"/>
                </a:solidFill>
                <a:cs typeface="+mn-cs"/>
              </a:rPr>
              <a:t> </a:t>
            </a:r>
            <a:r>
              <a:rPr lang="ru-RU" sz="1600" dirty="0" err="1">
                <a:solidFill>
                  <a:prstClr val="white"/>
                </a:solidFill>
                <a:cs typeface="+mn-cs"/>
              </a:rPr>
              <a:t>появою</a:t>
            </a:r>
            <a:r>
              <a:rPr lang="ru-RU" sz="1600" dirty="0">
                <a:solidFill>
                  <a:prstClr val="white"/>
                </a:solidFill>
                <a:cs typeface="+mn-cs"/>
              </a:rPr>
              <a:t> </a:t>
            </a:r>
            <a:r>
              <a:rPr lang="ru-RU" sz="1600" dirty="0" err="1">
                <a:solidFill>
                  <a:prstClr val="white"/>
                </a:solidFill>
                <a:cs typeface="+mn-cs"/>
              </a:rPr>
              <a:t>додаткової</a:t>
            </a:r>
            <a:r>
              <a:rPr lang="ru-RU" sz="1600" dirty="0">
                <a:solidFill>
                  <a:prstClr val="white"/>
                </a:solidFill>
                <a:cs typeface="+mn-cs"/>
              </a:rPr>
              <a:t> </a:t>
            </a:r>
            <a:r>
              <a:rPr lang="ru-RU" sz="1600" dirty="0" err="1">
                <a:solidFill>
                  <a:prstClr val="white"/>
                </a:solidFill>
                <a:cs typeface="+mn-cs"/>
              </a:rPr>
              <a:t>хромосоми</a:t>
            </a:r>
            <a:r>
              <a:rPr lang="ru-RU" sz="1600" dirty="0">
                <a:solidFill>
                  <a:prstClr val="white"/>
                </a:solidFill>
                <a:cs typeface="+mn-cs"/>
              </a:rPr>
              <a:t> 13. </a:t>
            </a:r>
          </a:p>
        </p:txBody>
      </p:sp>
    </p:spTree>
  </p:cSld>
  <p:clrMapOvr>
    <a:masterClrMapping/>
  </p:clrMapOvr>
  <p:transition spd="slow">
    <p:pull/>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Прямоугольник 2"/>
          <p:cNvSpPr>
            <a:spLocks noChangeArrowheads="1"/>
          </p:cNvSpPr>
          <p:nvPr/>
        </p:nvSpPr>
        <p:spPr bwMode="auto">
          <a:xfrm>
            <a:off x="468313" y="476250"/>
            <a:ext cx="8280400" cy="4802188"/>
          </a:xfrm>
          <a:prstGeom prst="rect">
            <a:avLst/>
          </a:prstGeom>
          <a:noFill/>
          <a:ln w="9525">
            <a:noFill/>
            <a:miter lim="800000"/>
            <a:headEnd/>
            <a:tailEnd/>
          </a:ln>
        </p:spPr>
        <p:txBody>
          <a:bodyPr>
            <a:spAutoFit/>
          </a:bodyPr>
          <a:lstStyle/>
          <a:p>
            <a:r>
              <a:rPr lang="ru-RU" altLang="uk-UA">
                <a:solidFill>
                  <a:srgbClr val="FFFFFF"/>
                </a:solidFill>
              </a:rPr>
              <a:t>Між частотою виникнення синдрому Патау і віком матері простежується залежність, хоча і менш сувора, ніж в разі синдрому Дауна. </a:t>
            </a:r>
          </a:p>
          <a:p>
            <a:endParaRPr lang="ru-RU" altLang="uk-UA">
              <a:solidFill>
                <a:srgbClr val="FFFFFF"/>
              </a:solidFill>
            </a:endParaRPr>
          </a:p>
          <a:p>
            <a:r>
              <a:rPr lang="ru-RU" altLang="uk-UA">
                <a:solidFill>
                  <a:srgbClr val="FFFFFF"/>
                </a:solidFill>
              </a:rPr>
              <a:t>25% випадків СП - наслідок транслокац</a:t>
            </a:r>
            <a:r>
              <a:rPr lang="en-US" altLang="uk-UA">
                <a:solidFill>
                  <a:srgbClr val="FFFFFF"/>
                </a:solidFill>
              </a:rPr>
              <a:t>i</a:t>
            </a:r>
            <a:r>
              <a:rPr lang="ru-RU" altLang="uk-UA">
                <a:solidFill>
                  <a:srgbClr val="FFFFFF"/>
                </a:solidFill>
              </a:rPr>
              <a:t>ї з залученням хромосом 13-й пари, в тому числі в трьох з чотирьох таких випадків мутація </a:t>
            </a:r>
            <a:r>
              <a:rPr lang="en-US" altLang="uk-UA">
                <a:solidFill>
                  <a:srgbClr val="FFFFFF"/>
                </a:solidFill>
              </a:rPr>
              <a:t>de novo. </a:t>
            </a:r>
            <a:r>
              <a:rPr lang="ru-RU" altLang="uk-UA">
                <a:solidFill>
                  <a:srgbClr val="FFFFFF"/>
                </a:solidFill>
              </a:rPr>
              <a:t>У чверті випадків транслокац</a:t>
            </a:r>
            <a:r>
              <a:rPr lang="en-US" altLang="uk-UA">
                <a:solidFill>
                  <a:srgbClr val="FFFFFF"/>
                </a:solidFill>
              </a:rPr>
              <a:t>i</a:t>
            </a:r>
            <a:r>
              <a:rPr lang="ru-RU" altLang="uk-UA">
                <a:solidFill>
                  <a:srgbClr val="FFFFFF"/>
                </a:solidFill>
              </a:rPr>
              <a:t>я з залученням хромосом 13-й пари має спадковий характер з</a:t>
            </a:r>
            <a:r>
              <a:rPr lang="en-US" altLang="uk-UA">
                <a:solidFill>
                  <a:srgbClr val="FFFFFF"/>
                </a:solidFill>
              </a:rPr>
              <a:t>i </a:t>
            </a:r>
            <a:r>
              <a:rPr lang="ru-RU" altLang="uk-UA">
                <a:solidFill>
                  <a:srgbClr val="FFFFFF"/>
                </a:solidFill>
              </a:rPr>
              <a:t>зворотн</a:t>
            </a:r>
            <a:r>
              <a:rPr lang="en-US" altLang="uk-UA">
                <a:solidFill>
                  <a:srgbClr val="FFFFFF"/>
                </a:solidFill>
              </a:rPr>
              <a:t>i</a:t>
            </a:r>
            <a:r>
              <a:rPr lang="ru-RU" altLang="uk-UA">
                <a:solidFill>
                  <a:srgbClr val="FFFFFF"/>
                </a:solidFill>
              </a:rPr>
              <a:t>м ризиком 14%. </a:t>
            </a:r>
          </a:p>
          <a:p>
            <a:endParaRPr lang="ru-RU" altLang="uk-UA">
              <a:solidFill>
                <a:srgbClr val="FFFFFF"/>
              </a:solidFill>
            </a:endParaRPr>
          </a:p>
          <a:p>
            <a:r>
              <a:rPr lang="ru-RU" altLang="uk-UA">
                <a:solidFill>
                  <a:srgbClr val="FFC000"/>
                </a:solidFill>
              </a:rPr>
              <a:t>Співвідношення статей при синдромі Патау близько до 1: 1. </a:t>
            </a:r>
          </a:p>
          <a:p>
            <a:r>
              <a:rPr lang="ru-RU" altLang="uk-UA">
                <a:solidFill>
                  <a:srgbClr val="FFFFFF"/>
                </a:solidFill>
              </a:rPr>
              <a:t>Діти з синдромом Патау народжуються з істинною пренатальною гіпоплазією (на 25 - 30% нижче середніх величин), яку не можна пояснити невеликою недоношенностью (середній термін вагітності 38,5 тижнів).</a:t>
            </a:r>
          </a:p>
          <a:p>
            <a:endParaRPr lang="ru-RU" altLang="uk-UA">
              <a:solidFill>
                <a:srgbClr val="FFFFFF"/>
              </a:solidFill>
            </a:endParaRPr>
          </a:p>
          <a:p>
            <a:r>
              <a:rPr lang="ru-RU" altLang="uk-UA">
                <a:solidFill>
                  <a:srgbClr val="FFC000"/>
                </a:solidFill>
              </a:rPr>
              <a:t>Характерним ускладненням вагітності </a:t>
            </a:r>
          </a:p>
          <a:p>
            <a:r>
              <a:rPr lang="ru-RU" altLang="uk-UA">
                <a:solidFill>
                  <a:srgbClr val="FFC000"/>
                </a:solidFill>
              </a:rPr>
              <a:t>при виношуванні плоду з синдромом </a:t>
            </a:r>
          </a:p>
          <a:p>
            <a:r>
              <a:rPr lang="ru-RU" altLang="uk-UA">
                <a:solidFill>
                  <a:srgbClr val="FFC000"/>
                </a:solidFill>
              </a:rPr>
              <a:t>Патау є багатоводдя: воно зустрічається </a:t>
            </a:r>
          </a:p>
          <a:p>
            <a:r>
              <a:rPr lang="ru-RU" altLang="uk-UA">
                <a:solidFill>
                  <a:srgbClr val="FFC000"/>
                </a:solidFill>
              </a:rPr>
              <a:t>майже в 50% випадків синдрому Патау.</a:t>
            </a:r>
          </a:p>
        </p:txBody>
      </p:sp>
      <p:pic>
        <p:nvPicPr>
          <p:cNvPr id="221186" name="Picture 2"/>
          <p:cNvPicPr>
            <a:picLocks noChangeAspect="1" noChangeArrowheads="1"/>
          </p:cNvPicPr>
          <p:nvPr/>
        </p:nvPicPr>
        <p:blipFill>
          <a:blip r:embed="rId2" cstate="print"/>
          <a:srcRect/>
          <a:stretch>
            <a:fillRect/>
          </a:stretch>
        </p:blipFill>
        <p:spPr bwMode="auto">
          <a:xfrm>
            <a:off x="5003800" y="4052888"/>
            <a:ext cx="4032250" cy="26543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8313" y="476250"/>
            <a:ext cx="8280400" cy="5478463"/>
          </a:xfrm>
          <a:prstGeom prst="rect">
            <a:avLst/>
          </a:prstGeom>
        </p:spPr>
        <p:txBody>
          <a:bodyPr>
            <a:spAutoFit/>
          </a:bodyPr>
          <a:lstStyle/>
          <a:p>
            <a:pPr>
              <a:defRPr/>
            </a:pPr>
            <a:r>
              <a:rPr lang="ru-RU" sz="1600" dirty="0">
                <a:solidFill>
                  <a:srgbClr val="FFC000"/>
                </a:solidFill>
                <a:cs typeface="+mn-cs"/>
              </a:rPr>
              <a:t>При </a:t>
            </a:r>
            <a:r>
              <a:rPr lang="ru-RU" sz="1600" dirty="0" err="1">
                <a:solidFill>
                  <a:srgbClr val="FFC000"/>
                </a:solidFill>
                <a:cs typeface="+mn-cs"/>
              </a:rPr>
              <a:t>синдромі</a:t>
            </a:r>
            <a:r>
              <a:rPr lang="ru-RU" sz="1600" dirty="0">
                <a:solidFill>
                  <a:srgbClr val="FFC000"/>
                </a:solidFill>
                <a:cs typeface="+mn-cs"/>
              </a:rPr>
              <a:t> </a:t>
            </a:r>
            <a:r>
              <a:rPr lang="ru-RU" sz="1600" dirty="0" err="1">
                <a:solidFill>
                  <a:srgbClr val="FFC000"/>
                </a:solidFill>
                <a:cs typeface="+mn-cs"/>
              </a:rPr>
              <a:t>Патау</a:t>
            </a:r>
            <a:r>
              <a:rPr lang="ru-RU" sz="1600" dirty="0">
                <a:solidFill>
                  <a:srgbClr val="FFC000"/>
                </a:solidFill>
                <a:cs typeface="+mn-cs"/>
              </a:rPr>
              <a:t> </a:t>
            </a:r>
            <a:r>
              <a:rPr lang="ru-RU" sz="1600" dirty="0" err="1">
                <a:solidFill>
                  <a:srgbClr val="FFC000"/>
                </a:solidFill>
                <a:cs typeface="+mn-cs"/>
              </a:rPr>
              <a:t>спостерігаються</a:t>
            </a:r>
            <a:r>
              <a:rPr lang="ru-RU" sz="1600" dirty="0">
                <a:solidFill>
                  <a:srgbClr val="FFC000"/>
                </a:solidFill>
                <a:cs typeface="+mn-cs"/>
              </a:rPr>
              <a:t> </a:t>
            </a:r>
            <a:r>
              <a:rPr lang="ru-RU" sz="1600" dirty="0" err="1">
                <a:solidFill>
                  <a:srgbClr val="FFC000"/>
                </a:solidFill>
                <a:cs typeface="+mn-cs"/>
              </a:rPr>
              <a:t>важкі</a:t>
            </a:r>
            <a:r>
              <a:rPr lang="ru-RU" sz="1600" dirty="0">
                <a:solidFill>
                  <a:srgbClr val="FFC000"/>
                </a:solidFill>
                <a:cs typeface="+mn-cs"/>
              </a:rPr>
              <a:t> </a:t>
            </a:r>
            <a:r>
              <a:rPr lang="ru-RU" sz="1600" dirty="0" err="1">
                <a:solidFill>
                  <a:srgbClr val="FFC000"/>
                </a:solidFill>
                <a:cs typeface="+mn-cs"/>
              </a:rPr>
              <a:t>вроджені</a:t>
            </a:r>
            <a:r>
              <a:rPr lang="ru-RU" sz="1600" dirty="0">
                <a:solidFill>
                  <a:srgbClr val="FFC000"/>
                </a:solidFill>
                <a:cs typeface="+mn-cs"/>
              </a:rPr>
              <a:t> вади. </a:t>
            </a:r>
          </a:p>
          <a:p>
            <a:pPr>
              <a:defRPr/>
            </a:pPr>
            <a:r>
              <a:rPr lang="ru-RU" sz="1600" dirty="0" err="1">
                <a:solidFill>
                  <a:prstClr val="white"/>
                </a:solidFill>
                <a:cs typeface="+mn-cs"/>
              </a:rPr>
              <a:t>Діти</a:t>
            </a:r>
            <a:r>
              <a:rPr lang="ru-RU" sz="1600" dirty="0">
                <a:solidFill>
                  <a:prstClr val="white"/>
                </a:solidFill>
                <a:cs typeface="+mn-cs"/>
              </a:rPr>
              <a:t> з синдромом </a:t>
            </a:r>
            <a:r>
              <a:rPr lang="ru-RU" sz="1600" dirty="0" err="1">
                <a:solidFill>
                  <a:prstClr val="white"/>
                </a:solidFill>
                <a:cs typeface="+mn-cs"/>
              </a:rPr>
              <a:t>Патау</a:t>
            </a:r>
            <a:r>
              <a:rPr lang="ru-RU" sz="1600" dirty="0">
                <a:solidFill>
                  <a:prstClr val="white"/>
                </a:solidFill>
                <a:cs typeface="+mn-cs"/>
              </a:rPr>
              <a:t> </a:t>
            </a:r>
            <a:r>
              <a:rPr lang="ru-RU" sz="1600" dirty="0" err="1">
                <a:solidFill>
                  <a:prstClr val="white"/>
                </a:solidFill>
                <a:cs typeface="+mn-cs"/>
              </a:rPr>
              <a:t>народжуються</a:t>
            </a:r>
            <a:r>
              <a:rPr lang="ru-RU" sz="1600" dirty="0">
                <a:solidFill>
                  <a:prstClr val="white"/>
                </a:solidFill>
                <a:cs typeface="+mn-cs"/>
              </a:rPr>
              <a:t> з </a:t>
            </a:r>
            <a:r>
              <a:rPr lang="ru-RU" sz="1600" dirty="0" err="1">
                <a:solidFill>
                  <a:prstClr val="white"/>
                </a:solidFill>
                <a:cs typeface="+mn-cs"/>
              </a:rPr>
              <a:t>масою</a:t>
            </a:r>
            <a:r>
              <a:rPr lang="ru-RU" sz="1600" dirty="0">
                <a:solidFill>
                  <a:prstClr val="white"/>
                </a:solidFill>
                <a:cs typeface="+mn-cs"/>
              </a:rPr>
              <a:t> </a:t>
            </a:r>
            <a:r>
              <a:rPr lang="ru-RU" sz="1600" dirty="0" err="1">
                <a:solidFill>
                  <a:prstClr val="white"/>
                </a:solidFill>
                <a:cs typeface="+mn-cs"/>
              </a:rPr>
              <a:t>тіла</a:t>
            </a:r>
            <a:r>
              <a:rPr lang="ru-RU" sz="1600" dirty="0">
                <a:solidFill>
                  <a:prstClr val="white"/>
                </a:solidFill>
                <a:cs typeface="+mn-cs"/>
              </a:rPr>
              <a:t> </a:t>
            </a:r>
            <a:r>
              <a:rPr lang="ru-RU" sz="1600" dirty="0" err="1">
                <a:solidFill>
                  <a:prstClr val="white"/>
                </a:solidFill>
                <a:cs typeface="+mn-cs"/>
              </a:rPr>
              <a:t>нижче</a:t>
            </a:r>
            <a:r>
              <a:rPr lang="ru-RU" sz="1600" dirty="0">
                <a:solidFill>
                  <a:prstClr val="white"/>
                </a:solidFill>
                <a:cs typeface="+mn-cs"/>
              </a:rPr>
              <a:t> </a:t>
            </a:r>
            <a:r>
              <a:rPr lang="ru-RU" sz="1600" dirty="0" err="1">
                <a:solidFill>
                  <a:prstClr val="white"/>
                </a:solidFill>
                <a:cs typeface="+mn-cs"/>
              </a:rPr>
              <a:t>норми</a:t>
            </a:r>
            <a:r>
              <a:rPr lang="ru-RU" sz="1600" dirty="0">
                <a:solidFill>
                  <a:prstClr val="white"/>
                </a:solidFill>
                <a:cs typeface="+mn-cs"/>
              </a:rPr>
              <a:t> (2500 г). </a:t>
            </a:r>
            <a:r>
              <a:rPr lang="ru-RU" sz="1600" dirty="0">
                <a:solidFill>
                  <a:srgbClr val="FFC000"/>
                </a:solidFill>
                <a:cs typeface="+mn-cs"/>
              </a:rPr>
              <a:t>У них </a:t>
            </a:r>
            <a:r>
              <a:rPr lang="ru-RU" sz="1600" dirty="0" err="1">
                <a:solidFill>
                  <a:srgbClr val="FFC000"/>
                </a:solidFill>
                <a:cs typeface="+mn-cs"/>
              </a:rPr>
              <a:t>виявляються</a:t>
            </a:r>
            <a:r>
              <a:rPr lang="ru-RU" sz="1600" dirty="0">
                <a:solidFill>
                  <a:srgbClr val="FFC000"/>
                </a:solidFill>
                <a:cs typeface="+mn-cs"/>
              </a:rPr>
              <a:t> : </a:t>
            </a:r>
            <a:r>
              <a:rPr lang="ru-RU" sz="1600" dirty="0" err="1">
                <a:solidFill>
                  <a:prstClr val="white"/>
                </a:solidFill>
                <a:cs typeface="+mn-cs"/>
              </a:rPr>
              <a:t>помірна</a:t>
            </a:r>
            <a:r>
              <a:rPr lang="ru-RU" sz="1600" dirty="0">
                <a:solidFill>
                  <a:prstClr val="white"/>
                </a:solidFill>
                <a:cs typeface="+mn-cs"/>
              </a:rPr>
              <a:t> </a:t>
            </a:r>
            <a:r>
              <a:rPr lang="ru-RU" sz="1600" dirty="0" err="1">
                <a:solidFill>
                  <a:prstClr val="white"/>
                </a:solidFill>
                <a:cs typeface="+mn-cs"/>
              </a:rPr>
              <a:t>мікроцефалія</a:t>
            </a:r>
            <a:r>
              <a:rPr lang="ru-RU" sz="1600" dirty="0">
                <a:solidFill>
                  <a:prstClr val="white"/>
                </a:solidFill>
                <a:cs typeface="+mn-cs"/>
              </a:rPr>
              <a:t>, </a:t>
            </a:r>
            <a:r>
              <a:rPr lang="ru-RU" sz="1600" dirty="0" err="1">
                <a:solidFill>
                  <a:prstClr val="white"/>
                </a:solidFill>
                <a:cs typeface="+mn-cs"/>
              </a:rPr>
              <a:t>порушення</a:t>
            </a:r>
            <a:r>
              <a:rPr lang="ru-RU" sz="1600" dirty="0">
                <a:solidFill>
                  <a:prstClr val="white"/>
                </a:solidFill>
                <a:cs typeface="+mn-cs"/>
              </a:rPr>
              <a:t> </a:t>
            </a:r>
            <a:r>
              <a:rPr lang="ru-RU" sz="1600" dirty="0" err="1">
                <a:solidFill>
                  <a:prstClr val="white"/>
                </a:solidFill>
                <a:cs typeface="+mn-cs"/>
              </a:rPr>
              <a:t>розвитку</a:t>
            </a:r>
            <a:r>
              <a:rPr lang="ru-RU" sz="1600" dirty="0">
                <a:solidFill>
                  <a:prstClr val="white"/>
                </a:solidFill>
                <a:cs typeface="+mn-cs"/>
              </a:rPr>
              <a:t> </a:t>
            </a:r>
            <a:r>
              <a:rPr lang="ru-RU" sz="1600" dirty="0" err="1">
                <a:solidFill>
                  <a:prstClr val="white"/>
                </a:solidFill>
                <a:cs typeface="+mn-cs"/>
              </a:rPr>
              <a:t>різних</a:t>
            </a:r>
            <a:r>
              <a:rPr lang="ru-RU" sz="1600" dirty="0">
                <a:solidFill>
                  <a:prstClr val="white"/>
                </a:solidFill>
                <a:cs typeface="+mn-cs"/>
              </a:rPr>
              <a:t> </a:t>
            </a:r>
            <a:r>
              <a:rPr lang="ru-RU" sz="1600" dirty="0" err="1">
                <a:solidFill>
                  <a:prstClr val="white"/>
                </a:solidFill>
                <a:cs typeface="+mn-cs"/>
              </a:rPr>
              <a:t>відділів</a:t>
            </a:r>
            <a:r>
              <a:rPr lang="ru-RU" sz="1600" dirty="0">
                <a:solidFill>
                  <a:prstClr val="white"/>
                </a:solidFill>
                <a:cs typeface="+mn-cs"/>
              </a:rPr>
              <a:t> ЦНС, </a:t>
            </a:r>
            <a:r>
              <a:rPr lang="ru-RU" sz="1600" dirty="0" err="1">
                <a:solidFill>
                  <a:prstClr val="white"/>
                </a:solidFill>
                <a:cs typeface="+mn-cs"/>
              </a:rPr>
              <a:t>низький</a:t>
            </a:r>
            <a:r>
              <a:rPr lang="ru-RU" sz="1600" dirty="0">
                <a:solidFill>
                  <a:prstClr val="white"/>
                </a:solidFill>
                <a:cs typeface="+mn-cs"/>
              </a:rPr>
              <a:t> </a:t>
            </a:r>
            <a:r>
              <a:rPr lang="ru-RU" sz="1600" dirty="0" err="1">
                <a:solidFill>
                  <a:prstClr val="white"/>
                </a:solidFill>
                <a:cs typeface="+mn-cs"/>
              </a:rPr>
              <a:t>скошений</a:t>
            </a:r>
            <a:r>
              <a:rPr lang="ru-RU" sz="1600" dirty="0">
                <a:solidFill>
                  <a:prstClr val="white"/>
                </a:solidFill>
                <a:cs typeface="+mn-cs"/>
              </a:rPr>
              <a:t> лоб, </a:t>
            </a:r>
            <a:r>
              <a:rPr lang="ru-RU" sz="1600" dirty="0" err="1">
                <a:solidFill>
                  <a:prstClr val="white"/>
                </a:solidFill>
                <a:cs typeface="+mn-cs"/>
              </a:rPr>
              <a:t>звужені</a:t>
            </a:r>
            <a:r>
              <a:rPr lang="ru-RU" sz="1600" dirty="0">
                <a:solidFill>
                  <a:prstClr val="white"/>
                </a:solidFill>
                <a:cs typeface="+mn-cs"/>
              </a:rPr>
              <a:t> </a:t>
            </a:r>
            <a:r>
              <a:rPr lang="ru-RU" sz="1600" dirty="0" err="1">
                <a:solidFill>
                  <a:prstClr val="white"/>
                </a:solidFill>
                <a:cs typeface="+mn-cs"/>
              </a:rPr>
              <a:t>очні</a:t>
            </a:r>
            <a:r>
              <a:rPr lang="ru-RU" sz="1600" dirty="0">
                <a:solidFill>
                  <a:prstClr val="white"/>
                </a:solidFill>
                <a:cs typeface="+mn-cs"/>
              </a:rPr>
              <a:t> </a:t>
            </a:r>
            <a:r>
              <a:rPr lang="ru-RU" sz="1600" dirty="0" err="1">
                <a:solidFill>
                  <a:prstClr val="white"/>
                </a:solidFill>
                <a:cs typeface="+mn-cs"/>
              </a:rPr>
              <a:t>щілини</a:t>
            </a:r>
            <a:r>
              <a:rPr lang="ru-RU" sz="1600" dirty="0">
                <a:solidFill>
                  <a:prstClr val="white"/>
                </a:solidFill>
                <a:cs typeface="+mn-cs"/>
              </a:rPr>
              <a:t>, </a:t>
            </a:r>
            <a:r>
              <a:rPr lang="ru-RU" sz="1600" dirty="0" err="1">
                <a:solidFill>
                  <a:prstClr val="white"/>
                </a:solidFill>
                <a:cs typeface="+mn-cs"/>
              </a:rPr>
              <a:t>відстань</a:t>
            </a:r>
            <a:r>
              <a:rPr lang="ru-RU" sz="1600" dirty="0">
                <a:solidFill>
                  <a:prstClr val="white"/>
                </a:solidFill>
                <a:cs typeface="+mn-cs"/>
              </a:rPr>
              <a:t> </a:t>
            </a:r>
            <a:r>
              <a:rPr lang="ru-RU" sz="1600" dirty="0" err="1">
                <a:solidFill>
                  <a:prstClr val="white"/>
                </a:solidFill>
                <a:cs typeface="+mn-cs"/>
              </a:rPr>
              <a:t>між</a:t>
            </a:r>
            <a:r>
              <a:rPr lang="ru-RU" sz="1600" dirty="0">
                <a:solidFill>
                  <a:prstClr val="white"/>
                </a:solidFill>
                <a:cs typeface="+mn-cs"/>
              </a:rPr>
              <a:t> </a:t>
            </a:r>
            <a:r>
              <a:rPr lang="ru-RU" sz="1600" dirty="0" err="1">
                <a:solidFill>
                  <a:prstClr val="white"/>
                </a:solidFill>
                <a:cs typeface="+mn-cs"/>
              </a:rPr>
              <a:t>якими</a:t>
            </a:r>
            <a:r>
              <a:rPr lang="ru-RU" sz="1600" dirty="0">
                <a:solidFill>
                  <a:prstClr val="white"/>
                </a:solidFill>
                <a:cs typeface="+mn-cs"/>
              </a:rPr>
              <a:t> </a:t>
            </a:r>
            <a:r>
              <a:rPr lang="ru-RU" sz="1600" dirty="0" err="1">
                <a:solidFill>
                  <a:prstClr val="white"/>
                </a:solidFill>
                <a:cs typeface="+mn-cs"/>
              </a:rPr>
              <a:t>зменшено</a:t>
            </a:r>
            <a:r>
              <a:rPr lang="ru-RU" sz="1600" dirty="0">
                <a:solidFill>
                  <a:prstClr val="white"/>
                </a:solidFill>
                <a:cs typeface="+mn-cs"/>
              </a:rPr>
              <a:t>, м</a:t>
            </a:r>
            <a:r>
              <a:rPr lang="en-US" sz="1600" dirty="0" err="1">
                <a:solidFill>
                  <a:prstClr val="white"/>
                </a:solidFill>
                <a:cs typeface="+mn-cs"/>
              </a:rPr>
              <a:t>i</a:t>
            </a:r>
            <a:r>
              <a:rPr lang="ru-RU" sz="1600" dirty="0" err="1">
                <a:solidFill>
                  <a:prstClr val="white"/>
                </a:solidFill>
                <a:cs typeface="+mn-cs"/>
              </a:rPr>
              <a:t>крофтальм</a:t>
            </a:r>
            <a:r>
              <a:rPr lang="en-US" sz="1600" dirty="0" err="1">
                <a:solidFill>
                  <a:prstClr val="white"/>
                </a:solidFill>
                <a:cs typeface="+mn-cs"/>
              </a:rPr>
              <a:t>i</a:t>
            </a:r>
            <a:r>
              <a:rPr lang="ru-RU" sz="1600" dirty="0">
                <a:solidFill>
                  <a:prstClr val="white"/>
                </a:solidFill>
                <a:cs typeface="+mn-cs"/>
              </a:rPr>
              <a:t>я і колобома, </a:t>
            </a:r>
            <a:r>
              <a:rPr lang="ru-RU" sz="1600" dirty="0" err="1">
                <a:solidFill>
                  <a:prstClr val="white"/>
                </a:solidFill>
                <a:cs typeface="+mn-cs"/>
              </a:rPr>
              <a:t>помутніння</a:t>
            </a:r>
            <a:r>
              <a:rPr lang="ru-RU" sz="1600" dirty="0">
                <a:solidFill>
                  <a:prstClr val="white"/>
                </a:solidFill>
                <a:cs typeface="+mn-cs"/>
              </a:rPr>
              <a:t> </a:t>
            </a:r>
            <a:r>
              <a:rPr lang="ru-RU" sz="1600" dirty="0" err="1">
                <a:solidFill>
                  <a:prstClr val="white"/>
                </a:solidFill>
                <a:cs typeface="+mn-cs"/>
              </a:rPr>
              <a:t>рогівки</a:t>
            </a:r>
            <a:r>
              <a:rPr lang="ru-RU" sz="1600" dirty="0">
                <a:solidFill>
                  <a:prstClr val="white"/>
                </a:solidFill>
                <a:cs typeface="+mn-cs"/>
              </a:rPr>
              <a:t>, запале </a:t>
            </a:r>
            <a:r>
              <a:rPr lang="ru-RU" sz="1600" dirty="0" err="1">
                <a:solidFill>
                  <a:prstClr val="white"/>
                </a:solidFill>
                <a:cs typeface="+mn-cs"/>
              </a:rPr>
              <a:t>перенісся</a:t>
            </a:r>
            <a:r>
              <a:rPr lang="ru-RU" sz="1600" dirty="0">
                <a:solidFill>
                  <a:prstClr val="white"/>
                </a:solidFill>
                <a:cs typeface="+mn-cs"/>
              </a:rPr>
              <a:t>, широка основа носа, </a:t>
            </a:r>
            <a:r>
              <a:rPr lang="ru-RU" sz="1600" dirty="0" err="1">
                <a:solidFill>
                  <a:prstClr val="white"/>
                </a:solidFill>
                <a:cs typeface="+mn-cs"/>
              </a:rPr>
              <a:t>деформовані</a:t>
            </a:r>
            <a:r>
              <a:rPr lang="ru-RU" sz="1600" dirty="0">
                <a:solidFill>
                  <a:prstClr val="white"/>
                </a:solidFill>
                <a:cs typeface="+mn-cs"/>
              </a:rPr>
              <a:t> </a:t>
            </a:r>
            <a:r>
              <a:rPr lang="ru-RU" sz="1600" dirty="0" err="1">
                <a:solidFill>
                  <a:prstClr val="white"/>
                </a:solidFill>
                <a:cs typeface="+mn-cs"/>
              </a:rPr>
              <a:t>вушні</a:t>
            </a:r>
            <a:r>
              <a:rPr lang="ru-RU" sz="1600" dirty="0">
                <a:solidFill>
                  <a:prstClr val="white"/>
                </a:solidFill>
                <a:cs typeface="+mn-cs"/>
              </a:rPr>
              <a:t> </a:t>
            </a:r>
            <a:r>
              <a:rPr lang="ru-RU" sz="1600" dirty="0" err="1">
                <a:solidFill>
                  <a:prstClr val="white"/>
                </a:solidFill>
                <a:cs typeface="+mn-cs"/>
              </a:rPr>
              <a:t>раковини</a:t>
            </a:r>
            <a:r>
              <a:rPr lang="ru-RU" sz="1600" dirty="0">
                <a:solidFill>
                  <a:prstClr val="white"/>
                </a:solidFill>
                <a:cs typeface="+mn-cs"/>
              </a:rPr>
              <a:t>, </a:t>
            </a:r>
            <a:r>
              <a:rPr lang="ru-RU" sz="1600" dirty="0" err="1">
                <a:solidFill>
                  <a:prstClr val="white"/>
                </a:solidFill>
                <a:cs typeface="+mn-cs"/>
              </a:rPr>
              <a:t>ущелина</a:t>
            </a:r>
            <a:r>
              <a:rPr lang="ru-RU" sz="1600" dirty="0">
                <a:solidFill>
                  <a:prstClr val="white"/>
                </a:solidFill>
                <a:cs typeface="+mn-cs"/>
              </a:rPr>
              <a:t> </a:t>
            </a:r>
            <a:r>
              <a:rPr lang="ru-RU" sz="1600" dirty="0" err="1">
                <a:solidFill>
                  <a:prstClr val="white"/>
                </a:solidFill>
                <a:cs typeface="+mn-cs"/>
              </a:rPr>
              <a:t>верхньої</a:t>
            </a:r>
            <a:r>
              <a:rPr lang="ru-RU" sz="1600" dirty="0">
                <a:solidFill>
                  <a:prstClr val="white"/>
                </a:solidFill>
                <a:cs typeface="+mn-cs"/>
              </a:rPr>
              <a:t> губи та </a:t>
            </a:r>
            <a:r>
              <a:rPr lang="ru-RU" sz="1600" dirty="0" err="1">
                <a:solidFill>
                  <a:prstClr val="white"/>
                </a:solidFill>
                <a:cs typeface="+mn-cs"/>
              </a:rPr>
              <a:t>піднебіння</a:t>
            </a:r>
            <a:r>
              <a:rPr lang="ru-RU" sz="1600" dirty="0">
                <a:solidFill>
                  <a:prstClr val="white"/>
                </a:solidFill>
                <a:cs typeface="+mn-cs"/>
              </a:rPr>
              <a:t>, </a:t>
            </a:r>
            <a:r>
              <a:rPr lang="ru-RU" sz="1600" dirty="0" err="1">
                <a:solidFill>
                  <a:prstClr val="white"/>
                </a:solidFill>
                <a:cs typeface="+mn-cs"/>
              </a:rPr>
              <a:t>полідактилія</a:t>
            </a:r>
            <a:r>
              <a:rPr lang="ru-RU" sz="1600" dirty="0">
                <a:solidFill>
                  <a:prstClr val="white"/>
                </a:solidFill>
                <a:cs typeface="+mn-cs"/>
              </a:rPr>
              <a:t>, </a:t>
            </a:r>
            <a:r>
              <a:rPr lang="ru-RU" sz="1600" dirty="0" err="1">
                <a:solidFill>
                  <a:prstClr val="white"/>
                </a:solidFill>
                <a:cs typeface="+mn-cs"/>
              </a:rPr>
              <a:t>флексорне</a:t>
            </a:r>
            <a:r>
              <a:rPr lang="ru-RU" sz="1600" dirty="0">
                <a:solidFill>
                  <a:prstClr val="white"/>
                </a:solidFill>
                <a:cs typeface="+mn-cs"/>
              </a:rPr>
              <a:t> </a:t>
            </a:r>
            <a:r>
              <a:rPr lang="ru-RU" sz="1600" dirty="0" err="1">
                <a:solidFill>
                  <a:prstClr val="white"/>
                </a:solidFill>
                <a:cs typeface="+mn-cs"/>
              </a:rPr>
              <a:t>положення</a:t>
            </a:r>
            <a:r>
              <a:rPr lang="ru-RU" sz="1600" dirty="0">
                <a:solidFill>
                  <a:prstClr val="white"/>
                </a:solidFill>
                <a:cs typeface="+mn-cs"/>
              </a:rPr>
              <a:t> кистей, коротка шия. </a:t>
            </a:r>
            <a:endParaRPr lang="en-US" sz="1600" dirty="0">
              <a:solidFill>
                <a:prstClr val="white"/>
              </a:solidFill>
              <a:cs typeface="+mn-cs"/>
            </a:endParaRPr>
          </a:p>
          <a:p>
            <a:pPr>
              <a:defRPr/>
            </a:pPr>
            <a:endParaRPr lang="ru-RU" sz="1100" dirty="0">
              <a:solidFill>
                <a:prstClr val="white"/>
              </a:solidFill>
              <a:cs typeface="+mn-cs"/>
            </a:endParaRPr>
          </a:p>
          <a:p>
            <a:pPr>
              <a:defRPr/>
            </a:pPr>
            <a:r>
              <a:rPr lang="ru-RU" sz="1600" dirty="0">
                <a:solidFill>
                  <a:prstClr val="white"/>
                </a:solidFill>
                <a:cs typeface="+mn-cs"/>
              </a:rPr>
              <a:t>У 80% </a:t>
            </a:r>
            <a:r>
              <a:rPr lang="ru-RU" sz="1600" dirty="0" err="1">
                <a:solidFill>
                  <a:prstClr val="white"/>
                </a:solidFill>
                <a:cs typeface="+mn-cs"/>
              </a:rPr>
              <a:t>новонароджених</a:t>
            </a:r>
            <a:r>
              <a:rPr lang="ru-RU" sz="1600" dirty="0">
                <a:solidFill>
                  <a:prstClr val="white"/>
                </a:solidFill>
                <a:cs typeface="+mn-cs"/>
              </a:rPr>
              <a:t> </a:t>
            </a:r>
            <a:r>
              <a:rPr lang="ru-RU" sz="1600" dirty="0" err="1">
                <a:solidFill>
                  <a:prstClr val="white"/>
                </a:solidFill>
                <a:cs typeface="+mn-cs"/>
              </a:rPr>
              <a:t>зустрічаються</a:t>
            </a:r>
            <a:r>
              <a:rPr lang="ru-RU" sz="1600" dirty="0">
                <a:solidFill>
                  <a:prstClr val="white"/>
                </a:solidFill>
                <a:cs typeface="+mn-cs"/>
              </a:rPr>
              <a:t> пороки </a:t>
            </a:r>
            <a:r>
              <a:rPr lang="ru-RU" sz="1600" dirty="0" err="1">
                <a:solidFill>
                  <a:prstClr val="white"/>
                </a:solidFill>
                <a:cs typeface="+mn-cs"/>
              </a:rPr>
              <a:t>розвитку</a:t>
            </a:r>
            <a:r>
              <a:rPr lang="ru-RU" sz="1600" dirty="0">
                <a:solidFill>
                  <a:prstClr val="white"/>
                </a:solidFill>
                <a:cs typeface="+mn-cs"/>
              </a:rPr>
              <a:t> </a:t>
            </a:r>
            <a:r>
              <a:rPr lang="ru-RU" sz="1600" dirty="0" err="1">
                <a:solidFill>
                  <a:prstClr val="white"/>
                </a:solidFill>
                <a:cs typeface="+mn-cs"/>
              </a:rPr>
              <a:t>серця</a:t>
            </a:r>
            <a:r>
              <a:rPr lang="ru-RU" sz="1600" dirty="0">
                <a:solidFill>
                  <a:prstClr val="white"/>
                </a:solidFill>
                <a:cs typeface="+mn-cs"/>
              </a:rPr>
              <a:t>: </a:t>
            </a:r>
            <a:r>
              <a:rPr lang="ru-RU" sz="1600" dirty="0" err="1">
                <a:solidFill>
                  <a:prstClr val="white"/>
                </a:solidFill>
                <a:cs typeface="+mn-cs"/>
              </a:rPr>
              <a:t>дефекти</a:t>
            </a:r>
            <a:r>
              <a:rPr lang="ru-RU" sz="1600" dirty="0">
                <a:solidFill>
                  <a:prstClr val="white"/>
                </a:solidFill>
                <a:cs typeface="+mn-cs"/>
              </a:rPr>
              <a:t> </a:t>
            </a:r>
            <a:r>
              <a:rPr lang="ru-RU" sz="1600" dirty="0" err="1">
                <a:solidFill>
                  <a:prstClr val="white"/>
                </a:solidFill>
                <a:cs typeface="+mn-cs"/>
              </a:rPr>
              <a:t>міжшлуночкової</a:t>
            </a:r>
            <a:r>
              <a:rPr lang="ru-RU" sz="1600" dirty="0">
                <a:solidFill>
                  <a:prstClr val="white"/>
                </a:solidFill>
                <a:cs typeface="+mn-cs"/>
              </a:rPr>
              <a:t> та </a:t>
            </a:r>
            <a:r>
              <a:rPr lang="ru-RU" sz="1600" dirty="0" err="1">
                <a:solidFill>
                  <a:prstClr val="white"/>
                </a:solidFill>
                <a:cs typeface="+mn-cs"/>
              </a:rPr>
              <a:t>міжпередсердної</a:t>
            </a:r>
            <a:r>
              <a:rPr lang="ru-RU" sz="1600" dirty="0">
                <a:solidFill>
                  <a:prstClr val="white"/>
                </a:solidFill>
                <a:cs typeface="+mn-cs"/>
              </a:rPr>
              <a:t> перегородок, </a:t>
            </a:r>
            <a:r>
              <a:rPr lang="ru-RU" sz="1600" dirty="0" err="1">
                <a:solidFill>
                  <a:prstClr val="white"/>
                </a:solidFill>
                <a:cs typeface="+mn-cs"/>
              </a:rPr>
              <a:t>транспозиції</a:t>
            </a:r>
            <a:r>
              <a:rPr lang="ru-RU" sz="1600" dirty="0">
                <a:solidFill>
                  <a:prstClr val="white"/>
                </a:solidFill>
                <a:cs typeface="+mn-cs"/>
              </a:rPr>
              <a:t> </a:t>
            </a:r>
            <a:r>
              <a:rPr lang="ru-RU" sz="1600" dirty="0" err="1">
                <a:solidFill>
                  <a:prstClr val="white"/>
                </a:solidFill>
                <a:cs typeface="+mn-cs"/>
              </a:rPr>
              <a:t>судин</a:t>
            </a:r>
            <a:r>
              <a:rPr lang="ru-RU" sz="1600" dirty="0">
                <a:solidFill>
                  <a:prstClr val="white"/>
                </a:solidFill>
                <a:cs typeface="+mn-cs"/>
              </a:rPr>
              <a:t> і </a:t>
            </a:r>
            <a:r>
              <a:rPr lang="ru-RU" sz="1600" dirty="0" err="1">
                <a:solidFill>
                  <a:prstClr val="white"/>
                </a:solidFill>
                <a:cs typeface="+mn-cs"/>
              </a:rPr>
              <a:t>ін</a:t>
            </a:r>
            <a:r>
              <a:rPr lang="ru-RU" sz="1600" dirty="0">
                <a:solidFill>
                  <a:prstClr val="white"/>
                </a:solidFill>
                <a:cs typeface="+mn-cs"/>
              </a:rPr>
              <a:t>. </a:t>
            </a:r>
            <a:r>
              <a:rPr lang="ru-RU" sz="1600" dirty="0" err="1">
                <a:solidFill>
                  <a:prstClr val="white"/>
                </a:solidFill>
                <a:cs typeface="+mn-cs"/>
              </a:rPr>
              <a:t>Спостерігаються</a:t>
            </a:r>
            <a:r>
              <a:rPr lang="ru-RU" sz="1600" dirty="0">
                <a:solidFill>
                  <a:prstClr val="white"/>
                </a:solidFill>
                <a:cs typeface="+mn-cs"/>
              </a:rPr>
              <a:t> </a:t>
            </a:r>
            <a:r>
              <a:rPr lang="ru-RU" sz="1600" dirty="0" err="1">
                <a:solidFill>
                  <a:prstClr val="white"/>
                </a:solidFill>
                <a:cs typeface="+mn-cs"/>
              </a:rPr>
              <a:t>фіброкістозн</a:t>
            </a:r>
            <a:r>
              <a:rPr lang="en-US" sz="1600" dirty="0" err="1">
                <a:solidFill>
                  <a:prstClr val="white"/>
                </a:solidFill>
                <a:cs typeface="+mn-cs"/>
              </a:rPr>
              <a:t>i</a:t>
            </a:r>
            <a:r>
              <a:rPr lang="en-US" sz="1600" dirty="0">
                <a:solidFill>
                  <a:prstClr val="white"/>
                </a:solidFill>
                <a:cs typeface="+mn-cs"/>
              </a:rPr>
              <a:t> </a:t>
            </a:r>
            <a:r>
              <a:rPr lang="ru-RU" sz="1600" dirty="0" err="1">
                <a:solidFill>
                  <a:prstClr val="white"/>
                </a:solidFill>
                <a:cs typeface="+mn-cs"/>
              </a:rPr>
              <a:t>зміни</a:t>
            </a:r>
            <a:r>
              <a:rPr lang="ru-RU" sz="1600" dirty="0">
                <a:solidFill>
                  <a:prstClr val="white"/>
                </a:solidFill>
                <a:cs typeface="+mn-cs"/>
              </a:rPr>
              <a:t> </a:t>
            </a:r>
            <a:r>
              <a:rPr lang="ru-RU" sz="1600" dirty="0" err="1">
                <a:solidFill>
                  <a:prstClr val="white"/>
                </a:solidFill>
                <a:cs typeface="+mn-cs"/>
              </a:rPr>
              <a:t>підшлункової</a:t>
            </a:r>
            <a:r>
              <a:rPr lang="ru-RU" sz="1600" dirty="0">
                <a:solidFill>
                  <a:prstClr val="white"/>
                </a:solidFill>
                <a:cs typeface="+mn-cs"/>
              </a:rPr>
              <a:t> </a:t>
            </a:r>
            <a:r>
              <a:rPr lang="ru-RU" sz="1600" dirty="0" err="1">
                <a:solidFill>
                  <a:prstClr val="white"/>
                </a:solidFill>
                <a:cs typeface="+mn-cs"/>
              </a:rPr>
              <a:t>залози</a:t>
            </a:r>
            <a:r>
              <a:rPr lang="ru-RU" sz="1600" dirty="0">
                <a:solidFill>
                  <a:prstClr val="white"/>
                </a:solidFill>
                <a:cs typeface="+mn-cs"/>
              </a:rPr>
              <a:t>, </a:t>
            </a:r>
            <a:r>
              <a:rPr lang="ru-RU" sz="1600" dirty="0" err="1">
                <a:solidFill>
                  <a:prstClr val="white"/>
                </a:solidFill>
                <a:cs typeface="+mn-cs"/>
              </a:rPr>
              <a:t>додаткові</a:t>
            </a:r>
            <a:r>
              <a:rPr lang="ru-RU" sz="1600" dirty="0">
                <a:solidFill>
                  <a:prstClr val="white"/>
                </a:solidFill>
                <a:cs typeface="+mn-cs"/>
              </a:rPr>
              <a:t> </a:t>
            </a:r>
            <a:r>
              <a:rPr lang="ru-RU" sz="1600" dirty="0" err="1">
                <a:solidFill>
                  <a:prstClr val="white"/>
                </a:solidFill>
                <a:cs typeface="+mn-cs"/>
              </a:rPr>
              <a:t>селезінки</a:t>
            </a:r>
            <a:r>
              <a:rPr lang="ru-RU" sz="1600" dirty="0">
                <a:solidFill>
                  <a:prstClr val="white"/>
                </a:solidFill>
                <a:cs typeface="+mn-cs"/>
              </a:rPr>
              <a:t>, </a:t>
            </a:r>
            <a:r>
              <a:rPr lang="ru-RU" sz="1600" dirty="0" err="1">
                <a:solidFill>
                  <a:prstClr val="white"/>
                </a:solidFill>
                <a:cs typeface="+mn-cs"/>
              </a:rPr>
              <a:t>ембріональна</a:t>
            </a:r>
            <a:r>
              <a:rPr lang="ru-RU" sz="1600" dirty="0">
                <a:solidFill>
                  <a:prstClr val="white"/>
                </a:solidFill>
                <a:cs typeface="+mn-cs"/>
              </a:rPr>
              <a:t> </a:t>
            </a:r>
            <a:r>
              <a:rPr lang="ru-RU" sz="1600" dirty="0" err="1">
                <a:solidFill>
                  <a:prstClr val="white"/>
                </a:solidFill>
                <a:cs typeface="+mn-cs"/>
              </a:rPr>
              <a:t>пупкова</a:t>
            </a:r>
            <a:r>
              <a:rPr lang="ru-RU" sz="1600" dirty="0">
                <a:solidFill>
                  <a:prstClr val="white"/>
                </a:solidFill>
                <a:cs typeface="+mn-cs"/>
              </a:rPr>
              <a:t> </a:t>
            </a:r>
            <a:r>
              <a:rPr lang="ru-RU" sz="1600" dirty="0" err="1">
                <a:solidFill>
                  <a:prstClr val="white"/>
                </a:solidFill>
                <a:cs typeface="+mn-cs"/>
              </a:rPr>
              <a:t>грижа</a:t>
            </a:r>
            <a:r>
              <a:rPr lang="ru-RU" sz="1600" dirty="0">
                <a:solidFill>
                  <a:prstClr val="white"/>
                </a:solidFill>
                <a:cs typeface="+mn-cs"/>
              </a:rPr>
              <a:t>. </a:t>
            </a:r>
            <a:r>
              <a:rPr lang="ru-RU" sz="1600" dirty="0" err="1">
                <a:solidFill>
                  <a:prstClr val="white"/>
                </a:solidFill>
                <a:cs typeface="+mn-cs"/>
              </a:rPr>
              <a:t>Нирки</a:t>
            </a:r>
            <a:r>
              <a:rPr lang="ru-RU" sz="1600" dirty="0">
                <a:solidFill>
                  <a:prstClr val="white"/>
                </a:solidFill>
                <a:cs typeface="+mn-cs"/>
              </a:rPr>
              <a:t> </a:t>
            </a:r>
            <a:r>
              <a:rPr lang="ru-RU" sz="1600" dirty="0" err="1">
                <a:solidFill>
                  <a:prstClr val="white"/>
                </a:solidFill>
                <a:cs typeface="+mn-cs"/>
              </a:rPr>
              <a:t>збільшені</a:t>
            </a:r>
            <a:r>
              <a:rPr lang="ru-RU" sz="1600" dirty="0">
                <a:solidFill>
                  <a:prstClr val="white"/>
                </a:solidFill>
                <a:cs typeface="+mn-cs"/>
              </a:rPr>
              <a:t>, </a:t>
            </a:r>
            <a:r>
              <a:rPr lang="ru-RU" sz="1600" dirty="0" err="1">
                <a:solidFill>
                  <a:prstClr val="white"/>
                </a:solidFill>
                <a:cs typeface="+mn-cs"/>
              </a:rPr>
              <a:t>мають</a:t>
            </a:r>
            <a:r>
              <a:rPr lang="ru-RU" sz="1600" dirty="0">
                <a:solidFill>
                  <a:prstClr val="white"/>
                </a:solidFill>
                <a:cs typeface="+mn-cs"/>
              </a:rPr>
              <a:t> </a:t>
            </a:r>
            <a:r>
              <a:rPr lang="ru-RU" sz="1600" dirty="0" err="1">
                <a:solidFill>
                  <a:prstClr val="white"/>
                </a:solidFill>
                <a:cs typeface="+mn-cs"/>
              </a:rPr>
              <a:t>підвищену</a:t>
            </a:r>
            <a:r>
              <a:rPr lang="ru-RU" sz="1600" dirty="0">
                <a:solidFill>
                  <a:prstClr val="white"/>
                </a:solidFill>
                <a:cs typeface="+mn-cs"/>
              </a:rPr>
              <a:t> </a:t>
            </a:r>
            <a:r>
              <a:rPr lang="ru-RU" sz="1600" dirty="0" err="1">
                <a:solidFill>
                  <a:prstClr val="white"/>
                </a:solidFill>
                <a:cs typeface="+mn-cs"/>
              </a:rPr>
              <a:t>дольчат</a:t>
            </a:r>
            <a:r>
              <a:rPr lang="en-US" sz="1600" dirty="0" err="1">
                <a:solidFill>
                  <a:prstClr val="white"/>
                </a:solidFill>
                <a:cs typeface="+mn-cs"/>
              </a:rPr>
              <a:t>i</a:t>
            </a:r>
            <a:r>
              <a:rPr lang="ru-RU" sz="1600" dirty="0" err="1">
                <a:solidFill>
                  <a:prstClr val="white"/>
                </a:solidFill>
                <a:cs typeface="+mn-cs"/>
              </a:rPr>
              <a:t>сть</a:t>
            </a:r>
            <a:r>
              <a:rPr lang="ru-RU" sz="1600" dirty="0">
                <a:solidFill>
                  <a:prstClr val="white"/>
                </a:solidFill>
                <a:cs typeface="+mn-cs"/>
              </a:rPr>
              <a:t> і </a:t>
            </a:r>
            <a:r>
              <a:rPr lang="ru-RU" sz="1600" dirty="0" err="1">
                <a:solidFill>
                  <a:prstClr val="white"/>
                </a:solidFill>
                <a:cs typeface="+mn-cs"/>
              </a:rPr>
              <a:t>кісти</a:t>
            </a:r>
            <a:r>
              <a:rPr lang="ru-RU" sz="1600" dirty="0">
                <a:solidFill>
                  <a:prstClr val="white"/>
                </a:solidFill>
                <a:cs typeface="+mn-cs"/>
              </a:rPr>
              <a:t> в </a:t>
            </a:r>
            <a:r>
              <a:rPr lang="ru-RU" sz="1600" dirty="0" err="1">
                <a:solidFill>
                  <a:prstClr val="white"/>
                </a:solidFill>
                <a:cs typeface="+mn-cs"/>
              </a:rPr>
              <a:t>кірковому</a:t>
            </a:r>
            <a:r>
              <a:rPr lang="ru-RU" sz="1600" dirty="0">
                <a:solidFill>
                  <a:prstClr val="white"/>
                </a:solidFill>
                <a:cs typeface="+mn-cs"/>
              </a:rPr>
              <a:t> </a:t>
            </a:r>
            <a:r>
              <a:rPr lang="ru-RU" sz="1600" dirty="0" err="1">
                <a:solidFill>
                  <a:prstClr val="white"/>
                </a:solidFill>
                <a:cs typeface="+mn-cs"/>
              </a:rPr>
              <a:t>шарі</a:t>
            </a:r>
            <a:r>
              <a:rPr lang="ru-RU" sz="1600" dirty="0">
                <a:solidFill>
                  <a:prstClr val="white"/>
                </a:solidFill>
                <a:cs typeface="+mn-cs"/>
              </a:rPr>
              <a:t>, </a:t>
            </a:r>
            <a:r>
              <a:rPr lang="ru-RU" sz="1600" dirty="0" err="1">
                <a:solidFill>
                  <a:prstClr val="white"/>
                </a:solidFill>
                <a:cs typeface="+mn-cs"/>
              </a:rPr>
              <a:t>виявляються</a:t>
            </a:r>
            <a:r>
              <a:rPr lang="ru-RU" sz="1600" dirty="0">
                <a:solidFill>
                  <a:prstClr val="white"/>
                </a:solidFill>
                <a:cs typeface="+mn-cs"/>
              </a:rPr>
              <a:t> пороки </a:t>
            </a:r>
            <a:r>
              <a:rPr lang="ru-RU" sz="1600" dirty="0" err="1">
                <a:solidFill>
                  <a:prstClr val="white"/>
                </a:solidFill>
                <a:cs typeface="+mn-cs"/>
              </a:rPr>
              <a:t>розвитку</a:t>
            </a:r>
            <a:r>
              <a:rPr lang="ru-RU" sz="1600" dirty="0">
                <a:solidFill>
                  <a:prstClr val="white"/>
                </a:solidFill>
                <a:cs typeface="+mn-cs"/>
              </a:rPr>
              <a:t> </a:t>
            </a:r>
            <a:r>
              <a:rPr lang="ru-RU" sz="1600" dirty="0" err="1">
                <a:solidFill>
                  <a:prstClr val="white"/>
                </a:solidFill>
                <a:cs typeface="+mn-cs"/>
              </a:rPr>
              <a:t>статевих</a:t>
            </a:r>
            <a:r>
              <a:rPr lang="ru-RU" sz="1600" dirty="0">
                <a:solidFill>
                  <a:prstClr val="white"/>
                </a:solidFill>
                <a:cs typeface="+mn-cs"/>
              </a:rPr>
              <a:t> </a:t>
            </a:r>
            <a:r>
              <a:rPr lang="ru-RU" sz="1600" dirty="0" err="1">
                <a:solidFill>
                  <a:prstClr val="white"/>
                </a:solidFill>
                <a:cs typeface="+mn-cs"/>
              </a:rPr>
              <a:t>органів</a:t>
            </a:r>
            <a:r>
              <a:rPr lang="ru-RU" sz="1600" dirty="0">
                <a:solidFill>
                  <a:prstClr val="white"/>
                </a:solidFill>
                <a:cs typeface="+mn-cs"/>
              </a:rPr>
              <a:t>. </a:t>
            </a:r>
            <a:endParaRPr lang="en-US" sz="1600" dirty="0">
              <a:solidFill>
                <a:prstClr val="white"/>
              </a:solidFill>
              <a:cs typeface="+mn-cs"/>
            </a:endParaRPr>
          </a:p>
          <a:p>
            <a:pPr>
              <a:defRPr/>
            </a:pPr>
            <a:endParaRPr lang="en-US" sz="600" dirty="0">
              <a:solidFill>
                <a:prstClr val="white"/>
              </a:solidFill>
              <a:cs typeface="+mn-cs"/>
            </a:endParaRPr>
          </a:p>
          <a:p>
            <a:pPr>
              <a:defRPr/>
            </a:pPr>
            <a:r>
              <a:rPr lang="ru-RU" sz="1600" dirty="0">
                <a:solidFill>
                  <a:prstClr val="white"/>
                </a:solidFill>
                <a:cs typeface="+mn-cs"/>
              </a:rPr>
              <a:t>Для СП характерна </a:t>
            </a:r>
            <a:r>
              <a:rPr lang="ru-RU" sz="1600" dirty="0" err="1">
                <a:solidFill>
                  <a:prstClr val="white"/>
                </a:solidFill>
                <a:cs typeface="+mn-cs"/>
              </a:rPr>
              <a:t>затримка</a:t>
            </a:r>
            <a:r>
              <a:rPr lang="ru-RU" sz="1600" dirty="0">
                <a:solidFill>
                  <a:prstClr val="white"/>
                </a:solidFill>
                <a:cs typeface="+mn-cs"/>
              </a:rPr>
              <a:t> </a:t>
            </a:r>
            <a:r>
              <a:rPr lang="ru-RU" sz="1600" dirty="0" err="1">
                <a:solidFill>
                  <a:prstClr val="white"/>
                </a:solidFill>
                <a:cs typeface="+mn-cs"/>
              </a:rPr>
              <a:t>розумового</a:t>
            </a:r>
            <a:r>
              <a:rPr lang="ru-RU" sz="1600" dirty="0">
                <a:solidFill>
                  <a:prstClr val="white"/>
                </a:solidFill>
                <a:cs typeface="+mn-cs"/>
              </a:rPr>
              <a:t> </a:t>
            </a:r>
            <a:r>
              <a:rPr lang="ru-RU" sz="1600" dirty="0" err="1">
                <a:solidFill>
                  <a:prstClr val="white"/>
                </a:solidFill>
                <a:cs typeface="+mn-cs"/>
              </a:rPr>
              <a:t>розвитку</a:t>
            </a:r>
            <a:r>
              <a:rPr lang="ru-RU" sz="1600" dirty="0">
                <a:solidFill>
                  <a:prstClr val="white"/>
                </a:solidFill>
                <a:cs typeface="+mn-cs"/>
              </a:rPr>
              <a:t>.</a:t>
            </a:r>
          </a:p>
          <a:p>
            <a:pPr>
              <a:defRPr/>
            </a:pPr>
            <a:endParaRPr lang="ru-RU" sz="800" dirty="0">
              <a:solidFill>
                <a:prstClr val="white"/>
              </a:solidFill>
              <a:cs typeface="+mn-cs"/>
            </a:endParaRPr>
          </a:p>
          <a:p>
            <a:pPr>
              <a:defRPr/>
            </a:pPr>
            <a:r>
              <a:rPr lang="ru-RU" sz="1600" dirty="0">
                <a:solidFill>
                  <a:srgbClr val="FFC000"/>
                </a:solidFill>
                <a:cs typeface="+mn-cs"/>
              </a:rPr>
              <a:t>У </a:t>
            </a:r>
            <a:r>
              <a:rPr lang="ru-RU" sz="1600" dirty="0" err="1">
                <a:solidFill>
                  <a:srgbClr val="FFC000"/>
                </a:solidFill>
                <a:cs typeface="+mn-cs"/>
              </a:rPr>
              <a:t>зв'язку</a:t>
            </a:r>
            <a:r>
              <a:rPr lang="ru-RU" sz="1600" dirty="0">
                <a:solidFill>
                  <a:srgbClr val="FFC000"/>
                </a:solidFill>
                <a:cs typeface="+mn-cs"/>
              </a:rPr>
              <a:t> з </a:t>
            </a:r>
            <a:r>
              <a:rPr lang="ru-RU" sz="1600" dirty="0" err="1">
                <a:solidFill>
                  <a:srgbClr val="FFC000"/>
                </a:solidFill>
                <a:cs typeface="+mn-cs"/>
              </a:rPr>
              <a:t>важкими</a:t>
            </a:r>
            <a:r>
              <a:rPr lang="ru-RU" sz="1600" dirty="0">
                <a:solidFill>
                  <a:srgbClr val="FFC000"/>
                </a:solidFill>
                <a:cs typeface="+mn-cs"/>
              </a:rPr>
              <a:t> </a:t>
            </a:r>
            <a:r>
              <a:rPr lang="ru-RU" sz="1600" dirty="0" err="1">
                <a:solidFill>
                  <a:srgbClr val="FFC000"/>
                </a:solidFill>
                <a:cs typeface="+mn-cs"/>
              </a:rPr>
              <a:t>вродженими</a:t>
            </a:r>
            <a:r>
              <a:rPr lang="ru-RU" sz="1600" dirty="0">
                <a:solidFill>
                  <a:srgbClr val="FFC000"/>
                </a:solidFill>
                <a:cs typeface="+mn-cs"/>
              </a:rPr>
              <a:t> </a:t>
            </a:r>
            <a:r>
              <a:rPr lang="ru-RU" sz="1600" dirty="0" err="1">
                <a:solidFill>
                  <a:srgbClr val="FFC000"/>
                </a:solidFill>
                <a:cs typeface="+mn-cs"/>
              </a:rPr>
              <a:t>вадами</a:t>
            </a:r>
            <a:r>
              <a:rPr lang="ru-RU" sz="1600" dirty="0">
                <a:solidFill>
                  <a:srgbClr val="FFC000"/>
                </a:solidFill>
                <a:cs typeface="+mn-cs"/>
              </a:rPr>
              <a:t> </a:t>
            </a:r>
            <a:r>
              <a:rPr lang="ru-RU" sz="1600" dirty="0" err="1">
                <a:solidFill>
                  <a:srgbClr val="FFC000"/>
                </a:solidFill>
                <a:cs typeface="+mn-cs"/>
              </a:rPr>
              <a:t>розвитку</a:t>
            </a:r>
            <a:r>
              <a:rPr lang="ru-RU" sz="1600" dirty="0">
                <a:solidFill>
                  <a:srgbClr val="FFC000"/>
                </a:solidFill>
                <a:cs typeface="+mn-cs"/>
              </a:rPr>
              <a:t> </a:t>
            </a:r>
            <a:r>
              <a:rPr lang="ru-RU" sz="1600" dirty="0" err="1">
                <a:solidFill>
                  <a:srgbClr val="FFC000"/>
                </a:solidFill>
                <a:cs typeface="+mn-cs"/>
              </a:rPr>
              <a:t>більшість</a:t>
            </a:r>
            <a:r>
              <a:rPr lang="ru-RU" sz="1600" dirty="0">
                <a:solidFill>
                  <a:srgbClr val="FFC000"/>
                </a:solidFill>
                <a:cs typeface="+mn-cs"/>
              </a:rPr>
              <a:t> </a:t>
            </a:r>
            <a:r>
              <a:rPr lang="ru-RU" sz="1600" dirty="0" err="1">
                <a:solidFill>
                  <a:srgbClr val="FFC000"/>
                </a:solidFill>
                <a:cs typeface="+mn-cs"/>
              </a:rPr>
              <a:t>дітей</a:t>
            </a:r>
            <a:r>
              <a:rPr lang="ru-RU" sz="1600" dirty="0">
                <a:solidFill>
                  <a:srgbClr val="FFC000"/>
                </a:solidFill>
                <a:cs typeface="+mn-cs"/>
              </a:rPr>
              <a:t> з синдромом </a:t>
            </a:r>
            <a:r>
              <a:rPr lang="ru-RU" sz="1600" dirty="0" err="1">
                <a:solidFill>
                  <a:srgbClr val="FFC000"/>
                </a:solidFill>
                <a:cs typeface="+mn-cs"/>
              </a:rPr>
              <a:t>Патау</a:t>
            </a:r>
            <a:r>
              <a:rPr lang="ru-RU" sz="1600" dirty="0">
                <a:solidFill>
                  <a:srgbClr val="FFC000"/>
                </a:solidFill>
                <a:cs typeface="+mn-cs"/>
              </a:rPr>
              <a:t> </a:t>
            </a:r>
            <a:r>
              <a:rPr lang="ru-RU" sz="1600" dirty="0" err="1">
                <a:solidFill>
                  <a:srgbClr val="FFC000"/>
                </a:solidFill>
                <a:cs typeface="+mn-cs"/>
              </a:rPr>
              <a:t>помирають</a:t>
            </a:r>
            <a:r>
              <a:rPr lang="ru-RU" sz="1600" dirty="0">
                <a:solidFill>
                  <a:srgbClr val="FFC000"/>
                </a:solidFill>
                <a:cs typeface="+mn-cs"/>
              </a:rPr>
              <a:t> в </a:t>
            </a:r>
            <a:r>
              <a:rPr lang="ru-RU" sz="1600" dirty="0" err="1">
                <a:solidFill>
                  <a:srgbClr val="FFC000"/>
                </a:solidFill>
                <a:cs typeface="+mn-cs"/>
              </a:rPr>
              <a:t>перші</a:t>
            </a:r>
            <a:r>
              <a:rPr lang="ru-RU" sz="1600" dirty="0">
                <a:solidFill>
                  <a:srgbClr val="FFC000"/>
                </a:solidFill>
                <a:cs typeface="+mn-cs"/>
              </a:rPr>
              <a:t> </a:t>
            </a:r>
            <a:r>
              <a:rPr lang="ru-RU" sz="1600" dirty="0" err="1">
                <a:solidFill>
                  <a:srgbClr val="FFC000"/>
                </a:solidFill>
                <a:cs typeface="+mn-cs"/>
              </a:rPr>
              <a:t>тижні</a:t>
            </a:r>
            <a:r>
              <a:rPr lang="ru-RU" sz="1600" dirty="0">
                <a:solidFill>
                  <a:srgbClr val="FFC000"/>
                </a:solidFill>
                <a:cs typeface="+mn-cs"/>
              </a:rPr>
              <a:t> </a:t>
            </a:r>
            <a:r>
              <a:rPr lang="ru-RU" sz="1600" dirty="0" err="1">
                <a:solidFill>
                  <a:srgbClr val="FFC000"/>
                </a:solidFill>
                <a:cs typeface="+mn-cs"/>
              </a:rPr>
              <a:t>або</a:t>
            </a:r>
            <a:r>
              <a:rPr lang="ru-RU" sz="1600" dirty="0">
                <a:solidFill>
                  <a:srgbClr val="FFC000"/>
                </a:solidFill>
                <a:cs typeface="+mn-cs"/>
              </a:rPr>
              <a:t> </a:t>
            </a:r>
            <a:r>
              <a:rPr lang="ru-RU" sz="1600" dirty="0" err="1">
                <a:solidFill>
                  <a:srgbClr val="FFC000"/>
                </a:solidFill>
                <a:cs typeface="+mn-cs"/>
              </a:rPr>
              <a:t>місяці</a:t>
            </a:r>
            <a:r>
              <a:rPr lang="ru-RU" sz="1600" dirty="0">
                <a:solidFill>
                  <a:srgbClr val="FFC000"/>
                </a:solidFill>
                <a:cs typeface="+mn-cs"/>
              </a:rPr>
              <a:t> (95% - до 1 року).</a:t>
            </a:r>
          </a:p>
          <a:p>
            <a:pPr>
              <a:defRPr/>
            </a:pPr>
            <a:endParaRPr lang="ru-RU" sz="1050" dirty="0">
              <a:solidFill>
                <a:srgbClr val="FFC000"/>
              </a:solidFill>
              <a:cs typeface="+mn-cs"/>
            </a:endParaRPr>
          </a:p>
          <a:p>
            <a:pPr>
              <a:defRPr/>
            </a:pPr>
            <a:r>
              <a:rPr lang="ru-RU" sz="1600" dirty="0" err="1">
                <a:solidFill>
                  <a:prstClr val="white"/>
                </a:solidFill>
                <a:cs typeface="+mn-cs"/>
              </a:rPr>
              <a:t>Однак</a:t>
            </a:r>
            <a:r>
              <a:rPr lang="ru-RU" sz="1600" dirty="0">
                <a:solidFill>
                  <a:prstClr val="white"/>
                </a:solidFill>
                <a:cs typeface="+mn-cs"/>
              </a:rPr>
              <a:t> </a:t>
            </a:r>
            <a:r>
              <a:rPr lang="ru-RU" sz="1600" dirty="0" err="1">
                <a:solidFill>
                  <a:prstClr val="white"/>
                </a:solidFill>
                <a:cs typeface="+mn-cs"/>
              </a:rPr>
              <a:t>деякі</a:t>
            </a:r>
            <a:r>
              <a:rPr lang="ru-RU" sz="1600" dirty="0">
                <a:solidFill>
                  <a:prstClr val="white"/>
                </a:solidFill>
                <a:cs typeface="+mn-cs"/>
              </a:rPr>
              <a:t> </a:t>
            </a:r>
            <a:r>
              <a:rPr lang="ru-RU" sz="1600" dirty="0" err="1">
                <a:solidFill>
                  <a:prstClr val="white"/>
                </a:solidFill>
                <a:cs typeface="+mn-cs"/>
              </a:rPr>
              <a:t>хворі</a:t>
            </a:r>
            <a:r>
              <a:rPr lang="ru-RU" sz="1600" dirty="0">
                <a:solidFill>
                  <a:prstClr val="white"/>
                </a:solidFill>
                <a:cs typeface="+mn-cs"/>
              </a:rPr>
              <a:t> </a:t>
            </a:r>
            <a:r>
              <a:rPr lang="ru-RU" sz="1600" dirty="0" err="1">
                <a:solidFill>
                  <a:prstClr val="white"/>
                </a:solidFill>
                <a:cs typeface="+mn-cs"/>
              </a:rPr>
              <a:t>живуть</a:t>
            </a:r>
            <a:r>
              <a:rPr lang="ru-RU" sz="1600" dirty="0">
                <a:solidFill>
                  <a:prstClr val="white"/>
                </a:solidFill>
                <a:cs typeface="+mn-cs"/>
              </a:rPr>
              <a:t> </a:t>
            </a:r>
            <a:r>
              <a:rPr lang="ru-RU" sz="1600" dirty="0" err="1">
                <a:solidFill>
                  <a:prstClr val="white"/>
                </a:solidFill>
                <a:cs typeface="+mn-cs"/>
              </a:rPr>
              <a:t>протягом</a:t>
            </a:r>
            <a:r>
              <a:rPr lang="ru-RU" sz="1600" dirty="0">
                <a:solidFill>
                  <a:prstClr val="white"/>
                </a:solidFill>
                <a:cs typeface="+mn-cs"/>
              </a:rPr>
              <a:t> </a:t>
            </a:r>
            <a:r>
              <a:rPr lang="ru-RU" sz="1600" dirty="0" err="1">
                <a:solidFill>
                  <a:prstClr val="white"/>
                </a:solidFill>
                <a:cs typeface="+mn-cs"/>
              </a:rPr>
              <a:t>кількох</a:t>
            </a:r>
            <a:r>
              <a:rPr lang="ru-RU" sz="1600" dirty="0">
                <a:solidFill>
                  <a:prstClr val="white"/>
                </a:solidFill>
                <a:cs typeface="+mn-cs"/>
              </a:rPr>
              <a:t> </a:t>
            </a:r>
            <a:r>
              <a:rPr lang="ru-RU" sz="1600" dirty="0" err="1">
                <a:solidFill>
                  <a:prstClr val="white"/>
                </a:solidFill>
                <a:cs typeface="+mn-cs"/>
              </a:rPr>
              <a:t>років</a:t>
            </a:r>
            <a:r>
              <a:rPr lang="ru-RU" sz="1600" dirty="0">
                <a:solidFill>
                  <a:prstClr val="white"/>
                </a:solidFill>
                <a:cs typeface="+mn-cs"/>
              </a:rPr>
              <a:t>. </a:t>
            </a:r>
            <a:r>
              <a:rPr lang="ru-RU" sz="1600" dirty="0" err="1">
                <a:solidFill>
                  <a:prstClr val="white"/>
                </a:solidFill>
                <a:cs typeface="+mn-cs"/>
              </a:rPr>
              <a:t>Більш</a:t>
            </a:r>
            <a:r>
              <a:rPr lang="ru-RU" sz="1600" dirty="0">
                <a:solidFill>
                  <a:prstClr val="white"/>
                </a:solidFill>
                <a:cs typeface="+mn-cs"/>
              </a:rPr>
              <a:t> того, в </a:t>
            </a:r>
            <a:r>
              <a:rPr lang="ru-RU" sz="1600" dirty="0" err="1">
                <a:solidFill>
                  <a:prstClr val="white"/>
                </a:solidFill>
                <a:cs typeface="+mn-cs"/>
              </a:rPr>
              <a:t>розвинених</a:t>
            </a:r>
            <a:r>
              <a:rPr lang="ru-RU" sz="1600" dirty="0">
                <a:solidFill>
                  <a:prstClr val="white"/>
                </a:solidFill>
                <a:cs typeface="+mn-cs"/>
              </a:rPr>
              <a:t> </a:t>
            </a:r>
            <a:r>
              <a:rPr lang="ru-RU" sz="1600" dirty="0" err="1">
                <a:solidFill>
                  <a:prstClr val="white"/>
                </a:solidFill>
                <a:cs typeface="+mn-cs"/>
              </a:rPr>
              <a:t>країнах</a:t>
            </a:r>
            <a:r>
              <a:rPr lang="ru-RU" sz="1600" dirty="0">
                <a:solidFill>
                  <a:prstClr val="white"/>
                </a:solidFill>
                <a:cs typeface="+mn-cs"/>
              </a:rPr>
              <a:t> </a:t>
            </a:r>
            <a:r>
              <a:rPr lang="en-US" sz="1600" dirty="0">
                <a:solidFill>
                  <a:prstClr val="white"/>
                </a:solidFill>
                <a:cs typeface="+mn-cs"/>
              </a:rPr>
              <a:t>- </a:t>
            </a:r>
            <a:r>
              <a:rPr lang="ru-RU" sz="1600" dirty="0" err="1">
                <a:solidFill>
                  <a:prstClr val="white"/>
                </a:solidFill>
                <a:cs typeface="+mn-cs"/>
              </a:rPr>
              <a:t>тенденція</a:t>
            </a:r>
            <a:r>
              <a:rPr lang="ru-RU" sz="1600" dirty="0">
                <a:solidFill>
                  <a:prstClr val="white"/>
                </a:solidFill>
                <a:cs typeface="+mn-cs"/>
              </a:rPr>
              <a:t> </a:t>
            </a:r>
            <a:r>
              <a:rPr lang="ru-RU" sz="1600" dirty="0" err="1">
                <a:solidFill>
                  <a:prstClr val="white"/>
                </a:solidFill>
                <a:cs typeface="+mn-cs"/>
              </a:rPr>
              <a:t>збільшення</a:t>
            </a:r>
            <a:r>
              <a:rPr lang="ru-RU" sz="1600" dirty="0">
                <a:solidFill>
                  <a:prstClr val="white"/>
                </a:solidFill>
                <a:cs typeface="+mn-cs"/>
              </a:rPr>
              <a:t> </a:t>
            </a:r>
            <a:r>
              <a:rPr lang="ru-RU" sz="1600" dirty="0" err="1">
                <a:solidFill>
                  <a:prstClr val="white"/>
                </a:solidFill>
                <a:cs typeface="+mn-cs"/>
              </a:rPr>
              <a:t>тривалості</a:t>
            </a:r>
            <a:r>
              <a:rPr lang="ru-RU" sz="1600" dirty="0">
                <a:solidFill>
                  <a:prstClr val="white"/>
                </a:solidFill>
                <a:cs typeface="+mn-cs"/>
              </a:rPr>
              <a:t> </a:t>
            </a:r>
            <a:r>
              <a:rPr lang="ru-RU" sz="1600" dirty="0" err="1">
                <a:solidFill>
                  <a:prstClr val="white"/>
                </a:solidFill>
                <a:cs typeface="+mn-cs"/>
              </a:rPr>
              <a:t>життя</a:t>
            </a:r>
            <a:r>
              <a:rPr lang="ru-RU" sz="1600" dirty="0">
                <a:solidFill>
                  <a:prstClr val="white"/>
                </a:solidFill>
                <a:cs typeface="+mn-cs"/>
              </a:rPr>
              <a:t> </a:t>
            </a:r>
            <a:r>
              <a:rPr lang="ru-RU" sz="1600" dirty="0" err="1">
                <a:solidFill>
                  <a:prstClr val="white"/>
                </a:solidFill>
                <a:cs typeface="+mn-cs"/>
              </a:rPr>
              <a:t>хворих</a:t>
            </a:r>
            <a:r>
              <a:rPr lang="ru-RU" sz="1600" dirty="0">
                <a:solidFill>
                  <a:prstClr val="white"/>
                </a:solidFill>
                <a:cs typeface="+mn-cs"/>
              </a:rPr>
              <a:t> синдромом </a:t>
            </a:r>
            <a:r>
              <a:rPr lang="ru-RU" sz="1600" dirty="0" err="1">
                <a:solidFill>
                  <a:prstClr val="white"/>
                </a:solidFill>
                <a:cs typeface="+mn-cs"/>
              </a:rPr>
              <a:t>Патау</a:t>
            </a:r>
            <a:r>
              <a:rPr lang="ru-RU" sz="1600" dirty="0">
                <a:solidFill>
                  <a:prstClr val="white"/>
                </a:solidFill>
                <a:cs typeface="+mn-cs"/>
              </a:rPr>
              <a:t> до 5 </a:t>
            </a:r>
            <a:r>
              <a:rPr lang="ru-RU" sz="1600" dirty="0" err="1">
                <a:solidFill>
                  <a:prstClr val="white"/>
                </a:solidFill>
                <a:cs typeface="+mn-cs"/>
              </a:rPr>
              <a:t>років</a:t>
            </a:r>
            <a:r>
              <a:rPr lang="ru-RU" sz="1600" dirty="0">
                <a:solidFill>
                  <a:prstClr val="white"/>
                </a:solidFill>
                <a:cs typeface="+mn-cs"/>
              </a:rPr>
              <a:t> (</a:t>
            </a:r>
            <a:r>
              <a:rPr lang="ru-RU" sz="1600" dirty="0" err="1">
                <a:solidFill>
                  <a:prstClr val="white"/>
                </a:solidFill>
                <a:cs typeface="+mn-cs"/>
              </a:rPr>
              <a:t>близько</a:t>
            </a:r>
            <a:r>
              <a:rPr lang="ru-RU" sz="1600" dirty="0">
                <a:solidFill>
                  <a:prstClr val="white"/>
                </a:solidFill>
                <a:cs typeface="+mn-cs"/>
              </a:rPr>
              <a:t> 15% </a:t>
            </a:r>
            <a:r>
              <a:rPr lang="ru-RU" sz="1600" dirty="0" err="1">
                <a:solidFill>
                  <a:prstClr val="white"/>
                </a:solidFill>
                <a:cs typeface="+mn-cs"/>
              </a:rPr>
              <a:t>дітей</a:t>
            </a:r>
            <a:r>
              <a:rPr lang="ru-RU" sz="1600" dirty="0">
                <a:solidFill>
                  <a:prstClr val="white"/>
                </a:solidFill>
                <a:cs typeface="+mn-cs"/>
              </a:rPr>
              <a:t>) і </a:t>
            </a:r>
            <a:r>
              <a:rPr lang="ru-RU" sz="1600" dirty="0" err="1">
                <a:solidFill>
                  <a:prstClr val="white"/>
                </a:solidFill>
                <a:cs typeface="+mn-cs"/>
              </a:rPr>
              <a:t>навіть</a:t>
            </a:r>
            <a:r>
              <a:rPr lang="ru-RU" sz="1600" dirty="0">
                <a:solidFill>
                  <a:prstClr val="white"/>
                </a:solidFill>
                <a:cs typeface="+mn-cs"/>
              </a:rPr>
              <a:t> до 10 </a:t>
            </a:r>
            <a:r>
              <a:rPr lang="ru-RU" sz="1600" dirty="0" err="1">
                <a:solidFill>
                  <a:prstClr val="white"/>
                </a:solidFill>
                <a:cs typeface="+mn-cs"/>
              </a:rPr>
              <a:t>років</a:t>
            </a:r>
            <a:r>
              <a:rPr lang="ru-RU" sz="1600" dirty="0">
                <a:solidFill>
                  <a:prstClr val="white"/>
                </a:solidFill>
                <a:cs typeface="+mn-cs"/>
              </a:rPr>
              <a:t> (2 - 3% </a:t>
            </a:r>
            <a:r>
              <a:rPr lang="ru-RU" sz="1600" dirty="0" err="1">
                <a:solidFill>
                  <a:prstClr val="white"/>
                </a:solidFill>
                <a:cs typeface="+mn-cs"/>
              </a:rPr>
              <a:t>дітей</a:t>
            </a:r>
            <a:r>
              <a:rPr lang="ru-RU" sz="1600" dirty="0">
                <a:solidFill>
                  <a:prstClr val="white"/>
                </a:solidFill>
                <a:cs typeface="+mn-cs"/>
              </a:rPr>
              <a:t>).</a:t>
            </a:r>
          </a:p>
          <a:p>
            <a:pPr>
              <a:defRPr/>
            </a:pPr>
            <a:endParaRPr lang="ru-RU" sz="100" dirty="0">
              <a:solidFill>
                <a:prstClr val="white"/>
              </a:solidFill>
              <a:cs typeface="+mn-cs"/>
            </a:endParaRPr>
          </a:p>
          <a:p>
            <a:pPr>
              <a:defRPr/>
            </a:pPr>
            <a:r>
              <a:rPr lang="ru-RU" sz="1600" dirty="0" err="1">
                <a:solidFill>
                  <a:srgbClr val="FFC000"/>
                </a:solidFill>
                <a:cs typeface="+mn-cs"/>
              </a:rPr>
              <a:t>Що</a:t>
            </a:r>
            <a:r>
              <a:rPr lang="ru-RU" sz="1600" dirty="0">
                <a:solidFill>
                  <a:srgbClr val="FFC000"/>
                </a:solidFill>
                <a:cs typeface="+mn-cs"/>
              </a:rPr>
              <a:t> </a:t>
            </a:r>
            <a:r>
              <a:rPr lang="ru-RU" sz="1600" dirty="0" err="1">
                <a:solidFill>
                  <a:srgbClr val="FFC000"/>
                </a:solidFill>
                <a:cs typeface="+mn-cs"/>
              </a:rPr>
              <a:t>залишилися</a:t>
            </a:r>
            <a:r>
              <a:rPr lang="ru-RU" sz="1600" dirty="0">
                <a:solidFill>
                  <a:srgbClr val="FFC000"/>
                </a:solidFill>
                <a:cs typeface="+mn-cs"/>
              </a:rPr>
              <a:t> в </a:t>
            </a:r>
            <a:r>
              <a:rPr lang="ru-RU" sz="1600" dirty="0" err="1">
                <a:solidFill>
                  <a:srgbClr val="FFC000"/>
                </a:solidFill>
                <a:cs typeface="+mn-cs"/>
              </a:rPr>
              <a:t>живих</a:t>
            </a:r>
            <a:r>
              <a:rPr lang="ru-RU" sz="1600" dirty="0">
                <a:solidFill>
                  <a:srgbClr val="FFC000"/>
                </a:solidFill>
                <a:cs typeface="+mn-cs"/>
              </a:rPr>
              <a:t> </a:t>
            </a:r>
            <a:r>
              <a:rPr lang="ru-RU" sz="1600" dirty="0" err="1">
                <a:solidFill>
                  <a:srgbClr val="FFC000"/>
                </a:solidFill>
                <a:cs typeface="+mn-cs"/>
              </a:rPr>
              <a:t>страждають</a:t>
            </a:r>
            <a:r>
              <a:rPr lang="ru-RU" sz="1600" dirty="0">
                <a:solidFill>
                  <a:srgbClr val="FFC000"/>
                </a:solidFill>
                <a:cs typeface="+mn-cs"/>
              </a:rPr>
              <a:t> </a:t>
            </a:r>
            <a:r>
              <a:rPr lang="ru-RU" sz="1600" dirty="0" err="1">
                <a:solidFill>
                  <a:srgbClr val="FFC000"/>
                </a:solidFill>
                <a:cs typeface="+mn-cs"/>
              </a:rPr>
              <a:t>глибокою</a:t>
            </a:r>
            <a:r>
              <a:rPr lang="ru-RU" sz="1600" dirty="0">
                <a:solidFill>
                  <a:srgbClr val="FFC000"/>
                </a:solidFill>
                <a:cs typeface="+mn-cs"/>
              </a:rPr>
              <a:t> </a:t>
            </a:r>
            <a:r>
              <a:rPr lang="ru-RU" sz="1600" dirty="0" err="1">
                <a:solidFill>
                  <a:srgbClr val="FFC000"/>
                </a:solidFill>
                <a:cs typeface="+mn-cs"/>
              </a:rPr>
              <a:t>ідіотією</a:t>
            </a:r>
            <a:r>
              <a:rPr lang="ru-RU" sz="1600" dirty="0">
                <a:solidFill>
                  <a:srgbClr val="FFC000"/>
                </a:solidFill>
                <a:cs typeface="+mn-cs"/>
              </a:rPr>
              <a:t>.</a:t>
            </a:r>
          </a:p>
        </p:txBody>
      </p:sp>
    </p:spTree>
  </p:cSld>
  <p:clrMapOvr>
    <a:masterClrMapping/>
  </p:clrMapOvr>
  <p:transition spd="slow">
    <p:pull/>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2" cstate="print"/>
          <a:srcRect l="45299" t="53909" r="22539" b="7401"/>
          <a:stretch>
            <a:fillRect/>
          </a:stretch>
        </p:blipFill>
        <p:spPr bwMode="auto">
          <a:xfrm>
            <a:off x="179388" y="3138488"/>
            <a:ext cx="5113337" cy="3459162"/>
          </a:xfrm>
          <a:prstGeom prst="rect">
            <a:avLst/>
          </a:prstGeom>
          <a:noFill/>
          <a:ln w="9525">
            <a:noFill/>
            <a:miter lim="800000"/>
            <a:headEnd/>
            <a:tailEnd/>
          </a:ln>
        </p:spPr>
      </p:pic>
      <p:pic>
        <p:nvPicPr>
          <p:cNvPr id="223234" name="Picture 3"/>
          <p:cNvPicPr>
            <a:picLocks noChangeAspect="1" noChangeArrowheads="1"/>
          </p:cNvPicPr>
          <p:nvPr/>
        </p:nvPicPr>
        <p:blipFill>
          <a:blip r:embed="rId3" cstate="print"/>
          <a:srcRect b="51938"/>
          <a:stretch>
            <a:fillRect/>
          </a:stretch>
        </p:blipFill>
        <p:spPr bwMode="auto">
          <a:xfrm>
            <a:off x="179388" y="188913"/>
            <a:ext cx="4614862" cy="2997200"/>
          </a:xfrm>
          <a:prstGeom prst="rect">
            <a:avLst/>
          </a:prstGeom>
          <a:noFill/>
          <a:ln w="9525">
            <a:noFill/>
            <a:miter lim="800000"/>
            <a:headEnd/>
            <a:tailEnd/>
          </a:ln>
        </p:spPr>
      </p:pic>
      <p:sp>
        <p:nvSpPr>
          <p:cNvPr id="223235" name="Прямоугольник 4"/>
          <p:cNvSpPr>
            <a:spLocks noChangeArrowheads="1"/>
          </p:cNvSpPr>
          <p:nvPr/>
        </p:nvSpPr>
        <p:spPr bwMode="auto">
          <a:xfrm>
            <a:off x="5435600" y="1535113"/>
            <a:ext cx="3240088" cy="3476625"/>
          </a:xfrm>
          <a:prstGeom prst="rect">
            <a:avLst/>
          </a:prstGeom>
          <a:noFill/>
          <a:ln w="9525">
            <a:noFill/>
            <a:miter lim="800000"/>
            <a:headEnd/>
            <a:tailEnd/>
          </a:ln>
        </p:spPr>
        <p:txBody>
          <a:bodyPr>
            <a:spAutoFit/>
          </a:bodyPr>
          <a:lstStyle/>
          <a:p>
            <a:r>
              <a:rPr lang="ru-RU" altLang="uk-UA" sz="2000" b="1">
                <a:solidFill>
                  <a:srgbClr val="FF0000"/>
                </a:solidFill>
              </a:rPr>
              <a:t>Синдром трисомії 13 (синдром Патау) :</a:t>
            </a:r>
          </a:p>
          <a:p>
            <a:endParaRPr lang="ru-RU" altLang="uk-UA" sz="2000" b="1">
              <a:solidFill>
                <a:srgbClr val="FF0000"/>
              </a:solidFill>
            </a:endParaRPr>
          </a:p>
          <a:p>
            <a:r>
              <a:rPr lang="ru-RU" altLang="uk-UA" sz="2000" b="1">
                <a:solidFill>
                  <a:srgbClr val="FF0000"/>
                </a:solidFill>
              </a:rPr>
              <a:t>А - зовнішній вигляд хворого; </a:t>
            </a:r>
          </a:p>
          <a:p>
            <a:r>
              <a:rPr lang="ru-RU" altLang="uk-UA" sz="2000" b="1">
                <a:solidFill>
                  <a:srgbClr val="FF0000"/>
                </a:solidFill>
              </a:rPr>
              <a:t>Б - каріотип хворого з трисомією в групі </a:t>
            </a:r>
            <a:r>
              <a:rPr lang="en-US" altLang="uk-UA" sz="2000" b="1">
                <a:solidFill>
                  <a:srgbClr val="FF0000"/>
                </a:solidFill>
              </a:rPr>
              <a:t>D:</a:t>
            </a:r>
            <a:endParaRPr lang="ru-RU" altLang="uk-UA" sz="2000" b="1">
              <a:solidFill>
                <a:srgbClr val="FF0000"/>
              </a:solidFill>
            </a:endParaRPr>
          </a:p>
          <a:p>
            <a:endParaRPr lang="en-US" altLang="uk-UA" sz="2000" b="1">
              <a:solidFill>
                <a:srgbClr val="FF0000"/>
              </a:solidFill>
            </a:endParaRPr>
          </a:p>
          <a:p>
            <a:r>
              <a:rPr lang="en-US" altLang="uk-UA" sz="2000" b="1">
                <a:solidFill>
                  <a:srgbClr val="FF0000"/>
                </a:solidFill>
              </a:rPr>
              <a:t>I - </a:t>
            </a:r>
            <a:r>
              <a:rPr lang="ru-RU" altLang="uk-UA" sz="2000" b="1">
                <a:solidFill>
                  <a:srgbClr val="FF0000"/>
                </a:solidFill>
              </a:rPr>
              <a:t>аномалії особи, </a:t>
            </a:r>
          </a:p>
          <a:p>
            <a:r>
              <a:rPr lang="en-US" altLang="uk-UA" sz="2000" b="1">
                <a:solidFill>
                  <a:srgbClr val="FF0000"/>
                </a:solidFill>
              </a:rPr>
              <a:t>II - </a:t>
            </a:r>
            <a:r>
              <a:rPr lang="ru-RU" altLang="uk-UA" sz="2000" b="1">
                <a:solidFill>
                  <a:srgbClr val="FF0000"/>
                </a:solidFill>
              </a:rPr>
              <a:t>двостороння полісіндактілія стоп</a:t>
            </a:r>
          </a:p>
        </p:txBody>
      </p:sp>
    </p:spTree>
  </p:cSld>
  <p:clrMapOvr>
    <a:masterClrMapping/>
  </p:clrMapOvr>
  <p:transition spd="slow">
    <p:pull/>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p:cNvPicPr>
            <a:picLocks noChangeAspect="1" noChangeArrowheads="1"/>
          </p:cNvPicPr>
          <p:nvPr/>
        </p:nvPicPr>
        <p:blipFill>
          <a:blip r:embed="rId2" cstate="print"/>
          <a:srcRect/>
          <a:stretch>
            <a:fillRect/>
          </a:stretch>
        </p:blipFill>
        <p:spPr bwMode="auto">
          <a:xfrm>
            <a:off x="306388" y="1125538"/>
            <a:ext cx="2879725" cy="2879725"/>
          </a:xfrm>
          <a:prstGeom prst="rect">
            <a:avLst/>
          </a:prstGeom>
          <a:noFill/>
          <a:ln w="9525">
            <a:noFill/>
            <a:miter lim="800000"/>
            <a:headEnd/>
            <a:tailEnd/>
          </a:ln>
        </p:spPr>
      </p:pic>
      <p:pic>
        <p:nvPicPr>
          <p:cNvPr id="224258" name="Picture 3"/>
          <p:cNvPicPr>
            <a:picLocks noChangeAspect="1" noChangeArrowheads="1"/>
          </p:cNvPicPr>
          <p:nvPr/>
        </p:nvPicPr>
        <p:blipFill>
          <a:blip r:embed="rId3" cstate="print"/>
          <a:srcRect/>
          <a:stretch>
            <a:fillRect/>
          </a:stretch>
        </p:blipFill>
        <p:spPr bwMode="auto">
          <a:xfrm>
            <a:off x="5708650" y="3155950"/>
            <a:ext cx="3009900" cy="3009900"/>
          </a:xfrm>
          <a:prstGeom prst="rect">
            <a:avLst/>
          </a:prstGeom>
          <a:noFill/>
          <a:ln w="9525">
            <a:noFill/>
            <a:miter lim="800000"/>
            <a:headEnd/>
            <a:tailEnd/>
          </a:ln>
        </p:spPr>
      </p:pic>
      <p:pic>
        <p:nvPicPr>
          <p:cNvPr id="224259" name="Picture 4"/>
          <p:cNvPicPr>
            <a:picLocks noChangeAspect="1" noChangeArrowheads="1"/>
          </p:cNvPicPr>
          <p:nvPr/>
        </p:nvPicPr>
        <p:blipFill>
          <a:blip r:embed="rId4" cstate="print"/>
          <a:srcRect/>
          <a:stretch>
            <a:fillRect/>
          </a:stretch>
        </p:blipFill>
        <p:spPr bwMode="auto">
          <a:xfrm>
            <a:off x="2916238" y="303213"/>
            <a:ext cx="3449637" cy="3451225"/>
          </a:xfrm>
          <a:prstGeom prst="rect">
            <a:avLst/>
          </a:prstGeom>
          <a:noFill/>
          <a:ln w="9525">
            <a:noFill/>
            <a:miter lim="800000"/>
            <a:headEnd/>
            <a:tailEnd/>
          </a:ln>
        </p:spPr>
      </p:pic>
      <p:sp>
        <p:nvSpPr>
          <p:cNvPr id="224260" name="Прямоугольник 2"/>
          <p:cNvSpPr>
            <a:spLocks noChangeArrowheads="1"/>
          </p:cNvSpPr>
          <p:nvPr/>
        </p:nvSpPr>
        <p:spPr bwMode="auto">
          <a:xfrm>
            <a:off x="468313" y="4011613"/>
            <a:ext cx="5240337" cy="1862137"/>
          </a:xfrm>
          <a:prstGeom prst="rect">
            <a:avLst/>
          </a:prstGeom>
          <a:noFill/>
          <a:ln w="9525">
            <a:noFill/>
            <a:miter lim="800000"/>
            <a:headEnd/>
            <a:tailEnd/>
          </a:ln>
        </p:spPr>
        <p:txBody>
          <a:bodyPr>
            <a:spAutoFit/>
          </a:bodyPr>
          <a:lstStyle/>
          <a:p>
            <a:r>
              <a:rPr lang="ru-RU" altLang="uk-UA" b="1">
                <a:solidFill>
                  <a:srgbClr val="FF0000"/>
                </a:solidFill>
              </a:rPr>
              <a:t>Прояви синдрому Патау</a:t>
            </a:r>
          </a:p>
          <a:p>
            <a:endParaRPr lang="ru-RU" altLang="uk-UA" sz="1100" b="1">
              <a:solidFill>
                <a:srgbClr val="FF0000"/>
              </a:solidFill>
            </a:endParaRPr>
          </a:p>
          <a:p>
            <a:r>
              <a:rPr lang="ru-RU" altLang="uk-UA">
                <a:solidFill>
                  <a:srgbClr val="FF0000"/>
                </a:solidFill>
              </a:rPr>
              <a:t>Полідактилія (зайвий палець) у дитини з синдромом Патау</a:t>
            </a:r>
          </a:p>
          <a:p>
            <a:endParaRPr lang="ru-RU" altLang="uk-UA" sz="1400">
              <a:solidFill>
                <a:srgbClr val="FF0000"/>
              </a:solidFill>
            </a:endParaRPr>
          </a:p>
          <a:p>
            <a:r>
              <a:rPr lang="ru-RU" altLang="uk-UA">
                <a:solidFill>
                  <a:srgbClr val="FF0000"/>
                </a:solidFill>
              </a:rPr>
              <a:t>Прояви синдрому Патау (низькорозташовані вуха, сінофтальмія, "хоботок")</a:t>
            </a:r>
          </a:p>
        </p:txBody>
      </p:sp>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Прямоугольник 1"/>
          <p:cNvSpPr>
            <a:spLocks noChangeArrowheads="1"/>
          </p:cNvSpPr>
          <p:nvPr/>
        </p:nvSpPr>
        <p:spPr bwMode="auto">
          <a:xfrm>
            <a:off x="0" y="469900"/>
            <a:ext cx="9305925" cy="5797550"/>
          </a:xfrm>
          <a:prstGeom prst="rect">
            <a:avLst/>
          </a:prstGeom>
          <a:noFill/>
          <a:ln w="9525">
            <a:noFill/>
            <a:miter lim="800000"/>
            <a:headEnd/>
            <a:tailEnd/>
          </a:ln>
        </p:spPr>
        <p:txBody>
          <a:bodyPr>
            <a:spAutoFit/>
          </a:bodyPr>
          <a:lstStyle/>
          <a:p>
            <a:pPr marL="190500" indent="215900">
              <a:spcAft>
                <a:spcPts val="600"/>
              </a:spcAft>
            </a:pPr>
            <a:r>
              <a:rPr lang="uk-UA" sz="2400">
                <a:latin typeface="Times New Roman" pitchFamily="18" charset="0"/>
                <a:cs typeface="Times New Roman" pitchFamily="18" charset="0"/>
              </a:rPr>
              <a:t>Репарація — процес відновлення первинної структури ДНК після ушкодження.</a:t>
            </a:r>
          </a:p>
          <a:p>
            <a:pPr marL="190500" indent="215900">
              <a:spcAft>
                <a:spcPts val="600"/>
              </a:spcAft>
            </a:pPr>
            <a:r>
              <a:rPr lang="uk-UA" sz="2400">
                <a:latin typeface="Times New Roman" pitchFamily="18" charset="0"/>
                <a:cs typeface="Times New Roman" pitchFamily="18" charset="0"/>
              </a:rPr>
              <a:t>Існують два види репарації ДНК: світлова і темна.</a:t>
            </a:r>
          </a:p>
          <a:p>
            <a:pPr marL="190500" indent="215900">
              <a:spcAft>
                <a:spcPts val="600"/>
              </a:spcAft>
            </a:pPr>
            <a:r>
              <a:rPr lang="uk-UA" sz="2400">
                <a:latin typeface="Times New Roman" pitchFamily="18" charset="0"/>
                <a:cs typeface="Times New Roman" pitchFamily="18" charset="0"/>
              </a:rPr>
              <a:t>Світлова репарація відбувається за допомогою енергії видимого світла й усуває ушкодження, спричинені УФ-променями, за допомогою ферменту з групи фотоліаз (репараз), який зв’язується з ушкодженою ділянкою ДНК, активується квантами денного світла і відщеплюється. При цьому він роз’єднує ушкоджені димери (сусідні піримідинові основи, переважно Т-Т) того самого ланцюга: нормальна структура ДНК відновлюється.</a:t>
            </a:r>
          </a:p>
          <a:p>
            <a:pPr marL="190500" indent="215900">
              <a:spcAft>
                <a:spcPts val="600"/>
              </a:spcAft>
            </a:pPr>
            <a:r>
              <a:rPr lang="uk-UA" sz="2400">
                <a:latin typeface="Times New Roman" pitchFamily="18" charset="0"/>
                <a:cs typeface="Times New Roman" pitchFamily="18" charset="0"/>
              </a:rPr>
              <a:t>Темна репарація усуває ушкодження ДНК, які зумовлені різними мутагенними чинниками. За допомогою ферменту ендонуклеази вирізається ушкоджена ділянка нитки ДНК, а за допомогою ферменту полінуклеотидлігази новоутворена ділянка зшивається з основною ниткою ДНК.</a:t>
            </a:r>
          </a:p>
        </p:txBody>
      </p:sp>
      <p:sp>
        <p:nvSpPr>
          <p:cNvPr id="74754" name="Прямоугольник 2"/>
          <p:cNvSpPr>
            <a:spLocks noChangeArrowheads="1"/>
          </p:cNvSpPr>
          <p:nvPr/>
        </p:nvSpPr>
        <p:spPr bwMode="auto">
          <a:xfrm>
            <a:off x="3111500" y="0"/>
            <a:ext cx="3446463" cy="549275"/>
          </a:xfrm>
          <a:prstGeom prst="rect">
            <a:avLst/>
          </a:prstGeom>
          <a:noFill/>
          <a:ln w="9525">
            <a:noFill/>
            <a:miter lim="800000"/>
            <a:headEnd/>
            <a:tailEnd/>
          </a:ln>
        </p:spPr>
        <p:txBody>
          <a:bodyPr wrap="none">
            <a:spAutoFit/>
          </a:bodyPr>
          <a:lstStyle/>
          <a:p>
            <a:pPr indent="-165100" algn="r">
              <a:lnSpc>
                <a:spcPct val="150000"/>
              </a:lnSpc>
              <a:spcAft>
                <a:spcPts val="200"/>
              </a:spcAft>
            </a:pPr>
            <a:r>
              <a:rPr lang="uk-UA" sz="2000" b="1">
                <a:latin typeface="Times New Roman" pitchFamily="18" charset="0"/>
                <a:cs typeface="Times New Roman" pitchFamily="18" charset="0"/>
              </a:rPr>
              <a:t>4. Мутагенез і репарація</a:t>
            </a:r>
            <a:r>
              <a:rPr lang="uk-UA" sz="2000">
                <a:latin typeface="Times New Roman" pitchFamily="18" charset="0"/>
                <a:cs typeface="Times New Roman" pitchFamily="18" charset="0"/>
              </a:rPr>
              <a:t> </a:t>
            </a:r>
            <a:r>
              <a:rPr lang="uk-UA" sz="2000" b="1">
                <a:latin typeface="Times New Roman" pitchFamily="18" charset="0"/>
                <a:cs typeface="Times New Roman" pitchFamily="18" charset="0"/>
              </a:rPr>
              <a:t>ДНК</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lnSpc>
                <a:spcPts val="4400"/>
              </a:lnSpc>
              <a:spcAft>
                <a:spcPts val="0"/>
              </a:spcAft>
              <a:defRPr/>
            </a:pPr>
            <a:r>
              <a:rPr lang="en-US" altLang="zh-CN"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Синдром</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altLang="zh-CN"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Патау</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altLang="zh-CN"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трисомія</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altLang="zh-CN"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за</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r>
            <a:b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13-ою </a:t>
            </a:r>
            <a:r>
              <a:rPr lang="en-US" altLang="zh-CN"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хромосомою</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en-US" altLang="zh-CN" sz="4800" b="1" dirty="0" smtClean="0">
                <a:solidFill>
                  <a:srgbClr val="00007D"/>
                </a:solidFill>
                <a:latin typeface="Times New Roman" pitchFamily="18" charset="0"/>
                <a:cs typeface="Times New Roman" pitchFamily="18" charset="0"/>
              </a:rPr>
              <a:t/>
            </a:r>
            <a:br>
              <a:rPr lang="en-US" altLang="zh-CN" sz="4800" b="1" dirty="0" smtClean="0">
                <a:solidFill>
                  <a:srgbClr val="00007D"/>
                </a:solidFill>
                <a:latin typeface="Times New Roman" pitchFamily="18" charset="0"/>
                <a:cs typeface="Times New Roman" pitchFamily="18" charset="0"/>
              </a:rPr>
            </a:br>
            <a:endParaRPr lang="ru-RU" dirty="0"/>
          </a:p>
        </p:txBody>
      </p:sp>
      <p:sp>
        <p:nvSpPr>
          <p:cNvPr id="3" name="Содержимое 2"/>
          <p:cNvSpPr>
            <a:spLocks noGrp="1"/>
          </p:cNvSpPr>
          <p:nvPr>
            <p:ph idx="1"/>
          </p:nvPr>
        </p:nvSpPr>
        <p:spPr>
          <a:xfrm>
            <a:off x="0" y="1143000"/>
            <a:ext cx="9001125" cy="5500688"/>
          </a:xfrm>
        </p:spPr>
        <p:txBody>
          <a:bodyPr>
            <a:normAutofit fontScale="62500" lnSpcReduction="20000"/>
          </a:bodyPr>
          <a:lstStyle/>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Синдром описаний у 1960 р. у </a:t>
            </a:r>
            <a:r>
              <a:rPr lang="ru-RU" sz="3400" dirty="0" err="1" smtClean="0">
                <a:latin typeface="Times New Roman" pitchFamily="18" charset="0"/>
                <a:cs typeface="Times New Roman" pitchFamily="18" charset="0"/>
              </a:rPr>
              <a:t>дітей</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із</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множинними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уродженими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вадами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розвитку</a:t>
            </a: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Каріотип</a:t>
            </a:r>
            <a:r>
              <a:rPr lang="ru-RU" sz="3400" dirty="0" smtClean="0">
                <a:latin typeface="Times New Roman" pitchFamily="18" charset="0"/>
                <a:cs typeface="Times New Roman" pitchFamily="18" charset="0"/>
              </a:rPr>
              <a:t> 47, ХХ,  13+ </a:t>
            </a:r>
            <a:r>
              <a:rPr lang="ru-RU" sz="3400" dirty="0" err="1" smtClean="0">
                <a:latin typeface="Times New Roman" pitchFamily="18" charset="0"/>
                <a:cs typeface="Times New Roman" pitchFamily="18" charset="0"/>
              </a:rPr>
              <a:t>або</a:t>
            </a:r>
            <a:r>
              <a:rPr lang="ru-RU" sz="3400" dirty="0" smtClean="0">
                <a:latin typeface="Times New Roman" pitchFamily="18" charset="0"/>
                <a:cs typeface="Times New Roman" pitchFamily="18" charset="0"/>
              </a:rPr>
              <a:t> 47, Х</a:t>
            </a:r>
            <a:r>
              <a:rPr lang="en-US" sz="3400" dirty="0" smtClean="0">
                <a:latin typeface="Times New Roman" pitchFamily="18" charset="0"/>
                <a:cs typeface="Times New Roman" pitchFamily="18" charset="0"/>
              </a:rPr>
              <a:t>Y, 13+.</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err="1" smtClean="0">
                <a:latin typeface="Times New Roman" pitchFamily="18" charset="0"/>
                <a:cs typeface="Times New Roman" pitchFamily="18" charset="0"/>
              </a:rPr>
              <a:t>Зустрічається</a:t>
            </a:r>
            <a:r>
              <a:rPr lang="ru-RU" sz="3400" dirty="0" smtClean="0">
                <a:latin typeface="Times New Roman" pitchFamily="18" charset="0"/>
                <a:cs typeface="Times New Roman" pitchFamily="18" charset="0"/>
              </a:rPr>
              <a:t> у </a:t>
            </a:r>
            <a:r>
              <a:rPr lang="ru-RU" sz="3400" dirty="0" err="1" smtClean="0">
                <a:latin typeface="Times New Roman" pitchFamily="18" charset="0"/>
                <a:cs typeface="Times New Roman" pitchFamily="18" charset="0"/>
              </a:rPr>
              <a:t>новонароджених</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із</a:t>
            </a:r>
            <a:r>
              <a:rPr lang="ru-RU" sz="3400" dirty="0" smtClean="0">
                <a:latin typeface="Times New Roman" pitchFamily="18" charset="0"/>
                <a:cs typeface="Times New Roman" pitchFamily="18" charset="0"/>
              </a:rPr>
              <a:t> частотою 1:5000 —1:7000</a:t>
            </a: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Хвороба </a:t>
            </a:r>
            <a:r>
              <a:rPr lang="ru-RU" sz="3400" dirty="0" err="1" smtClean="0">
                <a:latin typeface="Times New Roman" pitchFamily="18" charset="0"/>
                <a:cs typeface="Times New Roman" pitchFamily="18" charset="0"/>
              </a:rPr>
              <a:t>зумовлена</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трисомією</a:t>
            </a:r>
            <a:r>
              <a:rPr lang="ru-RU" sz="3400" dirty="0" smtClean="0">
                <a:latin typeface="Times New Roman" pitchFamily="18" charset="0"/>
                <a:cs typeface="Times New Roman" pitchFamily="18" charset="0"/>
              </a:rPr>
              <a:t> за 13-ю хромосомою у  80-85% </a:t>
            </a:r>
            <a:r>
              <a:rPr lang="ru-RU" sz="3400" dirty="0" err="1" smtClean="0">
                <a:latin typeface="Times New Roman" pitchFamily="18" charset="0"/>
                <a:cs typeface="Times New Roman" pitchFamily="18" charset="0"/>
              </a:rPr>
              <a:t>хворих</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із</a:t>
            </a:r>
            <a:r>
              <a:rPr lang="ru-RU" sz="3400" dirty="0" smtClean="0">
                <a:latin typeface="Times New Roman" pitchFamily="18" charset="0"/>
                <a:cs typeface="Times New Roman" pitchFamily="18" charset="0"/>
              </a:rPr>
              <a:t> синдромом </a:t>
            </a:r>
            <a:r>
              <a:rPr lang="ru-RU" sz="3400" dirty="0" err="1" smtClean="0">
                <a:latin typeface="Times New Roman" pitchFamily="18" charset="0"/>
                <a:cs typeface="Times New Roman" pitchFamily="18" charset="0"/>
              </a:rPr>
              <a:t>Патау</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Нерозходження</a:t>
            </a:r>
            <a:r>
              <a:rPr lang="ru-RU" sz="3400" dirty="0" smtClean="0">
                <a:latin typeface="Times New Roman" pitchFamily="18" charset="0"/>
                <a:cs typeface="Times New Roman" pitchFamily="18" charset="0"/>
              </a:rPr>
              <a:t> хромосом у </a:t>
            </a:r>
            <a:r>
              <a:rPr lang="ru-RU" sz="3400" dirty="0" err="1" smtClean="0">
                <a:latin typeface="Times New Roman" pitchFamily="18" charset="0"/>
                <a:cs typeface="Times New Roman" pitchFamily="18" charset="0"/>
              </a:rPr>
              <a:t>мейозі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відбувається</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частіше</a:t>
            </a:r>
            <a:r>
              <a:rPr lang="ru-RU" sz="3400" dirty="0" smtClean="0">
                <a:latin typeface="Times New Roman" pitchFamily="18" charset="0"/>
                <a:cs typeface="Times New Roman" pitchFamily="18" charset="0"/>
              </a:rPr>
              <a:t> за все у </a:t>
            </a:r>
            <a:r>
              <a:rPr lang="ru-RU" sz="3400" dirty="0" err="1" smtClean="0">
                <a:latin typeface="Times New Roman" pitchFamily="18" charset="0"/>
                <a:cs typeface="Times New Roman" pitchFamily="18" charset="0"/>
              </a:rPr>
              <a:t>матері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Інші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випадки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мозаїцизм</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ізохромосома</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транслокація</a:t>
            </a:r>
            <a:r>
              <a:rPr lang="ru-RU" sz="3400" dirty="0" smtClean="0">
                <a:latin typeface="Times New Roman" pitchFamily="18" charset="0"/>
                <a:cs typeface="Times New Roman" pitchFamily="18" charset="0"/>
              </a:rPr>
              <a:t> та </a:t>
            </a:r>
            <a:r>
              <a:rPr lang="ru-RU" sz="3400" dirty="0" err="1" smtClean="0">
                <a:latin typeface="Times New Roman" pitchFamily="18" charset="0"/>
                <a:cs typeface="Times New Roman" pitchFamily="18" charset="0"/>
              </a:rPr>
              <a:t>ін</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зустрічаються</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дуже</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рідко</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Хлопчики </a:t>
            </a:r>
            <a:r>
              <a:rPr lang="ru-RU" sz="3400" dirty="0" err="1" smtClean="0">
                <a:latin typeface="Times New Roman" pitchFamily="18" charset="0"/>
                <a:cs typeface="Times New Roman" pitchFamily="18" charset="0"/>
              </a:rPr>
              <a:t>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дівчинки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із</a:t>
            </a:r>
            <a:r>
              <a:rPr lang="ru-RU" sz="3400" dirty="0" smtClean="0">
                <a:latin typeface="Times New Roman" pitchFamily="18" charset="0"/>
                <a:cs typeface="Times New Roman" pitchFamily="18" charset="0"/>
              </a:rPr>
              <a:t> синдромом </a:t>
            </a:r>
            <a:r>
              <a:rPr lang="ru-RU" sz="3400" dirty="0" err="1" smtClean="0">
                <a:latin typeface="Times New Roman" pitchFamily="18" charset="0"/>
                <a:cs typeface="Times New Roman" pitchFamily="18" charset="0"/>
              </a:rPr>
              <a:t>Патау</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народжуються</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з</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однаковою</a:t>
            </a:r>
            <a:r>
              <a:rPr lang="ru-RU" sz="3400" dirty="0" smtClean="0">
                <a:latin typeface="Times New Roman" pitchFamily="18" charset="0"/>
                <a:cs typeface="Times New Roman" pitchFamily="18" charset="0"/>
              </a:rPr>
              <a:t> частотою</a:t>
            </a:r>
          </a:p>
          <a:p>
            <a:pPr marL="420624" indent="-384048" eaLnBrk="1" fontAlgn="auto" hangingPunct="1">
              <a:spcAft>
                <a:spcPts val="0"/>
              </a:spcAft>
              <a:buFont typeface="Wingdings 2"/>
              <a:buChar char=""/>
              <a:defRPr/>
            </a:pPr>
            <a:r>
              <a:rPr lang="ru-RU" sz="3400" dirty="0" err="1" smtClean="0">
                <a:latin typeface="Times New Roman" pitchFamily="18" charset="0"/>
                <a:cs typeface="Times New Roman" pitchFamily="18" charset="0"/>
              </a:rPr>
              <a:t>Визначають</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типовий</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зовнішній</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вигляд</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хворого:</a:t>
            </a: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окружність</a:t>
            </a:r>
            <a:r>
              <a:rPr lang="ru-RU" sz="3400" dirty="0" smtClean="0">
                <a:latin typeface="Times New Roman" pitchFamily="18" charset="0"/>
                <a:cs typeface="Times New Roman" pitchFamily="18" charset="0"/>
              </a:rPr>
              <a:t> черепа </a:t>
            </a:r>
            <a:r>
              <a:rPr lang="ru-RU" sz="3400" dirty="0" err="1" smtClean="0">
                <a:latin typeface="Times New Roman" pitchFamily="18" charset="0"/>
                <a:cs typeface="Times New Roman" pitchFamily="18" charset="0"/>
              </a:rPr>
              <a:t>зменшена</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низький</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скошений</a:t>
            </a:r>
            <a:r>
              <a:rPr lang="ru-RU" sz="3400" dirty="0" smtClean="0">
                <a:latin typeface="Times New Roman" pitchFamily="18" charset="0"/>
                <a:cs typeface="Times New Roman" pitchFamily="18" charset="0"/>
              </a:rPr>
              <a:t> лоб</a:t>
            </a: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вузькі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очні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щілини</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запавше</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перенісся</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3400" dirty="0" smtClean="0">
                <a:latin typeface="Times New Roman" pitchFamily="18" charset="0"/>
                <a:cs typeface="Times New Roman" pitchFamily="18" charset="0"/>
              </a:rPr>
              <a:t>      </a:t>
            </a:r>
            <a:r>
              <a:rPr lang="ru-RU" sz="3400" dirty="0" err="1" smtClean="0">
                <a:latin typeface="Times New Roman" pitchFamily="18" charset="0"/>
                <a:cs typeface="Times New Roman" pitchFamily="18" charset="0"/>
              </a:rPr>
              <a:t>вушні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раковини</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низько</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розташовані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і</a:t>
            </a:r>
            <a:r>
              <a:rPr lang="ru-RU" sz="3400" dirty="0" smtClean="0">
                <a:latin typeface="Times New Roman" pitchFamily="18" charset="0"/>
                <a:cs typeface="Times New Roman" pitchFamily="18" charset="0"/>
              </a:rPr>
              <a:t> </a:t>
            </a:r>
            <a:r>
              <a:rPr lang="ru-RU" sz="3400" dirty="0" err="1" smtClean="0">
                <a:latin typeface="Times New Roman" pitchFamily="18" charset="0"/>
                <a:cs typeface="Times New Roman" pitchFamily="18" charset="0"/>
              </a:rPr>
              <a:t>деформовані</a:t>
            </a:r>
            <a:endParaRPr lang="ru-RU" sz="3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endParaRPr lang="ru-RU"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Заголовок 1"/>
          <p:cNvSpPr>
            <a:spLocks noGrp="1"/>
          </p:cNvSpPr>
          <p:nvPr>
            <p:ph type="title"/>
          </p:nvPr>
        </p:nvSpPr>
        <p:spPr/>
        <p:txBody>
          <a:bodyPr/>
          <a:lstStyle/>
          <a:p>
            <a:pPr eaLnBrk="1" hangingPunct="1"/>
            <a:endParaRPr lang="ru-RU" smtClean="0"/>
          </a:p>
        </p:txBody>
      </p:sp>
      <p:pic>
        <p:nvPicPr>
          <p:cNvPr id="226306" name="Picture 3"/>
          <p:cNvPicPr>
            <a:picLocks noChangeAspect="1" noChangeArrowheads="1"/>
          </p:cNvPicPr>
          <p:nvPr/>
        </p:nvPicPr>
        <p:blipFill>
          <a:blip r:embed="rId2" cstate="print"/>
          <a:srcRect/>
          <a:stretch>
            <a:fillRect/>
          </a:stretch>
        </p:blipFill>
        <p:spPr bwMode="auto">
          <a:xfrm>
            <a:off x="0" y="0"/>
            <a:ext cx="4500563" cy="3714750"/>
          </a:xfrm>
          <a:prstGeom prst="rect">
            <a:avLst/>
          </a:prstGeom>
          <a:noFill/>
          <a:ln w="9525">
            <a:noFill/>
            <a:miter lim="800000"/>
            <a:headEnd/>
            <a:tailEnd/>
          </a:ln>
        </p:spPr>
      </p:pic>
      <p:pic>
        <p:nvPicPr>
          <p:cNvPr id="226307" name="Picture 3"/>
          <p:cNvPicPr>
            <a:picLocks noGrp="1" noChangeAspect="1" noChangeArrowheads="1"/>
          </p:cNvPicPr>
          <p:nvPr>
            <p:ph idx="1"/>
          </p:nvPr>
        </p:nvPicPr>
        <p:blipFill>
          <a:blip r:embed="rId3" cstate="print"/>
          <a:srcRect/>
          <a:stretch>
            <a:fillRect/>
          </a:stretch>
        </p:blipFill>
        <p:spPr>
          <a:xfrm>
            <a:off x="4500563" y="0"/>
            <a:ext cx="4643437" cy="6858000"/>
          </a:xfrm>
        </p:spPr>
      </p:pic>
      <p:pic>
        <p:nvPicPr>
          <p:cNvPr id="226308" name="Picture 3"/>
          <p:cNvPicPr>
            <a:picLocks noChangeAspect="1" noChangeArrowheads="1"/>
          </p:cNvPicPr>
          <p:nvPr/>
        </p:nvPicPr>
        <p:blipFill>
          <a:blip r:embed="rId4" cstate="print"/>
          <a:srcRect/>
          <a:stretch>
            <a:fillRect/>
          </a:stretch>
        </p:blipFill>
        <p:spPr bwMode="auto">
          <a:xfrm>
            <a:off x="0" y="3714750"/>
            <a:ext cx="4500563" cy="314325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274638"/>
            <a:ext cx="9001125" cy="1143000"/>
          </a:xfrm>
        </p:spPr>
        <p:txBody>
          <a:bodyPr>
            <a:normAutofit fontScale="90000"/>
          </a:bodyPr>
          <a:lstStyle/>
          <a:p>
            <a:pPr eaLnBrk="1" fontAlgn="auto" hangingPunct="1">
              <a:spcAft>
                <a:spcPts val="0"/>
              </a:spcAft>
              <a:defRPr/>
            </a:pPr>
            <a:r>
              <a:rPr lang="ru-RU" sz="3600" dirty="0" smtClean="0">
                <a:latin typeface="Times New Roman" pitchFamily="18" charset="0"/>
                <a:cs typeface="Times New Roman" pitchFamily="18" charset="0"/>
              </a:rPr>
              <a:t>Синдром  </a:t>
            </a:r>
            <a:r>
              <a:rPr lang="ru-RU" sz="3600" dirty="0" err="1" smtClean="0">
                <a:latin typeface="Times New Roman" pitchFamily="18" charset="0"/>
                <a:cs typeface="Times New Roman" pitchFamily="18" charset="0"/>
              </a:rPr>
              <a:t>Шерешевського-Тернера</a:t>
            </a:r>
            <a:r>
              <a:rPr lang="ru-RU" sz="3600" dirty="0" smtClean="0">
                <a:latin typeface="Times New Roman" pitchFamily="18" charset="0"/>
                <a:cs typeface="Times New Roman" pitchFamily="18" charset="0"/>
              </a:rPr>
              <a:t> (45, Х0)</a:t>
            </a:r>
            <a:r>
              <a:rPr lang="ru-RU" dirty="0" smtClean="0"/>
              <a:t/>
            </a:r>
            <a:br>
              <a:rPr lang="ru-RU" dirty="0" smtClean="0"/>
            </a:br>
            <a:endParaRPr lang="ru-RU" dirty="0"/>
          </a:p>
        </p:txBody>
      </p:sp>
      <p:sp>
        <p:nvSpPr>
          <p:cNvPr id="3" name="Содержимое 2"/>
          <p:cNvSpPr>
            <a:spLocks noGrp="1"/>
          </p:cNvSpPr>
          <p:nvPr>
            <p:ph idx="1"/>
          </p:nvPr>
        </p:nvSpPr>
        <p:spPr>
          <a:xfrm>
            <a:off x="285750" y="928688"/>
            <a:ext cx="8643938" cy="5197475"/>
          </a:xfrm>
        </p:spPr>
        <p:txBody>
          <a:bodyPr>
            <a:normAutofit lnSpcReduction="10000"/>
          </a:bodyPr>
          <a:lstStyle/>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Уперше</a:t>
            </a:r>
            <a:r>
              <a:rPr lang="ru-RU" sz="2000" dirty="0" smtClean="0">
                <a:latin typeface="Times New Roman" pitchFamily="18" charset="0"/>
                <a:cs typeface="Times New Roman" pitchFamily="18" charset="0"/>
              </a:rPr>
              <a:t> описаний М. </a:t>
            </a:r>
            <a:r>
              <a:rPr lang="ru-RU" sz="2000" dirty="0" err="1" smtClean="0">
                <a:latin typeface="Times New Roman" pitchFamily="18" charset="0"/>
                <a:cs typeface="Times New Roman" pitchFamily="18" charset="0"/>
              </a:rPr>
              <a:t>Шерешевським</a:t>
            </a:r>
            <a:r>
              <a:rPr lang="ru-RU" sz="2000" dirty="0" smtClean="0">
                <a:latin typeface="Times New Roman" pitchFamily="18" charset="0"/>
                <a:cs typeface="Times New Roman" pitchFamily="18" charset="0"/>
              </a:rPr>
              <a:t> у 1925 р. І Тернером у 1938 р.</a:t>
            </a:r>
          </a:p>
          <a:p>
            <a:pPr marL="420624" indent="-384048" eaLnBrk="1" fontAlgn="auto" hangingPunct="1">
              <a:spcAft>
                <a:spcPts val="0"/>
              </a:spcAft>
              <a:buFont typeface="Wingdings 2"/>
              <a:buChar char=""/>
              <a:defRPr/>
            </a:pPr>
            <a:r>
              <a:rPr lang="ru-RU" sz="2000" dirty="0" smtClean="0">
                <a:latin typeface="Times New Roman" pitchFamily="18" charset="0"/>
                <a:cs typeface="Times New Roman" pitchFamily="18" charset="0"/>
              </a:rPr>
              <a:t>Причина </a:t>
            </a:r>
            <a:r>
              <a:rPr lang="ru-RU" sz="2000" dirty="0" err="1" smtClean="0">
                <a:latin typeface="Times New Roman" pitchFamily="18" charset="0"/>
                <a:cs typeface="Times New Roman" pitchFamily="18" charset="0"/>
              </a:rPr>
              <a:t>хвороби</a:t>
            </a:r>
            <a:r>
              <a:rPr lang="ru-RU" sz="2000" dirty="0" smtClean="0">
                <a:latin typeface="Times New Roman" pitchFamily="18" charset="0"/>
                <a:cs typeface="Times New Roman" pitchFamily="18" charset="0"/>
              </a:rPr>
              <a:t> - </a:t>
            </a:r>
            <a:r>
              <a:rPr lang="ru-RU" sz="2000" dirty="0" err="1" smtClean="0">
                <a:latin typeface="Times New Roman" pitchFamily="18" charset="0"/>
                <a:cs typeface="Times New Roman" pitchFamily="18" charset="0"/>
              </a:rPr>
              <a:t>порушення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розходження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статевих</a:t>
            </a:r>
            <a:r>
              <a:rPr lang="ru-RU" sz="2000" dirty="0" smtClean="0">
                <a:latin typeface="Times New Roman" pitchFamily="18" charset="0"/>
                <a:cs typeface="Times New Roman" pitchFamily="18" charset="0"/>
              </a:rPr>
              <a:t> хромосом</a:t>
            </a: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Хворіють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лише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жінки</a:t>
            </a:r>
            <a:r>
              <a:rPr lang="ru-RU" sz="2000" dirty="0" smtClean="0">
                <a:latin typeface="Times New Roman" pitchFamily="18" charset="0"/>
                <a:cs typeface="Times New Roman" pitchFamily="18" charset="0"/>
              </a:rPr>
              <a:t>, у них </a:t>
            </a:r>
            <a:r>
              <a:rPr lang="ru-RU" sz="2000" dirty="0" err="1" smtClean="0">
                <a:latin typeface="Times New Roman" pitchFamily="18" charset="0"/>
                <a:cs typeface="Times New Roman" pitchFamily="18" charset="0"/>
              </a:rPr>
              <a:t>відсутня</a:t>
            </a:r>
            <a:r>
              <a:rPr lang="ru-RU" sz="2000" dirty="0" smtClean="0">
                <a:latin typeface="Times New Roman" pitchFamily="18" charset="0"/>
                <a:cs typeface="Times New Roman" pitchFamily="18" charset="0"/>
              </a:rPr>
              <a:t> одна Х-хромосома (45, Х0) - </a:t>
            </a:r>
            <a:r>
              <a:rPr lang="ru-RU" sz="2000" dirty="0" err="1" smtClean="0">
                <a:latin typeface="Times New Roman" pitchFamily="18" charset="0"/>
                <a:cs typeface="Times New Roman" pitchFamily="18" charset="0"/>
              </a:rPr>
              <a:t>єдина</a:t>
            </a:r>
            <a:r>
              <a:rPr lang="ru-RU" sz="2000" dirty="0" smtClean="0">
                <a:latin typeface="Times New Roman" pitchFamily="18" charset="0"/>
                <a:cs typeface="Times New Roman" pitchFamily="18" charset="0"/>
              </a:rPr>
              <a:t> форма </a:t>
            </a:r>
            <a:r>
              <a:rPr lang="ru-RU" sz="2000" dirty="0" err="1" smtClean="0">
                <a:latin typeface="Times New Roman" pitchFamily="18" charset="0"/>
                <a:cs typeface="Times New Roman" pitchFamily="18" charset="0"/>
              </a:rPr>
              <a:t>моносомії</a:t>
            </a:r>
            <a:r>
              <a:rPr lang="ru-RU" sz="2000" dirty="0" smtClean="0">
                <a:latin typeface="Times New Roman" pitchFamily="18" charset="0"/>
                <a:cs typeface="Times New Roman" pitchFamily="18" charset="0"/>
              </a:rPr>
              <a:t> у </a:t>
            </a:r>
            <a:r>
              <a:rPr lang="ru-RU" sz="2000" dirty="0" err="1" smtClean="0">
                <a:latin typeface="Times New Roman" pitchFamily="18" charset="0"/>
                <a:cs typeface="Times New Roman" pitchFamily="18" charset="0"/>
              </a:rPr>
              <a:t>живонароджених</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smtClean="0">
                <a:latin typeface="Times New Roman" pitchFamily="18" charset="0"/>
                <a:cs typeface="Times New Roman" pitchFamily="18" charset="0"/>
              </a:rPr>
              <a:t>Частота синдрому 1 : 3000 </a:t>
            </a:r>
            <a:r>
              <a:rPr lang="ru-RU" sz="2000" dirty="0" err="1" smtClean="0">
                <a:latin typeface="Times New Roman" pitchFamily="18" charset="0"/>
                <a:cs typeface="Times New Roman" pitchFamily="18" charset="0"/>
              </a:rPr>
              <a:t>новонароджених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дівчаток</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Лише</a:t>
            </a:r>
            <a:r>
              <a:rPr lang="ru-RU" sz="2000" dirty="0" smtClean="0">
                <a:latin typeface="Times New Roman" pitchFamily="18" charset="0"/>
                <a:cs typeface="Times New Roman" pitchFamily="18" charset="0"/>
              </a:rPr>
              <a:t> у 20% </a:t>
            </a:r>
            <a:r>
              <a:rPr lang="ru-RU" sz="2000" dirty="0" err="1" smtClean="0">
                <a:latin typeface="Times New Roman" pitchFamily="18" charset="0"/>
                <a:cs typeface="Times New Roman" pitchFamily="18" charset="0"/>
              </a:rPr>
              <a:t>жінок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вагітність</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хворим</a:t>
            </a:r>
            <a:r>
              <a:rPr lang="ru-RU" sz="2000" dirty="0" smtClean="0">
                <a:latin typeface="Times New Roman" pitchFamily="18" charset="0"/>
                <a:cs typeface="Times New Roman" pitchFamily="18" charset="0"/>
              </a:rPr>
              <a:t> плодом </a:t>
            </a:r>
            <a:r>
              <a:rPr lang="ru-RU" sz="2000" dirty="0" err="1" smtClean="0">
                <a:latin typeface="Times New Roman" pitchFamily="18" charset="0"/>
                <a:cs typeface="Times New Roman" pitchFamily="18" charset="0"/>
              </a:rPr>
              <a:t>зберігається</a:t>
            </a:r>
            <a:r>
              <a:rPr lang="ru-RU" sz="2000" dirty="0" smtClean="0">
                <a:latin typeface="Times New Roman" pitchFamily="18" charset="0"/>
                <a:cs typeface="Times New Roman" pitchFamily="18" charset="0"/>
              </a:rPr>
              <a:t> до </a:t>
            </a:r>
            <a:r>
              <a:rPr lang="ru-RU" sz="2000" dirty="0" err="1" smtClean="0">
                <a:latin typeface="Times New Roman" pitchFamily="18" charset="0"/>
                <a:cs typeface="Times New Roman" pitchFamily="18" charset="0"/>
              </a:rPr>
              <a:t>кінця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народжується</a:t>
            </a:r>
            <a:r>
              <a:rPr lang="ru-RU" sz="2000" dirty="0" smtClean="0">
                <a:latin typeface="Times New Roman" pitchFamily="18" charset="0"/>
                <a:cs typeface="Times New Roman" pitchFamily="18" charset="0"/>
              </a:rPr>
              <a:t> жива </a:t>
            </a:r>
            <a:r>
              <a:rPr lang="ru-RU" sz="2000" dirty="0" err="1" smtClean="0">
                <a:latin typeface="Times New Roman" pitchFamily="18" charset="0"/>
                <a:cs typeface="Times New Roman" pitchFamily="18" charset="0"/>
              </a:rPr>
              <a:t>дитина</a:t>
            </a:r>
            <a:r>
              <a:rPr lang="ru-RU" sz="2000" dirty="0" smtClean="0">
                <a:latin typeface="Times New Roman" pitchFamily="18" charset="0"/>
                <a:cs typeface="Times New Roman" pitchFamily="18" charset="0"/>
              </a:rPr>
              <a:t>.</a:t>
            </a:r>
          </a:p>
          <a:p>
            <a:pPr marL="420624" indent="-384048" eaLnBrk="1" fontAlgn="auto" hangingPunct="1">
              <a:spcAft>
                <a:spcPts val="0"/>
              </a:spcAft>
              <a:buFont typeface="Wingdings 2"/>
              <a:buChar char=""/>
              <a:defRPr/>
            </a:pPr>
            <a:r>
              <a:rPr lang="ru-RU" sz="2000" dirty="0" smtClean="0">
                <a:latin typeface="Times New Roman" pitchFamily="18" charset="0"/>
                <a:cs typeface="Times New Roman" pitchFamily="18" charset="0"/>
              </a:rPr>
              <a:t>В </a:t>
            </a:r>
            <a:r>
              <a:rPr lang="ru-RU" sz="2000" dirty="0" err="1" smtClean="0">
                <a:latin typeface="Times New Roman" pitchFamily="18" charset="0"/>
                <a:cs typeface="Times New Roman" pitchFamily="18" charset="0"/>
              </a:rPr>
              <a:t>інших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випадках</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відбувається</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спонтанний</a:t>
            </a:r>
            <a:r>
              <a:rPr lang="ru-RU" sz="2000" dirty="0" smtClean="0">
                <a:latin typeface="Times New Roman" pitchFamily="18" charset="0"/>
                <a:cs typeface="Times New Roman" pitchFamily="18" charset="0"/>
              </a:rPr>
              <a:t> аборт </a:t>
            </a:r>
            <a:r>
              <a:rPr lang="ru-RU" sz="2000" dirty="0" err="1" smtClean="0">
                <a:latin typeface="Times New Roman" pitchFamily="18" charset="0"/>
                <a:cs typeface="Times New Roman" pitchFamily="18" charset="0"/>
              </a:rPr>
              <a:t>або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мертвонародження</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i="1" dirty="0" smtClean="0">
                <a:latin typeface="Times New Roman" pitchFamily="18" charset="0"/>
                <a:cs typeface="Times New Roman" pitchFamily="18" charset="0"/>
              </a:rPr>
              <a:t>Для синдрому </a:t>
            </a:r>
            <a:r>
              <a:rPr lang="ru-RU" sz="2000" i="1" dirty="0" err="1" smtClean="0">
                <a:latin typeface="Times New Roman" pitchFamily="18" charset="0"/>
                <a:cs typeface="Times New Roman" pitchFamily="18" charset="0"/>
              </a:rPr>
              <a:t>характерні</a:t>
            </a:r>
            <a:r>
              <a:rPr lang="ru-RU" sz="2000" i="1" dirty="0" smtClean="0">
                <a:latin typeface="Times New Roman" pitchFamily="18" charset="0"/>
                <a:cs typeface="Times New Roman" pitchFamily="18" charset="0"/>
              </a:rPr>
              <a:t> :</a:t>
            </a: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статевий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інфантилізм</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соматичні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порушення</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низкорослість</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епікант</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низькорозташовані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деформовані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вуха</a:t>
            </a:r>
            <a:endParaRPr lang="ru-RU" sz="20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000" dirty="0" err="1" smtClean="0">
                <a:latin typeface="Times New Roman" pitchFamily="18" charset="0"/>
                <a:cs typeface="Times New Roman" pitchFamily="18" charset="0"/>
              </a:rPr>
              <a:t>високе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тверде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піднебіння</a:t>
            </a:r>
            <a:r>
              <a:rPr lang="ru-RU" sz="2000" dirty="0" smtClean="0">
                <a:latin typeface="Times New Roman" pitchFamily="18" charset="0"/>
                <a:cs typeface="Times New Roman" pitchFamily="18" charset="0"/>
              </a:rPr>
              <a:t> та </a:t>
            </a:r>
            <a:r>
              <a:rPr lang="ru-RU" sz="2000" dirty="0" err="1" smtClean="0">
                <a:latin typeface="Times New Roman" pitchFamily="18" charset="0"/>
                <a:cs typeface="Times New Roman" pitchFamily="18" charset="0"/>
              </a:rPr>
              <a:t>ін</a:t>
            </a:r>
            <a:endParaRPr lang="ru-RU" sz="2000" dirty="0">
              <a:latin typeface="Times New Roman" pitchFamily="18" charset="0"/>
              <a:cs typeface="Times New Roman"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Заголовок 1"/>
          <p:cNvSpPr>
            <a:spLocks noGrp="1"/>
          </p:cNvSpPr>
          <p:nvPr>
            <p:ph type="title"/>
          </p:nvPr>
        </p:nvSpPr>
        <p:spPr/>
        <p:txBody>
          <a:bodyPr/>
          <a:lstStyle/>
          <a:p>
            <a:pPr eaLnBrk="1" hangingPunct="1"/>
            <a:endParaRPr lang="ru-RU" smtClean="0"/>
          </a:p>
        </p:txBody>
      </p:sp>
      <p:pic>
        <p:nvPicPr>
          <p:cNvPr id="228354" name="Picture 3"/>
          <p:cNvPicPr>
            <a:picLocks noGrp="1" noChangeAspect="1" noChangeArrowheads="1"/>
          </p:cNvPicPr>
          <p:nvPr>
            <p:ph idx="1"/>
          </p:nvPr>
        </p:nvPicPr>
        <p:blipFill>
          <a:blip r:embed="rId2" cstate="print"/>
          <a:srcRect/>
          <a:stretch>
            <a:fillRect/>
          </a:stretch>
        </p:blipFill>
        <p:spPr>
          <a:xfrm>
            <a:off x="0" y="0"/>
            <a:ext cx="3214688" cy="6858000"/>
          </a:xfrm>
        </p:spPr>
      </p:pic>
      <p:pic>
        <p:nvPicPr>
          <p:cNvPr id="228355" name="Picture 3"/>
          <p:cNvPicPr>
            <a:picLocks noChangeAspect="1" noChangeArrowheads="1"/>
          </p:cNvPicPr>
          <p:nvPr/>
        </p:nvPicPr>
        <p:blipFill>
          <a:blip r:embed="rId3" cstate="print"/>
          <a:srcRect/>
          <a:stretch>
            <a:fillRect/>
          </a:stretch>
        </p:blipFill>
        <p:spPr bwMode="auto">
          <a:xfrm>
            <a:off x="3143250" y="0"/>
            <a:ext cx="6000750" cy="685800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Объект 1"/>
          <p:cNvSpPr>
            <a:spLocks noGrp="1"/>
          </p:cNvSpPr>
          <p:nvPr>
            <p:ph idx="1"/>
          </p:nvPr>
        </p:nvSpPr>
        <p:spPr/>
        <p:txBody>
          <a:bodyPr/>
          <a:lstStyle/>
          <a:p>
            <a:pPr eaLnBrk="1" hangingPunct="1"/>
            <a:endParaRPr lang="ru-RU" smtClean="0"/>
          </a:p>
        </p:txBody>
      </p:sp>
      <p:sp>
        <p:nvSpPr>
          <p:cNvPr id="3" name="Заголовок 2"/>
          <p:cNvSpPr>
            <a:spLocks noGrp="1"/>
          </p:cNvSpPr>
          <p:nvPr>
            <p:ph type="title"/>
          </p:nvPr>
        </p:nvSpPr>
        <p:spPr/>
        <p:txBody>
          <a:bodyPr>
            <a:normAutofit fontScale="90000"/>
          </a:bodyPr>
          <a:lstStyle/>
          <a:p>
            <a:pPr eaLnBrk="1" fontAlgn="auto" hangingPunct="1">
              <a:spcAft>
                <a:spcPts val="0"/>
              </a:spcAft>
              <a:defRPr/>
            </a:pPr>
            <a:r>
              <a:rPr lang="ru-RU" dirty="0"/>
              <a:t>Синдром </a:t>
            </a:r>
            <a:r>
              <a:rPr lang="ru-RU" dirty="0" err="1"/>
              <a:t>Шерешевського</a:t>
            </a:r>
            <a:r>
              <a:rPr lang="ru-RU" dirty="0"/>
              <a:t>-Тернера</a:t>
            </a:r>
          </a:p>
        </p:txBody>
      </p:sp>
      <p:pic>
        <p:nvPicPr>
          <p:cNvPr id="229379" name="Picture 2" descr="http://intranet.tdmu.edu.ua/data/kafedra/internal/patolog_phis/classes_stud/uk/pharm/prov_pharm/ptn/2/01.%D0%97%D0%9C1(1).%D0%97%D0%B0%D0%B3%D0%B0%D0%BB%D1%8C%D0%BD%D1%96%20%D0%B7%D0%B0%D0%BA%D0%BE%D0%BD%D0%BE%D0%BC%D1%96%D1%80%D0%BD%D0%BE%D1%81%D1%82%D1%96%20%D1%80%D0%BE%D0%B7%D0%B2%D0%B8%D1%82%D0%BA%D1%83%20%D1%85%D0%B2%D0%BE%D1%80%D0%BE%D0%B1%D0%B8..files/image031.jpg"/>
          <p:cNvPicPr>
            <a:picLocks noChangeAspect="1" noChangeArrowheads="1"/>
          </p:cNvPicPr>
          <p:nvPr/>
        </p:nvPicPr>
        <p:blipFill>
          <a:blip r:embed="rId2" cstate="print"/>
          <a:srcRect/>
          <a:stretch>
            <a:fillRect/>
          </a:stretch>
        </p:blipFill>
        <p:spPr bwMode="auto">
          <a:xfrm>
            <a:off x="4941888" y="1268413"/>
            <a:ext cx="3529012" cy="5199062"/>
          </a:xfrm>
          <a:prstGeom prst="rect">
            <a:avLst/>
          </a:prstGeom>
          <a:noFill/>
          <a:ln w="9525">
            <a:noFill/>
            <a:miter lim="800000"/>
            <a:headEnd/>
            <a:tailEnd/>
          </a:ln>
        </p:spPr>
      </p:pic>
      <p:pic>
        <p:nvPicPr>
          <p:cNvPr id="229380" name="Picture 4" descr="http://900igr.net/datas/meditsina/Osnovy-genetiki-cheloveka/0027-027-Plod-s-sindromom-SHereshevskogo-Tjornera.jpg"/>
          <p:cNvPicPr>
            <a:picLocks noChangeAspect="1" noChangeArrowheads="1"/>
          </p:cNvPicPr>
          <p:nvPr/>
        </p:nvPicPr>
        <p:blipFill>
          <a:blip r:embed="rId3" cstate="print"/>
          <a:srcRect l="20930" t="20334" r="19069" b="4007"/>
          <a:stretch>
            <a:fillRect/>
          </a:stretch>
        </p:blipFill>
        <p:spPr bwMode="auto">
          <a:xfrm>
            <a:off x="250825" y="1557338"/>
            <a:ext cx="4660900" cy="4406900"/>
          </a:xfrm>
          <a:prstGeom prst="rect">
            <a:avLst/>
          </a:prstGeom>
          <a:noFill/>
          <a:ln w="9525">
            <a:noFill/>
            <a:miter lim="800000"/>
            <a:headEnd/>
            <a:tailEnd/>
          </a:ln>
        </p:spPr>
      </p:pic>
      <p:sp>
        <p:nvSpPr>
          <p:cNvPr id="4" name="Прямоугольник 3"/>
          <p:cNvSpPr/>
          <p:nvPr/>
        </p:nvSpPr>
        <p:spPr>
          <a:xfrm>
            <a:off x="4537518" y="5805264"/>
            <a:ext cx="4572000" cy="92333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dirty="0" err="1">
                <a:solidFill>
                  <a:prstClr val="black"/>
                </a:solidFill>
              </a:rPr>
              <a:t>Хворі</a:t>
            </a:r>
            <a:r>
              <a:rPr lang="ru-RU" dirty="0">
                <a:solidFill>
                  <a:prstClr val="black"/>
                </a:solidFill>
              </a:rPr>
              <a:t> </a:t>
            </a:r>
            <a:r>
              <a:rPr lang="ru-RU" dirty="0" err="1">
                <a:solidFill>
                  <a:prstClr val="black"/>
                </a:solidFill>
              </a:rPr>
              <a:t>мають</a:t>
            </a:r>
            <a:r>
              <a:rPr lang="ru-RU" dirty="0">
                <a:solidFill>
                  <a:prstClr val="black"/>
                </a:solidFill>
              </a:rPr>
              <a:t> </a:t>
            </a:r>
            <a:r>
              <a:rPr lang="ru-RU" dirty="0" err="1">
                <a:solidFill>
                  <a:prstClr val="black"/>
                </a:solidFill>
              </a:rPr>
              <a:t>характерний</a:t>
            </a:r>
            <a:r>
              <a:rPr lang="ru-RU" dirty="0">
                <a:solidFill>
                  <a:prstClr val="black"/>
                </a:solidFill>
              </a:rPr>
              <a:t> </a:t>
            </a:r>
            <a:r>
              <a:rPr lang="ru-RU" dirty="0" err="1">
                <a:solidFill>
                  <a:prstClr val="black"/>
                </a:solidFill>
              </a:rPr>
              <a:t>вигляд</a:t>
            </a:r>
            <a:r>
              <a:rPr lang="ru-RU" dirty="0">
                <a:solidFill>
                  <a:prstClr val="black"/>
                </a:solidFill>
              </a:rPr>
              <a:t>: коротка шия з </a:t>
            </a:r>
            <a:r>
              <a:rPr lang="ru-RU" dirty="0" err="1">
                <a:solidFill>
                  <a:prstClr val="black"/>
                </a:solidFill>
              </a:rPr>
              <a:t>двобічними</a:t>
            </a:r>
            <a:r>
              <a:rPr lang="ru-RU" dirty="0">
                <a:solidFill>
                  <a:prstClr val="black"/>
                </a:solidFill>
              </a:rPr>
              <a:t> </a:t>
            </a:r>
            <a:r>
              <a:rPr lang="ru-RU" dirty="0" err="1">
                <a:solidFill>
                  <a:prstClr val="black"/>
                </a:solidFill>
              </a:rPr>
              <a:t>крилоподібними</a:t>
            </a:r>
            <a:r>
              <a:rPr lang="ru-RU" dirty="0">
                <a:solidFill>
                  <a:prstClr val="black"/>
                </a:solidFill>
              </a:rPr>
              <a:t> складками</a:t>
            </a:r>
          </a:p>
        </p:txBody>
      </p:sp>
      <p:sp>
        <p:nvSpPr>
          <p:cNvPr id="5" name="Прямоугольник 4"/>
          <p:cNvSpPr/>
          <p:nvPr/>
        </p:nvSpPr>
        <p:spPr>
          <a:xfrm>
            <a:off x="0" y="5805264"/>
            <a:ext cx="4572000" cy="92333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ru-RU" dirty="0">
                <a:solidFill>
                  <a:prstClr val="black"/>
                </a:solidFill>
              </a:rPr>
              <a:t>у </a:t>
            </a:r>
            <a:r>
              <a:rPr lang="ru-RU" dirty="0" err="1">
                <a:solidFill>
                  <a:prstClr val="black"/>
                </a:solidFill>
              </a:rPr>
              <a:t>новонароджених</a:t>
            </a:r>
            <a:r>
              <a:rPr lang="ru-RU" dirty="0">
                <a:solidFill>
                  <a:prstClr val="black"/>
                </a:solidFill>
              </a:rPr>
              <a:t> </a:t>
            </a:r>
            <a:r>
              <a:rPr lang="ru-RU" dirty="0" err="1">
                <a:solidFill>
                  <a:prstClr val="black"/>
                </a:solidFill>
              </a:rPr>
              <a:t>лімфатичний</a:t>
            </a:r>
            <a:r>
              <a:rPr lang="ru-RU" dirty="0">
                <a:solidFill>
                  <a:prstClr val="black"/>
                </a:solidFill>
              </a:rPr>
              <a:t> набряк стоп , </a:t>
            </a:r>
            <a:r>
              <a:rPr lang="ru-RU" dirty="0" err="1">
                <a:solidFill>
                  <a:prstClr val="black"/>
                </a:solidFill>
              </a:rPr>
              <a:t>гомілок</a:t>
            </a:r>
            <a:r>
              <a:rPr lang="ru-RU" dirty="0">
                <a:solidFill>
                  <a:prstClr val="black"/>
                </a:solidFill>
              </a:rPr>
              <a:t>, </a:t>
            </a:r>
            <a:r>
              <a:rPr lang="ru-RU" dirty="0" err="1">
                <a:solidFill>
                  <a:prstClr val="black"/>
                </a:solidFill>
              </a:rPr>
              <a:t>китиць</a:t>
            </a:r>
            <a:r>
              <a:rPr lang="ru-RU" dirty="0">
                <a:solidFill>
                  <a:prstClr val="black"/>
                </a:solidFill>
              </a:rPr>
              <a:t> та </a:t>
            </a:r>
            <a:r>
              <a:rPr lang="ru-RU" dirty="0" err="1">
                <a:solidFill>
                  <a:prstClr val="black"/>
                </a:solidFill>
              </a:rPr>
              <a:t>передпліч</a:t>
            </a:r>
            <a:r>
              <a:rPr lang="ru-RU" dirty="0">
                <a:solidFill>
                  <a:prstClr val="black"/>
                </a:solidFill>
              </a:rPr>
              <a: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2413" y="1479550"/>
            <a:ext cx="5267326" cy="4525963"/>
          </a:xfrm>
        </p:spPr>
        <p:txBody>
          <a:bodyPr>
            <a:normAutofit fontScale="70000" lnSpcReduction="20000"/>
          </a:bodyPr>
          <a:lstStyle/>
          <a:p>
            <a:pPr marL="420624" indent="-384048" eaLnBrk="1" fontAlgn="auto" hangingPunct="1">
              <a:spcAft>
                <a:spcPts val="0"/>
              </a:spcAft>
              <a:buFont typeface="Wingdings 2"/>
              <a:buChar char=""/>
              <a:defRPr/>
            </a:pPr>
            <a:r>
              <a:rPr lang="ru-RU" dirty="0" smtClean="0"/>
              <a:t>Причиною </a:t>
            </a:r>
            <a:r>
              <a:rPr lang="ru-RU" dirty="0" err="1"/>
              <a:t>даного</a:t>
            </a:r>
            <a:r>
              <a:rPr lang="ru-RU" dirty="0"/>
              <a:t> </a:t>
            </a:r>
            <a:r>
              <a:rPr lang="ru-RU" dirty="0" err="1"/>
              <a:t>захворювання</a:t>
            </a:r>
            <a:r>
              <a:rPr lang="ru-RU" dirty="0"/>
              <a:t> є те, </a:t>
            </a:r>
            <a:r>
              <a:rPr lang="ru-RU" dirty="0" err="1"/>
              <a:t>що</a:t>
            </a:r>
            <a:r>
              <a:rPr lang="ru-RU" dirty="0"/>
              <a:t> в </a:t>
            </a:r>
            <a:r>
              <a:rPr lang="ru-RU" dirty="0" err="1"/>
              <a:t>процесі</a:t>
            </a:r>
            <a:r>
              <a:rPr lang="ru-RU" dirty="0"/>
              <a:t> мейозу в </a:t>
            </a:r>
            <a:r>
              <a:rPr lang="ru-RU" dirty="0" err="1"/>
              <a:t>анафазі</a:t>
            </a:r>
            <a:r>
              <a:rPr lang="ru-RU" dirty="0"/>
              <a:t> </a:t>
            </a:r>
            <a:r>
              <a:rPr lang="ru-RU" dirty="0" err="1"/>
              <a:t>статеві</a:t>
            </a:r>
            <a:r>
              <a:rPr lang="ru-RU" dirty="0"/>
              <a:t> </a:t>
            </a:r>
            <a:r>
              <a:rPr lang="ru-RU" dirty="0" err="1"/>
              <a:t>хромосоми</a:t>
            </a:r>
            <a:r>
              <a:rPr lang="ru-RU" dirty="0"/>
              <a:t> не </a:t>
            </a:r>
            <a:r>
              <a:rPr lang="ru-RU" dirty="0" err="1"/>
              <a:t>розійшлися</a:t>
            </a:r>
            <a:r>
              <a:rPr lang="ru-RU" dirty="0"/>
              <a:t> до </a:t>
            </a:r>
            <a:r>
              <a:rPr lang="ru-RU" dirty="0" err="1"/>
              <a:t>протилежних</a:t>
            </a:r>
            <a:r>
              <a:rPr lang="ru-RU" dirty="0"/>
              <a:t> </a:t>
            </a:r>
            <a:r>
              <a:rPr lang="ru-RU" dirty="0" err="1"/>
              <a:t>полюсів</a:t>
            </a:r>
            <a:r>
              <a:rPr lang="ru-RU" dirty="0"/>
              <a:t> </a:t>
            </a:r>
            <a:r>
              <a:rPr lang="ru-RU" dirty="0" err="1"/>
              <a:t>клітини</a:t>
            </a:r>
            <a:r>
              <a:rPr lang="ru-RU" dirty="0"/>
              <a:t>. В </a:t>
            </a:r>
            <a:r>
              <a:rPr lang="ru-RU" dirty="0" err="1"/>
              <a:t>результаті</a:t>
            </a:r>
            <a:r>
              <a:rPr lang="ru-RU" dirty="0"/>
              <a:t> </a:t>
            </a:r>
            <a:r>
              <a:rPr lang="ru-RU" dirty="0" err="1"/>
              <a:t>утворюються</a:t>
            </a:r>
            <a:r>
              <a:rPr lang="ru-RU" dirty="0"/>
              <a:t> </a:t>
            </a:r>
            <a:r>
              <a:rPr lang="ru-RU" dirty="0" err="1"/>
              <a:t>яйцеклітини</a:t>
            </a:r>
            <a:r>
              <a:rPr lang="ru-RU" dirty="0"/>
              <a:t> з  22 хромосомами (</a:t>
            </a:r>
            <a:r>
              <a:rPr lang="en-US" dirty="0"/>
              <a:t>O) </a:t>
            </a:r>
            <a:r>
              <a:rPr lang="ru-RU" dirty="0" err="1"/>
              <a:t>або</a:t>
            </a:r>
            <a:r>
              <a:rPr lang="ru-RU" dirty="0"/>
              <a:t> 24 хромосомами (</a:t>
            </a:r>
            <a:r>
              <a:rPr lang="en-US" dirty="0"/>
              <a:t>XX) </a:t>
            </a:r>
            <a:r>
              <a:rPr lang="ru-RU" dirty="0"/>
              <a:t>та </a:t>
            </a:r>
            <a:r>
              <a:rPr lang="ru-RU" dirty="0" err="1"/>
              <a:t>сперматозоїди</a:t>
            </a:r>
            <a:r>
              <a:rPr lang="ru-RU" dirty="0"/>
              <a:t> з 22 (0) </a:t>
            </a:r>
            <a:r>
              <a:rPr lang="ru-RU" dirty="0" err="1"/>
              <a:t>або</a:t>
            </a:r>
            <a:r>
              <a:rPr lang="ru-RU" dirty="0"/>
              <a:t> 24(</a:t>
            </a:r>
            <a:r>
              <a:rPr lang="en-US" dirty="0"/>
              <a:t>XX) </a:t>
            </a:r>
            <a:r>
              <a:rPr lang="ru-RU" dirty="0" err="1"/>
              <a:t>чи</a:t>
            </a:r>
            <a:r>
              <a:rPr lang="ru-RU" dirty="0"/>
              <a:t> 24(</a:t>
            </a:r>
            <a:r>
              <a:rPr lang="en-US" dirty="0"/>
              <a:t>XY) </a:t>
            </a:r>
            <a:r>
              <a:rPr lang="ru-RU" dirty="0"/>
              <a:t>хромосомами.  Коли </a:t>
            </a:r>
            <a:r>
              <a:rPr lang="ru-RU" dirty="0" err="1"/>
              <a:t>нормальний</a:t>
            </a:r>
            <a:r>
              <a:rPr lang="ru-RU" dirty="0"/>
              <a:t> </a:t>
            </a:r>
            <a:r>
              <a:rPr lang="ru-RU" dirty="0" err="1"/>
              <a:t>сперматозоїд</a:t>
            </a:r>
            <a:r>
              <a:rPr lang="ru-RU" dirty="0"/>
              <a:t> з </a:t>
            </a:r>
            <a:r>
              <a:rPr lang="en-US" dirty="0"/>
              <a:t>X-</a:t>
            </a:r>
            <a:r>
              <a:rPr lang="ru-RU" dirty="0"/>
              <a:t>хромосомою </a:t>
            </a:r>
            <a:r>
              <a:rPr lang="ru-RU" dirty="0" err="1"/>
              <a:t>запліднює</a:t>
            </a:r>
            <a:r>
              <a:rPr lang="ru-RU" dirty="0"/>
              <a:t> </a:t>
            </a:r>
            <a:r>
              <a:rPr lang="ru-RU" dirty="0" err="1"/>
              <a:t>яйцеклітину</a:t>
            </a:r>
            <a:r>
              <a:rPr lang="ru-RU" dirty="0"/>
              <a:t> без </a:t>
            </a:r>
            <a:r>
              <a:rPr lang="ru-RU" dirty="0" err="1"/>
              <a:t>статевої</a:t>
            </a:r>
            <a:r>
              <a:rPr lang="ru-RU" dirty="0"/>
              <a:t> </a:t>
            </a:r>
            <a:r>
              <a:rPr lang="ru-RU" dirty="0" err="1"/>
              <a:t>хромосоми</a:t>
            </a:r>
            <a:r>
              <a:rPr lang="ru-RU" dirty="0"/>
              <a:t> ( </a:t>
            </a:r>
            <a:r>
              <a:rPr lang="en-US" dirty="0"/>
              <a:t>O )-</a:t>
            </a:r>
            <a:r>
              <a:rPr lang="ru-RU" dirty="0" err="1"/>
              <a:t>яйцеклітина</a:t>
            </a:r>
            <a:r>
              <a:rPr lang="ru-RU" dirty="0"/>
              <a:t> </a:t>
            </a:r>
            <a:r>
              <a:rPr lang="ru-RU" dirty="0" err="1"/>
              <a:t>або</a:t>
            </a:r>
            <a:r>
              <a:rPr lang="ru-RU" dirty="0"/>
              <a:t> нормальна </a:t>
            </a:r>
            <a:r>
              <a:rPr lang="ru-RU" dirty="0" err="1"/>
              <a:t>яйцеклітина</a:t>
            </a:r>
            <a:r>
              <a:rPr lang="ru-RU" dirty="0"/>
              <a:t> </a:t>
            </a:r>
            <a:r>
              <a:rPr lang="ru-RU" dirty="0" err="1"/>
              <a:t>зливається</a:t>
            </a:r>
            <a:r>
              <a:rPr lang="ru-RU" dirty="0"/>
              <a:t> </a:t>
            </a:r>
            <a:r>
              <a:rPr lang="ru-RU" dirty="0" err="1"/>
              <a:t>із</a:t>
            </a:r>
            <a:r>
              <a:rPr lang="ru-RU" dirty="0"/>
              <a:t> </a:t>
            </a:r>
            <a:r>
              <a:rPr lang="ru-RU" dirty="0" err="1"/>
              <a:t>сперматозоїдом</a:t>
            </a:r>
            <a:r>
              <a:rPr lang="ru-RU" dirty="0"/>
              <a:t> без </a:t>
            </a:r>
            <a:r>
              <a:rPr lang="ru-RU" dirty="0" err="1"/>
              <a:t>статевої</a:t>
            </a:r>
            <a:r>
              <a:rPr lang="ru-RU" dirty="0"/>
              <a:t> </a:t>
            </a:r>
            <a:r>
              <a:rPr lang="ru-RU" dirty="0" err="1"/>
              <a:t>хромосоми</a:t>
            </a:r>
            <a:r>
              <a:rPr lang="ru-RU" dirty="0"/>
              <a:t>, в </a:t>
            </a:r>
            <a:r>
              <a:rPr lang="ru-RU" dirty="0" err="1"/>
              <a:t>результаті</a:t>
            </a:r>
            <a:r>
              <a:rPr lang="ru-RU" dirty="0"/>
              <a:t> </a:t>
            </a:r>
            <a:r>
              <a:rPr lang="ru-RU" dirty="0" err="1"/>
              <a:t>може</a:t>
            </a:r>
            <a:r>
              <a:rPr lang="ru-RU" dirty="0"/>
              <a:t> </a:t>
            </a:r>
            <a:r>
              <a:rPr lang="ru-RU" dirty="0" err="1"/>
              <a:t>утворитися</a:t>
            </a:r>
            <a:r>
              <a:rPr lang="ru-RU" dirty="0"/>
              <a:t> зигота 45,</a:t>
            </a:r>
            <a:r>
              <a:rPr lang="en-US" dirty="0"/>
              <a:t>XO, </a:t>
            </a:r>
            <a:r>
              <a:rPr lang="ru-RU" dirty="0" err="1"/>
              <a:t>що</a:t>
            </a:r>
            <a:r>
              <a:rPr lang="ru-RU" dirty="0"/>
              <a:t> </a:t>
            </a:r>
            <a:r>
              <a:rPr lang="ru-RU" dirty="0" err="1"/>
              <a:t>дасть</a:t>
            </a:r>
            <a:r>
              <a:rPr lang="ru-RU" dirty="0"/>
              <a:t> початок </a:t>
            </a:r>
            <a:r>
              <a:rPr lang="ru-RU" dirty="0" err="1"/>
              <a:t>моносомії</a:t>
            </a:r>
            <a:r>
              <a:rPr lang="ru-RU" dirty="0"/>
              <a:t> </a:t>
            </a:r>
            <a:r>
              <a:rPr lang="en-US" dirty="0"/>
              <a:t>X. </a:t>
            </a:r>
            <a:endParaRPr lang="ru-RU" dirty="0"/>
          </a:p>
        </p:txBody>
      </p:sp>
      <p:sp>
        <p:nvSpPr>
          <p:cNvPr id="3" name="Заголовок 2"/>
          <p:cNvSpPr>
            <a:spLocks noGrp="1"/>
          </p:cNvSpPr>
          <p:nvPr>
            <p:ph type="title"/>
          </p:nvPr>
        </p:nvSpPr>
        <p:spPr/>
        <p:txBody>
          <a:bodyPr>
            <a:normAutofit fontScale="90000"/>
          </a:bodyPr>
          <a:lstStyle/>
          <a:p>
            <a:pPr eaLnBrk="1" fontAlgn="auto" hangingPunct="1">
              <a:spcAft>
                <a:spcPts val="0"/>
              </a:spcAft>
              <a:defRPr/>
            </a:pPr>
            <a:r>
              <a:rPr lang="uk-UA" dirty="0" smtClean="0"/>
              <a:t>Етіологія </a:t>
            </a:r>
            <a:r>
              <a:rPr lang="ru-RU" dirty="0"/>
              <a:t>синдрому </a:t>
            </a:r>
            <a:r>
              <a:rPr lang="ru-RU" dirty="0" err="1"/>
              <a:t>Шерешевського</a:t>
            </a:r>
            <a:r>
              <a:rPr lang="ru-RU" dirty="0"/>
              <a:t>-Тернера</a:t>
            </a:r>
          </a:p>
        </p:txBody>
      </p:sp>
      <p:pic>
        <p:nvPicPr>
          <p:cNvPr id="230403" name="Picture 2" descr="Картинки по запросу развитие в мейозе синдрома шерешевского тернера"/>
          <p:cNvPicPr>
            <a:picLocks noChangeAspect="1" noChangeArrowheads="1"/>
          </p:cNvPicPr>
          <p:nvPr/>
        </p:nvPicPr>
        <p:blipFill>
          <a:blip r:embed="rId2" cstate="print"/>
          <a:srcRect t="6323"/>
          <a:stretch>
            <a:fillRect/>
          </a:stretch>
        </p:blipFill>
        <p:spPr bwMode="auto">
          <a:xfrm>
            <a:off x="4859338" y="1412875"/>
            <a:ext cx="3997325" cy="4249738"/>
          </a:xfrm>
          <a:prstGeom prst="rect">
            <a:avLst/>
          </a:prstGeom>
          <a:noFill/>
          <a:ln w="9525">
            <a:noFill/>
            <a:miter lim="800000"/>
            <a:headEnd/>
            <a:tailEnd/>
          </a:ln>
        </p:spPr>
      </p:pic>
      <p:sp>
        <p:nvSpPr>
          <p:cNvPr id="4" name="Прямоугольник 3"/>
          <p:cNvSpPr/>
          <p:nvPr/>
        </p:nvSpPr>
        <p:spPr>
          <a:xfrm>
            <a:off x="4584982" y="5805264"/>
            <a:ext cx="4572000"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dirty="0" err="1">
                <a:solidFill>
                  <a:prstClr val="black"/>
                </a:solidFill>
              </a:rPr>
              <a:t>Каріотип</a:t>
            </a:r>
            <a:r>
              <a:rPr lang="ru-RU" dirty="0">
                <a:solidFill>
                  <a:prstClr val="black"/>
                </a:solidFill>
              </a:rPr>
              <a:t> </a:t>
            </a:r>
            <a:r>
              <a:rPr lang="ru-RU" dirty="0" err="1">
                <a:solidFill>
                  <a:prstClr val="black"/>
                </a:solidFill>
              </a:rPr>
              <a:t>людини</a:t>
            </a:r>
            <a:r>
              <a:rPr lang="ru-RU" dirty="0">
                <a:solidFill>
                  <a:prstClr val="black"/>
                </a:solidFill>
              </a:rPr>
              <a:t> </a:t>
            </a:r>
            <a:r>
              <a:rPr lang="ru-RU" dirty="0" err="1">
                <a:solidFill>
                  <a:prstClr val="black"/>
                </a:solidFill>
              </a:rPr>
              <a:t>із</a:t>
            </a:r>
            <a:r>
              <a:rPr lang="ru-RU" dirty="0">
                <a:solidFill>
                  <a:prstClr val="black"/>
                </a:solidFill>
              </a:rPr>
              <a:t> </a:t>
            </a:r>
            <a:r>
              <a:rPr lang="ru-RU" dirty="0" err="1">
                <a:solidFill>
                  <a:prstClr val="black"/>
                </a:solidFill>
              </a:rPr>
              <a:t>захворюванням</a:t>
            </a:r>
            <a:r>
              <a:rPr lang="ru-RU" dirty="0">
                <a:solidFill>
                  <a:prstClr val="black"/>
                </a:solidFill>
              </a:rPr>
              <a:t> </a:t>
            </a:r>
            <a:r>
              <a:rPr lang="ru-RU" dirty="0" err="1">
                <a:solidFill>
                  <a:prstClr val="black"/>
                </a:solidFill>
              </a:rPr>
              <a:t>Шеришевського</a:t>
            </a:r>
            <a:r>
              <a:rPr lang="ru-RU" dirty="0">
                <a:solidFill>
                  <a:prstClr val="black"/>
                </a:solidFill>
              </a:rPr>
              <a:t>)</a:t>
            </a:r>
            <a:r>
              <a:rPr lang="ru-RU" dirty="0" err="1">
                <a:solidFill>
                  <a:prstClr val="black"/>
                </a:solidFill>
              </a:rPr>
              <a:t>тернера</a:t>
            </a:r>
            <a:endParaRPr lang="ru-RU" dirty="0">
              <a:solidFill>
                <a:prstClr val="black"/>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Объект 1"/>
          <p:cNvSpPr>
            <a:spLocks noGrp="1"/>
          </p:cNvSpPr>
          <p:nvPr>
            <p:ph idx="1"/>
          </p:nvPr>
        </p:nvSpPr>
        <p:spPr>
          <a:xfrm>
            <a:off x="0" y="1481138"/>
            <a:ext cx="8964613" cy="4900612"/>
          </a:xfrm>
        </p:spPr>
        <p:txBody>
          <a:bodyPr/>
          <a:lstStyle/>
          <a:p>
            <a:pPr eaLnBrk="1" hangingPunct="1"/>
            <a:r>
              <a:rPr lang="ru-RU" sz="1600" smtClean="0"/>
              <a:t>Молекулярний аналіз також дозволив точно визначити специфічні гени, що відповідають за фенотип при синдромі Тернера. Наприклад, мутація в гені </a:t>
            </a:r>
            <a:r>
              <a:rPr lang="en-US" sz="1600" smtClean="0"/>
              <a:t>SHOX </a:t>
            </a:r>
            <a:r>
              <a:rPr lang="ru-RU" sz="1600" smtClean="0"/>
              <a:t>спричиняє низький зріст. Даний ген локалізований в дистальному сегменті Х-хромосоми та в короткому плечі </a:t>
            </a:r>
            <a:r>
              <a:rPr lang="en-US" sz="1600" smtClean="0"/>
              <a:t>Y-</a:t>
            </a:r>
            <a:r>
              <a:rPr lang="ru-RU" sz="1600" smtClean="0"/>
              <a:t>хромосоми (у псевдоаутосомному регіоні, що не зазнає Х-інактивації). Отже, даний ген зазнає нормальної транскрипції, перебуваючи у двох копіях в чоловіків та жінок. Так, як хворі з синдромом Тернера мають лише одну копію цього гена, то вони мають високу ймовірність розвитку низької статури.</a:t>
            </a:r>
          </a:p>
          <a:p>
            <a:pPr eaLnBrk="1" hangingPunct="1"/>
            <a:r>
              <a:rPr lang="ru-RU" sz="1600" smtClean="0"/>
              <a:t>На відміну від трисомій, вік матері не впливає на частоту народжених з синдромом Шерешевського-Тернера.</a:t>
            </a:r>
          </a:p>
          <a:p>
            <a:pPr eaLnBrk="1" hangingPunct="1"/>
            <a:r>
              <a:rPr lang="ru-RU" sz="1600" smtClean="0"/>
              <a:t>Оскільки хворі мають тільки одну Х-хромосому,вони є гемізиготними за Х-зчепленими генами, подібно до чоловіків. Тому такі пацієнти частіше, ніж жінки з каріотипом 46,</a:t>
            </a:r>
            <a:r>
              <a:rPr lang="en-US" sz="1600" smtClean="0"/>
              <a:t>XX </a:t>
            </a:r>
            <a:r>
              <a:rPr lang="ru-RU" sz="1600" smtClean="0"/>
              <a:t>хворіють захворюваннями, зчепленими з Х-хромосомою (дальтонізм та інші).</a:t>
            </a:r>
          </a:p>
          <a:p>
            <a:pPr eaLnBrk="1" hangingPunct="1"/>
            <a:r>
              <a:rPr lang="ru-RU" sz="1600" smtClean="0"/>
              <a:t>Отже, діагностика синдрому Тернера ґрунтується на клінічній картині, даних каріотипування та визначенні статевого хроматину (він відсутній у хворих, на відміну від здорових жінок, де його знаходять більш ніж у 20 % соматичних клітин). </a:t>
            </a:r>
          </a:p>
        </p:txBody>
      </p:sp>
      <p:sp>
        <p:nvSpPr>
          <p:cNvPr id="3" name="Заголовок 2"/>
          <p:cNvSpPr>
            <a:spLocks noGrp="1"/>
          </p:cNvSpPr>
          <p:nvPr>
            <p:ph type="title"/>
          </p:nvPr>
        </p:nvSpPr>
        <p:spPr/>
        <p:txBody>
          <a:bodyPr>
            <a:normAutofit fontScale="90000"/>
          </a:bodyPr>
          <a:lstStyle/>
          <a:p>
            <a:pPr eaLnBrk="1" fontAlgn="auto" hangingPunct="1">
              <a:spcAft>
                <a:spcPts val="0"/>
              </a:spcAft>
              <a:defRPr/>
            </a:pPr>
            <a:r>
              <a:rPr lang="uk-UA" dirty="0" smtClean="0"/>
              <a:t>Діагностування </a:t>
            </a:r>
            <a:r>
              <a:rPr lang="uk-UA" dirty="0" err="1" smtClean="0"/>
              <a:t>синдрома</a:t>
            </a:r>
            <a:r>
              <a:rPr lang="uk-UA" dirty="0" smtClean="0"/>
              <a:t> </a:t>
            </a:r>
            <a:r>
              <a:rPr lang="ru-RU" dirty="0" err="1"/>
              <a:t>Шерешевського</a:t>
            </a:r>
            <a:r>
              <a:rPr lang="ru-RU" dirty="0"/>
              <a:t>-Тернера</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0000" lnSpcReduction="20000"/>
          </a:bodyPr>
          <a:lstStyle/>
          <a:p>
            <a:pPr marL="420624" indent="-384048" eaLnBrk="1" fontAlgn="auto" hangingPunct="1">
              <a:spcAft>
                <a:spcPts val="0"/>
              </a:spcAft>
              <a:buFont typeface="Wingdings 2"/>
              <a:buChar char=""/>
              <a:defRPr/>
            </a:pPr>
            <a:r>
              <a:rPr lang="ru-RU" dirty="0"/>
              <a:t>1.      Для </a:t>
            </a:r>
            <a:r>
              <a:rPr lang="ru-RU" dirty="0" err="1"/>
              <a:t>стимуляції</a:t>
            </a:r>
            <a:r>
              <a:rPr lang="ru-RU" dirty="0"/>
              <a:t> росту </a:t>
            </a:r>
            <a:r>
              <a:rPr lang="ru-RU" dirty="0" err="1"/>
              <a:t>призначають</a:t>
            </a:r>
            <a:r>
              <a:rPr lang="ru-RU" dirty="0"/>
              <a:t> </a:t>
            </a:r>
            <a:r>
              <a:rPr lang="ru-RU" dirty="0" err="1"/>
              <a:t>соматотропін</a:t>
            </a:r>
            <a:r>
              <a:rPr lang="ru-RU" dirty="0"/>
              <a:t>.</a:t>
            </a:r>
          </a:p>
          <a:p>
            <a:pPr marL="420624" indent="-384048" eaLnBrk="1" fontAlgn="auto" hangingPunct="1">
              <a:spcAft>
                <a:spcPts val="0"/>
              </a:spcAft>
              <a:buFont typeface="Wingdings 2"/>
              <a:buChar char=""/>
              <a:defRPr/>
            </a:pPr>
            <a:r>
              <a:rPr lang="ru-RU" dirty="0"/>
              <a:t>2.      У </a:t>
            </a:r>
            <a:r>
              <a:rPr lang="ru-RU" dirty="0" err="1"/>
              <a:t>препубертатний</a:t>
            </a:r>
            <a:r>
              <a:rPr lang="ru-RU" dirty="0"/>
              <a:t> та </a:t>
            </a:r>
            <a:r>
              <a:rPr lang="ru-RU" dirty="0" err="1"/>
              <a:t>пубертатний</a:t>
            </a:r>
            <a:r>
              <a:rPr lang="ru-RU" dirty="0"/>
              <a:t> </a:t>
            </a:r>
            <a:r>
              <a:rPr lang="ru-RU" dirty="0" err="1"/>
              <a:t>періоди</a:t>
            </a:r>
            <a:r>
              <a:rPr lang="ru-RU" dirty="0"/>
              <a:t> для </a:t>
            </a:r>
            <a:r>
              <a:rPr lang="ru-RU" dirty="0" err="1"/>
              <a:t>фемінізації</a:t>
            </a:r>
            <a:r>
              <a:rPr lang="ru-RU" dirty="0"/>
              <a:t> </a:t>
            </a:r>
            <a:r>
              <a:rPr lang="ru-RU" dirty="0" err="1"/>
              <a:t>зовнішності</a:t>
            </a:r>
            <a:r>
              <a:rPr lang="ru-RU" dirty="0"/>
              <a:t> </a:t>
            </a:r>
            <a:r>
              <a:rPr lang="ru-RU" dirty="0" err="1"/>
              <a:t>проводять</a:t>
            </a:r>
            <a:r>
              <a:rPr lang="ru-RU" dirty="0"/>
              <a:t> </a:t>
            </a:r>
            <a:r>
              <a:rPr lang="ru-RU" dirty="0" err="1"/>
              <a:t>терапію</a:t>
            </a:r>
            <a:r>
              <a:rPr lang="ru-RU" dirty="0"/>
              <a:t> </a:t>
            </a:r>
            <a:r>
              <a:rPr lang="ru-RU" dirty="0" err="1"/>
              <a:t>естрогенами</a:t>
            </a:r>
            <a:r>
              <a:rPr lang="ru-RU" dirty="0"/>
              <a:t>.</a:t>
            </a:r>
          </a:p>
          <a:p>
            <a:pPr marL="420624" indent="-384048" eaLnBrk="1" fontAlgn="auto" hangingPunct="1">
              <a:spcAft>
                <a:spcPts val="0"/>
              </a:spcAft>
              <a:buFont typeface="Wingdings 2"/>
              <a:buChar char=""/>
              <a:defRPr/>
            </a:pPr>
            <a:r>
              <a:rPr lang="ru-RU" dirty="0"/>
              <a:t>3.      </a:t>
            </a:r>
            <a:r>
              <a:rPr lang="ru-RU" dirty="0" err="1"/>
              <a:t>Естроген-гестагенні</a:t>
            </a:r>
            <a:r>
              <a:rPr lang="ru-RU" dirty="0"/>
              <a:t> </a:t>
            </a:r>
            <a:r>
              <a:rPr lang="ru-RU" dirty="0" err="1"/>
              <a:t>препарати</a:t>
            </a:r>
            <a:r>
              <a:rPr lang="ru-RU" dirty="0"/>
              <a:t> </a:t>
            </a:r>
            <a:r>
              <a:rPr lang="ru-RU" dirty="0" err="1"/>
              <a:t>дорослим</a:t>
            </a:r>
            <a:r>
              <a:rPr lang="ru-RU" dirty="0"/>
              <a:t> </a:t>
            </a:r>
            <a:r>
              <a:rPr lang="ru-RU" dirty="0" err="1"/>
              <a:t>призначають</a:t>
            </a:r>
            <a:r>
              <a:rPr lang="ru-RU" dirty="0"/>
              <a:t> на все </a:t>
            </a:r>
            <a:r>
              <a:rPr lang="ru-RU" dirty="0" err="1"/>
              <a:t>життя</a:t>
            </a:r>
            <a:r>
              <a:rPr lang="ru-RU" dirty="0"/>
              <a:t> до </a:t>
            </a:r>
            <a:r>
              <a:rPr lang="ru-RU" dirty="0" err="1"/>
              <a:t>вікової</a:t>
            </a:r>
            <a:r>
              <a:rPr lang="ru-RU" dirty="0"/>
              <a:t> </a:t>
            </a:r>
            <a:r>
              <a:rPr lang="ru-RU" dirty="0" err="1"/>
              <a:t>межі</a:t>
            </a:r>
            <a:r>
              <a:rPr lang="ru-RU" dirty="0"/>
              <a:t>, коли повинен </a:t>
            </a:r>
            <a:r>
              <a:rPr lang="ru-RU" dirty="0" err="1"/>
              <a:t>наступити</a:t>
            </a:r>
            <a:r>
              <a:rPr lang="ru-RU" dirty="0"/>
              <a:t> </a:t>
            </a:r>
            <a:r>
              <a:rPr lang="ru-RU" dirty="0" err="1"/>
              <a:t>фізіологічний</a:t>
            </a:r>
            <a:r>
              <a:rPr lang="ru-RU" dirty="0"/>
              <a:t> </a:t>
            </a:r>
            <a:r>
              <a:rPr lang="ru-RU" dirty="0" err="1"/>
              <a:t>клімакс</a:t>
            </a:r>
            <a:r>
              <a:rPr lang="ru-RU" dirty="0"/>
              <a:t>.</a:t>
            </a:r>
          </a:p>
          <a:p>
            <a:pPr marL="420624" indent="-384048" eaLnBrk="1" fontAlgn="auto" hangingPunct="1">
              <a:spcAft>
                <a:spcPts val="0"/>
              </a:spcAft>
              <a:buFont typeface="Wingdings 2"/>
              <a:buChar char=""/>
              <a:defRPr/>
            </a:pPr>
            <a:r>
              <a:rPr lang="ru-RU" dirty="0"/>
              <a:t>4.      </a:t>
            </a:r>
            <a:r>
              <a:rPr lang="ru-RU" dirty="0" err="1"/>
              <a:t>Хірургічна</a:t>
            </a:r>
            <a:r>
              <a:rPr lang="ru-RU" dirty="0"/>
              <a:t> </a:t>
            </a:r>
            <a:r>
              <a:rPr lang="ru-RU" dirty="0" err="1"/>
              <a:t>корекція</a:t>
            </a:r>
            <a:r>
              <a:rPr lang="ru-RU" dirty="0"/>
              <a:t> </a:t>
            </a:r>
            <a:r>
              <a:rPr lang="ru-RU" dirty="0" err="1"/>
              <a:t>фізичних</a:t>
            </a:r>
            <a:r>
              <a:rPr lang="ru-RU" dirty="0"/>
              <a:t> </a:t>
            </a:r>
            <a:r>
              <a:rPr lang="ru-RU" dirty="0" err="1"/>
              <a:t>вад</a:t>
            </a:r>
            <a:r>
              <a:rPr lang="ru-RU" dirty="0"/>
              <a:t> (</a:t>
            </a:r>
            <a:r>
              <a:rPr lang="ru-RU" dirty="0" err="1"/>
              <a:t>крилоподібні</a:t>
            </a:r>
            <a:r>
              <a:rPr lang="ru-RU" dirty="0"/>
              <a:t> складки, </a:t>
            </a:r>
            <a:r>
              <a:rPr lang="ru-RU" dirty="0" err="1"/>
              <a:t>недорозвиток</a:t>
            </a:r>
            <a:r>
              <a:rPr lang="ru-RU" dirty="0"/>
              <a:t> </a:t>
            </a:r>
            <a:r>
              <a:rPr lang="ru-RU" dirty="0" err="1"/>
              <a:t>зовнішніх</a:t>
            </a:r>
            <a:r>
              <a:rPr lang="ru-RU" dirty="0"/>
              <a:t> </a:t>
            </a:r>
            <a:r>
              <a:rPr lang="ru-RU" dirty="0" err="1"/>
              <a:t>геніталій</a:t>
            </a:r>
            <a:r>
              <a:rPr lang="ru-RU" dirty="0"/>
              <a:t>, </a:t>
            </a:r>
            <a:r>
              <a:rPr lang="ru-RU" dirty="0" err="1"/>
              <a:t>видалення</a:t>
            </a:r>
            <a:r>
              <a:rPr lang="ru-RU" dirty="0"/>
              <a:t> </a:t>
            </a:r>
            <a:r>
              <a:rPr lang="ru-RU" dirty="0" err="1"/>
              <a:t>залишків</a:t>
            </a:r>
            <a:r>
              <a:rPr lang="ru-RU" dirty="0"/>
              <a:t> </a:t>
            </a:r>
            <a:r>
              <a:rPr lang="ru-RU" dirty="0" err="1"/>
              <a:t>статевого</a:t>
            </a:r>
            <a:r>
              <a:rPr lang="ru-RU" dirty="0"/>
              <a:t> тяжа, </a:t>
            </a:r>
            <a:r>
              <a:rPr lang="ru-RU" dirty="0" err="1"/>
              <a:t>якщо</a:t>
            </a:r>
            <a:r>
              <a:rPr lang="ru-RU" dirty="0"/>
              <a:t> в </a:t>
            </a:r>
            <a:r>
              <a:rPr lang="ru-RU" dirty="0" err="1"/>
              <a:t>каріотипі</a:t>
            </a:r>
            <a:r>
              <a:rPr lang="ru-RU" dirty="0"/>
              <a:t> є </a:t>
            </a:r>
            <a:r>
              <a:rPr lang="en-US" dirty="0"/>
              <a:t>Y-</a:t>
            </a:r>
            <a:r>
              <a:rPr lang="ru-RU" dirty="0"/>
              <a:t>хромосома).</a:t>
            </a:r>
          </a:p>
          <a:p>
            <a:pPr marL="420624" indent="-384048" eaLnBrk="1" fontAlgn="auto" hangingPunct="1">
              <a:spcAft>
                <a:spcPts val="0"/>
              </a:spcAft>
              <a:buFont typeface="Wingdings 2"/>
              <a:buChar char=""/>
              <a:defRPr/>
            </a:pPr>
            <a:r>
              <a:rPr lang="ru-RU" dirty="0" err="1"/>
              <a:t>Повторний</a:t>
            </a:r>
            <a:r>
              <a:rPr lang="ru-RU" dirty="0"/>
              <a:t> </a:t>
            </a:r>
            <a:r>
              <a:rPr lang="ru-RU" dirty="0" err="1"/>
              <a:t>ризик</a:t>
            </a:r>
            <a:r>
              <a:rPr lang="ru-RU" dirty="0"/>
              <a:t> </a:t>
            </a:r>
            <a:r>
              <a:rPr lang="ru-RU" dirty="0" err="1"/>
              <a:t>народження</a:t>
            </a:r>
            <a:r>
              <a:rPr lang="ru-RU" dirty="0"/>
              <a:t> </a:t>
            </a:r>
            <a:r>
              <a:rPr lang="ru-RU" dirty="0" err="1"/>
              <a:t>хворої</a:t>
            </a:r>
            <a:r>
              <a:rPr lang="ru-RU" dirty="0"/>
              <a:t> </a:t>
            </a:r>
            <a:r>
              <a:rPr lang="ru-RU" dirty="0" err="1"/>
              <a:t>дитини</a:t>
            </a:r>
            <a:r>
              <a:rPr lang="ru-RU" dirty="0"/>
              <a:t> з синдромом Тернера в </a:t>
            </a:r>
            <a:r>
              <a:rPr lang="ru-RU" dirty="0" err="1"/>
              <a:t>родині</a:t>
            </a:r>
            <a:r>
              <a:rPr lang="ru-RU" dirty="0"/>
              <a:t> при нормальному </a:t>
            </a:r>
            <a:r>
              <a:rPr lang="ru-RU" dirty="0" err="1"/>
              <a:t>каріотипі</a:t>
            </a:r>
            <a:r>
              <a:rPr lang="ru-RU" dirty="0"/>
              <a:t> </a:t>
            </a:r>
            <a:r>
              <a:rPr lang="ru-RU" dirty="0" err="1"/>
              <a:t>батьків</a:t>
            </a:r>
            <a:r>
              <a:rPr lang="ru-RU" dirty="0"/>
              <a:t> не </a:t>
            </a:r>
            <a:r>
              <a:rPr lang="ru-RU" dirty="0" err="1"/>
              <a:t>перевищує</a:t>
            </a:r>
            <a:r>
              <a:rPr lang="ru-RU" dirty="0"/>
              <a:t> 1 % .</a:t>
            </a:r>
          </a:p>
          <a:p>
            <a:pPr marL="420624" indent="-384048" eaLnBrk="1" fontAlgn="auto" hangingPunct="1">
              <a:spcAft>
                <a:spcPts val="0"/>
              </a:spcAft>
              <a:buFont typeface="Wingdings 2"/>
              <a:buChar char=""/>
              <a:defRPr/>
            </a:pPr>
            <a:endParaRPr lang="ru-RU" dirty="0"/>
          </a:p>
        </p:txBody>
      </p:sp>
      <p:sp>
        <p:nvSpPr>
          <p:cNvPr id="3" name="Заголовок 2"/>
          <p:cNvSpPr>
            <a:spLocks noGrp="1"/>
          </p:cNvSpPr>
          <p:nvPr>
            <p:ph type="title"/>
          </p:nvPr>
        </p:nvSpPr>
        <p:spPr/>
        <p:txBody>
          <a:bodyPr>
            <a:normAutofit fontScale="90000"/>
          </a:bodyPr>
          <a:lstStyle/>
          <a:p>
            <a:pPr eaLnBrk="1" fontAlgn="auto" hangingPunct="1">
              <a:spcAft>
                <a:spcPts val="0"/>
              </a:spcAft>
              <a:defRPr/>
            </a:pPr>
            <a:r>
              <a:rPr lang="ru-RU" dirty="0" err="1" smtClean="0"/>
              <a:t>Лікування</a:t>
            </a:r>
            <a:r>
              <a:rPr lang="ru-RU" dirty="0" smtClean="0"/>
              <a:t> синдрому </a:t>
            </a:r>
            <a:r>
              <a:rPr lang="ru-RU" dirty="0" err="1"/>
              <a:t>Шерешевського</a:t>
            </a:r>
            <a:r>
              <a:rPr lang="ru-RU" dirty="0"/>
              <a:t>-Тернера</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3"/>
          <p:cNvPicPr>
            <a:picLocks noChangeAspect="1" noChangeArrowheads="1"/>
          </p:cNvPicPr>
          <p:nvPr/>
        </p:nvPicPr>
        <p:blipFill>
          <a:blip r:embed="rId2" cstate="print"/>
          <a:srcRect/>
          <a:stretch>
            <a:fillRect/>
          </a:stretch>
        </p:blipFill>
        <p:spPr bwMode="auto">
          <a:xfrm>
            <a:off x="179388" y="188913"/>
            <a:ext cx="4473575" cy="5702300"/>
          </a:xfrm>
          <a:prstGeom prst="rect">
            <a:avLst/>
          </a:prstGeom>
          <a:noFill/>
          <a:ln w="9525">
            <a:noFill/>
            <a:miter lim="800000"/>
            <a:headEnd/>
            <a:tailEnd/>
          </a:ln>
        </p:spPr>
      </p:pic>
      <p:sp>
        <p:nvSpPr>
          <p:cNvPr id="233474" name="Прямоугольник 2"/>
          <p:cNvSpPr>
            <a:spLocks noChangeArrowheads="1"/>
          </p:cNvSpPr>
          <p:nvPr/>
        </p:nvSpPr>
        <p:spPr bwMode="auto">
          <a:xfrm>
            <a:off x="539750" y="5907088"/>
            <a:ext cx="8129588" cy="708025"/>
          </a:xfrm>
          <a:prstGeom prst="rect">
            <a:avLst/>
          </a:prstGeom>
          <a:noFill/>
          <a:ln w="9525">
            <a:noFill/>
            <a:miter lim="800000"/>
            <a:headEnd/>
            <a:tailEnd/>
          </a:ln>
        </p:spPr>
        <p:txBody>
          <a:bodyPr>
            <a:spAutoFit/>
          </a:bodyPr>
          <a:lstStyle/>
          <a:p>
            <a:r>
              <a:rPr lang="ru-RU" altLang="uk-UA" sz="2000">
                <a:solidFill>
                  <a:srgbClr val="FF0000"/>
                </a:solidFill>
              </a:rPr>
              <a:t>Каріотип жінки із синдромом Шерешевського- Тернера</a:t>
            </a:r>
          </a:p>
          <a:p>
            <a:r>
              <a:rPr lang="ru-RU" altLang="uk-UA" sz="2000">
                <a:solidFill>
                  <a:srgbClr val="FF0000"/>
                </a:solidFill>
              </a:rPr>
              <a:t> 45, XO</a:t>
            </a:r>
          </a:p>
        </p:txBody>
      </p:sp>
      <p:pic>
        <p:nvPicPr>
          <p:cNvPr id="233475" name="Picture 4"/>
          <p:cNvPicPr>
            <a:picLocks noChangeAspect="1" noChangeArrowheads="1"/>
          </p:cNvPicPr>
          <p:nvPr/>
        </p:nvPicPr>
        <p:blipFill>
          <a:blip r:embed="rId3" cstate="print"/>
          <a:srcRect l="51801"/>
          <a:stretch>
            <a:fillRect/>
          </a:stretch>
        </p:blipFill>
        <p:spPr bwMode="auto">
          <a:xfrm>
            <a:off x="4775200" y="3044825"/>
            <a:ext cx="4056063" cy="2782888"/>
          </a:xfrm>
          <a:prstGeom prst="rect">
            <a:avLst/>
          </a:prstGeom>
          <a:noFill/>
          <a:ln w="9525">
            <a:noFill/>
            <a:miter lim="800000"/>
            <a:headEnd/>
            <a:tailEnd/>
          </a:ln>
        </p:spPr>
      </p:pic>
      <p:pic>
        <p:nvPicPr>
          <p:cNvPr id="233476" name="Picture 5"/>
          <p:cNvPicPr>
            <a:picLocks noChangeAspect="1" noChangeArrowheads="1"/>
          </p:cNvPicPr>
          <p:nvPr/>
        </p:nvPicPr>
        <p:blipFill>
          <a:blip r:embed="rId3" cstate="print"/>
          <a:srcRect r="50000"/>
          <a:stretch>
            <a:fillRect/>
          </a:stretch>
        </p:blipFill>
        <p:spPr bwMode="auto">
          <a:xfrm>
            <a:off x="4716463" y="203200"/>
            <a:ext cx="4114800" cy="272097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noChangeArrowheads="1"/>
          </p:cNvPicPr>
          <p:nvPr/>
        </p:nvPicPr>
        <p:blipFill>
          <a:blip r:embed="rId2" cstate="print"/>
          <a:srcRect l="5077" t="12598" r="8565" b="5351"/>
          <a:stretch>
            <a:fillRect/>
          </a:stretch>
        </p:blipFill>
        <p:spPr bwMode="auto">
          <a:xfrm>
            <a:off x="179388" y="333375"/>
            <a:ext cx="8640762" cy="615632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Прямоугольник 1"/>
          <p:cNvSpPr>
            <a:spLocks noChangeArrowheads="1"/>
          </p:cNvSpPr>
          <p:nvPr/>
        </p:nvSpPr>
        <p:spPr bwMode="auto">
          <a:xfrm>
            <a:off x="787400" y="1233488"/>
            <a:ext cx="8054975" cy="4283075"/>
          </a:xfrm>
          <a:prstGeom prst="rect">
            <a:avLst/>
          </a:prstGeom>
          <a:noFill/>
          <a:ln w="9525">
            <a:noFill/>
            <a:miter lim="800000"/>
            <a:headEnd/>
            <a:tailEnd/>
          </a:ln>
        </p:spPr>
        <p:txBody>
          <a:bodyPr>
            <a:spAutoFit/>
          </a:bodyPr>
          <a:lstStyle/>
          <a:p>
            <a:pPr marL="292100" indent="-165100" algn="just">
              <a:spcAft>
                <a:spcPts val="600"/>
              </a:spcAft>
            </a:pPr>
            <a:r>
              <a:rPr lang="uk-UA" sz="2000">
                <a:latin typeface="Times New Roman" pitchFamily="18" charset="0"/>
                <a:cs typeface="Times New Roman" pitchFamily="18" charset="0"/>
              </a:rPr>
              <a:t>Отже, репарація відбувається за допомогою ферментів репараз:</a:t>
            </a:r>
          </a:p>
          <a:p>
            <a:pPr marL="292100" indent="-165100" algn="just">
              <a:spcAft>
                <a:spcPts val="600"/>
              </a:spcAft>
            </a:pPr>
            <a:r>
              <a:rPr lang="uk-UA" sz="2000">
                <a:latin typeface="Times New Roman" pitchFamily="18" charset="0"/>
                <a:cs typeface="Times New Roman" pitchFamily="18" charset="0"/>
              </a:rPr>
              <a:t>- репараза 1 (Р-1-терапевт) — рухається ланцюгом ДНК і виявляє</a:t>
            </a:r>
          </a:p>
          <a:p>
            <a:pPr marL="292100" indent="-165100">
              <a:spcAft>
                <a:spcPts val="600"/>
              </a:spcAft>
            </a:pPr>
            <a:r>
              <a:rPr lang="uk-UA" sz="2000">
                <a:latin typeface="Times New Roman" pitchFamily="18" charset="0"/>
                <a:cs typeface="Times New Roman" pitchFamily="18" charset="0"/>
              </a:rPr>
              <a:t>ушкодження;</a:t>
            </a:r>
          </a:p>
          <a:p>
            <a:pPr marL="292100" indent="-165100" algn="just">
              <a:spcAft>
                <a:spcPts val="600"/>
              </a:spcAft>
              <a:buClr>
                <a:srgbClr val="000000"/>
              </a:buClr>
              <a:buSzPts val="900"/>
              <a:buFont typeface="Arial" charset="0"/>
              <a:buChar char="—"/>
            </a:pPr>
            <a:r>
              <a:rPr lang="uk-UA" sz="2000">
                <a:latin typeface="Times New Roman" pitchFamily="18" charset="0"/>
                <a:cs typeface="Times New Roman" pitchFamily="18" charset="0"/>
              </a:rPr>
              <a:t>репараза 2 (Р-2-хірург) — вирізає ушкоджену ділянку ДНК;</a:t>
            </a:r>
          </a:p>
          <a:p>
            <a:pPr marL="292100" indent="-165100" algn="just">
              <a:spcAft>
                <a:spcPts val="600"/>
              </a:spcAft>
              <a:buClr>
                <a:srgbClr val="000000"/>
              </a:buClr>
              <a:buSzPts val="900"/>
              <a:buFont typeface="Arial" charset="0"/>
              <a:buChar char="—"/>
            </a:pPr>
            <a:r>
              <a:rPr lang="uk-UA" sz="2000">
                <a:latin typeface="Times New Roman" pitchFamily="18" charset="0"/>
                <a:cs typeface="Times New Roman" pitchFamily="18" charset="0"/>
              </a:rPr>
              <a:t>репараза 3 (Р-3) — відновлює ушкоджену ділянку ДНК;</a:t>
            </a:r>
          </a:p>
          <a:p>
            <a:pPr marL="292100" indent="-165100" algn="just">
              <a:spcAft>
                <a:spcPts val="600"/>
              </a:spcAft>
              <a:buClr>
                <a:srgbClr val="000000"/>
              </a:buClr>
              <a:buSzPts val="900"/>
              <a:buFont typeface="Arial" charset="0"/>
              <a:buChar char="—"/>
            </a:pPr>
            <a:r>
              <a:rPr lang="uk-UA" sz="2000">
                <a:latin typeface="Times New Roman" pitchFamily="18" charset="0"/>
                <a:cs typeface="Times New Roman" pitchFamily="18" charset="0"/>
              </a:rPr>
              <a:t>репараза 4 (Р-4) — з’єднує відновлені кінці.</a:t>
            </a:r>
          </a:p>
          <a:p>
            <a:pPr marL="292100" indent="-165100">
              <a:spcAft>
                <a:spcPts val="600"/>
              </a:spcAft>
            </a:pPr>
            <a:r>
              <a:rPr lang="uk-UA" sz="2000">
                <a:latin typeface="Times New Roman" pitchFamily="18" charset="0"/>
                <a:cs typeface="Times New Roman" pitchFamily="18" charset="0"/>
              </a:rPr>
              <a:t>Репарація забезпечує стабільність генетичного матеріалу. Більшість ушкоджень ДНК, які виникають унаслідок дії мутагенних чинників, усувається за допомогою механізмів репарації.</a:t>
            </a:r>
          </a:p>
          <a:p>
            <a:pPr marL="292100" indent="-165100">
              <a:spcAft>
                <a:spcPts val="600"/>
              </a:spcAft>
            </a:pPr>
            <a:r>
              <a:rPr lang="uk-UA" sz="2000">
                <a:latin typeface="Times New Roman" pitchFamily="18" charset="0"/>
                <a:cs typeface="Times New Roman" pitchFamily="18" charset="0"/>
              </a:rPr>
              <a:t>При ушкоджені механізмів репарації виникають спадкові хвороби: пігментна ксеродерма, анемія, синдром Фанконі, синдром Блюма, злоякісні новоутворення.</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p:cNvPicPr>
            <a:picLocks noChangeAspect="1" noChangeArrowheads="1"/>
          </p:cNvPicPr>
          <p:nvPr/>
        </p:nvPicPr>
        <p:blipFill>
          <a:blip r:embed="rId2" cstate="print"/>
          <a:srcRect l="4462" t="33929" r="5077" b="8907"/>
          <a:stretch>
            <a:fillRect/>
          </a:stretch>
        </p:blipFill>
        <p:spPr bwMode="auto">
          <a:xfrm>
            <a:off x="323850" y="404813"/>
            <a:ext cx="8509000" cy="4032250"/>
          </a:xfrm>
          <a:prstGeom prst="rect">
            <a:avLst/>
          </a:prstGeom>
          <a:noFill/>
          <a:ln w="9525">
            <a:noFill/>
            <a:miter lim="800000"/>
            <a:headEnd/>
            <a:tailEnd/>
          </a:ln>
        </p:spPr>
      </p:pic>
      <p:sp>
        <p:nvSpPr>
          <p:cNvPr id="235522" name="Прямоугольник 3"/>
          <p:cNvSpPr>
            <a:spLocks noChangeArrowheads="1"/>
          </p:cNvSpPr>
          <p:nvPr/>
        </p:nvSpPr>
        <p:spPr bwMode="auto">
          <a:xfrm>
            <a:off x="323850" y="5805488"/>
            <a:ext cx="8569325" cy="522287"/>
          </a:xfrm>
          <a:prstGeom prst="rect">
            <a:avLst/>
          </a:prstGeom>
          <a:noFill/>
          <a:ln w="9525">
            <a:noFill/>
            <a:miter lim="800000"/>
            <a:headEnd/>
            <a:tailEnd/>
          </a:ln>
        </p:spPr>
        <p:txBody>
          <a:bodyPr>
            <a:spAutoFit/>
          </a:bodyPr>
          <a:lstStyle/>
          <a:p>
            <a:r>
              <a:rPr lang="ru-RU" altLang="uk-UA" sz="2800">
                <a:solidFill>
                  <a:srgbClr val="FF0000"/>
                </a:solidFill>
              </a:rPr>
              <a:t>Птер</a:t>
            </a:r>
            <a:r>
              <a:rPr lang="en-US" altLang="uk-UA" sz="2800">
                <a:solidFill>
                  <a:srgbClr val="FF0000"/>
                </a:solidFill>
              </a:rPr>
              <a:t>i</a:t>
            </a:r>
            <a:r>
              <a:rPr lang="ru-RU" altLang="uk-UA" sz="2800">
                <a:solidFill>
                  <a:srgbClr val="FF0000"/>
                </a:solidFill>
              </a:rPr>
              <a:t>г</a:t>
            </a:r>
            <a:r>
              <a:rPr lang="en-US" altLang="uk-UA" sz="2800">
                <a:solidFill>
                  <a:srgbClr val="FF0000"/>
                </a:solidFill>
              </a:rPr>
              <a:t>i</a:t>
            </a:r>
            <a:r>
              <a:rPr lang="ru-RU" altLang="uk-UA" sz="2800">
                <a:solidFill>
                  <a:srgbClr val="FF0000"/>
                </a:solidFill>
              </a:rPr>
              <a:t>ум – основний  симптом</a:t>
            </a:r>
          </a:p>
        </p:txBody>
      </p:sp>
    </p:spTree>
  </p:cSld>
  <p:clrMapOvr>
    <a:masterClrMapping/>
  </p:clrMapOvr>
  <p:transition spd="slow">
    <p:pull/>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3"/>
          <p:cNvPicPr>
            <a:picLocks noChangeAspect="1" noChangeArrowheads="1"/>
          </p:cNvPicPr>
          <p:nvPr/>
        </p:nvPicPr>
        <p:blipFill>
          <a:blip r:embed="rId2" cstate="print"/>
          <a:srcRect l="6306" t="38307" r="4872" b="8633"/>
          <a:stretch>
            <a:fillRect/>
          </a:stretch>
        </p:blipFill>
        <p:spPr bwMode="auto">
          <a:xfrm>
            <a:off x="179388" y="260350"/>
            <a:ext cx="8569325" cy="3840163"/>
          </a:xfrm>
          <a:prstGeom prst="rect">
            <a:avLst/>
          </a:prstGeom>
          <a:noFill/>
          <a:ln w="9525">
            <a:noFill/>
            <a:miter lim="800000"/>
            <a:headEnd/>
            <a:tailEnd/>
          </a:ln>
        </p:spPr>
      </p:pic>
      <p:sp>
        <p:nvSpPr>
          <p:cNvPr id="236546" name="Прямоугольник 3"/>
          <p:cNvSpPr>
            <a:spLocks noChangeArrowheads="1"/>
          </p:cNvSpPr>
          <p:nvPr/>
        </p:nvSpPr>
        <p:spPr bwMode="auto">
          <a:xfrm>
            <a:off x="323850" y="5805488"/>
            <a:ext cx="8569325" cy="522287"/>
          </a:xfrm>
          <a:prstGeom prst="rect">
            <a:avLst/>
          </a:prstGeom>
          <a:noFill/>
          <a:ln w="9525">
            <a:noFill/>
            <a:miter lim="800000"/>
            <a:headEnd/>
            <a:tailEnd/>
          </a:ln>
        </p:spPr>
        <p:txBody>
          <a:bodyPr>
            <a:spAutoFit/>
          </a:bodyPr>
          <a:lstStyle/>
          <a:p>
            <a:r>
              <a:rPr lang="ru-RU" altLang="uk-UA" sz="2800">
                <a:solidFill>
                  <a:srgbClr val="FF0000"/>
                </a:solidFill>
              </a:rPr>
              <a:t>Л</a:t>
            </a:r>
            <a:r>
              <a:rPr lang="en-US" altLang="uk-UA" sz="2800">
                <a:solidFill>
                  <a:srgbClr val="FF0000"/>
                </a:solidFill>
              </a:rPr>
              <a:t>i</a:t>
            </a:r>
            <a:r>
              <a:rPr lang="ru-RU" altLang="uk-UA" sz="2800">
                <a:solidFill>
                  <a:srgbClr val="FF0000"/>
                </a:solidFill>
              </a:rPr>
              <a:t>мфостаз та набряки  рук та н</a:t>
            </a:r>
            <a:r>
              <a:rPr lang="en-US" altLang="uk-UA" sz="2800">
                <a:solidFill>
                  <a:srgbClr val="FF0000"/>
                </a:solidFill>
              </a:rPr>
              <a:t>i</a:t>
            </a:r>
            <a:r>
              <a:rPr lang="ru-RU" altLang="uk-UA" sz="2800">
                <a:solidFill>
                  <a:srgbClr val="FF0000"/>
                </a:solidFill>
              </a:rPr>
              <a:t>г</a:t>
            </a:r>
          </a:p>
        </p:txBody>
      </p:sp>
    </p:spTree>
  </p:cSld>
  <p:clrMapOvr>
    <a:masterClrMapping/>
  </p:clrMapOvr>
  <p:transition spd="slow">
    <p:pull/>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4"/>
          <p:cNvPicPr>
            <a:picLocks noChangeAspect="1" noChangeArrowheads="1"/>
          </p:cNvPicPr>
          <p:nvPr/>
        </p:nvPicPr>
        <p:blipFill>
          <a:blip r:embed="rId2" cstate="print"/>
          <a:srcRect l="2409" t="11504" r="22513"/>
          <a:stretch>
            <a:fillRect/>
          </a:stretch>
        </p:blipFill>
        <p:spPr bwMode="auto">
          <a:xfrm>
            <a:off x="179388" y="260350"/>
            <a:ext cx="6408737" cy="5665788"/>
          </a:xfrm>
          <a:prstGeom prst="rect">
            <a:avLst/>
          </a:prstGeom>
          <a:noFill/>
          <a:ln w="9525">
            <a:noFill/>
            <a:miter lim="800000"/>
            <a:headEnd/>
            <a:tailEnd/>
          </a:ln>
        </p:spPr>
      </p:pic>
      <p:sp>
        <p:nvSpPr>
          <p:cNvPr id="237570" name="Прямоугольник 3"/>
          <p:cNvSpPr>
            <a:spLocks noChangeArrowheads="1"/>
          </p:cNvSpPr>
          <p:nvPr/>
        </p:nvSpPr>
        <p:spPr bwMode="auto">
          <a:xfrm>
            <a:off x="611188" y="6076950"/>
            <a:ext cx="8137525" cy="400050"/>
          </a:xfrm>
          <a:prstGeom prst="rect">
            <a:avLst/>
          </a:prstGeom>
          <a:noFill/>
          <a:ln w="9525">
            <a:noFill/>
            <a:miter lim="800000"/>
            <a:headEnd/>
            <a:tailEnd/>
          </a:ln>
        </p:spPr>
        <p:txBody>
          <a:bodyPr>
            <a:spAutoFit/>
          </a:bodyPr>
          <a:lstStyle/>
          <a:p>
            <a:r>
              <a:rPr lang="ru-RU" altLang="uk-UA" sz="2000">
                <a:solidFill>
                  <a:srgbClr val="FF0000"/>
                </a:solidFill>
              </a:rPr>
              <a:t>Пац</a:t>
            </a:r>
            <a:r>
              <a:rPr lang="en-US" altLang="uk-UA" sz="2000">
                <a:solidFill>
                  <a:srgbClr val="FF0000"/>
                </a:solidFill>
              </a:rPr>
              <a:t>i</a:t>
            </a:r>
            <a:r>
              <a:rPr lang="ru-RU" altLang="uk-UA" sz="2000">
                <a:solidFill>
                  <a:srgbClr val="FF0000"/>
                </a:solidFill>
              </a:rPr>
              <a:t>єнти з синдромом Шерешевського- Тернера</a:t>
            </a:r>
          </a:p>
        </p:txBody>
      </p:sp>
      <p:pic>
        <p:nvPicPr>
          <p:cNvPr id="237571" name="Picture 5"/>
          <p:cNvPicPr>
            <a:picLocks noChangeAspect="1" noChangeArrowheads="1"/>
          </p:cNvPicPr>
          <p:nvPr/>
        </p:nvPicPr>
        <p:blipFill>
          <a:blip r:embed="rId3" cstate="print"/>
          <a:srcRect/>
          <a:stretch>
            <a:fillRect/>
          </a:stretch>
        </p:blipFill>
        <p:spPr bwMode="auto">
          <a:xfrm>
            <a:off x="6302375" y="223838"/>
            <a:ext cx="2662238" cy="57023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3"/>
          <p:cNvPicPr>
            <a:picLocks noChangeAspect="1" noChangeArrowheads="1"/>
          </p:cNvPicPr>
          <p:nvPr/>
        </p:nvPicPr>
        <p:blipFill>
          <a:blip r:embed="rId2" cstate="print"/>
          <a:srcRect l="11026" t="10957" r="11026" b="24770"/>
          <a:stretch>
            <a:fillRect/>
          </a:stretch>
        </p:blipFill>
        <p:spPr bwMode="auto">
          <a:xfrm>
            <a:off x="323850" y="260350"/>
            <a:ext cx="8499475" cy="5256213"/>
          </a:xfrm>
          <a:prstGeom prst="rect">
            <a:avLst/>
          </a:prstGeom>
          <a:noFill/>
          <a:ln w="9525">
            <a:noFill/>
            <a:miter lim="800000"/>
            <a:headEnd/>
            <a:tailEnd/>
          </a:ln>
        </p:spPr>
      </p:pic>
      <p:sp>
        <p:nvSpPr>
          <p:cNvPr id="238594" name="Прямоугольник 3"/>
          <p:cNvSpPr>
            <a:spLocks noChangeArrowheads="1"/>
          </p:cNvSpPr>
          <p:nvPr/>
        </p:nvSpPr>
        <p:spPr bwMode="auto">
          <a:xfrm>
            <a:off x="323850" y="5805488"/>
            <a:ext cx="8569325" cy="708025"/>
          </a:xfrm>
          <a:prstGeom prst="rect">
            <a:avLst/>
          </a:prstGeom>
          <a:noFill/>
          <a:ln w="9525">
            <a:noFill/>
            <a:miter lim="800000"/>
            <a:headEnd/>
            <a:tailEnd/>
          </a:ln>
        </p:spPr>
        <p:txBody>
          <a:bodyPr>
            <a:spAutoFit/>
          </a:bodyPr>
          <a:lstStyle/>
          <a:p>
            <a:r>
              <a:rPr lang="ru-RU" altLang="uk-UA" sz="2000">
                <a:solidFill>
                  <a:srgbClr val="FF0000"/>
                </a:solidFill>
              </a:rPr>
              <a:t>Пац</a:t>
            </a:r>
            <a:r>
              <a:rPr lang="en-US" altLang="uk-UA" sz="2000">
                <a:solidFill>
                  <a:srgbClr val="FF0000"/>
                </a:solidFill>
              </a:rPr>
              <a:t>i</a:t>
            </a:r>
            <a:r>
              <a:rPr lang="ru-RU" altLang="uk-UA" sz="2000">
                <a:solidFill>
                  <a:srgbClr val="FF0000"/>
                </a:solidFill>
              </a:rPr>
              <a:t>єнтка з мозаїчним синдромом Шерешевського- Тернера            (46,ХХ / 45ХО)</a:t>
            </a:r>
          </a:p>
        </p:txBody>
      </p:sp>
    </p:spTree>
  </p:cSld>
  <p:clrMapOvr>
    <a:masterClrMapping/>
  </p:clrMapOvr>
  <p:transition spd="slow">
    <p:pull/>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latin typeface="Times New Roman" pitchFamily="18" charset="0"/>
                <a:cs typeface="Times New Roman" pitchFamily="18" charset="0"/>
              </a:rPr>
              <a:t>Синдром </a:t>
            </a:r>
            <a:r>
              <a:rPr lang="ru-RU" dirty="0" err="1" smtClean="0">
                <a:latin typeface="Times New Roman" pitchFamily="18" charset="0"/>
                <a:cs typeface="Times New Roman" pitchFamily="18" charset="0"/>
              </a:rPr>
              <a:t>Клайнфельтера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(47, Х</a:t>
            </a:r>
            <a:r>
              <a:rPr lang="en-US" dirty="0" smtClean="0">
                <a:latin typeface="Times New Roman" pitchFamily="18" charset="0"/>
                <a:cs typeface="Times New Roman" pitchFamily="18" charset="0"/>
              </a:rPr>
              <a:t>XY)</a:t>
            </a:r>
            <a:r>
              <a:rPr lang="en-US" dirty="0" smtClean="0"/>
              <a:t/>
            </a:r>
            <a:br>
              <a:rPr lang="en-US" dirty="0" smtClean="0"/>
            </a:br>
            <a:endParaRPr lang="ru-RU" dirty="0"/>
          </a:p>
        </p:txBody>
      </p:sp>
      <p:sp>
        <p:nvSpPr>
          <p:cNvPr id="3" name="Содержимое 2"/>
          <p:cNvSpPr>
            <a:spLocks noGrp="1"/>
          </p:cNvSpPr>
          <p:nvPr>
            <p:ph idx="1"/>
          </p:nvPr>
        </p:nvSpPr>
        <p:spPr>
          <a:xfrm>
            <a:off x="457200" y="1357313"/>
            <a:ext cx="8472488" cy="5500687"/>
          </a:xfrm>
        </p:spPr>
        <p:txBody>
          <a:bodyPr>
            <a:normAutofit fontScale="92500" lnSpcReduction="20000"/>
          </a:bodyPr>
          <a:lstStyle/>
          <a:p>
            <a:pPr marL="420624" indent="-384048" eaLnBrk="1" fontAlgn="auto" hangingPunct="1">
              <a:spcAft>
                <a:spcPts val="0"/>
              </a:spcAft>
              <a:buFont typeface="Wingdings 2"/>
              <a:buChar char=""/>
              <a:defRPr/>
            </a:pPr>
            <a:r>
              <a:rPr lang="ru-RU" dirty="0" smtClean="0">
                <a:latin typeface="Times New Roman" pitchFamily="18" charset="0"/>
                <a:cs typeface="Times New Roman" pitchFamily="18" charset="0"/>
              </a:rPr>
              <a:t>Описаний </a:t>
            </a:r>
            <a:r>
              <a:rPr lang="ru-RU" dirty="0" err="1" smtClean="0">
                <a:latin typeface="Times New Roman" pitchFamily="18" charset="0"/>
                <a:cs typeface="Times New Roman" pitchFamily="18" charset="0"/>
              </a:rPr>
              <a:t>Клайнфельтером</a:t>
            </a:r>
            <a:r>
              <a:rPr lang="ru-RU" dirty="0" smtClean="0">
                <a:latin typeface="Times New Roman" pitchFamily="18" charset="0"/>
                <a:cs typeface="Times New Roman" pitchFamily="18" charset="0"/>
              </a:rPr>
              <a:t> у 1942 р.</a:t>
            </a:r>
          </a:p>
          <a:p>
            <a:pPr marL="420624" indent="-384048" eaLnBrk="1" fontAlgn="auto" hangingPunct="1">
              <a:spcAft>
                <a:spcPts val="0"/>
              </a:spcAft>
              <a:buFont typeface="Wingdings 2"/>
              <a:buChar char=""/>
              <a:defRPr/>
            </a:pPr>
            <a:r>
              <a:rPr lang="ru-RU" dirty="0" err="1" smtClean="0">
                <a:latin typeface="Times New Roman" pitchFamily="18" charset="0"/>
                <a:cs typeface="Times New Roman" pitchFamily="18" charset="0"/>
              </a:rPr>
              <a:t>Хворіють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лише</a:t>
            </a:r>
            <a:r>
              <a:rPr lang="ru-RU" dirty="0" smtClean="0">
                <a:latin typeface="Times New Roman" pitchFamily="18" charset="0"/>
                <a:cs typeface="Times New Roman" pitchFamily="18" charset="0"/>
              </a:rPr>
              <a:t> хлопчики</a:t>
            </a:r>
          </a:p>
          <a:p>
            <a:pPr marL="420624" indent="-384048" eaLnBrk="1" fontAlgn="auto" hangingPunct="1">
              <a:spcAft>
                <a:spcPts val="0"/>
              </a:spcAft>
              <a:buFont typeface="Wingdings 2"/>
              <a:buChar char=""/>
              <a:defRPr/>
            </a:pPr>
            <a:r>
              <a:rPr lang="ru-RU" dirty="0" smtClean="0">
                <a:latin typeface="Times New Roman" pitchFamily="18" charset="0"/>
                <a:cs typeface="Times New Roman" pitchFamily="18" charset="0"/>
              </a:rPr>
              <a:t>Частота — 2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1000 </a:t>
            </a:r>
            <a:r>
              <a:rPr lang="ru-RU" dirty="0" err="1" smtClean="0">
                <a:latin typeface="Times New Roman" pitchFamily="18" charset="0"/>
                <a:cs typeface="Times New Roman" pitchFamily="18" charset="0"/>
              </a:rPr>
              <a:t>новонароджених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хлопчиків</a:t>
            </a:r>
            <a:endParaRPr lang="ru-RU"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dirty="0" err="1" smtClean="0">
                <a:latin typeface="Times New Roman" pitchFamily="18" charset="0"/>
                <a:cs typeface="Times New Roman" pitchFamily="18" charset="0"/>
              </a:rPr>
              <a:t>Хворі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мають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зайву</a:t>
            </a:r>
            <a:r>
              <a:rPr lang="ru-RU" dirty="0" smtClean="0">
                <a:latin typeface="Times New Roman" pitchFamily="18" charset="0"/>
                <a:cs typeface="Times New Roman" pitchFamily="18" charset="0"/>
              </a:rPr>
              <a:t> Х-хромосому (</a:t>
            </a:r>
            <a:r>
              <a:rPr lang="ru-RU" dirty="0" err="1" smtClean="0">
                <a:latin typeface="Times New Roman" pitchFamily="18" charset="0"/>
                <a:cs typeface="Times New Roman" pitchFamily="18" charset="0"/>
              </a:rPr>
              <a:t>каріотип</a:t>
            </a:r>
            <a:r>
              <a:rPr lang="ru-RU" dirty="0" smtClean="0">
                <a:latin typeface="Times New Roman" pitchFamily="18" charset="0"/>
                <a:cs typeface="Times New Roman" pitchFamily="18" charset="0"/>
              </a:rPr>
              <a:t> 47, </a:t>
            </a:r>
            <a:r>
              <a:rPr lang="en-US" dirty="0" smtClean="0">
                <a:latin typeface="Times New Roman" pitchFamily="18" charset="0"/>
                <a:cs typeface="Times New Roman" pitchFamily="18" charset="0"/>
              </a:rPr>
              <a:t>XXY)</a:t>
            </a:r>
          </a:p>
          <a:p>
            <a:pPr marL="420624" indent="-384048" eaLnBrk="1" fontAlgn="auto" hangingPunct="1">
              <a:spcAft>
                <a:spcPts val="0"/>
              </a:spcAft>
              <a:buFont typeface="Wingdings 2"/>
              <a:buChar char=""/>
              <a:defRPr/>
            </a:pPr>
            <a:r>
              <a:rPr lang="ru-RU" dirty="0" err="1" smtClean="0">
                <a:latin typeface="Times New Roman" pitchFamily="18" charset="0"/>
                <a:cs typeface="Times New Roman" pitchFamily="18" charset="0"/>
              </a:rPr>
              <a:t>Поряд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цим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зустрічаються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варіанти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полісомії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із</a:t>
            </a:r>
            <a:r>
              <a:rPr lang="ru-RU" dirty="0" smtClean="0">
                <a:latin typeface="Times New Roman" pitchFamily="18" charset="0"/>
                <a:cs typeface="Times New Roman" pitchFamily="18" charset="0"/>
              </a:rPr>
              <a:t> великою </a:t>
            </a:r>
            <a:r>
              <a:rPr lang="ru-RU" dirty="0" err="1" smtClean="0">
                <a:latin typeface="Times New Roman" pitchFamily="18" charset="0"/>
                <a:cs typeface="Times New Roman" pitchFamily="18" charset="0"/>
              </a:rPr>
              <a:t>кількістю</a:t>
            </a:r>
            <a:r>
              <a:rPr lang="ru-RU" dirty="0" smtClean="0">
                <a:latin typeface="Times New Roman" pitchFamily="18" charset="0"/>
                <a:cs typeface="Times New Roman" pitchFamily="18" charset="0"/>
              </a:rPr>
              <a:t> Х-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Y-</a:t>
            </a:r>
            <a:r>
              <a:rPr lang="ru-RU" dirty="0" smtClean="0">
                <a:latin typeface="Times New Roman" pitchFamily="18" charset="0"/>
                <a:cs typeface="Times New Roman" pitchFamily="18" charset="0"/>
              </a:rPr>
              <a:t>хромосом, </a:t>
            </a:r>
            <a:r>
              <a:rPr lang="ru-RU" dirty="0" err="1" smtClean="0">
                <a:latin typeface="Times New Roman" pitchFamily="18" charset="0"/>
                <a:cs typeface="Times New Roman" pitchFamily="18" charset="0"/>
              </a:rPr>
              <a:t>які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також</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відносять</a:t>
            </a:r>
            <a:r>
              <a:rPr lang="ru-RU" dirty="0" smtClean="0">
                <a:latin typeface="Times New Roman" pitchFamily="18" charset="0"/>
                <a:cs typeface="Times New Roman" pitchFamily="18" charset="0"/>
              </a:rPr>
              <a:t> до синдрому </a:t>
            </a:r>
            <a:r>
              <a:rPr lang="ru-RU" dirty="0" err="1" smtClean="0">
                <a:latin typeface="Times New Roman" pitchFamily="18" charset="0"/>
                <a:cs typeface="Times New Roman" pitchFamily="18" charset="0"/>
              </a:rPr>
              <a:t>Клайнфельтера</a:t>
            </a:r>
            <a:endParaRPr lang="ru-RU"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dirty="0" smtClean="0">
                <a:latin typeface="Times New Roman" pitchFamily="18" charset="0"/>
                <a:cs typeface="Times New Roman" pitchFamily="18" charset="0"/>
              </a:rPr>
              <a:t>До </a:t>
            </a:r>
            <a:r>
              <a:rPr lang="ru-RU" dirty="0" err="1" smtClean="0">
                <a:latin typeface="Times New Roman" pitchFamily="18" charset="0"/>
                <a:cs typeface="Times New Roman" pitchFamily="18" charset="0"/>
              </a:rPr>
              <a:t>народження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захворювання</a:t>
            </a:r>
            <a:r>
              <a:rPr lang="ru-RU" dirty="0" smtClean="0">
                <a:latin typeface="Times New Roman" pitchFamily="18" charset="0"/>
                <a:cs typeface="Times New Roman" pitchFamily="18" charset="0"/>
              </a:rPr>
              <a:t> практично не</a:t>
            </a:r>
          </a:p>
          <a:p>
            <a:pPr marL="420624" indent="-384048" eaLnBrk="1" fontAlgn="auto" hangingPunct="1">
              <a:spcAft>
                <a:spcPts val="0"/>
              </a:spcAft>
              <a:buFont typeface="Wingdings 2"/>
              <a:buChar char=""/>
              <a:defRPr/>
            </a:pPr>
            <a:r>
              <a:rPr lang="ru-RU" dirty="0" err="1" smtClean="0">
                <a:latin typeface="Times New Roman" pitchFamily="18" charset="0"/>
                <a:cs typeface="Times New Roman" pitchFamily="18" charset="0"/>
              </a:rPr>
              <a:t>діагностується</a:t>
            </a:r>
            <a:endParaRPr lang="ru-RU"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dirty="0" err="1" smtClean="0">
                <a:latin typeface="Times New Roman" pitchFamily="18" charset="0"/>
                <a:cs typeface="Times New Roman" pitchFamily="18" charset="0"/>
              </a:rPr>
              <a:t>Генетичні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аномалії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проявляються</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період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статевого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дозрівання</a:t>
            </a:r>
            <a:r>
              <a:rPr lang="ru-RU" dirty="0" smtClean="0">
                <a:latin typeface="Times New Roman" pitchFamily="18" charset="0"/>
                <a:cs typeface="Times New Roman" pitchFamily="18" charset="0"/>
              </a:rPr>
              <a:t> у </a:t>
            </a:r>
            <a:r>
              <a:rPr lang="ru-RU" dirty="0" err="1" smtClean="0">
                <a:latin typeface="Times New Roman" pitchFamily="18" charset="0"/>
                <a:cs typeface="Times New Roman" pitchFamily="18" charset="0"/>
              </a:rPr>
              <a:t>вигляді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недорозвиненості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сім’яників</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вторинних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статевих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ознак</a:t>
            </a:r>
            <a:endParaRPr lang="ru-RU"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endParaRPr lang="ru-RU"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3"/>
          <p:cNvPicPr>
            <a:picLocks noGrp="1" noChangeAspect="1" noChangeArrowheads="1"/>
          </p:cNvPicPr>
          <p:nvPr>
            <p:ph idx="1"/>
          </p:nvPr>
        </p:nvPicPr>
        <p:blipFill>
          <a:blip r:embed="rId2" cstate="print"/>
          <a:srcRect/>
          <a:stretch>
            <a:fillRect/>
          </a:stretch>
        </p:blipFill>
        <p:spPr>
          <a:xfrm>
            <a:off x="5286375" y="0"/>
            <a:ext cx="3857625" cy="6858000"/>
          </a:xfrm>
        </p:spPr>
      </p:pic>
      <p:pic>
        <p:nvPicPr>
          <p:cNvPr id="240642" name="Picture 3"/>
          <p:cNvPicPr>
            <a:picLocks noChangeAspect="1" noChangeArrowheads="1"/>
          </p:cNvPicPr>
          <p:nvPr/>
        </p:nvPicPr>
        <p:blipFill>
          <a:blip r:embed="rId3" cstate="print"/>
          <a:srcRect/>
          <a:stretch>
            <a:fillRect/>
          </a:stretch>
        </p:blipFill>
        <p:spPr bwMode="auto">
          <a:xfrm>
            <a:off x="0" y="5448300"/>
            <a:ext cx="5357813" cy="1409700"/>
          </a:xfrm>
          <a:prstGeom prst="rect">
            <a:avLst/>
          </a:prstGeom>
          <a:noFill/>
          <a:ln w="9525">
            <a:noFill/>
            <a:miter lim="800000"/>
            <a:headEnd/>
            <a:tailEnd/>
          </a:ln>
        </p:spPr>
      </p:pic>
      <p:sp>
        <p:nvSpPr>
          <p:cNvPr id="240643" name="Прямоугольник 5"/>
          <p:cNvSpPr>
            <a:spLocks noChangeArrowheads="1"/>
          </p:cNvSpPr>
          <p:nvPr/>
        </p:nvSpPr>
        <p:spPr bwMode="auto">
          <a:xfrm>
            <a:off x="285750" y="0"/>
            <a:ext cx="5000625" cy="7013575"/>
          </a:xfrm>
          <a:prstGeom prst="rect">
            <a:avLst/>
          </a:prstGeom>
          <a:noFill/>
          <a:ln w="9525">
            <a:noFill/>
            <a:miter lim="800000"/>
            <a:headEnd/>
            <a:tailEnd/>
          </a:ln>
        </p:spPr>
        <p:txBody>
          <a:bodyPr>
            <a:spAutoFit/>
          </a:bodyPr>
          <a:lstStyle/>
          <a:p>
            <a:pPr>
              <a:lnSpc>
                <a:spcPts val="2600"/>
              </a:lnSpc>
              <a:tabLst>
                <a:tab pos="1778000" algn="l"/>
              </a:tabLst>
            </a:pPr>
            <a:r>
              <a:rPr lang="en-US" altLang="zh-CN" sz="1200" b="1">
                <a:solidFill>
                  <a:srgbClr val="000000"/>
                </a:solidFill>
                <a:latin typeface="Times New Roman" pitchFamily="18" charset="0"/>
                <a:ea typeface="SimSun" pitchFamily="2" charset="-122"/>
                <a:cs typeface="Times New Roman" pitchFamily="18" charset="0"/>
              </a:rPr>
              <a:t>Для</a:t>
            </a:r>
            <a:r>
              <a:rPr lang="en-US" altLang="zh-CN" sz="1200">
                <a:solidFill>
                  <a:srgbClr val="000000"/>
                </a:solidFill>
                <a:latin typeface="Times New Roman" pitchFamily="18" charset="0"/>
                <a:ea typeface="SimSun" pitchFamily="2" charset="-122"/>
                <a:cs typeface="Times New Roman" pitchFamily="18" charset="0"/>
              </a:rPr>
              <a:t> </a:t>
            </a:r>
            <a:r>
              <a:rPr lang="en-US" altLang="zh-CN" sz="1200" b="1">
                <a:solidFill>
                  <a:srgbClr val="000000"/>
                </a:solidFill>
                <a:latin typeface="Times New Roman" pitchFamily="18" charset="0"/>
                <a:ea typeface="SimSun" pitchFamily="2" charset="-122"/>
                <a:cs typeface="Times New Roman" pitchFamily="18" charset="0"/>
              </a:rPr>
              <a:t>чоловіків</a:t>
            </a:r>
            <a:r>
              <a:rPr lang="en-US" altLang="zh-CN" sz="1200">
                <a:solidFill>
                  <a:srgbClr val="000000"/>
                </a:solidFill>
                <a:latin typeface="Times New Roman" pitchFamily="18" charset="0"/>
                <a:ea typeface="SimSun" pitchFamily="2" charset="-122"/>
                <a:cs typeface="Times New Roman" pitchFamily="18" charset="0"/>
              </a:rPr>
              <a:t> </a:t>
            </a:r>
            <a:r>
              <a:rPr lang="en-US" altLang="zh-CN" sz="1200" b="1">
                <a:solidFill>
                  <a:srgbClr val="000000"/>
                </a:solidFill>
                <a:latin typeface="Times New Roman" pitchFamily="18" charset="0"/>
                <a:ea typeface="SimSun" pitchFamily="2" charset="-122"/>
                <a:cs typeface="Times New Roman" pitchFamily="18" charset="0"/>
              </a:rPr>
              <a:t>із</a:t>
            </a:r>
            <a:r>
              <a:rPr lang="en-US" altLang="zh-CN" sz="1200">
                <a:solidFill>
                  <a:srgbClr val="000000"/>
                </a:solidFill>
                <a:latin typeface="Times New Roman" pitchFamily="18" charset="0"/>
                <a:ea typeface="SimSun" pitchFamily="2" charset="-122"/>
                <a:cs typeface="Times New Roman" pitchFamily="18" charset="0"/>
              </a:rPr>
              <a:t> </a:t>
            </a:r>
            <a:r>
              <a:rPr lang="en-US" altLang="zh-CN" sz="1200" b="1">
                <a:solidFill>
                  <a:srgbClr val="000000"/>
                </a:solidFill>
                <a:latin typeface="Times New Roman" pitchFamily="18" charset="0"/>
                <a:ea typeface="SimSun" pitchFamily="2" charset="-122"/>
                <a:cs typeface="Times New Roman" pitchFamily="18" charset="0"/>
              </a:rPr>
              <a:t>синдромом</a:t>
            </a:r>
            <a:r>
              <a:rPr lang="en-US" altLang="zh-CN" sz="1200">
                <a:solidFill>
                  <a:srgbClr val="000000"/>
                </a:solidFill>
                <a:latin typeface="Times New Roman" pitchFamily="18" charset="0"/>
                <a:ea typeface="SimSun" pitchFamily="2" charset="-122"/>
                <a:cs typeface="Times New Roman" pitchFamily="18" charset="0"/>
              </a:rPr>
              <a:t> </a:t>
            </a:r>
            <a:r>
              <a:rPr lang="en-US" altLang="zh-CN" sz="1200" b="1">
                <a:solidFill>
                  <a:srgbClr val="000000"/>
                </a:solidFill>
                <a:latin typeface="Times New Roman" pitchFamily="18" charset="0"/>
                <a:ea typeface="SimSun" pitchFamily="2" charset="-122"/>
                <a:cs typeface="Times New Roman" pitchFamily="18" charset="0"/>
              </a:rPr>
              <a:t>Клайнфельтера</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a:t>
            </a:r>
            <a:r>
              <a:rPr lang="en-US" altLang="zh-CN" sz="1200" b="1">
                <a:solidFill>
                  <a:srgbClr val="000000"/>
                </a:solidFill>
                <a:latin typeface="Times New Roman" pitchFamily="18" charset="0"/>
                <a:ea typeface="SimSun" pitchFamily="2" charset="-122"/>
                <a:cs typeface="Times New Roman" pitchFamily="18" charset="0"/>
              </a:rPr>
              <a:t>характерні</a:t>
            </a:r>
            <a:r>
              <a:rPr lang="ru-RU" altLang="zh-CN" sz="1200" b="1">
                <a:solidFill>
                  <a:srgbClr val="000000"/>
                </a:solidFill>
                <a:latin typeface="Times New Roman" pitchFamily="18" charset="0"/>
                <a:ea typeface="SimSun" pitchFamily="2" charset="-122"/>
                <a:cs typeface="Times New Roman" pitchFamily="18" charset="0"/>
              </a:rPr>
              <a:t>:</a:t>
            </a:r>
            <a:endParaRPr lang="en-US" altLang="zh-CN" sz="1200" b="1">
              <a:solidFill>
                <a:srgbClr val="000000"/>
              </a:solidFill>
              <a:latin typeface="Times New Roman" pitchFamily="18" charset="0"/>
              <a:ea typeface="SimSun" pitchFamily="2" charset="-122"/>
              <a:cs typeface="Times New Roman" pitchFamily="18" charset="0"/>
            </a:endParaRP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високий зріст</a:t>
            </a:r>
          </a:p>
          <a:p>
            <a:pPr>
              <a:lnSpc>
                <a:spcPts val="16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євнухоподібний тип будови (широкий</a:t>
            </a:r>
            <a:r>
              <a:rPr lang="ru-RU" altLang="zh-CN" sz="1200">
                <a:solidFill>
                  <a:srgbClr val="000000"/>
                </a:solidFill>
                <a:latin typeface="Times New Roman" pitchFamily="18" charset="0"/>
                <a:ea typeface="SimSun" pitchFamily="2" charset="-122"/>
                <a:cs typeface="Times New Roman" pitchFamily="18" charset="0"/>
              </a:rPr>
              <a:t> </a:t>
            </a:r>
            <a:r>
              <a:rPr lang="en-US" altLang="zh-CN" sz="1200">
                <a:solidFill>
                  <a:srgbClr val="000000"/>
                </a:solidFill>
                <a:latin typeface="Times New Roman" pitchFamily="18" charset="0"/>
                <a:ea typeface="SimSun" pitchFamily="2" charset="-122"/>
                <a:cs typeface="Times New Roman" pitchFamily="18" charset="0"/>
              </a:rPr>
              <a:t>таз, вузькі плечі)</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гінекомастія (розвиток молочних залоз більше</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за норму)</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слабкий ріст волосся на обличчі, у пахвах і на</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лобку</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яєчки зменшені у розмірах, відзначається</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статевий інфантилізм, схильність до ожиріння</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у хворих порушено сперматогенез і вони</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безплідні</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розумовий розвиток відстає; однак іноді</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інтелект нормальний</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 збільшення числа Х-хромосом у генотипі</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супроводжується посиленням розумової</a:t>
            </a:r>
          </a:p>
          <a:p>
            <a:pPr>
              <a:lnSpc>
                <a:spcPts val="18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відсталості, порушенням</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психики, антисоціальними вчинками й</a:t>
            </a:r>
          </a:p>
          <a:p>
            <a:pPr>
              <a:lnSpc>
                <a:spcPts val="1700"/>
              </a:lnSpc>
              <a:tabLst>
                <a:tab pos="1778000" algn="l"/>
              </a:tabLst>
            </a:pPr>
            <a:r>
              <a:rPr lang="en-US" altLang="zh-CN" sz="1200">
                <a:solidFill>
                  <a:srgbClr val="000000"/>
                </a:solidFill>
                <a:latin typeface="Times New Roman" pitchFamily="18" charset="0"/>
                <a:ea typeface="SimSun" pitchFamily="2" charset="-122"/>
                <a:cs typeface="Times New Roman" pitchFamily="18" charset="0"/>
              </a:rPr>
              <a:t>алкоголізмом</a:t>
            </a:r>
          </a:p>
          <a:p>
            <a:pPr>
              <a:lnSpc>
                <a:spcPts val="1800"/>
              </a:lnSpc>
              <a:tabLst>
                <a:tab pos="1778000" algn="l"/>
              </a:tabLst>
            </a:pPr>
            <a:endParaRPr lang="en-US" altLang="zh-CN" sz="1200">
              <a:solidFill>
                <a:srgbClr val="000000"/>
              </a:solidFill>
              <a:latin typeface="Times New Roman" pitchFamily="18" charset="0"/>
              <a:ea typeface="SimSun" pitchFamily="2" charset="-122"/>
              <a:cs typeface="Times New Roman" pitchFamily="18"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750" y="1484313"/>
            <a:ext cx="8229600" cy="5045075"/>
          </a:xfrm>
        </p:spPr>
        <p:txBody>
          <a:bodyPr>
            <a:normAutofit fontScale="92500" lnSpcReduction="20000"/>
          </a:bodyPr>
          <a:lstStyle/>
          <a:p>
            <a:pPr marL="420624" indent="-384048" eaLnBrk="1" fontAlgn="auto" hangingPunct="1">
              <a:spcAft>
                <a:spcPts val="0"/>
              </a:spcAft>
              <a:buFont typeface="Wingdings 2"/>
              <a:buChar char=""/>
              <a:defRPr/>
            </a:pPr>
            <a:r>
              <a:rPr lang="ru-RU" b="1" dirty="0"/>
              <a:t>Синдром </a:t>
            </a:r>
            <a:r>
              <a:rPr lang="ru-RU" b="1" dirty="0" err="1"/>
              <a:t>Клайнфельтера</a:t>
            </a:r>
            <a:r>
              <a:rPr lang="ru-RU" dirty="0"/>
              <a:t> </a:t>
            </a:r>
            <a:r>
              <a:rPr lang="ru-RU" dirty="0" err="1"/>
              <a:t>характеризується</a:t>
            </a:r>
            <a:r>
              <a:rPr lang="ru-RU" dirty="0"/>
              <a:t> </a:t>
            </a:r>
            <a:r>
              <a:rPr lang="ru-RU" dirty="0" err="1"/>
              <a:t>каріотипом</a:t>
            </a:r>
            <a:r>
              <a:rPr lang="ru-RU" dirty="0"/>
              <a:t> 47,</a:t>
            </a:r>
            <a:r>
              <a:rPr lang="en-US" dirty="0"/>
              <a:t>XXY.</a:t>
            </a:r>
          </a:p>
          <a:p>
            <a:pPr marL="420624" indent="-384048" eaLnBrk="1" fontAlgn="auto" hangingPunct="1">
              <a:spcAft>
                <a:spcPts val="0"/>
              </a:spcAft>
              <a:buFont typeface="Wingdings 2"/>
              <a:buChar char=""/>
              <a:defRPr/>
            </a:pPr>
            <a:r>
              <a:rPr lang="ru-RU" dirty="0"/>
              <a:t>Частота </a:t>
            </a:r>
            <a:r>
              <a:rPr lang="ru-RU" dirty="0" err="1"/>
              <a:t>даного</a:t>
            </a:r>
            <a:r>
              <a:rPr lang="ru-RU" dirty="0"/>
              <a:t> синдрому </a:t>
            </a:r>
            <a:r>
              <a:rPr lang="ru-RU" dirty="0" err="1"/>
              <a:t>серед</a:t>
            </a:r>
            <a:r>
              <a:rPr lang="ru-RU" dirty="0"/>
              <a:t> </a:t>
            </a:r>
            <a:r>
              <a:rPr lang="ru-RU" dirty="0" err="1"/>
              <a:t>новонароджених</a:t>
            </a:r>
            <a:r>
              <a:rPr lang="ru-RU" dirty="0"/>
              <a:t> </a:t>
            </a:r>
            <a:r>
              <a:rPr lang="ru-RU" dirty="0" err="1"/>
              <a:t>хлопчиків</a:t>
            </a:r>
            <a:r>
              <a:rPr lang="ru-RU" dirty="0"/>
              <a:t> </a:t>
            </a:r>
            <a:r>
              <a:rPr lang="ru-RU" dirty="0" err="1"/>
              <a:t>складає</a:t>
            </a:r>
            <a:r>
              <a:rPr lang="ru-RU" dirty="0"/>
              <a:t> 1:500. У 1959 </a:t>
            </a:r>
            <a:r>
              <a:rPr lang="ru-RU" dirty="0" err="1"/>
              <a:t>році</a:t>
            </a:r>
            <a:r>
              <a:rPr lang="ru-RU" dirty="0"/>
              <a:t>, </a:t>
            </a:r>
            <a:r>
              <a:rPr lang="ru-RU" dirty="0" err="1"/>
              <a:t>невдовзі</a:t>
            </a:r>
            <a:r>
              <a:rPr lang="ru-RU" dirty="0"/>
              <a:t> </a:t>
            </a:r>
            <a:r>
              <a:rPr lang="ru-RU" dirty="0" err="1"/>
              <a:t>після</a:t>
            </a:r>
            <a:r>
              <a:rPr lang="ru-RU" dirty="0"/>
              <a:t> </a:t>
            </a:r>
            <a:r>
              <a:rPr lang="ru-RU" dirty="0" err="1"/>
              <a:t>відкриття</a:t>
            </a:r>
            <a:r>
              <a:rPr lang="ru-RU" dirty="0"/>
              <a:t> синдрому Дауна, </a:t>
            </a:r>
            <a:r>
              <a:rPr lang="en-US" dirty="0"/>
              <a:t>Jacobs </a:t>
            </a:r>
            <a:r>
              <a:rPr lang="ru-RU" dirty="0"/>
              <a:t>та </a:t>
            </a:r>
            <a:r>
              <a:rPr lang="en-US" dirty="0"/>
              <a:t>Strong </a:t>
            </a:r>
            <a:r>
              <a:rPr lang="ru-RU" dirty="0" err="1"/>
              <a:t>опублікували</a:t>
            </a:r>
            <a:r>
              <a:rPr lang="ru-RU" dirty="0"/>
              <a:t> </a:t>
            </a:r>
            <a:r>
              <a:rPr lang="ru-RU" dirty="0" err="1"/>
              <a:t>спостереження</a:t>
            </a:r>
            <a:r>
              <a:rPr lang="ru-RU" dirty="0"/>
              <a:t> про </a:t>
            </a:r>
            <a:r>
              <a:rPr lang="ru-RU" dirty="0" err="1"/>
              <a:t>пацієнтів</a:t>
            </a:r>
            <a:r>
              <a:rPr lang="ru-RU" dirty="0"/>
              <a:t> з 47 хромосомами, </a:t>
            </a:r>
            <a:r>
              <a:rPr lang="ru-RU" dirty="0" err="1"/>
              <a:t>включаючи</a:t>
            </a:r>
            <a:r>
              <a:rPr lang="ru-RU" dirty="0"/>
              <a:t> </a:t>
            </a:r>
            <a:r>
              <a:rPr lang="ru-RU" dirty="0" err="1"/>
              <a:t>нормальну</a:t>
            </a:r>
            <a:r>
              <a:rPr lang="ru-RU" dirty="0"/>
              <a:t> </a:t>
            </a:r>
            <a:r>
              <a:rPr lang="en-US" dirty="0"/>
              <a:t>Y chromosome. </a:t>
            </a:r>
            <a:r>
              <a:rPr lang="ru-RU" dirty="0"/>
              <a:t>Заслугою </a:t>
            </a:r>
            <a:r>
              <a:rPr lang="en-US" dirty="0" err="1"/>
              <a:t>Klinefelter</a:t>
            </a:r>
            <a:r>
              <a:rPr lang="en-US" dirty="0"/>
              <a:t> </a:t>
            </a:r>
            <a:r>
              <a:rPr lang="ru-RU" dirty="0"/>
              <a:t>є </a:t>
            </a:r>
            <a:r>
              <a:rPr lang="ru-RU" dirty="0" err="1"/>
              <a:t>клінічне</a:t>
            </a:r>
            <a:r>
              <a:rPr lang="ru-RU" dirty="0"/>
              <a:t> та </a:t>
            </a:r>
            <a:r>
              <a:rPr lang="ru-RU" dirty="0" err="1"/>
              <a:t>патологоанатомічне</a:t>
            </a:r>
            <a:r>
              <a:rPr lang="ru-RU" dirty="0"/>
              <a:t> </a:t>
            </a:r>
            <a:r>
              <a:rPr lang="ru-RU" dirty="0" err="1"/>
              <a:t>вивчення</a:t>
            </a:r>
            <a:r>
              <a:rPr lang="ru-RU" dirty="0"/>
              <a:t> синдрому як </a:t>
            </a:r>
            <a:r>
              <a:rPr lang="ru-RU" dirty="0" err="1"/>
              <a:t>самостійної</a:t>
            </a:r>
            <a:r>
              <a:rPr lang="ru-RU" dirty="0"/>
              <a:t> </a:t>
            </a:r>
            <a:r>
              <a:rPr lang="ru-RU" dirty="0" err="1"/>
              <a:t>нозологічної</a:t>
            </a:r>
            <a:r>
              <a:rPr lang="ru-RU" dirty="0"/>
              <a:t> </a:t>
            </a:r>
            <a:r>
              <a:rPr lang="ru-RU" dirty="0" err="1"/>
              <a:t>одиниці</a:t>
            </a:r>
            <a:r>
              <a:rPr lang="ru-RU" dirty="0"/>
              <a:t>. </a:t>
            </a:r>
            <a:r>
              <a:rPr lang="ru-RU" dirty="0" err="1"/>
              <a:t>Поглиблення</a:t>
            </a:r>
            <a:r>
              <a:rPr lang="ru-RU" dirty="0"/>
              <a:t> </a:t>
            </a:r>
            <a:r>
              <a:rPr lang="ru-RU" dirty="0" err="1"/>
              <a:t>наукових</a:t>
            </a:r>
            <a:r>
              <a:rPr lang="ru-RU" dirty="0"/>
              <a:t> </a:t>
            </a:r>
            <a:r>
              <a:rPr lang="ru-RU" dirty="0" err="1"/>
              <a:t>досліджень</a:t>
            </a:r>
            <a:r>
              <a:rPr lang="ru-RU" dirty="0"/>
              <a:t> </a:t>
            </a:r>
            <a:r>
              <a:rPr lang="ru-RU" dirty="0" err="1"/>
              <a:t>сприяло</a:t>
            </a:r>
            <a:r>
              <a:rPr lang="ru-RU" dirty="0"/>
              <a:t> </a:t>
            </a:r>
            <a:r>
              <a:rPr lang="ru-RU" dirty="0" err="1"/>
              <a:t>визначенню</a:t>
            </a:r>
            <a:r>
              <a:rPr lang="ru-RU" dirty="0"/>
              <a:t> </a:t>
            </a:r>
            <a:r>
              <a:rPr lang="ru-RU" dirty="0" err="1"/>
              <a:t>каріотипа</a:t>
            </a:r>
            <a:r>
              <a:rPr lang="ru-RU" dirty="0"/>
              <a:t> </a:t>
            </a:r>
            <a:r>
              <a:rPr lang="ru-RU" dirty="0" err="1"/>
              <a:t>хворих</a:t>
            </a:r>
            <a:r>
              <a:rPr lang="ru-RU" dirty="0"/>
              <a:t> з синдромом </a:t>
            </a:r>
            <a:r>
              <a:rPr lang="ru-RU" dirty="0" err="1"/>
              <a:t>Клайнфельтера</a:t>
            </a:r>
            <a:r>
              <a:rPr lang="ru-RU" dirty="0"/>
              <a:t>: 47,</a:t>
            </a:r>
            <a:r>
              <a:rPr lang="en-US" dirty="0"/>
              <a:t>XXY</a:t>
            </a:r>
            <a:r>
              <a:rPr lang="en-US"/>
              <a:t>. </a:t>
            </a:r>
            <a:endParaRPr lang="ru-RU" dirty="0"/>
          </a:p>
        </p:txBody>
      </p:sp>
      <p:sp>
        <p:nvSpPr>
          <p:cNvPr id="241666" name="Заголовок 2"/>
          <p:cNvSpPr>
            <a:spLocks noGrp="1"/>
          </p:cNvSpPr>
          <p:nvPr>
            <p:ph type="title"/>
          </p:nvPr>
        </p:nvSpPr>
        <p:spPr/>
        <p:txBody>
          <a:bodyPr/>
          <a:lstStyle/>
          <a:p>
            <a:pPr eaLnBrk="1" hangingPunct="1"/>
            <a:r>
              <a:rPr lang="ru-RU" smtClean="0"/>
              <a:t>Синдром Клайнфельтера</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563938" y="1423988"/>
            <a:ext cx="5651500" cy="5445125"/>
          </a:xfrm>
        </p:spPr>
        <p:txBody>
          <a:bodyPr>
            <a:normAutofit fontScale="70000" lnSpcReduction="20000"/>
          </a:bodyPr>
          <a:lstStyle/>
          <a:p>
            <a:pPr marL="420624" indent="-384048" eaLnBrk="1" fontAlgn="auto" hangingPunct="1">
              <a:spcAft>
                <a:spcPts val="0"/>
              </a:spcAft>
              <a:buFont typeface="Wingdings 2"/>
              <a:buChar char=""/>
              <a:defRPr/>
            </a:pPr>
            <a:r>
              <a:rPr lang="ru-RU" dirty="0" err="1" smtClean="0"/>
              <a:t>Наявність</a:t>
            </a:r>
            <a:r>
              <a:rPr lang="ru-RU" dirty="0" smtClean="0"/>
              <a:t> </a:t>
            </a:r>
            <a:r>
              <a:rPr lang="en-US" dirty="0"/>
              <a:t>Y-</a:t>
            </a:r>
            <a:r>
              <a:rPr lang="ru-RU" dirty="0" err="1"/>
              <a:t>хромосоми</a:t>
            </a:r>
            <a:r>
              <a:rPr lang="ru-RU" dirty="0"/>
              <a:t> </a:t>
            </a:r>
            <a:r>
              <a:rPr lang="ru-RU" dirty="0" err="1"/>
              <a:t>визначає</a:t>
            </a:r>
            <a:r>
              <a:rPr lang="ru-RU" dirty="0"/>
              <a:t> </a:t>
            </a:r>
            <a:r>
              <a:rPr lang="ru-RU" dirty="0" err="1"/>
              <a:t>чоловічий</a:t>
            </a:r>
            <a:r>
              <a:rPr lang="ru-RU" dirty="0"/>
              <a:t> фенотип </a:t>
            </a:r>
            <a:r>
              <a:rPr lang="ru-RU" dirty="0" err="1"/>
              <a:t>хворих</a:t>
            </a:r>
            <a:r>
              <a:rPr lang="ru-RU" dirty="0"/>
              <a:t>. До </a:t>
            </a:r>
            <a:r>
              <a:rPr lang="ru-RU" dirty="0" err="1"/>
              <a:t>перілду</a:t>
            </a:r>
            <a:r>
              <a:rPr lang="ru-RU" dirty="0"/>
              <a:t> </a:t>
            </a:r>
            <a:r>
              <a:rPr lang="ru-RU" dirty="0" err="1"/>
              <a:t>статевого</a:t>
            </a:r>
            <a:r>
              <a:rPr lang="ru-RU" dirty="0"/>
              <a:t> </a:t>
            </a:r>
            <a:r>
              <a:rPr lang="ru-RU" dirty="0" err="1"/>
              <a:t>дозрівання</a:t>
            </a:r>
            <a:r>
              <a:rPr lang="ru-RU" dirty="0"/>
              <a:t> хлопчики </a:t>
            </a:r>
            <a:r>
              <a:rPr lang="ru-RU" dirty="0" err="1"/>
              <a:t>частіше</a:t>
            </a:r>
            <a:r>
              <a:rPr lang="ru-RU" dirty="0"/>
              <a:t> </a:t>
            </a:r>
            <a:r>
              <a:rPr lang="ru-RU" dirty="0" err="1"/>
              <a:t>розвиваються</a:t>
            </a:r>
            <a:r>
              <a:rPr lang="ru-RU" dirty="0"/>
              <a:t> нормально, </a:t>
            </a:r>
            <a:r>
              <a:rPr lang="ru-RU" dirty="0" err="1"/>
              <a:t>можлива</a:t>
            </a:r>
            <a:r>
              <a:rPr lang="ru-RU" dirty="0"/>
              <a:t> </a:t>
            </a:r>
            <a:r>
              <a:rPr lang="ru-RU" dirty="0" err="1"/>
              <a:t>олігофренія</a:t>
            </a:r>
            <a:r>
              <a:rPr lang="ru-RU" dirty="0"/>
              <a:t> (</a:t>
            </a:r>
            <a:r>
              <a:rPr lang="ru-RU" dirty="0" err="1"/>
              <a:t>відставання</a:t>
            </a:r>
            <a:r>
              <a:rPr lang="ru-RU" dirty="0"/>
              <a:t> у </a:t>
            </a:r>
            <a:r>
              <a:rPr lang="ru-RU" dirty="0" err="1"/>
              <a:t>психічному</a:t>
            </a:r>
            <a:r>
              <a:rPr lang="ru-RU" dirty="0"/>
              <a:t> </a:t>
            </a:r>
            <a:r>
              <a:rPr lang="ru-RU" dirty="0" err="1"/>
              <a:t>розвитку</a:t>
            </a:r>
            <a:r>
              <a:rPr lang="ru-RU" dirty="0"/>
              <a:t>). </a:t>
            </a:r>
            <a:r>
              <a:rPr lang="ru-RU" dirty="0" err="1"/>
              <a:t>Генетичний</a:t>
            </a:r>
            <a:r>
              <a:rPr lang="ru-RU" dirty="0"/>
              <a:t> дисбаланс у </a:t>
            </a:r>
            <a:r>
              <a:rPr lang="ru-RU" dirty="0" err="1"/>
              <a:t>зв’язку</a:t>
            </a:r>
            <a:r>
              <a:rPr lang="ru-RU" dirty="0"/>
              <a:t> з </a:t>
            </a:r>
            <a:r>
              <a:rPr lang="ru-RU" dirty="0" err="1"/>
              <a:t>надлишковою</a:t>
            </a:r>
            <a:r>
              <a:rPr lang="ru-RU" dirty="0"/>
              <a:t> Х-хромосомою </a:t>
            </a:r>
            <a:r>
              <a:rPr lang="ru-RU" dirty="0" err="1"/>
              <a:t>проявляється</a:t>
            </a:r>
            <a:r>
              <a:rPr lang="ru-RU" dirty="0"/>
              <a:t> в </a:t>
            </a:r>
            <a:r>
              <a:rPr lang="ru-RU" dirty="0" err="1"/>
              <a:t>період</a:t>
            </a:r>
            <a:r>
              <a:rPr lang="ru-RU" dirty="0"/>
              <a:t> </a:t>
            </a:r>
            <a:r>
              <a:rPr lang="ru-RU" dirty="0" err="1"/>
              <a:t>статевого</a:t>
            </a:r>
            <a:r>
              <a:rPr lang="ru-RU" dirty="0"/>
              <a:t> </a:t>
            </a:r>
            <a:r>
              <a:rPr lang="ru-RU" dirty="0" err="1"/>
              <a:t>дозрівання</a:t>
            </a:r>
            <a:r>
              <a:rPr lang="ru-RU" dirty="0"/>
              <a:t>. Юнаки </a:t>
            </a:r>
            <a:r>
              <a:rPr lang="ru-RU" dirty="0" err="1"/>
              <a:t>високого</a:t>
            </a:r>
            <a:r>
              <a:rPr lang="ru-RU" dirty="0"/>
              <a:t> росту з </a:t>
            </a:r>
            <a:r>
              <a:rPr lang="ru-RU" dirty="0" err="1"/>
              <a:t>непропорційно</a:t>
            </a:r>
            <a:r>
              <a:rPr lang="ru-RU" dirty="0"/>
              <a:t> </a:t>
            </a:r>
            <a:r>
              <a:rPr lang="ru-RU" dirty="0" err="1"/>
              <a:t>довгими</a:t>
            </a:r>
            <a:r>
              <a:rPr lang="ru-RU" dirty="0"/>
              <a:t> </a:t>
            </a:r>
            <a:r>
              <a:rPr lang="ru-RU" dirty="0" err="1"/>
              <a:t>кінцівками</a:t>
            </a:r>
            <a:r>
              <a:rPr lang="ru-RU" dirty="0"/>
              <a:t>, </a:t>
            </a:r>
            <a:r>
              <a:rPr lang="ru-RU" dirty="0" err="1"/>
              <a:t>із</a:t>
            </a:r>
            <a:r>
              <a:rPr lang="ru-RU" dirty="0"/>
              <a:t> </a:t>
            </a:r>
            <a:r>
              <a:rPr lang="ru-RU" dirty="0" err="1"/>
              <a:t>зниженим</a:t>
            </a:r>
            <a:r>
              <a:rPr lang="ru-RU" dirty="0"/>
              <a:t> </a:t>
            </a:r>
            <a:r>
              <a:rPr lang="ru-RU" dirty="0" err="1"/>
              <a:t>лібідо</a:t>
            </a:r>
            <a:r>
              <a:rPr lang="ru-RU" dirty="0"/>
              <a:t>, </a:t>
            </a:r>
            <a:r>
              <a:rPr lang="ru-RU" dirty="0" err="1"/>
              <a:t>гінекомастією</a:t>
            </a:r>
            <a:r>
              <a:rPr lang="ru-RU" dirty="0"/>
              <a:t> (не </a:t>
            </a:r>
            <a:r>
              <a:rPr lang="ru-RU" dirty="0" err="1"/>
              <a:t>завжди</a:t>
            </a:r>
            <a:r>
              <a:rPr lang="ru-RU" dirty="0"/>
              <a:t>), </a:t>
            </a:r>
            <a:r>
              <a:rPr lang="ru-RU" dirty="0" err="1"/>
              <a:t>гіпоплазією</a:t>
            </a:r>
            <a:r>
              <a:rPr lang="ru-RU" dirty="0"/>
              <a:t> </a:t>
            </a:r>
            <a:r>
              <a:rPr lang="ru-RU" dirty="0" err="1"/>
              <a:t>яєчок</a:t>
            </a:r>
            <a:r>
              <a:rPr lang="ru-RU" dirty="0"/>
              <a:t>. </a:t>
            </a:r>
            <a:r>
              <a:rPr lang="ru-RU" dirty="0" err="1"/>
              <a:t>Хворі</a:t>
            </a:r>
            <a:r>
              <a:rPr lang="ru-RU" dirty="0"/>
              <a:t> </a:t>
            </a:r>
            <a:r>
              <a:rPr lang="ru-RU" dirty="0" err="1"/>
              <a:t>безплідні</a:t>
            </a:r>
            <a:r>
              <a:rPr lang="ru-RU" dirty="0"/>
              <a:t> </a:t>
            </a:r>
            <a:r>
              <a:rPr lang="ru-RU" dirty="0" err="1"/>
              <a:t>внаслідок</a:t>
            </a:r>
            <a:r>
              <a:rPr lang="ru-RU" dirty="0"/>
              <a:t> </a:t>
            </a:r>
            <a:r>
              <a:rPr lang="ru-RU" dirty="0" err="1"/>
              <a:t>відсутності</a:t>
            </a:r>
            <a:r>
              <a:rPr lang="ru-RU" dirty="0"/>
              <a:t> </a:t>
            </a:r>
            <a:r>
              <a:rPr lang="ru-RU" dirty="0" err="1"/>
              <a:t>сперматозоїдів</a:t>
            </a:r>
            <a:r>
              <a:rPr lang="ru-RU" dirty="0"/>
              <a:t> у </a:t>
            </a:r>
            <a:r>
              <a:rPr lang="ru-RU" dirty="0" err="1"/>
              <a:t>сім’яній</a:t>
            </a:r>
            <a:r>
              <a:rPr lang="ru-RU" dirty="0"/>
              <a:t> </a:t>
            </a:r>
            <a:r>
              <a:rPr lang="ru-RU" dirty="0" err="1"/>
              <a:t>рідині</a:t>
            </a:r>
            <a:r>
              <a:rPr lang="ru-RU" dirty="0"/>
              <a:t> (</a:t>
            </a:r>
            <a:r>
              <a:rPr lang="ru-RU" dirty="0" err="1"/>
              <a:t>азоспермія</a:t>
            </a:r>
            <a:r>
              <a:rPr lang="ru-RU" dirty="0"/>
              <a:t>, </a:t>
            </a:r>
            <a:r>
              <a:rPr lang="ru-RU" dirty="0" err="1"/>
              <a:t>олігоспермія</a:t>
            </a:r>
            <a:r>
              <a:rPr lang="ru-RU" dirty="0"/>
              <a:t>). </a:t>
            </a:r>
            <a:r>
              <a:rPr lang="ru-RU" dirty="0" err="1"/>
              <a:t>Дані</a:t>
            </a:r>
            <a:r>
              <a:rPr lang="ru-RU" dirty="0"/>
              <a:t> </a:t>
            </a:r>
            <a:r>
              <a:rPr lang="ru-RU" dirty="0" err="1"/>
              <a:t>дерматоліфіки</a:t>
            </a:r>
            <a:r>
              <a:rPr lang="ru-RU" dirty="0"/>
              <a:t> </a:t>
            </a:r>
            <a:r>
              <a:rPr lang="ru-RU" dirty="0" err="1"/>
              <a:t>вказують</a:t>
            </a:r>
            <a:r>
              <a:rPr lang="ru-RU" dirty="0"/>
              <a:t> на </a:t>
            </a:r>
            <a:r>
              <a:rPr lang="ru-RU" dirty="0" err="1"/>
              <a:t>збільшення</a:t>
            </a:r>
            <a:r>
              <a:rPr lang="ru-RU" dirty="0"/>
              <a:t> кута а</a:t>
            </a:r>
            <a:r>
              <a:rPr lang="en-US" dirty="0"/>
              <a:t>td. </a:t>
            </a:r>
            <a:r>
              <a:rPr lang="ru-RU" dirty="0" err="1"/>
              <a:t>Дослідження</a:t>
            </a:r>
            <a:r>
              <a:rPr lang="ru-RU" dirty="0"/>
              <a:t> Х-</a:t>
            </a:r>
            <a:r>
              <a:rPr lang="ru-RU" dirty="0" err="1"/>
              <a:t>стстатевого</a:t>
            </a:r>
            <a:r>
              <a:rPr lang="ru-RU" dirty="0"/>
              <a:t> хроматину у ядрах </a:t>
            </a:r>
            <a:r>
              <a:rPr lang="ru-RU" dirty="0" err="1"/>
              <a:t>соматичних</a:t>
            </a:r>
            <a:r>
              <a:rPr lang="ru-RU" dirty="0"/>
              <a:t> </a:t>
            </a:r>
            <a:r>
              <a:rPr lang="ru-RU" dirty="0" err="1"/>
              <a:t>клітин</a:t>
            </a:r>
            <a:r>
              <a:rPr lang="ru-RU" dirty="0"/>
              <a:t> </a:t>
            </a:r>
            <a:r>
              <a:rPr lang="ru-RU" dirty="0" err="1"/>
              <a:t>виявляє</a:t>
            </a:r>
            <a:r>
              <a:rPr lang="ru-RU" dirty="0"/>
              <a:t> </a:t>
            </a:r>
            <a:r>
              <a:rPr lang="ru-RU" dirty="0" err="1"/>
              <a:t>одне</a:t>
            </a:r>
            <a:r>
              <a:rPr lang="ru-RU" dirty="0"/>
              <a:t> </a:t>
            </a:r>
            <a:r>
              <a:rPr lang="ru-RU" dirty="0" err="1"/>
              <a:t>тільце</a:t>
            </a:r>
            <a:r>
              <a:rPr lang="ru-RU" dirty="0"/>
              <a:t> </a:t>
            </a:r>
            <a:r>
              <a:rPr lang="ru-RU" dirty="0" err="1"/>
              <a:t>Барра</a:t>
            </a:r>
            <a:r>
              <a:rPr lang="ru-RU" dirty="0"/>
              <a:t>.</a:t>
            </a:r>
          </a:p>
        </p:txBody>
      </p:sp>
      <p:sp>
        <p:nvSpPr>
          <p:cNvPr id="3" name="Заголовок 2"/>
          <p:cNvSpPr>
            <a:spLocks noGrp="1"/>
          </p:cNvSpPr>
          <p:nvPr>
            <p:ph type="title"/>
          </p:nvPr>
        </p:nvSpPr>
        <p:spPr/>
        <p:txBody>
          <a:bodyPr>
            <a:normAutofit fontScale="90000"/>
          </a:bodyPr>
          <a:lstStyle/>
          <a:p>
            <a:pPr eaLnBrk="1" fontAlgn="auto" hangingPunct="1">
              <a:spcAft>
                <a:spcPts val="0"/>
              </a:spcAft>
              <a:defRPr/>
            </a:pPr>
            <a:r>
              <a:rPr lang="ru-RU" dirty="0" err="1"/>
              <a:t>Фенотипові</a:t>
            </a:r>
            <a:r>
              <a:rPr lang="ru-RU" dirty="0"/>
              <a:t> прояви синдрому </a:t>
            </a:r>
            <a:r>
              <a:rPr lang="ru-RU" dirty="0" err="1" smtClean="0"/>
              <a:t>Клайнфельтера</a:t>
            </a:r>
            <a:endParaRPr lang="ru-RU" dirty="0"/>
          </a:p>
        </p:txBody>
      </p:sp>
      <p:pic>
        <p:nvPicPr>
          <p:cNvPr id="242691" name="Picture 2" descr="https://upload.wikimedia.org/wikipedia/commons/thumb/e/e7/Bodymorphproj_mkg_modA001_20070325_pos03.jpg/320px-Bodymorphproj_mkg_modA001_20070325_pos03.jpg"/>
          <p:cNvPicPr>
            <a:picLocks noChangeAspect="1" noChangeArrowheads="1"/>
          </p:cNvPicPr>
          <p:nvPr/>
        </p:nvPicPr>
        <p:blipFill>
          <a:blip r:embed="rId2" cstate="print"/>
          <a:srcRect/>
          <a:stretch>
            <a:fillRect/>
          </a:stretch>
        </p:blipFill>
        <p:spPr bwMode="auto">
          <a:xfrm>
            <a:off x="39688" y="1412875"/>
            <a:ext cx="1652587" cy="4951413"/>
          </a:xfrm>
          <a:prstGeom prst="rect">
            <a:avLst/>
          </a:prstGeom>
          <a:noFill/>
          <a:ln w="9525">
            <a:noFill/>
            <a:miter lim="800000"/>
            <a:headEnd/>
            <a:tailEnd/>
          </a:ln>
        </p:spPr>
      </p:pic>
      <p:pic>
        <p:nvPicPr>
          <p:cNvPr id="242692" name="Picture 4" descr="https://upload.wikimedia.org/wikipedia/commons/thumb/0/07/Bodymorphproj_mkg_modA001_20070325_pos04.jpg/320px-Bodymorphproj_mkg_modA001_20070325_pos04.jpg"/>
          <p:cNvPicPr>
            <a:picLocks noChangeAspect="1" noChangeArrowheads="1"/>
          </p:cNvPicPr>
          <p:nvPr/>
        </p:nvPicPr>
        <p:blipFill>
          <a:blip r:embed="rId3" cstate="print"/>
          <a:srcRect/>
          <a:stretch>
            <a:fillRect/>
          </a:stretch>
        </p:blipFill>
        <p:spPr bwMode="auto">
          <a:xfrm>
            <a:off x="1738313" y="1412875"/>
            <a:ext cx="1641475" cy="4951413"/>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90538" y="115888"/>
            <a:ext cx="8474075" cy="1143000"/>
          </a:xfrm>
        </p:spPr>
        <p:txBody>
          <a:bodyPr>
            <a:normAutofit fontScale="90000"/>
          </a:bodyPr>
          <a:lstStyle/>
          <a:p>
            <a:pPr eaLnBrk="1" fontAlgn="auto" hangingPunct="1">
              <a:spcAft>
                <a:spcPts val="0"/>
              </a:spcAft>
              <a:defRPr/>
            </a:pPr>
            <a:r>
              <a:rPr lang="ru-RU" dirty="0" err="1"/>
              <a:t>Народження</a:t>
            </a:r>
            <a:r>
              <a:rPr lang="ru-RU" dirty="0"/>
              <a:t> </a:t>
            </a:r>
            <a:r>
              <a:rPr lang="ru-RU" dirty="0" err="1"/>
              <a:t>клітини</a:t>
            </a:r>
            <a:r>
              <a:rPr lang="ru-RU" dirty="0"/>
              <a:t> з </a:t>
            </a:r>
            <a:r>
              <a:rPr lang="ru-RU" dirty="0" err="1" smtClean="0"/>
              <a:t>каріотипом</a:t>
            </a:r>
            <a:r>
              <a:rPr lang="ru-RU" dirty="0" smtClean="0"/>
              <a:t> </a:t>
            </a:r>
            <a:r>
              <a:rPr lang="en-US" dirty="0"/>
              <a:t>XXY </a:t>
            </a:r>
            <a:r>
              <a:rPr lang="ru-RU" dirty="0" err="1" smtClean="0"/>
              <a:t>під</a:t>
            </a:r>
            <a:r>
              <a:rPr lang="ru-RU" dirty="0" smtClean="0"/>
              <a:t> </a:t>
            </a:r>
            <a:r>
              <a:rPr lang="ru-RU" dirty="0"/>
              <a:t>час </a:t>
            </a:r>
            <a:r>
              <a:rPr lang="ru-RU" dirty="0" smtClean="0"/>
              <a:t>мейозу</a:t>
            </a:r>
            <a:r>
              <a:rPr lang="en-US" dirty="0" smtClean="0"/>
              <a:t> </a:t>
            </a:r>
            <a:r>
              <a:rPr lang="ru-RU" dirty="0"/>
              <a:t>у </a:t>
            </a:r>
            <a:r>
              <a:rPr lang="ru-RU" dirty="0" err="1"/>
              <a:t>самця</a:t>
            </a:r>
            <a:r>
              <a:rPr lang="ru-RU" dirty="0"/>
              <a:t>.</a:t>
            </a:r>
          </a:p>
        </p:txBody>
      </p:sp>
      <p:pic>
        <p:nvPicPr>
          <p:cNvPr id="243714" name="Picture 2" descr="https://upload.wikimedia.org/wikipedia/commons/thumb/a/a7/XXY_syndrome_M.svg/831px-XXY_syndrome_M.svg.png"/>
          <p:cNvPicPr>
            <a:picLocks noChangeAspect="1" noChangeArrowheads="1"/>
          </p:cNvPicPr>
          <p:nvPr/>
        </p:nvPicPr>
        <p:blipFill>
          <a:blip r:embed="rId2" cstate="print"/>
          <a:srcRect/>
          <a:stretch>
            <a:fillRect/>
          </a:stretch>
        </p:blipFill>
        <p:spPr bwMode="auto">
          <a:xfrm>
            <a:off x="468313" y="1341438"/>
            <a:ext cx="7915275" cy="5200650"/>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8313" y="0"/>
            <a:ext cx="8229600" cy="1143000"/>
          </a:xfrm>
        </p:spPr>
        <p:txBody>
          <a:bodyPr>
            <a:normAutofit fontScale="90000"/>
          </a:bodyPr>
          <a:lstStyle/>
          <a:p>
            <a:pPr eaLnBrk="1" fontAlgn="auto" hangingPunct="1">
              <a:spcAft>
                <a:spcPts val="0"/>
              </a:spcAft>
              <a:defRPr/>
            </a:pPr>
            <a:r>
              <a:rPr lang="ru-RU" dirty="0" err="1" smtClean="0"/>
              <a:t>Каріотип</a:t>
            </a:r>
            <a:r>
              <a:rPr lang="ru-RU" dirty="0" smtClean="0"/>
              <a:t> </a:t>
            </a:r>
            <a:r>
              <a:rPr lang="ru-RU" dirty="0" err="1" smtClean="0"/>
              <a:t>людини</a:t>
            </a:r>
            <a:r>
              <a:rPr lang="ru-RU" dirty="0" smtClean="0"/>
              <a:t> </a:t>
            </a:r>
            <a:r>
              <a:rPr lang="ru-RU" dirty="0" err="1" smtClean="0"/>
              <a:t>із</a:t>
            </a:r>
            <a:r>
              <a:rPr lang="ru-RU" dirty="0" smtClean="0"/>
              <a:t> синдромом </a:t>
            </a:r>
            <a:r>
              <a:rPr lang="ru-RU" dirty="0" err="1"/>
              <a:t>Клайнфельтера</a:t>
            </a:r>
            <a:endParaRPr lang="ru-RU" dirty="0"/>
          </a:p>
        </p:txBody>
      </p:sp>
      <p:pic>
        <p:nvPicPr>
          <p:cNvPr id="244738" name="Picture 2" descr="Human chromosomesXXY01.png"/>
          <p:cNvPicPr>
            <a:picLocks noChangeAspect="1" noChangeArrowheads="1"/>
          </p:cNvPicPr>
          <p:nvPr/>
        </p:nvPicPr>
        <p:blipFill>
          <a:blip r:embed="rId2" cstate="print"/>
          <a:srcRect/>
          <a:stretch>
            <a:fillRect/>
          </a:stretch>
        </p:blipFill>
        <p:spPr bwMode="auto">
          <a:xfrm>
            <a:off x="900113" y="1196975"/>
            <a:ext cx="7080250" cy="55308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Прямоугольник 1"/>
          <p:cNvSpPr>
            <a:spLocks noChangeArrowheads="1"/>
          </p:cNvSpPr>
          <p:nvPr/>
        </p:nvSpPr>
        <p:spPr bwMode="auto">
          <a:xfrm>
            <a:off x="1209675" y="1349375"/>
            <a:ext cx="6643688" cy="5021263"/>
          </a:xfrm>
          <a:prstGeom prst="rect">
            <a:avLst/>
          </a:prstGeom>
          <a:noFill/>
          <a:ln w="9525">
            <a:noFill/>
            <a:miter lim="800000"/>
            <a:headEnd/>
            <a:tailEnd/>
          </a:ln>
        </p:spPr>
        <p:txBody>
          <a:bodyPr>
            <a:spAutoFit/>
          </a:bodyPr>
          <a:lstStyle/>
          <a:p>
            <a:pPr>
              <a:lnSpc>
                <a:spcPct val="150000"/>
              </a:lnSpc>
            </a:pPr>
            <a:r>
              <a:rPr lang="uk-UA" sz="2400">
                <a:solidFill>
                  <a:srgbClr val="000000"/>
                </a:solidFill>
                <a:latin typeface="Times New Roman" pitchFamily="18" charset="0"/>
                <a:cs typeface="Times New Roman" pitchFamily="18" charset="0"/>
              </a:rPr>
              <a:t>Жива клітина має різноманітні механізми корекції, що знижують негативні наслідки мутагенних ефектів. До них належать: репарація ДНК, </a:t>
            </a:r>
            <a:r>
              <a:rPr lang="uk-UA" sz="2400">
                <a:latin typeface="Times New Roman" pitchFamily="18" charset="0"/>
                <a:cs typeface="Times New Roman" pitchFamily="18" charset="0"/>
              </a:rPr>
              <a:t>вироджені</a:t>
            </a:r>
            <a:r>
              <a:rPr lang="ru-RU" sz="2400">
                <a:latin typeface="Times New Roman" pitchFamily="18" charset="0"/>
                <a:cs typeface="Times New Roman" pitchFamily="18" charset="0"/>
              </a:rPr>
              <a:t>сть</a:t>
            </a:r>
            <a:r>
              <a:rPr lang="uk-UA" sz="2400">
                <a:latin typeface="Times New Roman" pitchFamily="18" charset="0"/>
                <a:cs typeface="Times New Roman" pitchFamily="18" charset="0"/>
              </a:rPr>
              <a:t> генетичного коду, копіювання найважливіших генів, диплоїдність хромосомного набору. Клітини постійно з високим ступенем точності виправляють величезну кількість генних мутацій.</a:t>
            </a:r>
          </a:p>
          <a:p>
            <a:pPr>
              <a:lnSpc>
                <a:spcPct val="150000"/>
              </a:lnSpc>
            </a:pPr>
            <a:endParaRPr lang="uk-UA" sz="2400">
              <a:latin typeface="Times New Roman" pitchFamily="18" charset="0"/>
              <a:cs typeface="Times New Roman" pitchFamily="18"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908050"/>
            <a:ext cx="9036050" cy="1873250"/>
          </a:xfrm>
        </p:spPr>
        <p:txBody>
          <a:bodyPr>
            <a:normAutofit fontScale="62500" lnSpcReduction="20000"/>
          </a:bodyPr>
          <a:lstStyle/>
          <a:p>
            <a:pPr marL="420624" indent="-384048" eaLnBrk="1" fontAlgn="auto" hangingPunct="1">
              <a:spcAft>
                <a:spcPts val="0"/>
              </a:spcAft>
              <a:buFont typeface="Wingdings 2"/>
              <a:buChar char=""/>
              <a:defRPr/>
            </a:pPr>
            <a:r>
              <a:rPr lang="ru-RU" dirty="0" smtClean="0"/>
              <a:t>Даний </a:t>
            </a:r>
            <a:r>
              <a:rPr lang="ru-RU" dirty="0"/>
              <a:t>синдром є </a:t>
            </a:r>
            <a:r>
              <a:rPr lang="ru-RU" dirty="0" err="1"/>
              <a:t>іншим</a:t>
            </a:r>
            <a:r>
              <a:rPr lang="ru-RU" dirty="0"/>
              <a:t> прикладом </a:t>
            </a:r>
            <a:r>
              <a:rPr lang="ru-RU" dirty="0" err="1"/>
              <a:t>нерозходження</a:t>
            </a:r>
            <a:r>
              <a:rPr lang="ru-RU" dirty="0"/>
              <a:t> Х-хромосом в </a:t>
            </a:r>
            <a:r>
              <a:rPr lang="ru-RU" dirty="0" err="1"/>
              <a:t>мейозі</a:t>
            </a:r>
            <a:r>
              <a:rPr lang="ru-RU" dirty="0"/>
              <a:t>. </a:t>
            </a:r>
            <a:r>
              <a:rPr lang="ru-RU" dirty="0" err="1"/>
              <a:t>Подібно</a:t>
            </a:r>
            <a:r>
              <a:rPr lang="ru-RU" dirty="0"/>
              <a:t> до </a:t>
            </a:r>
            <a:r>
              <a:rPr lang="ru-RU" dirty="0" err="1"/>
              <a:t>аутосомних</a:t>
            </a:r>
            <a:r>
              <a:rPr lang="ru-RU" dirty="0"/>
              <a:t> </a:t>
            </a:r>
            <a:r>
              <a:rPr lang="ru-RU" dirty="0" err="1"/>
              <a:t>трисомій</a:t>
            </a:r>
            <a:r>
              <a:rPr lang="ru-RU" dirty="0"/>
              <a:t>, </a:t>
            </a:r>
            <a:r>
              <a:rPr lang="ru-RU" dirty="0" err="1"/>
              <a:t>ризик</a:t>
            </a:r>
            <a:r>
              <a:rPr lang="ru-RU" dirty="0"/>
              <a:t> </a:t>
            </a:r>
            <a:r>
              <a:rPr lang="ru-RU" dirty="0" err="1"/>
              <a:t>народження</a:t>
            </a:r>
            <a:r>
              <a:rPr lang="ru-RU" dirty="0"/>
              <a:t> </a:t>
            </a:r>
            <a:r>
              <a:rPr lang="ru-RU" dirty="0" err="1"/>
              <a:t>хворих</a:t>
            </a:r>
            <a:r>
              <a:rPr lang="ru-RU" dirty="0"/>
              <a:t> з синдромом </a:t>
            </a:r>
            <a:r>
              <a:rPr lang="ru-RU" dirty="0" err="1"/>
              <a:t>Клайнфельтера</a:t>
            </a:r>
            <a:r>
              <a:rPr lang="ru-RU" dirty="0"/>
              <a:t> </a:t>
            </a:r>
            <a:r>
              <a:rPr lang="ru-RU" dirty="0" err="1"/>
              <a:t>збільшується</a:t>
            </a:r>
            <a:r>
              <a:rPr lang="ru-RU" dirty="0"/>
              <a:t> у </a:t>
            </a:r>
            <a:r>
              <a:rPr lang="ru-RU" dirty="0" err="1"/>
              <a:t>жінок</a:t>
            </a:r>
            <a:r>
              <a:rPr lang="ru-RU" dirty="0"/>
              <a:t> старшого </a:t>
            </a:r>
            <a:r>
              <a:rPr lang="ru-RU" dirty="0" err="1"/>
              <a:t>віку</a:t>
            </a:r>
            <a:r>
              <a:rPr lang="ru-RU" dirty="0"/>
              <a:t>.</a:t>
            </a:r>
          </a:p>
          <a:p>
            <a:pPr marL="420624" indent="-384048" eaLnBrk="1" fontAlgn="auto" hangingPunct="1">
              <a:spcAft>
                <a:spcPts val="0"/>
              </a:spcAft>
              <a:buFont typeface="Wingdings 2"/>
              <a:buChar char=""/>
              <a:defRPr/>
            </a:pPr>
            <a:r>
              <a:rPr lang="ru-RU" dirty="0" err="1"/>
              <a:t>Описані</a:t>
            </a:r>
            <a:r>
              <a:rPr lang="ru-RU" dirty="0"/>
              <a:t> </a:t>
            </a:r>
            <a:r>
              <a:rPr lang="ru-RU" dirty="0" err="1"/>
              <a:t>випадки</a:t>
            </a:r>
            <a:r>
              <a:rPr lang="ru-RU" dirty="0"/>
              <a:t>, коли </a:t>
            </a:r>
            <a:r>
              <a:rPr lang="ru-RU" dirty="0" err="1"/>
              <a:t>хворі</a:t>
            </a:r>
            <a:r>
              <a:rPr lang="ru-RU" dirty="0"/>
              <a:t> </a:t>
            </a:r>
            <a:r>
              <a:rPr lang="ru-RU" dirty="0" err="1"/>
              <a:t>мали</a:t>
            </a:r>
            <a:r>
              <a:rPr lang="ru-RU" dirty="0"/>
              <a:t> </a:t>
            </a:r>
            <a:r>
              <a:rPr lang="ru-RU" dirty="0" err="1"/>
              <a:t>каріотипи</a:t>
            </a:r>
            <a:r>
              <a:rPr lang="ru-RU" dirty="0"/>
              <a:t> 48,</a:t>
            </a:r>
            <a:r>
              <a:rPr lang="en-US" dirty="0"/>
              <a:t>XXXY, 49,XXXXY. </a:t>
            </a:r>
            <a:r>
              <a:rPr lang="ru-RU" dirty="0" err="1"/>
              <a:t>Порівняно</a:t>
            </a:r>
            <a:r>
              <a:rPr lang="ru-RU" dirty="0"/>
              <a:t> з синдромом </a:t>
            </a:r>
            <a:r>
              <a:rPr lang="ru-RU" dirty="0" err="1"/>
              <a:t>Клайнфельтера</a:t>
            </a:r>
            <a:r>
              <a:rPr lang="ru-RU" dirty="0"/>
              <a:t> вони </a:t>
            </a:r>
            <a:r>
              <a:rPr lang="ru-RU" dirty="0" err="1"/>
              <a:t>мали</a:t>
            </a:r>
            <a:r>
              <a:rPr lang="ru-RU" dirty="0"/>
              <a:t> </a:t>
            </a:r>
            <a:r>
              <a:rPr lang="ru-RU" dirty="0" err="1"/>
              <a:t>більш</a:t>
            </a:r>
            <a:r>
              <a:rPr lang="ru-RU" dirty="0"/>
              <a:t> </a:t>
            </a:r>
            <a:r>
              <a:rPr lang="ru-RU" dirty="0" err="1"/>
              <a:t>виражену</a:t>
            </a:r>
            <a:r>
              <a:rPr lang="ru-RU" dirty="0"/>
              <a:t> </a:t>
            </a:r>
            <a:r>
              <a:rPr lang="ru-RU" dirty="0" err="1"/>
              <a:t>розумову</a:t>
            </a:r>
            <a:r>
              <a:rPr lang="ru-RU" dirty="0"/>
              <a:t> </a:t>
            </a:r>
            <a:r>
              <a:rPr lang="ru-RU" dirty="0" err="1"/>
              <a:t>відсталість</a:t>
            </a:r>
            <a:r>
              <a:rPr lang="ru-RU" dirty="0"/>
              <a:t>, </a:t>
            </a:r>
            <a:r>
              <a:rPr lang="ru-RU" dirty="0" err="1"/>
              <a:t>недорозвинені</a:t>
            </a:r>
            <a:r>
              <a:rPr lang="ru-RU" dirty="0"/>
              <a:t> </a:t>
            </a:r>
            <a:r>
              <a:rPr lang="en-US" dirty="0"/>
              <a:t>testis </a:t>
            </a:r>
            <a:r>
              <a:rPr lang="ru-RU" dirty="0"/>
              <a:t>та </a:t>
            </a:r>
            <a:r>
              <a:rPr lang="ru-RU" dirty="0" err="1"/>
              <a:t>дефекти</a:t>
            </a:r>
            <a:r>
              <a:rPr lang="ru-RU" dirty="0"/>
              <a:t> скелету. </a:t>
            </a:r>
            <a:r>
              <a:rPr lang="ru-RU" dirty="0" err="1"/>
              <a:t>Вік</a:t>
            </a:r>
            <a:r>
              <a:rPr lang="ru-RU" dirty="0"/>
              <a:t> </a:t>
            </a:r>
            <a:r>
              <a:rPr lang="ru-RU" dirty="0" err="1"/>
              <a:t>батьків</a:t>
            </a:r>
            <a:r>
              <a:rPr lang="ru-RU" dirty="0"/>
              <a:t> не </a:t>
            </a:r>
            <a:r>
              <a:rPr lang="ru-RU" dirty="0" err="1"/>
              <a:t>впливає</a:t>
            </a:r>
            <a:r>
              <a:rPr lang="ru-RU" dirty="0"/>
              <a:t> на частоту </a:t>
            </a:r>
            <a:r>
              <a:rPr lang="ru-RU" dirty="0" err="1"/>
              <a:t>появи</a:t>
            </a:r>
            <a:r>
              <a:rPr lang="ru-RU" dirty="0"/>
              <a:t> синдрому 49,</a:t>
            </a:r>
            <a:r>
              <a:rPr lang="en-US" dirty="0"/>
              <a:t>XXXXY.</a:t>
            </a:r>
          </a:p>
          <a:p>
            <a:pPr marL="420624" indent="-384048" eaLnBrk="1" fontAlgn="auto" hangingPunct="1">
              <a:spcAft>
                <a:spcPts val="0"/>
              </a:spcAft>
              <a:buFont typeface="Wingdings 2"/>
              <a:buChar char=""/>
              <a:defRPr/>
            </a:pPr>
            <a:endParaRPr lang="ru-RU" dirty="0"/>
          </a:p>
        </p:txBody>
      </p:sp>
      <p:sp>
        <p:nvSpPr>
          <p:cNvPr id="3" name="Заголовок 2"/>
          <p:cNvSpPr>
            <a:spLocks noGrp="1"/>
          </p:cNvSpPr>
          <p:nvPr>
            <p:ph type="title"/>
          </p:nvPr>
        </p:nvSpPr>
        <p:spPr>
          <a:xfrm>
            <a:off x="0" y="115888"/>
            <a:ext cx="8686800" cy="706437"/>
          </a:xfrm>
        </p:spPr>
        <p:txBody>
          <a:bodyPr>
            <a:normAutofit fontScale="90000"/>
          </a:bodyPr>
          <a:lstStyle/>
          <a:p>
            <a:pPr eaLnBrk="1" fontAlgn="auto" hangingPunct="1">
              <a:spcAft>
                <a:spcPts val="0"/>
              </a:spcAft>
              <a:defRPr/>
            </a:pPr>
            <a:r>
              <a:rPr lang="ru-RU" dirty="0" err="1"/>
              <a:t>Етіологія</a:t>
            </a:r>
            <a:r>
              <a:rPr lang="ru-RU" dirty="0"/>
              <a:t> синдрому </a:t>
            </a:r>
            <a:r>
              <a:rPr lang="ru-RU" dirty="0" err="1"/>
              <a:t>Клайнфельтера</a:t>
            </a:r>
            <a:endParaRPr lang="ru-RU" dirty="0"/>
          </a:p>
        </p:txBody>
      </p:sp>
      <p:pic>
        <p:nvPicPr>
          <p:cNvPr id="245763" name="Picture 2" descr="https://upload.wikimedia.org/wikipedia/commons/thumb/f/fc/Klinefelters_Syndrome_age_diagnosis-en.svg/918px-Klinefelters_Syndrome_age_diagnosis-en.svg.png"/>
          <p:cNvPicPr>
            <a:picLocks noChangeAspect="1" noChangeArrowheads="1"/>
          </p:cNvPicPr>
          <p:nvPr/>
        </p:nvPicPr>
        <p:blipFill>
          <a:blip r:embed="rId2" cstate="print"/>
          <a:srcRect/>
          <a:stretch>
            <a:fillRect/>
          </a:stretch>
        </p:blipFill>
        <p:spPr bwMode="auto">
          <a:xfrm>
            <a:off x="1547813" y="2708275"/>
            <a:ext cx="5880100" cy="3695700"/>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p:cNvPicPr>
            <a:picLocks noChangeAspect="1" noChangeArrowheads="1"/>
          </p:cNvPicPr>
          <p:nvPr/>
        </p:nvPicPr>
        <p:blipFill>
          <a:blip r:embed="rId2" cstate="print"/>
          <a:srcRect r="59364"/>
          <a:stretch>
            <a:fillRect/>
          </a:stretch>
        </p:blipFill>
        <p:spPr bwMode="auto">
          <a:xfrm>
            <a:off x="250825" y="333375"/>
            <a:ext cx="3529013" cy="4568825"/>
          </a:xfrm>
          <a:prstGeom prst="rect">
            <a:avLst/>
          </a:prstGeom>
          <a:noFill/>
          <a:ln w="9525">
            <a:noFill/>
            <a:miter lim="800000"/>
            <a:headEnd/>
            <a:tailEnd/>
          </a:ln>
        </p:spPr>
      </p:pic>
      <p:pic>
        <p:nvPicPr>
          <p:cNvPr id="246786" name="Picture 2"/>
          <p:cNvPicPr>
            <a:picLocks noChangeAspect="1" noChangeArrowheads="1"/>
          </p:cNvPicPr>
          <p:nvPr/>
        </p:nvPicPr>
        <p:blipFill>
          <a:blip r:embed="rId2" cstate="print"/>
          <a:srcRect l="44054" t="10666" r="4582" b="-72"/>
          <a:stretch>
            <a:fillRect/>
          </a:stretch>
        </p:blipFill>
        <p:spPr bwMode="auto">
          <a:xfrm>
            <a:off x="3759200" y="333375"/>
            <a:ext cx="4989513" cy="4568825"/>
          </a:xfrm>
          <a:prstGeom prst="rect">
            <a:avLst/>
          </a:prstGeom>
          <a:noFill/>
          <a:ln w="9525">
            <a:noFill/>
            <a:miter lim="800000"/>
            <a:headEnd/>
            <a:tailEnd/>
          </a:ln>
        </p:spPr>
      </p:pic>
      <p:sp>
        <p:nvSpPr>
          <p:cNvPr id="246787" name="Прямоугольник 4"/>
          <p:cNvSpPr>
            <a:spLocks noChangeArrowheads="1"/>
          </p:cNvSpPr>
          <p:nvPr/>
        </p:nvSpPr>
        <p:spPr bwMode="auto">
          <a:xfrm>
            <a:off x="611188" y="6076950"/>
            <a:ext cx="8137525" cy="400050"/>
          </a:xfrm>
          <a:prstGeom prst="rect">
            <a:avLst/>
          </a:prstGeom>
          <a:noFill/>
          <a:ln w="9525">
            <a:noFill/>
            <a:miter lim="800000"/>
            <a:headEnd/>
            <a:tailEnd/>
          </a:ln>
        </p:spPr>
        <p:txBody>
          <a:bodyPr>
            <a:spAutoFit/>
          </a:bodyPr>
          <a:lstStyle/>
          <a:p>
            <a:r>
              <a:rPr lang="ru-RU" altLang="uk-UA" sz="2000" b="1">
                <a:solidFill>
                  <a:srgbClr val="FF0000"/>
                </a:solidFill>
              </a:rPr>
              <a:t>Синдром Кляйнфельтера 47,ХХ</a:t>
            </a:r>
            <a:r>
              <a:rPr lang="en-US" altLang="uk-UA" sz="2000" b="1">
                <a:solidFill>
                  <a:srgbClr val="FF0000"/>
                </a:solidFill>
              </a:rPr>
              <a:t>Y</a:t>
            </a:r>
            <a:endParaRPr lang="ru-RU" altLang="uk-UA" sz="2000" b="1">
              <a:solidFill>
                <a:srgbClr val="FF0000"/>
              </a:solidFill>
            </a:endParaRPr>
          </a:p>
        </p:txBody>
      </p:sp>
    </p:spTree>
  </p:cSld>
  <p:clrMapOvr>
    <a:masterClrMapping/>
  </p:clrMapOvr>
  <p:transition spd="slow">
    <p:pull/>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2" cstate="print"/>
          <a:srcRect l="56332" t="3555" r="16335" b="4224"/>
          <a:stretch>
            <a:fillRect/>
          </a:stretch>
        </p:blipFill>
        <p:spPr bwMode="auto">
          <a:xfrm>
            <a:off x="250825" y="215900"/>
            <a:ext cx="2500313" cy="6324600"/>
          </a:xfrm>
          <a:prstGeom prst="rect">
            <a:avLst/>
          </a:prstGeom>
          <a:noFill/>
          <a:ln w="9525">
            <a:noFill/>
            <a:miter lim="800000"/>
            <a:headEnd/>
            <a:tailEnd/>
          </a:ln>
        </p:spPr>
      </p:pic>
      <p:pic>
        <p:nvPicPr>
          <p:cNvPr id="247810" name="Picture 4"/>
          <p:cNvPicPr>
            <a:picLocks noChangeAspect="1" noChangeArrowheads="1"/>
          </p:cNvPicPr>
          <p:nvPr/>
        </p:nvPicPr>
        <p:blipFill>
          <a:blip r:embed="rId3" cstate="print"/>
          <a:srcRect/>
          <a:stretch>
            <a:fillRect/>
          </a:stretch>
        </p:blipFill>
        <p:spPr bwMode="auto">
          <a:xfrm>
            <a:off x="2843213" y="195263"/>
            <a:ext cx="2857500" cy="3810000"/>
          </a:xfrm>
          <a:prstGeom prst="rect">
            <a:avLst/>
          </a:prstGeom>
          <a:noFill/>
          <a:ln w="9525">
            <a:noFill/>
            <a:miter lim="800000"/>
            <a:headEnd/>
            <a:tailEnd/>
          </a:ln>
        </p:spPr>
      </p:pic>
      <p:pic>
        <p:nvPicPr>
          <p:cNvPr id="247811" name="Picture 5"/>
          <p:cNvPicPr>
            <a:picLocks noChangeAspect="1" noChangeArrowheads="1"/>
          </p:cNvPicPr>
          <p:nvPr/>
        </p:nvPicPr>
        <p:blipFill>
          <a:blip r:embed="rId4" cstate="print"/>
          <a:srcRect/>
          <a:stretch>
            <a:fillRect/>
          </a:stretch>
        </p:blipFill>
        <p:spPr bwMode="auto">
          <a:xfrm>
            <a:off x="5965825" y="549275"/>
            <a:ext cx="2857500" cy="3810000"/>
          </a:xfrm>
          <a:prstGeom prst="rect">
            <a:avLst/>
          </a:prstGeom>
          <a:noFill/>
          <a:ln w="9525">
            <a:noFill/>
            <a:miter lim="800000"/>
            <a:headEnd/>
            <a:tailEnd/>
          </a:ln>
        </p:spPr>
      </p:pic>
      <p:sp>
        <p:nvSpPr>
          <p:cNvPr id="247812" name="Прямоугольник 2"/>
          <p:cNvSpPr>
            <a:spLocks noChangeArrowheads="1"/>
          </p:cNvSpPr>
          <p:nvPr/>
        </p:nvSpPr>
        <p:spPr bwMode="auto">
          <a:xfrm>
            <a:off x="2822575" y="4652963"/>
            <a:ext cx="5853113" cy="1016000"/>
          </a:xfrm>
          <a:prstGeom prst="rect">
            <a:avLst/>
          </a:prstGeom>
          <a:noFill/>
          <a:ln w="9525">
            <a:noFill/>
            <a:miter lim="800000"/>
            <a:headEnd/>
            <a:tailEnd/>
          </a:ln>
        </p:spPr>
        <p:txBody>
          <a:bodyPr>
            <a:spAutoFit/>
          </a:bodyPr>
          <a:lstStyle/>
          <a:p>
            <a:r>
              <a:rPr lang="ru-RU" altLang="uk-UA" sz="2000" b="1">
                <a:solidFill>
                  <a:srgbClr val="FF0000"/>
                </a:solidFill>
              </a:rPr>
              <a:t>Як видно на фото, у чоловіків з синдромом Кляйнфельтера будова тіла схожа на жіночу, спостерігається гінекомастія</a:t>
            </a:r>
          </a:p>
        </p:txBody>
      </p:sp>
    </p:spTree>
  </p:cSld>
  <p:clrMapOvr>
    <a:masterClrMapping/>
  </p:clrMapOvr>
  <p:transition spd="slow">
    <p:pull/>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2" cstate="print"/>
          <a:srcRect/>
          <a:stretch>
            <a:fillRect/>
          </a:stretch>
        </p:blipFill>
        <p:spPr bwMode="auto">
          <a:xfrm>
            <a:off x="255588" y="260350"/>
            <a:ext cx="3673475" cy="4897438"/>
          </a:xfrm>
          <a:prstGeom prst="rect">
            <a:avLst/>
          </a:prstGeom>
          <a:noFill/>
          <a:ln w="9525">
            <a:noFill/>
            <a:miter lim="800000"/>
            <a:headEnd/>
            <a:tailEnd/>
          </a:ln>
        </p:spPr>
      </p:pic>
      <p:pic>
        <p:nvPicPr>
          <p:cNvPr id="248834" name="Picture 3"/>
          <p:cNvPicPr>
            <a:picLocks noChangeAspect="1" noChangeArrowheads="1"/>
          </p:cNvPicPr>
          <p:nvPr/>
        </p:nvPicPr>
        <p:blipFill>
          <a:blip r:embed="rId3" cstate="print"/>
          <a:srcRect/>
          <a:stretch>
            <a:fillRect/>
          </a:stretch>
        </p:blipFill>
        <p:spPr bwMode="auto">
          <a:xfrm>
            <a:off x="4616450" y="146050"/>
            <a:ext cx="3843338" cy="5124450"/>
          </a:xfrm>
          <a:prstGeom prst="rect">
            <a:avLst/>
          </a:prstGeom>
          <a:noFill/>
          <a:ln w="9525">
            <a:noFill/>
            <a:miter lim="800000"/>
            <a:headEnd/>
            <a:tailEnd/>
          </a:ln>
        </p:spPr>
      </p:pic>
      <p:sp>
        <p:nvSpPr>
          <p:cNvPr id="248835" name="Прямоугольник 2"/>
          <p:cNvSpPr>
            <a:spLocks noChangeArrowheads="1"/>
          </p:cNvSpPr>
          <p:nvPr/>
        </p:nvSpPr>
        <p:spPr bwMode="auto">
          <a:xfrm>
            <a:off x="539750" y="5289550"/>
            <a:ext cx="7920038" cy="646113"/>
          </a:xfrm>
          <a:prstGeom prst="rect">
            <a:avLst/>
          </a:prstGeom>
          <a:noFill/>
          <a:ln w="9525">
            <a:noFill/>
            <a:miter lim="800000"/>
            <a:headEnd/>
            <a:tailEnd/>
          </a:ln>
        </p:spPr>
        <p:txBody>
          <a:bodyPr>
            <a:spAutoFit/>
          </a:bodyPr>
          <a:lstStyle/>
          <a:p>
            <a:r>
              <a:rPr lang="ru-RU" altLang="uk-UA" b="1">
                <a:solidFill>
                  <a:srgbClr val="FF0000"/>
                </a:solidFill>
              </a:rPr>
              <a:t>Подивіться фото людей з синдромом Кляйнфельтера - зовні вони поєднують і жіночі, і чоловічі ознаки</a:t>
            </a:r>
          </a:p>
        </p:txBody>
      </p:sp>
    </p:spTree>
  </p:cSld>
  <p:clrMapOvr>
    <a:masterClrMapping/>
  </p:clrMapOvr>
  <p:transition spd="slow">
    <p:pull/>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sz="3600" dirty="0" smtClean="0">
                <a:latin typeface="Times New Roman" pitchFamily="18" charset="0"/>
                <a:cs typeface="Times New Roman" pitchFamily="18" charset="0"/>
              </a:rPr>
              <a:t>Синдром </a:t>
            </a:r>
            <a:r>
              <a:rPr lang="ru-RU" sz="3600" dirty="0" err="1" smtClean="0">
                <a:latin typeface="Times New Roman" pitchFamily="18" charset="0"/>
                <a:cs typeface="Times New Roman" pitchFamily="18" charset="0"/>
              </a:rPr>
              <a:t>полісомії</a:t>
            </a:r>
            <a:r>
              <a:rPr lang="ru-RU" sz="3600" dirty="0" smtClean="0">
                <a:latin typeface="Times New Roman" pitchFamily="18" charset="0"/>
                <a:cs typeface="Times New Roman" pitchFamily="18" charset="0"/>
              </a:rPr>
              <a:t> за Х-хромосомою у </a:t>
            </a:r>
            <a:r>
              <a:rPr lang="ru-RU" sz="3600" dirty="0" err="1" smtClean="0">
                <a:latin typeface="Times New Roman" pitchFamily="18" charset="0"/>
                <a:cs typeface="Times New Roman" pitchFamily="18" charset="0"/>
              </a:rPr>
              <a:t>жінок</a:t>
            </a:r>
            <a:r>
              <a:rPr lang="ru-RU" sz="3600" dirty="0" smtClean="0">
                <a:latin typeface="Times New Roman" pitchFamily="18" charset="0"/>
                <a:cs typeface="Times New Roman" pitchFamily="18" charset="0"/>
              </a:rPr>
              <a:t> (синдром «</a:t>
            </a:r>
            <a:r>
              <a:rPr lang="ru-RU" sz="3600" dirty="0" err="1" smtClean="0">
                <a:latin typeface="Times New Roman" pitchFamily="18" charset="0"/>
                <a:cs typeface="Times New Roman" pitchFamily="18" charset="0"/>
              </a:rPr>
              <a:t>суперсамки</a:t>
            </a:r>
            <a:r>
              <a:rPr lang="ru-RU" sz="3600" dirty="0" smtClean="0">
                <a:latin typeface="Times New Roman" pitchFamily="18" charset="0"/>
                <a:cs typeface="Times New Roman" pitchFamily="18" charset="0"/>
              </a:rPr>
              <a:t>»)</a:t>
            </a:r>
            <a:r>
              <a:rPr lang="ru-RU" dirty="0" smtClean="0"/>
              <a:t/>
            </a:r>
            <a:br>
              <a:rPr lang="ru-RU" dirty="0" smtClean="0"/>
            </a:br>
            <a:endParaRPr lang="ru-RU" dirty="0"/>
          </a:p>
        </p:txBody>
      </p:sp>
      <p:sp>
        <p:nvSpPr>
          <p:cNvPr id="3" name="Содержимое 2"/>
          <p:cNvSpPr>
            <a:spLocks noGrp="1"/>
          </p:cNvSpPr>
          <p:nvPr>
            <p:ph idx="1"/>
          </p:nvPr>
        </p:nvSpPr>
        <p:spPr>
          <a:xfrm>
            <a:off x="457200" y="1143000"/>
            <a:ext cx="8329613" cy="5429250"/>
          </a:xfrm>
        </p:spPr>
        <p:txBody>
          <a:bodyPr>
            <a:normAutofit lnSpcReduction="10000"/>
          </a:bodyPr>
          <a:lstStyle/>
          <a:p>
            <a:pPr marL="420624" indent="-384048" eaLnBrk="1" fontAlgn="auto" hangingPunct="1">
              <a:spcAft>
                <a:spcPts val="0"/>
              </a:spcAft>
              <a:buFont typeface="Wingdings 2"/>
              <a:buChar char=""/>
              <a:defRPr/>
            </a:pPr>
            <a:r>
              <a:rPr lang="ru-RU" sz="2400" dirty="0" smtClean="0">
                <a:latin typeface="Times New Roman" pitchFamily="18" charset="0"/>
                <a:cs typeface="Times New Roman" pitchFamily="18" charset="0"/>
              </a:rPr>
              <a:t>Синдром </a:t>
            </a:r>
            <a:r>
              <a:rPr lang="ru-RU" sz="2400" dirty="0" err="1" smtClean="0">
                <a:latin typeface="Times New Roman" pitchFamily="18" charset="0"/>
                <a:cs typeface="Times New Roman" pitchFamily="18" charset="0"/>
              </a:rPr>
              <a:t>включає</a:t>
            </a:r>
            <a:r>
              <a:rPr lang="ru-RU" sz="2400" dirty="0" smtClean="0">
                <a:latin typeface="Times New Roman" pitchFamily="18" charset="0"/>
                <a:cs typeface="Times New Roman" pitchFamily="18" charset="0"/>
              </a:rPr>
              <a:t> :</a:t>
            </a: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трисомію</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каріотип</a:t>
            </a:r>
            <a:r>
              <a:rPr lang="ru-RU" sz="2400" dirty="0" smtClean="0">
                <a:latin typeface="Times New Roman" pitchFamily="18" charset="0"/>
                <a:cs typeface="Times New Roman" pitchFamily="18" charset="0"/>
              </a:rPr>
              <a:t> 47, </a:t>
            </a:r>
            <a:r>
              <a:rPr lang="en-US" sz="2400" dirty="0" smtClean="0">
                <a:latin typeface="Times New Roman" pitchFamily="18" charset="0"/>
                <a:cs typeface="Times New Roman" pitchFamily="18" charset="0"/>
              </a:rPr>
              <a:t>XXX)</a:t>
            </a: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тетрасомію</a:t>
            </a:r>
            <a:r>
              <a:rPr lang="ru-RU" sz="2400" dirty="0" smtClean="0">
                <a:latin typeface="Times New Roman" pitchFamily="18" charset="0"/>
                <a:cs typeface="Times New Roman" pitchFamily="18" charset="0"/>
              </a:rPr>
              <a:t> (48, ХХХХ)</a:t>
            </a: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пентасомію</a:t>
            </a:r>
            <a:r>
              <a:rPr lang="ru-RU" sz="2400" dirty="0" smtClean="0">
                <a:latin typeface="Times New Roman" pitchFamily="18" charset="0"/>
                <a:cs typeface="Times New Roman" pitchFamily="18" charset="0"/>
              </a:rPr>
              <a:t> (49, ХХХХХ)</a:t>
            </a: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Найчастіше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зустрічається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трисомія</a:t>
            </a:r>
            <a:r>
              <a:rPr lang="ru-RU" sz="2400" dirty="0" smtClean="0">
                <a:latin typeface="Times New Roman" pitchFamily="18" charset="0"/>
                <a:cs typeface="Times New Roman" pitchFamily="18" charset="0"/>
              </a:rPr>
              <a:t> — 1 на 1000 </a:t>
            </a:r>
            <a:r>
              <a:rPr lang="ru-RU" sz="2400" dirty="0" err="1" smtClean="0">
                <a:latin typeface="Times New Roman" pitchFamily="18" charset="0"/>
                <a:cs typeface="Times New Roman" pitchFamily="18" charset="0"/>
              </a:rPr>
              <a:t>дівчаток</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що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народилися</a:t>
            </a: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Клінічна</a:t>
            </a:r>
            <a:r>
              <a:rPr lang="ru-RU" sz="2400" dirty="0" smtClean="0">
                <a:latin typeface="Times New Roman" pitchFamily="18" charset="0"/>
                <a:cs typeface="Times New Roman" pitchFamily="18" charset="0"/>
              </a:rPr>
              <a:t> картина </a:t>
            </a:r>
            <a:r>
              <a:rPr lang="ru-RU" sz="2400" dirty="0" err="1" smtClean="0">
                <a:latin typeface="Times New Roman" pitchFamily="18" charset="0"/>
                <a:cs typeface="Times New Roman" pitchFamily="18" charset="0"/>
              </a:rPr>
              <a:t>досить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різноманітна</a:t>
            </a: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Відзначається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незначне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зниження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інтелекту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підвищена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імовірність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розвитку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психозів</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шизофренії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із</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несприятливим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перебігом</a:t>
            </a: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Можлива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девіантна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статева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поведінка</a:t>
            </a: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r>
              <a:rPr lang="ru-RU" sz="2400" dirty="0" err="1" smtClean="0">
                <a:latin typeface="Times New Roman" pitchFamily="18" charset="0"/>
                <a:cs typeface="Times New Roman" pitchFamily="18" charset="0"/>
              </a:rPr>
              <a:t>Здатність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народжувати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дітей</a:t>
            </a:r>
            <a:r>
              <a:rPr lang="ru-RU" sz="2400" dirty="0" smtClean="0">
                <a:latin typeface="Times New Roman" pitchFamily="18" charset="0"/>
                <a:cs typeface="Times New Roman" pitchFamily="18" charset="0"/>
              </a:rPr>
              <a:t> у таких </a:t>
            </a:r>
            <a:r>
              <a:rPr lang="ru-RU" sz="2400" dirty="0" err="1" smtClean="0">
                <a:latin typeface="Times New Roman" pitchFamily="18" charset="0"/>
                <a:cs typeface="Times New Roman" pitchFamily="18" charset="0"/>
              </a:rPr>
              <a:t>жінок</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страждає</a:t>
            </a:r>
            <a:r>
              <a:rPr lang="ru-RU" sz="2400" dirty="0" smtClean="0">
                <a:latin typeface="Times New Roman" pitchFamily="18" charset="0"/>
                <a:cs typeface="Times New Roman" pitchFamily="18" charset="0"/>
              </a:rPr>
              <a:t> в </a:t>
            </a:r>
            <a:r>
              <a:rPr lang="ru-RU" sz="2400" dirty="0" err="1" smtClean="0">
                <a:latin typeface="Times New Roman" pitchFamily="18" charset="0"/>
                <a:cs typeface="Times New Roman" pitchFamily="18" charset="0"/>
              </a:rPr>
              <a:t>меншій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мірі</a:t>
            </a: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endParaRPr lang="ru-RU" sz="2400" dirty="0" smtClean="0">
              <a:latin typeface="Times New Roman" pitchFamily="18" charset="0"/>
              <a:cs typeface="Times New Roman" pitchFamily="18" charset="0"/>
            </a:endParaRPr>
          </a:p>
          <a:p>
            <a:pPr marL="420624" indent="-384048" eaLnBrk="1" fontAlgn="auto" hangingPunct="1">
              <a:spcAft>
                <a:spcPts val="0"/>
              </a:spcAft>
              <a:buFont typeface="Wingdings 2"/>
              <a:buChar char=""/>
              <a:defRPr/>
            </a:pPr>
            <a:endParaRPr lang="ru-RU"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Заголовок 1"/>
          <p:cNvSpPr>
            <a:spLocks noGrp="1"/>
          </p:cNvSpPr>
          <p:nvPr>
            <p:ph type="title"/>
          </p:nvPr>
        </p:nvSpPr>
        <p:spPr/>
        <p:txBody>
          <a:bodyPr/>
          <a:lstStyle/>
          <a:p>
            <a:pPr eaLnBrk="1" hangingPunct="1">
              <a:lnSpc>
                <a:spcPts val="4400"/>
              </a:lnSpc>
            </a:pPr>
            <a:r>
              <a:rPr lang="en-US" altLang="zh-CN" sz="2000" b="1" smtClean="0">
                <a:solidFill>
                  <a:srgbClr val="00007D"/>
                </a:solidFill>
                <a:latin typeface="Arial" charset="0"/>
                <a:cs typeface="Times New Roman" pitchFamily="18" charset="0"/>
              </a:rPr>
              <a:t>Синдром</a:t>
            </a:r>
            <a:r>
              <a:rPr lang="en-US" altLang="zh-CN" sz="2000" smtClean="0">
                <a:latin typeface="Arial" charset="0"/>
                <a:cs typeface="Times New Roman" pitchFamily="18" charset="0"/>
              </a:rPr>
              <a:t> </a:t>
            </a:r>
            <a:r>
              <a:rPr lang="en-US" altLang="zh-CN" sz="2000" b="1" smtClean="0">
                <a:solidFill>
                  <a:srgbClr val="00007D"/>
                </a:solidFill>
                <a:latin typeface="Arial" charset="0"/>
                <a:cs typeface="Times New Roman" pitchFamily="18" charset="0"/>
              </a:rPr>
              <a:t>дисомії</a:t>
            </a:r>
            <a:r>
              <a:rPr lang="en-US" altLang="zh-CN" sz="2000" smtClean="0">
                <a:latin typeface="Arial" charset="0"/>
                <a:cs typeface="Times New Roman" pitchFamily="18" charset="0"/>
              </a:rPr>
              <a:t> </a:t>
            </a:r>
            <a:r>
              <a:rPr lang="en-US" altLang="zh-CN" sz="2000" b="1" smtClean="0">
                <a:solidFill>
                  <a:srgbClr val="00007D"/>
                </a:solidFill>
                <a:latin typeface="Arial" charset="0"/>
                <a:cs typeface="Times New Roman" pitchFamily="18" charset="0"/>
              </a:rPr>
              <a:t>заY-хромосомою</a:t>
            </a:r>
            <a:r>
              <a:rPr lang="en-US" altLang="zh-CN" sz="2000" smtClean="0">
                <a:latin typeface="Arial" charset="0"/>
                <a:cs typeface="Times New Roman" pitchFamily="18" charset="0"/>
              </a:rPr>
              <a:t> </a:t>
            </a:r>
            <a:r>
              <a:rPr lang="en-US" altLang="zh-CN" sz="2000" b="1" smtClean="0">
                <a:solidFill>
                  <a:srgbClr val="00007D"/>
                </a:solidFill>
                <a:latin typeface="Arial" charset="0"/>
                <a:cs typeface="Times New Roman" pitchFamily="18" charset="0"/>
              </a:rPr>
              <a:t>(47,</a:t>
            </a:r>
            <a:r>
              <a:rPr lang="en-US" altLang="zh-CN" sz="2000" smtClean="0">
                <a:latin typeface="Arial" charset="0"/>
                <a:cs typeface="Times New Roman" pitchFamily="18" charset="0"/>
              </a:rPr>
              <a:t> </a:t>
            </a:r>
            <a:r>
              <a:rPr lang="en-US" altLang="zh-CN" sz="2000" b="1" smtClean="0">
                <a:solidFill>
                  <a:srgbClr val="00007D"/>
                </a:solidFill>
                <a:latin typeface="Arial" charset="0"/>
                <a:cs typeface="Times New Roman" pitchFamily="18" charset="0"/>
              </a:rPr>
              <a:t>XYY)</a:t>
            </a:r>
            <a:br>
              <a:rPr lang="en-US" altLang="zh-CN" sz="2000" b="1" smtClean="0">
                <a:solidFill>
                  <a:srgbClr val="00007D"/>
                </a:solidFill>
                <a:latin typeface="Arial" charset="0"/>
                <a:cs typeface="Times New Roman" pitchFamily="18" charset="0"/>
              </a:rPr>
            </a:br>
            <a:endParaRPr lang="ru-RU" sz="2000" smtClean="0">
              <a:latin typeface="Arial" charset="0"/>
              <a:ea typeface="SimSun" pitchFamily="2" charset="-122"/>
              <a:cs typeface="Times New Roman" pitchFamily="18" charset="0"/>
            </a:endParaRPr>
          </a:p>
        </p:txBody>
      </p:sp>
      <p:sp>
        <p:nvSpPr>
          <p:cNvPr id="3" name="Содержимое 2"/>
          <p:cNvSpPr>
            <a:spLocks noGrp="1"/>
          </p:cNvSpPr>
          <p:nvPr>
            <p:ph idx="1"/>
          </p:nvPr>
        </p:nvSpPr>
        <p:spPr/>
        <p:txBody>
          <a:bodyPr>
            <a:normAutofit fontScale="70000" lnSpcReduction="20000"/>
          </a:bodyPr>
          <a:lstStyle/>
          <a:p>
            <a:pPr marL="420624" indent="-384048" eaLnBrk="1" fontAlgn="auto" hangingPunct="1">
              <a:spcAft>
                <a:spcPts val="0"/>
              </a:spcAft>
              <a:buFont typeface="Wingdings 2"/>
              <a:buChar char=""/>
              <a:defRPr/>
            </a:pPr>
            <a:r>
              <a:rPr lang="ru-RU" dirty="0" smtClean="0"/>
              <a:t>Описаний у 1961 р.</a:t>
            </a:r>
          </a:p>
          <a:p>
            <a:pPr marL="420624" indent="-384048" eaLnBrk="1" fontAlgn="auto" hangingPunct="1">
              <a:spcAft>
                <a:spcPts val="0"/>
              </a:spcAft>
              <a:buFont typeface="Wingdings 2"/>
              <a:buChar char=""/>
              <a:defRPr/>
            </a:pPr>
            <a:r>
              <a:rPr lang="ru-RU" dirty="0" err="1" smtClean="0"/>
              <a:t>Зустрічається</a:t>
            </a:r>
            <a:r>
              <a:rPr lang="ru-RU" dirty="0" smtClean="0"/>
              <a:t> </a:t>
            </a:r>
            <a:r>
              <a:rPr lang="ru-RU" dirty="0" err="1" smtClean="0"/>
              <a:t>з</a:t>
            </a:r>
            <a:r>
              <a:rPr lang="ru-RU" dirty="0" smtClean="0"/>
              <a:t> частотою 1 на 1000</a:t>
            </a:r>
          </a:p>
          <a:p>
            <a:pPr marL="420624" indent="-384048" eaLnBrk="1" fontAlgn="auto" hangingPunct="1">
              <a:spcAft>
                <a:spcPts val="0"/>
              </a:spcAft>
              <a:buFont typeface="Wingdings 2"/>
              <a:buChar char=""/>
              <a:defRPr/>
            </a:pPr>
            <a:r>
              <a:rPr lang="ru-RU" dirty="0" err="1" smtClean="0"/>
              <a:t>новонароджених</a:t>
            </a:r>
            <a:r>
              <a:rPr lang="ru-RU" dirty="0" smtClean="0"/>
              <a:t> </a:t>
            </a:r>
            <a:r>
              <a:rPr lang="ru-RU" dirty="0" err="1" smtClean="0"/>
              <a:t>хлопчиків</a:t>
            </a:r>
            <a:endParaRPr lang="ru-RU" dirty="0" smtClean="0"/>
          </a:p>
          <a:p>
            <a:pPr marL="420624" indent="-384048" eaLnBrk="1" fontAlgn="auto" hangingPunct="1">
              <a:spcAft>
                <a:spcPts val="0"/>
              </a:spcAft>
              <a:buFont typeface="Wingdings 2"/>
              <a:buChar char=""/>
              <a:defRPr/>
            </a:pPr>
            <a:r>
              <a:rPr lang="ru-RU" dirty="0" err="1" smtClean="0"/>
              <a:t>Чоловіки</a:t>
            </a:r>
            <a:r>
              <a:rPr lang="ru-RU" dirty="0" smtClean="0"/>
              <a:t> </a:t>
            </a:r>
            <a:r>
              <a:rPr lang="ru-RU" dirty="0" err="1" smtClean="0"/>
              <a:t>із</a:t>
            </a:r>
            <a:r>
              <a:rPr lang="ru-RU" dirty="0" smtClean="0"/>
              <a:t> набором хромосом 47, </a:t>
            </a:r>
            <a:r>
              <a:rPr lang="en-US" dirty="0" smtClean="0"/>
              <a:t>XYY</a:t>
            </a:r>
          </a:p>
          <a:p>
            <a:pPr marL="420624" indent="-384048" eaLnBrk="1" fontAlgn="auto" hangingPunct="1">
              <a:spcAft>
                <a:spcPts val="0"/>
              </a:spcAft>
              <a:buFont typeface="Wingdings 2"/>
              <a:buChar char=""/>
              <a:defRPr/>
            </a:pPr>
            <a:r>
              <a:rPr lang="ru-RU" dirty="0" smtClean="0"/>
              <a:t>не </a:t>
            </a:r>
            <a:r>
              <a:rPr lang="ru-RU" dirty="0" err="1" smtClean="0"/>
              <a:t>відрізняються</a:t>
            </a:r>
            <a:r>
              <a:rPr lang="ru-RU" dirty="0" smtClean="0"/>
              <a:t> </a:t>
            </a:r>
            <a:r>
              <a:rPr lang="ru-RU" dirty="0" err="1" smtClean="0"/>
              <a:t>від</a:t>
            </a:r>
            <a:r>
              <a:rPr lang="ru-RU" dirty="0" smtClean="0"/>
              <a:t> </a:t>
            </a:r>
            <a:r>
              <a:rPr lang="ru-RU" dirty="0" err="1" smtClean="0"/>
              <a:t>норми</a:t>
            </a:r>
            <a:r>
              <a:rPr lang="ru-RU" dirty="0" smtClean="0"/>
              <a:t> за </a:t>
            </a:r>
            <a:r>
              <a:rPr lang="ru-RU" dirty="0" err="1" smtClean="0"/>
              <a:t>фізичним</a:t>
            </a:r>
            <a:r>
              <a:rPr lang="ru-RU" dirty="0" smtClean="0"/>
              <a:t> </a:t>
            </a:r>
            <a:r>
              <a:rPr lang="ru-RU" dirty="0" err="1" smtClean="0"/>
              <a:t>і</a:t>
            </a:r>
            <a:r>
              <a:rPr lang="ru-RU" dirty="0" smtClean="0"/>
              <a:t> </a:t>
            </a:r>
            <a:r>
              <a:rPr lang="ru-RU" dirty="0" err="1" smtClean="0"/>
              <a:t>розумовим</a:t>
            </a:r>
            <a:endParaRPr lang="ru-RU" dirty="0" smtClean="0"/>
          </a:p>
          <a:p>
            <a:pPr marL="420624" indent="-384048" eaLnBrk="1" fontAlgn="auto" hangingPunct="1">
              <a:spcAft>
                <a:spcPts val="0"/>
              </a:spcAft>
              <a:buFont typeface="Wingdings 2"/>
              <a:buChar char=""/>
              <a:defRPr/>
            </a:pPr>
            <a:r>
              <a:rPr lang="ru-RU" dirty="0" err="1" smtClean="0"/>
              <a:t>розвитком</a:t>
            </a:r>
            <a:endParaRPr lang="ru-RU" dirty="0" smtClean="0"/>
          </a:p>
          <a:p>
            <a:pPr marL="420624" indent="-384048" eaLnBrk="1" fontAlgn="auto" hangingPunct="1">
              <a:spcAft>
                <a:spcPts val="0"/>
              </a:spcAft>
              <a:buFont typeface="Wingdings 2"/>
              <a:buChar char=""/>
              <a:defRPr/>
            </a:pPr>
            <a:r>
              <a:rPr lang="ru-RU" dirty="0" err="1" smtClean="0"/>
              <a:t>Відзначається</a:t>
            </a:r>
            <a:r>
              <a:rPr lang="ru-RU" dirty="0" smtClean="0"/>
              <a:t> </a:t>
            </a:r>
            <a:r>
              <a:rPr lang="ru-RU" dirty="0" err="1" smtClean="0"/>
              <a:t>невелике</a:t>
            </a:r>
            <a:r>
              <a:rPr lang="ru-RU" dirty="0" smtClean="0"/>
              <a:t> </a:t>
            </a:r>
            <a:r>
              <a:rPr lang="ru-RU" dirty="0" err="1" smtClean="0"/>
              <a:t>збільшення</a:t>
            </a:r>
            <a:r>
              <a:rPr lang="ru-RU" dirty="0" smtClean="0"/>
              <a:t> </a:t>
            </a:r>
            <a:r>
              <a:rPr lang="ru-RU" dirty="0" err="1" smtClean="0"/>
              <a:t>зросту</a:t>
            </a:r>
            <a:r>
              <a:rPr lang="ru-RU" dirty="0" smtClean="0"/>
              <a:t> — </a:t>
            </a:r>
            <a:r>
              <a:rPr lang="ru-RU" dirty="0" err="1" smtClean="0"/>
              <a:t>біля</a:t>
            </a:r>
            <a:endParaRPr lang="ru-RU" dirty="0" smtClean="0"/>
          </a:p>
          <a:p>
            <a:pPr marL="420624" indent="-384048" eaLnBrk="1" fontAlgn="auto" hangingPunct="1">
              <a:spcAft>
                <a:spcPts val="0"/>
              </a:spcAft>
              <a:buFont typeface="Wingdings 2"/>
              <a:buChar char=""/>
              <a:defRPr/>
            </a:pPr>
            <a:r>
              <a:rPr lang="ru-RU" dirty="0" smtClean="0"/>
              <a:t>185 см</a:t>
            </a:r>
          </a:p>
          <a:p>
            <a:pPr marL="420624" indent="-384048" eaLnBrk="1" fontAlgn="auto" hangingPunct="1">
              <a:spcAft>
                <a:spcPts val="0"/>
              </a:spcAft>
              <a:buFont typeface="Wingdings 2"/>
              <a:buChar char=""/>
              <a:defRPr/>
            </a:pPr>
            <a:r>
              <a:rPr lang="ru-RU" dirty="0" err="1" smtClean="0"/>
              <a:t>Іноді</a:t>
            </a:r>
            <a:r>
              <a:rPr lang="ru-RU" dirty="0" smtClean="0"/>
              <a:t> </a:t>
            </a:r>
            <a:r>
              <a:rPr lang="ru-RU" dirty="0" err="1" smtClean="0"/>
              <a:t>спостерігається</a:t>
            </a:r>
            <a:r>
              <a:rPr lang="ru-RU" dirty="0" smtClean="0"/>
              <a:t> </a:t>
            </a:r>
            <a:r>
              <a:rPr lang="ru-RU" dirty="0" err="1" smtClean="0"/>
              <a:t>незначне</a:t>
            </a:r>
            <a:r>
              <a:rPr lang="ru-RU" dirty="0" smtClean="0"/>
              <a:t> </a:t>
            </a:r>
            <a:r>
              <a:rPr lang="ru-RU" dirty="0" err="1" smtClean="0"/>
              <a:t>зниження</a:t>
            </a:r>
            <a:endParaRPr lang="ru-RU" dirty="0" smtClean="0"/>
          </a:p>
          <a:p>
            <a:pPr marL="420624" indent="-384048" eaLnBrk="1" fontAlgn="auto" hangingPunct="1">
              <a:spcAft>
                <a:spcPts val="0"/>
              </a:spcAft>
              <a:buFont typeface="Wingdings 2"/>
              <a:buChar char=""/>
              <a:defRPr/>
            </a:pPr>
            <a:r>
              <a:rPr lang="ru-RU" dirty="0" err="1" smtClean="0"/>
              <a:t>інтелекту</a:t>
            </a:r>
            <a:r>
              <a:rPr lang="ru-RU" dirty="0" smtClean="0"/>
              <a:t>, </a:t>
            </a:r>
            <a:r>
              <a:rPr lang="ru-RU" dirty="0" err="1" smtClean="0"/>
              <a:t>схильність</a:t>
            </a:r>
            <a:r>
              <a:rPr lang="ru-RU" dirty="0" smtClean="0"/>
              <a:t> до </a:t>
            </a:r>
            <a:r>
              <a:rPr lang="ru-RU" dirty="0" err="1" smtClean="0"/>
              <a:t>агресивних</a:t>
            </a:r>
            <a:r>
              <a:rPr lang="ru-RU" dirty="0" smtClean="0"/>
              <a:t> </a:t>
            </a:r>
            <a:r>
              <a:rPr lang="ru-RU" dirty="0" err="1" smtClean="0"/>
              <a:t>і</a:t>
            </a:r>
            <a:endParaRPr lang="ru-RU" dirty="0" smtClean="0"/>
          </a:p>
          <a:p>
            <a:pPr marL="420624" indent="-384048" eaLnBrk="1" fontAlgn="auto" hangingPunct="1">
              <a:spcAft>
                <a:spcPts val="0"/>
              </a:spcAft>
              <a:buFont typeface="Wingdings 2"/>
              <a:buChar char=""/>
              <a:defRPr/>
            </a:pPr>
            <a:r>
              <a:rPr lang="ru-RU" dirty="0" err="1" smtClean="0"/>
              <a:t>антисоціальних</a:t>
            </a:r>
            <a:r>
              <a:rPr lang="ru-RU" dirty="0" smtClean="0"/>
              <a:t> </a:t>
            </a:r>
            <a:r>
              <a:rPr lang="ru-RU" dirty="0" err="1" smtClean="0"/>
              <a:t>вчинків</a:t>
            </a:r>
            <a:r>
              <a:rPr lang="ru-RU" dirty="0" smtClean="0"/>
              <a:t>. За </a:t>
            </a:r>
            <a:r>
              <a:rPr lang="ru-RU" dirty="0" err="1" smtClean="0"/>
              <a:t>деякими</a:t>
            </a:r>
            <a:r>
              <a:rPr lang="ru-RU" dirty="0" smtClean="0"/>
              <a:t> </a:t>
            </a:r>
            <a:r>
              <a:rPr lang="ru-RU" dirty="0" err="1" smtClean="0"/>
              <a:t>даними</a:t>
            </a:r>
            <a:r>
              <a:rPr lang="ru-RU" dirty="0" smtClean="0"/>
              <a:t>, у</a:t>
            </a:r>
          </a:p>
          <a:p>
            <a:pPr marL="420624" indent="-384048" eaLnBrk="1" fontAlgn="auto" hangingPunct="1">
              <a:spcAft>
                <a:spcPts val="0"/>
              </a:spcAft>
              <a:buFont typeface="Wingdings 2"/>
              <a:buChar char=""/>
              <a:defRPr/>
            </a:pPr>
            <a:r>
              <a:rPr lang="ru-RU" dirty="0" err="1" smtClean="0"/>
              <a:t>місцях</a:t>
            </a:r>
            <a:r>
              <a:rPr lang="ru-RU" dirty="0" smtClean="0"/>
              <a:t> </a:t>
            </a:r>
            <a:r>
              <a:rPr lang="ru-RU" dirty="0" err="1" smtClean="0"/>
              <a:t>позбавлення</a:t>
            </a:r>
            <a:r>
              <a:rPr lang="ru-RU" dirty="0" smtClean="0"/>
              <a:t> </a:t>
            </a:r>
            <a:r>
              <a:rPr lang="ru-RU" dirty="0" err="1" smtClean="0"/>
              <a:t>волі</a:t>
            </a:r>
            <a:r>
              <a:rPr lang="ru-RU" dirty="0" smtClean="0"/>
              <a:t> </a:t>
            </a:r>
            <a:r>
              <a:rPr lang="ru-RU" dirty="0" err="1" smtClean="0"/>
              <a:t>чоловіків</a:t>
            </a:r>
            <a:r>
              <a:rPr lang="ru-RU" dirty="0" smtClean="0"/>
              <a:t> </a:t>
            </a:r>
            <a:r>
              <a:rPr lang="ru-RU" dirty="0" err="1" smtClean="0"/>
              <a:t>із</a:t>
            </a:r>
            <a:r>
              <a:rPr lang="ru-RU" dirty="0" smtClean="0"/>
              <a:t> генотипом </a:t>
            </a:r>
            <a:r>
              <a:rPr lang="en-US" dirty="0" smtClean="0"/>
              <a:t>XYY </a:t>
            </a:r>
            <a:r>
              <a:rPr lang="ru-RU" dirty="0" smtClean="0"/>
              <a:t>у</a:t>
            </a:r>
          </a:p>
          <a:p>
            <a:pPr marL="420624" indent="-384048" eaLnBrk="1" fontAlgn="auto" hangingPunct="1">
              <a:spcAft>
                <a:spcPts val="0"/>
              </a:spcAft>
              <a:buFont typeface="Wingdings 2"/>
              <a:buChar char=""/>
              <a:defRPr/>
            </a:pPr>
            <a:r>
              <a:rPr lang="ru-RU" dirty="0" smtClean="0"/>
              <a:t>10 </a:t>
            </a:r>
            <a:r>
              <a:rPr lang="ru-RU" dirty="0" err="1" smtClean="0"/>
              <a:t>разів</a:t>
            </a:r>
            <a:r>
              <a:rPr lang="ru-RU" dirty="0" smtClean="0"/>
              <a:t> </a:t>
            </a:r>
            <a:r>
              <a:rPr lang="ru-RU" dirty="0" err="1" smtClean="0"/>
              <a:t>більше</a:t>
            </a:r>
            <a:r>
              <a:rPr lang="ru-RU" dirty="0" smtClean="0"/>
              <a:t>, </a:t>
            </a:r>
            <a:r>
              <a:rPr lang="ru-RU" dirty="0" err="1" smtClean="0"/>
              <a:t>ніж</a:t>
            </a:r>
            <a:r>
              <a:rPr lang="ru-RU" dirty="0" smtClean="0"/>
              <a:t> </a:t>
            </a:r>
            <a:r>
              <a:rPr lang="ru-RU" dirty="0" err="1" smtClean="0"/>
              <a:t>чоловіків</a:t>
            </a:r>
            <a:r>
              <a:rPr lang="ru-RU" dirty="0" smtClean="0"/>
              <a:t> </a:t>
            </a:r>
            <a:r>
              <a:rPr lang="ru-RU" dirty="0" err="1" smtClean="0"/>
              <a:t>із</a:t>
            </a:r>
            <a:r>
              <a:rPr lang="ru-RU" dirty="0" smtClean="0"/>
              <a:t> </a:t>
            </a:r>
            <a:r>
              <a:rPr lang="ru-RU" dirty="0" err="1" smtClean="0"/>
              <a:t>нормальним</a:t>
            </a:r>
            <a:endParaRPr lang="ru-RU" dirty="0" smtClean="0"/>
          </a:p>
          <a:p>
            <a:pPr marL="420624" indent="-384048" eaLnBrk="1" fontAlgn="auto" hangingPunct="1">
              <a:spcAft>
                <a:spcPts val="0"/>
              </a:spcAft>
              <a:buFont typeface="Wingdings 2"/>
              <a:buChar char=""/>
              <a:defRPr/>
            </a:pPr>
            <a:r>
              <a:rPr lang="ru-RU" dirty="0" smtClean="0"/>
              <a:t>генотипом</a:t>
            </a:r>
          </a:p>
          <a:p>
            <a:pPr marL="420624" indent="-384048" eaLnBrk="1" fontAlgn="auto" hangingPunct="1">
              <a:spcAft>
                <a:spcPts val="0"/>
              </a:spcAft>
              <a:buFont typeface="Wingdings 2"/>
              <a:buChar char=""/>
              <a:defRPr/>
            </a:pPr>
            <a:endParaRPr lang="ru-RU"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Объект 1"/>
          <p:cNvSpPr>
            <a:spLocks noGrp="1"/>
          </p:cNvSpPr>
          <p:nvPr>
            <p:ph idx="1"/>
          </p:nvPr>
        </p:nvSpPr>
        <p:spPr/>
        <p:txBody>
          <a:bodyPr/>
          <a:lstStyle/>
          <a:p>
            <a:pPr eaLnBrk="1" hangingPunct="1">
              <a:lnSpc>
                <a:spcPct val="80000"/>
              </a:lnSpc>
            </a:pPr>
            <a:r>
              <a:rPr lang="uk-UA" sz="1700" smtClean="0"/>
              <a:t>  Стать, що має дві однакові статеві хромосоми (</a:t>
            </a:r>
            <a:r>
              <a:rPr lang="en-US" sz="1700" smtClean="0"/>
              <a:t>XX), </a:t>
            </a:r>
            <a:r>
              <a:rPr lang="uk-UA" sz="1700" smtClean="0"/>
              <a:t>називається </a:t>
            </a:r>
            <a:r>
              <a:rPr lang="uk-UA" sz="1700" b="1" smtClean="0">
                <a:solidFill>
                  <a:srgbClr val="227A8F"/>
                </a:solidFill>
              </a:rPr>
              <a:t>гомогаметною </a:t>
            </a:r>
            <a:r>
              <a:rPr lang="uk-UA" sz="1700" b="1" smtClean="0"/>
              <a:t>(жіноча)</a:t>
            </a:r>
            <a:r>
              <a:rPr lang="uk-UA" sz="1700" smtClean="0"/>
              <a:t>, оскільки вона утворює тільки один тип гамет, містить Х-хромосому. Стать, яка визначається різними статевими хромосомами (</a:t>
            </a:r>
            <a:r>
              <a:rPr lang="en-US" sz="1700" smtClean="0"/>
              <a:t>XY), </a:t>
            </a:r>
            <a:r>
              <a:rPr lang="uk-UA" sz="1700" smtClean="0"/>
              <a:t>називається </a:t>
            </a:r>
            <a:r>
              <a:rPr lang="uk-UA" sz="1700" b="1" smtClean="0">
                <a:solidFill>
                  <a:srgbClr val="227A8F"/>
                </a:solidFill>
              </a:rPr>
              <a:t>гетерогаметною </a:t>
            </a:r>
            <a:r>
              <a:rPr lang="uk-UA" sz="1700" b="1" smtClean="0"/>
              <a:t>(чоловіча)</a:t>
            </a:r>
            <a:r>
              <a:rPr lang="uk-UA" sz="1700" smtClean="0"/>
              <a:t>, оскільки утворює два типи гамет, містить </a:t>
            </a:r>
            <a:r>
              <a:rPr lang="en-US" sz="1700" smtClean="0"/>
              <a:t>X- </a:t>
            </a:r>
            <a:r>
              <a:rPr lang="uk-UA" sz="1700" smtClean="0"/>
              <a:t>і </a:t>
            </a:r>
            <a:r>
              <a:rPr lang="en-US" sz="1700" smtClean="0"/>
              <a:t>Y-</a:t>
            </a:r>
            <a:r>
              <a:rPr lang="uk-UA" sz="1700" smtClean="0"/>
              <a:t>хромосоми відповідно. Стать майбутнього організму визначається у момент запліднення і залежить від того, який із сперматозоїдів запліднить яйцеклітину. При заплідненні яйцеклітини сперматозоїдом, який містить Х-хромосому, в зиготі будуть дві Х-хромосоми і з неї розвинеться жіночий організм. При заплідненні яйцеклітини сперматозоїдом з </a:t>
            </a:r>
            <a:r>
              <a:rPr lang="en-US" sz="1700" smtClean="0"/>
              <a:t>Y-</a:t>
            </a:r>
            <a:r>
              <a:rPr lang="uk-UA" sz="1700" smtClean="0"/>
              <a:t>хромосомою в зиготі міститимуться </a:t>
            </a:r>
            <a:r>
              <a:rPr lang="en-US" sz="1700" smtClean="0"/>
              <a:t>X- </a:t>
            </a:r>
            <a:r>
              <a:rPr lang="uk-UA" sz="1700" smtClean="0"/>
              <a:t>і </a:t>
            </a:r>
            <a:r>
              <a:rPr lang="en-US" sz="1700" smtClean="0"/>
              <a:t>Y-</a:t>
            </a:r>
            <a:r>
              <a:rPr lang="uk-UA" sz="1700" smtClean="0"/>
              <a:t>статеві хромосоми, і вона дасть початок чоловічому організму. Неважко помітити, що утворення сперматозоїдів з </a:t>
            </a:r>
            <a:r>
              <a:rPr lang="en-US" sz="1700" smtClean="0"/>
              <a:t>X- </a:t>
            </a:r>
            <a:r>
              <a:rPr lang="uk-UA" sz="1700" smtClean="0"/>
              <a:t>і </a:t>
            </a:r>
            <a:r>
              <a:rPr lang="en-US" sz="1700" smtClean="0"/>
              <a:t>Y-</a:t>
            </a:r>
            <a:r>
              <a:rPr lang="uk-UA" sz="1700" smtClean="0"/>
              <a:t>хромосомами рівно</a:t>
            </a:r>
            <a:r>
              <a:rPr lang="uk-UA" sz="1700" smtClean="0">
                <a:latin typeface="Arial" charset="0"/>
              </a:rPr>
              <a:t>мі</a:t>
            </a:r>
            <a:r>
              <a:rPr lang="uk-UA" sz="1700" smtClean="0"/>
              <a:t>рно і, отже, механізм гаметогенезу визначає не тільки стать, але і зразкову чисельну рівність полови в кожному поколінні.</a:t>
            </a:r>
          </a:p>
          <a:p>
            <a:pPr eaLnBrk="1" hangingPunct="1">
              <a:lnSpc>
                <a:spcPct val="80000"/>
              </a:lnSpc>
            </a:pPr>
            <a:r>
              <a:rPr lang="uk-UA" sz="1700" smtClean="0"/>
              <a:t/>
            </a:r>
            <a:br>
              <a:rPr lang="uk-UA" sz="1700" smtClean="0"/>
            </a:br>
            <a:endParaRPr lang="ru-RU" sz="1700" smtClean="0"/>
          </a:p>
        </p:txBody>
      </p:sp>
      <p:sp>
        <p:nvSpPr>
          <p:cNvPr id="3" name="Заголовок 2"/>
          <p:cNvSpPr>
            <a:spLocks noGrp="1"/>
          </p:cNvSpPr>
          <p:nvPr>
            <p:ph type="title"/>
          </p:nvPr>
        </p:nvSpPr>
        <p:spPr/>
        <p:txBody>
          <a:bodyPr/>
          <a:lstStyle/>
          <a:p>
            <a:pPr algn="ctr" eaLnBrk="1" fontAlgn="auto" hangingPunct="1">
              <a:spcAft>
                <a:spcPts val="0"/>
              </a:spcAft>
              <a:defRPr/>
            </a:pPr>
            <a:r>
              <a:rPr lang="uk-UA" dirty="0" smtClean="0"/>
              <a:t>Наслідування</a:t>
            </a:r>
            <a:endParaRPr lang="ru-RU" dirty="0"/>
          </a:p>
        </p:txBody>
      </p:sp>
      <p:pic>
        <p:nvPicPr>
          <p:cNvPr id="251907" name="Picture 3"/>
          <p:cNvPicPr>
            <a:picLocks noChangeAspect="1" noChangeArrowheads="1"/>
          </p:cNvPicPr>
          <p:nvPr/>
        </p:nvPicPr>
        <p:blipFill>
          <a:blip r:embed="rId2" cstate="print"/>
          <a:srcRect l="29089" t="43733" r="26889" b="41440"/>
          <a:stretch>
            <a:fillRect/>
          </a:stretch>
        </p:blipFill>
        <p:spPr bwMode="auto">
          <a:xfrm>
            <a:off x="2411413" y="4924425"/>
            <a:ext cx="6080125" cy="16383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8313" y="260350"/>
            <a:ext cx="8229600" cy="6264275"/>
          </a:xfrm>
        </p:spPr>
        <p:txBody>
          <a:bodyPr>
            <a:normAutofit fontScale="77500" lnSpcReduction="20000"/>
          </a:bodyPr>
          <a:lstStyle/>
          <a:p>
            <a:pPr marL="365760" indent="-256032" eaLnBrk="1" fontAlgn="auto" hangingPunct="1">
              <a:spcAft>
                <a:spcPts val="0"/>
              </a:spcAft>
              <a:buFont typeface="Wingdings 3"/>
              <a:buChar char=""/>
              <a:defRPr/>
            </a:pPr>
            <a:r>
              <a:rPr lang="uk-UA" dirty="0"/>
              <a:t>  У статевих хромосомах крім генів, які визначають стать ор­ганізму, містяться й інші, що не мають відношення до статі. На­приклад, тільки в Х-хромосомі містяться гени, які визначають нормальну здатність згущення крові (домінантна ознака, Н) і не­здатність згущуватися — гемофілію (рецесивна ознака, </a:t>
            </a:r>
            <a:r>
              <a:rPr lang="en-US" dirty="0"/>
              <a:t>h</a:t>
            </a:r>
            <a:r>
              <a:rPr lang="uk-UA" dirty="0" smtClean="0"/>
              <a:t>), </a:t>
            </a:r>
            <a:r>
              <a:rPr lang="uk-UA" dirty="0"/>
              <a:t>нор­мальне </a:t>
            </a:r>
            <a:r>
              <a:rPr lang="uk-UA" dirty="0" err="1"/>
              <a:t>кольоросприймання</a:t>
            </a:r>
            <a:r>
              <a:rPr lang="uk-UA" dirty="0"/>
              <a:t> (домінантна ознака, С) і колірну слі­поту — дальтонізм (рецесивна ознака, с). Ознаки, які визнача­ються генами, локалізованими в не гомологічній ділянці </a:t>
            </a:r>
            <a:r>
              <a:rPr lang="en-US" dirty="0"/>
              <a:t>X- </a:t>
            </a:r>
            <a:r>
              <a:rPr lang="uk-UA" dirty="0"/>
              <a:t>хромосоми, називаються зчепленими зі статтю. При записі шлю­бів за ознаками, зчепленими зі статтю, відповідний ген познача­ють у вигляді індексу:</a:t>
            </a:r>
          </a:p>
          <a:p>
            <a:pPr marL="365760" indent="-256032" eaLnBrk="1" fontAlgn="auto" hangingPunct="1">
              <a:spcAft>
                <a:spcPts val="0"/>
              </a:spcAft>
              <a:buFont typeface="Wingdings 3"/>
              <a:buChar char=""/>
              <a:defRPr/>
            </a:pPr>
            <a:endParaRPr lang="uk-UA" dirty="0" smtClean="0"/>
          </a:p>
          <a:p>
            <a:pPr marL="365760" indent="-256032" eaLnBrk="1" fontAlgn="auto" hangingPunct="1">
              <a:spcAft>
                <a:spcPts val="0"/>
              </a:spcAft>
              <a:buFont typeface="Wingdings 3"/>
              <a:buChar char=""/>
              <a:defRPr/>
            </a:pPr>
            <a:endParaRPr lang="uk-UA" dirty="0"/>
          </a:p>
          <a:p>
            <a:pPr marL="365760" indent="-256032" eaLnBrk="1" fontAlgn="auto" hangingPunct="1">
              <a:spcAft>
                <a:spcPts val="0"/>
              </a:spcAft>
              <a:buFont typeface="Wingdings 3"/>
              <a:buChar char=""/>
              <a:defRPr/>
            </a:pPr>
            <a:endParaRPr lang="uk-UA" dirty="0" smtClean="0"/>
          </a:p>
          <a:p>
            <a:pPr marL="365760" indent="-256032" eaLnBrk="1" fontAlgn="auto" hangingPunct="1">
              <a:spcAft>
                <a:spcPts val="0"/>
              </a:spcAft>
              <a:buFont typeface="Wingdings 3"/>
              <a:buChar char=""/>
              <a:defRPr/>
            </a:pPr>
            <a:endParaRPr lang="uk-UA" dirty="0"/>
          </a:p>
          <a:p>
            <a:pPr marL="365760" indent="-256032" eaLnBrk="1" fontAlgn="auto" hangingPunct="1">
              <a:spcAft>
                <a:spcPts val="0"/>
              </a:spcAft>
              <a:buFont typeface="Wingdings 3"/>
              <a:buChar char=""/>
              <a:defRPr/>
            </a:pPr>
            <a:r>
              <a:rPr lang="uk-UA" dirty="0"/>
              <a:t>  Зчеплені зі статтю ознаки передаються від матері до доньок і синів, а від батька — тільки до доньок. Слід підкреслити, що у чоловічих організмів єдиний рецесивний ген, що міститься в </a:t>
            </a:r>
            <a:r>
              <a:rPr lang="en-US" dirty="0"/>
              <a:t>X- </a:t>
            </a:r>
            <a:r>
              <a:rPr lang="uk-UA" dirty="0"/>
              <a:t>хромосомі, завжди виявляється (</a:t>
            </a:r>
            <a:r>
              <a:rPr lang="en-US" dirty="0" err="1"/>
              <a:t>X</a:t>
            </a:r>
            <a:r>
              <a:rPr lang="en-US" sz="2600" baseline="30000" dirty="0" err="1"/>
              <a:t>h</a:t>
            </a:r>
            <a:r>
              <a:rPr lang="en-US" dirty="0" err="1"/>
              <a:t>Y</a:t>
            </a:r>
            <a:r>
              <a:rPr lang="en-US" dirty="0"/>
              <a:t>), </a:t>
            </a:r>
            <a:r>
              <a:rPr lang="uk-UA" dirty="0"/>
              <a:t>оскільки в </a:t>
            </a:r>
            <a:r>
              <a:rPr lang="en-US" dirty="0"/>
              <a:t>Y-</a:t>
            </a:r>
            <a:r>
              <a:rPr lang="uk-UA" dirty="0"/>
              <a:t>хромосомі немає </a:t>
            </a:r>
            <a:r>
              <a:rPr lang="uk-UA" dirty="0" err="1"/>
              <a:t>алельного</a:t>
            </a:r>
            <a:r>
              <a:rPr lang="uk-UA" dirty="0"/>
              <a:t> гена.</a:t>
            </a:r>
          </a:p>
          <a:p>
            <a:pPr marL="365760" indent="-256032" eaLnBrk="1" fontAlgn="auto" hangingPunct="1">
              <a:spcAft>
                <a:spcPts val="0"/>
              </a:spcAft>
              <a:buFont typeface="Wingdings 3"/>
              <a:buChar char=""/>
              <a:defRPr/>
            </a:pPr>
            <a:endParaRPr lang="ru-RU" dirty="0"/>
          </a:p>
        </p:txBody>
      </p:sp>
      <p:pic>
        <p:nvPicPr>
          <p:cNvPr id="252930" name="Picture 2"/>
          <p:cNvPicPr>
            <a:picLocks noChangeAspect="1" noChangeArrowheads="1"/>
          </p:cNvPicPr>
          <p:nvPr/>
        </p:nvPicPr>
        <p:blipFill>
          <a:blip r:embed="rId2" cstate="print"/>
          <a:srcRect/>
          <a:stretch>
            <a:fillRect/>
          </a:stretch>
        </p:blipFill>
        <p:spPr bwMode="auto">
          <a:xfrm>
            <a:off x="1816100" y="3429000"/>
            <a:ext cx="4762500" cy="1190625"/>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Объект 1"/>
          <p:cNvSpPr>
            <a:spLocks noGrp="1"/>
          </p:cNvSpPr>
          <p:nvPr>
            <p:ph idx="1"/>
          </p:nvPr>
        </p:nvSpPr>
        <p:spPr/>
        <p:txBody>
          <a:bodyPr/>
          <a:lstStyle/>
          <a:p>
            <a:pPr eaLnBrk="1" hangingPunct="1"/>
            <a:endParaRPr lang="ru-RU" smtClean="0"/>
          </a:p>
        </p:txBody>
      </p:sp>
      <p:pic>
        <p:nvPicPr>
          <p:cNvPr id="253954" name="Picture 2"/>
          <p:cNvPicPr>
            <a:picLocks noChangeAspect="1" noChangeArrowheads="1"/>
          </p:cNvPicPr>
          <p:nvPr/>
        </p:nvPicPr>
        <p:blipFill>
          <a:blip r:embed="rId2" cstate="print"/>
          <a:srcRect l="10503" t="16373" r="11115" b="15608"/>
          <a:stretch>
            <a:fillRect/>
          </a:stretch>
        </p:blipFill>
        <p:spPr bwMode="auto">
          <a:xfrm>
            <a:off x="77788" y="-23813"/>
            <a:ext cx="9191625" cy="6858001"/>
          </a:xfrm>
          <a:prstGeom prst="rect">
            <a:avLst/>
          </a:prstGeom>
          <a:noFill/>
          <a:ln w="9525">
            <a:noFill/>
            <a:miter lim="800000"/>
            <a:headEnd/>
            <a:tailEnd/>
          </a:ln>
        </p:spPr>
      </p:pic>
      <p:sp>
        <p:nvSpPr>
          <p:cNvPr id="4" name="Прямоугольник 3"/>
          <p:cNvSpPr/>
          <p:nvPr/>
        </p:nvSpPr>
        <p:spPr>
          <a:xfrm>
            <a:off x="468313" y="2708275"/>
            <a:ext cx="1555750" cy="27781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1200" dirty="0">
                <a:solidFill>
                  <a:prstClr val="black"/>
                </a:solidFill>
              </a:rPr>
              <a:t>Дальтон</a:t>
            </a:r>
            <a:r>
              <a:rPr lang="uk-UA" sz="1200" dirty="0" err="1">
                <a:solidFill>
                  <a:prstClr val="black"/>
                </a:solidFill>
              </a:rPr>
              <a:t>ізм</a:t>
            </a:r>
            <a:r>
              <a:rPr lang="uk-UA" sz="1200" dirty="0">
                <a:solidFill>
                  <a:prstClr val="black"/>
                </a:solidFill>
              </a:rPr>
              <a:t> (3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6" name="Прямоугольник 5"/>
          <p:cNvSpPr/>
          <p:nvPr/>
        </p:nvSpPr>
        <p:spPr>
          <a:xfrm>
            <a:off x="-22225" y="4221163"/>
            <a:ext cx="1647825"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Нецукровий діабет</a:t>
            </a:r>
          </a:p>
          <a:p>
            <a:pPr fontAlgn="auto">
              <a:spcBef>
                <a:spcPts val="0"/>
              </a:spcBef>
              <a:spcAft>
                <a:spcPts val="0"/>
              </a:spcAft>
              <a:defRPr/>
            </a:pPr>
            <a:r>
              <a:rPr lang="uk-UA" sz="1200" dirty="0">
                <a:solidFill>
                  <a:prstClr val="black"/>
                </a:solidFill>
              </a:rPr>
              <a:t>(4,5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7" name="Прямоугольник 6"/>
          <p:cNvSpPr/>
          <p:nvPr/>
        </p:nvSpPr>
        <p:spPr>
          <a:xfrm>
            <a:off x="77788" y="5229225"/>
            <a:ext cx="1595437" cy="27622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Гемофілія А (5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8" name="Прямоугольник 7"/>
          <p:cNvSpPr/>
          <p:nvPr/>
        </p:nvSpPr>
        <p:spPr>
          <a:xfrm>
            <a:off x="3824288" y="3068638"/>
            <a:ext cx="1539875"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Синдром Кеннеді</a:t>
            </a:r>
          </a:p>
          <a:p>
            <a:pPr fontAlgn="auto">
              <a:spcBef>
                <a:spcPts val="0"/>
              </a:spcBef>
              <a:spcAft>
                <a:spcPts val="0"/>
              </a:spcAft>
              <a:defRPr/>
            </a:pPr>
            <a:r>
              <a:rPr lang="uk-UA" sz="1200" dirty="0">
                <a:solidFill>
                  <a:prstClr val="black"/>
                </a:solidFill>
              </a:rPr>
              <a:t>(65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9" name="Прямоугольник 8"/>
          <p:cNvSpPr/>
          <p:nvPr/>
        </p:nvSpPr>
        <p:spPr>
          <a:xfrm>
            <a:off x="2771775" y="2478088"/>
            <a:ext cx="1295400"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Хвороба </a:t>
            </a:r>
            <a:r>
              <a:rPr lang="uk-UA" sz="1200" dirty="0" err="1">
                <a:solidFill>
                  <a:prstClr val="black"/>
                </a:solidFill>
              </a:rPr>
              <a:t>Фабрі</a:t>
            </a:r>
            <a:endParaRPr lang="uk-UA" sz="1200" dirty="0">
              <a:solidFill>
                <a:prstClr val="black"/>
              </a:solidFill>
            </a:endParaRPr>
          </a:p>
          <a:p>
            <a:pPr fontAlgn="auto">
              <a:spcBef>
                <a:spcPts val="0"/>
              </a:spcBef>
              <a:spcAft>
                <a:spcPts val="0"/>
              </a:spcAft>
              <a:defRPr/>
            </a:pPr>
            <a:r>
              <a:rPr lang="uk-UA" sz="1200" dirty="0">
                <a:solidFill>
                  <a:prstClr val="black"/>
                </a:solidFill>
              </a:rPr>
              <a:t>(60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10" name="Прямоугольник 9"/>
          <p:cNvSpPr/>
          <p:nvPr/>
        </p:nvSpPr>
        <p:spPr>
          <a:xfrm>
            <a:off x="1625600" y="1773238"/>
            <a:ext cx="1954213"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Синдром </a:t>
            </a:r>
            <a:r>
              <a:rPr lang="uk-UA" sz="1200" dirty="0" err="1">
                <a:solidFill>
                  <a:prstClr val="black"/>
                </a:solidFill>
              </a:rPr>
              <a:t>Леша-Ніхана</a:t>
            </a:r>
            <a:endParaRPr lang="uk-UA" sz="1200" dirty="0">
              <a:solidFill>
                <a:prstClr val="black"/>
              </a:solidFill>
            </a:endParaRPr>
          </a:p>
          <a:p>
            <a:pPr fontAlgn="auto">
              <a:spcBef>
                <a:spcPts val="0"/>
              </a:spcBef>
              <a:spcAft>
                <a:spcPts val="0"/>
              </a:spcAft>
              <a:defRPr/>
            </a:pPr>
            <a:r>
              <a:rPr lang="uk-UA" sz="1200" dirty="0">
                <a:solidFill>
                  <a:prstClr val="black"/>
                </a:solidFill>
              </a:rPr>
              <a:t>(25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5" name="Стрелка вниз 4"/>
          <p:cNvSpPr/>
          <p:nvPr/>
        </p:nvSpPr>
        <p:spPr>
          <a:xfrm>
            <a:off x="2149475" y="2320925"/>
            <a:ext cx="242888" cy="1209675"/>
          </a:xfrm>
          <a:prstGeom prst="downArrow">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2" name="Прямоугольник 11"/>
          <p:cNvSpPr/>
          <p:nvPr/>
        </p:nvSpPr>
        <p:spPr>
          <a:xfrm>
            <a:off x="5076825" y="4911725"/>
            <a:ext cx="2224088" cy="461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Синдром </a:t>
            </a:r>
            <a:r>
              <a:rPr lang="uk-UA" sz="1200" dirty="0" err="1">
                <a:solidFill>
                  <a:prstClr val="black"/>
                </a:solidFill>
              </a:rPr>
              <a:t>віскотта-Олдрічі</a:t>
            </a:r>
            <a:endParaRPr lang="uk-UA" sz="1200" dirty="0">
              <a:solidFill>
                <a:prstClr val="black"/>
              </a:solidFill>
            </a:endParaRPr>
          </a:p>
          <a:p>
            <a:pPr fontAlgn="auto">
              <a:spcBef>
                <a:spcPts val="0"/>
              </a:spcBef>
              <a:spcAft>
                <a:spcPts val="0"/>
              </a:spcAft>
              <a:defRPr/>
            </a:pPr>
            <a:r>
              <a:rPr lang="uk-UA" sz="1200" dirty="0">
                <a:solidFill>
                  <a:prstClr val="black"/>
                </a:solidFill>
              </a:rPr>
              <a:t>(125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13" name="Стрелка вниз 12"/>
          <p:cNvSpPr/>
          <p:nvPr/>
        </p:nvSpPr>
        <p:spPr>
          <a:xfrm>
            <a:off x="2960688" y="2986088"/>
            <a:ext cx="241300" cy="544512"/>
          </a:xfrm>
          <a:prstGeom prst="downArrow">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5" name="Прямоугольник 14"/>
          <p:cNvSpPr/>
          <p:nvPr/>
        </p:nvSpPr>
        <p:spPr>
          <a:xfrm>
            <a:off x="5041900" y="1230313"/>
            <a:ext cx="2170113"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Хронічний </a:t>
            </a:r>
            <a:r>
              <a:rPr lang="uk-UA" sz="1200" dirty="0" err="1">
                <a:solidFill>
                  <a:prstClr val="black"/>
                </a:solidFill>
              </a:rPr>
              <a:t>Гранульоматоз</a:t>
            </a:r>
            <a:endParaRPr lang="uk-UA" sz="1200" dirty="0">
              <a:solidFill>
                <a:prstClr val="black"/>
              </a:solidFill>
            </a:endParaRPr>
          </a:p>
          <a:p>
            <a:pPr fontAlgn="auto">
              <a:spcBef>
                <a:spcPts val="0"/>
              </a:spcBef>
              <a:spcAft>
                <a:spcPts val="0"/>
              </a:spcAft>
              <a:defRPr/>
            </a:pPr>
            <a:r>
              <a:rPr lang="uk-UA" sz="1200" dirty="0">
                <a:solidFill>
                  <a:prstClr val="black"/>
                </a:solidFill>
              </a:rPr>
              <a:t>(150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16" name="Прямоугольник 15"/>
          <p:cNvSpPr/>
          <p:nvPr/>
        </p:nvSpPr>
        <p:spPr>
          <a:xfrm>
            <a:off x="7300913" y="1025525"/>
            <a:ext cx="1843087" cy="64611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uk-UA" sz="1200" dirty="0">
                <a:solidFill>
                  <a:prstClr val="black"/>
                </a:solidFill>
              </a:rPr>
              <a:t>М'язова дистрофія </a:t>
            </a:r>
            <a:r>
              <a:rPr lang="uk-UA" sz="1200" dirty="0" err="1">
                <a:solidFill>
                  <a:prstClr val="black"/>
                </a:solidFill>
              </a:rPr>
              <a:t>Дюшенна</a:t>
            </a:r>
            <a:endParaRPr lang="uk-UA" sz="1200" dirty="0">
              <a:solidFill>
                <a:prstClr val="black"/>
              </a:solidFill>
            </a:endParaRPr>
          </a:p>
          <a:p>
            <a:pPr fontAlgn="auto">
              <a:spcBef>
                <a:spcPts val="0"/>
              </a:spcBef>
              <a:spcAft>
                <a:spcPts val="0"/>
              </a:spcAft>
              <a:defRPr/>
            </a:pPr>
            <a:r>
              <a:rPr lang="uk-UA" sz="1200" dirty="0">
                <a:solidFill>
                  <a:prstClr val="black"/>
                </a:solidFill>
              </a:rPr>
              <a:t>(155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
        <p:nvSpPr>
          <p:cNvPr id="17" name="Прямоугольник 16"/>
          <p:cNvSpPr/>
          <p:nvPr/>
        </p:nvSpPr>
        <p:spPr>
          <a:xfrm>
            <a:off x="7451725" y="4902200"/>
            <a:ext cx="1438275" cy="461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uk-UA" sz="1200" dirty="0">
                <a:solidFill>
                  <a:prstClr val="black"/>
                </a:solidFill>
              </a:rPr>
              <a:t>Очний альбінізм</a:t>
            </a:r>
          </a:p>
          <a:p>
            <a:pPr fontAlgn="auto">
              <a:spcBef>
                <a:spcPts val="0"/>
              </a:spcBef>
              <a:spcAft>
                <a:spcPts val="0"/>
              </a:spcAft>
              <a:defRPr/>
            </a:pPr>
            <a:r>
              <a:rPr lang="uk-UA" sz="1200" dirty="0">
                <a:solidFill>
                  <a:prstClr val="black"/>
                </a:solidFill>
              </a:rPr>
              <a:t>(172 </a:t>
            </a:r>
            <a:r>
              <a:rPr lang="uk-UA" sz="1200" dirty="0" err="1">
                <a:solidFill>
                  <a:prstClr val="black"/>
                </a:solidFill>
              </a:rPr>
              <a:t>сМ</a:t>
            </a:r>
            <a:r>
              <a:rPr lang="uk-UA" sz="1200" dirty="0">
                <a:solidFill>
                  <a:prstClr val="black"/>
                </a:solidFill>
              </a:rPr>
              <a:t>)</a:t>
            </a:r>
            <a:endParaRPr lang="ru-RU" sz="1200" dirty="0">
              <a:solidFill>
                <a:prstClr val="black"/>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96888" y="544513"/>
            <a:ext cx="8229600" cy="2379662"/>
          </a:xfrm>
        </p:spPr>
        <p:txBody>
          <a:bodyPr>
            <a:normAutofit fontScale="70000" lnSpcReduction="20000"/>
          </a:bodyPr>
          <a:lstStyle/>
          <a:p>
            <a:pPr marL="365760" indent="-256032" eaLnBrk="1" hangingPunct="1">
              <a:spcAft>
                <a:spcPts val="0"/>
              </a:spcAft>
              <a:buFont typeface="Wingdings 3"/>
              <a:buChar char=""/>
              <a:defRPr/>
            </a:pPr>
            <a:r>
              <a:rPr lang="ru-RU" dirty="0" err="1"/>
              <a:t>Ознаки</a:t>
            </a:r>
            <a:r>
              <a:rPr lang="ru-RU" dirty="0"/>
              <a:t>, </a:t>
            </a:r>
            <a:r>
              <a:rPr lang="ru-RU" dirty="0" err="1"/>
              <a:t>зчеплені</a:t>
            </a:r>
            <a:r>
              <a:rPr lang="ru-RU" dirty="0"/>
              <a:t> з Х-хромосомою, </a:t>
            </a:r>
            <a:r>
              <a:rPr lang="ru-RU" dirty="0" err="1"/>
              <a:t>проявляються</a:t>
            </a:r>
            <a:r>
              <a:rPr lang="ru-RU" dirty="0"/>
              <a:t> як у самок, так і у </a:t>
            </a:r>
            <a:r>
              <a:rPr lang="ru-RU" dirty="0" err="1"/>
              <a:t>самців</a:t>
            </a:r>
            <a:r>
              <a:rPr lang="ru-RU" dirty="0"/>
              <a:t>. </a:t>
            </a:r>
            <a:r>
              <a:rPr lang="ru-RU" dirty="0" err="1"/>
              <a:t>Натомість</a:t>
            </a:r>
            <a:r>
              <a:rPr lang="ru-RU" dirty="0"/>
              <a:t> </a:t>
            </a:r>
            <a:r>
              <a:rPr lang="ru-RU" dirty="0" err="1"/>
              <a:t>ознаки</a:t>
            </a:r>
            <a:r>
              <a:rPr lang="ru-RU" dirty="0"/>
              <a:t>, </a:t>
            </a:r>
            <a:r>
              <a:rPr lang="ru-RU" dirty="0" err="1"/>
              <a:t>зчеплені</a:t>
            </a:r>
            <a:r>
              <a:rPr lang="ru-RU" dirty="0"/>
              <a:t> з </a:t>
            </a:r>
            <a:r>
              <a:rPr lang="en-US" dirty="0"/>
              <a:t>Y-</a:t>
            </a:r>
            <a:r>
              <a:rPr lang="ru-RU" dirty="0"/>
              <a:t>хромосомою, </a:t>
            </a:r>
            <a:r>
              <a:rPr lang="ru-RU" dirty="0" err="1"/>
              <a:t>виявляються</a:t>
            </a:r>
            <a:r>
              <a:rPr lang="ru-RU" dirty="0"/>
              <a:t> </a:t>
            </a:r>
            <a:r>
              <a:rPr lang="ru-RU" dirty="0" err="1"/>
              <a:t>лише</a:t>
            </a:r>
            <a:r>
              <a:rPr lang="ru-RU" dirty="0"/>
              <a:t> у </a:t>
            </a:r>
            <a:r>
              <a:rPr lang="ru-RU" dirty="0" err="1"/>
              <a:t>самців</a:t>
            </a:r>
            <a:r>
              <a:rPr lang="ru-RU" dirty="0"/>
              <a:t>. </a:t>
            </a:r>
            <a:r>
              <a:rPr lang="ru-RU" dirty="0" err="1"/>
              <a:t>Такі</a:t>
            </a:r>
            <a:r>
              <a:rPr lang="ru-RU" dirty="0"/>
              <a:t> </a:t>
            </a:r>
            <a:r>
              <a:rPr lang="ru-RU" dirty="0" err="1"/>
              <a:t>ознаки</a:t>
            </a:r>
            <a:r>
              <a:rPr lang="ru-RU" dirty="0"/>
              <a:t> </a:t>
            </a:r>
            <a:r>
              <a:rPr lang="ru-RU" dirty="0" err="1"/>
              <a:t>називаються</a:t>
            </a:r>
            <a:r>
              <a:rPr lang="ru-RU" dirty="0"/>
              <a:t> </a:t>
            </a:r>
            <a:r>
              <a:rPr lang="ru-RU" dirty="0" err="1"/>
              <a:t>голандричними</a:t>
            </a:r>
            <a:r>
              <a:rPr lang="ru-RU" dirty="0"/>
              <a:t>. У </a:t>
            </a:r>
            <a:r>
              <a:rPr lang="ru-RU" dirty="0" err="1"/>
              <a:t>людини</a:t>
            </a:r>
            <a:r>
              <a:rPr lang="ru-RU" dirty="0"/>
              <a:t> таким чином </a:t>
            </a:r>
            <a:r>
              <a:rPr lang="ru-RU" dirty="0" err="1"/>
              <a:t>успадковується</a:t>
            </a:r>
            <a:r>
              <a:rPr lang="ru-RU" dirty="0"/>
              <a:t> </a:t>
            </a:r>
            <a:r>
              <a:rPr lang="ru-RU" dirty="0" err="1"/>
              <a:t>схильність</a:t>
            </a:r>
            <a:r>
              <a:rPr lang="ru-RU" dirty="0"/>
              <a:t> до </a:t>
            </a:r>
            <a:r>
              <a:rPr lang="ru-RU" dirty="0" err="1"/>
              <a:t>раннього</a:t>
            </a:r>
            <a:r>
              <a:rPr lang="ru-RU" dirty="0"/>
              <a:t> </a:t>
            </a:r>
            <a:r>
              <a:rPr lang="ru-RU" dirty="0" err="1"/>
              <a:t>статевого</a:t>
            </a:r>
            <a:r>
              <a:rPr lang="ru-RU" dirty="0"/>
              <a:t> </a:t>
            </a:r>
            <a:r>
              <a:rPr lang="ru-RU" dirty="0" err="1"/>
              <a:t>дозрівання</a:t>
            </a:r>
            <a:r>
              <a:rPr lang="ru-RU" dirty="0"/>
              <a:t>, </a:t>
            </a:r>
            <a:r>
              <a:rPr lang="ru-RU" dirty="0" err="1"/>
              <a:t>гіпертрихоз</a:t>
            </a:r>
            <a:r>
              <a:rPr lang="ru-RU" dirty="0"/>
              <a:t> (</a:t>
            </a:r>
            <a:r>
              <a:rPr lang="ru-RU" dirty="0" err="1"/>
              <a:t>надмірне</a:t>
            </a:r>
            <a:r>
              <a:rPr lang="ru-RU" dirty="0"/>
              <a:t> </a:t>
            </a:r>
            <a:r>
              <a:rPr lang="ru-RU" dirty="0" err="1"/>
              <a:t>оволосіння</a:t>
            </a:r>
            <a:r>
              <a:rPr lang="ru-RU" dirty="0"/>
              <a:t>) </a:t>
            </a:r>
            <a:r>
              <a:rPr lang="ru-RU" dirty="0" err="1"/>
              <a:t>вушної</a:t>
            </a:r>
            <a:r>
              <a:rPr lang="ru-RU" dirty="0"/>
              <a:t> </a:t>
            </a:r>
            <a:r>
              <a:rPr lang="ru-RU" dirty="0" err="1"/>
              <a:t>раковини</a:t>
            </a:r>
            <a:r>
              <a:rPr lang="ru-RU" dirty="0"/>
              <a:t> та </a:t>
            </a:r>
            <a:r>
              <a:rPr lang="ru-RU" dirty="0" err="1"/>
              <a:t>наявність</a:t>
            </a:r>
            <a:r>
              <a:rPr lang="ru-RU" dirty="0"/>
              <a:t> </a:t>
            </a:r>
            <a:r>
              <a:rPr lang="ru-RU" dirty="0" err="1"/>
              <a:t>шкірних</a:t>
            </a:r>
            <a:r>
              <a:rPr lang="ru-RU" dirty="0"/>
              <a:t> </a:t>
            </a:r>
            <a:r>
              <a:rPr lang="ru-RU" dirty="0" err="1"/>
              <a:t>перетинок</a:t>
            </a:r>
            <a:r>
              <a:rPr lang="ru-RU" dirty="0"/>
              <a:t> </a:t>
            </a:r>
            <a:r>
              <a:rPr lang="ru-RU" dirty="0" err="1"/>
              <a:t>між</a:t>
            </a:r>
            <a:r>
              <a:rPr lang="ru-RU" dirty="0"/>
              <a:t> </a:t>
            </a:r>
            <a:r>
              <a:rPr lang="ru-RU" dirty="0" err="1"/>
              <a:t>пальцями</a:t>
            </a:r>
            <a:r>
              <a:rPr lang="ru-RU" dirty="0"/>
              <a:t>.</a:t>
            </a:r>
          </a:p>
          <a:p>
            <a:pPr marL="365760" indent="-256032" eaLnBrk="1" fontAlgn="auto" hangingPunct="1">
              <a:spcAft>
                <a:spcPts val="0"/>
              </a:spcAft>
              <a:buFont typeface="Wingdings 3"/>
              <a:buChar char=""/>
              <a:defRPr/>
            </a:pPr>
            <a:r>
              <a:rPr lang="ru-RU" dirty="0"/>
              <a:t/>
            </a:r>
            <a:br>
              <a:rPr lang="ru-RU" dirty="0"/>
            </a:br>
            <a:endParaRPr lang="ru-RU" dirty="0"/>
          </a:p>
        </p:txBody>
      </p:sp>
      <p:pic>
        <p:nvPicPr>
          <p:cNvPr id="254978" name="Picture 2" descr="image"/>
          <p:cNvPicPr>
            <a:picLocks noChangeAspect="1" noChangeArrowheads="1"/>
          </p:cNvPicPr>
          <p:nvPr/>
        </p:nvPicPr>
        <p:blipFill>
          <a:blip r:embed="rId2" cstate="print"/>
          <a:srcRect/>
          <a:stretch>
            <a:fillRect/>
          </a:stretch>
        </p:blipFill>
        <p:spPr bwMode="auto">
          <a:xfrm>
            <a:off x="971550" y="2924175"/>
            <a:ext cx="4286250" cy="3228975"/>
          </a:xfrm>
          <a:prstGeom prst="rect">
            <a:avLst/>
          </a:prstGeom>
          <a:noFill/>
          <a:ln w="9525">
            <a:noFill/>
            <a:miter lim="800000"/>
            <a:headEnd/>
            <a:tailEnd/>
          </a:ln>
        </p:spPr>
      </p:pic>
      <p:sp>
        <p:nvSpPr>
          <p:cNvPr id="4" name="Прямоугольник 3"/>
          <p:cNvSpPr/>
          <p:nvPr/>
        </p:nvSpPr>
        <p:spPr>
          <a:xfrm>
            <a:off x="996950" y="6138863"/>
            <a:ext cx="3614738" cy="3683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ru-RU" dirty="0" err="1">
                <a:solidFill>
                  <a:prstClr val="black"/>
                </a:solidFill>
              </a:rPr>
              <a:t>Гіпертрихоз</a:t>
            </a:r>
            <a:r>
              <a:rPr lang="ru-RU" dirty="0">
                <a:solidFill>
                  <a:prstClr val="black"/>
                </a:solidFill>
              </a:rPr>
              <a:t> </a:t>
            </a:r>
            <a:r>
              <a:rPr lang="ru-RU" dirty="0" err="1">
                <a:solidFill>
                  <a:prstClr val="black"/>
                </a:solidFill>
              </a:rPr>
              <a:t>вушної</a:t>
            </a:r>
            <a:r>
              <a:rPr lang="ru-RU" dirty="0">
                <a:solidFill>
                  <a:prstClr val="black"/>
                </a:solidFill>
              </a:rPr>
              <a:t> </a:t>
            </a:r>
            <a:r>
              <a:rPr lang="ru-RU" dirty="0" err="1">
                <a:solidFill>
                  <a:prstClr val="black"/>
                </a:solidFill>
              </a:rPr>
              <a:t>раковини</a:t>
            </a:r>
            <a:endParaRPr lang="ru-RU" dirty="0">
              <a:solidFill>
                <a:prstClr val="black"/>
              </a:solidFill>
            </a:endParaRPr>
          </a:p>
        </p:txBody>
      </p:sp>
      <p:sp>
        <p:nvSpPr>
          <p:cNvPr id="6" name="Объект 1"/>
          <p:cNvSpPr txBox="1">
            <a:spLocks/>
          </p:cNvSpPr>
          <p:nvPr/>
        </p:nvSpPr>
        <p:spPr>
          <a:xfrm>
            <a:off x="5257800" y="2954338"/>
            <a:ext cx="3706813" cy="3184525"/>
          </a:xfrm>
          <a:prstGeom prst="rect">
            <a:avLst/>
          </a:prstGeom>
        </p:spPr>
        <p:txBody>
          <a:bodyPr>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buClr>
                <a:srgbClr val="2DA2BF"/>
              </a:buClr>
              <a:defRPr/>
            </a:pPr>
            <a:r>
              <a:rPr lang="ru-RU" dirty="0" err="1" smtClean="0">
                <a:solidFill>
                  <a:prstClr val="black"/>
                </a:solidFill>
              </a:rPr>
              <a:t>Насл</a:t>
            </a:r>
            <a:r>
              <a:rPr lang="uk-UA" dirty="0" err="1" smtClean="0">
                <a:solidFill>
                  <a:prstClr val="black"/>
                </a:solidFill>
              </a:rPr>
              <a:t>ідування</a:t>
            </a:r>
            <a:r>
              <a:rPr lang="uk-UA" dirty="0" smtClean="0">
                <a:solidFill>
                  <a:prstClr val="black"/>
                </a:solidFill>
              </a:rPr>
              <a:t> гіпертрихозу</a:t>
            </a:r>
          </a:p>
          <a:p>
            <a:pPr fontAlgn="auto">
              <a:buClr>
                <a:srgbClr val="2DA2BF"/>
              </a:buClr>
              <a:defRPr/>
            </a:pPr>
            <a:endParaRPr lang="en-US" dirty="0" smtClean="0">
              <a:solidFill>
                <a:prstClr val="black"/>
              </a:solidFill>
            </a:endParaRPr>
          </a:p>
          <a:p>
            <a:pPr fontAlgn="auto">
              <a:buClr>
                <a:srgbClr val="2DA2BF"/>
              </a:buClr>
              <a:defRPr/>
            </a:pPr>
            <a:r>
              <a:rPr lang="en-US" dirty="0" smtClean="0">
                <a:solidFill>
                  <a:prstClr val="black"/>
                </a:solidFill>
              </a:rPr>
              <a:t>P: </a:t>
            </a:r>
            <a:r>
              <a:rPr lang="en-US" dirty="0" smtClean="0">
                <a:solidFill>
                  <a:srgbClr val="DA1F28">
                    <a:lumMod val="40000"/>
                    <a:lumOff val="60000"/>
                  </a:srgbClr>
                </a:solidFill>
              </a:rPr>
              <a:t>XX</a:t>
            </a:r>
            <a:r>
              <a:rPr lang="en-US" dirty="0" smtClean="0">
                <a:solidFill>
                  <a:prstClr val="black"/>
                </a:solidFill>
              </a:rPr>
              <a:t> x </a:t>
            </a:r>
            <a:r>
              <a:rPr lang="en-US" dirty="0" err="1" smtClean="0">
                <a:solidFill>
                  <a:srgbClr val="DEF5FA">
                    <a:lumMod val="90000"/>
                  </a:srgbClr>
                </a:solidFill>
              </a:rPr>
              <a:t>X</a:t>
            </a:r>
            <a:r>
              <a:rPr lang="en-US" dirty="0" err="1" smtClean="0">
                <a:solidFill>
                  <a:srgbClr val="2DA2BF">
                    <a:lumMod val="40000"/>
                    <a:lumOff val="60000"/>
                  </a:srgbClr>
                </a:solidFill>
              </a:rPr>
              <a:t>Y</a:t>
            </a:r>
            <a:r>
              <a:rPr lang="en-US" baseline="30000" dirty="0" err="1" smtClean="0">
                <a:solidFill>
                  <a:srgbClr val="2DA2BF">
                    <a:lumMod val="40000"/>
                    <a:lumOff val="60000"/>
                  </a:srgbClr>
                </a:solidFill>
              </a:rPr>
              <a:t>h</a:t>
            </a:r>
            <a:endParaRPr lang="en-US" baseline="30000" dirty="0" smtClean="0">
              <a:solidFill>
                <a:srgbClr val="2DA2BF">
                  <a:lumMod val="40000"/>
                  <a:lumOff val="60000"/>
                </a:srgbClr>
              </a:solidFill>
            </a:endParaRPr>
          </a:p>
          <a:p>
            <a:pPr fontAlgn="auto">
              <a:buClr>
                <a:srgbClr val="2DA2BF"/>
              </a:buClr>
              <a:defRPr/>
            </a:pPr>
            <a:r>
              <a:rPr lang="en-US" dirty="0" smtClean="0">
                <a:solidFill>
                  <a:prstClr val="black"/>
                </a:solidFill>
              </a:rPr>
              <a:t>G: X      </a:t>
            </a:r>
            <a:r>
              <a:rPr lang="en-US" dirty="0" err="1" smtClean="0">
                <a:solidFill>
                  <a:prstClr val="black"/>
                </a:solidFill>
              </a:rPr>
              <a:t>X</a:t>
            </a:r>
            <a:r>
              <a:rPr lang="en-US" dirty="0" smtClean="0">
                <a:solidFill>
                  <a:prstClr val="black"/>
                </a:solidFill>
              </a:rPr>
              <a:t>  </a:t>
            </a:r>
            <a:r>
              <a:rPr lang="en-US" dirty="0" err="1" smtClean="0">
                <a:solidFill>
                  <a:prstClr val="black"/>
                </a:solidFill>
              </a:rPr>
              <a:t>Y</a:t>
            </a:r>
            <a:r>
              <a:rPr lang="en-US" baseline="30000" dirty="0" err="1" smtClean="0">
                <a:solidFill>
                  <a:prstClr val="black"/>
                </a:solidFill>
              </a:rPr>
              <a:t>h</a:t>
            </a:r>
            <a:endParaRPr lang="en-US" baseline="30000" dirty="0" smtClean="0">
              <a:solidFill>
                <a:prstClr val="black"/>
              </a:solidFill>
            </a:endParaRPr>
          </a:p>
          <a:p>
            <a:pPr fontAlgn="auto">
              <a:buClr>
                <a:srgbClr val="2DA2BF"/>
              </a:buClr>
              <a:defRPr/>
            </a:pPr>
            <a:r>
              <a:rPr lang="en-US" dirty="0" smtClean="0">
                <a:solidFill>
                  <a:prstClr val="black"/>
                </a:solidFill>
              </a:rPr>
              <a:t>F1: </a:t>
            </a:r>
            <a:r>
              <a:rPr lang="en-US" dirty="0" smtClean="0">
                <a:solidFill>
                  <a:srgbClr val="DA1F28">
                    <a:lumMod val="40000"/>
                    <a:lumOff val="60000"/>
                  </a:srgbClr>
                </a:solidFill>
              </a:rPr>
              <a:t>XX</a:t>
            </a:r>
            <a:r>
              <a:rPr lang="en-US" dirty="0" smtClean="0">
                <a:solidFill>
                  <a:prstClr val="black"/>
                </a:solidFill>
              </a:rPr>
              <a:t>  </a:t>
            </a:r>
            <a:r>
              <a:rPr lang="en-US" dirty="0" err="1">
                <a:solidFill>
                  <a:srgbClr val="DEF5FA">
                    <a:lumMod val="90000"/>
                  </a:srgbClr>
                </a:solidFill>
              </a:rPr>
              <a:t>X</a:t>
            </a:r>
            <a:r>
              <a:rPr lang="en-US" dirty="0" err="1">
                <a:solidFill>
                  <a:srgbClr val="2DA2BF">
                    <a:lumMod val="40000"/>
                    <a:lumOff val="60000"/>
                  </a:srgbClr>
                </a:solidFill>
              </a:rPr>
              <a:t>Y</a:t>
            </a:r>
            <a:r>
              <a:rPr lang="en-US" baseline="30000" dirty="0" err="1">
                <a:solidFill>
                  <a:srgbClr val="2DA2BF">
                    <a:lumMod val="40000"/>
                    <a:lumOff val="60000"/>
                  </a:srgbClr>
                </a:solidFill>
              </a:rPr>
              <a:t>h</a:t>
            </a:r>
            <a:endParaRPr lang="en-US" baseline="30000" dirty="0">
              <a:solidFill>
                <a:srgbClr val="2DA2BF">
                  <a:lumMod val="40000"/>
                  <a:lumOff val="60000"/>
                </a:srgbClr>
              </a:solidFill>
            </a:endParaRPr>
          </a:p>
          <a:p>
            <a:pPr fontAlgn="auto">
              <a:buClr>
                <a:srgbClr val="2DA2BF"/>
              </a:buClr>
              <a:defRPr/>
            </a:pPr>
            <a:r>
              <a:rPr lang="ru-RU" dirty="0" smtClean="0">
                <a:solidFill>
                  <a:prstClr val="black"/>
                </a:solidFill>
              </a:rPr>
              <a:t/>
            </a:r>
            <a:br>
              <a:rPr lang="ru-RU" dirty="0" smtClean="0">
                <a:solidFill>
                  <a:prstClr val="black"/>
                </a:solidFill>
              </a:rPr>
            </a:br>
            <a:endParaRPr lang="ru-RU" dirty="0">
              <a:solidFill>
                <a:prstClr val="black"/>
              </a:solidFill>
            </a:endParaRPr>
          </a:p>
        </p:txBody>
      </p:sp>
      <p:sp>
        <p:nvSpPr>
          <p:cNvPr id="7" name="Овал 6"/>
          <p:cNvSpPr/>
          <p:nvPr/>
        </p:nvSpPr>
        <p:spPr>
          <a:xfrm>
            <a:off x="6040438" y="4437063"/>
            <a:ext cx="457200" cy="457200"/>
          </a:xfrm>
          <a:prstGeom prst="ellipse">
            <a:avLst/>
          </a:prstGeom>
          <a:noFill/>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
        <p:nvSpPr>
          <p:cNvPr id="9" name="Овал 8"/>
          <p:cNvSpPr/>
          <p:nvPr/>
        </p:nvSpPr>
        <p:spPr>
          <a:xfrm>
            <a:off x="6804025" y="4430713"/>
            <a:ext cx="457200" cy="457200"/>
          </a:xfrm>
          <a:prstGeom prst="ellipse">
            <a:avLst/>
          </a:prstGeom>
          <a:noFill/>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
        <p:nvSpPr>
          <p:cNvPr id="10" name="Овал 9"/>
          <p:cNvSpPr/>
          <p:nvPr/>
        </p:nvSpPr>
        <p:spPr>
          <a:xfrm>
            <a:off x="7261225" y="4437063"/>
            <a:ext cx="457200" cy="457200"/>
          </a:xfrm>
          <a:prstGeom prst="ellipse">
            <a:avLst/>
          </a:prstGeom>
          <a:noFill/>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p:cNvSpPr txBox="1">
            <a:spLocks noChangeArrowheads="1"/>
          </p:cNvSpPr>
          <p:nvPr/>
        </p:nvSpPr>
        <p:spPr bwMode="auto">
          <a:xfrm>
            <a:off x="806450" y="304800"/>
            <a:ext cx="6769100" cy="944563"/>
          </a:xfrm>
          <a:prstGeom prst="rect">
            <a:avLst/>
          </a:prstGeom>
          <a:noFill/>
          <a:ln w="9525">
            <a:noFill/>
            <a:miter lim="800000"/>
            <a:headEnd/>
            <a:tailEnd/>
          </a:ln>
        </p:spPr>
        <p:txBody>
          <a:bodyPr>
            <a:spAutoFit/>
          </a:bodyPr>
          <a:lstStyle/>
          <a:p>
            <a:pPr algn="ctr"/>
            <a:r>
              <a:rPr lang="uk-UA" sz="2400" b="1">
                <a:solidFill>
                  <a:srgbClr val="000000"/>
                </a:solidFill>
              </a:rPr>
              <a:t>5. </a:t>
            </a:r>
            <a:r>
              <a:rPr lang="uk-UA" sz="2400" b="1">
                <a:solidFill>
                  <a:srgbClr val="000000"/>
                </a:solidFill>
                <a:latin typeface="Constantia" pitchFamily="18" charset="0"/>
              </a:rPr>
              <a:t>Генетичний </a:t>
            </a:r>
            <a:r>
              <a:rPr lang="ru-RU" sz="2400" b="1">
                <a:solidFill>
                  <a:srgbClr val="000000"/>
                </a:solidFill>
                <a:latin typeface="Constantia" pitchFamily="18" charset="0"/>
              </a:rPr>
              <a:t>тягар</a:t>
            </a:r>
            <a:endParaRPr lang="uk-UA" sz="2400" b="1">
              <a:solidFill>
                <a:srgbClr val="000000"/>
              </a:solidFill>
              <a:latin typeface="Constantia" pitchFamily="18" charset="0"/>
            </a:endParaRPr>
          </a:p>
          <a:p>
            <a:pPr algn="ctr"/>
            <a:endParaRPr lang="ru-RU" sz="3200" b="1">
              <a:solidFill>
                <a:srgbClr val="000000"/>
              </a:solidFill>
              <a:latin typeface="Constantia" pitchFamily="18" charset="0"/>
            </a:endParaRPr>
          </a:p>
        </p:txBody>
      </p:sp>
      <p:sp>
        <p:nvSpPr>
          <p:cNvPr id="77826" name="TextBox 3"/>
          <p:cNvSpPr txBox="1">
            <a:spLocks noChangeArrowheads="1"/>
          </p:cNvSpPr>
          <p:nvPr/>
        </p:nvSpPr>
        <p:spPr bwMode="auto">
          <a:xfrm>
            <a:off x="250825" y="4581525"/>
            <a:ext cx="8497888" cy="1630363"/>
          </a:xfrm>
          <a:prstGeom prst="rect">
            <a:avLst/>
          </a:prstGeom>
          <a:noFill/>
          <a:ln w="9525">
            <a:noFill/>
            <a:miter lim="800000"/>
            <a:headEnd/>
            <a:tailEnd/>
          </a:ln>
        </p:spPr>
        <p:txBody>
          <a:bodyPr>
            <a:spAutoFit/>
          </a:bodyPr>
          <a:lstStyle/>
          <a:p>
            <a:pPr algn="just"/>
            <a:r>
              <a:rPr lang="ru-RU" sz="2000">
                <a:solidFill>
                  <a:srgbClr val="000000"/>
                </a:solidFill>
                <a:latin typeface="Constantia" pitchFamily="18" charset="0"/>
                <a:cs typeface="Times New Roman" pitchFamily="18" charset="0"/>
              </a:rPr>
              <a:t>Деякі патологічні мутації можуть протягом історично тривалого часу зберігатися і поширюватися в популяціях, обумовлюючи так званий сегрегаційний генетичний вантаж; інші патологічні мутації виникають в кожному поколінні як результат нових змін спадкової структури, створюючи мутаційний вантаж.</a:t>
            </a:r>
          </a:p>
        </p:txBody>
      </p:sp>
      <p:sp>
        <p:nvSpPr>
          <p:cNvPr id="77827" name="TextBox 4"/>
          <p:cNvSpPr txBox="1">
            <a:spLocks noChangeArrowheads="1"/>
          </p:cNvSpPr>
          <p:nvPr/>
        </p:nvSpPr>
        <p:spPr bwMode="auto">
          <a:xfrm>
            <a:off x="250825" y="3068638"/>
            <a:ext cx="8424863" cy="1570037"/>
          </a:xfrm>
          <a:prstGeom prst="rect">
            <a:avLst/>
          </a:prstGeom>
          <a:noFill/>
          <a:ln w="9525">
            <a:noFill/>
            <a:miter lim="800000"/>
            <a:headEnd/>
            <a:tailEnd/>
          </a:ln>
        </p:spPr>
        <p:txBody>
          <a:bodyPr>
            <a:spAutoFit/>
          </a:bodyPr>
          <a:lstStyle/>
          <a:p>
            <a:pPr algn="just"/>
            <a:r>
              <a:rPr lang="ru-RU" sz="2400">
                <a:solidFill>
                  <a:srgbClr val="000000"/>
                </a:solidFill>
                <a:latin typeface="Constantia" pitchFamily="18" charset="0"/>
              </a:rPr>
              <a:t>Сенс поняття «генетичний тягар» пов'язаний з високим ступенем генетичної мінливості, необхідної біологічному  виду для того, щоб мати можливість пристосовуватися до мінливих умов середовища.</a:t>
            </a:r>
          </a:p>
        </p:txBody>
      </p:sp>
      <p:sp>
        <p:nvSpPr>
          <p:cNvPr id="77828" name="TextBox 5"/>
          <p:cNvSpPr txBox="1">
            <a:spLocks noChangeArrowheads="1"/>
          </p:cNvSpPr>
          <p:nvPr/>
        </p:nvSpPr>
        <p:spPr bwMode="auto">
          <a:xfrm>
            <a:off x="323850" y="836613"/>
            <a:ext cx="8280400" cy="1917700"/>
          </a:xfrm>
          <a:prstGeom prst="rect">
            <a:avLst/>
          </a:prstGeom>
          <a:noFill/>
          <a:ln w="9525">
            <a:noFill/>
            <a:miter lim="800000"/>
            <a:headEnd/>
            <a:tailEnd/>
          </a:ln>
        </p:spPr>
        <p:txBody>
          <a:bodyPr>
            <a:spAutoFit/>
          </a:bodyPr>
          <a:lstStyle/>
          <a:p>
            <a:pPr algn="just"/>
            <a:r>
              <a:rPr lang="ru-RU" sz="2400" b="1">
                <a:solidFill>
                  <a:srgbClr val="000000"/>
                </a:solidFill>
                <a:latin typeface="Constantia" pitchFamily="18" charset="0"/>
                <a:cs typeface="Times New Roman" pitchFamily="18" charset="0"/>
              </a:rPr>
              <a:t>Генетичний тягар (вантаж) – </a:t>
            </a:r>
            <a:r>
              <a:rPr lang="ru-RU" sz="2400">
                <a:solidFill>
                  <a:srgbClr val="000000"/>
                </a:solidFill>
                <a:latin typeface="Constantia" pitchFamily="18" charset="0"/>
                <a:cs typeface="Times New Roman" pitchFamily="18" charset="0"/>
              </a:rPr>
              <a:t>це ті шкідливі рецесивні мутації, які накопичуються в популяціях. Генетичний вантаж складається з мутацій, які прийшли від предків і нових, що виникли у даного організму. Медицина, зберігаючи шкідливі мутації, сприяє збільшенню генетичного вантажу людства.</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776288"/>
            <a:ext cx="4895850" cy="5876925"/>
          </a:xfrm>
        </p:spPr>
        <p:txBody>
          <a:bodyPr>
            <a:normAutofit fontScale="70000" lnSpcReduction="20000"/>
          </a:bodyPr>
          <a:lstStyle/>
          <a:p>
            <a:pPr marL="109728" indent="0" eaLnBrk="1" fontAlgn="auto" hangingPunct="1">
              <a:spcAft>
                <a:spcPts val="0"/>
              </a:spcAft>
              <a:buFont typeface="Wingdings 3"/>
              <a:buNone/>
              <a:defRPr/>
            </a:pPr>
            <a:r>
              <a:rPr lang="ru-RU" b="1" i="1" dirty="0" err="1"/>
              <a:t>Хромосомний</a:t>
            </a:r>
            <a:r>
              <a:rPr lang="ru-RU" b="1" i="1" dirty="0"/>
              <a:t> </a:t>
            </a:r>
            <a:r>
              <a:rPr lang="ru-RU" b="1" i="1" dirty="0" err="1"/>
              <a:t>мозаїцизм</a:t>
            </a:r>
            <a:r>
              <a:rPr lang="ru-RU" dirty="0"/>
              <a:t> — </a:t>
            </a:r>
            <a:r>
              <a:rPr lang="ru-RU" dirty="0" err="1"/>
              <a:t>це</a:t>
            </a:r>
            <a:r>
              <a:rPr lang="ru-RU" dirty="0"/>
              <a:t> </a:t>
            </a:r>
            <a:r>
              <a:rPr lang="ru-RU" dirty="0" err="1"/>
              <a:t>наявність</a:t>
            </a:r>
            <a:r>
              <a:rPr lang="ru-RU" dirty="0"/>
              <a:t> у </a:t>
            </a:r>
            <a:r>
              <a:rPr lang="ru-RU" dirty="0" err="1"/>
              <a:t>багатоклітинному</a:t>
            </a:r>
            <a:r>
              <a:rPr lang="ru-RU" dirty="0"/>
              <a:t> </a:t>
            </a:r>
            <a:r>
              <a:rPr lang="ru-RU" dirty="0" err="1"/>
              <a:t>організмі</a:t>
            </a:r>
            <a:r>
              <a:rPr lang="ru-RU" dirty="0"/>
              <a:t> </a:t>
            </a:r>
            <a:r>
              <a:rPr lang="ru-RU" dirty="0" err="1"/>
              <a:t>клітин</a:t>
            </a:r>
            <a:r>
              <a:rPr lang="ru-RU" dirty="0"/>
              <a:t> з </a:t>
            </a:r>
            <a:r>
              <a:rPr lang="ru-RU" dirty="0" err="1"/>
              <a:t>різним</a:t>
            </a:r>
            <a:r>
              <a:rPr lang="ru-RU" dirty="0"/>
              <a:t> генотипом, з </a:t>
            </a:r>
            <a:r>
              <a:rPr lang="ru-RU" dirty="0" err="1"/>
              <a:t>різною</a:t>
            </a:r>
            <a:r>
              <a:rPr lang="ru-RU" dirty="0"/>
              <a:t> </a:t>
            </a:r>
            <a:r>
              <a:rPr lang="ru-RU" dirty="0" err="1"/>
              <a:t>кількістю</a:t>
            </a:r>
            <a:r>
              <a:rPr lang="ru-RU" dirty="0"/>
              <a:t> хромосом.</a:t>
            </a:r>
          </a:p>
          <a:p>
            <a:pPr marL="109728" indent="0" eaLnBrk="1" fontAlgn="auto" hangingPunct="1">
              <a:spcAft>
                <a:spcPts val="0"/>
              </a:spcAft>
              <a:buFont typeface="Wingdings 3"/>
              <a:buNone/>
              <a:defRPr/>
            </a:pPr>
            <a:r>
              <a:rPr lang="ru-RU" dirty="0" err="1"/>
              <a:t>Нерозходження</a:t>
            </a:r>
            <a:r>
              <a:rPr lang="ru-RU" dirty="0"/>
              <a:t> хромосом в </a:t>
            </a:r>
            <a:r>
              <a:rPr lang="ru-RU" dirty="0" err="1"/>
              <a:t>ембріональному</a:t>
            </a:r>
            <a:r>
              <a:rPr lang="ru-RU" dirty="0"/>
              <a:t> </a:t>
            </a:r>
            <a:r>
              <a:rPr lang="ru-RU" dirty="0" err="1"/>
              <a:t>періоді</a:t>
            </a:r>
            <a:r>
              <a:rPr lang="ru-RU" dirty="0"/>
              <a:t> </a:t>
            </a:r>
            <a:r>
              <a:rPr lang="ru-RU" dirty="0" err="1"/>
              <a:t>під</a:t>
            </a:r>
            <a:r>
              <a:rPr lang="ru-RU" dirty="0"/>
              <a:t> час </a:t>
            </a:r>
            <a:r>
              <a:rPr lang="ru-RU" dirty="0" err="1"/>
              <a:t>мітотичного</a:t>
            </a:r>
            <a:r>
              <a:rPr lang="ru-RU" dirty="0"/>
              <a:t> </a:t>
            </a:r>
            <a:r>
              <a:rPr lang="ru-RU" dirty="0" err="1"/>
              <a:t>поділу</a:t>
            </a:r>
            <a:r>
              <a:rPr lang="ru-RU" dirty="0"/>
              <a:t> </a:t>
            </a:r>
            <a:r>
              <a:rPr lang="ru-RU" dirty="0" err="1"/>
              <a:t>зиготи</a:t>
            </a:r>
            <a:r>
              <a:rPr lang="ru-RU" dirty="0"/>
              <a:t> </a:t>
            </a:r>
            <a:r>
              <a:rPr lang="ru-RU" dirty="0" err="1"/>
              <a:t>призводить</a:t>
            </a:r>
            <a:r>
              <a:rPr lang="ru-RU" dirty="0"/>
              <a:t> до </a:t>
            </a:r>
            <a:r>
              <a:rPr lang="ru-RU" dirty="0" err="1"/>
              <a:t>утворення</a:t>
            </a:r>
            <a:r>
              <a:rPr lang="ru-RU" dirty="0"/>
              <a:t> </a:t>
            </a:r>
            <a:r>
              <a:rPr lang="ru-RU" dirty="0" err="1"/>
              <a:t>двох</a:t>
            </a:r>
            <a:r>
              <a:rPr lang="ru-RU" dirty="0"/>
              <a:t> </a:t>
            </a:r>
            <a:r>
              <a:rPr lang="ru-RU" dirty="0" err="1"/>
              <a:t>клітинних</a:t>
            </a:r>
            <a:r>
              <a:rPr lang="ru-RU" dirty="0"/>
              <a:t> </a:t>
            </a:r>
            <a:r>
              <a:rPr lang="ru-RU" dirty="0" err="1"/>
              <a:t>ліній</a:t>
            </a:r>
            <a:r>
              <a:rPr lang="ru-RU" dirty="0"/>
              <a:t> (</a:t>
            </a:r>
            <a:r>
              <a:rPr lang="ru-RU" dirty="0" err="1"/>
              <a:t>клонів</a:t>
            </a:r>
            <a:r>
              <a:rPr lang="ru-RU" dirty="0"/>
              <a:t>), </a:t>
            </a:r>
            <a:r>
              <a:rPr lang="ru-RU" dirty="0" err="1"/>
              <a:t>які</a:t>
            </a:r>
            <a:r>
              <a:rPr lang="ru-RU" dirty="0"/>
              <a:t> </a:t>
            </a:r>
            <a:r>
              <a:rPr lang="ru-RU" dirty="0" err="1"/>
              <a:t>відрізняються</a:t>
            </a:r>
            <a:r>
              <a:rPr lang="ru-RU" dirty="0"/>
              <a:t> за </a:t>
            </a:r>
            <a:r>
              <a:rPr lang="ru-RU" dirty="0" err="1"/>
              <a:t>кількістю</a:t>
            </a:r>
            <a:r>
              <a:rPr lang="ru-RU" dirty="0"/>
              <a:t> хромосом. В </a:t>
            </a:r>
            <a:r>
              <a:rPr lang="ru-RU" dirty="0" err="1"/>
              <a:t>результаті</a:t>
            </a:r>
            <a:r>
              <a:rPr lang="ru-RU" dirty="0"/>
              <a:t> одна </a:t>
            </a:r>
            <a:r>
              <a:rPr lang="ru-RU" dirty="0" err="1"/>
              <a:t>частина</a:t>
            </a:r>
            <a:r>
              <a:rPr lang="ru-RU" dirty="0"/>
              <a:t> </a:t>
            </a:r>
            <a:r>
              <a:rPr lang="ru-RU" dirty="0" err="1"/>
              <a:t>клітин</a:t>
            </a:r>
            <a:r>
              <a:rPr lang="ru-RU" dirty="0"/>
              <a:t> </a:t>
            </a:r>
            <a:r>
              <a:rPr lang="ru-RU" dirty="0" err="1"/>
              <a:t>організму</a:t>
            </a:r>
            <a:r>
              <a:rPr lang="ru-RU" dirty="0"/>
              <a:t> </a:t>
            </a:r>
            <a:r>
              <a:rPr lang="ru-RU" dirty="0" err="1"/>
              <a:t>має</a:t>
            </a:r>
            <a:r>
              <a:rPr lang="ru-RU" dirty="0"/>
              <a:t> один </a:t>
            </a:r>
            <a:r>
              <a:rPr lang="ru-RU" dirty="0" err="1"/>
              <a:t>хромосомнй</a:t>
            </a:r>
            <a:r>
              <a:rPr lang="ru-RU" dirty="0"/>
              <a:t> склад, а друга – </a:t>
            </a:r>
            <a:r>
              <a:rPr lang="ru-RU" dirty="0" err="1"/>
              <a:t>інший</a:t>
            </a:r>
            <a:r>
              <a:rPr lang="ru-RU" dirty="0"/>
              <a:t>. </a:t>
            </a:r>
            <a:r>
              <a:rPr lang="ru-RU" dirty="0" err="1"/>
              <a:t>Наприклад</a:t>
            </a:r>
            <a:r>
              <a:rPr lang="ru-RU" dirty="0"/>
              <a:t>, велика </a:t>
            </a:r>
            <a:r>
              <a:rPr lang="ru-RU" dirty="0" err="1"/>
              <a:t>кількість</a:t>
            </a:r>
            <a:r>
              <a:rPr lang="ru-RU" dirty="0"/>
              <a:t> </a:t>
            </a:r>
            <a:r>
              <a:rPr lang="ru-RU" dirty="0" err="1"/>
              <a:t>хворих</a:t>
            </a:r>
            <a:r>
              <a:rPr lang="ru-RU" dirty="0"/>
              <a:t> з синдромом </a:t>
            </a:r>
            <a:r>
              <a:rPr lang="ru-RU" dirty="0" err="1"/>
              <a:t>Шерешевського</a:t>
            </a:r>
            <a:r>
              <a:rPr lang="ru-RU" dirty="0"/>
              <a:t>-Тернера </a:t>
            </a:r>
            <a:r>
              <a:rPr lang="ru-RU" dirty="0" err="1"/>
              <a:t>має</a:t>
            </a:r>
            <a:r>
              <a:rPr lang="ru-RU" dirty="0"/>
              <a:t> </a:t>
            </a:r>
            <a:r>
              <a:rPr lang="ru-RU" dirty="0" err="1"/>
              <a:t>каріотип</a:t>
            </a:r>
            <a:r>
              <a:rPr lang="ru-RU" dirty="0"/>
              <a:t> 45,</a:t>
            </a:r>
            <a:r>
              <a:rPr lang="en-US" dirty="0"/>
              <a:t>XO/46,XX. </a:t>
            </a:r>
            <a:r>
              <a:rPr lang="ru-RU" dirty="0"/>
              <a:t>Чим </a:t>
            </a:r>
            <a:r>
              <a:rPr lang="ru-RU" dirty="0" err="1"/>
              <a:t>більше</a:t>
            </a:r>
            <a:r>
              <a:rPr lang="ru-RU" dirty="0"/>
              <a:t> </a:t>
            </a:r>
            <a:r>
              <a:rPr lang="ru-RU" dirty="0" err="1"/>
              <a:t>клітин</a:t>
            </a:r>
            <a:r>
              <a:rPr lang="ru-RU" dirty="0"/>
              <a:t> </a:t>
            </a:r>
            <a:r>
              <a:rPr lang="ru-RU" dirty="0" err="1"/>
              <a:t>мають</a:t>
            </a:r>
            <a:r>
              <a:rPr lang="ru-RU" dirty="0"/>
              <a:t> </a:t>
            </a:r>
            <a:r>
              <a:rPr lang="ru-RU" dirty="0" err="1"/>
              <a:t>набір</a:t>
            </a:r>
            <a:r>
              <a:rPr lang="ru-RU" dirty="0"/>
              <a:t> хромосом 45,ХО, </a:t>
            </a:r>
            <a:r>
              <a:rPr lang="ru-RU" dirty="0" err="1"/>
              <a:t>тим</a:t>
            </a:r>
            <a:r>
              <a:rPr lang="ru-RU" dirty="0"/>
              <a:t> </a:t>
            </a:r>
            <a:r>
              <a:rPr lang="ru-RU" dirty="0" err="1"/>
              <a:t>виразніші</a:t>
            </a:r>
            <a:r>
              <a:rPr lang="ru-RU" dirty="0"/>
              <a:t> </a:t>
            </a:r>
            <a:r>
              <a:rPr lang="ru-RU" dirty="0" err="1"/>
              <a:t>фенотипові</a:t>
            </a:r>
            <a:r>
              <a:rPr lang="ru-RU" dirty="0"/>
              <a:t> прояви синдрому. </a:t>
            </a:r>
            <a:r>
              <a:rPr lang="ru-RU" dirty="0" err="1"/>
              <a:t>Іншими</a:t>
            </a:r>
            <a:r>
              <a:rPr lang="ru-RU" dirty="0"/>
              <a:t> прикладами </a:t>
            </a:r>
            <a:r>
              <a:rPr lang="ru-RU" dirty="0" err="1"/>
              <a:t>подвійного</a:t>
            </a:r>
            <a:r>
              <a:rPr lang="ru-RU" dirty="0"/>
              <a:t> </a:t>
            </a:r>
            <a:r>
              <a:rPr lang="ru-RU" dirty="0" err="1"/>
              <a:t>мозаїцизму</a:t>
            </a:r>
            <a:r>
              <a:rPr lang="ru-RU" dirty="0"/>
              <a:t> за </a:t>
            </a:r>
            <a:r>
              <a:rPr lang="ru-RU" dirty="0" err="1"/>
              <a:t>статевими</a:t>
            </a:r>
            <a:r>
              <a:rPr lang="ru-RU" dirty="0"/>
              <a:t> хромосомами є </a:t>
            </a:r>
            <a:r>
              <a:rPr lang="en-US" dirty="0"/>
              <a:t>XO/XY, XO/XYY, XO/XXY, XO/XXXY, XY/XXY, XY/XXXY, XX/XY, XX/XXX </a:t>
            </a:r>
            <a:r>
              <a:rPr lang="ru-RU" dirty="0"/>
              <a:t>та </a:t>
            </a:r>
            <a:r>
              <a:rPr lang="en-US" dirty="0"/>
              <a:t>XXX/XXXX.</a:t>
            </a:r>
          </a:p>
          <a:p>
            <a:pPr marL="365760" indent="-256032" eaLnBrk="1" fontAlgn="auto" hangingPunct="1">
              <a:spcAft>
                <a:spcPts val="0"/>
              </a:spcAft>
              <a:buFont typeface="Wingdings 3"/>
              <a:buChar char=""/>
              <a:defRPr/>
            </a:pPr>
            <a:endParaRPr lang="ru-RU" dirty="0"/>
          </a:p>
        </p:txBody>
      </p:sp>
      <p:sp>
        <p:nvSpPr>
          <p:cNvPr id="3" name="Заголовок 2"/>
          <p:cNvSpPr>
            <a:spLocks noGrp="1"/>
          </p:cNvSpPr>
          <p:nvPr>
            <p:ph type="title"/>
          </p:nvPr>
        </p:nvSpPr>
        <p:spPr>
          <a:xfrm>
            <a:off x="395536" y="-171400"/>
            <a:ext cx="8229600" cy="1143000"/>
          </a:xfrm>
        </p:spPr>
        <p:txBody>
          <a:bodyPr/>
          <a:lstStyle/>
          <a:p>
            <a:pPr eaLnBrk="1" fontAlgn="auto" hangingPunct="1">
              <a:spcAft>
                <a:spcPts val="0"/>
              </a:spcAft>
              <a:defRPr/>
            </a:pPr>
            <a:r>
              <a:rPr lang="ru-RU" i="1" dirty="0" err="1"/>
              <a:t>Хромосомний</a:t>
            </a:r>
            <a:r>
              <a:rPr lang="ru-RU" i="1" dirty="0"/>
              <a:t> </a:t>
            </a:r>
            <a:r>
              <a:rPr lang="ru-RU" i="1" dirty="0" err="1"/>
              <a:t>мозаїцизм</a:t>
            </a:r>
            <a:endParaRPr lang="ru-RU" dirty="0"/>
          </a:p>
        </p:txBody>
      </p:sp>
      <p:grpSp>
        <p:nvGrpSpPr>
          <p:cNvPr id="256003" name="Группа 9"/>
          <p:cNvGrpSpPr>
            <a:grpSpLocks/>
          </p:cNvGrpSpPr>
          <p:nvPr/>
        </p:nvGrpSpPr>
        <p:grpSpPr bwMode="auto">
          <a:xfrm>
            <a:off x="4662488" y="1371600"/>
            <a:ext cx="4356100" cy="4171950"/>
            <a:chOff x="4762568" y="1278294"/>
            <a:chExt cx="4355672" cy="4171951"/>
          </a:xfrm>
        </p:grpSpPr>
        <p:pic>
          <p:nvPicPr>
            <p:cNvPr id="256004" name="Picture 2" descr="Картинки по запросу Хромосомный мозаицизм"/>
            <p:cNvPicPr>
              <a:picLocks noChangeAspect="1" noChangeArrowheads="1"/>
            </p:cNvPicPr>
            <p:nvPr/>
          </p:nvPicPr>
          <p:blipFill>
            <a:blip r:embed="rId2" cstate="print"/>
            <a:srcRect l="2287"/>
            <a:stretch>
              <a:fillRect/>
            </a:stretch>
          </p:blipFill>
          <p:spPr bwMode="auto">
            <a:xfrm>
              <a:off x="4762568" y="1278294"/>
              <a:ext cx="4355672" cy="4171951"/>
            </a:xfrm>
            <a:prstGeom prst="rect">
              <a:avLst/>
            </a:prstGeom>
            <a:noFill/>
            <a:ln w="9525">
              <a:noFill/>
              <a:miter lim="800000"/>
              <a:headEnd/>
              <a:tailEnd/>
            </a:ln>
          </p:spPr>
        </p:pic>
        <p:sp>
          <p:nvSpPr>
            <p:cNvPr id="4" name="Прямоугольник 3"/>
            <p:cNvSpPr/>
            <p:nvPr/>
          </p:nvSpPr>
          <p:spPr>
            <a:xfrm>
              <a:off x="4932413" y="3184882"/>
              <a:ext cx="2952460" cy="2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256006" name="Группа 8"/>
            <p:cNvGrpSpPr>
              <a:grpSpLocks/>
            </p:cNvGrpSpPr>
            <p:nvPr/>
          </p:nvGrpSpPr>
          <p:grpSpPr bwMode="auto">
            <a:xfrm>
              <a:off x="6300192" y="2916880"/>
              <a:ext cx="1984412" cy="837918"/>
              <a:chOff x="6300192" y="2916880"/>
              <a:chExt cx="1984412" cy="837918"/>
            </a:xfrm>
          </p:grpSpPr>
          <p:sp>
            <p:nvSpPr>
              <p:cNvPr id="6" name="Прямоугольник 5"/>
              <p:cNvSpPr/>
              <p:nvPr/>
            </p:nvSpPr>
            <p:spPr>
              <a:xfrm>
                <a:off x="6300704" y="3337282"/>
                <a:ext cx="1079394" cy="37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7" name="Прямоугольник 6"/>
              <p:cNvSpPr/>
              <p:nvPr/>
            </p:nvSpPr>
            <p:spPr>
              <a:xfrm>
                <a:off x="6300704" y="3364269"/>
                <a:ext cx="107939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8" name="Прямоугольник 7"/>
              <p:cNvSpPr/>
              <p:nvPr/>
            </p:nvSpPr>
            <p:spPr>
              <a:xfrm>
                <a:off x="7668994" y="3510319"/>
                <a:ext cx="615889" cy="2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5" name="Овал 4"/>
              <p:cNvSpPr/>
              <p:nvPr/>
            </p:nvSpPr>
            <p:spPr>
              <a:xfrm>
                <a:off x="6932467" y="2916594"/>
                <a:ext cx="736528" cy="7794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grpSp>
    </p:spTree>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Прямоугольник 5"/>
          <p:cNvSpPr>
            <a:spLocks noChangeArrowheads="1"/>
          </p:cNvSpPr>
          <p:nvPr/>
        </p:nvSpPr>
        <p:spPr bwMode="auto">
          <a:xfrm>
            <a:off x="546100" y="1628775"/>
            <a:ext cx="7993063" cy="461963"/>
          </a:xfrm>
          <a:prstGeom prst="rect">
            <a:avLst/>
          </a:prstGeom>
          <a:noFill/>
          <a:ln w="9525">
            <a:noFill/>
            <a:miter lim="800000"/>
            <a:headEnd/>
            <a:tailEnd/>
          </a:ln>
        </p:spPr>
        <p:txBody>
          <a:bodyPr>
            <a:spAutoFit/>
          </a:bodyPr>
          <a:lstStyle/>
          <a:p>
            <a:pPr algn="ctr"/>
            <a:r>
              <a:rPr lang="ru-RU" altLang="ru-RU" sz="2400">
                <a:solidFill>
                  <a:srgbClr val="F0A22E"/>
                </a:solidFill>
              </a:rPr>
              <a:t>«Хвороби, спричинен</a:t>
            </a:r>
            <a:r>
              <a:rPr lang="en-US" altLang="ru-RU" sz="2400">
                <a:solidFill>
                  <a:srgbClr val="F0A22E"/>
                </a:solidFill>
              </a:rPr>
              <a:t>i</a:t>
            </a:r>
            <a:r>
              <a:rPr lang="ru-RU" altLang="ru-RU" sz="2400">
                <a:solidFill>
                  <a:srgbClr val="F0A22E"/>
                </a:solidFill>
              </a:rPr>
              <a:t> геномними мутац</a:t>
            </a:r>
            <a:r>
              <a:rPr lang="en-US" altLang="ru-RU" sz="2400">
                <a:solidFill>
                  <a:srgbClr val="F0A22E"/>
                </a:solidFill>
              </a:rPr>
              <a:t>i</a:t>
            </a:r>
            <a:r>
              <a:rPr lang="ru-RU" altLang="ru-RU" sz="2400">
                <a:solidFill>
                  <a:srgbClr val="F0A22E"/>
                </a:solidFill>
              </a:rPr>
              <a:t>ями</a:t>
            </a:r>
            <a:r>
              <a:rPr lang="en-US" altLang="ru-RU" sz="2400">
                <a:solidFill>
                  <a:srgbClr val="F0A22E"/>
                </a:solidFill>
              </a:rPr>
              <a:t>».</a:t>
            </a:r>
            <a:endParaRPr lang="ru-RU" altLang="ru-RU" sz="2400">
              <a:solidFill>
                <a:srgbClr val="F0A22E"/>
              </a:solidFill>
            </a:endParaRPr>
          </a:p>
        </p:txBody>
      </p:sp>
    </p:spTree>
  </p:cSld>
  <p:clrMapOvr>
    <a:masterClrMapping/>
  </p:clrMapOvr>
  <p:transition spd="slow">
    <p:pull/>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bwMode="auto">
          <a:xfrm>
            <a:off x="5654675" y="5375275"/>
            <a:ext cx="3165475" cy="808038"/>
          </a:xfrm>
        </p:spPr>
        <p:txBody>
          <a:bodyPr wrap="square" lIns="91440" tIns="45720" rIns="91440" bIns="45720" numCol="1" anchorCtr="0" compatLnSpc="1">
            <a:prstTxWarp prst="textNoShape">
              <a:avLst/>
            </a:prstTxWarp>
          </a:bodyPr>
          <a:lstStyle/>
          <a:p>
            <a:pPr algn="ctr" eaLnBrk="1" hangingPunct="1"/>
            <a:r>
              <a:rPr lang="ru-RU" altLang="uk-UA" sz="1400" b="0" smtClean="0">
                <a:solidFill>
                  <a:srgbClr val="FF0000"/>
                </a:solidFill>
                <a:effectLst/>
              </a:rPr>
              <a:t>Розходження сестринських хромосом в анафазі</a:t>
            </a:r>
            <a:br>
              <a:rPr lang="ru-RU" altLang="uk-UA" sz="1400" b="0" smtClean="0">
                <a:solidFill>
                  <a:srgbClr val="FF0000"/>
                </a:solidFill>
                <a:effectLst/>
              </a:rPr>
            </a:br>
            <a:endParaRPr lang="ru-RU" altLang="ru-RU" sz="1400" b="0" smtClean="0">
              <a:solidFill>
                <a:srgbClr val="FF0000"/>
              </a:solidFill>
              <a:effectLst/>
            </a:endParaRPr>
          </a:p>
        </p:txBody>
      </p:sp>
      <p:sp>
        <p:nvSpPr>
          <p:cNvPr id="3" name="Прямоугольник 2"/>
          <p:cNvSpPr/>
          <p:nvPr/>
        </p:nvSpPr>
        <p:spPr>
          <a:xfrm>
            <a:off x="379875" y="260647"/>
            <a:ext cx="864096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ru-RU" sz="2000" dirty="0" err="1">
                <a:solidFill>
                  <a:prstClr val="white"/>
                </a:solidFill>
              </a:rPr>
              <a:t>Геномні</a:t>
            </a:r>
            <a:r>
              <a:rPr lang="ru-RU" sz="2000" dirty="0">
                <a:solidFill>
                  <a:prstClr val="white"/>
                </a:solidFill>
              </a:rPr>
              <a:t> </a:t>
            </a:r>
            <a:r>
              <a:rPr lang="ru-RU" sz="2000" dirty="0" err="1">
                <a:solidFill>
                  <a:prstClr val="white"/>
                </a:solidFill>
              </a:rPr>
              <a:t>мутації</a:t>
            </a:r>
            <a:r>
              <a:rPr lang="ru-RU" sz="2000" dirty="0">
                <a:solidFill>
                  <a:prstClr val="white"/>
                </a:solidFill>
              </a:rPr>
              <a:t> </a:t>
            </a:r>
            <a:r>
              <a:rPr lang="ru-RU" sz="2000" dirty="0" err="1">
                <a:solidFill>
                  <a:prstClr val="white"/>
                </a:solidFill>
              </a:rPr>
              <a:t>характеризуються</a:t>
            </a:r>
            <a:r>
              <a:rPr lang="ru-RU" sz="2000" dirty="0">
                <a:solidFill>
                  <a:prstClr val="white"/>
                </a:solidFill>
              </a:rPr>
              <a:t> </a:t>
            </a:r>
            <a:r>
              <a:rPr lang="ru-RU" sz="2000" dirty="0" err="1">
                <a:solidFill>
                  <a:srgbClr val="FFC000"/>
                </a:solidFill>
              </a:rPr>
              <a:t>зміною</a:t>
            </a:r>
            <a:r>
              <a:rPr lang="ru-RU" sz="2000" dirty="0">
                <a:solidFill>
                  <a:srgbClr val="FFC000"/>
                </a:solidFill>
              </a:rPr>
              <a:t> числа хромосом в кар</a:t>
            </a:r>
            <a:r>
              <a:rPr lang="en-US" sz="2000" dirty="0" err="1">
                <a:solidFill>
                  <a:srgbClr val="FFC000"/>
                </a:solidFill>
              </a:rPr>
              <a:t>i</a:t>
            </a:r>
            <a:r>
              <a:rPr lang="ru-RU" sz="2000" dirty="0" err="1">
                <a:solidFill>
                  <a:srgbClr val="FFC000"/>
                </a:solidFill>
              </a:rPr>
              <a:t>отип</a:t>
            </a:r>
            <a:r>
              <a:rPr lang="en-US" sz="2000" dirty="0" err="1">
                <a:solidFill>
                  <a:srgbClr val="FFC000"/>
                </a:solidFill>
              </a:rPr>
              <a:t>i</a:t>
            </a:r>
            <a:r>
              <a:rPr lang="ru-RU" sz="2000" dirty="0">
                <a:solidFill>
                  <a:srgbClr val="FFC000"/>
                </a:solidFill>
              </a:rPr>
              <a:t>. </a:t>
            </a:r>
          </a:p>
          <a:p>
            <a:pPr>
              <a:defRPr/>
            </a:pPr>
            <a:endParaRPr lang="en-US" sz="1600" dirty="0">
              <a:solidFill>
                <a:srgbClr val="FFC000"/>
              </a:solidFill>
            </a:endParaRPr>
          </a:p>
        </p:txBody>
      </p:sp>
      <p:sp>
        <p:nvSpPr>
          <p:cNvPr id="258053" name="Прямоугольник 3"/>
          <p:cNvSpPr>
            <a:spLocks noChangeArrowheads="1"/>
          </p:cNvSpPr>
          <p:nvPr/>
        </p:nvSpPr>
        <p:spPr bwMode="auto">
          <a:xfrm>
            <a:off x="582613" y="977900"/>
            <a:ext cx="4852987" cy="3754438"/>
          </a:xfrm>
          <a:prstGeom prst="rect">
            <a:avLst/>
          </a:prstGeom>
          <a:noFill/>
          <a:ln w="9525">
            <a:noFill/>
            <a:miter lim="800000"/>
            <a:headEnd/>
            <a:tailEnd/>
          </a:ln>
        </p:spPr>
        <p:txBody>
          <a:bodyPr>
            <a:spAutoFit/>
          </a:bodyPr>
          <a:lstStyle/>
          <a:p>
            <a:r>
              <a:rPr lang="ru-RU" altLang="uk-UA" sz="1400">
                <a:solidFill>
                  <a:srgbClr val="FFFFFF"/>
                </a:solidFill>
              </a:rPr>
              <a:t>Встановлено </a:t>
            </a:r>
            <a:r>
              <a:rPr lang="ru-RU" altLang="uk-UA" sz="1400">
                <a:solidFill>
                  <a:srgbClr val="FFFF00"/>
                </a:solidFill>
              </a:rPr>
              <a:t>декілька механізмів мутацій геномів</a:t>
            </a:r>
            <a:r>
              <a:rPr lang="ru-RU" altLang="uk-UA" sz="1400">
                <a:solidFill>
                  <a:srgbClr val="FFFFFF"/>
                </a:solidFill>
              </a:rPr>
              <a:t>.</a:t>
            </a:r>
          </a:p>
          <a:p>
            <a:endParaRPr lang="ru-RU" altLang="uk-UA" sz="1200">
              <a:solidFill>
                <a:srgbClr val="FFFFFF"/>
              </a:solidFill>
            </a:endParaRPr>
          </a:p>
          <a:p>
            <a:r>
              <a:rPr lang="ru-RU" altLang="uk-UA" sz="1400">
                <a:solidFill>
                  <a:srgbClr val="FFFFFF"/>
                </a:solidFill>
              </a:rPr>
              <a:t> </a:t>
            </a:r>
            <a:r>
              <a:rPr lang="ru-RU" altLang="uk-UA" sz="1400">
                <a:solidFill>
                  <a:srgbClr val="FFFF00"/>
                </a:solidFill>
              </a:rPr>
              <a:t>Найважливіший з них – </a:t>
            </a:r>
            <a:r>
              <a:rPr lang="ru-RU" altLang="uk-UA" sz="1600">
                <a:solidFill>
                  <a:srgbClr val="FFFF00"/>
                </a:solidFill>
              </a:rPr>
              <a:t>нерозходження хромосом</a:t>
            </a:r>
            <a:r>
              <a:rPr lang="ru-RU" altLang="uk-UA" sz="1400">
                <a:solidFill>
                  <a:srgbClr val="FFFF00"/>
                </a:solidFill>
              </a:rPr>
              <a:t>. </a:t>
            </a:r>
            <a:r>
              <a:rPr lang="ru-RU" altLang="uk-UA" sz="1400">
                <a:solidFill>
                  <a:srgbClr val="FFFFFF"/>
                </a:solidFill>
              </a:rPr>
              <a:t>У нормі під час клітинного поділу кількість хромосом збільшується удвічі – у соматичних клітинах їх буде 92, у статевих – 46. В анафазі сестринські хромосоми повинні розійтися до різних полюсів. Тоді в дочірніх клітинах знову опиниться потрібна кількість хромосом – 46 і 23. </a:t>
            </a:r>
          </a:p>
          <a:p>
            <a:endParaRPr lang="ru-RU" altLang="uk-UA" sz="1400">
              <a:solidFill>
                <a:srgbClr val="FFFFFF"/>
              </a:solidFill>
            </a:endParaRPr>
          </a:p>
          <a:p>
            <a:endParaRPr lang="ru-RU" altLang="uk-UA" sz="1400">
              <a:solidFill>
                <a:srgbClr val="FFFFFF"/>
              </a:solidFill>
            </a:endParaRPr>
          </a:p>
          <a:p>
            <a:endParaRPr lang="ru-RU" altLang="uk-UA" sz="1400">
              <a:solidFill>
                <a:srgbClr val="FFFFFF"/>
              </a:solidFill>
            </a:endParaRPr>
          </a:p>
          <a:p>
            <a:endParaRPr lang="ru-RU" altLang="uk-UA" sz="1400">
              <a:solidFill>
                <a:srgbClr val="FFFFFF"/>
              </a:solidFill>
            </a:endParaRPr>
          </a:p>
          <a:p>
            <a:endParaRPr lang="ru-RU" altLang="uk-UA" sz="1400">
              <a:solidFill>
                <a:srgbClr val="FFFFFF"/>
              </a:solidFill>
            </a:endParaRPr>
          </a:p>
          <a:p>
            <a:endParaRPr lang="ru-RU" altLang="uk-UA" sz="1400">
              <a:solidFill>
                <a:srgbClr val="FFFFFF"/>
              </a:solidFill>
            </a:endParaRPr>
          </a:p>
          <a:p>
            <a:r>
              <a:rPr lang="ru-RU" altLang="uk-UA" sz="1400">
                <a:solidFill>
                  <a:srgbClr val="FFFFFF"/>
                </a:solidFill>
              </a:rPr>
              <a:t> </a:t>
            </a:r>
          </a:p>
          <a:p>
            <a:endParaRPr lang="ru-RU" altLang="uk-UA" sz="1400">
              <a:solidFill>
                <a:srgbClr val="FFFFFF"/>
              </a:solidFill>
            </a:endParaRPr>
          </a:p>
        </p:txBody>
      </p:sp>
      <p:sp>
        <p:nvSpPr>
          <p:cNvPr id="258054" name="Прямоугольник 4"/>
          <p:cNvSpPr>
            <a:spLocks noChangeArrowheads="1"/>
          </p:cNvSpPr>
          <p:nvPr/>
        </p:nvSpPr>
        <p:spPr bwMode="auto">
          <a:xfrm>
            <a:off x="582613" y="2924175"/>
            <a:ext cx="5357812" cy="2955925"/>
          </a:xfrm>
          <a:prstGeom prst="rect">
            <a:avLst/>
          </a:prstGeom>
          <a:noFill/>
          <a:ln w="9525">
            <a:noFill/>
            <a:miter lim="800000"/>
            <a:headEnd/>
            <a:tailEnd/>
          </a:ln>
        </p:spPr>
        <p:txBody>
          <a:bodyPr>
            <a:spAutoFit/>
          </a:bodyPr>
          <a:lstStyle/>
          <a:p>
            <a:r>
              <a:rPr lang="ru-RU" altLang="uk-UA" sz="1400">
                <a:solidFill>
                  <a:srgbClr val="FFFFFF"/>
                </a:solidFill>
              </a:rPr>
              <a:t>Але бувають випадки, коли обидві сестринські хромосоми залишаються зчепленими і відходять до одного полюса. Це явище частіше зустрічається під час мейозу, тобто ділення статевих клітин.</a:t>
            </a:r>
          </a:p>
          <a:p>
            <a:r>
              <a:rPr lang="ru-RU" altLang="uk-UA" sz="1400">
                <a:solidFill>
                  <a:srgbClr val="FFFFFF"/>
                </a:solidFill>
              </a:rPr>
              <a:t> В одну з гамет потрапляє зайва хромосома, а інша залишається без хромосоми. Після запліднення зигота опиниться або трисомною (47), або моносомною (45). </a:t>
            </a:r>
          </a:p>
          <a:p>
            <a:endParaRPr lang="ru-RU" altLang="uk-UA" sz="1400">
              <a:solidFill>
                <a:srgbClr val="FFFFFF"/>
              </a:solidFill>
            </a:endParaRPr>
          </a:p>
          <a:p>
            <a:r>
              <a:rPr lang="ru-RU" altLang="uk-UA" sz="1400">
                <a:solidFill>
                  <a:srgbClr val="FFFFFF"/>
                </a:solidFill>
              </a:rPr>
              <a:t>Якщо нерозходження відбулося в соматичній клітині на ранніх етапах розвитку плода, це приведе до </a:t>
            </a:r>
            <a:r>
              <a:rPr lang="ru-RU" altLang="uk-UA" sz="1600">
                <a:solidFill>
                  <a:srgbClr val="FFC000"/>
                </a:solidFill>
              </a:rPr>
              <a:t>мозаїцизму</a:t>
            </a:r>
            <a:r>
              <a:rPr lang="ru-RU" altLang="uk-UA" sz="1400">
                <a:solidFill>
                  <a:srgbClr val="FFFFFF"/>
                </a:solidFill>
              </a:rPr>
              <a:t>. У такому організмі будуть в наявності клітини трьох популяцій – нормальні (46), трисомні (47) і моносомні (45). </a:t>
            </a:r>
          </a:p>
          <a:p>
            <a:r>
              <a:rPr lang="ru-RU" altLang="uk-UA" sz="1400">
                <a:solidFill>
                  <a:srgbClr val="FFFFFF"/>
                </a:solidFill>
              </a:rPr>
              <a:t>Таких осіб називають </a:t>
            </a:r>
            <a:r>
              <a:rPr lang="ru-RU" altLang="uk-UA" sz="1600">
                <a:solidFill>
                  <a:srgbClr val="FFC000"/>
                </a:solidFill>
              </a:rPr>
              <a:t>мозаїками.</a:t>
            </a:r>
          </a:p>
        </p:txBody>
      </p:sp>
      <p:sp>
        <p:nvSpPr>
          <p:cNvPr id="6" name="Прямоугольник 5"/>
          <p:cNvSpPr/>
          <p:nvPr/>
        </p:nvSpPr>
        <p:spPr>
          <a:xfrm>
            <a:off x="385519" y="6021288"/>
            <a:ext cx="8290938" cy="52322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ru-RU" sz="2800" dirty="0" err="1">
                <a:solidFill>
                  <a:prstClr val="white"/>
                </a:solidFill>
                <a:effectLst>
                  <a:glow rad="228600">
                    <a:srgbClr val="C17529">
                      <a:satMod val="175000"/>
                      <a:alpha val="40000"/>
                    </a:srgbClr>
                  </a:glow>
                </a:effectLst>
              </a:rPr>
              <a:t>механізми</a:t>
            </a:r>
            <a:r>
              <a:rPr lang="ru-RU" sz="2800" dirty="0">
                <a:solidFill>
                  <a:prstClr val="white"/>
                </a:solidFill>
                <a:effectLst>
                  <a:glow rad="228600">
                    <a:srgbClr val="C17529">
                      <a:satMod val="175000"/>
                      <a:alpha val="40000"/>
                    </a:srgbClr>
                  </a:glow>
                </a:effectLst>
              </a:rPr>
              <a:t> </a:t>
            </a:r>
            <a:r>
              <a:rPr lang="ru-RU" sz="2800" dirty="0" err="1">
                <a:solidFill>
                  <a:prstClr val="white"/>
                </a:solidFill>
                <a:effectLst>
                  <a:glow rad="228600">
                    <a:srgbClr val="C17529">
                      <a:satMod val="175000"/>
                      <a:alpha val="40000"/>
                    </a:srgbClr>
                  </a:glow>
                </a:effectLst>
              </a:rPr>
              <a:t>мутацій</a:t>
            </a:r>
            <a:r>
              <a:rPr lang="ru-RU" sz="2800" dirty="0">
                <a:solidFill>
                  <a:prstClr val="white"/>
                </a:solidFill>
                <a:effectLst>
                  <a:glow rad="228600">
                    <a:srgbClr val="C17529">
                      <a:satMod val="175000"/>
                      <a:alpha val="40000"/>
                    </a:srgbClr>
                  </a:glow>
                </a:effectLst>
              </a:rPr>
              <a:t> </a:t>
            </a:r>
            <a:r>
              <a:rPr lang="ru-RU" sz="2800" dirty="0" err="1">
                <a:solidFill>
                  <a:prstClr val="white"/>
                </a:solidFill>
                <a:effectLst>
                  <a:glow rad="228600">
                    <a:srgbClr val="C17529">
                      <a:satMod val="175000"/>
                      <a:alpha val="40000"/>
                    </a:srgbClr>
                  </a:glow>
                </a:effectLst>
              </a:rPr>
              <a:t>геномів</a:t>
            </a:r>
            <a:endParaRPr lang="ru-RU" sz="2800" dirty="0">
              <a:solidFill>
                <a:prstClr val="white"/>
              </a:solidFill>
              <a:effectLst>
                <a:glow rad="228600">
                  <a:srgbClr val="C17529">
                    <a:satMod val="175000"/>
                    <a:alpha val="40000"/>
                  </a:srgbClr>
                </a:glow>
              </a:effectLst>
            </a:endParaRPr>
          </a:p>
        </p:txBody>
      </p:sp>
      <p:pic>
        <p:nvPicPr>
          <p:cNvPr id="258056" name="Picture 5"/>
          <p:cNvPicPr>
            <a:picLocks noChangeAspect="1" noChangeArrowheads="1"/>
          </p:cNvPicPr>
          <p:nvPr/>
        </p:nvPicPr>
        <p:blipFill>
          <a:blip r:embed="rId2" cstate="print"/>
          <a:srcRect/>
          <a:stretch>
            <a:fillRect/>
          </a:stretch>
        </p:blipFill>
        <p:spPr bwMode="auto">
          <a:xfrm>
            <a:off x="5599113" y="836613"/>
            <a:ext cx="3544887" cy="2295525"/>
          </a:xfrm>
          <a:prstGeom prst="rect">
            <a:avLst/>
          </a:prstGeom>
          <a:noFill/>
          <a:ln w="9525">
            <a:noFill/>
            <a:miter lim="800000"/>
            <a:headEnd/>
            <a:tailEnd/>
          </a:ln>
        </p:spPr>
      </p:pic>
      <p:pic>
        <p:nvPicPr>
          <p:cNvPr id="258057" name="Picture 4"/>
          <p:cNvPicPr>
            <a:picLocks noChangeAspect="1" noChangeArrowheads="1"/>
          </p:cNvPicPr>
          <p:nvPr/>
        </p:nvPicPr>
        <p:blipFill>
          <a:blip r:embed="rId3" cstate="print"/>
          <a:srcRect/>
          <a:stretch>
            <a:fillRect/>
          </a:stretch>
        </p:blipFill>
        <p:spPr bwMode="auto">
          <a:xfrm>
            <a:off x="6569075" y="2924175"/>
            <a:ext cx="2484438" cy="25273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5645150"/>
            <a:ext cx="8147050" cy="808038"/>
          </a:xfrm>
        </p:spPr>
        <p:txBody>
          <a:bodyPr wrap="square" lIns="91440" tIns="45720" rIns="91440" bIns="45720" numCol="1" anchorCtr="0" compatLnSpc="1">
            <a:prstTxWarp prst="textNoShape">
              <a:avLst/>
            </a:prstTxWarp>
          </a:bodyPr>
          <a:lstStyle/>
          <a:p>
            <a:pPr algn="ctr" eaLnBrk="1" hangingPunct="1">
              <a:defRPr/>
            </a:pPr>
            <a:endParaRPr lang="ru-RU" altLang="ru-RU" sz="1400" dirty="0" smtClean="0">
              <a:effectLst>
                <a:outerShdw blurRad="38100" dist="38100" dir="2700000" algn="tl">
                  <a:srgbClr val="000000"/>
                </a:outerShdw>
              </a:effectLst>
            </a:endParaRPr>
          </a:p>
        </p:txBody>
      </p:sp>
      <p:sp>
        <p:nvSpPr>
          <p:cNvPr id="259074" name="Прямоугольник 2"/>
          <p:cNvSpPr>
            <a:spLocks noChangeArrowheads="1"/>
          </p:cNvSpPr>
          <p:nvPr/>
        </p:nvSpPr>
        <p:spPr bwMode="auto">
          <a:xfrm>
            <a:off x="446088" y="476250"/>
            <a:ext cx="8293100" cy="5970588"/>
          </a:xfrm>
          <a:prstGeom prst="rect">
            <a:avLst/>
          </a:prstGeom>
          <a:noFill/>
          <a:ln w="9525">
            <a:noFill/>
            <a:miter lim="800000"/>
            <a:headEnd/>
            <a:tailEnd/>
          </a:ln>
        </p:spPr>
        <p:txBody>
          <a:bodyPr>
            <a:spAutoFit/>
          </a:bodyPr>
          <a:lstStyle/>
          <a:p>
            <a:endParaRPr lang="en-US" altLang="uk-UA">
              <a:solidFill>
                <a:srgbClr val="FFFFFF"/>
              </a:solidFill>
            </a:endParaRPr>
          </a:p>
          <a:p>
            <a:r>
              <a:rPr lang="ru-RU" altLang="uk-UA">
                <a:solidFill>
                  <a:srgbClr val="FFFFFF"/>
                </a:solidFill>
              </a:rPr>
              <a:t>Наступний механізм мутацій геномів </a:t>
            </a:r>
            <a:r>
              <a:rPr lang="ru-RU" altLang="uk-UA" sz="2000">
                <a:solidFill>
                  <a:srgbClr val="FFFFFF"/>
                </a:solidFill>
              </a:rPr>
              <a:t>– </a:t>
            </a:r>
            <a:r>
              <a:rPr lang="ru-RU" altLang="uk-UA" sz="2400">
                <a:solidFill>
                  <a:srgbClr val="FFC000"/>
                </a:solidFill>
              </a:rPr>
              <a:t>анафазне відставання</a:t>
            </a:r>
            <a:r>
              <a:rPr lang="ru-RU" altLang="uk-UA" sz="2400">
                <a:solidFill>
                  <a:srgbClr val="FFFFFF"/>
                </a:solidFill>
              </a:rPr>
              <a:t>. </a:t>
            </a:r>
            <a:endParaRPr lang="en-US" altLang="uk-UA" sz="2400">
              <a:solidFill>
                <a:srgbClr val="FFFFFF"/>
              </a:solidFill>
            </a:endParaRPr>
          </a:p>
          <a:p>
            <a:endParaRPr lang="ru-RU" altLang="uk-UA" sz="2400">
              <a:solidFill>
                <a:srgbClr val="FFFFFF"/>
              </a:solidFill>
            </a:endParaRPr>
          </a:p>
          <a:p>
            <a:endParaRPr lang="ru-RU" altLang="uk-UA" sz="1200">
              <a:solidFill>
                <a:srgbClr val="FFFFFF"/>
              </a:solidFill>
            </a:endParaRPr>
          </a:p>
          <a:p>
            <a:r>
              <a:rPr lang="ru-RU" altLang="uk-UA" sz="1400">
                <a:solidFill>
                  <a:srgbClr val="FFFFFF"/>
                </a:solidFill>
              </a:rPr>
              <a:t>Під час анафазного руху від екватора до полюса одна з хромосом відстає і втрачається.</a:t>
            </a:r>
          </a:p>
          <a:p>
            <a:r>
              <a:rPr lang="ru-RU" altLang="uk-UA" sz="1400">
                <a:solidFill>
                  <a:srgbClr val="FFFFFF"/>
                </a:solidFill>
              </a:rPr>
              <a:t> Одна з дочірніх гамет отримує нормальну кількість хромосом, інша – на одну менше.</a:t>
            </a:r>
          </a:p>
          <a:p>
            <a:r>
              <a:rPr lang="ru-RU" altLang="uk-UA" sz="1400">
                <a:solidFill>
                  <a:srgbClr val="FFFFFF"/>
                </a:solidFill>
              </a:rPr>
              <a:t> Після запліднення зигота може бути або нормальною (46), або моносомною (45). </a:t>
            </a:r>
          </a:p>
          <a:p>
            <a:endParaRPr lang="ru-RU" altLang="uk-UA" sz="1000">
              <a:solidFill>
                <a:srgbClr val="FFFFFF"/>
              </a:solidFill>
            </a:endParaRPr>
          </a:p>
          <a:p>
            <a:r>
              <a:rPr lang="ru-RU" altLang="uk-UA" sz="1400">
                <a:solidFill>
                  <a:srgbClr val="FFFFFF"/>
                </a:solidFill>
              </a:rPr>
              <a:t>Анафазне відставання трапляється також в соматичних клітинах на ранніх стадіях поділу зиготи. У результаті виникає мозаїцизм. Одна клітинна популяція буде нормальною, інша – моносомною.</a:t>
            </a:r>
            <a:endParaRPr lang="en-US" altLang="uk-UA" sz="1400">
              <a:solidFill>
                <a:srgbClr val="FFFFFF"/>
              </a:solidFill>
            </a:endParaRPr>
          </a:p>
          <a:p>
            <a:endParaRPr lang="ru-RU" altLang="uk-UA" sz="1400">
              <a:solidFill>
                <a:srgbClr val="FFFFFF"/>
              </a:solidFill>
            </a:endParaRPr>
          </a:p>
          <a:p>
            <a:endParaRPr lang="ru-RU" altLang="uk-UA" sz="1400">
              <a:solidFill>
                <a:srgbClr val="FFFFFF"/>
              </a:solidFill>
            </a:endParaRPr>
          </a:p>
          <a:p>
            <a:r>
              <a:rPr lang="ru-RU" altLang="uk-UA">
                <a:solidFill>
                  <a:srgbClr val="FFFFFF"/>
                </a:solidFill>
              </a:rPr>
              <a:t>Третій механізм мутацій геномів </a:t>
            </a:r>
            <a:r>
              <a:rPr lang="ru-RU" altLang="uk-UA" sz="2400">
                <a:solidFill>
                  <a:srgbClr val="FFC000"/>
                </a:solidFill>
              </a:rPr>
              <a:t>– поліплоїдизація</a:t>
            </a:r>
            <a:r>
              <a:rPr lang="ru-RU" altLang="uk-UA">
                <a:solidFill>
                  <a:srgbClr val="FFFFFF"/>
                </a:solidFill>
              </a:rPr>
              <a:t>. </a:t>
            </a:r>
            <a:endParaRPr lang="en-US" altLang="uk-UA">
              <a:solidFill>
                <a:srgbClr val="FFFFFF"/>
              </a:solidFill>
            </a:endParaRPr>
          </a:p>
          <a:p>
            <a:endParaRPr lang="en-US" altLang="uk-UA">
              <a:solidFill>
                <a:srgbClr val="FFFFFF"/>
              </a:solidFill>
            </a:endParaRPr>
          </a:p>
          <a:p>
            <a:endParaRPr lang="en-US" altLang="uk-UA" sz="1400">
              <a:solidFill>
                <a:srgbClr val="FFFFFF"/>
              </a:solidFill>
            </a:endParaRPr>
          </a:p>
          <a:p>
            <a:r>
              <a:rPr lang="ru-RU" altLang="uk-UA" sz="1400">
                <a:solidFill>
                  <a:srgbClr val="FFFFFF"/>
                </a:solidFill>
              </a:rPr>
              <a:t>У кожній клітині геном збільшується у 2-3 рази. Максимальна кількість хромосом, зареєстрована у людини - 69 (триплоїдія). Триплоїдію пояснюють аномаліями розвитку жіночих і чоловічих статевих клітин у попередніх поколіннях. </a:t>
            </a:r>
            <a:endParaRPr lang="en-US" altLang="uk-UA" sz="1400">
              <a:solidFill>
                <a:srgbClr val="FFFFFF"/>
              </a:solidFill>
            </a:endParaRPr>
          </a:p>
          <a:p>
            <a:endParaRPr lang="en-US" altLang="uk-UA" sz="1400">
              <a:solidFill>
                <a:srgbClr val="FFFFFF"/>
              </a:solidFill>
            </a:endParaRPr>
          </a:p>
          <a:p>
            <a:r>
              <a:rPr lang="ru-RU" altLang="uk-UA" sz="1400">
                <a:solidFill>
                  <a:srgbClr val="FFFFFF"/>
                </a:solidFill>
              </a:rPr>
              <a:t>Крім того, триплоїд</a:t>
            </a:r>
            <a:r>
              <a:rPr lang="en-US" altLang="uk-UA" sz="1400">
                <a:solidFill>
                  <a:srgbClr val="FFFFFF"/>
                </a:solidFill>
              </a:rPr>
              <a:t>i</a:t>
            </a:r>
            <a:r>
              <a:rPr lang="ru-RU" altLang="uk-UA" sz="1400">
                <a:solidFill>
                  <a:srgbClr val="FFFFFF"/>
                </a:solidFill>
              </a:rPr>
              <a:t>я може бути результатом запліднення однієї яйцеклітини двома сперматозоїдами.</a:t>
            </a:r>
          </a:p>
          <a:p>
            <a:endParaRPr lang="ru-RU" altLang="uk-UA" sz="1400">
              <a:solidFill>
                <a:srgbClr val="FFFFFF"/>
              </a:solidFill>
            </a:endParaRPr>
          </a:p>
          <a:p>
            <a:endParaRPr lang="ru-RU" altLang="uk-UA" sz="1400">
              <a:solidFill>
                <a:srgbClr val="FFFFFF"/>
              </a:solidFill>
            </a:endParaRPr>
          </a:p>
          <a:p>
            <a:r>
              <a:rPr lang="ru-RU" altLang="uk-UA" sz="1400">
                <a:solidFill>
                  <a:srgbClr val="FFFFFF"/>
                </a:solidFill>
              </a:rPr>
              <a:t> </a:t>
            </a:r>
          </a:p>
          <a:p>
            <a:endParaRPr lang="ru-RU" altLang="uk-UA" sz="1400">
              <a:solidFill>
                <a:srgbClr val="FFFFFF"/>
              </a:solidFill>
            </a:endParaRPr>
          </a:p>
        </p:txBody>
      </p:sp>
      <p:pic>
        <p:nvPicPr>
          <p:cNvPr id="259075" name="Picture 3"/>
          <p:cNvPicPr>
            <a:picLocks noChangeAspect="1" noChangeArrowheads="1"/>
          </p:cNvPicPr>
          <p:nvPr/>
        </p:nvPicPr>
        <p:blipFill>
          <a:blip r:embed="rId2" cstate="print"/>
          <a:srcRect/>
          <a:stretch>
            <a:fillRect/>
          </a:stretch>
        </p:blipFill>
        <p:spPr bwMode="auto">
          <a:xfrm>
            <a:off x="288925" y="5810250"/>
            <a:ext cx="8450263" cy="115252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nodePh="1">
                                  <p:stCondLst>
                                    <p:cond delay="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132763" y="298450"/>
            <a:ext cx="773112" cy="44021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endParaRPr lang="pt-BR" dirty="0">
              <a:solidFill>
                <a:prstClr val="black"/>
              </a:solidFill>
            </a:endParaRPr>
          </a:p>
          <a:p>
            <a:pPr>
              <a:defRPr/>
            </a:pPr>
            <a:r>
              <a:rPr lang="pt-BR" sz="1600" dirty="0">
                <a:solidFill>
                  <a:prstClr val="black"/>
                </a:solidFill>
              </a:rPr>
              <a:t>n+ 1</a:t>
            </a:r>
          </a:p>
          <a:p>
            <a:pPr>
              <a:defRPr/>
            </a:pPr>
            <a:endParaRPr lang="pt-BR" sz="1600" dirty="0">
              <a:solidFill>
                <a:prstClr val="black"/>
              </a:solidFill>
            </a:endParaRPr>
          </a:p>
          <a:p>
            <a:pPr>
              <a:defRPr/>
            </a:pPr>
            <a:endParaRPr lang="pt-BR" sz="1600" dirty="0">
              <a:solidFill>
                <a:prstClr val="black"/>
              </a:solidFill>
            </a:endParaRPr>
          </a:p>
          <a:p>
            <a:pPr>
              <a:defRPr/>
            </a:pPr>
            <a:endParaRPr lang="pt-BR" sz="1600" dirty="0">
              <a:solidFill>
                <a:prstClr val="black"/>
              </a:solidFill>
            </a:endParaRPr>
          </a:p>
          <a:p>
            <a:pPr>
              <a:defRPr/>
            </a:pPr>
            <a:r>
              <a:rPr lang="pt-BR" sz="1600" dirty="0">
                <a:solidFill>
                  <a:prstClr val="black"/>
                </a:solidFill>
              </a:rPr>
              <a:t>n+ 1</a:t>
            </a:r>
          </a:p>
          <a:p>
            <a:pPr>
              <a:defRPr/>
            </a:pPr>
            <a:endParaRPr lang="pt-BR" sz="1600" dirty="0">
              <a:solidFill>
                <a:prstClr val="black"/>
              </a:solidFill>
            </a:endParaRPr>
          </a:p>
          <a:p>
            <a:pPr>
              <a:defRPr/>
            </a:pPr>
            <a:endParaRPr lang="pt-BR" sz="1600" dirty="0">
              <a:solidFill>
                <a:prstClr val="black"/>
              </a:solidFill>
            </a:endParaRPr>
          </a:p>
          <a:p>
            <a:pPr>
              <a:defRPr/>
            </a:pPr>
            <a:endParaRPr lang="pt-BR" sz="1600" dirty="0">
              <a:solidFill>
                <a:prstClr val="black"/>
              </a:solidFill>
            </a:endParaRPr>
          </a:p>
          <a:p>
            <a:pPr>
              <a:defRPr/>
            </a:pPr>
            <a:r>
              <a:rPr lang="pt-BR" sz="1600" dirty="0">
                <a:solidFill>
                  <a:prstClr val="black"/>
                </a:solidFill>
              </a:rPr>
              <a:t>n- 1</a:t>
            </a:r>
          </a:p>
          <a:p>
            <a:pPr>
              <a:defRPr/>
            </a:pPr>
            <a:endParaRPr lang="pt-BR" sz="1600" dirty="0">
              <a:solidFill>
                <a:prstClr val="black"/>
              </a:solidFill>
            </a:endParaRPr>
          </a:p>
          <a:p>
            <a:pPr>
              <a:defRPr/>
            </a:pPr>
            <a:endParaRPr lang="pt-BR" sz="1600" dirty="0">
              <a:solidFill>
                <a:prstClr val="black"/>
              </a:solidFill>
            </a:endParaRPr>
          </a:p>
          <a:p>
            <a:pPr>
              <a:defRPr/>
            </a:pPr>
            <a:endParaRPr lang="pt-BR" sz="1600" dirty="0">
              <a:solidFill>
                <a:prstClr val="black"/>
              </a:solidFill>
            </a:endParaRPr>
          </a:p>
          <a:p>
            <a:pPr>
              <a:defRPr/>
            </a:pPr>
            <a:r>
              <a:rPr lang="pt-BR" sz="1600" dirty="0">
                <a:solidFill>
                  <a:prstClr val="black"/>
                </a:solidFill>
              </a:rPr>
              <a:t>n- 1</a:t>
            </a:r>
          </a:p>
          <a:p>
            <a:pPr>
              <a:defRPr/>
            </a:pPr>
            <a:endParaRPr lang="pt-BR" dirty="0">
              <a:solidFill>
                <a:prstClr val="black"/>
              </a:solidFill>
            </a:endParaRPr>
          </a:p>
          <a:p>
            <a:pPr>
              <a:defRPr/>
            </a:pPr>
            <a:endParaRPr lang="pt-BR" dirty="0">
              <a:solidFill>
                <a:prstClr val="black"/>
              </a:solidFill>
            </a:endParaRPr>
          </a:p>
          <a:p>
            <a:pPr>
              <a:defRPr/>
            </a:pPr>
            <a:endParaRPr lang="ru-RU" dirty="0">
              <a:solidFill>
                <a:prstClr val="black"/>
              </a:solidFill>
            </a:endParaRPr>
          </a:p>
        </p:txBody>
      </p:sp>
      <p:pic>
        <p:nvPicPr>
          <p:cNvPr id="260098" name="Picture 3"/>
          <p:cNvPicPr>
            <a:picLocks noChangeAspect="1" noChangeArrowheads="1"/>
          </p:cNvPicPr>
          <p:nvPr/>
        </p:nvPicPr>
        <p:blipFill>
          <a:blip r:embed="rId2" cstate="print"/>
          <a:srcRect/>
          <a:stretch>
            <a:fillRect/>
          </a:stretch>
        </p:blipFill>
        <p:spPr bwMode="auto">
          <a:xfrm>
            <a:off x="250825" y="298450"/>
            <a:ext cx="7881938" cy="3851275"/>
          </a:xfrm>
          <a:prstGeom prst="rect">
            <a:avLst/>
          </a:prstGeom>
          <a:noFill/>
          <a:ln w="9525">
            <a:noFill/>
            <a:miter lim="800000"/>
            <a:headEnd/>
            <a:tailEnd/>
          </a:ln>
        </p:spPr>
      </p:pic>
      <p:sp>
        <p:nvSpPr>
          <p:cNvPr id="4" name="Прямоугольник 3"/>
          <p:cNvSpPr/>
          <p:nvPr/>
        </p:nvSpPr>
        <p:spPr>
          <a:xfrm>
            <a:off x="482600" y="4116388"/>
            <a:ext cx="7650163"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ru-RU" sz="1400" dirty="0">
                <a:solidFill>
                  <a:srgbClr val="FF0000"/>
                </a:solidFill>
              </a:rPr>
              <a:t>Метафаза </a:t>
            </a:r>
            <a:r>
              <a:rPr lang="en-US" sz="1400" dirty="0">
                <a:solidFill>
                  <a:srgbClr val="FF0000"/>
                </a:solidFill>
              </a:rPr>
              <a:t>I            </a:t>
            </a:r>
            <a:r>
              <a:rPr lang="ru-RU" sz="1400" dirty="0" err="1">
                <a:solidFill>
                  <a:srgbClr val="FF0000"/>
                </a:solidFill>
              </a:rPr>
              <a:t>Нерозходження</a:t>
            </a:r>
            <a:r>
              <a:rPr lang="en-US" sz="1400" dirty="0">
                <a:solidFill>
                  <a:srgbClr val="FF0000"/>
                </a:solidFill>
              </a:rPr>
              <a:t>           </a:t>
            </a:r>
            <a:r>
              <a:rPr lang="ru-RU" sz="1400" dirty="0">
                <a:solidFill>
                  <a:srgbClr val="FF0000"/>
                </a:solidFill>
              </a:rPr>
              <a:t>Метафаза </a:t>
            </a:r>
            <a:r>
              <a:rPr lang="en-US" sz="1400" dirty="0">
                <a:solidFill>
                  <a:srgbClr val="FF0000"/>
                </a:solidFill>
              </a:rPr>
              <a:t>II                      </a:t>
            </a:r>
            <a:r>
              <a:rPr lang="ru-RU" sz="1400" dirty="0">
                <a:solidFill>
                  <a:srgbClr val="FF0000"/>
                </a:solidFill>
              </a:rPr>
              <a:t>Анафаза </a:t>
            </a:r>
            <a:r>
              <a:rPr lang="en-US" sz="1400" dirty="0">
                <a:solidFill>
                  <a:srgbClr val="FF0000"/>
                </a:solidFill>
              </a:rPr>
              <a:t>II</a:t>
            </a:r>
            <a:endParaRPr lang="ru-RU" sz="1400" dirty="0">
              <a:solidFill>
                <a:srgbClr val="FF0000"/>
              </a:solidFill>
            </a:endParaRPr>
          </a:p>
          <a:p>
            <a:pPr>
              <a:defRPr/>
            </a:pPr>
            <a:r>
              <a:rPr lang="en-US" sz="1400" dirty="0">
                <a:solidFill>
                  <a:srgbClr val="FF0000"/>
                </a:solidFill>
              </a:rPr>
              <a:t>                         </a:t>
            </a:r>
            <a:r>
              <a:rPr lang="ru-RU" sz="1400" dirty="0">
                <a:solidFill>
                  <a:srgbClr val="FF0000"/>
                </a:solidFill>
              </a:rPr>
              <a:t>хромосом</a:t>
            </a:r>
            <a:r>
              <a:rPr lang="en-US" sz="1400" dirty="0">
                <a:solidFill>
                  <a:srgbClr val="FF0000"/>
                </a:solidFill>
              </a:rPr>
              <a:t> </a:t>
            </a:r>
            <a:r>
              <a:rPr lang="ru-RU" sz="1400" dirty="0">
                <a:solidFill>
                  <a:srgbClr val="FF0000"/>
                </a:solidFill>
              </a:rPr>
              <a:t>в</a:t>
            </a:r>
            <a:r>
              <a:rPr lang="en-US" sz="1400" dirty="0">
                <a:solidFill>
                  <a:srgbClr val="FF0000"/>
                </a:solidFill>
              </a:rPr>
              <a:t> </a:t>
            </a:r>
            <a:r>
              <a:rPr lang="ru-RU" sz="1400" dirty="0" err="1">
                <a:solidFill>
                  <a:srgbClr val="FF0000"/>
                </a:solidFill>
              </a:rPr>
              <a:t>анафазі</a:t>
            </a:r>
            <a:r>
              <a:rPr lang="ru-RU" sz="1400" dirty="0">
                <a:solidFill>
                  <a:srgbClr val="FF0000"/>
                </a:solidFill>
              </a:rPr>
              <a:t> </a:t>
            </a:r>
            <a:r>
              <a:rPr lang="en-US" sz="1400" dirty="0">
                <a:solidFill>
                  <a:srgbClr val="FF0000"/>
                </a:solidFill>
              </a:rPr>
              <a:t>I </a:t>
            </a:r>
            <a:endParaRPr lang="ru-RU" sz="1400" dirty="0">
              <a:solidFill>
                <a:srgbClr val="FF0000"/>
              </a:solidFill>
            </a:endParaRPr>
          </a:p>
        </p:txBody>
      </p:sp>
      <p:sp>
        <p:nvSpPr>
          <p:cNvPr id="6" name="Прямоугольник 5"/>
          <p:cNvSpPr/>
          <p:nvPr/>
        </p:nvSpPr>
        <p:spPr>
          <a:xfrm>
            <a:off x="971600" y="5949280"/>
            <a:ext cx="72008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ru-RU" sz="2400" b="1" dirty="0" err="1">
                <a:solidFill>
                  <a:srgbClr val="FF0000"/>
                </a:solidFill>
              </a:rPr>
              <a:t>Нерозходження</a:t>
            </a:r>
            <a:r>
              <a:rPr lang="ru-RU" sz="2400" b="1" dirty="0">
                <a:solidFill>
                  <a:srgbClr val="FF0000"/>
                </a:solidFill>
              </a:rPr>
              <a:t> хромосом  в </a:t>
            </a:r>
            <a:r>
              <a:rPr lang="ru-RU" sz="2400" b="1" dirty="0" err="1">
                <a:solidFill>
                  <a:srgbClr val="FF0000"/>
                </a:solidFill>
              </a:rPr>
              <a:t>мейозі</a:t>
            </a:r>
            <a:endParaRPr lang="ru-RU" sz="2400" b="1" dirty="0">
              <a:solidFill>
                <a:srgbClr val="FF0000"/>
              </a:solidFill>
            </a:endParaRPr>
          </a:p>
        </p:txBody>
      </p:sp>
    </p:spTree>
  </p:cSld>
  <p:clrMapOvr>
    <a:masterClrMapping/>
  </p:clrMapOvr>
  <p:transition spd="slow">
    <p:pull/>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5661248"/>
            <a:ext cx="7632848"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ru-RU" b="1" dirty="0" err="1">
                <a:solidFill>
                  <a:srgbClr val="FF0000"/>
                </a:solidFill>
              </a:rPr>
              <a:t>Візуалізація</a:t>
            </a:r>
            <a:r>
              <a:rPr lang="ru-RU" b="1" dirty="0">
                <a:solidFill>
                  <a:srgbClr val="FF0000"/>
                </a:solidFill>
              </a:rPr>
              <a:t> ДНК (</a:t>
            </a:r>
            <a:r>
              <a:rPr lang="ru-RU" b="1" dirty="0" err="1">
                <a:solidFill>
                  <a:srgbClr val="FF0000"/>
                </a:solidFill>
              </a:rPr>
              <a:t>синій</a:t>
            </a:r>
            <a:r>
              <a:rPr lang="ru-RU" b="1" dirty="0">
                <a:solidFill>
                  <a:srgbClr val="FF0000"/>
                </a:solidFill>
              </a:rPr>
              <a:t>) і </a:t>
            </a:r>
            <a:r>
              <a:rPr lang="ru-RU" b="1" dirty="0" err="1">
                <a:solidFill>
                  <a:srgbClr val="FF0000"/>
                </a:solidFill>
              </a:rPr>
              <a:t>мікротрубочок</a:t>
            </a:r>
            <a:r>
              <a:rPr lang="ru-RU" b="1" dirty="0">
                <a:solidFill>
                  <a:srgbClr val="FF0000"/>
                </a:solidFill>
              </a:rPr>
              <a:t> (</a:t>
            </a:r>
            <a:r>
              <a:rPr lang="ru-RU" b="1" dirty="0" err="1">
                <a:solidFill>
                  <a:srgbClr val="FF0000"/>
                </a:solidFill>
              </a:rPr>
              <a:t>зелений</a:t>
            </a:r>
            <a:r>
              <a:rPr lang="ru-RU" b="1" dirty="0">
                <a:solidFill>
                  <a:srgbClr val="FF0000"/>
                </a:solidFill>
              </a:rPr>
              <a:t>); </a:t>
            </a:r>
            <a:r>
              <a:rPr lang="ru-RU" b="1" dirty="0" err="1">
                <a:solidFill>
                  <a:srgbClr val="FF0000"/>
                </a:solidFill>
              </a:rPr>
              <a:t>центромери</a:t>
            </a:r>
            <a:r>
              <a:rPr lang="ru-RU" b="1" dirty="0">
                <a:solidFill>
                  <a:srgbClr val="FF0000"/>
                </a:solidFill>
              </a:rPr>
              <a:t> (</a:t>
            </a:r>
            <a:r>
              <a:rPr lang="ru-RU" b="1" dirty="0" err="1">
                <a:solidFill>
                  <a:srgbClr val="FF0000"/>
                </a:solidFill>
              </a:rPr>
              <a:t>червоний</a:t>
            </a:r>
            <a:r>
              <a:rPr lang="ru-RU" b="1" dirty="0">
                <a:solidFill>
                  <a:srgbClr val="FF0000"/>
                </a:solidFill>
              </a:rPr>
              <a:t>).</a:t>
            </a:r>
          </a:p>
          <a:p>
            <a:pPr>
              <a:defRPr/>
            </a:pPr>
            <a:r>
              <a:rPr lang="ru-RU" b="1" dirty="0" err="1">
                <a:solidFill>
                  <a:srgbClr val="FF0000"/>
                </a:solidFill>
              </a:rPr>
              <a:t>Відставання</a:t>
            </a:r>
            <a:r>
              <a:rPr lang="ru-RU" b="1" dirty="0">
                <a:solidFill>
                  <a:srgbClr val="FF0000"/>
                </a:solidFill>
              </a:rPr>
              <a:t> </a:t>
            </a:r>
            <a:r>
              <a:rPr lang="ru-RU" b="1" dirty="0" err="1">
                <a:solidFill>
                  <a:srgbClr val="FF0000"/>
                </a:solidFill>
              </a:rPr>
              <a:t>хромосоми</a:t>
            </a:r>
            <a:r>
              <a:rPr lang="ru-RU" b="1" dirty="0">
                <a:solidFill>
                  <a:srgbClr val="FF0000"/>
                </a:solidFill>
              </a:rPr>
              <a:t> (</a:t>
            </a:r>
            <a:r>
              <a:rPr lang="ru-RU" b="1" dirty="0" err="1">
                <a:solidFill>
                  <a:srgbClr val="FF0000"/>
                </a:solidFill>
              </a:rPr>
              <a:t>стрілка</a:t>
            </a:r>
            <a:r>
              <a:rPr lang="ru-RU" b="1" dirty="0">
                <a:solidFill>
                  <a:srgbClr val="FF0000"/>
                </a:solidFill>
              </a:rPr>
              <a:t> і вставка)</a:t>
            </a:r>
            <a:r>
              <a:rPr lang="en-US" b="1" dirty="0">
                <a:solidFill>
                  <a:srgbClr val="FF0000"/>
                </a:solidFill>
              </a:rPr>
              <a:t>.</a:t>
            </a:r>
            <a:endParaRPr lang="ru-RU" b="1" dirty="0">
              <a:solidFill>
                <a:srgbClr val="FF0000"/>
              </a:solidFill>
            </a:endParaRPr>
          </a:p>
        </p:txBody>
      </p:sp>
      <p:pic>
        <p:nvPicPr>
          <p:cNvPr id="261124" name="Рисунок 4" descr="Polyploid hepatocyte mitoses with multipolar spindles and chromosome segregation defects."/>
          <p:cNvPicPr>
            <a:picLocks noChangeAspect="1" noChangeArrowheads="1"/>
          </p:cNvPicPr>
          <p:nvPr/>
        </p:nvPicPr>
        <p:blipFill>
          <a:blip r:embed="rId2" cstate="print"/>
          <a:srcRect l="75050" t="74117" r="-1236" b="61"/>
          <a:stretch>
            <a:fillRect/>
          </a:stretch>
        </p:blipFill>
        <p:spPr bwMode="auto">
          <a:xfrm>
            <a:off x="250825" y="333375"/>
            <a:ext cx="4529138" cy="1784350"/>
          </a:xfrm>
          <a:prstGeom prst="rect">
            <a:avLst/>
          </a:prstGeom>
          <a:noFill/>
          <a:ln w="9525">
            <a:noFill/>
            <a:miter lim="800000"/>
            <a:headEnd/>
            <a:tailEnd/>
          </a:ln>
        </p:spPr>
      </p:pic>
      <p:pic>
        <p:nvPicPr>
          <p:cNvPr id="261125" name="Рисунок 3" descr="Polyploid hepatocyte mitoses with multipolar spindles and chromosome segregation defects."/>
          <p:cNvPicPr>
            <a:picLocks noChangeAspect="1" noChangeArrowheads="1"/>
          </p:cNvPicPr>
          <p:nvPr/>
        </p:nvPicPr>
        <p:blipFill>
          <a:blip r:embed="rId3" cstate="print"/>
          <a:srcRect l="72371" t="36288" b="32225"/>
          <a:stretch>
            <a:fillRect/>
          </a:stretch>
        </p:blipFill>
        <p:spPr bwMode="auto">
          <a:xfrm>
            <a:off x="2987675" y="1628775"/>
            <a:ext cx="5908675" cy="381635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6021388"/>
            <a:ext cx="8135938" cy="431800"/>
          </a:xfrm>
        </p:spPr>
        <p:txBody>
          <a:bodyPr wrap="square" lIns="91440" tIns="45720" rIns="91440" bIns="45720" numCol="1" anchorCtr="0" compatLnSpc="1">
            <a:prstTxWarp prst="textNoShape">
              <a:avLst/>
            </a:prstTxWarp>
            <a:noAutofit/>
          </a:bodyPr>
          <a:lstStyle/>
          <a:p>
            <a:pPr algn="ctr" eaLnBrk="1" hangingPunct="1">
              <a:defRPr/>
            </a:pPr>
            <a:r>
              <a:rPr lang="ru-RU" altLang="ru-RU" dirty="0" err="1" smtClean="0">
                <a:solidFill>
                  <a:srgbClr val="FF0000"/>
                </a:solidFill>
                <a:effectLst>
                  <a:outerShdw blurRad="38100" dist="38100" dir="2700000" algn="tl">
                    <a:srgbClr val="000000"/>
                  </a:outerShdw>
                </a:effectLst>
              </a:rPr>
              <a:t>Геномн</a:t>
            </a:r>
            <a:r>
              <a:rPr lang="en-US" altLang="ru-RU" dirty="0" err="1" smtClean="0">
                <a:solidFill>
                  <a:srgbClr val="FF0000"/>
                </a:solidFill>
                <a:effectLst>
                  <a:outerShdw blurRad="38100" dist="38100" dir="2700000" algn="tl">
                    <a:srgbClr val="000000"/>
                  </a:outerShdw>
                </a:effectLst>
              </a:rPr>
              <a:t>i</a:t>
            </a:r>
            <a:r>
              <a:rPr lang="ru-RU" altLang="ru-RU" dirty="0" smtClean="0">
                <a:solidFill>
                  <a:srgbClr val="FF0000"/>
                </a:solidFill>
                <a:effectLst>
                  <a:outerShdw blurRad="38100" dist="38100" dir="2700000" algn="tl">
                    <a:srgbClr val="000000"/>
                  </a:outerShdw>
                </a:effectLst>
              </a:rPr>
              <a:t> </a:t>
            </a:r>
            <a:r>
              <a:rPr lang="ru-RU" altLang="ru-RU" dirty="0" err="1" smtClean="0">
                <a:solidFill>
                  <a:srgbClr val="FF0000"/>
                </a:solidFill>
                <a:effectLst>
                  <a:outerShdw blurRad="38100" dist="38100" dir="2700000" algn="tl">
                    <a:srgbClr val="000000"/>
                  </a:outerShdw>
                </a:effectLst>
              </a:rPr>
              <a:t>мутац</a:t>
            </a:r>
            <a:r>
              <a:rPr lang="en-US" altLang="ru-RU" dirty="0" err="1" smtClean="0">
                <a:solidFill>
                  <a:srgbClr val="FF0000"/>
                </a:solidFill>
                <a:effectLst>
                  <a:outerShdw blurRad="38100" dist="38100" dir="2700000" algn="tl">
                    <a:srgbClr val="000000"/>
                  </a:outerShdw>
                </a:effectLst>
              </a:rPr>
              <a:t>i</a:t>
            </a:r>
            <a:r>
              <a:rPr lang="ru-RU" altLang="ru-RU" dirty="0">
                <a:solidFill>
                  <a:srgbClr val="FF0000"/>
                </a:solidFill>
                <a:effectLst>
                  <a:outerShdw blurRad="38100" dist="38100" dir="2700000" algn="tl">
                    <a:srgbClr val="000000"/>
                  </a:outerShdw>
                </a:effectLst>
              </a:rPr>
              <a:t>ї</a:t>
            </a:r>
            <a:endParaRPr lang="ru-RU" altLang="ru-RU" dirty="0" smtClean="0">
              <a:solidFill>
                <a:srgbClr val="FF0000"/>
              </a:solidFill>
              <a:effectLst>
                <a:outerShdw blurRad="38100" dist="38100" dir="2700000" algn="tl">
                  <a:srgbClr val="000000"/>
                </a:outerShdw>
              </a:effectLst>
            </a:endParaRPr>
          </a:p>
        </p:txBody>
      </p:sp>
      <p:sp>
        <p:nvSpPr>
          <p:cNvPr id="3" name="Прямоугольник 2"/>
          <p:cNvSpPr/>
          <p:nvPr/>
        </p:nvSpPr>
        <p:spPr>
          <a:xfrm>
            <a:off x="463550" y="549275"/>
            <a:ext cx="8285163" cy="5908675"/>
          </a:xfrm>
          <a:prstGeom prst="rect">
            <a:avLst/>
          </a:prstGeom>
        </p:spPr>
        <p:txBody>
          <a:bodyPr>
            <a:spAutoFit/>
          </a:bodyPr>
          <a:lstStyle/>
          <a:p>
            <a:pPr>
              <a:defRPr/>
            </a:pPr>
            <a:r>
              <a:rPr lang="ru-RU" sz="2000" dirty="0">
                <a:solidFill>
                  <a:prstClr val="white"/>
                </a:solidFill>
                <a:cs typeface="+mn-cs"/>
              </a:rPr>
              <a:t>У </a:t>
            </a:r>
            <a:r>
              <a:rPr lang="ru-RU" sz="2000" dirty="0" err="1">
                <a:solidFill>
                  <a:prstClr val="white"/>
                </a:solidFill>
                <a:cs typeface="+mn-cs"/>
              </a:rPr>
              <a:t>людини</a:t>
            </a:r>
            <a:r>
              <a:rPr lang="ru-RU" sz="2000" dirty="0">
                <a:solidFill>
                  <a:prstClr val="white"/>
                </a:solidFill>
                <a:cs typeface="+mn-cs"/>
              </a:rPr>
              <a:t> </a:t>
            </a:r>
            <a:r>
              <a:rPr lang="ru-RU" sz="2000" dirty="0" err="1">
                <a:solidFill>
                  <a:prstClr val="white"/>
                </a:solidFill>
                <a:cs typeface="+mn-cs"/>
              </a:rPr>
              <a:t>відомі</a:t>
            </a:r>
            <a:r>
              <a:rPr lang="ru-RU" sz="2000" dirty="0">
                <a:solidFill>
                  <a:prstClr val="white"/>
                </a:solidFill>
                <a:cs typeface="+mn-cs"/>
              </a:rPr>
              <a:t> :</a:t>
            </a:r>
          </a:p>
          <a:p>
            <a:pPr>
              <a:defRPr/>
            </a:pPr>
            <a:endParaRPr lang="ru-RU" sz="800" dirty="0">
              <a:solidFill>
                <a:prstClr val="white"/>
              </a:solidFill>
              <a:cs typeface="+mn-cs"/>
            </a:endParaRPr>
          </a:p>
          <a:p>
            <a:pPr marL="285750" indent="-285750">
              <a:buFont typeface="Arial" panose="020B0604020202020204" pitchFamily="34" charset="0"/>
              <a:buChar char="•"/>
              <a:defRPr/>
            </a:pPr>
            <a:r>
              <a:rPr lang="ru-RU" sz="2400" dirty="0">
                <a:solidFill>
                  <a:srgbClr val="FFC000"/>
                </a:solidFill>
                <a:cs typeface="+mn-cs"/>
              </a:rPr>
              <a:t>пол</a:t>
            </a:r>
            <a:r>
              <a:rPr lang="en-US" sz="2400" dirty="0" err="1">
                <a:solidFill>
                  <a:srgbClr val="FFC000"/>
                </a:solidFill>
                <a:cs typeface="+mn-cs"/>
              </a:rPr>
              <a:t>i</a:t>
            </a:r>
            <a:r>
              <a:rPr lang="ru-RU" sz="2400" dirty="0" err="1">
                <a:solidFill>
                  <a:srgbClr val="FFC000"/>
                </a:solidFill>
                <a:cs typeface="+mn-cs"/>
              </a:rPr>
              <a:t>плоїдия</a:t>
            </a:r>
            <a:r>
              <a:rPr lang="ru-RU" sz="2400" dirty="0">
                <a:solidFill>
                  <a:prstClr val="white"/>
                </a:solidFill>
                <a:cs typeface="+mn-cs"/>
              </a:rPr>
              <a:t> (в тому </a:t>
            </a:r>
            <a:r>
              <a:rPr lang="ru-RU" sz="2400" dirty="0" err="1">
                <a:solidFill>
                  <a:prstClr val="white"/>
                </a:solidFill>
                <a:cs typeface="+mn-cs"/>
              </a:rPr>
              <a:t>числі</a:t>
            </a:r>
            <a:r>
              <a:rPr lang="ru-RU" sz="2400" dirty="0">
                <a:solidFill>
                  <a:prstClr val="white"/>
                </a:solidFill>
                <a:cs typeface="+mn-cs"/>
              </a:rPr>
              <a:t> </a:t>
            </a:r>
            <a:r>
              <a:rPr lang="ru-RU" sz="2400" dirty="0" err="1">
                <a:solidFill>
                  <a:prstClr val="white"/>
                </a:solidFill>
                <a:cs typeface="+mn-cs"/>
              </a:rPr>
              <a:t>тетраплоїд</a:t>
            </a:r>
            <a:r>
              <a:rPr lang="en-US" sz="2400" dirty="0" err="1">
                <a:solidFill>
                  <a:prstClr val="white"/>
                </a:solidFill>
                <a:cs typeface="+mn-cs"/>
              </a:rPr>
              <a:t>i</a:t>
            </a:r>
            <a:r>
              <a:rPr lang="ru-RU" sz="2400" dirty="0">
                <a:solidFill>
                  <a:prstClr val="white"/>
                </a:solidFill>
                <a:cs typeface="+mn-cs"/>
              </a:rPr>
              <a:t>я і </a:t>
            </a:r>
            <a:r>
              <a:rPr lang="ru-RU" sz="2400" dirty="0" err="1">
                <a:solidFill>
                  <a:prstClr val="white"/>
                </a:solidFill>
                <a:cs typeface="+mn-cs"/>
              </a:rPr>
              <a:t>триплоїдія</a:t>
            </a:r>
            <a:r>
              <a:rPr lang="ru-RU" sz="2400" dirty="0">
                <a:solidFill>
                  <a:prstClr val="white"/>
                </a:solidFill>
                <a:cs typeface="+mn-cs"/>
              </a:rPr>
              <a:t>)</a:t>
            </a:r>
          </a:p>
          <a:p>
            <a:pPr marL="285750" indent="-285750">
              <a:buFont typeface="Arial" panose="020B0604020202020204" pitchFamily="34" charset="0"/>
              <a:buChar char="•"/>
              <a:defRPr/>
            </a:pPr>
            <a:r>
              <a:rPr lang="ru-RU" sz="2400" dirty="0">
                <a:solidFill>
                  <a:srgbClr val="FFC000"/>
                </a:solidFill>
                <a:cs typeface="+mn-cs"/>
              </a:rPr>
              <a:t> і </a:t>
            </a:r>
            <a:r>
              <a:rPr lang="ru-RU" sz="2400" dirty="0" err="1">
                <a:solidFill>
                  <a:srgbClr val="FFC000"/>
                </a:solidFill>
                <a:cs typeface="+mn-cs"/>
              </a:rPr>
              <a:t>анеуплоїдія</a:t>
            </a:r>
            <a:r>
              <a:rPr lang="ru-RU" sz="2400" dirty="0">
                <a:solidFill>
                  <a:srgbClr val="FFC000"/>
                </a:solidFill>
                <a:cs typeface="+mn-cs"/>
              </a:rPr>
              <a:t> </a:t>
            </a:r>
            <a:r>
              <a:rPr lang="ru-RU" sz="2400" dirty="0">
                <a:solidFill>
                  <a:prstClr val="white"/>
                </a:solidFill>
                <a:cs typeface="+mn-cs"/>
              </a:rPr>
              <a:t>( </a:t>
            </a:r>
            <a:r>
              <a:rPr lang="ru-RU" sz="2400" dirty="0" err="1">
                <a:solidFill>
                  <a:prstClr val="white"/>
                </a:solidFill>
                <a:cs typeface="+mn-cs"/>
              </a:rPr>
              <a:t>або</a:t>
            </a:r>
            <a:r>
              <a:rPr lang="ru-RU" sz="2400" dirty="0">
                <a:solidFill>
                  <a:srgbClr val="FFC000"/>
                </a:solidFill>
                <a:cs typeface="+mn-cs"/>
              </a:rPr>
              <a:t> </a:t>
            </a:r>
            <a:r>
              <a:rPr lang="ru-RU" sz="2400" dirty="0" err="1">
                <a:solidFill>
                  <a:srgbClr val="FFC000"/>
                </a:solidFill>
                <a:cs typeface="+mn-cs"/>
              </a:rPr>
              <a:t>гетероплоїдія</a:t>
            </a:r>
            <a:r>
              <a:rPr lang="ru-RU" sz="2400" dirty="0">
                <a:solidFill>
                  <a:prstClr val="white"/>
                </a:solidFill>
                <a:cs typeface="+mn-cs"/>
              </a:rPr>
              <a:t>).</a:t>
            </a:r>
            <a:endParaRPr lang="en-US" sz="2400" dirty="0">
              <a:solidFill>
                <a:prstClr val="white"/>
              </a:solidFill>
              <a:cs typeface="+mn-cs"/>
            </a:endParaRPr>
          </a:p>
          <a:p>
            <a:pPr>
              <a:defRPr/>
            </a:pPr>
            <a:endParaRPr lang="ru-RU" sz="1600" dirty="0">
              <a:solidFill>
                <a:prstClr val="white"/>
              </a:solidFill>
              <a:cs typeface="+mn-cs"/>
            </a:endParaRPr>
          </a:p>
          <a:p>
            <a:pPr>
              <a:defRPr/>
            </a:pPr>
            <a:r>
              <a:rPr lang="ru-RU" sz="2000" dirty="0">
                <a:solidFill>
                  <a:srgbClr val="FFC000"/>
                </a:solidFill>
                <a:cs typeface="+mn-cs"/>
              </a:rPr>
              <a:t>Пол</a:t>
            </a:r>
            <a:r>
              <a:rPr lang="en-US" sz="2000" dirty="0" err="1">
                <a:solidFill>
                  <a:srgbClr val="FFC000"/>
                </a:solidFill>
                <a:cs typeface="+mn-cs"/>
              </a:rPr>
              <a:t>i</a:t>
            </a:r>
            <a:r>
              <a:rPr lang="ru-RU" sz="2000" dirty="0" err="1">
                <a:solidFill>
                  <a:srgbClr val="FFC000"/>
                </a:solidFill>
                <a:cs typeface="+mn-cs"/>
              </a:rPr>
              <a:t>плоїдия</a:t>
            </a:r>
            <a:r>
              <a:rPr lang="ru-RU" sz="2000" dirty="0">
                <a:solidFill>
                  <a:prstClr val="white"/>
                </a:solidFill>
                <a:cs typeface="+mn-cs"/>
              </a:rPr>
              <a:t> </a:t>
            </a:r>
            <a:r>
              <a:rPr lang="ru-RU" sz="1600" dirty="0">
                <a:solidFill>
                  <a:prstClr val="white"/>
                </a:solidFill>
                <a:cs typeface="+mn-cs"/>
              </a:rPr>
              <a:t>- </a:t>
            </a:r>
            <a:r>
              <a:rPr lang="ru-RU" sz="1600" dirty="0" err="1">
                <a:solidFill>
                  <a:prstClr val="white"/>
                </a:solidFill>
                <a:cs typeface="+mn-cs"/>
              </a:rPr>
              <a:t>збільшення</a:t>
            </a:r>
            <a:r>
              <a:rPr lang="ru-RU" sz="1600" dirty="0">
                <a:solidFill>
                  <a:prstClr val="white"/>
                </a:solidFill>
                <a:cs typeface="+mn-cs"/>
              </a:rPr>
              <a:t> числа </a:t>
            </a:r>
            <a:r>
              <a:rPr lang="ru-RU" sz="1600" dirty="0" err="1">
                <a:solidFill>
                  <a:prstClr val="white"/>
                </a:solidFill>
                <a:cs typeface="+mn-cs"/>
              </a:rPr>
              <a:t>наборів</a:t>
            </a:r>
            <a:r>
              <a:rPr lang="ru-RU" sz="1600" dirty="0">
                <a:solidFill>
                  <a:prstClr val="white"/>
                </a:solidFill>
                <a:cs typeface="+mn-cs"/>
              </a:rPr>
              <a:t> хромосом, </a:t>
            </a:r>
          </a:p>
          <a:p>
            <a:pPr>
              <a:defRPr/>
            </a:pPr>
            <a:r>
              <a:rPr lang="ru-RU" sz="1600" dirty="0" err="1">
                <a:solidFill>
                  <a:prstClr val="white"/>
                </a:solidFill>
                <a:cs typeface="+mn-cs"/>
              </a:rPr>
              <a:t>кратне</a:t>
            </a:r>
            <a:r>
              <a:rPr lang="ru-RU" sz="1600" dirty="0">
                <a:solidFill>
                  <a:prstClr val="white"/>
                </a:solidFill>
                <a:cs typeface="+mn-cs"/>
              </a:rPr>
              <a:t> </a:t>
            </a:r>
            <a:r>
              <a:rPr lang="ru-RU" sz="1600" dirty="0" err="1">
                <a:solidFill>
                  <a:prstClr val="white"/>
                </a:solidFill>
                <a:cs typeface="+mn-cs"/>
              </a:rPr>
              <a:t>гаплоїдному</a:t>
            </a:r>
            <a:r>
              <a:rPr lang="ru-RU" sz="1600" dirty="0">
                <a:solidFill>
                  <a:prstClr val="white"/>
                </a:solidFill>
                <a:cs typeface="+mn-cs"/>
              </a:rPr>
              <a:t>  (З</a:t>
            </a:r>
            <a:r>
              <a:rPr lang="en-US" sz="1600" dirty="0">
                <a:solidFill>
                  <a:prstClr val="white"/>
                </a:solidFill>
                <a:cs typeface="+mn-cs"/>
              </a:rPr>
              <a:t>n, 4n, 5n </a:t>
            </a:r>
            <a:r>
              <a:rPr lang="ru-RU" sz="1600" dirty="0">
                <a:solidFill>
                  <a:prstClr val="white"/>
                </a:solidFill>
                <a:cs typeface="+mn-cs"/>
              </a:rPr>
              <a:t>і т.д.).</a:t>
            </a:r>
          </a:p>
          <a:p>
            <a:pPr>
              <a:defRPr/>
            </a:pPr>
            <a:r>
              <a:rPr lang="ru-RU" sz="1600" dirty="0">
                <a:solidFill>
                  <a:prstClr val="white"/>
                </a:solidFill>
                <a:cs typeface="+mn-cs"/>
              </a:rPr>
              <a:t> Причини: </a:t>
            </a:r>
            <a:r>
              <a:rPr lang="ru-RU" sz="1600" dirty="0" err="1">
                <a:solidFill>
                  <a:prstClr val="white"/>
                </a:solidFill>
                <a:cs typeface="+mn-cs"/>
              </a:rPr>
              <a:t>подвійне</a:t>
            </a:r>
            <a:r>
              <a:rPr lang="ru-RU" sz="1600" dirty="0">
                <a:solidFill>
                  <a:prstClr val="white"/>
                </a:solidFill>
                <a:cs typeface="+mn-cs"/>
              </a:rPr>
              <a:t> </a:t>
            </a:r>
            <a:r>
              <a:rPr lang="ru-RU" sz="1600" dirty="0" err="1">
                <a:solidFill>
                  <a:prstClr val="white"/>
                </a:solidFill>
                <a:cs typeface="+mn-cs"/>
              </a:rPr>
              <a:t>запліднення</a:t>
            </a:r>
            <a:r>
              <a:rPr lang="ru-RU" sz="1600" dirty="0">
                <a:solidFill>
                  <a:prstClr val="white"/>
                </a:solidFill>
                <a:cs typeface="+mn-cs"/>
              </a:rPr>
              <a:t> і </a:t>
            </a:r>
            <a:r>
              <a:rPr lang="ru-RU" sz="1600" dirty="0" err="1">
                <a:solidFill>
                  <a:prstClr val="white"/>
                </a:solidFill>
                <a:cs typeface="+mn-cs"/>
              </a:rPr>
              <a:t>відсутність</a:t>
            </a:r>
            <a:r>
              <a:rPr lang="ru-RU" sz="1600" dirty="0">
                <a:solidFill>
                  <a:prstClr val="white"/>
                </a:solidFill>
                <a:cs typeface="+mn-cs"/>
              </a:rPr>
              <a:t> </a:t>
            </a:r>
            <a:r>
              <a:rPr lang="ru-RU" sz="1600" dirty="0" err="1">
                <a:solidFill>
                  <a:prstClr val="white"/>
                </a:solidFill>
                <a:cs typeface="+mn-cs"/>
              </a:rPr>
              <a:t>першого</a:t>
            </a:r>
            <a:r>
              <a:rPr lang="ru-RU" sz="1600" dirty="0">
                <a:solidFill>
                  <a:prstClr val="white"/>
                </a:solidFill>
                <a:cs typeface="+mn-cs"/>
              </a:rPr>
              <a:t> </a:t>
            </a:r>
          </a:p>
          <a:p>
            <a:pPr>
              <a:defRPr/>
            </a:pPr>
            <a:r>
              <a:rPr lang="ru-RU" sz="1600" dirty="0" err="1">
                <a:solidFill>
                  <a:prstClr val="white"/>
                </a:solidFill>
                <a:cs typeface="+mn-cs"/>
              </a:rPr>
              <a:t>мейотичного</a:t>
            </a:r>
            <a:r>
              <a:rPr lang="ru-RU" sz="1600" dirty="0">
                <a:solidFill>
                  <a:prstClr val="white"/>
                </a:solidFill>
                <a:cs typeface="+mn-cs"/>
              </a:rPr>
              <a:t> </a:t>
            </a:r>
            <a:r>
              <a:rPr lang="ru-RU" sz="1600" dirty="0" err="1">
                <a:solidFill>
                  <a:prstClr val="white"/>
                </a:solidFill>
                <a:cs typeface="+mn-cs"/>
              </a:rPr>
              <a:t>поділу</a:t>
            </a:r>
            <a:r>
              <a:rPr lang="ru-RU" sz="1600" dirty="0">
                <a:solidFill>
                  <a:prstClr val="white"/>
                </a:solidFill>
                <a:cs typeface="+mn-cs"/>
              </a:rPr>
              <a:t>. </a:t>
            </a:r>
            <a:r>
              <a:rPr lang="ru-RU" sz="1600" b="1" dirty="0">
                <a:solidFill>
                  <a:srgbClr val="FFFF00"/>
                </a:solidFill>
                <a:cs typeface="+mn-cs"/>
              </a:rPr>
              <a:t>У </a:t>
            </a:r>
            <a:r>
              <a:rPr lang="ru-RU" sz="1600" b="1" dirty="0" err="1">
                <a:solidFill>
                  <a:srgbClr val="FFFF00"/>
                </a:solidFill>
                <a:cs typeface="+mn-cs"/>
              </a:rPr>
              <a:t>людини</a:t>
            </a:r>
            <a:r>
              <a:rPr lang="ru-RU" sz="1600" b="1" dirty="0">
                <a:solidFill>
                  <a:srgbClr val="FFFF00"/>
                </a:solidFill>
                <a:cs typeface="+mn-cs"/>
              </a:rPr>
              <a:t> </a:t>
            </a:r>
            <a:r>
              <a:rPr lang="ru-RU" sz="1600" b="1" dirty="0" err="1">
                <a:solidFill>
                  <a:srgbClr val="FFFF00"/>
                </a:solidFill>
                <a:cs typeface="+mn-cs"/>
              </a:rPr>
              <a:t>поліплоїдія</a:t>
            </a:r>
            <a:r>
              <a:rPr lang="ru-RU" sz="1600" b="1" dirty="0">
                <a:solidFill>
                  <a:srgbClr val="FFFF00"/>
                </a:solidFill>
                <a:cs typeface="+mn-cs"/>
              </a:rPr>
              <a:t>, а </a:t>
            </a:r>
            <a:r>
              <a:rPr lang="ru-RU" sz="1600" b="1" dirty="0" err="1">
                <a:solidFill>
                  <a:srgbClr val="FFFF00"/>
                </a:solidFill>
                <a:cs typeface="+mn-cs"/>
              </a:rPr>
              <a:t>також</a:t>
            </a:r>
            <a:r>
              <a:rPr lang="ru-RU" sz="1600" b="1" dirty="0">
                <a:solidFill>
                  <a:srgbClr val="FFFF00"/>
                </a:solidFill>
                <a:cs typeface="+mn-cs"/>
              </a:rPr>
              <a:t> </a:t>
            </a:r>
          </a:p>
          <a:p>
            <a:pPr>
              <a:defRPr/>
            </a:pPr>
            <a:r>
              <a:rPr lang="ru-RU" sz="1600" b="1" dirty="0" err="1">
                <a:solidFill>
                  <a:srgbClr val="FFFF00"/>
                </a:solidFill>
                <a:cs typeface="+mn-cs"/>
              </a:rPr>
              <a:t>більшість</a:t>
            </a:r>
            <a:r>
              <a:rPr lang="ru-RU" sz="1600" b="1" dirty="0">
                <a:solidFill>
                  <a:srgbClr val="FFFF00"/>
                </a:solidFill>
                <a:cs typeface="+mn-cs"/>
              </a:rPr>
              <a:t> </a:t>
            </a:r>
            <a:r>
              <a:rPr lang="ru-RU" sz="1600" b="1" dirty="0" err="1">
                <a:solidFill>
                  <a:srgbClr val="FFFF00"/>
                </a:solidFill>
                <a:cs typeface="+mn-cs"/>
              </a:rPr>
              <a:t>анеуплоїдій</a:t>
            </a:r>
            <a:r>
              <a:rPr lang="ru-RU" sz="1600" b="1" dirty="0">
                <a:solidFill>
                  <a:srgbClr val="FFFF00"/>
                </a:solidFill>
                <a:cs typeface="+mn-cs"/>
              </a:rPr>
              <a:t> </a:t>
            </a:r>
            <a:r>
              <a:rPr lang="ru-RU" sz="1600" b="1" dirty="0" err="1">
                <a:solidFill>
                  <a:srgbClr val="FFFF00"/>
                </a:solidFill>
                <a:cs typeface="+mn-cs"/>
              </a:rPr>
              <a:t>призводять</a:t>
            </a:r>
            <a:r>
              <a:rPr lang="ru-RU" sz="1600" b="1" dirty="0">
                <a:solidFill>
                  <a:srgbClr val="FFFF00"/>
                </a:solidFill>
                <a:cs typeface="+mn-cs"/>
              </a:rPr>
              <a:t> до </a:t>
            </a:r>
            <a:r>
              <a:rPr lang="ru-RU" sz="1600" b="1" dirty="0" err="1">
                <a:solidFill>
                  <a:srgbClr val="FFFF00"/>
                </a:solidFill>
                <a:cs typeface="+mn-cs"/>
              </a:rPr>
              <a:t>формування</a:t>
            </a:r>
            <a:r>
              <a:rPr lang="ru-RU" sz="1600" b="1" dirty="0">
                <a:solidFill>
                  <a:srgbClr val="FFFF00"/>
                </a:solidFill>
                <a:cs typeface="+mn-cs"/>
              </a:rPr>
              <a:t> </a:t>
            </a:r>
          </a:p>
          <a:p>
            <a:pPr>
              <a:defRPr/>
            </a:pPr>
            <a:r>
              <a:rPr lang="ru-RU" sz="1600" b="1" dirty="0" err="1">
                <a:solidFill>
                  <a:srgbClr val="FFFF00"/>
                </a:solidFill>
                <a:cs typeface="+mn-cs"/>
              </a:rPr>
              <a:t>леталей</a:t>
            </a:r>
            <a:r>
              <a:rPr lang="ru-RU" sz="1600" b="1" dirty="0">
                <a:solidFill>
                  <a:srgbClr val="FFFF00"/>
                </a:solidFill>
                <a:cs typeface="+mn-cs"/>
              </a:rPr>
              <a:t>.</a:t>
            </a:r>
          </a:p>
          <a:p>
            <a:pPr>
              <a:defRPr/>
            </a:pPr>
            <a:endParaRPr lang="ru-RU" sz="2000" dirty="0">
              <a:solidFill>
                <a:srgbClr val="FFC000"/>
              </a:solidFill>
              <a:cs typeface="+mn-cs"/>
            </a:endParaRPr>
          </a:p>
          <a:p>
            <a:pPr>
              <a:defRPr/>
            </a:pPr>
            <a:r>
              <a:rPr lang="ru-RU" sz="2000" dirty="0" err="1">
                <a:solidFill>
                  <a:srgbClr val="FFC000"/>
                </a:solidFill>
                <a:cs typeface="+mn-cs"/>
              </a:rPr>
              <a:t>Анеуплоїдія</a:t>
            </a:r>
            <a:r>
              <a:rPr lang="ru-RU" sz="1600" dirty="0">
                <a:solidFill>
                  <a:prstClr val="white"/>
                </a:solidFill>
                <a:cs typeface="+mn-cs"/>
              </a:rPr>
              <a:t> - </a:t>
            </a:r>
            <a:r>
              <a:rPr lang="ru-RU" sz="1600" dirty="0" err="1">
                <a:solidFill>
                  <a:prstClr val="white"/>
                </a:solidFill>
                <a:cs typeface="+mn-cs"/>
              </a:rPr>
              <a:t>зміна</a:t>
            </a:r>
            <a:r>
              <a:rPr lang="ru-RU" sz="1600" dirty="0">
                <a:solidFill>
                  <a:prstClr val="white"/>
                </a:solidFill>
                <a:cs typeface="+mn-cs"/>
              </a:rPr>
              <a:t> (</a:t>
            </a:r>
            <a:r>
              <a:rPr lang="ru-RU" sz="1600" dirty="0" err="1">
                <a:solidFill>
                  <a:prstClr val="white"/>
                </a:solidFill>
                <a:cs typeface="+mn-cs"/>
              </a:rPr>
              <a:t>зменшення</a:t>
            </a:r>
            <a:r>
              <a:rPr lang="ru-RU" sz="1600" dirty="0">
                <a:solidFill>
                  <a:prstClr val="white"/>
                </a:solidFill>
                <a:cs typeface="+mn-cs"/>
              </a:rPr>
              <a:t> - </a:t>
            </a:r>
            <a:r>
              <a:rPr lang="ru-RU" sz="1600" dirty="0" err="1">
                <a:solidFill>
                  <a:prstClr val="white"/>
                </a:solidFill>
                <a:cs typeface="+mn-cs"/>
              </a:rPr>
              <a:t>моносомія</a:t>
            </a:r>
            <a:r>
              <a:rPr lang="ru-RU" sz="1600" dirty="0">
                <a:solidFill>
                  <a:prstClr val="white"/>
                </a:solidFill>
                <a:cs typeface="+mn-cs"/>
              </a:rPr>
              <a:t>, </a:t>
            </a:r>
            <a:r>
              <a:rPr lang="ru-RU" sz="1600" dirty="0" err="1">
                <a:solidFill>
                  <a:prstClr val="white"/>
                </a:solidFill>
                <a:cs typeface="+mn-cs"/>
              </a:rPr>
              <a:t>збільшення</a:t>
            </a:r>
            <a:r>
              <a:rPr lang="ru-RU" sz="1600" dirty="0">
                <a:solidFill>
                  <a:prstClr val="white"/>
                </a:solidFill>
                <a:cs typeface="+mn-cs"/>
              </a:rPr>
              <a:t> - </a:t>
            </a:r>
            <a:r>
              <a:rPr lang="ru-RU" sz="1600" dirty="0" err="1">
                <a:solidFill>
                  <a:prstClr val="white"/>
                </a:solidFill>
                <a:cs typeface="+mn-cs"/>
              </a:rPr>
              <a:t>трисомія</a:t>
            </a:r>
            <a:r>
              <a:rPr lang="ru-RU" sz="1600" dirty="0">
                <a:solidFill>
                  <a:prstClr val="white"/>
                </a:solidFill>
                <a:cs typeface="+mn-cs"/>
              </a:rPr>
              <a:t>) числа хромосом в </a:t>
            </a:r>
            <a:r>
              <a:rPr lang="ru-RU" sz="1600" dirty="0" err="1">
                <a:solidFill>
                  <a:prstClr val="white"/>
                </a:solidFill>
                <a:cs typeface="+mn-cs"/>
              </a:rPr>
              <a:t>диплоїдний</a:t>
            </a:r>
            <a:r>
              <a:rPr lang="ru-RU" sz="1600" dirty="0">
                <a:solidFill>
                  <a:prstClr val="white"/>
                </a:solidFill>
                <a:cs typeface="+mn-cs"/>
              </a:rPr>
              <a:t> </a:t>
            </a:r>
            <a:r>
              <a:rPr lang="ru-RU" sz="1600" dirty="0" err="1">
                <a:solidFill>
                  <a:prstClr val="white"/>
                </a:solidFill>
                <a:cs typeface="+mn-cs"/>
              </a:rPr>
              <a:t>набір</a:t>
            </a:r>
            <a:r>
              <a:rPr lang="ru-RU" sz="1600" dirty="0">
                <a:solidFill>
                  <a:prstClr val="white"/>
                </a:solidFill>
                <a:cs typeface="+mn-cs"/>
              </a:rPr>
              <a:t>, </a:t>
            </a:r>
            <a:r>
              <a:rPr lang="ru-RU" sz="1600" dirty="0" err="1">
                <a:solidFill>
                  <a:prstClr val="white"/>
                </a:solidFill>
                <a:cs typeface="+mn-cs"/>
              </a:rPr>
              <a:t>тобто</a:t>
            </a:r>
            <a:r>
              <a:rPr lang="ru-RU" sz="1600" dirty="0">
                <a:solidFill>
                  <a:prstClr val="white"/>
                </a:solidFill>
                <a:cs typeface="+mn-cs"/>
              </a:rPr>
              <a:t> не кратна гаплоидному (2</a:t>
            </a:r>
            <a:r>
              <a:rPr lang="en-US" sz="1600" dirty="0">
                <a:solidFill>
                  <a:prstClr val="white"/>
                </a:solidFill>
                <a:cs typeface="+mn-cs"/>
              </a:rPr>
              <a:t>n + 1, 2n-1 </a:t>
            </a:r>
            <a:r>
              <a:rPr lang="ru-RU" sz="1600" dirty="0">
                <a:solidFill>
                  <a:prstClr val="white"/>
                </a:solidFill>
                <a:cs typeface="+mn-cs"/>
              </a:rPr>
              <a:t>і т.д.). </a:t>
            </a:r>
          </a:p>
          <a:p>
            <a:pPr>
              <a:defRPr/>
            </a:pPr>
            <a:endParaRPr lang="ru-RU" sz="1600" dirty="0">
              <a:solidFill>
                <a:prstClr val="white"/>
              </a:solidFill>
              <a:cs typeface="+mn-cs"/>
            </a:endParaRPr>
          </a:p>
          <a:p>
            <a:pPr>
              <a:defRPr/>
            </a:pPr>
            <a:r>
              <a:rPr lang="ru-RU" sz="1600" dirty="0" err="1">
                <a:solidFill>
                  <a:prstClr val="white"/>
                </a:solidFill>
                <a:cs typeface="+mn-cs"/>
              </a:rPr>
              <a:t>Механізми</a:t>
            </a:r>
            <a:r>
              <a:rPr lang="ru-RU" sz="1600" dirty="0">
                <a:solidFill>
                  <a:prstClr val="white"/>
                </a:solidFill>
                <a:cs typeface="+mn-cs"/>
              </a:rPr>
              <a:t> </a:t>
            </a:r>
            <a:r>
              <a:rPr lang="ru-RU" sz="1600" dirty="0" err="1">
                <a:solidFill>
                  <a:prstClr val="white"/>
                </a:solidFill>
                <a:cs typeface="+mn-cs"/>
              </a:rPr>
              <a:t>виникнення</a:t>
            </a:r>
            <a:r>
              <a:rPr lang="ru-RU" sz="1600" dirty="0">
                <a:solidFill>
                  <a:prstClr val="white"/>
                </a:solidFill>
                <a:cs typeface="+mn-cs"/>
              </a:rPr>
              <a:t>: </a:t>
            </a:r>
            <a:r>
              <a:rPr lang="ru-RU" sz="1600" dirty="0" err="1">
                <a:solidFill>
                  <a:srgbClr val="FFC000"/>
                </a:solidFill>
                <a:cs typeface="+mn-cs"/>
              </a:rPr>
              <a:t>нерозходження</a:t>
            </a:r>
            <a:r>
              <a:rPr lang="ru-RU" sz="1600" dirty="0">
                <a:solidFill>
                  <a:srgbClr val="FFC000"/>
                </a:solidFill>
                <a:cs typeface="+mn-cs"/>
              </a:rPr>
              <a:t> хромосом </a:t>
            </a:r>
            <a:r>
              <a:rPr lang="ru-RU" sz="1600" dirty="0">
                <a:solidFill>
                  <a:prstClr val="white"/>
                </a:solidFill>
                <a:cs typeface="+mn-cs"/>
              </a:rPr>
              <a:t>(</a:t>
            </a:r>
            <a:r>
              <a:rPr lang="ru-RU" sz="1600" dirty="0" err="1">
                <a:solidFill>
                  <a:prstClr val="white"/>
                </a:solidFill>
                <a:cs typeface="+mn-cs"/>
              </a:rPr>
              <a:t>хромосоми</a:t>
            </a:r>
            <a:r>
              <a:rPr lang="ru-RU" sz="1600" dirty="0">
                <a:solidFill>
                  <a:prstClr val="white"/>
                </a:solidFill>
                <a:cs typeface="+mn-cs"/>
              </a:rPr>
              <a:t> в анафаз</a:t>
            </a:r>
            <a:r>
              <a:rPr lang="en-US" sz="1600" dirty="0" err="1">
                <a:solidFill>
                  <a:prstClr val="white"/>
                </a:solidFill>
                <a:cs typeface="+mn-cs"/>
              </a:rPr>
              <a:t>i</a:t>
            </a:r>
            <a:r>
              <a:rPr lang="ru-RU" sz="1600" dirty="0">
                <a:solidFill>
                  <a:prstClr val="white"/>
                </a:solidFill>
                <a:cs typeface="+mn-cs"/>
              </a:rPr>
              <a:t> </a:t>
            </a:r>
            <a:r>
              <a:rPr lang="ru-RU" sz="1600" dirty="0" err="1">
                <a:solidFill>
                  <a:prstClr val="white"/>
                </a:solidFill>
                <a:cs typeface="+mn-cs"/>
              </a:rPr>
              <a:t>відходять</a:t>
            </a:r>
            <a:r>
              <a:rPr lang="ru-RU" sz="1600" dirty="0">
                <a:solidFill>
                  <a:prstClr val="white"/>
                </a:solidFill>
                <a:cs typeface="+mn-cs"/>
              </a:rPr>
              <a:t> до одного полюса, при </a:t>
            </a:r>
            <a:r>
              <a:rPr lang="ru-RU" sz="1600" dirty="0" err="1">
                <a:solidFill>
                  <a:prstClr val="white"/>
                </a:solidFill>
                <a:cs typeface="+mn-cs"/>
              </a:rPr>
              <a:t>цьому</a:t>
            </a:r>
            <a:r>
              <a:rPr lang="ru-RU" sz="1600" dirty="0">
                <a:solidFill>
                  <a:prstClr val="white"/>
                </a:solidFill>
                <a:cs typeface="+mn-cs"/>
              </a:rPr>
              <a:t> на </a:t>
            </a:r>
            <a:r>
              <a:rPr lang="ru-RU" sz="1600" dirty="0" err="1">
                <a:solidFill>
                  <a:prstClr val="white"/>
                </a:solidFill>
                <a:cs typeface="+mn-cs"/>
              </a:rPr>
              <a:t>кожну</a:t>
            </a:r>
            <a:r>
              <a:rPr lang="ru-RU" sz="1600" dirty="0">
                <a:solidFill>
                  <a:prstClr val="white"/>
                </a:solidFill>
                <a:cs typeface="+mn-cs"/>
              </a:rPr>
              <a:t> гамету з </a:t>
            </a:r>
            <a:r>
              <a:rPr lang="ru-RU" sz="1600" dirty="0" err="1">
                <a:solidFill>
                  <a:prstClr val="white"/>
                </a:solidFill>
                <a:cs typeface="+mn-cs"/>
              </a:rPr>
              <a:t>однієїю</a:t>
            </a:r>
            <a:r>
              <a:rPr lang="ru-RU" sz="1600" dirty="0">
                <a:solidFill>
                  <a:prstClr val="white"/>
                </a:solidFill>
                <a:cs typeface="+mn-cs"/>
              </a:rPr>
              <a:t> </a:t>
            </a:r>
            <a:r>
              <a:rPr lang="ru-RU" sz="1600" dirty="0" err="1">
                <a:solidFill>
                  <a:prstClr val="white"/>
                </a:solidFill>
                <a:cs typeface="+mn-cs"/>
              </a:rPr>
              <a:t>зайвою</a:t>
            </a:r>
            <a:r>
              <a:rPr lang="ru-RU" sz="1600" dirty="0">
                <a:solidFill>
                  <a:prstClr val="white"/>
                </a:solidFill>
                <a:cs typeface="+mn-cs"/>
              </a:rPr>
              <a:t> хромосомою доводиться </a:t>
            </a:r>
            <a:r>
              <a:rPr lang="ru-RU" sz="1600" dirty="0" err="1">
                <a:solidFill>
                  <a:prstClr val="white"/>
                </a:solidFill>
                <a:cs typeface="+mn-cs"/>
              </a:rPr>
              <a:t>інша</a:t>
            </a:r>
            <a:r>
              <a:rPr lang="ru-RU" sz="1600" dirty="0">
                <a:solidFill>
                  <a:prstClr val="white"/>
                </a:solidFill>
                <a:cs typeface="+mn-cs"/>
              </a:rPr>
              <a:t> - без </a:t>
            </a:r>
            <a:r>
              <a:rPr lang="ru-RU" sz="1600" dirty="0" err="1">
                <a:solidFill>
                  <a:prstClr val="white"/>
                </a:solidFill>
                <a:cs typeface="+mn-cs"/>
              </a:rPr>
              <a:t>однієї</a:t>
            </a:r>
            <a:r>
              <a:rPr lang="ru-RU" sz="1600" dirty="0">
                <a:solidFill>
                  <a:prstClr val="white"/>
                </a:solidFill>
                <a:cs typeface="+mn-cs"/>
              </a:rPr>
              <a:t> </a:t>
            </a:r>
            <a:r>
              <a:rPr lang="ru-RU" sz="1600" dirty="0" err="1">
                <a:solidFill>
                  <a:prstClr val="white"/>
                </a:solidFill>
                <a:cs typeface="+mn-cs"/>
              </a:rPr>
              <a:t>хромосоми</a:t>
            </a:r>
            <a:r>
              <a:rPr lang="ru-RU" sz="1600" dirty="0">
                <a:solidFill>
                  <a:prstClr val="white"/>
                </a:solidFill>
                <a:cs typeface="+mn-cs"/>
              </a:rPr>
              <a:t>) і </a:t>
            </a:r>
            <a:r>
              <a:rPr lang="ru-RU" sz="1600" dirty="0">
                <a:solidFill>
                  <a:srgbClr val="FFC000"/>
                </a:solidFill>
                <a:cs typeface="+mn-cs"/>
              </a:rPr>
              <a:t>«</a:t>
            </a:r>
            <a:r>
              <a:rPr lang="ru-RU" sz="1600" dirty="0" err="1">
                <a:solidFill>
                  <a:srgbClr val="FFC000"/>
                </a:solidFill>
                <a:cs typeface="+mn-cs"/>
              </a:rPr>
              <a:t>анафазне</a:t>
            </a:r>
            <a:r>
              <a:rPr lang="ru-RU" sz="1600" dirty="0">
                <a:solidFill>
                  <a:srgbClr val="FFC000"/>
                </a:solidFill>
                <a:cs typeface="+mn-cs"/>
              </a:rPr>
              <a:t> </a:t>
            </a:r>
            <a:r>
              <a:rPr lang="ru-RU" sz="1600" dirty="0" err="1">
                <a:solidFill>
                  <a:srgbClr val="FFC000"/>
                </a:solidFill>
                <a:cs typeface="+mn-cs"/>
              </a:rPr>
              <a:t>відставання</a:t>
            </a:r>
            <a:r>
              <a:rPr lang="ru-RU" sz="1600" dirty="0">
                <a:solidFill>
                  <a:srgbClr val="FFC000"/>
                </a:solidFill>
                <a:cs typeface="+mn-cs"/>
              </a:rPr>
              <a:t>» </a:t>
            </a:r>
            <a:r>
              <a:rPr lang="ru-RU" sz="1600" dirty="0">
                <a:solidFill>
                  <a:prstClr val="white"/>
                </a:solidFill>
                <a:cs typeface="+mn-cs"/>
              </a:rPr>
              <a:t>(в анафаз</a:t>
            </a:r>
            <a:r>
              <a:rPr lang="en-US" sz="1600" dirty="0" err="1">
                <a:solidFill>
                  <a:prstClr val="white"/>
                </a:solidFill>
                <a:cs typeface="+mn-cs"/>
              </a:rPr>
              <a:t>i</a:t>
            </a:r>
            <a:r>
              <a:rPr lang="ru-RU" sz="1600" dirty="0">
                <a:solidFill>
                  <a:prstClr val="white"/>
                </a:solidFill>
                <a:cs typeface="+mn-cs"/>
              </a:rPr>
              <a:t> одна з хромосом, </a:t>
            </a:r>
            <a:r>
              <a:rPr lang="ru-RU" sz="1600" dirty="0" err="1">
                <a:solidFill>
                  <a:prstClr val="white"/>
                </a:solidFill>
                <a:cs typeface="+mn-cs"/>
              </a:rPr>
              <a:t>що</a:t>
            </a:r>
            <a:r>
              <a:rPr lang="ru-RU" sz="1600" dirty="0">
                <a:solidFill>
                  <a:prstClr val="white"/>
                </a:solidFill>
                <a:cs typeface="+mn-cs"/>
              </a:rPr>
              <a:t>  </a:t>
            </a:r>
            <a:r>
              <a:rPr lang="ru-RU" sz="1600" dirty="0" err="1">
                <a:solidFill>
                  <a:prstClr val="white"/>
                </a:solidFill>
                <a:cs typeface="+mn-cs"/>
              </a:rPr>
              <a:t>пересуваються</a:t>
            </a:r>
            <a:r>
              <a:rPr lang="ru-RU" sz="1600" dirty="0">
                <a:solidFill>
                  <a:prstClr val="white"/>
                </a:solidFill>
                <a:cs typeface="+mn-cs"/>
              </a:rPr>
              <a:t>, </a:t>
            </a:r>
            <a:r>
              <a:rPr lang="ru-RU" sz="1600" dirty="0" err="1">
                <a:solidFill>
                  <a:prstClr val="white"/>
                </a:solidFill>
                <a:cs typeface="+mn-cs"/>
              </a:rPr>
              <a:t>відстає</a:t>
            </a:r>
            <a:r>
              <a:rPr lang="ru-RU" sz="1600" dirty="0">
                <a:solidFill>
                  <a:prstClr val="white"/>
                </a:solidFill>
                <a:cs typeface="+mn-cs"/>
              </a:rPr>
              <a:t> </a:t>
            </a:r>
            <a:r>
              <a:rPr lang="ru-RU" sz="1600" dirty="0" err="1">
                <a:solidFill>
                  <a:prstClr val="white"/>
                </a:solidFill>
                <a:cs typeface="+mn-cs"/>
              </a:rPr>
              <a:t>від</a:t>
            </a:r>
            <a:r>
              <a:rPr lang="ru-RU" sz="1600" dirty="0">
                <a:solidFill>
                  <a:prstClr val="white"/>
                </a:solidFill>
                <a:cs typeface="+mn-cs"/>
              </a:rPr>
              <a:t> </a:t>
            </a:r>
            <a:r>
              <a:rPr lang="ru-RU" sz="1600" dirty="0" err="1">
                <a:solidFill>
                  <a:prstClr val="white"/>
                </a:solidFill>
                <a:cs typeface="+mn-cs"/>
              </a:rPr>
              <a:t>усіх</a:t>
            </a:r>
            <a:r>
              <a:rPr lang="ru-RU" sz="1600" dirty="0">
                <a:solidFill>
                  <a:prstClr val="white"/>
                </a:solidFill>
                <a:cs typeface="+mn-cs"/>
              </a:rPr>
              <a:t> </a:t>
            </a:r>
            <a:r>
              <a:rPr lang="ru-RU" sz="1600" dirty="0" err="1">
                <a:solidFill>
                  <a:prstClr val="white"/>
                </a:solidFill>
                <a:cs typeface="+mn-cs"/>
              </a:rPr>
              <a:t>інших</a:t>
            </a:r>
            <a:r>
              <a:rPr lang="ru-RU" sz="1600" dirty="0">
                <a:solidFill>
                  <a:prstClr val="white"/>
                </a:solidFill>
                <a:cs typeface="+mn-cs"/>
              </a:rPr>
              <a:t>):  </a:t>
            </a:r>
            <a:r>
              <a:rPr lang="ru-RU" sz="1600" dirty="0" err="1">
                <a:solidFill>
                  <a:prstClr val="white"/>
                </a:solidFill>
                <a:cs typeface="+mn-cs"/>
              </a:rPr>
              <a:t>нулесомія</a:t>
            </a:r>
            <a:r>
              <a:rPr lang="ru-RU" sz="1600" dirty="0">
                <a:solidFill>
                  <a:prstClr val="white"/>
                </a:solidFill>
                <a:cs typeface="+mn-cs"/>
              </a:rPr>
              <a:t> (2</a:t>
            </a:r>
            <a:r>
              <a:rPr lang="en-US" sz="1600" dirty="0">
                <a:solidFill>
                  <a:prstClr val="white"/>
                </a:solidFill>
                <a:cs typeface="+mn-cs"/>
              </a:rPr>
              <a:t>n-2), </a:t>
            </a:r>
            <a:r>
              <a:rPr lang="ru-RU" sz="1600" dirty="0" err="1">
                <a:solidFill>
                  <a:prstClr val="white"/>
                </a:solidFill>
                <a:cs typeface="+mn-cs"/>
              </a:rPr>
              <a:t>моносомия</a:t>
            </a:r>
            <a:r>
              <a:rPr lang="ru-RU" sz="1600" dirty="0">
                <a:solidFill>
                  <a:prstClr val="white"/>
                </a:solidFill>
                <a:cs typeface="+mn-cs"/>
              </a:rPr>
              <a:t> (2</a:t>
            </a:r>
            <a:r>
              <a:rPr lang="en-US" sz="1600" dirty="0">
                <a:solidFill>
                  <a:prstClr val="white"/>
                </a:solidFill>
                <a:cs typeface="+mn-cs"/>
              </a:rPr>
              <a:t>n-1), </a:t>
            </a:r>
            <a:r>
              <a:rPr lang="ru-RU" sz="1600" dirty="0" err="1">
                <a:solidFill>
                  <a:prstClr val="white"/>
                </a:solidFill>
                <a:cs typeface="+mn-cs"/>
              </a:rPr>
              <a:t>трисомія</a:t>
            </a:r>
            <a:r>
              <a:rPr lang="ru-RU" sz="1600" dirty="0">
                <a:solidFill>
                  <a:prstClr val="white"/>
                </a:solidFill>
                <a:cs typeface="+mn-cs"/>
              </a:rPr>
              <a:t> (2</a:t>
            </a:r>
            <a:r>
              <a:rPr lang="en-US" sz="1600" dirty="0">
                <a:solidFill>
                  <a:prstClr val="white"/>
                </a:solidFill>
                <a:cs typeface="+mn-cs"/>
              </a:rPr>
              <a:t>n + 1), </a:t>
            </a:r>
            <a:r>
              <a:rPr lang="ru-RU" sz="1600" dirty="0" err="1">
                <a:solidFill>
                  <a:prstClr val="white"/>
                </a:solidFill>
                <a:cs typeface="+mn-cs"/>
              </a:rPr>
              <a:t>тетрасомія</a:t>
            </a:r>
            <a:r>
              <a:rPr lang="ru-RU" sz="1600" dirty="0">
                <a:solidFill>
                  <a:prstClr val="white"/>
                </a:solidFill>
                <a:cs typeface="+mn-cs"/>
              </a:rPr>
              <a:t> (2</a:t>
            </a:r>
            <a:r>
              <a:rPr lang="en-US" sz="1600" dirty="0">
                <a:solidFill>
                  <a:prstClr val="white"/>
                </a:solidFill>
                <a:cs typeface="+mn-cs"/>
              </a:rPr>
              <a:t>n + 2) </a:t>
            </a:r>
            <a:r>
              <a:rPr lang="ru-RU" sz="1600" dirty="0">
                <a:solidFill>
                  <a:prstClr val="white"/>
                </a:solidFill>
                <a:cs typeface="+mn-cs"/>
              </a:rPr>
              <a:t>і т.д.</a:t>
            </a:r>
          </a:p>
          <a:p>
            <a:pPr>
              <a:defRPr/>
            </a:pPr>
            <a:endParaRPr lang="ru-RU" sz="1400" dirty="0">
              <a:solidFill>
                <a:prstClr val="white"/>
              </a:solidFill>
              <a:cs typeface="+mn-cs"/>
            </a:endParaRPr>
          </a:p>
          <a:p>
            <a:pPr>
              <a:defRPr/>
            </a:pPr>
            <a:endParaRPr lang="ru-RU" sz="1400" dirty="0">
              <a:solidFill>
                <a:prstClr val="white"/>
              </a:solidFill>
              <a:cs typeface="+mn-cs"/>
            </a:endParaRPr>
          </a:p>
        </p:txBody>
      </p:sp>
      <p:pic>
        <p:nvPicPr>
          <p:cNvPr id="262147" name="Picture 5"/>
          <p:cNvPicPr>
            <a:picLocks noChangeAspect="1" noChangeArrowheads="1"/>
          </p:cNvPicPr>
          <p:nvPr/>
        </p:nvPicPr>
        <p:blipFill>
          <a:blip r:embed="rId2" cstate="print"/>
          <a:srcRect/>
          <a:stretch>
            <a:fillRect/>
          </a:stretch>
        </p:blipFill>
        <p:spPr bwMode="auto">
          <a:xfrm>
            <a:off x="5867400" y="1628775"/>
            <a:ext cx="2881313" cy="1731963"/>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bwMode="auto">
          <a:xfrm>
            <a:off x="458788" y="3789363"/>
            <a:ext cx="8434387" cy="2232025"/>
          </a:xfrm>
        </p:spPr>
        <p:txBody>
          <a:bodyPr wrap="square" lIns="91440" tIns="45720" rIns="91440" bIns="45720" numCol="1" anchorCtr="0" compatLnSpc="1">
            <a:prstTxWarp prst="textNoShape">
              <a:avLst/>
            </a:prstTxWarp>
          </a:bodyPr>
          <a:lstStyle/>
          <a:p>
            <a:pPr eaLnBrk="1" hangingPunct="1"/>
            <a:r>
              <a:rPr lang="ru-RU" altLang="uk-UA" sz="1800" smtClean="0">
                <a:solidFill>
                  <a:srgbClr val="00B050"/>
                </a:solidFill>
                <a:effectLst/>
              </a:rPr>
              <a:t>Трисомії характеризуються меншими наслідками, ніж моносомії, а порушення статевих хромосом не настільки важкі, як порушення аутосом. </a:t>
            </a:r>
            <a:br>
              <a:rPr lang="ru-RU" altLang="uk-UA" sz="1800" smtClean="0">
                <a:solidFill>
                  <a:srgbClr val="00B050"/>
                </a:solidFill>
                <a:effectLst/>
              </a:rPr>
            </a:br>
            <a:r>
              <a:rPr lang="ru-RU" altLang="uk-UA" sz="1800" smtClean="0">
                <a:solidFill>
                  <a:srgbClr val="00B050"/>
                </a:solidFill>
                <a:effectLst/>
              </a:rPr>
              <a:t/>
            </a:r>
            <a:br>
              <a:rPr lang="ru-RU" altLang="uk-UA" sz="1800" smtClean="0">
                <a:solidFill>
                  <a:srgbClr val="00B050"/>
                </a:solidFill>
                <a:effectLst/>
              </a:rPr>
            </a:br>
            <a:r>
              <a:rPr lang="ru-RU" altLang="uk-UA" sz="1800" smtClean="0">
                <a:solidFill>
                  <a:srgbClr val="00B050"/>
                </a:solidFill>
                <a:effectLst/>
              </a:rPr>
              <a:t>Крім того, чим менше хромосоми за розмірами і кількістю генів, тим до менших наслідків призводять порушення в них.</a:t>
            </a:r>
            <a:br>
              <a:rPr lang="ru-RU" altLang="uk-UA" sz="1800" smtClean="0">
                <a:solidFill>
                  <a:srgbClr val="00B050"/>
                </a:solidFill>
                <a:effectLst/>
              </a:rPr>
            </a:br>
            <a:endParaRPr lang="ru-RU" altLang="ru-RU" sz="1800" smtClean="0">
              <a:solidFill>
                <a:srgbClr val="00B050"/>
              </a:solidFill>
              <a:effectLst/>
            </a:endParaRPr>
          </a:p>
        </p:txBody>
      </p:sp>
      <p:sp>
        <p:nvSpPr>
          <p:cNvPr id="263170" name="Прямоугольник 3"/>
          <p:cNvSpPr>
            <a:spLocks noChangeArrowheads="1"/>
          </p:cNvSpPr>
          <p:nvPr/>
        </p:nvSpPr>
        <p:spPr bwMode="auto">
          <a:xfrm>
            <a:off x="458788" y="188913"/>
            <a:ext cx="8137525" cy="3970337"/>
          </a:xfrm>
          <a:prstGeom prst="rect">
            <a:avLst/>
          </a:prstGeom>
          <a:noFill/>
          <a:ln w="9525">
            <a:noFill/>
            <a:miter lim="800000"/>
            <a:headEnd/>
            <a:tailEnd/>
          </a:ln>
        </p:spPr>
        <p:txBody>
          <a:bodyPr>
            <a:spAutoFit/>
          </a:bodyPr>
          <a:lstStyle/>
          <a:p>
            <a:endParaRPr lang="ru-RU" altLang="uk-UA">
              <a:solidFill>
                <a:srgbClr val="FFFFFF"/>
              </a:solidFill>
            </a:endParaRPr>
          </a:p>
          <a:p>
            <a:r>
              <a:rPr lang="ru-RU" altLang="uk-UA" sz="2400">
                <a:solidFill>
                  <a:srgbClr val="FF0000"/>
                </a:solidFill>
              </a:rPr>
              <a:t>Моносомія</a:t>
            </a:r>
            <a:r>
              <a:rPr lang="ru-RU" altLang="uk-UA">
                <a:solidFill>
                  <a:srgbClr val="FFFFFF"/>
                </a:solidFill>
              </a:rPr>
              <a:t> - наявність тільки однієї з двох гомологічних хромосом. </a:t>
            </a:r>
          </a:p>
          <a:p>
            <a:r>
              <a:rPr lang="ru-RU" altLang="uk-UA">
                <a:solidFill>
                  <a:srgbClr val="FFFF00"/>
                </a:solidFill>
              </a:rPr>
              <a:t>При моносом</a:t>
            </a:r>
            <a:r>
              <a:rPr lang="en-US" altLang="uk-UA">
                <a:solidFill>
                  <a:srgbClr val="FFFF00"/>
                </a:solidFill>
              </a:rPr>
              <a:t>i</a:t>
            </a:r>
            <a:r>
              <a:rPr lang="ru-RU" altLang="uk-UA">
                <a:solidFill>
                  <a:srgbClr val="FFFF00"/>
                </a:solidFill>
              </a:rPr>
              <a:t>ї уздовж будь-яких аутосом нормальний розвиток ембріона неможливий. Єдина сумісна з життям моносомия у людини - по хромосомі </a:t>
            </a:r>
            <a:r>
              <a:rPr lang="en-US" altLang="uk-UA">
                <a:solidFill>
                  <a:srgbClr val="FFFF00"/>
                </a:solidFill>
              </a:rPr>
              <a:t>X </a:t>
            </a:r>
            <a:r>
              <a:rPr lang="en-US" altLang="uk-UA">
                <a:solidFill>
                  <a:srgbClr val="FFFFFF"/>
                </a:solidFill>
              </a:rPr>
              <a:t>- </a:t>
            </a:r>
            <a:r>
              <a:rPr lang="ru-RU" altLang="uk-UA">
                <a:solidFill>
                  <a:srgbClr val="FFFFFF"/>
                </a:solidFill>
              </a:rPr>
              <a:t>призводить до розвитку </a:t>
            </a:r>
            <a:r>
              <a:rPr lang="ru-RU" altLang="uk-UA" b="1">
                <a:solidFill>
                  <a:srgbClr val="C00000"/>
                </a:solidFill>
              </a:rPr>
              <a:t>синдрому Шерешевського-Тернера (45, Х0).</a:t>
            </a:r>
          </a:p>
          <a:p>
            <a:endParaRPr lang="ru-RU" altLang="uk-UA" sz="2400">
              <a:solidFill>
                <a:srgbClr val="FF0000"/>
              </a:solidFill>
            </a:endParaRPr>
          </a:p>
          <a:p>
            <a:r>
              <a:rPr lang="ru-RU" altLang="uk-UA" sz="2400">
                <a:solidFill>
                  <a:srgbClr val="FF0000"/>
                </a:solidFill>
              </a:rPr>
              <a:t> Трисомія</a:t>
            </a:r>
            <a:r>
              <a:rPr lang="ru-RU" altLang="uk-UA">
                <a:solidFill>
                  <a:srgbClr val="FFFFFF"/>
                </a:solidFill>
              </a:rPr>
              <a:t> - наявність трьох гомологічних хромосом в каріотипі. </a:t>
            </a:r>
          </a:p>
          <a:p>
            <a:r>
              <a:rPr lang="ru-RU" altLang="uk-UA">
                <a:solidFill>
                  <a:srgbClr val="FFFFFF"/>
                </a:solidFill>
              </a:rPr>
              <a:t>(наприклад, по 21-й парі, що призводить до розвитку </a:t>
            </a:r>
            <a:r>
              <a:rPr lang="ru-RU" altLang="uk-UA" b="1">
                <a:solidFill>
                  <a:srgbClr val="C00000"/>
                </a:solidFill>
              </a:rPr>
              <a:t>синдрому Дауна   </a:t>
            </a:r>
            <a:r>
              <a:rPr lang="ru-RU" altLang="uk-UA">
                <a:solidFill>
                  <a:srgbClr val="FFFFFF"/>
                </a:solidFill>
              </a:rPr>
              <a:t>(47, +21) ; по 18-й парі - </a:t>
            </a:r>
            <a:r>
              <a:rPr lang="ru-RU" altLang="uk-UA" b="1">
                <a:solidFill>
                  <a:srgbClr val="C00000"/>
                </a:solidFill>
              </a:rPr>
              <a:t>синдрому Едвардса </a:t>
            </a:r>
            <a:r>
              <a:rPr lang="ru-RU" altLang="uk-UA">
                <a:solidFill>
                  <a:srgbClr val="FFFFFF"/>
                </a:solidFill>
              </a:rPr>
              <a:t>(+18) ; по 13-й парі - </a:t>
            </a:r>
            <a:r>
              <a:rPr lang="ru-RU" altLang="uk-UA" b="1">
                <a:solidFill>
                  <a:srgbClr val="C00000"/>
                </a:solidFill>
              </a:rPr>
              <a:t>синдрому Патау </a:t>
            </a:r>
            <a:r>
              <a:rPr lang="ru-RU" altLang="uk-UA">
                <a:solidFill>
                  <a:srgbClr val="FFFFFF"/>
                </a:solidFill>
              </a:rPr>
              <a:t>(47, +15) - захворювання, причиною яких є геномні мутації, </a:t>
            </a:r>
            <a:r>
              <a:rPr lang="ru-RU" altLang="uk-UA">
                <a:solidFill>
                  <a:srgbClr val="FFFF00"/>
                </a:solidFill>
              </a:rPr>
              <a:t>також відносяться до категорії хромосомних</a:t>
            </a:r>
            <a:r>
              <a:rPr lang="ru-RU" altLang="uk-UA">
                <a:solidFill>
                  <a:srgbClr val="FFFFFF"/>
                </a:solidFill>
              </a:rPr>
              <a:t>. Їх спадкування не підкоряється законам Менделя.).</a:t>
            </a:r>
          </a:p>
          <a:p>
            <a:endParaRPr lang="ru-RU" altLang="uk-UA">
              <a:solidFill>
                <a:srgbClr val="FFFFFF"/>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323850" y="260350"/>
          <a:ext cx="8424864" cy="6315075"/>
        </p:xfrm>
        <a:graphic>
          <a:graphicData uri="http://schemas.openxmlformats.org/drawingml/2006/table">
            <a:tbl>
              <a:tblPr firstRow="1" bandRow="1">
                <a:tableStyleId>{16D9F66E-5EB9-4882-86FB-DCBF35E3C3E4}</a:tableStyleId>
              </a:tblPr>
              <a:tblGrid>
                <a:gridCol w="2106216"/>
                <a:gridCol w="2106216"/>
                <a:gridCol w="2106216"/>
                <a:gridCol w="2106216"/>
              </a:tblGrid>
              <a:tr h="1224286">
                <a:tc>
                  <a:txBody>
                    <a:bodyPr/>
                    <a:lstStyle/>
                    <a:p>
                      <a:pPr algn="ctr"/>
                      <a:r>
                        <a:rPr lang="ru-RU" sz="1600" dirty="0" err="1" smtClean="0">
                          <a:solidFill>
                            <a:srgbClr val="C00000"/>
                          </a:solidFill>
                        </a:rPr>
                        <a:t>Хромосомні</a:t>
                      </a:r>
                      <a:r>
                        <a:rPr lang="ru-RU" sz="1600" dirty="0" smtClean="0">
                          <a:solidFill>
                            <a:srgbClr val="C00000"/>
                          </a:solidFill>
                        </a:rPr>
                        <a:t> </a:t>
                      </a:r>
                      <a:r>
                        <a:rPr lang="ru-RU" sz="1600" dirty="0" err="1" smtClean="0">
                          <a:solidFill>
                            <a:srgbClr val="C00000"/>
                          </a:solidFill>
                        </a:rPr>
                        <a:t>аномалії</a:t>
                      </a:r>
                      <a:endParaRPr lang="ru-RU" sz="1600" dirty="0">
                        <a:solidFill>
                          <a:srgbClr val="C00000"/>
                        </a:solidFill>
                      </a:endParaRPr>
                    </a:p>
                  </a:txBody>
                  <a:tcPr marL="91439" marR="91439" marT="45726" marB="45726"/>
                </a:tc>
                <a:tc>
                  <a:txBody>
                    <a:bodyPr/>
                    <a:lstStyle/>
                    <a:p>
                      <a:pPr algn="ctr"/>
                      <a:r>
                        <a:rPr lang="ru-RU" sz="1600" dirty="0" err="1" smtClean="0">
                          <a:solidFill>
                            <a:srgbClr val="C00000"/>
                          </a:solidFill>
                        </a:rPr>
                        <a:t>Помилки</a:t>
                      </a:r>
                      <a:r>
                        <a:rPr lang="ru-RU" sz="1600" dirty="0" smtClean="0">
                          <a:solidFill>
                            <a:srgbClr val="C00000"/>
                          </a:solidFill>
                        </a:rPr>
                        <a:t> </a:t>
                      </a:r>
                      <a:r>
                        <a:rPr lang="ru-RU" sz="1600" dirty="0" err="1" smtClean="0">
                          <a:solidFill>
                            <a:srgbClr val="C00000"/>
                          </a:solidFill>
                        </a:rPr>
                        <a:t>мітозу</a:t>
                      </a:r>
                      <a:endParaRPr lang="ru-RU" sz="1600" dirty="0" smtClean="0">
                        <a:solidFill>
                          <a:srgbClr val="C00000"/>
                        </a:solidFill>
                      </a:endParaRPr>
                    </a:p>
                    <a:p>
                      <a:pPr algn="ctr"/>
                      <a:r>
                        <a:rPr lang="ru-RU" sz="1600" dirty="0" smtClean="0">
                          <a:solidFill>
                            <a:srgbClr val="C00000"/>
                          </a:solidFill>
                        </a:rPr>
                        <a:t>-причини </a:t>
                      </a:r>
                      <a:r>
                        <a:rPr lang="ru-RU" sz="1600" dirty="0" err="1" smtClean="0">
                          <a:solidFill>
                            <a:srgbClr val="C00000"/>
                          </a:solidFill>
                        </a:rPr>
                        <a:t>хросомомних</a:t>
                      </a:r>
                      <a:r>
                        <a:rPr lang="ru-RU" sz="1600" dirty="0" smtClean="0">
                          <a:solidFill>
                            <a:srgbClr val="C00000"/>
                          </a:solidFill>
                        </a:rPr>
                        <a:t> </a:t>
                      </a:r>
                      <a:r>
                        <a:rPr lang="ru-RU" sz="1600" dirty="0" err="1" smtClean="0">
                          <a:solidFill>
                            <a:srgbClr val="C00000"/>
                          </a:solidFill>
                        </a:rPr>
                        <a:t>аномалій</a:t>
                      </a:r>
                      <a:endParaRPr lang="ru-RU" sz="1600" dirty="0">
                        <a:solidFill>
                          <a:srgbClr val="C00000"/>
                        </a:solidFill>
                      </a:endParaRPr>
                    </a:p>
                  </a:txBody>
                  <a:tcPr marL="91439" marR="91439" marT="45726" marB="45726"/>
                </a:tc>
                <a:tc>
                  <a:txBody>
                    <a:bodyPr/>
                    <a:lstStyle/>
                    <a:p>
                      <a:pPr algn="ctr"/>
                      <a:r>
                        <a:rPr lang="ru-RU" sz="1600" dirty="0" err="1" smtClean="0">
                          <a:solidFill>
                            <a:srgbClr val="C00000"/>
                          </a:solidFill>
                        </a:rPr>
                        <a:t>Життєздатні</a:t>
                      </a:r>
                      <a:r>
                        <a:rPr lang="ru-RU" sz="1600" dirty="0" smtClean="0">
                          <a:solidFill>
                            <a:srgbClr val="C00000"/>
                          </a:solidFill>
                        </a:rPr>
                        <a:t> </a:t>
                      </a:r>
                      <a:r>
                        <a:rPr lang="ru-RU" sz="1600" dirty="0" err="1" smtClean="0">
                          <a:solidFill>
                            <a:srgbClr val="C00000"/>
                          </a:solidFill>
                        </a:rPr>
                        <a:t>хромосомні</a:t>
                      </a:r>
                      <a:r>
                        <a:rPr lang="ru-RU" sz="1600" dirty="0" smtClean="0">
                          <a:solidFill>
                            <a:srgbClr val="C00000"/>
                          </a:solidFill>
                        </a:rPr>
                        <a:t> </a:t>
                      </a:r>
                      <a:r>
                        <a:rPr lang="ru-RU" sz="1600" dirty="0" err="1" smtClean="0">
                          <a:solidFill>
                            <a:srgbClr val="C00000"/>
                          </a:solidFill>
                        </a:rPr>
                        <a:t>аномалії</a:t>
                      </a:r>
                      <a:endParaRPr lang="ru-RU" sz="1600" dirty="0">
                        <a:solidFill>
                          <a:srgbClr val="C00000"/>
                        </a:solidFill>
                      </a:endParaRPr>
                    </a:p>
                  </a:txBody>
                  <a:tcPr marL="91439" marR="91439" marT="45726" marB="45726"/>
                </a:tc>
                <a:tc>
                  <a:txBody>
                    <a:bodyPr/>
                    <a:lstStyle/>
                    <a:p>
                      <a:pPr algn="ctr"/>
                      <a:r>
                        <a:rPr lang="ru-RU" sz="1600" dirty="0" err="1" smtClean="0">
                          <a:solidFill>
                            <a:srgbClr val="C00000"/>
                          </a:solidFill>
                        </a:rPr>
                        <a:t>Летальні</a:t>
                      </a:r>
                      <a:r>
                        <a:rPr lang="ru-RU" sz="1600" dirty="0" smtClean="0">
                          <a:solidFill>
                            <a:srgbClr val="C00000"/>
                          </a:solidFill>
                        </a:rPr>
                        <a:t> </a:t>
                      </a:r>
                      <a:r>
                        <a:rPr lang="ru-RU" sz="1600" dirty="0" err="1" smtClean="0">
                          <a:solidFill>
                            <a:srgbClr val="C00000"/>
                          </a:solidFill>
                        </a:rPr>
                        <a:t>хромосомні</a:t>
                      </a:r>
                      <a:r>
                        <a:rPr lang="ru-RU" sz="1600" dirty="0" smtClean="0">
                          <a:solidFill>
                            <a:srgbClr val="C00000"/>
                          </a:solidFill>
                        </a:rPr>
                        <a:t> </a:t>
                      </a:r>
                      <a:r>
                        <a:rPr lang="ru-RU" sz="1600" dirty="0" err="1" smtClean="0">
                          <a:solidFill>
                            <a:srgbClr val="C00000"/>
                          </a:solidFill>
                        </a:rPr>
                        <a:t>аномалії</a:t>
                      </a:r>
                      <a:endParaRPr lang="ru-RU" sz="1600" dirty="0">
                        <a:solidFill>
                          <a:srgbClr val="C00000"/>
                        </a:solidFill>
                      </a:endParaRPr>
                    </a:p>
                  </a:txBody>
                  <a:tcPr marL="91439" marR="91439" marT="45726" marB="45726"/>
                </a:tc>
              </a:tr>
              <a:tr h="1371769">
                <a:tc>
                  <a:txBody>
                    <a:bodyPr/>
                    <a:lstStyle/>
                    <a:p>
                      <a:pPr algn="ctr"/>
                      <a:endParaRPr lang="ru-RU" sz="1600" b="1" dirty="0" smtClean="0"/>
                    </a:p>
                    <a:p>
                      <a:pPr algn="ctr"/>
                      <a:r>
                        <a:rPr lang="ru-RU" sz="1600" b="1" dirty="0" err="1" smtClean="0"/>
                        <a:t>Трисомії</a:t>
                      </a:r>
                      <a:endParaRPr lang="ru-RU" sz="1600" b="1" dirty="0" smtClean="0"/>
                    </a:p>
                    <a:p>
                      <a:pPr algn="ctr"/>
                      <a:r>
                        <a:rPr lang="ru-RU" sz="1600" b="1" dirty="0" smtClean="0"/>
                        <a:t>(47, +?)</a:t>
                      </a:r>
                      <a:endParaRPr lang="ru-RU" sz="1600" b="1" dirty="0"/>
                    </a:p>
                  </a:txBody>
                  <a:tcPr marL="91439" marR="91439" marT="45726" marB="45726"/>
                </a:tc>
                <a:tc>
                  <a:txBody>
                    <a:bodyPr/>
                    <a:lstStyle/>
                    <a:p>
                      <a:pPr algn="ctr"/>
                      <a:endParaRPr lang="ru-RU" sz="1600" dirty="0" smtClean="0"/>
                    </a:p>
                    <a:p>
                      <a:pPr algn="ctr"/>
                      <a:r>
                        <a:rPr lang="ru-RU" sz="1600" dirty="0" err="1" smtClean="0"/>
                        <a:t>хроматидне</a:t>
                      </a:r>
                      <a:r>
                        <a:rPr lang="ru-RU" sz="1600" dirty="0" smtClean="0"/>
                        <a:t> </a:t>
                      </a:r>
                      <a:r>
                        <a:rPr lang="ru-RU" sz="1600" dirty="0" err="1" smtClean="0"/>
                        <a:t>нерозходження</a:t>
                      </a:r>
                      <a:endParaRPr lang="ru-RU" sz="1600" dirty="0"/>
                    </a:p>
                  </a:txBody>
                  <a:tcPr marL="91439" marR="91439" marT="45726" marB="45726"/>
                </a:tc>
                <a:tc>
                  <a:txBody>
                    <a:bodyPr/>
                    <a:lstStyle/>
                    <a:p>
                      <a:pPr algn="ctr"/>
                      <a:r>
                        <a:rPr lang="ru-RU" sz="1200" dirty="0" smtClean="0"/>
                        <a:t> 47, ХХХ</a:t>
                      </a:r>
                    </a:p>
                    <a:p>
                      <a:pPr algn="ctr"/>
                      <a:r>
                        <a:rPr lang="ru-RU" sz="1200" dirty="0" smtClean="0"/>
                        <a:t> 47, </a:t>
                      </a:r>
                      <a:r>
                        <a:rPr lang="en-US" sz="1200" dirty="0" smtClean="0"/>
                        <a:t>XXY</a:t>
                      </a:r>
                    </a:p>
                    <a:p>
                      <a:pPr algn="ctr"/>
                      <a:r>
                        <a:rPr lang="en-US" sz="1200" dirty="0" smtClean="0"/>
                        <a:t> 47, XYY</a:t>
                      </a:r>
                    </a:p>
                    <a:p>
                      <a:pPr algn="ctr"/>
                      <a:r>
                        <a:rPr lang="en-US" sz="1200" dirty="0" smtClean="0"/>
                        <a:t> 47, XX (XY), + 21</a:t>
                      </a:r>
                    </a:p>
                    <a:p>
                      <a:pPr algn="ctr"/>
                      <a:r>
                        <a:rPr lang="en-US" sz="1200" dirty="0" smtClean="0"/>
                        <a:t> 47, XX (XY), + 13</a:t>
                      </a:r>
                    </a:p>
                    <a:p>
                      <a:pPr algn="ctr"/>
                      <a:r>
                        <a:rPr lang="en-US" sz="1200" dirty="0" smtClean="0"/>
                        <a:t> 47, XX (XY) +</a:t>
                      </a:r>
                      <a:r>
                        <a:rPr lang="ru-RU" sz="1200" dirty="0" smtClean="0"/>
                        <a:t> </a:t>
                      </a:r>
                      <a:r>
                        <a:rPr lang="en-US" sz="1200" dirty="0" smtClean="0"/>
                        <a:t>18</a:t>
                      </a:r>
                    </a:p>
                    <a:p>
                      <a:pPr algn="ctr"/>
                      <a:r>
                        <a:rPr lang="en-US" sz="1200" dirty="0" smtClean="0"/>
                        <a:t>47, XX (XY), + 8</a:t>
                      </a:r>
                      <a:endParaRPr lang="ru-RU" sz="1200" dirty="0"/>
                    </a:p>
                  </a:txBody>
                  <a:tcPr marL="91439" marR="91439" marT="45726" marB="45726"/>
                </a:tc>
                <a:tc>
                  <a:txBody>
                    <a:bodyPr/>
                    <a:lstStyle/>
                    <a:p>
                      <a:pPr algn="ctr"/>
                      <a:endParaRPr lang="ru-RU" sz="1600" dirty="0" smtClean="0"/>
                    </a:p>
                    <a:p>
                      <a:pPr algn="ctr"/>
                      <a:r>
                        <a:rPr lang="ru-RU" sz="1600" dirty="0" err="1" smtClean="0"/>
                        <a:t>Всі</a:t>
                      </a:r>
                      <a:r>
                        <a:rPr lang="ru-RU" sz="1600" dirty="0" smtClean="0"/>
                        <a:t> </a:t>
                      </a:r>
                      <a:r>
                        <a:rPr lang="ru-RU" sz="1600" dirty="0" err="1" smtClean="0"/>
                        <a:t>інші</a:t>
                      </a:r>
                      <a:r>
                        <a:rPr lang="ru-RU" sz="1600" dirty="0" smtClean="0"/>
                        <a:t> </a:t>
                      </a:r>
                      <a:r>
                        <a:rPr lang="ru-RU" sz="1600" dirty="0" err="1" smtClean="0"/>
                        <a:t>аутосомні</a:t>
                      </a:r>
                      <a:r>
                        <a:rPr lang="ru-RU" sz="1600" dirty="0" smtClean="0"/>
                        <a:t> </a:t>
                      </a:r>
                      <a:r>
                        <a:rPr lang="ru-RU" sz="1600" dirty="0" err="1" smtClean="0"/>
                        <a:t>трисомії</a:t>
                      </a:r>
                      <a:endParaRPr lang="ru-RU" sz="1600" dirty="0"/>
                    </a:p>
                  </a:txBody>
                  <a:tcPr marL="91439" marR="91439" marT="45726" marB="45726"/>
                </a:tc>
              </a:tr>
              <a:tr h="1310802">
                <a:tc>
                  <a:txBody>
                    <a:bodyPr/>
                    <a:lstStyle/>
                    <a:p>
                      <a:pPr algn="ctr"/>
                      <a:endParaRPr lang="ru-RU" sz="1600" dirty="0" smtClean="0"/>
                    </a:p>
                    <a:p>
                      <a:pPr algn="ctr"/>
                      <a:r>
                        <a:rPr lang="ru-RU" sz="1600" dirty="0" err="1" smtClean="0"/>
                        <a:t>Моносомії</a:t>
                      </a:r>
                      <a:endParaRPr lang="ru-RU" sz="1600" dirty="0" smtClean="0"/>
                    </a:p>
                    <a:p>
                      <a:pPr algn="ctr"/>
                      <a:r>
                        <a:rPr lang="ru-RU" sz="1600" dirty="0" smtClean="0"/>
                        <a:t>(45, -?)</a:t>
                      </a:r>
                      <a:endParaRPr lang="ru-RU" sz="1600" dirty="0"/>
                    </a:p>
                  </a:txBody>
                  <a:tcPr marL="91439" marR="91439" marT="45726" marB="45726"/>
                </a:tc>
                <a:tc>
                  <a:txBody>
                    <a:bodyPr/>
                    <a:lstStyle/>
                    <a:p>
                      <a:pPr algn="ctr"/>
                      <a:r>
                        <a:rPr lang="ru-RU" sz="1600" dirty="0" err="1" smtClean="0"/>
                        <a:t>хроматидне</a:t>
                      </a:r>
                      <a:r>
                        <a:rPr lang="ru-RU" sz="1600" dirty="0" smtClean="0"/>
                        <a:t> </a:t>
                      </a:r>
                      <a:r>
                        <a:rPr lang="ru-RU" sz="1600" dirty="0" err="1" smtClean="0"/>
                        <a:t>нерозходження</a:t>
                      </a:r>
                      <a:endParaRPr lang="ru-RU" sz="1600" dirty="0" smtClean="0"/>
                    </a:p>
                    <a:p>
                      <a:pPr algn="ctr"/>
                      <a:endParaRPr lang="ru-RU" sz="1600" dirty="0" smtClean="0"/>
                    </a:p>
                    <a:p>
                      <a:pPr algn="ctr"/>
                      <a:r>
                        <a:rPr lang="ru-RU" sz="1600" dirty="0" err="1" smtClean="0"/>
                        <a:t>анафазне</a:t>
                      </a:r>
                      <a:r>
                        <a:rPr lang="ru-RU" sz="1600" dirty="0" smtClean="0"/>
                        <a:t> </a:t>
                      </a:r>
                      <a:r>
                        <a:rPr lang="ru-RU" sz="1600" dirty="0" err="1" smtClean="0"/>
                        <a:t>відставання</a:t>
                      </a:r>
                      <a:endParaRPr lang="ru-RU" sz="1600" dirty="0"/>
                    </a:p>
                  </a:txBody>
                  <a:tcPr marL="91439" marR="91439" marT="45726" marB="45726"/>
                </a:tc>
                <a:tc>
                  <a:txBody>
                    <a:bodyPr/>
                    <a:lstStyle/>
                    <a:p>
                      <a:pPr algn="ctr"/>
                      <a:endParaRPr lang="ru-RU" sz="1600" dirty="0" smtClean="0"/>
                    </a:p>
                    <a:p>
                      <a:pPr algn="ctr"/>
                      <a:endParaRPr lang="ru-RU" sz="1600" dirty="0" smtClean="0"/>
                    </a:p>
                    <a:p>
                      <a:pPr algn="ctr"/>
                      <a:r>
                        <a:rPr lang="ru-RU" sz="1600" dirty="0" smtClean="0"/>
                        <a:t>45, X</a:t>
                      </a:r>
                    </a:p>
                  </a:txBody>
                  <a:tcPr marL="91439" marR="91439" marT="45726" marB="4572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t>Все </a:t>
                      </a:r>
                      <a:r>
                        <a:rPr lang="ru-RU" sz="1600" dirty="0" err="1" smtClean="0"/>
                        <a:t>аутосомні</a:t>
                      </a:r>
                      <a:r>
                        <a:rPr lang="ru-RU" sz="1600" dirty="0" smtClean="0"/>
                        <a:t> </a:t>
                      </a:r>
                      <a:r>
                        <a:rPr lang="ru-RU" sz="1600" dirty="0" err="1" smtClean="0"/>
                        <a:t>моносомии</a:t>
                      </a:r>
                      <a:endParaRPr lang="ru-RU" sz="1600" dirty="0" smtClean="0"/>
                    </a:p>
                    <a:p>
                      <a:pPr algn="ctr"/>
                      <a:endParaRPr lang="ru-RU" sz="1600" dirty="0"/>
                    </a:p>
                  </a:txBody>
                  <a:tcPr marL="91439" marR="91439" marT="45726" marB="45726"/>
                </a:tc>
              </a:tr>
              <a:tr h="1310802">
                <a:tc>
                  <a:txBody>
                    <a:bodyPr/>
                    <a:lstStyle/>
                    <a:p>
                      <a:pPr algn="ctr"/>
                      <a:endParaRPr lang="ru-RU" sz="1600" dirty="0" smtClean="0"/>
                    </a:p>
                    <a:p>
                      <a:pPr algn="ctr"/>
                      <a:endParaRPr lang="ru-RU" sz="1600" dirty="0" smtClean="0"/>
                    </a:p>
                    <a:p>
                      <a:pPr algn="ctr"/>
                      <a:r>
                        <a:rPr lang="en-US" sz="1600" dirty="0" err="1" smtClean="0"/>
                        <a:t>i</a:t>
                      </a:r>
                      <a:r>
                        <a:rPr lang="en-US" sz="1600" dirty="0" smtClean="0"/>
                        <a:t> (? p)</a:t>
                      </a:r>
                    </a:p>
                    <a:p>
                      <a:pPr algn="ctr"/>
                      <a:endParaRPr lang="en-US" sz="1600" dirty="0" smtClean="0"/>
                    </a:p>
                  </a:txBody>
                  <a:tcPr marL="91439" marR="91439" marT="45726" marB="45726"/>
                </a:tc>
                <a:tc>
                  <a:txBody>
                    <a:bodyPr/>
                    <a:lstStyle/>
                    <a:p>
                      <a:pPr algn="ctr"/>
                      <a:endParaRPr lang="ru-RU" sz="1600" dirty="0" smtClean="0"/>
                    </a:p>
                    <a:p>
                      <a:pPr algn="ctr"/>
                      <a:endParaRPr lang="ru-RU" sz="1600" dirty="0" smtClean="0"/>
                    </a:p>
                    <a:p>
                      <a:pPr algn="ctr"/>
                      <a:r>
                        <a:rPr lang="ru-RU" sz="1600" dirty="0" err="1" smtClean="0"/>
                        <a:t>поперечне</a:t>
                      </a:r>
                      <a:endParaRPr lang="ru-RU" sz="1600" dirty="0" smtClean="0"/>
                    </a:p>
                    <a:p>
                      <a:pPr algn="ctr"/>
                      <a:endParaRPr lang="ru-RU" sz="1200" dirty="0" smtClean="0"/>
                    </a:p>
                    <a:p>
                      <a:pPr algn="ctr"/>
                      <a:r>
                        <a:rPr lang="ru-RU" sz="1600" dirty="0" smtClean="0"/>
                        <a:t> </a:t>
                      </a:r>
                      <a:r>
                        <a:rPr lang="ru-RU" sz="1600" dirty="0" err="1" smtClean="0"/>
                        <a:t>розщеплення</a:t>
                      </a:r>
                      <a:endParaRPr lang="ru-RU" sz="1600" dirty="0" smtClean="0"/>
                    </a:p>
                    <a:p>
                      <a:pPr algn="ctr"/>
                      <a:endParaRPr lang="ru-RU" sz="200" dirty="0"/>
                    </a:p>
                  </a:txBody>
                  <a:tcPr marL="91439" marR="91439" marT="45726" marB="45726">
                    <a:lnB w="12700" cap="flat" cmpd="sng" algn="ctr">
                      <a:solidFill>
                        <a:schemeClr val="tx1"/>
                      </a:solidFill>
                      <a:prstDash val="solid"/>
                      <a:round/>
                      <a:headEnd type="none" w="med" len="med"/>
                      <a:tailEnd type="none" w="med" len="med"/>
                    </a:lnB>
                  </a:tcPr>
                </a:tc>
                <a:tc>
                  <a:txBody>
                    <a:bodyPr/>
                    <a:lstStyle/>
                    <a:p>
                      <a:pPr algn="ctr"/>
                      <a:endParaRPr lang="ru-RU" sz="1600" dirty="0" smtClean="0"/>
                    </a:p>
                    <a:p>
                      <a:pPr algn="ctr"/>
                      <a:endParaRPr lang="ru-RU" sz="1600" dirty="0" smtClean="0"/>
                    </a:p>
                    <a:p>
                      <a:pPr algn="ctr"/>
                      <a:r>
                        <a:rPr lang="ru-RU" sz="1600" dirty="0" smtClean="0"/>
                        <a:t>46, </a:t>
                      </a:r>
                      <a:r>
                        <a:rPr lang="en-US" sz="1600" dirty="0" smtClean="0"/>
                        <a:t>X, </a:t>
                      </a:r>
                      <a:r>
                        <a:rPr lang="en-US" sz="1600" dirty="0" err="1" smtClean="0"/>
                        <a:t>i</a:t>
                      </a:r>
                      <a:r>
                        <a:rPr lang="en-US" sz="1600" dirty="0" smtClean="0"/>
                        <a:t> (</a:t>
                      </a:r>
                      <a:r>
                        <a:rPr lang="en-US" sz="1600" dirty="0" err="1" smtClean="0"/>
                        <a:t>xp</a:t>
                      </a:r>
                      <a:r>
                        <a:rPr lang="en-US" sz="1600" dirty="0" smtClean="0"/>
                        <a:t>)</a:t>
                      </a:r>
                    </a:p>
                    <a:p>
                      <a:pPr algn="ctr"/>
                      <a:r>
                        <a:rPr lang="en-US" sz="1600" dirty="0" smtClean="0"/>
                        <a:t>46, X, </a:t>
                      </a:r>
                      <a:r>
                        <a:rPr lang="en-US" sz="1600" dirty="0" err="1" smtClean="0"/>
                        <a:t>i</a:t>
                      </a:r>
                      <a:r>
                        <a:rPr lang="en-US" sz="1600" dirty="0" smtClean="0"/>
                        <a:t> (</a:t>
                      </a:r>
                      <a:r>
                        <a:rPr lang="en-US" sz="1600" dirty="0" err="1" smtClean="0"/>
                        <a:t>Yp</a:t>
                      </a:r>
                      <a:r>
                        <a:rPr lang="en-US" sz="1600" dirty="0" smtClean="0"/>
                        <a:t>)</a:t>
                      </a:r>
                    </a:p>
                    <a:p>
                      <a:pPr algn="ctr"/>
                      <a:endParaRPr lang="ru-RU" sz="1600" dirty="0"/>
                    </a:p>
                  </a:txBody>
                  <a:tcPr marL="91439" marR="91439" marT="45726" marB="45726"/>
                </a:tc>
                <a:tc>
                  <a:txBody>
                    <a:bodyPr/>
                    <a:lstStyle/>
                    <a:p>
                      <a:pPr algn="ctr"/>
                      <a:endParaRPr lang="ru-RU" sz="1600" dirty="0" smtClean="0"/>
                    </a:p>
                    <a:p>
                      <a:pPr algn="ctr"/>
                      <a:r>
                        <a:rPr lang="ru-RU" sz="1600" dirty="0" err="1" smtClean="0"/>
                        <a:t>Всі</a:t>
                      </a:r>
                      <a:r>
                        <a:rPr lang="ru-RU" sz="1600" dirty="0" smtClean="0"/>
                        <a:t> </a:t>
                      </a:r>
                      <a:r>
                        <a:rPr lang="ru-RU" sz="1600" dirty="0" err="1" smtClean="0"/>
                        <a:t>інші</a:t>
                      </a:r>
                      <a:r>
                        <a:rPr lang="ru-RU" sz="1600" dirty="0" smtClean="0"/>
                        <a:t> </a:t>
                      </a:r>
                      <a:r>
                        <a:rPr lang="ru-RU" sz="1600" dirty="0" err="1" smtClean="0"/>
                        <a:t>аномалії</a:t>
                      </a:r>
                      <a:endParaRPr lang="ru-RU" sz="1600" dirty="0" smtClean="0"/>
                    </a:p>
                    <a:p>
                      <a:pPr algn="ctr"/>
                      <a:r>
                        <a:rPr lang="ru-RU" sz="1600" dirty="0" smtClean="0"/>
                        <a:t>46, </a:t>
                      </a:r>
                      <a:r>
                        <a:rPr lang="en-US" sz="1600" dirty="0" smtClean="0"/>
                        <a:t>XX (XY), </a:t>
                      </a:r>
                      <a:r>
                        <a:rPr lang="en-US" sz="1600" dirty="0" err="1" smtClean="0"/>
                        <a:t>i</a:t>
                      </a:r>
                      <a:r>
                        <a:rPr lang="en-US" sz="1600" dirty="0" smtClean="0"/>
                        <a:t> (p)</a:t>
                      </a:r>
                      <a:endParaRPr lang="ru-RU" sz="1600" dirty="0" smtClean="0"/>
                    </a:p>
                    <a:p>
                      <a:pPr algn="ctr"/>
                      <a:endParaRPr lang="ru-RU" sz="1600" dirty="0"/>
                    </a:p>
                  </a:txBody>
                  <a:tcPr marL="91439" marR="91439" marT="45726" marB="45726"/>
                </a:tc>
              </a:tr>
              <a:tr h="1097416">
                <a:tc>
                  <a:txBody>
                    <a:bodyPr/>
                    <a:lstStyle/>
                    <a:p>
                      <a:pPr algn="ctr"/>
                      <a:r>
                        <a:rPr lang="en-US" sz="1600" dirty="0" err="1" smtClean="0"/>
                        <a:t>i</a:t>
                      </a:r>
                      <a:r>
                        <a:rPr lang="en-US" sz="1600" dirty="0" smtClean="0"/>
                        <a:t>(?q)	</a:t>
                      </a:r>
                    </a:p>
                    <a:p>
                      <a:pPr algn="ctr"/>
                      <a:r>
                        <a:rPr lang="en-US" sz="1600" dirty="0" smtClean="0"/>
                        <a:t>	</a:t>
                      </a:r>
                    </a:p>
                    <a:p>
                      <a:pPr algn="ctr"/>
                      <a:r>
                        <a:rPr lang="en-US" sz="1600" dirty="0" smtClean="0"/>
                        <a:t> </a:t>
                      </a:r>
                      <a:endParaRPr lang="ru-RU" sz="1600" dirty="0"/>
                    </a:p>
                  </a:txBody>
                  <a:tcPr marL="91439" marR="91439" marT="45726" marB="45726"/>
                </a:tc>
                <a:tc>
                  <a:txBody>
                    <a:bodyPr/>
                    <a:lstStyle/>
                    <a:p>
                      <a:pPr algn="ctr"/>
                      <a:r>
                        <a:rPr lang="ru-RU" sz="1600" dirty="0" err="1" smtClean="0"/>
                        <a:t>центромери</a:t>
                      </a:r>
                      <a:endParaRPr lang="ru-RU" sz="1600" dirty="0" smtClean="0"/>
                    </a:p>
                    <a:p>
                      <a:pPr algn="ctr"/>
                      <a:endParaRPr lang="ru-RU" sz="1600" dirty="0" smtClean="0"/>
                    </a:p>
                    <a:p>
                      <a:pPr algn="ctr"/>
                      <a:endParaRPr lang="ru-RU" sz="1600" dirty="0"/>
                    </a:p>
                  </a:txBody>
                  <a:tcPr marL="91439" marR="91439" marT="45726" marB="45726">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46,X,i(</a:t>
                      </a:r>
                      <a:r>
                        <a:rPr lang="en-US" sz="1200" dirty="0" err="1" smtClean="0"/>
                        <a:t>Xq</a:t>
                      </a:r>
                      <a:r>
                        <a:rPr lang="en-US" sz="1200" dirty="0" smtClean="0"/>
                        <a:t>)</a:t>
                      </a:r>
                    </a:p>
                    <a:p>
                      <a:pPr algn="ctr"/>
                      <a:r>
                        <a:rPr lang="en-US" sz="1200" dirty="0" smtClean="0"/>
                        <a:t>46,Xi(</a:t>
                      </a:r>
                      <a:r>
                        <a:rPr lang="en-US" sz="1200" dirty="0" err="1" smtClean="0"/>
                        <a:t>Yq</a:t>
                      </a:r>
                      <a:r>
                        <a:rPr lang="en-US" sz="1200" dirty="0" smtClean="0"/>
                        <a:t>)</a:t>
                      </a:r>
                    </a:p>
                    <a:p>
                      <a:pPr algn="ctr"/>
                      <a:r>
                        <a:rPr lang="en-US" sz="1200" dirty="0" smtClean="0"/>
                        <a:t>46,XX(XY),</a:t>
                      </a:r>
                      <a:r>
                        <a:rPr lang="en-US" sz="1200" dirty="0" err="1" smtClean="0"/>
                        <a:t>i</a:t>
                      </a:r>
                      <a:r>
                        <a:rPr lang="en-US" sz="1200" dirty="0" smtClean="0"/>
                        <a:t>(</a:t>
                      </a:r>
                      <a:r>
                        <a:rPr lang="en-US" sz="1200" dirty="0" err="1" smtClean="0"/>
                        <a:t>Dq</a:t>
                      </a:r>
                      <a:r>
                        <a:rPr lang="en-US" sz="1200" dirty="0" smtClean="0"/>
                        <a:t>)</a:t>
                      </a:r>
                    </a:p>
                    <a:p>
                      <a:pPr algn="ctr"/>
                      <a:r>
                        <a:rPr lang="en-US" sz="1200" dirty="0" smtClean="0"/>
                        <a:t>46,XX(XY),</a:t>
                      </a:r>
                      <a:r>
                        <a:rPr lang="en-US" sz="1200" dirty="0" err="1" smtClean="0"/>
                        <a:t>i</a:t>
                      </a:r>
                      <a:r>
                        <a:rPr lang="en-US" sz="1200" dirty="0" smtClean="0"/>
                        <a:t>(</a:t>
                      </a:r>
                      <a:r>
                        <a:rPr lang="en-US" sz="1200" dirty="0" err="1" smtClean="0"/>
                        <a:t>Gq</a:t>
                      </a:r>
                      <a:r>
                        <a:rPr lang="en-US" sz="1200" dirty="0" smtClean="0"/>
                        <a:t>)</a:t>
                      </a:r>
                      <a:endParaRPr lang="ru-RU" sz="1400" dirty="0"/>
                    </a:p>
                  </a:txBody>
                  <a:tcPr marL="91439" marR="91439" marT="45726" marB="4572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err="1" smtClean="0"/>
                        <a:t>Всі</a:t>
                      </a:r>
                      <a:r>
                        <a:rPr lang="ru-RU" sz="1600" dirty="0" smtClean="0"/>
                        <a:t> </a:t>
                      </a:r>
                      <a:r>
                        <a:rPr lang="ru-RU" sz="1600" dirty="0" err="1" smtClean="0"/>
                        <a:t>інші</a:t>
                      </a:r>
                      <a:r>
                        <a:rPr lang="ru-RU" sz="1600" dirty="0" smtClean="0"/>
                        <a:t> </a:t>
                      </a:r>
                      <a:r>
                        <a:rPr lang="ru-RU" sz="1600" dirty="0" err="1" smtClean="0"/>
                        <a:t>аномалії</a:t>
                      </a:r>
                      <a:endParaRPr lang="ru-RU" sz="1600" dirty="0" smtClean="0"/>
                    </a:p>
                    <a:p>
                      <a:pPr algn="ctr"/>
                      <a:r>
                        <a:rPr lang="ru-RU" sz="1600" dirty="0" smtClean="0"/>
                        <a:t>46,</a:t>
                      </a:r>
                      <a:r>
                        <a:rPr lang="en-US" sz="1600" dirty="0" smtClean="0"/>
                        <a:t>XX(XY),</a:t>
                      </a:r>
                      <a:r>
                        <a:rPr lang="en-US" sz="1600" dirty="0" err="1" smtClean="0"/>
                        <a:t>i</a:t>
                      </a:r>
                      <a:r>
                        <a:rPr lang="en-US" sz="1600" dirty="0" smtClean="0"/>
                        <a:t>(q)</a:t>
                      </a:r>
                      <a:endParaRPr lang="ru-RU" sz="1600" dirty="0" smtClean="0"/>
                    </a:p>
                    <a:p>
                      <a:pPr algn="ctr"/>
                      <a:endParaRPr lang="ru-RU" sz="1800" dirty="0"/>
                    </a:p>
                  </a:txBody>
                  <a:tcPr marL="91439" marR="91439" marT="45726" marB="45726"/>
                </a:tc>
              </a:tr>
            </a:tbl>
          </a:graphicData>
        </a:graphic>
      </p:graphicFrame>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p:txBody>
          <a:bodyPr/>
          <a:lstStyle/>
          <a:p>
            <a:pPr algn="ctr" eaLnBrk="1" hangingPunct="1"/>
            <a:r>
              <a:rPr lang="uk-UA" smtClean="0">
                <a:latin typeface="Arial" charset="0"/>
              </a:rPr>
              <a:t>План</a:t>
            </a:r>
            <a:endParaRPr lang="ru-RU" smtClean="0">
              <a:latin typeface="Arial" charset="0"/>
            </a:endParaRPr>
          </a:p>
        </p:txBody>
      </p:sp>
      <p:sp>
        <p:nvSpPr>
          <p:cNvPr id="60418" name="Rectangle 3"/>
          <p:cNvSpPr>
            <a:spLocks noGrp="1"/>
          </p:cNvSpPr>
          <p:nvPr>
            <p:ph type="body" idx="4294967295"/>
          </p:nvPr>
        </p:nvSpPr>
        <p:spPr/>
        <p:txBody>
          <a:bodyPr/>
          <a:lstStyle/>
          <a:p>
            <a:pPr eaLnBrk="1" hangingPunct="1"/>
            <a:r>
              <a:rPr lang="uk-UA" b="1" smtClean="0">
                <a:latin typeface="Arial" charset="0"/>
              </a:rPr>
              <a:t>1. Генотипна (спадкова) мінливість</a:t>
            </a:r>
          </a:p>
          <a:p>
            <a:pPr eaLnBrk="1" hangingPunct="1"/>
            <a:r>
              <a:rPr lang="uk-UA" b="1" smtClean="0">
                <a:latin typeface="Arial" charset="0"/>
              </a:rPr>
              <a:t>2. Мутаційна мінливість</a:t>
            </a:r>
          </a:p>
          <a:p>
            <a:pPr eaLnBrk="1" hangingPunct="1"/>
            <a:r>
              <a:rPr lang="uk-UA" b="1" smtClean="0">
                <a:latin typeface="Arial" charset="0"/>
              </a:rPr>
              <a:t>3. Мутагени</a:t>
            </a:r>
          </a:p>
          <a:p>
            <a:pPr eaLnBrk="1" hangingPunct="1"/>
            <a:r>
              <a:rPr lang="uk-UA" b="1" smtClean="0">
                <a:latin typeface="Arial" charset="0"/>
              </a:rPr>
              <a:t>4. Мутагенез і репарація ДНК</a:t>
            </a:r>
          </a:p>
          <a:p>
            <a:pPr eaLnBrk="1" hangingPunct="1"/>
            <a:r>
              <a:rPr lang="uk-UA" b="1" smtClean="0">
                <a:latin typeface="Arial" charset="0"/>
              </a:rPr>
              <a:t>5. Генетичний </a:t>
            </a:r>
            <a:r>
              <a:rPr lang="ru-RU" b="1" smtClean="0">
                <a:latin typeface="Arial" charset="0"/>
              </a:rPr>
              <a:t>тягар</a:t>
            </a:r>
          </a:p>
          <a:p>
            <a:pPr eaLnBrk="1" hangingPunct="1"/>
            <a:r>
              <a:rPr lang="uk-UA" b="1" smtClean="0">
                <a:latin typeface="Arial" charset="0"/>
              </a:rPr>
              <a:t>6. Комбінативна мінливість</a:t>
            </a:r>
            <a:endParaRPr lang="ru-RU" b="1" smtClean="0">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p:cNvSpPr txBox="1">
            <a:spLocks noChangeArrowheads="1"/>
          </p:cNvSpPr>
          <p:nvPr/>
        </p:nvSpPr>
        <p:spPr bwMode="auto">
          <a:xfrm>
            <a:off x="971550" y="549275"/>
            <a:ext cx="6913563" cy="584200"/>
          </a:xfrm>
          <a:prstGeom prst="rect">
            <a:avLst/>
          </a:prstGeom>
          <a:noFill/>
          <a:ln w="9525">
            <a:noFill/>
            <a:miter lim="800000"/>
            <a:headEnd/>
            <a:tailEnd/>
          </a:ln>
        </p:spPr>
        <p:txBody>
          <a:bodyPr>
            <a:spAutoFit/>
          </a:bodyPr>
          <a:lstStyle/>
          <a:p>
            <a:pPr algn="ctr"/>
            <a:r>
              <a:rPr lang="uk-UA" sz="3200" b="1">
                <a:solidFill>
                  <a:srgbClr val="000000"/>
                </a:solidFill>
                <a:latin typeface="Times New Roman" pitchFamily="18" charset="0"/>
                <a:cs typeface="Times New Roman" pitchFamily="18" charset="0"/>
              </a:rPr>
              <a:t>Генетичний тягар</a:t>
            </a:r>
            <a:endParaRPr lang="ru-RU" sz="3200" b="1">
              <a:solidFill>
                <a:srgbClr val="000000"/>
              </a:solidFill>
              <a:latin typeface="Times New Roman" pitchFamily="18" charset="0"/>
              <a:cs typeface="Times New Roman" pitchFamily="18" charset="0"/>
            </a:endParaRPr>
          </a:p>
        </p:txBody>
      </p:sp>
      <p:cxnSp>
        <p:nvCxnSpPr>
          <p:cNvPr id="13" name="Прямая соединительная линия 12"/>
          <p:cNvCxnSpPr/>
          <p:nvPr/>
        </p:nvCxnSpPr>
        <p:spPr>
          <a:xfrm>
            <a:off x="4356100" y="1052513"/>
            <a:ext cx="0" cy="42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1403350" y="1484313"/>
            <a:ext cx="2952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356100" y="1484313"/>
            <a:ext cx="2736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403350" y="1484313"/>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7092950" y="1484313"/>
            <a:ext cx="0"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55" name="TextBox 27"/>
          <p:cNvSpPr txBox="1">
            <a:spLocks noChangeArrowheads="1"/>
          </p:cNvSpPr>
          <p:nvPr/>
        </p:nvSpPr>
        <p:spPr bwMode="auto">
          <a:xfrm>
            <a:off x="539750" y="1844675"/>
            <a:ext cx="2016125" cy="369888"/>
          </a:xfrm>
          <a:prstGeom prst="rect">
            <a:avLst/>
          </a:prstGeom>
          <a:noFill/>
          <a:ln w="9525">
            <a:noFill/>
            <a:miter lim="800000"/>
            <a:headEnd/>
            <a:tailEnd/>
          </a:ln>
        </p:spPr>
        <p:txBody>
          <a:bodyPr>
            <a:spAutoFit/>
          </a:bodyPr>
          <a:lstStyle/>
          <a:p>
            <a:r>
              <a:rPr lang="uk-UA" b="1">
                <a:solidFill>
                  <a:srgbClr val="000000"/>
                </a:solidFill>
                <a:latin typeface="Constantia" pitchFamily="18" charset="0"/>
              </a:rPr>
              <a:t>Сегрегаційний</a:t>
            </a:r>
            <a:endParaRPr lang="ru-RU" b="1">
              <a:solidFill>
                <a:srgbClr val="000000"/>
              </a:solidFill>
              <a:latin typeface="Constantia" pitchFamily="18" charset="0"/>
            </a:endParaRPr>
          </a:p>
        </p:txBody>
      </p:sp>
      <p:sp>
        <p:nvSpPr>
          <p:cNvPr id="78856" name="TextBox 28"/>
          <p:cNvSpPr txBox="1">
            <a:spLocks noChangeArrowheads="1"/>
          </p:cNvSpPr>
          <p:nvPr/>
        </p:nvSpPr>
        <p:spPr bwMode="auto">
          <a:xfrm>
            <a:off x="6156325" y="1773238"/>
            <a:ext cx="2303463" cy="368300"/>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Мутаціонний</a:t>
            </a:r>
            <a:endParaRPr lang="ru-RU" b="1">
              <a:solidFill>
                <a:srgbClr val="000000"/>
              </a:solidFill>
              <a:latin typeface="Constantia" pitchFamily="18" charset="0"/>
            </a:endParaRPr>
          </a:p>
        </p:txBody>
      </p:sp>
      <p:cxnSp>
        <p:nvCxnSpPr>
          <p:cNvPr id="31" name="Прямая со стрелкой 30"/>
          <p:cNvCxnSpPr>
            <a:stCxn id="78855" idx="2"/>
          </p:cNvCxnSpPr>
          <p:nvPr/>
        </p:nvCxnSpPr>
        <p:spPr>
          <a:xfrm>
            <a:off x="1547813" y="2214563"/>
            <a:ext cx="1008062" cy="350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78855" idx="2"/>
          </p:cNvCxnSpPr>
          <p:nvPr/>
        </p:nvCxnSpPr>
        <p:spPr>
          <a:xfrm>
            <a:off x="1547813" y="2214563"/>
            <a:ext cx="215900" cy="493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5795963" y="2276475"/>
            <a:ext cx="1152525"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H="1">
            <a:off x="6659563" y="2276475"/>
            <a:ext cx="288925" cy="360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61" name="TextBox 37"/>
          <p:cNvSpPr txBox="1">
            <a:spLocks noChangeArrowheads="1"/>
          </p:cNvSpPr>
          <p:nvPr/>
        </p:nvSpPr>
        <p:spPr bwMode="auto">
          <a:xfrm>
            <a:off x="1403350" y="2708275"/>
            <a:ext cx="5832475" cy="366713"/>
          </a:xfrm>
          <a:prstGeom prst="rect">
            <a:avLst/>
          </a:prstGeom>
          <a:noFill/>
          <a:ln w="9525">
            <a:noFill/>
            <a:miter lim="800000"/>
            <a:headEnd/>
            <a:tailEnd/>
          </a:ln>
        </p:spPr>
        <p:txBody>
          <a:bodyPr>
            <a:spAutoFit/>
          </a:bodyPr>
          <a:lstStyle/>
          <a:p>
            <a:pPr algn="ctr"/>
            <a:r>
              <a:rPr lang="uk-UA" b="1">
                <a:solidFill>
                  <a:srgbClr val="000000"/>
                </a:solidFill>
                <a:latin typeface="Constantia" pitchFamily="18" charset="0"/>
              </a:rPr>
              <a:t>Ефекти генетичного </a:t>
            </a:r>
            <a:r>
              <a:rPr lang="uk-UA" b="1">
                <a:solidFill>
                  <a:srgbClr val="000000"/>
                </a:solidFill>
              </a:rPr>
              <a:t>вантажу</a:t>
            </a:r>
            <a:endParaRPr lang="ru-RU" b="1">
              <a:solidFill>
                <a:srgbClr val="000000"/>
              </a:solidFill>
            </a:endParaRPr>
          </a:p>
        </p:txBody>
      </p:sp>
      <p:cxnSp>
        <p:nvCxnSpPr>
          <p:cNvPr id="40" name="Прямая соединительная линия 39"/>
          <p:cNvCxnSpPr/>
          <p:nvPr/>
        </p:nvCxnSpPr>
        <p:spPr>
          <a:xfrm>
            <a:off x="539750" y="3141663"/>
            <a:ext cx="77771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a:off x="539750" y="3141663"/>
            <a:ext cx="0" cy="358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8316913" y="3141663"/>
            <a:ext cx="0" cy="358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65" name="TextBox 46"/>
          <p:cNvSpPr txBox="1">
            <a:spLocks noChangeArrowheads="1"/>
          </p:cNvSpPr>
          <p:nvPr/>
        </p:nvSpPr>
        <p:spPr bwMode="auto">
          <a:xfrm>
            <a:off x="0" y="3500438"/>
            <a:ext cx="2124075" cy="646112"/>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Балансований поліморфізм</a:t>
            </a:r>
            <a:endParaRPr lang="ru-RU" b="1">
              <a:solidFill>
                <a:srgbClr val="000000"/>
              </a:solidFill>
              <a:latin typeface="Constantia" pitchFamily="18" charset="0"/>
            </a:endParaRPr>
          </a:p>
        </p:txBody>
      </p:sp>
      <p:cxnSp>
        <p:nvCxnSpPr>
          <p:cNvPr id="49" name="Прямая со стрелкой 48"/>
          <p:cNvCxnSpPr/>
          <p:nvPr/>
        </p:nvCxnSpPr>
        <p:spPr>
          <a:xfrm>
            <a:off x="1692275" y="3141663"/>
            <a:ext cx="0" cy="1223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67" name="TextBox 50"/>
          <p:cNvSpPr txBox="1">
            <a:spLocks noChangeArrowheads="1"/>
          </p:cNvSpPr>
          <p:nvPr/>
        </p:nvSpPr>
        <p:spPr bwMode="auto">
          <a:xfrm>
            <a:off x="755650" y="4365625"/>
            <a:ext cx="1800225" cy="646113"/>
          </a:xfrm>
          <a:prstGeom prst="rect">
            <a:avLst/>
          </a:prstGeom>
          <a:noFill/>
          <a:ln w="9525">
            <a:noFill/>
            <a:miter lim="800000"/>
            <a:headEnd/>
            <a:tailEnd/>
          </a:ln>
        </p:spPr>
        <p:txBody>
          <a:bodyPr>
            <a:spAutoFit/>
          </a:bodyPr>
          <a:lstStyle/>
          <a:p>
            <a:r>
              <a:rPr lang="uk-UA" b="1">
                <a:solidFill>
                  <a:srgbClr val="000000"/>
                </a:solidFill>
                <a:latin typeface="Constantia" pitchFamily="18" charset="0"/>
              </a:rPr>
              <a:t>Соціальна дезадаптація</a:t>
            </a:r>
            <a:endParaRPr lang="ru-RU" b="1">
              <a:solidFill>
                <a:srgbClr val="000000"/>
              </a:solidFill>
              <a:latin typeface="Constantia" pitchFamily="18" charset="0"/>
            </a:endParaRPr>
          </a:p>
        </p:txBody>
      </p:sp>
      <p:cxnSp>
        <p:nvCxnSpPr>
          <p:cNvPr id="53" name="Прямая со стрелкой 52"/>
          <p:cNvCxnSpPr/>
          <p:nvPr/>
        </p:nvCxnSpPr>
        <p:spPr>
          <a:xfrm>
            <a:off x="2555875" y="3141663"/>
            <a:ext cx="0" cy="215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69" name="TextBox 53"/>
          <p:cNvSpPr txBox="1">
            <a:spLocks noChangeArrowheads="1"/>
          </p:cNvSpPr>
          <p:nvPr/>
        </p:nvSpPr>
        <p:spPr bwMode="auto">
          <a:xfrm>
            <a:off x="1403350" y="5229225"/>
            <a:ext cx="2881313" cy="369888"/>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Знижена фертильність</a:t>
            </a:r>
            <a:endParaRPr lang="ru-RU" b="1">
              <a:solidFill>
                <a:srgbClr val="000000"/>
              </a:solidFill>
              <a:latin typeface="Constantia" pitchFamily="18" charset="0"/>
            </a:endParaRPr>
          </a:p>
        </p:txBody>
      </p:sp>
      <p:sp>
        <p:nvSpPr>
          <p:cNvPr id="78870" name="TextBox 54"/>
          <p:cNvSpPr txBox="1">
            <a:spLocks noChangeArrowheads="1"/>
          </p:cNvSpPr>
          <p:nvPr/>
        </p:nvSpPr>
        <p:spPr bwMode="auto">
          <a:xfrm>
            <a:off x="7127875" y="3500438"/>
            <a:ext cx="2016125" cy="923925"/>
          </a:xfrm>
          <a:prstGeom prst="rect">
            <a:avLst/>
          </a:prstGeom>
          <a:noFill/>
          <a:ln w="9525">
            <a:noFill/>
            <a:miter lim="800000"/>
            <a:headEnd/>
            <a:tailEnd/>
          </a:ln>
        </p:spPr>
        <p:txBody>
          <a:bodyPr>
            <a:spAutoFit/>
          </a:bodyPr>
          <a:lstStyle/>
          <a:p>
            <a:pPr algn="r"/>
            <a:r>
              <a:rPr lang="uk-UA" b="1">
                <a:solidFill>
                  <a:srgbClr val="000000"/>
                </a:solidFill>
                <a:latin typeface="Constantia" pitchFamily="18" charset="0"/>
              </a:rPr>
              <a:t>Зменшення тривалості життя</a:t>
            </a:r>
            <a:endParaRPr lang="ru-RU" b="1">
              <a:solidFill>
                <a:srgbClr val="000000"/>
              </a:solidFill>
              <a:latin typeface="Constantia" pitchFamily="18" charset="0"/>
            </a:endParaRPr>
          </a:p>
        </p:txBody>
      </p:sp>
      <p:cxnSp>
        <p:nvCxnSpPr>
          <p:cNvPr id="57" name="Прямая со стрелкой 56"/>
          <p:cNvCxnSpPr/>
          <p:nvPr/>
        </p:nvCxnSpPr>
        <p:spPr>
          <a:xfrm>
            <a:off x="6875463" y="3141663"/>
            <a:ext cx="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72" name="TextBox 57"/>
          <p:cNvSpPr txBox="1">
            <a:spLocks noChangeArrowheads="1"/>
          </p:cNvSpPr>
          <p:nvPr/>
        </p:nvSpPr>
        <p:spPr bwMode="auto">
          <a:xfrm>
            <a:off x="5795963" y="4292600"/>
            <a:ext cx="2736850" cy="646113"/>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Підвищена потреба медичної допомоги</a:t>
            </a:r>
            <a:endParaRPr lang="ru-RU" b="1">
              <a:solidFill>
                <a:srgbClr val="000000"/>
              </a:solidFill>
              <a:latin typeface="Constantia" pitchFamily="18" charset="0"/>
            </a:endParaRPr>
          </a:p>
        </p:txBody>
      </p:sp>
      <p:cxnSp>
        <p:nvCxnSpPr>
          <p:cNvPr id="60" name="Прямая со стрелкой 59"/>
          <p:cNvCxnSpPr/>
          <p:nvPr/>
        </p:nvCxnSpPr>
        <p:spPr>
          <a:xfrm>
            <a:off x="5364163" y="3141663"/>
            <a:ext cx="0" cy="2232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74" name="TextBox 62"/>
          <p:cNvSpPr txBox="1">
            <a:spLocks noChangeArrowheads="1"/>
          </p:cNvSpPr>
          <p:nvPr/>
        </p:nvSpPr>
        <p:spPr bwMode="auto">
          <a:xfrm>
            <a:off x="4284663" y="5300663"/>
            <a:ext cx="2951162" cy="369887"/>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Підвищена летальність</a:t>
            </a:r>
            <a:endParaRPr lang="ru-RU" b="1">
              <a:solidFill>
                <a:srgbClr val="000000"/>
              </a:solidFill>
              <a:latin typeface="Constantia" pitchFamily="18" charset="0"/>
            </a:endParaRPr>
          </a:p>
        </p:txBody>
      </p:sp>
      <p:cxnSp>
        <p:nvCxnSpPr>
          <p:cNvPr id="71" name="Прямая соединительная линия 70"/>
          <p:cNvCxnSpPr/>
          <p:nvPr/>
        </p:nvCxnSpPr>
        <p:spPr>
          <a:xfrm>
            <a:off x="2555875" y="5516563"/>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5435600" y="5589588"/>
            <a:ext cx="0"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827088" y="5805488"/>
            <a:ext cx="7561262"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p:nvPr/>
        </p:nvCxnSpPr>
        <p:spPr>
          <a:xfrm>
            <a:off x="900113" y="5805488"/>
            <a:ext cx="0"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p:nvPr/>
        </p:nvCxnSpPr>
        <p:spPr>
          <a:xfrm>
            <a:off x="2268538" y="5805488"/>
            <a:ext cx="0"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p:nvPr/>
        </p:nvCxnSpPr>
        <p:spPr>
          <a:xfrm>
            <a:off x="3708400" y="5805488"/>
            <a:ext cx="0"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p:nvPr/>
        </p:nvCxnSpPr>
        <p:spPr>
          <a:xfrm>
            <a:off x="5724525" y="5876925"/>
            <a:ext cx="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p:nvPr/>
        </p:nvCxnSpPr>
        <p:spPr>
          <a:xfrm>
            <a:off x="8388350" y="5876925"/>
            <a:ext cx="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883" name="TextBox 93"/>
          <p:cNvSpPr txBox="1">
            <a:spLocks noChangeArrowheads="1"/>
          </p:cNvSpPr>
          <p:nvPr/>
        </p:nvSpPr>
        <p:spPr bwMode="auto">
          <a:xfrm>
            <a:off x="179388" y="6165850"/>
            <a:ext cx="1584325" cy="646113"/>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Загибель гамет</a:t>
            </a:r>
            <a:endParaRPr lang="ru-RU" b="1">
              <a:solidFill>
                <a:srgbClr val="000000"/>
              </a:solidFill>
              <a:latin typeface="Constantia" pitchFamily="18" charset="0"/>
            </a:endParaRPr>
          </a:p>
        </p:txBody>
      </p:sp>
      <p:sp>
        <p:nvSpPr>
          <p:cNvPr id="78884" name="TextBox 94"/>
          <p:cNvSpPr txBox="1">
            <a:spLocks noChangeArrowheads="1"/>
          </p:cNvSpPr>
          <p:nvPr/>
        </p:nvSpPr>
        <p:spPr bwMode="auto">
          <a:xfrm>
            <a:off x="1763713" y="6237288"/>
            <a:ext cx="1223962" cy="646112"/>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Загибель зигот</a:t>
            </a:r>
            <a:endParaRPr lang="ru-RU" b="1">
              <a:solidFill>
                <a:srgbClr val="000000"/>
              </a:solidFill>
              <a:latin typeface="Constantia" pitchFamily="18" charset="0"/>
            </a:endParaRPr>
          </a:p>
        </p:txBody>
      </p:sp>
      <p:sp>
        <p:nvSpPr>
          <p:cNvPr id="78885" name="TextBox 95"/>
          <p:cNvSpPr txBox="1">
            <a:spLocks noChangeArrowheads="1"/>
          </p:cNvSpPr>
          <p:nvPr/>
        </p:nvSpPr>
        <p:spPr bwMode="auto">
          <a:xfrm>
            <a:off x="3203575" y="6211888"/>
            <a:ext cx="1584325" cy="646112"/>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Гибель ембріонів</a:t>
            </a:r>
            <a:endParaRPr lang="ru-RU" b="1">
              <a:solidFill>
                <a:srgbClr val="000000"/>
              </a:solidFill>
              <a:latin typeface="Constantia" pitchFamily="18" charset="0"/>
            </a:endParaRPr>
          </a:p>
        </p:txBody>
      </p:sp>
      <p:sp>
        <p:nvSpPr>
          <p:cNvPr id="78886" name="TextBox 96"/>
          <p:cNvSpPr txBox="1">
            <a:spLocks noChangeArrowheads="1"/>
          </p:cNvSpPr>
          <p:nvPr/>
        </p:nvSpPr>
        <p:spPr bwMode="auto">
          <a:xfrm>
            <a:off x="5076825" y="6237288"/>
            <a:ext cx="1366838" cy="646112"/>
          </a:xfrm>
          <a:prstGeom prst="rect">
            <a:avLst/>
          </a:prstGeom>
          <a:noFill/>
          <a:ln w="9525">
            <a:noFill/>
            <a:miter lim="800000"/>
            <a:headEnd/>
            <a:tailEnd/>
          </a:ln>
        </p:spPr>
        <p:txBody>
          <a:bodyPr>
            <a:spAutoFit/>
          </a:bodyPr>
          <a:lstStyle/>
          <a:p>
            <a:r>
              <a:rPr lang="uk-UA" b="1">
                <a:solidFill>
                  <a:srgbClr val="000000"/>
                </a:solidFill>
                <a:latin typeface="Constantia" pitchFamily="18" charset="0"/>
              </a:rPr>
              <a:t>Загибель плодів</a:t>
            </a:r>
            <a:endParaRPr lang="ru-RU" b="1">
              <a:solidFill>
                <a:srgbClr val="000000"/>
              </a:solidFill>
              <a:latin typeface="Constantia" pitchFamily="18" charset="0"/>
            </a:endParaRPr>
          </a:p>
        </p:txBody>
      </p:sp>
      <p:sp>
        <p:nvSpPr>
          <p:cNvPr id="78887" name="TextBox 97"/>
          <p:cNvSpPr txBox="1">
            <a:spLocks noChangeArrowheads="1"/>
          </p:cNvSpPr>
          <p:nvPr/>
        </p:nvSpPr>
        <p:spPr bwMode="auto">
          <a:xfrm>
            <a:off x="7308850" y="6237288"/>
            <a:ext cx="1511300" cy="646112"/>
          </a:xfrm>
          <a:prstGeom prst="rect">
            <a:avLst/>
          </a:prstGeom>
          <a:noFill/>
          <a:ln w="9525">
            <a:noFill/>
            <a:miter lim="800000"/>
            <a:headEnd/>
            <a:tailEnd/>
          </a:ln>
        </p:spPr>
        <p:txBody>
          <a:bodyPr>
            <a:spAutoFit/>
          </a:bodyPr>
          <a:lstStyle/>
          <a:p>
            <a:r>
              <a:rPr lang="uk-UA" b="1">
                <a:solidFill>
                  <a:srgbClr val="000000"/>
                </a:solidFill>
                <a:latin typeface="Constantia" pitchFamily="18" charset="0"/>
              </a:rPr>
              <a:t>Смертність дітей</a:t>
            </a:r>
            <a:endParaRPr lang="ru-RU" b="1">
              <a:solidFill>
                <a:srgbClr val="000000"/>
              </a:solidFill>
              <a:latin typeface="Constantia"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Прямоугольник 5"/>
          <p:cNvSpPr>
            <a:spLocks noChangeArrowheads="1"/>
          </p:cNvSpPr>
          <p:nvPr/>
        </p:nvSpPr>
        <p:spPr bwMode="auto">
          <a:xfrm>
            <a:off x="454025" y="1411288"/>
            <a:ext cx="8566150" cy="3416300"/>
          </a:xfrm>
          <a:prstGeom prst="rect">
            <a:avLst/>
          </a:prstGeom>
          <a:noFill/>
          <a:ln w="9525">
            <a:noFill/>
            <a:miter lim="800000"/>
            <a:headEnd/>
            <a:tailEnd/>
          </a:ln>
        </p:spPr>
        <p:txBody>
          <a:bodyPr>
            <a:spAutoFit/>
          </a:bodyPr>
          <a:lstStyle/>
          <a:p>
            <a:pPr indent="266700" eaLnBrk="0" hangingPunct="0">
              <a:tabLst>
                <a:tab pos="735013" algn="l"/>
              </a:tabLst>
            </a:pPr>
            <a:r>
              <a:rPr lang="uk-UA" altLang="uk-UA" sz="2400">
                <a:latin typeface="Times New Roman" pitchFamily="18" charset="0"/>
                <a:cs typeface="Times New Roman" pitchFamily="18" charset="0"/>
              </a:rPr>
              <a:t>Комбінативна мінливість пов'язана з одержанням нових комбінацій генів у генотипі. Виникає при статевому розмноженні. Механізми виникнення комбінативної мінливості:</a:t>
            </a:r>
          </a:p>
          <a:p>
            <a:pPr indent="266700" eaLnBrk="0" hangingPunct="0">
              <a:buFont typeface="Calibri" pitchFamily="34" charset="0"/>
              <a:buAutoNum type="arabicPeriod"/>
              <a:tabLst>
                <a:tab pos="735013" algn="l"/>
              </a:tabLst>
            </a:pPr>
            <a:r>
              <a:rPr lang="uk-UA" altLang="uk-UA" sz="2400">
                <a:latin typeface="Times New Roman" pitchFamily="18" charset="0"/>
                <a:cs typeface="Times New Roman" pitchFamily="18" charset="0"/>
              </a:rPr>
              <a:t>Незалежне розходження кожної пари гомологічних хромосом під час мейозу І.</a:t>
            </a:r>
          </a:p>
          <a:p>
            <a:pPr indent="266700" eaLnBrk="0" hangingPunct="0">
              <a:buFont typeface="Calibri" pitchFamily="34" charset="0"/>
              <a:buAutoNum type="arabicPeriod"/>
              <a:tabLst>
                <a:tab pos="735013" algn="l"/>
              </a:tabLst>
            </a:pPr>
            <a:r>
              <a:rPr lang="uk-UA" altLang="uk-UA" sz="2400">
                <a:latin typeface="Times New Roman" pitchFamily="18" charset="0"/>
                <a:cs typeface="Times New Roman" pitchFamily="18" charset="0"/>
              </a:rPr>
              <a:t>Незалежне розходження хроматид під час мейозу II.</a:t>
            </a:r>
          </a:p>
          <a:p>
            <a:pPr indent="266700" eaLnBrk="0" hangingPunct="0">
              <a:buFont typeface="Calibri" pitchFamily="34" charset="0"/>
              <a:buAutoNum type="arabicPeriod"/>
              <a:tabLst>
                <a:tab pos="735013" algn="l"/>
              </a:tabLst>
            </a:pPr>
            <a:r>
              <a:rPr lang="uk-UA" altLang="uk-UA" sz="2400">
                <a:latin typeface="Times New Roman" pitchFamily="18" charset="0"/>
                <a:cs typeface="Times New Roman" pitchFamily="18" charset="0"/>
              </a:rPr>
              <a:t>Рекомбінації генів завдяки кросинговеру, який відбувається в мейозі І.</a:t>
            </a:r>
          </a:p>
          <a:p>
            <a:pPr indent="266700" eaLnBrk="0" hangingPunct="0">
              <a:buFont typeface="Calibri" pitchFamily="34" charset="0"/>
              <a:buAutoNum type="arabicPeriod"/>
              <a:tabLst>
                <a:tab pos="735013" algn="l"/>
              </a:tabLst>
            </a:pPr>
            <a:r>
              <a:rPr lang="uk-UA" altLang="uk-UA" sz="2400">
                <a:latin typeface="Times New Roman" pitchFamily="18" charset="0"/>
                <a:cs typeface="Times New Roman" pitchFamily="18" charset="0"/>
              </a:rPr>
              <a:t>Випадкове поєднання гамет під час запліднення.</a:t>
            </a:r>
          </a:p>
        </p:txBody>
      </p:sp>
      <p:sp>
        <p:nvSpPr>
          <p:cNvPr id="79874" name="Прямоугольник 2"/>
          <p:cNvSpPr>
            <a:spLocks noChangeArrowheads="1"/>
          </p:cNvSpPr>
          <p:nvPr/>
        </p:nvSpPr>
        <p:spPr bwMode="auto">
          <a:xfrm>
            <a:off x="1778000" y="504825"/>
            <a:ext cx="4648200" cy="519113"/>
          </a:xfrm>
          <a:prstGeom prst="rect">
            <a:avLst/>
          </a:prstGeom>
          <a:noFill/>
          <a:ln w="9525">
            <a:noFill/>
            <a:miter lim="800000"/>
            <a:headEnd/>
            <a:tailEnd/>
          </a:ln>
        </p:spPr>
        <p:txBody>
          <a:bodyPr wrap="none">
            <a:spAutoFit/>
          </a:bodyPr>
          <a:lstStyle/>
          <a:p>
            <a:pPr indent="266700" eaLnBrk="0" hangingPunct="0">
              <a:tabLst>
                <a:tab pos="735013" algn="l"/>
              </a:tabLst>
            </a:pPr>
            <a:r>
              <a:rPr lang="uk-UA" altLang="uk-UA" sz="2800">
                <a:latin typeface="Times New Roman" pitchFamily="18" charset="0"/>
                <a:cs typeface="Times New Roman" pitchFamily="18" charset="0"/>
              </a:rPr>
              <a:t>6. Комбінативна мінливість</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Прямоугольник 1"/>
          <p:cNvSpPr>
            <a:spLocks noChangeArrowheads="1"/>
          </p:cNvSpPr>
          <p:nvPr/>
        </p:nvSpPr>
        <p:spPr bwMode="auto">
          <a:xfrm>
            <a:off x="604838" y="679450"/>
            <a:ext cx="7113587" cy="5568950"/>
          </a:xfrm>
          <a:prstGeom prst="rect">
            <a:avLst/>
          </a:prstGeom>
          <a:noFill/>
          <a:ln w="9525">
            <a:noFill/>
            <a:miter lim="800000"/>
            <a:headEnd/>
            <a:tailEnd/>
          </a:ln>
        </p:spPr>
        <p:txBody>
          <a:bodyPr>
            <a:spAutoFit/>
          </a:bodyPr>
          <a:lstStyle/>
          <a:p>
            <a:pPr indent="266700" eaLnBrk="0" hangingPunct="0">
              <a:tabLst>
                <a:tab pos="735013" algn="l"/>
              </a:tabLst>
            </a:pPr>
            <a:r>
              <a:rPr lang="uk-UA" altLang="uk-UA" sz="2400">
                <a:latin typeface="Times New Roman" pitchFamily="18" charset="0"/>
                <a:cs typeface="Times New Roman" pitchFamily="18" charset="0"/>
              </a:rPr>
              <a:t>При цьому самі гени не змінюються, але генотипи і фенотипи нащадків у кожному поколінні різні. Оскільки всі гамети генетично унікальні, то й зиготи, які утворюються при заплідненні, будуть також генетично унікальні.</a:t>
            </a:r>
          </a:p>
          <a:p>
            <a:pPr indent="266700" eaLnBrk="0" hangingPunct="0">
              <a:tabLst>
                <a:tab pos="735013" algn="l"/>
              </a:tabLst>
            </a:pPr>
            <a:r>
              <a:rPr lang="uk-UA" altLang="uk-UA" sz="2400">
                <a:latin typeface="Times New Roman" pitchFamily="18" charset="0"/>
                <a:cs typeface="Times New Roman" pitchFamily="18" charset="0"/>
              </a:rPr>
              <a:t>Тому з кожної генетично унікальної зиготи розвивається генетично унікальна особистість. Таким чином, комбінативна мінливість забезпечує утворення нових комбінацій генів, індивідуальність та унікальність генотипів (людей). Тому в одній сім’ї всі діти різні.</a:t>
            </a:r>
          </a:p>
          <a:p>
            <a:pPr indent="266700" eaLnBrk="0" hangingPunct="0">
              <a:tabLst>
                <a:tab pos="735013" algn="l"/>
              </a:tabLst>
            </a:pPr>
            <a:r>
              <a:rPr lang="uk-UA" altLang="uk-UA" sz="2400">
                <a:solidFill>
                  <a:srgbClr val="000000"/>
                </a:solidFill>
                <a:latin typeface="Times New Roman" pitchFamily="18" charset="0"/>
                <a:ea typeface="Arial Unicode MS" pitchFamily="34" charset="-128"/>
                <a:cs typeface="Times New Roman" pitchFamily="18" charset="0"/>
              </a:rPr>
              <a:t>Комбінативна мінливість сприяє більшій пристосованості до мінливих умов середовища, підвищує виживання виду і має адаптивне значення</a:t>
            </a:r>
            <a:r>
              <a:rPr lang="uk-UA" altLang="uk-UA" sz="2400">
                <a:latin typeface="Times New Roman" pitchFamily="18" charset="0"/>
                <a:cs typeface="Times New Roman" pitchFamily="18"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title"/>
          </p:nvPr>
        </p:nvSpPr>
        <p:spPr/>
        <p:txBody>
          <a:bodyPr/>
          <a:lstStyle/>
          <a:p>
            <a:pPr algn="ctr" eaLnBrk="1" hangingPunct="1"/>
            <a:r>
              <a:rPr lang="uk-UA" smtClean="0">
                <a:latin typeface="Arial" charset="0"/>
              </a:rPr>
              <a:t>Лекція 3,4</a:t>
            </a:r>
            <a:endParaRPr lang="ru-RU" smtClean="0">
              <a:latin typeface="Arial" charset="0"/>
            </a:endParaRPr>
          </a:p>
        </p:txBody>
      </p:sp>
      <p:sp>
        <p:nvSpPr>
          <p:cNvPr id="81922" name="Rectangle 3"/>
          <p:cNvSpPr>
            <a:spLocks noGrp="1"/>
          </p:cNvSpPr>
          <p:nvPr>
            <p:ph type="body" idx="1"/>
          </p:nvPr>
        </p:nvSpPr>
        <p:spPr/>
        <p:txBody>
          <a:bodyPr/>
          <a:lstStyle/>
          <a:p>
            <a:pPr algn="ctr" eaLnBrk="1" hangingPunct="1">
              <a:buFont typeface="Wingdings 2" pitchFamily="18" charset="2"/>
              <a:buNone/>
            </a:pPr>
            <a:r>
              <a:rPr lang="uk-UA" sz="3600" smtClean="0">
                <a:latin typeface="Arial" charset="0"/>
              </a:rPr>
              <a:t>Методи та спадкові захворювання</a:t>
            </a:r>
            <a:endParaRPr lang="ru-RU" sz="3600" smtClean="0">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pPr algn="ctr" eaLnBrk="1" hangingPunct="1"/>
            <a:r>
              <a:rPr lang="uk-UA" smtClean="0">
                <a:latin typeface="Arial" charset="0"/>
              </a:rPr>
              <a:t>План</a:t>
            </a:r>
            <a:endParaRPr lang="ru-RU" smtClean="0">
              <a:latin typeface="Arial" charset="0"/>
            </a:endParaRPr>
          </a:p>
        </p:txBody>
      </p:sp>
      <p:sp>
        <p:nvSpPr>
          <p:cNvPr id="82946" name="Rectangle 3"/>
          <p:cNvSpPr>
            <a:spLocks noGrp="1"/>
          </p:cNvSpPr>
          <p:nvPr>
            <p:ph type="body" idx="1"/>
          </p:nvPr>
        </p:nvSpPr>
        <p:spPr/>
        <p:txBody>
          <a:bodyPr/>
          <a:lstStyle/>
          <a:p>
            <a:pPr eaLnBrk="1" hangingPunct="1"/>
            <a:r>
              <a:rPr lang="uk-UA" altLang="uk-UA" smtClean="0">
                <a:latin typeface="Arial" charset="0"/>
              </a:rPr>
              <a:t>1. Аналіз ідіограми</a:t>
            </a:r>
          </a:p>
          <a:p>
            <a:pPr eaLnBrk="1" hangingPunct="1"/>
            <a:r>
              <a:rPr lang="uk-UA" smtClean="0">
                <a:latin typeface="Arial" charset="0"/>
              </a:rPr>
              <a:t>2. Метод виявлення статевого хроматину</a:t>
            </a:r>
          </a:p>
          <a:p>
            <a:pPr eaLnBrk="1" hangingPunct="1"/>
            <a:r>
              <a:rPr lang="uk-UA" smtClean="0">
                <a:latin typeface="Arial" charset="0"/>
              </a:rPr>
              <a:t>3. </a:t>
            </a:r>
            <a:r>
              <a:rPr lang="uk-UA" smtClean="0">
                <a:solidFill>
                  <a:srgbClr val="000000"/>
                </a:solidFill>
                <a:latin typeface="Arial" charset="0"/>
              </a:rPr>
              <a:t>Спадкові хвороби, їхнє визначення, причини появи та класифікація</a:t>
            </a:r>
          </a:p>
          <a:p>
            <a:pPr eaLnBrk="1" hangingPunct="1"/>
            <a:r>
              <a:rPr lang="uk-UA" smtClean="0">
                <a:solidFill>
                  <a:srgbClr val="000000"/>
                </a:solidFill>
                <a:latin typeface="Arial" charset="0"/>
              </a:rPr>
              <a:t>4. Генні (точкові) мутації</a:t>
            </a:r>
          </a:p>
          <a:p>
            <a:pPr eaLnBrk="1" hangingPunct="1"/>
            <a:r>
              <a:rPr lang="uk-UA" smtClean="0">
                <a:solidFill>
                  <a:srgbClr val="000000"/>
                </a:solidFill>
                <a:latin typeface="Arial" charset="0"/>
              </a:rPr>
              <a:t>5. Аутосомно- рецесивіні хвороби</a:t>
            </a:r>
          </a:p>
          <a:p>
            <a:pPr eaLnBrk="1" hangingPunct="1"/>
            <a:r>
              <a:rPr lang="uk-UA" smtClean="0">
                <a:solidFill>
                  <a:srgbClr val="000000"/>
                </a:solidFill>
                <a:latin typeface="Arial" charset="0"/>
              </a:rPr>
              <a:t>6. Аутосомно-домінантні хвороби</a:t>
            </a:r>
            <a:endParaRPr lang="uk-UA" smtClean="0">
              <a:latin typeface="Arial" charset="0"/>
            </a:endParaRPr>
          </a:p>
          <a:p>
            <a:pPr eaLnBrk="1" hangingPunct="1"/>
            <a:r>
              <a:rPr lang="uk-UA" smtClean="0">
                <a:latin typeface="Arial" charset="0"/>
              </a:rPr>
              <a:t>7. </a:t>
            </a:r>
            <a:r>
              <a:rPr lang="uk-UA" smtClean="0">
                <a:solidFill>
                  <a:srgbClr val="000000"/>
                </a:solidFill>
                <a:latin typeface="Arial" charset="0"/>
              </a:rPr>
              <a:t>Спадкові хвороби еритрону</a:t>
            </a:r>
          </a:p>
          <a:p>
            <a:pPr eaLnBrk="1" hangingPunct="1"/>
            <a:r>
              <a:rPr lang="uk-UA" smtClean="0">
                <a:solidFill>
                  <a:srgbClr val="000000"/>
                </a:solidFill>
                <a:latin typeface="Arial" charset="0"/>
              </a:rPr>
              <a:t>8. Хромосомні хвороби</a:t>
            </a:r>
            <a:endParaRPr lang="uk-UA" smtClean="0">
              <a:latin typeface="Arial" charset="0"/>
            </a:endParaRPr>
          </a:p>
          <a:p>
            <a:pPr eaLnBrk="1" hangingPunct="1"/>
            <a:endParaRPr lang="ru-RU" smtClean="0">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2447925" y="3175"/>
            <a:ext cx="3521075" cy="854075"/>
          </a:xfrm>
          <a:prstGeom prst="rect">
            <a:avLst/>
          </a:prstGeom>
          <a:solidFill>
            <a:srgbClr val="FFFFFF"/>
          </a:solidFill>
          <a:ln w="9525">
            <a:noFill/>
            <a:miter lim="800000"/>
            <a:headEnd/>
            <a:tailEnd/>
          </a:ln>
        </p:spPr>
        <p:txBody>
          <a:bodyPr wrap="none" anchor="ctr">
            <a:spAutoFit/>
          </a:bodyPr>
          <a:lstStyle/>
          <a:p>
            <a:r>
              <a:rPr lang="uk-UA" altLang="uk-UA" sz="3200">
                <a:latin typeface="Times New Roman" pitchFamily="18" charset="0"/>
                <a:cs typeface="Times New Roman" pitchFamily="18" charset="0"/>
              </a:rPr>
              <a:t>1. Аналіз ідіограми</a:t>
            </a:r>
          </a:p>
          <a:p>
            <a:endParaRPr lang="uk-UA">
              <a:latin typeface="Constantia" pitchFamily="18" charset="0"/>
            </a:endParaRPr>
          </a:p>
        </p:txBody>
      </p:sp>
      <p:sp>
        <p:nvSpPr>
          <p:cNvPr id="83970" name="Прямоугольник 3"/>
          <p:cNvSpPr>
            <a:spLocks noChangeArrowheads="1"/>
          </p:cNvSpPr>
          <p:nvPr/>
        </p:nvSpPr>
        <p:spPr bwMode="auto">
          <a:xfrm>
            <a:off x="492125" y="954088"/>
            <a:ext cx="7251700" cy="5883275"/>
          </a:xfrm>
          <a:prstGeom prst="rect">
            <a:avLst/>
          </a:prstGeom>
          <a:noFill/>
          <a:ln w="9525">
            <a:noFill/>
            <a:miter lim="800000"/>
            <a:headEnd/>
            <a:tailEnd/>
          </a:ln>
        </p:spPr>
        <p:txBody>
          <a:bodyPr>
            <a:spAutoFit/>
          </a:bodyPr>
          <a:lstStyle/>
          <a:p>
            <a:pPr indent="304800" eaLnBrk="0" hangingPunct="0">
              <a:buFontTx/>
              <a:buChar char="•"/>
              <a:tabLst>
                <a:tab pos="442913" algn="l"/>
              </a:tabLst>
            </a:pPr>
            <a:r>
              <a:rPr lang="uk-UA" altLang="uk-UA" sz="2000">
                <a:latin typeface="Times New Roman" pitchFamily="18" charset="0"/>
                <a:cs typeface="Times New Roman" pitchFamily="18" charset="0"/>
              </a:rPr>
              <a:t>Визначають загальну кількість хромосом.</a:t>
            </a:r>
          </a:p>
          <a:p>
            <a:pPr indent="304800" eaLnBrk="0" hangingPunct="0">
              <a:buFontTx/>
              <a:buChar char="•"/>
              <a:tabLst>
                <a:tab pos="442913" algn="l"/>
              </a:tabLst>
            </a:pPr>
            <a:r>
              <a:rPr lang="uk-UA" altLang="uk-UA" sz="2000">
                <a:latin typeface="Times New Roman" pitchFamily="18" charset="0"/>
                <a:cs typeface="Times New Roman" pitchFamily="18" charset="0"/>
              </a:rPr>
              <a:t>Визначають статеві хромосоми.</a:t>
            </a:r>
          </a:p>
          <a:p>
            <a:pPr indent="304800" eaLnBrk="0" hangingPunct="0">
              <a:buFontTx/>
              <a:buChar char="•"/>
              <a:tabLst>
                <a:tab pos="442913" algn="l"/>
              </a:tabLst>
            </a:pPr>
            <a:r>
              <a:rPr lang="uk-UA" altLang="uk-UA" sz="2000">
                <a:latin typeface="Times New Roman" pitchFamily="18" charset="0"/>
                <a:cs typeface="Times New Roman" pitchFamily="18" charset="0"/>
              </a:rPr>
              <a:t>Записують каріотип людини. Для цього спочатку зазначають загальну кількість хромосом, потім ставлять знак “кома” і в кінці вказують статеві хромосоми. Наприклад, 46, ХУ — нормальний каріотип чоловіка; 46, XX — нормальний каріотип жінки. Каріотип можна записати й так: спочатку зазначають кількість аутосом (нестатевих хромосом), потім знак “плюс” і показують статеві хромосоми: 44+ХХ — нормальний каріотип жінки; 44+ХУ — нормальний каріотип чоловіка (мал. 1,2).</a:t>
            </a:r>
          </a:p>
          <a:p>
            <a:pPr indent="304800" eaLnBrk="0" hangingPunct="0">
              <a:buFontTx/>
              <a:buChar char="•"/>
              <a:tabLst>
                <a:tab pos="442913" algn="l"/>
              </a:tabLst>
            </a:pPr>
            <a:r>
              <a:rPr lang="uk-UA" altLang="uk-UA" sz="2000">
                <a:latin typeface="Times New Roman" pitchFamily="18" charset="0"/>
                <a:cs typeface="Times New Roman" pitchFamily="18" charset="0"/>
              </a:rPr>
              <a:t>Додаткову хромосому позначають відповідним номером і знаком “плюс”; відсутню (втрачену) хромосому також позначають відповідним номером і ставлять знак “мінус”.</a:t>
            </a:r>
          </a:p>
          <a:p>
            <a:pPr indent="304800" eaLnBrk="0" hangingPunct="0">
              <a:tabLst>
                <a:tab pos="442913" algn="l"/>
              </a:tabLst>
            </a:pPr>
            <a:r>
              <a:rPr lang="uk-UA" altLang="uk-UA" sz="2000">
                <a:latin typeface="Times New Roman" pitchFamily="18" charset="0"/>
                <a:cs typeface="Times New Roman" pitchFamily="18" charset="0"/>
              </a:rPr>
              <a:t>Наприклад: 47, ХУ, 21+ (чоловік з трисомією 21-ї пари, хвороба Дауна); 47, XX, 21+ (трисомія 21-ї пари в жінки, хвороба Дауна).</a:t>
            </a:r>
            <a:endParaRPr lang="uk-UA" altLang="uk-UA" sz="2000">
              <a:solidFill>
                <a:srgbClr val="000000"/>
              </a:solidFill>
              <a:latin typeface="Times New Roman" pitchFamily="18" charset="0"/>
              <a:ea typeface="Arial Unicode MS" pitchFamily="34" charset="-128"/>
              <a:cs typeface="Times New Roman" pitchFamily="18" charset="0"/>
            </a:endParaRPr>
          </a:p>
          <a:p>
            <a:pPr indent="304800" eaLnBrk="0" hangingPunct="0">
              <a:tabLst>
                <a:tab pos="442913" algn="l"/>
              </a:tabLst>
            </a:pPr>
            <a:r>
              <a:rPr lang="uk-UA" altLang="uk-UA" sz="2000">
                <a:solidFill>
                  <a:srgbClr val="000000"/>
                </a:solidFill>
                <a:latin typeface="Times New Roman" pitchFamily="18" charset="0"/>
                <a:ea typeface="Arial Unicode MS" pitchFamily="34" charset="-128"/>
                <a:cs typeface="Times New Roman" pitchFamily="18" charset="0"/>
              </a:rPr>
              <a:t>Полісомію статевих хромосом можна записати так: 47, XXX (синдром трисомії-Х) </a:t>
            </a:r>
            <a:r>
              <a:rPr lang="ru-RU" altLang="uk-UA" sz="2000">
                <a:solidFill>
                  <a:srgbClr val="000000"/>
                </a:solidFill>
                <a:latin typeface="Times New Roman" pitchFamily="18" charset="0"/>
                <a:ea typeface="Arial Unicode MS" pitchFamily="34" charset="-128"/>
                <a:cs typeface="Times New Roman" pitchFamily="18" charset="0"/>
              </a:rPr>
              <a:t>(мал. </a:t>
            </a:r>
            <a:r>
              <a:rPr lang="uk-UA" altLang="uk-UA" sz="2000">
                <a:solidFill>
                  <a:srgbClr val="000000"/>
                </a:solidFill>
                <a:latin typeface="Times New Roman" pitchFamily="18" charset="0"/>
                <a:ea typeface="Arial Unicode MS" pitchFamily="34" charset="-128"/>
                <a:cs typeface="Times New Roman" pitchFamily="18" charset="0"/>
              </a:rPr>
              <a:t>3); 47, ХХУ (синдром Клайнфельтера).</a:t>
            </a:r>
            <a:r>
              <a:rPr lang="uk-UA" altLang="uk-UA" sz="2000">
                <a:latin typeface="Times New Roman" pitchFamily="18" charset="0"/>
                <a:cs typeface="Times New Roman" pitchFamily="18"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Прямоугольник 1"/>
          <p:cNvSpPr>
            <a:spLocks noChangeArrowheads="1"/>
          </p:cNvSpPr>
          <p:nvPr/>
        </p:nvSpPr>
        <p:spPr bwMode="auto">
          <a:xfrm>
            <a:off x="457200" y="301625"/>
            <a:ext cx="8686800" cy="6492875"/>
          </a:xfrm>
          <a:prstGeom prst="rect">
            <a:avLst/>
          </a:prstGeom>
          <a:noFill/>
          <a:ln w="9525">
            <a:noFill/>
            <a:miter lim="800000"/>
            <a:headEnd/>
            <a:tailEnd/>
          </a:ln>
        </p:spPr>
        <p:txBody>
          <a:bodyPr>
            <a:spAutoFit/>
          </a:bodyPr>
          <a:lstStyle/>
          <a:p>
            <a:pPr marL="215900" indent="215900"/>
            <a:r>
              <a:rPr lang="uk-UA" sz="2000">
                <a:latin typeface="Times New Roman" pitchFamily="18" charset="0"/>
                <a:cs typeface="Times New Roman" pitchFamily="18" charset="0"/>
              </a:rPr>
              <a:t>Запис моносомії: 45, XX (21 -). Моносомію статевих хромосом записують так: 45, ХО; 45, УО.</a:t>
            </a:r>
          </a:p>
          <a:p>
            <a:pPr marL="215900" indent="215900" algn="just"/>
            <a:r>
              <a:rPr lang="uk-UA" sz="2000" b="1" i="1">
                <a:latin typeface="Times New Roman" pitchFamily="18" charset="0"/>
                <a:cs typeface="Times New Roman" pitchFamily="18" charset="0"/>
              </a:rPr>
              <a:t>Метод каріотипування дає змогу:</a:t>
            </a:r>
          </a:p>
          <a:p>
            <a:pPr marL="215900" indent="215900" algn="just">
              <a:buClr>
                <a:srgbClr val="000000"/>
              </a:buClr>
              <a:buSzPts val="900"/>
              <a:buFont typeface="Calibri" pitchFamily="34" charset="0"/>
              <a:buAutoNum type="arabicParenR"/>
            </a:pPr>
            <a:r>
              <a:rPr lang="uk-UA" sz="2000">
                <a:latin typeface="Times New Roman" pitchFamily="18" charset="0"/>
                <a:cs typeface="Times New Roman" pitchFamily="18" charset="0"/>
              </a:rPr>
              <a:t>діагностувати хромосомні та геномні хвороби (синдроми);</a:t>
            </a:r>
          </a:p>
          <a:p>
            <a:pPr marL="215900" indent="215900" algn="just">
              <a:buClr>
                <a:srgbClr val="000000"/>
              </a:buClr>
              <a:buSzPts val="900"/>
              <a:buFont typeface="Calibri" pitchFamily="34" charset="0"/>
              <a:buAutoNum type="arabicParenR"/>
            </a:pPr>
            <a:r>
              <a:rPr lang="uk-UA" sz="2000">
                <a:latin typeface="Times New Roman" pitchFamily="18" charset="0"/>
                <a:cs typeface="Times New Roman" pitchFamily="18" charset="0"/>
              </a:rPr>
              <a:t>визначати стать людини;</a:t>
            </a:r>
          </a:p>
          <a:p>
            <a:pPr marL="215900" indent="215900" algn="just">
              <a:buClr>
                <a:srgbClr val="000000"/>
              </a:buClr>
              <a:buSzPts val="900"/>
              <a:buFont typeface="Calibri" pitchFamily="34" charset="0"/>
              <a:buAutoNum type="arabicParenR"/>
            </a:pPr>
            <a:r>
              <a:rPr lang="uk-UA" sz="2000">
                <a:latin typeface="Times New Roman" pitchFamily="18" charset="0"/>
                <a:cs typeface="Times New Roman" pitchFamily="18" charset="0"/>
              </a:rPr>
              <a:t>складати карти хромосом;</a:t>
            </a:r>
          </a:p>
          <a:p>
            <a:pPr marL="215900" indent="215900" algn="just">
              <a:buClr>
                <a:srgbClr val="000000"/>
              </a:buClr>
              <a:buSzPts val="900"/>
              <a:buFont typeface="Calibri" pitchFamily="34" charset="0"/>
              <a:buAutoNum type="arabicParenR"/>
            </a:pPr>
            <a:r>
              <a:rPr lang="uk-UA" sz="2000">
                <a:latin typeface="Times New Roman" pitchFamily="18" charset="0"/>
                <a:cs typeface="Times New Roman" pitchFamily="18" charset="0"/>
              </a:rPr>
              <a:t>вивчати мутаційний процес у популяціях людей.</a:t>
            </a:r>
          </a:p>
          <a:p>
            <a:pPr marL="215900" indent="215900"/>
            <a:r>
              <a:rPr lang="uk-UA" sz="2000">
                <a:latin typeface="Times New Roman" pitchFamily="18" charset="0"/>
                <a:cs typeface="Times New Roman" pitchFamily="18" charset="0"/>
              </a:rPr>
              <a:t>У сучасній цитогенетиці застосовують методи диференціального забарвлення хромосом (ДЗХ).</a:t>
            </a:r>
          </a:p>
          <a:p>
            <a:pPr marL="215900" indent="215900"/>
            <a:r>
              <a:rPr lang="uk-UA" sz="2000">
                <a:solidFill>
                  <a:srgbClr val="000000"/>
                </a:solidFill>
                <a:latin typeface="Times New Roman" pitchFamily="18" charset="0"/>
                <a:cs typeface="Times New Roman" pitchFamily="18" charset="0"/>
              </a:rPr>
              <a:t>Ці методи групуються на застосуванні флуоресцентних барвників з подальшим вивченням хромосом у люмінесцентному мікроскопі. При цьому у хромосомах забарвлюються окремі сегменти, що дає змогу абсолютно точно відрізнити кожну хромосомну пару, а також виявити навіть незначні порушення хромосом: дуплікації, транслокації, делеції. Для ідентифікації хромосом у цей час застосовують оптико-електронний комплекс “Метаскан”, оснащений комп’ютерними програмами, які забезпечують побудову каріотипу. Зображення метафазної пластинки, яку розміщено під мікроскопом, через відеокамеру вноситься в комп’ютер. На моніторі кілька дослідників можуть одночасно вивчати каріотип, аналізувати зміни хромосом. Отриманий результат можна надрукувати на принтері з позначенням паспортних даних пацієнта</a:t>
            </a:r>
            <a:endParaRPr lang="uk-UA" sz="200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Рисунок 1"/>
          <p:cNvPicPr>
            <a:picLocks noChangeAspect="1"/>
          </p:cNvPicPr>
          <p:nvPr/>
        </p:nvPicPr>
        <p:blipFill>
          <a:blip r:embed="rId2" cstate="print"/>
          <a:srcRect l="15491" r="27516" b="53922"/>
          <a:stretch>
            <a:fillRect/>
          </a:stretch>
        </p:blipFill>
        <p:spPr bwMode="auto">
          <a:xfrm>
            <a:off x="0" y="1801813"/>
            <a:ext cx="4691063" cy="5056187"/>
          </a:xfrm>
          <a:prstGeom prst="rect">
            <a:avLst/>
          </a:prstGeom>
          <a:noFill/>
          <a:ln w="9525">
            <a:noFill/>
            <a:miter lim="800000"/>
            <a:headEnd/>
            <a:tailEnd/>
          </a:ln>
        </p:spPr>
      </p:pic>
      <p:pic>
        <p:nvPicPr>
          <p:cNvPr id="86018" name="Рисунок 2"/>
          <p:cNvPicPr>
            <a:picLocks noChangeAspect="1"/>
          </p:cNvPicPr>
          <p:nvPr/>
        </p:nvPicPr>
        <p:blipFill>
          <a:blip r:embed="rId2" cstate="print"/>
          <a:srcRect l="12614" t="45294" r="26993" b="12746"/>
          <a:stretch>
            <a:fillRect/>
          </a:stretch>
        </p:blipFill>
        <p:spPr bwMode="auto">
          <a:xfrm>
            <a:off x="4048125" y="0"/>
            <a:ext cx="5095875" cy="47212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Рисунок 1"/>
          <p:cNvPicPr>
            <a:picLocks noChangeAspect="1"/>
          </p:cNvPicPr>
          <p:nvPr/>
        </p:nvPicPr>
        <p:blipFill>
          <a:blip r:embed="rId2" cstate="print"/>
          <a:srcRect l="23334" t="10393" r="29347" b="58235"/>
          <a:stretch>
            <a:fillRect/>
          </a:stretch>
        </p:blipFill>
        <p:spPr bwMode="auto">
          <a:xfrm>
            <a:off x="538163" y="736600"/>
            <a:ext cx="6924675" cy="6121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Прямоугольник 1"/>
          <p:cNvSpPr>
            <a:spLocks noChangeArrowheads="1"/>
          </p:cNvSpPr>
          <p:nvPr/>
        </p:nvSpPr>
        <p:spPr bwMode="auto">
          <a:xfrm>
            <a:off x="215900" y="376238"/>
            <a:ext cx="7920038" cy="6126162"/>
          </a:xfrm>
          <a:prstGeom prst="rect">
            <a:avLst/>
          </a:prstGeom>
          <a:noFill/>
          <a:ln w="9525">
            <a:noFill/>
            <a:miter lim="800000"/>
            <a:headEnd/>
            <a:tailEnd/>
          </a:ln>
        </p:spPr>
        <p:txBody>
          <a:bodyPr>
            <a:spAutoFit/>
          </a:bodyPr>
          <a:lstStyle/>
          <a:p>
            <a:pPr algn="ctr"/>
            <a:r>
              <a:rPr lang="uk-UA" sz="2400" b="1">
                <a:latin typeface="Times New Roman" pitchFamily="18" charset="0"/>
                <a:cs typeface="Times New Roman" pitchFamily="18" charset="0"/>
              </a:rPr>
              <a:t>2. </a:t>
            </a:r>
            <a:r>
              <a:rPr lang="uk-UA" sz="2400" b="1"/>
              <a:t>Метод виявлення статевого хроматину</a:t>
            </a:r>
          </a:p>
          <a:p>
            <a:pPr algn="ctr"/>
            <a:endParaRPr lang="uk-UA" sz="3200" b="1">
              <a:latin typeface="Times New Roman" pitchFamily="18" charset="0"/>
              <a:cs typeface="Times New Roman" pitchFamily="18" charset="0"/>
            </a:endParaRPr>
          </a:p>
          <a:p>
            <a:r>
              <a:rPr lang="uk-UA" sz="2000">
                <a:latin typeface="Times New Roman" pitchFamily="18" charset="0"/>
                <a:cs typeface="Times New Roman" pitchFamily="18" charset="0"/>
              </a:rPr>
              <a:t>У 1949 р. М. Барр і Ч. Бертман досліджували нейрон кота. Вони звернули увагу на інтерфазне ядро клітини, яке має інтенсивно забарвлене тільце. Це тільце було виявлено лише в ядрах клітин самок, а у самців його немає. Це тільце є в клітинах багатьох тварин, але тільки в особин жіночої статі. Воно отримало назву статевого хроматину, або тільця Барра (мал. </a:t>
            </a:r>
            <a:r>
              <a:rPr lang="uk-UA" sz="2000">
                <a:solidFill>
                  <a:srgbClr val="000000"/>
                </a:solidFill>
                <a:latin typeface="Times New Roman" pitchFamily="18" charset="0"/>
                <a:cs typeface="Times New Roman" pitchFamily="18" charset="0"/>
              </a:rPr>
              <a:t>4).</a:t>
            </a:r>
            <a:endParaRPr lang="uk-UA" sz="2000">
              <a:latin typeface="Times New Roman" pitchFamily="18" charset="0"/>
              <a:cs typeface="Times New Roman" pitchFamily="18" charset="0"/>
            </a:endParaRPr>
          </a:p>
          <a:p>
            <a:r>
              <a:rPr lang="uk-UA" sz="2000">
                <a:solidFill>
                  <a:srgbClr val="000000"/>
                </a:solidFill>
                <a:latin typeface="Times New Roman" pitchFamily="18" charset="0"/>
                <a:cs typeface="Times New Roman" pitchFamily="18" charset="0"/>
              </a:rPr>
              <a:t>Х-статевий хроматин — це спіралізована, неактивна Х-хромосома. У жінок дві Х-хромосоми, одна з яких спіралізована й неактивна. Саме вона й має вигляд глибки (тільце Барра). Якщо в клітині більше ніж дві X- хромосоми, то й тілець Барра буде понад дві. Із двох Х-хромосом у жінки активна лише одна. У разі наявності зайвого або відсутності тілець Барра можна діагностувати спадкові захворювання, які пов'язані зі зміною кількості статевих хромосом. Наприклад, у жінок із синдромом трисомії-Х (47, XXX) замість однієї буде дві глибки статевого хроматину, а в жінки із синдромом Шерешевського—</a:t>
            </a:r>
            <a:r>
              <a:rPr lang="ru-RU" sz="2000">
                <a:solidFill>
                  <a:srgbClr val="000000"/>
                </a:solidFill>
                <a:latin typeface="Times New Roman" pitchFamily="18" charset="0"/>
                <a:cs typeface="Times New Roman" pitchFamily="18" charset="0"/>
              </a:rPr>
              <a:t>Тернера </a:t>
            </a:r>
            <a:r>
              <a:rPr lang="uk-UA" sz="2000">
                <a:solidFill>
                  <a:srgbClr val="000000"/>
                </a:solidFill>
                <a:latin typeface="Times New Roman" pitchFamily="18" charset="0"/>
                <a:cs typeface="Times New Roman" pitchFamily="18" charset="0"/>
              </a:rPr>
              <a:t>(45, ХО) статевого Х-хроматину взагалі не буде.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Прямоугольник 3"/>
          <p:cNvSpPr>
            <a:spLocks noChangeArrowheads="1"/>
          </p:cNvSpPr>
          <p:nvPr/>
        </p:nvSpPr>
        <p:spPr bwMode="auto">
          <a:xfrm>
            <a:off x="228600" y="244475"/>
            <a:ext cx="8674100" cy="6678613"/>
          </a:xfrm>
          <a:prstGeom prst="rect">
            <a:avLst/>
          </a:prstGeom>
          <a:noFill/>
          <a:ln w="9525">
            <a:noFill/>
            <a:miter lim="800000"/>
            <a:headEnd/>
            <a:tailEnd/>
          </a:ln>
        </p:spPr>
        <p:txBody>
          <a:bodyPr>
            <a:spAutoFit/>
          </a:bodyPr>
          <a:lstStyle/>
          <a:p>
            <a:pPr>
              <a:lnSpc>
                <a:spcPct val="150000"/>
              </a:lnSpc>
            </a:pPr>
            <a:r>
              <a:rPr lang="uk-UA" sz="3200" b="1">
                <a:latin typeface="Times New Roman" pitchFamily="18" charset="0"/>
                <a:cs typeface="Times New Roman" pitchFamily="18" charset="0"/>
              </a:rPr>
              <a:t>1. Генотипна (спадкова) мінливість</a:t>
            </a:r>
            <a:r>
              <a:rPr lang="uk-UA" sz="3200">
                <a:latin typeface="Times New Roman" pitchFamily="18" charset="0"/>
                <a:cs typeface="Times New Roman" pitchFamily="18" charset="0"/>
              </a:rPr>
              <a:t> — це мінливість, </a:t>
            </a:r>
            <a:r>
              <a:rPr lang="uk-UA" sz="3200">
                <a:solidFill>
                  <a:srgbClr val="000000"/>
                </a:solidFill>
                <a:latin typeface="Times New Roman" pitchFamily="18" charset="0"/>
                <a:cs typeface="Times New Roman" pitchFamily="18" charset="0"/>
              </a:rPr>
              <a:t>яка </a:t>
            </a:r>
            <a:r>
              <a:rPr lang="uk-UA" sz="3200">
                <a:latin typeface="Times New Roman" pitchFamily="18" charset="0"/>
                <a:cs typeface="Times New Roman" pitchFamily="18" charset="0"/>
              </a:rPr>
              <a:t>виникає внаслідок зміни генотипу. Саме вона є основою різноманітності живих організмів та їхньої еволюції. Генотипна мінливість є причиною спадкових хвороб та спадкових вад розвитку.</a:t>
            </a:r>
          </a:p>
          <a:p>
            <a:pPr>
              <a:lnSpc>
                <a:spcPct val="150000"/>
              </a:lnSpc>
            </a:pPr>
            <a:r>
              <a:rPr lang="uk-UA" sz="3200">
                <a:latin typeface="Times New Roman" pitchFamily="18" charset="0"/>
                <a:cs typeface="Times New Roman" pitchFamily="18" charset="0"/>
              </a:rPr>
              <a:t>Є дві основні форми генотипної мінливості:</a:t>
            </a:r>
          </a:p>
          <a:p>
            <a:pPr algn="just">
              <a:lnSpc>
                <a:spcPct val="150000"/>
              </a:lnSpc>
              <a:buClr>
                <a:srgbClr val="000000"/>
              </a:buClr>
              <a:buSzPts val="900"/>
              <a:buFont typeface="Arial" charset="0"/>
              <a:buChar char="—"/>
            </a:pPr>
            <a:r>
              <a:rPr lang="uk-UA" sz="3200">
                <a:latin typeface="Times New Roman" pitchFamily="18" charset="0"/>
                <a:cs typeface="Times New Roman" pitchFamily="18" charset="0"/>
              </a:rPr>
              <a:t>мутаційна;</a:t>
            </a:r>
          </a:p>
          <a:p>
            <a:pPr algn="just">
              <a:lnSpc>
                <a:spcPct val="150000"/>
              </a:lnSpc>
              <a:buClr>
                <a:srgbClr val="000000"/>
              </a:buClr>
              <a:buSzPts val="900"/>
              <a:buFont typeface="Arial" charset="0"/>
              <a:buChar char="—"/>
            </a:pPr>
            <a:r>
              <a:rPr lang="uk-UA" sz="3200">
                <a:latin typeface="Times New Roman" pitchFamily="18" charset="0"/>
                <a:cs typeface="Times New Roman" pitchFamily="18" charset="0"/>
              </a:rPr>
              <a:t>комбінативна</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Прямоугольник 1"/>
          <p:cNvSpPr>
            <a:spLocks noChangeArrowheads="1"/>
          </p:cNvSpPr>
          <p:nvPr/>
        </p:nvSpPr>
        <p:spPr bwMode="auto">
          <a:xfrm>
            <a:off x="336550" y="200025"/>
            <a:ext cx="8539163" cy="5556250"/>
          </a:xfrm>
          <a:prstGeom prst="rect">
            <a:avLst/>
          </a:prstGeom>
          <a:noFill/>
          <a:ln w="9525">
            <a:noFill/>
            <a:miter lim="800000"/>
            <a:headEnd/>
            <a:tailEnd/>
          </a:ln>
        </p:spPr>
        <p:txBody>
          <a:bodyPr>
            <a:spAutoFit/>
          </a:bodyPr>
          <a:lstStyle/>
          <a:p>
            <a:pPr marL="114300" indent="266700">
              <a:spcAft>
                <a:spcPts val="925"/>
              </a:spcAft>
            </a:pPr>
            <a:r>
              <a:rPr lang="uk-UA" sz="2400">
                <a:latin typeface="Times New Roman" pitchFamily="18" charset="0"/>
                <a:cs typeface="Times New Roman" pitchFamily="18" charset="0"/>
              </a:rPr>
              <a:t>Щоб визначити кількість тілець статевого Х-хроматину в клітині, необхідно від загальної кількості Х-хромосом відняти одиницю. Наприклад, каріотип хворої 47, XXX; необхідно визначити кількість тілець Х-хроматину. Для цього від трьох (три Х-хромосоми) віднімаємо одиницю, отримуємо два. Отже, розрахувати кількість тілець Х-статевого хроматину можна за формулою</a:t>
            </a:r>
          </a:p>
          <a:p>
            <a:pPr marL="114300" indent="266700">
              <a:spcAft>
                <a:spcPts val="675"/>
              </a:spcAft>
            </a:pPr>
            <a:r>
              <a:rPr lang="uk-UA" sz="2400">
                <a:latin typeface="Times New Roman" pitchFamily="18" charset="0"/>
                <a:cs typeface="Times New Roman" pitchFamily="18" charset="0"/>
              </a:rPr>
              <a:t>А - 1 = В,</a:t>
            </a:r>
          </a:p>
          <a:p>
            <a:pPr marL="114300" indent="266700">
              <a:spcAft>
                <a:spcPts val="600"/>
              </a:spcAft>
            </a:pPr>
            <a:r>
              <a:rPr lang="uk-UA" sz="2400">
                <a:latin typeface="Times New Roman" pitchFamily="18" charset="0"/>
                <a:cs typeface="Times New Roman" pitchFamily="18" charset="0"/>
              </a:rPr>
              <a:t>де А — кількість Х-хромосом у каріотипі; В — кількість тілець X- хроматину.</a:t>
            </a:r>
          </a:p>
          <a:p>
            <a:pPr marL="114300" indent="266700">
              <a:spcAft>
                <a:spcPts val="575"/>
              </a:spcAft>
            </a:pPr>
            <a:r>
              <a:rPr lang="uk-UA" sz="2400">
                <a:latin typeface="Times New Roman" pitchFamily="18" charset="0"/>
                <a:cs typeface="Times New Roman" pitchFamily="18" charset="0"/>
              </a:rPr>
              <a:t>Для того щоб за кількістю тілець Х-хроматину визначити кількість X- хромосом у каріотипі, необхідно до кількості тілець Х-хроматину додати одиницю.</a:t>
            </a:r>
          </a:p>
          <a:p>
            <a:pPr marL="114300" indent="266700"/>
            <a:r>
              <a:rPr lang="uk-UA" sz="2400">
                <a:latin typeface="Times New Roman" pitchFamily="18" charset="0"/>
                <a:cs typeface="Times New Roman" pitchFamily="18" charset="0"/>
              </a:rPr>
              <a:t>Наприклад, у жінки в клітинах букального епітелію слизової</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Прямоугольник 1"/>
          <p:cNvSpPr>
            <a:spLocks noChangeArrowheads="1"/>
          </p:cNvSpPr>
          <p:nvPr/>
        </p:nvSpPr>
        <p:spPr bwMode="auto">
          <a:xfrm>
            <a:off x="592138" y="301625"/>
            <a:ext cx="7448550" cy="6188075"/>
          </a:xfrm>
          <a:prstGeom prst="rect">
            <a:avLst/>
          </a:prstGeom>
          <a:noFill/>
          <a:ln w="9525">
            <a:noFill/>
            <a:miter lim="800000"/>
            <a:headEnd/>
            <a:tailEnd/>
          </a:ln>
        </p:spPr>
        <p:txBody>
          <a:bodyPr>
            <a:spAutoFit/>
          </a:bodyPr>
          <a:lstStyle/>
          <a:p>
            <a:pPr marL="114300" indent="266700"/>
            <a:r>
              <a:rPr lang="uk-UA" sz="2000">
                <a:latin typeface="Times New Roman" pitchFamily="18" charset="0"/>
                <a:cs typeface="Times New Roman" pitchFamily="18" charset="0"/>
              </a:rPr>
              <a:t>порожнини рота виявлено дві глибки статевого хроматину. Визначаємо за такою формулою:</a:t>
            </a:r>
          </a:p>
          <a:p>
            <a:pPr marL="114300" indent="266700"/>
            <a:r>
              <a:rPr lang="uk-UA" sz="2000">
                <a:latin typeface="Times New Roman" pitchFamily="18" charset="0"/>
                <a:cs typeface="Times New Roman" pitchFamily="18" charset="0"/>
              </a:rPr>
              <a:t>В + 1 = А,</a:t>
            </a:r>
          </a:p>
          <a:p>
            <a:pPr marL="114300" indent="266700"/>
            <a:r>
              <a:rPr lang="uk-UA" sz="2000">
                <a:latin typeface="Times New Roman" pitchFamily="18" charset="0"/>
                <a:cs typeface="Times New Roman" pitchFamily="18" charset="0"/>
              </a:rPr>
              <a:t>де Б — кількість тілець Х-хроматину; А — кількість Х-хромосом.</a:t>
            </a:r>
          </a:p>
          <a:p>
            <a:pPr marL="114300" indent="266700"/>
            <a:r>
              <a:rPr lang="uk-UA" sz="2000">
                <a:latin typeface="Times New Roman" pitchFamily="18" charset="0"/>
                <a:cs typeface="Times New Roman" pitchFamily="18" charset="0"/>
              </a:rPr>
              <a:t>Підставляємо значення: </a:t>
            </a:r>
            <a:r>
              <a:rPr lang="uk-UA" sz="2000">
                <a:solidFill>
                  <a:srgbClr val="000000"/>
                </a:solidFill>
                <a:latin typeface="Times New Roman" pitchFamily="18" charset="0"/>
                <a:cs typeface="Times New Roman" pitchFamily="18" charset="0"/>
              </a:rPr>
              <a:t>2+1=3.</a:t>
            </a:r>
            <a:endParaRPr lang="uk-UA" sz="2000">
              <a:latin typeface="Times New Roman" pitchFamily="18" charset="0"/>
              <a:cs typeface="Times New Roman" pitchFamily="18" charset="0"/>
            </a:endParaRPr>
          </a:p>
          <a:p>
            <a:pPr marL="114300" indent="266700"/>
            <a:r>
              <a:rPr lang="uk-UA" sz="2000">
                <a:latin typeface="Times New Roman" pitchFamily="18" charset="0"/>
                <a:cs typeface="Times New Roman" pitchFamily="18" charset="0"/>
              </a:rPr>
              <a:t>Необхідно також знати, що звичайно в клітинах нормального чоловічого організму трапляється деяка кількість псевдотілець Барра (конденсованих ділянок аутосом і спіралізованих У-хромосом). Отже, в процесі діагностування різних хромосомних захворювань необхідно вміти відрізняти У-статевий хроматин від типового статевого Х-хроматину, утвореного зайвою</a:t>
            </a:r>
          </a:p>
          <a:p>
            <a:pPr marL="114300" indent="266700">
              <a:spcAft>
                <a:spcPts val="563"/>
              </a:spcAft>
            </a:pPr>
            <a:r>
              <a:rPr lang="uk-UA" sz="2000">
                <a:latin typeface="Times New Roman" pitchFamily="18" charset="0"/>
                <a:cs typeface="Times New Roman" pitchFamily="18" charset="0"/>
              </a:rPr>
              <a:t>спіралізованою Х-хромосомою. У-хроматин — це У-хромосома в ядрах соматичних клітин чоловіків. Щоб виявити У-хроматин, соматичні клітини фарбують флуорохромами і досліджують за допомогою люмінесцентного </a:t>
            </a:r>
            <a:r>
              <a:rPr lang="uk-UA" sz="2000" b="1">
                <a:solidFill>
                  <a:srgbClr val="000000"/>
                </a:solidFill>
                <a:latin typeface="Times New Roman" pitchFamily="18" charset="0"/>
                <a:cs typeface="Times New Roman" pitchFamily="18" charset="0"/>
              </a:rPr>
              <a:t>мікроскопа. </a:t>
            </a:r>
            <a:r>
              <a:rPr lang="uk-UA" sz="2000">
                <a:latin typeface="Times New Roman" pitchFamily="18" charset="0"/>
                <a:cs typeface="Times New Roman" pitchFamily="18" charset="0"/>
              </a:rPr>
              <a:t>При цьому У-хромосома відрізнятиметься від інших хромосом </a:t>
            </a:r>
            <a:r>
              <a:rPr lang="uk-UA" sz="2000" b="1">
                <a:solidFill>
                  <a:srgbClr val="000000"/>
                </a:solidFill>
                <a:latin typeface="Times New Roman" pitchFamily="18" charset="0"/>
                <a:cs typeface="Times New Roman" pitchFamily="18" charset="0"/>
              </a:rPr>
              <a:t>інтенсивним зеленим </a:t>
            </a:r>
            <a:r>
              <a:rPr lang="uk-UA" sz="2000">
                <a:latin typeface="Times New Roman" pitchFamily="18" charset="0"/>
                <a:cs typeface="Times New Roman" pitchFamily="18" charset="0"/>
              </a:rPr>
              <a:t>світінням. У </a:t>
            </a:r>
            <a:r>
              <a:rPr lang="uk-UA" sz="2000" b="1">
                <a:solidFill>
                  <a:srgbClr val="000000"/>
                </a:solidFill>
                <a:latin typeface="Times New Roman" pitchFamily="18" charset="0"/>
                <a:cs typeface="Times New Roman" pitchFamily="18" charset="0"/>
              </a:rPr>
              <a:t>здорового </a:t>
            </a:r>
            <a:r>
              <a:rPr lang="uk-UA" sz="2000">
                <a:latin typeface="Times New Roman" pitchFamily="18" charset="0"/>
                <a:cs typeface="Times New Roman" pitchFamily="18" charset="0"/>
              </a:rPr>
              <a:t>чоловіка (ХУ) видно одну </a:t>
            </a:r>
            <a:r>
              <a:rPr lang="uk-UA" sz="2000" b="1">
                <a:solidFill>
                  <a:srgbClr val="000000"/>
                </a:solidFill>
                <a:latin typeface="Times New Roman" pitchFamily="18" charset="0"/>
                <a:cs typeface="Times New Roman" pitchFamily="18" charset="0"/>
              </a:rPr>
              <a:t>ділянку, у хворого (ХУУ — синдром </a:t>
            </a:r>
            <a:r>
              <a:rPr lang="uk-UA" sz="2000">
                <a:latin typeface="Times New Roman" pitchFamily="18" charset="0"/>
                <a:cs typeface="Times New Roman" pitchFamily="18" charset="0"/>
              </a:rPr>
              <a:t>Кпайнфельтера) — дві.</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Прямоугольник 1"/>
          <p:cNvSpPr>
            <a:spLocks noChangeArrowheads="1"/>
          </p:cNvSpPr>
          <p:nvPr/>
        </p:nvSpPr>
        <p:spPr bwMode="auto">
          <a:xfrm>
            <a:off x="0" y="612775"/>
            <a:ext cx="8775700" cy="5137150"/>
          </a:xfrm>
          <a:prstGeom prst="rect">
            <a:avLst/>
          </a:prstGeom>
          <a:noFill/>
          <a:ln w="9525">
            <a:noFill/>
            <a:miter lim="800000"/>
            <a:headEnd/>
            <a:tailEnd/>
          </a:ln>
        </p:spPr>
        <p:txBody>
          <a:bodyPr>
            <a:spAutoFit/>
          </a:bodyPr>
          <a:lstStyle/>
          <a:p>
            <a:pPr marL="228600" indent="203200">
              <a:spcAft>
                <a:spcPts val="875"/>
              </a:spcAft>
            </a:pPr>
            <a:r>
              <a:rPr lang="uk-UA" sz="2000">
                <a:latin typeface="Times New Roman" pitchFamily="18" charset="0"/>
                <a:cs typeface="Times New Roman" pitchFamily="18" charset="0"/>
              </a:rPr>
              <a:t>Дослідження статевого хроматину дало змогу зрозуміти інтерсексуальні </a:t>
            </a:r>
            <a:r>
              <a:rPr lang="uk-UA" sz="2000">
                <a:solidFill>
                  <a:srgbClr val="000000"/>
                </a:solidFill>
                <a:latin typeface="Times New Roman" pitchFamily="18" charset="0"/>
                <a:cs typeface="Times New Roman" pitchFamily="18" charset="0"/>
              </a:rPr>
              <a:t>стани. До </a:t>
            </a:r>
            <a:r>
              <a:rPr lang="uk-UA" sz="2000">
                <a:latin typeface="Times New Roman" pitchFamily="18" charset="0"/>
                <a:cs typeface="Times New Roman" pitchFamily="18" charset="0"/>
              </a:rPr>
              <a:t>них належить синдром тестикулярної фемінізації, за якого у </a:t>
            </a:r>
            <a:r>
              <a:rPr lang="uk-UA" sz="2000">
                <a:solidFill>
                  <a:srgbClr val="000000"/>
                </a:solidFill>
                <a:latin typeface="Times New Roman" pitchFamily="18" charset="0"/>
                <a:cs typeface="Times New Roman" pitchFamily="18" charset="0"/>
              </a:rPr>
              <a:t>фенотипно нормальної </a:t>
            </a:r>
            <a:r>
              <a:rPr lang="uk-UA" sz="2000">
                <a:latin typeface="Times New Roman" pitchFamily="18" charset="0"/>
                <a:cs typeface="Times New Roman" pitchFamily="18" charset="0"/>
              </a:rPr>
              <a:t>жінки виявляється відсутність статевого хроматину в </a:t>
            </a:r>
            <a:r>
              <a:rPr lang="uk-UA" sz="2000">
                <a:solidFill>
                  <a:srgbClr val="000000"/>
                </a:solidFill>
                <a:latin typeface="Times New Roman" pitchFamily="18" charset="0"/>
                <a:cs typeface="Times New Roman" pitchFamily="18" charset="0"/>
              </a:rPr>
              <a:t>клітинах слизової оболонки </a:t>
            </a:r>
            <a:r>
              <a:rPr lang="uk-UA" sz="2000">
                <a:latin typeface="Times New Roman" pitchFamily="18" charset="0"/>
                <a:cs typeface="Times New Roman" pitchFamily="18" charset="0"/>
              </a:rPr>
              <a:t>порожнини рота і нормальний чоловічий </a:t>
            </a:r>
            <a:r>
              <a:rPr lang="uk-UA" sz="2000">
                <a:solidFill>
                  <a:srgbClr val="000000"/>
                </a:solidFill>
                <a:latin typeface="Times New Roman" pitchFamily="18" charset="0"/>
                <a:cs typeface="Times New Roman" pitchFamily="18" charset="0"/>
              </a:rPr>
              <a:t>хромосомний комплекс ХУ. У цих </a:t>
            </a:r>
            <a:r>
              <a:rPr lang="uk-UA" sz="2000">
                <a:latin typeface="Times New Roman" pitchFamily="18" charset="0"/>
                <a:cs typeface="Times New Roman" pitchFamily="18" charset="0"/>
              </a:rPr>
              <a:t>жінок відсутня матка, піхва неглибока або </a:t>
            </a:r>
            <a:r>
              <a:rPr lang="uk-UA" sz="2000">
                <a:solidFill>
                  <a:srgbClr val="000000"/>
                </a:solidFill>
                <a:latin typeface="Times New Roman" pitchFamily="18" charset="0"/>
                <a:cs typeface="Times New Roman" pitchFamily="18" charset="0"/>
              </a:rPr>
              <a:t>відсутня, менструацій немає, спостерігають безплідність, </a:t>
            </a:r>
            <a:r>
              <a:rPr lang="uk-UA" sz="2000">
                <a:latin typeface="Times New Roman" pitchFamily="18" charset="0"/>
                <a:cs typeface="Times New Roman" pitchFamily="18" charset="0"/>
              </a:rPr>
              <a:t>замість яєчників — </a:t>
            </a:r>
            <a:r>
              <a:rPr lang="uk-UA" sz="2000">
                <a:solidFill>
                  <a:srgbClr val="000000"/>
                </a:solidFill>
                <a:latin typeface="Times New Roman" pitchFamily="18" charset="0"/>
                <a:cs typeface="Times New Roman" pitchFamily="18" charset="0"/>
              </a:rPr>
              <a:t>сім’яники, але молочні залози розвинуті нормально. Психіка жіноча, але ці жінки надмірно діловиті.</a:t>
            </a:r>
            <a:endParaRPr lang="uk-UA" sz="2000" b="1">
              <a:latin typeface="Times New Roman" pitchFamily="18" charset="0"/>
              <a:cs typeface="Times New Roman" pitchFamily="18" charset="0"/>
            </a:endParaRPr>
          </a:p>
          <a:p>
            <a:pPr marL="228600" indent="203200">
              <a:spcAft>
                <a:spcPts val="450"/>
              </a:spcAft>
            </a:pPr>
            <a:r>
              <a:rPr lang="uk-UA" sz="2000">
                <a:latin typeface="Times New Roman" pitchFamily="18" charset="0"/>
                <a:cs typeface="Times New Roman" pitchFamily="18" charset="0"/>
              </a:rPr>
              <a:t>Вивчення статевого хроматину дає змогу:</a:t>
            </a:r>
          </a:p>
          <a:p>
            <a:pPr marL="228600" indent="203200" algn="just">
              <a:buClr>
                <a:srgbClr val="000000"/>
              </a:buClr>
              <a:buSzPct val="100000"/>
              <a:buFont typeface="Calibri" pitchFamily="34" charset="0"/>
              <a:buAutoNum type="arabicParenR"/>
            </a:pPr>
            <a:r>
              <a:rPr lang="uk-UA" sz="2000">
                <a:latin typeface="Times New Roman" pitchFamily="18" charset="0"/>
                <a:cs typeface="Times New Roman" pitchFamily="18" charset="0"/>
              </a:rPr>
              <a:t>діагностувати (експрес-діагносгика) захворювання, пов’язані зі зміною кількості статевих хромосом (синдром Шерешевського- Тернера, синдром Клайнфельтера тощо); без повного каріотипування;</a:t>
            </a:r>
          </a:p>
          <a:p>
            <a:pPr marL="228600" indent="203200">
              <a:buClr>
                <a:srgbClr val="000000"/>
              </a:buClr>
              <a:buSzPct val="100000"/>
              <a:buFont typeface="Calibri" pitchFamily="34" charset="0"/>
              <a:buAutoNum type="arabicParenR"/>
            </a:pPr>
            <a:r>
              <a:rPr lang="uk-UA" sz="2000">
                <a:latin typeface="Times New Roman" pitchFamily="18" charset="0"/>
                <a:cs typeface="Times New Roman" pitchFamily="18" charset="0"/>
              </a:rPr>
              <a:t>визначати стать плода за клітинами амніотичної рідини та в судово- медичній практиці;</a:t>
            </a:r>
          </a:p>
          <a:p>
            <a:pPr marL="228600" indent="203200" algn="just">
              <a:buClr>
                <a:srgbClr val="000000"/>
              </a:buClr>
              <a:buSzPct val="100000"/>
              <a:buFont typeface="Calibri" pitchFamily="34" charset="0"/>
              <a:buAutoNum type="arabicParenR"/>
            </a:pPr>
            <a:r>
              <a:rPr lang="uk-UA" sz="2000">
                <a:latin typeface="Times New Roman" pitchFamily="18" charset="0"/>
                <a:cs typeface="Times New Roman" pitchFamily="18" charset="0"/>
              </a:rPr>
              <a:t>визначати стать при гермафродитизмі;</a:t>
            </a:r>
          </a:p>
          <a:p>
            <a:pPr marL="228600" indent="203200">
              <a:buClr>
                <a:srgbClr val="000000"/>
              </a:buClr>
              <a:buSzPts val="900"/>
            </a:pPr>
            <a:endParaRPr lang="uk-UA" sz="2000" b="1">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Прямоугольник 1"/>
          <p:cNvSpPr>
            <a:spLocks noChangeArrowheads="1"/>
          </p:cNvSpPr>
          <p:nvPr/>
        </p:nvSpPr>
        <p:spPr bwMode="auto">
          <a:xfrm>
            <a:off x="304800" y="938213"/>
            <a:ext cx="8256588" cy="4591050"/>
          </a:xfrm>
          <a:prstGeom prst="rect">
            <a:avLst/>
          </a:prstGeom>
          <a:noFill/>
          <a:ln w="9525">
            <a:noFill/>
            <a:miter lim="800000"/>
            <a:headEnd/>
            <a:tailEnd/>
          </a:ln>
        </p:spPr>
        <p:txBody>
          <a:bodyPr>
            <a:spAutoFit/>
          </a:bodyPr>
          <a:lstStyle/>
          <a:p>
            <a:pPr marL="342900" indent="-342900">
              <a:buClr>
                <a:srgbClr val="000000"/>
              </a:buClr>
              <a:buSzPct val="100000"/>
              <a:buFont typeface="Calibri" pitchFamily="34" charset="0"/>
              <a:buAutoNum type="arabicParenR" startAt="4"/>
              <a:tabLst>
                <a:tab pos="414338" algn="l"/>
              </a:tabLst>
            </a:pPr>
            <a:r>
              <a:rPr lang="uk-UA" sz="2400">
                <a:latin typeface="Times New Roman" pitchFamily="18" charset="0"/>
                <a:cs typeface="Times New Roman" pitchFamily="18" charset="0"/>
              </a:rPr>
              <a:t>установлювати діагноз при вивченні пухлин жіночих статевих органів та з’ясовувати питання про застосування гормонів (якщо вміст тілець Бара становить </a:t>
            </a:r>
            <a:r>
              <a:rPr lang="uk-UA" sz="2400">
                <a:solidFill>
                  <a:srgbClr val="000000"/>
                </a:solidFill>
                <a:latin typeface="Times New Roman" pitchFamily="18" charset="0"/>
                <a:cs typeface="Times New Roman" pitchFamily="18" charset="0"/>
              </a:rPr>
              <a:t>1-19 </a:t>
            </a:r>
            <a:r>
              <a:rPr lang="uk-UA" sz="2400">
                <a:latin typeface="Times New Roman" pitchFamily="18" charset="0"/>
                <a:cs typeface="Times New Roman" pitchFamily="18" charset="0"/>
              </a:rPr>
              <a:t>%, то це найбільше — злоякісні пухлини; хворі швидко вмирають; гормони протипоказані; </a:t>
            </a:r>
            <a:r>
              <a:rPr lang="uk-UA" sz="2400" b="1">
                <a:solidFill>
                  <a:srgbClr val="000000"/>
                </a:solidFill>
                <a:latin typeface="Times New Roman" pitchFamily="18" charset="0"/>
                <a:cs typeface="Times New Roman" pitchFamily="18" charset="0"/>
              </a:rPr>
              <a:t>20-40 % </a:t>
            </a:r>
            <a:r>
              <a:rPr lang="uk-UA" sz="2400">
                <a:latin typeface="Times New Roman" pitchFamily="18" charset="0"/>
                <a:cs typeface="Times New Roman" pitchFamily="18" charset="0"/>
              </a:rPr>
              <a:t>— прогноз також незадовільний, гормони також протипоказані; </a:t>
            </a:r>
            <a:r>
              <a:rPr lang="uk-UA" sz="2400" b="1">
                <a:solidFill>
                  <a:srgbClr val="000000"/>
                </a:solidFill>
                <a:latin typeface="Times New Roman" pitchFamily="18" charset="0"/>
                <a:cs typeface="Times New Roman" pitchFamily="18" charset="0"/>
              </a:rPr>
              <a:t>40-70 </a:t>
            </a:r>
            <a:r>
              <a:rPr lang="uk-UA" sz="2400">
                <a:latin typeface="Times New Roman" pitchFamily="18" charset="0"/>
                <a:cs typeface="Times New Roman" pitchFamily="18" charset="0"/>
              </a:rPr>
              <a:t>% — прогноз найсприятливіший, хворі успішно лікуються за допомогою гормонів;</a:t>
            </a:r>
          </a:p>
          <a:p>
            <a:pPr marL="342900" indent="-342900">
              <a:spcAft>
                <a:spcPts val="925"/>
              </a:spcAft>
              <a:buClr>
                <a:srgbClr val="000000"/>
              </a:buClr>
              <a:buSzPct val="100000"/>
              <a:buFont typeface="Calibri" pitchFamily="34" charset="0"/>
              <a:buAutoNum type="arabicParenR" startAt="4"/>
              <a:tabLst>
                <a:tab pos="414338" algn="l"/>
              </a:tabLst>
            </a:pPr>
            <a:r>
              <a:rPr lang="uk-UA" sz="2400">
                <a:latin typeface="Times New Roman" pitchFamily="18" charset="0"/>
                <a:cs typeface="Times New Roman" pitchFamily="18" charset="0"/>
              </a:rPr>
              <a:t>виявляти спадкову патологію при первинній і вторинній аменореї в жінок.</a:t>
            </a:r>
          </a:p>
          <a:p>
            <a:pPr marL="342900" indent="-342900">
              <a:spcAft>
                <a:spcPts val="963"/>
              </a:spcAft>
              <a:tabLst>
                <a:tab pos="414338" algn="l"/>
              </a:tabLst>
            </a:pPr>
            <a:r>
              <a:rPr lang="uk-UA" sz="2400" b="1">
                <a:latin typeface="Times New Roman" pitchFamily="18" charset="0"/>
                <a:cs typeface="Times New Roman" pitchFamily="18" charset="0"/>
              </a:rPr>
              <a:t>Метод також застосовують у разі безплідності в чоловіків та жінок</a:t>
            </a:r>
            <a:endParaRPr lang="uk-UA" sz="2400">
              <a:latin typeface="Constantia"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Рисунок 1"/>
          <p:cNvPicPr>
            <a:picLocks noChangeAspect="1"/>
          </p:cNvPicPr>
          <p:nvPr/>
        </p:nvPicPr>
        <p:blipFill>
          <a:blip r:embed="rId2" cstate="print"/>
          <a:srcRect l="10522" r="16275" b="72353"/>
          <a:stretch>
            <a:fillRect/>
          </a:stretch>
        </p:blipFill>
        <p:spPr bwMode="auto">
          <a:xfrm>
            <a:off x="484188" y="1344613"/>
            <a:ext cx="7583487" cy="38195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Прямоугольник 7"/>
          <p:cNvSpPr>
            <a:spLocks noChangeArrowheads="1"/>
          </p:cNvSpPr>
          <p:nvPr/>
        </p:nvSpPr>
        <p:spPr bwMode="auto">
          <a:xfrm>
            <a:off x="0" y="238125"/>
            <a:ext cx="8229600" cy="946150"/>
          </a:xfrm>
          <a:prstGeom prst="rect">
            <a:avLst/>
          </a:prstGeom>
          <a:noFill/>
          <a:ln w="9525">
            <a:noFill/>
            <a:miter lim="800000"/>
            <a:headEnd/>
            <a:tailEnd/>
          </a:ln>
        </p:spPr>
        <p:txBody>
          <a:bodyPr>
            <a:spAutoFit/>
          </a:bodyPr>
          <a:lstStyle/>
          <a:p>
            <a:pPr algn="ctr"/>
            <a:r>
              <a:rPr lang="uk-UA" sz="2800" b="1">
                <a:solidFill>
                  <a:srgbClr val="000000"/>
                </a:solidFill>
                <a:latin typeface="Times New Roman" pitchFamily="18" charset="0"/>
                <a:cs typeface="Times New Roman" pitchFamily="18" charset="0"/>
              </a:rPr>
              <a:t>3. Спадкові хвороби, їхнє визначення, причини появи та класифікація</a:t>
            </a:r>
            <a:endParaRPr lang="uk-UA" sz="2800" b="1">
              <a:latin typeface="Times New Roman" pitchFamily="18" charset="0"/>
              <a:ea typeface="Courier New" pitchFamily="49" charset="0"/>
              <a:cs typeface="Times New Roman" pitchFamily="18" charset="0"/>
            </a:endParaRPr>
          </a:p>
        </p:txBody>
      </p:sp>
      <p:sp>
        <p:nvSpPr>
          <p:cNvPr id="94210" name="Rectangle 5"/>
          <p:cNvSpPr>
            <a:spLocks noChangeArrowheads="1"/>
          </p:cNvSpPr>
          <p:nvPr/>
        </p:nvSpPr>
        <p:spPr bwMode="auto">
          <a:xfrm>
            <a:off x="2019300" y="324643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94211" name="Прямоугольник 14"/>
          <p:cNvSpPr>
            <a:spLocks noChangeArrowheads="1"/>
          </p:cNvSpPr>
          <p:nvPr/>
        </p:nvSpPr>
        <p:spPr bwMode="auto">
          <a:xfrm>
            <a:off x="161925" y="1192213"/>
            <a:ext cx="8982075" cy="4740275"/>
          </a:xfrm>
          <a:prstGeom prst="rect">
            <a:avLst/>
          </a:prstGeom>
          <a:noFill/>
          <a:ln w="9525">
            <a:noFill/>
            <a:miter lim="800000"/>
            <a:headEnd/>
            <a:tailEnd/>
          </a:ln>
        </p:spPr>
        <p:txBody>
          <a:bodyPr>
            <a:spAutoFit/>
          </a:bodyPr>
          <a:lstStyle/>
          <a:p>
            <a:pPr indent="304800" algn="just">
              <a:spcBef>
                <a:spcPts val="1500"/>
              </a:spcBef>
            </a:pPr>
            <a:r>
              <a:rPr lang="uk-UA" sz="2000">
                <a:latin typeface="Times New Roman" pitchFamily="18" charset="0"/>
                <a:cs typeface="Times New Roman" pitchFamily="18" charset="0"/>
              </a:rPr>
              <a:t>Нинішня біологія ґрунтується на молекулярно-біологічних та генетичних знаннях. Отже, клінічна генетика набуває дедалі більшого значення.</a:t>
            </a:r>
          </a:p>
          <a:p>
            <a:pPr indent="304800" algn="just">
              <a:spcBef>
                <a:spcPts val="1500"/>
              </a:spcBef>
            </a:pPr>
            <a:r>
              <a:rPr lang="uk-UA" sz="2000">
                <a:latin typeface="Times New Roman" pitchFamily="18" charset="0"/>
                <a:cs typeface="Times New Roman" pitchFamily="18" charset="0"/>
              </a:rPr>
              <a:t>Клінічна генетика вивчає організацію спадкових структур людини, їхнє функціонування в нормі й за наявності патології, розробляє способи діагностики, профілактики й лікування спадкової патології, а також визначає прогноз для нащадків. До спадкової патології належать генні, або моногенні, хвороби (МХ) — за даними ВООЗ, їхня частота в популяції становить 3 % ; хромосомні хвороби (XX), або синдроми — 1 %; природжені вади розвитку (ПВР) — 3 %. До цієї групи належать і мультифакторіальні хвороби (МФХ) — хвороби зі спадковою схильністю; вони становлять 92—93 % усіх хронічних неінфекційних захворювань.</a:t>
            </a:r>
          </a:p>
          <a:p>
            <a:pPr indent="304800" algn="just">
              <a:spcBef>
                <a:spcPts val="1500"/>
              </a:spcBef>
            </a:pPr>
            <a:r>
              <a:rPr lang="uk-UA" sz="2000">
                <a:latin typeface="Times New Roman" pitchFamily="18" charset="0"/>
                <a:cs typeface="Times New Roman" pitchFamily="18" charset="0"/>
              </a:rPr>
              <a:t>Аналіз загальної дитячої смертності дітей віком до 5 років свідчить, що генетичні причини смерті становлять 48—60 %, тобто це кожна друга померла дитина</a:t>
            </a:r>
          </a:p>
        </p:txBody>
      </p:sp>
      <p:sp>
        <p:nvSpPr>
          <p:cNvPr id="94212" name="Rectangle 6"/>
          <p:cNvSpPr>
            <a:spLocks noChangeArrowheads="1"/>
          </p:cNvSpPr>
          <p:nvPr/>
        </p:nvSpPr>
        <p:spPr bwMode="auto">
          <a:xfrm>
            <a:off x="2627313" y="192881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94213" name="Прямоугольник 17"/>
          <p:cNvSpPr>
            <a:spLocks noChangeArrowheads="1"/>
          </p:cNvSpPr>
          <p:nvPr/>
        </p:nvSpPr>
        <p:spPr bwMode="auto">
          <a:xfrm>
            <a:off x="4127500" y="2673350"/>
            <a:ext cx="4572000" cy="231775"/>
          </a:xfrm>
          <a:prstGeom prst="rect">
            <a:avLst/>
          </a:prstGeom>
          <a:noFill/>
          <a:ln w="9525">
            <a:noFill/>
            <a:miter lim="800000"/>
            <a:headEnd/>
            <a:tailEnd/>
          </a:ln>
        </p:spPr>
        <p:txBody>
          <a:bodyPr>
            <a:spAutoFit/>
          </a:bodyPr>
          <a:lstStyle/>
          <a:p>
            <a:pPr marL="12700" indent="215900" algn="just">
              <a:lnSpc>
                <a:spcPts val="1175"/>
              </a:lnSpc>
              <a:spcBef>
                <a:spcPts val="1500"/>
              </a:spcBef>
            </a:pPr>
            <a:r>
              <a:rPr lang="uk-UA" sz="800">
                <a:latin typeface="Constantia" pitchFamily="18"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Прямоугольник 3"/>
          <p:cNvSpPr>
            <a:spLocks noChangeArrowheads="1"/>
          </p:cNvSpPr>
          <p:nvPr/>
        </p:nvSpPr>
        <p:spPr bwMode="auto">
          <a:xfrm>
            <a:off x="0" y="200025"/>
            <a:ext cx="8597900" cy="5568950"/>
          </a:xfrm>
          <a:prstGeom prst="rect">
            <a:avLst/>
          </a:prstGeom>
          <a:noFill/>
          <a:ln w="9525">
            <a:noFill/>
            <a:miter lim="800000"/>
            <a:headEnd/>
            <a:tailEnd/>
          </a:ln>
        </p:spPr>
        <p:txBody>
          <a:bodyPr>
            <a:spAutoFit/>
          </a:bodyPr>
          <a:lstStyle/>
          <a:p>
            <a:pPr marL="12700" indent="215900" algn="just"/>
            <a:r>
              <a:rPr lang="uk-UA" sz="2400">
                <a:latin typeface="Times New Roman" pitchFamily="18" charset="0"/>
                <a:cs typeface="Times New Roman" pitchFamily="18" charset="0"/>
              </a:rPr>
              <a:t>За даними ВООЗ, в індустріально-розвинутих країнах з високим санітарно-гігієнічним рівнем останніми роками близько 2/3 причин смертності зумовлено захворюваннями серця, судинними ураженнями, пухлинами, цукровим діабетом, де доведено роль генетичної схильності.</a:t>
            </a:r>
          </a:p>
          <a:p>
            <a:pPr marL="12700" indent="215900" algn="just"/>
            <a:r>
              <a:rPr lang="uk-UA" sz="2400">
                <a:latin typeface="Times New Roman" pitchFamily="18" charset="0"/>
                <a:cs typeface="Times New Roman" pitchFamily="18" charset="0"/>
              </a:rPr>
              <a:t>Спадкова патологія має деякі специфічні характеристики, серед яких на перший план виходять такі:</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сімейний характер захворювання;</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повсюдна поширеність;</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тяжкий хронічний рецедивний перебіг і залучення до патологічного процесу кількох систем організму;</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спадкові хвороби можуть виявлятися специфічним симптомокомплексом у будь-якому віці — уже під час народження дитини, в юнацькому, зрілому і навіть похилому;</a:t>
            </a:r>
          </a:p>
          <a:p>
            <a:pPr marL="12700" indent="215900" algn="just">
              <a:buClr>
                <a:srgbClr val="000000"/>
              </a:buClr>
              <a:buSzPts val="1100"/>
              <a:buFont typeface="Calibri" pitchFamily="34" charset="0"/>
              <a:buAutoNum type="arabicParenR"/>
            </a:pPr>
            <a:endParaRPr lang="uk-UA" sz="240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Прямоугольник 3"/>
          <p:cNvSpPr>
            <a:spLocks noChangeArrowheads="1"/>
          </p:cNvSpPr>
          <p:nvPr/>
        </p:nvSpPr>
        <p:spPr bwMode="auto">
          <a:xfrm>
            <a:off x="349250" y="434975"/>
            <a:ext cx="7032625" cy="5584825"/>
          </a:xfrm>
          <a:prstGeom prst="rect">
            <a:avLst/>
          </a:prstGeom>
          <a:noFill/>
          <a:ln w="9525">
            <a:noFill/>
            <a:miter lim="800000"/>
            <a:headEnd/>
            <a:tailEnd/>
          </a:ln>
        </p:spPr>
        <p:txBody>
          <a:bodyPr>
            <a:spAutoFit/>
          </a:bodyPr>
          <a:lstStyle/>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нечітко визначений характер успадковування або не успадковування;</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виражений клінічний та генетичний поліморфізм;</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природжені вади і незначні аномалії розвитку;</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затримка фізичного, психічного розвитку, виражена неврологічна симптоматика;</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порушений статевий розвиток та репродуктивна функція;</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зниження тривалості життя й зростання смертності хворих;</a:t>
            </a:r>
          </a:p>
          <a:p>
            <a:pPr marL="342900" indent="-342900" algn="just">
              <a:buClr>
                <a:srgbClr val="000000"/>
              </a:buClr>
              <a:buSzPct val="100000"/>
              <a:buFont typeface="Calibri" pitchFamily="34" charset="0"/>
              <a:buAutoNum type="arabicParenR" startAt="5"/>
              <a:tabLst>
                <a:tab pos="442913" algn="l"/>
              </a:tabLst>
            </a:pPr>
            <a:r>
              <a:rPr lang="uk-UA">
                <a:latin typeface="Times New Roman" pitchFamily="18" charset="0"/>
                <a:cs typeface="Times New Roman" pitchFamily="18" charset="0"/>
              </a:rPr>
              <a:t>резистентність до найпоширеніших методів терапії.</a:t>
            </a:r>
          </a:p>
          <a:p>
            <a:pPr marL="342900" indent="-342900" algn="just">
              <a:tabLst>
                <a:tab pos="442913" algn="l"/>
              </a:tabLst>
            </a:pPr>
            <a:r>
              <a:rPr lang="uk-UA">
                <a:latin typeface="Times New Roman" pitchFamily="18" charset="0"/>
                <a:cs typeface="Times New Roman" pitchFamily="18" charset="0"/>
              </a:rPr>
              <a:t>Наведені показники свідчать про величезне соціальне значення ранньої діагностики спадкової патології. Тут мають значення не лише поширення хвороб, часті випадки летальності серед хворих, а й тривала їхня госпіталізація, а в подальшому — інвалідність і соціальна дизадаптація. Треба сказати про високу вартість діагностики й лікування таких захворювань.</a:t>
            </a:r>
          </a:p>
          <a:p>
            <a:pPr marL="342900" indent="-342900" algn="just">
              <a:tabLst>
                <a:tab pos="442913" algn="l"/>
              </a:tabLst>
            </a:pPr>
            <a:r>
              <a:rPr lang="uk-UA">
                <a:latin typeface="Times New Roman" pitchFamily="18" charset="0"/>
                <a:cs typeface="Times New Roman" pitchFamily="18" charset="0"/>
              </a:rPr>
              <a:t>Крім того, в популяції людини спостерігається тенденція до збільшення генетичного тягаря.</a:t>
            </a:r>
          </a:p>
          <a:p>
            <a:pPr marL="342900" indent="-342900" algn="just">
              <a:tabLst>
                <a:tab pos="442913" algn="l"/>
              </a:tabLst>
            </a:pPr>
            <a:r>
              <a:rPr lang="uk-UA">
                <a:latin typeface="Times New Roman" pitchFamily="18" charset="0"/>
                <a:cs typeface="Times New Roman" pitchFamily="18" charset="0"/>
              </a:rPr>
              <a:t>У світі налічують понад 200 млн гетерозиготних носіїв генів гемоглобінопатій, 5 % носіїв гена муковісцидозу, до 30 % носіїв генів</a:t>
            </a:r>
            <a:endParaRPr lang="uk-UA">
              <a:latin typeface="Constantia"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2513013" y="1111250"/>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97282" name="Прямоугольник 3"/>
          <p:cNvSpPr>
            <a:spLocks noChangeArrowheads="1"/>
          </p:cNvSpPr>
          <p:nvPr/>
        </p:nvSpPr>
        <p:spPr bwMode="auto">
          <a:xfrm>
            <a:off x="501650" y="922338"/>
            <a:ext cx="8642350" cy="4359275"/>
          </a:xfrm>
          <a:prstGeom prst="rect">
            <a:avLst/>
          </a:prstGeom>
          <a:noFill/>
          <a:ln w="9525">
            <a:noFill/>
            <a:miter lim="800000"/>
            <a:headEnd/>
            <a:tailEnd/>
          </a:ln>
        </p:spPr>
        <p:txBody>
          <a:bodyPr>
            <a:spAutoFit/>
          </a:bodyPr>
          <a:lstStyle/>
          <a:p>
            <a:pPr marL="12700" algn="just"/>
            <a:r>
              <a:rPr lang="uk-UA" sz="2000">
                <a:latin typeface="Times New Roman" pitchFamily="18" charset="0"/>
                <a:cs typeface="Times New Roman" pitchFamily="18" charset="0"/>
              </a:rPr>
              <a:t>природженого гіпотиреозу і хвороб хромосомної нестабільності, по</a:t>
            </a:r>
          </a:p>
          <a:p>
            <a:pPr marL="12700" algn="just">
              <a:buClr>
                <a:srgbClr val="000000"/>
              </a:buClr>
              <a:buSzPts val="1100"/>
            </a:pPr>
            <a:r>
              <a:rPr lang="uk-UA" sz="2000">
                <a:latin typeface="Times New Roman" pitchFamily="18" charset="0"/>
                <a:cs typeface="Times New Roman" pitchFamily="18" charset="0"/>
              </a:rPr>
              <a:t>2 % носіїв генів адреногенітального синдрому і фенілкетонурії.</a:t>
            </a:r>
          </a:p>
          <a:p>
            <a:pPr marL="12700" algn="just"/>
            <a:r>
              <a:rPr lang="uk-UA" sz="2000">
                <a:latin typeface="Times New Roman" pitchFamily="18" charset="0"/>
                <a:cs typeface="Times New Roman" pitchFamily="18" charset="0"/>
              </a:rPr>
              <a:t>Мимовільні викидні у 70 % випадків відбуваються в ранні терміни вагітності, 30 % — у пізніші терміни, 6 % мертвонароджень зумовлені генетичними причинами. Загибеллю зародка закінчуються 60—70 % зачать.</a:t>
            </a:r>
          </a:p>
          <a:p>
            <a:pPr marL="12700" algn="just"/>
            <a:r>
              <a:rPr lang="uk-UA" sz="2000">
                <a:latin typeface="Times New Roman" pitchFamily="18" charset="0"/>
                <a:cs typeface="Times New Roman" pitchFamily="18" charset="0"/>
              </a:rPr>
              <a:t>Кожна фенотипно здорова людина — носій як мінімум 8—12 мутантних генів, що є тяжким генетичним тягарем. Для того щоб дитина народилась здоровою, потрібно, щоб вона отримала від матері здорову (незмінену) спадковість (гени) та розвиток цієї дитини відбувався в оптимальних умовах навколишнього середовища.</a:t>
            </a:r>
          </a:p>
          <a:p>
            <a:pPr marL="12700" algn="just"/>
            <a:r>
              <a:rPr lang="uk-UA" sz="2000">
                <a:latin typeface="Times New Roman" pitchFamily="18" charset="0"/>
                <a:cs typeface="Times New Roman" pitchFamily="18" charset="0"/>
              </a:rPr>
              <a:t>Якщо спадковість змінена або небезпечне навколишнє середовище, то відбувається розвиток хвороби (мал. 71).</a:t>
            </a:r>
          </a:p>
          <a:p>
            <a:pPr marL="12700" algn="just"/>
            <a:r>
              <a:rPr lang="uk-UA" sz="2000">
                <a:latin typeface="Times New Roman" pitchFamily="18" charset="0"/>
                <a:cs typeface="Times New Roman" pitchFamily="18" charset="0"/>
              </a:rPr>
              <a:t>Кількість спадкових хвороб збільшується (цукровий діабет — у 6 разів, наявність заячої губи — у 3 рази).</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Рисунок 3" descr="C:\Users\user\AppData\Local\Temp\FineReader11\media\image1.jpeg"/>
          <p:cNvPicPr>
            <a:picLocks noChangeAspect="1" noChangeArrowheads="1"/>
          </p:cNvPicPr>
          <p:nvPr/>
        </p:nvPicPr>
        <p:blipFill>
          <a:blip r:embed="rId2" cstate="print"/>
          <a:srcRect/>
          <a:stretch>
            <a:fillRect/>
          </a:stretch>
        </p:blipFill>
        <p:spPr bwMode="auto">
          <a:xfrm>
            <a:off x="1693863" y="161925"/>
            <a:ext cx="5137150" cy="64801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Прямоугольник 1"/>
          <p:cNvSpPr>
            <a:spLocks noChangeArrowheads="1"/>
          </p:cNvSpPr>
          <p:nvPr/>
        </p:nvSpPr>
        <p:spPr bwMode="auto">
          <a:xfrm>
            <a:off x="0" y="520700"/>
            <a:ext cx="8391525" cy="6664325"/>
          </a:xfrm>
          <a:prstGeom prst="rect">
            <a:avLst/>
          </a:prstGeom>
          <a:noFill/>
          <a:ln w="9525">
            <a:noFill/>
            <a:miter lim="800000"/>
            <a:headEnd/>
            <a:tailEnd/>
          </a:ln>
        </p:spPr>
        <p:txBody>
          <a:bodyPr>
            <a:spAutoFit/>
          </a:bodyPr>
          <a:lstStyle/>
          <a:p>
            <a:r>
              <a:rPr lang="uk-UA" sz="2400">
                <a:latin typeface="Times New Roman" pitchFamily="18" charset="0"/>
                <a:cs typeface="Times New Roman" pitchFamily="18" charset="0"/>
              </a:rPr>
              <a:t>Уявлення про мутації як про причину раптової появи нової ознаки вперше висунув у 1991 р. голландський ботанік Гуго де Фриз, що вивчав спадковість в енотери (</a:t>
            </a:r>
            <a:r>
              <a:rPr lang="uk-UA" sz="2400" i="1">
                <a:latin typeface="Times New Roman" pitchFamily="18" charset="0"/>
                <a:cs typeface="Times New Roman" pitchFamily="18" charset="0"/>
              </a:rPr>
              <a:t>Ое</a:t>
            </a:r>
            <a:r>
              <a:rPr lang="en-US" sz="2400" i="1">
                <a:latin typeface="Times New Roman" pitchFamily="18" charset="0"/>
                <a:cs typeface="Times New Roman" pitchFamily="18" charset="0"/>
              </a:rPr>
              <a:t>n</a:t>
            </a:r>
            <a:r>
              <a:rPr lang="uk-UA" sz="2400" i="1">
                <a:latin typeface="Times New Roman" pitchFamily="18" charset="0"/>
                <a:cs typeface="Times New Roman" pitchFamily="18" charset="0"/>
              </a:rPr>
              <a:t>о</a:t>
            </a:r>
            <a:r>
              <a:rPr lang="en-US" sz="2400" i="1">
                <a:latin typeface="Times New Roman" pitchFamily="18" charset="0"/>
                <a:cs typeface="Times New Roman" pitchFamily="18" charset="0"/>
              </a:rPr>
              <a:t>thera lam</a:t>
            </a:r>
            <a:r>
              <a:rPr lang="uk-UA" sz="2400" i="1">
                <a:latin typeface="Times New Roman" pitchFamily="18" charset="0"/>
                <a:cs typeface="Times New Roman" pitchFamily="18" charset="0"/>
              </a:rPr>
              <a:t>а</a:t>
            </a:r>
            <a:r>
              <a:rPr lang="en-US" sz="2400" i="1">
                <a:latin typeface="Times New Roman" pitchFamily="18" charset="0"/>
                <a:cs typeface="Times New Roman" pitchFamily="18" charset="0"/>
              </a:rPr>
              <a:t>rc</a:t>
            </a:r>
            <a:r>
              <a:rPr lang="uk-UA" sz="2400" i="1">
                <a:latin typeface="Times New Roman" pitchFamily="18" charset="0"/>
                <a:cs typeface="Times New Roman" pitchFamily="18" charset="0"/>
              </a:rPr>
              <a:t>кіа</a:t>
            </a:r>
            <a:r>
              <a:rPr lang="en-US" sz="2400" i="1">
                <a:latin typeface="Times New Roman" pitchFamily="18" charset="0"/>
                <a:cs typeface="Times New Roman" pitchFamily="18" charset="0"/>
              </a:rPr>
              <a:t>n</a:t>
            </a:r>
            <a:r>
              <a:rPr lang="uk-UA" sz="2400" i="1">
                <a:latin typeface="Times New Roman" pitchFamily="18" charset="0"/>
                <a:cs typeface="Times New Roman" pitchFamily="18" charset="0"/>
              </a:rPr>
              <a:t>а</a:t>
            </a:r>
            <a:r>
              <a:rPr lang="uk-UA" sz="2400">
                <a:latin typeface="Times New Roman" pitchFamily="18" charset="0"/>
                <a:cs typeface="Times New Roman" pitchFamily="18" charset="0"/>
              </a:rPr>
              <a:t>).</a:t>
            </a:r>
          </a:p>
          <a:p>
            <a:pPr algn="just"/>
            <a:r>
              <a:rPr lang="uk-UA" sz="2400">
                <a:latin typeface="Times New Roman" pitchFamily="18" charset="0"/>
                <a:cs typeface="Times New Roman" pitchFamily="18" charset="0"/>
              </a:rPr>
              <a:t>Т. Морган почав вивчати мутації в дрозофіли і незабаром за участю генетиків усього світу в неї було ідентифіковано понад 500 мутацій. Він уперше описав і ввів цей термін у науку.</a:t>
            </a:r>
          </a:p>
          <a:p>
            <a:r>
              <a:rPr lang="uk-UA" sz="2400" b="1">
                <a:latin typeface="Times New Roman" pitchFamily="18" charset="0"/>
                <a:cs typeface="Times New Roman" pitchFamily="18" charset="0"/>
              </a:rPr>
              <a:t>Мутація </a:t>
            </a:r>
            <a:r>
              <a:rPr lang="uk-UA" sz="2400">
                <a:latin typeface="Times New Roman" pitchFamily="18" charset="0"/>
                <a:cs typeface="Times New Roman" pitchFamily="18" charset="0"/>
              </a:rPr>
              <a:t>— раптова, стрибкоподібна зміна ознаки, яка виникає внаслідок зміни генотипу, це зміна структури гена, структури або кількості хромосом. Мутації виникають раптово, самоповільно, стрибкоподібно.</a:t>
            </a:r>
          </a:p>
          <a:p>
            <a:r>
              <a:rPr lang="uk-UA" sz="2400">
                <a:latin typeface="Times New Roman" pitchFamily="18" charset="0"/>
                <a:cs typeface="Times New Roman" pitchFamily="18" charset="0"/>
              </a:rPr>
              <a:t>Процес виникнення мутацій називають мутагенезом. Розрізняють спонтанний (природний) та індукований мутагенез. Спонтанні мутації виникають раптово без установлених причин і втручання людини; індуковані — під впливом спрямованої дії чинників зовнішнього і внутрішнього середовища, внаслідок втручання людини.</a:t>
            </a:r>
          </a:p>
          <a:p>
            <a:endParaRPr lang="uk-UA" sz="2400">
              <a:latin typeface="Times New Roman" pitchFamily="18" charset="0"/>
              <a:cs typeface="Times New Roman" pitchFamily="18" charset="0"/>
            </a:endParaRPr>
          </a:p>
        </p:txBody>
      </p:sp>
      <p:sp>
        <p:nvSpPr>
          <p:cNvPr id="62466" name="Прямоугольник 2"/>
          <p:cNvSpPr>
            <a:spLocks noChangeArrowheads="1"/>
          </p:cNvSpPr>
          <p:nvPr/>
        </p:nvSpPr>
        <p:spPr bwMode="auto">
          <a:xfrm>
            <a:off x="2779713" y="-63500"/>
            <a:ext cx="4629150" cy="579438"/>
          </a:xfrm>
          <a:prstGeom prst="rect">
            <a:avLst/>
          </a:prstGeom>
          <a:noFill/>
          <a:ln w="9525">
            <a:noFill/>
            <a:miter lim="800000"/>
            <a:headEnd/>
            <a:tailEnd/>
          </a:ln>
        </p:spPr>
        <p:txBody>
          <a:bodyPr wrap="none">
            <a:spAutoFit/>
          </a:bodyPr>
          <a:lstStyle/>
          <a:p>
            <a:pPr algn="ctr"/>
            <a:r>
              <a:rPr lang="uk-UA" sz="2400" b="1">
                <a:latin typeface="Times New Roman" pitchFamily="18" charset="0"/>
                <a:cs typeface="Times New Roman" pitchFamily="18" charset="0"/>
              </a:rPr>
              <a:t>2.</a:t>
            </a:r>
            <a:r>
              <a:rPr lang="uk-UA" sz="3200" b="1">
                <a:latin typeface="Times New Roman" pitchFamily="18" charset="0"/>
                <a:cs typeface="Times New Roman" pitchFamily="18" charset="0"/>
              </a:rPr>
              <a:t> </a:t>
            </a:r>
            <a:r>
              <a:rPr lang="uk-UA" sz="2400" b="1">
                <a:latin typeface="Times New Roman" pitchFamily="18" charset="0"/>
                <a:cs typeface="Times New Roman" pitchFamily="18" charset="0"/>
              </a:rPr>
              <a:t>МУТАЦІЙНА МІНЛИВІСТЬ</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Прямоугольник 1"/>
          <p:cNvSpPr>
            <a:spLocks noChangeArrowheads="1"/>
          </p:cNvSpPr>
          <p:nvPr/>
        </p:nvSpPr>
        <p:spPr bwMode="auto">
          <a:xfrm>
            <a:off x="0" y="428625"/>
            <a:ext cx="8593138" cy="4838700"/>
          </a:xfrm>
          <a:prstGeom prst="rect">
            <a:avLst/>
          </a:prstGeom>
          <a:noFill/>
          <a:ln w="9525">
            <a:noFill/>
            <a:miter lim="800000"/>
            <a:headEnd/>
            <a:tailEnd/>
          </a:ln>
        </p:spPr>
        <p:txBody>
          <a:bodyPr>
            <a:spAutoFit/>
          </a:bodyPr>
          <a:lstStyle/>
          <a:p>
            <a:pPr marL="12700" indent="215900" algn="just"/>
            <a:r>
              <a:rPr lang="uk-UA" sz="2400">
                <a:latin typeface="Times New Roman" pitchFamily="18" charset="0"/>
                <a:cs typeface="Times New Roman" pitchFamily="18" charset="0"/>
              </a:rPr>
              <a:t>Усі відомі в світі захворювання поділяють на:</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набуті, зумовлені чинниками навколишнього середовища (чинники ризику), — травми, опіки, відмороження; інфекційні хвороби; хвороби від токсичних речовин та онкологічні;</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спадкові, спричинені патологічною спадковістю, одержаною від батьків (мутації): гемофілія, полідактилія, хвороба Дауна, фенілкетонурія тощо;</a:t>
            </a:r>
          </a:p>
          <a:p>
            <a:pPr marL="12700" indent="215900" algn="just">
              <a:buClr>
                <a:srgbClr val="000000"/>
              </a:buClr>
              <a:buSzPct val="100000"/>
              <a:buFont typeface="Calibri" pitchFamily="34" charset="0"/>
              <a:buAutoNum type="arabicParenR"/>
            </a:pPr>
            <a:r>
              <a:rPr lang="uk-UA" sz="2400">
                <a:latin typeface="Times New Roman" pitchFamily="18" charset="0"/>
                <a:cs typeface="Times New Roman" pitchFamily="18" charset="0"/>
              </a:rPr>
              <a:t>мультифакторіальні захворювання зі спадковою схильністю (цукровий діабет, бронхіальна астма, різні типи алергії, виразкова хвороба шлунка і дванадцятипалої кишки), у генезі яких поєднується взаємодія спадкових і середовищних чинників.</a:t>
            </a:r>
          </a:p>
          <a:p>
            <a:pPr marL="12700" indent="215900" algn="just">
              <a:buClr>
                <a:srgbClr val="000000"/>
              </a:buClr>
              <a:buSzPct val="100000"/>
            </a:pPr>
            <a:endParaRPr lang="uk-UA" sz="2400">
              <a:latin typeface="Times New Roman" pitchFamily="18" charset="0"/>
              <a:cs typeface="Times New Roman" pitchFamily="18" charset="0"/>
            </a:endParaRPr>
          </a:p>
        </p:txBody>
      </p:sp>
      <p:sp>
        <p:nvSpPr>
          <p:cNvPr id="99330" name="Rectangle 1"/>
          <p:cNvSpPr>
            <a:spLocks noChangeArrowheads="1"/>
          </p:cNvSpPr>
          <p:nvPr/>
        </p:nvSpPr>
        <p:spPr bwMode="auto">
          <a:xfrm>
            <a:off x="2513013"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Прямоугольник 1"/>
          <p:cNvSpPr>
            <a:spLocks noChangeArrowheads="1"/>
          </p:cNvSpPr>
          <p:nvPr/>
        </p:nvSpPr>
        <p:spPr bwMode="auto">
          <a:xfrm>
            <a:off x="577850" y="366713"/>
            <a:ext cx="7516813" cy="5584825"/>
          </a:xfrm>
          <a:prstGeom prst="rect">
            <a:avLst/>
          </a:prstGeom>
          <a:noFill/>
          <a:ln w="9525">
            <a:noFill/>
            <a:miter lim="800000"/>
            <a:headEnd/>
            <a:tailEnd/>
          </a:ln>
        </p:spPr>
        <p:txBody>
          <a:bodyPr>
            <a:spAutoFit/>
          </a:bodyPr>
          <a:lstStyle/>
          <a:p>
            <a:pPr marL="12700" indent="215900" algn="just"/>
            <a:r>
              <a:rPr lang="uk-UA">
                <a:latin typeface="Times New Roman" pitchFamily="18" charset="0"/>
                <a:cs typeface="Times New Roman" pitchFamily="18" charset="0"/>
              </a:rPr>
              <a:t>Спадкові захворювання з’являються внаслідок порушення структури (мутації) гена, хромосом (хромосомні) і зміни кількості хромосом (геномні) або функції генетичного апарату клітини. Усі спадкові захворювання можна поділити на три групи:</a:t>
            </a:r>
          </a:p>
          <a:p>
            <a:pPr marL="12700" indent="215900" algn="just">
              <a:buClr>
                <a:srgbClr val="000000"/>
              </a:buClr>
              <a:buSzPct val="100000"/>
              <a:buFont typeface="Calibri" pitchFamily="34" charset="0"/>
              <a:buAutoNum type="arabicPeriod"/>
            </a:pPr>
            <a:r>
              <a:rPr lang="uk-UA">
                <a:latin typeface="Times New Roman" pitchFamily="18" charset="0"/>
                <a:cs typeface="Times New Roman" pitchFamily="18" charset="0"/>
              </a:rPr>
              <a:t>Моногенні, або молекулярні. Генетичне порушення пов’язане з мутацією в одиничному локусі хромосоми (мутація одного гена), наприклад фенілкетонурія, глухота, сліпота, полідактилія, гемофілія тощо.</a:t>
            </a:r>
          </a:p>
          <a:p>
            <a:pPr marL="12700" indent="215900" algn="just">
              <a:buClr>
                <a:srgbClr val="000000"/>
              </a:buClr>
              <a:buSzPct val="100000"/>
              <a:buFont typeface="Calibri" pitchFamily="34" charset="0"/>
              <a:buAutoNum type="arabicPeriod"/>
            </a:pPr>
            <a:r>
              <a:rPr lang="uk-UA">
                <a:latin typeface="Times New Roman" pitchFamily="18" charset="0"/>
                <a:cs typeface="Times New Roman" pitchFamily="18" charset="0"/>
              </a:rPr>
              <a:t>Хромосомні. Пов’язані зі зміною структури хромосом (синдром котячого крику, транслокаційний тип хвороби Дауна та ін.) і кількості хромосом (геномні хвороби) — хвороба Дауна (трисомії 21-ї пари), синдром Клайнфельтера, синдром Шерешевського— Тернера тощо.</a:t>
            </a:r>
          </a:p>
          <a:p>
            <a:pPr marL="12700" indent="215900" algn="just">
              <a:buClr>
                <a:srgbClr val="000000"/>
              </a:buClr>
              <a:buSzPct val="100000"/>
              <a:buFont typeface="Calibri" pitchFamily="34" charset="0"/>
              <a:buAutoNum type="arabicPeriod"/>
            </a:pPr>
            <a:r>
              <a:rPr lang="uk-UA">
                <a:latin typeface="Times New Roman" pitchFamily="18" charset="0"/>
                <a:cs typeface="Times New Roman" pitchFamily="18" charset="0"/>
              </a:rPr>
              <a:t>Полігенні, або мультифакторіальні (захворювання зі спадковою схильністю), причина їх пов’язана з мутацією кількох генів, що спричинює не патологію, а лише схильність до неї. Для того щоб ця схильність розвинулася в патологію, необхідна взаємодія генетичних і середовищних чинників. Наприклад, цукровий діабет, різні типи алергії, бронхіальна астма, виразкова хвороба шлунка та дванадцятипалої кишки тощо. У цей час відомо близько 30 000 спадкових хвороб і кількість їх постійно збільшується</a:t>
            </a:r>
            <a:r>
              <a:rPr lang="uk-UA">
                <a:latin typeface="Constantia" pitchFamily="18" charset="0"/>
              </a:rPr>
              <a:t>.</a:t>
            </a:r>
            <a:endParaRPr lang="uk-UA">
              <a:latin typeface="Times New Roman" pitchFamily="18" charset="0"/>
              <a:cs typeface="Times New Roman" pitchFamily="18" charset="0"/>
            </a:endParaRPr>
          </a:p>
          <a:p>
            <a:pPr marL="12700" indent="215900" algn="just">
              <a:buClr>
                <a:srgbClr val="000000"/>
              </a:buClr>
              <a:buSzPct val="100000"/>
              <a:buFont typeface="Calibri" pitchFamily="34" charset="0"/>
              <a:buAutoNum type="arabicPeriod"/>
            </a:pPr>
            <a:endParaRPr lang="uk-UA">
              <a:latin typeface="Times New Roman" pitchFamily="18" charset="0"/>
              <a:cs typeface="Times New Roman" pitchFamily="18" charset="0"/>
            </a:endParaRPr>
          </a:p>
        </p:txBody>
      </p:sp>
      <p:sp>
        <p:nvSpPr>
          <p:cNvPr id="100354" name="Rectangle 1"/>
          <p:cNvSpPr>
            <a:spLocks noChangeArrowheads="1"/>
          </p:cNvSpPr>
          <p:nvPr/>
        </p:nvSpPr>
        <p:spPr bwMode="auto">
          <a:xfrm>
            <a:off x="1643063" y="2322513"/>
            <a:ext cx="184150" cy="64135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1617663" y="250031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1378" name="Прямоугольник 3"/>
          <p:cNvSpPr>
            <a:spLocks noChangeArrowheads="1"/>
          </p:cNvSpPr>
          <p:nvPr/>
        </p:nvSpPr>
        <p:spPr bwMode="auto">
          <a:xfrm>
            <a:off x="496888" y="544513"/>
            <a:ext cx="7046912" cy="5797550"/>
          </a:xfrm>
          <a:prstGeom prst="rect">
            <a:avLst/>
          </a:prstGeom>
          <a:noFill/>
          <a:ln w="9525">
            <a:noFill/>
            <a:miter lim="800000"/>
            <a:headEnd/>
            <a:tailEnd/>
          </a:ln>
        </p:spPr>
        <p:txBody>
          <a:bodyPr>
            <a:spAutoFit/>
          </a:bodyPr>
          <a:lstStyle/>
          <a:p>
            <a:pPr marL="342900" indent="-342900" algn="just">
              <a:spcBef>
                <a:spcPts val="1500"/>
              </a:spcBef>
              <a:buClr>
                <a:srgbClr val="000000"/>
              </a:buClr>
              <a:buSzPct val="100000"/>
              <a:buFont typeface="Calibri" pitchFamily="34" charset="0"/>
              <a:buAutoNum type="arabicPeriod" startAt="4"/>
              <a:tabLst>
                <a:tab pos="387350" algn="l"/>
              </a:tabLst>
            </a:pPr>
            <a:r>
              <a:rPr lang="uk-UA">
                <a:latin typeface="Times New Roman" pitchFamily="18" charset="0"/>
                <a:cs typeface="Times New Roman" pitchFamily="18" charset="0"/>
              </a:rPr>
              <a:t>Генетичні хвороби соматичних клітин (онкологічні, новоутворення).</a:t>
            </a:r>
          </a:p>
          <a:p>
            <a:pPr marL="342900" indent="-342900" algn="just">
              <a:spcBef>
                <a:spcPts val="1500"/>
              </a:spcBef>
              <a:buClr>
                <a:srgbClr val="000000"/>
              </a:buClr>
              <a:buSzPct val="100000"/>
              <a:buFont typeface="Calibri" pitchFamily="34" charset="0"/>
              <a:buAutoNum type="arabicPeriod" startAt="4"/>
              <a:tabLst>
                <a:tab pos="387350" algn="l"/>
              </a:tabLst>
            </a:pPr>
            <a:r>
              <a:rPr lang="uk-UA">
                <a:latin typeface="Times New Roman" pitchFamily="18" charset="0"/>
                <a:cs typeface="Times New Roman" pitchFamily="18" charset="0"/>
              </a:rPr>
              <a:t>Є ще одна група хвороб, пов’язаних зі спадковістю. Ці хвороби спричинені несумісністю крові матері і плода за антигенами, які розвиваються внаслідок імунологічної реакції в матері. Наприклад, гемолітична хвороба новонароджених. Вона зумовлена несумісністю резус-негативної групи крові матері й резус-позитивної крові плода, яку він успадкував від батька (мал. 72, 73).</a:t>
            </a:r>
          </a:p>
          <a:p>
            <a:pPr marL="342900" indent="-342900" algn="just">
              <a:spcBef>
                <a:spcPts val="1500"/>
              </a:spcBef>
              <a:tabLst>
                <a:tab pos="387350" algn="l"/>
              </a:tabLst>
            </a:pPr>
            <a:r>
              <a:rPr lang="uk-UA">
                <a:latin typeface="Times New Roman" pitchFamily="18" charset="0"/>
                <a:cs typeface="Times New Roman" pitchFamily="18" charset="0"/>
              </a:rPr>
              <a:t>У разі генних захворювань каріотип клітин залишається в нормі, а в разі хромосомних (геномних) — змінюється.</a:t>
            </a:r>
          </a:p>
          <a:p>
            <a:pPr marL="342900" indent="-342900" algn="just">
              <a:spcBef>
                <a:spcPts val="1500"/>
              </a:spcBef>
              <a:tabLst>
                <a:tab pos="387350" algn="l"/>
              </a:tabLst>
            </a:pPr>
            <a:r>
              <a:rPr lang="uk-UA">
                <a:latin typeface="Times New Roman" pitchFamily="18" charset="0"/>
                <a:cs typeface="Times New Roman" pitchFamily="18" charset="0"/>
              </a:rPr>
              <a:t>Зрозуміти, наскільки захворювання залежить від спадковості, а наскільки від середовища, допомагає близнюковий метод, про що йшлося вище.</a:t>
            </a:r>
          </a:p>
          <a:p>
            <a:pPr marL="342900" indent="-342900" algn="just">
              <a:spcBef>
                <a:spcPts val="1500"/>
              </a:spcBef>
              <a:tabLst>
                <a:tab pos="387350" algn="l"/>
              </a:tabLst>
            </a:pPr>
            <a:r>
              <a:rPr lang="uk-UA">
                <a:latin typeface="Times New Roman" pitchFamily="18" charset="0"/>
                <a:cs typeface="Times New Roman" pitchFamily="18" charset="0"/>
              </a:rPr>
              <a:t>Слід пам’ятати, що спадкова патологія виявляється в різному віці. Вовча паща, сліпота, полідактилія, хвороба Дауна виявляються під час народження, хорея Гентінгтона — після 30 років, подагра — у зрілому або похилому віці.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Рисунок 1" descr="C:\Users\user\AppData\Local\Temp\FineReader11\media\image2.jpeg"/>
          <p:cNvPicPr>
            <a:picLocks noChangeAspect="1" noChangeArrowheads="1"/>
          </p:cNvPicPr>
          <p:nvPr/>
        </p:nvPicPr>
        <p:blipFill>
          <a:blip r:embed="rId2" cstate="print"/>
          <a:srcRect/>
          <a:stretch>
            <a:fillRect/>
          </a:stretch>
        </p:blipFill>
        <p:spPr bwMode="auto">
          <a:xfrm>
            <a:off x="1196975" y="-50800"/>
            <a:ext cx="6978650" cy="4448175"/>
          </a:xfrm>
          <a:prstGeom prst="rect">
            <a:avLst/>
          </a:prstGeom>
          <a:noFill/>
          <a:ln w="9525">
            <a:noFill/>
            <a:miter lim="800000"/>
            <a:headEnd/>
            <a:tailEnd/>
          </a:ln>
        </p:spPr>
      </p:pic>
      <p:sp>
        <p:nvSpPr>
          <p:cNvPr id="102402" name="Rectangle 1"/>
          <p:cNvSpPr>
            <a:spLocks noChangeArrowheads="1"/>
          </p:cNvSpPr>
          <p:nvPr/>
        </p:nvSpPr>
        <p:spPr bwMode="auto">
          <a:xfrm>
            <a:off x="1817688" y="351631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2403" name="Прямоугольник 6"/>
          <p:cNvSpPr>
            <a:spLocks noChangeArrowheads="1"/>
          </p:cNvSpPr>
          <p:nvPr/>
        </p:nvSpPr>
        <p:spPr bwMode="auto">
          <a:xfrm>
            <a:off x="0" y="4303713"/>
            <a:ext cx="9144000" cy="2530475"/>
          </a:xfrm>
          <a:prstGeom prst="rect">
            <a:avLst/>
          </a:prstGeom>
          <a:noFill/>
          <a:ln w="9525">
            <a:noFill/>
            <a:miter lim="800000"/>
            <a:headEnd/>
            <a:tailEnd/>
          </a:ln>
        </p:spPr>
        <p:txBody>
          <a:bodyPr>
            <a:spAutoFit/>
          </a:bodyPr>
          <a:lstStyle/>
          <a:p>
            <a:pPr indent="266700" algn="just"/>
            <a:r>
              <a:rPr lang="uk-UA" sz="2000">
                <a:latin typeface="Times New Roman" pitchFamily="18" charset="0"/>
                <a:cs typeface="Times New Roman" pitchFamily="18" charset="0"/>
              </a:rPr>
              <a:t>Мал. 72. Успадкування резус-фактора і гемолітичної хвороби у новонароджених: а — батько — резус-позитивний (гомозиготний; +); б — мати — резус-негативна (—); в — перша вагітність, антиген + потрапляє в материнський кровотік і спричинює утворення резус-антитіл; оскільки їх іще невелика кількість, то дитина народжується нормальною; г — друга вагітність, мати додатково імунізована плодом +, кількість резус-антитіл більша, ніж під час першої вагітності, вони потрапляють від матері в кровотік плода і руйнують його еритроцити (еритробластоз) — плід гине</a:t>
            </a:r>
            <a:endParaRPr lang="uk-UA" sz="2000" b="1">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Рисунок 3" descr="C:\Users\user\AppData\Local\Temp\FineReader11\media\image3.jpeg"/>
          <p:cNvPicPr>
            <a:picLocks noChangeAspect="1" noChangeArrowheads="1"/>
          </p:cNvPicPr>
          <p:nvPr/>
        </p:nvPicPr>
        <p:blipFill>
          <a:blip r:embed="rId2" cstate="print"/>
          <a:srcRect/>
          <a:stretch>
            <a:fillRect/>
          </a:stretch>
        </p:blipFill>
        <p:spPr bwMode="auto">
          <a:xfrm>
            <a:off x="3870325" y="1701800"/>
            <a:ext cx="4359275" cy="3649663"/>
          </a:xfrm>
          <a:prstGeom prst="rect">
            <a:avLst/>
          </a:prstGeom>
          <a:noFill/>
          <a:ln w="9525">
            <a:noFill/>
            <a:miter lim="800000"/>
            <a:headEnd/>
            <a:tailEnd/>
          </a:ln>
        </p:spPr>
      </p:pic>
      <p:sp>
        <p:nvSpPr>
          <p:cNvPr id="103426" name="Rectangle 2"/>
          <p:cNvSpPr>
            <a:spLocks noChangeArrowheads="1"/>
          </p:cNvSpPr>
          <p:nvPr/>
        </p:nvSpPr>
        <p:spPr bwMode="auto">
          <a:xfrm>
            <a:off x="1477963" y="371951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3427" name="Прямоугольник 6"/>
          <p:cNvSpPr>
            <a:spLocks noChangeArrowheads="1"/>
          </p:cNvSpPr>
          <p:nvPr/>
        </p:nvSpPr>
        <p:spPr bwMode="auto">
          <a:xfrm>
            <a:off x="0" y="1457325"/>
            <a:ext cx="4572000" cy="2289175"/>
          </a:xfrm>
          <a:prstGeom prst="rect">
            <a:avLst/>
          </a:prstGeom>
          <a:noFill/>
          <a:ln w="9525">
            <a:noFill/>
            <a:miter lim="800000"/>
            <a:headEnd/>
            <a:tailEnd/>
          </a:ln>
        </p:spPr>
        <p:txBody>
          <a:bodyPr>
            <a:spAutoFit/>
          </a:bodyPr>
          <a:lstStyle/>
          <a:p>
            <a:pPr marL="63500" algn="just"/>
            <a:r>
              <a:rPr lang="ru-RU">
                <a:latin typeface="Times New Roman" pitchFamily="18" charset="0"/>
                <a:cs typeface="Times New Roman" pitchFamily="18" charset="0"/>
              </a:rPr>
              <a:t>Мал. </a:t>
            </a:r>
            <a:r>
              <a:rPr lang="uk-UA">
                <a:latin typeface="Times New Roman" pitchFamily="18" charset="0"/>
                <a:cs typeface="Times New Roman" pitchFamily="18" charset="0"/>
              </a:rPr>
              <a:t>73. Схема резус-конфлікту:</a:t>
            </a:r>
            <a:br>
              <a:rPr lang="uk-UA">
                <a:latin typeface="Times New Roman" pitchFamily="18" charset="0"/>
                <a:cs typeface="Times New Roman" pitchFamily="18" charset="0"/>
              </a:rPr>
            </a:br>
            <a:r>
              <a:rPr lang="uk-UA">
                <a:latin typeface="Times New Roman" pitchFamily="18" charset="0"/>
                <a:cs typeface="Times New Roman" pitchFamily="18" charset="0"/>
              </a:rPr>
              <a:t>а — якщо в плода кров резус-позитивна (темні круги), а в матері — резус-негативна (світлі круги); б — у матері накопичуються антитіла на</a:t>
            </a:r>
            <a:br>
              <a:rPr lang="uk-UA">
                <a:latin typeface="Times New Roman" pitchFamily="18" charset="0"/>
                <a:cs typeface="Times New Roman" pitchFamily="18" charset="0"/>
              </a:rPr>
            </a:br>
            <a:r>
              <a:rPr lang="uk-UA">
                <a:latin typeface="Times New Roman" pitchFamily="18" charset="0"/>
                <a:cs typeface="Times New Roman" pitchFamily="18" charset="0"/>
              </a:rPr>
              <a:t>резус-позитивну кров дитини, що призводить</a:t>
            </a:r>
            <a:br>
              <a:rPr lang="uk-UA">
                <a:latin typeface="Times New Roman" pitchFamily="18" charset="0"/>
                <a:cs typeface="Times New Roman" pitchFamily="18" charset="0"/>
              </a:rPr>
            </a:br>
            <a:r>
              <a:rPr lang="uk-UA">
                <a:latin typeface="Times New Roman" pitchFamily="18" charset="0"/>
                <a:cs typeface="Times New Roman" pitchFamily="18" charset="0"/>
              </a:rPr>
              <a:t>до гемолітичної хвороби</a:t>
            </a:r>
            <a:endParaRPr lang="uk-UA" b="1">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1628775" y="1949450"/>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4450" name="Прямоугольник 3"/>
          <p:cNvSpPr>
            <a:spLocks noChangeArrowheads="1"/>
          </p:cNvSpPr>
          <p:nvPr/>
        </p:nvSpPr>
        <p:spPr bwMode="auto">
          <a:xfrm>
            <a:off x="1257300" y="920750"/>
            <a:ext cx="7205663" cy="5584825"/>
          </a:xfrm>
          <a:prstGeom prst="rect">
            <a:avLst/>
          </a:prstGeom>
          <a:noFill/>
          <a:ln w="9525">
            <a:noFill/>
            <a:miter lim="800000"/>
            <a:headEnd/>
            <a:tailEnd/>
          </a:ln>
        </p:spPr>
        <p:txBody>
          <a:bodyPr>
            <a:spAutoFit/>
          </a:bodyPr>
          <a:lstStyle/>
          <a:p>
            <a:pPr marL="63500" algn="just"/>
            <a:r>
              <a:rPr lang="uk-UA">
                <a:latin typeface="Times New Roman" pitchFamily="18" charset="0"/>
                <a:cs typeface="Times New Roman" pitchFamily="18" charset="0"/>
              </a:rPr>
              <a:t>Як для спадкових, так і для неспадкових захворювань характерний клінічний поліморфізм. Не буває двох однакових хворих, навіть якщо вони хворіють на одне й те саме захворювання.</a:t>
            </a:r>
          </a:p>
          <a:p>
            <a:pPr marL="63500" algn="just"/>
            <a:r>
              <a:rPr lang="uk-UA">
                <a:latin typeface="Times New Roman" pitchFamily="18" charset="0"/>
                <a:cs typeface="Times New Roman" pitchFamily="18" charset="0"/>
              </a:rPr>
              <a:t>Поліморфізм спадкових хвороб виявляється в різний час появою симптомів або початком захворювання, різним ступенем прояву хвороби, летальний кінець також може настати в будь-який час.</a:t>
            </a:r>
          </a:p>
          <a:p>
            <a:pPr marL="63500" algn="just"/>
            <a:r>
              <a:rPr lang="uk-UA">
                <a:latin typeface="Times New Roman" pitchFamily="18" charset="0"/>
                <a:cs typeface="Times New Roman" pitchFamily="18" charset="0"/>
              </a:rPr>
              <a:t>Термін “спадкові хвороби” іноді плутають з терміном “природжені хвороби”. Під природженими розуміють такі хвороби, які вже існують у новонароджених (схема 24). Вони можуть бути зумовлені спадковими мутаціями і неспадковими чинниками (унаслідок порушення ембріогенезу). До останніх належать усі виражені вади розвитку неспадкового походження, які іноді є генокопіями спадкових вад розвитку. Водночас не всі спадкові хвороби виявляються відразу після народження. Дуже багато захворювань виявляються в пізнішому віці.</a:t>
            </a:r>
          </a:p>
          <a:p>
            <a:pPr marL="63500" algn="just"/>
            <a:r>
              <a:rPr lang="uk-UA">
                <a:latin typeface="Times New Roman" pitchFamily="18" charset="0"/>
                <a:cs typeface="Times New Roman" pitchFamily="18" charset="0"/>
              </a:rPr>
              <a:t>Термін “родинні хвороби” також не буде синонімом терміна “спадкові хвороби”.</a:t>
            </a:r>
          </a:p>
          <a:p>
            <a:pPr marL="63500" algn="just"/>
            <a:r>
              <a:rPr lang="uk-UA">
                <a:latin typeface="Times New Roman" pitchFamily="18" charset="0"/>
                <a:cs typeface="Times New Roman" pitchFamily="18" charset="0"/>
              </a:rPr>
              <a:t>Родинні хвороби можуть бути спадковими і неспадковими. Термін “родинні хвороби” свідчить лише, що таке захворювання трапляється серед членів однієї родини.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2484438"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5474" name="Прямоугольник 3"/>
          <p:cNvSpPr>
            <a:spLocks noChangeArrowheads="1"/>
          </p:cNvSpPr>
          <p:nvPr/>
        </p:nvSpPr>
        <p:spPr bwMode="auto">
          <a:xfrm>
            <a:off x="117475" y="971550"/>
            <a:ext cx="8772525" cy="5203825"/>
          </a:xfrm>
          <a:prstGeom prst="rect">
            <a:avLst/>
          </a:prstGeom>
          <a:noFill/>
          <a:ln w="9525">
            <a:noFill/>
            <a:miter lim="800000"/>
            <a:headEnd/>
            <a:tailEnd/>
          </a:ln>
        </p:spPr>
        <p:txBody>
          <a:bodyPr>
            <a:spAutoFit/>
          </a:bodyPr>
          <a:lstStyle/>
          <a:p>
            <a:pPr marL="12700" algn="just"/>
            <a:r>
              <a:rPr lang="uk-UA" sz="2400">
                <a:latin typeface="Times New Roman" pitchFamily="18" charset="0"/>
                <a:cs typeface="Times New Roman" pitchFamily="18" charset="0"/>
              </a:rPr>
              <a:t>Воно може бути зумовлено мутацією гена, тоді йдеться про спадкове захворювання. А може бути зумовлено шкідливим чинником, який діє в родині: погане освітлення, вологість у квартирі, одна й та сама професійна шкідливість у родині, однакові звички тощо. Спадкові хвороби успадковуються за різними типами.</a:t>
            </a:r>
          </a:p>
          <a:p>
            <a:pPr marL="12700" algn="just"/>
            <a:r>
              <a:rPr lang="uk-UA" sz="2400">
                <a:latin typeface="Times New Roman" pitchFamily="18" charset="0"/>
                <a:cs typeface="Times New Roman" pitchFamily="18" charset="0"/>
              </a:rPr>
              <a:t>Нині існує три типи класифікацій моногенних хвороб:</a:t>
            </a:r>
          </a:p>
          <a:p>
            <a:pPr marL="12700" algn="just">
              <a:buClr>
                <a:srgbClr val="000000"/>
              </a:buClr>
              <a:buSzPct val="100000"/>
              <a:buFont typeface="Calibri" pitchFamily="34" charset="0"/>
              <a:buAutoNum type="arabicPeriod"/>
            </a:pPr>
            <a:r>
              <a:rPr lang="uk-UA" sz="2400">
                <a:latin typeface="Times New Roman" pitchFamily="18" charset="0"/>
                <a:cs typeface="Times New Roman" pitchFamily="18" charset="0"/>
              </a:rPr>
              <a:t>Генетична класифікація враховує типи успадковування: АД-, АР-, ХД-, ХР- і У-зчеплені хвороби (табл. 31—35).</a:t>
            </a:r>
          </a:p>
          <a:p>
            <a:pPr marL="12700" algn="just">
              <a:buClr>
                <a:srgbClr val="000000"/>
              </a:buClr>
              <a:buSzPct val="100000"/>
              <a:buFont typeface="Calibri" pitchFamily="34" charset="0"/>
              <a:buAutoNum type="arabicPeriod"/>
            </a:pPr>
            <a:r>
              <a:rPr lang="uk-UA" sz="2400">
                <a:latin typeface="Times New Roman" pitchFamily="18" charset="0"/>
                <a:cs typeface="Times New Roman" pitchFamily="18" charset="0"/>
              </a:rPr>
              <a:t>Клінічна класифікація враховує, який орган або система ушкоджені. Наприклад: спадкові хвороби опорно-рухового апарату, хвороби крові та ін.</a:t>
            </a:r>
          </a:p>
          <a:p>
            <a:pPr marL="12700" algn="just">
              <a:buClr>
                <a:srgbClr val="000000"/>
              </a:buClr>
              <a:buSzPct val="100000"/>
              <a:buFont typeface="Calibri" pitchFamily="34" charset="0"/>
              <a:buAutoNum type="arabicPeriod"/>
            </a:pPr>
            <a:r>
              <a:rPr lang="uk-UA" sz="2400">
                <a:latin typeface="Times New Roman" pitchFamily="18" charset="0"/>
                <a:cs typeface="Times New Roman" pitchFamily="18" charset="0"/>
              </a:rPr>
              <a:t>Патогенетична класифікація враховує головну патогенетичну ланку. Наприклад: ферментопатії, комбіновані стани.</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Рисунок 1" descr="C:\Users\user\AppData\Local\Temp\FineReader11\media\image4.jpeg"/>
          <p:cNvPicPr>
            <a:picLocks noChangeAspect="1" noChangeArrowheads="1"/>
          </p:cNvPicPr>
          <p:nvPr/>
        </p:nvPicPr>
        <p:blipFill>
          <a:blip r:embed="rId2" cstate="print"/>
          <a:srcRect/>
          <a:stretch>
            <a:fillRect/>
          </a:stretch>
        </p:blipFill>
        <p:spPr bwMode="auto">
          <a:xfrm>
            <a:off x="496888" y="1631950"/>
            <a:ext cx="7464425" cy="34639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1"/>
          <p:cNvSpPr txBox="1">
            <a:spLocks noChangeArrowheads="1"/>
          </p:cNvSpPr>
          <p:nvPr/>
        </p:nvSpPr>
        <p:spPr bwMode="auto">
          <a:xfrm>
            <a:off x="0" y="1916113"/>
            <a:ext cx="8893175" cy="4473575"/>
          </a:xfrm>
          <a:prstGeom prst="rect">
            <a:avLst/>
          </a:prstGeom>
          <a:noFill/>
          <a:ln w="9525">
            <a:noFill/>
            <a:miter lim="800000"/>
            <a:headEnd/>
            <a:tailEnd/>
          </a:ln>
        </p:spPr>
        <p:txBody>
          <a:bodyPr>
            <a:spAutoFit/>
          </a:bodyPr>
          <a:lstStyle/>
          <a:p>
            <a:pPr indent="457200" algn="just"/>
            <a:r>
              <a:rPr lang="ru-RU" sz="2400">
                <a:solidFill>
                  <a:srgbClr val="000000"/>
                </a:solidFill>
                <a:latin typeface="Times New Roman" pitchFamily="18" charset="0"/>
                <a:cs typeface="Times New Roman" pitchFamily="18" charset="0"/>
              </a:rPr>
              <a:t>У 1935 році один з основоположників сучасної генетики Джон Бердон Сандерсон Холдейн дав свою оцінку частоти появи генних мутацій у людей, засновану на результатах вивчення безлічі випадків захворювання на гемофілію; з розрахунків біолога випливало, що на кожні 25 мільйонів нуклеотидів генома повинна припадати одна мутація. Надалі ця цифра уточнювалася при дослідженні різних генів і порівнянні ДНК людини і шимпанзе.</a:t>
            </a:r>
          </a:p>
          <a:p>
            <a:pPr indent="457200" algn="just"/>
            <a:r>
              <a:rPr lang="ru-RU" sz="2400">
                <a:solidFill>
                  <a:srgbClr val="000000"/>
                </a:solidFill>
                <a:latin typeface="Times New Roman" pitchFamily="18" charset="0"/>
                <a:cs typeface="Times New Roman" pitchFamily="18" charset="0"/>
              </a:rPr>
              <a:t>Автори даної роботи довели, що перші непрямі оцінки були напрочуд точними: кожен з нас, як з'ясувалося, несе 100-200 мутацій, що відповідає появі однієї мутації на 15-30 мільйонів нуклеотидів.</a:t>
            </a:r>
          </a:p>
        </p:txBody>
      </p:sp>
      <p:sp>
        <p:nvSpPr>
          <p:cNvPr id="3" name="TextBox 2"/>
          <p:cNvSpPr txBox="1"/>
          <p:nvPr/>
        </p:nvSpPr>
        <p:spPr>
          <a:xfrm>
            <a:off x="1187450" y="188913"/>
            <a:ext cx="5905500" cy="584200"/>
          </a:xfrm>
          <a:prstGeom prst="rect">
            <a:avLst/>
          </a:prstGeom>
          <a:noFill/>
        </p:spPr>
        <p:txBody>
          <a:bodyPr>
            <a:spAutoFit/>
          </a:bodyPr>
          <a:lstStyle/>
          <a:p>
            <a:pPr algn="ctr" fontAlgn="auto">
              <a:spcBef>
                <a:spcPts val="0"/>
              </a:spcBef>
              <a:spcAft>
                <a:spcPts val="0"/>
              </a:spcAft>
              <a:defRPr/>
            </a:pPr>
            <a:r>
              <a:rPr lang="ru-RU" sz="32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Часто</a:t>
            </a:r>
            <a:r>
              <a:rPr lang="uk-UA" sz="32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та генних мутацій</a:t>
            </a:r>
            <a:endParaRPr lang="ru-RU" sz="32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7523" name="TextBox 3"/>
          <p:cNvSpPr txBox="1">
            <a:spLocks noChangeArrowheads="1"/>
          </p:cNvSpPr>
          <p:nvPr/>
        </p:nvSpPr>
        <p:spPr bwMode="auto">
          <a:xfrm>
            <a:off x="395288" y="981075"/>
            <a:ext cx="7777162" cy="708025"/>
          </a:xfrm>
          <a:prstGeom prst="rect">
            <a:avLst/>
          </a:prstGeom>
          <a:noFill/>
          <a:ln w="9525">
            <a:noFill/>
            <a:miter lim="800000"/>
            <a:headEnd/>
            <a:tailEnd/>
          </a:ln>
        </p:spPr>
        <p:txBody>
          <a:bodyPr>
            <a:spAutoFit/>
          </a:bodyPr>
          <a:lstStyle/>
          <a:p>
            <a:pPr algn="ctr"/>
            <a:r>
              <a:rPr lang="ru-RU" sz="2000" b="1">
                <a:solidFill>
                  <a:srgbClr val="FF0000"/>
                </a:solidFill>
                <a:latin typeface="Constantia" pitchFamily="18" charset="0"/>
              </a:rPr>
              <a:t>Група фахівців з Великобританії і Китаю провела перші прямі вимірювання частоти виникнення мутацій</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Box 1"/>
          <p:cNvSpPr txBox="1">
            <a:spLocks noChangeArrowheads="1"/>
          </p:cNvSpPr>
          <p:nvPr/>
        </p:nvSpPr>
        <p:spPr bwMode="auto">
          <a:xfrm>
            <a:off x="179388" y="0"/>
            <a:ext cx="8569325" cy="6157913"/>
          </a:xfrm>
          <a:prstGeom prst="rect">
            <a:avLst/>
          </a:prstGeom>
          <a:noFill/>
          <a:ln w="9525">
            <a:noFill/>
            <a:miter lim="800000"/>
            <a:headEnd/>
            <a:tailEnd/>
          </a:ln>
        </p:spPr>
        <p:txBody>
          <a:bodyPr>
            <a:spAutoFit/>
          </a:bodyPr>
          <a:lstStyle/>
          <a:p>
            <a:pPr algn="just"/>
            <a:endParaRPr lang="ru-RU">
              <a:solidFill>
                <a:srgbClr val="000000"/>
              </a:solidFill>
              <a:latin typeface="Constantia" pitchFamily="18" charset="0"/>
            </a:endParaRPr>
          </a:p>
          <a:p>
            <a:pPr algn="just"/>
            <a:r>
              <a:rPr lang="ru-RU" sz="2000">
                <a:solidFill>
                  <a:srgbClr val="000000"/>
                </a:solidFill>
                <a:latin typeface="Times New Roman" pitchFamily="18" charset="0"/>
                <a:cs typeface="Times New Roman" pitchFamily="18" charset="0"/>
              </a:rPr>
              <a:t>Для проведення дослідження фахівці вибрали китайську сім'ю, яка кілька століть безвиїзно прожила в одному селі. Об'єктами вивчення стали ділянки </a:t>
            </a:r>
            <a:r>
              <a:rPr lang="en-US" sz="2000">
                <a:solidFill>
                  <a:srgbClr val="000000"/>
                </a:solidFill>
                <a:latin typeface="Times New Roman" pitchFamily="18" charset="0"/>
                <a:cs typeface="Times New Roman" pitchFamily="18" charset="0"/>
              </a:rPr>
              <a:t>Y-</a:t>
            </a:r>
            <a:r>
              <a:rPr lang="ru-RU" sz="2000">
                <a:solidFill>
                  <a:srgbClr val="000000"/>
                </a:solidFill>
                <a:latin typeface="Times New Roman" pitchFamily="18" charset="0"/>
                <a:cs typeface="Times New Roman" pitchFamily="18" charset="0"/>
              </a:rPr>
              <a:t>хромосоми двох далеких родичів по чоловічій лінії, яких розділяли 13 поколінь і чий загальний предок жив 200 років тому. Секвенування виконувалося за сучасною методикою на обладнанні компанії </a:t>
            </a:r>
            <a:r>
              <a:rPr lang="en-US" sz="2000">
                <a:solidFill>
                  <a:srgbClr val="000000"/>
                </a:solidFill>
                <a:latin typeface="Times New Roman" pitchFamily="18" charset="0"/>
                <a:cs typeface="Times New Roman" pitchFamily="18" charset="0"/>
              </a:rPr>
              <a:t>Illumina; </a:t>
            </a:r>
            <a:r>
              <a:rPr lang="ru-RU" sz="2000">
                <a:solidFill>
                  <a:srgbClr val="000000"/>
                </a:solidFill>
                <a:latin typeface="Times New Roman" pitchFamily="18" charset="0"/>
                <a:cs typeface="Times New Roman" pitchFamily="18" charset="0"/>
              </a:rPr>
              <a:t>з 10 149 085 проаналізованих букв генетичного коду збіглися 10 149 073. Провівши додатковий аналіз 12 виявлених відмінностей, автори з'ясували, що 8 з них стали наслідком культивування клітин в лабораторії, і лише чотири мутації можна було вважати природними.</a:t>
            </a:r>
          </a:p>
          <a:p>
            <a:pPr algn="just"/>
            <a:endParaRPr lang="ru-RU" sz="2000">
              <a:solidFill>
                <a:srgbClr val="000000"/>
              </a:solidFill>
              <a:latin typeface="Times New Roman" pitchFamily="18" charset="0"/>
              <a:cs typeface="Times New Roman" pitchFamily="18" charset="0"/>
            </a:endParaRPr>
          </a:p>
          <a:p>
            <a:pPr algn="just"/>
            <a:r>
              <a:rPr lang="ru-RU" sz="2000">
                <a:solidFill>
                  <a:srgbClr val="000000"/>
                </a:solidFill>
                <a:latin typeface="Times New Roman" pitchFamily="18" charset="0"/>
                <a:cs typeface="Times New Roman" pitchFamily="18" charset="0"/>
              </a:rPr>
              <a:t>«Виходить, на кожні 30 мільйонів нуклеотидів в одному поколінні доводиться одна мутація, - підсумовує координатор дослідження Кріс Тайлер-Сміт (</a:t>
            </a:r>
            <a:r>
              <a:rPr lang="en-US" sz="2000">
                <a:solidFill>
                  <a:srgbClr val="000000"/>
                </a:solidFill>
                <a:latin typeface="Times New Roman" pitchFamily="18" charset="0"/>
                <a:cs typeface="Times New Roman" pitchFamily="18" charset="0"/>
              </a:rPr>
              <a:t>Chris Tyler-Smith) </a:t>
            </a:r>
            <a:r>
              <a:rPr lang="ru-RU" sz="2000">
                <a:solidFill>
                  <a:srgbClr val="000000"/>
                </a:solidFill>
                <a:latin typeface="Times New Roman" pitchFamily="18" charset="0"/>
                <a:cs typeface="Times New Roman" pitchFamily="18" charset="0"/>
              </a:rPr>
              <a:t>з Інституту Сенгера (Великобританія). - Саме таких цифр ми і очікували; це обнадіює, оскільки використану нами передову технологію секвенування в подібних дослідженнях ніхто раніше не застосовував. Тепер, коли у нас з'явилася методика точної оцінки частоти мутацій, ми можемо визначити її значення в різних областях геному і з'ясувати, наскільки люди відрізняються один від одного за цим параметром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Прямоугольник 1"/>
          <p:cNvSpPr>
            <a:spLocks noChangeArrowheads="1"/>
          </p:cNvSpPr>
          <p:nvPr/>
        </p:nvSpPr>
        <p:spPr bwMode="auto">
          <a:xfrm>
            <a:off x="673100" y="396875"/>
            <a:ext cx="8335963" cy="5203825"/>
          </a:xfrm>
          <a:prstGeom prst="rect">
            <a:avLst/>
          </a:prstGeom>
          <a:noFill/>
          <a:ln w="9525">
            <a:noFill/>
            <a:miter lim="800000"/>
            <a:headEnd/>
            <a:tailEnd/>
          </a:ln>
        </p:spPr>
        <p:txBody>
          <a:bodyPr>
            <a:spAutoFit/>
          </a:bodyPr>
          <a:lstStyle/>
          <a:p>
            <a:pPr algn="just"/>
            <a:r>
              <a:rPr lang="uk-UA" sz="2400" b="1">
                <a:latin typeface="Times New Roman" pitchFamily="18" charset="0"/>
                <a:cs typeface="Times New Roman" pitchFamily="18" charset="0"/>
              </a:rPr>
              <a:t>Для генотипної мінливості характерні такі ознаки:</a:t>
            </a:r>
          </a:p>
          <a:p>
            <a:pPr algn="just">
              <a:buClr>
                <a:srgbClr val="000000"/>
              </a:buClr>
              <a:buSzPts val="900"/>
              <a:buFont typeface="Arial" charset="0"/>
              <a:buChar char="—"/>
            </a:pPr>
            <a:r>
              <a:rPr lang="uk-UA" sz="2400">
                <a:latin typeface="Times New Roman" pitchFamily="18" charset="0"/>
                <a:cs typeface="Times New Roman" pitchFamily="18" charset="0"/>
              </a:rPr>
              <a:t>мутації виникають раптово, стрибкоподібно;</a:t>
            </a:r>
          </a:p>
          <a:p>
            <a:pPr algn="just">
              <a:buClr>
                <a:srgbClr val="000000"/>
              </a:buClr>
              <a:buSzPts val="900"/>
              <a:buFont typeface="Arial" charset="0"/>
              <a:buChar char="—"/>
            </a:pPr>
            <a:r>
              <a:rPr lang="uk-UA" sz="2400">
                <a:latin typeface="Times New Roman" pitchFamily="18" charset="0"/>
                <a:cs typeface="Times New Roman" pitchFamily="18" charset="0"/>
              </a:rPr>
              <a:t>ознаки стійкі й успадковуються в ряді поколінь;</a:t>
            </a:r>
          </a:p>
          <a:p>
            <a:r>
              <a:rPr lang="uk-UA" sz="2400">
                <a:latin typeface="Times New Roman" pitchFamily="18" charset="0"/>
                <a:cs typeface="Times New Roman" pitchFamily="18" charset="0"/>
              </a:rPr>
              <a:t>— мутації неспрямовані, вони неадекватні щодо впливу чинників зовнішнього середовища;</a:t>
            </a:r>
          </a:p>
          <a:p>
            <a:r>
              <a:rPr lang="uk-UA" sz="2400">
                <a:solidFill>
                  <a:srgbClr val="000000"/>
                </a:solidFill>
                <a:latin typeface="Times New Roman" pitchFamily="18" charset="0"/>
                <a:cs typeface="Times New Roman" pitchFamily="18" charset="0"/>
              </a:rPr>
              <a:t>— мутації мають індивідуальний характер, тобто в окремих особин з’являються різні мутації, хоча ці організми перебувають в однакових умовах;</a:t>
            </a:r>
          </a:p>
          <a:p>
            <a:r>
              <a:rPr lang="uk-UA" sz="2400">
                <a:latin typeface="Constantia" pitchFamily="18" charset="0"/>
              </a:rPr>
              <a:t>одні і ті самі мутації можуть виникати повторно;</a:t>
            </a:r>
          </a:p>
          <a:p>
            <a:r>
              <a:rPr lang="uk-UA" sz="2400">
                <a:latin typeface="Constantia" pitchFamily="18" charset="0"/>
              </a:rPr>
              <a:t>мутації не утворюють безперервних рядів і не групуються. Це — якісні зміни.</a:t>
            </a:r>
          </a:p>
          <a:p>
            <a:r>
              <a:rPr lang="uk-UA" sz="2400">
                <a:latin typeface="Constantia" pitchFamily="18" charset="0"/>
              </a:rPr>
              <a:t>Фенотипний ефект мутацій може виражатися або у втраті фун</a:t>
            </a:r>
            <a:r>
              <a:rPr lang="uk-UA" sz="2400"/>
              <a:t>к</a:t>
            </a:r>
            <a:r>
              <a:rPr lang="uk-UA" sz="2400">
                <a:latin typeface="Constantia" pitchFamily="18" charset="0"/>
              </a:rPr>
              <a:t>ції, або в придбанні нової функції.</a:t>
            </a:r>
          </a:p>
          <a:p>
            <a:endParaRPr lang="uk-UA" sz="240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4"/>
          <p:cNvSpPr>
            <a:spLocks noChangeArrowheads="1"/>
          </p:cNvSpPr>
          <p:nvPr/>
        </p:nvSpPr>
        <p:spPr bwMode="auto">
          <a:xfrm>
            <a:off x="1836738" y="4024313"/>
            <a:ext cx="9144000" cy="0"/>
          </a:xfrm>
          <a:prstGeom prst="rect">
            <a:avLst/>
          </a:prstGeom>
          <a:solidFill>
            <a:srgbClr val="FFFFFF"/>
          </a:solidFill>
          <a:ln w="9525">
            <a:noFill/>
            <a:miter lim="800000"/>
            <a:headEnd/>
            <a:tailEnd/>
          </a:ln>
        </p:spPr>
        <p:txBody>
          <a:bodyPr wrap="none" lIns="272964" tIns="506253" bIns="244398" anchor="ctr">
            <a:spAutoFit/>
          </a:bodyPr>
          <a:lstStyle/>
          <a:p>
            <a:pPr indent="304800" eaLnBrk="0" hangingPunct="0"/>
            <a:r>
              <a:rPr lang="uk-UA" altLang="uk-UA"/>
              <a:t/>
            </a:r>
            <a:br>
              <a:rPr lang="uk-UA" altLang="uk-UA"/>
            </a:br>
            <a:endParaRPr lang="uk-UA" altLang="uk-UA"/>
          </a:p>
          <a:p>
            <a:pPr indent="304800" eaLnBrk="0" hangingPunct="0"/>
            <a:endParaRPr lang="uk-UA" altLang="uk-UA"/>
          </a:p>
        </p:txBody>
      </p:sp>
      <p:sp>
        <p:nvSpPr>
          <p:cNvPr id="109570" name="Rectangle 7"/>
          <p:cNvSpPr>
            <a:spLocks noChangeArrowheads="1"/>
          </p:cNvSpPr>
          <p:nvPr/>
        </p:nvSpPr>
        <p:spPr bwMode="auto">
          <a:xfrm>
            <a:off x="1836738" y="3686175"/>
            <a:ext cx="492125" cy="676275"/>
          </a:xfrm>
          <a:prstGeom prst="rect">
            <a:avLst/>
          </a:prstGeom>
          <a:solidFill>
            <a:srgbClr val="FFFFFF"/>
          </a:solidFill>
          <a:ln w="9525">
            <a:noFill/>
            <a:miter lim="800000"/>
            <a:headEnd/>
            <a:tailEnd/>
          </a:ln>
        </p:spPr>
        <p:txBody>
          <a:bodyPr wrap="none" anchor="ctr">
            <a:spAutoFit/>
          </a:bodyPr>
          <a:lstStyle/>
          <a:p>
            <a:pPr indent="304800" eaLnBrk="0" hangingPunct="0"/>
            <a:endParaRPr lang="uk-UA" altLang="uk-UA" sz="1000">
              <a:cs typeface="Times New Roman" pitchFamily="18" charset="0"/>
            </a:endParaRPr>
          </a:p>
          <a:p>
            <a:pPr indent="304800" eaLnBrk="0" hangingPunct="0"/>
            <a:r>
              <a:rPr lang="uk-UA" altLang="uk-UA" sz="1000">
                <a:cs typeface="Times New Roman" pitchFamily="18" charset="0"/>
              </a:rPr>
              <a:t/>
            </a:r>
            <a:br>
              <a:rPr lang="uk-UA" altLang="uk-UA" sz="1000">
                <a:cs typeface="Times New Roman" pitchFamily="18" charset="0"/>
              </a:rPr>
            </a:br>
            <a:endParaRPr lang="uk-UA" altLang="uk-UA"/>
          </a:p>
        </p:txBody>
      </p:sp>
      <p:sp>
        <p:nvSpPr>
          <p:cNvPr id="109571" name="Прямоугольник 6"/>
          <p:cNvSpPr>
            <a:spLocks noChangeArrowheads="1"/>
          </p:cNvSpPr>
          <p:nvPr/>
        </p:nvSpPr>
        <p:spPr bwMode="auto">
          <a:xfrm>
            <a:off x="149225" y="1208088"/>
            <a:ext cx="9047163" cy="6299200"/>
          </a:xfrm>
          <a:prstGeom prst="rect">
            <a:avLst/>
          </a:prstGeom>
          <a:noFill/>
          <a:ln w="9525">
            <a:noFill/>
            <a:miter lim="800000"/>
            <a:headEnd/>
            <a:tailEnd/>
          </a:ln>
        </p:spPr>
        <p:txBody>
          <a:bodyPr>
            <a:spAutoFit/>
          </a:bodyPr>
          <a:lstStyle/>
          <a:p>
            <a:pPr indent="304800" eaLnBrk="0" hangingPunct="0"/>
            <a:r>
              <a:rPr lang="uk-UA" altLang="uk-UA" sz="2400">
                <a:latin typeface="Times New Roman" pitchFamily="18" charset="0"/>
                <a:cs typeface="Times New Roman" pitchFamily="18" charset="0"/>
              </a:rPr>
              <a:t>Генні (точкові) мутації — це зміни хімічної структури гена (ділянки ДНК): заміна одного нуклеотиду іншим, вставка зайвого нуклеотиду, випадіння нуклеотиду, подвоєння нукпеотидів. Досить поширені мутації сайта сплайсингу, що порушують вирізанння інтронів з первинного транскрипту мРНК під час її дозрівання.</a:t>
            </a:r>
          </a:p>
          <a:p>
            <a:pPr indent="304800" eaLnBrk="0" hangingPunct="0"/>
            <a:r>
              <a:rPr lang="uk-UA" altLang="uk-UA" sz="2400">
                <a:latin typeface="Times New Roman" pitchFamily="18" charset="0"/>
                <a:cs typeface="Times New Roman" pitchFamily="18" charset="0"/>
              </a:rPr>
              <a:t>Нещодавно відкритий новий і зовсім несподіваний тип мутацій, що виявляється збільшенням числа повторів (найчастіше тринуклеотидних), але описано також випадки збільшення числа повторів з 5 і навіть 12 нуклеотидів, розташованих як в екзонах генів, так і інтронах. Ці мутації називають динамічними, або нестабільними.</a:t>
            </a:r>
          </a:p>
          <a:p>
            <a:pPr indent="304800" eaLnBrk="0" hangingPunct="0"/>
            <a:r>
              <a:rPr lang="uk-UA" altLang="uk-UA" sz="2400">
                <a:latin typeface="Times New Roman" pitchFamily="18" charset="0"/>
                <a:cs typeface="Times New Roman" pitchFamily="18" charset="0"/>
              </a:rPr>
              <a:t>Більшість захворювань, зумовлених мутаціями, пов'язаними з розширенням ділянки повторів, — спадкові неврологічні захворювання (хорея Гентінґтона, атаксія Фрідрейха, міотонічна дистрофія та ін.).</a:t>
            </a:r>
          </a:p>
          <a:p>
            <a:pPr indent="304800" eaLnBrk="0" hangingPunct="0"/>
            <a:r>
              <a:rPr lang="uk-UA" altLang="uk-UA" sz="2400">
                <a:latin typeface="Times New Roman" pitchFamily="18" charset="0"/>
                <a:cs typeface="Times New Roman" pitchFamily="18" charset="0"/>
              </a:rPr>
              <a:t/>
            </a:r>
            <a:br>
              <a:rPr lang="uk-UA" altLang="uk-UA" sz="2400">
                <a:latin typeface="Times New Roman" pitchFamily="18" charset="0"/>
                <a:cs typeface="Times New Roman" pitchFamily="18" charset="0"/>
              </a:rPr>
            </a:br>
            <a:endParaRPr lang="uk-UA" altLang="uk-UA" sz="2400">
              <a:latin typeface="Times New Roman" pitchFamily="18" charset="0"/>
              <a:cs typeface="Times New Roman" pitchFamily="18" charset="0"/>
            </a:endParaRPr>
          </a:p>
        </p:txBody>
      </p:sp>
      <p:sp>
        <p:nvSpPr>
          <p:cNvPr id="109572" name="Rectangle 8"/>
          <p:cNvSpPr>
            <a:spLocks noChangeArrowheads="1"/>
          </p:cNvSpPr>
          <p:nvPr/>
        </p:nvSpPr>
        <p:spPr bwMode="auto">
          <a:xfrm>
            <a:off x="1836738" y="403066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09573" name="Прямоугольник 9"/>
          <p:cNvSpPr>
            <a:spLocks noChangeArrowheads="1"/>
          </p:cNvSpPr>
          <p:nvPr/>
        </p:nvSpPr>
        <p:spPr bwMode="auto">
          <a:xfrm>
            <a:off x="3089275" y="488950"/>
            <a:ext cx="3771900" cy="701675"/>
          </a:xfrm>
          <a:prstGeom prst="rect">
            <a:avLst/>
          </a:prstGeom>
          <a:noFill/>
          <a:ln w="9525">
            <a:noFill/>
            <a:miter lim="800000"/>
            <a:headEnd/>
            <a:tailEnd/>
          </a:ln>
        </p:spPr>
        <p:txBody>
          <a:bodyPr wrap="none">
            <a:spAutoFit/>
          </a:bodyPr>
          <a:lstStyle/>
          <a:p>
            <a:r>
              <a:rPr lang="uk-UA" sz="4000" b="1">
                <a:latin typeface="Times New Roman" pitchFamily="18" charset="0"/>
                <a:cs typeface="Times New Roman" pitchFamily="18" charset="0"/>
              </a:rPr>
              <a:t>5. Генні мутації</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Прямоугольник 1"/>
          <p:cNvSpPr>
            <a:spLocks noChangeArrowheads="1"/>
          </p:cNvSpPr>
          <p:nvPr/>
        </p:nvSpPr>
        <p:spPr bwMode="auto">
          <a:xfrm>
            <a:off x="0" y="690563"/>
            <a:ext cx="9278938" cy="5954712"/>
          </a:xfrm>
          <a:prstGeom prst="rect">
            <a:avLst/>
          </a:prstGeom>
          <a:noFill/>
          <a:ln w="9525">
            <a:noFill/>
            <a:miter lim="800000"/>
            <a:headEnd/>
            <a:tailEnd/>
          </a:ln>
        </p:spPr>
        <p:txBody>
          <a:bodyPr>
            <a:spAutoFit/>
          </a:bodyPr>
          <a:lstStyle/>
          <a:p>
            <a:pPr indent="266700">
              <a:spcAft>
                <a:spcPts val="263"/>
              </a:spcAft>
            </a:pPr>
            <a:r>
              <a:rPr lang="uk-UA" sz="2000">
                <a:latin typeface="Times New Roman" pitchFamily="18" charset="0"/>
                <a:cs typeface="Times New Roman" pitchFamily="18" charset="0"/>
              </a:rPr>
              <a:t>Найтиповішими генними мутаціями є заміна основ і мутації зі зсувом рамки зчитування.Розрізняють прямі й обернені генні мутації.</a:t>
            </a:r>
          </a:p>
          <a:p>
            <a:pPr indent="266700">
              <a:spcAft>
                <a:spcPts val="300"/>
              </a:spcAft>
            </a:pPr>
            <a:r>
              <a:rPr lang="uk-UA" sz="2000">
                <a:latin typeface="Times New Roman" pitchFamily="18" charset="0"/>
                <a:cs typeface="Times New Roman" pitchFamily="18" charset="0"/>
              </a:rPr>
              <a:t>Більшість генів стійкі до мутацій, але окремі гени змінюються досить часто. Генні мутації можуть призвести до синтезу аномального продукту або зменшення швидкості синтезу білка.</a:t>
            </a:r>
          </a:p>
          <a:p>
            <a:pPr indent="266700"/>
            <a:r>
              <a:rPr lang="uk-UA" sz="2000">
                <a:solidFill>
                  <a:srgbClr val="000000"/>
                </a:solidFill>
                <a:latin typeface="Times New Roman" pitchFamily="18" charset="0"/>
                <a:cs typeface="Times New Roman" pitchFamily="18" charset="0"/>
              </a:rPr>
              <a:t>Фенотипово генні мутації виявляються на молекулярному, клітинному, тканинному й органному рівнях. Але велика частина генних мутацій фенотипово не проявляється, оскільки більшість їх рецесивні. Будучи рецесивними, мутантні алелі можуть залишатися в популяції упродовж багатьох поколінь прихованими (гетерозиготне носійство), поки їм не вдається зустрітися, тобто опинитися в гомозиготному стані і проявитися у фенотипі. Час від часу можуть виникати і домінантні мутантні алелі, які відразу справляють фенотиповий ефект. Відома велика кількість спадковеих генних мінливостей у людини. Особливий інтерес являє </a:t>
            </a:r>
            <a:r>
              <a:rPr lang="uk-UA" sz="2000">
                <a:solidFill>
                  <a:srgbClr val="000000"/>
                </a:solidFill>
                <a:latin typeface="Times New Roman" pitchFamily="18" charset="0"/>
                <a:ea typeface="Arial Unicode MS" pitchFamily="34" charset="-128"/>
                <a:cs typeface="Times New Roman" pitchFamily="18" charset="0"/>
              </a:rPr>
              <a:t>‘</a:t>
            </a:r>
            <a:r>
              <a:rPr lang="uk-UA" sz="2000">
                <a:solidFill>
                  <a:srgbClr val="000000"/>
                </a:solidFill>
                <a:latin typeface="Times New Roman" pitchFamily="18" charset="0"/>
                <a:cs typeface="Times New Roman" pitchFamily="18" charset="0"/>
              </a:rPr>
              <a:t>Габсбурська губа”. Представники імператорської династії Габсбургів мали товсту (випнуту) нижню губу і вузьку виступаючу нижню щелепу, рот при цьому залишався напіввідкритим. Першим з цією аномалією був Ернест Ліон (1377—1424). Протягом понад 500 років ця ознака успадковувалася нащадками Габебургів. Портрети та гравюри їхньої сім’ї, що збереглися, чітко ілюструють наявність цієї ознаки. Вона зумовлена домінантним геном. </a:t>
            </a:r>
            <a:endParaRPr lang="uk-UA" sz="200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Прямоугольник 1"/>
          <p:cNvSpPr>
            <a:spLocks noChangeArrowheads="1"/>
          </p:cNvSpPr>
          <p:nvPr/>
        </p:nvSpPr>
        <p:spPr bwMode="auto">
          <a:xfrm>
            <a:off x="336550" y="457200"/>
            <a:ext cx="8188325" cy="5421313"/>
          </a:xfrm>
          <a:prstGeom prst="rect">
            <a:avLst/>
          </a:prstGeom>
          <a:noFill/>
          <a:ln w="9525">
            <a:noFill/>
            <a:miter lim="800000"/>
            <a:headEnd/>
            <a:tailEnd/>
          </a:ln>
        </p:spPr>
        <p:txBody>
          <a:bodyPr>
            <a:spAutoFit/>
          </a:bodyPr>
          <a:lstStyle/>
          <a:p>
            <a:pPr marL="190500" indent="266700">
              <a:spcAft>
                <a:spcPts val="288"/>
              </a:spcAft>
              <a:buClr>
                <a:srgbClr val="000000"/>
              </a:buClr>
              <a:buSzPts val="900"/>
              <a:buFont typeface="Arial" charset="0"/>
              <a:buChar char="—"/>
            </a:pPr>
            <a:r>
              <a:rPr lang="uk-UA" sz="2400">
                <a:latin typeface="Times New Roman" pitchFamily="18" charset="0"/>
                <a:cs typeface="Times New Roman" pitchFamily="18" charset="0"/>
              </a:rPr>
              <a:t>Фердинанд І (1503—1564) — імператор Священної Римської імперії;</a:t>
            </a:r>
          </a:p>
          <a:p>
            <a:pPr marL="190500" indent="266700">
              <a:spcAft>
                <a:spcPts val="675"/>
              </a:spcAft>
              <a:buClr>
                <a:srgbClr val="000000"/>
              </a:buClr>
              <a:buSzPts val="900"/>
              <a:buFont typeface="Arial" charset="0"/>
              <a:buChar char="—"/>
            </a:pPr>
            <a:r>
              <a:rPr lang="uk-UA" sz="2400">
                <a:latin typeface="Times New Roman" pitchFamily="18" charset="0"/>
                <a:cs typeface="Times New Roman" pitchFamily="18" charset="0"/>
              </a:rPr>
              <a:t>Рудольф II (1552—1612) — імператор Священної Римської імперії;</a:t>
            </a:r>
          </a:p>
          <a:p>
            <a:pPr marL="190500" indent="266700" algn="just">
              <a:spcAft>
                <a:spcPts val="400"/>
              </a:spcAft>
              <a:buClr>
                <a:srgbClr val="000000"/>
              </a:buClr>
              <a:buSzPts val="900"/>
              <a:buFont typeface="Arial" charset="0"/>
              <a:buChar char="—"/>
            </a:pPr>
            <a:r>
              <a:rPr lang="uk-UA" sz="2400">
                <a:latin typeface="Times New Roman" pitchFamily="18" charset="0"/>
                <a:cs typeface="Times New Roman" pitchFamily="18" charset="0"/>
              </a:rPr>
              <a:t>Карл </a:t>
            </a:r>
            <a:r>
              <a:rPr lang="uk-UA" sz="2400" i="1">
                <a:solidFill>
                  <a:srgbClr val="000000"/>
                </a:solidFill>
                <a:latin typeface="Times New Roman" pitchFamily="18" charset="0"/>
                <a:cs typeface="Times New Roman" pitchFamily="18" charset="0"/>
              </a:rPr>
              <a:t>11(1661</a:t>
            </a:r>
            <a:r>
              <a:rPr lang="uk-UA" sz="2400">
                <a:latin typeface="Times New Roman" pitchFamily="18" charset="0"/>
                <a:cs typeface="Times New Roman" pitchFamily="18" charset="0"/>
              </a:rPr>
              <a:t>—1700) — король Іспанії.</a:t>
            </a:r>
          </a:p>
          <a:p>
            <a:pPr marL="190500" indent="266700">
              <a:spcAft>
                <a:spcPts val="350"/>
              </a:spcAft>
            </a:pPr>
            <a:r>
              <a:rPr lang="uk-UA" sz="2400">
                <a:latin typeface="Times New Roman" pitchFamily="18" charset="0"/>
                <a:cs typeface="Times New Roman" pitchFamily="18" charset="0"/>
              </a:rPr>
              <a:t>Цю аномалію мав і один з останніх представників цього прізвища — Альфонс ХІІІ спанський, що помер у 1941 р.</a:t>
            </a:r>
          </a:p>
          <a:p>
            <a:pPr marL="190500" indent="266700"/>
            <a:r>
              <a:rPr lang="uk-UA" sz="2400">
                <a:solidFill>
                  <a:srgbClr val="000000"/>
                </a:solidFill>
                <a:latin typeface="Times New Roman" pitchFamily="18" charset="0"/>
                <a:cs typeface="Times New Roman" pitchFamily="18" charset="0"/>
              </a:rPr>
              <a:t>Зміни структури гена, як правило, несприятливі, аж до загибелі організму. Генні мутації спричинюють генні хвороби, кількість яких становить близько 3500-4500 (В.П. Пішак, Ю.У. Батора). Ці хвороби називають молекулярними: фенілкетонурія, муковісцидоз, хвороба Ґоше, дальтонізм, гіпотиреоз таін. Іноді генні мутації є нейтральними або виявляються корисними для виду.</a:t>
            </a:r>
            <a:endParaRPr lang="uk-UA" sz="240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Прямоугольник 2"/>
          <p:cNvSpPr>
            <a:spLocks noChangeArrowheads="1"/>
          </p:cNvSpPr>
          <p:nvPr/>
        </p:nvSpPr>
        <p:spPr bwMode="auto">
          <a:xfrm>
            <a:off x="1008063" y="1639888"/>
            <a:ext cx="7086600" cy="3786187"/>
          </a:xfrm>
          <a:prstGeom prst="rect">
            <a:avLst/>
          </a:prstGeom>
          <a:noFill/>
          <a:ln w="9525">
            <a:noFill/>
            <a:miter lim="800000"/>
            <a:headEnd/>
            <a:tailEnd/>
          </a:ln>
        </p:spPr>
        <p:txBody>
          <a:bodyPr>
            <a:spAutoFit/>
          </a:bodyPr>
          <a:lstStyle/>
          <a:p>
            <a:pPr indent="241300" eaLnBrk="0" hangingPunct="0"/>
            <a:r>
              <a:rPr lang="uk-UA" altLang="uk-UA" sz="2400">
                <a:latin typeface="Times New Roman" pitchFamily="18" charset="0"/>
                <a:cs typeface="Times New Roman" pitchFamily="18" charset="0"/>
              </a:rPr>
              <a:t>Генні мутації зумовлюють появу нових алелів (множинних), збільшують генофонд популяції і мають значення для еволюції.</a:t>
            </a:r>
          </a:p>
          <a:p>
            <a:pPr indent="241300" eaLnBrk="0" hangingPunct="0"/>
            <a:endParaRPr lang="uk-UA" altLang="uk-UA" sz="2400">
              <a:latin typeface="Times New Roman" pitchFamily="18" charset="0"/>
              <a:cs typeface="Times New Roman" pitchFamily="18" charset="0"/>
            </a:endParaRPr>
          </a:p>
          <a:p>
            <a:pPr indent="241300" eaLnBrk="0" hangingPunct="0"/>
            <a:r>
              <a:rPr lang="uk-UA" altLang="uk-UA" sz="2400">
                <a:latin typeface="Times New Roman" pitchFamily="18" charset="0"/>
                <a:cs typeface="Times New Roman" pitchFamily="18" charset="0"/>
              </a:rPr>
              <a:t>Генофонд — сукупність генів усіх особин популяції. Шкідливі генні (рецесивні) мутації збільшують генетичний тягар, носіями якого є гетерозиготи. Кожна людина є носієм 10-12 патологічних генів. Нині людство має понад 200 млн носіїв гемоглобінопатій, 5 % — гена</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ChangeArrowheads="1"/>
          </p:cNvSpPr>
          <p:nvPr/>
        </p:nvSpPr>
        <p:spPr bwMode="auto">
          <a:xfrm>
            <a:off x="2511425"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13666" name="Прямоугольник 3"/>
          <p:cNvSpPr>
            <a:spLocks noChangeArrowheads="1"/>
          </p:cNvSpPr>
          <p:nvPr/>
        </p:nvSpPr>
        <p:spPr bwMode="auto">
          <a:xfrm>
            <a:off x="1100138" y="588963"/>
            <a:ext cx="6734175" cy="212725"/>
          </a:xfrm>
          <a:prstGeom prst="rect">
            <a:avLst/>
          </a:prstGeom>
          <a:noFill/>
          <a:ln w="9525">
            <a:noFill/>
            <a:miter lim="800000"/>
            <a:headEnd/>
            <a:tailEnd/>
          </a:ln>
        </p:spPr>
        <p:txBody>
          <a:bodyPr wrap="none">
            <a:spAutoFit/>
          </a:bodyPr>
          <a:lstStyle/>
          <a:p>
            <a:pPr marL="12700" algn="ctr">
              <a:lnSpc>
                <a:spcPts val="950"/>
              </a:lnSpc>
              <a:spcAft>
                <a:spcPts val="863"/>
              </a:spcAft>
            </a:pPr>
            <a:r>
              <a:rPr lang="uk-UA" sz="2800">
                <a:latin typeface="Times New Roman" pitchFamily="18" charset="0"/>
                <a:cs typeface="Times New Roman" pitchFamily="18" charset="0"/>
              </a:rPr>
              <a:t>6. АУТОСОМНО-РЕЦЕСИВНІ ХВОРОБИ</a:t>
            </a:r>
            <a:endParaRPr lang="uk-UA" sz="2800" b="1">
              <a:latin typeface="Times New Roman" pitchFamily="18" charset="0"/>
              <a:cs typeface="Times New Roman" pitchFamily="18" charset="0"/>
            </a:endParaRPr>
          </a:p>
        </p:txBody>
      </p:sp>
      <p:sp>
        <p:nvSpPr>
          <p:cNvPr id="113667" name="Rectangle 2"/>
          <p:cNvSpPr>
            <a:spLocks noChangeArrowheads="1"/>
          </p:cNvSpPr>
          <p:nvPr/>
        </p:nvSpPr>
        <p:spPr bwMode="auto">
          <a:xfrm>
            <a:off x="2511425" y="1836738"/>
            <a:ext cx="184150" cy="64770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13668" name="Прямоугольник 7"/>
          <p:cNvSpPr>
            <a:spLocks noChangeArrowheads="1"/>
          </p:cNvSpPr>
          <p:nvPr/>
        </p:nvSpPr>
        <p:spPr bwMode="auto">
          <a:xfrm>
            <a:off x="334963" y="1214438"/>
            <a:ext cx="7881937" cy="5310187"/>
          </a:xfrm>
          <a:prstGeom prst="rect">
            <a:avLst/>
          </a:prstGeom>
          <a:noFill/>
          <a:ln w="9525">
            <a:noFill/>
            <a:miter lim="800000"/>
            <a:headEnd/>
            <a:tailEnd/>
          </a:ln>
        </p:spPr>
        <p:txBody>
          <a:bodyPr>
            <a:spAutoFit/>
          </a:bodyPr>
          <a:lstStyle/>
          <a:p>
            <a:pPr marL="12700" indent="215900" algn="just"/>
            <a:r>
              <a:rPr lang="uk-UA">
                <a:latin typeface="Times New Roman" pitchFamily="18" charset="0"/>
                <a:cs typeface="Times New Roman" pitchFamily="18" charset="0"/>
              </a:rPr>
              <a:t>Більшість цих хвороб відносять до ензимопатій.</a:t>
            </a:r>
          </a:p>
          <a:p>
            <a:pPr marL="12700" indent="215900" algn="just"/>
            <a:r>
              <a:rPr lang="uk-UA">
                <a:latin typeface="Times New Roman" pitchFamily="18" charset="0"/>
                <a:cs typeface="Times New Roman" pitchFamily="18" charset="0"/>
              </a:rPr>
              <a:t>Ензимопатії (ферментопатії) — хвороби обміну речовин, зумовлені дефектами ферментів. Вони можуть бути набутими, які виникають унаслідок гострих і хронічних захворюваннях, та спадковими, що виникають через мутації генів і призводять до дефекту тих чи інших ферментів (залежно від того, яка мутація і якого гена виникла). Внаслідок цього фермент або змінює свою структуру і функціональні властивості, або зовсім не утворюється, що й призводить до порушення обміну речовин.</a:t>
            </a:r>
          </a:p>
          <a:p>
            <a:pPr marL="12700" indent="215900" algn="just"/>
            <a:r>
              <a:rPr lang="uk-UA">
                <a:latin typeface="Times New Roman" pitchFamily="18" charset="0"/>
                <a:cs typeface="Times New Roman" pitchFamily="18" charset="0"/>
              </a:rPr>
              <a:t>Ензимопатії — це найбільше поширена і вивчена група молекулярних (моногенних) захворювань.</a:t>
            </a:r>
          </a:p>
          <a:p>
            <a:pPr marL="12700" indent="215900" algn="just"/>
            <a:r>
              <a:rPr lang="uk-UA">
                <a:latin typeface="Times New Roman" pitchFamily="18" charset="0"/>
                <a:cs typeface="Times New Roman" pitchFamily="18" charset="0"/>
              </a:rPr>
              <a:t>Ю. І. Барашньов, Ю. Є. Вельтіщев зазначають, що загальна кількість захворювань обміну речовин із спадковим дефектом перевищує 2000.</a:t>
            </a:r>
          </a:p>
          <a:p>
            <a:pPr marL="12700" indent="215900" algn="just"/>
            <a:r>
              <a:rPr lang="uk-UA">
                <a:latin typeface="Times New Roman" pitchFamily="18" charset="0"/>
                <a:cs typeface="Times New Roman" pitchFamily="18" charset="0"/>
              </a:rPr>
              <a:t>Багато спадкових ферментопатій закінчується летально або тяжкою розумовою і фізичною інвалідизацією, що пов’язано насамперед з труднощами в діагностиці й недосконалими методами профілактики і лікування.</a:t>
            </a:r>
          </a:p>
          <a:p>
            <a:pPr marL="12700" indent="215900" algn="just"/>
            <a:r>
              <a:rPr lang="uk-UA" altLang="uk-UA">
                <a:solidFill>
                  <a:srgbClr val="000000"/>
                </a:solidFill>
                <a:latin typeface="Times New Roman" pitchFamily="18" charset="0"/>
                <a:ea typeface="Courier New" pitchFamily="49" charset="0"/>
                <a:cs typeface="Times New Roman" pitchFamily="18" charset="0"/>
              </a:rPr>
              <a:t>Серед хвороб, пов’язаних з порушенням обміну речовин, найбільшу групу становлять хвороби амінокислотного обміну.</a:t>
            </a:r>
            <a:r>
              <a:rPr lang="uk-UA" altLang="uk-UA" sz="1200" i="1">
                <a:solidFill>
                  <a:srgbClr val="000000"/>
                </a:solidFill>
                <a:latin typeface="Times New Roman" pitchFamily="18" charset="0"/>
                <a:ea typeface="Courier New" pitchFamily="49" charset="0"/>
                <a:cs typeface="Times New Roman" pitchFamily="18" charset="0"/>
              </a:rPr>
              <a:t> </a:t>
            </a:r>
            <a:endParaRPr lang="uk-UA" altLang="uk-UA" sz="2800">
              <a:latin typeface="Times New Roman" pitchFamily="18" charset="0"/>
              <a:cs typeface="Times New Roman" pitchFamily="18" charset="0"/>
            </a:endParaRPr>
          </a:p>
          <a:p>
            <a:pPr marL="12700" indent="215900" algn="just"/>
            <a:endParaRPr lang="uk-UA">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Box 2"/>
          <p:cNvSpPr txBox="1">
            <a:spLocks noChangeArrowheads="1"/>
          </p:cNvSpPr>
          <p:nvPr/>
        </p:nvSpPr>
        <p:spPr bwMode="auto">
          <a:xfrm>
            <a:off x="323850" y="333375"/>
            <a:ext cx="8424863" cy="762000"/>
          </a:xfrm>
          <a:prstGeom prst="rect">
            <a:avLst/>
          </a:prstGeom>
          <a:noFill/>
          <a:ln w="9525">
            <a:noFill/>
            <a:miter lim="800000"/>
            <a:headEnd/>
            <a:tailEnd/>
          </a:ln>
        </p:spPr>
        <p:txBody>
          <a:bodyPr>
            <a:spAutoFit/>
          </a:bodyPr>
          <a:lstStyle/>
          <a:p>
            <a:pPr algn="ctr"/>
            <a:r>
              <a:rPr lang="ru-RU" sz="4400" b="1">
                <a:latin typeface="Times New Roman" pitchFamily="18" charset="0"/>
                <a:cs typeface="Times New Roman" pitchFamily="18" charset="0"/>
              </a:rPr>
              <a:t>Муковісцидоз (МВ) </a:t>
            </a:r>
            <a:r>
              <a:rPr lang="ru-RU" sz="2400">
                <a:latin typeface="Times New Roman" pitchFamily="18" charset="0"/>
                <a:cs typeface="Times New Roman" pitchFamily="18" charset="0"/>
              </a:rPr>
              <a:t> </a:t>
            </a:r>
          </a:p>
        </p:txBody>
      </p:sp>
      <p:sp>
        <p:nvSpPr>
          <p:cNvPr id="114690" name="TextBox 4"/>
          <p:cNvSpPr txBox="1">
            <a:spLocks noChangeArrowheads="1"/>
          </p:cNvSpPr>
          <p:nvPr/>
        </p:nvSpPr>
        <p:spPr bwMode="auto">
          <a:xfrm>
            <a:off x="179388" y="1125538"/>
            <a:ext cx="8496300" cy="5324475"/>
          </a:xfrm>
          <a:prstGeom prst="rect">
            <a:avLst/>
          </a:prstGeom>
          <a:noFill/>
          <a:ln w="9525">
            <a:noFill/>
            <a:miter lim="800000"/>
            <a:headEnd/>
            <a:tailEnd/>
          </a:ln>
        </p:spPr>
        <p:txBody>
          <a:bodyPr>
            <a:spAutoFit/>
          </a:bodyPr>
          <a:lstStyle/>
          <a:p>
            <a:pPr algn="just">
              <a:buFont typeface="Wingdings" pitchFamily="2" charset="2"/>
              <a:buChar char="§"/>
            </a:pPr>
            <a:r>
              <a:rPr lang="ru-RU" sz="2000" b="1">
                <a:solidFill>
                  <a:srgbClr val="000000"/>
                </a:solidFill>
                <a:latin typeface="Constantia" pitchFamily="18" charset="0"/>
              </a:rPr>
              <a:t>  </a:t>
            </a:r>
            <a:r>
              <a:rPr lang="ru-RU" sz="2000" b="1">
                <a:solidFill>
                  <a:srgbClr val="002060"/>
                </a:solidFill>
                <a:latin typeface="Constantia" pitchFamily="18" charset="0"/>
              </a:rPr>
              <a:t>Це поширене спадкове захворювання, при якому порушується функція органів (залоз), які виділяють секрет (слиз). Це залози дихальних шляхів і кишечника, підшлункова залоза, печінка, потові, слинні, статеві залози.</a:t>
            </a:r>
          </a:p>
          <a:p>
            <a:pPr algn="just">
              <a:buFont typeface="Wingdings" pitchFamily="2" charset="2"/>
              <a:buChar char="§"/>
            </a:pPr>
            <a:endParaRPr lang="ru-RU" sz="2000" b="1">
              <a:solidFill>
                <a:srgbClr val="002060"/>
              </a:solidFill>
              <a:latin typeface="Constantia" pitchFamily="18" charset="0"/>
            </a:endParaRPr>
          </a:p>
          <a:p>
            <a:pPr algn="just">
              <a:buFont typeface="Wingdings" pitchFamily="2" charset="2"/>
              <a:buChar char="§"/>
            </a:pPr>
            <a:r>
              <a:rPr lang="uk-UA" sz="2000" b="1">
                <a:solidFill>
                  <a:srgbClr val="002060"/>
                </a:solidFill>
                <a:latin typeface="Constantia" pitchFamily="18" charset="0"/>
              </a:rPr>
              <a:t> У світі приблизно 70 тис. чоловік страждають на муковісцидоз. Щорічно діагностується близько 1 тис.  нових випадків захворювання. Середня тривалість життя хворих на муковісцидоз - 35 років.</a:t>
            </a:r>
          </a:p>
          <a:p>
            <a:pPr algn="just">
              <a:buFont typeface="Wingdings" pitchFamily="2" charset="2"/>
              <a:buChar char="§"/>
            </a:pPr>
            <a:endParaRPr lang="uk-UA" sz="2000" b="1">
              <a:solidFill>
                <a:srgbClr val="002060"/>
              </a:solidFill>
              <a:latin typeface="Constantia" pitchFamily="18" charset="0"/>
            </a:endParaRPr>
          </a:p>
          <a:p>
            <a:pPr algn="just">
              <a:buFont typeface="Wingdings" pitchFamily="2" charset="2"/>
              <a:buChar char="§"/>
            </a:pPr>
            <a:r>
              <a:rPr lang="uk-UA" sz="2000" b="1">
                <a:solidFill>
                  <a:srgbClr val="002060"/>
                </a:solidFill>
                <a:latin typeface="Constantia" pitchFamily="18" charset="0"/>
              </a:rPr>
              <a:t> У 70% випадків захворювання діагностується в дитячому віці (до 2 років): виявляється дефект (мутація) в гені, що регулює вироблення білка, від якого залежить переміщення хлору і натрію через мембрани клітин. При муковісцидозі воно порушене, тому залози пацієнта починають виробляти густий, в'язкого секрет.</a:t>
            </a:r>
            <a:endParaRPr lang="ru-RU" sz="2000" b="1">
              <a:solidFill>
                <a:srgbClr val="002060"/>
              </a:solidFill>
              <a:latin typeface="Constantia" pitchFamily="18" charset="0"/>
            </a:endParaRPr>
          </a:p>
          <a:p>
            <a:pPr>
              <a:buFont typeface="Arial" charset="0"/>
              <a:buChar char="•"/>
            </a:pPr>
            <a:endParaRPr lang="ru-RU" sz="2000" b="1">
              <a:solidFill>
                <a:srgbClr val="000000"/>
              </a:solidFill>
              <a:latin typeface="Constantia"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250825" y="692150"/>
            <a:ext cx="8281988" cy="1631950"/>
          </a:xfrm>
          <a:prstGeom prst="rect">
            <a:avLst/>
          </a:prstGeom>
          <a:noFill/>
          <a:ln w="9525">
            <a:noFill/>
            <a:miter lim="800000"/>
            <a:headEnd/>
            <a:tailEnd/>
          </a:ln>
        </p:spPr>
        <p:txBody>
          <a:bodyPr>
            <a:spAutoFit/>
          </a:bodyPr>
          <a:lstStyle/>
          <a:p>
            <a:pPr algn="just">
              <a:buFont typeface="Wingdings" pitchFamily="2" charset="2"/>
              <a:buChar char="Ø"/>
            </a:pPr>
            <a:r>
              <a:rPr lang="ru-RU" sz="2000">
                <a:solidFill>
                  <a:srgbClr val="000000"/>
                </a:solidFill>
                <a:latin typeface="Constantia" pitchFamily="18" charset="0"/>
              </a:rPr>
              <a:t> </a:t>
            </a:r>
            <a:r>
              <a:rPr lang="ru-RU" sz="2000" b="1">
                <a:solidFill>
                  <a:srgbClr val="000000"/>
                </a:solidFill>
                <a:latin typeface="Constantia" pitchFamily="18" charset="0"/>
              </a:rPr>
              <a:t>В Україні частота муковісцидозу становить 1 на 2300 </a:t>
            </a:r>
            <a:r>
              <a:rPr lang="ru-RU" sz="2000">
                <a:solidFill>
                  <a:srgbClr val="000000"/>
                </a:solidFill>
                <a:latin typeface="Constantia" pitchFamily="18" charset="0"/>
              </a:rPr>
              <a:t>новонароджених, тобто, кожний рік народжується 250-300 хворих дітей. У світі щороку реєструють більш 45000 випадків муковісцидозу у дітей. Частота носіїв гена муковісцидозу – 3-4%. Всього на земній кулі близько 275 млн людей-носіїв цього гена.</a:t>
            </a:r>
          </a:p>
        </p:txBody>
      </p:sp>
      <p:sp>
        <p:nvSpPr>
          <p:cNvPr id="115714" name="TextBox 2"/>
          <p:cNvSpPr txBox="1">
            <a:spLocks noChangeArrowheads="1"/>
          </p:cNvSpPr>
          <p:nvPr/>
        </p:nvSpPr>
        <p:spPr bwMode="auto">
          <a:xfrm>
            <a:off x="179388" y="2349500"/>
            <a:ext cx="8713787" cy="2554288"/>
          </a:xfrm>
          <a:prstGeom prst="rect">
            <a:avLst/>
          </a:prstGeom>
          <a:noFill/>
          <a:ln w="9525">
            <a:noFill/>
            <a:miter lim="800000"/>
            <a:headEnd/>
            <a:tailEnd/>
          </a:ln>
        </p:spPr>
        <p:txBody>
          <a:bodyPr>
            <a:spAutoFit/>
          </a:bodyPr>
          <a:lstStyle/>
          <a:p>
            <a:pPr algn="just">
              <a:buFont typeface="Wingdings" pitchFamily="2" charset="2"/>
              <a:buChar char="Ø"/>
            </a:pPr>
            <a:r>
              <a:rPr lang="ru-RU" sz="2000">
                <a:solidFill>
                  <a:srgbClr val="000000"/>
                </a:solidFill>
                <a:latin typeface="Constantia" pitchFamily="18" charset="0"/>
                <a:cs typeface="Times New Roman" pitchFamily="18" charset="0"/>
              </a:rPr>
              <a:t> Причиною характерних патологічних змін в організмі хворого є наявність мутацій в обох алелях гена, локалізованого на довгому плечі </a:t>
            </a:r>
            <a:r>
              <a:rPr lang="ru-RU" sz="2000" b="1">
                <a:solidFill>
                  <a:srgbClr val="000000"/>
                </a:solidFill>
                <a:latin typeface="Constantia" pitchFamily="18" charset="0"/>
                <a:cs typeface="Times New Roman" pitchFamily="18" charset="0"/>
              </a:rPr>
              <a:t>хромосоми 7 (7</a:t>
            </a:r>
            <a:r>
              <a:rPr lang="en-US" sz="2000" b="1">
                <a:solidFill>
                  <a:srgbClr val="000000"/>
                </a:solidFill>
                <a:latin typeface="Constantia" pitchFamily="18" charset="0"/>
                <a:cs typeface="Times New Roman" pitchFamily="18" charset="0"/>
              </a:rPr>
              <a:t>q31). </a:t>
            </a:r>
            <a:r>
              <a:rPr lang="ru-RU" sz="2000">
                <a:solidFill>
                  <a:srgbClr val="000000"/>
                </a:solidFill>
                <a:latin typeface="Constantia" pitchFamily="18" charset="0"/>
                <a:cs typeface="Times New Roman" pitchFamily="18" charset="0"/>
              </a:rPr>
              <a:t>Цей ген контролює синтез трансмембранного регуляторного білка муковісцидозу </a:t>
            </a:r>
            <a:r>
              <a:rPr lang="ru-RU" sz="2000" b="1">
                <a:solidFill>
                  <a:srgbClr val="000000"/>
                </a:solidFill>
                <a:latin typeface="Constantia" pitchFamily="18" charset="0"/>
                <a:cs typeface="Times New Roman" pitchFamily="18" charset="0"/>
              </a:rPr>
              <a:t>(</a:t>
            </a:r>
            <a:r>
              <a:rPr lang="en-US" sz="2000" b="1" i="1">
                <a:solidFill>
                  <a:srgbClr val="000000"/>
                </a:solidFill>
                <a:latin typeface="Constantia" pitchFamily="18" charset="0"/>
                <a:cs typeface="Times New Roman" pitchFamily="18" charset="0"/>
              </a:rPr>
              <a:t>CFTR</a:t>
            </a:r>
            <a:r>
              <a:rPr lang="uk-UA" sz="2000" b="1">
                <a:solidFill>
                  <a:srgbClr val="000000"/>
                </a:solidFill>
                <a:latin typeface="Constantia" pitchFamily="18" charset="0"/>
                <a:cs typeface="Times New Roman" pitchFamily="18" charset="0"/>
              </a:rPr>
              <a:t>)</a:t>
            </a:r>
            <a:r>
              <a:rPr lang="en-US" sz="2000" b="1">
                <a:solidFill>
                  <a:srgbClr val="000000"/>
                </a:solidFill>
                <a:latin typeface="Constantia" pitchFamily="18" charset="0"/>
                <a:cs typeface="Times New Roman" pitchFamily="18" charset="0"/>
              </a:rPr>
              <a:t>, </a:t>
            </a:r>
            <a:r>
              <a:rPr lang="ru-RU" sz="2000">
                <a:solidFill>
                  <a:srgbClr val="000000"/>
                </a:solidFill>
                <a:latin typeface="Constantia" pitchFamily="18" charset="0"/>
                <a:cs typeface="Times New Roman" pitchFamily="18" charset="0"/>
              </a:rPr>
              <a:t>який функціонує, як регульований циклічним аденозинмонофосфатом хлорний канал на апікальній поверхні епітеліальних клітин. Основний ферментативний дефект при МВ невідомий. Є докази, що це спадкова хвороба, яка передається по аутосомно-рецесивному типу.</a:t>
            </a:r>
          </a:p>
        </p:txBody>
      </p:sp>
      <p:sp>
        <p:nvSpPr>
          <p:cNvPr id="115715" name="TextBox 3"/>
          <p:cNvSpPr txBox="1">
            <a:spLocks noChangeArrowheads="1"/>
          </p:cNvSpPr>
          <p:nvPr/>
        </p:nvSpPr>
        <p:spPr bwMode="auto">
          <a:xfrm>
            <a:off x="250825" y="4941888"/>
            <a:ext cx="8893175" cy="1322387"/>
          </a:xfrm>
          <a:prstGeom prst="rect">
            <a:avLst/>
          </a:prstGeom>
          <a:noFill/>
          <a:ln w="9525">
            <a:noFill/>
            <a:miter lim="800000"/>
            <a:headEnd/>
            <a:tailEnd/>
          </a:ln>
        </p:spPr>
        <p:txBody>
          <a:bodyPr>
            <a:spAutoFit/>
          </a:bodyPr>
          <a:lstStyle/>
          <a:p>
            <a:pPr algn="just">
              <a:buFont typeface="Wingdings" pitchFamily="2" charset="2"/>
              <a:buChar char="Ø"/>
            </a:pPr>
            <a:r>
              <a:rPr lang="ru-RU" sz="2000">
                <a:solidFill>
                  <a:srgbClr val="000000"/>
                </a:solidFill>
                <a:latin typeface="Constantia" pitchFamily="18" charset="0"/>
              </a:rPr>
              <a:t> Лікування хворих на муковісцидоз повинно проводитись протягом усього життя. Особлива увага має бути звернена на дієто-, ферменто-, і вітамінотерапію. Рекомендується багата на жири і багата на білки дієта та частіше вживання продуктів.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Рисунок 1" descr="slide_4.jpg"/>
          <p:cNvPicPr>
            <a:picLocks noChangeAspect="1"/>
          </p:cNvPicPr>
          <p:nvPr/>
        </p:nvPicPr>
        <p:blipFill>
          <a:blip r:embed="rId2" cstate="print"/>
          <a:srcRect/>
          <a:stretch>
            <a:fillRect/>
          </a:stretch>
        </p:blipFill>
        <p:spPr bwMode="auto">
          <a:xfrm>
            <a:off x="17463" y="0"/>
            <a:ext cx="9126537" cy="68707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Рисунок 2" descr="slide_5 (1).jpg"/>
          <p:cNvPicPr>
            <a:picLocks noChangeAspect="1"/>
          </p:cNvPicPr>
          <p:nvPr/>
        </p:nvPicPr>
        <p:blipFill>
          <a:blip r:embed="rId2" cstate="print"/>
          <a:srcRect/>
          <a:stretch>
            <a:fillRect/>
          </a:stretch>
        </p:blipFill>
        <p:spPr bwMode="auto">
          <a:xfrm>
            <a:off x="0" y="0"/>
            <a:ext cx="9144000" cy="660876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ukovistsidoz-1.jpg"/>
          <p:cNvPicPr>
            <a:picLocks noChangeAspect="1"/>
          </p:cNvPicPr>
          <p:nvPr/>
        </p:nvPicPr>
        <p:blipFill>
          <a:blip r:embed="rId2" cstate="print"/>
          <a:stretch>
            <a:fillRect/>
          </a:stretch>
        </p:blipFill>
        <p:spPr>
          <a:xfrm>
            <a:off x="0" y="332656"/>
            <a:ext cx="5387115" cy="5688632"/>
          </a:xfrm>
          <a:prstGeom prst="rect">
            <a:avLst/>
          </a:prstGeom>
          <a:ln>
            <a:noFill/>
          </a:ln>
          <a:effectLst>
            <a:softEdge rad="112500"/>
          </a:effectLst>
        </p:spPr>
      </p:pic>
      <p:pic>
        <p:nvPicPr>
          <p:cNvPr id="118786" name="Рисунок 2" descr="OldHvTDam3c.jpg"/>
          <p:cNvPicPr>
            <a:picLocks noChangeAspect="1"/>
          </p:cNvPicPr>
          <p:nvPr/>
        </p:nvPicPr>
        <p:blipFill>
          <a:blip r:embed="rId3" cstate="print"/>
          <a:srcRect/>
          <a:stretch>
            <a:fillRect/>
          </a:stretch>
        </p:blipFill>
        <p:spPr bwMode="auto">
          <a:xfrm>
            <a:off x="5219700" y="620713"/>
            <a:ext cx="3744913" cy="2119312"/>
          </a:xfrm>
          <a:prstGeom prst="rect">
            <a:avLst/>
          </a:prstGeom>
          <a:noFill/>
          <a:ln w="9525">
            <a:noFill/>
            <a:miter lim="800000"/>
            <a:headEnd/>
            <a:tailEnd/>
          </a:ln>
        </p:spPr>
      </p:pic>
      <p:pic>
        <p:nvPicPr>
          <p:cNvPr id="118787" name="Рисунок 4" descr="270.jpg"/>
          <p:cNvPicPr>
            <a:picLocks noChangeAspect="1"/>
          </p:cNvPicPr>
          <p:nvPr/>
        </p:nvPicPr>
        <p:blipFill>
          <a:blip r:embed="rId4" cstate="print"/>
          <a:srcRect/>
          <a:stretch>
            <a:fillRect/>
          </a:stretch>
        </p:blipFill>
        <p:spPr bwMode="auto">
          <a:xfrm>
            <a:off x="5292725" y="3429000"/>
            <a:ext cx="3367088" cy="3225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image2"/>
          <p:cNvPicPr>
            <a:picLocks noChangeAspect="1" noChangeArrowheads="1"/>
          </p:cNvPicPr>
          <p:nvPr/>
        </p:nvPicPr>
        <p:blipFill>
          <a:blip r:embed="rId2" cstate="print"/>
          <a:srcRect/>
          <a:stretch>
            <a:fillRect/>
          </a:stretch>
        </p:blipFill>
        <p:spPr bwMode="auto">
          <a:xfrm>
            <a:off x="1081088" y="503238"/>
            <a:ext cx="6815137" cy="3840162"/>
          </a:xfrm>
          <a:prstGeom prst="rect">
            <a:avLst/>
          </a:prstGeom>
          <a:noFill/>
          <a:ln w="9525">
            <a:noFill/>
            <a:miter lim="800000"/>
            <a:headEnd/>
            <a:tailEnd/>
          </a:ln>
        </p:spPr>
      </p:pic>
      <p:sp>
        <p:nvSpPr>
          <p:cNvPr id="64514" name="Прямоугольник 1"/>
          <p:cNvSpPr>
            <a:spLocks noChangeArrowheads="1"/>
          </p:cNvSpPr>
          <p:nvPr/>
        </p:nvSpPr>
        <p:spPr bwMode="auto">
          <a:xfrm>
            <a:off x="1587500" y="5065713"/>
            <a:ext cx="5364163" cy="708025"/>
          </a:xfrm>
          <a:prstGeom prst="rect">
            <a:avLst/>
          </a:prstGeom>
          <a:noFill/>
          <a:ln w="9525">
            <a:noFill/>
            <a:miter lim="800000"/>
            <a:headEnd/>
            <a:tailEnd/>
          </a:ln>
        </p:spPr>
        <p:txBody>
          <a:bodyPr>
            <a:spAutoFit/>
          </a:bodyPr>
          <a:lstStyle/>
          <a:p>
            <a:r>
              <a:rPr lang="uk-UA" sz="2000">
                <a:solidFill>
                  <a:srgbClr val="000000"/>
                </a:solidFill>
                <a:latin typeface="Times New Roman" pitchFamily="18" charset="0"/>
                <a:cs typeface="Times New Roman" pitchFamily="18" charset="0"/>
              </a:rPr>
              <a:t>Здебільшого мутації бувають рецесивними. Саме вони спричинюють генетичний тягар</a:t>
            </a:r>
            <a:endParaRPr lang="uk-UA" sz="200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Рисунок 1" descr="preview-333x150-LUNG_Methods_Clubbing(new) (1).jpg"/>
          <p:cNvPicPr>
            <a:picLocks noChangeAspect="1"/>
          </p:cNvPicPr>
          <p:nvPr/>
        </p:nvPicPr>
        <p:blipFill>
          <a:blip r:embed="rId2" cstate="print"/>
          <a:srcRect/>
          <a:stretch>
            <a:fillRect/>
          </a:stretch>
        </p:blipFill>
        <p:spPr bwMode="auto">
          <a:xfrm>
            <a:off x="896938" y="188913"/>
            <a:ext cx="6267450" cy="2492375"/>
          </a:xfrm>
          <a:prstGeom prst="rect">
            <a:avLst/>
          </a:prstGeom>
          <a:noFill/>
          <a:ln w="9525">
            <a:noFill/>
            <a:miter lim="800000"/>
            <a:headEnd/>
            <a:tailEnd/>
          </a:ln>
        </p:spPr>
      </p:pic>
      <p:pic>
        <p:nvPicPr>
          <p:cNvPr id="119810" name="Рисунок 3" descr="0226073908.jpg"/>
          <p:cNvPicPr>
            <a:picLocks noChangeAspect="1"/>
          </p:cNvPicPr>
          <p:nvPr/>
        </p:nvPicPr>
        <p:blipFill>
          <a:blip r:embed="rId3" cstate="print"/>
          <a:srcRect/>
          <a:stretch>
            <a:fillRect/>
          </a:stretch>
        </p:blipFill>
        <p:spPr bwMode="auto">
          <a:xfrm>
            <a:off x="1403350" y="3429000"/>
            <a:ext cx="4897438" cy="3259138"/>
          </a:xfrm>
          <a:prstGeom prst="rect">
            <a:avLst/>
          </a:prstGeom>
          <a:noFill/>
          <a:ln w="9525">
            <a:noFill/>
            <a:miter lim="800000"/>
            <a:headEnd/>
            <a:tailEnd/>
          </a:ln>
        </p:spPr>
      </p:pic>
      <p:sp>
        <p:nvSpPr>
          <p:cNvPr id="119811" name="TextBox 4"/>
          <p:cNvSpPr txBox="1">
            <a:spLocks noChangeArrowheads="1"/>
          </p:cNvSpPr>
          <p:nvPr/>
        </p:nvSpPr>
        <p:spPr bwMode="auto">
          <a:xfrm>
            <a:off x="755650" y="2924175"/>
            <a:ext cx="5688013" cy="461963"/>
          </a:xfrm>
          <a:prstGeom prst="rect">
            <a:avLst/>
          </a:prstGeom>
          <a:noFill/>
          <a:ln w="9525">
            <a:noFill/>
            <a:miter lim="800000"/>
            <a:headEnd/>
            <a:tailEnd/>
          </a:ln>
        </p:spPr>
        <p:txBody>
          <a:bodyPr>
            <a:spAutoFit/>
          </a:bodyPr>
          <a:lstStyle/>
          <a:p>
            <a:pPr algn="ctr"/>
            <a:r>
              <a:rPr lang="uk-UA" sz="2400" b="1">
                <a:solidFill>
                  <a:srgbClr val="000000"/>
                </a:solidFill>
                <a:latin typeface="Constantia" pitchFamily="18" charset="0"/>
              </a:rPr>
              <a:t>Дитина з муковісцидозом</a:t>
            </a:r>
            <a:endParaRPr lang="ru-RU" sz="2400" b="1">
              <a:solidFill>
                <a:srgbClr val="000000"/>
              </a:solidFill>
              <a:latin typeface="Constantia"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ChangeArrowheads="1"/>
          </p:cNvSpPr>
          <p:nvPr/>
        </p:nvSpPr>
        <p:spPr bwMode="auto">
          <a:xfrm>
            <a:off x="2568575" y="158750"/>
            <a:ext cx="184150" cy="647700"/>
          </a:xfrm>
          <a:prstGeom prst="rect">
            <a:avLst/>
          </a:prstGeom>
          <a:solidFill>
            <a:srgbClr val="FFFFFF"/>
          </a:solid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5" name="Прямоугольник 4"/>
          <p:cNvSpPr/>
          <p:nvPr/>
        </p:nvSpPr>
        <p:spPr>
          <a:xfrm>
            <a:off x="1308100" y="582613"/>
            <a:ext cx="5181600" cy="584200"/>
          </a:xfrm>
          <a:prstGeom prst="rect">
            <a:avLst/>
          </a:prstGeom>
        </p:spPr>
        <p:txBody>
          <a:bodyPr wrap="none">
            <a:spAutoFit/>
          </a:bodyPr>
          <a:lstStyle/>
          <a:p>
            <a:pPr algn="ctr" fontAlgn="auto">
              <a:spcBef>
                <a:spcPts val="0"/>
              </a:spcBef>
              <a:spcAft>
                <a:spcPts val="0"/>
              </a:spcAft>
              <a:defRPr/>
            </a:pPr>
            <a:r>
              <a:rPr lang="uk-UA" sz="3200" spc="-5" dirty="0" err="1">
                <a:latin typeface="Times New Roman" panose="02020603050405020304" pitchFamily="18" charset="0"/>
                <a:cs typeface="Times New Roman" panose="02020603050405020304" pitchFamily="18" charset="0"/>
              </a:rPr>
              <a:t>Адреногенітальний</a:t>
            </a:r>
            <a:r>
              <a:rPr lang="uk-UA" sz="3200" spc="-5" dirty="0">
                <a:latin typeface="Times New Roman" panose="02020603050405020304" pitchFamily="18" charset="0"/>
                <a:cs typeface="Times New Roman" panose="02020603050405020304" pitchFamily="18" charset="0"/>
              </a:rPr>
              <a:t> синдром</a:t>
            </a:r>
            <a:endParaRPr lang="uk-UA" sz="3200" dirty="0">
              <a:latin typeface="Times New Roman" panose="02020603050405020304" pitchFamily="18" charset="0"/>
              <a:cs typeface="Times New Roman" panose="02020603050405020304" pitchFamily="18" charset="0"/>
            </a:endParaRPr>
          </a:p>
        </p:txBody>
      </p:sp>
      <p:sp>
        <p:nvSpPr>
          <p:cNvPr id="120835" name="Прямоугольник 5"/>
          <p:cNvSpPr>
            <a:spLocks noChangeArrowheads="1"/>
          </p:cNvSpPr>
          <p:nvPr/>
        </p:nvSpPr>
        <p:spPr bwMode="auto">
          <a:xfrm>
            <a:off x="-26988" y="1228725"/>
            <a:ext cx="9170988" cy="4968875"/>
          </a:xfrm>
          <a:prstGeom prst="rect">
            <a:avLst/>
          </a:prstGeom>
          <a:noFill/>
          <a:ln w="9525">
            <a:noFill/>
            <a:miter lim="800000"/>
            <a:headEnd/>
            <a:tailEnd/>
          </a:ln>
        </p:spPr>
        <p:txBody>
          <a:bodyPr>
            <a:spAutoFit/>
          </a:bodyPr>
          <a:lstStyle/>
          <a:p>
            <a:pPr marL="12700" indent="215900" algn="just"/>
            <a:r>
              <a:rPr lang="uk-UA" sz="2000">
                <a:latin typeface="Times New Roman" pitchFamily="18" charset="0"/>
                <a:cs typeface="Times New Roman" pitchFamily="18" charset="0"/>
              </a:rPr>
              <a:t>Прикладом гетерогенних захворювань, зумовлених генетичними дефектами метаболізму андрогенних гормонів, що належить до спадкових дефектів обміну стероїдів, є адреногенітальний синдром (АГС). Описано 5 форм цієї патології, усі вони успадковуються за АР-типом. Захворювання починається в період внутрішньоутробного розвитку.</a:t>
            </a:r>
          </a:p>
          <a:p>
            <a:pPr marL="12700" indent="215900" algn="just"/>
            <a:r>
              <a:rPr lang="uk-UA" sz="2000">
                <a:latin typeface="Times New Roman" pitchFamily="18" charset="0"/>
                <a:cs typeface="Times New Roman" pitchFamily="18" charset="0"/>
              </a:rPr>
              <a:t>У новонароджених дівчаток спостерігається маскулінізація, гіперпігментація, зниження рівня статевого хроматину при нормальному каріотипі. Без специфічного гормонального лікування вторинний статевий розвиток не настає.</a:t>
            </a:r>
          </a:p>
          <a:p>
            <a:pPr marL="12700" indent="215900" algn="just"/>
            <a:r>
              <a:rPr lang="uk-UA" sz="2000">
                <a:latin typeface="Times New Roman" pitchFamily="18" charset="0"/>
                <a:cs typeface="Times New Roman" pitchFamily="18" charset="0"/>
              </a:rPr>
              <a:t>У хлопчиків, навпаки, першим клінічним симптомом є передчасний статевий розвиток, низький зріст. Порушення метаболізму андрогенних гормонів при цьому синдромі призводить до розвитку АГС з утратою солі або без неї — проста вірильна форма. При АГС з утратою солі у хворих повністю відсутній (через мутацію гена), внаслідок чого й порушується обмін солі, що призводить до частого блювання, дегідратації, тахікардії, гіпонатріємії, гіперкаліємії, відригування, сонливості, втрати маси тіла.</a:t>
            </a:r>
          </a:p>
          <a:p>
            <a:pPr marL="12700" indent="215900" algn="just"/>
            <a:endParaRPr lang="uk-UA" sz="2000">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Прямоугольник 1"/>
          <p:cNvSpPr>
            <a:spLocks noChangeArrowheads="1"/>
          </p:cNvSpPr>
          <p:nvPr/>
        </p:nvSpPr>
        <p:spPr bwMode="auto">
          <a:xfrm>
            <a:off x="188913" y="401638"/>
            <a:ext cx="8766175" cy="6408737"/>
          </a:xfrm>
          <a:prstGeom prst="rect">
            <a:avLst/>
          </a:prstGeom>
          <a:noFill/>
          <a:ln w="9525">
            <a:noFill/>
            <a:miter lim="800000"/>
            <a:headEnd/>
            <a:tailEnd/>
          </a:ln>
        </p:spPr>
        <p:txBody>
          <a:bodyPr>
            <a:spAutoFit/>
          </a:bodyPr>
          <a:lstStyle/>
          <a:p>
            <a:pPr marL="12700" indent="215900" algn="just"/>
            <a:r>
              <a:rPr lang="uk-UA">
                <a:latin typeface="Times New Roman" pitchFamily="18" charset="0"/>
                <a:cs typeface="Times New Roman" pitchFamily="18" charset="0"/>
              </a:rPr>
              <a:t>Проста вірильна форма характеризується прогресуючою вірилізацією, прискореним соматичним розвитком у перші роки життя, підвищеною екскрецією гормонів надниркових залоз. Діагноз у період новонародженості та в ранньому дитинстві можна запідозрити тільки в дівчаток через неправильну будову зовнішніх статевих органів (мал. 82, а, б). Симптоми вірилізації зовнішніх геніталій варіюють від незначної гіперплазії клітора до правильно сформованого статевого члена, з відкриттям сечовипускального каналу на голівці, з наявністю калитки, але з відсутністю в ній тестикул. Внутрішні статеві органи сформовані правильно й відповідають біологічний статі (каріотип 46, XX). Вони представлені маткою та яєчниками. Правильне визначення статі дитини в перші дні життя дає змогу в подальшому уникнути тяжких формальностей, пов’язаних зі зміною статі.</a:t>
            </a:r>
          </a:p>
          <a:p>
            <a:pPr marL="12700" indent="215900" algn="just"/>
            <a:r>
              <a:rPr lang="uk-UA">
                <a:latin typeface="Times New Roman" pitchFamily="18" charset="0"/>
                <a:cs typeface="Times New Roman" pitchFamily="18" charset="0"/>
              </a:rPr>
              <a:t>У хлопчиків цей діагноз можна передбачити лише в 3—6-річному віці, коли починається передчасний статевий розвиток — гіперпігментується калитка, з’являється оволосіння зовнішніх статевих органів, грубшає голос (мал. 84, в). У перше 10-річчя життя діти, хворі на АГС, значно випереджують своїх однолітків у рості, потім темпи росту знижуються. Зріст дорослих людей з цим захворюванням без відповідного лікування становить близько 140 см.</a:t>
            </a:r>
          </a:p>
          <a:p>
            <a:pPr marL="12700" indent="215900" algn="just"/>
            <a:r>
              <a:rPr lang="uk-UA" altLang="uk-UA">
                <a:solidFill>
                  <a:srgbClr val="000000"/>
                </a:solidFill>
                <a:latin typeface="Times New Roman" pitchFamily="18" charset="0"/>
                <a:ea typeface="Courier New" pitchFamily="49" charset="0"/>
                <a:cs typeface="Times New Roman" pitchFamily="18" charset="0"/>
              </a:rPr>
              <a:t>Пізня форма проявляється в пубертальний період. У дівчат виникає незначна гіперплазія клітора, гірсутизм, прискорення кіс</a:t>
            </a:r>
            <a:r>
              <a:rPr lang="uk-UA">
                <a:latin typeface="Times New Roman" pitchFamily="18" charset="0"/>
                <a:cs typeface="Times New Roman" pitchFamily="18" charset="0"/>
              </a:rPr>
              <a:t>ткового віку, різні порушення менструального циклу. Симптомами захворювання у хлопчиків можуть бути передчасне оволосіння зовнішніх статевих органів та зниження темпів росту внаслідок раннього закриття зон росту.</a:t>
            </a:r>
          </a:p>
          <a:p>
            <a:pPr marL="12700" indent="215900" algn="just"/>
            <a:endParaRPr lang="uk-UA" altLang="uk-UA">
              <a:latin typeface="Times New Roman" pitchFamily="18" charset="0"/>
              <a:cs typeface="Times New Roman" pitchFamily="18" charset="0"/>
            </a:endParaRPr>
          </a:p>
        </p:txBody>
      </p:sp>
      <p:sp>
        <p:nvSpPr>
          <p:cNvPr id="121858" name="Rectangle 1"/>
          <p:cNvSpPr>
            <a:spLocks noChangeArrowheads="1"/>
          </p:cNvSpPr>
          <p:nvPr/>
        </p:nvSpPr>
        <p:spPr bwMode="auto">
          <a:xfrm>
            <a:off x="1611313" y="37861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Рисунок 1" descr="C:\Users\user\AppData\Local\Temp\FineReader11\media\image19.jpeg"/>
          <p:cNvPicPr>
            <a:picLocks noChangeAspect="1" noChangeArrowheads="1"/>
          </p:cNvPicPr>
          <p:nvPr/>
        </p:nvPicPr>
        <p:blipFill>
          <a:blip r:embed="rId2" cstate="print"/>
          <a:srcRect/>
          <a:stretch>
            <a:fillRect/>
          </a:stretch>
        </p:blipFill>
        <p:spPr bwMode="auto">
          <a:xfrm>
            <a:off x="1479550" y="0"/>
            <a:ext cx="5175250" cy="4949825"/>
          </a:xfrm>
          <a:prstGeom prst="rect">
            <a:avLst/>
          </a:prstGeom>
          <a:noFill/>
          <a:ln w="9525">
            <a:noFill/>
            <a:miter lim="800000"/>
            <a:headEnd/>
            <a:tailEnd/>
          </a:ln>
        </p:spPr>
      </p:pic>
      <p:sp>
        <p:nvSpPr>
          <p:cNvPr id="3" name="Прямоугольник 2"/>
          <p:cNvSpPr/>
          <p:nvPr/>
        </p:nvSpPr>
        <p:spPr>
          <a:xfrm>
            <a:off x="766763" y="4738688"/>
            <a:ext cx="6508750" cy="1476375"/>
          </a:xfrm>
          <a:prstGeom prst="rect">
            <a:avLst/>
          </a:prstGeom>
        </p:spPr>
        <p:txBody>
          <a:bodyPr>
            <a:spAutoFit/>
          </a:bodyPr>
          <a:lstStyle/>
          <a:p>
            <a:pPr fontAlgn="auto">
              <a:spcBef>
                <a:spcPts val="0"/>
              </a:spcBef>
              <a:spcAft>
                <a:spcPts val="0"/>
              </a:spcAft>
              <a:defRPr/>
            </a:pPr>
            <a:r>
              <a:rPr lang="uk-UA" spc="-5"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Мал</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82. </a:t>
            </a:r>
            <a:r>
              <a:rPr lang="uk-UA" spc="-5"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Адреногенітальний</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синдром: </a:t>
            </a:r>
            <a:r>
              <a:rPr lang="uk-UA" b="1" i="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а —</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новонароджена дівчинка з двоїстою будовою статевих органів; </a:t>
            </a:r>
            <a:r>
              <a:rPr lang="uk-UA" b="1" i="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б —</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дівчинка у віці 1,5 року з </a:t>
            </a:r>
            <a:r>
              <a:rPr lang="uk-UA" spc="-5"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вірилізацією</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зовнішніх статевих органів; </a:t>
            </a:r>
            <a:r>
              <a:rPr lang="uk-UA" b="1" i="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в —</a:t>
            </a:r>
            <a:r>
              <a:rPr lang="uk-UA" spc="-5"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хлопчик віком 6 років (праворуч — випередження статевого і фізичного розвитку; ліворуч — здорова дитина)</a:t>
            </a:r>
            <a:endParaRPr lang="uk-UA" dirty="0">
              <a:latin typeface="+mn-lt"/>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913"/>
            <a:ext cx="9144000" cy="1552575"/>
          </a:xfrm>
          <a:prstGeom prst="rect">
            <a:avLst/>
          </a:prstGeom>
          <a:noFill/>
        </p:spPr>
        <p:txBody>
          <a:bodyPr>
            <a:spAutoFit/>
          </a:bodyPr>
          <a:lstStyle/>
          <a:p>
            <a:pPr algn="ctr">
              <a:defRPr/>
            </a:pPr>
            <a:r>
              <a:rPr lang="uk-UA" sz="2400" b="1">
                <a:effectLst>
                  <a:outerShdw blurRad="38100" dist="38100" dir="2700000" algn="tl">
                    <a:srgbClr val="C0C0C0"/>
                  </a:outerShdw>
                </a:effectLst>
                <a:latin typeface="Times New Roman" pitchFamily="18" charset="0"/>
                <a:cs typeface="Times New Roman" pitchFamily="18" charset="0"/>
              </a:rPr>
              <a:t>Адреногенітальний синдром</a:t>
            </a:r>
            <a:endParaRPr lang="en-US" sz="2400">
              <a:latin typeface="Times New Roman" pitchFamily="18" charset="0"/>
              <a:cs typeface="Times New Roman" pitchFamily="18" charset="0"/>
            </a:endParaRPr>
          </a:p>
          <a:p>
            <a:pPr>
              <a:buFont typeface="Arial" charset="0"/>
              <a:buChar char="•"/>
              <a:defRPr/>
            </a:pPr>
            <a:r>
              <a:rPr lang="en-US" sz="2400">
                <a:solidFill>
                  <a:srgbClr val="000000"/>
                </a:solidFill>
                <a:latin typeface="Times New Roman" pitchFamily="18" charset="0"/>
                <a:cs typeface="Times New Roman" pitchFamily="18" charset="0"/>
              </a:rPr>
              <a:t> </a:t>
            </a:r>
            <a:r>
              <a:rPr lang="ru-RU" sz="2400">
                <a:solidFill>
                  <a:srgbClr val="000000"/>
                </a:solidFill>
                <a:latin typeface="Times New Roman" pitchFamily="18" charset="0"/>
                <a:cs typeface="Times New Roman" pitchFamily="18" charset="0"/>
              </a:rPr>
              <a:t>Вроджена гіперплазія кори наднирників </a:t>
            </a:r>
            <a:r>
              <a:rPr lang="en-US" sz="2400">
                <a:solidFill>
                  <a:srgbClr val="000000"/>
                </a:solidFill>
                <a:latin typeface="Times New Roman" pitchFamily="18" charset="0"/>
                <a:cs typeface="Times New Roman" pitchFamily="18" charset="0"/>
              </a:rPr>
              <a:t> </a:t>
            </a:r>
            <a:r>
              <a:rPr lang="ru-RU" sz="2400">
                <a:solidFill>
                  <a:srgbClr val="000000"/>
                </a:solidFill>
                <a:latin typeface="Times New Roman" pitchFamily="18" charset="0"/>
                <a:cs typeface="Times New Roman" pitchFamily="18" charset="0"/>
              </a:rPr>
              <a:t>патологічного стану, пов'язаного з надлишковим виділенням корою наднирників чоловічих статевих </a:t>
            </a:r>
            <a:r>
              <a:rPr lang="ru-RU" sz="2400">
                <a:solidFill>
                  <a:srgbClr val="262626"/>
                </a:solidFill>
                <a:latin typeface="Times New Roman" pitchFamily="18" charset="0"/>
                <a:cs typeface="Times New Roman" pitchFamily="18" charset="0"/>
              </a:rPr>
              <a:t>гормонів.</a:t>
            </a:r>
            <a:endParaRPr lang="ru-RU" sz="2400" b="1">
              <a:solidFill>
                <a:srgbClr val="262626"/>
              </a:solidFill>
              <a:latin typeface="Times New Roman" pitchFamily="18" charset="0"/>
              <a:cs typeface="Times New Roman" pitchFamily="18" charset="0"/>
            </a:endParaRPr>
          </a:p>
        </p:txBody>
      </p:sp>
      <p:sp>
        <p:nvSpPr>
          <p:cNvPr id="123906" name="TextBox 2"/>
          <p:cNvSpPr txBox="1">
            <a:spLocks noChangeArrowheads="1"/>
          </p:cNvSpPr>
          <p:nvPr/>
        </p:nvSpPr>
        <p:spPr bwMode="auto">
          <a:xfrm>
            <a:off x="0" y="2205038"/>
            <a:ext cx="8712200" cy="461962"/>
          </a:xfrm>
          <a:prstGeom prst="rect">
            <a:avLst/>
          </a:prstGeom>
          <a:noFill/>
          <a:ln w="9525">
            <a:noFill/>
            <a:miter lim="800000"/>
            <a:headEnd/>
            <a:tailEnd/>
          </a:ln>
        </p:spPr>
        <p:txBody>
          <a:bodyPr>
            <a:spAutoFit/>
          </a:bodyPr>
          <a:lstStyle/>
          <a:p>
            <a:pPr>
              <a:buFont typeface="Arial" charset="0"/>
              <a:buChar char="•"/>
            </a:pPr>
            <a:r>
              <a:rPr lang="uk-UA" sz="2400">
                <a:solidFill>
                  <a:srgbClr val="000000"/>
                </a:solidFill>
                <a:latin typeface="Times New Roman" pitchFamily="18" charset="0"/>
                <a:cs typeface="Times New Roman" pitchFamily="18" charset="0"/>
              </a:rPr>
              <a:t> </a:t>
            </a:r>
            <a:endParaRPr lang="ru-RU" sz="3200">
              <a:solidFill>
                <a:srgbClr val="000000"/>
              </a:solidFill>
              <a:latin typeface="Times New Roman" pitchFamily="18" charset="0"/>
              <a:cs typeface="Times New Roman" pitchFamily="18" charset="0"/>
            </a:endParaRPr>
          </a:p>
        </p:txBody>
      </p:sp>
      <p:sp>
        <p:nvSpPr>
          <p:cNvPr id="123907" name="Прямоугольник 5"/>
          <p:cNvSpPr>
            <a:spLocks noChangeArrowheads="1"/>
          </p:cNvSpPr>
          <p:nvPr/>
        </p:nvSpPr>
        <p:spPr bwMode="auto">
          <a:xfrm>
            <a:off x="250825" y="2149475"/>
            <a:ext cx="8893175" cy="3749675"/>
          </a:xfrm>
          <a:prstGeom prst="rect">
            <a:avLst/>
          </a:prstGeom>
          <a:noFill/>
          <a:ln w="9525">
            <a:noFill/>
            <a:miter lim="800000"/>
            <a:headEnd/>
            <a:tailEnd/>
          </a:ln>
        </p:spPr>
        <p:txBody>
          <a:bodyPr>
            <a:spAutoFit/>
          </a:bodyPr>
          <a:lstStyle/>
          <a:p>
            <a:r>
              <a:rPr lang="ru-RU" sz="2000">
                <a:solidFill>
                  <a:srgbClr val="000000"/>
                </a:solidFill>
                <a:latin typeface="Constantia" pitchFamily="18" charset="0"/>
              </a:rPr>
              <a:t>Тип спадкування — </a:t>
            </a:r>
            <a:r>
              <a:rPr lang="ru-RU" sz="2000" b="1">
                <a:solidFill>
                  <a:srgbClr val="000000"/>
                </a:solidFill>
                <a:latin typeface="Constantia" pitchFamily="18" charset="0"/>
              </a:rPr>
              <a:t>аутосомно-рецесивний.</a:t>
            </a:r>
            <a:r>
              <a:rPr lang="ru-RU" sz="2000">
                <a:solidFill>
                  <a:srgbClr val="000000"/>
                </a:solidFill>
                <a:latin typeface="Constantia" pitchFamily="18" charset="0"/>
              </a:rPr>
              <a:t> Популяційна частота — 1 </a:t>
            </a:r>
            <a:r>
              <a:rPr lang="ru-RU" sz="2000">
                <a:solidFill>
                  <a:srgbClr val="000000"/>
                </a:solidFill>
                <a:latin typeface="Times New Roman" pitchFamily="18" charset="0"/>
              </a:rPr>
              <a:t>на 5000–10000 новонароджених (класична форма); 1 на 27–333 залежно від популяції (некласична форма).</a:t>
            </a:r>
          </a:p>
          <a:p>
            <a:r>
              <a:rPr lang="ru-RU" sz="2000" b="1">
                <a:solidFill>
                  <a:srgbClr val="000000"/>
                </a:solidFill>
                <a:latin typeface="Times New Roman" pitchFamily="18" charset="0"/>
              </a:rPr>
              <a:t>Ген, мутації в якому призводять до розвитку АГС, локалізований на хромосомі 6. Ген 21-гідроксилази (CYP21OHB — активний ген) розташовується поруч з неактивним псевдогенов (CYP21OHA). </a:t>
            </a:r>
            <a:r>
              <a:rPr lang="ru-RU" sz="2000">
                <a:solidFill>
                  <a:srgbClr val="000000"/>
                </a:solidFill>
                <a:latin typeface="Times New Roman" pitchFamily="18" charset="0"/>
              </a:rPr>
              <a:t>Наявність поруч з кодований геном гомологічною ДНК-послідовності часто призводить до порушення спарювання хромосом в мейозі і, як наслідок, до зміни гена (переміщення фрагмента активного гена на псевдоген, або делеція частини активного гена). В обох випадках функція активного гена порушується.</a:t>
            </a:r>
          </a:p>
          <a:p>
            <a:r>
              <a:rPr lang="ru-RU" sz="2000">
                <a:solidFill>
                  <a:srgbClr val="000000"/>
                </a:solidFill>
                <a:latin typeface="Times New Roman" pitchFamily="18" charset="0"/>
              </a:rPr>
              <a:t>30% виявлених мутацій становить делец</a:t>
            </a:r>
            <a:r>
              <a:rPr lang="uk-UA" sz="2000">
                <a:solidFill>
                  <a:srgbClr val="000000"/>
                </a:solidFill>
                <a:latin typeface="Times New Roman" pitchFamily="18" charset="0"/>
              </a:rPr>
              <a:t>і</a:t>
            </a:r>
            <a:r>
              <a:rPr lang="ru-RU" sz="2000">
                <a:solidFill>
                  <a:srgbClr val="000000"/>
                </a:solidFill>
                <a:latin typeface="Times New Roman" pitchFamily="18" charset="0"/>
              </a:rPr>
              <a:t>я гену CYP21OHB.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250825" y="876300"/>
            <a:ext cx="8642350" cy="2133600"/>
          </a:xfrm>
          <a:prstGeom prst="rect">
            <a:avLst/>
          </a:prstGeom>
          <a:solidFill>
            <a:srgbClr val="FFFFFF"/>
          </a:solidFill>
          <a:ln w="9525">
            <a:noFill/>
            <a:miter lim="800000"/>
            <a:headEnd/>
            <a:tailEnd/>
          </a:ln>
        </p:spPr>
        <p:txBody>
          <a:bodyPr lIns="0" tIns="0" rIns="0" bIns="0" anchor="ctr">
            <a:spAutoFit/>
          </a:bodyPr>
          <a:lstStyle/>
          <a:p>
            <a:pPr algn="just"/>
            <a:r>
              <a:rPr lang="ru-RU" sz="2000">
                <a:solidFill>
                  <a:srgbClr val="212121"/>
                </a:solidFill>
                <a:latin typeface="Constantia" pitchFamily="18" charset="0"/>
              </a:rPr>
              <a:t>У </a:t>
            </a:r>
            <a:r>
              <a:rPr lang="uk-UA" sz="2000">
                <a:solidFill>
                  <a:srgbClr val="212121"/>
                </a:solidFill>
                <a:latin typeface="Constantia" pitchFamily="18" charset="0"/>
              </a:rPr>
              <a:t>хворих адреногенітальним синдромом порушується синтез ферменту 21-гідроксилази, який бере участь в продукції гормонів кори надниркових залоз. В результаті відбувається різке збільшення вироблення андрогенів, яке часто починається ще внутрішньоутробно. Прояви маскулінізації у дівчаток варіюють: у новонароджених можуть відзначатися як помірне збільшення клітора, так і формування чоловічих зовнішніх статевих органів і передміхурової залози.</a:t>
            </a:r>
            <a:r>
              <a:rPr lang="uk-UA" sz="2000">
                <a:solidFill>
                  <a:srgbClr val="000000"/>
                </a:solidFill>
                <a:latin typeface="Constantia" pitchFamily="18"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Рисунок 1" descr="adrenogenitalnyj-sindrom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Рисунок 2" descr="cccc.jpg"/>
          <p:cNvPicPr>
            <a:picLocks noChangeAspect="1"/>
          </p:cNvPicPr>
          <p:nvPr/>
        </p:nvPicPr>
        <p:blipFill>
          <a:blip r:embed="rId2" cstate="print"/>
          <a:srcRect/>
          <a:stretch>
            <a:fillRect/>
          </a:stretch>
        </p:blipFill>
        <p:spPr bwMode="auto">
          <a:xfrm>
            <a:off x="0" y="1484313"/>
            <a:ext cx="9010650" cy="4962525"/>
          </a:xfrm>
          <a:prstGeom prst="rect">
            <a:avLst/>
          </a:prstGeom>
          <a:noFill/>
          <a:ln w="9525">
            <a:noFill/>
            <a:miter lim="800000"/>
            <a:headEnd/>
            <a:tailEnd/>
          </a:ln>
        </p:spPr>
      </p:pic>
      <p:sp>
        <p:nvSpPr>
          <p:cNvPr id="128002" name="TextBox 3"/>
          <p:cNvSpPr txBox="1">
            <a:spLocks noChangeArrowheads="1"/>
          </p:cNvSpPr>
          <p:nvPr/>
        </p:nvSpPr>
        <p:spPr bwMode="auto">
          <a:xfrm>
            <a:off x="395288" y="404813"/>
            <a:ext cx="8497887" cy="1200150"/>
          </a:xfrm>
          <a:prstGeom prst="rect">
            <a:avLst/>
          </a:prstGeom>
          <a:noFill/>
          <a:ln w="9525">
            <a:noFill/>
            <a:miter lim="800000"/>
            <a:headEnd/>
            <a:tailEnd/>
          </a:ln>
        </p:spPr>
        <p:txBody>
          <a:bodyPr>
            <a:spAutoFit/>
          </a:bodyPr>
          <a:lstStyle/>
          <a:p>
            <a:pPr algn="ctr"/>
            <a:r>
              <a:rPr lang="uk-UA" sz="2400" b="1">
                <a:solidFill>
                  <a:srgbClr val="000000"/>
                </a:solidFill>
                <a:latin typeface="Constantia" pitchFamily="18" charset="0"/>
              </a:rPr>
              <a:t>При адреногенітальному синдромі у дівчат</a:t>
            </a:r>
            <a:r>
              <a:rPr lang="ru-RU" sz="2400" b="1">
                <a:solidFill>
                  <a:srgbClr val="000000"/>
                </a:solidFill>
                <a:latin typeface="Constantia" pitchFamily="18" charset="0"/>
              </a:rPr>
              <a:t> спостерігається подвійна будова статевих органів –жіночого деморфізм</a:t>
            </a:r>
            <a:r>
              <a:rPr lang="uk-UA" sz="2400" b="1">
                <a:solidFill>
                  <a:srgbClr val="000000"/>
                </a:solidFill>
                <a:latin typeface="Constantia" pitchFamily="18" charset="0"/>
              </a:rPr>
              <a:t> </a:t>
            </a:r>
            <a:endParaRPr lang="ru-RU" sz="2400" b="1">
              <a:solidFill>
                <a:srgbClr val="000000"/>
              </a:solidFill>
              <a:latin typeface="Constantia"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4213" y="0"/>
            <a:ext cx="7920037" cy="708025"/>
          </a:xfrm>
          <a:prstGeom prst="rect">
            <a:avLst/>
          </a:prstGeom>
          <a:noFill/>
        </p:spPr>
        <p:txBody>
          <a:bodyPr>
            <a:spAutoFit/>
          </a:bodyPr>
          <a:lstStyle/>
          <a:p>
            <a:pPr algn="ctr">
              <a:spcBef>
                <a:spcPts val="0"/>
              </a:spcBef>
              <a:spcAft>
                <a:spcPts val="0"/>
              </a:spcAft>
              <a:defRPr/>
            </a:pPr>
            <a:r>
              <a:rPr lang="ru-RU" sz="40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Гемохроматоз</a:t>
            </a:r>
            <a:endParaRPr lang="en-US" sz="4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9026" name="TextBox 5"/>
          <p:cNvSpPr txBox="1">
            <a:spLocks noChangeArrowheads="1"/>
          </p:cNvSpPr>
          <p:nvPr/>
        </p:nvSpPr>
        <p:spPr bwMode="auto">
          <a:xfrm>
            <a:off x="0" y="549275"/>
            <a:ext cx="8064500" cy="3108325"/>
          </a:xfrm>
          <a:prstGeom prst="rect">
            <a:avLst/>
          </a:prstGeom>
          <a:noFill/>
          <a:ln w="9525">
            <a:noFill/>
            <a:miter lim="800000"/>
            <a:headEnd/>
            <a:tailEnd/>
          </a:ln>
        </p:spPr>
        <p:txBody>
          <a:bodyPr>
            <a:spAutoFit/>
          </a:bodyPr>
          <a:lstStyle/>
          <a:p>
            <a:pPr>
              <a:buFont typeface="Arial" charset="0"/>
              <a:buChar char="•"/>
            </a:pPr>
            <a:r>
              <a:rPr lang="ru-RU" sz="2800">
                <a:solidFill>
                  <a:srgbClr val="000000"/>
                </a:solidFill>
                <a:latin typeface="Constantia" pitchFamily="18" charset="0"/>
              </a:rPr>
              <a:t> </a:t>
            </a:r>
            <a:r>
              <a:rPr lang="ru-RU" sz="2400">
                <a:solidFill>
                  <a:srgbClr val="000000"/>
                </a:solidFill>
                <a:latin typeface="Constantia" pitchFamily="18" charset="0"/>
              </a:rPr>
              <a:t>Аутосомно - рецесивний спадкове захворювання,яке  зустрічається серед чоловіків в кілька разів частіше, ніж серед жінок. Виникає при порушенні обміну надходження заліза, в результаті чого цей елемент починає накопичуватися в органах, порушуючи їх нормальне функціонування.</a:t>
            </a:r>
          </a:p>
          <a:p>
            <a:pPr>
              <a:buFont typeface="Arial" charset="0"/>
              <a:buChar char="•"/>
            </a:pPr>
            <a:endParaRPr lang="ru-RU" sz="2400">
              <a:solidFill>
                <a:srgbClr val="000000"/>
              </a:solidFill>
              <a:latin typeface="Constantia" pitchFamily="18" charset="0"/>
            </a:endParaRPr>
          </a:p>
          <a:p>
            <a:endParaRPr lang="ru-RU" sz="2400">
              <a:solidFill>
                <a:srgbClr val="000000"/>
              </a:solidFill>
              <a:latin typeface="Constantia" pitchFamily="18" charset="0"/>
            </a:endParaRPr>
          </a:p>
        </p:txBody>
      </p:sp>
      <p:sp>
        <p:nvSpPr>
          <p:cNvPr id="129027" name="TextBox 6"/>
          <p:cNvSpPr txBox="1">
            <a:spLocks noChangeArrowheads="1"/>
          </p:cNvSpPr>
          <p:nvPr/>
        </p:nvSpPr>
        <p:spPr bwMode="auto">
          <a:xfrm>
            <a:off x="0" y="2781300"/>
            <a:ext cx="7921625" cy="2676525"/>
          </a:xfrm>
          <a:prstGeom prst="rect">
            <a:avLst/>
          </a:prstGeom>
          <a:noFill/>
          <a:ln w="9525">
            <a:noFill/>
            <a:miter lim="800000"/>
            <a:headEnd/>
            <a:tailEnd/>
          </a:ln>
        </p:spPr>
        <p:txBody>
          <a:bodyPr>
            <a:spAutoFit/>
          </a:bodyPr>
          <a:lstStyle/>
          <a:p>
            <a:pPr>
              <a:buFont typeface="Arial" charset="0"/>
              <a:buChar char="•"/>
            </a:pPr>
            <a:r>
              <a:rPr lang="ru-RU" sz="2400">
                <a:solidFill>
                  <a:srgbClr val="000000"/>
                </a:solidFill>
                <a:latin typeface="Constantia" pitchFamily="18" charset="0"/>
              </a:rPr>
              <a:t> Залізо поглинається з їжі і надмірно накопичується в органах і тканинах: печінці, підшлунковій залозі, міокарді, селезінці, шкірі, ендокринних залозах та інших місцях. Надмірне накопичення заліза в організмі може спровокувати розвиток ряду захворювань: цироз печінки, серцева недостатність, цукровий діабет, артрит.</a:t>
            </a:r>
          </a:p>
        </p:txBody>
      </p:sp>
      <p:pic>
        <p:nvPicPr>
          <p:cNvPr id="8" name="Рисунок 7" descr="P-hemochromotosis-enHD-AR1.gif"/>
          <p:cNvPicPr>
            <a:picLocks noChangeAspect="1"/>
          </p:cNvPicPr>
          <p:nvPr/>
        </p:nvPicPr>
        <p:blipFill>
          <a:blip r:embed="rId2" cstate="print"/>
          <a:stretch>
            <a:fillRect/>
          </a:stretch>
        </p:blipFill>
        <p:spPr>
          <a:xfrm>
            <a:off x="1583160" y="4841776"/>
            <a:ext cx="7560840" cy="2016224"/>
          </a:xfrm>
          <a:prstGeom prst="rect">
            <a:avLst/>
          </a:prstGeom>
          <a:ln>
            <a:noFill/>
          </a:ln>
          <a:effectLst>
            <a:softEdge rad="112500"/>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Box 1"/>
          <p:cNvSpPr txBox="1">
            <a:spLocks noChangeArrowheads="1"/>
          </p:cNvSpPr>
          <p:nvPr/>
        </p:nvSpPr>
        <p:spPr bwMode="auto">
          <a:xfrm>
            <a:off x="323850" y="260350"/>
            <a:ext cx="8569325" cy="4156075"/>
          </a:xfrm>
          <a:prstGeom prst="rect">
            <a:avLst/>
          </a:prstGeom>
          <a:noFill/>
          <a:ln w="9525">
            <a:noFill/>
            <a:miter lim="800000"/>
            <a:headEnd/>
            <a:tailEnd/>
          </a:ln>
        </p:spPr>
        <p:txBody>
          <a:bodyPr>
            <a:spAutoFit/>
          </a:bodyPr>
          <a:lstStyle/>
          <a:p>
            <a:pPr algn="just">
              <a:buFont typeface="Wingdings" pitchFamily="2" charset="2"/>
              <a:buChar char="§"/>
            </a:pPr>
            <a:r>
              <a:rPr lang="ru-RU" sz="2400" b="1">
                <a:solidFill>
                  <a:srgbClr val="000000"/>
                </a:solidFill>
                <a:latin typeface="Constantia" pitchFamily="18" charset="0"/>
              </a:rPr>
              <a:t> Розрізняють  первинний  :</a:t>
            </a:r>
          </a:p>
          <a:p>
            <a:pPr algn="just"/>
            <a:r>
              <a:rPr lang="ru-RU" sz="2400" b="1">
                <a:solidFill>
                  <a:srgbClr val="000000"/>
                </a:solidFill>
                <a:latin typeface="Constantia" pitchFamily="18" charset="0"/>
              </a:rPr>
              <a:t>- </a:t>
            </a:r>
            <a:r>
              <a:rPr lang="ru-RU" sz="2400">
                <a:solidFill>
                  <a:srgbClr val="000000"/>
                </a:solidFill>
                <a:latin typeface="Constantia" pitchFamily="18" charset="0"/>
              </a:rPr>
              <a:t>класичний, </a:t>
            </a:r>
          </a:p>
          <a:p>
            <a:pPr algn="just"/>
            <a:r>
              <a:rPr lang="ru-RU" sz="2400">
                <a:solidFill>
                  <a:srgbClr val="000000"/>
                </a:solidFill>
                <a:latin typeface="Constantia" pitchFamily="18" charset="0"/>
              </a:rPr>
              <a:t>- генетичний, </a:t>
            </a:r>
          </a:p>
          <a:p>
            <a:pPr algn="just"/>
            <a:r>
              <a:rPr lang="ru-RU" sz="2400">
                <a:solidFill>
                  <a:srgbClr val="000000"/>
                </a:solidFill>
                <a:latin typeface="Constantia" pitchFamily="18" charset="0"/>
              </a:rPr>
              <a:t>- вроджений, </a:t>
            </a:r>
          </a:p>
          <a:p>
            <a:pPr algn="just"/>
            <a:r>
              <a:rPr lang="ru-RU" sz="2400">
                <a:solidFill>
                  <a:srgbClr val="000000"/>
                </a:solidFill>
                <a:latin typeface="Constantia" pitchFamily="18" charset="0"/>
              </a:rPr>
              <a:t>- бронзовий діабет,</a:t>
            </a:r>
          </a:p>
          <a:p>
            <a:pPr algn="just"/>
            <a:r>
              <a:rPr lang="ru-RU" sz="2400">
                <a:solidFill>
                  <a:srgbClr val="000000"/>
                </a:solidFill>
                <a:latin typeface="Constantia" pitchFamily="18" charset="0"/>
              </a:rPr>
              <a:t> - пігментний цироз печінки, </a:t>
            </a:r>
          </a:p>
          <a:p>
            <a:pPr algn="just">
              <a:buFont typeface="Wingdings" pitchFamily="2" charset="2"/>
              <a:buChar char="§"/>
            </a:pPr>
            <a:r>
              <a:rPr lang="ru-RU" sz="2400" b="1">
                <a:solidFill>
                  <a:srgbClr val="000000"/>
                </a:solidFill>
                <a:latin typeface="Constantia" pitchFamily="18" charset="0"/>
              </a:rPr>
              <a:t> вторинний гемохроматоз</a:t>
            </a:r>
            <a:r>
              <a:rPr lang="ru-RU" sz="2400">
                <a:solidFill>
                  <a:srgbClr val="000000"/>
                </a:solidFill>
                <a:latin typeface="Constantia" pitchFamily="18" charset="0"/>
              </a:rPr>
              <a:t>:</a:t>
            </a:r>
          </a:p>
          <a:p>
            <a:pPr algn="just"/>
            <a:r>
              <a:rPr lang="ru-RU" sz="2400">
                <a:solidFill>
                  <a:srgbClr val="000000"/>
                </a:solidFill>
                <a:latin typeface="Constantia" pitchFamily="18" charset="0"/>
              </a:rPr>
              <a:t>- пов'язаний з повторними кризами гемолітичної і мегалобластної анемій, </a:t>
            </a:r>
          </a:p>
          <a:p>
            <a:pPr algn="just"/>
            <a:r>
              <a:rPr lang="ru-RU" sz="2400">
                <a:solidFill>
                  <a:srgbClr val="000000"/>
                </a:solidFill>
                <a:latin typeface="Constantia" pitchFamily="18" charset="0"/>
              </a:rPr>
              <a:t>- багаторазовими переливання крові, </a:t>
            </a:r>
          </a:p>
          <a:p>
            <a:pPr algn="just"/>
            <a:r>
              <a:rPr lang="ru-RU" sz="2400">
                <a:solidFill>
                  <a:srgbClr val="000000"/>
                </a:solidFill>
                <a:latin typeface="Constantia" pitchFamily="18" charset="0"/>
              </a:rPr>
              <a:t>- неправильним лікуванням препаратами.</a:t>
            </a:r>
          </a:p>
        </p:txBody>
      </p:sp>
      <p:sp>
        <p:nvSpPr>
          <p:cNvPr id="3" name="TextBox 2"/>
          <p:cNvSpPr txBox="1"/>
          <p:nvPr/>
        </p:nvSpPr>
        <p:spPr>
          <a:xfrm>
            <a:off x="395288" y="4508500"/>
            <a:ext cx="7921625" cy="2001838"/>
          </a:xfrm>
          <a:prstGeom prst="rect">
            <a:avLst/>
          </a:prstGeom>
          <a:noFill/>
        </p:spPr>
        <p:txBody>
          <a:bodyPr>
            <a:spAutoFit/>
          </a:bodyPr>
          <a:lstStyle/>
          <a:p>
            <a:pPr algn="just" fontAlgn="auto">
              <a:spcBef>
                <a:spcPts val="0"/>
              </a:spcBef>
              <a:spcAft>
                <a:spcPts val="0"/>
              </a:spcAft>
              <a:defRPr/>
            </a:pPr>
            <a:r>
              <a:rPr lang="ru-RU" sz="2400" b="1" dirty="0" err="1">
                <a:solidFill>
                  <a:prstClr val="black"/>
                </a:solidFill>
                <a:latin typeface="+mn-lt"/>
                <a:cs typeface="+mn-cs"/>
              </a:rPr>
              <a:t>Гемохроматоз</a:t>
            </a:r>
            <a:r>
              <a:rPr lang="ru-RU" sz="2400" b="1" dirty="0">
                <a:solidFill>
                  <a:prstClr val="black"/>
                </a:solidFill>
                <a:latin typeface="+mn-lt"/>
                <a:cs typeface="+mn-cs"/>
              </a:rPr>
              <a:t> </a:t>
            </a:r>
            <a:r>
              <a:rPr lang="ru-RU" sz="2400" b="1" dirty="0" err="1">
                <a:solidFill>
                  <a:prstClr val="black"/>
                </a:solidFill>
                <a:latin typeface="+mn-lt"/>
                <a:cs typeface="+mn-cs"/>
              </a:rPr>
              <a:t>розвивається</a:t>
            </a:r>
            <a:r>
              <a:rPr lang="ru-RU" sz="2400" b="1" dirty="0">
                <a:solidFill>
                  <a:prstClr val="black"/>
                </a:solidFill>
                <a:latin typeface="+mn-lt"/>
                <a:cs typeface="+mn-cs"/>
              </a:rPr>
              <a:t> в </a:t>
            </a:r>
            <a:r>
              <a:rPr lang="ru-RU" sz="2400" b="1" dirty="0" err="1">
                <a:solidFill>
                  <a:prstClr val="black"/>
                </a:solidFill>
                <a:latin typeface="+mn-lt"/>
                <a:cs typeface="+mn-cs"/>
              </a:rPr>
              <a:t>результаті</a:t>
            </a:r>
            <a:r>
              <a:rPr lang="ru-RU" sz="2400" b="1" dirty="0">
                <a:solidFill>
                  <a:prstClr val="black"/>
                </a:solidFill>
                <a:latin typeface="+mn-lt"/>
                <a:cs typeface="+mn-cs"/>
              </a:rPr>
              <a:t>: </a:t>
            </a:r>
          </a:p>
          <a:p>
            <a:pPr marL="457200" indent="-457200" algn="just" fontAlgn="auto">
              <a:spcBef>
                <a:spcPts val="0"/>
              </a:spcBef>
              <a:spcAft>
                <a:spcPts val="0"/>
              </a:spcAft>
              <a:buFontTx/>
              <a:buAutoNum type="arabicParenR"/>
              <a:defRPr/>
            </a:pPr>
            <a:r>
              <a:rPr lang="ru-RU" sz="2000" b="1" dirty="0" err="1">
                <a:solidFill>
                  <a:prstClr val="black"/>
                </a:solidFill>
                <a:latin typeface="+mn-lt"/>
                <a:cs typeface="+mn-cs"/>
              </a:rPr>
              <a:t>Мутації</a:t>
            </a:r>
            <a:r>
              <a:rPr lang="ru-RU" sz="2000" b="1" dirty="0">
                <a:solidFill>
                  <a:prstClr val="black"/>
                </a:solidFill>
                <a:latin typeface="+mn-lt"/>
                <a:cs typeface="+mn-cs"/>
              </a:rPr>
              <a:t> гена, </a:t>
            </a:r>
            <a:r>
              <a:rPr lang="ru-RU" sz="2000" b="1" dirty="0" err="1">
                <a:solidFill>
                  <a:prstClr val="black"/>
                </a:solidFill>
                <a:latin typeface="+mn-lt"/>
                <a:cs typeface="+mn-cs"/>
              </a:rPr>
              <a:t>зчепленого</a:t>
            </a:r>
            <a:r>
              <a:rPr lang="ru-RU" sz="2000" b="1" dirty="0">
                <a:solidFill>
                  <a:prstClr val="black"/>
                </a:solidFill>
                <a:latin typeface="+mn-lt"/>
                <a:cs typeface="+mn-cs"/>
              </a:rPr>
              <a:t> </a:t>
            </a:r>
            <a:r>
              <a:rPr lang="ru-RU" sz="2000" b="1" dirty="0" err="1">
                <a:solidFill>
                  <a:prstClr val="black"/>
                </a:solidFill>
                <a:latin typeface="+mn-lt"/>
                <a:cs typeface="+mn-cs"/>
              </a:rPr>
              <a:t>з</a:t>
            </a:r>
            <a:r>
              <a:rPr lang="ru-RU" sz="2000" b="1" dirty="0">
                <a:solidFill>
                  <a:prstClr val="black"/>
                </a:solidFill>
                <a:latin typeface="+mn-lt"/>
                <a:cs typeface="+mn-cs"/>
              </a:rPr>
              <a:t> А-локусом комплексу </a:t>
            </a:r>
            <a:r>
              <a:rPr lang="en-US" sz="2000" b="1" dirty="0">
                <a:solidFill>
                  <a:prstClr val="black"/>
                </a:solidFill>
                <a:latin typeface="+mn-lt"/>
                <a:cs typeface="+mn-cs"/>
              </a:rPr>
              <a:t>HFE </a:t>
            </a:r>
            <a:r>
              <a:rPr lang="ru-RU" sz="2000" b="1" dirty="0">
                <a:solidFill>
                  <a:prstClr val="black"/>
                </a:solidFill>
                <a:latin typeface="+mn-lt"/>
                <a:cs typeface="+mn-cs"/>
              </a:rPr>
              <a:t>на короткому </a:t>
            </a:r>
            <a:r>
              <a:rPr lang="ru-RU" sz="2000" b="1" dirty="0" err="1">
                <a:solidFill>
                  <a:prstClr val="black"/>
                </a:solidFill>
                <a:latin typeface="+mn-lt"/>
                <a:cs typeface="+mn-cs"/>
              </a:rPr>
              <a:t>плечі</a:t>
            </a:r>
            <a:r>
              <a:rPr lang="ru-RU" sz="2000" b="1" dirty="0">
                <a:solidFill>
                  <a:prstClr val="black"/>
                </a:solidFill>
                <a:latin typeface="+mn-lt"/>
                <a:cs typeface="+mn-cs"/>
              </a:rPr>
              <a:t> 6-ї </a:t>
            </a:r>
            <a:r>
              <a:rPr lang="ru-RU" sz="2000" b="1" dirty="0" err="1">
                <a:solidFill>
                  <a:prstClr val="black"/>
                </a:solidFill>
                <a:latin typeface="+mn-lt"/>
                <a:cs typeface="+mn-cs"/>
              </a:rPr>
              <a:t>хромосоми</a:t>
            </a:r>
            <a:r>
              <a:rPr lang="ru-RU" sz="2000" b="1" dirty="0">
                <a:solidFill>
                  <a:prstClr val="black"/>
                </a:solidFill>
                <a:latin typeface="+mn-lt"/>
                <a:cs typeface="+mn-cs"/>
              </a:rPr>
              <a:t> - </a:t>
            </a:r>
            <a:r>
              <a:rPr lang="en-US" sz="2000" b="1" dirty="0">
                <a:solidFill>
                  <a:prstClr val="black"/>
                </a:solidFill>
                <a:latin typeface="+mn-lt"/>
                <a:cs typeface="+mn-cs"/>
              </a:rPr>
              <a:t>C282Y (</a:t>
            </a:r>
            <a:r>
              <a:rPr lang="ru-RU" sz="2000" b="1" dirty="0" err="1">
                <a:solidFill>
                  <a:prstClr val="black"/>
                </a:solidFill>
                <a:latin typeface="+mn-lt"/>
                <a:cs typeface="+mn-cs"/>
              </a:rPr>
              <a:t>заміщення</a:t>
            </a:r>
            <a:r>
              <a:rPr lang="ru-RU" sz="2000" b="1" dirty="0">
                <a:solidFill>
                  <a:prstClr val="black"/>
                </a:solidFill>
                <a:latin typeface="+mn-lt"/>
                <a:cs typeface="+mn-cs"/>
              </a:rPr>
              <a:t> </a:t>
            </a:r>
            <a:r>
              <a:rPr lang="ru-RU" sz="2000" b="1" dirty="0" err="1">
                <a:solidFill>
                  <a:prstClr val="black"/>
                </a:solidFill>
                <a:latin typeface="+mn-lt"/>
                <a:cs typeface="+mn-cs"/>
              </a:rPr>
              <a:t>цистеїну</a:t>
            </a:r>
            <a:r>
              <a:rPr lang="ru-RU" sz="2000" b="1" dirty="0">
                <a:solidFill>
                  <a:prstClr val="black"/>
                </a:solidFill>
                <a:latin typeface="+mn-lt"/>
                <a:cs typeface="+mn-cs"/>
              </a:rPr>
              <a:t> на тирозин) </a:t>
            </a:r>
          </a:p>
          <a:p>
            <a:pPr marL="457200" indent="-457200" algn="just" fontAlgn="auto">
              <a:spcBef>
                <a:spcPts val="0"/>
              </a:spcBef>
              <a:spcAft>
                <a:spcPts val="0"/>
              </a:spcAft>
              <a:buFontTx/>
              <a:buAutoNum type="arabicParenR"/>
              <a:defRPr/>
            </a:pPr>
            <a:r>
              <a:rPr lang="ru-RU" sz="2000" b="1" dirty="0">
                <a:solidFill>
                  <a:prstClr val="black"/>
                </a:solidFill>
                <a:latin typeface="+mn-lt"/>
                <a:cs typeface="+mn-cs"/>
              </a:rPr>
              <a:t> </a:t>
            </a:r>
            <a:r>
              <a:rPr lang="ru-RU" sz="2000" b="1" dirty="0" err="1">
                <a:solidFill>
                  <a:prstClr val="black"/>
                </a:solidFill>
                <a:latin typeface="+mn-lt"/>
                <a:cs typeface="+mn-cs"/>
              </a:rPr>
              <a:t>Мутації</a:t>
            </a:r>
            <a:r>
              <a:rPr lang="ru-RU" sz="2000" b="1" dirty="0">
                <a:solidFill>
                  <a:prstClr val="black"/>
                </a:solidFill>
                <a:latin typeface="+mn-lt"/>
                <a:cs typeface="+mn-cs"/>
              </a:rPr>
              <a:t> гена, </a:t>
            </a:r>
            <a:r>
              <a:rPr lang="ru-RU" sz="2000" b="1" dirty="0" err="1">
                <a:solidFill>
                  <a:prstClr val="black"/>
                </a:solidFill>
                <a:latin typeface="+mn-lt"/>
                <a:cs typeface="+mn-cs"/>
              </a:rPr>
              <a:t>що</a:t>
            </a:r>
            <a:r>
              <a:rPr lang="ru-RU" sz="2000" b="1" dirty="0">
                <a:solidFill>
                  <a:prstClr val="black"/>
                </a:solidFill>
                <a:latin typeface="+mn-lt"/>
                <a:cs typeface="+mn-cs"/>
              </a:rPr>
              <a:t> </a:t>
            </a:r>
            <a:r>
              <a:rPr lang="ru-RU" sz="2000" b="1" dirty="0" err="1">
                <a:solidFill>
                  <a:prstClr val="black"/>
                </a:solidFill>
                <a:latin typeface="+mn-lt"/>
                <a:cs typeface="+mn-cs"/>
              </a:rPr>
              <a:t>знаходиться</a:t>
            </a:r>
            <a:r>
              <a:rPr lang="ru-RU" sz="2000" b="1" dirty="0">
                <a:solidFill>
                  <a:prstClr val="black"/>
                </a:solidFill>
                <a:latin typeface="+mn-lt"/>
                <a:cs typeface="+mn-cs"/>
              </a:rPr>
              <a:t> на короткому </a:t>
            </a:r>
            <a:r>
              <a:rPr lang="ru-RU" sz="2000" b="1" dirty="0" err="1">
                <a:solidFill>
                  <a:prstClr val="black"/>
                </a:solidFill>
                <a:latin typeface="+mn-lt"/>
                <a:cs typeface="+mn-cs"/>
              </a:rPr>
              <a:t>плечі</a:t>
            </a:r>
            <a:r>
              <a:rPr lang="ru-RU" sz="2000" b="1" dirty="0">
                <a:solidFill>
                  <a:prstClr val="black"/>
                </a:solidFill>
                <a:latin typeface="+mn-lt"/>
                <a:cs typeface="+mn-cs"/>
              </a:rPr>
              <a:t> 6-ї </a:t>
            </a:r>
            <a:r>
              <a:rPr lang="ru-RU" sz="2000" b="1" dirty="0" err="1">
                <a:solidFill>
                  <a:prstClr val="black"/>
                </a:solidFill>
                <a:latin typeface="+mn-lt"/>
                <a:cs typeface="+mn-cs"/>
              </a:rPr>
              <a:t>хромосоми</a:t>
            </a:r>
            <a:r>
              <a:rPr lang="ru-RU" sz="2000" b="1" dirty="0">
                <a:solidFill>
                  <a:prstClr val="black"/>
                </a:solidFill>
                <a:latin typeface="+mn-lt"/>
                <a:cs typeface="+mn-cs"/>
              </a:rPr>
              <a:t> - </a:t>
            </a:r>
            <a:r>
              <a:rPr lang="en-US" sz="2000" b="1" dirty="0">
                <a:solidFill>
                  <a:prstClr val="black"/>
                </a:solidFill>
                <a:latin typeface="+mn-lt"/>
                <a:cs typeface="+mn-cs"/>
              </a:rPr>
              <a:t>H63D (</a:t>
            </a:r>
            <a:r>
              <a:rPr lang="ru-RU" sz="2000" b="1" dirty="0" err="1">
                <a:solidFill>
                  <a:prstClr val="black"/>
                </a:solidFill>
                <a:latin typeface="+mn-lt"/>
                <a:cs typeface="+mn-cs"/>
              </a:rPr>
              <a:t>заміщення</a:t>
            </a:r>
            <a:r>
              <a:rPr lang="ru-RU" sz="2000" b="1" dirty="0">
                <a:solidFill>
                  <a:prstClr val="black"/>
                </a:solidFill>
                <a:latin typeface="+mn-lt"/>
                <a:cs typeface="+mn-cs"/>
              </a:rPr>
              <a:t> </a:t>
            </a:r>
            <a:r>
              <a:rPr lang="ru-RU" sz="2000" b="1" dirty="0" err="1">
                <a:solidFill>
                  <a:prstClr val="black"/>
                </a:solidFill>
                <a:latin typeface="+mn-lt"/>
                <a:cs typeface="+mn-cs"/>
              </a:rPr>
              <a:t>гістидина</a:t>
            </a:r>
            <a:r>
              <a:rPr lang="ru-RU" sz="2000" b="1" dirty="0">
                <a:solidFill>
                  <a:prstClr val="black"/>
                </a:solidFill>
                <a:latin typeface="+mn-lt"/>
                <a:cs typeface="+mn-cs"/>
              </a:rPr>
              <a:t> на </a:t>
            </a:r>
            <a:r>
              <a:rPr lang="ru-RU" sz="2000" b="1" dirty="0" err="1">
                <a:solidFill>
                  <a:prstClr val="black"/>
                </a:solidFill>
                <a:latin typeface="+mn-lt"/>
                <a:cs typeface="+mn-cs"/>
              </a:rPr>
              <a:t>аспартат</a:t>
            </a:r>
            <a:r>
              <a:rPr lang="ru-RU" sz="2000" b="1" dirty="0">
                <a:solidFill>
                  <a:prstClr val="black"/>
                </a:solidFill>
                <a:latin typeface="+mn-lt"/>
                <a:cs typeface="+mn-cs"/>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Рисунок 1"/>
          <p:cNvPicPr>
            <a:picLocks noChangeAspect="1"/>
          </p:cNvPicPr>
          <p:nvPr/>
        </p:nvPicPr>
        <p:blipFill>
          <a:blip r:embed="rId2" cstate="print"/>
          <a:srcRect l="9479" r="22025" b="43530"/>
          <a:stretch>
            <a:fillRect/>
          </a:stretch>
        </p:blipFill>
        <p:spPr bwMode="auto">
          <a:xfrm>
            <a:off x="1644650" y="3175"/>
            <a:ext cx="6235700" cy="68548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Рисунок 1" descr="Hereditary-Hemochromatosis.jpg"/>
          <p:cNvPicPr>
            <a:picLocks noChangeAspect="1"/>
          </p:cNvPicPr>
          <p:nvPr/>
        </p:nvPicPr>
        <p:blipFill>
          <a:blip r:embed="rId3" cstate="print"/>
          <a:srcRect/>
          <a:stretch>
            <a:fillRect/>
          </a:stretch>
        </p:blipFill>
        <p:spPr bwMode="auto">
          <a:xfrm>
            <a:off x="0" y="0"/>
            <a:ext cx="9144000" cy="6396038"/>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Рисунок 1" descr="gemohromatoz_simptomi-800x800.jpg"/>
          <p:cNvPicPr>
            <a:picLocks noChangeAspect="1"/>
          </p:cNvPicPr>
          <p:nvPr/>
        </p:nvPicPr>
        <p:blipFill>
          <a:blip r:embed="rId2" cstate="print"/>
          <a:srcRect/>
          <a:stretch>
            <a:fillRect/>
          </a:stretch>
        </p:blipFill>
        <p:spPr bwMode="auto">
          <a:xfrm>
            <a:off x="1116013" y="304800"/>
            <a:ext cx="7245350" cy="65532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Рисунок 1" descr="мрт исследов гемохроматоз печени и селезенки.jpg"/>
          <p:cNvPicPr>
            <a:picLocks noChangeAspect="1"/>
          </p:cNvPicPr>
          <p:nvPr/>
        </p:nvPicPr>
        <p:blipFill>
          <a:blip r:embed="rId2" cstate="print"/>
          <a:srcRect/>
          <a:stretch>
            <a:fillRect/>
          </a:stretch>
        </p:blipFill>
        <p:spPr bwMode="auto">
          <a:xfrm>
            <a:off x="1790700" y="1543050"/>
            <a:ext cx="5734050" cy="3887788"/>
          </a:xfrm>
          <a:prstGeom prst="rect">
            <a:avLst/>
          </a:prstGeom>
          <a:noFill/>
          <a:ln w="9525">
            <a:noFill/>
            <a:miter lim="800000"/>
            <a:headEnd/>
            <a:tailEnd/>
          </a:ln>
        </p:spPr>
      </p:pic>
      <p:sp>
        <p:nvSpPr>
          <p:cNvPr id="134146" name="TextBox 2"/>
          <p:cNvSpPr txBox="1">
            <a:spLocks noChangeArrowheads="1"/>
          </p:cNvSpPr>
          <p:nvPr/>
        </p:nvSpPr>
        <p:spPr bwMode="auto">
          <a:xfrm>
            <a:off x="971550" y="836613"/>
            <a:ext cx="6769100" cy="584200"/>
          </a:xfrm>
          <a:prstGeom prst="rect">
            <a:avLst/>
          </a:prstGeom>
          <a:noFill/>
          <a:ln w="9525">
            <a:noFill/>
            <a:miter lim="800000"/>
            <a:headEnd/>
            <a:tailEnd/>
          </a:ln>
        </p:spPr>
        <p:txBody>
          <a:bodyPr>
            <a:spAutoFit/>
          </a:bodyPr>
          <a:lstStyle/>
          <a:p>
            <a:pPr algn="ctr"/>
            <a:r>
              <a:rPr lang="uk-UA" sz="3200" b="1">
                <a:solidFill>
                  <a:srgbClr val="000000"/>
                </a:solidFill>
                <a:latin typeface="Constantia" pitchFamily="18" charset="0"/>
              </a:rPr>
              <a:t>МРТ дослідження </a:t>
            </a:r>
            <a:endParaRPr lang="ru-RU" sz="3200" b="1">
              <a:solidFill>
                <a:srgbClr val="000000"/>
              </a:solidFill>
              <a:latin typeface="Constantia" pitchFamily="18" charset="0"/>
            </a:endParaRPr>
          </a:p>
        </p:txBody>
      </p:sp>
      <p:sp>
        <p:nvSpPr>
          <p:cNvPr id="134147" name="TextBox 3"/>
          <p:cNvSpPr txBox="1">
            <a:spLocks noChangeArrowheads="1"/>
          </p:cNvSpPr>
          <p:nvPr/>
        </p:nvSpPr>
        <p:spPr bwMode="auto">
          <a:xfrm>
            <a:off x="1331913" y="5445125"/>
            <a:ext cx="6408737" cy="461963"/>
          </a:xfrm>
          <a:prstGeom prst="rect">
            <a:avLst/>
          </a:prstGeom>
          <a:noFill/>
          <a:ln w="9525">
            <a:noFill/>
            <a:miter lim="800000"/>
            <a:headEnd/>
            <a:tailEnd/>
          </a:ln>
        </p:spPr>
        <p:txBody>
          <a:bodyPr>
            <a:spAutoFit/>
          </a:bodyPr>
          <a:lstStyle/>
          <a:p>
            <a:pPr algn="ctr"/>
            <a:r>
              <a:rPr lang="uk-UA" sz="2400" b="1">
                <a:solidFill>
                  <a:srgbClr val="000000"/>
                </a:solidFill>
                <a:latin typeface="Constantia" pitchFamily="18" charset="0"/>
              </a:rPr>
              <a:t>Гемохроматоз печінки та селезінки</a:t>
            </a:r>
            <a:endParaRPr lang="ru-RU" sz="2400" b="1">
              <a:solidFill>
                <a:srgbClr val="000000"/>
              </a:solidFill>
              <a:latin typeface="Constantia"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1592263" y="40147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35170" name="Прямоугольник 3"/>
          <p:cNvSpPr>
            <a:spLocks noChangeArrowheads="1"/>
          </p:cNvSpPr>
          <p:nvPr/>
        </p:nvSpPr>
        <p:spPr bwMode="auto">
          <a:xfrm>
            <a:off x="2522538" y="119063"/>
            <a:ext cx="3614737" cy="904875"/>
          </a:xfrm>
          <a:prstGeom prst="rect">
            <a:avLst/>
          </a:prstGeom>
          <a:noFill/>
          <a:ln w="9525">
            <a:noFill/>
            <a:miter lim="800000"/>
            <a:headEnd/>
            <a:tailEnd/>
          </a:ln>
        </p:spPr>
        <p:txBody>
          <a:bodyPr wrap="none">
            <a:spAutoFit/>
          </a:bodyPr>
          <a:lstStyle/>
          <a:p>
            <a:pPr algn="ctr">
              <a:lnSpc>
                <a:spcPct val="150000"/>
              </a:lnSpc>
            </a:pPr>
            <a:r>
              <a:rPr lang="uk-UA" sz="4000">
                <a:latin typeface="Times New Roman" pitchFamily="18" charset="0"/>
                <a:cs typeface="Times New Roman" pitchFamily="18" charset="0"/>
              </a:rPr>
              <a:t>Фенілкетонурія</a:t>
            </a:r>
            <a:endParaRPr lang="uk-UA" sz="4000" b="1">
              <a:latin typeface="Times New Roman" pitchFamily="18" charset="0"/>
              <a:cs typeface="Times New Roman" pitchFamily="18" charset="0"/>
            </a:endParaRPr>
          </a:p>
        </p:txBody>
      </p:sp>
      <p:sp>
        <p:nvSpPr>
          <p:cNvPr id="135171" name="Rectangle 2"/>
          <p:cNvSpPr>
            <a:spLocks noChangeArrowheads="1"/>
          </p:cNvSpPr>
          <p:nvPr/>
        </p:nvSpPr>
        <p:spPr bwMode="auto">
          <a:xfrm>
            <a:off x="1754188" y="2006600"/>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35172" name="Прямоугольник 6"/>
          <p:cNvSpPr>
            <a:spLocks noChangeArrowheads="1"/>
          </p:cNvSpPr>
          <p:nvPr/>
        </p:nvSpPr>
        <p:spPr bwMode="auto">
          <a:xfrm>
            <a:off x="80963" y="995363"/>
            <a:ext cx="9063037" cy="5310187"/>
          </a:xfrm>
          <a:prstGeom prst="rect">
            <a:avLst/>
          </a:prstGeom>
          <a:noFill/>
          <a:ln w="9525">
            <a:noFill/>
            <a:miter lim="800000"/>
            <a:headEnd/>
            <a:tailEnd/>
          </a:ln>
        </p:spPr>
        <p:txBody>
          <a:bodyPr>
            <a:spAutoFit/>
          </a:bodyPr>
          <a:lstStyle/>
          <a:p>
            <a:pPr marL="50800" indent="215900" algn="just"/>
            <a:r>
              <a:rPr lang="uk-UA">
                <a:latin typeface="Times New Roman" pitchFamily="18" charset="0"/>
                <a:cs typeface="Times New Roman" pitchFamily="18" charset="0"/>
              </a:rPr>
              <a:t>Фенілкетонурія (ФКУ) — найпоширеніша серед АР-захворювань. Частота, з якою трапляється у світі ця хвороба, варіює в межах 1:2000—1:25 000. Середня частота в Європі — 1:7800, а в АР Крим — 1:5000 — 1:6000. Уперше описав ФКУ в Японії та Фінляндії лікар І. Феллінг (1934). Понад 1 % людей слов’янського походження є носіями мутантного гена. Хвороба майже не трапляється серед євреїв та негрів.</a:t>
            </a:r>
          </a:p>
          <a:p>
            <a:pPr marL="50800" indent="215900" algn="just"/>
            <a:r>
              <a:rPr lang="uk-UA">
                <a:latin typeface="Times New Roman" pitchFamily="18" charset="0"/>
                <a:cs typeface="Times New Roman" pitchFamily="18" charset="0"/>
              </a:rPr>
              <a:t>ФКУ — захворювання, зумовлене природженим дефектом фенілаланінгідроксилази, внаслідок чого амінокислота фенілаланін не може пройти процес перетворення: тирозин — тироксин — меланін і адреналін. Фенілаланін накопичується в рідинах організму, в яких утворюються кетонокислоти. Вони накопичуються в організмі й стають токсичними продуктами для нервової системи, особливо для клітин мозку та його кори. Усе це спричинює затримку розвитку головного мозку, а також руйнування його клітин. У дитини розвивається тяжкий ступінь розумової відсталості (схема 26).</a:t>
            </a:r>
          </a:p>
          <a:p>
            <a:pPr marL="50800" indent="215900" algn="just"/>
            <a:r>
              <a:rPr lang="uk-UA">
                <a:latin typeface="Times New Roman" pitchFamily="18" charset="0"/>
                <a:cs typeface="Times New Roman" pitchFamily="18" charset="0"/>
              </a:rPr>
              <a:t>Недостатність тирозину призводить до зменшення утворення адреналіну і меланіну, тому в разі такого захворювання спостерігаються депігментація волосся, райдужки. У людей з таким захворюванням світла шкіра, світле волосся й блакитні очі (фенотипно — блакитноокі блондини). Хвороба розвивається повільно й підступно. Дитина з ФКУ народжується здоровою. Це пояснюється тим, що відбувається вирівнювання ензимопатичного дефіциту в період внутрішньоутробного життя через ензими матері, які проникають крізь плаценту.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Рисунок 1" descr="C:\Users\user\AppData\Local\Temp\FineReader11\media\image16.jpeg"/>
          <p:cNvPicPr>
            <a:picLocks noChangeAspect="1" noChangeArrowheads="1"/>
          </p:cNvPicPr>
          <p:nvPr/>
        </p:nvPicPr>
        <p:blipFill>
          <a:blip r:embed="rId2" cstate="print"/>
          <a:srcRect/>
          <a:stretch>
            <a:fillRect/>
          </a:stretch>
        </p:blipFill>
        <p:spPr bwMode="auto">
          <a:xfrm>
            <a:off x="390525" y="1443038"/>
            <a:ext cx="6683375" cy="4298950"/>
          </a:xfrm>
          <a:prstGeom prst="rect">
            <a:avLst/>
          </a:prstGeom>
          <a:noFill/>
          <a:ln w="9525">
            <a:noFill/>
            <a:miter lim="800000"/>
            <a:headEnd/>
            <a:tailEnd/>
          </a:ln>
        </p:spPr>
      </p:pic>
      <p:sp>
        <p:nvSpPr>
          <p:cNvPr id="3" name="Прямоугольник 2"/>
          <p:cNvSpPr/>
          <p:nvPr/>
        </p:nvSpPr>
        <p:spPr>
          <a:xfrm>
            <a:off x="1546225" y="219075"/>
            <a:ext cx="5172075" cy="646113"/>
          </a:xfrm>
          <a:prstGeom prst="rect">
            <a:avLst/>
          </a:prstGeom>
        </p:spPr>
        <p:txBody>
          <a:bodyPr wrap="none">
            <a:spAutoFit/>
          </a:bodyPr>
          <a:lstStyle/>
          <a:p>
            <a:pPr fontAlgn="auto">
              <a:spcBef>
                <a:spcPts val="0"/>
              </a:spcBef>
              <a:spcAft>
                <a:spcPts val="0"/>
              </a:spcAft>
              <a:defRPr/>
            </a:pPr>
            <a:r>
              <a:rPr lang="uk-UA" sz="3600" spc="-1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Патогенез </a:t>
            </a:r>
            <a:r>
              <a:rPr lang="uk-UA" sz="3600" spc="-1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фенілкетонурії</a:t>
            </a:r>
            <a:endParaRPr lang="uk-UA" sz="3600" dirty="0">
              <a:latin typeface="+mn-lt"/>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Прямоугольник 1"/>
          <p:cNvSpPr>
            <a:spLocks noChangeArrowheads="1"/>
          </p:cNvSpPr>
          <p:nvPr/>
        </p:nvSpPr>
        <p:spPr bwMode="auto">
          <a:xfrm>
            <a:off x="220663" y="161925"/>
            <a:ext cx="8923337" cy="6797675"/>
          </a:xfrm>
          <a:prstGeom prst="rect">
            <a:avLst/>
          </a:prstGeom>
          <a:noFill/>
          <a:ln w="9525">
            <a:noFill/>
            <a:miter lim="800000"/>
            <a:headEnd/>
            <a:tailEnd/>
          </a:ln>
        </p:spPr>
        <p:txBody>
          <a:bodyPr>
            <a:spAutoFit/>
          </a:bodyPr>
          <a:lstStyle/>
          <a:p>
            <a:r>
              <a:rPr lang="uk-UA" sz="2000">
                <a:latin typeface="Times New Roman" pitchFamily="18" charset="0"/>
                <a:cs typeface="Times New Roman" pitchFamily="18" charset="0"/>
              </a:rPr>
              <a:t>Але з перших тижнів життя в новонародженого </a:t>
            </a:r>
            <a:r>
              <a:rPr lang="uk-UA" sz="2000">
                <a:solidFill>
                  <a:srgbClr val="000000"/>
                </a:solidFill>
                <a:latin typeface="Times New Roman" pitchFamily="18" charset="0"/>
                <a:ea typeface="Courier New" pitchFamily="49" charset="0"/>
                <a:cs typeface="Times New Roman" pitchFamily="18" charset="0"/>
              </a:rPr>
              <a:t>розвиваються клінічні ознаки неврологічної патології: підвищена збудливість, посилені сухожилкові рефлекси, гіпертонус м’язів, тремтіння, судомні напади у вигляді кивків, диспепсія, зміни шкіри за типом екземи.</a:t>
            </a:r>
          </a:p>
          <a:p>
            <a:pPr algn="just"/>
            <a:r>
              <a:rPr lang="uk-UA" sz="2000">
                <a:latin typeface="Times New Roman" pitchFamily="18" charset="0"/>
                <a:cs typeface="Times New Roman" pitchFamily="18" charset="0"/>
              </a:rPr>
              <a:t>Таким чином, особливо важливе зна­чення має рання діагностика ФКУ і відповідне лікування суворою дієтою (всі продукти не повинні містити фенілаланіну).</a:t>
            </a:r>
          </a:p>
          <a:p>
            <a:pPr algn="just"/>
            <a:r>
              <a:rPr lang="uk-UA" sz="2000">
                <a:latin typeface="Times New Roman" pitchFamily="18" charset="0"/>
                <a:cs typeface="Times New Roman" pitchFamily="18" charset="0"/>
              </a:rPr>
              <a:t>Діагностика ФКУ: проведення тесту Гатрі в пологовому будинку дає змогу перевірити майже всіх новонароджених. Але деяких дітей не встигають обстежити, оскільки вони раніше 4-ї доби життя потрапляють до інших відділень, а іноді їх з різних причин виписують без обстеження.</a:t>
            </a:r>
          </a:p>
          <a:p>
            <a:pPr algn="just"/>
            <a:r>
              <a:rPr lang="uk-UA" sz="2000">
                <a:latin typeface="Times New Roman" pitchFamily="18" charset="0"/>
                <a:cs typeface="Times New Roman" pitchFamily="18" charset="0"/>
              </a:rPr>
              <a:t>Щоб не пропустити виявлення хвороби, медичні працівники повинні попереджати всіх батьків новонароджених про можливі наслідки непроходження тесту на ФКУ. Для цього потрібно обов’язково перевірити, чи є на обмінній карті позначка про аналіз крові на ФКУ. Якщо її немає, необхідно терміново здати кров дитини на аналіз.</a:t>
            </a:r>
          </a:p>
          <a:p>
            <a:pPr algn="just"/>
            <a:r>
              <a:rPr lang="uk-UA" sz="2000">
                <a:latin typeface="Times New Roman" pitchFamily="18" charset="0"/>
                <a:cs typeface="Times New Roman" pitchFamily="18" charset="0"/>
              </a:rPr>
              <a:t>У разі класичної ФКУ з першого тижня життя різко підвищується рівень фенілаланіну в сироватці крові.</a:t>
            </a:r>
          </a:p>
          <a:p>
            <a:pPr algn="just"/>
            <a:r>
              <a:rPr lang="uk-UA" altLang="uk-UA" sz="2000">
                <a:solidFill>
                  <a:srgbClr val="000000"/>
                </a:solidFill>
                <a:latin typeface="Times New Roman" pitchFamily="18" charset="0"/>
                <a:cs typeface="Courier New" pitchFamily="49" charset="0"/>
              </a:rPr>
              <a:t>Для діагностики ФКУ застосовують сучасний, екологічно чистий, кількісний флюорометричний метод на приладі “Флюороскан-2”. За допомогою цього методу проводять контроль за лікуванням ФКУ.</a:t>
            </a:r>
            <a:r>
              <a:rPr lang="uk-UA" altLang="uk-UA" sz="2000">
                <a:latin typeface="Times New Roman" pitchFamily="18" charset="0"/>
                <a:cs typeface="Times New Roman" pitchFamily="18" charset="0"/>
              </a:rPr>
              <a:t> </a:t>
            </a:r>
            <a:endParaRPr lang="uk-UA" sz="2000">
              <a:latin typeface="Constantia"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2509838" y="1836738"/>
            <a:ext cx="184150" cy="647700"/>
          </a:xfrm>
          <a:prstGeom prst="rect">
            <a:avLst/>
          </a:prstGeom>
          <a:solidFill>
            <a:srgbClr val="FFFFFF"/>
          </a:solid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38242" name="Прямоугольник 4"/>
          <p:cNvSpPr>
            <a:spLocks noChangeArrowheads="1"/>
          </p:cNvSpPr>
          <p:nvPr/>
        </p:nvSpPr>
        <p:spPr bwMode="auto">
          <a:xfrm>
            <a:off x="0" y="569913"/>
            <a:ext cx="9050338" cy="5953125"/>
          </a:xfrm>
          <a:prstGeom prst="rect">
            <a:avLst/>
          </a:prstGeom>
          <a:noFill/>
          <a:ln w="9525">
            <a:noFill/>
            <a:miter lim="800000"/>
            <a:headEnd/>
            <a:tailEnd/>
          </a:ln>
        </p:spPr>
        <p:txBody>
          <a:bodyPr>
            <a:spAutoFit/>
          </a:bodyPr>
          <a:lstStyle/>
          <a:p>
            <a:pPr marL="12700" indent="215900" algn="just"/>
            <a:r>
              <a:rPr lang="uk-UA" sz="2000">
                <a:latin typeface="Times New Roman" pitchFamily="18" charset="0"/>
                <a:cs typeface="Times New Roman" pitchFamily="18" charset="0"/>
              </a:rPr>
              <a:t>Основне завдання лікування захворювання — не допустити розумової та фізичної неповноцінності дитини. Тому найголовнішим у лікуванні ФКУ є принцип гомеостатичності дієтотерапії. Вміст фенілаланіну в їжі має бути не більшим ніж 21 % вікової фізіоло­гічної норми. Ця норма дає змогу запобігти як патологічному прояву хвороби, так і порушенням фізичного розвитку.</a:t>
            </a:r>
          </a:p>
          <a:p>
            <a:pPr marL="12700" indent="215900" algn="just"/>
            <a:r>
              <a:rPr lang="uk-UA" sz="2000">
                <a:latin typeface="Times New Roman" pitchFamily="18" charset="0"/>
                <a:cs typeface="Times New Roman" pitchFamily="18" charset="0"/>
              </a:rPr>
              <a:t>У дітей з раннім виявленням і вчасно розпочатим лікуванням хвороби прогнози сприятливі. Розумовий і фізичний розвиток таких дітей упродовж усього періоду лікування залишається нормальним. Без проведення дієтотерапії в 100 % випадків розвивається тяжка розумова відсталість, ідіотія. На думку одних вчених, припиняти лікування можна у віці 4-6 років. Це безпечно і не викликає побоювань щодо подальшого нормального розвитку дитини. Інші вважають, що припиняти лікування в дошкільному віці передчасно, оскільки це може спричинити психічну деградацію пацієнтів.</a:t>
            </a:r>
          </a:p>
          <a:p>
            <a:pPr marL="12700" indent="215900" algn="just"/>
            <a:r>
              <a:rPr lang="uk-UA" sz="2000">
                <a:latin typeface="Times New Roman" pitchFamily="18" charset="0"/>
                <a:cs typeface="Times New Roman" pitchFamily="18" charset="0"/>
              </a:rPr>
              <a:t>Лікування хворих з незворотними ушкодженнями центральної системи — неможливе й неефективне.</a:t>
            </a:r>
          </a:p>
          <a:p>
            <a:pPr marL="12700" indent="215900" algn="just"/>
            <a:r>
              <a:rPr lang="uk-UA" altLang="uk-UA" sz="2000">
                <a:solidFill>
                  <a:srgbClr val="000000"/>
                </a:solidFill>
                <a:latin typeface="Times New Roman" pitchFamily="18" charset="0"/>
                <a:ea typeface="Courier New" pitchFamily="49" charset="0"/>
                <a:cs typeface="Times New Roman" pitchFamily="18" charset="0"/>
              </a:rPr>
              <a:t>Близькими до ФКУ є інші захворювання, зумовлені порушеннями обміну фенілаланіну. Це — алкаптонурія, альбінізм</a:t>
            </a:r>
            <a:r>
              <a:rPr lang="uk-UA" altLang="uk-UA" sz="2000">
                <a:latin typeface="Times New Roman" pitchFamily="18" charset="0"/>
                <a:cs typeface="Times New Roman" pitchFamily="18" charset="0"/>
              </a:rPr>
              <a:t> </a:t>
            </a:r>
          </a:p>
          <a:p>
            <a:pPr marL="12700" indent="215900" algn="just">
              <a:lnSpc>
                <a:spcPts val="1175"/>
              </a:lnSpc>
              <a:spcBef>
                <a:spcPts val="1500"/>
              </a:spcBef>
            </a:pPr>
            <a:endParaRPr lang="uk-UA" sz="800">
              <a:latin typeface="Times New Roman" pitchFamily="18" charset="0"/>
              <a:cs typeface="Times New Roman" pitchFamily="18" charset="0"/>
            </a:endParaRPr>
          </a:p>
          <a:p>
            <a:pPr marL="12700" indent="215900" algn="just">
              <a:lnSpc>
                <a:spcPts val="1175"/>
              </a:lnSpc>
              <a:spcBef>
                <a:spcPts val="1500"/>
              </a:spcBef>
            </a:pPr>
            <a:endParaRPr lang="uk-UA" sz="800">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Рисунок 1" descr="254.jpg"/>
          <p:cNvPicPr>
            <a:picLocks noChangeAspect="1"/>
          </p:cNvPicPr>
          <p:nvPr/>
        </p:nvPicPr>
        <p:blipFill>
          <a:blip r:embed="rId2" cstate="print"/>
          <a:srcRect/>
          <a:stretch>
            <a:fillRect/>
          </a:stretch>
        </p:blipFill>
        <p:spPr bwMode="auto">
          <a:xfrm>
            <a:off x="3671888" y="0"/>
            <a:ext cx="5472112" cy="4413250"/>
          </a:xfrm>
          <a:prstGeom prst="rect">
            <a:avLst/>
          </a:prstGeom>
          <a:noFill/>
          <a:ln w="9525">
            <a:noFill/>
            <a:miter lim="800000"/>
            <a:headEnd/>
            <a:tailEnd/>
          </a:ln>
        </p:spPr>
      </p:pic>
      <p:pic>
        <p:nvPicPr>
          <p:cNvPr id="139266" name="Рисунок 2" descr="img2.jpg"/>
          <p:cNvPicPr>
            <a:picLocks noChangeAspect="1"/>
          </p:cNvPicPr>
          <p:nvPr/>
        </p:nvPicPr>
        <p:blipFill>
          <a:blip r:embed="rId3" cstate="print"/>
          <a:srcRect/>
          <a:stretch>
            <a:fillRect/>
          </a:stretch>
        </p:blipFill>
        <p:spPr bwMode="auto">
          <a:xfrm>
            <a:off x="0" y="1916113"/>
            <a:ext cx="5724525" cy="4941887"/>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Рисунок 1" descr="diagnostika-fenilketonurii.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2"/>
          <p:cNvSpPr txBox="1">
            <a:spLocks noChangeArrowheads="1"/>
          </p:cNvSpPr>
          <p:nvPr/>
        </p:nvSpPr>
        <p:spPr bwMode="auto">
          <a:xfrm>
            <a:off x="684213" y="692150"/>
            <a:ext cx="7559675" cy="2308225"/>
          </a:xfrm>
          <a:prstGeom prst="rect">
            <a:avLst/>
          </a:prstGeom>
          <a:noFill/>
          <a:ln w="9525">
            <a:noFill/>
            <a:miter lim="800000"/>
            <a:headEnd/>
            <a:tailEnd/>
          </a:ln>
        </p:spPr>
        <p:txBody>
          <a:bodyPr>
            <a:spAutoFit/>
          </a:bodyPr>
          <a:lstStyle/>
          <a:p>
            <a:pPr algn="ctr"/>
            <a:r>
              <a:rPr lang="uk-UA" sz="2400" b="1">
                <a:solidFill>
                  <a:srgbClr val="C00000"/>
                </a:solidFill>
                <a:latin typeface="Constantia" pitchFamily="18" charset="0"/>
              </a:rPr>
              <a:t>Хвороба пов</a:t>
            </a:r>
            <a:r>
              <a:rPr lang="en-US" sz="2400" b="1">
                <a:solidFill>
                  <a:srgbClr val="C00000"/>
                </a:solidFill>
                <a:latin typeface="Constantia" pitchFamily="18" charset="0"/>
              </a:rPr>
              <a:t>’</a:t>
            </a:r>
            <a:r>
              <a:rPr lang="uk-UA" sz="2400" b="1">
                <a:solidFill>
                  <a:srgbClr val="C00000"/>
                </a:solidFill>
                <a:latin typeface="Constantia" pitchFamily="18" charset="0"/>
              </a:rPr>
              <a:t>язана із значним порушенням обміну амінокислоти фенілаланіну ,яка у здорової дитини під впливом ферменту фенілаланінгідроксилази перетворюється в тирозин,а остання – в тироксин,меланін,адреналін</a:t>
            </a:r>
            <a:endParaRPr lang="ru-RU" sz="2400" b="1">
              <a:solidFill>
                <a:srgbClr val="C00000"/>
              </a:solidFill>
              <a:latin typeface="Constantia" pitchFamily="18" charset="0"/>
            </a:endParaRPr>
          </a:p>
        </p:txBody>
      </p:sp>
      <p:pic>
        <p:nvPicPr>
          <p:cNvPr id="141314" name="Рисунок 3" descr="1421590558_fenilketonuriya-2.jpg"/>
          <p:cNvPicPr>
            <a:picLocks noChangeAspect="1"/>
          </p:cNvPicPr>
          <p:nvPr/>
        </p:nvPicPr>
        <p:blipFill>
          <a:blip r:embed="rId2" cstate="print"/>
          <a:srcRect/>
          <a:stretch>
            <a:fillRect/>
          </a:stretch>
        </p:blipFill>
        <p:spPr bwMode="auto">
          <a:xfrm>
            <a:off x="2195513" y="3003550"/>
            <a:ext cx="4248150" cy="38544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Прямоугольник 8"/>
          <p:cNvSpPr>
            <a:spLocks noChangeArrowheads="1"/>
          </p:cNvSpPr>
          <p:nvPr/>
        </p:nvSpPr>
        <p:spPr bwMode="auto">
          <a:xfrm>
            <a:off x="3571875" y="165100"/>
            <a:ext cx="2293938" cy="457200"/>
          </a:xfrm>
          <a:prstGeom prst="rect">
            <a:avLst/>
          </a:prstGeom>
          <a:noFill/>
          <a:ln w="9525">
            <a:noFill/>
            <a:miter lim="800000"/>
            <a:headEnd/>
            <a:tailEnd/>
          </a:ln>
        </p:spPr>
        <p:txBody>
          <a:bodyPr wrap="none">
            <a:spAutoFit/>
          </a:bodyPr>
          <a:lstStyle/>
          <a:p>
            <a:r>
              <a:rPr lang="uk-UA" sz="2400" b="1">
                <a:latin typeface="Times New Roman" pitchFamily="18" charset="0"/>
                <a:cs typeface="Times New Roman" pitchFamily="18" charset="0"/>
              </a:rPr>
              <a:t>3. МУТАГЕНИ</a:t>
            </a:r>
          </a:p>
        </p:txBody>
      </p:sp>
      <p:sp>
        <p:nvSpPr>
          <p:cNvPr id="66562" name="Прямоугольник 9"/>
          <p:cNvSpPr>
            <a:spLocks noChangeArrowheads="1"/>
          </p:cNvSpPr>
          <p:nvPr/>
        </p:nvSpPr>
        <p:spPr bwMode="auto">
          <a:xfrm>
            <a:off x="0" y="468313"/>
            <a:ext cx="8686800" cy="6950075"/>
          </a:xfrm>
          <a:prstGeom prst="rect">
            <a:avLst/>
          </a:prstGeom>
          <a:noFill/>
          <a:ln w="9525">
            <a:noFill/>
            <a:miter lim="800000"/>
            <a:headEnd/>
            <a:tailEnd/>
          </a:ln>
        </p:spPr>
        <p:txBody>
          <a:bodyPr>
            <a:spAutoFit/>
          </a:bodyPr>
          <a:lstStyle/>
          <a:p>
            <a:pPr>
              <a:lnSpc>
                <a:spcPct val="150000"/>
              </a:lnSpc>
            </a:pPr>
            <a:r>
              <a:rPr lang="uk-UA" sz="2000" i="1">
                <a:solidFill>
                  <a:srgbClr val="000000"/>
                </a:solidFill>
                <a:latin typeface="Times New Roman" pitchFamily="18" charset="0"/>
                <a:ea typeface="Arial Unicode MS" pitchFamily="34" charset="-128"/>
                <a:cs typeface="Times New Roman" pitchFamily="18" charset="0"/>
              </a:rPr>
              <a:t>Мутагени</a:t>
            </a:r>
            <a:r>
              <a:rPr lang="uk-UA" sz="2000">
                <a:solidFill>
                  <a:srgbClr val="000000"/>
                </a:solidFill>
                <a:latin typeface="Times New Roman" pitchFamily="18" charset="0"/>
                <a:ea typeface="Arial Unicode MS" pitchFamily="34" charset="-128"/>
                <a:cs typeface="Times New Roman" pitchFamily="18" charset="0"/>
              </a:rPr>
              <a:t> — це чинники фізичного, хімічного та біологічного походження, які спричинюють мутації. Мутагени підсилюють інтенсивність природної мутації в десятки і сотні разів. Спільні властивості мутагенів: 1) універсальність (спричинюють мутації в усіх живих організмів); 2) неспрямованість дії; 3) відсутність нижнього порога мутагенного ефекту.</a:t>
            </a:r>
          </a:p>
          <a:p>
            <a:pPr>
              <a:lnSpc>
                <a:spcPct val="150000"/>
              </a:lnSpc>
            </a:pPr>
            <a:r>
              <a:rPr lang="uk-UA" sz="2000">
                <a:latin typeface="Times New Roman" pitchFamily="18" charset="0"/>
                <a:ea typeface="Arial Unicode MS" pitchFamily="34" charset="-128"/>
                <a:cs typeface="Times New Roman" pitchFamily="18" charset="0"/>
              </a:rPr>
              <a:t>Мінімальна кількість ДНК, здатна змінюватись і при цьому зумовлювати перебудову ознаки, називається мутоном. Мутон відповідає одній парі комплементарних нуклеотидів ДНК.</a:t>
            </a:r>
          </a:p>
          <a:p>
            <a:pPr>
              <a:lnSpc>
                <a:spcPct val="150000"/>
              </a:lnSpc>
            </a:pPr>
            <a:r>
              <a:rPr lang="uk-UA" sz="2000">
                <a:latin typeface="Times New Roman" pitchFamily="18" charset="0"/>
                <a:ea typeface="Arial Unicode MS" pitchFamily="34" charset="-128"/>
                <a:cs typeface="Times New Roman" pitchFamily="18" charset="0"/>
              </a:rPr>
              <a:t>Близько 90 </a:t>
            </a:r>
            <a:r>
              <a:rPr lang="uk-UA" sz="2000" i="1">
                <a:latin typeface="Times New Roman" pitchFamily="18" charset="0"/>
                <a:ea typeface="Arial Unicode MS" pitchFamily="34" charset="-128"/>
                <a:cs typeface="Times New Roman" pitchFamily="18" charset="0"/>
              </a:rPr>
              <a:t>%</a:t>
            </a:r>
            <a:r>
              <a:rPr lang="uk-UA" sz="2000">
                <a:latin typeface="Times New Roman" pitchFamily="18" charset="0"/>
                <a:ea typeface="Arial Unicode MS" pitchFamily="34" charset="-128"/>
                <a:cs typeface="Times New Roman" pitchFamily="18" charset="0"/>
              </a:rPr>
              <a:t> мутагенів є канцерогенами (здатні спричинювати злоякісні пухлини, саркому тощо).</a:t>
            </a:r>
          </a:p>
          <a:p>
            <a:pPr>
              <a:lnSpc>
                <a:spcPct val="150000"/>
              </a:lnSpc>
            </a:pPr>
            <a:r>
              <a:rPr lang="uk-UA" sz="2000" b="1">
                <a:latin typeface="Times New Roman" pitchFamily="18" charset="0"/>
                <a:ea typeface="Arial Unicode MS" pitchFamily="34" charset="-128"/>
                <a:cs typeface="Times New Roman" pitchFamily="18" charset="0"/>
              </a:rPr>
              <a:t>Фізичні мутагени.</a:t>
            </a:r>
            <a:r>
              <a:rPr lang="uk-UA" sz="2000">
                <a:latin typeface="Times New Roman" pitchFamily="18" charset="0"/>
                <a:ea typeface="Arial Unicode MS" pitchFamily="34" charset="-128"/>
                <a:cs typeface="Times New Roman" pitchFamily="18" charset="0"/>
              </a:rPr>
              <a:t> Найактивнішими мутагенами є йонізуюче випромінювання (йонізуюча радіація) та ультрафіолетові промені (УФ- промені).</a:t>
            </a:r>
          </a:p>
          <a:p>
            <a:pPr>
              <a:lnSpc>
                <a:spcPct val="150000"/>
              </a:lnSpc>
            </a:pPr>
            <a:endParaRPr lang="uk-UA" sz="2000">
              <a:latin typeface="Times New Roman" pitchFamily="18" charset="0"/>
              <a:ea typeface="Arial Unicode MS" pitchFamily="34" charset="-128"/>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Рисунок 2" descr="image15111220.jpg"/>
          <p:cNvPicPr>
            <a:picLocks noChangeAspect="1"/>
          </p:cNvPicPr>
          <p:nvPr/>
        </p:nvPicPr>
        <p:blipFill>
          <a:blip r:embed="rId2" cstate="print"/>
          <a:srcRect/>
          <a:stretch>
            <a:fillRect/>
          </a:stretch>
        </p:blipFill>
        <p:spPr bwMode="auto">
          <a:xfrm>
            <a:off x="323850" y="333375"/>
            <a:ext cx="2879725" cy="3840163"/>
          </a:xfrm>
          <a:prstGeom prst="rect">
            <a:avLst/>
          </a:prstGeom>
          <a:noFill/>
          <a:ln w="9525">
            <a:noFill/>
            <a:miter lim="800000"/>
            <a:headEnd/>
            <a:tailEnd/>
          </a:ln>
        </p:spPr>
      </p:pic>
      <p:pic>
        <p:nvPicPr>
          <p:cNvPr id="142338" name="Рисунок 3" descr="Fenilketonuriya.jpg"/>
          <p:cNvPicPr>
            <a:picLocks noChangeAspect="1"/>
          </p:cNvPicPr>
          <p:nvPr/>
        </p:nvPicPr>
        <p:blipFill>
          <a:blip r:embed="rId3" cstate="print"/>
          <a:srcRect/>
          <a:stretch>
            <a:fillRect/>
          </a:stretch>
        </p:blipFill>
        <p:spPr bwMode="auto">
          <a:xfrm>
            <a:off x="3760788" y="260350"/>
            <a:ext cx="5383212" cy="3816350"/>
          </a:xfrm>
          <a:prstGeom prst="rect">
            <a:avLst/>
          </a:prstGeom>
          <a:noFill/>
          <a:ln w="9525">
            <a:noFill/>
            <a:miter lim="800000"/>
            <a:headEnd/>
            <a:tailEnd/>
          </a:ln>
        </p:spPr>
      </p:pic>
      <p:pic>
        <p:nvPicPr>
          <p:cNvPr id="5" name="Рисунок 4" descr="images (1).jpg"/>
          <p:cNvPicPr>
            <a:picLocks noChangeAspect="1"/>
          </p:cNvPicPr>
          <p:nvPr/>
        </p:nvPicPr>
        <p:blipFill>
          <a:blip r:embed="rId4" cstate="print"/>
          <a:stretch>
            <a:fillRect/>
          </a:stretch>
        </p:blipFill>
        <p:spPr>
          <a:xfrm>
            <a:off x="2195736" y="4172789"/>
            <a:ext cx="4392488" cy="2685211"/>
          </a:xfrm>
          <a:prstGeom prst="rect">
            <a:avLst/>
          </a:prstGeom>
          <a:ln>
            <a:noFill/>
          </a:ln>
          <a:effectLst>
            <a:softEdge rad="1125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ChangeArrowheads="1"/>
          </p:cNvSpPr>
          <p:nvPr/>
        </p:nvSpPr>
        <p:spPr bwMode="auto">
          <a:xfrm>
            <a:off x="2509838"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4" name="Прямоугольник 3"/>
          <p:cNvSpPr/>
          <p:nvPr/>
        </p:nvSpPr>
        <p:spPr>
          <a:xfrm>
            <a:off x="2955925" y="347663"/>
            <a:ext cx="2451100" cy="284162"/>
          </a:xfrm>
          <a:prstGeom prst="rect">
            <a:avLst/>
          </a:prstGeom>
        </p:spPr>
        <p:txBody>
          <a:bodyPr wrap="none">
            <a:spAutoFit/>
          </a:bodyPr>
          <a:lstStyle/>
          <a:p>
            <a:pPr algn="ctr" fontAlgn="auto">
              <a:lnSpc>
                <a:spcPts val="950"/>
              </a:lnSpc>
              <a:spcBef>
                <a:spcPts val="0"/>
              </a:spcBef>
              <a:spcAft>
                <a:spcPts val="260"/>
              </a:spcAft>
              <a:defRPr/>
            </a:pPr>
            <a:r>
              <a:rPr lang="uk-UA" sz="3200" spc="-10" dirty="0" err="1">
                <a:latin typeface="Times New Roman" panose="02020603050405020304" pitchFamily="18" charset="0"/>
                <a:cs typeface="Times New Roman" panose="02020603050405020304" pitchFamily="18" charset="0"/>
              </a:rPr>
              <a:t>Галактоземія</a:t>
            </a:r>
            <a:endParaRPr lang="uk-UA" sz="3200" spc="-10" dirty="0">
              <a:latin typeface="Times New Roman" panose="02020603050405020304" pitchFamily="18" charset="0"/>
              <a:cs typeface="Times New Roman" panose="02020603050405020304" pitchFamily="18" charset="0"/>
            </a:endParaRPr>
          </a:p>
        </p:txBody>
      </p:sp>
      <p:sp>
        <p:nvSpPr>
          <p:cNvPr id="143363" name="Прямоугольник 4"/>
          <p:cNvSpPr>
            <a:spLocks noChangeArrowheads="1"/>
          </p:cNvSpPr>
          <p:nvPr/>
        </p:nvSpPr>
        <p:spPr bwMode="auto">
          <a:xfrm>
            <a:off x="227013" y="860425"/>
            <a:ext cx="8150225" cy="5883275"/>
          </a:xfrm>
          <a:prstGeom prst="rect">
            <a:avLst/>
          </a:prstGeom>
          <a:noFill/>
          <a:ln w="9525">
            <a:noFill/>
            <a:miter lim="800000"/>
            <a:headEnd/>
            <a:tailEnd/>
          </a:ln>
        </p:spPr>
        <p:txBody>
          <a:bodyPr>
            <a:spAutoFit/>
          </a:bodyPr>
          <a:lstStyle/>
          <a:p>
            <a:pPr marL="12700" indent="215900" algn="just"/>
            <a:r>
              <a:rPr lang="uk-UA" sz="2000">
                <a:latin typeface="Times New Roman" pitchFamily="18" charset="0"/>
                <a:cs typeface="Times New Roman" pitchFamily="18" charset="0"/>
              </a:rPr>
              <a:t>Це досить рідкісне моногенне захворювання за АР-типом (1:30 000—1:180 000). Галактоземія пов’язана з непереносимістю новонародженими грудного молока. Під час вигодовування в дитини порушується обмін молочного цукру галактози. У нормі галактоза за допомогою ферменту галактозо-1-фосфат-уридинтрансферази перетворюється в організмі на галактозо-1-фосфат, який потім перетворюється на глюкозо-6-фосфат, що входить до метаболічного циклу глюкози.</a:t>
            </a:r>
          </a:p>
          <a:p>
            <a:pPr marL="12700" indent="215900" algn="just"/>
            <a:r>
              <a:rPr lang="uk-UA" sz="2000">
                <a:latin typeface="Times New Roman" pitchFamily="18" charset="0"/>
                <a:cs typeface="Times New Roman" pitchFamily="18" charset="0"/>
              </a:rPr>
              <a:t>У разі галактоземії, внаслідок мутації гена, в дитини спостерігається недостатність ферменту, що зумовлює накопичення надмірної кількості галактозо-1-фосфату та інших продуктів неповного розпаду лактози, які є токсичними для тканин організму. Новонароджений, який здавався здоровим, втрачає апетит, у нього починаються діарея, здуття живота. Перші симптоми виявляються відразу після першого годування грудним молоком. З’являються блювання, пронос. Зменшується маса тіла, розвиваються жовтяниця, катаракта, гепатомегалія, анемія, мікроцефалія, з’являються кровотечі й геморагії на шкірі, часто бувають судоми, в подальшому — ознаки цирозу печінки й відставання в психічному розвитку.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ChangeArrowheads="1"/>
          </p:cNvSpPr>
          <p:nvPr/>
        </p:nvSpPr>
        <p:spPr bwMode="auto">
          <a:xfrm>
            <a:off x="2505075" y="1836738"/>
            <a:ext cx="184150" cy="647700"/>
          </a:xfrm>
          <a:prstGeom prst="rect">
            <a:avLst/>
          </a:prstGeom>
          <a:solidFill>
            <a:srgbClr val="FFFFFF"/>
          </a:solid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44386" name="Прямоугольник 4"/>
          <p:cNvSpPr>
            <a:spLocks noChangeArrowheads="1"/>
          </p:cNvSpPr>
          <p:nvPr/>
        </p:nvSpPr>
        <p:spPr bwMode="auto">
          <a:xfrm>
            <a:off x="1122363" y="365125"/>
            <a:ext cx="7073900" cy="6492875"/>
          </a:xfrm>
          <a:prstGeom prst="rect">
            <a:avLst/>
          </a:prstGeom>
          <a:noFill/>
          <a:ln w="9525">
            <a:noFill/>
            <a:miter lim="800000"/>
            <a:headEnd/>
            <a:tailEnd/>
          </a:ln>
        </p:spPr>
        <p:txBody>
          <a:bodyPr>
            <a:spAutoFit/>
          </a:bodyPr>
          <a:lstStyle/>
          <a:p>
            <a:pPr marL="12700" algn="just"/>
            <a:r>
              <a:rPr lang="uk-UA" sz="2000">
                <a:latin typeface="Times New Roman" pitchFamily="18" charset="0"/>
                <a:cs typeface="Times New Roman" pitchFamily="18" charset="0"/>
              </a:rPr>
              <a:t>Якщо не буде належного лікування, такі діти вмирають у перші місяці життя. Таким чином, життя цих дітей залежить від ранньої діагностики захворювання.</a:t>
            </a:r>
          </a:p>
          <a:p>
            <a:pPr marL="12700" algn="just"/>
            <a:r>
              <a:rPr lang="uk-UA" sz="2000">
                <a:latin typeface="Times New Roman" pitchFamily="18" charset="0"/>
                <a:cs typeface="Times New Roman" pitchFamily="18" charset="0"/>
              </a:rPr>
              <a:t>Різні типи галактоземії й труднощі біохімічної діагностики ускладнюють своєчасне розпізнавання цієї патології. Найнадійнішими діагностичними методами є виявлення галактози в крові за допомогою хроматографії на папері, а також пряме визначення активності галактозо-1-фосфат-уридинтрансферази в еритроцитах та виявлення галактози в сечі.</a:t>
            </a:r>
          </a:p>
          <a:p>
            <a:pPr marL="12700" algn="just"/>
            <a:r>
              <a:rPr lang="uk-UA" altLang="uk-UA" sz="2000">
                <a:solidFill>
                  <a:srgbClr val="000000"/>
                </a:solidFill>
                <a:latin typeface="Times New Roman" pitchFamily="18" charset="0"/>
                <a:ea typeface="Courier New" pitchFamily="49" charset="0"/>
                <a:cs typeface="Times New Roman" pitchFamily="18" charset="0"/>
              </a:rPr>
              <a:t>Ранню діагностику проводять також на ауксотрофних мікробах</a:t>
            </a:r>
            <a:r>
              <a:rPr lang="uk-UA" altLang="uk-UA" sz="2000">
                <a:solidFill>
                  <a:srgbClr val="000000"/>
                </a:solidFill>
                <a:latin typeface="Times New Roman" pitchFamily="18" charset="0"/>
                <a:cs typeface="Times New Roman" pitchFamily="18" charset="0"/>
              </a:rPr>
              <a:t> (несуть мутацію, яка робить його нездатним до синтезу потрібних речовин)</a:t>
            </a:r>
            <a:r>
              <a:rPr lang="uk-UA" altLang="uk-UA" sz="2000">
                <a:solidFill>
                  <a:srgbClr val="000000"/>
                </a:solidFill>
                <a:latin typeface="Times New Roman" pitchFamily="18" charset="0"/>
                <a:cs typeface="Courier New" pitchFamily="49" charset="0"/>
              </a:rPr>
              <a:t>. Лікують галактоземію спеціальною дієтою (без галактози) або припиняють годувати грудним молоком, замінюючи його білковими гідролізатами, білковими препаратами, які не містять лактози: “Енфаміл”, “Соя”, “Нутраміген”, “Нутрисоя”, “Мимілак-ізоміл”, “Просоял”. Пізніше дають яйця, рослинні жири, соєве молоко, овочеві, м’ясні страви.</a:t>
            </a:r>
            <a:endParaRPr lang="uk-UA" sz="2000">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p:cNvSpPr>
          <p:nvPr>
            <p:ph type="title"/>
          </p:nvPr>
        </p:nvSpPr>
        <p:spPr/>
        <p:txBody>
          <a:bodyPr/>
          <a:lstStyle/>
          <a:p>
            <a:endParaRPr lang="ru-RU" smtClean="0"/>
          </a:p>
        </p:txBody>
      </p:sp>
      <p:sp>
        <p:nvSpPr>
          <p:cNvPr id="145410" name="Rectangle 3"/>
          <p:cNvSpPr>
            <a:spLocks noGrp="1"/>
          </p:cNvSpPr>
          <p:nvPr>
            <p:ph type="body" idx="1"/>
          </p:nvPr>
        </p:nvSpPr>
        <p:spPr/>
        <p:txBody>
          <a:bodyPr/>
          <a:lstStyle/>
          <a:p>
            <a:endParaRPr lang="ru-RU" smtClean="0"/>
          </a:p>
        </p:txBody>
      </p:sp>
      <p:pic>
        <p:nvPicPr>
          <p:cNvPr id="145411" name="Picture 5" descr="Презентація Галактоземія - Docsity"/>
          <p:cNvPicPr>
            <a:picLocks noChangeAspect="1" noChangeArrowheads="1"/>
          </p:cNvPicPr>
          <p:nvPr/>
        </p:nvPicPr>
        <p:blipFill>
          <a:blip r:embed="rId2" cstate="print"/>
          <a:srcRect/>
          <a:stretch>
            <a:fillRect/>
          </a:stretch>
        </p:blipFill>
        <p:spPr bwMode="auto">
          <a:xfrm>
            <a:off x="-492125" y="-711200"/>
            <a:ext cx="14287500" cy="1071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Grp="1"/>
          </p:cNvSpPr>
          <p:nvPr>
            <p:ph type="body" idx="1"/>
          </p:nvPr>
        </p:nvSpPr>
        <p:spPr/>
        <p:txBody>
          <a:bodyPr/>
          <a:lstStyle/>
          <a:p>
            <a:endParaRPr lang="ru-RU" smtClean="0"/>
          </a:p>
        </p:txBody>
      </p:sp>
      <p:pic>
        <p:nvPicPr>
          <p:cNvPr id="146434" name="Picture 5" descr="Биохимическая генетика - online presentation"/>
          <p:cNvPicPr>
            <a:picLocks noChangeAspect="1" noChangeArrowheads="1"/>
          </p:cNvPicPr>
          <p:nvPr/>
        </p:nvPicPr>
        <p:blipFill>
          <a:blip r:embed="rId2" cstate="print"/>
          <a:srcRect/>
          <a:stretch>
            <a:fillRect/>
          </a:stretch>
        </p:blipFill>
        <p:spPr bwMode="auto">
          <a:xfrm>
            <a:off x="0" y="0"/>
            <a:ext cx="9753600" cy="73056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2505075"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4" name="Прямоугольник 3"/>
          <p:cNvSpPr/>
          <p:nvPr/>
        </p:nvSpPr>
        <p:spPr>
          <a:xfrm>
            <a:off x="2703513" y="387350"/>
            <a:ext cx="1663700" cy="584200"/>
          </a:xfrm>
          <a:prstGeom prst="rect">
            <a:avLst/>
          </a:prstGeom>
        </p:spPr>
        <p:txBody>
          <a:bodyPr wrap="none">
            <a:spAutoFit/>
          </a:bodyPr>
          <a:lstStyle/>
          <a:p>
            <a:pPr algn="ctr" fontAlgn="auto">
              <a:spcBef>
                <a:spcPts val="0"/>
              </a:spcBef>
              <a:spcAft>
                <a:spcPts val="0"/>
              </a:spcAft>
              <a:defRPr/>
            </a:pPr>
            <a:r>
              <a:rPr lang="uk-UA" sz="3200" spc="-5" dirty="0" err="1">
                <a:latin typeface="Times New Roman" panose="02020603050405020304" pitchFamily="18" charset="0"/>
                <a:cs typeface="Times New Roman" panose="02020603050405020304" pitchFamily="18" charset="0"/>
              </a:rPr>
              <a:t>Целіакія</a:t>
            </a:r>
            <a:endParaRPr lang="uk-UA" sz="3200" dirty="0">
              <a:latin typeface="Times New Roman" panose="02020603050405020304" pitchFamily="18" charset="0"/>
              <a:cs typeface="Times New Roman" panose="02020603050405020304" pitchFamily="18" charset="0"/>
            </a:endParaRPr>
          </a:p>
        </p:txBody>
      </p:sp>
      <p:sp>
        <p:nvSpPr>
          <p:cNvPr id="147459" name="Прямоугольник 4"/>
          <p:cNvSpPr>
            <a:spLocks noChangeArrowheads="1"/>
          </p:cNvSpPr>
          <p:nvPr/>
        </p:nvSpPr>
        <p:spPr bwMode="auto">
          <a:xfrm>
            <a:off x="374650" y="1539875"/>
            <a:ext cx="7250113" cy="4838700"/>
          </a:xfrm>
          <a:prstGeom prst="rect">
            <a:avLst/>
          </a:prstGeom>
          <a:noFill/>
          <a:ln w="9525">
            <a:noFill/>
            <a:miter lim="800000"/>
            <a:headEnd/>
            <a:tailEnd/>
          </a:ln>
        </p:spPr>
        <p:txBody>
          <a:bodyPr>
            <a:spAutoFit/>
          </a:bodyPr>
          <a:lstStyle/>
          <a:p>
            <a:pPr marL="12700" indent="215900" algn="just"/>
            <a:r>
              <a:rPr lang="uk-UA" sz="2400">
                <a:latin typeface="Times New Roman" pitchFamily="18" charset="0"/>
                <a:cs typeface="Times New Roman" pitchFamily="18" charset="0"/>
              </a:rPr>
              <a:t>Моногенне спадкове захворювання, що трапляється з частотою 1:3000. Пов’язане з деформацією ферментів, які розщеплюють гліадин — частину білка глютену, який входить до складу всіх зернових (пшениці, вівса).</a:t>
            </a:r>
          </a:p>
          <a:p>
            <a:pPr marL="12700" indent="215900" algn="just"/>
            <a:r>
              <a:rPr lang="uk-UA" sz="2400">
                <a:latin typeface="Times New Roman" pitchFamily="18" charset="0"/>
                <a:cs typeface="Times New Roman" pitchFamily="18" charset="0"/>
              </a:rPr>
              <a:t>Захворювання проявляється діареєю, зневодненням організму через порушення функції всмоктування харчових речовин у кишках. Діти стають дратливими, худнуть. Патологія проявляється після введення догодовування у вигляді каш, хліба.</a:t>
            </a:r>
          </a:p>
          <a:p>
            <a:pPr marL="12700" indent="215900" algn="just"/>
            <a:r>
              <a:rPr lang="uk-UA" sz="2400">
                <a:latin typeface="Times New Roman" pitchFamily="18" charset="0"/>
                <a:cs typeface="Times New Roman" pitchFamily="18" charset="0"/>
              </a:rPr>
              <a:t>Уже існують нові сорти зернових, що не містять гліадину, з яких виготовляють продукти для дітей, хворих на целіакію.</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p:cNvSpPr>
          <p:nvPr>
            <p:ph type="title"/>
          </p:nvPr>
        </p:nvSpPr>
        <p:spPr/>
        <p:txBody>
          <a:bodyPr/>
          <a:lstStyle/>
          <a:p>
            <a:endParaRPr lang="ru-RU" smtClean="0"/>
          </a:p>
        </p:txBody>
      </p:sp>
      <p:pic>
        <p:nvPicPr>
          <p:cNvPr id="148482" name="Picture 5" descr="Алгоритм лабораторной диагностики целиакии | Медицинский центр ЛМД"/>
          <p:cNvPicPr>
            <a:picLocks noChangeAspect="1" noChangeArrowheads="1"/>
          </p:cNvPicPr>
          <p:nvPr/>
        </p:nvPicPr>
        <p:blipFill>
          <a:blip r:embed="rId2" cstate="print"/>
          <a:srcRect/>
          <a:stretch>
            <a:fillRect/>
          </a:stretch>
        </p:blipFill>
        <p:spPr bwMode="auto">
          <a:xfrm>
            <a:off x="38100" y="-1054100"/>
            <a:ext cx="9105900" cy="5143500"/>
          </a:xfrm>
          <a:prstGeom prst="rect">
            <a:avLst/>
          </a:prstGeom>
          <a:noFill/>
          <a:ln w="9525">
            <a:noFill/>
            <a:miter lim="800000"/>
            <a:headEnd/>
            <a:tailEnd/>
          </a:ln>
        </p:spPr>
      </p:pic>
      <p:pic>
        <p:nvPicPr>
          <p:cNvPr id="148483" name="Picture 7" descr="Хвороба целіакія у дітей: фото, харчування та вітаміни при целіакії »  Жіночий клуб"/>
          <p:cNvPicPr>
            <a:picLocks noChangeAspect="1" noChangeArrowheads="1"/>
          </p:cNvPicPr>
          <p:nvPr/>
        </p:nvPicPr>
        <p:blipFill>
          <a:blip r:embed="rId3" cstate="print"/>
          <a:srcRect/>
          <a:stretch>
            <a:fillRect/>
          </a:stretch>
        </p:blipFill>
        <p:spPr bwMode="auto">
          <a:xfrm>
            <a:off x="2867025" y="4222750"/>
            <a:ext cx="3333750" cy="26352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2508250" y="2160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4" name="Прямоугольник 3"/>
          <p:cNvSpPr/>
          <p:nvPr/>
        </p:nvSpPr>
        <p:spPr>
          <a:xfrm>
            <a:off x="2066925" y="171450"/>
            <a:ext cx="3825875" cy="585788"/>
          </a:xfrm>
          <a:prstGeom prst="rect">
            <a:avLst/>
          </a:prstGeom>
        </p:spPr>
        <p:txBody>
          <a:bodyPr wrap="none">
            <a:spAutoFit/>
          </a:bodyPr>
          <a:lstStyle/>
          <a:p>
            <a:pPr algn="ctr" fontAlgn="auto">
              <a:spcBef>
                <a:spcPts val="0"/>
              </a:spcBef>
              <a:spcAft>
                <a:spcPts val="0"/>
              </a:spcAft>
              <a:defRPr/>
            </a:pPr>
            <a:r>
              <a:rPr lang="uk-UA" sz="3200" spc="5" dirty="0">
                <a:latin typeface="Times New Roman" panose="02020603050405020304" pitchFamily="18" charset="0"/>
                <a:cs typeface="Times New Roman" panose="02020603050405020304" pitchFamily="18" charset="0"/>
              </a:rPr>
              <a:t>Хвороба </a:t>
            </a:r>
            <a:r>
              <a:rPr lang="uk-UA" sz="3200" spc="5" dirty="0" err="1">
                <a:latin typeface="Times New Roman" panose="02020603050405020304" pitchFamily="18" charset="0"/>
                <a:cs typeface="Times New Roman" panose="02020603050405020304" pitchFamily="18" charset="0"/>
              </a:rPr>
              <a:t>Тея</a:t>
            </a:r>
            <a:r>
              <a:rPr lang="uk-UA" sz="3200" spc="5" dirty="0">
                <a:latin typeface="Times New Roman" panose="02020603050405020304" pitchFamily="18" charset="0"/>
                <a:cs typeface="Times New Roman" panose="02020603050405020304" pitchFamily="18" charset="0"/>
              </a:rPr>
              <a:t>—Сакса</a:t>
            </a:r>
            <a:endParaRPr lang="uk-UA" sz="3200" dirty="0">
              <a:latin typeface="Times New Roman" panose="02020603050405020304" pitchFamily="18" charset="0"/>
              <a:cs typeface="Times New Roman" panose="02020603050405020304" pitchFamily="18" charset="0"/>
            </a:endParaRPr>
          </a:p>
        </p:txBody>
      </p:sp>
      <p:sp>
        <p:nvSpPr>
          <p:cNvPr id="149507" name="Прямоугольник 4"/>
          <p:cNvSpPr>
            <a:spLocks noChangeArrowheads="1"/>
          </p:cNvSpPr>
          <p:nvPr/>
        </p:nvSpPr>
        <p:spPr bwMode="auto">
          <a:xfrm>
            <a:off x="590550" y="1489075"/>
            <a:ext cx="7450138" cy="4473575"/>
          </a:xfrm>
          <a:prstGeom prst="rect">
            <a:avLst/>
          </a:prstGeom>
          <a:noFill/>
          <a:ln w="9525">
            <a:noFill/>
            <a:miter lim="800000"/>
            <a:headEnd/>
            <a:tailEnd/>
          </a:ln>
        </p:spPr>
        <p:txBody>
          <a:bodyPr>
            <a:spAutoFit/>
          </a:bodyPr>
          <a:lstStyle/>
          <a:p>
            <a:pPr marL="12700" indent="215900" algn="just"/>
            <a:r>
              <a:rPr lang="uk-UA" sz="2400">
                <a:latin typeface="Times New Roman" pitchFamily="18" charset="0"/>
                <a:cs typeface="Times New Roman" pitchFamily="18" charset="0"/>
              </a:rPr>
              <a:t>Це моногенна хвороба, одна з форм ідіотії (рання, дитяча). Характеризується клінічно прогресуючим зниженням гостроти зору, прогресуючою деградацією інтелекту, судомами та іншими неврологічними симптомами. У віці 4-6 міс раніше активна дитина втрачає рухливість, цікавість до оточення, не впізнає батьків, припиняє гратися, сміятися, не фіксує погляду, сліпне. Відзначається гіперреакція на звук (аж до тонічних судом). На очному дні визначається симптом вишневої кісточки; наявна атрофія зорового нерва. Хвороба швидко прогресує, і через 1,5—2 роки від початку захворювання дитина помирає.</a:t>
            </a:r>
          </a:p>
        </p:txBody>
      </p:sp>
      <p:sp>
        <p:nvSpPr>
          <p:cNvPr id="149508" name="Rectangle 1"/>
          <p:cNvSpPr>
            <a:spLocks noChangeArrowheads="1"/>
          </p:cNvSpPr>
          <p:nvPr/>
        </p:nvSpPr>
        <p:spPr bwMode="auto">
          <a:xfrm>
            <a:off x="2400300" y="355758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Хвороба Тея-Сакса | Дізнайся про хвороби та ефективне лікування"/>
          <p:cNvPicPr>
            <a:picLocks noChangeAspect="1" noChangeArrowheads="1"/>
          </p:cNvPicPr>
          <p:nvPr/>
        </p:nvPicPr>
        <p:blipFill>
          <a:blip r:embed="rId2" cstate="print"/>
          <a:srcRect/>
          <a:stretch>
            <a:fillRect/>
          </a:stretch>
        </p:blipFill>
        <p:spPr bwMode="auto">
          <a:xfrm>
            <a:off x="1108075" y="719138"/>
            <a:ext cx="6858000" cy="51435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815975" y="1568450"/>
          <a:ext cx="6445250" cy="2743200"/>
        </p:xfrm>
        <a:graphic>
          <a:graphicData uri="http://schemas.openxmlformats.org/drawingml/2006/table">
            <a:tbl>
              <a:tblPr/>
              <a:tblGrid>
                <a:gridCol w="6445250"/>
              </a:tblGrid>
              <a:tr h="1038225">
                <a:tc>
                  <a:txBody>
                    <a:bodyPr/>
                    <a:lstStyle/>
                    <a:p>
                      <a:pPr marL="12700" marR="0" lvl="0" indent="215900" algn="just" defTabSz="914400" rtl="0" eaLnBrk="1" fontAlgn="base" latinLnBrk="0" hangingPunct="1">
                        <a:lnSpc>
                          <a:spcPct val="150000"/>
                        </a:lnSpc>
                        <a:spcBef>
                          <a:spcPts val="1500"/>
                        </a:spcBef>
                        <a:spcAft>
                          <a:spcPct val="0"/>
                        </a:spcAft>
                        <a:buClrTx/>
                        <a:buSzTx/>
                        <a:buFontTx/>
                        <a:buNone/>
                        <a:tabLst/>
                      </a:pPr>
                      <a:r>
                        <a:rPr kumimoji="0" lang="uk-UA" sz="2000" b="0" i="0" u="none" strike="noStrike" cap="none" normalizeH="0" baseline="0" smtClean="0">
                          <a:ln>
                            <a:noFill/>
                          </a:ln>
                          <a:solidFill>
                            <a:srgbClr val="000000"/>
                          </a:solidFill>
                          <a:effectLst/>
                          <a:latin typeface="Times New Roman" pitchFamily="18" charset="0"/>
                          <a:cs typeface="Times New Roman" pitchFamily="18" charset="0"/>
                        </a:rPr>
                        <a:t>Це хвороби, які виникають унаслідок домінантних мутацій в аутосомах. Один із батьків хворої дитини, як правило, також хворий. Хвороба трапляється в кожному поколінні. Патологічний ген проявляється як в гомозиготному (АА), так і в гетерозиготному (Аа) стані. У гомозигот перебіг хвороб тяжчий.</a:t>
                      </a:r>
                      <a:endParaRPr kumimoji="0" lang="uk-UA"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r>
            </a:tbl>
          </a:graphicData>
        </a:graphic>
      </p:graphicFrame>
      <p:sp>
        <p:nvSpPr>
          <p:cNvPr id="151555" name="Прямоугольник 2"/>
          <p:cNvSpPr>
            <a:spLocks noChangeArrowheads="1"/>
          </p:cNvSpPr>
          <p:nvPr/>
        </p:nvSpPr>
        <p:spPr bwMode="auto">
          <a:xfrm>
            <a:off x="1233488" y="309563"/>
            <a:ext cx="7024687" cy="733425"/>
          </a:xfrm>
          <a:prstGeom prst="rect">
            <a:avLst/>
          </a:prstGeom>
          <a:noFill/>
          <a:ln w="9525">
            <a:noFill/>
            <a:miter lim="800000"/>
            <a:headEnd/>
            <a:tailEnd/>
          </a:ln>
        </p:spPr>
        <p:txBody>
          <a:bodyPr wrap="none">
            <a:spAutoFit/>
          </a:bodyPr>
          <a:lstStyle/>
          <a:p>
            <a:pPr algn="ctr">
              <a:lnSpc>
                <a:spcPct val="150000"/>
              </a:lnSpc>
              <a:spcAft>
                <a:spcPts val="538"/>
              </a:spcAft>
            </a:pPr>
            <a:r>
              <a:rPr lang="uk-UA" sz="2800">
                <a:solidFill>
                  <a:srgbClr val="000000"/>
                </a:solidFill>
                <a:latin typeface="Times New Roman" pitchFamily="18" charset="0"/>
                <a:cs typeface="Times New Roman" pitchFamily="18" charset="0"/>
              </a:rPr>
              <a:t>7. АУТОСОМНО-ДОМІНАНТНІ ХВОРОБИ</a:t>
            </a:r>
            <a:endParaRPr lang="uk-UA" sz="2800" b="1">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Прямоугольник 1"/>
          <p:cNvSpPr>
            <a:spLocks noChangeArrowheads="1"/>
          </p:cNvSpPr>
          <p:nvPr/>
        </p:nvSpPr>
        <p:spPr bwMode="auto">
          <a:xfrm>
            <a:off x="26988" y="614363"/>
            <a:ext cx="9117012" cy="5748337"/>
          </a:xfrm>
          <a:prstGeom prst="rect">
            <a:avLst/>
          </a:prstGeom>
          <a:noFill/>
          <a:ln w="9525">
            <a:noFill/>
            <a:miter lim="800000"/>
            <a:headEnd/>
            <a:tailEnd/>
          </a:ln>
        </p:spPr>
        <p:txBody>
          <a:bodyPr>
            <a:spAutoFit/>
          </a:bodyPr>
          <a:lstStyle/>
          <a:p>
            <a:pPr marL="139700" indent="254000">
              <a:spcAft>
                <a:spcPts val="275"/>
              </a:spcAft>
            </a:pPr>
            <a:r>
              <a:rPr lang="uk-UA" i="1">
                <a:solidFill>
                  <a:srgbClr val="000000"/>
                </a:solidFill>
                <a:latin typeface="Times New Roman" pitchFamily="18" charset="0"/>
                <a:cs typeface="Times New Roman" pitchFamily="18" charset="0"/>
              </a:rPr>
              <a:t>Йонізуюче випромінювання</a:t>
            </a:r>
            <a:r>
              <a:rPr lang="uk-UA">
                <a:latin typeface="Times New Roman" pitchFamily="18" charset="0"/>
                <a:cs typeface="Times New Roman" pitchFamily="18" charset="0"/>
              </a:rPr>
              <a:t> — це гамма-промені, рентгенівські промені, нейтрони, протони, які мають високу проникність у тканини і характеризуються високою біологічною активністю, зумовлюючи збудженість та йонізацію тканин, а також проявляють сильну мутагенну дію на тканини. Особливо чутливими до неї є лімфоїдні і кровотворні тканини, гонади, імунна система людини та хромосоми їхніх ядер. У молекулах ДНК під впливом дії йонізуючого випромінювання виникають розриви, різні хромосомні перебудови (аберації), генні мутації, які супроводжуються різними змінами структури та функції організму.</a:t>
            </a:r>
          </a:p>
          <a:p>
            <a:pPr marL="139700" indent="254000">
              <a:spcAft>
                <a:spcPts val="263"/>
              </a:spcAft>
            </a:pPr>
            <a:r>
              <a:rPr lang="uk-UA">
                <a:latin typeface="Times New Roman" pitchFamily="18" charset="0"/>
                <a:cs typeface="Times New Roman" pitchFamily="18" charset="0"/>
              </a:rPr>
              <a:t>Яскравим прикладом впливу йонізуючої радіації на організм є аварія на ЧАЕС, а також наслідки бомбардування американцями двох японських міст — Хіросіми та Нагасакі в 1945 р.</a:t>
            </a:r>
          </a:p>
          <a:p>
            <a:pPr marL="139700" indent="254000">
              <a:spcAft>
                <a:spcPts val="288"/>
              </a:spcAft>
            </a:pPr>
            <a:r>
              <a:rPr lang="uk-UA">
                <a:latin typeface="Times New Roman" pitchFamily="18" charset="0"/>
                <a:cs typeface="Times New Roman" pitchFamily="18" charset="0"/>
              </a:rPr>
              <a:t>Мутації можуть виникнути внаслідок дії будь-яких доз йонізуючої радіації, і чим більша доза, тим більше ушкодження хромосоми, і тим частіше виникають ці ушкодження. Вплив малих доз і тривалий час впливу на організм посилюють ризик виникнення мутацій. У зв’язку з цим було укладено договір про заборону випробувань ядерної зброї в повітрі, космічному просторі і під водою.</a:t>
            </a:r>
          </a:p>
          <a:p>
            <a:pPr marL="139700" indent="254000">
              <a:spcAft>
                <a:spcPts val="300"/>
              </a:spcAft>
            </a:pPr>
            <a:r>
              <a:rPr lang="uk-UA">
                <a:latin typeface="Times New Roman" pitchFamily="18" charset="0"/>
                <a:cs typeface="Times New Roman" pitchFamily="18" charset="0"/>
              </a:rPr>
              <a:t>Тому так важливо додержуватися правил радіаційної безпеки і протипроменевого захисту пацієнтів і медперсоналу при будь-якому застосуванні йонізуючого випромінювання, з обережністю (виключно за показанням) застосовувати йонізуюче випромінювання для діагностики, за можливості замінюючи його на безпечніші методи.</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ChangeArrowheads="1"/>
          </p:cNvSpPr>
          <p:nvPr/>
        </p:nvSpPr>
        <p:spPr bwMode="auto">
          <a:xfrm>
            <a:off x="3127375" y="193516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52578" name="Прямоугольник 3"/>
          <p:cNvSpPr>
            <a:spLocks noChangeArrowheads="1"/>
          </p:cNvSpPr>
          <p:nvPr/>
        </p:nvSpPr>
        <p:spPr bwMode="auto">
          <a:xfrm>
            <a:off x="312738" y="2247900"/>
            <a:ext cx="8566150" cy="3216275"/>
          </a:xfrm>
          <a:prstGeom prst="rect">
            <a:avLst/>
          </a:prstGeom>
          <a:noFill/>
          <a:ln w="9525">
            <a:noFill/>
            <a:miter lim="800000"/>
            <a:headEnd/>
            <a:tailEnd/>
          </a:ln>
        </p:spPr>
        <p:txBody>
          <a:bodyPr>
            <a:spAutoFit/>
          </a:bodyPr>
          <a:lstStyle/>
          <a:p>
            <a:pPr marL="12700" indent="215900" algn="just">
              <a:spcBef>
                <a:spcPts val="1500"/>
              </a:spcBef>
            </a:pPr>
            <a:r>
              <a:rPr lang="uk-UA" sz="2000">
                <a:latin typeface="Constantia" pitchFamily="18" charset="0"/>
              </a:rPr>
              <a:t>Прогресуючі м’язові дистрофії, або міопатії, з’являються через генетичні порушення самих м’язів. Одне з найімовірніших пояснень цієї аномалії — теорія генетичного ушкодження мембран м’язових клітин, унаслідок чого клітини не утримують у цитоплазмі ферментів та амінокислот, необхідних для синтезу білка (у міофібрилах).</a:t>
            </a:r>
          </a:p>
          <a:p>
            <a:pPr marL="12700" indent="215900" algn="just">
              <a:spcBef>
                <a:spcPts val="1500"/>
              </a:spcBef>
            </a:pPr>
            <a:r>
              <a:rPr lang="uk-UA" sz="2000">
                <a:latin typeface="Constantia" pitchFamily="18" charset="0"/>
              </a:rPr>
              <a:t>За наявності таких захворювань м’язи поступово атрофуються, у них зникають рефлексії.</a:t>
            </a:r>
          </a:p>
          <a:p>
            <a:pPr marL="12700" indent="215900" algn="just">
              <a:spcBef>
                <a:spcPts val="1500"/>
              </a:spcBef>
              <a:spcAft>
                <a:spcPts val="1400"/>
              </a:spcAft>
            </a:pPr>
            <a:r>
              <a:rPr lang="uk-UA" sz="2000">
                <a:latin typeface="Constantia" pitchFamily="18" charset="0"/>
              </a:rPr>
              <a:t>Спадково-дегенеративні захворювання нервової системи: хорея Гентінгтона, мозочкова атаксія тощо.</a:t>
            </a:r>
            <a:endParaRPr lang="uk-UA" sz="2000">
              <a:latin typeface="Times New Roman" pitchFamily="18" charset="0"/>
              <a:cs typeface="Times New Roman" pitchFamily="18" charset="0"/>
            </a:endParaRPr>
          </a:p>
        </p:txBody>
      </p:sp>
      <p:sp>
        <p:nvSpPr>
          <p:cNvPr id="5" name="Прямоугольник 4"/>
          <p:cNvSpPr/>
          <p:nvPr/>
        </p:nvSpPr>
        <p:spPr>
          <a:xfrm>
            <a:off x="1330325" y="490538"/>
            <a:ext cx="6530975" cy="1077912"/>
          </a:xfrm>
          <a:prstGeom prst="rect">
            <a:avLst/>
          </a:prstGeom>
        </p:spPr>
        <p:txBody>
          <a:bodyPr>
            <a:spAutoFit/>
          </a:bodyPr>
          <a:lstStyle/>
          <a:p>
            <a:pPr algn="ctr" fontAlgn="auto">
              <a:spcBef>
                <a:spcPts val="0"/>
              </a:spcBef>
              <a:spcAft>
                <a:spcPts val="0"/>
              </a:spcAft>
              <a:defRPr/>
            </a:pPr>
            <a:r>
              <a:rPr lang="uk-UA" sz="3200" spc="-15" dirty="0">
                <a:latin typeface="Times New Roman" panose="02020603050405020304" pitchFamily="18" charset="0"/>
                <a:cs typeface="Times New Roman" panose="02020603050405020304" pitchFamily="18" charset="0"/>
              </a:rPr>
              <a:t>Спадкові захворювання м’язового і нервово-м’язового апарату</a:t>
            </a:r>
            <a:endParaRPr lang="uk-UA"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3127375" y="1935163"/>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53602" name="Прямоугольник 3"/>
          <p:cNvSpPr>
            <a:spLocks noChangeArrowheads="1"/>
          </p:cNvSpPr>
          <p:nvPr/>
        </p:nvSpPr>
        <p:spPr bwMode="auto">
          <a:xfrm>
            <a:off x="0" y="1482725"/>
            <a:ext cx="9144000" cy="4664075"/>
          </a:xfrm>
          <a:prstGeom prst="rect">
            <a:avLst/>
          </a:prstGeom>
          <a:noFill/>
          <a:ln w="9525">
            <a:noFill/>
            <a:miter lim="800000"/>
            <a:headEnd/>
            <a:tailEnd/>
          </a:ln>
        </p:spPr>
        <p:txBody>
          <a:bodyPr>
            <a:spAutoFit/>
          </a:bodyPr>
          <a:lstStyle/>
          <a:p>
            <a:pPr marL="12700" indent="215900" algn="just">
              <a:spcBef>
                <a:spcPts val="1500"/>
              </a:spcBef>
            </a:pPr>
            <a:r>
              <a:rPr lang="uk-UA" sz="2400" b="1">
                <a:latin typeface="Times New Roman" pitchFamily="18" charset="0"/>
                <a:cs typeface="Times New Roman" pitchFamily="18" charset="0"/>
              </a:rPr>
              <a:t>Полідактилія.</a:t>
            </a:r>
            <a:r>
              <a:rPr lang="uk-UA" sz="2400">
                <a:latin typeface="Times New Roman" pitchFamily="18" charset="0"/>
                <a:cs typeface="Times New Roman" pitchFamily="18" charset="0"/>
              </a:rPr>
              <a:t> Зумовлена полідактилія аутосомним домінантним геном. Ступінь вираженості ознаки може дуже варіювати: шість пальців може бути на всіх кінцівках або тільки на одній, на двох, на трьох. Цю аномалію спостерігали здавна. Існувало повір’я, що багатопалість пов’язана з “нечистою силою”. Інквізиція переслідувала таких людей.</a:t>
            </a:r>
          </a:p>
          <a:p>
            <a:pPr marL="12700" indent="215900" algn="just">
              <a:spcBef>
                <a:spcPts val="1500"/>
              </a:spcBef>
            </a:pPr>
            <a:r>
              <a:rPr lang="uk-UA" sz="2400" b="1">
                <a:latin typeface="Times New Roman" pitchFamily="18" charset="0"/>
                <a:cs typeface="Times New Roman" pitchFamily="18" charset="0"/>
              </a:rPr>
              <a:t>Хондродистрофія (ахондропластична карликовість)</a:t>
            </a:r>
            <a:r>
              <a:rPr lang="uk-UA" sz="2400">
                <a:latin typeface="Times New Roman" pitchFamily="18" charset="0"/>
                <a:cs typeface="Times New Roman" pitchFamily="18" charset="0"/>
              </a:rPr>
              <a:t> — загальне захворювання кісткової системи: порушення росту епіфізарних хрящів трубчастих кісток, деформація основи черепа і носової кістки. Ця патологія призводить до формування непропорційно коротких кінцівок за нормальних розмірів тулуба й непропорційно </a:t>
            </a:r>
            <a:r>
              <a:rPr lang="uk-UA" sz="2400">
                <a:latin typeface="Times New Roman" pitchFamily="18" charset="0"/>
              </a:rPr>
              <a:t>великої голови.</a:t>
            </a:r>
            <a:r>
              <a:rPr lang="uk-UA" sz="2400">
                <a:latin typeface="Constantia" pitchFamily="18" charset="0"/>
              </a:rPr>
              <a:t> </a:t>
            </a:r>
            <a:endParaRPr lang="uk-UA" sz="2400">
              <a:latin typeface="Times New Roman" pitchFamily="18" charset="0"/>
              <a:cs typeface="Times New Roman" pitchFamily="18" charset="0"/>
            </a:endParaRPr>
          </a:p>
        </p:txBody>
      </p:sp>
      <p:sp>
        <p:nvSpPr>
          <p:cNvPr id="5" name="Прямоугольник 4"/>
          <p:cNvSpPr/>
          <p:nvPr/>
        </p:nvSpPr>
        <p:spPr>
          <a:xfrm>
            <a:off x="1157288" y="0"/>
            <a:ext cx="6910387" cy="1200150"/>
          </a:xfrm>
          <a:prstGeom prst="rect">
            <a:avLst/>
          </a:prstGeom>
        </p:spPr>
        <p:txBody>
          <a:bodyPr>
            <a:spAutoFit/>
          </a:bodyPr>
          <a:lstStyle/>
          <a:p>
            <a:pPr algn="ctr" fontAlgn="auto">
              <a:spcBef>
                <a:spcPts val="1200"/>
              </a:spcBef>
              <a:spcAft>
                <a:spcPts val="0"/>
              </a:spcAft>
              <a:defRPr/>
            </a:pPr>
            <a:r>
              <a:rPr lang="uk-UA" sz="3600" spc="-15" dirty="0">
                <a:latin typeface="+mn-lt"/>
                <a:cs typeface="+mn-cs"/>
              </a:rPr>
              <a:t>Спадкові захворювання опорно-рухового апарату</a:t>
            </a:r>
            <a:endParaRPr lang="uk-UA" sz="3600" dirty="0">
              <a:latin typeface="+mn-lt"/>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Полідактилія — Вікіпедія"/>
          <p:cNvPicPr>
            <a:picLocks noChangeAspect="1" noChangeArrowheads="1"/>
          </p:cNvPicPr>
          <p:nvPr/>
        </p:nvPicPr>
        <p:blipFill>
          <a:blip r:embed="rId2" cstate="print"/>
          <a:srcRect/>
          <a:stretch>
            <a:fillRect/>
          </a:stretch>
        </p:blipFill>
        <p:spPr bwMode="auto">
          <a:xfrm>
            <a:off x="155575" y="0"/>
            <a:ext cx="4664075" cy="4714875"/>
          </a:xfrm>
          <a:prstGeom prst="rect">
            <a:avLst/>
          </a:prstGeom>
          <a:noFill/>
          <a:ln w="9525">
            <a:noFill/>
            <a:miter lim="800000"/>
            <a:headEnd/>
            <a:tailEnd/>
          </a:ln>
        </p:spPr>
      </p:pic>
      <p:pic>
        <p:nvPicPr>
          <p:cNvPr id="154626" name="Picture 7" descr="У Китаї народився хлопчик з 31 пальцем - 112 Україна"/>
          <p:cNvPicPr>
            <a:picLocks noChangeAspect="1" noChangeArrowheads="1"/>
          </p:cNvPicPr>
          <p:nvPr/>
        </p:nvPicPr>
        <p:blipFill>
          <a:blip r:embed="rId3" cstate="print"/>
          <a:srcRect/>
          <a:stretch>
            <a:fillRect/>
          </a:stretch>
        </p:blipFill>
        <p:spPr bwMode="auto">
          <a:xfrm>
            <a:off x="4933950" y="2295525"/>
            <a:ext cx="3911600" cy="417195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AutoShape 5" descr="ІФНМУ Кафедра дитячої хірургії та пропедевтики педіатрії — презентация на  Slide-Share.ru 🎓"/>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a:p>
        </p:txBody>
      </p:sp>
      <p:sp>
        <p:nvSpPr>
          <p:cNvPr id="155650" name="AutoShape 7" descr="ІФНМУ Кафедра дитячої хірургії та пропедевтики педіатрії — презентация на  Slide-Share.ru 🎓"/>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a:p>
        </p:txBody>
      </p:sp>
      <p:sp>
        <p:nvSpPr>
          <p:cNvPr id="155651" name="AutoShape 9" descr="ІФНМУ Кафедра дитячої хірургії та пропедевтики педіатрії — презентация на  Slide-Share.ru 🎓"/>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a:p>
        </p:txBody>
      </p:sp>
      <p:pic>
        <p:nvPicPr>
          <p:cNvPr id="155652" name="Picture 11" descr="Дати визначення Генотип Фенотип Алельні"/>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Рисунок 1" descr="C:\Users\user\AppData\Local\Temp\FineReader11\media\image20.jpeg"/>
          <p:cNvPicPr>
            <a:picLocks noChangeAspect="1" noChangeArrowheads="1"/>
          </p:cNvPicPr>
          <p:nvPr/>
        </p:nvPicPr>
        <p:blipFill>
          <a:blip r:embed="rId2" cstate="print"/>
          <a:srcRect/>
          <a:stretch>
            <a:fillRect/>
          </a:stretch>
        </p:blipFill>
        <p:spPr bwMode="auto">
          <a:xfrm>
            <a:off x="484188" y="785813"/>
            <a:ext cx="3425825" cy="6072187"/>
          </a:xfrm>
          <a:prstGeom prst="rect">
            <a:avLst/>
          </a:prstGeom>
          <a:noFill/>
          <a:ln w="9525">
            <a:noFill/>
            <a:miter lim="800000"/>
            <a:headEnd/>
            <a:tailEnd/>
          </a:ln>
        </p:spPr>
      </p:pic>
      <p:pic>
        <p:nvPicPr>
          <p:cNvPr id="156674" name="Рисунок 3" descr="C:\Users\user\AppData\Local\Temp\FineReader11\media\image21.jpeg"/>
          <p:cNvPicPr>
            <a:picLocks noChangeAspect="1" noChangeArrowheads="1"/>
          </p:cNvPicPr>
          <p:nvPr/>
        </p:nvPicPr>
        <p:blipFill>
          <a:blip r:embed="rId3" cstate="print"/>
          <a:srcRect/>
          <a:stretch>
            <a:fillRect/>
          </a:stretch>
        </p:blipFill>
        <p:spPr bwMode="auto">
          <a:xfrm>
            <a:off x="4052888" y="785813"/>
            <a:ext cx="2441575" cy="4341812"/>
          </a:xfrm>
          <a:prstGeom prst="rect">
            <a:avLst/>
          </a:prstGeom>
          <a:noFill/>
          <a:ln w="9525">
            <a:noFill/>
            <a:miter lim="800000"/>
            <a:headEnd/>
            <a:tailEnd/>
          </a:ln>
        </p:spPr>
      </p:pic>
      <p:sp>
        <p:nvSpPr>
          <p:cNvPr id="156675" name="Прямоугольник 6"/>
          <p:cNvSpPr>
            <a:spLocks noChangeArrowheads="1"/>
          </p:cNvSpPr>
          <p:nvPr/>
        </p:nvSpPr>
        <p:spPr bwMode="auto">
          <a:xfrm>
            <a:off x="4064000" y="4878388"/>
            <a:ext cx="4572000" cy="1739900"/>
          </a:xfrm>
          <a:prstGeom prst="rect">
            <a:avLst/>
          </a:prstGeom>
          <a:noFill/>
          <a:ln w="9525">
            <a:noFill/>
            <a:miter lim="800000"/>
            <a:headEnd/>
            <a:tailEnd/>
          </a:ln>
        </p:spPr>
        <p:txBody>
          <a:bodyPr>
            <a:spAutoFit/>
          </a:bodyPr>
          <a:lstStyle/>
          <a:p>
            <a:pPr algn="just"/>
            <a:r>
              <a:rPr lang="uk-UA">
                <a:latin typeface="Times New Roman" pitchFamily="18" charset="0"/>
                <a:cs typeface="Times New Roman" pitchFamily="18" charset="0"/>
              </a:rPr>
              <a:t>М’язова дистрофія Дюшена: а, 6 — псевдогіпертрофія литкових м’язів: ряд послідовних рухів для прийняття вертикального положення (“симптом сходи”); в — виражений поперековий лордоз</a:t>
            </a:r>
            <a:endParaRPr lang="uk-UA" b="1">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ChangeArrowheads="1"/>
          </p:cNvSpPr>
          <p:nvPr/>
        </p:nvSpPr>
        <p:spPr bwMode="auto">
          <a:xfrm>
            <a:off x="2400300" y="2868613"/>
            <a:ext cx="184150" cy="647700"/>
          </a:xfrm>
          <a:prstGeom prst="rect">
            <a:avLst/>
          </a:prstGeom>
          <a:solidFill>
            <a:srgbClr val="FFFFFF"/>
          </a:solid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57698" name="Прямоугольник 4"/>
          <p:cNvSpPr>
            <a:spLocks noChangeArrowheads="1"/>
          </p:cNvSpPr>
          <p:nvPr/>
        </p:nvSpPr>
        <p:spPr bwMode="auto">
          <a:xfrm>
            <a:off x="0" y="401638"/>
            <a:ext cx="9050338" cy="6454775"/>
          </a:xfrm>
          <a:prstGeom prst="rect">
            <a:avLst/>
          </a:prstGeom>
          <a:noFill/>
          <a:ln w="9525">
            <a:noFill/>
            <a:miter lim="800000"/>
            <a:headEnd/>
            <a:tailEnd/>
          </a:ln>
        </p:spPr>
        <p:txBody>
          <a:bodyPr>
            <a:spAutoFit/>
          </a:bodyPr>
          <a:lstStyle/>
          <a:p>
            <a:pPr marL="12700" algn="just">
              <a:spcBef>
                <a:spcPts val="1500"/>
              </a:spcBef>
            </a:pPr>
            <a:r>
              <a:rPr lang="uk-UA" sz="2000">
                <a:latin typeface="Times New Roman" pitchFamily="18" charset="0"/>
                <a:cs typeface="Times New Roman" pitchFamily="18" charset="0"/>
              </a:rPr>
              <a:t>В окремих випадках тулуб і голова можуть бути нормальними. Опуклий лоб і сідлоподібне перенісся — теж характерні риси для людини з такою патологією. Кістки стають товстими, часто викривлені.</a:t>
            </a:r>
          </a:p>
          <a:p>
            <a:pPr marL="12700" algn="just">
              <a:spcBef>
                <a:spcPts val="1500"/>
              </a:spcBef>
            </a:pPr>
            <a:r>
              <a:rPr lang="uk-UA" sz="2000">
                <a:latin typeface="Times New Roman" pitchFamily="18" charset="0"/>
                <a:cs typeface="Times New Roman" pitchFamily="18" charset="0"/>
              </a:rPr>
              <a:t>Захворювання успадковуються за АД-типом з повною пенетрантністю.</a:t>
            </a:r>
          </a:p>
          <a:p>
            <a:pPr marL="12700" algn="just">
              <a:spcBef>
                <a:spcPts val="1500"/>
              </a:spcBef>
            </a:pPr>
            <a:r>
              <a:rPr lang="uk-UA" altLang="uk-UA" sz="2000">
                <a:solidFill>
                  <a:srgbClr val="000000"/>
                </a:solidFill>
                <a:latin typeface="Times New Roman" pitchFamily="18" charset="0"/>
                <a:ea typeface="Courier New" pitchFamily="49" charset="0"/>
                <a:cs typeface="Times New Roman" pitchFamily="18" charset="0"/>
              </a:rPr>
              <a:t>Іншим прикладом спадкових захворювань, за яких уражається опорно-руховий апарат, є </a:t>
            </a:r>
            <a:r>
              <a:rPr lang="uk-UA" altLang="uk-UA" sz="2000" i="1">
                <a:solidFill>
                  <a:srgbClr val="000000"/>
                </a:solidFill>
                <a:latin typeface="Times New Roman" pitchFamily="18" charset="0"/>
                <a:ea typeface="Courier New" pitchFamily="49" charset="0"/>
                <a:cs typeface="Times New Roman" pitchFamily="18" charset="0"/>
              </a:rPr>
              <a:t>остеогенез.</a:t>
            </a:r>
            <a:r>
              <a:rPr lang="uk-UA" altLang="uk-UA" sz="2000">
                <a:solidFill>
                  <a:srgbClr val="000000"/>
                </a:solidFill>
                <a:latin typeface="Times New Roman" pitchFamily="18" charset="0"/>
                <a:ea typeface="Courier New" pitchFamily="49" charset="0"/>
                <a:cs typeface="Times New Roman" pitchFamily="18" charset="0"/>
              </a:rPr>
              <a:t> Ріст трубчастих кісток у довжину за рахунок епіфізарних хрящів залишається нормальним, а в товщину за рахунок періосту і кісткового мозку — різко обмежений. Кістки тонкі, й навіть незначні травми призводять до переломів. Досить часто діти вже народжуються із множинними</a:t>
            </a:r>
            <a:r>
              <a:rPr lang="uk-UA" altLang="uk-UA" sz="2000">
                <a:latin typeface="Times New Roman" pitchFamily="18" charset="0"/>
                <a:cs typeface="Times New Roman" pitchFamily="18" charset="0"/>
              </a:rPr>
              <a:t> </a:t>
            </a:r>
            <a:r>
              <a:rPr lang="uk-UA" sz="2000">
                <a:latin typeface="Times New Roman" pitchFamily="18" charset="0"/>
              </a:rPr>
              <a:t>переломами або переломи з’являються пізніше. Недостатнє відкладання солей у кістковій тканині призводить до того, що кістки стають м’якими, і це спричинює викривлення кінцівок, особливо ніг. Такі діти народжуються маленькими. Вони мають блакитні білкові оболонки.</a:t>
            </a:r>
            <a:endParaRPr lang="uk-UA" sz="2000">
              <a:latin typeface="Times New Roman" pitchFamily="18" charset="0"/>
              <a:cs typeface="Times New Roman" pitchFamily="18" charset="0"/>
            </a:endParaRPr>
          </a:p>
          <a:p>
            <a:pPr marL="12700" algn="just"/>
            <a:r>
              <a:rPr lang="uk-UA" sz="2000">
                <a:latin typeface="Times New Roman" pitchFamily="18" charset="0"/>
                <a:cs typeface="Times New Roman" pitchFamily="18" charset="0"/>
              </a:rPr>
              <a:t>Опорно-руховий апарат уражається в разі багатьох спадкових захворювань. Водночас із руховим апаратом уражуються й інші органи та системи.	</a:t>
            </a:r>
          </a:p>
          <a:p>
            <a:pPr marL="12700" algn="just"/>
            <a:r>
              <a:rPr lang="uk-UA" sz="2000">
                <a:latin typeface="Times New Roman" pitchFamily="18" charset="0"/>
                <a:cs typeface="Times New Roman" pitchFamily="18" charset="0"/>
              </a:rPr>
              <a:t>Хондродистрофія й незакінчений </a:t>
            </a:r>
            <a:r>
              <a:rPr lang="ru-RU" sz="2000">
                <a:latin typeface="Times New Roman" pitchFamily="18" charset="0"/>
                <a:cs typeface="Times New Roman" pitchFamily="18" charset="0"/>
              </a:rPr>
              <a:t>остеогенез </a:t>
            </a:r>
            <a:r>
              <a:rPr lang="uk-UA" sz="2000">
                <a:latin typeface="Times New Roman" pitchFamily="18" charset="0"/>
                <a:cs typeface="Times New Roman" pitchFamily="18" charset="0"/>
              </a:rPr>
              <a:t>належать до захворювань, які уражають переважно опорно-руховий апарат, а не інші органи. </a:t>
            </a:r>
          </a:p>
          <a:p>
            <a:pPr marL="12700" algn="just">
              <a:spcBef>
                <a:spcPts val="1500"/>
              </a:spcBef>
            </a:pPr>
            <a:endParaRPr lang="uk-UA" sz="2000">
              <a:latin typeface="Times New Roman" pitchFamily="18" charset="0"/>
              <a:cs typeface="Times New Roman" pitchFamily="18" charset="0"/>
            </a:endParaRPr>
          </a:p>
        </p:txBody>
      </p:sp>
      <p:sp>
        <p:nvSpPr>
          <p:cNvPr id="157699" name="Rectangle 2"/>
          <p:cNvSpPr>
            <a:spLocks noChangeArrowheads="1"/>
          </p:cNvSpPr>
          <p:nvPr/>
        </p:nvSpPr>
        <p:spPr bwMode="auto">
          <a:xfrm>
            <a:off x="2400300" y="247173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
        <p:nvSpPr>
          <p:cNvPr id="157700" name="Rectangle 3"/>
          <p:cNvSpPr>
            <a:spLocks noChangeArrowheads="1"/>
          </p:cNvSpPr>
          <p:nvPr/>
        </p:nvSpPr>
        <p:spPr bwMode="auto">
          <a:xfrm>
            <a:off x="2400300" y="2471738"/>
            <a:ext cx="9144000" cy="0"/>
          </a:xfrm>
          <a:prstGeom prst="rect">
            <a:avLst/>
          </a:prstGeom>
          <a:noFill/>
          <a:ln w="9525">
            <a:noFill/>
            <a:miter lim="800000"/>
            <a:headEnd/>
            <a:tailEnd/>
          </a:ln>
        </p:spPr>
        <p:txBody>
          <a:bodyPr wrap="none" anchor="ctr">
            <a:spAutoFit/>
          </a:bodyPr>
          <a:lstStyle/>
          <a:p>
            <a:pPr eaLnBrk="0" hangingPunct="0"/>
            <a:r>
              <a:rPr lang="uk-UA" altLang="uk-UA"/>
              <a:t/>
            </a:r>
            <a:br>
              <a:rPr lang="uk-UA" altLang="uk-UA"/>
            </a:br>
            <a:endParaRPr lang="uk-UA" altLang="uk-UA"/>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Прямоугольник 1"/>
          <p:cNvSpPr>
            <a:spLocks noChangeArrowheads="1"/>
          </p:cNvSpPr>
          <p:nvPr/>
        </p:nvSpPr>
        <p:spPr bwMode="auto">
          <a:xfrm>
            <a:off x="0" y="0"/>
            <a:ext cx="9144000" cy="7781925"/>
          </a:xfrm>
          <a:prstGeom prst="rect">
            <a:avLst/>
          </a:prstGeom>
          <a:noFill/>
          <a:ln w="9525">
            <a:noFill/>
            <a:miter lim="800000"/>
            <a:headEnd/>
            <a:tailEnd/>
          </a:ln>
        </p:spPr>
        <p:txBody>
          <a:bodyPr>
            <a:spAutoFit/>
          </a:bodyPr>
          <a:lstStyle/>
          <a:p>
            <a:r>
              <a:rPr lang="uk-UA" b="1" i="1">
                <a:solidFill>
                  <a:srgbClr val="000000"/>
                </a:solidFill>
                <a:latin typeface="Times New Roman" pitchFamily="18" charset="0"/>
                <a:ea typeface="Courier New" pitchFamily="49" charset="0"/>
                <a:cs typeface="Times New Roman" pitchFamily="18" charset="0"/>
              </a:rPr>
              <a:t>Синдром Марфана</a:t>
            </a:r>
            <a:r>
              <a:rPr lang="uk-UA">
                <a:solidFill>
                  <a:srgbClr val="000000"/>
                </a:solidFill>
                <a:latin typeface="Times New Roman" pitchFamily="18" charset="0"/>
                <a:ea typeface="Courier New" pitchFamily="49" charset="0"/>
                <a:cs typeface="Times New Roman" pitchFamily="18" charset="0"/>
              </a:rPr>
              <a:t>. У 1896 р. французький педіатр А. Марфан описав худу 5-річну дівчинку з незвичайно тонкими і довгими кінцівками та назвав цей синдром </a:t>
            </a:r>
            <a:r>
              <a:rPr lang="fr-FR">
                <a:solidFill>
                  <a:srgbClr val="000000"/>
                </a:solidFill>
                <a:latin typeface="Times New Roman" pitchFamily="18" charset="0"/>
                <a:ea typeface="Courier New" pitchFamily="49" charset="0"/>
                <a:cs typeface="Times New Roman" pitchFamily="18" charset="0"/>
              </a:rPr>
              <a:t>Pattes d’araignee. </a:t>
            </a:r>
            <a:r>
              <a:rPr lang="uk-UA">
                <a:solidFill>
                  <a:srgbClr val="000000"/>
                </a:solidFill>
                <a:latin typeface="Times New Roman" pitchFamily="18" charset="0"/>
                <a:ea typeface="Courier New" pitchFamily="49" charset="0"/>
                <a:cs typeface="Times New Roman" pitchFamily="18" charset="0"/>
              </a:rPr>
              <a:t>Атар (1902) назвав його арахнодактилією (пальці павука) і доліхосте</a:t>
            </a:r>
            <a:r>
              <a:rPr lang="uk-UA">
                <a:latin typeface="Times New Roman" pitchFamily="18" charset="0"/>
                <a:ea typeface="Courier New" pitchFamily="49" charset="0"/>
                <a:cs typeface="Times New Roman" pitchFamily="18" charset="0"/>
              </a:rPr>
              <a:t>номієлією (від грец. </a:t>
            </a:r>
            <a:r>
              <a:rPr lang="fr-FR">
                <a:latin typeface="Times New Roman" pitchFamily="18" charset="0"/>
                <a:ea typeface="Courier New" pitchFamily="49" charset="0"/>
                <a:cs typeface="Times New Roman" pitchFamily="18" charset="0"/>
              </a:rPr>
              <a:t>dolicos </a:t>
            </a:r>
            <a:r>
              <a:rPr lang="uk-UA">
                <a:latin typeface="Times New Roman" pitchFamily="18" charset="0"/>
                <a:ea typeface="Courier New" pitchFamily="49" charset="0"/>
                <a:cs typeface="Times New Roman" pitchFamily="18" charset="0"/>
              </a:rPr>
              <a:t>— довгі, </a:t>
            </a:r>
            <a:r>
              <a:rPr lang="fr-FR">
                <a:latin typeface="Times New Roman" pitchFamily="18" charset="0"/>
                <a:ea typeface="Courier New" pitchFamily="49" charset="0"/>
                <a:cs typeface="Times New Roman" pitchFamily="18" charset="0"/>
              </a:rPr>
              <a:t>sténos </a:t>
            </a:r>
            <a:r>
              <a:rPr lang="uk-UA">
                <a:latin typeface="Times New Roman" pitchFamily="18" charset="0"/>
                <a:ea typeface="Courier New" pitchFamily="49" charset="0"/>
                <a:cs typeface="Times New Roman" pitchFamily="18" charset="0"/>
              </a:rPr>
              <a:t>— тонкі, </a:t>
            </a:r>
            <a:r>
              <a:rPr lang="fr-FR">
                <a:latin typeface="Times New Roman" pitchFamily="18" charset="0"/>
                <a:ea typeface="Courier New" pitchFamily="49" charset="0"/>
                <a:cs typeface="Times New Roman" pitchFamily="18" charset="0"/>
              </a:rPr>
              <a:t>melis </a:t>
            </a:r>
            <a:r>
              <a:rPr lang="uk-UA">
                <a:latin typeface="Times New Roman" pitchFamily="18" charset="0"/>
                <a:ea typeface="Courier New" pitchFamily="49" charset="0"/>
                <a:cs typeface="Times New Roman" pitchFamily="18" charset="0"/>
              </a:rPr>
              <a:t>— кінцівки). Ці терміни поширені, незважаючи на те що такий синдром трапляється не в усіх пацієнтів. Причина — мутація гена, який</a:t>
            </a:r>
            <a:br>
              <a:rPr lang="uk-UA">
                <a:latin typeface="Times New Roman" pitchFamily="18" charset="0"/>
                <a:ea typeface="Courier New" pitchFamily="49" charset="0"/>
                <a:cs typeface="Times New Roman" pitchFamily="18" charset="0"/>
              </a:rPr>
            </a:br>
            <a:r>
              <a:rPr lang="uk-UA">
                <a:latin typeface="Times New Roman" pitchFamily="18" charset="0"/>
                <a:ea typeface="Courier New" pitchFamily="49" charset="0"/>
                <a:cs typeface="Times New Roman" pitchFamily="18" charset="0"/>
              </a:rPr>
              <a:t>розташований у довгому плечі хромосоми 15. Другу, найвідомішу назву цієї хвороби — синдром Марфана — запропонував </a:t>
            </a:r>
            <a:r>
              <a:rPr lang="ru-RU">
                <a:latin typeface="Times New Roman" pitchFamily="18" charset="0"/>
                <a:ea typeface="Courier New" pitchFamily="49" charset="0"/>
                <a:cs typeface="Times New Roman" pitchFamily="18" charset="0"/>
              </a:rPr>
              <a:t>Бергер </a:t>
            </a:r>
            <a:r>
              <a:rPr lang="uk-UA">
                <a:latin typeface="Times New Roman" pitchFamily="18" charset="0"/>
                <a:ea typeface="Courier New" pitchFamily="49" charset="0"/>
                <a:cs typeface="Times New Roman" pitchFamily="18" charset="0"/>
              </a:rPr>
              <a:t>(1915). Характерними ознаками синдрому є високий зріст при відносно короткому тулубі, непропорційно довгі кінцівки (занадто довгі “пальці павука”), арахнодактилія, розмах рук перевищує довжину тіла, астенічна будова тіла, підвивих і вивих кришталика, відшарування сітківки, міопія, різноманітні види гриж, вузьке обличчя з подовженим виступаючим носом, лійкоподібна форма грудей, аневризма аорти, часто сколіоз, кіфоз, гіперрухливість суглобів, клишоногість, гігантизм. Такі люди характеризуються психічною нестійкістю, найчастіше — психічно ненормальні, але в рідкісних випадках, за певного поєднання з іншими генами, люди із синдромом Марфана виявляють високий інтелект. Явні ознаки синдрому Марфана були яскраво виражені в таких видатних осіб, як Ніколо Паганіні, Авраам Лінкольн,Шарль де Голль, К. Чуковський, </a:t>
            </a:r>
            <a:r>
              <a:rPr lang="fr-FR">
                <a:latin typeface="Times New Roman" pitchFamily="18" charset="0"/>
                <a:ea typeface="Courier New" pitchFamily="49" charset="0"/>
                <a:cs typeface="Times New Roman" pitchFamily="18" charset="0"/>
              </a:rPr>
              <a:t>JI. </a:t>
            </a:r>
            <a:r>
              <a:rPr lang="ru-RU">
                <a:latin typeface="Times New Roman" pitchFamily="18" charset="0"/>
                <a:ea typeface="Courier New" pitchFamily="49" charset="0"/>
                <a:cs typeface="Times New Roman" pitchFamily="18" charset="0"/>
              </a:rPr>
              <a:t>Ландау, </a:t>
            </a:r>
            <a:r>
              <a:rPr lang="uk-UA">
                <a:latin typeface="Times New Roman" pitchFamily="18" charset="0"/>
                <a:ea typeface="Courier New" pitchFamily="49" charset="0"/>
                <a:cs typeface="Times New Roman" pitchFamily="18" charset="0"/>
              </a:rPr>
              <a:t>майже доведено, що синдром Марфана був у </a:t>
            </a:r>
            <a:r>
              <a:rPr lang="ru-RU">
                <a:latin typeface="Times New Roman" pitchFamily="18" charset="0"/>
                <a:ea typeface="Courier New" pitchFamily="49" charset="0"/>
                <a:cs typeface="Times New Roman" pitchFamily="18" charset="0"/>
              </a:rPr>
              <a:t>Кюхельбекера. </a:t>
            </a:r>
            <a:r>
              <a:rPr lang="uk-UA">
                <a:latin typeface="Times New Roman" pitchFamily="18" charset="0"/>
                <a:ea typeface="Courier New" pitchFamily="49" charset="0"/>
                <a:cs typeface="Times New Roman" pitchFamily="18" charset="0"/>
              </a:rPr>
              <a:t>Всі наявні ознаки синдрому Марфана були в письменника </a:t>
            </a:r>
            <a:r>
              <a:rPr lang="ru-RU">
                <a:latin typeface="Times New Roman" pitchFamily="18" charset="0"/>
                <a:ea typeface="Courier New" pitchFamily="49" charset="0"/>
                <a:cs typeface="Times New Roman" pitchFamily="18" charset="0"/>
              </a:rPr>
              <a:t>Ганса </a:t>
            </a:r>
            <a:r>
              <a:rPr lang="uk-UA">
                <a:latin typeface="Times New Roman" pitchFamily="18" charset="0"/>
                <a:ea typeface="Courier New" pitchFamily="49" charset="0"/>
                <a:cs typeface="Times New Roman" pitchFamily="18" charset="0"/>
              </a:rPr>
              <a:t>Христіана </a:t>
            </a:r>
            <a:r>
              <a:rPr lang="ru-RU">
                <a:latin typeface="Times New Roman" pitchFamily="18" charset="0"/>
                <a:ea typeface="Courier New" pitchFamily="49" charset="0"/>
                <a:cs typeface="Times New Roman" pitchFamily="18" charset="0"/>
              </a:rPr>
              <a:t>Андерсена. </a:t>
            </a:r>
            <a:r>
              <a:rPr lang="uk-UA" altLang="uk-UA">
                <a:solidFill>
                  <a:srgbClr val="000000"/>
                </a:solidFill>
                <a:latin typeface="Times New Roman" pitchFamily="18" charset="0"/>
                <a:ea typeface="Courier New" pitchFamily="49" charset="0"/>
                <a:cs typeface="Times New Roman" pitchFamily="18" charset="0"/>
              </a:rPr>
              <a:t>Успадковується за АД-типом з високою пенетрантністю і різною</a:t>
            </a:r>
            <a:br>
              <a:rPr lang="uk-UA" altLang="uk-UA">
                <a:solidFill>
                  <a:srgbClr val="000000"/>
                </a:solidFill>
                <a:latin typeface="Times New Roman" pitchFamily="18" charset="0"/>
                <a:ea typeface="Courier New" pitchFamily="49" charset="0"/>
                <a:cs typeface="Times New Roman" pitchFamily="18" charset="0"/>
              </a:rPr>
            </a:br>
            <a:r>
              <a:rPr lang="uk-UA" altLang="uk-UA">
                <a:solidFill>
                  <a:srgbClr val="000000"/>
                </a:solidFill>
                <a:latin typeface="Times New Roman" pitchFamily="18" charset="0"/>
                <a:ea typeface="Courier New" pitchFamily="49" charset="0"/>
                <a:cs typeface="Times New Roman" pitchFamily="18" charset="0"/>
              </a:rPr>
              <a:t>експресивністю. Трапляється з частотою 1:2500—1:10 000.</a:t>
            </a:r>
            <a:r>
              <a:rPr lang="uk-UA" altLang="uk-UA">
                <a:latin typeface="Times New Roman" pitchFamily="18" charset="0"/>
                <a:ea typeface="Courier New" pitchFamily="49" charset="0"/>
                <a:cs typeface="Times New Roman" pitchFamily="18" charset="0"/>
              </a:rPr>
              <a:t> </a:t>
            </a:r>
          </a:p>
          <a:p>
            <a:r>
              <a:rPr lang="uk-UA" altLang="uk-UA">
                <a:solidFill>
                  <a:srgbClr val="000000"/>
                </a:solidFill>
                <a:latin typeface="Times New Roman" pitchFamily="18" charset="0"/>
                <a:ea typeface="Courier New" pitchFamily="49" charset="0"/>
                <a:cs typeface="Times New Roman" pitchFamily="18" charset="0"/>
              </a:rPr>
              <a:t/>
            </a:r>
            <a:br>
              <a:rPr lang="uk-UA" altLang="uk-UA">
                <a:solidFill>
                  <a:srgbClr val="000000"/>
                </a:solidFill>
                <a:latin typeface="Times New Roman" pitchFamily="18" charset="0"/>
                <a:ea typeface="Courier New" pitchFamily="49" charset="0"/>
                <a:cs typeface="Times New Roman" pitchFamily="18" charset="0"/>
              </a:rPr>
            </a:br>
            <a:endParaRPr lang="uk-UA">
              <a:latin typeface="Times New Roman" pitchFamily="18" charset="0"/>
              <a:ea typeface="Courier New" pitchFamily="49" charset="0"/>
              <a:cs typeface="Times New Roman" pitchFamily="18" charset="0"/>
            </a:endParaRPr>
          </a:p>
          <a:p>
            <a:endParaRPr lang="uk-UA">
              <a:latin typeface="Times New Roman" pitchFamily="18" charset="0"/>
              <a:ea typeface="Courier New" pitchFamily="49" charset="0"/>
              <a:cs typeface="Times New Roman" pitchFamily="18" charset="0"/>
            </a:endParaRPr>
          </a:p>
          <a:p>
            <a:r>
              <a:rPr lang="uk-UA">
                <a:solidFill>
                  <a:srgbClr val="000000"/>
                </a:solidFill>
                <a:latin typeface="Times New Roman" pitchFamily="18" charset="0"/>
                <a:ea typeface="Courier New" pitchFamily="49" charset="0"/>
                <a:cs typeface="Times New Roman" pitchFamily="18" charset="0"/>
              </a:rPr>
              <a:t> </a:t>
            </a:r>
            <a:endParaRPr lang="uk-UA">
              <a:latin typeface="Times New Roman" pitchFamily="18" charset="0"/>
              <a:ea typeface="Courier New" pitchFamily="49" charset="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Рисунок 1" descr="C:\Users\user\AppData\Local\Temp\FineReader11\media\image24.jpeg"/>
          <p:cNvPicPr>
            <a:picLocks noChangeAspect="1" noChangeArrowheads="1"/>
          </p:cNvPicPr>
          <p:nvPr/>
        </p:nvPicPr>
        <p:blipFill>
          <a:blip r:embed="rId2" cstate="print"/>
          <a:srcRect/>
          <a:stretch>
            <a:fillRect/>
          </a:stretch>
        </p:blipFill>
        <p:spPr bwMode="auto">
          <a:xfrm>
            <a:off x="2971800" y="0"/>
            <a:ext cx="2844800" cy="6653213"/>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sindrom-marfana-opisanie.jpg"/>
          <p:cNvPicPr>
            <a:picLocks noChangeAspect="1"/>
          </p:cNvPicPr>
          <p:nvPr/>
        </p:nvPicPr>
        <p:blipFill>
          <a:blip r:embed="rId2" cstate="print"/>
          <a:stretch>
            <a:fillRect/>
          </a:stretch>
        </p:blipFill>
        <p:spPr>
          <a:xfrm>
            <a:off x="0" y="126172"/>
            <a:ext cx="9144000" cy="6740633"/>
          </a:xfrm>
          <a:prstGeom prst="rect">
            <a:avLst/>
          </a:prstGeom>
          <a:ln>
            <a:noFill/>
          </a:ln>
          <a:effectLst>
            <a:softEdge rad="11250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Рисунок 2" descr="668.jpg"/>
          <p:cNvPicPr>
            <a:picLocks noChangeAspect="1"/>
          </p:cNvPicPr>
          <p:nvPr/>
        </p:nvPicPr>
        <p:blipFill>
          <a:blip r:embed="rId2" cstate="print"/>
          <a:srcRect/>
          <a:stretch>
            <a:fillRect/>
          </a:stretch>
        </p:blipFill>
        <p:spPr bwMode="auto">
          <a:xfrm>
            <a:off x="468313" y="1628775"/>
            <a:ext cx="5040312" cy="4972050"/>
          </a:xfrm>
          <a:prstGeom prst="rect">
            <a:avLst/>
          </a:prstGeom>
          <a:noFill/>
          <a:ln w="9525">
            <a:noFill/>
            <a:miter lim="800000"/>
            <a:headEnd/>
            <a:tailEnd/>
          </a:ln>
        </p:spPr>
      </p:pic>
      <p:sp>
        <p:nvSpPr>
          <p:cNvPr id="161794" name="TextBox 3"/>
          <p:cNvSpPr txBox="1">
            <a:spLocks noChangeArrowheads="1"/>
          </p:cNvSpPr>
          <p:nvPr/>
        </p:nvSpPr>
        <p:spPr bwMode="auto">
          <a:xfrm>
            <a:off x="323850" y="260350"/>
            <a:ext cx="8424863" cy="946150"/>
          </a:xfrm>
          <a:prstGeom prst="rect">
            <a:avLst/>
          </a:prstGeom>
          <a:noFill/>
          <a:ln w="9525">
            <a:noFill/>
            <a:miter lim="800000"/>
            <a:headEnd/>
            <a:tailEnd/>
          </a:ln>
        </p:spPr>
        <p:txBody>
          <a:bodyPr>
            <a:spAutoFit/>
          </a:bodyPr>
          <a:lstStyle/>
          <a:p>
            <a:pPr algn="ctr"/>
            <a:r>
              <a:rPr lang="ru-RU" sz="2800" b="1">
                <a:solidFill>
                  <a:srgbClr val="000000"/>
                </a:solidFill>
                <a:latin typeface="Constantia" pitchFamily="18" charset="0"/>
              </a:rPr>
              <a:t>Причино</a:t>
            </a:r>
            <a:r>
              <a:rPr lang="ru-RU" sz="2800" b="1">
                <a:solidFill>
                  <a:srgbClr val="000000"/>
                </a:solidFill>
              </a:rPr>
              <a:t>ю патології є</a:t>
            </a:r>
            <a:r>
              <a:rPr lang="ru-RU" sz="2800" b="1">
                <a:solidFill>
                  <a:srgbClr val="000000"/>
                </a:solidFill>
                <a:latin typeface="Constantia" pitchFamily="18" charset="0"/>
              </a:rPr>
              <a:t> </a:t>
            </a:r>
            <a:r>
              <a:rPr lang="ru-RU" sz="2800" b="1">
                <a:solidFill>
                  <a:srgbClr val="000000"/>
                </a:solidFill>
              </a:rPr>
              <a:t>мутація гену </a:t>
            </a:r>
            <a:r>
              <a:rPr lang="ru-RU" sz="2800" b="1">
                <a:solidFill>
                  <a:srgbClr val="000000"/>
                </a:solidFill>
                <a:latin typeface="Constantia" pitchFamily="18" charset="0"/>
              </a:rPr>
              <a:t>ф</a:t>
            </a:r>
            <a:r>
              <a:rPr lang="ru-RU" sz="2800" b="1">
                <a:solidFill>
                  <a:srgbClr val="000000"/>
                </a:solidFill>
              </a:rPr>
              <a:t>і</a:t>
            </a:r>
            <a:r>
              <a:rPr lang="ru-RU" sz="2800" b="1">
                <a:solidFill>
                  <a:srgbClr val="000000"/>
                </a:solidFill>
                <a:latin typeface="Constantia" pitchFamily="18" charset="0"/>
              </a:rPr>
              <a:t>брил</a:t>
            </a:r>
            <a:r>
              <a:rPr lang="ru-RU" sz="2800" b="1">
                <a:solidFill>
                  <a:srgbClr val="000000"/>
                </a:solidFill>
              </a:rPr>
              <a:t>іну</a:t>
            </a:r>
            <a:r>
              <a:rPr lang="ru-RU" sz="2800" b="1">
                <a:solidFill>
                  <a:srgbClr val="000000"/>
                </a:solidFill>
                <a:latin typeface="Constantia" pitchFamily="18" charset="0"/>
              </a:rPr>
              <a:t> FBN1</a:t>
            </a:r>
          </a:p>
        </p:txBody>
      </p:sp>
      <p:pic>
        <p:nvPicPr>
          <p:cNvPr id="161795" name="Рисунок 4" descr="i.jpg"/>
          <p:cNvPicPr>
            <a:picLocks noChangeAspect="1"/>
          </p:cNvPicPr>
          <p:nvPr/>
        </p:nvPicPr>
        <p:blipFill>
          <a:blip r:embed="rId3" cstate="print"/>
          <a:srcRect/>
          <a:stretch>
            <a:fillRect/>
          </a:stretch>
        </p:blipFill>
        <p:spPr bwMode="auto">
          <a:xfrm>
            <a:off x="3995738" y="3203575"/>
            <a:ext cx="4897437" cy="365442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Поток">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Аспект">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2.xml><?xml version="1.0" encoding="utf-8"?>
<a:themeOverride xmlns:a="http://schemas.openxmlformats.org/drawingml/2006/main">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3.xml><?xml version="1.0" encoding="utf-8"?>
<a:themeOverride xmlns:a="http://schemas.openxmlformats.org/drawingml/2006/main">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4.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604</TotalTime>
  <Words>13524</Words>
  <Application>Microsoft Office PowerPoint</Application>
  <PresentationFormat>Экран (4:3)</PresentationFormat>
  <Paragraphs>891</Paragraphs>
  <Slides>198</Slides>
  <Notes>2</Notes>
  <HiddenSlides>0</HiddenSlides>
  <MMClips>0</MMClips>
  <ScaleCrop>false</ScaleCrop>
  <HeadingPairs>
    <vt:vector size="4" baseType="variant">
      <vt:variant>
        <vt:lpstr>Тема</vt:lpstr>
      </vt:variant>
      <vt:variant>
        <vt:i4>5</vt:i4>
      </vt:variant>
      <vt:variant>
        <vt:lpstr>Заголовки слайдов</vt:lpstr>
      </vt:variant>
      <vt:variant>
        <vt:i4>198</vt:i4>
      </vt:variant>
    </vt:vector>
  </HeadingPairs>
  <TitlesOfParts>
    <vt:vector size="203" baseType="lpstr">
      <vt:lpstr>Поток</vt:lpstr>
      <vt:lpstr>Твердый переплет</vt:lpstr>
      <vt:lpstr>Техническая</vt:lpstr>
      <vt:lpstr>Открытая</vt:lpstr>
      <vt:lpstr>Аспект</vt:lpstr>
      <vt:lpstr>Слайд 1</vt:lpstr>
      <vt:lpstr>План</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Лекція 3,4</vt:lpstr>
      <vt:lpstr>План</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Синдром «кошачого крику» </vt:lpstr>
      <vt:lpstr>Слайд 132</vt:lpstr>
      <vt:lpstr>Слайд 133</vt:lpstr>
      <vt:lpstr>Слайд 134</vt:lpstr>
      <vt:lpstr>Синдром Дауна(трисомія за 21 хромосомою, монголізм) </vt:lpstr>
      <vt:lpstr>Слайд 136</vt:lpstr>
      <vt:lpstr>Слайд 137</vt:lpstr>
      <vt:lpstr>Слайд 138</vt:lpstr>
      <vt:lpstr>Слайд 139</vt:lpstr>
      <vt:lpstr>Слайд 140</vt:lpstr>
      <vt:lpstr>Слайд 141</vt:lpstr>
      <vt:lpstr>Слайд 142</vt:lpstr>
      <vt:lpstr>Синдром Дауна (трисомія по хромосомі 21) - одна з форм геномної патології, при якій найчастіше каріотип представлено 47 хромосомами замість нормальних 46, оскільки хромосоми 21-й пари, замість нормальних двох, представлені трьома копіями</vt:lpstr>
      <vt:lpstr>Слайд 144</vt:lpstr>
      <vt:lpstr>Слайд 145</vt:lpstr>
      <vt:lpstr>Слайд 146</vt:lpstr>
      <vt:lpstr>Слайд 147</vt:lpstr>
      <vt:lpstr>Найхарактернішими особливостями синдрома є зміни мозкового черепа і обличчя, дефекти опорно-рухового апарату, серцево-судинної системи і статевих органів Зовнішня картина порушень різноманітна: маленький рот, вузькі і короткі очні щілини, косоокість, низькорозташовані і деформовані вуха, вивернута нижня губа, коротка і складчаста шия, потилиця, що видається, подовжений череп Відзначається флексорне положення кистей, аномально розвинуті стопи, клишоногість та ін. Для синдрома характерні дефекти сечової системи, вади серця 90% дітей із синдромом Едвардса гинуть до 1 року. Причиною смерті стають пневмонії, кишкова непрохідність, серцево-судинна  недостатність </vt:lpstr>
      <vt:lpstr>Слайд 149</vt:lpstr>
      <vt:lpstr>Слайд 150</vt:lpstr>
      <vt:lpstr>Слайд 151</vt:lpstr>
      <vt:lpstr>Слайд 152</vt:lpstr>
      <vt:lpstr>Слайд 153</vt:lpstr>
      <vt:lpstr>Слайд 154</vt:lpstr>
      <vt:lpstr>Слайд 155</vt:lpstr>
      <vt:lpstr>Слайд 156</vt:lpstr>
      <vt:lpstr>Слайд 157</vt:lpstr>
      <vt:lpstr>Слайд 158</vt:lpstr>
      <vt:lpstr>Слайд 159</vt:lpstr>
      <vt:lpstr>Синдром Патау (трисомія за 13-ою хромосомою) </vt:lpstr>
      <vt:lpstr>Слайд 161</vt:lpstr>
      <vt:lpstr>Синдром  Шерешевського-Тернера (45, Х0) </vt:lpstr>
      <vt:lpstr>Слайд 163</vt:lpstr>
      <vt:lpstr>Синдром Шерешевського-Тернера</vt:lpstr>
      <vt:lpstr>Етіологія синдрому Шерешевського-Тернера</vt:lpstr>
      <vt:lpstr>Діагностування синдрома Шерешевського-Тернера</vt:lpstr>
      <vt:lpstr>Лікування синдрому Шерешевського-Тернера</vt:lpstr>
      <vt:lpstr>Слайд 168</vt:lpstr>
      <vt:lpstr>Слайд 169</vt:lpstr>
      <vt:lpstr>Слайд 170</vt:lpstr>
      <vt:lpstr>Слайд 171</vt:lpstr>
      <vt:lpstr>Слайд 172</vt:lpstr>
      <vt:lpstr>Слайд 173</vt:lpstr>
      <vt:lpstr>Синдром Клайнфельтера (47, ХXY) </vt:lpstr>
      <vt:lpstr>Слайд 175</vt:lpstr>
      <vt:lpstr>Синдром Клайнфельтера</vt:lpstr>
      <vt:lpstr>Фенотипові прояви синдрому Клайнфельтера</vt:lpstr>
      <vt:lpstr>Народження клітини з каріотипом XXY під час мейозу у самця.</vt:lpstr>
      <vt:lpstr>Каріотип людини із синдромом Клайнфельтера</vt:lpstr>
      <vt:lpstr>Етіологія синдрому Клайнфельтера</vt:lpstr>
      <vt:lpstr>Слайд 181</vt:lpstr>
      <vt:lpstr>Слайд 182</vt:lpstr>
      <vt:lpstr>Слайд 183</vt:lpstr>
      <vt:lpstr>Синдром полісомії за Х-хромосомою у жінок (синдром «суперсамки») </vt:lpstr>
      <vt:lpstr>Синдром дисомії заY-хромосомою (47, XYY) </vt:lpstr>
      <vt:lpstr>Наслідування</vt:lpstr>
      <vt:lpstr>Слайд 187</vt:lpstr>
      <vt:lpstr>Слайд 188</vt:lpstr>
      <vt:lpstr>Слайд 189</vt:lpstr>
      <vt:lpstr>Хромосомний мозаїцизм</vt:lpstr>
      <vt:lpstr>Слайд 191</vt:lpstr>
      <vt:lpstr>Розходження сестринських хромосом в анафазі </vt:lpstr>
      <vt:lpstr>Слайд 193</vt:lpstr>
      <vt:lpstr>Слайд 194</vt:lpstr>
      <vt:lpstr>Слайд 195</vt:lpstr>
      <vt:lpstr>Геномнi мутацiї</vt:lpstr>
      <vt:lpstr>Трисомії характеризуються меншими наслідками, ніж моносомії, а порушення статевих хромосом не настільки важкі, як порушення аутосом.   Крім того, чим менше хромосоми за розмірами і кількістю генів, тим до менших наслідків призводять порушення в них. </vt:lpstr>
      <vt:lpstr>Слайд 198</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Руслан Аминов</cp:lastModifiedBy>
  <cp:revision>190</cp:revision>
  <dcterms:created xsi:type="dcterms:W3CDTF">2017-06-22T13:43:55Z</dcterms:created>
  <dcterms:modified xsi:type="dcterms:W3CDTF">2022-08-26T15:23:36Z</dcterms:modified>
</cp:coreProperties>
</file>