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8" r:id="rId5"/>
    <p:sldId id="257" r:id="rId6"/>
    <p:sldId id="259" r:id="rId7"/>
    <p:sldId id="260" r:id="rId8"/>
    <p:sldId id="261" r:id="rId9"/>
    <p:sldId id="262" r:id="rId10"/>
    <p:sldId id="263" r:id="rId11"/>
    <p:sldId id="264" r:id="rId12"/>
    <p:sldId id="268" r:id="rId13"/>
    <p:sldId id="270" r:id="rId14"/>
    <p:sldId id="265"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5BCDBBC-292F-4623-BD64-A74167C44C1A}" type="datetimeFigureOut">
              <a:rPr lang="ru-RU" smtClean="0"/>
              <a:pPr/>
              <a:t>04.09.2022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C043A6-715A-46B5-89B9-59925F26575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DBBC-292F-4623-BD64-A74167C44C1A}" type="datetimeFigureOut">
              <a:rPr lang="ru-RU" smtClean="0"/>
              <a:pPr/>
              <a:t>04.09.2022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043A6-715A-46B5-89B9-59925F26575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980728"/>
            <a:ext cx="7772400" cy="1470025"/>
          </a:xfrm>
        </p:spPr>
        <p:txBody>
          <a:bodyPr>
            <a:normAutofit fontScale="90000"/>
          </a:bodyPr>
          <a:lstStyle/>
          <a:p>
            <a:r>
              <a:rPr lang="ru-RU" dirty="0"/>
              <a:t/>
            </a:r>
            <a:br>
              <a:rPr lang="ru-RU" dirty="0"/>
            </a:br>
            <a:r>
              <a:rPr lang="ru-RU" dirty="0"/>
              <a:t> </a:t>
            </a:r>
            <a:r>
              <a:rPr lang="ru-RU" b="1" dirty="0" err="1"/>
              <a:t>Лекція</a:t>
            </a:r>
            <a:r>
              <a:rPr lang="ru-RU" b="1" dirty="0"/>
              <a:t> 1. </a:t>
            </a:r>
            <a:r>
              <a:rPr lang="ru-RU" b="1" dirty="0" smtClean="0"/>
              <a:t/>
            </a:r>
            <a:br>
              <a:rPr lang="ru-RU" b="1" dirty="0" smtClean="0"/>
            </a:br>
            <a:r>
              <a:rPr lang="ru-RU" b="1" dirty="0" smtClean="0"/>
              <a:t>ТОКСИКОЛОГІЯ </a:t>
            </a:r>
            <a:r>
              <a:rPr lang="ru-RU" b="1" dirty="0"/>
              <a:t>ТА ЇЇ ЗАДАЧІ </a:t>
            </a:r>
            <a:endParaRPr lang="ru-RU" dirty="0"/>
          </a:p>
        </p:txBody>
      </p:sp>
      <p:pic>
        <p:nvPicPr>
          <p:cNvPr id="20482" name="Picture 2" descr="У неділю рано зілля копала - КУНШТ"/>
          <p:cNvPicPr>
            <a:picLocks noChangeAspect="1" noChangeArrowheads="1"/>
          </p:cNvPicPr>
          <p:nvPr/>
        </p:nvPicPr>
        <p:blipFill>
          <a:blip r:embed="rId2" cstate="print"/>
          <a:srcRect/>
          <a:stretch>
            <a:fillRect/>
          </a:stretch>
        </p:blipFill>
        <p:spPr bwMode="auto">
          <a:xfrm>
            <a:off x="1691680" y="2676872"/>
            <a:ext cx="6216625" cy="418112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634082"/>
          </a:xfrm>
        </p:spPr>
        <p:txBody>
          <a:bodyPr>
            <a:noAutofit/>
          </a:bodyPr>
          <a:lstStyle/>
          <a:p>
            <a:pPr algn="just"/>
            <a:r>
              <a:rPr lang="ru-RU" sz="1400" dirty="0" err="1">
                <a:latin typeface="Times New Roman" pitchFamily="18" charset="0"/>
                <a:cs typeface="Times New Roman" pitchFamily="18" charset="0"/>
              </a:rPr>
              <a:t>Класифікація</a:t>
            </a:r>
            <a:r>
              <a:rPr lang="ru-RU" sz="1400" dirty="0">
                <a:latin typeface="Times New Roman" pitchFamily="18" charset="0"/>
                <a:cs typeface="Times New Roman" pitchFamily="18" charset="0"/>
              </a:rPr>
              <a:t> ОР за </a:t>
            </a:r>
            <a:r>
              <a:rPr lang="ru-RU" sz="1400" dirty="0" err="1">
                <a:latin typeface="Times New Roman" pitchFamily="18" charset="0"/>
                <a:cs typeface="Times New Roman" pitchFamily="18" charset="0"/>
              </a:rPr>
              <a:t>вибірковим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впливом</a:t>
            </a:r>
            <a:r>
              <a:rPr lang="ru-RU" sz="1400" dirty="0">
                <a:latin typeface="Times New Roman" pitchFamily="18" charset="0"/>
                <a:cs typeface="Times New Roman" pitchFamily="18" charset="0"/>
              </a:rPr>
              <a:t> (селективною </a:t>
            </a:r>
            <a:r>
              <a:rPr lang="ru-RU" sz="1400" dirty="0" err="1">
                <a:latin typeface="Times New Roman" pitchFamily="18" charset="0"/>
                <a:cs typeface="Times New Roman" pitchFamily="18" charset="0"/>
              </a:rPr>
              <a:t>дією</a:t>
            </a:r>
            <a:r>
              <a:rPr lang="ru-RU" sz="1400" dirty="0">
                <a:latin typeface="Times New Roman" pitchFamily="18" charset="0"/>
                <a:cs typeface="Times New Roman" pitchFamily="18" charset="0"/>
              </a:rPr>
              <a:t> отрут на </a:t>
            </a:r>
            <a:r>
              <a:rPr lang="ru-RU" sz="1400" dirty="0" err="1">
                <a:latin typeface="Times New Roman" pitchFamily="18" charset="0"/>
                <a:cs typeface="Times New Roman" pitchFamily="18" charset="0"/>
              </a:rPr>
              <a:t>окремі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органи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або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системи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організму</a:t>
            </a:r>
            <a:r>
              <a:rPr lang="ru-RU" sz="1400" dirty="0">
                <a:latin typeface="Times New Roman" pitchFamily="18" charset="0"/>
                <a:cs typeface="Times New Roman" pitchFamily="18" charset="0"/>
              </a:rPr>
              <a:t>, табл. </a:t>
            </a:r>
            <a:r>
              <a:rPr lang="ru-RU" sz="1400" dirty="0" smtClean="0">
                <a:latin typeface="Times New Roman" pitchFamily="18" charset="0"/>
                <a:cs typeface="Times New Roman" pitchFamily="18" charset="0"/>
              </a:rPr>
              <a:t>2</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дає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додаткову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інформацію</a:t>
            </a:r>
            <a:r>
              <a:rPr lang="ru-RU" sz="1400" dirty="0">
                <a:latin typeface="Times New Roman" pitchFamily="18" charset="0"/>
                <a:cs typeface="Times New Roman" pitchFamily="18" charset="0"/>
              </a:rPr>
              <a:t> та </a:t>
            </a:r>
            <a:r>
              <a:rPr lang="ru-RU" sz="1400" dirty="0" err="1">
                <a:latin typeface="Times New Roman" pitchFamily="18" charset="0"/>
                <a:cs typeface="Times New Roman" pitchFamily="18" charset="0"/>
              </a:rPr>
              <a:t>деталізує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токсикологічну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класифікацію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Слід</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мати</a:t>
            </a:r>
            <a:r>
              <a:rPr lang="ru-RU" sz="1400" dirty="0">
                <a:latin typeface="Times New Roman" pitchFamily="18" charset="0"/>
                <a:cs typeface="Times New Roman" pitchFamily="18" charset="0"/>
              </a:rPr>
              <a:t> на </a:t>
            </a:r>
            <a:r>
              <a:rPr lang="ru-RU" sz="1400" dirty="0" err="1">
                <a:latin typeface="Times New Roman" pitchFamily="18" charset="0"/>
                <a:cs typeface="Times New Roman" pitchFamily="18" charset="0"/>
              </a:rPr>
              <a:t>увазі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вибіркова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дія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отрути</a:t>
            </a:r>
            <a:r>
              <a:rPr lang="ru-RU" sz="1400" dirty="0">
                <a:latin typeface="Times New Roman" pitchFamily="18" charset="0"/>
                <a:cs typeface="Times New Roman" pitchFamily="18" charset="0"/>
              </a:rPr>
              <a:t> не </a:t>
            </a:r>
            <a:r>
              <a:rPr lang="ru-RU" sz="1400" dirty="0" err="1">
                <a:latin typeface="Times New Roman" pitchFamily="18" charset="0"/>
                <a:cs typeface="Times New Roman" pitchFamily="18" charset="0"/>
              </a:rPr>
              <a:t>вичерпує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всього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різноманіття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клінічних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проявів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даної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інтоксикації</a:t>
            </a:r>
            <a:r>
              <a:rPr lang="ru-RU" sz="1400" dirty="0">
                <a:latin typeface="Times New Roman" pitchFamily="18" charset="0"/>
                <a:cs typeface="Times New Roman" pitchFamily="18" charset="0"/>
              </a:rPr>
              <a:t>, а </a:t>
            </a:r>
            <a:r>
              <a:rPr lang="ru-RU" sz="1400" dirty="0" err="1">
                <a:latin typeface="Times New Roman" pitchFamily="18" charset="0"/>
                <a:cs typeface="Times New Roman" pitchFamily="18" charset="0"/>
              </a:rPr>
              <a:t>лише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вказує</a:t>
            </a:r>
            <a:r>
              <a:rPr lang="ru-RU" sz="1400" dirty="0">
                <a:latin typeface="Times New Roman" pitchFamily="18" charset="0"/>
                <a:cs typeface="Times New Roman" pitchFamily="18" charset="0"/>
              </a:rPr>
              <a:t> на </a:t>
            </a:r>
            <a:r>
              <a:rPr lang="ru-RU" sz="1400" dirty="0" err="1">
                <a:latin typeface="Times New Roman" pitchFamily="18" charset="0"/>
                <a:cs typeface="Times New Roman" pitchFamily="18" charset="0"/>
              </a:rPr>
              <a:t>безпосередню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небезпеку</a:t>
            </a:r>
            <a:r>
              <a:rPr lang="ru-RU" sz="1400" dirty="0">
                <a:latin typeface="Times New Roman" pitchFamily="18" charset="0"/>
                <a:cs typeface="Times New Roman" pitchFamily="18" charset="0"/>
              </a:rPr>
              <a:t>, яка </a:t>
            </a:r>
            <a:r>
              <a:rPr lang="ru-RU" sz="1400" dirty="0" err="1">
                <a:latin typeface="Times New Roman" pitchFamily="18" charset="0"/>
                <a:cs typeface="Times New Roman" pitchFamily="18" charset="0"/>
              </a:rPr>
              <a:t>загрожує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певному</a:t>
            </a:r>
            <a:r>
              <a:rPr lang="ru-RU" sz="1400" dirty="0">
                <a:latin typeface="Times New Roman" pitchFamily="18" charset="0"/>
                <a:cs typeface="Times New Roman" pitchFamily="18" charset="0"/>
              </a:rPr>
              <a:t> органу </a:t>
            </a:r>
            <a:r>
              <a:rPr lang="ru-RU" sz="1400" dirty="0" err="1">
                <a:latin typeface="Times New Roman" pitchFamily="18" charset="0"/>
                <a:cs typeface="Times New Roman" pitchFamily="18" charset="0"/>
              </a:rPr>
              <a:t>або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системі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організму</a:t>
            </a:r>
            <a:r>
              <a:rPr lang="ru-RU" sz="1400" dirty="0">
                <a:latin typeface="Times New Roman" pitchFamily="18" charset="0"/>
                <a:cs typeface="Times New Roman" pitchFamily="18" charset="0"/>
              </a:rPr>
              <a:t> як основному </a:t>
            </a:r>
            <a:r>
              <a:rPr lang="ru-RU" sz="1400" dirty="0" err="1">
                <a:latin typeface="Times New Roman" pitchFamily="18" charset="0"/>
                <a:cs typeface="Times New Roman" pitchFamily="18" charset="0"/>
              </a:rPr>
              <a:t>місцю</a:t>
            </a:r>
            <a:r>
              <a:rPr lang="ru-RU" sz="1400" dirty="0">
                <a:latin typeface="Times New Roman" pitchFamily="18" charset="0"/>
                <a:cs typeface="Times New Roman" pitchFamily="18" charset="0"/>
              </a:rPr>
              <a:t> токсичного </a:t>
            </a:r>
            <a:r>
              <a:rPr lang="ru-RU" sz="1400" dirty="0" err="1">
                <a:latin typeface="Times New Roman" pitchFamily="18" charset="0"/>
                <a:cs typeface="Times New Roman" pitchFamily="18" charset="0"/>
              </a:rPr>
              <a:t>враження</a:t>
            </a:r>
            <a:r>
              <a:rPr lang="ru-RU" sz="1400" dirty="0">
                <a:latin typeface="Times New Roman" pitchFamily="18" charset="0"/>
                <a:cs typeface="Times New Roman" pitchFamily="18" charset="0"/>
              </a:rPr>
              <a:t>.</a:t>
            </a:r>
          </a:p>
        </p:txBody>
      </p:sp>
      <p:sp>
        <p:nvSpPr>
          <p:cNvPr id="3073" name="Rectangle 1"/>
          <p:cNvSpPr>
            <a:spLocks noChangeArrowheads="1"/>
          </p:cNvSpPr>
          <p:nvPr/>
        </p:nvSpPr>
        <p:spPr bwMode="auto">
          <a:xfrm>
            <a:off x="2790679" y="1667799"/>
            <a:ext cx="356264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58775" algn="ctr"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Таблиця </a:t>
            </a:r>
            <a:r>
              <a:rPr kumimoji="0" lang="uk-UA"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58775"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Класифікація ОР за вибірковою дією</a:t>
            </a:r>
            <a:endParaRPr kumimoji="0" lang="uk-UA"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755576" y="2262049"/>
          <a:ext cx="7992887" cy="4418911"/>
        </p:xfrm>
        <a:graphic>
          <a:graphicData uri="http://schemas.openxmlformats.org/drawingml/2006/table">
            <a:tbl>
              <a:tblPr/>
              <a:tblGrid>
                <a:gridCol w="792088"/>
                <a:gridCol w="3528392"/>
                <a:gridCol w="3672407"/>
              </a:tblGrid>
              <a:tr h="234477">
                <a:tc rowSpan="7">
                  <a:txBody>
                    <a:bodyPr/>
                    <a:lstStyle/>
                    <a:p>
                      <a:pPr marL="67945">
                        <a:lnSpc>
                          <a:spcPts val="1050"/>
                        </a:lnSpc>
                        <a:spcAft>
                          <a:spcPts val="0"/>
                        </a:spcAft>
                      </a:pPr>
                      <a:endParaRPr lang="uk-UA" sz="700" dirty="0">
                        <a:latin typeface="Times New Roman"/>
                        <a:ea typeface="Times New Roman"/>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65405">
                        <a:lnSpc>
                          <a:spcPts val="1050"/>
                        </a:lnSpc>
                        <a:spcAft>
                          <a:spcPts val="0"/>
                        </a:spcAft>
                      </a:pPr>
                      <a:endParaRPr lang="uk-UA" sz="1400" dirty="0" smtClean="0">
                        <a:latin typeface="Times New Roman"/>
                        <a:ea typeface="Times New Roman"/>
                        <a:cs typeface="Times New Roman"/>
                      </a:endParaRPr>
                    </a:p>
                    <a:p>
                      <a:pPr marL="65405">
                        <a:lnSpc>
                          <a:spcPts val="1050"/>
                        </a:lnSpc>
                        <a:spcAft>
                          <a:spcPts val="0"/>
                        </a:spcAft>
                      </a:pPr>
                      <a:r>
                        <a:rPr lang="uk-UA" sz="1400" dirty="0" smtClean="0">
                          <a:latin typeface="Times New Roman"/>
                          <a:ea typeface="Times New Roman"/>
                          <a:cs typeface="Times New Roman"/>
                        </a:rPr>
                        <a:t>Місце</a:t>
                      </a:r>
                      <a:r>
                        <a:rPr lang="uk-UA" sz="1400" spc="-30" dirty="0" smtClean="0">
                          <a:latin typeface="Times New Roman"/>
                          <a:ea typeface="Times New Roman"/>
                          <a:cs typeface="Times New Roman"/>
                        </a:rPr>
                        <a:t> </a:t>
                      </a:r>
                      <a:r>
                        <a:rPr lang="uk-UA" sz="1400" dirty="0">
                          <a:latin typeface="Times New Roman"/>
                          <a:ea typeface="Times New Roman"/>
                          <a:cs typeface="Times New Roman"/>
                        </a:rPr>
                        <a:t>токсичного</a:t>
                      </a:r>
                      <a:r>
                        <a:rPr lang="uk-UA" sz="1400" spc="-15" dirty="0">
                          <a:latin typeface="Times New Roman"/>
                          <a:ea typeface="Times New Roman"/>
                          <a:cs typeface="Times New Roman"/>
                        </a:rPr>
                        <a:t> </a:t>
                      </a:r>
                      <a:r>
                        <a:rPr lang="uk-UA" sz="1400" dirty="0">
                          <a:latin typeface="Times New Roman"/>
                          <a:ea typeface="Times New Roman"/>
                          <a:cs typeface="Times New Roman"/>
                        </a:rPr>
                        <a:t>ураження</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a:lnSpc>
                          <a:spcPts val="1050"/>
                        </a:lnSpc>
                        <a:spcAft>
                          <a:spcPts val="0"/>
                        </a:spcAft>
                      </a:pPr>
                      <a:endParaRPr lang="uk-UA" sz="1400" dirty="0" smtClean="0">
                        <a:latin typeface="Times New Roman"/>
                        <a:ea typeface="Times New Roman"/>
                        <a:cs typeface="Times New Roman"/>
                      </a:endParaRPr>
                    </a:p>
                    <a:p>
                      <a:pPr marL="65405">
                        <a:lnSpc>
                          <a:spcPts val="1050"/>
                        </a:lnSpc>
                        <a:spcAft>
                          <a:spcPts val="0"/>
                        </a:spcAft>
                      </a:pPr>
                      <a:r>
                        <a:rPr lang="uk-UA" sz="1400" dirty="0" smtClean="0">
                          <a:latin typeface="Times New Roman"/>
                          <a:ea typeface="Times New Roman"/>
                          <a:cs typeface="Times New Roman"/>
                        </a:rPr>
                        <a:t>Характерні</a:t>
                      </a:r>
                      <a:r>
                        <a:rPr lang="uk-UA" sz="1400" spc="-30" dirty="0" smtClean="0">
                          <a:latin typeface="Times New Roman"/>
                          <a:ea typeface="Times New Roman"/>
                          <a:cs typeface="Times New Roman"/>
                        </a:rPr>
                        <a:t> </a:t>
                      </a:r>
                      <a:r>
                        <a:rPr lang="uk-UA" sz="1400" dirty="0">
                          <a:latin typeface="Times New Roman"/>
                          <a:ea typeface="Times New Roman"/>
                          <a:cs typeface="Times New Roman"/>
                        </a:rPr>
                        <a:t>токсиканти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215">
                <a:tc vMerge="1">
                  <a:txBody>
                    <a:bodyPr/>
                    <a:lstStyle/>
                    <a:p>
                      <a:endParaRPr lang="ru-RU"/>
                    </a:p>
                  </a:txBody>
                  <a:tcPr/>
                </a:tc>
                <a:tc>
                  <a:txBody>
                    <a:bodyPr/>
                    <a:lstStyle/>
                    <a:p>
                      <a:pPr marL="65405">
                        <a:lnSpc>
                          <a:spcPts val="1115"/>
                        </a:lnSpc>
                        <a:spcAft>
                          <a:spcPts val="0"/>
                        </a:spcAft>
                      </a:pPr>
                      <a:endParaRPr lang="uk-UA"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Серцево-судинна</a:t>
                      </a:r>
                      <a:r>
                        <a:rPr lang="uk-UA" sz="1400" spc="-30" dirty="0" smtClean="0">
                          <a:latin typeface="Times New Roman"/>
                          <a:ea typeface="Times New Roman"/>
                          <a:cs typeface="Times New Roman"/>
                        </a:rPr>
                        <a:t> </a:t>
                      </a:r>
                      <a:r>
                        <a:rPr lang="uk-UA" sz="1400" dirty="0">
                          <a:latin typeface="Times New Roman"/>
                          <a:ea typeface="Times New Roman"/>
                          <a:cs typeface="Times New Roman"/>
                        </a:rPr>
                        <a:t>система</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a:lnSpc>
                          <a:spcPts val="1115"/>
                        </a:lnSpc>
                        <a:spcAft>
                          <a:spcPts val="0"/>
                        </a:spcAft>
                      </a:pPr>
                      <a:endParaRPr lang="en-US"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Рослинні</a:t>
                      </a:r>
                      <a:r>
                        <a:rPr lang="uk-UA" sz="1400" spc="105" dirty="0" smtClean="0">
                          <a:latin typeface="Times New Roman"/>
                          <a:ea typeface="Times New Roman"/>
                          <a:cs typeface="Times New Roman"/>
                        </a:rPr>
                        <a:t> </a:t>
                      </a:r>
                      <a:r>
                        <a:rPr lang="uk-UA" sz="1400" dirty="0">
                          <a:latin typeface="Times New Roman"/>
                          <a:ea typeface="Times New Roman"/>
                          <a:cs typeface="Times New Roman"/>
                        </a:rPr>
                        <a:t>отрути</a:t>
                      </a:r>
                      <a:r>
                        <a:rPr lang="uk-UA" sz="1400" spc="340" dirty="0">
                          <a:latin typeface="Times New Roman"/>
                          <a:ea typeface="Times New Roman"/>
                          <a:cs typeface="Times New Roman"/>
                        </a:rPr>
                        <a:t> </a:t>
                      </a:r>
                      <a:r>
                        <a:rPr lang="uk-UA" sz="1400" dirty="0">
                          <a:latin typeface="Times New Roman"/>
                          <a:ea typeface="Times New Roman"/>
                          <a:cs typeface="Times New Roman"/>
                        </a:rPr>
                        <a:t>(аконіт,</a:t>
                      </a:r>
                      <a:r>
                        <a:rPr lang="uk-UA" sz="1400" spc="355" dirty="0">
                          <a:latin typeface="Times New Roman"/>
                          <a:ea typeface="Times New Roman"/>
                          <a:cs typeface="Times New Roman"/>
                        </a:rPr>
                        <a:t> </a:t>
                      </a:r>
                      <a:r>
                        <a:rPr lang="uk-UA" sz="1400" dirty="0">
                          <a:latin typeface="Times New Roman"/>
                          <a:ea typeface="Times New Roman"/>
                          <a:cs typeface="Times New Roman"/>
                        </a:rPr>
                        <a:t>чемериця,</a:t>
                      </a:r>
                      <a:r>
                        <a:rPr lang="uk-UA" sz="1400" spc="350" dirty="0">
                          <a:latin typeface="Times New Roman"/>
                          <a:ea typeface="Times New Roman"/>
                          <a:cs typeface="Times New Roman"/>
                        </a:rPr>
                        <a:t> </a:t>
                      </a:r>
                      <a:r>
                        <a:rPr lang="uk-UA" sz="1400" dirty="0">
                          <a:latin typeface="Times New Roman"/>
                          <a:ea typeface="Times New Roman"/>
                          <a:cs typeface="Times New Roman"/>
                        </a:rPr>
                        <a:t>заманиха</a:t>
                      </a:r>
                      <a:r>
                        <a:rPr lang="uk-UA" sz="1400" spc="345" dirty="0">
                          <a:latin typeface="Times New Roman"/>
                          <a:ea typeface="Times New Roman"/>
                          <a:cs typeface="Times New Roman"/>
                        </a:rPr>
                        <a:t> </a:t>
                      </a:r>
                      <a:r>
                        <a:rPr lang="uk-UA" sz="1400" dirty="0">
                          <a:latin typeface="Times New Roman"/>
                          <a:ea typeface="Times New Roman"/>
                          <a:cs typeface="Times New Roman"/>
                        </a:rPr>
                        <a:t>і</a:t>
                      </a:r>
                      <a:r>
                        <a:rPr lang="uk-UA" sz="1400" spc="350" dirty="0">
                          <a:latin typeface="Times New Roman"/>
                          <a:ea typeface="Times New Roman"/>
                          <a:cs typeface="Times New Roman"/>
                        </a:rPr>
                        <a:t> </a:t>
                      </a:r>
                      <a:r>
                        <a:rPr lang="uk-UA" sz="1400" dirty="0">
                          <a:latin typeface="Times New Roman"/>
                          <a:ea typeface="Times New Roman"/>
                          <a:cs typeface="Times New Roman"/>
                        </a:rPr>
                        <a:t>т.д.);</a:t>
                      </a:r>
                      <a:r>
                        <a:rPr lang="uk-UA" sz="1400" spc="350" dirty="0">
                          <a:latin typeface="Times New Roman"/>
                          <a:ea typeface="Times New Roman"/>
                          <a:cs typeface="Times New Roman"/>
                        </a:rPr>
                        <a:t> </a:t>
                      </a:r>
                      <a:r>
                        <a:rPr lang="uk-UA" sz="1400" dirty="0">
                          <a:latin typeface="Times New Roman"/>
                          <a:ea typeface="Times New Roman"/>
                          <a:cs typeface="Times New Roman"/>
                        </a:rPr>
                        <a:t>тварини</a:t>
                      </a:r>
                      <a:endParaRPr lang="ru-RU" sz="1400" dirty="0">
                        <a:latin typeface="Times New Roman"/>
                        <a:ea typeface="Times New Roman"/>
                        <a:cs typeface="Times New Roman"/>
                      </a:endParaRPr>
                    </a:p>
                    <a:p>
                      <a:pPr marL="65405">
                        <a:lnSpc>
                          <a:spcPts val="1075"/>
                        </a:lnSpc>
                        <a:spcAft>
                          <a:spcPts val="0"/>
                        </a:spcAft>
                      </a:pPr>
                      <a:r>
                        <a:rPr lang="uk-UA" sz="1400" dirty="0">
                          <a:latin typeface="Times New Roman"/>
                          <a:ea typeface="Times New Roman"/>
                          <a:cs typeface="Times New Roman"/>
                        </a:rPr>
                        <a:t>отрути</a:t>
                      </a:r>
                      <a:r>
                        <a:rPr lang="uk-UA" sz="1400" spc="-20" dirty="0">
                          <a:latin typeface="Times New Roman"/>
                          <a:ea typeface="Times New Roman"/>
                          <a:cs typeface="Times New Roman"/>
                        </a:rPr>
                        <a:t> </a:t>
                      </a:r>
                      <a:r>
                        <a:rPr lang="uk-UA" sz="1400" dirty="0">
                          <a:latin typeface="Times New Roman"/>
                          <a:ea typeface="Times New Roman"/>
                          <a:cs typeface="Times New Roman"/>
                        </a:rPr>
                        <a:t>(</a:t>
                      </a:r>
                      <a:r>
                        <a:rPr lang="uk-UA" sz="1400" dirty="0" err="1">
                          <a:latin typeface="Times New Roman"/>
                          <a:ea typeface="Times New Roman"/>
                          <a:cs typeface="Times New Roman"/>
                        </a:rPr>
                        <a:t>тетродотоксин</a:t>
                      </a:r>
                      <a:r>
                        <a:rPr lang="uk-UA" sz="1400" dirty="0">
                          <a:latin typeface="Times New Roman"/>
                          <a:ea typeface="Times New Roman"/>
                          <a:cs typeface="Times New Roman"/>
                        </a:rPr>
                        <a:t>);</a:t>
                      </a:r>
                      <a:r>
                        <a:rPr lang="uk-UA" sz="1400" spc="-15" dirty="0">
                          <a:latin typeface="Times New Roman"/>
                          <a:ea typeface="Times New Roman"/>
                          <a:cs typeface="Times New Roman"/>
                        </a:rPr>
                        <a:t> </a:t>
                      </a:r>
                      <a:r>
                        <a:rPr lang="uk-UA" sz="1400" dirty="0">
                          <a:latin typeface="Times New Roman"/>
                          <a:ea typeface="Times New Roman"/>
                          <a:cs typeface="Times New Roman"/>
                        </a:rPr>
                        <a:t>солі</a:t>
                      </a:r>
                      <a:r>
                        <a:rPr lang="uk-UA" sz="1400" spc="-20" dirty="0">
                          <a:latin typeface="Times New Roman"/>
                          <a:ea typeface="Times New Roman"/>
                          <a:cs typeface="Times New Roman"/>
                        </a:rPr>
                        <a:t> </a:t>
                      </a:r>
                      <a:r>
                        <a:rPr lang="uk-UA" sz="1400" dirty="0">
                          <a:latin typeface="Times New Roman"/>
                          <a:ea typeface="Times New Roman"/>
                          <a:cs typeface="Times New Roman"/>
                        </a:rPr>
                        <a:t>барію,</a:t>
                      </a:r>
                      <a:r>
                        <a:rPr lang="uk-UA" sz="1400" spc="-10" dirty="0">
                          <a:latin typeface="Times New Roman"/>
                          <a:ea typeface="Times New Roman"/>
                          <a:cs typeface="Times New Roman"/>
                        </a:rPr>
                        <a:t> </a:t>
                      </a:r>
                      <a:r>
                        <a:rPr lang="uk-UA" sz="1400" dirty="0">
                          <a:latin typeface="Times New Roman"/>
                          <a:ea typeface="Times New Roman"/>
                          <a:cs typeface="Times New Roman"/>
                        </a:rPr>
                        <a:t>калію</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8897">
                <a:tc vMerge="1">
                  <a:txBody>
                    <a:bodyPr/>
                    <a:lstStyle/>
                    <a:p>
                      <a:endParaRPr lang="ru-RU"/>
                    </a:p>
                  </a:txBody>
                  <a:tcPr/>
                </a:tc>
                <a:tc>
                  <a:txBody>
                    <a:bodyPr/>
                    <a:lstStyle/>
                    <a:p>
                      <a:pPr marL="65405">
                        <a:lnSpc>
                          <a:spcPts val="1125"/>
                        </a:lnSpc>
                        <a:spcAft>
                          <a:spcPts val="0"/>
                        </a:spcAft>
                      </a:pPr>
                      <a:endParaRPr lang="uk-UA" sz="1400" dirty="0" smtClean="0">
                        <a:latin typeface="Times New Roman"/>
                        <a:ea typeface="Times New Roman"/>
                        <a:cs typeface="Times New Roman"/>
                      </a:endParaRPr>
                    </a:p>
                    <a:p>
                      <a:pPr marL="65405">
                        <a:lnSpc>
                          <a:spcPts val="1125"/>
                        </a:lnSpc>
                        <a:spcAft>
                          <a:spcPts val="0"/>
                        </a:spcAft>
                      </a:pPr>
                      <a:r>
                        <a:rPr lang="uk-UA" sz="1400" dirty="0" smtClean="0">
                          <a:latin typeface="Times New Roman"/>
                          <a:ea typeface="Times New Roman"/>
                          <a:cs typeface="Times New Roman"/>
                        </a:rPr>
                        <a:t>Нервова</a:t>
                      </a:r>
                      <a:r>
                        <a:rPr lang="uk-UA" sz="1400" spc="-30" dirty="0" smtClean="0">
                          <a:latin typeface="Times New Roman"/>
                          <a:ea typeface="Times New Roman"/>
                          <a:cs typeface="Times New Roman"/>
                        </a:rPr>
                        <a:t> </a:t>
                      </a:r>
                      <a:r>
                        <a:rPr lang="uk-UA" sz="1400" dirty="0">
                          <a:latin typeface="Times New Roman"/>
                          <a:ea typeface="Times New Roman"/>
                          <a:cs typeface="Times New Roman"/>
                        </a:rPr>
                        <a:t>система</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marR="65405" algn="just">
                        <a:lnSpc>
                          <a:spcPts val="1050"/>
                        </a:lnSpc>
                        <a:spcAft>
                          <a:spcPts val="0"/>
                        </a:spcAft>
                      </a:pPr>
                      <a:endParaRPr lang="en-US" sz="1400" dirty="0" smtClean="0">
                        <a:latin typeface="Times New Roman"/>
                        <a:ea typeface="Times New Roman"/>
                        <a:cs typeface="Times New Roman"/>
                      </a:endParaRPr>
                    </a:p>
                    <a:p>
                      <a:pPr marL="65405" marR="65405" algn="just">
                        <a:lnSpc>
                          <a:spcPts val="1050"/>
                        </a:lnSpc>
                        <a:spcAft>
                          <a:spcPts val="0"/>
                        </a:spcAft>
                      </a:pPr>
                      <a:r>
                        <a:rPr lang="uk-UA" sz="1400" dirty="0" smtClean="0">
                          <a:latin typeface="Times New Roman"/>
                          <a:ea typeface="Times New Roman"/>
                          <a:cs typeface="Times New Roman"/>
                        </a:rPr>
                        <a:t>Психофармакологічні</a:t>
                      </a:r>
                      <a:r>
                        <a:rPr lang="uk-UA" sz="1400" spc="5" dirty="0" smtClean="0">
                          <a:latin typeface="Times New Roman"/>
                          <a:ea typeface="Times New Roman"/>
                          <a:cs typeface="Times New Roman"/>
                        </a:rPr>
                        <a:t> </a:t>
                      </a:r>
                      <a:r>
                        <a:rPr lang="uk-UA" sz="1400" dirty="0">
                          <a:latin typeface="Times New Roman"/>
                          <a:ea typeface="Times New Roman"/>
                          <a:cs typeface="Times New Roman"/>
                        </a:rPr>
                        <a:t>засоби</a:t>
                      </a:r>
                      <a:r>
                        <a:rPr lang="uk-UA" sz="1400" spc="5" dirty="0">
                          <a:latin typeface="Times New Roman"/>
                          <a:ea typeface="Times New Roman"/>
                          <a:cs typeface="Times New Roman"/>
                        </a:rPr>
                        <a:t> </a:t>
                      </a:r>
                      <a:r>
                        <a:rPr lang="uk-UA" sz="1400" dirty="0">
                          <a:latin typeface="Times New Roman"/>
                          <a:ea typeface="Times New Roman"/>
                          <a:cs typeface="Times New Roman"/>
                        </a:rPr>
                        <a:t>(наркотичні</a:t>
                      </a:r>
                      <a:r>
                        <a:rPr lang="uk-UA" sz="1400" spc="5" dirty="0">
                          <a:latin typeface="Times New Roman"/>
                          <a:ea typeface="Times New Roman"/>
                          <a:cs typeface="Times New Roman"/>
                        </a:rPr>
                        <a:t> </a:t>
                      </a:r>
                      <a:r>
                        <a:rPr lang="uk-UA" sz="1400" dirty="0">
                          <a:latin typeface="Times New Roman"/>
                          <a:ea typeface="Times New Roman"/>
                          <a:cs typeface="Times New Roman"/>
                        </a:rPr>
                        <a:t>анальгетики,</a:t>
                      </a:r>
                      <a:r>
                        <a:rPr lang="uk-UA" sz="1400" spc="5" dirty="0">
                          <a:latin typeface="Times New Roman"/>
                          <a:ea typeface="Times New Roman"/>
                          <a:cs typeface="Times New Roman"/>
                        </a:rPr>
                        <a:t> </a:t>
                      </a:r>
                      <a:r>
                        <a:rPr lang="uk-UA" sz="1400" dirty="0">
                          <a:latin typeface="Times New Roman"/>
                          <a:ea typeface="Times New Roman"/>
                          <a:cs typeface="Times New Roman"/>
                        </a:rPr>
                        <a:t>транквілізатори, снодійні засоби); сполуки миш'яку, марганець,</a:t>
                      </a:r>
                      <a:r>
                        <a:rPr lang="uk-UA" sz="1400" spc="5" dirty="0">
                          <a:latin typeface="Times New Roman"/>
                          <a:ea typeface="Times New Roman"/>
                          <a:cs typeface="Times New Roman"/>
                        </a:rPr>
                        <a:t> </a:t>
                      </a:r>
                      <a:r>
                        <a:rPr lang="uk-UA" sz="1400" dirty="0">
                          <a:latin typeface="Times New Roman"/>
                          <a:ea typeface="Times New Roman"/>
                          <a:cs typeface="Times New Roman"/>
                        </a:rPr>
                        <a:t>чадний</a:t>
                      </a:r>
                      <a:r>
                        <a:rPr lang="uk-UA" sz="1400" spc="30" dirty="0">
                          <a:latin typeface="Times New Roman"/>
                          <a:ea typeface="Times New Roman"/>
                          <a:cs typeface="Times New Roman"/>
                        </a:rPr>
                        <a:t> </a:t>
                      </a:r>
                      <a:r>
                        <a:rPr lang="uk-UA" sz="1400" dirty="0">
                          <a:latin typeface="Times New Roman"/>
                          <a:ea typeface="Times New Roman"/>
                          <a:cs typeface="Times New Roman"/>
                        </a:rPr>
                        <a:t>газ;</a:t>
                      </a:r>
                      <a:r>
                        <a:rPr lang="uk-UA" sz="1400" spc="30" dirty="0">
                          <a:latin typeface="Times New Roman"/>
                          <a:ea typeface="Times New Roman"/>
                          <a:cs typeface="Times New Roman"/>
                        </a:rPr>
                        <a:t> </a:t>
                      </a:r>
                      <a:r>
                        <a:rPr lang="uk-UA" sz="1400" dirty="0">
                          <a:latin typeface="Times New Roman"/>
                          <a:ea typeface="Times New Roman"/>
                          <a:cs typeface="Times New Roman"/>
                        </a:rPr>
                        <a:t>сірковуглець,</a:t>
                      </a:r>
                      <a:r>
                        <a:rPr lang="uk-UA" sz="1400" spc="40" dirty="0">
                          <a:latin typeface="Times New Roman"/>
                          <a:ea typeface="Times New Roman"/>
                          <a:cs typeface="Times New Roman"/>
                        </a:rPr>
                        <a:t> </a:t>
                      </a:r>
                      <a:r>
                        <a:rPr lang="uk-UA" sz="1400" dirty="0" err="1">
                          <a:latin typeface="Times New Roman"/>
                          <a:ea typeface="Times New Roman"/>
                          <a:cs typeface="Times New Roman"/>
                        </a:rPr>
                        <a:t>тетраетилсвинець</a:t>
                      </a:r>
                      <a:r>
                        <a:rPr lang="uk-UA" sz="1400" dirty="0">
                          <a:latin typeface="Times New Roman"/>
                          <a:ea typeface="Times New Roman"/>
                          <a:cs typeface="Times New Roman"/>
                        </a:rPr>
                        <a:t>;</a:t>
                      </a:r>
                      <a:r>
                        <a:rPr lang="uk-UA" sz="1400" spc="35" dirty="0">
                          <a:latin typeface="Times New Roman"/>
                          <a:ea typeface="Times New Roman"/>
                          <a:cs typeface="Times New Roman"/>
                        </a:rPr>
                        <a:t> </a:t>
                      </a:r>
                      <a:r>
                        <a:rPr lang="uk-UA" sz="1400" dirty="0">
                          <a:latin typeface="Times New Roman"/>
                          <a:ea typeface="Times New Roman"/>
                          <a:cs typeface="Times New Roman"/>
                        </a:rPr>
                        <a:t>пестициди;</a:t>
                      </a:r>
                      <a:r>
                        <a:rPr lang="uk-UA" sz="1400" spc="40" dirty="0">
                          <a:latin typeface="Times New Roman"/>
                          <a:ea typeface="Times New Roman"/>
                          <a:cs typeface="Times New Roman"/>
                        </a:rPr>
                        <a:t> </a:t>
                      </a:r>
                      <a:r>
                        <a:rPr lang="uk-UA" sz="1400" dirty="0">
                          <a:latin typeface="Times New Roman"/>
                          <a:ea typeface="Times New Roman"/>
                          <a:cs typeface="Times New Roman"/>
                        </a:rPr>
                        <a:t>алкоголь</a:t>
                      </a:r>
                      <a:endParaRPr lang="ru-RU" sz="1400" dirty="0">
                        <a:latin typeface="Times New Roman"/>
                        <a:ea typeface="Times New Roman"/>
                        <a:cs typeface="Times New Roman"/>
                      </a:endParaRPr>
                    </a:p>
                    <a:p>
                      <a:pPr marL="65405" algn="just">
                        <a:lnSpc>
                          <a:spcPts val="1080"/>
                        </a:lnSpc>
                        <a:spcAft>
                          <a:spcPts val="0"/>
                        </a:spcAft>
                      </a:pPr>
                      <a:r>
                        <a:rPr lang="uk-UA" sz="1400" dirty="0">
                          <a:latin typeface="Times New Roman"/>
                          <a:ea typeface="Times New Roman"/>
                          <a:cs typeface="Times New Roman"/>
                        </a:rPr>
                        <a:t>і</a:t>
                      </a:r>
                      <a:r>
                        <a:rPr lang="uk-UA" sz="1400" spc="-25" dirty="0">
                          <a:latin typeface="Times New Roman"/>
                          <a:ea typeface="Times New Roman"/>
                          <a:cs typeface="Times New Roman"/>
                        </a:rPr>
                        <a:t> </a:t>
                      </a:r>
                      <a:r>
                        <a:rPr lang="uk-UA" sz="1400" dirty="0">
                          <a:latin typeface="Times New Roman"/>
                          <a:ea typeface="Times New Roman"/>
                          <a:cs typeface="Times New Roman"/>
                        </a:rPr>
                        <a:t>його</a:t>
                      </a:r>
                      <a:r>
                        <a:rPr lang="uk-UA" sz="1400" spc="-15" dirty="0">
                          <a:latin typeface="Times New Roman"/>
                          <a:ea typeface="Times New Roman"/>
                          <a:cs typeface="Times New Roman"/>
                        </a:rPr>
                        <a:t> </a:t>
                      </a:r>
                      <a:r>
                        <a:rPr lang="uk-UA" sz="1400" dirty="0">
                          <a:latin typeface="Times New Roman"/>
                          <a:ea typeface="Times New Roman"/>
                          <a:cs typeface="Times New Roman"/>
                        </a:rPr>
                        <a:t>сурогати,</a:t>
                      </a:r>
                      <a:r>
                        <a:rPr lang="uk-UA" sz="1400" spc="-15" dirty="0">
                          <a:latin typeface="Times New Roman"/>
                          <a:ea typeface="Times New Roman"/>
                          <a:cs typeface="Times New Roman"/>
                        </a:rPr>
                        <a:t> </a:t>
                      </a:r>
                      <a:r>
                        <a:rPr lang="uk-UA" sz="1400" dirty="0">
                          <a:latin typeface="Times New Roman"/>
                          <a:ea typeface="Times New Roman"/>
                          <a:cs typeface="Times New Roman"/>
                        </a:rPr>
                        <a:t>вуглеводні</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999">
                <a:tc vMerge="1">
                  <a:txBody>
                    <a:bodyPr/>
                    <a:lstStyle/>
                    <a:p>
                      <a:endParaRPr lang="ru-RU"/>
                    </a:p>
                  </a:txBody>
                  <a:tcPr/>
                </a:tc>
                <a:tc>
                  <a:txBody>
                    <a:bodyPr/>
                    <a:lstStyle/>
                    <a:p>
                      <a:pPr marL="65405">
                        <a:lnSpc>
                          <a:spcPts val="1115"/>
                        </a:lnSpc>
                        <a:spcAft>
                          <a:spcPts val="0"/>
                        </a:spcAft>
                      </a:pPr>
                      <a:endParaRPr lang="en-US"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Печінка</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a:lnSpc>
                          <a:spcPts val="1115"/>
                        </a:lnSpc>
                        <a:spcAft>
                          <a:spcPts val="0"/>
                        </a:spcAft>
                      </a:pPr>
                      <a:endParaRPr lang="en-US"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Хлоровані</a:t>
                      </a:r>
                      <a:r>
                        <a:rPr lang="uk-UA" sz="1400" spc="225" dirty="0" smtClean="0">
                          <a:latin typeface="Times New Roman"/>
                          <a:ea typeface="Times New Roman"/>
                          <a:cs typeface="Times New Roman"/>
                        </a:rPr>
                        <a:t> </a:t>
                      </a:r>
                      <a:r>
                        <a:rPr lang="uk-UA" sz="1400" dirty="0">
                          <a:latin typeface="Times New Roman"/>
                          <a:ea typeface="Times New Roman"/>
                          <a:cs typeface="Times New Roman"/>
                        </a:rPr>
                        <a:t>вуглеводні</a:t>
                      </a:r>
                      <a:r>
                        <a:rPr lang="uk-UA" sz="1400" spc="470" dirty="0">
                          <a:latin typeface="Times New Roman"/>
                          <a:ea typeface="Times New Roman"/>
                          <a:cs typeface="Times New Roman"/>
                        </a:rPr>
                        <a:t> </a:t>
                      </a:r>
                      <a:r>
                        <a:rPr lang="uk-UA" sz="1400" dirty="0">
                          <a:latin typeface="Times New Roman"/>
                          <a:ea typeface="Times New Roman"/>
                          <a:cs typeface="Times New Roman"/>
                        </a:rPr>
                        <a:t>(</a:t>
                      </a:r>
                      <a:r>
                        <a:rPr lang="uk-UA" sz="1400" dirty="0" err="1">
                          <a:latin typeface="Times New Roman"/>
                          <a:ea typeface="Times New Roman"/>
                          <a:cs typeface="Times New Roman"/>
                        </a:rPr>
                        <a:t>дихлоретан</a:t>
                      </a:r>
                      <a:r>
                        <a:rPr lang="uk-UA" sz="1400" dirty="0">
                          <a:latin typeface="Times New Roman"/>
                          <a:ea typeface="Times New Roman"/>
                          <a:cs typeface="Times New Roman"/>
                        </a:rPr>
                        <a:t>,</a:t>
                      </a:r>
                      <a:r>
                        <a:rPr lang="uk-UA" sz="1400" spc="475" dirty="0">
                          <a:latin typeface="Times New Roman"/>
                          <a:ea typeface="Times New Roman"/>
                          <a:cs typeface="Times New Roman"/>
                        </a:rPr>
                        <a:t> </a:t>
                      </a:r>
                      <a:r>
                        <a:rPr lang="uk-UA" sz="1400" dirty="0">
                          <a:latin typeface="Times New Roman"/>
                          <a:ea typeface="Times New Roman"/>
                          <a:cs typeface="Times New Roman"/>
                        </a:rPr>
                        <a:t>метилхлорид,</a:t>
                      </a:r>
                      <a:r>
                        <a:rPr lang="uk-UA" sz="1400" spc="485" dirty="0">
                          <a:latin typeface="Times New Roman"/>
                          <a:ea typeface="Times New Roman"/>
                          <a:cs typeface="Times New Roman"/>
                        </a:rPr>
                        <a:t> </a:t>
                      </a:r>
                      <a:r>
                        <a:rPr lang="uk-UA" sz="1400" dirty="0">
                          <a:latin typeface="Times New Roman"/>
                          <a:ea typeface="Times New Roman"/>
                          <a:cs typeface="Times New Roman"/>
                        </a:rPr>
                        <a:t>хлороформ,</a:t>
                      </a:r>
                      <a:endParaRPr lang="ru-RU" sz="1400" dirty="0">
                        <a:latin typeface="Times New Roman"/>
                        <a:ea typeface="Times New Roman"/>
                        <a:cs typeface="Times New Roman"/>
                      </a:endParaRPr>
                    </a:p>
                    <a:p>
                      <a:pPr marL="65405">
                        <a:lnSpc>
                          <a:spcPts val="1150"/>
                        </a:lnSpc>
                        <a:spcAft>
                          <a:spcPts val="0"/>
                        </a:spcAft>
                      </a:pPr>
                      <a:r>
                        <a:rPr lang="uk-UA" sz="1400" dirty="0" err="1">
                          <a:latin typeface="Times New Roman"/>
                          <a:ea typeface="Times New Roman"/>
                          <a:cs typeface="Times New Roman"/>
                        </a:rPr>
                        <a:t>чотирихлористий</a:t>
                      </a:r>
                      <a:r>
                        <a:rPr lang="uk-UA" sz="1400" spc="140" dirty="0">
                          <a:latin typeface="Times New Roman"/>
                          <a:ea typeface="Times New Roman"/>
                          <a:cs typeface="Times New Roman"/>
                        </a:rPr>
                        <a:t> </a:t>
                      </a:r>
                      <a:r>
                        <a:rPr lang="uk-UA" sz="1400" dirty="0">
                          <a:latin typeface="Times New Roman"/>
                          <a:ea typeface="Times New Roman"/>
                          <a:cs typeface="Times New Roman"/>
                        </a:rPr>
                        <a:t>вуглець</a:t>
                      </a:r>
                      <a:r>
                        <a:rPr lang="uk-UA" sz="1400" spc="150" dirty="0">
                          <a:latin typeface="Times New Roman"/>
                          <a:ea typeface="Times New Roman"/>
                          <a:cs typeface="Times New Roman"/>
                        </a:rPr>
                        <a:t> </a:t>
                      </a:r>
                      <a:r>
                        <a:rPr lang="uk-UA" sz="1400" dirty="0">
                          <a:latin typeface="Times New Roman"/>
                          <a:ea typeface="Times New Roman"/>
                          <a:cs typeface="Times New Roman"/>
                        </a:rPr>
                        <a:t>і</a:t>
                      </a:r>
                      <a:r>
                        <a:rPr lang="uk-UA" sz="1400" spc="155" dirty="0">
                          <a:latin typeface="Times New Roman"/>
                          <a:ea typeface="Times New Roman"/>
                          <a:cs typeface="Times New Roman"/>
                        </a:rPr>
                        <a:t> </a:t>
                      </a:r>
                      <a:r>
                        <a:rPr lang="uk-UA" sz="1400" dirty="0">
                          <a:latin typeface="Times New Roman"/>
                          <a:ea typeface="Times New Roman"/>
                          <a:cs typeface="Times New Roman"/>
                        </a:rPr>
                        <a:t>т.д.);</a:t>
                      </a:r>
                      <a:r>
                        <a:rPr lang="uk-UA" sz="1400" spc="145" dirty="0">
                          <a:latin typeface="Times New Roman"/>
                          <a:ea typeface="Times New Roman"/>
                          <a:cs typeface="Times New Roman"/>
                        </a:rPr>
                        <a:t> </a:t>
                      </a:r>
                      <a:r>
                        <a:rPr lang="uk-UA" sz="1400" dirty="0">
                          <a:latin typeface="Times New Roman"/>
                          <a:ea typeface="Times New Roman"/>
                          <a:cs typeface="Times New Roman"/>
                        </a:rPr>
                        <a:t>отруйні</a:t>
                      </a:r>
                      <a:r>
                        <a:rPr lang="uk-UA" sz="1400" spc="145" dirty="0">
                          <a:latin typeface="Times New Roman"/>
                          <a:ea typeface="Times New Roman"/>
                          <a:cs typeface="Times New Roman"/>
                        </a:rPr>
                        <a:t> </a:t>
                      </a:r>
                      <a:r>
                        <a:rPr lang="uk-UA" sz="1400" dirty="0">
                          <a:latin typeface="Times New Roman"/>
                          <a:ea typeface="Times New Roman"/>
                          <a:cs typeface="Times New Roman"/>
                        </a:rPr>
                        <a:t>гриби</a:t>
                      </a:r>
                      <a:r>
                        <a:rPr lang="uk-UA" sz="1400" spc="140" dirty="0">
                          <a:latin typeface="Times New Roman"/>
                          <a:ea typeface="Times New Roman"/>
                          <a:cs typeface="Times New Roman"/>
                        </a:rPr>
                        <a:t> </a:t>
                      </a:r>
                      <a:r>
                        <a:rPr lang="uk-UA" sz="1400" dirty="0">
                          <a:latin typeface="Times New Roman"/>
                          <a:ea typeface="Times New Roman"/>
                          <a:cs typeface="Times New Roman"/>
                        </a:rPr>
                        <a:t>(бліда</a:t>
                      </a:r>
                      <a:r>
                        <a:rPr lang="uk-UA" sz="1400" spc="155" dirty="0">
                          <a:latin typeface="Times New Roman"/>
                          <a:ea typeface="Times New Roman"/>
                          <a:cs typeface="Times New Roman"/>
                        </a:rPr>
                        <a:t> </a:t>
                      </a:r>
                      <a:r>
                        <a:rPr lang="uk-UA" sz="1400" dirty="0">
                          <a:latin typeface="Times New Roman"/>
                          <a:ea typeface="Times New Roman"/>
                          <a:cs typeface="Times New Roman"/>
                        </a:rPr>
                        <a:t>поганка);</a:t>
                      </a:r>
                      <a:r>
                        <a:rPr lang="uk-UA" sz="1400" spc="-235" dirty="0">
                          <a:latin typeface="Times New Roman"/>
                          <a:ea typeface="Times New Roman"/>
                          <a:cs typeface="Times New Roman"/>
                        </a:rPr>
                        <a:t> </a:t>
                      </a:r>
                      <a:r>
                        <a:rPr lang="uk-UA" sz="1400" dirty="0">
                          <a:latin typeface="Times New Roman"/>
                          <a:ea typeface="Times New Roman"/>
                          <a:cs typeface="Times New Roman"/>
                        </a:rPr>
                        <a:t>феноли</a:t>
                      </a:r>
                      <a:r>
                        <a:rPr lang="uk-UA" sz="1400" spc="-10" dirty="0">
                          <a:latin typeface="Times New Roman"/>
                          <a:ea typeface="Times New Roman"/>
                          <a:cs typeface="Times New Roman"/>
                        </a:rPr>
                        <a:t> </a:t>
                      </a:r>
                      <a:r>
                        <a:rPr lang="uk-UA" sz="1400" dirty="0">
                          <a:latin typeface="Times New Roman"/>
                          <a:ea typeface="Times New Roman"/>
                          <a:cs typeface="Times New Roman"/>
                        </a:rPr>
                        <a:t>і</a:t>
                      </a:r>
                      <a:r>
                        <a:rPr lang="uk-UA" sz="1400" spc="-5" dirty="0">
                          <a:latin typeface="Times New Roman"/>
                          <a:ea typeface="Times New Roman"/>
                          <a:cs typeface="Times New Roman"/>
                        </a:rPr>
                        <a:t> </a:t>
                      </a:r>
                      <a:r>
                        <a:rPr lang="uk-UA" sz="1400" dirty="0">
                          <a:latin typeface="Times New Roman"/>
                          <a:ea typeface="Times New Roman"/>
                          <a:cs typeface="Times New Roman"/>
                        </a:rPr>
                        <a:t>альдегіди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956">
                <a:tc vMerge="1">
                  <a:txBody>
                    <a:bodyPr/>
                    <a:lstStyle/>
                    <a:p>
                      <a:endParaRPr lang="ru-RU"/>
                    </a:p>
                  </a:txBody>
                  <a:tcPr/>
                </a:tc>
                <a:tc>
                  <a:txBody>
                    <a:bodyPr/>
                    <a:lstStyle/>
                    <a:p>
                      <a:pPr marL="65405">
                        <a:lnSpc>
                          <a:spcPts val="1125"/>
                        </a:lnSpc>
                        <a:spcAft>
                          <a:spcPts val="0"/>
                        </a:spcAft>
                      </a:pPr>
                      <a:endParaRPr lang="en-US" sz="1400" dirty="0" smtClean="0">
                        <a:latin typeface="Times New Roman"/>
                        <a:ea typeface="Times New Roman"/>
                        <a:cs typeface="Times New Roman"/>
                      </a:endParaRPr>
                    </a:p>
                    <a:p>
                      <a:pPr marL="65405">
                        <a:lnSpc>
                          <a:spcPts val="1125"/>
                        </a:lnSpc>
                        <a:spcAft>
                          <a:spcPts val="0"/>
                        </a:spcAft>
                      </a:pPr>
                      <a:r>
                        <a:rPr lang="uk-UA" sz="1400" dirty="0" smtClean="0">
                          <a:latin typeface="Times New Roman"/>
                          <a:ea typeface="Times New Roman"/>
                          <a:cs typeface="Times New Roman"/>
                        </a:rPr>
                        <a:t>Сечовидільна</a:t>
                      </a:r>
                      <a:r>
                        <a:rPr lang="uk-UA" sz="1400" spc="-25" dirty="0" smtClean="0">
                          <a:latin typeface="Times New Roman"/>
                          <a:ea typeface="Times New Roman"/>
                          <a:cs typeface="Times New Roman"/>
                        </a:rPr>
                        <a:t> </a:t>
                      </a:r>
                      <a:r>
                        <a:rPr lang="uk-UA" sz="1400" dirty="0">
                          <a:latin typeface="Times New Roman"/>
                          <a:ea typeface="Times New Roman"/>
                          <a:cs typeface="Times New Roman"/>
                        </a:rPr>
                        <a:t>система</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a:lnSpc>
                          <a:spcPts val="1140"/>
                        </a:lnSpc>
                        <a:spcAft>
                          <a:spcPts val="0"/>
                        </a:spcAft>
                      </a:pPr>
                      <a:endParaRPr lang="en-US" sz="1400" dirty="0" smtClean="0">
                        <a:latin typeface="Times New Roman"/>
                        <a:ea typeface="Times New Roman"/>
                        <a:cs typeface="Times New Roman"/>
                      </a:endParaRPr>
                    </a:p>
                    <a:p>
                      <a:pPr marL="65405">
                        <a:lnSpc>
                          <a:spcPts val="1140"/>
                        </a:lnSpc>
                        <a:spcAft>
                          <a:spcPts val="0"/>
                        </a:spcAft>
                      </a:pPr>
                      <a:r>
                        <a:rPr lang="uk-UA" sz="1400" dirty="0" smtClean="0">
                          <a:latin typeface="Times New Roman"/>
                          <a:ea typeface="Times New Roman"/>
                          <a:cs typeface="Times New Roman"/>
                        </a:rPr>
                        <a:t>Сполуки</a:t>
                      </a:r>
                      <a:r>
                        <a:rPr lang="uk-UA" sz="1400" spc="135" dirty="0" smtClean="0">
                          <a:latin typeface="Times New Roman"/>
                          <a:ea typeface="Times New Roman"/>
                          <a:cs typeface="Times New Roman"/>
                        </a:rPr>
                        <a:t> </a:t>
                      </a:r>
                      <a:r>
                        <a:rPr lang="uk-UA" sz="1400" dirty="0">
                          <a:latin typeface="Times New Roman"/>
                          <a:ea typeface="Times New Roman"/>
                          <a:cs typeface="Times New Roman"/>
                        </a:rPr>
                        <a:t>важких</a:t>
                      </a:r>
                      <a:r>
                        <a:rPr lang="uk-UA" sz="1400" spc="135" dirty="0">
                          <a:latin typeface="Times New Roman"/>
                          <a:ea typeface="Times New Roman"/>
                          <a:cs typeface="Times New Roman"/>
                        </a:rPr>
                        <a:t> </a:t>
                      </a:r>
                      <a:r>
                        <a:rPr lang="uk-UA" sz="1400" dirty="0">
                          <a:latin typeface="Times New Roman"/>
                          <a:ea typeface="Times New Roman"/>
                          <a:cs typeface="Times New Roman"/>
                        </a:rPr>
                        <a:t>металів</a:t>
                      </a:r>
                      <a:r>
                        <a:rPr lang="uk-UA" sz="1400" spc="145" dirty="0">
                          <a:latin typeface="Times New Roman"/>
                          <a:ea typeface="Times New Roman"/>
                          <a:cs typeface="Times New Roman"/>
                        </a:rPr>
                        <a:t> </a:t>
                      </a:r>
                      <a:r>
                        <a:rPr lang="uk-UA" sz="1400" dirty="0">
                          <a:latin typeface="Times New Roman"/>
                          <a:ea typeface="Times New Roman"/>
                          <a:cs typeface="Times New Roman"/>
                        </a:rPr>
                        <a:t>і</a:t>
                      </a:r>
                      <a:r>
                        <a:rPr lang="uk-UA" sz="1400" spc="140" dirty="0">
                          <a:latin typeface="Times New Roman"/>
                          <a:ea typeface="Times New Roman"/>
                          <a:cs typeface="Times New Roman"/>
                        </a:rPr>
                        <a:t> </a:t>
                      </a:r>
                      <a:r>
                        <a:rPr lang="uk-UA" sz="1400" dirty="0">
                          <a:latin typeface="Times New Roman"/>
                          <a:ea typeface="Times New Roman"/>
                          <a:cs typeface="Times New Roman"/>
                        </a:rPr>
                        <a:t>миш'яку;</a:t>
                      </a:r>
                      <a:r>
                        <a:rPr lang="uk-UA" sz="1400" spc="140" dirty="0">
                          <a:latin typeface="Times New Roman"/>
                          <a:ea typeface="Times New Roman"/>
                          <a:cs typeface="Times New Roman"/>
                        </a:rPr>
                        <a:t> </a:t>
                      </a:r>
                      <a:r>
                        <a:rPr lang="uk-UA" sz="1400" dirty="0">
                          <a:latin typeface="Times New Roman"/>
                          <a:ea typeface="Times New Roman"/>
                          <a:cs typeface="Times New Roman"/>
                        </a:rPr>
                        <a:t>пестициди;</a:t>
                      </a:r>
                      <a:r>
                        <a:rPr lang="uk-UA" sz="1400" spc="150" dirty="0">
                          <a:latin typeface="Times New Roman"/>
                          <a:ea typeface="Times New Roman"/>
                          <a:cs typeface="Times New Roman"/>
                        </a:rPr>
                        <a:t> </a:t>
                      </a:r>
                      <a:r>
                        <a:rPr lang="uk-UA" sz="1400" dirty="0">
                          <a:latin typeface="Times New Roman"/>
                          <a:ea typeface="Times New Roman"/>
                          <a:cs typeface="Times New Roman"/>
                        </a:rPr>
                        <a:t>органічні</a:t>
                      </a:r>
                      <a:r>
                        <a:rPr lang="uk-UA" sz="1400" spc="-235" dirty="0">
                          <a:latin typeface="Times New Roman"/>
                          <a:ea typeface="Times New Roman"/>
                          <a:cs typeface="Times New Roman"/>
                        </a:rPr>
                        <a:t> </a:t>
                      </a:r>
                      <a:r>
                        <a:rPr lang="uk-UA" sz="1400" dirty="0">
                          <a:latin typeface="Times New Roman"/>
                          <a:ea typeface="Times New Roman"/>
                          <a:cs typeface="Times New Roman"/>
                        </a:rPr>
                        <a:t>розчинники,</a:t>
                      </a:r>
                      <a:r>
                        <a:rPr lang="uk-UA" sz="1400" spc="-5" dirty="0">
                          <a:latin typeface="Times New Roman"/>
                          <a:ea typeface="Times New Roman"/>
                          <a:cs typeface="Times New Roman"/>
                        </a:rPr>
                        <a:t> </a:t>
                      </a:r>
                      <a:r>
                        <a:rPr lang="uk-UA" sz="1400" dirty="0">
                          <a:latin typeface="Times New Roman"/>
                          <a:ea typeface="Times New Roman"/>
                          <a:cs typeface="Times New Roman"/>
                        </a:rPr>
                        <a:t>щавлева</a:t>
                      </a:r>
                      <a:r>
                        <a:rPr lang="uk-UA" sz="1400" spc="-5" dirty="0">
                          <a:latin typeface="Times New Roman"/>
                          <a:ea typeface="Times New Roman"/>
                          <a:cs typeface="Times New Roman"/>
                        </a:rPr>
                        <a:t> </a:t>
                      </a:r>
                      <a:r>
                        <a:rPr lang="uk-UA" sz="1400" dirty="0">
                          <a:latin typeface="Times New Roman"/>
                          <a:ea typeface="Times New Roman"/>
                          <a:cs typeface="Times New Roman"/>
                        </a:rPr>
                        <a:t>кислота, етиленгліколь</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956">
                <a:tc vMerge="1">
                  <a:txBody>
                    <a:bodyPr/>
                    <a:lstStyle/>
                    <a:p>
                      <a:endParaRPr lang="ru-RU"/>
                    </a:p>
                  </a:txBody>
                  <a:tcPr/>
                </a:tc>
                <a:tc>
                  <a:txBody>
                    <a:bodyPr/>
                    <a:lstStyle/>
                    <a:p>
                      <a:pPr marL="65405">
                        <a:lnSpc>
                          <a:spcPts val="1115"/>
                        </a:lnSpc>
                        <a:spcAft>
                          <a:spcPts val="0"/>
                        </a:spcAft>
                      </a:pPr>
                      <a:endParaRPr lang="en-US"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Кровотворна</a:t>
                      </a:r>
                      <a:r>
                        <a:rPr lang="uk-UA" sz="1400" spc="-25" dirty="0" smtClean="0">
                          <a:latin typeface="Times New Roman"/>
                          <a:ea typeface="Times New Roman"/>
                          <a:cs typeface="Times New Roman"/>
                        </a:rPr>
                        <a:t> </a:t>
                      </a:r>
                      <a:r>
                        <a:rPr lang="uk-UA" sz="1400" dirty="0">
                          <a:latin typeface="Times New Roman"/>
                          <a:ea typeface="Times New Roman"/>
                          <a:cs typeface="Times New Roman"/>
                        </a:rPr>
                        <a:t>система</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a:lnSpc>
                          <a:spcPts val="1115"/>
                        </a:lnSpc>
                        <a:spcAft>
                          <a:spcPts val="0"/>
                        </a:spcAft>
                      </a:pPr>
                      <a:endParaRPr lang="en-US"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Анілін</a:t>
                      </a:r>
                      <a:r>
                        <a:rPr lang="uk-UA" sz="1400" spc="90" dirty="0" smtClean="0">
                          <a:latin typeface="Times New Roman"/>
                          <a:ea typeface="Times New Roman"/>
                          <a:cs typeface="Times New Roman"/>
                        </a:rPr>
                        <a:t> </a:t>
                      </a:r>
                      <a:r>
                        <a:rPr lang="uk-UA" sz="1400" dirty="0">
                          <a:latin typeface="Times New Roman"/>
                          <a:ea typeface="Times New Roman"/>
                          <a:cs typeface="Times New Roman"/>
                        </a:rPr>
                        <a:t>та</a:t>
                      </a:r>
                      <a:r>
                        <a:rPr lang="uk-UA" sz="1400" spc="105" dirty="0">
                          <a:latin typeface="Times New Roman"/>
                          <a:ea typeface="Times New Roman"/>
                          <a:cs typeface="Times New Roman"/>
                        </a:rPr>
                        <a:t> </a:t>
                      </a:r>
                      <a:r>
                        <a:rPr lang="uk-UA" sz="1400" dirty="0">
                          <a:latin typeface="Times New Roman"/>
                          <a:ea typeface="Times New Roman"/>
                          <a:cs typeface="Times New Roman"/>
                        </a:rPr>
                        <a:t>його</a:t>
                      </a:r>
                      <a:r>
                        <a:rPr lang="uk-UA" sz="1400" spc="95" dirty="0">
                          <a:latin typeface="Times New Roman"/>
                          <a:ea typeface="Times New Roman"/>
                          <a:cs typeface="Times New Roman"/>
                        </a:rPr>
                        <a:t> </a:t>
                      </a:r>
                      <a:r>
                        <a:rPr lang="uk-UA" sz="1400" dirty="0">
                          <a:latin typeface="Times New Roman"/>
                          <a:ea typeface="Times New Roman"/>
                          <a:cs typeface="Times New Roman"/>
                        </a:rPr>
                        <a:t>похідні;</a:t>
                      </a:r>
                      <a:r>
                        <a:rPr lang="uk-UA" sz="1400" spc="100" dirty="0">
                          <a:latin typeface="Times New Roman"/>
                          <a:ea typeface="Times New Roman"/>
                          <a:cs typeface="Times New Roman"/>
                        </a:rPr>
                        <a:t> </a:t>
                      </a:r>
                      <a:r>
                        <a:rPr lang="uk-UA" sz="1400" dirty="0">
                          <a:latin typeface="Times New Roman"/>
                          <a:ea typeface="Times New Roman"/>
                          <a:cs typeface="Times New Roman"/>
                        </a:rPr>
                        <a:t>нітрити;</a:t>
                      </a:r>
                      <a:r>
                        <a:rPr lang="uk-UA" sz="1400" spc="95" dirty="0">
                          <a:latin typeface="Times New Roman"/>
                          <a:ea typeface="Times New Roman"/>
                          <a:cs typeface="Times New Roman"/>
                        </a:rPr>
                        <a:t> </a:t>
                      </a:r>
                      <a:r>
                        <a:rPr lang="uk-UA" sz="1400" dirty="0">
                          <a:latin typeface="Times New Roman"/>
                          <a:ea typeface="Times New Roman"/>
                          <a:cs typeface="Times New Roman"/>
                        </a:rPr>
                        <a:t>миш'яковистий</a:t>
                      </a:r>
                      <a:r>
                        <a:rPr lang="uk-UA" sz="1400" spc="100" dirty="0">
                          <a:latin typeface="Times New Roman"/>
                          <a:ea typeface="Times New Roman"/>
                          <a:cs typeface="Times New Roman"/>
                        </a:rPr>
                        <a:t> </a:t>
                      </a:r>
                      <a:r>
                        <a:rPr lang="uk-UA" sz="1400" dirty="0">
                          <a:latin typeface="Times New Roman"/>
                          <a:ea typeface="Times New Roman"/>
                          <a:cs typeface="Times New Roman"/>
                        </a:rPr>
                        <a:t>водень;</a:t>
                      </a:r>
                      <a:r>
                        <a:rPr lang="uk-UA" sz="1400" spc="90" dirty="0">
                          <a:latin typeface="Times New Roman"/>
                          <a:ea typeface="Times New Roman"/>
                          <a:cs typeface="Times New Roman"/>
                        </a:rPr>
                        <a:t> </a:t>
                      </a:r>
                      <a:r>
                        <a:rPr lang="uk-UA" sz="1400" dirty="0">
                          <a:latin typeface="Times New Roman"/>
                          <a:ea typeface="Times New Roman"/>
                          <a:cs typeface="Times New Roman"/>
                        </a:rPr>
                        <a:t>бензол</a:t>
                      </a:r>
                      <a:r>
                        <a:rPr lang="uk-UA" sz="1400" spc="85" dirty="0">
                          <a:latin typeface="Times New Roman"/>
                          <a:ea typeface="Times New Roman"/>
                          <a:cs typeface="Times New Roman"/>
                        </a:rPr>
                        <a:t> </a:t>
                      </a:r>
                      <a:r>
                        <a:rPr lang="uk-UA" sz="1400" dirty="0">
                          <a:latin typeface="Times New Roman"/>
                          <a:ea typeface="Times New Roman"/>
                          <a:cs typeface="Times New Roman"/>
                        </a:rPr>
                        <a:t>і</a:t>
                      </a:r>
                      <a:endParaRPr lang="ru-RU" sz="1400" dirty="0">
                        <a:latin typeface="Times New Roman"/>
                        <a:ea typeface="Times New Roman"/>
                        <a:cs typeface="Times New Roman"/>
                      </a:endParaRPr>
                    </a:p>
                    <a:p>
                      <a:pPr marL="65405">
                        <a:lnSpc>
                          <a:spcPts val="1085"/>
                        </a:lnSpc>
                        <a:spcAft>
                          <a:spcPts val="0"/>
                        </a:spcAft>
                      </a:pPr>
                      <a:r>
                        <a:rPr lang="uk-UA" sz="1400" dirty="0">
                          <a:latin typeface="Times New Roman"/>
                          <a:ea typeface="Times New Roman"/>
                          <a:cs typeface="Times New Roman"/>
                        </a:rPr>
                        <a:t>його</a:t>
                      </a:r>
                      <a:r>
                        <a:rPr lang="uk-UA" sz="1400" spc="-15" dirty="0">
                          <a:latin typeface="Times New Roman"/>
                          <a:ea typeface="Times New Roman"/>
                          <a:cs typeface="Times New Roman"/>
                        </a:rPr>
                        <a:t> </a:t>
                      </a:r>
                      <a:r>
                        <a:rPr lang="uk-UA" sz="1400" dirty="0">
                          <a:latin typeface="Times New Roman"/>
                          <a:ea typeface="Times New Roman"/>
                          <a:cs typeface="Times New Roman"/>
                        </a:rPr>
                        <a:t>хлорпохідні,</a:t>
                      </a:r>
                      <a:r>
                        <a:rPr lang="uk-UA" sz="1400" spc="-20" dirty="0">
                          <a:latin typeface="Times New Roman"/>
                          <a:ea typeface="Times New Roman"/>
                          <a:cs typeface="Times New Roman"/>
                        </a:rPr>
                        <a:t> </a:t>
                      </a:r>
                      <a:r>
                        <a:rPr lang="uk-UA" sz="1400" dirty="0">
                          <a:latin typeface="Times New Roman"/>
                          <a:ea typeface="Times New Roman"/>
                          <a:cs typeface="Times New Roman"/>
                        </a:rPr>
                        <a:t>толуол</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956">
                <a:tc vMerge="1">
                  <a:txBody>
                    <a:bodyPr/>
                    <a:lstStyle/>
                    <a:p>
                      <a:endParaRPr lang="ru-RU"/>
                    </a:p>
                  </a:txBody>
                  <a:tcPr/>
                </a:tc>
                <a:tc>
                  <a:txBody>
                    <a:bodyPr/>
                    <a:lstStyle/>
                    <a:p>
                      <a:pPr marL="65405">
                        <a:lnSpc>
                          <a:spcPts val="1115"/>
                        </a:lnSpc>
                        <a:spcAft>
                          <a:spcPts val="0"/>
                        </a:spcAft>
                        <a:tabLst>
                          <a:tab pos="666750" algn="l"/>
                          <a:tab pos="1348740" algn="l"/>
                        </a:tabLst>
                      </a:pPr>
                      <a:endParaRPr lang="en-US" sz="1400" dirty="0" smtClean="0">
                        <a:latin typeface="Times New Roman"/>
                        <a:ea typeface="Times New Roman"/>
                        <a:cs typeface="Times New Roman"/>
                      </a:endParaRPr>
                    </a:p>
                    <a:p>
                      <a:pPr marL="65405">
                        <a:lnSpc>
                          <a:spcPts val="1115"/>
                        </a:lnSpc>
                        <a:spcAft>
                          <a:spcPts val="0"/>
                        </a:spcAft>
                        <a:tabLst>
                          <a:tab pos="666750" algn="l"/>
                          <a:tab pos="1348740" algn="l"/>
                        </a:tabLst>
                      </a:pPr>
                      <a:r>
                        <a:rPr lang="uk-UA" sz="1400" dirty="0" smtClean="0">
                          <a:latin typeface="Times New Roman"/>
                          <a:ea typeface="Times New Roman"/>
                          <a:cs typeface="Times New Roman"/>
                        </a:rPr>
                        <a:t>Органи</a:t>
                      </a:r>
                      <a:r>
                        <a:rPr lang="uk-UA" sz="1400" dirty="0">
                          <a:latin typeface="Times New Roman"/>
                          <a:ea typeface="Times New Roman"/>
                          <a:cs typeface="Times New Roman"/>
                        </a:rPr>
                        <a:t>	дихання,	слизові</a:t>
                      </a:r>
                      <a:endParaRPr lang="ru-RU" sz="1400" dirty="0">
                        <a:latin typeface="Times New Roman"/>
                        <a:ea typeface="Times New Roman"/>
                        <a:cs typeface="Times New Roman"/>
                      </a:endParaRPr>
                    </a:p>
                    <a:p>
                      <a:pPr marL="65405">
                        <a:lnSpc>
                          <a:spcPts val="1085"/>
                        </a:lnSpc>
                        <a:spcAft>
                          <a:spcPts val="0"/>
                        </a:spcAft>
                      </a:pPr>
                      <a:r>
                        <a:rPr lang="uk-UA" sz="1400" dirty="0">
                          <a:latin typeface="Times New Roman"/>
                          <a:ea typeface="Times New Roman"/>
                          <a:cs typeface="Times New Roman"/>
                        </a:rPr>
                        <a:t>оболонки</a:t>
                      </a:r>
                      <a:r>
                        <a:rPr lang="uk-UA" sz="1400" spc="-15" dirty="0">
                          <a:latin typeface="Times New Roman"/>
                          <a:ea typeface="Times New Roman"/>
                          <a:cs typeface="Times New Roman"/>
                        </a:rPr>
                        <a:t> </a:t>
                      </a:r>
                      <a:r>
                        <a:rPr lang="uk-UA" sz="1400" dirty="0">
                          <a:latin typeface="Times New Roman"/>
                          <a:ea typeface="Times New Roman"/>
                          <a:cs typeface="Times New Roman"/>
                        </a:rPr>
                        <a:t>і</a:t>
                      </a:r>
                      <a:r>
                        <a:rPr lang="uk-UA" sz="1400" spc="-15" dirty="0">
                          <a:latin typeface="Times New Roman"/>
                          <a:ea typeface="Times New Roman"/>
                          <a:cs typeface="Times New Roman"/>
                        </a:rPr>
                        <a:t> </a:t>
                      </a:r>
                      <a:r>
                        <a:rPr lang="uk-UA" sz="1400" dirty="0">
                          <a:latin typeface="Times New Roman"/>
                          <a:ea typeface="Times New Roman"/>
                          <a:cs typeface="Times New Roman"/>
                        </a:rPr>
                        <a:t>шкірні</a:t>
                      </a:r>
                      <a:r>
                        <a:rPr lang="uk-UA" sz="1400" spc="-15" dirty="0">
                          <a:latin typeface="Times New Roman"/>
                          <a:ea typeface="Times New Roman"/>
                          <a:cs typeface="Times New Roman"/>
                        </a:rPr>
                        <a:t> </a:t>
                      </a:r>
                      <a:r>
                        <a:rPr lang="uk-UA" sz="1400" dirty="0">
                          <a:latin typeface="Times New Roman"/>
                          <a:ea typeface="Times New Roman"/>
                          <a:cs typeface="Times New Roman"/>
                        </a:rPr>
                        <a:t>покриви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
                        <a:lnSpc>
                          <a:spcPts val="1115"/>
                        </a:lnSpc>
                        <a:spcAft>
                          <a:spcPts val="0"/>
                        </a:spcAft>
                      </a:pPr>
                      <a:endParaRPr lang="en-US" sz="1400" dirty="0" smtClean="0">
                        <a:latin typeface="Times New Roman"/>
                        <a:ea typeface="Times New Roman"/>
                        <a:cs typeface="Times New Roman"/>
                      </a:endParaRPr>
                    </a:p>
                    <a:p>
                      <a:pPr marL="65405">
                        <a:lnSpc>
                          <a:spcPts val="1115"/>
                        </a:lnSpc>
                        <a:spcAft>
                          <a:spcPts val="0"/>
                        </a:spcAft>
                      </a:pPr>
                      <a:r>
                        <a:rPr lang="uk-UA" sz="1400" dirty="0" smtClean="0">
                          <a:latin typeface="Times New Roman"/>
                          <a:ea typeface="Times New Roman"/>
                          <a:cs typeface="Times New Roman"/>
                        </a:rPr>
                        <a:t>Пари</a:t>
                      </a:r>
                      <a:r>
                        <a:rPr lang="uk-UA" sz="1400" spc="170" dirty="0" smtClean="0">
                          <a:latin typeface="Times New Roman"/>
                          <a:ea typeface="Times New Roman"/>
                          <a:cs typeface="Times New Roman"/>
                        </a:rPr>
                        <a:t> </a:t>
                      </a:r>
                      <a:r>
                        <a:rPr lang="uk-UA" sz="1400" dirty="0">
                          <a:latin typeface="Times New Roman"/>
                          <a:ea typeface="Times New Roman"/>
                          <a:cs typeface="Times New Roman"/>
                        </a:rPr>
                        <a:t>концентрованих</a:t>
                      </a:r>
                      <a:r>
                        <a:rPr lang="uk-UA" sz="1400" spc="185" dirty="0">
                          <a:latin typeface="Times New Roman"/>
                          <a:ea typeface="Times New Roman"/>
                          <a:cs typeface="Times New Roman"/>
                        </a:rPr>
                        <a:t> </a:t>
                      </a:r>
                      <a:r>
                        <a:rPr lang="uk-UA" sz="1400" dirty="0">
                          <a:latin typeface="Times New Roman"/>
                          <a:ea typeface="Times New Roman"/>
                          <a:cs typeface="Times New Roman"/>
                        </a:rPr>
                        <a:t>кислот</a:t>
                      </a:r>
                      <a:r>
                        <a:rPr lang="uk-UA" sz="1400" spc="175" dirty="0">
                          <a:latin typeface="Times New Roman"/>
                          <a:ea typeface="Times New Roman"/>
                          <a:cs typeface="Times New Roman"/>
                        </a:rPr>
                        <a:t> </a:t>
                      </a:r>
                      <a:r>
                        <a:rPr lang="uk-UA" sz="1400" dirty="0">
                          <a:latin typeface="Times New Roman"/>
                          <a:ea typeface="Times New Roman"/>
                          <a:cs typeface="Times New Roman"/>
                        </a:rPr>
                        <a:t>і</a:t>
                      </a:r>
                      <a:r>
                        <a:rPr lang="uk-UA" sz="1400" spc="180" dirty="0">
                          <a:latin typeface="Times New Roman"/>
                          <a:ea typeface="Times New Roman"/>
                          <a:cs typeface="Times New Roman"/>
                        </a:rPr>
                        <a:t> </a:t>
                      </a:r>
                      <a:r>
                        <a:rPr lang="uk-UA" sz="1400" dirty="0">
                          <a:latin typeface="Times New Roman"/>
                          <a:ea typeface="Times New Roman"/>
                          <a:cs typeface="Times New Roman"/>
                        </a:rPr>
                        <a:t>лугів,</a:t>
                      </a:r>
                      <a:r>
                        <a:rPr lang="uk-UA" sz="1400" spc="180" dirty="0">
                          <a:latin typeface="Times New Roman"/>
                          <a:ea typeface="Times New Roman"/>
                          <a:cs typeface="Times New Roman"/>
                        </a:rPr>
                        <a:t> </a:t>
                      </a:r>
                      <a:r>
                        <a:rPr lang="uk-UA" sz="1400" dirty="0">
                          <a:latin typeface="Times New Roman"/>
                          <a:ea typeface="Times New Roman"/>
                          <a:cs typeface="Times New Roman"/>
                        </a:rPr>
                        <a:t>сполуки</a:t>
                      </a:r>
                      <a:r>
                        <a:rPr lang="uk-UA" sz="1400" spc="175" dirty="0">
                          <a:latin typeface="Times New Roman"/>
                          <a:ea typeface="Times New Roman"/>
                          <a:cs typeface="Times New Roman"/>
                        </a:rPr>
                        <a:t> </a:t>
                      </a:r>
                      <a:r>
                        <a:rPr lang="uk-UA" sz="1400" dirty="0">
                          <a:latin typeface="Times New Roman"/>
                          <a:ea typeface="Times New Roman"/>
                          <a:cs typeface="Times New Roman"/>
                        </a:rPr>
                        <a:t>важких</a:t>
                      </a:r>
                      <a:r>
                        <a:rPr lang="uk-UA" sz="1400" spc="180" dirty="0">
                          <a:latin typeface="Times New Roman"/>
                          <a:ea typeface="Times New Roman"/>
                          <a:cs typeface="Times New Roman"/>
                        </a:rPr>
                        <a:t> </a:t>
                      </a:r>
                      <a:r>
                        <a:rPr lang="uk-UA" sz="1400" dirty="0">
                          <a:latin typeface="Times New Roman"/>
                          <a:ea typeface="Times New Roman"/>
                          <a:cs typeface="Times New Roman"/>
                        </a:rPr>
                        <a:t>металів</a:t>
                      </a:r>
                      <a:r>
                        <a:rPr lang="uk-UA" sz="1400" spc="180" dirty="0">
                          <a:latin typeface="Times New Roman"/>
                          <a:ea typeface="Times New Roman"/>
                          <a:cs typeface="Times New Roman"/>
                        </a:rPr>
                        <a:t> </a:t>
                      </a:r>
                      <a:r>
                        <a:rPr lang="uk-UA" sz="1400" dirty="0">
                          <a:latin typeface="Times New Roman"/>
                          <a:ea typeface="Times New Roman"/>
                          <a:cs typeface="Times New Roman"/>
                        </a:rPr>
                        <a:t>і</a:t>
                      </a:r>
                      <a:endParaRPr lang="ru-RU" sz="1400" dirty="0">
                        <a:latin typeface="Times New Roman"/>
                        <a:ea typeface="Times New Roman"/>
                        <a:cs typeface="Times New Roman"/>
                      </a:endParaRPr>
                    </a:p>
                    <a:p>
                      <a:pPr marL="65405">
                        <a:lnSpc>
                          <a:spcPts val="1085"/>
                        </a:lnSpc>
                        <a:spcAft>
                          <a:spcPts val="0"/>
                        </a:spcAft>
                      </a:pPr>
                      <a:r>
                        <a:rPr lang="uk-UA" sz="1400" dirty="0">
                          <a:latin typeface="Times New Roman"/>
                          <a:ea typeface="Times New Roman"/>
                          <a:cs typeface="Times New Roman"/>
                        </a:rPr>
                        <a:t>миш'яку</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229600" cy="2188840"/>
          </a:xfrm>
        </p:spPr>
        <p:txBody>
          <a:bodyPr>
            <a:normAutofit/>
          </a:bodyPr>
          <a:lstStyle/>
          <a:p>
            <a:r>
              <a:rPr lang="ru-RU" sz="1400" dirty="0">
                <a:latin typeface="Times New Roman" pitchFamily="18" charset="0"/>
                <a:cs typeface="Times New Roman" pitchFamily="18" charset="0"/>
              </a:rPr>
              <a:t>У </a:t>
            </a:r>
            <a:r>
              <a:rPr lang="ru-RU" sz="1400" dirty="0" err="1">
                <a:latin typeface="Times New Roman" pitchFamily="18" charset="0"/>
                <a:cs typeface="Times New Roman" pitchFamily="18" charset="0"/>
              </a:rPr>
              <a:t>багатьох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випадках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важкі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форми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гострих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отруєнь</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супроводжуються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проявом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виражених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ознак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кисневого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голодування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організму</a:t>
            </a:r>
            <a:r>
              <a:rPr lang="ru-RU" sz="1400" dirty="0">
                <a:latin typeface="Times New Roman" pitchFamily="18" charset="0"/>
                <a:cs typeface="Times New Roman" pitchFamily="18" charset="0"/>
              </a:rPr>
              <a:t> - </a:t>
            </a:r>
            <a:r>
              <a:rPr lang="ru-RU" sz="1400" dirty="0" err="1">
                <a:latin typeface="Times New Roman" pitchFamily="18" charset="0"/>
                <a:cs typeface="Times New Roman" pitchFamily="18" charset="0"/>
              </a:rPr>
              <a:t>гіпоксії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Патофізіологічні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механізми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кисневого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голодування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зазвичай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викликані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впливом</a:t>
            </a:r>
            <a:r>
              <a:rPr lang="ru-RU" sz="1400" dirty="0">
                <a:latin typeface="Times New Roman" pitchFamily="18" charset="0"/>
                <a:cs typeface="Times New Roman" pitchFamily="18" charset="0"/>
              </a:rPr>
              <a:t> отрут на </a:t>
            </a:r>
            <a:r>
              <a:rPr lang="ru-RU" sz="1400" dirty="0" err="1">
                <a:latin typeface="Times New Roman" pitchFamily="18" charset="0"/>
                <a:cs typeface="Times New Roman" pitchFamily="18" charset="0"/>
              </a:rPr>
              <a:t>певні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внутрішньоклітинні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ферментні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системи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Сутність</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цих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процесів</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розкрита</a:t>
            </a:r>
            <a:r>
              <a:rPr lang="ru-RU" sz="1400" dirty="0">
                <a:latin typeface="Times New Roman" pitchFamily="18" charset="0"/>
                <a:cs typeface="Times New Roman" pitchFamily="18" charset="0"/>
              </a:rPr>
              <a:t> далеко не в кожному </a:t>
            </a:r>
            <a:r>
              <a:rPr lang="ru-RU" sz="1400" dirty="0" err="1">
                <a:latin typeface="Times New Roman" pitchFamily="18" charset="0"/>
                <a:cs typeface="Times New Roman" pitchFamily="18" charset="0"/>
              </a:rPr>
              <a:t>випадку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отруєнь</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однак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накопичення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знань</a:t>
            </a:r>
            <a:r>
              <a:rPr lang="ru-RU" sz="1400" dirty="0">
                <a:latin typeface="Times New Roman" pitchFamily="18" charset="0"/>
                <a:cs typeface="Times New Roman" pitchFamily="18" charset="0"/>
              </a:rPr>
              <a:t> у </a:t>
            </a:r>
            <a:r>
              <a:rPr lang="ru-RU" sz="1400" dirty="0" err="1">
                <a:latin typeface="Times New Roman" pitchFamily="18" charset="0"/>
                <a:cs typeface="Times New Roman" pitchFamily="18" charset="0"/>
              </a:rPr>
              <a:t>цій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області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токсикології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дозволяє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наблизитися</a:t>
            </a:r>
            <a:r>
              <a:rPr lang="ru-RU" sz="1400" dirty="0">
                <a:latin typeface="Times New Roman" pitchFamily="18" charset="0"/>
                <a:cs typeface="Times New Roman" pitchFamily="18" charset="0"/>
              </a:rPr>
              <a:t> до </a:t>
            </a:r>
            <a:r>
              <a:rPr lang="ru-RU" sz="1400" dirty="0" err="1">
                <a:latin typeface="Times New Roman" pitchFamily="18" charset="0"/>
                <a:cs typeface="Times New Roman" pitchFamily="18" charset="0"/>
              </a:rPr>
              <a:t>вирішення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її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кінцевого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завдання</a:t>
            </a:r>
            <a:r>
              <a:rPr lang="ru-RU" sz="1400" dirty="0">
                <a:latin typeface="Times New Roman" pitchFamily="18" charset="0"/>
                <a:cs typeface="Times New Roman" pitchFamily="18" charset="0"/>
              </a:rPr>
              <a:t> - </a:t>
            </a:r>
            <a:r>
              <a:rPr lang="ru-RU" sz="1400" dirty="0" err="1">
                <a:latin typeface="Times New Roman" pitchFamily="18" charset="0"/>
                <a:cs typeface="Times New Roman" pitchFamily="18" charset="0"/>
              </a:rPr>
              <a:t>вияснення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молекулярної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основи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дії</a:t>
            </a:r>
            <a:r>
              <a:rPr lang="ru-RU" sz="1400" dirty="0">
                <a:latin typeface="Times New Roman" pitchFamily="18" charset="0"/>
                <a:cs typeface="Times New Roman" pitchFamily="18" charset="0"/>
              </a:rPr>
              <a:t> отрут на </a:t>
            </a:r>
            <a:r>
              <a:rPr lang="ru-RU" sz="1400" dirty="0" err="1">
                <a:latin typeface="Times New Roman" pitchFamily="18" charset="0"/>
                <a:cs typeface="Times New Roman" pitchFamily="18" charset="0"/>
              </a:rPr>
              <a:t>організм</a:t>
            </a:r>
            <a:r>
              <a:rPr lang="ru-RU" sz="1400" dirty="0">
                <a:latin typeface="Times New Roman" pitchFamily="18" charset="0"/>
                <a:cs typeface="Times New Roman" pitchFamily="18" charset="0"/>
              </a:rPr>
              <a:t>. Тому </a:t>
            </a:r>
            <a:r>
              <a:rPr lang="ru-RU" sz="1400" dirty="0" err="1">
                <a:latin typeface="Times New Roman" pitchFamily="18" charset="0"/>
                <a:cs typeface="Times New Roman" pitchFamily="18" charset="0"/>
              </a:rPr>
              <a:t>поряд</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іншими</a:t>
            </a:r>
            <a:r>
              <a:rPr lang="ru-RU" sz="1400" dirty="0">
                <a:latin typeface="Times New Roman" pitchFamily="18" charset="0"/>
                <a:cs typeface="Times New Roman" pitchFamily="18" charset="0"/>
              </a:rPr>
              <a:t> видами </a:t>
            </a:r>
            <a:r>
              <a:rPr lang="ru-RU" sz="1400" dirty="0" err="1">
                <a:latin typeface="Times New Roman" pitchFamily="18" charset="0"/>
                <a:cs typeface="Times New Roman" pitchFamily="18" charset="0"/>
              </a:rPr>
              <a:t>класифікації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розроблена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класифікація</a:t>
            </a:r>
            <a:r>
              <a:rPr lang="ru-RU" sz="1400" dirty="0">
                <a:latin typeface="Times New Roman" pitchFamily="18" charset="0"/>
                <a:cs typeface="Times New Roman" pitchFamily="18" charset="0"/>
              </a:rPr>
              <a:t> ОР по типу </a:t>
            </a:r>
            <a:r>
              <a:rPr lang="ru-RU" sz="1400" dirty="0" err="1">
                <a:latin typeface="Times New Roman" pitchFamily="18" charset="0"/>
                <a:cs typeface="Times New Roman" pitchFamily="18" charset="0"/>
              </a:rPr>
              <a:t>гіпоксії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що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розвивається</a:t>
            </a:r>
            <a:r>
              <a:rPr lang="ru-RU" sz="1400" dirty="0">
                <a:latin typeface="Times New Roman" pitchFamily="18" charset="0"/>
                <a:cs typeface="Times New Roman" pitchFamily="18" charset="0"/>
              </a:rPr>
              <a:t> (табл. </a:t>
            </a:r>
            <a:r>
              <a:rPr lang="ru-RU" sz="1400" dirty="0" smtClean="0">
                <a:latin typeface="Times New Roman" pitchFamily="18" charset="0"/>
                <a:cs typeface="Times New Roman" pitchFamily="18" charset="0"/>
              </a:rPr>
              <a:t>3</a:t>
            </a:r>
            <a:r>
              <a:rPr lang="ru-RU" sz="1400" dirty="0">
                <a:latin typeface="Times New Roman" pitchFamily="18" charset="0"/>
                <a:cs typeface="Times New Roman" pitchFamily="18" charset="0"/>
              </a:rPr>
              <a:t>). </a:t>
            </a:r>
          </a:p>
        </p:txBody>
      </p:sp>
      <p:sp>
        <p:nvSpPr>
          <p:cNvPr id="2049" name="Rectangle 1"/>
          <p:cNvSpPr>
            <a:spLocks noChangeArrowheads="1"/>
          </p:cNvSpPr>
          <p:nvPr/>
        </p:nvSpPr>
        <p:spPr bwMode="auto">
          <a:xfrm>
            <a:off x="2228987" y="2459886"/>
            <a:ext cx="468602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Таблиця </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Класифікація ОР по типу гіпоксії що розвивається</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1259632" y="2996952"/>
          <a:ext cx="6768752" cy="3640207"/>
        </p:xfrm>
        <a:graphic>
          <a:graphicData uri="http://schemas.openxmlformats.org/drawingml/2006/table">
            <a:tbl>
              <a:tblPr/>
              <a:tblGrid>
                <a:gridCol w="3070246"/>
                <a:gridCol w="3698506"/>
              </a:tblGrid>
              <a:tr h="528707">
                <a:tc>
                  <a:txBody>
                    <a:bodyPr/>
                    <a:lstStyle/>
                    <a:p>
                      <a:pPr marL="67945">
                        <a:lnSpc>
                          <a:spcPts val="1050"/>
                        </a:lnSpc>
                        <a:spcAft>
                          <a:spcPts val="0"/>
                        </a:spcAft>
                      </a:pPr>
                      <a:endParaRPr lang="uk-UA" sz="1400" dirty="0" smtClean="0">
                        <a:latin typeface="Times New Roman"/>
                        <a:ea typeface="Times New Roman"/>
                        <a:cs typeface="Times New Roman"/>
                      </a:endParaRPr>
                    </a:p>
                    <a:p>
                      <a:pPr marL="67945">
                        <a:lnSpc>
                          <a:spcPts val="1050"/>
                        </a:lnSpc>
                        <a:spcAft>
                          <a:spcPts val="0"/>
                        </a:spcAft>
                      </a:pPr>
                      <a:r>
                        <a:rPr lang="uk-UA" sz="1400" dirty="0" smtClean="0">
                          <a:latin typeface="Times New Roman"/>
                          <a:ea typeface="Times New Roman"/>
                          <a:cs typeface="Times New Roman"/>
                        </a:rPr>
                        <a:t>Тип</a:t>
                      </a:r>
                      <a:r>
                        <a:rPr lang="uk-UA" sz="1400" spc="-20" dirty="0" smtClean="0">
                          <a:latin typeface="Times New Roman"/>
                          <a:ea typeface="Times New Roman"/>
                          <a:cs typeface="Times New Roman"/>
                        </a:rPr>
                        <a:t> </a:t>
                      </a:r>
                      <a:r>
                        <a:rPr lang="uk-UA" sz="1400" dirty="0">
                          <a:latin typeface="Times New Roman"/>
                          <a:ea typeface="Times New Roman"/>
                          <a:cs typeface="Times New Roman"/>
                        </a:rPr>
                        <a:t>гіпоксії</a:t>
                      </a:r>
                      <a:r>
                        <a:rPr lang="uk-UA" sz="1400" spc="-15" dirty="0">
                          <a:latin typeface="Times New Roman"/>
                          <a:ea typeface="Times New Roman"/>
                          <a:cs typeface="Times New Roman"/>
                        </a:rPr>
                        <a:t> </a:t>
                      </a:r>
                      <a:r>
                        <a:rPr lang="uk-UA" sz="1400" dirty="0">
                          <a:latin typeface="Times New Roman"/>
                          <a:ea typeface="Times New Roman"/>
                          <a:cs typeface="Times New Roman"/>
                        </a:rPr>
                        <a:t>що</a:t>
                      </a:r>
                      <a:r>
                        <a:rPr lang="uk-UA" sz="1400" spc="-5" dirty="0">
                          <a:latin typeface="Times New Roman"/>
                          <a:ea typeface="Times New Roman"/>
                          <a:cs typeface="Times New Roman"/>
                        </a:rPr>
                        <a:t> </a:t>
                      </a:r>
                      <a:r>
                        <a:rPr lang="uk-UA" sz="1400" dirty="0">
                          <a:latin typeface="Times New Roman"/>
                          <a:ea typeface="Times New Roman"/>
                          <a:cs typeface="Times New Roman"/>
                        </a:rPr>
                        <a:t>розвивається</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a:lnSpc>
                          <a:spcPts val="1050"/>
                        </a:lnSpc>
                        <a:spcAft>
                          <a:spcPts val="0"/>
                        </a:spcAft>
                      </a:pPr>
                      <a:endParaRPr lang="uk-UA" sz="1400" dirty="0" smtClean="0">
                        <a:latin typeface="Times New Roman"/>
                        <a:ea typeface="Times New Roman"/>
                        <a:cs typeface="Times New Roman"/>
                      </a:endParaRPr>
                    </a:p>
                    <a:p>
                      <a:pPr marL="66675">
                        <a:lnSpc>
                          <a:spcPts val="1050"/>
                        </a:lnSpc>
                        <a:spcAft>
                          <a:spcPts val="0"/>
                        </a:spcAft>
                      </a:pPr>
                      <a:r>
                        <a:rPr lang="uk-UA" sz="1400" dirty="0" smtClean="0">
                          <a:latin typeface="Times New Roman"/>
                          <a:ea typeface="Times New Roman"/>
                          <a:cs typeface="Times New Roman"/>
                        </a:rPr>
                        <a:t>Характерні</a:t>
                      </a:r>
                      <a:r>
                        <a:rPr lang="uk-UA" sz="1400" spc="-30" dirty="0" smtClean="0">
                          <a:latin typeface="Times New Roman"/>
                          <a:ea typeface="Times New Roman"/>
                          <a:cs typeface="Times New Roman"/>
                        </a:rPr>
                        <a:t> </a:t>
                      </a:r>
                      <a:r>
                        <a:rPr lang="uk-UA" sz="1400" dirty="0">
                          <a:latin typeface="Times New Roman"/>
                          <a:ea typeface="Times New Roman"/>
                          <a:cs typeface="Times New Roman"/>
                        </a:rPr>
                        <a:t>токсиканти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255">
                <a:tc>
                  <a:txBody>
                    <a:bodyPr/>
                    <a:lstStyle/>
                    <a:p>
                      <a:pPr marL="67945">
                        <a:lnSpc>
                          <a:spcPts val="1120"/>
                        </a:lnSpc>
                        <a:spcAft>
                          <a:spcPts val="0"/>
                        </a:spcAft>
                      </a:pPr>
                      <a:endParaRPr lang="uk-UA" sz="1400" dirty="0" smtClean="0">
                        <a:latin typeface="Times New Roman"/>
                        <a:ea typeface="Times New Roman"/>
                        <a:cs typeface="Times New Roman"/>
                      </a:endParaRPr>
                    </a:p>
                    <a:p>
                      <a:pPr marL="67945">
                        <a:lnSpc>
                          <a:spcPts val="1120"/>
                        </a:lnSpc>
                        <a:spcAft>
                          <a:spcPts val="0"/>
                        </a:spcAft>
                      </a:pPr>
                      <a:r>
                        <a:rPr lang="uk-UA" sz="1400" dirty="0" smtClean="0">
                          <a:latin typeface="Times New Roman"/>
                          <a:ea typeface="Times New Roman"/>
                          <a:cs typeface="Times New Roman"/>
                        </a:rPr>
                        <a:t>Екзогенна</a:t>
                      </a:r>
                      <a:r>
                        <a:rPr lang="uk-UA" sz="1400" spc="5" dirty="0" smtClean="0">
                          <a:latin typeface="Times New Roman"/>
                          <a:ea typeface="Times New Roman"/>
                          <a:cs typeface="Times New Roman"/>
                        </a:rPr>
                        <a:t> </a:t>
                      </a:r>
                      <a:r>
                        <a:rPr lang="uk-UA" sz="1400" dirty="0">
                          <a:latin typeface="Times New Roman"/>
                          <a:ea typeface="Times New Roman"/>
                          <a:cs typeface="Times New Roman"/>
                        </a:rPr>
                        <a:t>гіпоксія</a:t>
                      </a:r>
                      <a:r>
                        <a:rPr lang="uk-UA" sz="1400" spc="230" dirty="0">
                          <a:latin typeface="Times New Roman"/>
                          <a:ea typeface="Times New Roman"/>
                          <a:cs typeface="Times New Roman"/>
                        </a:rPr>
                        <a:t> </a:t>
                      </a:r>
                      <a:r>
                        <a:rPr lang="uk-UA" sz="1400" dirty="0">
                          <a:latin typeface="Times New Roman"/>
                          <a:ea typeface="Times New Roman"/>
                          <a:cs typeface="Times New Roman"/>
                        </a:rPr>
                        <a:t>(зниження  парціального</a:t>
                      </a:r>
                      <a:endParaRPr lang="ru-RU" sz="1400" dirty="0">
                        <a:latin typeface="Times New Roman"/>
                        <a:ea typeface="Times New Roman"/>
                        <a:cs typeface="Times New Roman"/>
                      </a:endParaRPr>
                    </a:p>
                    <a:p>
                      <a:pPr marL="67945">
                        <a:lnSpc>
                          <a:spcPts val="1080"/>
                        </a:lnSpc>
                        <a:spcAft>
                          <a:spcPts val="0"/>
                        </a:spcAft>
                      </a:pPr>
                      <a:r>
                        <a:rPr lang="uk-UA" sz="1400" dirty="0">
                          <a:latin typeface="Times New Roman"/>
                          <a:ea typeface="Times New Roman"/>
                          <a:cs typeface="Times New Roman"/>
                        </a:rPr>
                        <a:t>тиску</a:t>
                      </a:r>
                      <a:r>
                        <a:rPr lang="uk-UA" sz="1400" spc="-35" dirty="0">
                          <a:latin typeface="Times New Roman"/>
                          <a:ea typeface="Times New Roman"/>
                          <a:cs typeface="Times New Roman"/>
                        </a:rPr>
                        <a:t> </a:t>
                      </a:r>
                      <a:r>
                        <a:rPr lang="uk-UA" sz="1400" dirty="0">
                          <a:latin typeface="Times New Roman"/>
                          <a:ea typeface="Times New Roman"/>
                          <a:cs typeface="Times New Roman"/>
                        </a:rPr>
                        <a:t>кисню</a:t>
                      </a:r>
                      <a:r>
                        <a:rPr lang="uk-UA" sz="1400" spc="-5" dirty="0">
                          <a:latin typeface="Times New Roman"/>
                          <a:ea typeface="Times New Roman"/>
                          <a:cs typeface="Times New Roman"/>
                        </a:rPr>
                        <a:t> </a:t>
                      </a:r>
                      <a:r>
                        <a:rPr lang="uk-UA" sz="1400" dirty="0">
                          <a:latin typeface="Times New Roman"/>
                          <a:ea typeface="Times New Roman"/>
                          <a:cs typeface="Times New Roman"/>
                        </a:rPr>
                        <a:t>у</a:t>
                      </a:r>
                      <a:r>
                        <a:rPr lang="uk-UA" sz="1400" spc="-20" dirty="0">
                          <a:latin typeface="Times New Roman"/>
                          <a:ea typeface="Times New Roman"/>
                          <a:cs typeface="Times New Roman"/>
                        </a:rPr>
                        <a:t> </a:t>
                      </a:r>
                      <a:r>
                        <a:rPr lang="uk-UA" sz="1400" dirty="0">
                          <a:latin typeface="Times New Roman"/>
                          <a:ea typeface="Times New Roman"/>
                          <a:cs typeface="Times New Roman"/>
                        </a:rPr>
                        <a:t>вдихуваному</a:t>
                      </a:r>
                      <a:r>
                        <a:rPr lang="uk-UA" sz="1400" spc="-20" dirty="0">
                          <a:latin typeface="Times New Roman"/>
                          <a:ea typeface="Times New Roman"/>
                          <a:cs typeface="Times New Roman"/>
                        </a:rPr>
                        <a:t> </a:t>
                      </a:r>
                      <a:r>
                        <a:rPr lang="uk-UA" sz="1400" dirty="0">
                          <a:latin typeface="Times New Roman"/>
                          <a:ea typeface="Times New Roman"/>
                          <a:cs typeface="Times New Roman"/>
                        </a:rPr>
                        <a:t>повітрі)</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a:lnSpc>
                          <a:spcPts val="1125"/>
                        </a:lnSpc>
                        <a:spcAft>
                          <a:spcPts val="0"/>
                        </a:spcAft>
                      </a:pPr>
                      <a:endParaRPr lang="uk-UA" sz="1400" dirty="0" smtClean="0">
                        <a:latin typeface="Times New Roman"/>
                        <a:ea typeface="Times New Roman"/>
                        <a:cs typeface="Times New Roman"/>
                      </a:endParaRPr>
                    </a:p>
                    <a:p>
                      <a:pPr marL="66675">
                        <a:lnSpc>
                          <a:spcPts val="1125"/>
                        </a:lnSpc>
                        <a:spcAft>
                          <a:spcPts val="0"/>
                        </a:spcAft>
                      </a:pPr>
                      <a:r>
                        <a:rPr lang="uk-UA" sz="1400" dirty="0" smtClean="0">
                          <a:latin typeface="Times New Roman"/>
                          <a:ea typeface="Times New Roman"/>
                          <a:cs typeface="Times New Roman"/>
                        </a:rPr>
                        <a:t>Інертні</a:t>
                      </a:r>
                      <a:r>
                        <a:rPr lang="uk-UA" sz="1400" spc="-25" dirty="0" smtClean="0">
                          <a:latin typeface="Times New Roman"/>
                          <a:ea typeface="Times New Roman"/>
                          <a:cs typeface="Times New Roman"/>
                        </a:rPr>
                        <a:t> </a:t>
                      </a:r>
                      <a:r>
                        <a:rPr lang="uk-UA" sz="1400" dirty="0">
                          <a:latin typeface="Times New Roman"/>
                          <a:ea typeface="Times New Roman"/>
                          <a:cs typeface="Times New Roman"/>
                        </a:rPr>
                        <a:t>гази,</a:t>
                      </a:r>
                      <a:r>
                        <a:rPr lang="uk-UA" sz="1400" spc="-25" dirty="0">
                          <a:latin typeface="Times New Roman"/>
                          <a:ea typeface="Times New Roman"/>
                          <a:cs typeface="Times New Roman"/>
                        </a:rPr>
                        <a:t> </a:t>
                      </a:r>
                      <a:r>
                        <a:rPr lang="uk-UA" sz="1400" dirty="0">
                          <a:latin typeface="Times New Roman"/>
                          <a:ea typeface="Times New Roman"/>
                          <a:cs typeface="Times New Roman"/>
                        </a:rPr>
                        <a:t>азот,</a:t>
                      </a:r>
                      <a:r>
                        <a:rPr lang="uk-UA" sz="1400" spc="-20" dirty="0">
                          <a:latin typeface="Times New Roman"/>
                          <a:ea typeface="Times New Roman"/>
                          <a:cs typeface="Times New Roman"/>
                        </a:rPr>
                        <a:t> </a:t>
                      </a:r>
                      <a:r>
                        <a:rPr lang="uk-UA" sz="1400" dirty="0">
                          <a:latin typeface="Times New Roman"/>
                          <a:ea typeface="Times New Roman"/>
                          <a:cs typeface="Times New Roman"/>
                        </a:rPr>
                        <a:t>водень,</a:t>
                      </a:r>
                      <a:r>
                        <a:rPr lang="uk-UA" sz="1400" spc="-20" dirty="0">
                          <a:latin typeface="Times New Roman"/>
                          <a:ea typeface="Times New Roman"/>
                          <a:cs typeface="Times New Roman"/>
                        </a:rPr>
                        <a:t> </a:t>
                      </a:r>
                      <a:r>
                        <a:rPr lang="uk-UA" sz="1400" dirty="0">
                          <a:latin typeface="Times New Roman"/>
                          <a:ea typeface="Times New Roman"/>
                          <a:cs typeface="Times New Roman"/>
                        </a:rPr>
                        <a:t>вуглекислий</a:t>
                      </a:r>
                      <a:r>
                        <a:rPr lang="uk-UA" sz="1400" spc="-25" dirty="0">
                          <a:latin typeface="Times New Roman"/>
                          <a:ea typeface="Times New Roman"/>
                          <a:cs typeface="Times New Roman"/>
                        </a:rPr>
                        <a:t> </a:t>
                      </a:r>
                      <a:r>
                        <a:rPr lang="uk-UA" sz="1400" dirty="0">
                          <a:latin typeface="Times New Roman"/>
                          <a:ea typeface="Times New Roman"/>
                          <a:cs typeface="Times New Roman"/>
                        </a:rPr>
                        <a:t>газ</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55">
                <a:tc>
                  <a:txBody>
                    <a:bodyPr/>
                    <a:lstStyle/>
                    <a:p>
                      <a:pPr marL="67945">
                        <a:lnSpc>
                          <a:spcPts val="1115"/>
                        </a:lnSpc>
                        <a:spcAft>
                          <a:spcPts val="0"/>
                        </a:spcAft>
                        <a:tabLst>
                          <a:tab pos="717550" algn="l"/>
                          <a:tab pos="1279525" algn="l"/>
                          <a:tab pos="2119630" algn="l"/>
                        </a:tabLst>
                      </a:pPr>
                      <a:endParaRPr lang="uk-UA" sz="1400" dirty="0" smtClean="0">
                        <a:latin typeface="Times New Roman"/>
                        <a:ea typeface="Times New Roman"/>
                        <a:cs typeface="Times New Roman"/>
                      </a:endParaRPr>
                    </a:p>
                    <a:p>
                      <a:pPr marL="67945">
                        <a:lnSpc>
                          <a:spcPts val="1115"/>
                        </a:lnSpc>
                        <a:spcAft>
                          <a:spcPts val="0"/>
                        </a:spcAft>
                        <a:tabLst>
                          <a:tab pos="717550" algn="l"/>
                          <a:tab pos="1279525" algn="l"/>
                          <a:tab pos="2119630" algn="l"/>
                        </a:tabLst>
                      </a:pPr>
                      <a:r>
                        <a:rPr lang="uk-UA" sz="1400" dirty="0" smtClean="0">
                          <a:latin typeface="Times New Roman"/>
                          <a:ea typeface="Times New Roman"/>
                          <a:cs typeface="Times New Roman"/>
                        </a:rPr>
                        <a:t>Дихальна</a:t>
                      </a:r>
                      <a:r>
                        <a:rPr lang="uk-UA" sz="1400" dirty="0">
                          <a:latin typeface="Times New Roman"/>
                          <a:ea typeface="Times New Roman"/>
                          <a:cs typeface="Times New Roman"/>
                        </a:rPr>
                        <a:t>	гіпоксія	(пригнічення	функції</a:t>
                      </a:r>
                      <a:endParaRPr lang="ru-RU" sz="1400" dirty="0">
                        <a:latin typeface="Times New Roman"/>
                        <a:ea typeface="Times New Roman"/>
                        <a:cs typeface="Times New Roman"/>
                      </a:endParaRPr>
                    </a:p>
                    <a:p>
                      <a:pPr marL="67945">
                        <a:lnSpc>
                          <a:spcPts val="1085"/>
                        </a:lnSpc>
                        <a:spcAft>
                          <a:spcPts val="0"/>
                        </a:spcAft>
                      </a:pPr>
                      <a:r>
                        <a:rPr lang="uk-UA" sz="1400" dirty="0">
                          <a:latin typeface="Times New Roman"/>
                          <a:ea typeface="Times New Roman"/>
                          <a:cs typeface="Times New Roman"/>
                        </a:rPr>
                        <a:t>дихального</a:t>
                      </a:r>
                      <a:r>
                        <a:rPr lang="uk-UA" sz="1400" spc="-15" dirty="0">
                          <a:latin typeface="Times New Roman"/>
                          <a:ea typeface="Times New Roman"/>
                          <a:cs typeface="Times New Roman"/>
                        </a:rPr>
                        <a:t> </a:t>
                      </a:r>
                      <a:r>
                        <a:rPr lang="uk-UA" sz="1400" dirty="0">
                          <a:latin typeface="Times New Roman"/>
                          <a:ea typeface="Times New Roman"/>
                          <a:cs typeface="Times New Roman"/>
                        </a:rPr>
                        <a:t>центру</a:t>
                      </a:r>
                      <a:r>
                        <a:rPr lang="uk-UA" sz="1400" spc="-35" dirty="0">
                          <a:latin typeface="Times New Roman"/>
                          <a:ea typeface="Times New Roman"/>
                          <a:cs typeface="Times New Roman"/>
                        </a:rPr>
                        <a:t> </a:t>
                      </a:r>
                      <a:r>
                        <a:rPr lang="uk-UA" sz="1400" dirty="0">
                          <a:latin typeface="Times New Roman"/>
                          <a:ea typeface="Times New Roman"/>
                          <a:cs typeface="Times New Roman"/>
                        </a:rPr>
                        <a:t>і</a:t>
                      </a:r>
                      <a:r>
                        <a:rPr lang="uk-UA" sz="1400" spc="-25" dirty="0">
                          <a:latin typeface="Times New Roman"/>
                          <a:ea typeface="Times New Roman"/>
                          <a:cs typeface="Times New Roman"/>
                        </a:rPr>
                        <a:t> </a:t>
                      </a:r>
                      <a:r>
                        <a:rPr lang="uk-UA" sz="1400" dirty="0">
                          <a:latin typeface="Times New Roman"/>
                          <a:ea typeface="Times New Roman"/>
                          <a:cs typeface="Times New Roman"/>
                        </a:rPr>
                        <a:t>дихальних</a:t>
                      </a:r>
                      <a:r>
                        <a:rPr lang="uk-UA" sz="1400" spc="-20" dirty="0">
                          <a:latin typeface="Times New Roman"/>
                          <a:ea typeface="Times New Roman"/>
                          <a:cs typeface="Times New Roman"/>
                        </a:rPr>
                        <a:t> </a:t>
                      </a:r>
                      <a:r>
                        <a:rPr lang="uk-UA" sz="1400" dirty="0">
                          <a:latin typeface="Times New Roman"/>
                          <a:ea typeface="Times New Roman"/>
                          <a:cs typeface="Times New Roman"/>
                        </a:rPr>
                        <a:t>м'язів)</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a:lnSpc>
                          <a:spcPts val="1115"/>
                        </a:lnSpc>
                        <a:spcAft>
                          <a:spcPts val="0"/>
                        </a:spcAft>
                      </a:pPr>
                      <a:endParaRPr lang="uk-UA" sz="1400" dirty="0" smtClean="0">
                        <a:latin typeface="Times New Roman"/>
                        <a:ea typeface="Times New Roman"/>
                        <a:cs typeface="Times New Roman"/>
                      </a:endParaRPr>
                    </a:p>
                    <a:p>
                      <a:pPr marL="66675">
                        <a:lnSpc>
                          <a:spcPts val="1115"/>
                        </a:lnSpc>
                        <a:spcAft>
                          <a:spcPts val="0"/>
                        </a:spcAft>
                      </a:pPr>
                      <a:r>
                        <a:rPr lang="uk-UA" sz="1400" dirty="0" smtClean="0">
                          <a:latin typeface="Times New Roman"/>
                          <a:ea typeface="Times New Roman"/>
                          <a:cs typeface="Times New Roman"/>
                        </a:rPr>
                        <a:t>Наркотичні</a:t>
                      </a:r>
                      <a:r>
                        <a:rPr lang="uk-UA" sz="1400" spc="70" dirty="0" smtClean="0">
                          <a:latin typeface="Times New Roman"/>
                          <a:ea typeface="Times New Roman"/>
                          <a:cs typeface="Times New Roman"/>
                        </a:rPr>
                        <a:t> </a:t>
                      </a:r>
                      <a:r>
                        <a:rPr lang="uk-UA" sz="1400" dirty="0">
                          <a:latin typeface="Times New Roman"/>
                          <a:ea typeface="Times New Roman"/>
                          <a:cs typeface="Times New Roman"/>
                        </a:rPr>
                        <a:t>засоби</a:t>
                      </a:r>
                      <a:r>
                        <a:rPr lang="uk-UA" sz="1400" spc="300" dirty="0">
                          <a:latin typeface="Times New Roman"/>
                          <a:ea typeface="Times New Roman"/>
                          <a:cs typeface="Times New Roman"/>
                        </a:rPr>
                        <a:t> </a:t>
                      </a:r>
                      <a:r>
                        <a:rPr lang="uk-UA" sz="1400" dirty="0">
                          <a:latin typeface="Times New Roman"/>
                          <a:ea typeface="Times New Roman"/>
                          <a:cs typeface="Times New Roman"/>
                        </a:rPr>
                        <a:t>(опій),</a:t>
                      </a:r>
                      <a:r>
                        <a:rPr lang="uk-UA" sz="1400" spc="330" dirty="0">
                          <a:latin typeface="Times New Roman"/>
                          <a:ea typeface="Times New Roman"/>
                          <a:cs typeface="Times New Roman"/>
                        </a:rPr>
                        <a:t> </a:t>
                      </a:r>
                      <a:r>
                        <a:rPr lang="uk-UA" sz="1400" dirty="0" err="1">
                          <a:latin typeface="Times New Roman"/>
                          <a:ea typeface="Times New Roman"/>
                          <a:cs typeface="Times New Roman"/>
                        </a:rPr>
                        <a:t>міорелаксанти</a:t>
                      </a:r>
                      <a:r>
                        <a:rPr lang="uk-UA" sz="1400" spc="305" dirty="0">
                          <a:latin typeface="Times New Roman"/>
                          <a:ea typeface="Times New Roman"/>
                          <a:cs typeface="Times New Roman"/>
                        </a:rPr>
                        <a:t> </a:t>
                      </a:r>
                      <a:r>
                        <a:rPr lang="uk-UA" sz="1400" dirty="0">
                          <a:latin typeface="Times New Roman"/>
                          <a:ea typeface="Times New Roman"/>
                          <a:cs typeface="Times New Roman"/>
                        </a:rPr>
                        <a:t>(</a:t>
                      </a:r>
                      <a:r>
                        <a:rPr lang="uk-UA" sz="1400" dirty="0" err="1">
                          <a:latin typeface="Times New Roman"/>
                          <a:ea typeface="Times New Roman"/>
                          <a:cs typeface="Times New Roman"/>
                        </a:rPr>
                        <a:t>лістенон</a:t>
                      </a:r>
                      <a:r>
                        <a:rPr lang="uk-UA" sz="1400" dirty="0">
                          <a:latin typeface="Times New Roman"/>
                          <a:ea typeface="Times New Roman"/>
                          <a:cs typeface="Times New Roman"/>
                        </a:rPr>
                        <a:t>),</a:t>
                      </a:r>
                      <a:endParaRPr lang="ru-RU" sz="1400" dirty="0">
                        <a:latin typeface="Times New Roman"/>
                        <a:ea typeface="Times New Roman"/>
                        <a:cs typeface="Times New Roman"/>
                      </a:endParaRPr>
                    </a:p>
                    <a:p>
                      <a:pPr marL="66675">
                        <a:lnSpc>
                          <a:spcPts val="1085"/>
                        </a:lnSpc>
                        <a:spcAft>
                          <a:spcPts val="0"/>
                        </a:spcAft>
                      </a:pPr>
                      <a:r>
                        <a:rPr lang="uk-UA" sz="1400" dirty="0">
                          <a:latin typeface="Times New Roman"/>
                          <a:ea typeface="Times New Roman"/>
                          <a:cs typeface="Times New Roman"/>
                        </a:rPr>
                        <a:t>фосфорорганічні</a:t>
                      </a:r>
                      <a:r>
                        <a:rPr lang="uk-UA" sz="1400" spc="-25" dirty="0">
                          <a:latin typeface="Times New Roman"/>
                          <a:ea typeface="Times New Roman"/>
                          <a:cs typeface="Times New Roman"/>
                        </a:rPr>
                        <a:t> </a:t>
                      </a:r>
                      <a:r>
                        <a:rPr lang="uk-UA" sz="1400" dirty="0">
                          <a:latin typeface="Times New Roman"/>
                          <a:ea typeface="Times New Roman"/>
                          <a:cs typeface="Times New Roman"/>
                        </a:rPr>
                        <a:t>інсектициди</a:t>
                      </a:r>
                      <a:r>
                        <a:rPr lang="uk-UA" sz="1400" spc="-20" dirty="0">
                          <a:latin typeface="Times New Roman"/>
                          <a:ea typeface="Times New Roman"/>
                          <a:cs typeface="Times New Roman"/>
                        </a:rPr>
                        <a:t> </a:t>
                      </a:r>
                      <a:r>
                        <a:rPr lang="uk-UA" sz="1400" dirty="0">
                          <a:latin typeface="Times New Roman"/>
                          <a:ea typeface="Times New Roman"/>
                          <a:cs typeface="Times New Roman"/>
                        </a:rPr>
                        <a:t>і</a:t>
                      </a:r>
                      <a:r>
                        <a:rPr lang="uk-UA" sz="1400" spc="-20" dirty="0">
                          <a:latin typeface="Times New Roman"/>
                          <a:ea typeface="Times New Roman"/>
                          <a:cs typeface="Times New Roman"/>
                        </a:rPr>
                        <a:t> </a:t>
                      </a:r>
                      <a:r>
                        <a:rPr lang="uk-UA" sz="1400" dirty="0" err="1">
                          <a:latin typeface="Times New Roman"/>
                          <a:ea typeface="Times New Roman"/>
                          <a:cs typeface="Times New Roman"/>
                        </a:rPr>
                        <a:t>хінолітичні</a:t>
                      </a:r>
                      <a:r>
                        <a:rPr lang="uk-UA" sz="1400" spc="220" dirty="0">
                          <a:latin typeface="Times New Roman"/>
                          <a:ea typeface="Times New Roman"/>
                          <a:cs typeface="Times New Roman"/>
                        </a:rPr>
                        <a:t> </a:t>
                      </a:r>
                      <a:r>
                        <a:rPr lang="uk-UA" sz="1400" dirty="0">
                          <a:latin typeface="Times New Roman"/>
                          <a:ea typeface="Times New Roman"/>
                          <a:cs typeface="Times New Roman"/>
                        </a:rPr>
                        <a:t>речовини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255">
                <a:tc>
                  <a:txBody>
                    <a:bodyPr/>
                    <a:lstStyle/>
                    <a:p>
                      <a:pPr marL="67945">
                        <a:lnSpc>
                          <a:spcPts val="1115"/>
                        </a:lnSpc>
                        <a:spcAft>
                          <a:spcPts val="0"/>
                        </a:spcAft>
                      </a:pPr>
                      <a:endParaRPr lang="uk-UA" sz="1400" dirty="0" smtClean="0">
                        <a:latin typeface="Times New Roman"/>
                        <a:ea typeface="Times New Roman"/>
                        <a:cs typeface="Times New Roman"/>
                      </a:endParaRPr>
                    </a:p>
                    <a:p>
                      <a:pPr marL="67945">
                        <a:lnSpc>
                          <a:spcPts val="1115"/>
                        </a:lnSpc>
                        <a:spcAft>
                          <a:spcPts val="0"/>
                        </a:spcAft>
                      </a:pPr>
                      <a:r>
                        <a:rPr lang="uk-UA" sz="1400" dirty="0" err="1" smtClean="0">
                          <a:latin typeface="Times New Roman"/>
                          <a:ea typeface="Times New Roman"/>
                          <a:cs typeface="Times New Roman"/>
                        </a:rPr>
                        <a:t>Гемічна</a:t>
                      </a:r>
                      <a:r>
                        <a:rPr lang="uk-UA" sz="1400" spc="375" dirty="0" smtClean="0">
                          <a:latin typeface="Times New Roman"/>
                          <a:ea typeface="Times New Roman"/>
                          <a:cs typeface="Times New Roman"/>
                        </a:rPr>
                        <a:t> </a:t>
                      </a:r>
                      <a:r>
                        <a:rPr lang="uk-UA" sz="1400" dirty="0">
                          <a:latin typeface="Times New Roman"/>
                          <a:ea typeface="Times New Roman"/>
                          <a:cs typeface="Times New Roman"/>
                        </a:rPr>
                        <a:t>гіпоксія  </a:t>
                      </a:r>
                      <a:r>
                        <a:rPr lang="uk-UA" sz="1400" spc="120" dirty="0">
                          <a:latin typeface="Times New Roman"/>
                          <a:ea typeface="Times New Roman"/>
                          <a:cs typeface="Times New Roman"/>
                        </a:rPr>
                        <a:t> </a:t>
                      </a:r>
                      <a:r>
                        <a:rPr lang="uk-UA" sz="1400" dirty="0">
                          <a:latin typeface="Times New Roman"/>
                          <a:ea typeface="Times New Roman"/>
                          <a:cs typeface="Times New Roman"/>
                        </a:rPr>
                        <a:t>(порушення  </a:t>
                      </a:r>
                      <a:r>
                        <a:rPr lang="uk-UA" sz="1400" spc="120" dirty="0">
                          <a:latin typeface="Times New Roman"/>
                          <a:ea typeface="Times New Roman"/>
                          <a:cs typeface="Times New Roman"/>
                        </a:rPr>
                        <a:t> </a:t>
                      </a:r>
                      <a:r>
                        <a:rPr lang="uk-UA" sz="1400" dirty="0">
                          <a:latin typeface="Times New Roman"/>
                          <a:ea typeface="Times New Roman"/>
                          <a:cs typeface="Times New Roman"/>
                        </a:rPr>
                        <a:t>транспорту</a:t>
                      </a:r>
                      <a:endParaRPr lang="ru-RU" sz="1400" dirty="0">
                        <a:latin typeface="Times New Roman"/>
                        <a:ea typeface="Times New Roman"/>
                        <a:cs typeface="Times New Roman"/>
                      </a:endParaRPr>
                    </a:p>
                    <a:p>
                      <a:pPr marL="67945">
                        <a:lnSpc>
                          <a:spcPts val="1085"/>
                        </a:lnSpc>
                        <a:spcAft>
                          <a:spcPts val="0"/>
                        </a:spcAft>
                      </a:pPr>
                      <a:r>
                        <a:rPr lang="uk-UA" sz="1400" dirty="0">
                          <a:latin typeface="Times New Roman"/>
                          <a:ea typeface="Times New Roman"/>
                          <a:cs typeface="Times New Roman"/>
                        </a:rPr>
                        <a:t>кисню</a:t>
                      </a:r>
                      <a:r>
                        <a:rPr lang="uk-UA" sz="1400" spc="-20" dirty="0">
                          <a:latin typeface="Times New Roman"/>
                          <a:ea typeface="Times New Roman"/>
                          <a:cs typeface="Times New Roman"/>
                        </a:rPr>
                        <a:t> </a:t>
                      </a:r>
                      <a:r>
                        <a:rPr lang="uk-UA" sz="1400" dirty="0">
                          <a:latin typeface="Times New Roman"/>
                          <a:ea typeface="Times New Roman"/>
                          <a:cs typeface="Times New Roman"/>
                        </a:rPr>
                        <a:t>кров'ю,</a:t>
                      </a:r>
                      <a:r>
                        <a:rPr lang="uk-UA" sz="1400" spc="-15" dirty="0">
                          <a:latin typeface="Times New Roman"/>
                          <a:ea typeface="Times New Roman"/>
                          <a:cs typeface="Times New Roman"/>
                        </a:rPr>
                        <a:t> </a:t>
                      </a:r>
                      <a:r>
                        <a:rPr lang="uk-UA" sz="1400" dirty="0" err="1">
                          <a:latin typeface="Times New Roman"/>
                          <a:ea typeface="Times New Roman"/>
                          <a:cs typeface="Times New Roman"/>
                        </a:rPr>
                        <a:t>екзотоксичний</a:t>
                      </a:r>
                      <a:r>
                        <a:rPr lang="uk-UA" sz="1400" spc="-20" dirty="0">
                          <a:latin typeface="Times New Roman"/>
                          <a:ea typeface="Times New Roman"/>
                          <a:cs typeface="Times New Roman"/>
                        </a:rPr>
                        <a:t> </a:t>
                      </a:r>
                      <a:r>
                        <a:rPr lang="uk-UA" sz="1400" dirty="0">
                          <a:latin typeface="Times New Roman"/>
                          <a:ea typeface="Times New Roman"/>
                          <a:cs typeface="Times New Roman"/>
                        </a:rPr>
                        <a:t>шок)</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a:lnSpc>
                          <a:spcPts val="1115"/>
                        </a:lnSpc>
                        <a:spcAft>
                          <a:spcPts val="0"/>
                        </a:spcAft>
                      </a:pPr>
                      <a:endParaRPr lang="uk-UA" sz="1400" dirty="0" smtClean="0">
                        <a:latin typeface="Times New Roman"/>
                        <a:ea typeface="Times New Roman"/>
                        <a:cs typeface="Times New Roman"/>
                      </a:endParaRPr>
                    </a:p>
                    <a:p>
                      <a:pPr marL="66675">
                        <a:lnSpc>
                          <a:spcPts val="1115"/>
                        </a:lnSpc>
                        <a:spcAft>
                          <a:spcPts val="0"/>
                        </a:spcAft>
                      </a:pPr>
                      <a:r>
                        <a:rPr lang="uk-UA" sz="1400" dirty="0" smtClean="0">
                          <a:latin typeface="Times New Roman"/>
                          <a:ea typeface="Times New Roman"/>
                          <a:cs typeface="Times New Roman"/>
                        </a:rPr>
                        <a:t>Оцтова</a:t>
                      </a:r>
                      <a:r>
                        <a:rPr lang="uk-UA" sz="1400" spc="10" dirty="0" smtClean="0">
                          <a:latin typeface="Times New Roman"/>
                          <a:ea typeface="Times New Roman"/>
                          <a:cs typeface="Times New Roman"/>
                        </a:rPr>
                        <a:t> </a:t>
                      </a:r>
                      <a:r>
                        <a:rPr lang="uk-UA" sz="1400" dirty="0">
                          <a:latin typeface="Times New Roman"/>
                          <a:ea typeface="Times New Roman"/>
                          <a:cs typeface="Times New Roman"/>
                        </a:rPr>
                        <a:t>есенція,</a:t>
                      </a:r>
                      <a:r>
                        <a:rPr lang="uk-UA" sz="1400" spc="250" dirty="0">
                          <a:latin typeface="Times New Roman"/>
                          <a:ea typeface="Times New Roman"/>
                          <a:cs typeface="Times New Roman"/>
                        </a:rPr>
                        <a:t> </a:t>
                      </a:r>
                      <a:r>
                        <a:rPr lang="uk-UA" sz="1400" dirty="0">
                          <a:latin typeface="Times New Roman"/>
                          <a:ea typeface="Times New Roman"/>
                          <a:cs typeface="Times New Roman"/>
                        </a:rPr>
                        <a:t>анілін,</a:t>
                      </a:r>
                      <a:r>
                        <a:rPr lang="uk-UA" sz="1400" spc="250" dirty="0">
                          <a:latin typeface="Times New Roman"/>
                          <a:ea typeface="Times New Roman"/>
                          <a:cs typeface="Times New Roman"/>
                        </a:rPr>
                        <a:t> </a:t>
                      </a:r>
                      <a:r>
                        <a:rPr lang="uk-UA" sz="1400" dirty="0" err="1">
                          <a:latin typeface="Times New Roman"/>
                          <a:ea typeface="Times New Roman"/>
                          <a:cs typeface="Times New Roman"/>
                        </a:rPr>
                        <a:t>дихлоретан</a:t>
                      </a:r>
                      <a:r>
                        <a:rPr lang="uk-UA" sz="1400" dirty="0">
                          <a:latin typeface="Times New Roman"/>
                          <a:ea typeface="Times New Roman"/>
                          <a:cs typeface="Times New Roman"/>
                        </a:rPr>
                        <a:t>,</a:t>
                      </a:r>
                      <a:r>
                        <a:rPr lang="uk-UA" sz="1400" spc="255" dirty="0">
                          <a:latin typeface="Times New Roman"/>
                          <a:ea typeface="Times New Roman"/>
                          <a:cs typeface="Times New Roman"/>
                        </a:rPr>
                        <a:t> </a:t>
                      </a:r>
                      <a:r>
                        <a:rPr lang="uk-UA" sz="1400" dirty="0">
                          <a:latin typeface="Times New Roman"/>
                          <a:ea typeface="Times New Roman"/>
                          <a:cs typeface="Times New Roman"/>
                        </a:rPr>
                        <a:t>нітрити,</a:t>
                      </a:r>
                      <a:r>
                        <a:rPr lang="uk-UA" sz="1400" spc="250" dirty="0">
                          <a:latin typeface="Times New Roman"/>
                          <a:ea typeface="Times New Roman"/>
                          <a:cs typeface="Times New Roman"/>
                        </a:rPr>
                        <a:t> </a:t>
                      </a:r>
                      <a:r>
                        <a:rPr lang="uk-UA" sz="1400" dirty="0">
                          <a:latin typeface="Times New Roman"/>
                          <a:ea typeface="Times New Roman"/>
                          <a:cs typeface="Times New Roman"/>
                        </a:rPr>
                        <a:t>чадний</a:t>
                      </a:r>
                      <a:endParaRPr lang="ru-RU" sz="1400" dirty="0">
                        <a:latin typeface="Times New Roman"/>
                        <a:ea typeface="Times New Roman"/>
                        <a:cs typeface="Times New Roman"/>
                      </a:endParaRPr>
                    </a:p>
                    <a:p>
                      <a:pPr marL="66675">
                        <a:lnSpc>
                          <a:spcPts val="1085"/>
                        </a:lnSpc>
                        <a:spcAft>
                          <a:spcPts val="0"/>
                        </a:spcAft>
                      </a:pPr>
                      <a:r>
                        <a:rPr lang="uk-UA" sz="1400" dirty="0">
                          <a:latin typeface="Times New Roman"/>
                          <a:ea typeface="Times New Roman"/>
                          <a:cs typeface="Times New Roman"/>
                        </a:rPr>
                        <a:t>газ,</a:t>
                      </a:r>
                      <a:r>
                        <a:rPr lang="uk-UA" sz="1400" spc="-25" dirty="0">
                          <a:latin typeface="Times New Roman"/>
                          <a:ea typeface="Times New Roman"/>
                          <a:cs typeface="Times New Roman"/>
                        </a:rPr>
                        <a:t> </a:t>
                      </a:r>
                      <a:r>
                        <a:rPr lang="uk-UA" sz="1400" dirty="0">
                          <a:latin typeface="Times New Roman"/>
                          <a:ea typeface="Times New Roman"/>
                          <a:cs typeface="Times New Roman"/>
                        </a:rPr>
                        <a:t>миш'яковистий</a:t>
                      </a:r>
                      <a:r>
                        <a:rPr lang="uk-UA" sz="1400" spc="-20" dirty="0">
                          <a:latin typeface="Times New Roman"/>
                          <a:ea typeface="Times New Roman"/>
                          <a:cs typeface="Times New Roman"/>
                        </a:rPr>
                        <a:t> </a:t>
                      </a:r>
                      <a:r>
                        <a:rPr lang="uk-UA" sz="1400" dirty="0">
                          <a:latin typeface="Times New Roman"/>
                          <a:ea typeface="Times New Roman"/>
                          <a:cs typeface="Times New Roman"/>
                        </a:rPr>
                        <a:t>водень</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9650">
                <a:tc>
                  <a:txBody>
                    <a:bodyPr/>
                    <a:lstStyle/>
                    <a:p>
                      <a:pPr marL="67945">
                        <a:lnSpc>
                          <a:spcPts val="1115"/>
                        </a:lnSpc>
                        <a:spcAft>
                          <a:spcPts val="0"/>
                        </a:spcAft>
                        <a:tabLst>
                          <a:tab pos="1022985" algn="l"/>
                          <a:tab pos="1887220" algn="l"/>
                        </a:tabLst>
                      </a:pPr>
                      <a:endParaRPr lang="uk-UA" sz="1400" dirty="0" smtClean="0">
                        <a:latin typeface="Times New Roman"/>
                        <a:ea typeface="Times New Roman"/>
                        <a:cs typeface="Times New Roman"/>
                      </a:endParaRPr>
                    </a:p>
                    <a:p>
                      <a:pPr marL="67945">
                        <a:lnSpc>
                          <a:spcPts val="1115"/>
                        </a:lnSpc>
                        <a:spcAft>
                          <a:spcPts val="0"/>
                        </a:spcAft>
                        <a:tabLst>
                          <a:tab pos="1022985" algn="l"/>
                          <a:tab pos="1887220" algn="l"/>
                        </a:tabLst>
                      </a:pPr>
                      <a:r>
                        <a:rPr lang="uk-UA" sz="1400" dirty="0" smtClean="0">
                          <a:latin typeface="Times New Roman"/>
                          <a:ea typeface="Times New Roman"/>
                          <a:cs typeface="Times New Roman"/>
                        </a:rPr>
                        <a:t>Тканинна</a:t>
                      </a:r>
                      <a:r>
                        <a:rPr lang="uk-UA" sz="1400" dirty="0">
                          <a:latin typeface="Times New Roman"/>
                          <a:ea typeface="Times New Roman"/>
                          <a:cs typeface="Times New Roman"/>
                        </a:rPr>
                        <a:t>	гіпоксія	(порушення</a:t>
                      </a:r>
                      <a:endParaRPr lang="ru-RU" sz="1400" dirty="0">
                        <a:latin typeface="Times New Roman"/>
                        <a:ea typeface="Times New Roman"/>
                        <a:cs typeface="Times New Roman"/>
                      </a:endParaRPr>
                    </a:p>
                    <a:p>
                      <a:pPr marL="67945" marR="64135">
                        <a:lnSpc>
                          <a:spcPts val="1150"/>
                        </a:lnSpc>
                        <a:spcAft>
                          <a:spcPts val="0"/>
                        </a:spcAft>
                        <a:tabLst>
                          <a:tab pos="1054735" algn="l"/>
                          <a:tab pos="1670050" algn="l"/>
                          <a:tab pos="1872615" algn="l"/>
                        </a:tabLst>
                      </a:pPr>
                      <a:r>
                        <a:rPr lang="uk-UA" sz="1400" dirty="0">
                          <a:latin typeface="Times New Roman"/>
                          <a:ea typeface="Times New Roman"/>
                          <a:cs typeface="Times New Roman"/>
                        </a:rPr>
                        <a:t>окислювальних	процесів	в	</a:t>
                      </a:r>
                      <a:r>
                        <a:rPr lang="uk-UA" sz="1400" spc="-5" dirty="0">
                          <a:latin typeface="Times New Roman"/>
                          <a:ea typeface="Times New Roman"/>
                          <a:cs typeface="Times New Roman"/>
                        </a:rPr>
                        <a:t>ферментних</a:t>
                      </a:r>
                      <a:r>
                        <a:rPr lang="uk-UA" sz="1400" spc="-235" dirty="0">
                          <a:latin typeface="Times New Roman"/>
                          <a:ea typeface="Times New Roman"/>
                          <a:cs typeface="Times New Roman"/>
                        </a:rPr>
                        <a:t> </a:t>
                      </a:r>
                      <a:r>
                        <a:rPr lang="uk-UA" sz="1400" dirty="0">
                          <a:latin typeface="Times New Roman"/>
                          <a:ea typeface="Times New Roman"/>
                          <a:cs typeface="Times New Roman"/>
                        </a:rPr>
                        <a:t>системах тканин)</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a:lnSpc>
                          <a:spcPts val="1050"/>
                        </a:lnSpc>
                        <a:spcAft>
                          <a:spcPts val="0"/>
                        </a:spcAft>
                      </a:pPr>
                      <a:endParaRPr lang="uk-UA" sz="1400" dirty="0" smtClean="0">
                        <a:latin typeface="Times New Roman"/>
                        <a:ea typeface="Times New Roman"/>
                        <a:cs typeface="Times New Roman"/>
                      </a:endParaRPr>
                    </a:p>
                    <a:p>
                      <a:pPr marL="66675">
                        <a:lnSpc>
                          <a:spcPts val="1050"/>
                        </a:lnSpc>
                        <a:spcAft>
                          <a:spcPts val="0"/>
                        </a:spcAft>
                      </a:pPr>
                      <a:r>
                        <a:rPr lang="uk-UA" sz="1400" dirty="0" smtClean="0">
                          <a:latin typeface="Times New Roman"/>
                          <a:ea typeface="Times New Roman"/>
                          <a:cs typeface="Times New Roman"/>
                        </a:rPr>
                        <a:t>Синильна</a:t>
                      </a:r>
                      <a:r>
                        <a:rPr lang="uk-UA" sz="1400" spc="45" dirty="0" smtClean="0">
                          <a:latin typeface="Times New Roman"/>
                          <a:ea typeface="Times New Roman"/>
                          <a:cs typeface="Times New Roman"/>
                        </a:rPr>
                        <a:t> </a:t>
                      </a:r>
                      <a:r>
                        <a:rPr lang="uk-UA" sz="1400" dirty="0">
                          <a:latin typeface="Times New Roman"/>
                          <a:ea typeface="Times New Roman"/>
                          <a:cs typeface="Times New Roman"/>
                        </a:rPr>
                        <a:t>кислота</a:t>
                      </a:r>
                      <a:r>
                        <a:rPr lang="uk-UA" sz="1400" spc="45" dirty="0">
                          <a:latin typeface="Times New Roman"/>
                          <a:ea typeface="Times New Roman"/>
                          <a:cs typeface="Times New Roman"/>
                        </a:rPr>
                        <a:t> </a:t>
                      </a:r>
                      <a:r>
                        <a:rPr lang="uk-UA" sz="1400" dirty="0">
                          <a:latin typeface="Times New Roman"/>
                          <a:ea typeface="Times New Roman"/>
                          <a:cs typeface="Times New Roman"/>
                        </a:rPr>
                        <a:t>та</a:t>
                      </a:r>
                      <a:r>
                        <a:rPr lang="uk-UA" sz="1400" spc="45" dirty="0">
                          <a:latin typeface="Times New Roman"/>
                          <a:ea typeface="Times New Roman"/>
                          <a:cs typeface="Times New Roman"/>
                        </a:rPr>
                        <a:t> </a:t>
                      </a:r>
                      <a:r>
                        <a:rPr lang="uk-UA" sz="1400" dirty="0">
                          <a:latin typeface="Times New Roman"/>
                          <a:ea typeface="Times New Roman"/>
                          <a:cs typeface="Times New Roman"/>
                        </a:rPr>
                        <a:t>інші</a:t>
                      </a:r>
                      <a:r>
                        <a:rPr lang="uk-UA" sz="1400" spc="50" dirty="0">
                          <a:latin typeface="Times New Roman"/>
                          <a:ea typeface="Times New Roman"/>
                          <a:cs typeface="Times New Roman"/>
                        </a:rPr>
                        <a:t> </a:t>
                      </a:r>
                      <a:r>
                        <a:rPr lang="uk-UA" sz="1400" dirty="0">
                          <a:latin typeface="Times New Roman"/>
                          <a:ea typeface="Times New Roman"/>
                          <a:cs typeface="Times New Roman"/>
                        </a:rPr>
                        <a:t>ціаніди,</a:t>
                      </a:r>
                      <a:r>
                        <a:rPr lang="uk-UA" sz="1400" spc="40" dirty="0">
                          <a:latin typeface="Times New Roman"/>
                          <a:ea typeface="Times New Roman"/>
                          <a:cs typeface="Times New Roman"/>
                        </a:rPr>
                        <a:t> </a:t>
                      </a:r>
                      <a:r>
                        <a:rPr lang="uk-UA" sz="1400" dirty="0">
                          <a:latin typeface="Times New Roman"/>
                          <a:ea typeface="Times New Roman"/>
                          <a:cs typeface="Times New Roman"/>
                        </a:rPr>
                        <a:t>сполуки</a:t>
                      </a:r>
                      <a:r>
                        <a:rPr lang="uk-UA" sz="1400" spc="45" dirty="0">
                          <a:latin typeface="Times New Roman"/>
                          <a:ea typeface="Times New Roman"/>
                          <a:cs typeface="Times New Roman"/>
                        </a:rPr>
                        <a:t> </a:t>
                      </a:r>
                      <a:r>
                        <a:rPr lang="uk-UA" sz="1400" dirty="0">
                          <a:latin typeface="Times New Roman"/>
                          <a:ea typeface="Times New Roman"/>
                          <a:cs typeface="Times New Roman"/>
                        </a:rPr>
                        <a:t>важких</a:t>
                      </a:r>
                      <a:r>
                        <a:rPr lang="uk-UA" sz="1400" spc="-235" dirty="0">
                          <a:latin typeface="Times New Roman"/>
                          <a:ea typeface="Times New Roman"/>
                          <a:cs typeface="Times New Roman"/>
                        </a:rPr>
                        <a:t> </a:t>
                      </a:r>
                      <a:r>
                        <a:rPr lang="uk-UA" sz="1400" dirty="0">
                          <a:latin typeface="Times New Roman"/>
                          <a:ea typeface="Times New Roman"/>
                          <a:cs typeface="Times New Roman"/>
                        </a:rPr>
                        <a:t>металів,</a:t>
                      </a:r>
                      <a:r>
                        <a:rPr lang="uk-UA" sz="1400" spc="-5" dirty="0">
                          <a:latin typeface="Times New Roman"/>
                          <a:ea typeface="Times New Roman"/>
                          <a:cs typeface="Times New Roman"/>
                        </a:rPr>
                        <a:t> </a:t>
                      </a:r>
                      <a:r>
                        <a:rPr lang="uk-UA" sz="1400" dirty="0" err="1">
                          <a:latin typeface="Times New Roman"/>
                          <a:ea typeface="Times New Roman"/>
                          <a:cs typeface="Times New Roman"/>
                        </a:rPr>
                        <a:t>фторацетат</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255">
                <a:tc>
                  <a:txBody>
                    <a:bodyPr/>
                    <a:lstStyle/>
                    <a:p>
                      <a:pPr marL="67945">
                        <a:lnSpc>
                          <a:spcPts val="1115"/>
                        </a:lnSpc>
                        <a:spcAft>
                          <a:spcPts val="0"/>
                        </a:spcAft>
                      </a:pPr>
                      <a:endParaRPr lang="uk-UA" sz="1400" dirty="0" smtClean="0">
                        <a:latin typeface="Times New Roman"/>
                        <a:ea typeface="Times New Roman"/>
                        <a:cs typeface="Times New Roman"/>
                      </a:endParaRPr>
                    </a:p>
                    <a:p>
                      <a:pPr marL="67945">
                        <a:lnSpc>
                          <a:spcPts val="1115"/>
                        </a:lnSpc>
                        <a:spcAft>
                          <a:spcPts val="0"/>
                        </a:spcAft>
                      </a:pPr>
                      <a:r>
                        <a:rPr lang="uk-UA" sz="1400" dirty="0" smtClean="0">
                          <a:latin typeface="Times New Roman"/>
                          <a:ea typeface="Times New Roman"/>
                          <a:cs typeface="Times New Roman"/>
                        </a:rPr>
                        <a:t>Змішана</a:t>
                      </a:r>
                      <a:r>
                        <a:rPr lang="uk-UA" sz="1400" spc="460" dirty="0" smtClean="0">
                          <a:latin typeface="Times New Roman"/>
                          <a:ea typeface="Times New Roman"/>
                          <a:cs typeface="Times New Roman"/>
                        </a:rPr>
                        <a:t> </a:t>
                      </a:r>
                      <a:r>
                        <a:rPr lang="uk-UA" sz="1400" dirty="0">
                          <a:latin typeface="Times New Roman"/>
                          <a:ea typeface="Times New Roman"/>
                          <a:cs typeface="Times New Roman"/>
                        </a:rPr>
                        <a:t>гіпоксія  </a:t>
                      </a:r>
                      <a:r>
                        <a:rPr lang="uk-UA" sz="1400" spc="195" dirty="0">
                          <a:latin typeface="Times New Roman"/>
                          <a:ea typeface="Times New Roman"/>
                          <a:cs typeface="Times New Roman"/>
                        </a:rPr>
                        <a:t> </a:t>
                      </a:r>
                      <a:r>
                        <a:rPr lang="uk-UA" sz="1400" dirty="0">
                          <a:latin typeface="Times New Roman"/>
                          <a:ea typeface="Times New Roman"/>
                          <a:cs typeface="Times New Roman"/>
                        </a:rPr>
                        <a:t>(комбінації  </a:t>
                      </a:r>
                      <a:r>
                        <a:rPr lang="uk-UA" sz="1400" spc="210" dirty="0">
                          <a:latin typeface="Times New Roman"/>
                          <a:ea typeface="Times New Roman"/>
                          <a:cs typeface="Times New Roman"/>
                        </a:rPr>
                        <a:t> </a:t>
                      </a:r>
                      <a:r>
                        <a:rPr lang="uk-UA" sz="1400" dirty="0">
                          <a:latin typeface="Times New Roman"/>
                          <a:ea typeface="Times New Roman"/>
                          <a:cs typeface="Times New Roman"/>
                        </a:rPr>
                        <a:t>зазначених</a:t>
                      </a:r>
                      <a:endParaRPr lang="ru-RU" sz="1400" dirty="0">
                        <a:latin typeface="Times New Roman"/>
                        <a:ea typeface="Times New Roman"/>
                        <a:cs typeface="Times New Roman"/>
                      </a:endParaRPr>
                    </a:p>
                    <a:p>
                      <a:pPr marL="67945">
                        <a:lnSpc>
                          <a:spcPts val="1085"/>
                        </a:lnSpc>
                        <a:spcAft>
                          <a:spcPts val="0"/>
                        </a:spcAft>
                      </a:pPr>
                      <a:r>
                        <a:rPr lang="uk-UA" sz="1400" dirty="0">
                          <a:latin typeface="Times New Roman"/>
                          <a:ea typeface="Times New Roman"/>
                          <a:cs typeface="Times New Roman"/>
                        </a:rPr>
                        <a:t>вище</a:t>
                      </a:r>
                      <a:r>
                        <a:rPr lang="uk-UA" sz="1400" spc="-20" dirty="0">
                          <a:latin typeface="Times New Roman"/>
                          <a:ea typeface="Times New Roman"/>
                          <a:cs typeface="Times New Roman"/>
                        </a:rPr>
                        <a:t> </a:t>
                      </a:r>
                      <a:r>
                        <a:rPr lang="uk-UA" sz="1400" dirty="0">
                          <a:latin typeface="Times New Roman"/>
                          <a:ea typeface="Times New Roman"/>
                          <a:cs typeface="Times New Roman"/>
                        </a:rPr>
                        <a:t>типів</a:t>
                      </a:r>
                      <a:r>
                        <a:rPr lang="uk-UA" sz="1400" spc="-20" dirty="0">
                          <a:latin typeface="Times New Roman"/>
                          <a:ea typeface="Times New Roman"/>
                          <a:cs typeface="Times New Roman"/>
                        </a:rPr>
                        <a:t> </a:t>
                      </a:r>
                      <a:r>
                        <a:rPr lang="uk-UA" sz="1400" dirty="0">
                          <a:latin typeface="Times New Roman"/>
                          <a:ea typeface="Times New Roman"/>
                          <a:cs typeface="Times New Roman"/>
                        </a:rPr>
                        <a:t>гіпоксії)</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a:lnSpc>
                          <a:spcPts val="1115"/>
                        </a:lnSpc>
                        <a:spcAft>
                          <a:spcPts val="0"/>
                        </a:spcAft>
                        <a:tabLst>
                          <a:tab pos="830580" algn="l"/>
                          <a:tab pos="1334770" algn="l"/>
                          <a:tab pos="1902460" algn="l"/>
                        </a:tabLst>
                      </a:pPr>
                      <a:endParaRPr lang="uk-UA" sz="1400" dirty="0" smtClean="0">
                        <a:latin typeface="Times New Roman"/>
                        <a:ea typeface="Times New Roman"/>
                        <a:cs typeface="Times New Roman"/>
                      </a:endParaRPr>
                    </a:p>
                    <a:p>
                      <a:pPr marL="66675">
                        <a:lnSpc>
                          <a:spcPts val="1115"/>
                        </a:lnSpc>
                        <a:spcAft>
                          <a:spcPts val="0"/>
                        </a:spcAft>
                        <a:tabLst>
                          <a:tab pos="830580" algn="l"/>
                          <a:tab pos="1334770" algn="l"/>
                          <a:tab pos="1902460" algn="l"/>
                        </a:tabLst>
                      </a:pPr>
                      <a:r>
                        <a:rPr lang="uk-UA" sz="1400" dirty="0" smtClean="0">
                          <a:latin typeface="Times New Roman"/>
                          <a:ea typeface="Times New Roman"/>
                          <a:cs typeface="Times New Roman"/>
                        </a:rPr>
                        <a:t>Пестициди</a:t>
                      </a:r>
                      <a:r>
                        <a:rPr lang="uk-UA" sz="1400" dirty="0">
                          <a:latin typeface="Times New Roman"/>
                          <a:ea typeface="Times New Roman"/>
                          <a:cs typeface="Times New Roman"/>
                        </a:rPr>
                        <a:t>,	оцтова	</a:t>
                      </a:r>
                      <a:r>
                        <a:rPr lang="uk-UA" sz="1400" dirty="0" smtClean="0">
                          <a:latin typeface="Times New Roman"/>
                          <a:ea typeface="Times New Roman"/>
                          <a:cs typeface="Times New Roman"/>
                        </a:rPr>
                        <a:t>есенція,</a:t>
                      </a:r>
                      <a:r>
                        <a:rPr lang="uk-UA" sz="1400" baseline="0" dirty="0" smtClean="0">
                          <a:latin typeface="Times New Roman"/>
                          <a:ea typeface="Times New Roman"/>
                          <a:cs typeface="Times New Roman"/>
                        </a:rPr>
                        <a:t> </a:t>
                      </a:r>
                      <a:r>
                        <a:rPr lang="uk-UA" sz="1400" dirty="0" smtClean="0">
                          <a:latin typeface="Times New Roman"/>
                          <a:ea typeface="Times New Roman"/>
                          <a:cs typeface="Times New Roman"/>
                        </a:rPr>
                        <a:t>психофармакологічні</a:t>
                      </a:r>
                      <a:endParaRPr lang="ru-RU" sz="1400" dirty="0">
                        <a:latin typeface="Times New Roman"/>
                        <a:ea typeface="Times New Roman"/>
                        <a:cs typeface="Times New Roman"/>
                      </a:endParaRPr>
                    </a:p>
                    <a:p>
                      <a:pPr marL="66675">
                        <a:lnSpc>
                          <a:spcPts val="1085"/>
                        </a:lnSpc>
                        <a:spcAft>
                          <a:spcPts val="0"/>
                        </a:spcAft>
                      </a:pPr>
                      <a:r>
                        <a:rPr lang="uk-UA" sz="1400" dirty="0">
                          <a:latin typeface="Times New Roman"/>
                          <a:ea typeface="Times New Roman"/>
                          <a:cs typeface="Times New Roman"/>
                        </a:rPr>
                        <a:t>засоби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76672"/>
            <a:ext cx="3275856" cy="2585323"/>
          </a:xfrm>
          <a:prstGeom prst="rect">
            <a:avLst/>
          </a:prstGeom>
        </p:spPr>
        <p:txBody>
          <a:bodyPr wrap="square">
            <a:spAutoFit/>
          </a:bodyPr>
          <a:lstStyle/>
          <a:p>
            <a:r>
              <a:rPr lang="uk-UA" dirty="0" smtClean="0"/>
              <a:t>Гігієнічна класифікація </a:t>
            </a:r>
            <a:r>
              <a:rPr lang="uk-UA" dirty="0" err="1" smtClean="0"/>
              <a:t>отрут</a:t>
            </a:r>
            <a:r>
              <a:rPr lang="uk-UA" dirty="0" smtClean="0"/>
              <a:t> </a:t>
            </a:r>
            <a:r>
              <a:rPr lang="uk-UA" b="1" dirty="0" smtClean="0"/>
              <a:t>з</a:t>
            </a:r>
            <a:r>
              <a:rPr lang="uk-UA" dirty="0" smtClean="0"/>
              <a:t>аснована на інгаляційному та інтегральному шляхах надходження </a:t>
            </a:r>
            <a:r>
              <a:rPr lang="uk-UA" dirty="0" err="1" smtClean="0"/>
              <a:t>отрут</a:t>
            </a:r>
            <a:r>
              <a:rPr lang="uk-UA" dirty="0" smtClean="0"/>
              <a:t> в організм тварини і подальшої екстраполяції отриманих даних на людину (табл</a:t>
            </a:r>
            <a:r>
              <a:rPr lang="uk-UA" dirty="0" smtClean="0"/>
              <a:t>. </a:t>
            </a:r>
            <a:r>
              <a:rPr lang="uk-UA" dirty="0" smtClean="0"/>
              <a:t>4</a:t>
            </a:r>
            <a:r>
              <a:rPr lang="uk-UA" dirty="0" smtClean="0"/>
              <a:t>).</a:t>
            </a:r>
            <a:endParaRPr lang="ru-RU" dirty="0" smtClean="0"/>
          </a:p>
          <a:p>
            <a:r>
              <a:rPr lang="uk-UA" dirty="0" smtClean="0"/>
              <a:t>Таблиця </a:t>
            </a:r>
            <a:r>
              <a:rPr lang="uk-UA" dirty="0" smtClean="0"/>
              <a:t>4 </a:t>
            </a:r>
            <a:r>
              <a:rPr lang="uk-UA" dirty="0" smtClean="0"/>
              <a:t>– Гігієнічна класифікація </a:t>
            </a:r>
            <a:r>
              <a:rPr lang="uk-UA" dirty="0" err="1" smtClean="0"/>
              <a:t>отрут</a:t>
            </a:r>
            <a:endParaRPr lang="ru-RU" dirty="0"/>
          </a:p>
        </p:txBody>
      </p:sp>
      <p:graphicFrame>
        <p:nvGraphicFramePr>
          <p:cNvPr id="5" name="Таблица 4"/>
          <p:cNvGraphicFramePr>
            <a:graphicFrameLocks noGrp="1"/>
          </p:cNvGraphicFramePr>
          <p:nvPr/>
        </p:nvGraphicFramePr>
        <p:xfrm>
          <a:off x="3293110" y="404664"/>
          <a:ext cx="5850890" cy="2753360"/>
        </p:xfrm>
        <a:graphic>
          <a:graphicData uri="http://schemas.openxmlformats.org/drawingml/2006/table">
            <a:tbl>
              <a:tblPr/>
              <a:tblGrid>
                <a:gridCol w="2048510"/>
                <a:gridCol w="2205355"/>
                <a:gridCol w="1597025"/>
              </a:tblGrid>
              <a:tr h="1000760">
                <a:tc>
                  <a:txBody>
                    <a:bodyPr/>
                    <a:lstStyle/>
                    <a:p>
                      <a:pPr>
                        <a:spcBef>
                          <a:spcPts val="20"/>
                        </a:spcBef>
                        <a:spcAft>
                          <a:spcPts val="0"/>
                        </a:spcAft>
                      </a:pPr>
                      <a:endParaRPr lang="uk-UA" sz="1000" dirty="0">
                        <a:latin typeface="Cambria"/>
                        <a:ea typeface="Cambria"/>
                        <a:cs typeface="Cambria"/>
                      </a:endParaRPr>
                    </a:p>
                    <a:p>
                      <a:pPr marL="69850" marR="116840">
                        <a:lnSpc>
                          <a:spcPct val="120000"/>
                        </a:lnSpc>
                        <a:spcAft>
                          <a:spcPts val="0"/>
                        </a:spcAft>
                      </a:pPr>
                      <a:r>
                        <a:rPr lang="uk-UA" sz="1000" dirty="0">
                          <a:latin typeface="Cambria"/>
                          <a:ea typeface="Cambria"/>
                          <a:cs typeface="Cambria"/>
                        </a:rPr>
                        <a:t>Характеристика</a:t>
                      </a:r>
                      <a:r>
                        <a:rPr lang="uk-UA" sz="1000" spc="5" dirty="0">
                          <a:latin typeface="Cambria"/>
                          <a:ea typeface="Cambria"/>
                          <a:cs typeface="Cambria"/>
                        </a:rPr>
                        <a:t> </a:t>
                      </a:r>
                      <a:r>
                        <a:rPr lang="uk-UA" sz="1000" dirty="0">
                          <a:latin typeface="Cambria"/>
                          <a:ea typeface="Cambria"/>
                          <a:cs typeface="Cambria"/>
                        </a:rPr>
                        <a:t>виду</a:t>
                      </a:r>
                      <a:endParaRPr lang="ru-RU" sz="1000" dirty="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57150">
                        <a:lnSpc>
                          <a:spcPct val="120000"/>
                        </a:lnSpc>
                        <a:spcAft>
                          <a:spcPts val="0"/>
                        </a:spcAft>
                        <a:tabLst>
                          <a:tab pos="736600" algn="l"/>
                          <a:tab pos="1325245" algn="l"/>
                        </a:tabLst>
                      </a:pPr>
                      <a:r>
                        <a:rPr lang="uk-UA" sz="1000">
                          <a:latin typeface="Cambria"/>
                          <a:ea typeface="Cambria"/>
                          <a:cs typeface="Cambria"/>
                        </a:rPr>
                        <a:t>LC</a:t>
                      </a:r>
                      <a:r>
                        <a:rPr lang="uk-UA" sz="1000" b="1" baseline="-25000">
                          <a:latin typeface="Cambria"/>
                          <a:ea typeface="Cambria"/>
                          <a:cs typeface="Cambria"/>
                        </a:rPr>
                        <a:t>50</a:t>
                      </a:r>
                      <a:r>
                        <a:rPr lang="uk-UA" sz="1000">
                          <a:latin typeface="Times New Roman"/>
                          <a:ea typeface="Cambria"/>
                          <a:cs typeface="Cambria"/>
                        </a:rPr>
                        <a:t>	</a:t>
                      </a:r>
                      <a:r>
                        <a:rPr lang="uk-UA" sz="1000">
                          <a:latin typeface="Cambria"/>
                          <a:ea typeface="Cambria"/>
                          <a:cs typeface="Cambria"/>
                        </a:rPr>
                        <a:t>або</a:t>
                      </a:r>
                      <a:r>
                        <a:rPr lang="uk-UA" sz="1000">
                          <a:latin typeface="Times New Roman"/>
                          <a:ea typeface="Cambria"/>
                          <a:cs typeface="Cambria"/>
                        </a:rPr>
                        <a:t>	</a:t>
                      </a:r>
                      <a:r>
                        <a:rPr lang="uk-UA" sz="1000">
                          <a:latin typeface="Cambria"/>
                          <a:ea typeface="Cambria"/>
                          <a:cs typeface="Cambria"/>
                        </a:rPr>
                        <a:t>частково</a:t>
                      </a:r>
                      <a:r>
                        <a:rPr lang="uk-UA" sz="1000" spc="-325">
                          <a:latin typeface="Cambria"/>
                          <a:ea typeface="Cambria"/>
                          <a:cs typeface="Cambria"/>
                        </a:rPr>
                        <a:t> </a:t>
                      </a:r>
                      <a:r>
                        <a:rPr lang="uk-UA" sz="1000">
                          <a:latin typeface="Cambria"/>
                          <a:ea typeface="Cambria"/>
                          <a:cs typeface="Cambria"/>
                        </a:rPr>
                        <a:t>смер</a:t>
                      </a:r>
                      <a:r>
                        <a:rPr lang="uk-UA" sz="1000" spc="105">
                          <a:latin typeface="Cambria"/>
                          <a:ea typeface="Cambria"/>
                          <a:cs typeface="Cambria"/>
                        </a:rPr>
                        <a:t> </a:t>
                      </a:r>
                      <a:r>
                        <a:rPr lang="uk-UA" sz="1000">
                          <a:latin typeface="Cambria"/>
                          <a:ea typeface="Cambria"/>
                          <a:cs typeface="Cambria"/>
                        </a:rPr>
                        <a:t>–</a:t>
                      </a:r>
                      <a:endParaRPr lang="ru-RU" sz="1000">
                        <a:latin typeface="Cambria"/>
                        <a:ea typeface="Cambria"/>
                        <a:cs typeface="Cambria"/>
                      </a:endParaRPr>
                    </a:p>
                    <a:p>
                      <a:pPr marL="67945">
                        <a:spcAft>
                          <a:spcPts val="0"/>
                        </a:spcAft>
                        <a:tabLst>
                          <a:tab pos="846455" algn="l"/>
                        </a:tabLst>
                      </a:pPr>
                      <a:r>
                        <a:rPr lang="uk-UA" sz="1000">
                          <a:latin typeface="Cambria"/>
                          <a:ea typeface="Cambria"/>
                          <a:cs typeface="Cambria"/>
                        </a:rPr>
                        <a:t>тельна</a:t>
                      </a:r>
                      <a:r>
                        <a:rPr lang="uk-UA" sz="1000">
                          <a:latin typeface="Times New Roman"/>
                          <a:ea typeface="Cambria"/>
                          <a:cs typeface="Cambria"/>
                        </a:rPr>
                        <a:t>	</a:t>
                      </a:r>
                      <a:r>
                        <a:rPr lang="uk-UA" sz="1000">
                          <a:latin typeface="Cambria"/>
                          <a:ea typeface="Cambria"/>
                          <a:cs typeface="Cambria"/>
                        </a:rPr>
                        <a:t>концентрація,</a:t>
                      </a:r>
                      <a:endParaRPr lang="ru-RU" sz="1000">
                        <a:latin typeface="Cambria"/>
                        <a:ea typeface="Cambria"/>
                        <a:cs typeface="Cambria"/>
                      </a:endParaRPr>
                    </a:p>
                    <a:p>
                      <a:pPr marL="67945">
                        <a:spcBef>
                          <a:spcPts val="320"/>
                        </a:spcBef>
                        <a:spcAft>
                          <a:spcPts val="0"/>
                        </a:spcAft>
                      </a:pPr>
                      <a:r>
                        <a:rPr lang="uk-UA" sz="1000">
                          <a:latin typeface="Cambria"/>
                          <a:ea typeface="Cambria"/>
                          <a:cs typeface="Cambria"/>
                        </a:rPr>
                        <a:t>мг/м3</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nSpc>
                          <a:spcPts val="1630"/>
                        </a:lnSpc>
                        <a:spcAft>
                          <a:spcPts val="0"/>
                        </a:spcAft>
                        <a:tabLst>
                          <a:tab pos="1228725" algn="l"/>
                        </a:tabLst>
                      </a:pPr>
                      <a:r>
                        <a:rPr lang="uk-UA" sz="1000">
                          <a:latin typeface="Cambria"/>
                          <a:ea typeface="Cambria"/>
                          <a:cs typeface="Cambria"/>
                        </a:rPr>
                        <a:t>LD</a:t>
                      </a:r>
                      <a:r>
                        <a:rPr lang="uk-UA" sz="1000" b="1" baseline="-25000">
                          <a:latin typeface="Cambria"/>
                          <a:ea typeface="Cambria"/>
                          <a:cs typeface="Cambria"/>
                        </a:rPr>
                        <a:t>50</a:t>
                      </a:r>
                      <a:r>
                        <a:rPr lang="uk-UA" sz="1000">
                          <a:latin typeface="Times New Roman"/>
                          <a:ea typeface="Cambria"/>
                          <a:cs typeface="Cambria"/>
                        </a:rPr>
                        <a:t>	</a:t>
                      </a:r>
                      <a:r>
                        <a:rPr lang="uk-UA" sz="1000">
                          <a:latin typeface="Cambria"/>
                          <a:ea typeface="Cambria"/>
                          <a:cs typeface="Cambria"/>
                        </a:rPr>
                        <a:t>або</a:t>
                      </a:r>
                      <a:endParaRPr lang="ru-RU" sz="1000">
                        <a:latin typeface="Cambria"/>
                        <a:ea typeface="Cambria"/>
                        <a:cs typeface="Cambria"/>
                      </a:endParaRPr>
                    </a:p>
                    <a:p>
                      <a:pPr marL="69215">
                        <a:spcBef>
                          <a:spcPts val="325"/>
                        </a:spcBef>
                        <a:spcAft>
                          <a:spcPts val="0"/>
                        </a:spcAft>
                      </a:pPr>
                      <a:r>
                        <a:rPr lang="uk-UA" sz="1000">
                          <a:latin typeface="Cambria"/>
                          <a:ea typeface="Cambria"/>
                          <a:cs typeface="Cambria"/>
                        </a:rPr>
                        <a:t>частково</a:t>
                      </a:r>
                      <a:endParaRPr lang="ru-RU" sz="1000">
                        <a:latin typeface="Cambria"/>
                        <a:ea typeface="Cambria"/>
                        <a:cs typeface="Cambria"/>
                      </a:endParaRPr>
                    </a:p>
                    <a:p>
                      <a:pPr marL="69215" marR="101600">
                        <a:lnSpc>
                          <a:spcPts val="1950"/>
                        </a:lnSpc>
                        <a:spcBef>
                          <a:spcPts val="30"/>
                        </a:spcBef>
                        <a:spcAft>
                          <a:spcPts val="0"/>
                        </a:spcAft>
                      </a:pPr>
                      <a:r>
                        <a:rPr lang="uk-UA" sz="1000">
                          <a:latin typeface="Cambria"/>
                          <a:ea typeface="Cambria"/>
                          <a:cs typeface="Cambria"/>
                        </a:rPr>
                        <a:t>смертельна</a:t>
                      </a:r>
                      <a:r>
                        <a:rPr lang="uk-UA" sz="1000" spc="-310">
                          <a:latin typeface="Cambria"/>
                          <a:ea typeface="Cambria"/>
                          <a:cs typeface="Cambria"/>
                        </a:rPr>
                        <a:t> </a:t>
                      </a:r>
                      <a:r>
                        <a:rPr lang="uk-UA" sz="1000">
                          <a:latin typeface="Cambria"/>
                          <a:ea typeface="Cambria"/>
                          <a:cs typeface="Cambria"/>
                        </a:rPr>
                        <a:t>доза.</a:t>
                      </a:r>
                      <a:r>
                        <a:rPr lang="uk-UA" sz="1000" spc="180">
                          <a:latin typeface="Cambria"/>
                          <a:ea typeface="Cambria"/>
                          <a:cs typeface="Cambria"/>
                        </a:rPr>
                        <a:t> </a:t>
                      </a:r>
                      <a:r>
                        <a:rPr lang="uk-UA" sz="1000">
                          <a:latin typeface="Cambria"/>
                          <a:ea typeface="Cambria"/>
                          <a:cs typeface="Cambria"/>
                        </a:rPr>
                        <a:t>мг/кг</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825">
                <a:tc>
                  <a:txBody>
                    <a:bodyPr/>
                    <a:lstStyle/>
                    <a:p>
                      <a:pPr marL="69850">
                        <a:spcAft>
                          <a:spcPts val="0"/>
                        </a:spcAft>
                      </a:pPr>
                      <a:r>
                        <a:rPr lang="uk-UA" sz="1000">
                          <a:latin typeface="Cambria"/>
                          <a:ea typeface="Cambria"/>
                          <a:cs typeface="Cambria"/>
                        </a:rPr>
                        <a:t>Надмірно</a:t>
                      </a:r>
                      <a:r>
                        <a:rPr lang="uk-UA" sz="1000" spc="160">
                          <a:latin typeface="Cambria"/>
                          <a:ea typeface="Cambria"/>
                          <a:cs typeface="Cambria"/>
                        </a:rPr>
                        <a:t> </a:t>
                      </a:r>
                      <a:r>
                        <a:rPr lang="uk-UA" sz="1000">
                          <a:latin typeface="Cambria"/>
                          <a:ea typeface="Cambria"/>
                          <a:cs typeface="Cambria"/>
                        </a:rPr>
                        <a:t>токсичні</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6125" marR="770255" algn="ctr">
                        <a:spcAft>
                          <a:spcPts val="0"/>
                        </a:spcAft>
                      </a:pPr>
                      <a:r>
                        <a:rPr lang="uk-UA" sz="1000">
                          <a:latin typeface="Cambria"/>
                          <a:ea typeface="Cambria"/>
                          <a:cs typeface="Cambria"/>
                        </a:rPr>
                        <a:t>&lt;1</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245">
                        <a:spcAft>
                          <a:spcPts val="0"/>
                        </a:spcAft>
                      </a:pPr>
                      <a:r>
                        <a:rPr lang="uk-UA" sz="1000">
                          <a:latin typeface="Cambria"/>
                          <a:ea typeface="Cambria"/>
                          <a:cs typeface="Cambria"/>
                        </a:rPr>
                        <a:t>&lt;1</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825">
                <a:tc>
                  <a:txBody>
                    <a:bodyPr/>
                    <a:lstStyle/>
                    <a:p>
                      <a:pPr marL="69850">
                        <a:lnSpc>
                          <a:spcPts val="1630"/>
                        </a:lnSpc>
                        <a:spcAft>
                          <a:spcPts val="0"/>
                        </a:spcAft>
                      </a:pPr>
                      <a:r>
                        <a:rPr lang="uk-UA" sz="1000">
                          <a:latin typeface="Cambria"/>
                          <a:ea typeface="Cambria"/>
                          <a:cs typeface="Cambria"/>
                        </a:rPr>
                        <a:t>Високотоксичні</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4535" marR="770255" algn="ctr">
                        <a:lnSpc>
                          <a:spcPts val="1630"/>
                        </a:lnSpc>
                        <a:spcAft>
                          <a:spcPts val="0"/>
                        </a:spcAft>
                      </a:pPr>
                      <a:r>
                        <a:rPr lang="uk-UA" sz="1000">
                          <a:latin typeface="Cambria"/>
                          <a:ea typeface="Cambria"/>
                          <a:cs typeface="Cambria"/>
                        </a:rPr>
                        <a:t>1</a:t>
                      </a:r>
                      <a:r>
                        <a:rPr lang="uk-UA" sz="1000" spc="90">
                          <a:latin typeface="Cambria"/>
                          <a:ea typeface="Cambria"/>
                          <a:cs typeface="Cambria"/>
                        </a:rPr>
                        <a:t> </a:t>
                      </a:r>
                      <a:r>
                        <a:rPr lang="uk-UA" sz="1000">
                          <a:latin typeface="Cambria"/>
                          <a:ea typeface="Cambria"/>
                          <a:cs typeface="Cambria"/>
                        </a:rPr>
                        <a:t>–</a:t>
                      </a:r>
                      <a:r>
                        <a:rPr lang="uk-UA" sz="1000" spc="100">
                          <a:latin typeface="Cambria"/>
                          <a:ea typeface="Cambria"/>
                          <a:cs typeface="Cambria"/>
                        </a:rPr>
                        <a:t> </a:t>
                      </a:r>
                      <a:r>
                        <a:rPr lang="uk-UA" sz="1000">
                          <a:latin typeface="Cambria"/>
                          <a:ea typeface="Cambria"/>
                          <a:cs typeface="Cambria"/>
                        </a:rPr>
                        <a:t>5</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245">
                        <a:lnSpc>
                          <a:spcPts val="1630"/>
                        </a:lnSpc>
                        <a:spcAft>
                          <a:spcPts val="0"/>
                        </a:spcAft>
                      </a:pPr>
                      <a:r>
                        <a:rPr lang="uk-UA" sz="1000">
                          <a:latin typeface="Cambria"/>
                          <a:ea typeface="Cambria"/>
                          <a:cs typeface="Cambria"/>
                        </a:rPr>
                        <a:t>1</a:t>
                      </a:r>
                      <a:r>
                        <a:rPr lang="uk-UA" sz="1000" spc="100">
                          <a:latin typeface="Cambria"/>
                          <a:ea typeface="Cambria"/>
                          <a:cs typeface="Cambria"/>
                        </a:rPr>
                        <a:t> </a:t>
                      </a:r>
                      <a:r>
                        <a:rPr lang="uk-UA" sz="1000">
                          <a:latin typeface="Cambria"/>
                          <a:ea typeface="Cambria"/>
                          <a:cs typeface="Cambria"/>
                        </a:rPr>
                        <a:t>–</a:t>
                      </a:r>
                      <a:r>
                        <a:rPr lang="uk-UA" sz="1000" spc="105">
                          <a:latin typeface="Cambria"/>
                          <a:ea typeface="Cambria"/>
                          <a:cs typeface="Cambria"/>
                        </a:rPr>
                        <a:t> </a:t>
                      </a:r>
                      <a:r>
                        <a:rPr lang="uk-UA" sz="1000">
                          <a:latin typeface="Cambria"/>
                          <a:ea typeface="Cambria"/>
                          <a:cs typeface="Cambria"/>
                        </a:rPr>
                        <a:t>50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920">
                <a:tc>
                  <a:txBody>
                    <a:bodyPr/>
                    <a:lstStyle/>
                    <a:p>
                      <a:pPr marL="69850">
                        <a:lnSpc>
                          <a:spcPts val="1630"/>
                        </a:lnSpc>
                        <a:spcAft>
                          <a:spcPts val="0"/>
                        </a:spcAft>
                      </a:pPr>
                      <a:r>
                        <a:rPr lang="uk-UA" sz="1000">
                          <a:latin typeface="Cambria"/>
                          <a:ea typeface="Cambria"/>
                          <a:cs typeface="Cambria"/>
                        </a:rPr>
                        <a:t>Сильно</a:t>
                      </a:r>
                      <a:r>
                        <a:rPr lang="uk-UA" sz="1000" spc="85">
                          <a:latin typeface="Cambria"/>
                          <a:ea typeface="Cambria"/>
                          <a:cs typeface="Cambria"/>
                        </a:rPr>
                        <a:t> </a:t>
                      </a:r>
                      <a:r>
                        <a:rPr lang="uk-UA" sz="1000">
                          <a:latin typeface="Cambria"/>
                          <a:ea typeface="Cambria"/>
                          <a:cs typeface="Cambria"/>
                        </a:rPr>
                        <a:t>токсичні</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33755" marR="770255" algn="ctr">
                        <a:lnSpc>
                          <a:spcPts val="1630"/>
                        </a:lnSpc>
                        <a:spcAft>
                          <a:spcPts val="0"/>
                        </a:spcAft>
                      </a:pPr>
                      <a:r>
                        <a:rPr lang="uk-UA" sz="1000">
                          <a:latin typeface="Cambria"/>
                          <a:ea typeface="Cambria"/>
                          <a:cs typeface="Cambria"/>
                        </a:rPr>
                        <a:t>6</a:t>
                      </a:r>
                      <a:r>
                        <a:rPr lang="uk-UA" sz="1000" spc="100">
                          <a:latin typeface="Cambria"/>
                          <a:ea typeface="Cambria"/>
                          <a:cs typeface="Cambria"/>
                        </a:rPr>
                        <a:t> </a:t>
                      </a:r>
                      <a:r>
                        <a:rPr lang="uk-UA" sz="1000">
                          <a:latin typeface="Cambria"/>
                          <a:ea typeface="Cambria"/>
                          <a:cs typeface="Cambria"/>
                        </a:rPr>
                        <a:t>–</a:t>
                      </a:r>
                      <a:r>
                        <a:rPr lang="uk-UA" sz="1000" spc="105">
                          <a:latin typeface="Cambria"/>
                          <a:ea typeface="Cambria"/>
                          <a:cs typeface="Cambria"/>
                        </a:rPr>
                        <a:t> </a:t>
                      </a:r>
                      <a:r>
                        <a:rPr lang="uk-UA" sz="1000">
                          <a:latin typeface="Cambria"/>
                          <a:ea typeface="Cambria"/>
                          <a:cs typeface="Cambria"/>
                        </a:rPr>
                        <a:t>20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nSpc>
                          <a:spcPts val="1630"/>
                        </a:lnSpc>
                        <a:spcAft>
                          <a:spcPts val="0"/>
                        </a:spcAft>
                      </a:pPr>
                      <a:r>
                        <a:rPr lang="uk-UA" sz="1000">
                          <a:latin typeface="Cambria"/>
                          <a:ea typeface="Cambria"/>
                          <a:cs typeface="Cambria"/>
                        </a:rPr>
                        <a:t>51</a:t>
                      </a:r>
                      <a:r>
                        <a:rPr lang="uk-UA" sz="1000" spc="100">
                          <a:latin typeface="Cambria"/>
                          <a:ea typeface="Cambria"/>
                          <a:cs typeface="Cambria"/>
                        </a:rPr>
                        <a:t> </a:t>
                      </a:r>
                      <a:r>
                        <a:rPr lang="uk-UA" sz="1000">
                          <a:latin typeface="Cambria"/>
                          <a:ea typeface="Cambria"/>
                          <a:cs typeface="Cambria"/>
                        </a:rPr>
                        <a:t>–</a:t>
                      </a:r>
                      <a:r>
                        <a:rPr lang="uk-UA" sz="1000" spc="115">
                          <a:latin typeface="Cambria"/>
                          <a:ea typeface="Cambria"/>
                          <a:cs typeface="Cambria"/>
                        </a:rPr>
                        <a:t> </a:t>
                      </a:r>
                      <a:r>
                        <a:rPr lang="uk-UA" sz="1000">
                          <a:latin typeface="Cambria"/>
                          <a:ea typeface="Cambria"/>
                          <a:cs typeface="Cambria"/>
                        </a:rPr>
                        <a:t>500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825">
                <a:tc>
                  <a:txBody>
                    <a:bodyPr/>
                    <a:lstStyle/>
                    <a:p>
                      <a:pPr marL="69850">
                        <a:lnSpc>
                          <a:spcPts val="1630"/>
                        </a:lnSpc>
                        <a:spcAft>
                          <a:spcPts val="0"/>
                        </a:spcAft>
                      </a:pPr>
                      <a:r>
                        <a:rPr lang="uk-UA" sz="1000">
                          <a:latin typeface="Cambria"/>
                          <a:ea typeface="Cambria"/>
                          <a:cs typeface="Cambria"/>
                        </a:rPr>
                        <a:t>Помірно</a:t>
                      </a:r>
                      <a:r>
                        <a:rPr lang="uk-UA" sz="1000" spc="115">
                          <a:latin typeface="Cambria"/>
                          <a:ea typeface="Cambria"/>
                          <a:cs typeface="Cambria"/>
                        </a:rPr>
                        <a:t> </a:t>
                      </a:r>
                      <a:r>
                        <a:rPr lang="uk-UA" sz="1000">
                          <a:latin typeface="Cambria"/>
                          <a:ea typeface="Cambria"/>
                          <a:cs typeface="Cambria"/>
                        </a:rPr>
                        <a:t>токсичні</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05180">
                        <a:lnSpc>
                          <a:spcPts val="1630"/>
                        </a:lnSpc>
                        <a:spcAft>
                          <a:spcPts val="0"/>
                        </a:spcAft>
                      </a:pPr>
                      <a:r>
                        <a:rPr lang="uk-UA" sz="1000">
                          <a:latin typeface="Cambria"/>
                          <a:ea typeface="Cambria"/>
                          <a:cs typeface="Cambria"/>
                        </a:rPr>
                        <a:t>21</a:t>
                      </a:r>
                      <a:r>
                        <a:rPr lang="uk-UA" sz="1000" spc="105">
                          <a:latin typeface="Cambria"/>
                          <a:ea typeface="Cambria"/>
                          <a:cs typeface="Cambria"/>
                        </a:rPr>
                        <a:t> </a:t>
                      </a:r>
                      <a:r>
                        <a:rPr lang="uk-UA" sz="1000">
                          <a:latin typeface="Cambria"/>
                          <a:ea typeface="Cambria"/>
                          <a:cs typeface="Cambria"/>
                        </a:rPr>
                        <a:t>–</a:t>
                      </a:r>
                      <a:r>
                        <a:rPr lang="uk-UA" sz="1000" spc="110">
                          <a:latin typeface="Cambria"/>
                          <a:ea typeface="Cambria"/>
                          <a:cs typeface="Cambria"/>
                        </a:rPr>
                        <a:t> </a:t>
                      </a:r>
                      <a:r>
                        <a:rPr lang="uk-UA" sz="1000">
                          <a:latin typeface="Cambria"/>
                          <a:ea typeface="Cambria"/>
                          <a:cs typeface="Cambria"/>
                        </a:rPr>
                        <a:t>80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nSpc>
                          <a:spcPts val="1630"/>
                        </a:lnSpc>
                        <a:spcAft>
                          <a:spcPts val="0"/>
                        </a:spcAft>
                      </a:pPr>
                      <a:r>
                        <a:rPr lang="uk-UA" sz="1000">
                          <a:latin typeface="Cambria"/>
                          <a:ea typeface="Cambria"/>
                          <a:cs typeface="Cambria"/>
                        </a:rPr>
                        <a:t>501</a:t>
                      </a:r>
                      <a:r>
                        <a:rPr lang="uk-UA" sz="1000" spc="120">
                          <a:latin typeface="Cambria"/>
                          <a:ea typeface="Cambria"/>
                          <a:cs typeface="Cambria"/>
                        </a:rPr>
                        <a:t> </a:t>
                      </a:r>
                      <a:r>
                        <a:rPr lang="uk-UA" sz="1000">
                          <a:latin typeface="Cambria"/>
                          <a:ea typeface="Cambria"/>
                          <a:cs typeface="Cambria"/>
                        </a:rPr>
                        <a:t>–</a:t>
                      </a:r>
                      <a:r>
                        <a:rPr lang="uk-UA" sz="1000" spc="105">
                          <a:latin typeface="Cambria"/>
                          <a:ea typeface="Cambria"/>
                          <a:cs typeface="Cambria"/>
                        </a:rPr>
                        <a:t> </a:t>
                      </a:r>
                      <a:r>
                        <a:rPr lang="uk-UA" sz="1000">
                          <a:latin typeface="Cambria"/>
                          <a:ea typeface="Cambria"/>
                          <a:cs typeface="Cambria"/>
                        </a:rPr>
                        <a:t>5000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920">
                <a:tc>
                  <a:txBody>
                    <a:bodyPr/>
                    <a:lstStyle/>
                    <a:p>
                      <a:pPr marL="69850">
                        <a:lnSpc>
                          <a:spcPts val="1630"/>
                        </a:lnSpc>
                        <a:spcAft>
                          <a:spcPts val="0"/>
                        </a:spcAft>
                      </a:pPr>
                      <a:r>
                        <a:rPr lang="uk-UA" sz="1000">
                          <a:latin typeface="Cambria"/>
                          <a:ea typeface="Cambria"/>
                          <a:cs typeface="Cambria"/>
                        </a:rPr>
                        <a:t>Малотоксичні</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05180">
                        <a:lnSpc>
                          <a:spcPts val="1630"/>
                        </a:lnSpc>
                        <a:spcAft>
                          <a:spcPts val="0"/>
                        </a:spcAft>
                      </a:pPr>
                      <a:r>
                        <a:rPr lang="uk-UA" sz="1000">
                          <a:latin typeface="Cambria"/>
                          <a:ea typeface="Cambria"/>
                          <a:cs typeface="Cambria"/>
                        </a:rPr>
                        <a:t>81</a:t>
                      </a:r>
                      <a:r>
                        <a:rPr lang="uk-UA" sz="1000" spc="115">
                          <a:latin typeface="Cambria"/>
                          <a:ea typeface="Cambria"/>
                          <a:cs typeface="Cambria"/>
                        </a:rPr>
                        <a:t> </a:t>
                      </a:r>
                      <a:r>
                        <a:rPr lang="uk-UA" sz="1000">
                          <a:latin typeface="Cambria"/>
                          <a:ea typeface="Cambria"/>
                          <a:cs typeface="Cambria"/>
                        </a:rPr>
                        <a:t>–</a:t>
                      </a:r>
                      <a:r>
                        <a:rPr lang="uk-UA" sz="1000" spc="115">
                          <a:latin typeface="Cambria"/>
                          <a:ea typeface="Cambria"/>
                          <a:cs typeface="Cambria"/>
                        </a:rPr>
                        <a:t> </a:t>
                      </a:r>
                      <a:r>
                        <a:rPr lang="uk-UA" sz="1000">
                          <a:latin typeface="Cambria"/>
                          <a:ea typeface="Cambria"/>
                          <a:cs typeface="Cambria"/>
                        </a:rPr>
                        <a:t>160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nSpc>
                          <a:spcPts val="1630"/>
                        </a:lnSpc>
                        <a:spcAft>
                          <a:spcPts val="0"/>
                        </a:spcAft>
                      </a:pPr>
                      <a:r>
                        <a:rPr lang="uk-UA" sz="1000">
                          <a:latin typeface="Cambria"/>
                          <a:ea typeface="Cambria"/>
                          <a:cs typeface="Cambria"/>
                        </a:rPr>
                        <a:t>5001</a:t>
                      </a:r>
                      <a:r>
                        <a:rPr lang="uk-UA" sz="1000" spc="125">
                          <a:latin typeface="Cambria"/>
                          <a:ea typeface="Cambria"/>
                          <a:cs typeface="Cambria"/>
                        </a:rPr>
                        <a:t> </a:t>
                      </a:r>
                      <a:r>
                        <a:rPr lang="uk-UA" sz="1000">
                          <a:latin typeface="Cambria"/>
                          <a:ea typeface="Cambria"/>
                          <a:cs typeface="Cambria"/>
                        </a:rPr>
                        <a:t>–</a:t>
                      </a:r>
                      <a:r>
                        <a:rPr lang="uk-UA" sz="1000" spc="125">
                          <a:latin typeface="Cambria"/>
                          <a:ea typeface="Cambria"/>
                          <a:cs typeface="Cambria"/>
                        </a:rPr>
                        <a:t> </a:t>
                      </a:r>
                      <a:r>
                        <a:rPr lang="uk-UA" sz="1000">
                          <a:latin typeface="Cambria"/>
                          <a:ea typeface="Cambria"/>
                          <a:cs typeface="Cambria"/>
                        </a:rPr>
                        <a:t>15000</a:t>
                      </a:r>
                      <a:endParaRPr lang="ru-RU" sz="100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285">
                <a:tc>
                  <a:txBody>
                    <a:bodyPr/>
                    <a:lstStyle/>
                    <a:p>
                      <a:pPr marL="69850">
                        <a:spcAft>
                          <a:spcPts val="0"/>
                        </a:spcAft>
                      </a:pPr>
                      <a:r>
                        <a:rPr lang="uk-UA" sz="1000" dirty="0">
                          <a:latin typeface="Cambria"/>
                          <a:ea typeface="Cambria"/>
                          <a:cs typeface="Cambria"/>
                        </a:rPr>
                        <a:t>Практично</a:t>
                      </a:r>
                      <a:endParaRPr lang="ru-RU" sz="1000" dirty="0">
                        <a:latin typeface="Cambria"/>
                        <a:ea typeface="Cambria"/>
                        <a:cs typeface="Cambria"/>
                      </a:endParaRPr>
                    </a:p>
                    <a:p>
                      <a:pPr marL="69850">
                        <a:spcBef>
                          <a:spcPts val="325"/>
                        </a:spcBef>
                        <a:spcAft>
                          <a:spcPts val="0"/>
                        </a:spcAft>
                      </a:pPr>
                      <a:r>
                        <a:rPr lang="uk-UA" sz="1000" dirty="0">
                          <a:latin typeface="Cambria"/>
                          <a:ea typeface="Cambria"/>
                          <a:cs typeface="Cambria"/>
                        </a:rPr>
                        <a:t>нетоксичні</a:t>
                      </a:r>
                      <a:endParaRPr lang="ru-RU" sz="1000" dirty="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48995" marR="652780" algn="ctr">
                        <a:spcAft>
                          <a:spcPts val="0"/>
                        </a:spcAft>
                      </a:pPr>
                      <a:r>
                        <a:rPr lang="uk-UA" sz="1000" dirty="0">
                          <a:latin typeface="Cambria"/>
                          <a:ea typeface="Cambria"/>
                          <a:cs typeface="Cambria"/>
                        </a:rPr>
                        <a:t>&gt;160</a:t>
                      </a:r>
                      <a:endParaRPr lang="ru-RU" sz="1000" dirty="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Aft>
                          <a:spcPts val="0"/>
                        </a:spcAft>
                      </a:pPr>
                      <a:r>
                        <a:rPr lang="uk-UA" sz="1000" dirty="0">
                          <a:latin typeface="Cambria"/>
                          <a:ea typeface="Cambria"/>
                          <a:cs typeface="Cambria"/>
                        </a:rPr>
                        <a:t>&gt;15000</a:t>
                      </a:r>
                      <a:endParaRPr lang="ru-RU" sz="1000" dirty="0">
                        <a:latin typeface="Cambria"/>
                        <a:ea typeface="Cambria"/>
                        <a:cs typeface="Cambria"/>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Таблица 6"/>
          <p:cNvGraphicFramePr>
            <a:graphicFrameLocks noGrp="1"/>
          </p:cNvGraphicFramePr>
          <p:nvPr/>
        </p:nvGraphicFramePr>
        <p:xfrm>
          <a:off x="0" y="5075367"/>
          <a:ext cx="7384460" cy="1782634"/>
        </p:xfrm>
        <a:graphic>
          <a:graphicData uri="http://schemas.openxmlformats.org/drawingml/2006/table">
            <a:tbl>
              <a:tblPr/>
              <a:tblGrid>
                <a:gridCol w="2361292"/>
                <a:gridCol w="1312345"/>
                <a:gridCol w="1104725"/>
                <a:gridCol w="1303049"/>
                <a:gridCol w="1303049"/>
              </a:tblGrid>
              <a:tr h="242553">
                <a:tc rowSpan="2">
                  <a:txBody>
                    <a:bodyPr/>
                    <a:lstStyle/>
                    <a:p>
                      <a:pPr>
                        <a:spcAft>
                          <a:spcPts val="0"/>
                        </a:spcAft>
                      </a:pPr>
                      <a:endParaRPr lang="ru-RU" sz="1100">
                        <a:latin typeface="Times New Roman"/>
                        <a:ea typeface="Times New Roman"/>
                        <a:cs typeface="Times New Roman"/>
                      </a:endParaRPr>
                    </a:p>
                    <a:p>
                      <a:pPr marL="624205">
                        <a:spcAft>
                          <a:spcPts val="0"/>
                        </a:spcAft>
                      </a:pPr>
                      <a:r>
                        <a:rPr lang="uk-UA" sz="1200">
                          <a:latin typeface="Times New Roman"/>
                          <a:ea typeface="Times New Roman"/>
                          <a:cs typeface="Times New Roman"/>
                        </a:rPr>
                        <a:t>Показники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1547495">
                        <a:lnSpc>
                          <a:spcPts val="1290"/>
                        </a:lnSpc>
                        <a:spcAft>
                          <a:spcPts val="0"/>
                        </a:spcAft>
                      </a:pPr>
                      <a:r>
                        <a:rPr lang="uk-UA" sz="1200">
                          <a:latin typeface="Times New Roman"/>
                          <a:ea typeface="Times New Roman"/>
                          <a:cs typeface="Times New Roman"/>
                        </a:rPr>
                        <a:t>Класи токсичностi</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325513">
                <a:tc vMerge="1">
                  <a:txBody>
                    <a:bodyPr/>
                    <a:lstStyle/>
                    <a:p>
                      <a:endParaRPr lang="ru-RU"/>
                    </a:p>
                  </a:txBody>
                  <a:tcPr/>
                </a:tc>
                <a:tc>
                  <a:txBody>
                    <a:bodyPr/>
                    <a:lstStyle/>
                    <a:p>
                      <a:pPr marL="107950" marR="76835" algn="ctr">
                        <a:lnSpc>
                          <a:spcPts val="1285"/>
                        </a:lnSpc>
                        <a:spcAft>
                          <a:spcPts val="0"/>
                        </a:spcAft>
                      </a:pPr>
                      <a:r>
                        <a:rPr lang="uk-UA" sz="1200">
                          <a:latin typeface="Times New Roman"/>
                          <a:ea typeface="Times New Roman"/>
                          <a:cs typeface="Times New Roman"/>
                        </a:rPr>
                        <a:t>Надзвичайно</a:t>
                      </a:r>
                      <a:endParaRPr lang="ru-RU" sz="1100">
                        <a:latin typeface="Times New Roman"/>
                        <a:ea typeface="Times New Roman"/>
                        <a:cs typeface="Times New Roman"/>
                      </a:endParaRPr>
                    </a:p>
                    <a:p>
                      <a:pPr marL="105410" marR="76835" algn="ctr">
                        <a:lnSpc>
                          <a:spcPts val="1320"/>
                        </a:lnSpc>
                        <a:spcAft>
                          <a:spcPts val="0"/>
                        </a:spcAft>
                      </a:pPr>
                      <a:r>
                        <a:rPr lang="uk-UA" sz="1200">
                          <a:latin typeface="Times New Roman"/>
                          <a:ea typeface="Times New Roman"/>
                          <a:cs typeface="Times New Roman"/>
                        </a:rPr>
                        <a:t>токсичні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a:lnSpc>
                          <a:spcPts val="1285"/>
                        </a:lnSpc>
                        <a:spcAft>
                          <a:spcPts val="0"/>
                        </a:spcAft>
                      </a:pPr>
                      <a:r>
                        <a:rPr lang="uk-UA" sz="1200">
                          <a:latin typeface="Times New Roman"/>
                          <a:ea typeface="Times New Roman"/>
                          <a:cs typeface="Times New Roman"/>
                        </a:rPr>
                        <a:t>Високо</a:t>
                      </a:r>
                      <a:endParaRPr lang="ru-RU" sz="1100">
                        <a:latin typeface="Times New Roman"/>
                        <a:ea typeface="Times New Roman"/>
                        <a:cs typeface="Times New Roman"/>
                      </a:endParaRPr>
                    </a:p>
                    <a:p>
                      <a:pPr marL="186690">
                        <a:lnSpc>
                          <a:spcPts val="1320"/>
                        </a:lnSpc>
                        <a:spcAft>
                          <a:spcPts val="0"/>
                        </a:spcAft>
                      </a:pPr>
                      <a:r>
                        <a:rPr lang="uk-UA" sz="1200">
                          <a:latin typeface="Times New Roman"/>
                          <a:ea typeface="Times New Roman"/>
                          <a:cs typeface="Times New Roman"/>
                        </a:rPr>
                        <a:t>токсичні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5730">
                        <a:lnSpc>
                          <a:spcPts val="1285"/>
                        </a:lnSpc>
                        <a:spcAft>
                          <a:spcPts val="0"/>
                        </a:spcAft>
                      </a:pPr>
                      <a:r>
                        <a:rPr lang="uk-UA" sz="1200">
                          <a:latin typeface="Times New Roman"/>
                          <a:ea typeface="Times New Roman"/>
                          <a:cs typeface="Times New Roman"/>
                        </a:rPr>
                        <a:t>Помiрно</a:t>
                      </a:r>
                      <a:endParaRPr lang="ru-RU" sz="1100">
                        <a:latin typeface="Times New Roman"/>
                        <a:ea typeface="Times New Roman"/>
                        <a:cs typeface="Times New Roman"/>
                      </a:endParaRPr>
                    </a:p>
                    <a:p>
                      <a:pPr marL="125730">
                        <a:lnSpc>
                          <a:spcPts val="1320"/>
                        </a:lnSpc>
                        <a:spcAft>
                          <a:spcPts val="0"/>
                        </a:spcAft>
                      </a:pPr>
                      <a:r>
                        <a:rPr lang="uk-UA" sz="1200">
                          <a:latin typeface="Times New Roman"/>
                          <a:ea typeface="Times New Roman"/>
                          <a:cs typeface="Times New Roman"/>
                        </a:rPr>
                        <a:t>токсичні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6220" marR="220345" algn="ctr">
                        <a:lnSpc>
                          <a:spcPts val="1285"/>
                        </a:lnSpc>
                        <a:spcAft>
                          <a:spcPts val="0"/>
                        </a:spcAft>
                      </a:pPr>
                      <a:r>
                        <a:rPr lang="uk-UA" sz="1200">
                          <a:latin typeface="Times New Roman"/>
                          <a:ea typeface="Times New Roman"/>
                          <a:cs typeface="Times New Roman"/>
                        </a:rPr>
                        <a:t>Мало</a:t>
                      </a:r>
                      <a:endParaRPr lang="ru-RU" sz="1100">
                        <a:latin typeface="Times New Roman"/>
                        <a:ea typeface="Times New Roman"/>
                        <a:cs typeface="Times New Roman"/>
                      </a:endParaRPr>
                    </a:p>
                    <a:p>
                      <a:pPr marL="241935" marR="220345" algn="ctr">
                        <a:lnSpc>
                          <a:spcPts val="1320"/>
                        </a:lnSpc>
                        <a:spcAft>
                          <a:spcPts val="0"/>
                        </a:spcAft>
                      </a:pPr>
                      <a:r>
                        <a:rPr lang="uk-UA" sz="1200">
                          <a:latin typeface="Times New Roman"/>
                          <a:ea typeface="Times New Roman"/>
                          <a:cs typeface="Times New Roman"/>
                        </a:rPr>
                        <a:t>токсичні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027">
                <a:tc>
                  <a:txBody>
                    <a:bodyPr/>
                    <a:lstStyle/>
                    <a:p>
                      <a:pPr marL="13970">
                        <a:lnSpc>
                          <a:spcPts val="1540"/>
                        </a:lnSpc>
                        <a:spcAft>
                          <a:spcPts val="0"/>
                        </a:spcAft>
                      </a:pPr>
                      <a:r>
                        <a:rPr lang="uk-UA" sz="1200">
                          <a:latin typeface="Times New Roman"/>
                          <a:ea typeface="Times New Roman"/>
                          <a:cs typeface="Times New Roman"/>
                        </a:rPr>
                        <a:t>DL5o</a:t>
                      </a:r>
                      <a:r>
                        <a:rPr lang="uk-UA" sz="1200" spc="105">
                          <a:latin typeface="Times New Roman"/>
                          <a:ea typeface="Times New Roman"/>
                          <a:cs typeface="Times New Roman"/>
                        </a:rPr>
                        <a:t> </a:t>
                      </a:r>
                      <a:r>
                        <a:rPr lang="uk-UA" sz="1200">
                          <a:latin typeface="Times New Roman"/>
                          <a:ea typeface="Times New Roman"/>
                          <a:cs typeface="Times New Roman"/>
                        </a:rPr>
                        <a:t>(всередину),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94615" marR="76835" algn="ctr">
                        <a:lnSpc>
                          <a:spcPts val="1290"/>
                        </a:lnSpc>
                        <a:spcAft>
                          <a:spcPts val="0"/>
                        </a:spcAft>
                      </a:pPr>
                      <a:r>
                        <a:rPr lang="uk-UA" sz="1200">
                          <a:latin typeface="Times New Roman"/>
                          <a:ea typeface="Times New Roman"/>
                          <a:cs typeface="Times New Roman"/>
                        </a:rPr>
                        <a:t>&lt;</a:t>
                      </a:r>
                      <a:r>
                        <a:rPr lang="uk-UA" sz="1200" spc="-55">
                          <a:latin typeface="Times New Roman"/>
                          <a:ea typeface="Times New Roman"/>
                          <a:cs typeface="Times New Roman"/>
                        </a:rPr>
                        <a:t> </a:t>
                      </a:r>
                      <a:r>
                        <a:rPr lang="uk-UA" sz="1200">
                          <a:latin typeface="Times New Roman"/>
                          <a:ea typeface="Times New Roman"/>
                          <a:cs typeface="Times New Roman"/>
                        </a:rPr>
                        <a:t>15</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257810">
                        <a:lnSpc>
                          <a:spcPts val="1290"/>
                        </a:lnSpc>
                        <a:spcAft>
                          <a:spcPts val="0"/>
                        </a:spcAft>
                      </a:pPr>
                      <a:r>
                        <a:rPr lang="uk-UA" sz="1200">
                          <a:latin typeface="Times New Roman"/>
                          <a:ea typeface="Times New Roman"/>
                          <a:cs typeface="Times New Roman"/>
                        </a:rPr>
                        <a:t>15-150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85090">
                        <a:lnSpc>
                          <a:spcPts val="1290"/>
                        </a:lnSpc>
                        <a:spcAft>
                          <a:spcPts val="0"/>
                        </a:spcAft>
                      </a:pPr>
                      <a:r>
                        <a:rPr lang="uk-UA" sz="1200">
                          <a:latin typeface="Times New Roman"/>
                          <a:ea typeface="Times New Roman"/>
                          <a:cs typeface="Times New Roman"/>
                        </a:rPr>
                        <a:t>151</a:t>
                      </a:r>
                      <a:r>
                        <a:rPr lang="uk-UA" sz="1200" spc="-5">
                          <a:latin typeface="Times New Roman"/>
                          <a:ea typeface="Times New Roman"/>
                          <a:cs typeface="Times New Roman"/>
                        </a:rPr>
                        <a:t> </a:t>
                      </a:r>
                      <a:r>
                        <a:rPr lang="uk-UA" sz="1200">
                          <a:latin typeface="Times New Roman"/>
                          <a:ea typeface="Times New Roman"/>
                          <a:cs typeface="Times New Roman"/>
                        </a:rPr>
                        <a:t>–1500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ts val="1290"/>
                        </a:lnSpc>
                        <a:spcAft>
                          <a:spcPts val="0"/>
                        </a:spcAft>
                      </a:pPr>
                      <a:r>
                        <a:rPr lang="uk-UA" sz="1200">
                          <a:latin typeface="Times New Roman"/>
                          <a:ea typeface="Times New Roman"/>
                          <a:cs typeface="Times New Roman"/>
                        </a:rPr>
                        <a:t>&gt; 150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284">
                <a:tc>
                  <a:txBody>
                    <a:bodyPr/>
                    <a:lstStyle/>
                    <a:p>
                      <a:pPr marL="481330">
                        <a:spcBef>
                          <a:spcPts val="75"/>
                        </a:spcBef>
                        <a:spcAft>
                          <a:spcPts val="0"/>
                        </a:spcAft>
                      </a:pPr>
                      <a:r>
                        <a:rPr lang="uk-UA" sz="1200">
                          <a:latin typeface="Times New Roman"/>
                          <a:ea typeface="Times New Roman"/>
                          <a:cs typeface="Times New Roman"/>
                        </a:rPr>
                        <a:t>мг/кг</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52982">
                <a:tc>
                  <a:txBody>
                    <a:bodyPr/>
                    <a:lstStyle/>
                    <a:p>
                      <a:pPr marL="13970">
                        <a:spcBef>
                          <a:spcPts val="950"/>
                        </a:spcBef>
                        <a:spcAft>
                          <a:spcPts val="0"/>
                        </a:spcAft>
                      </a:pPr>
                      <a:r>
                        <a:rPr lang="uk-UA" sz="1200">
                          <a:latin typeface="Times New Roman"/>
                          <a:ea typeface="Times New Roman"/>
                          <a:cs typeface="Times New Roman"/>
                        </a:rPr>
                        <a:t>СL50(iнrаляцiйно),</a:t>
                      </a:r>
                      <a:r>
                        <a:rPr lang="uk-UA" sz="1200" spc="95">
                          <a:latin typeface="Times New Roman"/>
                          <a:ea typeface="Times New Roman"/>
                          <a:cs typeface="Times New Roman"/>
                        </a:rPr>
                        <a:t> </a:t>
                      </a:r>
                      <a:r>
                        <a:rPr lang="uk-UA" sz="1200">
                          <a:latin typeface="Times New Roman"/>
                          <a:ea typeface="Times New Roman"/>
                          <a:cs typeface="Times New Roman"/>
                        </a:rPr>
                        <a:t>мл/л</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1600" marR="76835" algn="ctr">
                        <a:spcBef>
                          <a:spcPts val="950"/>
                        </a:spcBef>
                        <a:spcAft>
                          <a:spcPts val="0"/>
                        </a:spcAft>
                      </a:pPr>
                      <a:r>
                        <a:rPr lang="uk-UA" sz="1200">
                          <a:latin typeface="Times New Roman"/>
                          <a:ea typeface="Times New Roman"/>
                          <a:cs typeface="Times New Roman"/>
                        </a:rPr>
                        <a:t>&lt;0,5</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9230" marR="164465" algn="ctr">
                        <a:spcBef>
                          <a:spcPts val="950"/>
                        </a:spcBef>
                        <a:spcAft>
                          <a:spcPts val="0"/>
                        </a:spcAft>
                      </a:pPr>
                      <a:r>
                        <a:rPr lang="uk-UA" sz="1200">
                          <a:latin typeface="Times New Roman"/>
                          <a:ea typeface="Times New Roman"/>
                          <a:cs typeface="Times New Roman"/>
                        </a:rPr>
                        <a:t>0,5-5,0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2070" marR="21590" algn="ctr">
                        <a:spcBef>
                          <a:spcPts val="950"/>
                        </a:spcBef>
                        <a:spcAft>
                          <a:spcPts val="0"/>
                        </a:spcAft>
                      </a:pPr>
                      <a:r>
                        <a:rPr lang="uk-UA" sz="1200">
                          <a:latin typeface="Times New Roman"/>
                          <a:ea typeface="Times New Roman"/>
                          <a:cs typeface="Times New Roman"/>
                        </a:rPr>
                        <a:t>5</a:t>
                      </a:r>
                      <a:r>
                        <a:rPr lang="uk-UA" sz="1200" spc="-165">
                          <a:latin typeface="Times New Roman"/>
                          <a:ea typeface="Times New Roman"/>
                          <a:cs typeface="Times New Roman"/>
                        </a:rPr>
                        <a:t> </a:t>
                      </a:r>
                      <a:r>
                        <a:rPr lang="uk-UA" sz="1200">
                          <a:latin typeface="Times New Roman"/>
                          <a:ea typeface="Times New Roman"/>
                          <a:cs typeface="Times New Roman"/>
                        </a:rPr>
                        <a:t>–50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1300" marR="220345" algn="ctr">
                        <a:spcBef>
                          <a:spcPts val="950"/>
                        </a:spcBef>
                        <a:spcAft>
                          <a:spcPts val="0"/>
                        </a:spcAft>
                      </a:pPr>
                      <a:r>
                        <a:rPr lang="uk-UA" sz="1200" spc="-30">
                          <a:latin typeface="Times New Roman"/>
                          <a:ea typeface="Times New Roman"/>
                          <a:cs typeface="Times New Roman"/>
                        </a:rPr>
                        <a:t>&gt;</a:t>
                      </a:r>
                      <a:r>
                        <a:rPr lang="uk-UA" sz="1200" spc="-95">
                          <a:latin typeface="Times New Roman"/>
                          <a:ea typeface="Times New Roman"/>
                          <a:cs typeface="Times New Roman"/>
                        </a:rPr>
                        <a:t> </a:t>
                      </a:r>
                      <a:r>
                        <a:rPr lang="uk-UA" sz="1200" spc="-25">
                          <a:latin typeface="Times New Roman"/>
                          <a:ea typeface="Times New Roman"/>
                          <a:cs typeface="Times New Roman"/>
                        </a:rPr>
                        <a:t>50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457">
                <a:tc>
                  <a:txBody>
                    <a:bodyPr/>
                    <a:lstStyle/>
                    <a:p>
                      <a:pPr>
                        <a:spcAft>
                          <a:spcPts val="0"/>
                        </a:spcAft>
                      </a:pPr>
                      <a:endParaRPr lang="ru-RU" sz="1100">
                        <a:latin typeface="Times New Roman"/>
                        <a:ea typeface="Times New Roman"/>
                        <a:cs typeface="Times New Roman"/>
                      </a:endParaRPr>
                    </a:p>
                    <a:p>
                      <a:pPr marL="13970">
                        <a:spcAft>
                          <a:spcPts val="0"/>
                        </a:spcAft>
                      </a:pPr>
                      <a:r>
                        <a:rPr lang="uk-UA" sz="1200">
                          <a:latin typeface="Times New Roman"/>
                          <a:ea typeface="Times New Roman"/>
                          <a:cs typeface="Times New Roman"/>
                        </a:rPr>
                        <a:t>DL50(нa</a:t>
                      </a:r>
                      <a:r>
                        <a:rPr lang="uk-UA" sz="1200" spc="45">
                          <a:latin typeface="Times New Roman"/>
                          <a:ea typeface="Times New Roman"/>
                          <a:cs typeface="Times New Roman"/>
                        </a:rPr>
                        <a:t> </a:t>
                      </a:r>
                      <a:r>
                        <a:rPr lang="uk-UA" sz="1200">
                          <a:latin typeface="Times New Roman"/>
                          <a:ea typeface="Times New Roman"/>
                          <a:cs typeface="Times New Roman"/>
                        </a:rPr>
                        <a:t>шкiру),</a:t>
                      </a:r>
                      <a:r>
                        <a:rPr lang="uk-UA" sz="1200" spc="265">
                          <a:latin typeface="Times New Roman"/>
                          <a:ea typeface="Times New Roman"/>
                          <a:cs typeface="Times New Roman"/>
                        </a:rPr>
                        <a:t> </a:t>
                      </a:r>
                      <a:r>
                        <a:rPr lang="uk-UA" sz="1200">
                          <a:latin typeface="Times New Roman"/>
                          <a:ea typeface="Times New Roman"/>
                          <a:cs typeface="Times New Roman"/>
                        </a:rPr>
                        <a:t>мг/см</a:t>
                      </a:r>
                      <a:r>
                        <a:rPr lang="uk-UA" sz="80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100">
                        <a:latin typeface="Times New Roman"/>
                        <a:ea typeface="Times New Roman"/>
                        <a:cs typeface="Times New Roman"/>
                      </a:endParaRPr>
                    </a:p>
                    <a:p>
                      <a:pPr marL="93980" marR="76835" algn="ctr">
                        <a:spcBef>
                          <a:spcPts val="1055"/>
                        </a:spcBef>
                        <a:spcAft>
                          <a:spcPts val="0"/>
                        </a:spcAft>
                      </a:pPr>
                      <a:r>
                        <a:rPr lang="uk-UA" sz="1200">
                          <a:latin typeface="Times New Roman"/>
                          <a:ea typeface="Times New Roman"/>
                          <a:cs typeface="Times New Roman"/>
                        </a:rPr>
                        <a:t>&lt;</a:t>
                      </a:r>
                      <a:r>
                        <a:rPr lang="uk-UA" sz="1200" spc="-80">
                          <a:latin typeface="Times New Roman"/>
                          <a:ea typeface="Times New Roman"/>
                          <a:cs typeface="Times New Roman"/>
                        </a:rPr>
                        <a:t> </a:t>
                      </a:r>
                      <a:r>
                        <a:rPr lang="uk-UA" sz="1200">
                          <a:latin typeface="Times New Roman"/>
                          <a:ea typeface="Times New Roman"/>
                          <a:cs typeface="Times New Roman"/>
                        </a:rPr>
                        <a:t>100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100">
                        <a:latin typeface="Times New Roman"/>
                        <a:ea typeface="Times New Roman"/>
                        <a:cs typeface="Times New Roman"/>
                      </a:endParaRPr>
                    </a:p>
                    <a:p>
                      <a:pPr marL="189230" marR="169545" algn="ctr">
                        <a:spcBef>
                          <a:spcPts val="1055"/>
                        </a:spcBef>
                        <a:spcAft>
                          <a:spcPts val="0"/>
                        </a:spcAft>
                      </a:pPr>
                      <a:r>
                        <a:rPr lang="uk-UA" sz="1200">
                          <a:latin typeface="Times New Roman"/>
                          <a:ea typeface="Times New Roman"/>
                          <a:cs typeface="Times New Roman"/>
                        </a:rPr>
                        <a:t>100-500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100">
                        <a:latin typeface="Times New Roman"/>
                        <a:ea typeface="Times New Roman"/>
                        <a:cs typeface="Times New Roman"/>
                      </a:endParaRPr>
                    </a:p>
                    <a:p>
                      <a:pPr marL="62230" marR="21590" algn="ctr">
                        <a:spcBef>
                          <a:spcPts val="1055"/>
                        </a:spcBef>
                        <a:spcAft>
                          <a:spcPts val="0"/>
                        </a:spcAft>
                      </a:pPr>
                      <a:r>
                        <a:rPr lang="uk-UA" sz="1200" spc="-30">
                          <a:latin typeface="Times New Roman"/>
                          <a:ea typeface="Times New Roman"/>
                          <a:cs typeface="Times New Roman"/>
                        </a:rPr>
                        <a:t>500</a:t>
                      </a:r>
                      <a:r>
                        <a:rPr lang="uk-UA" sz="1200" spc="145">
                          <a:latin typeface="Times New Roman"/>
                          <a:ea typeface="Times New Roman"/>
                          <a:cs typeface="Times New Roman"/>
                        </a:rPr>
                        <a:t> </a:t>
                      </a:r>
                      <a:r>
                        <a:rPr lang="uk-UA" sz="1200" spc="-30">
                          <a:latin typeface="Times New Roman"/>
                          <a:ea typeface="Times New Roman"/>
                          <a:cs typeface="Times New Roman"/>
                        </a:rPr>
                        <a:t>–</a:t>
                      </a:r>
                      <a:r>
                        <a:rPr lang="uk-UA" sz="1200" spc="-180">
                          <a:latin typeface="Times New Roman"/>
                          <a:ea typeface="Times New Roman"/>
                          <a:cs typeface="Times New Roman"/>
                        </a:rPr>
                        <a:t> </a:t>
                      </a:r>
                      <a:r>
                        <a:rPr lang="uk-UA" sz="1200" spc="-30">
                          <a:latin typeface="Times New Roman"/>
                          <a:ea typeface="Times New Roman"/>
                          <a:cs typeface="Times New Roman"/>
                        </a:rPr>
                        <a:t>2500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100" dirty="0">
                        <a:latin typeface="Times New Roman"/>
                        <a:ea typeface="Times New Roman"/>
                        <a:cs typeface="Times New Roman"/>
                      </a:endParaRPr>
                    </a:p>
                    <a:p>
                      <a:pPr marL="241300" marR="220345" algn="ctr">
                        <a:spcBef>
                          <a:spcPts val="1055"/>
                        </a:spcBef>
                        <a:spcAft>
                          <a:spcPts val="0"/>
                        </a:spcAft>
                      </a:pPr>
                      <a:r>
                        <a:rPr lang="uk-UA" sz="1200" spc="-35" dirty="0">
                          <a:latin typeface="Times New Roman"/>
                          <a:ea typeface="Times New Roman"/>
                          <a:cs typeface="Times New Roman"/>
                        </a:rPr>
                        <a:t>&gt;</a:t>
                      </a:r>
                      <a:r>
                        <a:rPr lang="uk-UA" sz="1200" spc="-95" dirty="0">
                          <a:latin typeface="Times New Roman"/>
                          <a:ea typeface="Times New Roman"/>
                          <a:cs typeface="Times New Roman"/>
                        </a:rPr>
                        <a:t> </a:t>
                      </a:r>
                      <a:r>
                        <a:rPr lang="uk-UA" sz="1200" spc="-35" dirty="0">
                          <a:latin typeface="Times New Roman"/>
                          <a:ea typeface="Times New Roman"/>
                          <a:cs typeface="Times New Roman"/>
                        </a:rPr>
                        <a:t>2500</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17131"/>
            <a:ext cx="5111143"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Таблиця 4.</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Класифікація шкідливих речовин за мірою токсичності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Прямоугольник 8"/>
          <p:cNvSpPr/>
          <p:nvPr/>
        </p:nvSpPr>
        <p:spPr>
          <a:xfrm>
            <a:off x="0" y="3212976"/>
            <a:ext cx="9144000" cy="1754326"/>
          </a:xfrm>
          <a:prstGeom prst="rect">
            <a:avLst/>
          </a:prstGeom>
        </p:spPr>
        <p:txBody>
          <a:bodyPr wrap="square">
            <a:spAutoFit/>
          </a:bodyPr>
          <a:lstStyle/>
          <a:p>
            <a:r>
              <a:rPr lang="uk-UA" dirty="0" smtClean="0"/>
              <a:t>В експериментальній токсикології найчастіше користуються середньою летальною дозою (DL50) або концентрацією (CL50) отрути, за яких гине 50% піддослідних тварин. Якщо ж спостерігається 100%-а їхня загибель, то така доза або концентрація позначається як абсолютна летальна (DL100 і CL100). Поняття токсичності (отруйності) означає міру несумісності речовини з життям і визначається величиною, оберненою DL50 (CL50 ), тобто .</a:t>
            </a:r>
            <a:endParaRPr lang="ru-RU" dirty="0" smtClean="0"/>
          </a:p>
          <a:p>
            <a:r>
              <a:rPr lang="uk-UA" dirty="0" smtClean="0"/>
              <a:t>Таблиця 5</a:t>
            </a:r>
            <a:r>
              <a:rPr lang="uk-UA" b="1" dirty="0" smtClean="0"/>
              <a:t>. Класифікація </a:t>
            </a:r>
            <a:r>
              <a:rPr lang="uk-UA" b="1" dirty="0" smtClean="0"/>
              <a:t>шкідливих речовин за мірою токсичності</a:t>
            </a:r>
            <a:endParaRPr lang="ru-RU" b="1" dirty="0"/>
          </a:p>
        </p:txBody>
      </p:sp>
      <p:pic>
        <p:nvPicPr>
          <p:cNvPr id="1027" name="Picture 3" descr="Отруєння — Вікіпедія"/>
          <p:cNvPicPr>
            <a:picLocks noChangeAspect="1" noChangeArrowheads="1"/>
          </p:cNvPicPr>
          <p:nvPr/>
        </p:nvPicPr>
        <p:blipFill>
          <a:blip r:embed="rId2" cstate="print"/>
          <a:srcRect/>
          <a:stretch>
            <a:fillRect/>
          </a:stretch>
        </p:blipFill>
        <p:spPr bwMode="auto">
          <a:xfrm>
            <a:off x="7415808" y="5129808"/>
            <a:ext cx="1728192" cy="1728192"/>
          </a:xfrm>
          <a:prstGeom prst="rect">
            <a:avLst/>
          </a:prstGeom>
          <a:noFill/>
        </p:spPr>
      </p:pic>
      <p:pic>
        <p:nvPicPr>
          <p:cNvPr id="17" name="image2.png"/>
          <p:cNvPicPr/>
          <p:nvPr/>
        </p:nvPicPr>
        <p:blipFill>
          <a:blip r:embed="rId3" cstate="print"/>
          <a:stretch>
            <a:fillRect/>
          </a:stretch>
        </p:blipFill>
        <p:spPr>
          <a:xfrm>
            <a:off x="8244408" y="4653136"/>
            <a:ext cx="678923" cy="34480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95736" y="1988840"/>
          <a:ext cx="4414520" cy="2743200"/>
        </p:xfrm>
        <a:graphic>
          <a:graphicData uri="http://schemas.openxmlformats.org/drawingml/2006/table">
            <a:tbl>
              <a:tblPr/>
              <a:tblGrid>
                <a:gridCol w="1444625"/>
                <a:gridCol w="1261110"/>
                <a:gridCol w="1708785"/>
              </a:tblGrid>
              <a:tr h="617220">
                <a:tc>
                  <a:txBody>
                    <a:bodyPr/>
                    <a:lstStyle/>
                    <a:p>
                      <a:pPr>
                        <a:spcBef>
                          <a:spcPts val="20"/>
                        </a:spcBef>
                        <a:spcAft>
                          <a:spcPts val="0"/>
                        </a:spcAft>
                      </a:pPr>
                      <a:endParaRPr lang="ru-RU" sz="1100" dirty="0">
                        <a:latin typeface="Times New Roman"/>
                        <a:ea typeface="Times New Roman"/>
                        <a:cs typeface="Times New Roman"/>
                      </a:endParaRPr>
                    </a:p>
                    <a:p>
                      <a:pPr marL="441325">
                        <a:spcAft>
                          <a:spcPts val="0"/>
                        </a:spcAft>
                      </a:pPr>
                      <a:r>
                        <a:rPr lang="uk-UA" sz="1450" dirty="0">
                          <a:latin typeface="Times New Roman"/>
                          <a:ea typeface="Times New Roman"/>
                          <a:cs typeface="Times New Roman"/>
                        </a:rPr>
                        <a:t>Токсин</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
                        </a:spcBef>
                        <a:spcAft>
                          <a:spcPts val="0"/>
                        </a:spcAft>
                      </a:pPr>
                      <a:endParaRPr lang="ru-RU" sz="1100">
                        <a:latin typeface="Times New Roman"/>
                        <a:ea typeface="Times New Roman"/>
                        <a:cs typeface="Times New Roman"/>
                      </a:endParaRPr>
                    </a:p>
                    <a:p>
                      <a:pPr marL="96520" marR="66040" algn="ctr">
                        <a:spcAft>
                          <a:spcPts val="0"/>
                        </a:spcAft>
                      </a:pPr>
                      <a:r>
                        <a:rPr lang="uk-UA" sz="1450">
                          <a:latin typeface="Times New Roman"/>
                          <a:ea typeface="Times New Roman"/>
                          <a:cs typeface="Times New Roman"/>
                        </a:rPr>
                        <a:t>Джерело</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4650" marR="332740" algn="ctr">
                        <a:lnSpc>
                          <a:spcPts val="1460"/>
                        </a:lnSpc>
                        <a:spcAft>
                          <a:spcPts val="0"/>
                        </a:spcAft>
                      </a:pPr>
                      <a:r>
                        <a:rPr lang="uk-UA" sz="1450" dirty="0">
                          <a:latin typeface="Times New Roman"/>
                          <a:ea typeface="Times New Roman"/>
                          <a:cs typeface="Times New Roman"/>
                        </a:rPr>
                        <a:t>Токсичність</a:t>
                      </a:r>
                      <a:endParaRPr lang="ru-RU" sz="1100" dirty="0">
                        <a:latin typeface="Times New Roman"/>
                        <a:ea typeface="Times New Roman"/>
                        <a:cs typeface="Times New Roman"/>
                      </a:endParaRPr>
                    </a:p>
                    <a:p>
                      <a:pPr marL="374650" marR="332740" algn="ctr">
                        <a:lnSpc>
                          <a:spcPts val="1600"/>
                        </a:lnSpc>
                        <a:spcAft>
                          <a:spcPts val="0"/>
                        </a:spcAft>
                      </a:pPr>
                      <a:r>
                        <a:rPr lang="uk-UA" sz="1450" dirty="0">
                          <a:latin typeface="Times New Roman"/>
                          <a:ea typeface="Times New Roman"/>
                          <a:cs typeface="Times New Roman"/>
                        </a:rPr>
                        <a:t>(ЛД</a:t>
                      </a:r>
                      <a:r>
                        <a:rPr lang="uk-UA" sz="850" dirty="0">
                          <a:latin typeface="Times New Roman"/>
                          <a:ea typeface="Times New Roman"/>
                          <a:cs typeface="Times New Roman"/>
                        </a:rPr>
                        <a:t>50</a:t>
                      </a:r>
                      <a:r>
                        <a:rPr lang="uk-UA" sz="1450" dirty="0">
                          <a:latin typeface="Times New Roman"/>
                          <a:ea typeface="Times New Roman"/>
                          <a:cs typeface="Times New Roman"/>
                        </a:rPr>
                        <a:t>)</a:t>
                      </a:r>
                      <a:endParaRPr lang="ru-RU" sz="1100" dirty="0">
                        <a:latin typeface="Times New Roman"/>
                        <a:ea typeface="Times New Roman"/>
                        <a:cs typeface="Times New Roman"/>
                      </a:endParaRPr>
                    </a:p>
                    <a:p>
                      <a:pPr marL="374650" marR="329565" algn="ctr">
                        <a:lnSpc>
                          <a:spcPts val="1645"/>
                        </a:lnSpc>
                        <a:spcAft>
                          <a:spcPts val="0"/>
                        </a:spcAft>
                      </a:pPr>
                      <a:r>
                        <a:rPr lang="uk-UA" sz="1450" dirty="0" err="1">
                          <a:latin typeface="Times New Roman"/>
                          <a:ea typeface="Times New Roman"/>
                          <a:cs typeface="Times New Roman"/>
                        </a:rPr>
                        <a:t>мкг</a:t>
                      </a:r>
                      <a:r>
                        <a:rPr lang="uk-UA" sz="1450" dirty="0">
                          <a:latin typeface="Times New Roman"/>
                          <a:ea typeface="Times New Roman"/>
                          <a:cs typeface="Times New Roman"/>
                        </a:rPr>
                        <a:t>/кг</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20">
                <a:tc>
                  <a:txBody>
                    <a:bodyPr/>
                    <a:lstStyle/>
                    <a:p>
                      <a:pPr marR="150495" algn="r">
                        <a:lnSpc>
                          <a:spcPts val="1585"/>
                        </a:lnSpc>
                        <a:spcAft>
                          <a:spcPts val="0"/>
                        </a:spcAft>
                      </a:pPr>
                      <a:r>
                        <a:rPr lang="uk-UA" sz="1450">
                          <a:latin typeface="Times New Roman"/>
                          <a:ea typeface="Times New Roman"/>
                          <a:cs typeface="Times New Roman"/>
                        </a:rPr>
                        <a:t>Ботулотоксин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66040" algn="ctr">
                        <a:lnSpc>
                          <a:spcPts val="1585"/>
                        </a:lnSpc>
                        <a:spcAft>
                          <a:spcPts val="0"/>
                        </a:spcAft>
                      </a:pPr>
                      <a:r>
                        <a:rPr lang="uk-UA" sz="1450">
                          <a:latin typeface="Times New Roman"/>
                          <a:ea typeface="Times New Roman"/>
                          <a:cs typeface="Times New Roman"/>
                        </a:rPr>
                        <a:t>Бактерії</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14045">
                        <a:lnSpc>
                          <a:spcPts val="1585"/>
                        </a:lnSpc>
                        <a:spcAft>
                          <a:spcPts val="0"/>
                        </a:spcAft>
                      </a:pPr>
                      <a:r>
                        <a:rPr lang="uk-UA" sz="1450">
                          <a:latin typeface="Times New Roman"/>
                          <a:ea typeface="Times New Roman"/>
                          <a:cs typeface="Times New Roman"/>
                        </a:rPr>
                        <a:t>0,0003</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460">
                <a:tc>
                  <a:txBody>
                    <a:bodyPr/>
                    <a:lstStyle/>
                    <a:p>
                      <a:pPr marR="160655" algn="r">
                        <a:spcBef>
                          <a:spcPts val="75"/>
                        </a:spcBef>
                        <a:spcAft>
                          <a:spcPts val="0"/>
                        </a:spcAft>
                      </a:pPr>
                      <a:r>
                        <a:rPr lang="uk-UA" sz="1450">
                          <a:latin typeface="Times New Roman"/>
                          <a:ea typeface="Times New Roman"/>
                          <a:cs typeface="Times New Roman"/>
                        </a:rPr>
                        <a:t>Тетанотоксин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66675" algn="ctr">
                        <a:spcBef>
                          <a:spcPts val="75"/>
                        </a:spcBef>
                        <a:spcAft>
                          <a:spcPts val="0"/>
                        </a:spcAft>
                      </a:pPr>
                      <a:r>
                        <a:rPr lang="uk-UA" sz="1450">
                          <a:latin typeface="Times New Roman"/>
                          <a:ea typeface="Times New Roman"/>
                          <a:cs typeface="Times New Roman"/>
                        </a:rPr>
                        <a:t>Бактерії</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5320">
                        <a:spcBef>
                          <a:spcPts val="75"/>
                        </a:spcBef>
                        <a:spcAft>
                          <a:spcPts val="0"/>
                        </a:spcAft>
                      </a:pPr>
                      <a:r>
                        <a:rPr lang="uk-UA" sz="1450">
                          <a:latin typeface="Times New Roman"/>
                          <a:ea typeface="Times New Roman"/>
                          <a:cs typeface="Times New Roman"/>
                        </a:rPr>
                        <a:t>0,001</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540">
                <a:tc>
                  <a:txBody>
                    <a:bodyPr/>
                    <a:lstStyle/>
                    <a:p>
                      <a:pPr marR="130175" algn="r">
                        <a:spcBef>
                          <a:spcPts val="635"/>
                        </a:spcBef>
                        <a:spcAft>
                          <a:spcPts val="0"/>
                        </a:spcAft>
                      </a:pPr>
                      <a:r>
                        <a:rPr lang="uk-UA" sz="1450">
                          <a:latin typeface="Times New Roman"/>
                          <a:ea typeface="Times New Roman"/>
                          <a:cs typeface="Times New Roman"/>
                        </a:rPr>
                        <a:t>Батрахотоксин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66040" algn="ctr">
                        <a:spcBef>
                          <a:spcPts val="635"/>
                        </a:spcBef>
                        <a:spcAft>
                          <a:spcPts val="0"/>
                        </a:spcAft>
                      </a:pPr>
                      <a:r>
                        <a:rPr lang="uk-UA" sz="1450">
                          <a:latin typeface="Times New Roman"/>
                          <a:ea typeface="Times New Roman"/>
                          <a:cs typeface="Times New Roman"/>
                        </a:rPr>
                        <a:t>Земноводні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lgn="ctr">
                        <a:lnSpc>
                          <a:spcPts val="1565"/>
                        </a:lnSpc>
                        <a:spcBef>
                          <a:spcPts val="1360"/>
                        </a:spcBef>
                        <a:spcAft>
                          <a:spcPts val="0"/>
                        </a:spcAft>
                      </a:pPr>
                      <a:r>
                        <a:rPr lang="uk-UA" sz="145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20">
                <a:tc>
                  <a:txBody>
                    <a:bodyPr/>
                    <a:lstStyle/>
                    <a:p>
                      <a:pPr marL="298450">
                        <a:spcBef>
                          <a:spcPts val="315"/>
                        </a:spcBef>
                        <a:spcAft>
                          <a:spcPts val="0"/>
                        </a:spcAft>
                      </a:pPr>
                      <a:r>
                        <a:rPr lang="uk-UA" sz="1450">
                          <a:latin typeface="Times New Roman"/>
                          <a:ea typeface="Times New Roman"/>
                          <a:cs typeface="Times New Roman"/>
                        </a:rPr>
                        <a:t>Тайпоксин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66040" algn="ctr">
                        <a:spcBef>
                          <a:spcPts val="315"/>
                        </a:spcBef>
                        <a:spcAft>
                          <a:spcPts val="0"/>
                        </a:spcAft>
                      </a:pPr>
                      <a:r>
                        <a:rPr lang="uk-UA" sz="1450">
                          <a:latin typeface="Times New Roman"/>
                          <a:ea typeface="Times New Roman"/>
                          <a:cs typeface="Times New Roman"/>
                        </a:rPr>
                        <a:t>Змії</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lgn="ctr">
                        <a:lnSpc>
                          <a:spcPts val="1565"/>
                        </a:lnSpc>
                        <a:spcBef>
                          <a:spcPts val="795"/>
                        </a:spcBef>
                        <a:spcAft>
                          <a:spcPts val="0"/>
                        </a:spcAft>
                      </a:pPr>
                      <a:r>
                        <a:rPr lang="uk-UA" sz="145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marL="471805">
                        <a:lnSpc>
                          <a:spcPts val="1485"/>
                        </a:lnSpc>
                        <a:spcAft>
                          <a:spcPts val="0"/>
                        </a:spcAft>
                      </a:pPr>
                      <a:r>
                        <a:rPr lang="uk-UA" sz="1450">
                          <a:latin typeface="Times New Roman"/>
                          <a:ea typeface="Times New Roman"/>
                          <a:cs typeface="Times New Roman"/>
                        </a:rPr>
                        <a:t>Рицин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70485" algn="ctr">
                        <a:lnSpc>
                          <a:spcPts val="1485"/>
                        </a:lnSpc>
                        <a:spcAft>
                          <a:spcPts val="0"/>
                        </a:spcAft>
                      </a:pPr>
                      <a:r>
                        <a:rPr lang="uk-UA" sz="1450">
                          <a:latin typeface="Times New Roman"/>
                          <a:ea typeface="Times New Roman"/>
                          <a:cs typeface="Times New Roman"/>
                        </a:rPr>
                        <a:t>Рослини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lgn="ctr">
                        <a:lnSpc>
                          <a:spcPts val="1485"/>
                        </a:lnSpc>
                        <a:spcAft>
                          <a:spcPts val="0"/>
                        </a:spcAft>
                      </a:pPr>
                      <a:r>
                        <a:rPr lang="uk-UA" sz="1450">
                          <a:latin typeface="Times New Roman"/>
                          <a:ea typeface="Times New Roman"/>
                          <a:cs typeface="Times New Roman"/>
                        </a:rPr>
                        <a:t>3</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180">
                <a:tc>
                  <a:txBody>
                    <a:bodyPr/>
                    <a:lstStyle/>
                    <a:p>
                      <a:pPr marR="120015" algn="r">
                        <a:spcBef>
                          <a:spcPts val="795"/>
                        </a:spcBef>
                        <a:spcAft>
                          <a:spcPts val="0"/>
                        </a:spcAft>
                      </a:pPr>
                      <a:r>
                        <a:rPr lang="uk-UA" sz="1450">
                          <a:latin typeface="Times New Roman"/>
                          <a:ea typeface="Times New Roman"/>
                          <a:cs typeface="Times New Roman"/>
                        </a:rPr>
                        <a:t>Тетродотоксин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76200" algn="ctr">
                        <a:spcBef>
                          <a:spcPts val="795"/>
                        </a:spcBef>
                        <a:spcAft>
                          <a:spcPts val="0"/>
                        </a:spcAft>
                      </a:pPr>
                      <a:r>
                        <a:rPr lang="uk-UA" sz="1450">
                          <a:latin typeface="Times New Roman"/>
                          <a:ea typeface="Times New Roman"/>
                          <a:cs typeface="Times New Roman"/>
                        </a:rPr>
                        <a:t>Риби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ru-RU" sz="1100">
                        <a:latin typeface="Times New Roman"/>
                        <a:ea typeface="Times New Roman"/>
                        <a:cs typeface="Times New Roman"/>
                      </a:endParaRPr>
                    </a:p>
                    <a:p>
                      <a:pPr marL="31750" algn="ctr">
                        <a:lnSpc>
                          <a:spcPts val="1565"/>
                        </a:lnSpc>
                        <a:spcAft>
                          <a:spcPts val="0"/>
                        </a:spcAft>
                      </a:pPr>
                      <a:r>
                        <a:rPr lang="uk-UA" sz="1450">
                          <a:latin typeface="Times New Roman"/>
                          <a:ea typeface="Times New Roman"/>
                          <a:cs typeface="Times New Roman"/>
                        </a:rPr>
                        <a:t>8</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R="190500" algn="r">
                        <a:lnSpc>
                          <a:spcPts val="1405"/>
                        </a:lnSpc>
                        <a:spcAft>
                          <a:spcPts val="0"/>
                        </a:spcAft>
                      </a:pPr>
                      <a:r>
                        <a:rPr lang="uk-UA" sz="1450">
                          <a:latin typeface="Times New Roman"/>
                          <a:ea typeface="Times New Roman"/>
                          <a:cs typeface="Times New Roman"/>
                        </a:rPr>
                        <a:t>Сакситоксин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55880" algn="ctr">
                        <a:lnSpc>
                          <a:spcPts val="1405"/>
                        </a:lnSpc>
                        <a:spcAft>
                          <a:spcPts val="0"/>
                        </a:spcAft>
                      </a:pPr>
                      <a:r>
                        <a:rPr lang="uk-UA" sz="1450">
                          <a:latin typeface="Times New Roman"/>
                          <a:ea typeface="Times New Roman"/>
                          <a:cs typeface="Times New Roman"/>
                        </a:rPr>
                        <a:t>Простіші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lgn="ctr">
                        <a:lnSpc>
                          <a:spcPts val="1405"/>
                        </a:lnSpc>
                        <a:spcAft>
                          <a:spcPts val="0"/>
                        </a:spcAft>
                      </a:pPr>
                      <a:r>
                        <a:rPr lang="uk-UA" sz="1450" dirty="0">
                          <a:latin typeface="Times New Roman"/>
                          <a:ea typeface="Times New Roman"/>
                          <a:cs typeface="Times New Roman"/>
                        </a:rPr>
                        <a:t>9</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1187624" y="260648"/>
            <a:ext cx="6696744" cy="923330"/>
          </a:xfrm>
          <a:prstGeom prst="rect">
            <a:avLst/>
          </a:prstGeom>
        </p:spPr>
        <p:txBody>
          <a:bodyPr wrap="square">
            <a:spAutoFit/>
          </a:bodyPr>
          <a:lstStyle/>
          <a:p>
            <a:r>
              <a:rPr lang="uk-UA" b="1" dirty="0" smtClean="0"/>
              <a:t>Таблиця 6. Порівняльна </a:t>
            </a:r>
            <a:r>
              <a:rPr lang="uk-UA" b="1" dirty="0" smtClean="0"/>
              <a:t>токсичність деяких речовин для мишей (доза, що викликає загибель при </a:t>
            </a:r>
            <a:r>
              <a:rPr lang="uk-UA" b="1" dirty="0" err="1" smtClean="0"/>
              <a:t>внутрішньоочеревинному</a:t>
            </a:r>
            <a:r>
              <a:rPr lang="uk-UA" b="1" dirty="0" smtClean="0"/>
              <a:t> </a:t>
            </a:r>
            <a:r>
              <a:rPr lang="uk-UA" b="1" dirty="0" err="1" smtClean="0"/>
              <a:t>способівведення</a:t>
            </a:r>
            <a:r>
              <a:rPr lang="uk-UA" b="1" dirty="0" smtClean="0"/>
              <a:t>)</a:t>
            </a:r>
            <a:endParaRPr lang="ru-RU" b="1" dirty="0"/>
          </a:p>
        </p:txBody>
      </p:sp>
      <p:graphicFrame>
        <p:nvGraphicFramePr>
          <p:cNvPr id="6" name="Таблица 5"/>
          <p:cNvGraphicFramePr>
            <a:graphicFrameLocks noGrp="1"/>
          </p:cNvGraphicFramePr>
          <p:nvPr/>
        </p:nvGraphicFramePr>
        <p:xfrm>
          <a:off x="2195736" y="4869160"/>
          <a:ext cx="4414520" cy="1097280"/>
        </p:xfrm>
        <a:graphic>
          <a:graphicData uri="http://schemas.openxmlformats.org/drawingml/2006/table">
            <a:tbl>
              <a:tblPr/>
              <a:tblGrid>
                <a:gridCol w="1444625"/>
                <a:gridCol w="1261110"/>
                <a:gridCol w="1708785"/>
              </a:tblGrid>
              <a:tr h="383540">
                <a:tc>
                  <a:txBody>
                    <a:bodyPr/>
                    <a:lstStyle/>
                    <a:p>
                      <a:pPr marL="130810" marR="95885" algn="ctr">
                        <a:spcBef>
                          <a:spcPts val="640"/>
                        </a:spcBef>
                        <a:spcAft>
                          <a:spcPts val="0"/>
                        </a:spcAft>
                      </a:pPr>
                      <a:r>
                        <a:rPr lang="uk-UA" sz="1450" dirty="0" err="1">
                          <a:latin typeface="Times New Roman"/>
                          <a:ea typeface="Times New Roman"/>
                          <a:cs typeface="Times New Roman"/>
                        </a:rPr>
                        <a:t>Латротоксин</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075" marR="76200" algn="ctr">
                        <a:spcBef>
                          <a:spcPts val="640"/>
                        </a:spcBef>
                        <a:spcAft>
                          <a:spcPts val="0"/>
                        </a:spcAft>
                      </a:pPr>
                      <a:r>
                        <a:rPr lang="uk-UA" sz="1450">
                          <a:latin typeface="Times New Roman"/>
                          <a:ea typeface="Times New Roman"/>
                          <a:cs typeface="Times New Roman"/>
                        </a:rPr>
                        <a:t>Павуки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4015" marR="332740" algn="ctr">
                        <a:spcBef>
                          <a:spcPts val="640"/>
                        </a:spcBef>
                        <a:spcAft>
                          <a:spcPts val="0"/>
                        </a:spcAft>
                      </a:pPr>
                      <a:r>
                        <a:rPr lang="uk-UA" sz="1450" dirty="0">
                          <a:latin typeface="Times New Roman"/>
                          <a:ea typeface="Times New Roman"/>
                          <a:cs typeface="Times New Roman"/>
                        </a:rPr>
                        <a:t>10</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marL="130810" marR="96520" algn="ctr">
                        <a:lnSpc>
                          <a:spcPts val="1480"/>
                        </a:lnSpc>
                        <a:spcAft>
                          <a:spcPts val="0"/>
                        </a:spcAft>
                      </a:pPr>
                      <a:r>
                        <a:rPr lang="uk-UA" sz="1450">
                          <a:latin typeface="Times New Roman"/>
                          <a:ea typeface="Times New Roman"/>
                          <a:cs typeface="Times New Roman"/>
                        </a:rPr>
                        <a:t>Бунгаротоксин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76200" algn="ctr">
                        <a:lnSpc>
                          <a:spcPts val="1480"/>
                        </a:lnSpc>
                        <a:spcAft>
                          <a:spcPts val="0"/>
                        </a:spcAft>
                      </a:pPr>
                      <a:r>
                        <a:rPr lang="uk-UA" sz="1450">
                          <a:latin typeface="Times New Roman"/>
                          <a:ea typeface="Times New Roman"/>
                          <a:cs typeface="Times New Roman"/>
                        </a:rPr>
                        <a:t>Змії</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4015" marR="332740" algn="ctr">
                        <a:lnSpc>
                          <a:spcPts val="1480"/>
                        </a:lnSpc>
                        <a:spcAft>
                          <a:spcPts val="0"/>
                        </a:spcAft>
                      </a:pPr>
                      <a:r>
                        <a:rPr lang="uk-UA" sz="1450">
                          <a:latin typeface="Times New Roman"/>
                          <a:ea typeface="Times New Roman"/>
                          <a:cs typeface="Times New Roman"/>
                        </a:rPr>
                        <a:t>14</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20">
                <a:tc>
                  <a:txBody>
                    <a:bodyPr/>
                    <a:lstStyle/>
                    <a:p>
                      <a:pPr marL="111760" marR="96520" algn="ctr">
                        <a:spcBef>
                          <a:spcPts val="320"/>
                        </a:spcBef>
                        <a:spcAft>
                          <a:spcPts val="0"/>
                        </a:spcAft>
                      </a:pPr>
                      <a:r>
                        <a:rPr lang="uk-UA" sz="1450">
                          <a:latin typeface="Times New Roman"/>
                          <a:ea typeface="Times New Roman"/>
                          <a:cs typeface="Times New Roman"/>
                        </a:rPr>
                        <a:t>Діоксин</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76200" algn="ctr">
                        <a:spcBef>
                          <a:spcPts val="320"/>
                        </a:spcBef>
                        <a:spcAft>
                          <a:spcPts val="0"/>
                        </a:spcAft>
                      </a:pPr>
                      <a:r>
                        <a:rPr lang="uk-UA" sz="1450">
                          <a:latin typeface="Times New Roman"/>
                          <a:ea typeface="Times New Roman"/>
                          <a:cs typeface="Times New Roman"/>
                        </a:rPr>
                        <a:t>Синтетичний</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3855" marR="332740" algn="ctr">
                        <a:spcBef>
                          <a:spcPts val="320"/>
                        </a:spcBef>
                        <a:spcAft>
                          <a:spcPts val="0"/>
                        </a:spcAft>
                      </a:pPr>
                      <a:r>
                        <a:rPr lang="uk-UA" sz="1450">
                          <a:latin typeface="Times New Roman"/>
                          <a:ea typeface="Times New Roman"/>
                          <a:cs typeface="Times New Roman"/>
                        </a:rPr>
                        <a:t>200</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marL="121920" marR="96520" algn="ctr">
                        <a:lnSpc>
                          <a:spcPts val="1480"/>
                        </a:lnSpc>
                        <a:spcAft>
                          <a:spcPts val="0"/>
                        </a:spcAft>
                      </a:pPr>
                      <a:r>
                        <a:rPr lang="uk-UA" sz="1450" dirty="0">
                          <a:latin typeface="Times New Roman"/>
                          <a:ea typeface="Times New Roman"/>
                          <a:cs typeface="Times New Roman"/>
                        </a:rPr>
                        <a:t>Курарин</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6520" marR="70485" algn="ctr">
                        <a:lnSpc>
                          <a:spcPts val="1480"/>
                        </a:lnSpc>
                        <a:spcAft>
                          <a:spcPts val="0"/>
                        </a:spcAft>
                      </a:pPr>
                      <a:r>
                        <a:rPr lang="uk-UA" sz="1450">
                          <a:latin typeface="Times New Roman"/>
                          <a:ea typeface="Times New Roman"/>
                          <a:cs typeface="Times New Roman"/>
                        </a:rPr>
                        <a:t>Рослини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3855" marR="332740" algn="ctr">
                        <a:lnSpc>
                          <a:spcPts val="1480"/>
                        </a:lnSpc>
                        <a:spcAft>
                          <a:spcPts val="0"/>
                        </a:spcAft>
                      </a:pPr>
                      <a:r>
                        <a:rPr lang="uk-UA" sz="1450" dirty="0">
                          <a:latin typeface="Times New Roman"/>
                          <a:ea typeface="Times New Roman"/>
                          <a:cs typeface="Times New Roman"/>
                        </a:rPr>
                        <a:t>500</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7" name="image43.jpeg"/>
          <p:cNvPicPr/>
          <p:nvPr/>
        </p:nvPicPr>
        <p:blipFill>
          <a:blip r:embed="rId2" cstate="print"/>
          <a:stretch>
            <a:fillRect/>
          </a:stretch>
        </p:blipFill>
        <p:spPr>
          <a:xfrm>
            <a:off x="0" y="2060848"/>
            <a:ext cx="1907704" cy="1656184"/>
          </a:xfrm>
          <a:prstGeom prst="rect">
            <a:avLst/>
          </a:prstGeom>
        </p:spPr>
      </p:pic>
      <p:pic>
        <p:nvPicPr>
          <p:cNvPr id="8" name="image54.jpeg"/>
          <p:cNvPicPr/>
          <p:nvPr/>
        </p:nvPicPr>
        <p:blipFill>
          <a:blip r:embed="rId3" cstate="print"/>
          <a:stretch>
            <a:fillRect/>
          </a:stretch>
        </p:blipFill>
        <p:spPr>
          <a:xfrm>
            <a:off x="6876256" y="4869160"/>
            <a:ext cx="2267744" cy="1988840"/>
          </a:xfrm>
          <a:prstGeom prst="rect">
            <a:avLst/>
          </a:prstGeom>
        </p:spPr>
      </p:pic>
      <p:pic>
        <p:nvPicPr>
          <p:cNvPr id="9" name="image58.jpeg"/>
          <p:cNvPicPr/>
          <p:nvPr/>
        </p:nvPicPr>
        <p:blipFill>
          <a:blip r:embed="rId4" cstate="print"/>
          <a:stretch>
            <a:fillRect/>
          </a:stretch>
        </p:blipFill>
        <p:spPr>
          <a:xfrm>
            <a:off x="6917547" y="1844824"/>
            <a:ext cx="2226453" cy="1638300"/>
          </a:xfrm>
          <a:prstGeom prst="rect">
            <a:avLst/>
          </a:prstGeom>
        </p:spPr>
      </p:pic>
      <p:pic>
        <p:nvPicPr>
          <p:cNvPr id="10" name="image61.jpeg"/>
          <p:cNvPicPr/>
          <p:nvPr/>
        </p:nvPicPr>
        <p:blipFill>
          <a:blip r:embed="rId5" cstate="print"/>
          <a:stretch>
            <a:fillRect/>
          </a:stretch>
        </p:blipFill>
        <p:spPr>
          <a:xfrm>
            <a:off x="0" y="5387009"/>
            <a:ext cx="2051720" cy="1470991"/>
          </a:xfrm>
          <a:prstGeom prst="rect">
            <a:avLst/>
          </a:prstGeom>
        </p:spPr>
      </p:pic>
      <p:pic>
        <p:nvPicPr>
          <p:cNvPr id="11" name="image128.jpeg"/>
          <p:cNvPicPr/>
          <p:nvPr/>
        </p:nvPicPr>
        <p:blipFill>
          <a:blip r:embed="rId6" cstate="print"/>
          <a:stretch>
            <a:fillRect/>
          </a:stretch>
        </p:blipFill>
        <p:spPr>
          <a:xfrm>
            <a:off x="6876256" y="3429000"/>
            <a:ext cx="2267744" cy="1731264"/>
          </a:xfrm>
          <a:prstGeom prst="rect">
            <a:avLst/>
          </a:prstGeom>
        </p:spPr>
      </p:pic>
      <p:pic>
        <p:nvPicPr>
          <p:cNvPr id="12" name="image133.jpeg"/>
          <p:cNvPicPr/>
          <p:nvPr/>
        </p:nvPicPr>
        <p:blipFill>
          <a:blip r:embed="rId7" cstate="print"/>
          <a:stretch>
            <a:fillRect/>
          </a:stretch>
        </p:blipFill>
        <p:spPr>
          <a:xfrm>
            <a:off x="0" y="3717032"/>
            <a:ext cx="1979712" cy="177863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196752"/>
            <a:ext cx="8229600" cy="4525963"/>
          </a:xfrm>
        </p:spPr>
        <p:txBody>
          <a:bodyPr>
            <a:normAutofit fontScale="55000" lnSpcReduction="20000"/>
          </a:bodyPr>
          <a:lstStyle/>
          <a:p>
            <a:r>
              <a:rPr lang="ru-RU" dirty="0"/>
              <a:t>У </a:t>
            </a:r>
            <a:r>
              <a:rPr lang="ru-RU" dirty="0" err="1"/>
              <a:t>вивченні</a:t>
            </a:r>
            <a:r>
              <a:rPr lang="ru-RU" dirty="0"/>
              <a:t> </a:t>
            </a:r>
            <a:r>
              <a:rPr lang="ru-RU" dirty="0" err="1"/>
              <a:t>токсичної</a:t>
            </a:r>
            <a:r>
              <a:rPr lang="ru-RU" dirty="0"/>
              <a:t> </a:t>
            </a:r>
            <a:r>
              <a:rPr lang="ru-RU" dirty="0" err="1"/>
              <a:t>дії</a:t>
            </a:r>
            <a:r>
              <a:rPr lang="ru-RU" dirty="0"/>
              <a:t> отрут </a:t>
            </a:r>
            <a:r>
              <a:rPr lang="ru-RU" dirty="0" err="1"/>
              <a:t>особливе</a:t>
            </a:r>
            <a:r>
              <a:rPr lang="ru-RU" dirty="0"/>
              <a:t> </a:t>
            </a:r>
            <a:r>
              <a:rPr lang="ru-RU" dirty="0" err="1"/>
              <a:t>значення</a:t>
            </a:r>
            <a:r>
              <a:rPr lang="ru-RU" dirty="0"/>
              <a:t> </a:t>
            </a:r>
            <a:r>
              <a:rPr lang="ru-RU" dirty="0" err="1"/>
              <a:t>має</a:t>
            </a:r>
            <a:r>
              <a:rPr lang="ru-RU" dirty="0"/>
              <a:t> характер </a:t>
            </a:r>
            <a:r>
              <a:rPr lang="ru-RU" dirty="0" err="1"/>
              <a:t>хімічних</a:t>
            </a:r>
            <a:r>
              <a:rPr lang="ru-RU" dirty="0"/>
              <a:t> </a:t>
            </a:r>
            <a:r>
              <a:rPr lang="ru-RU" dirty="0" err="1"/>
              <a:t>і</a:t>
            </a:r>
            <a:r>
              <a:rPr lang="ru-RU" dirty="0"/>
              <a:t> </a:t>
            </a:r>
            <a:r>
              <a:rPr lang="ru-RU" dirty="0" err="1"/>
              <a:t>біохімічних</a:t>
            </a:r>
            <a:r>
              <a:rPr lang="ru-RU" dirty="0"/>
              <a:t> </a:t>
            </a:r>
            <a:r>
              <a:rPr lang="ru-RU" dirty="0" err="1"/>
              <a:t>процесів</a:t>
            </a:r>
            <a:r>
              <a:rPr lang="ru-RU" dirty="0"/>
              <a:t>, </a:t>
            </a:r>
            <a:r>
              <a:rPr lang="ru-RU" dirty="0" err="1"/>
              <a:t>що</a:t>
            </a:r>
            <a:r>
              <a:rPr lang="ru-RU" dirty="0"/>
              <a:t> </a:t>
            </a:r>
            <a:r>
              <a:rPr lang="ru-RU" dirty="0" err="1"/>
              <a:t>відбуваються</a:t>
            </a:r>
            <a:r>
              <a:rPr lang="ru-RU" dirty="0"/>
              <a:t> в </a:t>
            </a:r>
            <a:r>
              <a:rPr lang="ru-RU" dirty="0" err="1"/>
              <a:t>організмі</a:t>
            </a:r>
            <a:r>
              <a:rPr lang="ru-RU" dirty="0"/>
              <a:t> при </a:t>
            </a:r>
            <a:r>
              <a:rPr lang="ru-RU" dirty="0" err="1"/>
              <a:t>отруєннях</a:t>
            </a:r>
            <a:r>
              <a:rPr lang="ru-RU" dirty="0"/>
              <a:t>; </a:t>
            </a:r>
            <a:r>
              <a:rPr lang="ru-RU" dirty="0" err="1"/>
              <a:t>виходячи</a:t>
            </a:r>
            <a:r>
              <a:rPr lang="ru-RU" dirty="0"/>
              <a:t> </a:t>
            </a:r>
            <a:r>
              <a:rPr lang="ru-RU" dirty="0" err="1"/>
              <a:t>з</a:t>
            </a:r>
            <a:r>
              <a:rPr lang="ru-RU" dirty="0"/>
              <a:t> </a:t>
            </a:r>
            <a:r>
              <a:rPr lang="ru-RU" dirty="0" err="1"/>
              <a:t>цієї</a:t>
            </a:r>
            <a:r>
              <a:rPr lang="ru-RU" dirty="0"/>
              <a:t> </a:t>
            </a:r>
            <a:r>
              <a:rPr lang="ru-RU" dirty="0" err="1"/>
              <a:t>концепції</a:t>
            </a:r>
            <a:r>
              <a:rPr lang="ru-RU" dirty="0"/>
              <a:t> </a:t>
            </a:r>
            <a:r>
              <a:rPr lang="ru-RU" dirty="0" err="1"/>
              <a:t>була</a:t>
            </a:r>
            <a:r>
              <a:rPr lang="ru-RU" dirty="0"/>
              <a:t> </a:t>
            </a:r>
            <a:r>
              <a:rPr lang="ru-RU" dirty="0" err="1"/>
              <a:t>запропонована</a:t>
            </a:r>
            <a:r>
              <a:rPr lang="ru-RU" dirty="0"/>
              <a:t> </a:t>
            </a:r>
            <a:r>
              <a:rPr lang="ru-RU" dirty="0" err="1"/>
              <a:t>класифікація</a:t>
            </a:r>
            <a:r>
              <a:rPr lang="ru-RU" dirty="0"/>
              <a:t> ОР по </a:t>
            </a:r>
            <a:r>
              <a:rPr lang="ru-RU" dirty="0" err="1"/>
              <a:t>дії</a:t>
            </a:r>
            <a:r>
              <a:rPr lang="ru-RU" dirty="0"/>
              <a:t> </a:t>
            </a:r>
            <a:r>
              <a:rPr lang="ru-RU" dirty="0" err="1"/>
              <a:t>їх</a:t>
            </a:r>
            <a:r>
              <a:rPr lang="ru-RU" dirty="0"/>
              <a:t> на </a:t>
            </a:r>
            <a:r>
              <a:rPr lang="ru-RU" dirty="0" err="1"/>
              <a:t>ферментні</a:t>
            </a:r>
            <a:r>
              <a:rPr lang="ru-RU" dirty="0"/>
              <a:t> </a:t>
            </a:r>
            <a:r>
              <a:rPr lang="ru-RU" dirty="0" err="1"/>
              <a:t>системи</a:t>
            </a:r>
            <a:r>
              <a:rPr lang="ru-RU" dirty="0"/>
              <a:t> </a:t>
            </a:r>
            <a:r>
              <a:rPr lang="ru-RU" dirty="0" err="1"/>
              <a:t>організму</a:t>
            </a:r>
            <a:r>
              <a:rPr lang="ru-RU" dirty="0"/>
              <a:t>. </a:t>
            </a:r>
          </a:p>
          <a:p>
            <a:r>
              <a:rPr lang="ru-RU" dirty="0" err="1"/>
              <a:t>Використовується</a:t>
            </a:r>
            <a:r>
              <a:rPr lang="ru-RU" dirty="0"/>
              <a:t> </a:t>
            </a:r>
            <a:r>
              <a:rPr lang="ru-RU" dirty="0" err="1"/>
              <a:t>і</a:t>
            </a:r>
            <a:r>
              <a:rPr lang="ru-RU" dirty="0"/>
              <a:t> </a:t>
            </a:r>
            <a:r>
              <a:rPr lang="ru-RU" dirty="0" err="1"/>
              <a:t>класифікація</a:t>
            </a:r>
            <a:r>
              <a:rPr lang="ru-RU" dirty="0"/>
              <a:t> ОР за характером </a:t>
            </a:r>
            <a:r>
              <a:rPr lang="ru-RU" dirty="0" err="1"/>
              <a:t>дії</a:t>
            </a:r>
            <a:r>
              <a:rPr lang="ru-RU" dirty="0"/>
              <a:t> на </a:t>
            </a:r>
            <a:r>
              <a:rPr lang="ru-RU" dirty="0" err="1"/>
              <a:t>організми</a:t>
            </a:r>
            <a:r>
              <a:rPr lang="ru-RU" dirty="0"/>
              <a:t>, яка </a:t>
            </a:r>
            <a:r>
              <a:rPr lang="ru-RU" dirty="0" err="1"/>
              <a:t>виділяє</a:t>
            </a:r>
            <a:r>
              <a:rPr lang="ru-RU" dirty="0"/>
              <a:t> </a:t>
            </a:r>
            <a:r>
              <a:rPr lang="ru-RU" dirty="0" err="1"/>
              <a:t>хімічні</a:t>
            </a:r>
            <a:r>
              <a:rPr lang="ru-RU" dirty="0"/>
              <a:t> </a:t>
            </a:r>
            <a:r>
              <a:rPr lang="ru-RU" dirty="0" err="1"/>
              <a:t>речовини</a:t>
            </a:r>
            <a:r>
              <a:rPr lang="ru-RU" dirty="0"/>
              <a:t>, </a:t>
            </a:r>
            <a:r>
              <a:rPr lang="ru-RU" dirty="0" err="1"/>
              <a:t>що</a:t>
            </a:r>
            <a:r>
              <a:rPr lang="ru-RU" dirty="0"/>
              <a:t> </a:t>
            </a:r>
            <a:r>
              <a:rPr lang="ru-RU" dirty="0" err="1"/>
              <a:t>викликають</a:t>
            </a:r>
            <a:r>
              <a:rPr lang="ru-RU" dirty="0"/>
              <a:t> </a:t>
            </a:r>
            <a:r>
              <a:rPr lang="ru-RU" dirty="0" err="1"/>
              <a:t>певні</a:t>
            </a:r>
            <a:r>
              <a:rPr lang="ru-RU" dirty="0"/>
              <a:t> </a:t>
            </a:r>
            <a:r>
              <a:rPr lang="ru-RU" dirty="0" err="1"/>
              <a:t>наслідки</a:t>
            </a:r>
            <a:r>
              <a:rPr lang="ru-RU" dirty="0"/>
              <a:t> </a:t>
            </a:r>
            <a:r>
              <a:rPr lang="ru-RU" dirty="0" err="1"/>
              <a:t>отруєння</a:t>
            </a:r>
            <a:r>
              <a:rPr lang="ru-RU" dirty="0"/>
              <a:t>. </a:t>
            </a:r>
            <a:r>
              <a:rPr lang="ru-RU" dirty="0" err="1"/>
              <a:t>Наприклад</a:t>
            </a:r>
            <a:r>
              <a:rPr lang="ru-RU" dirty="0"/>
              <a:t>, </a:t>
            </a:r>
            <a:r>
              <a:rPr lang="ru-RU" dirty="0" err="1"/>
              <a:t>алергени</a:t>
            </a:r>
            <a:r>
              <a:rPr lang="ru-RU" dirty="0"/>
              <a:t>, </a:t>
            </a:r>
            <a:r>
              <a:rPr lang="ru-RU" dirty="0" err="1"/>
              <a:t>мутагени</a:t>
            </a:r>
            <a:r>
              <a:rPr lang="ru-RU" dirty="0"/>
              <a:t>, </a:t>
            </a:r>
            <a:r>
              <a:rPr lang="ru-RU" dirty="0" err="1"/>
              <a:t>канцерогени</a:t>
            </a:r>
            <a:r>
              <a:rPr lang="ru-RU" dirty="0"/>
              <a:t>, </a:t>
            </a:r>
            <a:r>
              <a:rPr lang="ru-RU" dirty="0" err="1"/>
              <a:t>тератогени</a:t>
            </a:r>
            <a:r>
              <a:rPr lang="ru-RU" dirty="0"/>
              <a:t> </a:t>
            </a:r>
            <a:r>
              <a:rPr lang="ru-RU" dirty="0" err="1"/>
              <a:t>і</a:t>
            </a:r>
            <a:r>
              <a:rPr lang="ru-RU" dirty="0"/>
              <a:t> т.д. </a:t>
            </a:r>
            <a:r>
              <a:rPr lang="ru-RU" dirty="0" err="1"/>
              <a:t>Подібний</a:t>
            </a:r>
            <a:r>
              <a:rPr lang="ru-RU" dirty="0"/>
              <a:t> </a:t>
            </a:r>
            <a:r>
              <a:rPr lang="ru-RU" dirty="0" err="1"/>
              <a:t>розподіл</a:t>
            </a:r>
            <a:r>
              <a:rPr lang="ru-RU" dirty="0"/>
              <a:t> </a:t>
            </a:r>
            <a:r>
              <a:rPr lang="ru-RU" dirty="0" err="1"/>
              <a:t>речовин</a:t>
            </a:r>
            <a:r>
              <a:rPr lang="ru-RU" dirty="0"/>
              <a:t> </a:t>
            </a:r>
            <a:r>
              <a:rPr lang="ru-RU" dirty="0" err="1"/>
              <a:t>має</a:t>
            </a:r>
            <a:r>
              <a:rPr lang="ru-RU" dirty="0"/>
              <a:t> </a:t>
            </a:r>
            <a:r>
              <a:rPr lang="ru-RU" dirty="0" err="1"/>
              <a:t>значення</a:t>
            </a:r>
            <a:r>
              <a:rPr lang="ru-RU" dirty="0"/>
              <a:t> для </a:t>
            </a:r>
            <a:r>
              <a:rPr lang="ru-RU" dirty="0" err="1"/>
              <a:t>визначених</a:t>
            </a:r>
            <a:r>
              <a:rPr lang="ru-RU" dirty="0"/>
              <a:t> областей </a:t>
            </a:r>
            <a:r>
              <a:rPr lang="ru-RU" dirty="0" err="1"/>
              <a:t>біології</a:t>
            </a:r>
            <a:r>
              <a:rPr lang="ru-RU" dirty="0"/>
              <a:t> </a:t>
            </a:r>
            <a:r>
              <a:rPr lang="ru-RU" dirty="0" err="1"/>
              <a:t>і</a:t>
            </a:r>
            <a:r>
              <a:rPr lang="ru-RU" dirty="0"/>
              <a:t> </a:t>
            </a:r>
            <a:r>
              <a:rPr lang="ru-RU" dirty="0" err="1"/>
              <a:t>медицини</a:t>
            </a:r>
            <a:r>
              <a:rPr lang="ru-RU" dirty="0"/>
              <a:t>. </a:t>
            </a:r>
            <a:r>
              <a:rPr lang="ru-RU" dirty="0" err="1"/>
              <a:t>Зокрема</a:t>
            </a:r>
            <a:r>
              <a:rPr lang="ru-RU" dirty="0"/>
              <a:t>, за таким характером </a:t>
            </a:r>
            <a:r>
              <a:rPr lang="ru-RU" dirty="0" err="1"/>
              <a:t>шкідливих</a:t>
            </a:r>
            <a:r>
              <a:rPr lang="ru-RU" dirty="0"/>
              <a:t> </a:t>
            </a:r>
            <a:r>
              <a:rPr lang="ru-RU" dirty="0" err="1"/>
              <a:t>речовин</a:t>
            </a:r>
            <a:r>
              <a:rPr lang="ru-RU" dirty="0"/>
              <a:t> </a:t>
            </a:r>
            <a:r>
              <a:rPr lang="ru-RU" dirty="0" err="1"/>
              <a:t>вивчається</a:t>
            </a:r>
            <a:r>
              <a:rPr lang="ru-RU" dirty="0"/>
              <a:t> проблема </a:t>
            </a:r>
            <a:r>
              <a:rPr lang="ru-RU" dirty="0" err="1"/>
              <a:t>віддалених</a:t>
            </a:r>
            <a:r>
              <a:rPr lang="ru-RU" dirty="0"/>
              <a:t> </a:t>
            </a:r>
            <a:r>
              <a:rPr lang="ru-RU" dirty="0" err="1"/>
              <a:t>наслідків</a:t>
            </a:r>
            <a:r>
              <a:rPr lang="ru-RU" dirty="0"/>
              <a:t> </a:t>
            </a:r>
            <a:r>
              <a:rPr lang="ru-RU" dirty="0" err="1"/>
              <a:t>впливу</a:t>
            </a:r>
            <a:r>
              <a:rPr lang="ru-RU" dirty="0"/>
              <a:t> отрут на </a:t>
            </a:r>
            <a:r>
              <a:rPr lang="ru-RU" dirty="0" err="1"/>
              <a:t>біологічний</a:t>
            </a:r>
            <a:r>
              <a:rPr lang="ru-RU" dirty="0"/>
              <a:t> </a:t>
            </a:r>
            <a:r>
              <a:rPr lang="ru-RU" dirty="0" err="1"/>
              <a:t>об'єкт</a:t>
            </a:r>
            <a:r>
              <a:rPr lang="ru-RU" dirty="0"/>
              <a:t>. </a:t>
            </a:r>
          </a:p>
          <a:p>
            <a:r>
              <a:rPr lang="ru-RU" dirty="0" err="1"/>
              <a:t>Слід</a:t>
            </a:r>
            <a:r>
              <a:rPr lang="ru-RU" dirty="0"/>
              <a:t> </a:t>
            </a:r>
            <a:r>
              <a:rPr lang="ru-RU" dirty="0" err="1"/>
              <a:t>зазначити</a:t>
            </a:r>
            <a:r>
              <a:rPr lang="ru-RU" dirty="0"/>
              <a:t>, </a:t>
            </a:r>
            <a:r>
              <a:rPr lang="ru-RU" dirty="0" err="1"/>
              <a:t>що</a:t>
            </a:r>
            <a:r>
              <a:rPr lang="ru-RU" dirty="0"/>
              <a:t> </a:t>
            </a:r>
            <a:r>
              <a:rPr lang="ru-RU" dirty="0" err="1"/>
              <a:t>кожна</a:t>
            </a:r>
            <a:r>
              <a:rPr lang="ru-RU" dirty="0"/>
              <a:t> </a:t>
            </a:r>
            <a:r>
              <a:rPr lang="ru-RU" dirty="0" err="1"/>
              <a:t>з</a:t>
            </a:r>
            <a:r>
              <a:rPr lang="ru-RU" dirty="0"/>
              <a:t> </a:t>
            </a:r>
            <a:r>
              <a:rPr lang="ru-RU" dirty="0" err="1"/>
              <a:t>наведених</a:t>
            </a:r>
            <a:r>
              <a:rPr lang="ru-RU" dirty="0"/>
              <a:t> </a:t>
            </a:r>
            <a:r>
              <a:rPr lang="ru-RU" dirty="0" err="1"/>
              <a:t>видів</a:t>
            </a:r>
            <a:r>
              <a:rPr lang="ru-RU" dirty="0"/>
              <a:t> </a:t>
            </a:r>
            <a:r>
              <a:rPr lang="ru-RU" dirty="0" err="1"/>
              <a:t>класифікації</a:t>
            </a:r>
            <a:r>
              <a:rPr lang="ru-RU" dirty="0"/>
              <a:t> </a:t>
            </a:r>
            <a:r>
              <a:rPr lang="ru-RU" dirty="0" err="1"/>
              <a:t>отруйних</a:t>
            </a:r>
            <a:r>
              <a:rPr lang="ru-RU" dirty="0"/>
              <a:t> </a:t>
            </a:r>
            <a:r>
              <a:rPr lang="ru-RU" dirty="0" err="1"/>
              <a:t>і</a:t>
            </a:r>
            <a:r>
              <a:rPr lang="ru-RU" dirty="0"/>
              <a:t> </a:t>
            </a:r>
            <a:r>
              <a:rPr lang="ru-RU" dirty="0" err="1"/>
              <a:t>шкідливих</a:t>
            </a:r>
            <a:r>
              <a:rPr lang="ru-RU" dirty="0"/>
              <a:t> </a:t>
            </a:r>
            <a:r>
              <a:rPr lang="ru-RU" dirty="0" err="1"/>
              <a:t>речовин</a:t>
            </a:r>
            <a:r>
              <a:rPr lang="ru-RU" dirty="0"/>
              <a:t> </a:t>
            </a:r>
            <a:r>
              <a:rPr lang="ru-RU" dirty="0" err="1"/>
              <a:t>має</a:t>
            </a:r>
            <a:r>
              <a:rPr lang="ru-RU" dirty="0"/>
              <a:t> </a:t>
            </a:r>
            <a:r>
              <a:rPr lang="ru-RU" dirty="0" err="1"/>
              <a:t>свої</a:t>
            </a:r>
            <a:r>
              <a:rPr lang="ru-RU" dirty="0"/>
              <a:t> </a:t>
            </a:r>
            <a:r>
              <a:rPr lang="ru-RU" dirty="0" err="1"/>
              <a:t>особливості</a:t>
            </a:r>
            <a:r>
              <a:rPr lang="ru-RU" dirty="0"/>
              <a:t> </a:t>
            </a:r>
            <a:r>
              <a:rPr lang="ru-RU" dirty="0" err="1"/>
              <a:t>і</a:t>
            </a:r>
            <a:r>
              <a:rPr lang="ru-RU" dirty="0"/>
              <a:t> не </a:t>
            </a:r>
            <a:r>
              <a:rPr lang="ru-RU" dirty="0" err="1"/>
              <a:t>є</a:t>
            </a:r>
            <a:r>
              <a:rPr lang="ru-RU" dirty="0"/>
              <a:t> </a:t>
            </a:r>
            <a:r>
              <a:rPr lang="ru-RU" dirty="0" err="1"/>
              <a:t>універсальною</a:t>
            </a:r>
            <a:r>
              <a:rPr lang="ru-RU" dirty="0"/>
              <a:t>. </a:t>
            </a:r>
            <a:r>
              <a:rPr lang="ru-RU" dirty="0" err="1"/>
              <a:t>Практичне</a:t>
            </a:r>
            <a:r>
              <a:rPr lang="ru-RU" dirty="0"/>
              <a:t> </a:t>
            </a:r>
            <a:r>
              <a:rPr lang="ru-RU" dirty="0" err="1"/>
              <a:t>застосування</a:t>
            </a:r>
            <a:r>
              <a:rPr lang="ru-RU" dirty="0"/>
              <a:t> </a:t>
            </a:r>
            <a:r>
              <a:rPr lang="ru-RU" dirty="0" err="1"/>
              <a:t>тієї</a:t>
            </a:r>
            <a:r>
              <a:rPr lang="ru-RU" dirty="0"/>
              <a:t> </a:t>
            </a:r>
            <a:r>
              <a:rPr lang="ru-RU" dirty="0" err="1"/>
              <a:t>чи</a:t>
            </a:r>
            <a:r>
              <a:rPr lang="ru-RU" dirty="0"/>
              <a:t> </a:t>
            </a:r>
            <a:r>
              <a:rPr lang="ru-RU" dirty="0" err="1"/>
              <a:t>іншої</a:t>
            </a:r>
            <a:r>
              <a:rPr lang="ru-RU" dirty="0"/>
              <a:t> </a:t>
            </a:r>
            <a:r>
              <a:rPr lang="ru-RU" dirty="0" err="1"/>
              <a:t>класифікації</a:t>
            </a:r>
            <a:r>
              <a:rPr lang="ru-RU" dirty="0"/>
              <a:t> </a:t>
            </a:r>
            <a:r>
              <a:rPr lang="ru-RU" dirty="0" err="1"/>
              <a:t>визначається</a:t>
            </a:r>
            <a:r>
              <a:rPr lang="ru-RU" dirty="0"/>
              <a:t> конкретною «токсичною </a:t>
            </a:r>
            <a:r>
              <a:rPr lang="ru-RU" dirty="0" err="1"/>
              <a:t>ситуацією</a:t>
            </a:r>
            <a:r>
              <a:rPr lang="ru-RU" dirty="0"/>
              <a:t>». У </a:t>
            </a:r>
            <a:r>
              <a:rPr lang="ru-RU" dirty="0" err="1"/>
              <a:t>більш</a:t>
            </a:r>
            <a:r>
              <a:rPr lang="ru-RU" dirty="0"/>
              <a:t> </a:t>
            </a:r>
            <a:r>
              <a:rPr lang="ru-RU" dirty="0" err="1"/>
              <a:t>складних</a:t>
            </a:r>
            <a:r>
              <a:rPr lang="ru-RU" dirty="0"/>
              <a:t> </a:t>
            </a:r>
            <a:r>
              <a:rPr lang="ru-RU" dirty="0" err="1"/>
              <a:t>випадках</a:t>
            </a:r>
            <a:r>
              <a:rPr lang="ru-RU" dirty="0"/>
              <a:t> </a:t>
            </a:r>
            <a:r>
              <a:rPr lang="ru-RU" dirty="0" err="1"/>
              <a:t>необхідний</a:t>
            </a:r>
            <a:r>
              <a:rPr lang="ru-RU" dirty="0"/>
              <a:t> </a:t>
            </a:r>
            <a:r>
              <a:rPr lang="ru-RU" dirty="0" err="1"/>
              <a:t>комплексний</a:t>
            </a:r>
            <a:r>
              <a:rPr lang="ru-RU" dirty="0"/>
              <a:t> </a:t>
            </a:r>
            <a:r>
              <a:rPr lang="ru-RU" dirty="0" err="1"/>
              <a:t>підхід</a:t>
            </a:r>
            <a:r>
              <a:rPr lang="ru-RU" dirty="0"/>
              <a:t> </a:t>
            </a:r>
            <a:r>
              <a:rPr lang="ru-RU" dirty="0" err="1"/>
              <a:t>і</a:t>
            </a:r>
            <a:r>
              <a:rPr lang="ru-RU" dirty="0"/>
              <a:t> </a:t>
            </a:r>
            <a:r>
              <a:rPr lang="ru-RU" dirty="0" err="1"/>
              <a:t>використання</a:t>
            </a:r>
            <a:r>
              <a:rPr lang="ru-RU" dirty="0"/>
              <a:t> </a:t>
            </a:r>
            <a:r>
              <a:rPr lang="ru-RU" dirty="0" err="1"/>
              <a:t>декількох</a:t>
            </a:r>
            <a:r>
              <a:rPr lang="ru-RU" dirty="0"/>
              <a:t> </a:t>
            </a:r>
            <a:r>
              <a:rPr lang="ru-RU" dirty="0" err="1"/>
              <a:t>видів</a:t>
            </a:r>
            <a:r>
              <a:rPr lang="ru-RU" dirty="0"/>
              <a:t> </a:t>
            </a:r>
            <a:r>
              <a:rPr lang="ru-RU" dirty="0" err="1"/>
              <a:t>класифікації</a:t>
            </a:r>
            <a:r>
              <a:rPr lang="ru-RU" dirty="0"/>
              <a:t> ОР, </a:t>
            </a:r>
            <a:r>
              <a:rPr lang="ru-RU" dirty="0" err="1"/>
              <a:t>що</a:t>
            </a:r>
            <a:r>
              <a:rPr lang="ru-RU" dirty="0"/>
              <a:t> </a:t>
            </a:r>
            <a:r>
              <a:rPr lang="ru-RU" dirty="0" err="1"/>
              <a:t>допоможе</a:t>
            </a:r>
            <a:r>
              <a:rPr lang="ru-RU" dirty="0"/>
              <a:t> правильно </a:t>
            </a:r>
            <a:r>
              <a:rPr lang="ru-RU" dirty="0" err="1"/>
              <a:t>поставити</a:t>
            </a:r>
            <a:r>
              <a:rPr lang="ru-RU" dirty="0"/>
              <a:t> </a:t>
            </a:r>
            <a:r>
              <a:rPr lang="ru-RU" dirty="0" err="1"/>
              <a:t>діагноз</a:t>
            </a:r>
            <a:r>
              <a:rPr lang="ru-RU" dirty="0"/>
              <a:t> </a:t>
            </a:r>
            <a:r>
              <a:rPr lang="ru-RU" dirty="0" err="1"/>
              <a:t>і</a:t>
            </a:r>
            <a:r>
              <a:rPr lang="ru-RU" dirty="0"/>
              <a:t> </a:t>
            </a:r>
            <a:r>
              <a:rPr lang="ru-RU" dirty="0" err="1"/>
              <a:t>призначити</a:t>
            </a:r>
            <a:r>
              <a:rPr lang="ru-RU" dirty="0"/>
              <a:t> </a:t>
            </a:r>
            <a:r>
              <a:rPr lang="ru-RU" dirty="0" err="1"/>
              <a:t>відповідні</a:t>
            </a:r>
            <a:r>
              <a:rPr lang="ru-RU" dirty="0"/>
              <a:t> </a:t>
            </a:r>
            <a:r>
              <a:rPr lang="ru-RU" dirty="0" err="1"/>
              <a:t>методи</a:t>
            </a:r>
            <a:r>
              <a:rPr lang="ru-RU" dirty="0"/>
              <a:t> </a:t>
            </a:r>
            <a:r>
              <a:rPr lang="ru-RU" dirty="0" err="1"/>
              <a:t>терапії</a:t>
            </a:r>
            <a:r>
              <a:rPr lang="ru-RU" dirty="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Дякую</a:t>
            </a:r>
            <a:r>
              <a:rPr lang="ru-RU" dirty="0" smtClean="0"/>
              <a:t> за </a:t>
            </a:r>
            <a:r>
              <a:rPr lang="ru-RU" dirty="0" err="1" smtClean="0"/>
              <a:t>увагу</a:t>
            </a:r>
            <a:endParaRPr lang="ru-RU" dirty="0"/>
          </a:p>
        </p:txBody>
      </p:sp>
      <p:pic>
        <p:nvPicPr>
          <p:cNvPr id="26626" name="Picture 2" descr="Ліки і отрути - суть одна й та сама, все залежить від дози&quot;: ким насправді  був таємничий Парацельс - ЗНАЙ ЮА"/>
          <p:cNvPicPr>
            <a:picLocks noChangeAspect="1" noChangeArrowheads="1"/>
          </p:cNvPicPr>
          <p:nvPr/>
        </p:nvPicPr>
        <p:blipFill>
          <a:blip r:embed="rId2" cstate="print"/>
          <a:srcRect/>
          <a:stretch>
            <a:fillRect/>
          </a:stretch>
        </p:blipFill>
        <p:spPr bwMode="auto">
          <a:xfrm>
            <a:off x="2267744" y="1340768"/>
            <a:ext cx="4392488" cy="446449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rtl="0">
              <a:spcBef>
                <a:spcPct val="0"/>
              </a:spcBef>
            </a:pPr>
            <a:r>
              <a:rPr lang="uk-UA" b="1" dirty="0"/>
              <a:t>ІСТОРІЯ РОЗВИТКУ ТОКСИКОЛОГІЇ ЯК НАУКИ</a:t>
            </a:r>
            <a:r>
              <a:rPr lang="ru-RU" b="1" dirty="0"/>
              <a:t/>
            </a:r>
            <a:br>
              <a:rPr lang="ru-RU" b="1" dirty="0"/>
            </a:br>
            <a:endParaRPr lang="ru-RU" dirty="0"/>
          </a:p>
        </p:txBody>
      </p:sp>
      <p:sp>
        <p:nvSpPr>
          <p:cNvPr id="3" name="Содержимое 2"/>
          <p:cNvSpPr>
            <a:spLocks noGrp="1"/>
          </p:cNvSpPr>
          <p:nvPr>
            <p:ph idx="1"/>
          </p:nvPr>
        </p:nvSpPr>
        <p:spPr>
          <a:xfrm>
            <a:off x="467544" y="836712"/>
            <a:ext cx="8229600" cy="4525963"/>
          </a:xfrm>
        </p:spPr>
        <p:txBody>
          <a:bodyPr>
            <a:normAutofit fontScale="25000" lnSpcReduction="20000"/>
          </a:bodyPr>
          <a:lstStyle/>
          <a:p>
            <a:r>
              <a:rPr lang="uk-UA" sz="4800" dirty="0" smtClean="0"/>
              <a:t>Історія розвитку токсикології як науки невід’ємно пов’язана із розвитком фармакології, часткою якої токсикологія була до початку ХХ сторіччя.</a:t>
            </a:r>
            <a:endParaRPr lang="ru-RU" sz="4800" dirty="0" smtClean="0"/>
          </a:p>
          <a:p>
            <a:r>
              <a:rPr lang="uk-UA" sz="4800" dirty="0" smtClean="0"/>
              <a:t>Перші відомості про отрути зустрічаються у роботах Платона, Плінія Старшого, </a:t>
            </a:r>
            <a:r>
              <a:rPr lang="uk-UA" sz="4800" dirty="0" err="1" smtClean="0"/>
              <a:t>Діоскорида</a:t>
            </a:r>
            <a:r>
              <a:rPr lang="uk-UA" sz="4800" dirty="0" smtClean="0"/>
              <a:t>, </a:t>
            </a:r>
            <a:r>
              <a:rPr lang="uk-UA" sz="4800" dirty="0" err="1" smtClean="0"/>
              <a:t>Галена</a:t>
            </a:r>
            <a:r>
              <a:rPr lang="uk-UA" sz="4800" dirty="0" smtClean="0"/>
              <a:t>. Великий внесок у розвиток токсикології в середині сторіччя зробив </a:t>
            </a:r>
            <a:r>
              <a:rPr lang="uk-UA" sz="4800" dirty="0" err="1" smtClean="0"/>
              <a:t>Парацельс</a:t>
            </a:r>
            <a:r>
              <a:rPr lang="uk-UA" sz="4800" dirty="0" smtClean="0"/>
              <a:t> та інші </a:t>
            </a:r>
            <a:r>
              <a:rPr lang="uk-UA" sz="4800" dirty="0" err="1" smtClean="0"/>
              <a:t>вчені-</a:t>
            </a:r>
            <a:r>
              <a:rPr lang="uk-UA" sz="4800" dirty="0" smtClean="0"/>
              <a:t> </a:t>
            </a:r>
            <a:r>
              <a:rPr lang="uk-UA" sz="4800" dirty="0" err="1" smtClean="0"/>
              <a:t>ятрохіміки</a:t>
            </a:r>
            <a:r>
              <a:rPr lang="uk-UA" sz="4800" dirty="0" smtClean="0"/>
              <a:t>.</a:t>
            </a:r>
            <a:endParaRPr lang="ru-RU" sz="4800" dirty="0" smtClean="0"/>
          </a:p>
          <a:p>
            <a:r>
              <a:rPr lang="uk-UA" sz="4800" dirty="0" smtClean="0"/>
              <a:t>У ХУІІІ сторіччі були видані роботи І. </a:t>
            </a:r>
            <a:r>
              <a:rPr lang="uk-UA" sz="4800" dirty="0" err="1" smtClean="0"/>
              <a:t>Планке</a:t>
            </a:r>
            <a:r>
              <a:rPr lang="uk-UA" sz="4800" dirty="0" smtClean="0"/>
              <a:t> (1775) </a:t>
            </a:r>
            <a:r>
              <a:rPr lang="uk-UA" sz="4800" dirty="0" err="1" smtClean="0"/>
              <a:t>“Токсикологія</a:t>
            </a:r>
            <a:r>
              <a:rPr lang="uk-UA" sz="4800" dirty="0" smtClean="0"/>
              <a:t> або наука про отрути та </a:t>
            </a:r>
            <a:r>
              <a:rPr lang="uk-UA" sz="4800" dirty="0" err="1" smtClean="0"/>
              <a:t>протиотрути”</a:t>
            </a:r>
            <a:r>
              <a:rPr lang="uk-UA" sz="4800" dirty="0" smtClean="0"/>
              <a:t> та </a:t>
            </a:r>
            <a:r>
              <a:rPr lang="uk-UA" sz="4800" dirty="0" err="1" smtClean="0"/>
              <a:t>“Елементи</a:t>
            </a:r>
            <a:r>
              <a:rPr lang="uk-UA" sz="4800" dirty="0" smtClean="0"/>
              <a:t> судової медицини в </a:t>
            </a:r>
            <a:r>
              <a:rPr lang="uk-UA" sz="4800" dirty="0" err="1" smtClean="0"/>
              <a:t>хірургії”</a:t>
            </a:r>
            <a:r>
              <a:rPr lang="uk-UA" sz="4800" dirty="0" smtClean="0"/>
              <a:t> (1781). Російською мовою вони були перекладені тільки у 1799 році та протягом наступних  30  років були єдиним посібником для студентів та лікарів.</a:t>
            </a:r>
            <a:endParaRPr lang="ru-RU" sz="4800" dirty="0" smtClean="0"/>
          </a:p>
          <a:p>
            <a:r>
              <a:rPr lang="uk-UA" sz="4800" dirty="0" smtClean="0"/>
              <a:t>Як </a:t>
            </a:r>
            <a:r>
              <a:rPr lang="uk-UA" sz="4800" u="sng" dirty="0" err="1" smtClean="0"/>
              <a:t>медико-біологічна</a:t>
            </a:r>
            <a:r>
              <a:rPr lang="uk-UA" sz="4800" u="sng" dirty="0" smtClean="0"/>
              <a:t> наука</a:t>
            </a:r>
            <a:r>
              <a:rPr lang="uk-UA" sz="4800" dirty="0" smtClean="0"/>
              <a:t> токсикологія почала формуватись у першій половині ХІХ сторіччя. У 1818 році вийшло перше видання з судової токсикології (</a:t>
            </a:r>
            <a:r>
              <a:rPr lang="uk-UA" sz="4800" dirty="0" err="1" smtClean="0"/>
              <a:t>Орфіл</a:t>
            </a:r>
            <a:r>
              <a:rPr lang="uk-UA" sz="4800" dirty="0" smtClean="0"/>
              <a:t>). У ньому були сформульовані задачі та принципи токсикології як науки про отрути та їх дія на організм людини.</a:t>
            </a:r>
            <a:endParaRPr lang="ru-RU" sz="4800" dirty="0" smtClean="0"/>
          </a:p>
          <a:p>
            <a:r>
              <a:rPr lang="uk-UA" sz="4800" dirty="0" smtClean="0"/>
              <a:t>Розвитку </a:t>
            </a:r>
            <a:r>
              <a:rPr lang="uk-UA" sz="4800" u="sng" dirty="0" smtClean="0"/>
              <a:t>токсикології як експериментальної науки</a:t>
            </a:r>
            <a:r>
              <a:rPr lang="uk-UA" sz="4800" dirty="0" smtClean="0"/>
              <a:t> сприяли роботи </a:t>
            </a:r>
            <a:r>
              <a:rPr lang="uk-UA" sz="4800" dirty="0" err="1" smtClean="0"/>
              <a:t>Бернара</a:t>
            </a:r>
            <a:r>
              <a:rPr lang="uk-UA" sz="4800" dirty="0" smtClean="0"/>
              <a:t>, </a:t>
            </a:r>
            <a:r>
              <a:rPr lang="uk-UA" sz="4800" dirty="0" err="1" smtClean="0"/>
              <a:t>Рабюто</a:t>
            </a:r>
            <a:r>
              <a:rPr lang="uk-UA" sz="4800" dirty="0" smtClean="0"/>
              <a:t>, Германа, </a:t>
            </a:r>
            <a:r>
              <a:rPr lang="uk-UA" sz="4800" dirty="0" err="1" smtClean="0"/>
              <a:t>Гузельмана</a:t>
            </a:r>
            <a:r>
              <a:rPr lang="uk-UA" sz="4800" dirty="0" smtClean="0"/>
              <a:t>, </a:t>
            </a:r>
            <a:r>
              <a:rPr lang="uk-UA" sz="4800" dirty="0" err="1" smtClean="0"/>
              <a:t>Тейлора</a:t>
            </a:r>
            <a:r>
              <a:rPr lang="uk-UA" sz="4800" dirty="0" smtClean="0"/>
              <a:t>. Ними були розроблені засоби фізіологічного аналізу дії на організм тварин деяких нейротропних </a:t>
            </a:r>
            <a:r>
              <a:rPr lang="uk-UA" sz="4800" dirty="0" err="1" smtClean="0"/>
              <a:t>отрут</a:t>
            </a:r>
            <a:r>
              <a:rPr lang="uk-UA" sz="4800" dirty="0" smtClean="0"/>
              <a:t>.</a:t>
            </a:r>
            <a:endParaRPr lang="ru-RU" sz="4800" dirty="0" smtClean="0"/>
          </a:p>
          <a:p>
            <a:r>
              <a:rPr lang="uk-UA" sz="4800" dirty="0" smtClean="0"/>
              <a:t>Експериментальна токсикологія у Росії почала свій розвиток з другої половини ХІХ сторіччя, в той самий час були організовані перші токсикологічні лабораторії: Пелікана у Петербурзі та </a:t>
            </a:r>
            <a:r>
              <a:rPr lang="uk-UA" sz="4800" dirty="0" err="1" smtClean="0"/>
              <a:t>Блосфельда</a:t>
            </a:r>
            <a:r>
              <a:rPr lang="uk-UA" sz="4800" dirty="0" smtClean="0"/>
              <a:t> – у Казані.</a:t>
            </a:r>
            <a:endParaRPr lang="ru-RU" sz="4800" dirty="0" smtClean="0"/>
          </a:p>
          <a:p>
            <a:r>
              <a:rPr lang="uk-UA" sz="4800" dirty="0" smtClean="0"/>
              <a:t>Патогенез інтоксикації вивчали І.М. </a:t>
            </a:r>
            <a:r>
              <a:rPr lang="uk-UA" sz="4800" dirty="0" err="1" smtClean="0"/>
              <a:t>Сеченов</a:t>
            </a:r>
            <a:r>
              <a:rPr lang="uk-UA" sz="4800" dirty="0" smtClean="0"/>
              <a:t>, С.П. Боткін, В.В. </a:t>
            </a:r>
            <a:r>
              <a:rPr lang="uk-UA" sz="4800" dirty="0" err="1" smtClean="0"/>
              <a:t>Пашутін</a:t>
            </a:r>
            <a:r>
              <a:rPr lang="uk-UA" sz="4800" dirty="0" smtClean="0"/>
              <a:t>, М.П. </a:t>
            </a:r>
            <a:r>
              <a:rPr lang="uk-UA" sz="4800" dirty="0" err="1" smtClean="0"/>
              <a:t>Кравков</a:t>
            </a:r>
            <a:r>
              <a:rPr lang="uk-UA" sz="4800" dirty="0" smtClean="0"/>
              <a:t>. У цей самий час поширюються роботи щодо створення теоретичних основ токсикології: це роботи С.В. Анічкова, Ю.В. Другова, В.М. Карасика, М.В. Лазарева, М.С. </a:t>
            </a:r>
            <a:r>
              <a:rPr lang="uk-UA" sz="4800" dirty="0" err="1" smtClean="0"/>
              <a:t>Правдіна</a:t>
            </a:r>
            <a:r>
              <a:rPr lang="uk-UA" sz="4800" dirty="0" smtClean="0"/>
              <a:t>, О.О. </a:t>
            </a:r>
            <a:r>
              <a:rPr lang="uk-UA" sz="4800" dirty="0" err="1" smtClean="0"/>
              <a:t>Ліхачова</a:t>
            </a:r>
            <a:r>
              <a:rPr lang="uk-UA" sz="4800" dirty="0" smtClean="0"/>
              <a:t>, М.М. Савицького, О.І. Черкеса.</a:t>
            </a:r>
            <a:endParaRPr lang="ru-RU" sz="4800" dirty="0" smtClean="0"/>
          </a:p>
          <a:p>
            <a:r>
              <a:rPr lang="uk-UA" sz="4800" dirty="0" smtClean="0"/>
              <a:t>З другої половини ХХ сторіччя у зв’язку зі з’явленням великої кількості нових хімічних сполук, які підлягали токсикологічному вивченню, спостерігається інтенсивний розвиток токсикології, при цьому паралельно розвиваються такі дисципліни, як біохімія, фармакологія. Під їх впливом стало можливим вивчення тонких механізмів взаємодії хімічних сполук з рецепторами, ферментами, плазматичними мембранами та іншими компонентами біологічних систем.</a:t>
            </a:r>
            <a:endParaRPr lang="ru-RU" sz="4800" dirty="0" smtClean="0"/>
          </a:p>
          <a:p>
            <a:r>
              <a:rPr lang="uk-UA" sz="4800" dirty="0" smtClean="0"/>
              <a:t>Дослідження у галузі </a:t>
            </a:r>
            <a:r>
              <a:rPr lang="uk-UA" sz="4800" u="sng" dirty="0" smtClean="0"/>
              <a:t>загальної токсикології</a:t>
            </a:r>
            <a:r>
              <a:rPr lang="uk-UA" sz="4800" dirty="0" smtClean="0"/>
              <a:t> дозволили встановити закономірності , які визначають умови розвитку інтоксикацій:</a:t>
            </a:r>
            <a:endParaRPr lang="ru-RU" sz="4800" dirty="0" smtClean="0"/>
          </a:p>
          <a:p>
            <a:pPr lvl="0"/>
            <a:r>
              <a:rPr lang="uk-UA" sz="4800" dirty="0" smtClean="0"/>
              <a:t>особливості транспорту та метаболізму хімічних речовин в організмі (елементи </a:t>
            </a:r>
            <a:r>
              <a:rPr lang="uk-UA" sz="4800" dirty="0" err="1" smtClean="0"/>
              <a:t>токсикокінетики</a:t>
            </a:r>
            <a:r>
              <a:rPr lang="uk-UA" sz="4800" dirty="0" smtClean="0"/>
              <a:t>);</a:t>
            </a:r>
            <a:endParaRPr lang="ru-RU" sz="4800" dirty="0" smtClean="0"/>
          </a:p>
          <a:p>
            <a:pPr lvl="0"/>
            <a:r>
              <a:rPr lang="uk-UA" sz="4800" dirty="0" smtClean="0"/>
              <a:t>молекулярні механізми фізіологічних реакцій (молекулярна токсикологія);</a:t>
            </a:r>
            <a:endParaRPr lang="ru-RU" sz="4800" dirty="0" smtClean="0"/>
          </a:p>
          <a:p>
            <a:pPr lvl="0"/>
            <a:r>
              <a:rPr lang="uk-UA" sz="4800" dirty="0" smtClean="0"/>
              <a:t>залежність токсичного ефекту від величини дози (кількісна токсикологія);</a:t>
            </a:r>
            <a:endParaRPr lang="ru-RU" sz="4800" dirty="0" smtClean="0"/>
          </a:p>
          <a:p>
            <a:pPr lvl="0"/>
            <a:r>
              <a:rPr lang="uk-UA" sz="4800" dirty="0" smtClean="0"/>
              <a:t>хімічна будова та фізико-хімічні властивості токсичних сполук;</a:t>
            </a:r>
            <a:endParaRPr lang="ru-RU" sz="4800" dirty="0" smtClean="0"/>
          </a:p>
          <a:p>
            <a:pPr lvl="0"/>
            <a:r>
              <a:rPr lang="uk-UA" sz="4800" dirty="0" smtClean="0"/>
              <a:t>стан організму;</a:t>
            </a:r>
            <a:endParaRPr lang="ru-RU" sz="4800" dirty="0" smtClean="0"/>
          </a:p>
          <a:p>
            <a:pPr lvl="0"/>
            <a:r>
              <a:rPr lang="uk-UA" sz="4800" dirty="0" smtClean="0"/>
              <a:t>вид тварини;</a:t>
            </a:r>
            <a:endParaRPr lang="ru-RU" sz="4800" dirty="0" smtClean="0"/>
          </a:p>
          <a:p>
            <a:pPr lvl="0"/>
            <a:r>
              <a:rPr lang="uk-UA" sz="4800" dirty="0" smtClean="0"/>
              <a:t>стать;</a:t>
            </a:r>
            <a:endParaRPr lang="ru-RU" sz="4800" dirty="0" smtClean="0"/>
          </a:p>
          <a:p>
            <a:pPr lvl="0"/>
            <a:r>
              <a:rPr lang="uk-UA" sz="4800" dirty="0" smtClean="0"/>
              <a:t>вік;</a:t>
            </a:r>
            <a:endParaRPr lang="ru-RU" sz="4800" dirty="0" smtClean="0"/>
          </a:p>
          <a:p>
            <a:pPr lvl="0"/>
            <a:r>
              <a:rPr lang="uk-UA" sz="4800" dirty="0" smtClean="0"/>
              <a:t>індивідуальна чутливість та інші.</a:t>
            </a:r>
            <a:endParaRPr lang="ru-RU" sz="4800" dirty="0" smtClean="0"/>
          </a:p>
          <a:p>
            <a:r>
              <a:rPr lang="uk-UA" sz="4800" dirty="0" smtClean="0"/>
              <a:t>У той самий час, у другій половині ХХ сторіччя подальший розвиток отримали </a:t>
            </a:r>
            <a:r>
              <a:rPr lang="uk-UA" sz="4800" u="sng" dirty="0" smtClean="0"/>
              <a:t>клінічна, профілактична та промислова</a:t>
            </a:r>
            <a:r>
              <a:rPr lang="uk-UA" sz="4800" dirty="0" smtClean="0"/>
              <a:t> </a:t>
            </a:r>
            <a:r>
              <a:rPr lang="uk-UA" sz="4800" u="sng" dirty="0" smtClean="0"/>
              <a:t>токсикологія</a:t>
            </a:r>
            <a:r>
              <a:rPr lang="uk-UA" sz="4800" dirty="0" smtClean="0"/>
              <a:t>. Основи останньої були закладені у другій половині ХІХ сторіччя  роботами К. </a:t>
            </a:r>
            <a:r>
              <a:rPr lang="uk-UA" sz="4800" dirty="0" err="1" smtClean="0"/>
              <a:t>Лемана</a:t>
            </a:r>
            <a:r>
              <a:rPr lang="uk-UA" sz="4800" dirty="0" smtClean="0"/>
              <a:t>, які  були  присвячені  вивченню дії промислових </a:t>
            </a:r>
            <a:r>
              <a:rPr lang="uk-UA" sz="4800" dirty="0" err="1" smtClean="0"/>
              <a:t>отрут</a:t>
            </a:r>
            <a:r>
              <a:rPr lang="uk-UA" sz="4800" dirty="0" smtClean="0"/>
              <a:t> на організм експериментальних тварин.</a:t>
            </a:r>
            <a:endParaRPr lang="ru-RU" sz="4800"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229600" cy="4525963"/>
          </a:xfrm>
        </p:spPr>
        <p:txBody>
          <a:bodyPr>
            <a:normAutofit fontScale="25000" lnSpcReduction="20000"/>
          </a:bodyPr>
          <a:lstStyle/>
          <a:p>
            <a:r>
              <a:rPr lang="uk-UA" sz="6400" dirty="0" smtClean="0"/>
              <a:t>У зв’язку з цим необхідно виділити </a:t>
            </a:r>
            <a:r>
              <a:rPr lang="uk-UA" sz="6400" b="1" i="1" dirty="0" smtClean="0"/>
              <a:t>чотири етапи розвитку токсикології </a:t>
            </a:r>
            <a:r>
              <a:rPr lang="uk-UA" sz="6400" dirty="0" smtClean="0"/>
              <a:t>як науки:</a:t>
            </a:r>
            <a:endParaRPr lang="ru-RU" sz="6400" dirty="0" smtClean="0"/>
          </a:p>
          <a:p>
            <a:r>
              <a:rPr lang="uk-UA" sz="6400" u="sng" dirty="0" smtClean="0"/>
              <a:t>20-30-ті роки ХХ сторіччя</a:t>
            </a:r>
            <a:r>
              <a:rPr lang="uk-UA" sz="6400" dirty="0" smtClean="0"/>
              <a:t> – проводиться накопичення та узагальнення даних з метою обґрунтування ГДК (гранично допустима концентрація). Були отримані важливі теоретичні розробки в галузі промислової токсикології, розроблені нові методи досліджень, засновані принципи </a:t>
            </a:r>
            <a:r>
              <a:rPr lang="uk-UA" sz="6400" u="sng" dirty="0" err="1" smtClean="0"/>
              <a:t>токсикометрії</a:t>
            </a:r>
            <a:r>
              <a:rPr lang="uk-UA" sz="6400" dirty="0" smtClean="0"/>
              <a:t> - це сукупність методів кількісної оцінки токсичності та ступеня небезпеки </a:t>
            </a:r>
            <a:r>
              <a:rPr lang="uk-UA" sz="6400" dirty="0" err="1" smtClean="0"/>
              <a:t>отрут</a:t>
            </a:r>
            <a:r>
              <a:rPr lang="uk-UA" sz="6400" dirty="0" smtClean="0"/>
              <a:t>,</a:t>
            </a:r>
            <a:r>
              <a:rPr lang="uk-UA" sz="6400" dirty="0" smtClean="0"/>
              <a:t> нормування рівнів промислових </a:t>
            </a:r>
            <a:r>
              <a:rPr lang="uk-UA" sz="6400" dirty="0" err="1" smtClean="0"/>
              <a:t>отрут</a:t>
            </a:r>
            <a:r>
              <a:rPr lang="uk-UA" sz="6400" dirty="0" smtClean="0"/>
              <a:t> у повітрі робочої зони (ГДК </a:t>
            </a:r>
            <a:r>
              <a:rPr lang="uk-UA" sz="6400" dirty="0" err="1" smtClean="0"/>
              <a:t>р.з</a:t>
            </a:r>
            <a:r>
              <a:rPr lang="uk-UA" sz="6400" dirty="0" smtClean="0"/>
              <a:t>.) та на шкірі (гранично допустимий рівень забруднення).</a:t>
            </a:r>
            <a:endParaRPr lang="ru-RU" sz="6400" dirty="0" smtClean="0"/>
          </a:p>
          <a:p>
            <a:r>
              <a:rPr lang="uk-UA" sz="6400" dirty="0" smtClean="0"/>
              <a:t>Гігієнічне нормування промислових </a:t>
            </a:r>
            <a:r>
              <a:rPr lang="uk-UA" sz="6400" dirty="0" err="1" smtClean="0"/>
              <a:t>отрут</a:t>
            </a:r>
            <a:r>
              <a:rPr lang="uk-UA" sz="6400" dirty="0" smtClean="0"/>
              <a:t> дозволило М.С. </a:t>
            </a:r>
            <a:r>
              <a:rPr lang="uk-UA" sz="6400" dirty="0" err="1" smtClean="0"/>
              <a:t>Правдіну</a:t>
            </a:r>
            <a:r>
              <a:rPr lang="uk-UA" sz="6400" dirty="0" smtClean="0"/>
              <a:t> сформулювати поняття </a:t>
            </a:r>
            <a:r>
              <a:rPr lang="uk-UA" sz="6400" u="sng" dirty="0" err="1" smtClean="0"/>
              <a:t>“поріг</a:t>
            </a:r>
            <a:r>
              <a:rPr lang="uk-UA" sz="6400" u="sng" dirty="0" smtClean="0"/>
              <a:t> токсичної </a:t>
            </a:r>
            <a:r>
              <a:rPr lang="uk-UA" sz="6400" u="sng" dirty="0" err="1" smtClean="0"/>
              <a:t>дії”</a:t>
            </a:r>
            <a:r>
              <a:rPr lang="uk-UA" sz="6400" dirty="0" smtClean="0"/>
              <a:t> (поріг гострої дії), що мало рішуче значення для встановлення значень ГДК.</a:t>
            </a:r>
            <a:endParaRPr lang="ru-RU" sz="6400" dirty="0" smtClean="0"/>
          </a:p>
          <a:p>
            <a:r>
              <a:rPr lang="uk-UA" sz="6400" dirty="0" smtClean="0"/>
              <a:t>У 1938 році у книзі М.В. Лазарева </a:t>
            </a:r>
            <a:r>
              <a:rPr lang="uk-UA" sz="6400" dirty="0" err="1" smtClean="0"/>
              <a:t>“Основи</a:t>
            </a:r>
            <a:r>
              <a:rPr lang="uk-UA" sz="6400" dirty="0" smtClean="0"/>
              <a:t> промислової </a:t>
            </a:r>
            <a:r>
              <a:rPr lang="uk-UA" sz="6400" dirty="0" err="1" smtClean="0"/>
              <a:t>токсикології”</a:t>
            </a:r>
            <a:r>
              <a:rPr lang="uk-UA" sz="6400" dirty="0" smtClean="0"/>
              <a:t> вперше були сформульовані теоретичні та експериментальні основи гігієнічного нормування, розрахункові та експериментальні методи визначення ГДК.</a:t>
            </a:r>
            <a:endParaRPr lang="ru-RU" sz="6400" dirty="0" smtClean="0"/>
          </a:p>
          <a:p>
            <a:pPr lvl="0"/>
            <a:r>
              <a:rPr lang="uk-UA" sz="6400" u="sng" dirty="0" smtClean="0"/>
              <a:t>40-50-ті роки ХХ сторіччя</a:t>
            </a:r>
            <a:r>
              <a:rPr lang="uk-UA" sz="6400" dirty="0" smtClean="0"/>
              <a:t> – накопичення експериментальних даних щодо визначення токсичної дії промислових </a:t>
            </a:r>
            <a:r>
              <a:rPr lang="uk-UA" sz="6400" dirty="0" err="1" smtClean="0"/>
              <a:t>отрут</a:t>
            </a:r>
            <a:r>
              <a:rPr lang="uk-UA" sz="6400" dirty="0" smtClean="0"/>
              <a:t>.</a:t>
            </a:r>
            <a:endParaRPr lang="ru-RU" sz="6400" dirty="0" smtClean="0"/>
          </a:p>
          <a:p>
            <a:pPr lvl="0"/>
            <a:r>
              <a:rPr lang="uk-UA" sz="6400" u="sng" dirty="0" smtClean="0"/>
              <a:t>60-90-ті роки ХХ сторіччя</a:t>
            </a:r>
            <a:r>
              <a:rPr lang="uk-UA" sz="6400" dirty="0" smtClean="0"/>
              <a:t> – теоретичне узагальнення накопиченого експериментального матеріалу, здійснення розробки теорії гігієнічного нормування хімічних сполук у повітрі робочої зони.</a:t>
            </a:r>
            <a:endParaRPr lang="ru-RU" sz="6400" dirty="0" smtClean="0"/>
          </a:p>
          <a:p>
            <a:pPr lvl="0"/>
            <a:r>
              <a:rPr lang="uk-UA" sz="6400" u="sng" dirty="0" smtClean="0"/>
              <a:t>Кінець ХХ сторіччя та до цього часу</a:t>
            </a:r>
            <a:r>
              <a:rPr lang="uk-UA" sz="6400" dirty="0" smtClean="0"/>
              <a:t> – введення поняття </a:t>
            </a:r>
            <a:r>
              <a:rPr lang="uk-UA" sz="6400" dirty="0" err="1" smtClean="0"/>
              <a:t>“екологічна</a:t>
            </a:r>
            <a:r>
              <a:rPr lang="uk-UA" sz="6400" dirty="0" smtClean="0"/>
              <a:t> </a:t>
            </a:r>
            <a:r>
              <a:rPr lang="uk-UA" sz="6400" dirty="0" err="1" smtClean="0"/>
              <a:t>токсикологія”</a:t>
            </a:r>
            <a:r>
              <a:rPr lang="uk-UA" sz="6400" dirty="0" smtClean="0"/>
              <a:t>, становлення екологічної токсикології як науки, задачі, об’єкти та рівні досліджень якої визначають її тісний зв’язок з такими науками, як екологія, біологія, гідробіологія, біофізика, біохімія, мікробіологія, цитологія, гістологія, фізіологія, генетика, ембріологія, фізика, хімія, математика та кібернетика (складання моделей та прогнозів).</a:t>
            </a:r>
            <a:endParaRPr lang="ru-RU" sz="6400" dirty="0" smtClean="0"/>
          </a:p>
          <a:p>
            <a:r>
              <a:rPr lang="uk-UA" sz="6400" dirty="0" smtClean="0"/>
              <a:t>Розвиток токсикології здійснюється у тісному зв’язку з такими науками, як біохімія, фізіологія, морфологія, фармакологія, загальна патологія, імунологія.</a:t>
            </a:r>
            <a:endParaRPr lang="ru-RU" sz="6400" dirty="0" smtClean="0"/>
          </a:p>
          <a:p>
            <a:r>
              <a:rPr lang="uk-UA" sz="6400" dirty="0" smtClean="0"/>
              <a:t>Крім того, у токсикології використовуються методи, які дозволяють відновлювати в експерименті реальні умови інгаляційного, </a:t>
            </a:r>
            <a:r>
              <a:rPr lang="uk-UA" sz="6400" dirty="0" err="1" smtClean="0"/>
              <a:t>шкіро-резорбтивного</a:t>
            </a:r>
            <a:r>
              <a:rPr lang="uk-UA" sz="6400" dirty="0" smtClean="0"/>
              <a:t> та перорального отруєнь.</a:t>
            </a:r>
            <a:endParaRPr lang="ru-RU" sz="6400" dirty="0" smtClean="0"/>
          </a:p>
          <a:p>
            <a:pPr lvl="0"/>
            <a:endParaRPr lang="ru-RU" sz="6400" dirty="0" smtClean="0"/>
          </a:p>
          <a:p>
            <a:r>
              <a:rPr lang="uk-UA" dirty="0" smtClean="0"/>
              <a:t/>
            </a:r>
            <a:br>
              <a:rPr lang="uk-UA"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188640"/>
            <a:ext cx="8229600" cy="4525963"/>
          </a:xfrm>
        </p:spPr>
        <p:txBody>
          <a:bodyPr>
            <a:normAutofit fontScale="62500" lnSpcReduction="20000"/>
          </a:bodyPr>
          <a:lstStyle/>
          <a:p>
            <a:pPr algn="just"/>
            <a:endParaRPr lang="ru-RU" dirty="0">
              <a:latin typeface="Times New Roman" pitchFamily="18" charset="0"/>
              <a:cs typeface="Times New Roman" pitchFamily="18" charset="0"/>
            </a:endParaRPr>
          </a:p>
          <a:p>
            <a:pPr algn="just"/>
            <a:r>
              <a:rPr lang="ru-RU" b="1" dirty="0">
                <a:latin typeface="Times New Roman" pitchFamily="18" charset="0"/>
                <a:cs typeface="Times New Roman" pitchFamily="18" charset="0"/>
              </a:rPr>
              <a:t> </a:t>
            </a:r>
            <a:r>
              <a:rPr lang="ru-RU" b="1" dirty="0" err="1" smtClean="0">
                <a:latin typeface="Times New Roman" pitchFamily="18" charset="0"/>
                <a:cs typeface="Times New Roman" pitchFamily="18" charset="0"/>
              </a:rPr>
              <a:t>Токсикологія</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область </a:t>
            </a:r>
            <a:r>
              <a:rPr lang="ru-RU" dirty="0" err="1">
                <a:latin typeface="Times New Roman" pitchFamily="18" charset="0"/>
                <a:cs typeface="Times New Roman" pitchFamily="18" charset="0"/>
              </a:rPr>
              <a:t>медицини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вивчає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фізичні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хімічні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властивості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отруйних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речовин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механізми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впливу</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живі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організми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ознаки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отруєнь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дістає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вишукує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кошти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профілактики</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лікування</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токсичної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дії</a:t>
            </a:r>
            <a:r>
              <a:rPr lang="ru-RU" dirty="0">
                <a:latin typeface="Times New Roman" pitchFamily="18" charset="0"/>
                <a:cs typeface="Times New Roman" pitchFamily="18" charset="0"/>
              </a:rPr>
              <a:t> отрут. </a:t>
            </a:r>
          </a:p>
          <a:p>
            <a:pPr algn="just"/>
            <a:r>
              <a:rPr lang="ru-RU" b="1" dirty="0" err="1" smtClean="0">
                <a:latin typeface="Times New Roman" pitchFamily="18" charset="0"/>
                <a:cs typeface="Times New Roman" pitchFamily="18" charset="0"/>
              </a:rPr>
              <a:t>Токсичність</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здатність</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хімічної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речовини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шкідливий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вплив</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організми</a:t>
            </a:r>
            <a:r>
              <a:rPr lang="ru-RU" dirty="0">
                <a:latin typeface="Times New Roman" pitchFamily="18" charset="0"/>
                <a:cs typeface="Times New Roman" pitchFamily="18" charset="0"/>
              </a:rPr>
              <a:t>, яка </a:t>
            </a:r>
            <a:r>
              <a:rPr lang="ru-RU" dirty="0" err="1">
                <a:latin typeface="Times New Roman" pitchFamily="18" charset="0"/>
                <a:cs typeface="Times New Roman" pitchFamily="18" charset="0"/>
              </a:rPr>
              <a:t>проявляється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тільки</a:t>
            </a:r>
            <a:r>
              <a:rPr lang="ru-RU" dirty="0">
                <a:latin typeface="Times New Roman" pitchFamily="18" charset="0"/>
                <a:cs typeface="Times New Roman" pitchFamily="18" charset="0"/>
              </a:rPr>
              <a:t> при </a:t>
            </a:r>
            <a:r>
              <a:rPr lang="ru-RU" dirty="0" err="1">
                <a:latin typeface="Times New Roman" pitchFamily="18" charset="0"/>
                <a:cs typeface="Times New Roman" pitchFamily="18" charset="0"/>
              </a:rPr>
              <a:t>взаємодії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ними. </a:t>
            </a:r>
            <a:r>
              <a:rPr lang="ru-RU" dirty="0" err="1">
                <a:latin typeface="Times New Roman" pitchFamily="18" charset="0"/>
                <a:cs typeface="Times New Roman" pitchFamily="18" charset="0"/>
              </a:rPr>
              <a:t>Токсичність-поняття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кількісне</a:t>
            </a:r>
            <a:r>
              <a:rPr lang="ru-RU" dirty="0">
                <a:latin typeface="Times New Roman" pitchFamily="18" charset="0"/>
                <a:cs typeface="Times New Roman" pitchFamily="18" charset="0"/>
              </a:rPr>
              <a:t>, при </a:t>
            </a:r>
            <a:r>
              <a:rPr lang="ru-RU" dirty="0" err="1">
                <a:latin typeface="Times New Roman" pitchFamily="18" charset="0"/>
                <a:cs typeface="Times New Roman" pitchFamily="18" charset="0"/>
              </a:rPr>
              <a:t>цьому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вимірюванню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підлягають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біологічний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ефект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виявляється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результаті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хімічної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агресії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доза (</a:t>
            </a:r>
            <a:r>
              <a:rPr lang="ru-RU" dirty="0" err="1">
                <a:latin typeface="Times New Roman" pitchFamily="18" charset="0"/>
                <a:cs typeface="Times New Roman" pitchFamily="18" charset="0"/>
              </a:rPr>
              <a:t>концентрація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якій</a:t>
            </a:r>
            <a:r>
              <a:rPr lang="ru-RU" dirty="0">
                <a:latin typeface="Times New Roman" pitchFamily="18" charset="0"/>
                <a:cs typeface="Times New Roman" pitchFamily="18" charset="0"/>
              </a:rPr>
              <a:t> той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хімічний</a:t>
            </a:r>
            <a:r>
              <a:rPr lang="ru-RU" dirty="0">
                <a:latin typeface="Times New Roman" pitchFamily="18" charset="0"/>
                <a:cs typeface="Times New Roman" pitchFamily="18" charset="0"/>
              </a:rPr>
              <a:t> агент </a:t>
            </a:r>
            <a:r>
              <a:rPr lang="ru-RU" dirty="0" err="1">
                <a:latin typeface="Times New Roman" pitchFamily="18" charset="0"/>
                <a:cs typeface="Times New Roman" pitchFamily="18" charset="0"/>
              </a:rPr>
              <a:t>викликає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різної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вираженості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наслідки</a:t>
            </a:r>
            <a:r>
              <a:rPr lang="ru-RU" dirty="0">
                <a:latin typeface="Times New Roman" pitchFamily="18" charset="0"/>
                <a:cs typeface="Times New Roman" pitchFamily="18" charset="0"/>
              </a:rPr>
              <a:t>. </a:t>
            </a:r>
          </a:p>
          <a:p>
            <a:pPr algn="just"/>
            <a:r>
              <a:rPr lang="ru-RU" b="1" dirty="0" err="1">
                <a:latin typeface="Times New Roman" pitchFamily="18" charset="0"/>
                <a:cs typeface="Times New Roman" pitchFamily="18" charset="0"/>
              </a:rPr>
              <a:t>Отрутою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вважається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хімічна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речовина</a:t>
            </a:r>
            <a:r>
              <a:rPr lang="ru-RU" dirty="0">
                <a:latin typeface="Times New Roman" pitchFamily="18" charset="0"/>
                <a:cs typeface="Times New Roman" pitchFamily="18" charset="0"/>
              </a:rPr>
              <a:t>, яка при </a:t>
            </a:r>
            <a:r>
              <a:rPr lang="ru-RU" dirty="0" err="1">
                <a:latin typeface="Times New Roman" pitchFamily="18" charset="0"/>
                <a:cs typeface="Times New Roman" pitchFamily="18" charset="0"/>
              </a:rPr>
              <a:t>зіткненні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організмом</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певних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умовах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середовища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проживання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кількості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здатна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чинити</a:t>
            </a:r>
            <a:r>
              <a:rPr lang="ru-RU" dirty="0">
                <a:latin typeface="Times New Roman" pitchFamily="18" charset="0"/>
                <a:cs typeface="Times New Roman" pitchFamily="18" charset="0"/>
              </a:rPr>
              <a:t> на них </a:t>
            </a:r>
            <a:r>
              <a:rPr lang="ru-RU" dirty="0" err="1">
                <a:latin typeface="Times New Roman" pitchFamily="18" charset="0"/>
                <a:cs typeface="Times New Roman" pitchFamily="18" charset="0"/>
              </a:rPr>
              <a:t>шкідливий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вплив</a:t>
            </a:r>
            <a:r>
              <a:rPr lang="ru-RU" dirty="0">
                <a:latin typeface="Times New Roman" pitchFamily="18" charset="0"/>
                <a:cs typeface="Times New Roman" pitchFamily="18" charset="0"/>
              </a:rPr>
              <a:t> (аж до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загибелі</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сучасній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літературі</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синонім</a:t>
            </a:r>
            <a:r>
              <a:rPr lang="ru-RU" dirty="0">
                <a:latin typeface="Times New Roman" pitchFamily="18" charset="0"/>
                <a:cs typeface="Times New Roman" pitchFamily="18" charset="0"/>
              </a:rPr>
              <a:t> слова часто </a:t>
            </a:r>
            <a:r>
              <a:rPr lang="ru-RU" dirty="0" err="1">
                <a:latin typeface="Times New Roman" pitchFamily="18" charset="0"/>
                <a:cs typeface="Times New Roman" pitchFamily="18" charset="0"/>
              </a:rPr>
              <a:t>використовують</a:t>
            </a:r>
            <a:r>
              <a:rPr lang="ru-RU" dirty="0">
                <a:latin typeface="Times New Roman" pitchFamily="18" charset="0"/>
                <a:cs typeface="Times New Roman" pitchFamily="18" charset="0"/>
              </a:rPr>
              <a:t> слова: </a:t>
            </a:r>
            <a:r>
              <a:rPr lang="ru-RU" dirty="0" err="1">
                <a:latin typeface="Times New Roman" pitchFamily="18" charset="0"/>
                <a:cs typeface="Times New Roman" pitchFamily="18" charset="0"/>
              </a:rPr>
              <a:t>ксенобіотики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токсикант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біотоксикант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екотоксиканти</a:t>
            </a:r>
            <a:r>
              <a:rPr lang="ru-RU" dirty="0">
                <a:latin typeface="Times New Roman" pitchFamily="18" charset="0"/>
                <a:cs typeface="Times New Roman" pitchFamily="18" charset="0"/>
              </a:rPr>
              <a:t>. </a:t>
            </a:r>
          </a:p>
        </p:txBody>
      </p:sp>
      <p:sp>
        <p:nvSpPr>
          <p:cNvPr id="17410" name="AutoShape 2" descr="Лікар розповіла про отрути, що споживають українці із сурогатним алкоголем  – новини на УНН | 3 березня 2017, 14:0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2" name="AutoShape 4" descr="Сфери використання різних отрут з хорошими намірам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4" name="AutoShape 6" descr="Сфери використання різних отрут з хорошими намірам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7416" name="Picture 8" descr="Символы опасности — Википедия"/>
          <p:cNvPicPr>
            <a:picLocks noChangeAspect="1" noChangeArrowheads="1"/>
          </p:cNvPicPr>
          <p:nvPr/>
        </p:nvPicPr>
        <p:blipFill>
          <a:blip r:embed="rId2" cstate="print"/>
          <a:srcRect/>
          <a:stretch>
            <a:fillRect/>
          </a:stretch>
        </p:blipFill>
        <p:spPr bwMode="auto">
          <a:xfrm>
            <a:off x="6444208" y="4293096"/>
            <a:ext cx="2436212" cy="2340794"/>
          </a:xfrm>
          <a:prstGeom prst="rect">
            <a:avLst/>
          </a:prstGeom>
          <a:noFill/>
        </p:spPr>
      </p:pic>
      <p:pic>
        <p:nvPicPr>
          <p:cNvPr id="17418" name="Picture 10" descr="Таємниці отрути. Продовження."/>
          <p:cNvPicPr>
            <a:picLocks noChangeAspect="1" noChangeArrowheads="1"/>
          </p:cNvPicPr>
          <p:nvPr/>
        </p:nvPicPr>
        <p:blipFill>
          <a:blip r:embed="rId3" cstate="print"/>
          <a:srcRect/>
          <a:stretch>
            <a:fillRect/>
          </a:stretch>
        </p:blipFill>
        <p:spPr bwMode="auto">
          <a:xfrm>
            <a:off x="683568" y="4375651"/>
            <a:ext cx="3672408" cy="220344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rmAutofit fontScale="90000"/>
          </a:bodyPr>
          <a:lstStyle/>
          <a:p>
            <a:r>
              <a:rPr lang="ru-RU" dirty="0"/>
              <a:t/>
            </a:r>
            <a:br>
              <a:rPr lang="ru-RU" dirty="0"/>
            </a:br>
            <a:r>
              <a:rPr lang="ru-RU" dirty="0"/>
              <a:t> </a:t>
            </a:r>
            <a:br>
              <a:rPr lang="ru-RU" dirty="0"/>
            </a:br>
            <a:r>
              <a:rPr lang="ru-RU" b="1" dirty="0" err="1"/>
              <a:t>Основні</a:t>
            </a:r>
            <a:r>
              <a:rPr lang="ru-RU" b="1" dirty="0"/>
              <a:t> напрямки </a:t>
            </a:r>
            <a:r>
              <a:rPr lang="ru-RU" b="1" dirty="0" err="1"/>
              <a:t>і</a:t>
            </a:r>
            <a:r>
              <a:rPr lang="ru-RU" b="1" dirty="0"/>
              <a:t> </a:t>
            </a:r>
            <a:r>
              <a:rPr lang="ru-RU" b="1" dirty="0" err="1"/>
              <a:t>розділи</a:t>
            </a:r>
            <a:r>
              <a:rPr lang="ru-RU" b="1" dirty="0"/>
              <a:t> </a:t>
            </a:r>
            <a:r>
              <a:rPr lang="ru-RU" b="1" dirty="0" err="1"/>
              <a:t>токсикології</a:t>
            </a:r>
            <a:r>
              <a:rPr lang="ru-RU" b="1" dirty="0"/>
              <a:t> </a:t>
            </a:r>
            <a:br>
              <a:rPr lang="ru-RU" b="1" dirty="0"/>
            </a:br>
            <a:endParaRPr lang="ru-RU" dirty="0"/>
          </a:p>
        </p:txBody>
      </p:sp>
      <p:sp>
        <p:nvSpPr>
          <p:cNvPr id="3" name="Содержимое 2"/>
          <p:cNvSpPr>
            <a:spLocks noGrp="1"/>
          </p:cNvSpPr>
          <p:nvPr>
            <p:ph idx="1"/>
          </p:nvPr>
        </p:nvSpPr>
        <p:spPr>
          <a:xfrm>
            <a:off x="457200" y="1600200"/>
            <a:ext cx="8229600" cy="4925144"/>
          </a:xfrm>
        </p:spPr>
        <p:txBody>
          <a:bodyPr>
            <a:normAutofit fontScale="40000" lnSpcReduction="20000"/>
          </a:bodyPr>
          <a:lstStyle/>
          <a:p>
            <a:endParaRPr lang="ru-RU" sz="4000" dirty="0">
              <a:latin typeface="Times New Roman" pitchFamily="18" charset="0"/>
              <a:cs typeface="Times New Roman" pitchFamily="18" charset="0"/>
            </a:endParaRPr>
          </a:p>
          <a:p>
            <a:r>
              <a:rPr lang="ru-RU" sz="4000" dirty="0">
                <a:latin typeface="Times New Roman" pitchFamily="18" charset="0"/>
                <a:cs typeface="Times New Roman" pitchFamily="18" charset="0"/>
              </a:rPr>
              <a:t> В </a:t>
            </a:r>
            <a:r>
              <a:rPr lang="ru-RU" sz="4000" dirty="0" err="1">
                <a:latin typeface="Times New Roman" pitchFamily="18" charset="0"/>
                <a:cs typeface="Times New Roman" pitchFamily="18" charset="0"/>
              </a:rPr>
              <a:t>даний</a:t>
            </a:r>
            <a:r>
              <a:rPr lang="ru-RU" sz="4000" dirty="0">
                <a:latin typeface="Times New Roman" pitchFamily="18" charset="0"/>
                <a:cs typeface="Times New Roman" pitchFamily="18" charset="0"/>
              </a:rPr>
              <a:t> час </a:t>
            </a:r>
            <a:r>
              <a:rPr lang="ru-RU" sz="4000" dirty="0" err="1">
                <a:latin typeface="Times New Roman" pitchFamily="18" charset="0"/>
                <a:cs typeface="Times New Roman" pitchFamily="18" charset="0"/>
              </a:rPr>
              <a:t>токсикологія</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має</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такі</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основні</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направлення</a:t>
            </a:r>
            <a:r>
              <a:rPr lang="ru-RU" sz="4000" dirty="0">
                <a:latin typeface="Times New Roman" pitchFamily="18" charset="0"/>
                <a:cs typeface="Times New Roman" pitchFamily="18" charset="0"/>
              </a:rPr>
              <a:t>: теоретична, </a:t>
            </a:r>
            <a:r>
              <a:rPr lang="ru-RU" sz="4000" dirty="0" err="1">
                <a:latin typeface="Times New Roman" pitchFamily="18" charset="0"/>
                <a:cs typeface="Times New Roman" pitchFamily="18" charset="0"/>
              </a:rPr>
              <a:t>профілактична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гігієнічна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і</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клінічна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Кожне</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з</a:t>
            </a:r>
            <a:r>
              <a:rPr lang="ru-RU" sz="4000" dirty="0">
                <a:latin typeface="Times New Roman" pitchFamily="18" charset="0"/>
                <a:cs typeface="Times New Roman" pitchFamily="18" charset="0"/>
              </a:rPr>
              <a:t> них </a:t>
            </a:r>
            <a:r>
              <a:rPr lang="ru-RU" sz="4000" dirty="0" err="1">
                <a:latin typeface="Times New Roman" pitchFamily="18" charset="0"/>
                <a:cs typeface="Times New Roman" pitchFamily="18" charset="0"/>
              </a:rPr>
              <a:t>поділяється</a:t>
            </a:r>
            <a:r>
              <a:rPr lang="ru-RU" sz="4000" dirty="0">
                <a:latin typeface="Times New Roman" pitchFamily="18" charset="0"/>
                <a:cs typeface="Times New Roman" pitchFamily="18" charset="0"/>
              </a:rPr>
              <a:t> на ряд </a:t>
            </a:r>
            <a:r>
              <a:rPr lang="ru-RU" sz="4000" dirty="0" err="1">
                <a:latin typeface="Times New Roman" pitchFamily="18" charset="0"/>
                <a:cs typeface="Times New Roman" pitchFamily="18" charset="0"/>
              </a:rPr>
              <a:t>розділів</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що</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мають</a:t>
            </a:r>
            <a:r>
              <a:rPr lang="ru-RU" sz="4000" dirty="0">
                <a:latin typeface="Times New Roman" pitchFamily="18" charset="0"/>
                <a:cs typeface="Times New Roman" pitchFamily="18" charset="0"/>
              </a:rPr>
              <a:t> у </a:t>
            </a:r>
            <a:r>
              <a:rPr lang="ru-RU" sz="4000" dirty="0" err="1">
                <a:latin typeface="Times New Roman" pitchFamily="18" charset="0"/>
                <a:cs typeface="Times New Roman" pitchFamily="18" charset="0"/>
              </a:rPr>
              <a:t>значній</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мірі</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самостійне</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значення</a:t>
            </a:r>
            <a:r>
              <a:rPr lang="ru-RU" sz="4000" dirty="0">
                <a:latin typeface="Times New Roman" pitchFamily="18" charset="0"/>
                <a:cs typeface="Times New Roman" pitchFamily="18" charset="0"/>
              </a:rPr>
              <a:t>. </a:t>
            </a:r>
          </a:p>
          <a:p>
            <a:r>
              <a:rPr lang="ru-RU" sz="4000" b="1" i="1" dirty="0">
                <a:latin typeface="Times New Roman" pitchFamily="18" charset="0"/>
                <a:cs typeface="Times New Roman" pitchFamily="18" charset="0"/>
              </a:rPr>
              <a:t>Теоретична </a:t>
            </a:r>
            <a:r>
              <a:rPr lang="ru-RU" sz="4000" b="1" i="1" dirty="0" err="1">
                <a:latin typeface="Times New Roman" pitchFamily="18" charset="0"/>
                <a:cs typeface="Times New Roman" pitchFamily="18" charset="0"/>
              </a:rPr>
              <a:t>токсикологія</a:t>
            </a:r>
            <a:r>
              <a:rPr lang="ru-RU" sz="4000" b="1"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включає</a:t>
            </a:r>
            <a:r>
              <a:rPr lang="ru-RU" sz="4000" i="1" dirty="0">
                <a:latin typeface="Times New Roman" pitchFamily="18" charset="0"/>
                <a:cs typeface="Times New Roman" pitchFamily="18" charset="0"/>
              </a:rPr>
              <a:t> в себе два </a:t>
            </a:r>
            <a:r>
              <a:rPr lang="ru-RU" sz="4000" i="1" dirty="0" err="1">
                <a:latin typeface="Times New Roman" pitchFamily="18" charset="0"/>
                <a:cs typeface="Times New Roman" pitchFamily="18" charset="0"/>
              </a:rPr>
              <a:t>розділи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токсикокінетику</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токсикодинаміку</a:t>
            </a:r>
            <a:r>
              <a:rPr lang="ru-RU" sz="4000" i="1" dirty="0">
                <a:latin typeface="Times New Roman" pitchFamily="18" charset="0"/>
                <a:cs typeface="Times New Roman" pitchFamily="18" charset="0"/>
              </a:rPr>
              <a:t>. </a:t>
            </a:r>
          </a:p>
          <a:p>
            <a:r>
              <a:rPr lang="ru-RU" sz="4000" b="1" i="1" dirty="0" err="1">
                <a:latin typeface="Times New Roman" pitchFamily="18" charset="0"/>
                <a:cs typeface="Times New Roman" pitchFamily="18" charset="0"/>
              </a:rPr>
              <a:t>Профілактична</a:t>
            </a:r>
            <a:r>
              <a:rPr lang="ru-RU" sz="4000" b="1" i="1" dirty="0">
                <a:latin typeface="Times New Roman" pitchFamily="18" charset="0"/>
                <a:cs typeface="Times New Roman" pitchFamily="18" charset="0"/>
              </a:rPr>
              <a:t> (</a:t>
            </a:r>
            <a:r>
              <a:rPr lang="ru-RU" sz="4000" b="1" i="1" dirty="0" err="1">
                <a:latin typeface="Times New Roman" pitchFamily="18" charset="0"/>
                <a:cs typeface="Times New Roman" pitchFamily="18" charset="0"/>
              </a:rPr>
              <a:t>гігієнічна</a:t>
            </a:r>
            <a:r>
              <a:rPr lang="ru-RU" sz="4000" b="1" i="1" dirty="0">
                <a:latin typeface="Times New Roman" pitchFamily="18" charset="0"/>
                <a:cs typeface="Times New Roman" pitchFamily="18" charset="0"/>
              </a:rPr>
              <a:t>) </a:t>
            </a:r>
            <a:r>
              <a:rPr lang="ru-RU" sz="4000" b="1" i="1" dirty="0" err="1">
                <a:latin typeface="Times New Roman" pitchFamily="18" charset="0"/>
                <a:cs typeface="Times New Roman" pitchFamily="18" charset="0"/>
              </a:rPr>
              <a:t>токсикологія</a:t>
            </a:r>
            <a:r>
              <a:rPr lang="ru-RU" sz="4000" b="1"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складається</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з</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декількох</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розділів</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що</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представляють</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її</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окремі</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види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комунальна</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харчова</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промислова</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сільськогосподарська</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побутова</a:t>
            </a:r>
            <a:r>
              <a:rPr lang="ru-RU" sz="4000" i="1" dirty="0">
                <a:latin typeface="Times New Roman" pitchFamily="18" charset="0"/>
                <a:cs typeface="Times New Roman" pitchFamily="18" charset="0"/>
              </a:rPr>
              <a:t> та </a:t>
            </a:r>
            <a:r>
              <a:rPr lang="ru-RU" sz="4000" i="1" dirty="0" err="1">
                <a:latin typeface="Times New Roman" pitchFamily="18" charset="0"/>
                <a:cs typeface="Times New Roman" pitchFamily="18" charset="0"/>
              </a:rPr>
              <a:t>ін</a:t>
            </a:r>
            <a:r>
              <a:rPr lang="ru-RU" sz="4000" i="1" dirty="0">
                <a:latin typeface="Times New Roman" pitchFamily="18" charset="0"/>
                <a:cs typeface="Times New Roman" pitchFamily="18" charset="0"/>
              </a:rPr>
              <a:t>. </a:t>
            </a:r>
          </a:p>
          <a:p>
            <a:r>
              <a:rPr lang="ru-RU" sz="4000" dirty="0">
                <a:latin typeface="Times New Roman" pitchFamily="18" charset="0"/>
                <a:cs typeface="Times New Roman" pitchFamily="18" charset="0"/>
              </a:rPr>
              <a:t>До </a:t>
            </a:r>
            <a:r>
              <a:rPr lang="ru-RU" sz="4000" dirty="0" err="1">
                <a:latin typeface="Times New Roman" pitchFamily="18" charset="0"/>
                <a:cs typeface="Times New Roman" pitchFamily="18" charset="0"/>
              </a:rPr>
              <a:t>спеціальних</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видів</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токсикології</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відносяться</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військова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авіаційна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космічна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підводна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судова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імунна</a:t>
            </a:r>
            <a:r>
              <a:rPr lang="ru-RU" sz="4000" dirty="0">
                <a:latin typeface="Times New Roman" pitchFamily="18" charset="0"/>
                <a:cs typeface="Times New Roman" pitchFamily="18" charset="0"/>
              </a:rPr>
              <a:t> та </a:t>
            </a:r>
            <a:r>
              <a:rPr lang="ru-RU" sz="4000" dirty="0" err="1">
                <a:latin typeface="Times New Roman" pitchFamily="18" charset="0"/>
                <a:cs typeface="Times New Roman" pitchFamily="18" charset="0"/>
              </a:rPr>
              <a:t>ін</a:t>
            </a:r>
            <a:r>
              <a:rPr lang="ru-RU" sz="4000" dirty="0">
                <a:latin typeface="Times New Roman" pitchFamily="18" charset="0"/>
                <a:cs typeface="Times New Roman" pitchFamily="18" charset="0"/>
              </a:rPr>
              <a:t>. </a:t>
            </a:r>
          </a:p>
          <a:p>
            <a:r>
              <a:rPr lang="ru-RU" sz="4000" b="1" i="1" dirty="0" smtClean="0">
                <a:latin typeface="Times New Roman" pitchFamily="18" charset="0"/>
                <a:cs typeface="Times New Roman" pitchFamily="18" charset="0"/>
              </a:rPr>
              <a:t>Теоретична </a:t>
            </a:r>
            <a:r>
              <a:rPr lang="ru-RU" sz="4000" b="1" i="1" dirty="0" err="1" smtClean="0">
                <a:latin typeface="Times New Roman" pitchFamily="18" charset="0"/>
                <a:cs typeface="Times New Roman" pitchFamily="18" charset="0"/>
              </a:rPr>
              <a:t>токсикологія</a:t>
            </a:r>
            <a:r>
              <a:rPr lang="ru-RU" sz="4000" b="1"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головними</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своїми</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завданнями</a:t>
            </a:r>
            <a:r>
              <a:rPr lang="ru-RU" sz="4000" i="1" dirty="0" smtClean="0">
                <a:latin typeface="Times New Roman" pitchFamily="18" charset="0"/>
                <a:cs typeface="Times New Roman" pitchFamily="18" charset="0"/>
              </a:rPr>
              <a:t> ставить: </a:t>
            </a:r>
            <a:r>
              <a:rPr lang="ru-RU" sz="4000" i="1" dirty="0" err="1" smtClean="0">
                <a:latin typeface="Times New Roman" pitchFamily="18" charset="0"/>
                <a:cs typeface="Times New Roman" pitchFamily="18" charset="0"/>
              </a:rPr>
              <a:t>вивчення</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біологічної</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активності</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токсичних</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речовин</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встановлення</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зв'язку</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між</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токсичністю</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небезпекою</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хімічним</a:t>
            </a:r>
            <a:r>
              <a:rPr lang="ru-RU" sz="4000" i="1" dirty="0" smtClean="0">
                <a:latin typeface="Times New Roman" pitchFamily="18" charset="0"/>
                <a:cs typeface="Times New Roman" pitchFamily="18" charset="0"/>
              </a:rPr>
              <a:t> складом, </a:t>
            </a:r>
            <a:r>
              <a:rPr lang="ru-RU" sz="4000" i="1" dirty="0" err="1" smtClean="0">
                <a:latin typeface="Times New Roman" pitchFamily="18" charset="0"/>
                <a:cs typeface="Times New Roman" pitchFamily="18" charset="0"/>
              </a:rPr>
              <a:t>будовою</a:t>
            </a:r>
            <a:r>
              <a:rPr lang="ru-RU" sz="4000" i="1" dirty="0" smtClean="0">
                <a:latin typeface="Times New Roman" pitchFamily="18" charset="0"/>
                <a:cs typeface="Times New Roman" pitchFamily="18" charset="0"/>
              </a:rPr>
              <a:t> та </a:t>
            </a:r>
            <a:r>
              <a:rPr lang="ru-RU" sz="4000" i="1" dirty="0" err="1" smtClean="0">
                <a:latin typeface="Times New Roman" pitchFamily="18" charset="0"/>
                <a:cs typeface="Times New Roman" pitchFamily="18" charset="0"/>
              </a:rPr>
              <a:t>фізико-хімічними</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властивостями</a:t>
            </a:r>
            <a:r>
              <a:rPr lang="ru-RU" sz="4000" i="1" dirty="0" smtClean="0">
                <a:latin typeface="Times New Roman" pitchFamily="18" charset="0"/>
                <a:cs typeface="Times New Roman" pitchFamily="18" charset="0"/>
              </a:rPr>
              <a:t> отрут, </a:t>
            </a:r>
            <a:r>
              <a:rPr lang="ru-RU" sz="4000" i="1" dirty="0" err="1" smtClean="0">
                <a:latin typeface="Times New Roman" pitchFamily="18" charset="0"/>
                <a:cs typeface="Times New Roman" pitchFamily="18" charset="0"/>
              </a:rPr>
              <a:t>виявлення</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і</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вивчення</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основних</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законів</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взаємодії</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токсичних</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речовин</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з</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організмами</a:t>
            </a:r>
            <a:r>
              <a:rPr lang="ru-RU" sz="4000" i="1" dirty="0" smtClean="0">
                <a:latin typeface="Times New Roman" pitchFamily="18" charset="0"/>
                <a:cs typeface="Times New Roman" pitchFamily="18" charset="0"/>
              </a:rPr>
              <a:t>. В </a:t>
            </a:r>
            <a:r>
              <a:rPr lang="ru-RU" sz="4000" i="1" dirty="0" err="1" smtClean="0">
                <a:latin typeface="Times New Roman" pitchFamily="18" charset="0"/>
                <a:cs typeface="Times New Roman" pitchFamily="18" charset="0"/>
              </a:rPr>
              <a:t>теоретичній</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токсикології</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використовуються</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експериментальні</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методи</a:t>
            </a:r>
            <a:r>
              <a:rPr lang="ru-RU" sz="4000" i="1" dirty="0" smtClean="0">
                <a:latin typeface="Times New Roman" pitchFamily="18" charset="0"/>
                <a:cs typeface="Times New Roman" pitchFamily="18" charset="0"/>
              </a:rPr>
              <a:t> та </a:t>
            </a:r>
            <a:r>
              <a:rPr lang="ru-RU" sz="4000" i="1" dirty="0" err="1" smtClean="0">
                <a:latin typeface="Times New Roman" pitchFamily="18" charset="0"/>
                <a:cs typeface="Times New Roman" pitchFamily="18" charset="0"/>
              </a:rPr>
              <a:t>експериментальні</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моделі</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патологічних</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станів</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і</a:t>
            </a:r>
            <a:r>
              <a:rPr lang="ru-RU" sz="4000" i="1" dirty="0" smtClean="0">
                <a:latin typeface="Times New Roman" pitchFamily="18" charset="0"/>
                <a:cs typeface="Times New Roman" pitchFamily="18" charset="0"/>
              </a:rPr>
              <a:t> </a:t>
            </a:r>
            <a:r>
              <a:rPr lang="ru-RU" sz="4000" i="1" dirty="0" err="1" smtClean="0">
                <a:latin typeface="Times New Roman" pitchFamily="18" charset="0"/>
                <a:cs typeface="Times New Roman" pitchFamily="18" charset="0"/>
              </a:rPr>
              <a:t>процесів</a:t>
            </a:r>
            <a:r>
              <a:rPr lang="ru-RU" sz="4000" i="1" dirty="0" smtClean="0">
                <a:latin typeface="Times New Roman" pitchFamily="18" charset="0"/>
                <a:cs typeface="Times New Roman" pitchFamily="18" charset="0"/>
              </a:rPr>
              <a:t>.</a:t>
            </a:r>
            <a:endParaRPr lang="ru-RU" sz="4000" dirty="0">
              <a:latin typeface="Times New Roman" pitchFamily="18" charset="0"/>
              <a:cs typeface="Times New Roman" pitchFamily="18" charset="0"/>
            </a:endParaRPr>
          </a:p>
          <a:p>
            <a:r>
              <a:rPr lang="ru-RU" sz="4000" b="1" dirty="0">
                <a:latin typeface="Times New Roman" pitchFamily="18" charset="0"/>
                <a:cs typeface="Times New Roman" pitchFamily="18" charset="0"/>
              </a:rPr>
              <a:t> </a:t>
            </a:r>
            <a:r>
              <a:rPr lang="ru-RU" sz="4000" b="1" i="1" dirty="0" err="1">
                <a:latin typeface="Times New Roman" pitchFamily="18" charset="0"/>
                <a:cs typeface="Times New Roman" pitchFamily="18" charset="0"/>
              </a:rPr>
              <a:t>Профілактична</a:t>
            </a:r>
            <a:r>
              <a:rPr lang="ru-RU" sz="4000" b="1" i="1" dirty="0">
                <a:latin typeface="Times New Roman" pitchFamily="18" charset="0"/>
                <a:cs typeface="Times New Roman" pitchFamily="18" charset="0"/>
              </a:rPr>
              <a:t> (</a:t>
            </a:r>
            <a:r>
              <a:rPr lang="ru-RU" sz="4000" b="1" i="1" dirty="0" err="1">
                <a:latin typeface="Times New Roman" pitchFamily="18" charset="0"/>
                <a:cs typeface="Times New Roman" pitchFamily="18" charset="0"/>
              </a:rPr>
              <a:t>гігієнічна</a:t>
            </a:r>
            <a:r>
              <a:rPr lang="ru-RU" sz="4000" b="1" i="1" dirty="0">
                <a:latin typeface="Times New Roman" pitchFamily="18" charset="0"/>
                <a:cs typeface="Times New Roman" pitchFamily="18" charset="0"/>
              </a:rPr>
              <a:t>) </a:t>
            </a:r>
            <a:r>
              <a:rPr lang="ru-RU" sz="4000" b="1" i="1" dirty="0" err="1">
                <a:latin typeface="Times New Roman" pitchFamily="18" charset="0"/>
                <a:cs typeface="Times New Roman" pitchFamily="18" charset="0"/>
              </a:rPr>
              <a:t>токсикологія</a:t>
            </a:r>
            <a:r>
              <a:rPr lang="ru-RU" sz="4000" b="1"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вивчає</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проблеми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визначення</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ступеня</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токсичної</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небезпеки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і</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розробляє</a:t>
            </a:r>
            <a:r>
              <a:rPr lang="ru-RU" sz="4000" i="1" dirty="0">
                <a:latin typeface="Times New Roman" pitchFamily="18" charset="0"/>
                <a:cs typeface="Times New Roman" pitchFamily="18" charset="0"/>
              </a:rPr>
              <a:t> заходи </a:t>
            </a:r>
            <a:r>
              <a:rPr lang="ru-RU" sz="4000" i="1" dirty="0" err="1">
                <a:latin typeface="Times New Roman" pitchFamily="18" charset="0"/>
                <a:cs typeface="Times New Roman" pitchFamily="18" charset="0"/>
              </a:rPr>
              <a:t>і</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способи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захисту</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людини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від</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шкідливої</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дії</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хімічних</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речовин</a:t>
            </a:r>
            <a:r>
              <a:rPr lang="ru-RU" sz="4000" i="1" dirty="0">
                <a:latin typeface="Times New Roman" pitchFamily="18" charset="0"/>
                <a:cs typeface="Times New Roman" pitchFamily="18" charset="0"/>
              </a:rPr>
              <a:t>. У </a:t>
            </a:r>
            <a:r>
              <a:rPr lang="ru-RU" sz="4000" i="1" dirty="0" err="1">
                <a:latin typeface="Times New Roman" pitchFamily="18" charset="0"/>
                <a:cs typeface="Times New Roman" pitchFamily="18" charset="0"/>
              </a:rPr>
              <a:t>її</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завдання</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входять</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обґрунтування</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величини</a:t>
            </a:r>
            <a:r>
              <a:rPr lang="ru-RU" sz="4000" i="1" dirty="0">
                <a:latin typeface="Times New Roman" pitchFamily="18" charset="0"/>
                <a:cs typeface="Times New Roman" pitchFamily="18" charset="0"/>
              </a:rPr>
              <a:t> допустимого </a:t>
            </a:r>
            <a:r>
              <a:rPr lang="ru-RU" sz="4000" i="1" dirty="0" err="1">
                <a:latin typeface="Times New Roman" pitchFamily="18" charset="0"/>
                <a:cs typeface="Times New Roman" pitchFamily="18" charset="0"/>
              </a:rPr>
              <a:t>впливу</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отруйних</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речовин</a:t>
            </a:r>
            <a:r>
              <a:rPr lang="ru-RU" sz="4000" i="1" dirty="0">
                <a:latin typeface="Times New Roman" pitchFamily="18" charset="0"/>
                <a:cs typeface="Times New Roman" pitchFamily="18" charset="0"/>
              </a:rPr>
              <a:t> (ОР) на </a:t>
            </a:r>
            <a:r>
              <a:rPr lang="ru-RU" sz="4000" i="1" dirty="0" err="1">
                <a:latin typeface="Times New Roman" pitchFamily="18" charset="0"/>
                <a:cs typeface="Times New Roman" pitchFamily="18" charset="0"/>
              </a:rPr>
              <a:t>людину</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і</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тварин</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визначення</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способів</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медичної</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профілактики</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токсичних</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впливів</a:t>
            </a:r>
            <a:r>
              <a:rPr lang="ru-RU" sz="4000" i="1" dirty="0">
                <a:latin typeface="Times New Roman" pitchFamily="18" charset="0"/>
                <a:cs typeface="Times New Roman" pitchFamily="18" charset="0"/>
              </a:rPr>
              <a:t> в </a:t>
            </a:r>
            <a:r>
              <a:rPr lang="ru-RU" sz="4000" i="1" dirty="0" err="1">
                <a:latin typeface="Times New Roman" pitchFamily="18" charset="0"/>
                <a:cs typeface="Times New Roman" pitchFamily="18" charset="0"/>
              </a:rPr>
              <a:t>реальних</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умовах</a:t>
            </a:r>
            <a:r>
              <a:rPr lang="ru-RU" sz="4000" i="1" dirty="0">
                <a:latin typeface="Times New Roman" pitchFamily="18" charset="0"/>
                <a:cs typeface="Times New Roman" pitchFamily="18" charset="0"/>
              </a:rPr>
              <a:t> </a:t>
            </a:r>
            <a:r>
              <a:rPr lang="ru-RU" sz="4000" i="1" dirty="0" err="1">
                <a:latin typeface="Times New Roman" pitchFamily="18" charset="0"/>
                <a:cs typeface="Times New Roman" pitchFamily="18" charset="0"/>
              </a:rPr>
              <a:t>життєдіяльності</a:t>
            </a:r>
            <a:r>
              <a:rPr lang="ru-RU" sz="4000" i="1" dirty="0">
                <a:latin typeface="Times New Roman" pitchFamily="18" charset="0"/>
                <a:cs typeface="Times New Roman" pitchFamily="18" charset="0"/>
              </a:rPr>
              <a:t> людей. </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597352"/>
          </a:xfrm>
        </p:spPr>
        <p:txBody>
          <a:bodyPr>
            <a:normAutofit fontScale="25000" lnSpcReduction="20000"/>
          </a:bodyPr>
          <a:lstStyle/>
          <a:p>
            <a:pPr>
              <a:buNone/>
            </a:pPr>
            <a:r>
              <a:rPr lang="ru-RU" sz="5600" b="1" dirty="0" smtClean="0"/>
              <a:t> </a:t>
            </a:r>
            <a:r>
              <a:rPr lang="ru-RU" sz="5600" b="1" i="1" dirty="0" err="1"/>
              <a:t>Клінічна</a:t>
            </a:r>
            <a:r>
              <a:rPr lang="ru-RU" sz="5600" b="1" i="1" dirty="0"/>
              <a:t> </a:t>
            </a:r>
            <a:r>
              <a:rPr lang="ru-RU" sz="5600" b="1" i="1" dirty="0" err="1"/>
              <a:t>токсикологія</a:t>
            </a:r>
            <a:r>
              <a:rPr lang="ru-RU" sz="5600" b="1" i="1" dirty="0"/>
              <a:t> </a:t>
            </a:r>
            <a:r>
              <a:rPr lang="ru-RU" sz="5600" i="1" dirty="0" err="1"/>
              <a:t>досліджує</a:t>
            </a:r>
            <a:r>
              <a:rPr lang="ru-RU" sz="5600" i="1" dirty="0"/>
              <a:t> </a:t>
            </a:r>
            <a:r>
              <a:rPr lang="ru-RU" sz="5600" i="1" dirty="0" err="1"/>
              <a:t>захворювання</a:t>
            </a:r>
            <a:r>
              <a:rPr lang="ru-RU" sz="5600" i="1" dirty="0"/>
              <a:t> </a:t>
            </a:r>
            <a:r>
              <a:rPr lang="ru-RU" sz="5600" i="1" dirty="0" err="1"/>
              <a:t>хімічної</a:t>
            </a:r>
            <a:r>
              <a:rPr lang="ru-RU" sz="5600" i="1" dirty="0"/>
              <a:t> </a:t>
            </a:r>
            <a:r>
              <a:rPr lang="ru-RU" sz="5600" i="1" dirty="0" err="1"/>
              <a:t>етіології</a:t>
            </a:r>
            <a:r>
              <a:rPr lang="ru-RU" sz="5600" i="1" dirty="0"/>
              <a:t>, </a:t>
            </a:r>
            <a:r>
              <a:rPr lang="ru-RU" sz="5600" i="1" dirty="0" err="1"/>
              <a:t>тобто</a:t>
            </a:r>
            <a:r>
              <a:rPr lang="ru-RU" sz="5600" i="1" dirty="0"/>
              <a:t> </a:t>
            </a:r>
            <a:r>
              <a:rPr lang="ru-RU" sz="5600" i="1" dirty="0" err="1"/>
              <a:t>хвороби</a:t>
            </a:r>
            <a:r>
              <a:rPr lang="ru-RU" sz="5600" i="1" dirty="0"/>
              <a:t> </a:t>
            </a:r>
            <a:r>
              <a:rPr lang="ru-RU" sz="5600" i="1" dirty="0" err="1"/>
              <a:t>людини</a:t>
            </a:r>
            <a:r>
              <a:rPr lang="ru-RU" sz="5600" i="1" dirty="0"/>
              <a:t>, </a:t>
            </a:r>
            <a:r>
              <a:rPr lang="ru-RU" sz="5600" i="1" dirty="0" err="1"/>
              <a:t>що</a:t>
            </a:r>
            <a:r>
              <a:rPr lang="ru-RU" sz="5600" i="1" dirty="0"/>
              <a:t> </a:t>
            </a:r>
            <a:r>
              <a:rPr lang="ru-RU" sz="5600" i="1" dirty="0" err="1"/>
              <a:t>виникають</a:t>
            </a:r>
            <a:r>
              <a:rPr lang="ru-RU" sz="5600" i="1" dirty="0"/>
              <a:t> </a:t>
            </a:r>
            <a:r>
              <a:rPr lang="ru-RU" sz="5600" i="1" dirty="0" err="1"/>
              <a:t>внаслідок</a:t>
            </a:r>
            <a:r>
              <a:rPr lang="ru-RU" sz="5600" i="1" dirty="0"/>
              <a:t> токсичного </a:t>
            </a:r>
            <a:r>
              <a:rPr lang="ru-RU" sz="5600" i="1" dirty="0" err="1"/>
              <a:t>дії</a:t>
            </a:r>
            <a:r>
              <a:rPr lang="ru-RU" sz="5600" i="1" dirty="0"/>
              <a:t> </a:t>
            </a:r>
            <a:r>
              <a:rPr lang="ru-RU" sz="5600" i="1" dirty="0" err="1"/>
              <a:t>хімічних</a:t>
            </a:r>
            <a:r>
              <a:rPr lang="ru-RU" sz="5600" i="1" dirty="0"/>
              <a:t> </a:t>
            </a:r>
            <a:r>
              <a:rPr lang="ru-RU" sz="5600" i="1" dirty="0" err="1"/>
              <a:t>речовин</a:t>
            </a:r>
            <a:r>
              <a:rPr lang="ru-RU" sz="5600" i="1" dirty="0"/>
              <a:t>, </a:t>
            </a:r>
            <a:r>
              <a:rPr lang="ru-RU" sz="5600" i="1" dirty="0" err="1"/>
              <a:t>які</a:t>
            </a:r>
            <a:r>
              <a:rPr lang="ru-RU" sz="5600" i="1" dirty="0"/>
              <a:t> </a:t>
            </a:r>
            <a:r>
              <a:rPr lang="ru-RU" sz="5600" i="1" dirty="0" err="1"/>
              <a:t>знаходяться</a:t>
            </a:r>
            <a:r>
              <a:rPr lang="ru-RU" sz="5600" i="1" dirty="0"/>
              <a:t> в </a:t>
            </a:r>
            <a:r>
              <a:rPr lang="ru-RU" sz="5600" i="1" dirty="0" err="1"/>
              <a:t>навколишньому</a:t>
            </a:r>
            <a:r>
              <a:rPr lang="ru-RU" sz="5600" i="1" dirty="0"/>
              <a:t> </a:t>
            </a:r>
            <a:r>
              <a:rPr lang="ru-RU" sz="5600" i="1" dirty="0" err="1"/>
              <a:t>середовищі</a:t>
            </a:r>
            <a:r>
              <a:rPr lang="ru-RU" sz="5600" i="1" dirty="0"/>
              <a:t>. </a:t>
            </a:r>
            <a:endParaRPr lang="ru-RU" sz="5600" i="1" dirty="0" smtClean="0"/>
          </a:p>
          <a:p>
            <a:r>
              <a:rPr lang="ru-RU" sz="5600" i="1" dirty="0" err="1" smtClean="0"/>
              <a:t>Основними</a:t>
            </a:r>
            <a:r>
              <a:rPr lang="ru-RU" sz="5600" i="1" dirty="0" smtClean="0"/>
              <a:t> </a:t>
            </a:r>
            <a:r>
              <a:rPr lang="ru-RU" sz="5600" i="1" dirty="0" err="1"/>
              <a:t>розділами</a:t>
            </a:r>
            <a:r>
              <a:rPr lang="ru-RU" sz="5600" i="1" dirty="0"/>
              <a:t> </a:t>
            </a:r>
            <a:r>
              <a:rPr lang="ru-RU" sz="5600" i="1" dirty="0" err="1"/>
              <a:t>клінічної</a:t>
            </a:r>
            <a:r>
              <a:rPr lang="ru-RU" sz="5600" i="1" dirty="0"/>
              <a:t> </a:t>
            </a:r>
            <a:r>
              <a:rPr lang="ru-RU" sz="5600" i="1" dirty="0" err="1"/>
              <a:t>токсикології</a:t>
            </a:r>
            <a:r>
              <a:rPr lang="ru-RU" sz="5600" i="1" dirty="0"/>
              <a:t> є: </a:t>
            </a:r>
          </a:p>
          <a:p>
            <a:r>
              <a:rPr lang="ru-RU" sz="5600" dirty="0"/>
              <a:t>- </a:t>
            </a:r>
            <a:r>
              <a:rPr lang="ru-RU" sz="5600" dirty="0" err="1"/>
              <a:t>токсикологія</a:t>
            </a:r>
            <a:r>
              <a:rPr lang="ru-RU" sz="5600" dirty="0"/>
              <a:t> </a:t>
            </a:r>
            <a:r>
              <a:rPr lang="ru-RU" sz="5600" dirty="0" err="1"/>
              <a:t>гострих</a:t>
            </a:r>
            <a:r>
              <a:rPr lang="ru-RU" sz="5600" dirty="0"/>
              <a:t> </a:t>
            </a:r>
            <a:r>
              <a:rPr lang="ru-RU" sz="5600" dirty="0" err="1"/>
              <a:t>хімічних</a:t>
            </a:r>
            <a:r>
              <a:rPr lang="ru-RU" sz="5600" dirty="0"/>
              <a:t> </a:t>
            </a:r>
            <a:r>
              <a:rPr lang="ru-RU" sz="5600" dirty="0" err="1"/>
              <a:t>отруєнь</a:t>
            </a:r>
            <a:r>
              <a:rPr lang="ru-RU" sz="5600" dirty="0"/>
              <a:t>, </a:t>
            </a:r>
            <a:r>
              <a:rPr lang="ru-RU" sz="5600" dirty="0" err="1"/>
              <a:t>що</a:t>
            </a:r>
            <a:r>
              <a:rPr lang="ru-RU" sz="5600" dirty="0"/>
              <a:t> </a:t>
            </a:r>
            <a:r>
              <a:rPr lang="ru-RU" sz="5600" dirty="0" err="1"/>
              <a:t>розвиваються</a:t>
            </a:r>
            <a:r>
              <a:rPr lang="ru-RU" sz="5600" dirty="0"/>
              <a:t> </a:t>
            </a:r>
            <a:r>
              <a:rPr lang="ru-RU" sz="5600" dirty="0" err="1"/>
              <a:t>внаслідок</a:t>
            </a:r>
            <a:r>
              <a:rPr lang="ru-RU" sz="5600" dirty="0"/>
              <a:t> одномоментного (однократного) </a:t>
            </a:r>
            <a:r>
              <a:rPr lang="ru-RU" sz="5600" dirty="0" err="1"/>
              <a:t>впливу</a:t>
            </a:r>
            <a:r>
              <a:rPr lang="ru-RU" sz="5600" dirty="0"/>
              <a:t> </a:t>
            </a:r>
            <a:r>
              <a:rPr lang="ru-RU" sz="5600" dirty="0" err="1"/>
              <a:t>токсичних</a:t>
            </a:r>
            <a:r>
              <a:rPr lang="ru-RU" sz="5600" dirty="0"/>
              <a:t> доз </a:t>
            </a:r>
            <a:r>
              <a:rPr lang="ru-RU" sz="5600" dirty="0" err="1"/>
              <a:t>шкідливих</a:t>
            </a:r>
            <a:r>
              <a:rPr lang="ru-RU" sz="5600" dirty="0"/>
              <a:t> </a:t>
            </a:r>
            <a:r>
              <a:rPr lang="ru-RU" sz="5600" dirty="0" err="1"/>
              <a:t>речовин</a:t>
            </a:r>
            <a:r>
              <a:rPr lang="ru-RU" sz="5600" dirty="0"/>
              <a:t>; </a:t>
            </a:r>
          </a:p>
          <a:p>
            <a:r>
              <a:rPr lang="ru-RU" sz="5600" dirty="0"/>
              <a:t>- </a:t>
            </a:r>
            <a:r>
              <a:rPr lang="ru-RU" sz="5600" dirty="0" err="1"/>
              <a:t>токсикологія</a:t>
            </a:r>
            <a:r>
              <a:rPr lang="ru-RU" sz="5600" dirty="0"/>
              <a:t> </a:t>
            </a:r>
            <a:r>
              <a:rPr lang="ru-RU" sz="5600" dirty="0" err="1"/>
              <a:t>хронічних</a:t>
            </a:r>
            <a:r>
              <a:rPr lang="ru-RU" sz="5600" dirty="0"/>
              <a:t> </a:t>
            </a:r>
            <a:r>
              <a:rPr lang="ru-RU" sz="5600" dirty="0" err="1"/>
              <a:t>хімічних</a:t>
            </a:r>
            <a:r>
              <a:rPr lang="ru-RU" sz="5600" dirty="0"/>
              <a:t> </a:t>
            </a:r>
            <a:r>
              <a:rPr lang="ru-RU" sz="5600" dirty="0" err="1"/>
              <a:t>отруєнь</a:t>
            </a:r>
            <a:r>
              <a:rPr lang="ru-RU" sz="5600" dirty="0"/>
              <a:t>, </a:t>
            </a:r>
            <a:r>
              <a:rPr lang="ru-RU" sz="5600" dirty="0" err="1"/>
              <a:t>що</a:t>
            </a:r>
            <a:r>
              <a:rPr lang="ru-RU" sz="5600" dirty="0"/>
              <a:t> </a:t>
            </a:r>
            <a:r>
              <a:rPr lang="ru-RU" sz="5600" dirty="0" err="1"/>
              <a:t>виникають</a:t>
            </a:r>
            <a:r>
              <a:rPr lang="ru-RU" sz="5600" dirty="0"/>
              <a:t> при </a:t>
            </a:r>
            <a:r>
              <a:rPr lang="ru-RU" sz="5600" dirty="0" err="1"/>
              <a:t>тривалому</a:t>
            </a:r>
            <a:r>
              <a:rPr lang="ru-RU" sz="5600" dirty="0"/>
              <a:t> </a:t>
            </a:r>
            <a:r>
              <a:rPr lang="ru-RU" sz="5600" dirty="0" err="1"/>
              <a:t>і</a:t>
            </a:r>
            <a:r>
              <a:rPr lang="ru-RU" sz="5600" dirty="0"/>
              <a:t> </a:t>
            </a:r>
            <a:r>
              <a:rPr lang="ru-RU" sz="5600" dirty="0" err="1"/>
              <a:t>багаторазовому</a:t>
            </a:r>
            <a:r>
              <a:rPr lang="ru-RU" sz="5600" dirty="0"/>
              <a:t> </a:t>
            </a:r>
            <a:r>
              <a:rPr lang="ru-RU" sz="5600" dirty="0" err="1"/>
              <a:t>впливі</a:t>
            </a:r>
            <a:r>
              <a:rPr lang="ru-RU" sz="5600" dirty="0"/>
              <a:t> </a:t>
            </a:r>
            <a:r>
              <a:rPr lang="ru-RU" sz="5600" dirty="0" err="1"/>
              <a:t>токсичних</a:t>
            </a:r>
            <a:r>
              <a:rPr lang="ru-RU" sz="5600" dirty="0"/>
              <a:t> </a:t>
            </a:r>
            <a:r>
              <a:rPr lang="ru-RU" sz="5600" dirty="0" err="1"/>
              <a:t>речовин</a:t>
            </a:r>
            <a:r>
              <a:rPr lang="ru-RU" sz="5600" dirty="0"/>
              <a:t>; </a:t>
            </a:r>
          </a:p>
          <a:p>
            <a:r>
              <a:rPr lang="ru-RU" sz="5600" dirty="0"/>
              <a:t>- </a:t>
            </a:r>
            <a:r>
              <a:rPr lang="ru-RU" sz="5600" dirty="0" err="1"/>
              <a:t>наркологічна</a:t>
            </a:r>
            <a:r>
              <a:rPr lang="ru-RU" sz="5600" dirty="0"/>
              <a:t> </a:t>
            </a:r>
            <a:r>
              <a:rPr lang="ru-RU" sz="5600" dirty="0" err="1"/>
              <a:t>токсикологія</a:t>
            </a:r>
            <a:r>
              <a:rPr lang="ru-RU" sz="5600" dirty="0"/>
              <a:t>, предметом </a:t>
            </a:r>
            <a:r>
              <a:rPr lang="ru-RU" sz="5600" dirty="0" err="1"/>
              <a:t>вивчення</a:t>
            </a:r>
            <a:r>
              <a:rPr lang="ru-RU" sz="5600" dirty="0"/>
              <a:t> </a:t>
            </a:r>
            <a:r>
              <a:rPr lang="ru-RU" sz="5600" dirty="0" err="1"/>
              <a:t>якої</a:t>
            </a:r>
            <a:r>
              <a:rPr lang="ru-RU" sz="5600" dirty="0"/>
              <a:t> </a:t>
            </a:r>
            <a:r>
              <a:rPr lang="ru-RU" sz="5600" dirty="0" err="1"/>
              <a:t>являються</a:t>
            </a:r>
            <a:r>
              <a:rPr lang="ru-RU" sz="5600" dirty="0"/>
              <a:t> </a:t>
            </a:r>
            <a:r>
              <a:rPr lang="ru-RU" sz="5600" dirty="0" err="1"/>
              <a:t>механізми</a:t>
            </a:r>
            <a:r>
              <a:rPr lang="ru-RU" sz="5600" dirty="0"/>
              <a:t> </a:t>
            </a:r>
            <a:r>
              <a:rPr lang="ru-RU" sz="5600" dirty="0" err="1"/>
              <a:t>хворобливої</a:t>
            </a:r>
            <a:r>
              <a:rPr lang="ru-RU" sz="5600" dirty="0"/>
              <a:t> </a:t>
            </a:r>
            <a:r>
              <a:rPr lang="ru-RU" sz="5600" dirty="0" err="1"/>
              <a:t>пристрасті</a:t>
            </a:r>
            <a:r>
              <a:rPr lang="ru-RU" sz="5600" dirty="0"/>
              <a:t> </a:t>
            </a:r>
            <a:r>
              <a:rPr lang="ru-RU" sz="5600" dirty="0" err="1"/>
              <a:t>людини</a:t>
            </a:r>
            <a:r>
              <a:rPr lang="ru-RU" sz="5600" dirty="0"/>
              <a:t> до </a:t>
            </a:r>
            <a:r>
              <a:rPr lang="ru-RU" sz="5600" dirty="0" err="1"/>
              <a:t>деяких</a:t>
            </a:r>
            <a:r>
              <a:rPr lang="ru-RU" sz="5600" dirty="0"/>
              <a:t> </a:t>
            </a:r>
            <a:r>
              <a:rPr lang="ru-RU" sz="5600" dirty="0" err="1"/>
              <a:t>видів</a:t>
            </a:r>
            <a:r>
              <a:rPr lang="ru-RU" sz="5600" dirty="0"/>
              <a:t> </a:t>
            </a:r>
            <a:r>
              <a:rPr lang="ru-RU" sz="5600" dirty="0" err="1"/>
              <a:t>токсичних</a:t>
            </a:r>
            <a:r>
              <a:rPr lang="ru-RU" sz="5600" dirty="0"/>
              <a:t> </a:t>
            </a:r>
            <a:r>
              <a:rPr lang="ru-RU" sz="5600" dirty="0" err="1"/>
              <a:t>речовин</a:t>
            </a:r>
            <a:r>
              <a:rPr lang="ru-RU" sz="5600" dirty="0"/>
              <a:t> та </a:t>
            </a:r>
            <a:r>
              <a:rPr lang="ru-RU" sz="5600" dirty="0" err="1"/>
              <a:t>наркотиків</a:t>
            </a:r>
            <a:r>
              <a:rPr lang="ru-RU" sz="5600" dirty="0"/>
              <a:t>; в </a:t>
            </a:r>
            <a:r>
              <a:rPr lang="ru-RU" sz="5600" dirty="0" err="1"/>
              <a:t>завдання</a:t>
            </a:r>
            <a:r>
              <a:rPr lang="ru-RU" sz="5600" dirty="0"/>
              <a:t> </a:t>
            </a:r>
            <a:r>
              <a:rPr lang="ru-RU" sz="5600" dirty="0" err="1"/>
              <a:t>клінічної</a:t>
            </a:r>
            <a:r>
              <a:rPr lang="ru-RU" sz="5600" dirty="0"/>
              <a:t> </a:t>
            </a:r>
            <a:r>
              <a:rPr lang="ru-RU" sz="5600" dirty="0" err="1"/>
              <a:t>токсикології</a:t>
            </a:r>
            <a:r>
              <a:rPr lang="ru-RU" sz="5600" dirty="0"/>
              <a:t> входить, </a:t>
            </a:r>
            <a:r>
              <a:rPr lang="ru-RU" sz="5600" dirty="0" err="1"/>
              <a:t>зокрема</a:t>
            </a:r>
            <a:r>
              <a:rPr lang="ru-RU" sz="5600" dirty="0"/>
              <a:t>, </a:t>
            </a:r>
            <a:r>
              <a:rPr lang="ru-RU" sz="5600" dirty="0" err="1"/>
              <a:t>розробка</a:t>
            </a:r>
            <a:r>
              <a:rPr lang="ru-RU" sz="5600" dirty="0"/>
              <a:t> </a:t>
            </a:r>
            <a:r>
              <a:rPr lang="ru-RU" sz="5600" dirty="0" err="1"/>
              <a:t>заходів</a:t>
            </a:r>
            <a:r>
              <a:rPr lang="ru-RU" sz="5600" dirty="0"/>
              <a:t> та </a:t>
            </a:r>
            <a:r>
              <a:rPr lang="ru-RU" sz="5600" dirty="0" err="1"/>
              <a:t>способів</a:t>
            </a:r>
            <a:r>
              <a:rPr lang="ru-RU" sz="5600" dirty="0"/>
              <a:t> </a:t>
            </a:r>
            <a:r>
              <a:rPr lang="ru-RU" sz="5600" dirty="0" err="1"/>
              <a:t>попередження</a:t>
            </a:r>
            <a:r>
              <a:rPr lang="ru-RU" sz="5600" dirty="0"/>
              <a:t> </a:t>
            </a:r>
            <a:r>
              <a:rPr lang="ru-RU" sz="5600" dirty="0" err="1"/>
              <a:t>та</a:t>
            </a:r>
            <a:r>
              <a:rPr lang="ru-RU" sz="5600" dirty="0"/>
              <a:t> </a:t>
            </a:r>
            <a:r>
              <a:rPr lang="ru-RU" sz="5600" dirty="0" err="1"/>
              <a:t>лікування</a:t>
            </a:r>
            <a:r>
              <a:rPr lang="ru-RU" sz="5600" dirty="0"/>
              <a:t> таких </a:t>
            </a:r>
            <a:r>
              <a:rPr lang="ru-RU" sz="5600" dirty="0" err="1"/>
              <a:t>пристрастей</a:t>
            </a:r>
            <a:r>
              <a:rPr lang="ru-RU" sz="5600" dirty="0"/>
              <a:t> </a:t>
            </a:r>
            <a:r>
              <a:rPr lang="ru-RU" sz="5600" dirty="0" err="1"/>
              <a:t>і</a:t>
            </a:r>
            <a:r>
              <a:rPr lang="ru-RU" sz="5600" dirty="0"/>
              <a:t> хвороб; </a:t>
            </a:r>
          </a:p>
          <a:p>
            <a:r>
              <a:rPr lang="ru-RU" sz="5600" dirty="0"/>
              <a:t>- </a:t>
            </a:r>
            <a:r>
              <a:rPr lang="ru-RU" sz="5600" dirty="0" err="1"/>
              <a:t>лікарська</a:t>
            </a:r>
            <a:r>
              <a:rPr lang="ru-RU" sz="5600" dirty="0"/>
              <a:t> </a:t>
            </a:r>
            <a:r>
              <a:rPr lang="ru-RU" sz="5600" dirty="0" err="1"/>
              <a:t>токсикологія</a:t>
            </a:r>
            <a:r>
              <a:rPr lang="ru-RU" sz="5600" dirty="0"/>
              <a:t>, </a:t>
            </a:r>
            <a:r>
              <a:rPr lang="ru-RU" sz="5600" dirty="0" err="1"/>
              <a:t>завданнями</a:t>
            </a:r>
            <a:r>
              <a:rPr lang="ru-RU" sz="5600" dirty="0"/>
              <a:t> </a:t>
            </a:r>
            <a:r>
              <a:rPr lang="ru-RU" sz="5600" dirty="0" err="1"/>
              <a:t>якої</a:t>
            </a:r>
            <a:r>
              <a:rPr lang="ru-RU" sz="5600" dirty="0"/>
              <a:t> </a:t>
            </a:r>
            <a:r>
              <a:rPr lang="ru-RU" sz="5600" dirty="0" err="1"/>
              <a:t>є</a:t>
            </a:r>
            <a:r>
              <a:rPr lang="ru-RU" sz="5600" dirty="0"/>
              <a:t> </a:t>
            </a:r>
            <a:r>
              <a:rPr lang="ru-RU" sz="5600" dirty="0" err="1"/>
              <a:t>визначення</a:t>
            </a:r>
            <a:r>
              <a:rPr lang="ru-RU" sz="5600" dirty="0"/>
              <a:t> </a:t>
            </a:r>
            <a:r>
              <a:rPr lang="ru-RU" sz="5600" dirty="0" err="1"/>
              <a:t>широти</a:t>
            </a:r>
            <a:r>
              <a:rPr lang="ru-RU" sz="5600" dirty="0"/>
              <a:t> </a:t>
            </a:r>
            <a:r>
              <a:rPr lang="ru-RU" sz="5600" dirty="0" err="1"/>
              <a:t>терапевтичного</a:t>
            </a:r>
            <a:r>
              <a:rPr lang="ru-RU" sz="5600" dirty="0"/>
              <a:t> </a:t>
            </a:r>
            <a:r>
              <a:rPr lang="ru-RU" sz="5600" dirty="0" err="1"/>
              <a:t>індексу</a:t>
            </a:r>
            <a:r>
              <a:rPr lang="ru-RU" sz="5600" dirty="0"/>
              <a:t> </a:t>
            </a:r>
            <a:r>
              <a:rPr lang="ru-RU" sz="5600" dirty="0" err="1"/>
              <a:t>лікарських</a:t>
            </a:r>
            <a:r>
              <a:rPr lang="ru-RU" sz="5600" dirty="0"/>
              <a:t> </a:t>
            </a:r>
            <a:r>
              <a:rPr lang="ru-RU" sz="5600" dirty="0" err="1"/>
              <a:t>засобів</a:t>
            </a:r>
            <a:r>
              <a:rPr lang="ru-RU" sz="5600" dirty="0"/>
              <a:t>, </a:t>
            </a:r>
            <a:r>
              <a:rPr lang="ru-RU" sz="5600" dirty="0" err="1"/>
              <a:t>їх</a:t>
            </a:r>
            <a:r>
              <a:rPr lang="ru-RU" sz="5600" dirty="0"/>
              <a:t> </a:t>
            </a:r>
            <a:r>
              <a:rPr lang="ru-RU" sz="5600" dirty="0" err="1"/>
              <a:t>побічного</a:t>
            </a:r>
            <a:r>
              <a:rPr lang="ru-RU" sz="5600" dirty="0"/>
              <a:t> та </a:t>
            </a:r>
            <a:r>
              <a:rPr lang="ru-RU" sz="5600" dirty="0" err="1"/>
              <a:t>шкідливого</a:t>
            </a:r>
            <a:r>
              <a:rPr lang="ru-RU" sz="5600" dirty="0"/>
              <a:t> </a:t>
            </a:r>
            <a:r>
              <a:rPr lang="ru-RU" sz="5600" dirty="0" err="1"/>
              <a:t>впливу</a:t>
            </a:r>
            <a:r>
              <a:rPr lang="ru-RU" sz="5600" dirty="0"/>
              <a:t> на </a:t>
            </a:r>
            <a:r>
              <a:rPr lang="ru-RU" sz="5600" dirty="0" err="1" smtClean="0"/>
              <a:t>організм</a:t>
            </a:r>
            <a:r>
              <a:rPr lang="ru-RU" sz="5600" dirty="0" smtClean="0"/>
              <a:t> </a:t>
            </a:r>
            <a:r>
              <a:rPr lang="ru-RU" sz="5600" dirty="0"/>
              <a:t>(</a:t>
            </a:r>
            <a:r>
              <a:rPr lang="ru-RU" sz="5600" dirty="0" err="1"/>
              <a:t>лікарських</a:t>
            </a:r>
            <a:r>
              <a:rPr lang="ru-RU" sz="5600" dirty="0"/>
              <a:t> хвороб), </a:t>
            </a:r>
            <a:r>
              <a:rPr lang="ru-RU" sz="5600" dirty="0" err="1"/>
              <a:t>розробка</a:t>
            </a:r>
            <a:r>
              <a:rPr lang="ru-RU" sz="5600" dirty="0"/>
              <a:t> </a:t>
            </a:r>
            <a:r>
              <a:rPr lang="ru-RU" sz="5600" dirty="0" err="1"/>
              <a:t>способів</a:t>
            </a:r>
            <a:r>
              <a:rPr lang="ru-RU" sz="5600" dirty="0"/>
              <a:t> </a:t>
            </a:r>
            <a:r>
              <a:rPr lang="ru-RU" sz="5600" dirty="0" err="1"/>
              <a:t>запобігання</a:t>
            </a:r>
            <a:r>
              <a:rPr lang="ru-RU" sz="5600" dirty="0"/>
              <a:t> та </a:t>
            </a:r>
            <a:r>
              <a:rPr lang="ru-RU" sz="5600" dirty="0" err="1"/>
              <a:t>лікування</a:t>
            </a:r>
            <a:r>
              <a:rPr lang="ru-RU" sz="5600" dirty="0"/>
              <a:t> </a:t>
            </a:r>
            <a:r>
              <a:rPr lang="ru-RU" sz="5600" dirty="0" err="1"/>
              <a:t>лікарських</a:t>
            </a:r>
            <a:r>
              <a:rPr lang="ru-RU" sz="5600" dirty="0"/>
              <a:t> </a:t>
            </a:r>
            <a:r>
              <a:rPr lang="ru-RU" sz="5600" dirty="0" err="1"/>
              <a:t>отруєнь</a:t>
            </a:r>
            <a:r>
              <a:rPr lang="ru-RU" sz="5600" dirty="0"/>
              <a:t> </a:t>
            </a:r>
            <a:r>
              <a:rPr lang="ru-RU" sz="5600" dirty="0" err="1"/>
              <a:t>і</a:t>
            </a:r>
            <a:r>
              <a:rPr lang="ru-RU" sz="5600" dirty="0"/>
              <a:t> хвороб. </a:t>
            </a:r>
          </a:p>
          <a:p>
            <a:r>
              <a:rPr lang="ru-RU" sz="5600" b="1" i="1" dirty="0" err="1"/>
              <a:t>Промислова</a:t>
            </a:r>
            <a:r>
              <a:rPr lang="ru-RU" sz="5600" b="1" i="1" dirty="0"/>
              <a:t> </a:t>
            </a:r>
            <a:r>
              <a:rPr lang="ru-RU" sz="5600" b="1" i="1" dirty="0" err="1"/>
              <a:t>токсикологія</a:t>
            </a:r>
            <a:r>
              <a:rPr lang="ru-RU" sz="5600" b="1" i="1" dirty="0"/>
              <a:t> </a:t>
            </a:r>
            <a:r>
              <a:rPr lang="ru-RU" sz="5600" i="1" dirty="0"/>
              <a:t>- наука, </a:t>
            </a:r>
            <a:r>
              <a:rPr lang="ru-RU" sz="5600" i="1" dirty="0" err="1"/>
              <a:t>що</a:t>
            </a:r>
            <a:r>
              <a:rPr lang="ru-RU" sz="5600" i="1" dirty="0"/>
              <a:t> </a:t>
            </a:r>
            <a:r>
              <a:rPr lang="ru-RU" sz="5600" i="1" dirty="0" err="1"/>
              <a:t>вивчає</a:t>
            </a:r>
            <a:r>
              <a:rPr lang="ru-RU" sz="5600" i="1" dirty="0"/>
              <a:t> </a:t>
            </a:r>
            <a:r>
              <a:rPr lang="ru-RU" sz="5600" i="1" dirty="0" err="1"/>
              <a:t>вплив</a:t>
            </a:r>
            <a:r>
              <a:rPr lang="ru-RU" sz="5600" i="1" dirty="0"/>
              <a:t> на </a:t>
            </a:r>
            <a:r>
              <a:rPr lang="ru-RU" sz="5600" i="1" dirty="0" err="1"/>
              <a:t>організм</a:t>
            </a:r>
            <a:r>
              <a:rPr lang="ru-RU" sz="5600" i="1" dirty="0"/>
              <a:t> </a:t>
            </a:r>
            <a:r>
              <a:rPr lang="ru-RU" sz="5600" i="1" dirty="0" err="1"/>
              <a:t>шкідливих</a:t>
            </a:r>
            <a:r>
              <a:rPr lang="ru-RU" sz="5600" i="1" dirty="0"/>
              <a:t> </a:t>
            </a:r>
            <a:r>
              <a:rPr lang="ru-RU" sz="5600" i="1" dirty="0" err="1"/>
              <a:t>речовин</a:t>
            </a:r>
            <a:r>
              <a:rPr lang="ru-RU" sz="5600" i="1" dirty="0"/>
              <a:t> та </a:t>
            </a:r>
            <a:r>
              <a:rPr lang="ru-RU" sz="5600" i="1" dirty="0" err="1"/>
              <a:t>факторів</a:t>
            </a:r>
            <a:r>
              <a:rPr lang="ru-RU" sz="5600" i="1" dirty="0"/>
              <a:t> </a:t>
            </a:r>
            <a:r>
              <a:rPr lang="ru-RU" sz="5600" i="1" dirty="0" err="1"/>
              <a:t>з</a:t>
            </a:r>
            <a:r>
              <a:rPr lang="ru-RU" sz="5600" i="1" dirty="0"/>
              <a:t> метою </a:t>
            </a:r>
            <a:r>
              <a:rPr lang="ru-RU" sz="5600" i="1" dirty="0" err="1"/>
              <a:t>створення</a:t>
            </a:r>
            <a:r>
              <a:rPr lang="ru-RU" sz="5600" i="1" dirty="0"/>
              <a:t> </a:t>
            </a:r>
            <a:r>
              <a:rPr lang="ru-RU" sz="5600" i="1" dirty="0" err="1"/>
              <a:t>нешкідливих</a:t>
            </a:r>
            <a:r>
              <a:rPr lang="ru-RU" sz="5600" i="1" dirty="0"/>
              <a:t> </a:t>
            </a:r>
            <a:r>
              <a:rPr lang="ru-RU" sz="5600" i="1" dirty="0" err="1"/>
              <a:t>і</a:t>
            </a:r>
            <a:r>
              <a:rPr lang="ru-RU" sz="5600" i="1" dirty="0"/>
              <a:t> </a:t>
            </a:r>
            <a:r>
              <a:rPr lang="ru-RU" sz="5600" i="1" dirty="0" err="1"/>
              <a:t>безпечних</a:t>
            </a:r>
            <a:r>
              <a:rPr lang="ru-RU" sz="5600" i="1" dirty="0"/>
              <a:t> умов </a:t>
            </a:r>
            <a:r>
              <a:rPr lang="ru-RU" sz="5600" i="1" dirty="0" err="1"/>
              <a:t>праці</a:t>
            </a:r>
            <a:r>
              <a:rPr lang="ru-RU" sz="5600" i="1" dirty="0"/>
              <a:t> на </a:t>
            </a:r>
            <a:r>
              <a:rPr lang="ru-RU" sz="5600" i="1" dirty="0" err="1"/>
              <a:t>виробництві</a:t>
            </a:r>
            <a:r>
              <a:rPr lang="ru-RU" sz="5600" i="1" dirty="0"/>
              <a:t>. До </a:t>
            </a:r>
            <a:r>
              <a:rPr lang="ru-RU" sz="5600" i="1" dirty="0" err="1"/>
              <a:t>завдань</a:t>
            </a:r>
            <a:r>
              <a:rPr lang="ru-RU" sz="5600" i="1" dirty="0"/>
              <a:t> </a:t>
            </a:r>
            <a:r>
              <a:rPr lang="ru-RU" sz="5600" i="1" dirty="0" err="1"/>
              <a:t>промислової</a:t>
            </a:r>
            <a:r>
              <a:rPr lang="ru-RU" sz="5600" i="1" dirty="0"/>
              <a:t> </a:t>
            </a:r>
            <a:r>
              <a:rPr lang="ru-RU" sz="5600" i="1" dirty="0" err="1"/>
              <a:t>токсикологіі</a:t>
            </a:r>
            <a:r>
              <a:rPr lang="ru-RU" sz="5600" i="1" dirty="0"/>
              <a:t> </a:t>
            </a:r>
            <a:r>
              <a:rPr lang="ru-RU" sz="5600" i="1" dirty="0" err="1"/>
              <a:t>відносяться</a:t>
            </a:r>
            <a:r>
              <a:rPr lang="ru-RU" sz="5600" i="1" dirty="0"/>
              <a:t>: </a:t>
            </a:r>
          </a:p>
          <a:p>
            <a:r>
              <a:rPr lang="ru-RU" sz="5600" dirty="0"/>
              <a:t>- </a:t>
            </a:r>
            <a:r>
              <a:rPr lang="ru-RU" sz="5600" dirty="0" err="1"/>
              <a:t>гігієнічне</a:t>
            </a:r>
            <a:r>
              <a:rPr lang="ru-RU" sz="5600" dirty="0"/>
              <a:t> </a:t>
            </a:r>
            <a:r>
              <a:rPr lang="ru-RU" sz="5600" dirty="0" err="1"/>
              <a:t>нормування</a:t>
            </a:r>
            <a:r>
              <a:rPr lang="ru-RU" sz="5600" dirty="0"/>
              <a:t> </a:t>
            </a:r>
            <a:r>
              <a:rPr lang="ru-RU" sz="5600" dirty="0" err="1"/>
              <a:t>вмісту</a:t>
            </a:r>
            <a:r>
              <a:rPr lang="ru-RU" sz="5600" dirty="0"/>
              <a:t> </a:t>
            </a:r>
            <a:r>
              <a:rPr lang="ru-RU" sz="5600" dirty="0" err="1"/>
              <a:t>шкідливих</a:t>
            </a:r>
            <a:r>
              <a:rPr lang="ru-RU" sz="5600" dirty="0"/>
              <a:t> </a:t>
            </a:r>
            <a:r>
              <a:rPr lang="ru-RU" sz="5600" dirty="0" err="1"/>
              <a:t>речовин</a:t>
            </a:r>
            <a:r>
              <a:rPr lang="ru-RU" sz="5600" dirty="0"/>
              <a:t> в </a:t>
            </a:r>
            <a:r>
              <a:rPr lang="ru-RU" sz="5600" dirty="0" err="1"/>
              <a:t>об'єктах</a:t>
            </a:r>
            <a:r>
              <a:rPr lang="ru-RU" sz="5600" dirty="0"/>
              <a:t> </a:t>
            </a:r>
            <a:r>
              <a:rPr lang="ru-RU" sz="5600" dirty="0" err="1"/>
              <a:t>виробничого</a:t>
            </a:r>
            <a:r>
              <a:rPr lang="ru-RU" sz="5600" dirty="0"/>
              <a:t> </a:t>
            </a:r>
            <a:r>
              <a:rPr lang="ru-RU" sz="5600" dirty="0" err="1"/>
              <a:t>середовища</a:t>
            </a:r>
            <a:r>
              <a:rPr lang="ru-RU" sz="5600" dirty="0"/>
              <a:t> </a:t>
            </a:r>
            <a:r>
              <a:rPr lang="ru-RU" sz="5600" dirty="0" err="1"/>
              <a:t>і</a:t>
            </a:r>
            <a:r>
              <a:rPr lang="ru-RU" sz="5600" dirty="0"/>
              <a:t> </a:t>
            </a:r>
            <a:r>
              <a:rPr lang="ru-RU" sz="5600" dirty="0" err="1"/>
              <a:t>біосередовищах</a:t>
            </a:r>
            <a:r>
              <a:rPr lang="ru-RU" sz="5600" dirty="0"/>
              <a:t>; </a:t>
            </a:r>
          </a:p>
          <a:p>
            <a:r>
              <a:rPr lang="ru-RU" sz="5600" dirty="0"/>
              <a:t>- </a:t>
            </a:r>
            <a:r>
              <a:rPr lang="ru-RU" sz="5600" dirty="0" err="1"/>
              <a:t>гігієнічна</a:t>
            </a:r>
            <a:r>
              <a:rPr lang="ru-RU" sz="5600" dirty="0"/>
              <a:t> </a:t>
            </a:r>
            <a:r>
              <a:rPr lang="ru-RU" sz="5600" dirty="0" err="1"/>
              <a:t>експертиза</a:t>
            </a:r>
            <a:r>
              <a:rPr lang="ru-RU" sz="5600" dirty="0"/>
              <a:t> </a:t>
            </a:r>
            <a:r>
              <a:rPr lang="ru-RU" sz="5600" dirty="0" err="1"/>
              <a:t>шкідливих</a:t>
            </a:r>
            <a:r>
              <a:rPr lang="ru-RU" sz="5600" dirty="0"/>
              <a:t> </a:t>
            </a:r>
            <a:r>
              <a:rPr lang="ru-RU" sz="5600" dirty="0" err="1"/>
              <a:t>речовин</a:t>
            </a:r>
            <a:r>
              <a:rPr lang="ru-RU" sz="5600" dirty="0"/>
              <a:t>; </a:t>
            </a:r>
          </a:p>
          <a:p>
            <a:r>
              <a:rPr lang="ru-RU" sz="5600" dirty="0"/>
              <a:t>- </a:t>
            </a:r>
            <a:r>
              <a:rPr lang="ru-RU" sz="5600" dirty="0" err="1"/>
              <a:t>гігієнічна</a:t>
            </a:r>
            <a:r>
              <a:rPr lang="ru-RU" sz="5600" dirty="0"/>
              <a:t> </a:t>
            </a:r>
            <a:r>
              <a:rPr lang="ru-RU" sz="5600" dirty="0" err="1"/>
              <a:t>стандартизація</a:t>
            </a:r>
            <a:r>
              <a:rPr lang="ru-RU" sz="5600" dirty="0"/>
              <a:t> </a:t>
            </a:r>
            <a:r>
              <a:rPr lang="ru-RU" sz="5600" dirty="0" err="1"/>
              <a:t>сировини</a:t>
            </a:r>
            <a:r>
              <a:rPr lang="ru-RU" sz="5600" dirty="0"/>
              <a:t> </a:t>
            </a:r>
            <a:r>
              <a:rPr lang="ru-RU" sz="5600" dirty="0" err="1"/>
              <a:t>і</a:t>
            </a:r>
            <a:r>
              <a:rPr lang="ru-RU" sz="5600" dirty="0"/>
              <a:t> </a:t>
            </a:r>
            <a:r>
              <a:rPr lang="ru-RU" sz="5600" dirty="0" err="1"/>
              <a:t>продукції</a:t>
            </a:r>
            <a:r>
              <a:rPr lang="ru-RU" sz="5600" dirty="0"/>
              <a:t>. </a:t>
            </a:r>
          </a:p>
          <a:p>
            <a:r>
              <a:rPr lang="ru-RU" sz="5600" i="1" dirty="0" err="1"/>
              <a:t>Спеціальні</a:t>
            </a:r>
            <a:r>
              <a:rPr lang="ru-RU" sz="5600" i="1" dirty="0"/>
              <a:t> </a:t>
            </a:r>
            <a:r>
              <a:rPr lang="ru-RU" sz="5600" i="1" dirty="0" err="1"/>
              <a:t>види</a:t>
            </a:r>
            <a:r>
              <a:rPr lang="ru-RU" sz="5600" i="1" dirty="0"/>
              <a:t> </a:t>
            </a:r>
            <a:r>
              <a:rPr lang="ru-RU" sz="5600" i="1" dirty="0" err="1"/>
              <a:t>токсикології</a:t>
            </a:r>
            <a:r>
              <a:rPr lang="ru-RU" sz="5600" i="1" dirty="0"/>
              <a:t> </a:t>
            </a:r>
            <a:r>
              <a:rPr lang="ru-RU" sz="5600" i="1" dirty="0" err="1"/>
              <a:t>вивчають</a:t>
            </a:r>
            <a:r>
              <a:rPr lang="ru-RU" sz="5600" i="1" dirty="0"/>
              <a:t> </a:t>
            </a:r>
            <a:r>
              <a:rPr lang="ru-RU" sz="5600" i="1" dirty="0" err="1"/>
              <a:t>отруєння</a:t>
            </a:r>
            <a:r>
              <a:rPr lang="ru-RU" sz="5600" i="1" dirty="0"/>
              <a:t> </a:t>
            </a:r>
            <a:r>
              <a:rPr lang="ru-RU" sz="5600" i="1" dirty="0" err="1"/>
              <a:t>і</a:t>
            </a:r>
            <a:r>
              <a:rPr lang="ru-RU" sz="5600" i="1" dirty="0"/>
              <a:t> </a:t>
            </a:r>
            <a:r>
              <a:rPr lang="ru-RU" sz="5600" i="1" dirty="0" err="1"/>
              <a:t>захворювання</a:t>
            </a:r>
            <a:r>
              <a:rPr lang="ru-RU" sz="5600" i="1" dirty="0"/>
              <a:t> людей </a:t>
            </a:r>
            <a:r>
              <a:rPr lang="ru-RU" sz="5600" i="1" dirty="0" err="1"/>
              <a:t>і</a:t>
            </a:r>
            <a:r>
              <a:rPr lang="ru-RU" sz="5600" i="1" dirty="0"/>
              <a:t> </a:t>
            </a:r>
            <a:r>
              <a:rPr lang="ru-RU" sz="5600" i="1" dirty="0" err="1"/>
              <a:t>тварин</a:t>
            </a:r>
            <a:r>
              <a:rPr lang="ru-RU" sz="5600" i="1" dirty="0"/>
              <a:t> в </a:t>
            </a:r>
            <a:r>
              <a:rPr lang="ru-RU" sz="5600" i="1" dirty="0" err="1"/>
              <a:t>особливих</a:t>
            </a:r>
            <a:r>
              <a:rPr lang="ru-RU" sz="5600" i="1" dirty="0"/>
              <a:t> </a:t>
            </a:r>
            <a:r>
              <a:rPr lang="ru-RU" sz="5600" i="1" dirty="0" err="1"/>
              <a:t>умовах</a:t>
            </a:r>
            <a:r>
              <a:rPr lang="ru-RU" sz="5600" i="1" dirty="0"/>
              <a:t> </a:t>
            </a:r>
            <a:r>
              <a:rPr lang="ru-RU" sz="5600" i="1" dirty="0" err="1"/>
              <a:t>або</a:t>
            </a:r>
            <a:r>
              <a:rPr lang="ru-RU" sz="5600" i="1" dirty="0"/>
              <a:t> </a:t>
            </a:r>
            <a:r>
              <a:rPr lang="ru-RU" sz="5600" i="1" dirty="0" err="1"/>
              <a:t>обставинах</a:t>
            </a:r>
            <a:r>
              <a:rPr lang="ru-RU" sz="5600" i="1" dirty="0"/>
              <a:t> при </a:t>
            </a:r>
            <a:r>
              <a:rPr lang="ru-RU" sz="5600" i="1" dirty="0" err="1"/>
              <a:t>впливі</a:t>
            </a:r>
            <a:r>
              <a:rPr lang="ru-RU" sz="5600" i="1" dirty="0"/>
              <a:t> </a:t>
            </a:r>
            <a:r>
              <a:rPr lang="ru-RU" sz="5600" i="1" dirty="0" err="1"/>
              <a:t>певного</a:t>
            </a:r>
            <a:r>
              <a:rPr lang="ru-RU" sz="5600" i="1" dirty="0"/>
              <a:t> виду </a:t>
            </a:r>
            <a:r>
              <a:rPr lang="ru-RU" sz="5600" i="1" dirty="0" err="1"/>
              <a:t>токсичних</a:t>
            </a:r>
            <a:r>
              <a:rPr lang="ru-RU" sz="5600" i="1" dirty="0"/>
              <a:t> </a:t>
            </a:r>
            <a:r>
              <a:rPr lang="ru-RU" sz="5600" i="1" dirty="0" err="1"/>
              <a:t>речовин</a:t>
            </a:r>
            <a:r>
              <a:rPr lang="ru-RU" sz="5600" i="1" dirty="0"/>
              <a:t>. </a:t>
            </a:r>
            <a:r>
              <a:rPr lang="ru-RU" sz="5600" i="1" dirty="0" err="1"/>
              <a:t>Це</a:t>
            </a:r>
            <a:r>
              <a:rPr lang="ru-RU" sz="5600" i="1" dirty="0"/>
              <a:t> </a:t>
            </a:r>
            <a:r>
              <a:rPr lang="ru-RU" sz="5600" i="1" dirty="0" err="1"/>
              <a:t>військова</a:t>
            </a:r>
            <a:r>
              <a:rPr lang="ru-RU" sz="5600" i="1" dirty="0"/>
              <a:t>, </a:t>
            </a:r>
            <a:r>
              <a:rPr lang="ru-RU" sz="5600" i="1" dirty="0" err="1"/>
              <a:t>судова</a:t>
            </a:r>
            <a:r>
              <a:rPr lang="ru-RU" sz="5600" i="1" dirty="0"/>
              <a:t> та </a:t>
            </a:r>
            <a:r>
              <a:rPr lang="ru-RU" sz="5600" i="1" dirty="0" err="1"/>
              <a:t>інші</a:t>
            </a:r>
            <a:r>
              <a:rPr lang="ru-RU" sz="5600" i="1" dirty="0"/>
              <a:t> </a:t>
            </a:r>
            <a:r>
              <a:rPr lang="ru-RU" sz="5600" i="1" dirty="0" err="1"/>
              <a:t>види</a:t>
            </a:r>
            <a:r>
              <a:rPr lang="ru-RU" sz="5600" i="1" dirty="0"/>
              <a:t> </a:t>
            </a:r>
            <a:r>
              <a:rPr lang="ru-RU" sz="5600" i="1" dirty="0" err="1"/>
              <a:t>токсикології</a:t>
            </a:r>
            <a:r>
              <a:rPr lang="ru-RU" sz="5600" i="1" dirty="0"/>
              <a:t>, </a:t>
            </a:r>
            <a:r>
              <a:rPr lang="ru-RU" sz="5600" i="1" dirty="0" err="1"/>
              <a:t>які</a:t>
            </a:r>
            <a:r>
              <a:rPr lang="ru-RU" sz="5600" i="1" dirty="0"/>
              <a:t> </a:t>
            </a:r>
            <a:r>
              <a:rPr lang="ru-RU" sz="5600" i="1" dirty="0" err="1"/>
              <a:t>зазвичай</a:t>
            </a:r>
            <a:r>
              <a:rPr lang="ru-RU" sz="5600" i="1" dirty="0"/>
              <a:t> </a:t>
            </a:r>
            <a:r>
              <a:rPr lang="ru-RU" sz="5600" i="1" dirty="0" err="1"/>
              <a:t>включають</a:t>
            </a:r>
            <a:r>
              <a:rPr lang="ru-RU" sz="5600" i="1" dirty="0"/>
              <a:t> в себе </a:t>
            </a:r>
            <a:r>
              <a:rPr lang="ru-RU" sz="5600" i="1" dirty="0" err="1"/>
              <a:t>елементи</a:t>
            </a:r>
            <a:r>
              <a:rPr lang="ru-RU" sz="5600" i="1" dirty="0"/>
              <a:t> </a:t>
            </a:r>
            <a:r>
              <a:rPr lang="ru-RU" sz="5600" i="1" dirty="0" err="1"/>
              <a:t>основних</a:t>
            </a:r>
            <a:r>
              <a:rPr lang="ru-RU" sz="5600" i="1" dirty="0"/>
              <a:t> </a:t>
            </a:r>
            <a:r>
              <a:rPr lang="ru-RU" sz="5600" i="1" dirty="0" err="1"/>
              <a:t>напрямів</a:t>
            </a:r>
            <a:r>
              <a:rPr lang="ru-RU" sz="5600" i="1" dirty="0"/>
              <a:t> - теоретичного, </a:t>
            </a:r>
            <a:r>
              <a:rPr lang="ru-RU" sz="5600" i="1" dirty="0" err="1"/>
              <a:t>профілактичного</a:t>
            </a:r>
            <a:r>
              <a:rPr lang="ru-RU" sz="5600" i="1" dirty="0"/>
              <a:t> (</a:t>
            </a:r>
            <a:r>
              <a:rPr lang="ru-RU" sz="5600" i="1" dirty="0" err="1"/>
              <a:t>гігієнічного</a:t>
            </a:r>
            <a:r>
              <a:rPr lang="ru-RU" sz="5600" i="1" dirty="0"/>
              <a:t>) та </a:t>
            </a:r>
            <a:r>
              <a:rPr lang="ru-RU" sz="5600" i="1" dirty="0" err="1"/>
              <a:t>клінічного</a:t>
            </a:r>
            <a:r>
              <a:rPr lang="ru-RU" sz="5600" i="1" dirty="0"/>
              <a:t>. </a:t>
            </a:r>
          </a:p>
          <a:p>
            <a:r>
              <a:rPr lang="ru-RU" sz="5600" b="1" i="1" dirty="0" err="1"/>
              <a:t>Токсикологія</a:t>
            </a:r>
            <a:r>
              <a:rPr lang="ru-RU" sz="5600" b="1" i="1" dirty="0"/>
              <a:t> </a:t>
            </a:r>
            <a:r>
              <a:rPr lang="ru-RU" sz="5600" b="1" i="1" dirty="0" err="1"/>
              <a:t>канцерогенних</a:t>
            </a:r>
            <a:r>
              <a:rPr lang="ru-RU" sz="5600" b="1" i="1" dirty="0"/>
              <a:t> </a:t>
            </a:r>
            <a:r>
              <a:rPr lang="ru-RU" sz="5600" b="1" i="1" dirty="0" err="1"/>
              <a:t>речовин</a:t>
            </a:r>
            <a:r>
              <a:rPr lang="ru-RU" sz="5600" b="1" i="1" dirty="0"/>
              <a:t> </a:t>
            </a:r>
            <a:r>
              <a:rPr lang="ru-RU" sz="5600" i="1" dirty="0"/>
              <a:t>та </a:t>
            </a:r>
            <a:r>
              <a:rPr lang="ru-RU" sz="5600" i="1" dirty="0" err="1"/>
              <a:t>факторів</a:t>
            </a:r>
            <a:r>
              <a:rPr lang="ru-RU" sz="5600" i="1" dirty="0"/>
              <a:t> як </a:t>
            </a:r>
            <a:r>
              <a:rPr lang="ru-RU" sz="5600" i="1" dirty="0" err="1"/>
              <a:t>розділ</a:t>
            </a:r>
            <a:r>
              <a:rPr lang="ru-RU" sz="5600" i="1" dirty="0"/>
              <a:t> </a:t>
            </a:r>
            <a:r>
              <a:rPr lang="ru-RU" sz="5600" i="1" dirty="0" err="1"/>
              <a:t>загальної</a:t>
            </a:r>
            <a:r>
              <a:rPr lang="ru-RU" sz="5600" i="1" dirty="0"/>
              <a:t> </a:t>
            </a:r>
            <a:r>
              <a:rPr lang="ru-RU" sz="5600" i="1" dirty="0" err="1"/>
              <a:t>токсикології</a:t>
            </a:r>
            <a:r>
              <a:rPr lang="ru-RU" sz="5600" i="1" dirty="0"/>
              <a:t> стала </a:t>
            </a:r>
            <a:r>
              <a:rPr lang="ru-RU" sz="5600" i="1" dirty="0" err="1"/>
              <a:t>формуватися</a:t>
            </a:r>
            <a:r>
              <a:rPr lang="ru-RU" sz="5600" i="1" dirty="0"/>
              <a:t> в </a:t>
            </a:r>
            <a:r>
              <a:rPr lang="ru-RU" sz="5600" i="1" dirty="0" err="1"/>
              <a:t>спеціальну</a:t>
            </a:r>
            <a:r>
              <a:rPr lang="ru-RU" sz="5600" i="1" dirty="0"/>
              <a:t> область, яка </a:t>
            </a:r>
            <a:r>
              <a:rPr lang="ru-RU" sz="5600" i="1" dirty="0" err="1"/>
              <a:t>вивчає</a:t>
            </a:r>
            <a:r>
              <a:rPr lang="ru-RU" sz="5600" i="1" dirty="0"/>
              <a:t> </a:t>
            </a:r>
            <a:r>
              <a:rPr lang="ru-RU" sz="5600" i="1" dirty="0" err="1"/>
              <a:t>бластмогенні</a:t>
            </a:r>
            <a:r>
              <a:rPr lang="ru-RU" sz="5600" i="1" dirty="0"/>
              <a:t> </a:t>
            </a:r>
            <a:r>
              <a:rPr lang="ru-RU" sz="5600" i="1" dirty="0" err="1"/>
              <a:t>реакції</a:t>
            </a:r>
            <a:r>
              <a:rPr lang="ru-RU" sz="5600" i="1" dirty="0"/>
              <a:t> </a:t>
            </a:r>
            <a:r>
              <a:rPr lang="ru-RU" sz="5600" i="1" dirty="0" err="1"/>
              <a:t>організму</a:t>
            </a:r>
            <a:r>
              <a:rPr lang="ru-RU" sz="5600" i="1" dirty="0"/>
              <a:t> (</a:t>
            </a:r>
            <a:r>
              <a:rPr lang="ru-RU" sz="5600" i="1" dirty="0" err="1"/>
              <a:t>реакції</a:t>
            </a:r>
            <a:r>
              <a:rPr lang="ru-RU" sz="5600" i="1" dirty="0"/>
              <a:t> </a:t>
            </a:r>
            <a:r>
              <a:rPr lang="ru-RU" sz="5600" i="1" dirty="0" err="1"/>
              <a:t>злоякісного</a:t>
            </a:r>
            <a:r>
              <a:rPr lang="ru-RU" sz="5600" i="1" dirty="0"/>
              <a:t> </a:t>
            </a:r>
            <a:r>
              <a:rPr lang="ru-RU" sz="5600" i="1" dirty="0" err="1"/>
              <a:t>перероджування</a:t>
            </a:r>
            <a:r>
              <a:rPr lang="ru-RU" sz="5600" i="1" dirty="0"/>
              <a:t> </a:t>
            </a:r>
            <a:r>
              <a:rPr lang="ru-RU" sz="5600" i="1" dirty="0" err="1"/>
              <a:t>клітини</a:t>
            </a:r>
            <a:r>
              <a:rPr lang="ru-RU" sz="5600" i="1" dirty="0"/>
              <a:t>). В </a:t>
            </a:r>
            <a:r>
              <a:rPr lang="ru-RU" sz="5600" i="1" dirty="0" err="1"/>
              <a:t>даний</a:t>
            </a:r>
            <a:r>
              <a:rPr lang="ru-RU" sz="5600" i="1" dirty="0"/>
              <a:t> час </a:t>
            </a:r>
            <a:r>
              <a:rPr lang="ru-RU" sz="5600" i="1" dirty="0" err="1"/>
              <a:t>онкологічна</a:t>
            </a:r>
            <a:r>
              <a:rPr lang="ru-RU" sz="5600" i="1" dirty="0"/>
              <a:t> </a:t>
            </a:r>
            <a:r>
              <a:rPr lang="ru-RU" sz="5600" i="1" dirty="0" err="1"/>
              <a:t>небезпека</a:t>
            </a:r>
            <a:r>
              <a:rPr lang="ru-RU" sz="5600" i="1" dirty="0"/>
              <a:t> становить </a:t>
            </a:r>
            <a:r>
              <a:rPr lang="ru-RU" sz="5600" i="1" dirty="0" err="1"/>
              <a:t>серйозну</a:t>
            </a:r>
            <a:r>
              <a:rPr lang="ru-RU" sz="5600" i="1" dirty="0"/>
              <a:t> проблему </a:t>
            </a:r>
            <a:r>
              <a:rPr lang="ru-RU" sz="5600" i="1" dirty="0" err="1"/>
              <a:t>соціального</a:t>
            </a:r>
            <a:r>
              <a:rPr lang="ru-RU" sz="5600" i="1" dirty="0"/>
              <a:t> характеру, для </a:t>
            </a:r>
            <a:r>
              <a:rPr lang="ru-RU" sz="5600" i="1" dirty="0" err="1"/>
              <a:t>вирішення</a:t>
            </a:r>
            <a:r>
              <a:rPr lang="ru-RU" sz="5600" i="1" dirty="0"/>
              <a:t> </a:t>
            </a:r>
            <a:r>
              <a:rPr lang="ru-RU" sz="5600" i="1" dirty="0" err="1"/>
              <a:t>якої</a:t>
            </a:r>
            <a:r>
              <a:rPr lang="ru-RU" sz="5600" i="1" dirty="0"/>
              <a:t> </a:t>
            </a:r>
            <a:r>
              <a:rPr lang="ru-RU" sz="5600" i="1" dirty="0" err="1"/>
              <a:t>необхідні</a:t>
            </a:r>
            <a:r>
              <a:rPr lang="ru-RU" sz="5600" i="1" dirty="0"/>
              <a:t> </a:t>
            </a:r>
            <a:r>
              <a:rPr lang="ru-RU" sz="5600" i="1" dirty="0" err="1"/>
              <a:t>зусилля</a:t>
            </a:r>
            <a:r>
              <a:rPr lang="ru-RU" sz="5600" i="1" dirty="0"/>
              <a:t> </a:t>
            </a:r>
            <a:r>
              <a:rPr lang="ru-RU" sz="5600" i="1" dirty="0" err="1"/>
              <a:t>всього</a:t>
            </a:r>
            <a:r>
              <a:rPr lang="ru-RU" sz="5600" i="1" dirty="0"/>
              <a:t> </a:t>
            </a:r>
            <a:r>
              <a:rPr lang="ru-RU" sz="5600" i="1" dirty="0" err="1"/>
              <a:t>світового</a:t>
            </a:r>
            <a:r>
              <a:rPr lang="ru-RU" sz="5600" i="1" dirty="0"/>
              <a:t> </a:t>
            </a:r>
            <a:r>
              <a:rPr lang="ru-RU" sz="5600" i="1" dirty="0" err="1"/>
              <a:t>співтовариства</a:t>
            </a:r>
            <a:r>
              <a:rPr lang="ru-RU" sz="5600" i="1" dirty="0"/>
              <a:t>. На жаль, у </a:t>
            </a:r>
            <a:r>
              <a:rPr lang="ru-RU" sz="5600" i="1" dirty="0" err="1"/>
              <a:t>цій</a:t>
            </a:r>
            <a:r>
              <a:rPr lang="ru-RU" sz="5600" i="1" dirty="0"/>
              <a:t> </a:t>
            </a:r>
            <a:r>
              <a:rPr lang="ru-RU" sz="5600" i="1" dirty="0" err="1"/>
              <a:t>області</a:t>
            </a:r>
            <a:r>
              <a:rPr lang="ru-RU" sz="5600" i="1" dirty="0"/>
              <a:t> </a:t>
            </a:r>
            <a:r>
              <a:rPr lang="ru-RU" sz="5600" i="1" dirty="0" err="1"/>
              <a:t>поки</a:t>
            </a:r>
            <a:r>
              <a:rPr lang="ru-RU" sz="5600" i="1" dirty="0"/>
              <a:t> </a:t>
            </a:r>
            <a:r>
              <a:rPr lang="ru-RU" sz="5600" i="1" dirty="0" err="1"/>
              <a:t>що</a:t>
            </a:r>
            <a:r>
              <a:rPr lang="ru-RU" sz="5600" i="1" dirty="0"/>
              <a:t> </a:t>
            </a:r>
            <a:r>
              <a:rPr lang="ru-RU" sz="5600" i="1" dirty="0" err="1"/>
              <a:t>немає</a:t>
            </a:r>
            <a:r>
              <a:rPr lang="ru-RU" sz="5600" i="1" dirty="0"/>
              <a:t> </a:t>
            </a:r>
            <a:r>
              <a:rPr lang="ru-RU" sz="5600" i="1" dirty="0" err="1"/>
              <a:t>значних</a:t>
            </a:r>
            <a:r>
              <a:rPr lang="ru-RU" sz="5600" i="1" dirty="0"/>
              <a:t> </a:t>
            </a:r>
            <a:r>
              <a:rPr lang="ru-RU" sz="5600" i="1" dirty="0" err="1"/>
              <a:t>успіхів</a:t>
            </a:r>
            <a:r>
              <a:rPr lang="ru-RU" sz="5600" i="1" dirty="0"/>
              <a:t>. </a:t>
            </a:r>
            <a:endParaRPr lang="ru-RU" sz="5600" i="1" dirty="0" smtClean="0"/>
          </a:p>
          <a:p>
            <a:r>
              <a:rPr lang="ru-RU" sz="5600" b="1" i="1" dirty="0" err="1"/>
              <a:t>Токсикологія</a:t>
            </a:r>
            <a:r>
              <a:rPr lang="ru-RU" sz="5600" b="1" i="1" dirty="0"/>
              <a:t> </a:t>
            </a:r>
            <a:r>
              <a:rPr lang="ru-RU" sz="5600" b="1" i="1" dirty="0" err="1"/>
              <a:t>радіоактивних</a:t>
            </a:r>
            <a:r>
              <a:rPr lang="ru-RU" sz="5600" b="1" i="1" dirty="0"/>
              <a:t> </a:t>
            </a:r>
            <a:r>
              <a:rPr lang="ru-RU" sz="5600" b="1" i="1" dirty="0" err="1"/>
              <a:t>речовин</a:t>
            </a:r>
            <a:r>
              <a:rPr lang="ru-RU" sz="5600" b="1" i="1" dirty="0"/>
              <a:t> </a:t>
            </a:r>
            <a:r>
              <a:rPr lang="ru-RU" sz="5600" i="1" dirty="0"/>
              <a:t>- </a:t>
            </a:r>
            <a:r>
              <a:rPr lang="ru-RU" sz="5600" i="1" dirty="0" err="1"/>
              <a:t>це</a:t>
            </a:r>
            <a:r>
              <a:rPr lang="ru-RU" sz="5600" i="1" dirty="0"/>
              <a:t> </a:t>
            </a:r>
            <a:r>
              <a:rPr lang="ru-RU" sz="5600" i="1" dirty="0" err="1"/>
              <a:t>спеціальний</a:t>
            </a:r>
            <a:r>
              <a:rPr lang="ru-RU" sz="5600" i="1" dirty="0"/>
              <a:t> </a:t>
            </a:r>
            <a:r>
              <a:rPr lang="ru-RU" sz="5600" i="1" dirty="0" err="1"/>
              <a:t>розділ</a:t>
            </a:r>
            <a:r>
              <a:rPr lang="ru-RU" sz="5600" i="1" dirty="0"/>
              <a:t> </a:t>
            </a:r>
            <a:r>
              <a:rPr lang="ru-RU" sz="5600" i="1" dirty="0" err="1"/>
              <a:t>загальної</a:t>
            </a:r>
            <a:r>
              <a:rPr lang="ru-RU" sz="5600" i="1" dirty="0"/>
              <a:t> </a:t>
            </a:r>
            <a:r>
              <a:rPr lang="ru-RU" sz="5600" i="1" dirty="0" err="1"/>
              <a:t>токсикології</a:t>
            </a:r>
            <a:r>
              <a:rPr lang="ru-RU" sz="5600" i="1" dirty="0"/>
              <a:t>, </a:t>
            </a:r>
            <a:r>
              <a:rPr lang="ru-RU" sz="5600" i="1" dirty="0" err="1"/>
              <a:t>що</a:t>
            </a:r>
            <a:r>
              <a:rPr lang="ru-RU" sz="5600" i="1" dirty="0"/>
              <a:t> </a:t>
            </a:r>
            <a:r>
              <a:rPr lang="ru-RU" sz="5600" i="1" dirty="0" err="1"/>
              <a:t>вивчає</a:t>
            </a:r>
            <a:r>
              <a:rPr lang="ru-RU" sz="5600" i="1" dirty="0"/>
              <a:t> </a:t>
            </a:r>
            <a:r>
              <a:rPr lang="ru-RU" sz="5600" i="1" dirty="0" err="1"/>
              <a:t>вплив</a:t>
            </a:r>
            <a:r>
              <a:rPr lang="ru-RU" sz="5600" i="1" dirty="0"/>
              <a:t> </a:t>
            </a:r>
            <a:r>
              <a:rPr lang="ru-RU" sz="5600" i="1" dirty="0" err="1"/>
              <a:t>різних</a:t>
            </a:r>
            <a:r>
              <a:rPr lang="ru-RU" sz="5600" i="1" dirty="0"/>
              <a:t> </a:t>
            </a:r>
            <a:r>
              <a:rPr lang="ru-RU" sz="5600" i="1" dirty="0" err="1"/>
              <a:t>видів</a:t>
            </a:r>
            <a:r>
              <a:rPr lang="ru-RU" sz="5600" i="1" dirty="0"/>
              <a:t> </a:t>
            </a:r>
            <a:r>
              <a:rPr lang="ru-RU" sz="5600" i="1" dirty="0" err="1"/>
              <a:t>випромінювання</a:t>
            </a:r>
            <a:r>
              <a:rPr lang="ru-RU" sz="5600" i="1" dirty="0"/>
              <a:t> на </a:t>
            </a:r>
            <a:r>
              <a:rPr lang="ru-RU" sz="5600" i="1" dirty="0" err="1"/>
              <a:t>організм</a:t>
            </a:r>
            <a:r>
              <a:rPr lang="ru-RU" sz="5600" i="1" dirty="0"/>
              <a:t>, </a:t>
            </a:r>
            <a:r>
              <a:rPr lang="ru-RU" sz="5600" i="1" dirty="0" err="1"/>
              <a:t>нормування</a:t>
            </a:r>
            <a:r>
              <a:rPr lang="ru-RU" sz="5600" i="1" dirty="0"/>
              <a:t>, </a:t>
            </a:r>
            <a:r>
              <a:rPr lang="ru-RU" sz="5600" i="1" dirty="0" err="1"/>
              <a:t>надходження</a:t>
            </a:r>
            <a:r>
              <a:rPr lang="ru-RU" sz="5600" i="1" dirty="0"/>
              <a:t> </a:t>
            </a:r>
            <a:r>
              <a:rPr lang="ru-RU" sz="5600" i="1" dirty="0" err="1"/>
              <a:t>радіоактивних</a:t>
            </a:r>
            <a:r>
              <a:rPr lang="ru-RU" sz="5600" i="1" dirty="0"/>
              <a:t> </a:t>
            </a:r>
            <a:r>
              <a:rPr lang="ru-RU" sz="5600" i="1" dirty="0" err="1"/>
              <a:t>елементів</a:t>
            </a:r>
            <a:r>
              <a:rPr lang="ru-RU" sz="5600" i="1" dirty="0"/>
              <a:t> в </a:t>
            </a:r>
            <a:r>
              <a:rPr lang="ru-RU" sz="5600" i="1" dirty="0" err="1"/>
              <a:t>організм</a:t>
            </a:r>
            <a:r>
              <a:rPr lang="ru-RU" sz="5600" i="1" dirty="0"/>
              <a:t> </a:t>
            </a:r>
            <a:r>
              <a:rPr lang="ru-RU" sz="5600" i="1" dirty="0" err="1"/>
              <a:t>і</a:t>
            </a:r>
            <a:r>
              <a:rPr lang="ru-RU" sz="5600" i="1" dirty="0"/>
              <a:t> </a:t>
            </a:r>
            <a:r>
              <a:rPr lang="ru-RU" sz="5600" i="1" dirty="0" err="1"/>
              <a:t>їх</a:t>
            </a:r>
            <a:r>
              <a:rPr lang="ru-RU" sz="5600" i="1" dirty="0"/>
              <a:t> </a:t>
            </a:r>
            <a:r>
              <a:rPr lang="ru-RU" sz="5600" i="1" dirty="0" err="1"/>
              <a:t>розподіл</a:t>
            </a:r>
            <a:r>
              <a:rPr lang="ru-RU" sz="5600" i="1" dirty="0"/>
              <a:t> у </a:t>
            </a:r>
            <a:r>
              <a:rPr lang="ru-RU" sz="5600" i="1" dirty="0" err="1"/>
              <a:t>ньому</a:t>
            </a:r>
            <a:r>
              <a:rPr lang="ru-RU" sz="5600" i="1" dirty="0"/>
              <a:t>. В силу </a:t>
            </a:r>
            <a:r>
              <a:rPr lang="ru-RU" sz="5600" i="1" dirty="0" err="1"/>
              <a:t>зростаючої</a:t>
            </a:r>
            <a:r>
              <a:rPr lang="ru-RU" sz="5600" i="1" dirty="0"/>
              <a:t> </a:t>
            </a:r>
            <a:r>
              <a:rPr lang="ru-RU" sz="5600" i="1" dirty="0" err="1"/>
              <a:t>радіаційної</a:t>
            </a:r>
            <a:r>
              <a:rPr lang="ru-RU" sz="5600" i="1" dirty="0"/>
              <a:t> </a:t>
            </a:r>
            <a:r>
              <a:rPr lang="ru-RU" sz="5600" i="1" dirty="0" err="1"/>
              <a:t>небезпеки</a:t>
            </a:r>
            <a:r>
              <a:rPr lang="ru-RU" sz="5600" i="1" dirty="0"/>
              <a:t> </a:t>
            </a:r>
            <a:r>
              <a:rPr lang="ru-RU" sz="5600" i="1" dirty="0" err="1"/>
              <a:t>цей</a:t>
            </a:r>
            <a:r>
              <a:rPr lang="ru-RU" sz="5600" i="1" dirty="0"/>
              <a:t> </a:t>
            </a:r>
            <a:r>
              <a:rPr lang="ru-RU" sz="5600" i="1" dirty="0" err="1"/>
              <a:t>розділ</a:t>
            </a:r>
            <a:r>
              <a:rPr lang="ru-RU" sz="5600" i="1" dirty="0"/>
              <a:t> </a:t>
            </a:r>
            <a:r>
              <a:rPr lang="ru-RU" sz="5600" i="1" dirty="0" err="1"/>
              <a:t>набуває</a:t>
            </a:r>
            <a:r>
              <a:rPr lang="ru-RU" sz="5600" i="1" dirty="0"/>
              <a:t> все </a:t>
            </a:r>
            <a:r>
              <a:rPr lang="ru-RU" sz="5600" i="1" dirty="0" err="1"/>
              <a:t>більшого</a:t>
            </a:r>
            <a:r>
              <a:rPr lang="ru-RU" sz="5600" i="1" dirty="0"/>
              <a:t> </a:t>
            </a:r>
            <a:r>
              <a:rPr lang="ru-RU" sz="5600" i="1" dirty="0" err="1"/>
              <a:t>значення</a:t>
            </a:r>
            <a:r>
              <a:rPr lang="ru-RU" sz="5600" i="1" dirty="0"/>
              <a:t>. </a:t>
            </a:r>
          </a:p>
          <a:p>
            <a:r>
              <a:rPr lang="ru-RU" sz="5600" b="1" i="1" dirty="0" err="1"/>
              <a:t>Вікова</a:t>
            </a:r>
            <a:r>
              <a:rPr lang="ru-RU" sz="5600" b="1" i="1" dirty="0"/>
              <a:t> </a:t>
            </a:r>
            <a:r>
              <a:rPr lang="ru-RU" sz="5600" b="1" i="1" dirty="0" err="1"/>
              <a:t>токсикологія</a:t>
            </a:r>
            <a:r>
              <a:rPr lang="ru-RU" sz="5600" b="1" i="1" dirty="0"/>
              <a:t> </a:t>
            </a:r>
            <a:r>
              <a:rPr lang="ru-RU" sz="5600" i="1" dirty="0" err="1"/>
              <a:t>враховує</a:t>
            </a:r>
            <a:r>
              <a:rPr lang="ru-RU" sz="5600" i="1" dirty="0"/>
              <a:t> </a:t>
            </a:r>
            <a:r>
              <a:rPr lang="ru-RU" sz="5600" i="1" dirty="0" err="1"/>
              <a:t>демографічний</a:t>
            </a:r>
            <a:r>
              <a:rPr lang="ru-RU" sz="5600" i="1" dirty="0"/>
              <a:t> стан </a:t>
            </a:r>
            <a:r>
              <a:rPr lang="ru-RU" sz="5600" i="1" dirty="0" err="1"/>
              <a:t>і</a:t>
            </a:r>
            <a:r>
              <a:rPr lang="ru-RU" sz="5600" i="1" dirty="0"/>
              <a:t> </a:t>
            </a:r>
            <a:r>
              <a:rPr lang="ru-RU" sz="5600" i="1" dirty="0" err="1"/>
              <a:t>розвиток</a:t>
            </a:r>
            <a:r>
              <a:rPr lang="ru-RU" sz="5600" i="1" dirty="0"/>
              <a:t> </a:t>
            </a:r>
            <a:r>
              <a:rPr lang="ru-RU" sz="5600" i="1" dirty="0" err="1"/>
              <a:t>суспільства</a:t>
            </a:r>
            <a:r>
              <a:rPr lang="ru-RU" sz="5600" i="1" dirty="0"/>
              <a:t> у </a:t>
            </a:r>
            <a:r>
              <a:rPr lang="ru-RU" sz="5600" i="1" dirty="0" err="1"/>
              <a:t>взаємозв'язку</a:t>
            </a:r>
            <a:r>
              <a:rPr lang="ru-RU" sz="5600" i="1" dirty="0"/>
              <a:t> </a:t>
            </a:r>
            <a:r>
              <a:rPr lang="ru-RU" sz="5600" i="1" dirty="0" err="1"/>
              <a:t>з</a:t>
            </a:r>
            <a:r>
              <a:rPr lang="ru-RU" sz="5600" i="1" dirty="0"/>
              <a:t> </a:t>
            </a:r>
            <a:r>
              <a:rPr lang="ru-RU" sz="5600" i="1" dirty="0" err="1"/>
              <a:t>віковими</a:t>
            </a:r>
            <a:r>
              <a:rPr lang="ru-RU" sz="5600" i="1" dirty="0"/>
              <a:t> </a:t>
            </a:r>
            <a:r>
              <a:rPr lang="ru-RU" sz="5600" i="1" dirty="0" err="1"/>
              <a:t>особливостями</a:t>
            </a:r>
            <a:r>
              <a:rPr lang="ru-RU" sz="5600" i="1" dirty="0"/>
              <a:t> </a:t>
            </a:r>
            <a:r>
              <a:rPr lang="ru-RU" sz="5600" i="1" dirty="0" err="1"/>
              <a:t>реакцій</a:t>
            </a:r>
            <a:r>
              <a:rPr lang="ru-RU" sz="5600" i="1" dirty="0"/>
              <a:t> </a:t>
            </a:r>
            <a:r>
              <a:rPr lang="ru-RU" sz="5600" i="1" dirty="0" err="1"/>
              <a:t>людини</a:t>
            </a:r>
            <a:r>
              <a:rPr lang="ru-RU" sz="5600" i="1" dirty="0"/>
              <a:t> на </a:t>
            </a:r>
            <a:r>
              <a:rPr lang="ru-RU" sz="5600" i="1" dirty="0" err="1"/>
              <a:t>різного</a:t>
            </a:r>
            <a:r>
              <a:rPr lang="ru-RU" sz="5600" i="1" dirty="0"/>
              <a:t> роду </a:t>
            </a:r>
            <a:r>
              <a:rPr lang="ru-RU" sz="5600" i="1" dirty="0" err="1"/>
              <a:t>забруднення</a:t>
            </a:r>
            <a:r>
              <a:rPr lang="ru-RU" sz="5600" i="1" dirty="0"/>
              <a:t> </a:t>
            </a:r>
            <a:r>
              <a:rPr lang="ru-RU" sz="5600" i="1" dirty="0" err="1"/>
              <a:t>навколишнього</a:t>
            </a:r>
            <a:r>
              <a:rPr lang="ru-RU" sz="5600" i="1" dirty="0"/>
              <a:t> </a:t>
            </a:r>
            <a:r>
              <a:rPr lang="ru-RU" sz="5600" i="1" dirty="0" err="1"/>
              <a:t>середовища</a:t>
            </a:r>
            <a:r>
              <a:rPr lang="ru-RU" sz="5600" i="1" dirty="0"/>
              <a:t> (</a:t>
            </a:r>
            <a:r>
              <a:rPr lang="ru-RU" sz="5600" i="1" dirty="0" err="1"/>
              <a:t>шкідливі</a:t>
            </a:r>
            <a:r>
              <a:rPr lang="ru-RU" sz="5600" i="1" dirty="0"/>
              <a:t> </a:t>
            </a:r>
            <a:r>
              <a:rPr lang="ru-RU" sz="5600" i="1" dirty="0" err="1"/>
              <a:t>хімічні</a:t>
            </a:r>
            <a:r>
              <a:rPr lang="ru-RU" sz="5600" i="1" dirty="0"/>
              <a:t> </a:t>
            </a:r>
            <a:r>
              <a:rPr lang="ru-RU" sz="5600" i="1" dirty="0" err="1"/>
              <a:t>речовини</a:t>
            </a:r>
            <a:r>
              <a:rPr lang="ru-RU" sz="5600" i="1" dirty="0"/>
              <a:t> </a:t>
            </a:r>
            <a:r>
              <a:rPr lang="ru-RU" sz="5600" i="1" dirty="0" err="1"/>
              <a:t>і</a:t>
            </a:r>
            <a:r>
              <a:rPr lang="ru-RU" sz="5600" i="1" dirty="0"/>
              <a:t> </a:t>
            </a:r>
            <a:r>
              <a:rPr lang="ru-RU" sz="5600" i="1" dirty="0" err="1"/>
              <a:t>матеріали</a:t>
            </a:r>
            <a:r>
              <a:rPr lang="ru-RU" sz="5600" i="1" dirty="0"/>
              <a:t>, шум, </a:t>
            </a:r>
            <a:r>
              <a:rPr lang="ru-RU" sz="5600" i="1" dirty="0" err="1"/>
              <a:t>вібрації</a:t>
            </a:r>
            <a:r>
              <a:rPr lang="ru-RU" sz="5600" i="1" dirty="0"/>
              <a:t>, </a:t>
            </a:r>
            <a:r>
              <a:rPr lang="ru-RU" sz="5600" i="1" dirty="0" err="1"/>
              <a:t>електромагнітні</a:t>
            </a:r>
            <a:r>
              <a:rPr lang="ru-RU" sz="5600" i="1" dirty="0"/>
              <a:t> поля, </a:t>
            </a:r>
            <a:r>
              <a:rPr lang="ru-RU" sz="5600" i="1" dirty="0" err="1"/>
              <a:t>радіаційне</a:t>
            </a:r>
            <a:r>
              <a:rPr lang="ru-RU" sz="5600" i="1" dirty="0"/>
              <a:t> </a:t>
            </a:r>
            <a:r>
              <a:rPr lang="ru-RU" sz="5600" i="1" dirty="0" err="1"/>
              <a:t>випромінювання</a:t>
            </a:r>
            <a:r>
              <a:rPr lang="ru-RU" sz="5600" i="1" dirty="0"/>
              <a:t> та </a:t>
            </a:r>
            <a:r>
              <a:rPr lang="ru-RU" sz="5600" i="1" dirty="0" err="1"/>
              <a:t>ін</a:t>
            </a:r>
            <a:r>
              <a:rPr lang="ru-RU" sz="5600" i="1" dirty="0"/>
              <a:t>.). </a:t>
            </a:r>
          </a:p>
          <a:p>
            <a:r>
              <a:rPr lang="ru-RU" sz="5600" b="1" i="1" dirty="0" err="1"/>
              <a:t>Екологічна</a:t>
            </a:r>
            <a:r>
              <a:rPr lang="ru-RU" sz="5600" b="1" i="1" dirty="0"/>
              <a:t> </a:t>
            </a:r>
            <a:r>
              <a:rPr lang="ru-RU" sz="5600" b="1" i="1" dirty="0" err="1"/>
              <a:t>токсикологія</a:t>
            </a:r>
            <a:r>
              <a:rPr lang="ru-RU" sz="5600" i="1" dirty="0"/>
              <a:t>, </a:t>
            </a:r>
            <a:r>
              <a:rPr lang="ru-RU" sz="5600" i="1" dirty="0" err="1"/>
              <a:t>або</a:t>
            </a:r>
            <a:r>
              <a:rPr lang="ru-RU" sz="5600" i="1" dirty="0"/>
              <a:t> </a:t>
            </a:r>
            <a:r>
              <a:rPr lang="ru-RU" sz="5600" i="1" dirty="0" err="1"/>
              <a:t>екотоксикологія</a:t>
            </a:r>
            <a:r>
              <a:rPr lang="ru-RU" sz="5600" i="1" dirty="0"/>
              <a:t>, </a:t>
            </a:r>
            <a:r>
              <a:rPr lang="ru-RU" sz="5600" i="1" dirty="0" err="1"/>
              <a:t>являє</a:t>
            </a:r>
            <a:r>
              <a:rPr lang="ru-RU" sz="5600" i="1" dirty="0"/>
              <a:t> собою </a:t>
            </a:r>
            <a:r>
              <a:rPr lang="ru-RU" sz="5600" i="1" dirty="0" err="1"/>
              <a:t>відносно</a:t>
            </a:r>
            <a:r>
              <a:rPr lang="ru-RU" sz="5600" i="1" dirty="0"/>
              <a:t> </a:t>
            </a:r>
            <a:r>
              <a:rPr lang="ru-RU" sz="5600" i="1" dirty="0" err="1"/>
              <a:t>новий</a:t>
            </a:r>
            <a:r>
              <a:rPr lang="ru-RU" sz="5600" i="1" dirty="0"/>
              <a:t> </a:t>
            </a:r>
            <a:r>
              <a:rPr lang="ru-RU" sz="5600" i="1" dirty="0" err="1"/>
              <a:t>розділ</a:t>
            </a:r>
            <a:r>
              <a:rPr lang="ru-RU" sz="5600" i="1" dirty="0"/>
              <a:t> </a:t>
            </a:r>
            <a:r>
              <a:rPr lang="ru-RU" sz="5600" i="1" dirty="0" err="1"/>
              <a:t>токсикології</a:t>
            </a:r>
            <a:r>
              <a:rPr lang="ru-RU" sz="5600" i="1" dirty="0"/>
              <a:t>, </a:t>
            </a:r>
            <a:r>
              <a:rPr lang="ru-RU" sz="5600" i="1" dirty="0" err="1"/>
              <a:t>завданнями</a:t>
            </a:r>
            <a:r>
              <a:rPr lang="ru-RU" sz="5600" i="1" dirty="0"/>
              <a:t> </a:t>
            </a:r>
            <a:r>
              <a:rPr lang="ru-RU" sz="5600" i="1" dirty="0" err="1"/>
              <a:t>якого</a:t>
            </a:r>
            <a:r>
              <a:rPr lang="ru-RU" sz="5600" i="1" dirty="0"/>
              <a:t> </a:t>
            </a:r>
            <a:r>
              <a:rPr lang="ru-RU" sz="5600" i="1" dirty="0" err="1"/>
              <a:t>є</a:t>
            </a:r>
            <a:r>
              <a:rPr lang="ru-RU" sz="5600" i="1" dirty="0"/>
              <a:t> </a:t>
            </a:r>
            <a:r>
              <a:rPr lang="ru-RU" sz="5600" i="1" dirty="0" err="1"/>
              <a:t>вивчення</a:t>
            </a:r>
            <a:r>
              <a:rPr lang="ru-RU" sz="5600" i="1" dirty="0"/>
              <a:t> на </a:t>
            </a:r>
            <a:r>
              <a:rPr lang="ru-RU" sz="5600" i="1" dirty="0" err="1"/>
              <a:t>надорганізменному</a:t>
            </a:r>
            <a:r>
              <a:rPr lang="ru-RU" sz="5600" i="1" dirty="0"/>
              <a:t> </a:t>
            </a:r>
            <a:r>
              <a:rPr lang="ru-RU" sz="5600" i="1" dirty="0" err="1"/>
              <a:t>рівні</a:t>
            </a:r>
            <a:r>
              <a:rPr lang="ru-RU" sz="5600" i="1" dirty="0"/>
              <a:t> </a:t>
            </a:r>
            <a:r>
              <a:rPr lang="ru-RU" sz="5600" i="1" dirty="0" err="1"/>
              <a:t>впливу</a:t>
            </a:r>
            <a:r>
              <a:rPr lang="ru-RU" sz="5600" i="1" dirty="0"/>
              <a:t> </a:t>
            </a:r>
            <a:r>
              <a:rPr lang="ru-RU" sz="5600" i="1" dirty="0" err="1"/>
              <a:t>людської</a:t>
            </a:r>
            <a:r>
              <a:rPr lang="ru-RU" sz="5600" i="1" dirty="0"/>
              <a:t> </a:t>
            </a:r>
            <a:r>
              <a:rPr lang="ru-RU" sz="5600" i="1" dirty="0" err="1"/>
              <a:t>діяльності</a:t>
            </a:r>
            <a:r>
              <a:rPr lang="ru-RU" sz="5600" i="1" dirty="0"/>
              <a:t> </a:t>
            </a:r>
            <a:r>
              <a:rPr lang="ru-RU" sz="5600" i="1" dirty="0" err="1"/>
              <a:t>на</a:t>
            </a:r>
            <a:r>
              <a:rPr lang="ru-RU" sz="5600" i="1" dirty="0"/>
              <a:t> </a:t>
            </a:r>
            <a:r>
              <a:rPr lang="ru-RU" sz="5600" i="1" dirty="0" err="1"/>
              <a:t>популяції</a:t>
            </a:r>
            <a:r>
              <a:rPr lang="ru-RU" sz="5600" i="1" dirty="0"/>
              <a:t> </a:t>
            </a:r>
            <a:r>
              <a:rPr lang="ru-RU" sz="5600" i="1" dirty="0" err="1"/>
              <a:t>і</a:t>
            </a:r>
            <a:r>
              <a:rPr lang="ru-RU" sz="5600" i="1" dirty="0"/>
              <a:t> </a:t>
            </a:r>
            <a:r>
              <a:rPr lang="ru-RU" sz="5600" i="1" dirty="0" err="1"/>
              <a:t>екосистеми</a:t>
            </a:r>
            <a:r>
              <a:rPr lang="ru-RU" sz="5600" i="1" dirty="0"/>
              <a:t>, а </a:t>
            </a:r>
            <a:r>
              <a:rPr lang="ru-RU" sz="5600" i="1" dirty="0" err="1"/>
              <a:t>також</a:t>
            </a:r>
            <a:r>
              <a:rPr lang="ru-RU" sz="5600" i="1" dirty="0"/>
              <a:t> </a:t>
            </a:r>
            <a:r>
              <a:rPr lang="ru-RU" sz="5600" i="1" dirty="0" err="1"/>
              <a:t>розробка</a:t>
            </a:r>
            <a:r>
              <a:rPr lang="ru-RU" sz="5600" i="1" dirty="0"/>
              <a:t> </a:t>
            </a:r>
            <a:r>
              <a:rPr lang="ru-RU" sz="5600" i="1" dirty="0" err="1"/>
              <a:t>заходів</a:t>
            </a:r>
            <a:r>
              <a:rPr lang="ru-RU" sz="5600" i="1" dirty="0"/>
              <a:t> </a:t>
            </a:r>
            <a:r>
              <a:rPr lang="ru-RU" sz="5600" i="1" dirty="0" err="1"/>
              <a:t>щодо</a:t>
            </a:r>
            <a:r>
              <a:rPr lang="ru-RU" sz="5600" i="1" dirty="0"/>
              <a:t> </a:t>
            </a:r>
            <a:r>
              <a:rPr lang="ru-RU" sz="5600" i="1" dirty="0" err="1"/>
              <a:t>запобігання</a:t>
            </a:r>
            <a:r>
              <a:rPr lang="ru-RU" sz="5600" i="1" dirty="0"/>
              <a:t> </a:t>
            </a:r>
            <a:r>
              <a:rPr lang="ru-RU" sz="5600" i="1" dirty="0" err="1"/>
              <a:t>шкідливого</a:t>
            </a:r>
            <a:r>
              <a:rPr lang="ru-RU" sz="5600" i="1" dirty="0"/>
              <a:t> </a:t>
            </a:r>
            <a:r>
              <a:rPr lang="ru-RU" sz="5600" i="1" dirty="0" err="1"/>
              <a:t>впливу</a:t>
            </a:r>
            <a:r>
              <a:rPr lang="ru-RU" sz="5600" i="1" dirty="0"/>
              <a:t> на </a:t>
            </a:r>
            <a:r>
              <a:rPr lang="ru-RU" sz="5600" i="1" dirty="0" err="1"/>
              <a:t>навколишнє</a:t>
            </a:r>
            <a:r>
              <a:rPr lang="ru-RU" sz="5600" i="1" dirty="0"/>
              <a:t> </a:t>
            </a:r>
            <a:r>
              <a:rPr lang="ru-RU" sz="5600" i="1" dirty="0" err="1"/>
              <a:t>середовище</a:t>
            </a:r>
            <a:r>
              <a:rPr lang="ru-RU" sz="5600" i="1" dirty="0"/>
              <a:t> </a:t>
            </a:r>
            <a:r>
              <a:rPr lang="ru-RU" sz="5600" i="1" dirty="0" err="1"/>
              <a:t>і</a:t>
            </a:r>
            <a:r>
              <a:rPr lang="ru-RU" sz="5600" i="1" dirty="0"/>
              <a:t> </a:t>
            </a:r>
            <a:r>
              <a:rPr lang="ru-RU" sz="5600" i="1" dirty="0" err="1"/>
              <a:t>її</a:t>
            </a:r>
            <a:r>
              <a:rPr lang="ru-RU" sz="5600" i="1" dirty="0"/>
              <a:t> </a:t>
            </a:r>
            <a:r>
              <a:rPr lang="ru-RU" sz="5600" i="1" dirty="0" err="1"/>
              <a:t>оздоровлення</a:t>
            </a:r>
            <a:r>
              <a:rPr lang="ru-RU" sz="5600" i="1" dirty="0"/>
              <a:t>.</a:t>
            </a:r>
            <a:endParaRPr lang="ru-RU" sz="5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836712"/>
          </a:xfrm>
        </p:spPr>
        <p:txBody>
          <a:bodyPr>
            <a:normAutofit fontScale="90000"/>
          </a:bodyPr>
          <a:lstStyle/>
          <a:p>
            <a:r>
              <a:rPr lang="ru-RU" dirty="0"/>
              <a:t/>
            </a:r>
            <a:br>
              <a:rPr lang="ru-RU" dirty="0"/>
            </a:br>
            <a:r>
              <a:rPr lang="ru-RU" dirty="0" err="1"/>
              <a:t>Класифікація</a:t>
            </a:r>
            <a:r>
              <a:rPr lang="ru-RU" dirty="0"/>
              <a:t> </a:t>
            </a:r>
            <a:r>
              <a:rPr lang="ru-RU" dirty="0" err="1"/>
              <a:t>отруйних</a:t>
            </a:r>
            <a:r>
              <a:rPr lang="ru-RU" dirty="0"/>
              <a:t> </a:t>
            </a:r>
            <a:r>
              <a:rPr lang="ru-RU" dirty="0" err="1"/>
              <a:t>речовин</a:t>
            </a:r>
            <a:r>
              <a:rPr lang="ru-RU" dirty="0"/>
              <a:t> </a:t>
            </a:r>
            <a:br>
              <a:rPr lang="ru-RU" dirty="0"/>
            </a:br>
            <a:endParaRPr lang="ru-RU" dirty="0"/>
          </a:p>
        </p:txBody>
      </p:sp>
      <p:sp>
        <p:nvSpPr>
          <p:cNvPr id="3" name="Содержимое 2"/>
          <p:cNvSpPr>
            <a:spLocks noGrp="1"/>
          </p:cNvSpPr>
          <p:nvPr>
            <p:ph idx="1"/>
          </p:nvPr>
        </p:nvSpPr>
        <p:spPr>
          <a:xfrm>
            <a:off x="0" y="764704"/>
            <a:ext cx="9144000" cy="5472608"/>
          </a:xfrm>
        </p:spPr>
        <p:txBody>
          <a:bodyPr>
            <a:noAutofit/>
          </a:bodyPr>
          <a:lstStyle/>
          <a:p>
            <a:r>
              <a:rPr lang="ru-RU" sz="1600" dirty="0"/>
              <a:t>У народному </a:t>
            </a:r>
            <a:r>
              <a:rPr lang="ru-RU" sz="1600" dirty="0" err="1"/>
              <a:t>господарстві</a:t>
            </a:r>
            <a:r>
              <a:rPr lang="ru-RU" sz="1600" dirty="0"/>
              <a:t> </a:t>
            </a:r>
            <a:r>
              <a:rPr lang="ru-RU" sz="1600" dirty="0" err="1"/>
              <a:t>і</a:t>
            </a:r>
            <a:r>
              <a:rPr lang="ru-RU" sz="1600" dirty="0"/>
              <a:t> </a:t>
            </a:r>
            <a:r>
              <a:rPr lang="ru-RU" sz="1600" dirty="0" err="1"/>
              <a:t>побуті</a:t>
            </a:r>
            <a:r>
              <a:rPr lang="ru-RU" sz="1600" dirty="0"/>
              <a:t> </a:t>
            </a:r>
            <a:r>
              <a:rPr lang="ru-RU" sz="1600" dirty="0" err="1"/>
              <a:t>використовується</a:t>
            </a:r>
            <a:r>
              <a:rPr lang="ru-RU" sz="1600" dirty="0"/>
              <a:t> велика </a:t>
            </a:r>
            <a:r>
              <a:rPr lang="ru-RU" sz="1600" dirty="0" err="1"/>
              <a:t>кількість</a:t>
            </a:r>
            <a:r>
              <a:rPr lang="ru-RU" sz="1600" dirty="0"/>
              <a:t> </a:t>
            </a:r>
            <a:r>
              <a:rPr lang="ru-RU" sz="1600" dirty="0" err="1"/>
              <a:t>хімічних</a:t>
            </a:r>
            <a:r>
              <a:rPr lang="ru-RU" sz="1600" dirty="0"/>
              <a:t> </a:t>
            </a:r>
            <a:r>
              <a:rPr lang="ru-RU" sz="1600" dirty="0" err="1"/>
              <a:t>речовин</a:t>
            </a:r>
            <a:r>
              <a:rPr lang="ru-RU" sz="1600" dirty="0"/>
              <a:t>, </a:t>
            </a:r>
            <a:r>
              <a:rPr lang="ru-RU" sz="1600" dirty="0" err="1"/>
              <a:t>що</a:t>
            </a:r>
            <a:r>
              <a:rPr lang="ru-RU" sz="1600" dirty="0"/>
              <a:t> </a:t>
            </a:r>
            <a:r>
              <a:rPr lang="ru-RU" sz="1600" dirty="0" err="1"/>
              <a:t>становлять</a:t>
            </a:r>
            <a:r>
              <a:rPr lang="ru-RU" sz="1600" dirty="0"/>
              <a:t> </a:t>
            </a:r>
            <a:r>
              <a:rPr lang="ru-RU" sz="1600" dirty="0" err="1"/>
              <a:t>реальну</a:t>
            </a:r>
            <a:r>
              <a:rPr lang="ru-RU" sz="1600" dirty="0"/>
              <a:t> </a:t>
            </a:r>
            <a:r>
              <a:rPr lang="ru-RU" sz="1600" dirty="0" err="1"/>
              <a:t>і</a:t>
            </a:r>
            <a:r>
              <a:rPr lang="ru-RU" sz="1600" dirty="0"/>
              <a:t> </a:t>
            </a:r>
            <a:r>
              <a:rPr lang="ru-RU" sz="1600" dirty="0" err="1"/>
              <a:t>потенційну</a:t>
            </a:r>
            <a:r>
              <a:rPr lang="ru-RU" sz="1600" dirty="0"/>
              <a:t> </a:t>
            </a:r>
            <a:r>
              <a:rPr lang="ru-RU" sz="1600" dirty="0" err="1"/>
              <a:t>небезпеку</a:t>
            </a:r>
            <a:r>
              <a:rPr lang="ru-RU" sz="1600" dirty="0"/>
              <a:t> для </a:t>
            </a:r>
            <a:r>
              <a:rPr lang="ru-RU" sz="1600" dirty="0" err="1"/>
              <a:t>людини</a:t>
            </a:r>
            <a:r>
              <a:rPr lang="ru-RU" sz="1600" dirty="0"/>
              <a:t>, </a:t>
            </a:r>
            <a:r>
              <a:rPr lang="ru-RU" sz="1600" dirty="0" err="1"/>
              <a:t>тварин</a:t>
            </a:r>
            <a:r>
              <a:rPr lang="ru-RU" sz="1600" dirty="0"/>
              <a:t> </a:t>
            </a:r>
            <a:r>
              <a:rPr lang="ru-RU" sz="1600" dirty="0" err="1"/>
              <a:t>і</a:t>
            </a:r>
            <a:r>
              <a:rPr lang="ru-RU" sz="1600" dirty="0"/>
              <a:t> </a:t>
            </a:r>
            <a:r>
              <a:rPr lang="ru-RU" sz="1600" dirty="0" err="1"/>
              <a:t>рослин</a:t>
            </a:r>
            <a:r>
              <a:rPr lang="ru-RU" sz="1600" dirty="0"/>
              <a:t>. При </a:t>
            </a:r>
            <a:r>
              <a:rPr lang="ru-RU" sz="1600" dirty="0" err="1"/>
              <a:t>цьому</a:t>
            </a:r>
            <a:r>
              <a:rPr lang="ru-RU" sz="1600" dirty="0"/>
              <a:t> характер </a:t>
            </a:r>
            <a:r>
              <a:rPr lang="ru-RU" sz="1600" dirty="0" err="1"/>
              <a:t>їх</a:t>
            </a:r>
            <a:r>
              <a:rPr lang="ru-RU" sz="1600" dirty="0"/>
              <a:t> </a:t>
            </a:r>
            <a:r>
              <a:rPr lang="ru-RU" sz="1600" dirty="0" err="1"/>
              <a:t>біологічного</a:t>
            </a:r>
            <a:r>
              <a:rPr lang="ru-RU" sz="1600" dirty="0"/>
              <a:t> </a:t>
            </a:r>
            <a:r>
              <a:rPr lang="ru-RU" sz="1600" dirty="0" err="1"/>
              <a:t>впливу</a:t>
            </a:r>
            <a:r>
              <a:rPr lang="ru-RU" sz="1600" dirty="0"/>
              <a:t> на </a:t>
            </a:r>
            <a:r>
              <a:rPr lang="ru-RU" sz="1600" dirty="0" err="1"/>
              <a:t>організм</a:t>
            </a:r>
            <a:r>
              <a:rPr lang="ru-RU" sz="1600" dirty="0"/>
              <a:t> </a:t>
            </a:r>
            <a:r>
              <a:rPr lang="ru-RU" sz="1600" dirty="0" err="1"/>
              <a:t>надзвичайно</a:t>
            </a:r>
            <a:r>
              <a:rPr lang="ru-RU" sz="1600" dirty="0"/>
              <a:t> </a:t>
            </a:r>
            <a:r>
              <a:rPr lang="ru-RU" sz="1600" dirty="0" err="1"/>
              <a:t>різноманітний</a:t>
            </a:r>
            <a:r>
              <a:rPr lang="ru-RU" sz="1600" dirty="0"/>
              <a:t>. Тому для </a:t>
            </a:r>
            <a:r>
              <a:rPr lang="ru-RU" sz="1600" dirty="0" err="1"/>
              <a:t>більш</a:t>
            </a:r>
            <a:r>
              <a:rPr lang="ru-RU" sz="1600" dirty="0"/>
              <a:t> </a:t>
            </a:r>
            <a:r>
              <a:rPr lang="ru-RU" sz="1600" dirty="0" err="1"/>
              <a:t>конкретної</a:t>
            </a:r>
            <a:r>
              <a:rPr lang="ru-RU" sz="1600" dirty="0"/>
              <a:t> характеристики </a:t>
            </a:r>
            <a:r>
              <a:rPr lang="ru-RU" sz="1600" dirty="0" err="1"/>
              <a:t>шкідливої</a:t>
            </a:r>
            <a:r>
              <a:rPr lang="ru-RU" sz="1600" dirty="0"/>
              <a:t> </a:t>
            </a:r>
            <a:r>
              <a:rPr lang="ru-RU" sz="1600" dirty="0" err="1"/>
              <a:t>дії</a:t>
            </a:r>
            <a:r>
              <a:rPr lang="ru-RU" sz="1600" dirty="0"/>
              <a:t> </a:t>
            </a:r>
            <a:r>
              <a:rPr lang="ru-RU" sz="1600" dirty="0" err="1"/>
              <a:t>виділяють</a:t>
            </a:r>
            <a:r>
              <a:rPr lang="ru-RU" sz="1600" dirty="0"/>
              <a:t> </a:t>
            </a:r>
            <a:r>
              <a:rPr lang="ru-RU" sz="1600" dirty="0" err="1"/>
              <a:t>певні</a:t>
            </a:r>
            <a:r>
              <a:rPr lang="ru-RU" sz="1600" dirty="0"/>
              <a:t> </a:t>
            </a:r>
            <a:r>
              <a:rPr lang="ru-RU" sz="1600" dirty="0" err="1"/>
              <a:t>групи</a:t>
            </a:r>
            <a:r>
              <a:rPr lang="ru-RU" sz="1600" dirty="0"/>
              <a:t> </a:t>
            </a:r>
            <a:r>
              <a:rPr lang="ru-RU" sz="1600" dirty="0" err="1"/>
              <a:t>речовин</a:t>
            </a:r>
            <a:r>
              <a:rPr lang="ru-RU" sz="1600" dirty="0"/>
              <a:t> </a:t>
            </a:r>
            <a:r>
              <a:rPr lang="ru-RU" sz="1600" dirty="0" err="1"/>
              <a:t>або</a:t>
            </a:r>
            <a:r>
              <a:rPr lang="ru-RU" sz="1600" dirty="0"/>
              <a:t> </a:t>
            </a:r>
            <a:r>
              <a:rPr lang="ru-RU" sz="1600" dirty="0" err="1"/>
              <a:t>які-небудь</a:t>
            </a:r>
            <a:r>
              <a:rPr lang="ru-RU" sz="1600" dirty="0"/>
              <a:t> </a:t>
            </a:r>
            <a:r>
              <a:rPr lang="ru-RU" sz="1600" dirty="0" err="1"/>
              <a:t>ознаки</a:t>
            </a:r>
            <a:r>
              <a:rPr lang="ru-RU" sz="1600" dirty="0"/>
              <a:t> та </a:t>
            </a:r>
            <a:r>
              <a:rPr lang="ru-RU" sz="1600" dirty="0" err="1"/>
              <a:t>критерії</a:t>
            </a:r>
            <a:r>
              <a:rPr lang="ru-RU" sz="1600" dirty="0"/>
              <a:t> </a:t>
            </a:r>
            <a:r>
              <a:rPr lang="ru-RU" sz="1600" dirty="0" err="1"/>
              <a:t>їх</a:t>
            </a:r>
            <a:r>
              <a:rPr lang="ru-RU" sz="1600" dirty="0"/>
              <a:t> </a:t>
            </a:r>
            <a:r>
              <a:rPr lang="ru-RU" sz="1600" dirty="0" err="1"/>
              <a:t>впливу</a:t>
            </a:r>
            <a:r>
              <a:rPr lang="ru-RU" sz="1600" dirty="0"/>
              <a:t> на </a:t>
            </a:r>
            <a:r>
              <a:rPr lang="ru-RU" sz="1600" dirty="0" err="1"/>
              <a:t>організм</a:t>
            </a:r>
            <a:r>
              <a:rPr lang="ru-RU" sz="1600" dirty="0"/>
              <a:t>. В силу </a:t>
            </a:r>
            <a:r>
              <a:rPr lang="ru-RU" sz="1600" dirty="0" err="1"/>
              <a:t>цього</a:t>
            </a:r>
            <a:r>
              <a:rPr lang="ru-RU" sz="1600" dirty="0"/>
              <a:t> </a:t>
            </a:r>
            <a:r>
              <a:rPr lang="ru-RU" sz="1600" dirty="0" err="1"/>
              <a:t>розроблено</a:t>
            </a:r>
            <a:r>
              <a:rPr lang="ru-RU" sz="1600" dirty="0"/>
              <a:t> </a:t>
            </a:r>
            <a:r>
              <a:rPr lang="ru-RU" sz="1600" dirty="0" err="1"/>
              <a:t>декілька</a:t>
            </a:r>
            <a:r>
              <a:rPr lang="ru-RU" sz="1600" dirty="0"/>
              <a:t> </a:t>
            </a:r>
            <a:r>
              <a:rPr lang="ru-RU" sz="1600" dirty="0" err="1"/>
              <a:t>видів</a:t>
            </a:r>
            <a:r>
              <a:rPr lang="ru-RU" sz="1600" dirty="0"/>
              <a:t> </a:t>
            </a:r>
            <a:r>
              <a:rPr lang="ru-RU" sz="1600" dirty="0" err="1"/>
              <a:t>класифікації</a:t>
            </a:r>
            <a:r>
              <a:rPr lang="ru-RU" sz="1600" dirty="0"/>
              <a:t> ОР, </a:t>
            </a:r>
            <a:r>
              <a:rPr lang="ru-RU" sz="1600" dirty="0" err="1"/>
              <a:t>що</a:t>
            </a:r>
            <a:r>
              <a:rPr lang="ru-RU" sz="1600" dirty="0"/>
              <a:t> </a:t>
            </a:r>
            <a:r>
              <a:rPr lang="ru-RU" sz="1600" dirty="0" err="1"/>
              <a:t>відображають</a:t>
            </a:r>
            <a:r>
              <a:rPr lang="ru-RU" sz="1600" dirty="0"/>
              <a:t> </a:t>
            </a:r>
            <a:r>
              <a:rPr lang="ru-RU" sz="1600" dirty="0" err="1"/>
              <a:t>зв'язок</a:t>
            </a:r>
            <a:r>
              <a:rPr lang="ru-RU" sz="1600" dirty="0"/>
              <a:t> </a:t>
            </a:r>
            <a:r>
              <a:rPr lang="ru-RU" sz="1600" dirty="0" err="1"/>
              <a:t>між</a:t>
            </a:r>
            <a:r>
              <a:rPr lang="ru-RU" sz="1600" dirty="0"/>
              <a:t> </a:t>
            </a:r>
            <a:r>
              <a:rPr lang="ru-RU" sz="1600" dirty="0" err="1"/>
              <a:t>окремими</a:t>
            </a:r>
            <a:r>
              <a:rPr lang="ru-RU" sz="1600" dirty="0"/>
              <a:t> </a:t>
            </a:r>
            <a:r>
              <a:rPr lang="ru-RU" sz="1600" dirty="0" err="1"/>
              <a:t>фізико-хімічними</a:t>
            </a:r>
            <a:r>
              <a:rPr lang="ru-RU" sz="1600" dirty="0"/>
              <a:t> </a:t>
            </a:r>
            <a:r>
              <a:rPr lang="ru-RU" sz="1600" dirty="0" err="1"/>
              <a:t>або</a:t>
            </a:r>
            <a:r>
              <a:rPr lang="ru-RU" sz="1600" dirty="0"/>
              <a:t> </a:t>
            </a:r>
            <a:r>
              <a:rPr lang="ru-RU" sz="1600" dirty="0" err="1"/>
              <a:t>іншими</a:t>
            </a:r>
            <a:r>
              <a:rPr lang="ru-RU" sz="1600" dirty="0"/>
              <a:t> </a:t>
            </a:r>
            <a:r>
              <a:rPr lang="ru-RU" sz="1600" dirty="0" err="1"/>
              <a:t>властивостями</a:t>
            </a:r>
            <a:r>
              <a:rPr lang="ru-RU" sz="1600" dirty="0"/>
              <a:t> </a:t>
            </a:r>
            <a:r>
              <a:rPr lang="ru-RU" sz="1600" dirty="0" err="1"/>
              <a:t>речовин</a:t>
            </a:r>
            <a:r>
              <a:rPr lang="ru-RU" sz="1600" dirty="0"/>
              <a:t> </a:t>
            </a:r>
            <a:r>
              <a:rPr lang="ru-RU" sz="1600" dirty="0" err="1"/>
              <a:t>і</a:t>
            </a:r>
            <a:r>
              <a:rPr lang="ru-RU" sz="1600" dirty="0"/>
              <a:t> </a:t>
            </a:r>
            <a:r>
              <a:rPr lang="ru-RU" sz="1600" dirty="0" err="1"/>
              <a:t>проявами</a:t>
            </a:r>
            <a:r>
              <a:rPr lang="ru-RU" sz="1600" dirty="0"/>
              <a:t> </a:t>
            </a:r>
            <a:r>
              <a:rPr lang="ru-RU" sz="1600" dirty="0" err="1"/>
              <a:t>їх</a:t>
            </a:r>
            <a:r>
              <a:rPr lang="ru-RU" sz="1600" dirty="0"/>
              <a:t> </a:t>
            </a:r>
            <a:r>
              <a:rPr lang="ru-RU" sz="1600" dirty="0" err="1"/>
              <a:t>токсичності</a:t>
            </a:r>
            <a:r>
              <a:rPr lang="ru-RU" sz="1600" dirty="0"/>
              <a:t>. </a:t>
            </a:r>
          </a:p>
          <a:p>
            <a:r>
              <a:rPr lang="ru-RU" sz="1600" i="1" dirty="0" err="1"/>
              <a:t>Хімічна</a:t>
            </a:r>
            <a:r>
              <a:rPr lang="ru-RU" sz="1600" i="1" dirty="0"/>
              <a:t> </a:t>
            </a:r>
            <a:r>
              <a:rPr lang="ru-RU" sz="1600" i="1" dirty="0" err="1"/>
              <a:t>класифікація</a:t>
            </a:r>
            <a:r>
              <a:rPr lang="ru-RU" sz="1600" i="1" dirty="0"/>
              <a:t> </a:t>
            </a:r>
            <a:r>
              <a:rPr lang="ru-RU" sz="1600" i="1" dirty="0" err="1"/>
              <a:t>передбачає</a:t>
            </a:r>
            <a:r>
              <a:rPr lang="ru-RU" sz="1600" i="1" dirty="0"/>
              <a:t> </a:t>
            </a:r>
            <a:r>
              <a:rPr lang="ru-RU" sz="1600" i="1" dirty="0" err="1"/>
              <a:t>поділ</a:t>
            </a:r>
            <a:r>
              <a:rPr lang="ru-RU" sz="1600" i="1" dirty="0"/>
              <a:t> </a:t>
            </a:r>
            <a:r>
              <a:rPr lang="ru-RU" sz="1600" i="1" dirty="0" err="1"/>
              <a:t>отруйних</a:t>
            </a:r>
            <a:r>
              <a:rPr lang="ru-RU" sz="1600" i="1" dirty="0"/>
              <a:t> </a:t>
            </a:r>
            <a:r>
              <a:rPr lang="ru-RU" sz="1600" i="1" dirty="0" err="1"/>
              <a:t>речовин</a:t>
            </a:r>
            <a:r>
              <a:rPr lang="ru-RU" sz="1600" i="1" dirty="0"/>
              <a:t> на </a:t>
            </a:r>
            <a:r>
              <a:rPr lang="ru-RU" sz="1600" i="1" dirty="0" err="1"/>
              <a:t>органічні</a:t>
            </a:r>
            <a:r>
              <a:rPr lang="ru-RU" sz="1600" i="1" dirty="0"/>
              <a:t>, </a:t>
            </a:r>
            <a:r>
              <a:rPr lang="ru-RU" sz="1600" i="1" dirty="0" err="1"/>
              <a:t>неорганічні</a:t>
            </a:r>
            <a:r>
              <a:rPr lang="ru-RU" sz="1600" i="1" dirty="0"/>
              <a:t> </a:t>
            </a:r>
            <a:r>
              <a:rPr lang="ru-RU" sz="1600" i="1" dirty="0" err="1"/>
              <a:t>і</a:t>
            </a:r>
            <a:r>
              <a:rPr lang="ru-RU" sz="1600" i="1" dirty="0"/>
              <a:t> </a:t>
            </a:r>
            <a:r>
              <a:rPr lang="ru-RU" sz="1600" i="1" dirty="0" err="1"/>
              <a:t>елементоорганічні</a:t>
            </a:r>
            <a:r>
              <a:rPr lang="ru-RU" sz="1600" i="1" dirty="0"/>
              <a:t>. </a:t>
            </a:r>
            <a:r>
              <a:rPr lang="ru-RU" sz="1600" i="1" dirty="0" err="1"/>
              <a:t>Відповідно</a:t>
            </a:r>
            <a:r>
              <a:rPr lang="ru-RU" sz="1600" i="1" dirty="0"/>
              <a:t> до </a:t>
            </a:r>
            <a:r>
              <a:rPr lang="ru-RU" sz="1600" i="1" dirty="0" err="1"/>
              <a:t>цього</a:t>
            </a:r>
            <a:r>
              <a:rPr lang="ru-RU" sz="1600" i="1" dirty="0"/>
              <a:t> ОР </a:t>
            </a:r>
            <a:r>
              <a:rPr lang="ru-RU" sz="1600" i="1" dirty="0" err="1"/>
              <a:t>можуть</a:t>
            </a:r>
            <a:r>
              <a:rPr lang="ru-RU" sz="1600" i="1" dirty="0"/>
              <a:t> бути </a:t>
            </a:r>
            <a:r>
              <a:rPr lang="ru-RU" sz="1600" i="1" dirty="0" err="1"/>
              <a:t>розділені</a:t>
            </a:r>
            <a:r>
              <a:rPr lang="ru-RU" sz="1600" i="1" dirty="0"/>
              <a:t> на </a:t>
            </a:r>
            <a:r>
              <a:rPr lang="ru-RU" sz="1600" i="1" dirty="0" err="1"/>
              <a:t>такі</a:t>
            </a:r>
            <a:r>
              <a:rPr lang="ru-RU" sz="1600" i="1" dirty="0"/>
              <a:t> </a:t>
            </a:r>
            <a:r>
              <a:rPr lang="ru-RU" sz="1600" i="1" dirty="0" err="1"/>
              <a:t>основні</a:t>
            </a:r>
            <a:r>
              <a:rPr lang="ru-RU" sz="1600" i="1" dirty="0"/>
              <a:t> </a:t>
            </a:r>
            <a:r>
              <a:rPr lang="ru-RU" sz="1600" i="1" dirty="0" err="1"/>
              <a:t>групи</a:t>
            </a:r>
            <a:r>
              <a:rPr lang="ru-RU" sz="1600" i="1" dirty="0"/>
              <a:t>: </a:t>
            </a:r>
          </a:p>
          <a:p>
            <a:r>
              <a:rPr lang="ru-RU" sz="1600" dirty="0"/>
              <a:t>- </a:t>
            </a:r>
            <a:r>
              <a:rPr lang="ru-RU" sz="1600" dirty="0" err="1"/>
              <a:t>Вуглеводні</a:t>
            </a:r>
            <a:r>
              <a:rPr lang="ru-RU" sz="1600" dirty="0"/>
              <a:t> </a:t>
            </a:r>
            <a:r>
              <a:rPr lang="ru-RU" sz="1600" dirty="0" err="1"/>
              <a:t>насичені</a:t>
            </a:r>
            <a:r>
              <a:rPr lang="ru-RU" sz="1600" dirty="0"/>
              <a:t> </a:t>
            </a:r>
            <a:r>
              <a:rPr lang="ru-RU" sz="1600" dirty="0" err="1"/>
              <a:t>і</a:t>
            </a:r>
            <a:r>
              <a:rPr lang="ru-RU" sz="1600" dirty="0"/>
              <a:t> </a:t>
            </a:r>
            <a:r>
              <a:rPr lang="ru-RU" sz="1600" dirty="0" err="1"/>
              <a:t>ненасичені</a:t>
            </a:r>
            <a:r>
              <a:rPr lang="ru-RU" sz="1600" dirty="0"/>
              <a:t>; </a:t>
            </a:r>
            <a:r>
              <a:rPr lang="ru-RU" sz="1600" dirty="0" smtClean="0"/>
              <a:t>- </a:t>
            </a:r>
            <a:r>
              <a:rPr lang="ru-RU" sz="1600" dirty="0" err="1"/>
              <a:t>Галогенопохідні</a:t>
            </a:r>
            <a:r>
              <a:rPr lang="ru-RU" sz="1600" dirty="0"/>
              <a:t> </a:t>
            </a:r>
            <a:r>
              <a:rPr lang="ru-RU" sz="1600" dirty="0" err="1"/>
              <a:t>вуглеводнів</a:t>
            </a:r>
            <a:r>
              <a:rPr lang="ru-RU" sz="1600" dirty="0"/>
              <a:t>; </a:t>
            </a:r>
          </a:p>
          <a:p>
            <a:r>
              <a:rPr lang="ru-RU" sz="1600" dirty="0"/>
              <a:t>- </a:t>
            </a:r>
            <a:r>
              <a:rPr lang="ru-RU" sz="1600" dirty="0" err="1"/>
              <a:t>Фосфорорганічні</a:t>
            </a:r>
            <a:r>
              <a:rPr lang="ru-RU" sz="1600" dirty="0"/>
              <a:t> </a:t>
            </a:r>
            <a:r>
              <a:rPr lang="ru-RU" sz="1600" dirty="0" err="1"/>
              <a:t>і</a:t>
            </a:r>
            <a:r>
              <a:rPr lang="ru-RU" sz="1600" dirty="0"/>
              <a:t> </a:t>
            </a:r>
            <a:r>
              <a:rPr lang="ru-RU" sz="1600" dirty="0" err="1"/>
              <a:t>хлорорганічні</a:t>
            </a:r>
            <a:r>
              <a:rPr lang="ru-RU" sz="1600" dirty="0"/>
              <a:t> </a:t>
            </a:r>
            <a:r>
              <a:rPr lang="ru-RU" sz="1600" dirty="0" err="1"/>
              <a:t>сполуки</a:t>
            </a:r>
            <a:r>
              <a:rPr lang="ru-RU" sz="1600" dirty="0"/>
              <a:t> (ФОС </a:t>
            </a:r>
            <a:r>
              <a:rPr lang="ru-RU" sz="1600" dirty="0" err="1"/>
              <a:t>і</a:t>
            </a:r>
            <a:r>
              <a:rPr lang="ru-RU" sz="1600" dirty="0"/>
              <a:t> ХОС); </a:t>
            </a:r>
            <a:r>
              <a:rPr lang="ru-RU" sz="1600" dirty="0" smtClean="0"/>
              <a:t>- </a:t>
            </a:r>
            <a:r>
              <a:rPr lang="ru-RU" sz="1600" dirty="0" err="1"/>
              <a:t>Ароматичні</a:t>
            </a:r>
            <a:r>
              <a:rPr lang="ru-RU" sz="1600" dirty="0"/>
              <a:t> </a:t>
            </a:r>
            <a:r>
              <a:rPr lang="ru-RU" sz="1600" dirty="0" err="1"/>
              <a:t>вуглеводні</a:t>
            </a:r>
            <a:r>
              <a:rPr lang="ru-RU" sz="1600" dirty="0"/>
              <a:t> та </a:t>
            </a:r>
            <a:r>
              <a:rPr lang="ru-RU" sz="1600" dirty="0" err="1"/>
              <a:t>їх</a:t>
            </a:r>
            <a:r>
              <a:rPr lang="ru-RU" sz="1600" dirty="0"/>
              <a:t> </a:t>
            </a:r>
            <a:r>
              <a:rPr lang="ru-RU" sz="1600" dirty="0" err="1"/>
              <a:t>похідні</a:t>
            </a:r>
            <a:r>
              <a:rPr lang="ru-RU" sz="1600" dirty="0"/>
              <a:t>; </a:t>
            </a:r>
          </a:p>
          <a:p>
            <a:r>
              <a:rPr lang="ru-RU" sz="1600" dirty="0"/>
              <a:t>- </a:t>
            </a:r>
            <a:r>
              <a:rPr lang="ru-RU" sz="1600" dirty="0" err="1"/>
              <a:t>Спирти</a:t>
            </a:r>
            <a:r>
              <a:rPr lang="ru-RU" sz="1600" dirty="0"/>
              <a:t>, </a:t>
            </a:r>
            <a:r>
              <a:rPr lang="ru-RU" sz="1600" dirty="0" err="1"/>
              <a:t>прості</a:t>
            </a:r>
            <a:r>
              <a:rPr lang="ru-RU" sz="1600" dirty="0"/>
              <a:t> </a:t>
            </a:r>
            <a:r>
              <a:rPr lang="ru-RU" sz="1600" dirty="0" err="1"/>
              <a:t>і</a:t>
            </a:r>
            <a:r>
              <a:rPr lang="ru-RU" sz="1600" dirty="0"/>
              <a:t> </a:t>
            </a:r>
            <a:r>
              <a:rPr lang="ru-RU" sz="1600" dirty="0" err="1"/>
              <a:t>складні</a:t>
            </a:r>
            <a:r>
              <a:rPr lang="ru-RU" sz="1600" dirty="0"/>
              <a:t> </a:t>
            </a:r>
            <a:r>
              <a:rPr lang="ru-RU" sz="1600" dirty="0" err="1"/>
              <a:t>ефіри</a:t>
            </a:r>
            <a:r>
              <a:rPr lang="ru-RU" sz="1600" dirty="0"/>
              <a:t>, </a:t>
            </a:r>
            <a:r>
              <a:rPr lang="ru-RU" sz="1600" dirty="0" err="1"/>
              <a:t>альдегіди</a:t>
            </a:r>
            <a:r>
              <a:rPr lang="ru-RU" sz="1600" dirty="0"/>
              <a:t> </a:t>
            </a:r>
            <a:r>
              <a:rPr lang="ru-RU" sz="1600" dirty="0" err="1"/>
              <a:t>і</a:t>
            </a:r>
            <a:r>
              <a:rPr lang="ru-RU" sz="1600" dirty="0"/>
              <a:t> </a:t>
            </a:r>
            <a:r>
              <a:rPr lang="ru-RU" sz="1600" dirty="0" err="1"/>
              <a:t>кетони</a:t>
            </a:r>
            <a:r>
              <a:rPr lang="ru-RU" sz="1600" dirty="0"/>
              <a:t>; </a:t>
            </a:r>
            <a:r>
              <a:rPr lang="ru-RU" sz="1600" dirty="0" smtClean="0"/>
              <a:t>- </a:t>
            </a:r>
            <a:r>
              <a:rPr lang="ru-RU" sz="1600" dirty="0" err="1"/>
              <a:t>Органічні</a:t>
            </a:r>
            <a:r>
              <a:rPr lang="ru-RU" sz="1600" dirty="0"/>
              <a:t> </a:t>
            </a:r>
            <a:r>
              <a:rPr lang="ru-RU" sz="1600" dirty="0" err="1"/>
              <a:t>кислоти</a:t>
            </a:r>
            <a:r>
              <a:rPr lang="ru-RU" sz="1600" dirty="0"/>
              <a:t> та </a:t>
            </a:r>
            <a:r>
              <a:rPr lang="ru-RU" sz="1600" dirty="0" err="1"/>
              <a:t>їх</a:t>
            </a:r>
            <a:r>
              <a:rPr lang="ru-RU" sz="1600" dirty="0"/>
              <a:t> </a:t>
            </a:r>
            <a:r>
              <a:rPr lang="ru-RU" sz="1600" dirty="0" err="1"/>
              <a:t>похідні</a:t>
            </a:r>
            <a:r>
              <a:rPr lang="ru-RU" sz="1600" dirty="0"/>
              <a:t>; </a:t>
            </a:r>
          </a:p>
          <a:p>
            <a:r>
              <a:rPr lang="ru-RU" sz="1600" dirty="0"/>
              <a:t>- </a:t>
            </a:r>
            <a:r>
              <a:rPr lang="ru-RU" sz="1600" dirty="0" err="1"/>
              <a:t>Неорганічні</a:t>
            </a:r>
            <a:r>
              <a:rPr lang="ru-RU" sz="1600" dirty="0"/>
              <a:t> </a:t>
            </a:r>
            <a:r>
              <a:rPr lang="ru-RU" sz="1600" dirty="0" err="1"/>
              <a:t>кислоти</a:t>
            </a:r>
            <a:r>
              <a:rPr lang="ru-RU" sz="1600" dirty="0"/>
              <a:t> та </a:t>
            </a:r>
            <a:r>
              <a:rPr lang="ru-RU" sz="1600" dirty="0" err="1"/>
              <a:t>їх</a:t>
            </a:r>
            <a:r>
              <a:rPr lang="ru-RU" sz="1600" dirty="0"/>
              <a:t> </a:t>
            </a:r>
            <a:r>
              <a:rPr lang="ru-RU" sz="1600" dirty="0" err="1"/>
              <a:t>похідні</a:t>
            </a:r>
            <a:r>
              <a:rPr lang="ru-RU" sz="1600" dirty="0"/>
              <a:t>; </a:t>
            </a:r>
            <a:r>
              <a:rPr lang="ru-RU" sz="1600" dirty="0" smtClean="0"/>
              <a:t>- </a:t>
            </a:r>
            <a:r>
              <a:rPr lang="ru-RU" sz="1600" dirty="0" err="1"/>
              <a:t>Органічні</a:t>
            </a:r>
            <a:r>
              <a:rPr lang="ru-RU" sz="1600" dirty="0"/>
              <a:t> </a:t>
            </a:r>
            <a:r>
              <a:rPr lang="ru-RU" sz="1600" dirty="0" err="1"/>
              <a:t>сірковмісні</a:t>
            </a:r>
            <a:r>
              <a:rPr lang="ru-RU" sz="1600" dirty="0"/>
              <a:t> </a:t>
            </a:r>
            <a:r>
              <a:rPr lang="ru-RU" sz="1600" dirty="0" err="1"/>
              <a:t>сполуки</a:t>
            </a:r>
            <a:r>
              <a:rPr lang="ru-RU" sz="1600" dirty="0" smtClean="0"/>
              <a:t>;</a:t>
            </a:r>
          </a:p>
          <a:p>
            <a:r>
              <a:rPr lang="ru-RU" sz="1600" dirty="0"/>
              <a:t>- </a:t>
            </a:r>
            <a:r>
              <a:rPr lang="ru-RU" sz="1600" dirty="0" err="1"/>
              <a:t>Органічні</a:t>
            </a:r>
            <a:r>
              <a:rPr lang="ru-RU" sz="1600" dirty="0"/>
              <a:t> </a:t>
            </a:r>
            <a:r>
              <a:rPr lang="ru-RU" sz="1600" dirty="0" err="1"/>
              <a:t>азотовмісні</a:t>
            </a:r>
            <a:r>
              <a:rPr lang="ru-RU" sz="1600" dirty="0"/>
              <a:t> </a:t>
            </a:r>
            <a:r>
              <a:rPr lang="ru-RU" sz="1600" dirty="0" err="1"/>
              <a:t>сполуки</a:t>
            </a:r>
            <a:r>
              <a:rPr lang="ru-RU" sz="1600" dirty="0"/>
              <a:t>; </a:t>
            </a:r>
            <a:r>
              <a:rPr lang="ru-RU" sz="1600" dirty="0" smtClean="0"/>
              <a:t>- </a:t>
            </a:r>
            <a:r>
              <a:rPr lang="ru-RU" sz="1600" dirty="0" err="1"/>
              <a:t>Миш’яковмісні</a:t>
            </a:r>
            <a:r>
              <a:rPr lang="ru-RU" sz="1600" dirty="0"/>
              <a:t> </a:t>
            </a:r>
            <a:r>
              <a:rPr lang="ru-RU" sz="1600" dirty="0" err="1"/>
              <a:t>з'єднання</a:t>
            </a:r>
            <a:r>
              <a:rPr lang="ru-RU" sz="1600" dirty="0"/>
              <a:t>; </a:t>
            </a:r>
          </a:p>
          <a:p>
            <a:r>
              <a:rPr lang="ru-RU" sz="1600" dirty="0"/>
              <a:t>- </a:t>
            </a:r>
            <a:r>
              <a:rPr lang="ru-RU" sz="1600" dirty="0" err="1"/>
              <a:t>Металоорганічні</a:t>
            </a:r>
            <a:r>
              <a:rPr lang="ru-RU" sz="1600" dirty="0"/>
              <a:t> </a:t>
            </a:r>
            <a:r>
              <a:rPr lang="ru-RU" sz="1600" dirty="0" err="1"/>
              <a:t>з'єднання</a:t>
            </a:r>
            <a:r>
              <a:rPr lang="ru-RU" sz="1600" dirty="0"/>
              <a:t>; </a:t>
            </a:r>
            <a:r>
              <a:rPr lang="ru-RU" sz="1600" dirty="0" smtClean="0"/>
              <a:t>- </a:t>
            </a:r>
            <a:r>
              <a:rPr lang="ru-RU" sz="1600" dirty="0" err="1"/>
              <a:t>Важкі</a:t>
            </a:r>
            <a:r>
              <a:rPr lang="ru-RU" sz="1600" dirty="0"/>
              <a:t> метали та </a:t>
            </a:r>
            <a:r>
              <a:rPr lang="ru-RU" sz="1600" dirty="0" err="1"/>
              <a:t>їх</a:t>
            </a:r>
            <a:r>
              <a:rPr lang="ru-RU" sz="1600" dirty="0"/>
              <a:t> </a:t>
            </a:r>
            <a:r>
              <a:rPr lang="ru-RU" sz="1600" dirty="0" err="1"/>
              <a:t>сполуки</a:t>
            </a:r>
            <a:r>
              <a:rPr lang="ru-RU" sz="1600" dirty="0"/>
              <a:t>; </a:t>
            </a:r>
          </a:p>
          <a:p>
            <a:r>
              <a:rPr lang="ru-RU" sz="1600" dirty="0"/>
              <a:t>- </a:t>
            </a:r>
            <a:r>
              <a:rPr lang="ru-RU" sz="1600" dirty="0" err="1"/>
              <a:t>Органічні</a:t>
            </a:r>
            <a:r>
              <a:rPr lang="ru-RU" sz="1600" dirty="0"/>
              <a:t> </a:t>
            </a:r>
            <a:r>
              <a:rPr lang="ru-RU" sz="1600" dirty="0" err="1"/>
              <a:t>розчинники</a:t>
            </a:r>
            <a:r>
              <a:rPr lang="ru-RU" sz="1600" dirty="0"/>
              <a:t> </a:t>
            </a:r>
            <a:r>
              <a:rPr lang="ru-RU" sz="1600" dirty="0" err="1"/>
              <a:t>і</a:t>
            </a:r>
            <a:r>
              <a:rPr lang="ru-RU" sz="1600" dirty="0"/>
              <a:t> т.д. </a:t>
            </a:r>
          </a:p>
          <a:p>
            <a:r>
              <a:rPr lang="ru-RU" sz="1600" dirty="0" err="1"/>
              <a:t>Хімічна</a:t>
            </a:r>
            <a:r>
              <a:rPr lang="ru-RU" sz="1600" dirty="0"/>
              <a:t> </a:t>
            </a:r>
            <a:r>
              <a:rPr lang="ru-RU" sz="1600" dirty="0" err="1"/>
              <a:t>класифікація</a:t>
            </a:r>
            <a:r>
              <a:rPr lang="ru-RU" sz="1600" dirty="0"/>
              <a:t> широко </a:t>
            </a:r>
            <a:r>
              <a:rPr lang="ru-RU" sz="1600" dirty="0" err="1"/>
              <a:t>поширена</a:t>
            </a:r>
            <a:r>
              <a:rPr lang="ru-RU" sz="1600" dirty="0"/>
              <a:t> </a:t>
            </a:r>
            <a:r>
              <a:rPr lang="ru-RU" sz="1600" dirty="0" err="1"/>
              <a:t>і</a:t>
            </a:r>
            <a:r>
              <a:rPr lang="ru-RU" sz="1600" dirty="0"/>
              <a:t> </a:t>
            </a:r>
            <a:r>
              <a:rPr lang="ru-RU" sz="1600" dirty="0" err="1"/>
              <a:t>вважається</a:t>
            </a:r>
            <a:r>
              <a:rPr lang="ru-RU" sz="1600" dirty="0"/>
              <a:t> </a:t>
            </a:r>
            <a:r>
              <a:rPr lang="ru-RU" sz="1600" dirty="0" err="1"/>
              <a:t>зручною</a:t>
            </a:r>
            <a:r>
              <a:rPr lang="ru-RU" sz="1600" dirty="0"/>
              <a:t>. </a:t>
            </a:r>
            <a:r>
              <a:rPr lang="ru-RU" sz="1600" dirty="0" err="1"/>
              <a:t>Проте</a:t>
            </a:r>
            <a:r>
              <a:rPr lang="ru-RU" sz="1600" dirty="0"/>
              <a:t> в </a:t>
            </a:r>
            <a:r>
              <a:rPr lang="ru-RU" sz="1600" dirty="0" err="1"/>
              <a:t>ній</a:t>
            </a:r>
            <a:r>
              <a:rPr lang="ru-RU" sz="1600" dirty="0"/>
              <a:t> </a:t>
            </a:r>
            <a:r>
              <a:rPr lang="ru-RU" sz="1600" dirty="0" err="1"/>
              <a:t>можуть</a:t>
            </a:r>
            <a:r>
              <a:rPr lang="ru-RU" sz="1600" dirty="0"/>
              <a:t> </a:t>
            </a:r>
            <a:r>
              <a:rPr lang="ru-RU" sz="1600" dirty="0" err="1"/>
              <a:t>спостерігатися</a:t>
            </a:r>
            <a:r>
              <a:rPr lang="ru-RU" sz="1600" dirty="0"/>
              <a:t> </a:t>
            </a:r>
            <a:r>
              <a:rPr lang="ru-RU" sz="1600" dirty="0" err="1"/>
              <a:t>відхилення</a:t>
            </a:r>
            <a:r>
              <a:rPr lang="ru-RU" sz="1600" dirty="0"/>
              <a:t> </a:t>
            </a:r>
            <a:r>
              <a:rPr lang="ru-RU" sz="1600" dirty="0" err="1"/>
              <a:t>від</a:t>
            </a:r>
            <a:r>
              <a:rPr lang="ru-RU" sz="1600" dirty="0"/>
              <a:t> </a:t>
            </a:r>
            <a:r>
              <a:rPr lang="ru-RU" sz="1600" dirty="0" err="1"/>
              <a:t>закономірностей</a:t>
            </a:r>
            <a:r>
              <a:rPr lang="ru-RU" sz="1600" dirty="0"/>
              <a:t> </a:t>
            </a:r>
            <a:r>
              <a:rPr lang="ru-RU" sz="1600" dirty="0" err="1"/>
              <a:t>прояву</a:t>
            </a:r>
            <a:r>
              <a:rPr lang="ru-RU" sz="1600" dirty="0"/>
              <a:t> </a:t>
            </a:r>
            <a:r>
              <a:rPr lang="ru-RU" sz="1600" dirty="0" err="1"/>
              <a:t>речовинами</a:t>
            </a:r>
            <a:r>
              <a:rPr lang="ru-RU" sz="1600" dirty="0"/>
              <a:t> </a:t>
            </a:r>
            <a:r>
              <a:rPr lang="ru-RU" sz="1600" dirty="0" err="1"/>
              <a:t>токсичних</a:t>
            </a:r>
            <a:r>
              <a:rPr lang="ru-RU" sz="1600" dirty="0"/>
              <a:t> </a:t>
            </a:r>
            <a:r>
              <a:rPr lang="ru-RU" sz="1600" dirty="0" err="1"/>
              <a:t>властивостей</a:t>
            </a:r>
            <a:r>
              <a:rPr lang="ru-RU" sz="1600" dirty="0"/>
              <a:t>: </a:t>
            </a:r>
            <a:r>
              <a:rPr lang="ru-RU" sz="1600" dirty="0" err="1"/>
              <a:t>в</a:t>
            </a:r>
            <a:r>
              <a:rPr lang="ru-RU" sz="1600" dirty="0"/>
              <a:t> межах одного </a:t>
            </a:r>
            <a:r>
              <a:rPr lang="ru-RU" sz="1600" dirty="0" err="1"/>
              <a:t>і</a:t>
            </a:r>
            <a:r>
              <a:rPr lang="ru-RU" sz="1600" dirty="0"/>
              <a:t> того ж </a:t>
            </a:r>
            <a:r>
              <a:rPr lang="ru-RU" sz="1600" dirty="0" err="1"/>
              <a:t>класу</a:t>
            </a:r>
            <a:r>
              <a:rPr lang="ru-RU" sz="1600" dirty="0"/>
              <a:t> </a:t>
            </a:r>
            <a:r>
              <a:rPr lang="ru-RU" sz="1600" dirty="0" err="1"/>
              <a:t>зустрічаються</a:t>
            </a:r>
            <a:r>
              <a:rPr lang="ru-RU" sz="1600" dirty="0"/>
              <a:t> як </a:t>
            </a:r>
            <a:r>
              <a:rPr lang="ru-RU" sz="1600" dirty="0" err="1"/>
              <a:t>отруйні</a:t>
            </a:r>
            <a:r>
              <a:rPr lang="ru-RU" sz="1600" dirty="0"/>
              <a:t>, так </a:t>
            </a:r>
            <a:r>
              <a:rPr lang="ru-RU" sz="1600" dirty="0" err="1"/>
              <a:t>і</a:t>
            </a:r>
            <a:r>
              <a:rPr lang="ru-RU" sz="1600" dirty="0"/>
              <a:t> </a:t>
            </a:r>
            <a:r>
              <a:rPr lang="ru-RU" sz="1600" dirty="0" err="1"/>
              <a:t>менш</a:t>
            </a:r>
            <a:r>
              <a:rPr lang="ru-RU" sz="1600" dirty="0"/>
              <a:t> </a:t>
            </a:r>
            <a:r>
              <a:rPr lang="ru-RU" sz="1600" dirty="0" err="1"/>
              <a:t>отруйні</a:t>
            </a:r>
            <a:r>
              <a:rPr lang="ru-RU" sz="1600" dirty="0"/>
              <a:t> </a:t>
            </a:r>
            <a:r>
              <a:rPr lang="ru-RU" sz="1600" dirty="0" err="1"/>
              <a:t>представники</a:t>
            </a:r>
            <a:r>
              <a:rPr lang="ru-RU" sz="1600" dirty="0"/>
              <a:t>.</a:t>
            </a:r>
          </a:p>
        </p:txBody>
      </p:sp>
      <p:pic>
        <p:nvPicPr>
          <p:cNvPr id="6146" name="Picture 2" descr="Бджолина отрута – заборонено чи дозволено? - ПАСІКА від А до Я"/>
          <p:cNvPicPr>
            <a:picLocks noChangeAspect="1" noChangeArrowheads="1"/>
          </p:cNvPicPr>
          <p:nvPr/>
        </p:nvPicPr>
        <p:blipFill>
          <a:blip r:embed="rId2" cstate="print"/>
          <a:srcRect/>
          <a:stretch>
            <a:fillRect/>
          </a:stretch>
        </p:blipFill>
        <p:spPr bwMode="auto">
          <a:xfrm>
            <a:off x="467544" y="5993904"/>
            <a:ext cx="1231796" cy="864096"/>
          </a:xfrm>
          <a:prstGeom prst="rect">
            <a:avLst/>
          </a:prstGeom>
          <a:noFill/>
        </p:spPr>
      </p:pic>
      <p:sp>
        <p:nvSpPr>
          <p:cNvPr id="6148" name="AutoShape 4" descr="Отру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0" name="AutoShape 6" descr="Отру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152" name="Picture 8" descr="Отрута"/>
          <p:cNvPicPr>
            <a:picLocks noChangeAspect="1" noChangeArrowheads="1"/>
          </p:cNvPicPr>
          <p:nvPr/>
        </p:nvPicPr>
        <p:blipFill>
          <a:blip r:embed="rId3" cstate="print"/>
          <a:srcRect/>
          <a:stretch>
            <a:fillRect/>
          </a:stretch>
        </p:blipFill>
        <p:spPr bwMode="auto">
          <a:xfrm>
            <a:off x="1763688" y="5910525"/>
            <a:ext cx="1800200" cy="947475"/>
          </a:xfrm>
          <a:prstGeom prst="rect">
            <a:avLst/>
          </a:prstGeom>
          <a:noFill/>
        </p:spPr>
      </p:pic>
      <p:pic>
        <p:nvPicPr>
          <p:cNvPr id="6154" name="Picture 10" descr="Названо продукти, які містять небезпечні отрути"/>
          <p:cNvPicPr>
            <a:picLocks noChangeAspect="1" noChangeArrowheads="1"/>
          </p:cNvPicPr>
          <p:nvPr/>
        </p:nvPicPr>
        <p:blipFill>
          <a:blip r:embed="rId4" cstate="print"/>
          <a:srcRect/>
          <a:stretch>
            <a:fillRect/>
          </a:stretch>
        </p:blipFill>
        <p:spPr bwMode="auto">
          <a:xfrm>
            <a:off x="6228184" y="3933056"/>
            <a:ext cx="1476164" cy="1180931"/>
          </a:xfrm>
          <a:prstGeom prst="rect">
            <a:avLst/>
          </a:prstGeom>
          <a:noFill/>
        </p:spPr>
      </p:pic>
      <p:pic>
        <p:nvPicPr>
          <p:cNvPr id="6156" name="Picture 12" descr="Гриби — не лише делікатес, а й отрута! — Новини щодня Ірпінь, Буча,  Ворзель, Гостомель, Коцюбинське - Ірпінь Онлайн"/>
          <p:cNvPicPr>
            <a:picLocks noChangeAspect="1" noChangeArrowheads="1"/>
          </p:cNvPicPr>
          <p:nvPr/>
        </p:nvPicPr>
        <p:blipFill>
          <a:blip r:embed="rId5" cstate="print"/>
          <a:srcRect/>
          <a:stretch>
            <a:fillRect/>
          </a:stretch>
        </p:blipFill>
        <p:spPr bwMode="auto">
          <a:xfrm>
            <a:off x="7812360" y="3933056"/>
            <a:ext cx="952440" cy="956692"/>
          </a:xfrm>
          <a:prstGeom prst="rect">
            <a:avLst/>
          </a:prstGeom>
          <a:noFill/>
        </p:spPr>
      </p:pic>
      <p:pic>
        <p:nvPicPr>
          <p:cNvPr id="6160" name="Picture 16" descr="Навіщо зміям потрібна отрута? • коротко.info"/>
          <p:cNvPicPr>
            <a:picLocks noChangeAspect="1" noChangeArrowheads="1"/>
          </p:cNvPicPr>
          <p:nvPr/>
        </p:nvPicPr>
        <p:blipFill>
          <a:blip r:embed="rId6" cstate="print"/>
          <a:srcRect/>
          <a:stretch>
            <a:fillRect/>
          </a:stretch>
        </p:blipFill>
        <p:spPr bwMode="auto">
          <a:xfrm>
            <a:off x="7351801" y="5849888"/>
            <a:ext cx="1792199" cy="1008112"/>
          </a:xfrm>
          <a:prstGeom prst="rect">
            <a:avLst/>
          </a:prstGeom>
          <a:noFill/>
        </p:spPr>
      </p:pic>
      <p:pic>
        <p:nvPicPr>
          <p:cNvPr id="6162" name="Picture 18" descr="Отрута в 15 разів сильніше гримучої змії: під Одесою виявили  найнебезпечнішого павука в світі - Главред"/>
          <p:cNvPicPr>
            <a:picLocks noChangeAspect="1" noChangeArrowheads="1"/>
          </p:cNvPicPr>
          <p:nvPr/>
        </p:nvPicPr>
        <p:blipFill>
          <a:blip r:embed="rId7" cstate="print"/>
          <a:srcRect/>
          <a:stretch>
            <a:fillRect/>
          </a:stretch>
        </p:blipFill>
        <p:spPr bwMode="auto">
          <a:xfrm>
            <a:off x="3563888" y="5919888"/>
            <a:ext cx="1246660" cy="938112"/>
          </a:xfrm>
          <a:prstGeom prst="rect">
            <a:avLst/>
          </a:prstGeom>
          <a:noFill/>
        </p:spPr>
      </p:pic>
      <p:pic>
        <p:nvPicPr>
          <p:cNvPr id="6164" name="Picture 20" descr="17 ЛИСТОПАДА – ДЕНЬ БЕЗ ТЮТЮЮНУ. ОТРУТА НА КІНЦІ ЦИГАРКИ – Білоцерківська  міська лікарня №2"/>
          <p:cNvPicPr>
            <a:picLocks noChangeAspect="1" noChangeArrowheads="1"/>
          </p:cNvPicPr>
          <p:nvPr/>
        </p:nvPicPr>
        <p:blipFill>
          <a:blip r:embed="rId8" cstate="print"/>
          <a:srcRect/>
          <a:stretch>
            <a:fillRect/>
          </a:stretch>
        </p:blipFill>
        <p:spPr bwMode="auto">
          <a:xfrm>
            <a:off x="6156176" y="5877272"/>
            <a:ext cx="1183399" cy="980728"/>
          </a:xfrm>
          <a:prstGeom prst="rect">
            <a:avLst/>
          </a:prstGeom>
          <a:noFill/>
        </p:spPr>
      </p:pic>
      <p:pic>
        <p:nvPicPr>
          <p:cNvPr id="6166" name="Picture 22" descr="Отрута з аптеки: список небезпечних препаратів (фото). Politeka"/>
          <p:cNvPicPr>
            <a:picLocks noChangeAspect="1" noChangeArrowheads="1"/>
          </p:cNvPicPr>
          <p:nvPr/>
        </p:nvPicPr>
        <p:blipFill>
          <a:blip r:embed="rId9" cstate="print"/>
          <a:srcRect/>
          <a:stretch>
            <a:fillRect/>
          </a:stretch>
        </p:blipFill>
        <p:spPr bwMode="auto">
          <a:xfrm>
            <a:off x="4932040" y="5949280"/>
            <a:ext cx="1188132" cy="90872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5517232"/>
          </a:xfrm>
        </p:spPr>
        <p:txBody>
          <a:bodyPr>
            <a:noAutofit/>
          </a:bodyPr>
          <a:lstStyle/>
          <a:p>
            <a:r>
              <a:rPr lang="ru-RU" sz="1400" i="1" dirty="0"/>
              <a:t>Практична </a:t>
            </a:r>
            <a:r>
              <a:rPr lang="ru-RU" sz="1400" i="1" dirty="0" err="1"/>
              <a:t>класифікація</a:t>
            </a:r>
            <a:r>
              <a:rPr lang="ru-RU" sz="1400" i="1" dirty="0"/>
              <a:t> (за метою </a:t>
            </a:r>
            <a:r>
              <a:rPr lang="ru-RU" sz="1400" i="1" dirty="0" err="1"/>
              <a:t>застосування</a:t>
            </a:r>
            <a:r>
              <a:rPr lang="ru-RU" sz="1400" i="1" dirty="0"/>
              <a:t>) </a:t>
            </a:r>
            <a:r>
              <a:rPr lang="ru-RU" sz="1400" i="1" dirty="0" err="1"/>
              <a:t>має</a:t>
            </a:r>
            <a:r>
              <a:rPr lang="ru-RU" sz="1400" i="1" dirty="0"/>
              <a:t> </a:t>
            </a:r>
            <a:r>
              <a:rPr lang="ru-RU" sz="1400" i="1" dirty="0" err="1"/>
              <a:t>велике</a:t>
            </a:r>
            <a:r>
              <a:rPr lang="ru-RU" sz="1400" i="1" dirty="0"/>
              <a:t> </a:t>
            </a:r>
            <a:r>
              <a:rPr lang="ru-RU" sz="1400" i="1" dirty="0" err="1"/>
              <a:t>значення</a:t>
            </a:r>
            <a:r>
              <a:rPr lang="ru-RU" sz="1400" i="1" dirty="0"/>
              <a:t> для </a:t>
            </a:r>
            <a:r>
              <a:rPr lang="ru-RU" sz="1400" i="1" dirty="0" err="1"/>
              <a:t>профілактики</a:t>
            </a:r>
            <a:r>
              <a:rPr lang="ru-RU" sz="1400" i="1" dirty="0"/>
              <a:t> </a:t>
            </a:r>
            <a:r>
              <a:rPr lang="ru-RU" sz="1400" i="1" dirty="0" err="1"/>
              <a:t>отруєнь</a:t>
            </a:r>
            <a:r>
              <a:rPr lang="ru-RU" sz="1400" i="1" dirty="0"/>
              <a:t>. У </a:t>
            </a:r>
            <a:r>
              <a:rPr lang="ru-RU" sz="1400" i="1" dirty="0" err="1"/>
              <a:t>цій</a:t>
            </a:r>
            <a:r>
              <a:rPr lang="ru-RU" sz="1400" i="1" dirty="0"/>
              <a:t> </a:t>
            </a:r>
            <a:r>
              <a:rPr lang="ru-RU" sz="1400" i="1" dirty="0" err="1"/>
              <a:t>класифікації</a:t>
            </a:r>
            <a:r>
              <a:rPr lang="ru-RU" sz="1400" i="1" dirty="0"/>
              <a:t> </a:t>
            </a:r>
            <a:r>
              <a:rPr lang="ru-RU" sz="1400" i="1" dirty="0" err="1"/>
              <a:t>розрізняють</a:t>
            </a:r>
            <a:r>
              <a:rPr lang="ru-RU" sz="1400" i="1" dirty="0"/>
              <a:t> </a:t>
            </a:r>
            <a:r>
              <a:rPr lang="ru-RU" sz="1400" i="1" dirty="0" err="1"/>
              <a:t>наступні</a:t>
            </a:r>
            <a:r>
              <a:rPr lang="ru-RU" sz="1400" i="1" dirty="0"/>
              <a:t> ОР. </a:t>
            </a:r>
          </a:p>
          <a:p>
            <a:r>
              <a:rPr lang="ru-RU" sz="1400" dirty="0"/>
              <a:t>1. </a:t>
            </a:r>
            <a:r>
              <a:rPr lang="ru-RU" sz="1400" dirty="0" err="1"/>
              <a:t>Промислові</a:t>
            </a:r>
            <a:r>
              <a:rPr lang="ru-RU" sz="1400" dirty="0"/>
              <a:t> </a:t>
            </a:r>
            <a:r>
              <a:rPr lang="ru-RU" sz="1400" dirty="0" err="1"/>
              <a:t>отруйні</a:t>
            </a:r>
            <a:r>
              <a:rPr lang="ru-RU" sz="1400" dirty="0"/>
              <a:t> </a:t>
            </a:r>
            <a:r>
              <a:rPr lang="ru-RU" sz="1400" dirty="0" err="1"/>
              <a:t>речовини</a:t>
            </a:r>
            <a:r>
              <a:rPr lang="ru-RU" sz="1400" dirty="0"/>
              <a:t>, </a:t>
            </a:r>
            <a:r>
              <a:rPr lang="ru-RU" sz="1400" dirty="0" err="1"/>
              <a:t>що</a:t>
            </a:r>
            <a:r>
              <a:rPr lang="ru-RU" sz="1400" dirty="0"/>
              <a:t> </a:t>
            </a:r>
            <a:r>
              <a:rPr lang="ru-RU" sz="1400" dirty="0" err="1"/>
              <a:t>використовуються</a:t>
            </a:r>
            <a:r>
              <a:rPr lang="ru-RU" sz="1400" dirty="0"/>
              <a:t> на </a:t>
            </a:r>
            <a:r>
              <a:rPr lang="ru-RU" sz="1400" dirty="0" err="1"/>
              <a:t>виробництві</a:t>
            </a:r>
            <a:r>
              <a:rPr lang="ru-RU" sz="1400" dirty="0"/>
              <a:t>; </a:t>
            </a:r>
            <a:r>
              <a:rPr lang="ru-RU" sz="1400" dirty="0" err="1"/>
              <a:t>серед</a:t>
            </a:r>
            <a:r>
              <a:rPr lang="ru-RU" sz="1400" dirty="0"/>
              <a:t> таких </a:t>
            </a:r>
            <a:r>
              <a:rPr lang="ru-RU" sz="1400" dirty="0" err="1"/>
              <a:t>речовин</a:t>
            </a:r>
            <a:r>
              <a:rPr lang="ru-RU" sz="1400" dirty="0"/>
              <a:t> широко </a:t>
            </a:r>
            <a:r>
              <a:rPr lang="ru-RU" sz="1400" dirty="0" err="1"/>
              <a:t>поширені</a:t>
            </a:r>
            <a:r>
              <a:rPr lang="ru-RU" sz="1400" dirty="0"/>
              <a:t> </a:t>
            </a:r>
            <a:r>
              <a:rPr lang="ru-RU" sz="1400" dirty="0" err="1"/>
              <a:t>розчинники</a:t>
            </a:r>
            <a:r>
              <a:rPr lang="ru-RU" sz="1400" dirty="0"/>
              <a:t> (</a:t>
            </a:r>
            <a:r>
              <a:rPr lang="ru-RU" sz="1400" dirty="0" err="1"/>
              <a:t>дихлоретан</a:t>
            </a:r>
            <a:r>
              <a:rPr lang="ru-RU" sz="1400" dirty="0"/>
              <a:t>, бензол, толуол, </a:t>
            </a:r>
            <a:r>
              <a:rPr lang="ru-RU" sz="1400" dirty="0" err="1"/>
              <a:t>ксилоли</a:t>
            </a:r>
            <a:r>
              <a:rPr lang="ru-RU" sz="1400" dirty="0"/>
              <a:t> </a:t>
            </a:r>
            <a:r>
              <a:rPr lang="ru-RU" sz="1400" dirty="0" err="1"/>
              <a:t>і</a:t>
            </a:r>
            <a:r>
              <a:rPr lang="ru-RU" sz="1400" dirty="0"/>
              <a:t> т.д.), </a:t>
            </a:r>
            <a:r>
              <a:rPr lang="ru-RU" sz="1400" dirty="0" err="1"/>
              <a:t>паливо</a:t>
            </a:r>
            <a:r>
              <a:rPr lang="ru-RU" sz="1400" dirty="0"/>
              <a:t> (метан, пропан, бутан, </a:t>
            </a:r>
            <a:r>
              <a:rPr lang="ru-RU" sz="1400" dirty="0" err="1"/>
              <a:t>бензини</a:t>
            </a:r>
            <a:r>
              <a:rPr lang="ru-RU" sz="1400" dirty="0"/>
              <a:t>, </a:t>
            </a:r>
            <a:r>
              <a:rPr lang="ru-RU" sz="1400" dirty="0" err="1"/>
              <a:t>солярові</a:t>
            </a:r>
            <a:r>
              <a:rPr lang="ru-RU" sz="1400" dirty="0"/>
              <a:t> масла </a:t>
            </a:r>
            <a:r>
              <a:rPr lang="ru-RU" sz="1400" dirty="0" err="1"/>
              <a:t>і</a:t>
            </a:r>
            <a:r>
              <a:rPr lang="ru-RU" sz="1400" dirty="0"/>
              <a:t> т.д.), </a:t>
            </a:r>
            <a:r>
              <a:rPr lang="ru-RU" sz="1400" dirty="0" err="1"/>
              <a:t>барвники</a:t>
            </a:r>
            <a:r>
              <a:rPr lang="ru-RU" sz="1400" dirty="0"/>
              <a:t> (</a:t>
            </a:r>
            <a:r>
              <a:rPr lang="ru-RU" sz="1400" dirty="0" err="1"/>
              <a:t>анілін</a:t>
            </a:r>
            <a:r>
              <a:rPr lang="ru-RU" sz="1400" dirty="0"/>
              <a:t> </a:t>
            </a:r>
            <a:r>
              <a:rPr lang="ru-RU" sz="1400" dirty="0" err="1"/>
              <a:t>тощо</a:t>
            </a:r>
            <a:r>
              <a:rPr lang="ru-RU" sz="1400" dirty="0"/>
              <a:t>), </a:t>
            </a:r>
            <a:r>
              <a:rPr lang="ru-RU" sz="1400" dirty="0" err="1"/>
              <a:t>хімічні</a:t>
            </a:r>
            <a:r>
              <a:rPr lang="ru-RU" sz="1400" dirty="0"/>
              <a:t> </a:t>
            </a:r>
            <a:r>
              <a:rPr lang="ru-RU" sz="1400" dirty="0" err="1"/>
              <a:t>реагенти</a:t>
            </a:r>
            <a:r>
              <a:rPr lang="ru-RU" sz="1400" dirty="0"/>
              <a:t> (метанол, </a:t>
            </a:r>
            <a:r>
              <a:rPr lang="ru-RU" sz="1400" dirty="0" err="1"/>
              <a:t>сірковуглець</a:t>
            </a:r>
            <a:r>
              <a:rPr lang="ru-RU" sz="1400" dirty="0"/>
              <a:t>, </a:t>
            </a:r>
            <a:r>
              <a:rPr lang="ru-RU" sz="1400" dirty="0" err="1"/>
              <a:t>сполуки</a:t>
            </a:r>
            <a:r>
              <a:rPr lang="ru-RU" sz="1400" dirty="0"/>
              <a:t> </a:t>
            </a:r>
            <a:r>
              <a:rPr lang="ru-RU" sz="1400" dirty="0" err="1"/>
              <a:t>ртуті</a:t>
            </a:r>
            <a:r>
              <a:rPr lang="ru-RU" sz="1400" dirty="0"/>
              <a:t>, </a:t>
            </a:r>
            <a:r>
              <a:rPr lang="ru-RU" sz="1400" dirty="0" err="1"/>
              <a:t>миш'яку</a:t>
            </a:r>
            <a:r>
              <a:rPr lang="ru-RU" sz="1400" dirty="0"/>
              <a:t> </a:t>
            </a:r>
            <a:r>
              <a:rPr lang="ru-RU" sz="1400" dirty="0" err="1"/>
              <a:t>і</a:t>
            </a:r>
            <a:r>
              <a:rPr lang="ru-RU" sz="1400" dirty="0"/>
              <a:t> т.д.) </a:t>
            </a:r>
            <a:r>
              <a:rPr lang="ru-RU" sz="1400" dirty="0" err="1"/>
              <a:t>і</a:t>
            </a:r>
            <a:r>
              <a:rPr lang="ru-RU" sz="1400" dirty="0"/>
              <a:t> </a:t>
            </a:r>
            <a:r>
              <a:rPr lang="ru-RU" sz="1400" dirty="0" err="1"/>
              <a:t>ін</a:t>
            </a:r>
            <a:r>
              <a:rPr lang="ru-RU" sz="1400" dirty="0"/>
              <a:t>. </a:t>
            </a:r>
          </a:p>
          <a:p>
            <a:r>
              <a:rPr lang="ru-RU" sz="1400" dirty="0"/>
              <a:t>2. </a:t>
            </a:r>
            <a:r>
              <a:rPr lang="ru-RU" sz="1400" dirty="0" err="1"/>
              <a:t>Отрутохімікати</a:t>
            </a:r>
            <a:r>
              <a:rPr lang="ru-RU" sz="1400" dirty="0"/>
              <a:t> (</a:t>
            </a:r>
            <a:r>
              <a:rPr lang="ru-RU" sz="1400" dirty="0" err="1"/>
              <a:t>пестициди</a:t>
            </a:r>
            <a:r>
              <a:rPr lang="ru-RU" sz="1400" dirty="0"/>
              <a:t>), </a:t>
            </a:r>
            <a:r>
              <a:rPr lang="ru-RU" sz="1400" dirty="0" err="1"/>
              <a:t>що</a:t>
            </a:r>
            <a:r>
              <a:rPr lang="ru-RU" sz="1400" dirty="0"/>
              <a:t> </a:t>
            </a:r>
            <a:r>
              <a:rPr lang="ru-RU" sz="1400" dirty="0" err="1"/>
              <a:t>застосовуються</a:t>
            </a:r>
            <a:r>
              <a:rPr lang="ru-RU" sz="1400" dirty="0"/>
              <a:t> для </a:t>
            </a:r>
            <a:r>
              <a:rPr lang="ru-RU" sz="1400" dirty="0" err="1"/>
              <a:t>боротьби</a:t>
            </a:r>
            <a:r>
              <a:rPr lang="ru-RU" sz="1400" dirty="0"/>
              <a:t> </a:t>
            </a:r>
            <a:r>
              <a:rPr lang="ru-RU" sz="1400" dirty="0" err="1"/>
              <a:t>з</a:t>
            </a:r>
            <a:r>
              <a:rPr lang="ru-RU" sz="1400" dirty="0"/>
              <a:t> </a:t>
            </a:r>
            <a:r>
              <a:rPr lang="ru-RU" sz="1400" dirty="0" err="1"/>
              <a:t>бур'янами</a:t>
            </a:r>
            <a:r>
              <a:rPr lang="ru-RU" sz="1400" dirty="0"/>
              <a:t> та </a:t>
            </a:r>
            <a:r>
              <a:rPr lang="ru-RU" sz="1400" dirty="0" err="1"/>
              <a:t>шкідниками</a:t>
            </a:r>
            <a:r>
              <a:rPr lang="ru-RU" sz="1400" dirty="0"/>
              <a:t> </a:t>
            </a:r>
            <a:r>
              <a:rPr lang="ru-RU" sz="1400" dirty="0" err="1"/>
              <a:t>сільськогосподарських</a:t>
            </a:r>
            <a:r>
              <a:rPr lang="ru-RU" sz="1400" dirty="0"/>
              <a:t> культур. До них </a:t>
            </a:r>
            <a:r>
              <a:rPr lang="ru-RU" sz="1400" dirty="0" err="1"/>
              <a:t>відносяться</a:t>
            </a:r>
            <a:r>
              <a:rPr lang="ru-RU" sz="1400" dirty="0"/>
              <a:t> </a:t>
            </a:r>
            <a:r>
              <a:rPr lang="ru-RU" sz="1400" dirty="0" err="1"/>
              <a:t>хлорорганічні</a:t>
            </a:r>
            <a:r>
              <a:rPr lang="ru-RU" sz="1400" dirty="0"/>
              <a:t> </a:t>
            </a:r>
            <a:r>
              <a:rPr lang="ru-RU" sz="1400" dirty="0" err="1"/>
              <a:t>пестициди</a:t>
            </a:r>
            <a:r>
              <a:rPr lang="ru-RU" sz="1400" dirty="0"/>
              <a:t> (гексахлоран, </a:t>
            </a:r>
            <a:r>
              <a:rPr lang="ru-RU" sz="1400" dirty="0" err="1"/>
              <a:t>поліхлорпінен</a:t>
            </a:r>
            <a:r>
              <a:rPr lang="ru-RU" sz="1400" dirty="0"/>
              <a:t> </a:t>
            </a:r>
            <a:r>
              <a:rPr lang="ru-RU" sz="1400" dirty="0" err="1"/>
              <a:t>і</a:t>
            </a:r>
            <a:r>
              <a:rPr lang="ru-RU" sz="1400" dirty="0"/>
              <a:t> т.д.), </a:t>
            </a:r>
            <a:r>
              <a:rPr lang="ru-RU" sz="1400" dirty="0" err="1"/>
              <a:t>фосфороргані</a:t>
            </a:r>
            <a:r>
              <a:rPr lang="ru-RU" sz="1400" dirty="0"/>
              <a:t> </a:t>
            </a:r>
            <a:r>
              <a:rPr lang="ru-RU" sz="1400" dirty="0" err="1"/>
              <a:t>інсектициди</a:t>
            </a:r>
            <a:r>
              <a:rPr lang="ru-RU" sz="1400" dirty="0"/>
              <a:t> (</a:t>
            </a:r>
            <a:r>
              <a:rPr lang="ru-RU" sz="1400" dirty="0" err="1"/>
              <a:t>карбофос</a:t>
            </a:r>
            <a:r>
              <a:rPr lang="ru-RU" sz="1400" dirty="0"/>
              <a:t>, хлорофос, </a:t>
            </a:r>
            <a:r>
              <a:rPr lang="ru-RU" sz="1400" dirty="0" err="1"/>
              <a:t>фосфамід</a:t>
            </a:r>
            <a:r>
              <a:rPr lang="ru-RU" sz="1400" dirty="0"/>
              <a:t>, </a:t>
            </a:r>
            <a:r>
              <a:rPr lang="ru-RU" sz="1400" dirty="0" err="1"/>
              <a:t>хлорметафос</a:t>
            </a:r>
            <a:r>
              <a:rPr lang="ru-RU" sz="1400" dirty="0"/>
              <a:t>, </a:t>
            </a:r>
            <a:r>
              <a:rPr lang="ru-RU" sz="1400" dirty="0" err="1"/>
              <a:t>метілмеркаптофос</a:t>
            </a:r>
            <a:r>
              <a:rPr lang="ru-RU" sz="1400" dirty="0"/>
              <a:t> </a:t>
            </a:r>
            <a:r>
              <a:rPr lang="ru-RU" sz="1400" dirty="0" err="1"/>
              <a:t>і</a:t>
            </a:r>
            <a:r>
              <a:rPr lang="ru-RU" sz="1400" dirty="0"/>
              <a:t> т.д.), </a:t>
            </a:r>
            <a:r>
              <a:rPr lang="ru-RU" sz="1400" dirty="0" err="1"/>
              <a:t>похідні</a:t>
            </a:r>
            <a:r>
              <a:rPr lang="ru-RU" sz="1400" dirty="0"/>
              <a:t> </a:t>
            </a:r>
            <a:r>
              <a:rPr lang="ru-RU" sz="1400" dirty="0" err="1"/>
              <a:t>карбамінової</a:t>
            </a:r>
            <a:r>
              <a:rPr lang="ru-RU" sz="1400" dirty="0"/>
              <a:t> </a:t>
            </a:r>
            <a:r>
              <a:rPr lang="ru-RU" sz="1400" dirty="0" err="1"/>
              <a:t>кислоти</a:t>
            </a:r>
            <a:r>
              <a:rPr lang="ru-RU" sz="1400" dirty="0"/>
              <a:t> (</a:t>
            </a:r>
            <a:r>
              <a:rPr lang="ru-RU" sz="1400" dirty="0" err="1"/>
              <a:t>севин</a:t>
            </a:r>
            <a:r>
              <a:rPr lang="ru-RU" sz="1400" dirty="0"/>
              <a:t> та </a:t>
            </a:r>
            <a:r>
              <a:rPr lang="ru-RU" sz="1400" dirty="0" err="1"/>
              <a:t>ін</a:t>
            </a:r>
            <a:r>
              <a:rPr lang="ru-RU" sz="1400" dirty="0"/>
              <a:t>.) , </a:t>
            </a:r>
            <a:r>
              <a:rPr lang="ru-RU" sz="1400" dirty="0" err="1"/>
              <a:t>ртутьорганічних</a:t>
            </a:r>
            <a:r>
              <a:rPr lang="ru-RU" sz="1400" dirty="0"/>
              <a:t> </a:t>
            </a:r>
            <a:r>
              <a:rPr lang="ru-RU" sz="1400" dirty="0" err="1"/>
              <a:t>речовини</a:t>
            </a:r>
            <a:r>
              <a:rPr lang="ru-RU" sz="1400" dirty="0"/>
              <a:t> (</a:t>
            </a:r>
            <a:r>
              <a:rPr lang="ru-RU" sz="1400" dirty="0" err="1"/>
              <a:t>гранозан</a:t>
            </a:r>
            <a:r>
              <a:rPr lang="ru-RU" sz="1400" dirty="0"/>
              <a:t> </a:t>
            </a:r>
            <a:r>
              <a:rPr lang="ru-RU" sz="1400" dirty="0" err="1"/>
              <a:t>тощо</a:t>
            </a:r>
            <a:r>
              <a:rPr lang="ru-RU" sz="1400" dirty="0"/>
              <a:t>) </a:t>
            </a:r>
            <a:r>
              <a:rPr lang="ru-RU" sz="1400" dirty="0" err="1"/>
              <a:t>і</a:t>
            </a:r>
            <a:r>
              <a:rPr lang="ru-RU" sz="1400" dirty="0"/>
              <a:t> </a:t>
            </a:r>
            <a:r>
              <a:rPr lang="ru-RU" sz="1400" dirty="0" err="1"/>
              <a:t>ін</a:t>
            </a:r>
            <a:r>
              <a:rPr lang="ru-RU" sz="1400" dirty="0"/>
              <a:t>. </a:t>
            </a:r>
          </a:p>
          <a:p>
            <a:r>
              <a:rPr lang="ru-RU" sz="1400" dirty="0"/>
              <a:t>В </a:t>
            </a:r>
            <a:r>
              <a:rPr lang="ru-RU" sz="1400" dirty="0" err="1"/>
              <a:t>залежності</a:t>
            </a:r>
            <a:r>
              <a:rPr lang="ru-RU" sz="1400" dirty="0"/>
              <a:t> </a:t>
            </a:r>
            <a:r>
              <a:rPr lang="ru-RU" sz="1400" dirty="0" err="1"/>
              <a:t>від</a:t>
            </a:r>
            <a:r>
              <a:rPr lang="ru-RU" sz="1400" dirty="0"/>
              <a:t> </a:t>
            </a:r>
            <a:r>
              <a:rPr lang="ru-RU" sz="1400" dirty="0" err="1"/>
              <a:t>призначення</a:t>
            </a:r>
            <a:r>
              <a:rPr lang="ru-RU" sz="1400" dirty="0"/>
              <a:t> </a:t>
            </a:r>
            <a:r>
              <a:rPr lang="ru-RU" sz="1400" dirty="0" err="1"/>
              <a:t>пестициди</a:t>
            </a:r>
            <a:r>
              <a:rPr lang="ru-RU" sz="1400" dirty="0"/>
              <a:t> </a:t>
            </a:r>
            <a:r>
              <a:rPr lang="ru-RU" sz="1400" dirty="0" err="1"/>
              <a:t>поділяють</a:t>
            </a:r>
            <a:r>
              <a:rPr lang="ru-RU" sz="1400" dirty="0"/>
              <a:t> на </a:t>
            </a:r>
            <a:r>
              <a:rPr lang="ru-RU" sz="1400" dirty="0" err="1"/>
              <a:t>кілька</a:t>
            </a:r>
            <a:r>
              <a:rPr lang="ru-RU" sz="1400" dirty="0"/>
              <a:t> </a:t>
            </a:r>
            <a:r>
              <a:rPr lang="ru-RU" sz="1400" dirty="0" err="1"/>
              <a:t>груп</a:t>
            </a:r>
            <a:r>
              <a:rPr lang="ru-RU" sz="1400" dirty="0"/>
              <a:t>: </a:t>
            </a:r>
          </a:p>
          <a:p>
            <a:r>
              <a:rPr lang="ru-RU" sz="1400" dirty="0"/>
              <a:t>- </a:t>
            </a:r>
            <a:r>
              <a:rPr lang="ru-RU" sz="1400" dirty="0" err="1"/>
              <a:t>Інсектициди-знищують</a:t>
            </a:r>
            <a:r>
              <a:rPr lang="ru-RU" sz="1400" dirty="0"/>
              <a:t> комах; </a:t>
            </a:r>
            <a:r>
              <a:rPr lang="ru-RU" sz="1400" dirty="0" smtClean="0"/>
              <a:t>- </a:t>
            </a:r>
            <a:r>
              <a:rPr lang="ru-RU" sz="1400" dirty="0" err="1"/>
              <a:t>Акарициди-знищують</a:t>
            </a:r>
            <a:r>
              <a:rPr lang="ru-RU" sz="1400" dirty="0"/>
              <a:t> </a:t>
            </a:r>
            <a:r>
              <a:rPr lang="ru-RU" sz="1400" dirty="0" err="1"/>
              <a:t>кліщів</a:t>
            </a:r>
            <a:r>
              <a:rPr lang="ru-RU" sz="1400" dirty="0"/>
              <a:t>; </a:t>
            </a:r>
            <a:r>
              <a:rPr lang="ru-RU" sz="1400" dirty="0" smtClean="0"/>
              <a:t>- </a:t>
            </a:r>
            <a:r>
              <a:rPr lang="ru-RU" sz="1400" dirty="0" err="1"/>
              <a:t>Зооциди-знищують</a:t>
            </a:r>
            <a:r>
              <a:rPr lang="ru-RU" sz="1400" dirty="0"/>
              <a:t> </a:t>
            </a:r>
            <a:r>
              <a:rPr lang="ru-RU" sz="1400" dirty="0" err="1"/>
              <a:t>гризунів</a:t>
            </a:r>
            <a:r>
              <a:rPr lang="ru-RU" sz="1400" dirty="0"/>
              <a:t>; </a:t>
            </a:r>
          </a:p>
          <a:p>
            <a:r>
              <a:rPr lang="ru-RU" sz="1400" dirty="0"/>
              <a:t>- </a:t>
            </a:r>
            <a:r>
              <a:rPr lang="ru-RU" sz="1400" dirty="0" err="1"/>
              <a:t>Фунгіциди-знищують</a:t>
            </a:r>
            <a:r>
              <a:rPr lang="ru-RU" sz="1400" dirty="0"/>
              <a:t> </a:t>
            </a:r>
            <a:r>
              <a:rPr lang="ru-RU" sz="1400" dirty="0" err="1"/>
              <a:t>грибкові</a:t>
            </a:r>
            <a:r>
              <a:rPr lang="ru-RU" sz="1400" dirty="0"/>
              <a:t> </a:t>
            </a:r>
            <a:r>
              <a:rPr lang="ru-RU" sz="1400" dirty="0" err="1"/>
              <a:t>мікроорганізми</a:t>
            </a:r>
            <a:r>
              <a:rPr lang="ru-RU" sz="1400" dirty="0"/>
              <a:t>; </a:t>
            </a:r>
            <a:r>
              <a:rPr lang="ru-RU" sz="1400" dirty="0" smtClean="0"/>
              <a:t>- </a:t>
            </a:r>
            <a:r>
              <a:rPr lang="ru-RU" sz="1400" dirty="0" err="1"/>
              <a:t>Бактерициди-знищують</a:t>
            </a:r>
            <a:r>
              <a:rPr lang="ru-RU" sz="1400" dirty="0"/>
              <a:t> </a:t>
            </a:r>
            <a:r>
              <a:rPr lang="ru-RU" sz="1400" dirty="0" err="1"/>
              <a:t>бактерій</a:t>
            </a:r>
            <a:r>
              <a:rPr lang="ru-RU" sz="1400" dirty="0"/>
              <a:t>; </a:t>
            </a:r>
          </a:p>
          <a:p>
            <a:r>
              <a:rPr lang="ru-RU" sz="1400" dirty="0"/>
              <a:t>- </a:t>
            </a:r>
            <a:r>
              <a:rPr lang="ru-RU" sz="1400" dirty="0" err="1"/>
              <a:t>Гербіциди</a:t>
            </a:r>
            <a:r>
              <a:rPr lang="ru-RU" sz="1400" dirty="0"/>
              <a:t> - </a:t>
            </a:r>
            <a:r>
              <a:rPr lang="ru-RU" sz="1400" dirty="0" err="1"/>
              <a:t>згубно</a:t>
            </a:r>
            <a:r>
              <a:rPr lang="ru-RU" sz="1400" dirty="0"/>
              <a:t> </a:t>
            </a:r>
            <a:r>
              <a:rPr lang="ru-RU" sz="1400" dirty="0" err="1"/>
              <a:t>діють</a:t>
            </a:r>
            <a:r>
              <a:rPr lang="ru-RU" sz="1400" dirty="0"/>
              <a:t> на </a:t>
            </a:r>
            <a:r>
              <a:rPr lang="ru-RU" sz="1400" dirty="0" err="1"/>
              <a:t>рослини</a:t>
            </a:r>
            <a:r>
              <a:rPr lang="ru-RU" sz="1400" dirty="0"/>
              <a:t>; </a:t>
            </a:r>
            <a:r>
              <a:rPr lang="ru-RU" sz="1400" dirty="0" smtClean="0"/>
              <a:t>- </a:t>
            </a:r>
            <a:r>
              <a:rPr lang="ru-RU" sz="1400" dirty="0" err="1"/>
              <a:t>Дефоліанти-для</a:t>
            </a:r>
            <a:r>
              <a:rPr lang="ru-RU" sz="1400" dirty="0"/>
              <a:t> </a:t>
            </a:r>
            <a:r>
              <a:rPr lang="ru-RU" sz="1400" dirty="0" err="1"/>
              <a:t>видалення</a:t>
            </a:r>
            <a:r>
              <a:rPr lang="ru-RU" sz="1400" dirty="0"/>
              <a:t> </a:t>
            </a:r>
            <a:r>
              <a:rPr lang="ru-RU" sz="1400" dirty="0" err="1"/>
              <a:t>листя</a:t>
            </a:r>
            <a:r>
              <a:rPr lang="ru-RU" sz="1400" dirty="0"/>
              <a:t>; </a:t>
            </a:r>
          </a:p>
          <a:p>
            <a:r>
              <a:rPr lang="ru-RU" sz="1400" dirty="0"/>
              <a:t>- </a:t>
            </a:r>
            <a:r>
              <a:rPr lang="ru-RU" sz="1400" dirty="0" err="1"/>
              <a:t>Десиканти-для</a:t>
            </a:r>
            <a:r>
              <a:rPr lang="ru-RU" sz="1400" dirty="0"/>
              <a:t> </a:t>
            </a:r>
            <a:r>
              <a:rPr lang="ru-RU" sz="1400" dirty="0" err="1"/>
              <a:t>висушування</a:t>
            </a:r>
            <a:r>
              <a:rPr lang="ru-RU" sz="1400" dirty="0"/>
              <a:t> </a:t>
            </a:r>
            <a:r>
              <a:rPr lang="ru-RU" sz="1400" dirty="0" err="1"/>
              <a:t>рослин</a:t>
            </a:r>
            <a:r>
              <a:rPr lang="ru-RU" sz="1400" dirty="0" smtClean="0"/>
              <a:t>;- </a:t>
            </a:r>
            <a:r>
              <a:rPr lang="ru-RU" sz="1400" dirty="0" err="1"/>
              <a:t>Репелент-відлякують</a:t>
            </a:r>
            <a:r>
              <a:rPr lang="ru-RU" sz="1400" dirty="0"/>
              <a:t> комах </a:t>
            </a:r>
            <a:r>
              <a:rPr lang="ru-RU" sz="1400" dirty="0" err="1"/>
              <a:t>і</a:t>
            </a:r>
            <a:r>
              <a:rPr lang="ru-RU" sz="1400" dirty="0"/>
              <a:t> т.д. </a:t>
            </a:r>
          </a:p>
          <a:p>
            <a:r>
              <a:rPr lang="ru-RU" sz="1400" dirty="0"/>
              <a:t>3. </a:t>
            </a:r>
            <a:r>
              <a:rPr lang="ru-RU" sz="1400" dirty="0" err="1"/>
              <a:t>Лікарські</a:t>
            </a:r>
            <a:r>
              <a:rPr lang="ru-RU" sz="1400" dirty="0"/>
              <a:t> </a:t>
            </a:r>
            <a:r>
              <a:rPr lang="ru-RU" sz="1400" dirty="0" err="1"/>
              <a:t>засоби</a:t>
            </a:r>
            <a:r>
              <a:rPr lang="ru-RU" sz="1400" dirty="0"/>
              <a:t>, </a:t>
            </a:r>
            <a:r>
              <a:rPr lang="ru-RU" sz="1400" dirty="0" err="1"/>
              <a:t>що</a:t>
            </a:r>
            <a:r>
              <a:rPr lang="ru-RU" sz="1400" dirty="0"/>
              <a:t> </a:t>
            </a:r>
            <a:r>
              <a:rPr lang="ru-RU" sz="1400" dirty="0" err="1"/>
              <a:t>мають</a:t>
            </a:r>
            <a:r>
              <a:rPr lang="ru-RU" sz="1400" dirty="0"/>
              <a:t> свою </a:t>
            </a:r>
            <a:r>
              <a:rPr lang="ru-RU" sz="1400" dirty="0" err="1"/>
              <a:t>фармакологічну</a:t>
            </a:r>
            <a:r>
              <a:rPr lang="ru-RU" sz="1400" dirty="0"/>
              <a:t> </a:t>
            </a:r>
            <a:r>
              <a:rPr lang="ru-RU" sz="1400" dirty="0" err="1"/>
              <a:t>класифікацію</a:t>
            </a:r>
            <a:r>
              <a:rPr lang="ru-RU" sz="1400" dirty="0"/>
              <a:t>. </a:t>
            </a:r>
          </a:p>
          <a:p>
            <a:r>
              <a:rPr lang="ru-RU" sz="1400" dirty="0"/>
              <a:t>4. </a:t>
            </a:r>
            <a:r>
              <a:rPr lang="ru-RU" sz="1400" dirty="0" err="1"/>
              <a:t>Побутові</a:t>
            </a:r>
            <a:r>
              <a:rPr lang="ru-RU" sz="1400" dirty="0"/>
              <a:t> </a:t>
            </a:r>
            <a:r>
              <a:rPr lang="ru-RU" sz="1400" dirty="0" err="1"/>
              <a:t>хімікалії</a:t>
            </a:r>
            <a:r>
              <a:rPr lang="ru-RU" sz="1400" dirty="0"/>
              <a:t>, </a:t>
            </a:r>
            <a:r>
              <a:rPr lang="ru-RU" sz="1400" dirty="0" err="1"/>
              <a:t>що</a:t>
            </a:r>
            <a:r>
              <a:rPr lang="ru-RU" sz="1400" dirty="0"/>
              <a:t> </a:t>
            </a:r>
            <a:r>
              <a:rPr lang="ru-RU" sz="1400" dirty="0" err="1"/>
              <a:t>використовуються</a:t>
            </a:r>
            <a:r>
              <a:rPr lang="ru-RU" sz="1400" dirty="0"/>
              <a:t> в </a:t>
            </a:r>
            <a:r>
              <a:rPr lang="ru-RU" sz="1400" dirty="0" err="1"/>
              <a:t>побуті</a:t>
            </a:r>
            <a:r>
              <a:rPr lang="ru-RU" sz="1400" dirty="0"/>
              <a:t>: </a:t>
            </a:r>
            <a:r>
              <a:rPr lang="ru-RU" sz="1400" dirty="0" err="1"/>
              <a:t>харчові</a:t>
            </a:r>
            <a:r>
              <a:rPr lang="ru-RU" sz="1400" dirty="0"/>
              <a:t> добавки (</a:t>
            </a:r>
            <a:r>
              <a:rPr lang="ru-RU" sz="1400" dirty="0" err="1"/>
              <a:t>оцетова</a:t>
            </a:r>
            <a:r>
              <a:rPr lang="ru-RU" sz="1400" dirty="0"/>
              <a:t> кислота та </a:t>
            </a:r>
            <a:r>
              <a:rPr lang="ru-RU" sz="1400" dirty="0" err="1"/>
              <a:t>ін</a:t>
            </a:r>
            <a:r>
              <a:rPr lang="ru-RU" sz="1400" dirty="0"/>
              <a:t>.); </a:t>
            </a:r>
            <a:r>
              <a:rPr lang="ru-RU" sz="1400" dirty="0" err="1"/>
              <a:t>засоби</a:t>
            </a:r>
            <a:r>
              <a:rPr lang="ru-RU" sz="1400" dirty="0"/>
              <a:t> </a:t>
            </a:r>
            <a:r>
              <a:rPr lang="ru-RU" sz="1400" dirty="0" err="1"/>
              <a:t>санітарії</a:t>
            </a:r>
            <a:r>
              <a:rPr lang="ru-RU" sz="1400" dirty="0"/>
              <a:t>, </a:t>
            </a:r>
            <a:r>
              <a:rPr lang="ru-RU" sz="1400" dirty="0" err="1"/>
              <a:t>особистої</a:t>
            </a:r>
            <a:r>
              <a:rPr lang="ru-RU" sz="1400" dirty="0"/>
              <a:t> </a:t>
            </a:r>
            <a:r>
              <a:rPr lang="ru-RU" sz="1400" dirty="0" err="1"/>
              <a:t>гігієни</a:t>
            </a:r>
            <a:r>
              <a:rPr lang="ru-RU" sz="1400" dirty="0"/>
              <a:t> </a:t>
            </a:r>
            <a:r>
              <a:rPr lang="ru-RU" sz="1400" dirty="0" err="1"/>
              <a:t>та</a:t>
            </a:r>
            <a:r>
              <a:rPr lang="ru-RU" sz="1400" dirty="0"/>
              <a:t> косметики; </a:t>
            </a:r>
            <a:r>
              <a:rPr lang="ru-RU" sz="1400" dirty="0" err="1"/>
              <a:t>засоби</a:t>
            </a:r>
            <a:r>
              <a:rPr lang="ru-RU" sz="1400" dirty="0"/>
              <a:t> догляду за </a:t>
            </a:r>
            <a:r>
              <a:rPr lang="ru-RU" sz="1400" dirty="0" err="1"/>
              <a:t>одягом</a:t>
            </a:r>
            <a:r>
              <a:rPr lang="ru-RU" sz="1400" dirty="0"/>
              <a:t>, </a:t>
            </a:r>
            <a:r>
              <a:rPr lang="ru-RU" sz="1400" dirty="0" err="1"/>
              <a:t>меблями</a:t>
            </a:r>
            <a:r>
              <a:rPr lang="ru-RU" sz="1400" dirty="0"/>
              <a:t>, </a:t>
            </a:r>
            <a:r>
              <a:rPr lang="ru-RU" sz="1400" dirty="0" err="1"/>
              <a:t>автомобілем</a:t>
            </a:r>
            <a:r>
              <a:rPr lang="ru-RU" sz="1400" dirty="0"/>
              <a:t> </a:t>
            </a:r>
            <a:r>
              <a:rPr lang="ru-RU" sz="1400" dirty="0" err="1"/>
              <a:t>і</a:t>
            </a:r>
            <a:r>
              <a:rPr lang="ru-RU" sz="1400" dirty="0"/>
              <a:t> т.д. </a:t>
            </a:r>
          </a:p>
          <a:p>
            <a:r>
              <a:rPr lang="ru-RU" sz="1400" dirty="0"/>
              <a:t>5. </a:t>
            </a:r>
            <a:r>
              <a:rPr lang="ru-RU" sz="1400" dirty="0" err="1"/>
              <a:t>Біологічні</a:t>
            </a:r>
            <a:r>
              <a:rPr lang="ru-RU" sz="1400" dirty="0"/>
              <a:t> </a:t>
            </a:r>
            <a:r>
              <a:rPr lang="ru-RU" sz="1400" dirty="0" err="1"/>
              <a:t>рослинні</a:t>
            </a:r>
            <a:r>
              <a:rPr lang="ru-RU" sz="1400" dirty="0"/>
              <a:t> </a:t>
            </a:r>
            <a:r>
              <a:rPr lang="ru-RU" sz="1400" dirty="0" err="1"/>
              <a:t>і</a:t>
            </a:r>
            <a:r>
              <a:rPr lang="ru-RU" sz="1400" dirty="0"/>
              <a:t> </a:t>
            </a:r>
            <a:r>
              <a:rPr lang="ru-RU" sz="1400" dirty="0" err="1"/>
              <a:t>тваринні</a:t>
            </a:r>
            <a:r>
              <a:rPr lang="ru-RU" sz="1400" dirty="0"/>
              <a:t> </a:t>
            </a:r>
            <a:r>
              <a:rPr lang="ru-RU" sz="1400" dirty="0" err="1"/>
              <a:t>отрути</a:t>
            </a:r>
            <a:r>
              <a:rPr lang="ru-RU" sz="1400" dirty="0"/>
              <a:t>, </a:t>
            </a:r>
            <a:r>
              <a:rPr lang="ru-RU" sz="1400" dirty="0" err="1"/>
              <a:t>які</a:t>
            </a:r>
            <a:r>
              <a:rPr lang="ru-RU" sz="1400" dirty="0"/>
              <a:t> </a:t>
            </a:r>
            <a:r>
              <a:rPr lang="ru-RU" sz="1400" dirty="0" err="1"/>
              <a:t>містяться</a:t>
            </a:r>
            <a:r>
              <a:rPr lang="ru-RU" sz="1400" dirty="0"/>
              <a:t> в </a:t>
            </a:r>
            <a:r>
              <a:rPr lang="ru-RU" sz="1400" dirty="0" err="1"/>
              <a:t>різних</a:t>
            </a:r>
            <a:r>
              <a:rPr lang="ru-RU" sz="1400" dirty="0"/>
              <a:t> </a:t>
            </a:r>
            <a:r>
              <a:rPr lang="ru-RU" sz="1400" dirty="0" err="1"/>
              <a:t>рослинах</a:t>
            </a:r>
            <a:r>
              <a:rPr lang="ru-RU" sz="1400" dirty="0"/>
              <a:t> </a:t>
            </a:r>
            <a:r>
              <a:rPr lang="ru-RU" sz="1400" dirty="0" err="1"/>
              <a:t>і</a:t>
            </a:r>
            <a:r>
              <a:rPr lang="ru-RU" sz="1400" dirty="0"/>
              <a:t> грибах (</a:t>
            </a:r>
            <a:r>
              <a:rPr lang="ru-RU" sz="1400" dirty="0" err="1"/>
              <a:t>аконіт</a:t>
            </a:r>
            <a:r>
              <a:rPr lang="ru-RU" sz="1400" dirty="0"/>
              <a:t>, цикута, мухомор та </a:t>
            </a:r>
            <a:r>
              <a:rPr lang="ru-RU" sz="1400" dirty="0" err="1"/>
              <a:t>ін</a:t>
            </a:r>
            <a:r>
              <a:rPr lang="ru-RU" sz="1400" dirty="0"/>
              <a:t>.), </a:t>
            </a:r>
            <a:r>
              <a:rPr lang="ru-RU" sz="1400" dirty="0" err="1"/>
              <a:t>живих</a:t>
            </a:r>
            <a:r>
              <a:rPr lang="ru-RU" sz="1400" dirty="0"/>
              <a:t> </a:t>
            </a:r>
            <a:r>
              <a:rPr lang="ru-RU" sz="1400" dirty="0" err="1"/>
              <a:t>організмах</a:t>
            </a:r>
            <a:r>
              <a:rPr lang="ru-RU" sz="1400" dirty="0"/>
              <a:t> (</a:t>
            </a:r>
            <a:r>
              <a:rPr lang="ru-RU" sz="1400" dirty="0" err="1"/>
              <a:t>змії</a:t>
            </a:r>
            <a:r>
              <a:rPr lang="ru-RU" sz="1400" dirty="0"/>
              <a:t>, </a:t>
            </a:r>
            <a:r>
              <a:rPr lang="ru-RU" sz="1400" dirty="0" err="1"/>
              <a:t>бджоли</a:t>
            </a:r>
            <a:r>
              <a:rPr lang="ru-RU" sz="1400" dirty="0"/>
              <a:t>, </a:t>
            </a:r>
            <a:r>
              <a:rPr lang="ru-RU" sz="1400" dirty="0" err="1"/>
              <a:t>скорпіони</a:t>
            </a:r>
            <a:r>
              <a:rPr lang="ru-RU" sz="1400" dirty="0"/>
              <a:t> </a:t>
            </a:r>
            <a:r>
              <a:rPr lang="ru-RU" sz="1400" dirty="0" err="1"/>
              <a:t>тощо</a:t>
            </a:r>
            <a:r>
              <a:rPr lang="ru-RU" sz="1400" dirty="0"/>
              <a:t>) </a:t>
            </a:r>
            <a:r>
              <a:rPr lang="ru-RU" sz="1400" dirty="0" err="1"/>
              <a:t>і</a:t>
            </a:r>
            <a:r>
              <a:rPr lang="ru-RU" sz="1400" dirty="0"/>
              <a:t> </a:t>
            </a:r>
            <a:r>
              <a:rPr lang="ru-RU" sz="1400" dirty="0" err="1"/>
              <a:t>викликають</a:t>
            </a:r>
            <a:r>
              <a:rPr lang="ru-RU" sz="1400" dirty="0"/>
              <a:t> </a:t>
            </a:r>
            <a:r>
              <a:rPr lang="ru-RU" sz="1400" dirty="0" err="1"/>
              <a:t>отруєння</a:t>
            </a:r>
            <a:r>
              <a:rPr lang="ru-RU" sz="1400" dirty="0"/>
              <a:t> при </a:t>
            </a:r>
            <a:r>
              <a:rPr lang="ru-RU" sz="1400" dirty="0" err="1"/>
              <a:t>потраплянні</a:t>
            </a:r>
            <a:r>
              <a:rPr lang="ru-RU" sz="1400" dirty="0"/>
              <a:t> в </a:t>
            </a:r>
            <a:r>
              <a:rPr lang="ru-RU" sz="1400" dirty="0" err="1"/>
              <a:t>організм</a:t>
            </a:r>
            <a:r>
              <a:rPr lang="ru-RU" sz="1400" dirty="0"/>
              <a:t> </a:t>
            </a:r>
            <a:r>
              <a:rPr lang="ru-RU" sz="1400" dirty="0" err="1"/>
              <a:t>людини</a:t>
            </a:r>
            <a:r>
              <a:rPr lang="ru-RU" sz="1400" dirty="0"/>
              <a:t> </a:t>
            </a:r>
            <a:r>
              <a:rPr lang="ru-RU" sz="1400" dirty="0" err="1"/>
              <a:t>і</a:t>
            </a:r>
            <a:r>
              <a:rPr lang="ru-RU" sz="1400" dirty="0"/>
              <a:t> </a:t>
            </a:r>
            <a:r>
              <a:rPr lang="ru-RU" sz="1400" dirty="0" err="1"/>
              <a:t>тварин</a:t>
            </a:r>
            <a:r>
              <a:rPr lang="ru-RU" sz="1400" dirty="0"/>
              <a:t>. </a:t>
            </a:r>
          </a:p>
          <a:p>
            <a:r>
              <a:rPr lang="ru-RU" sz="1400" dirty="0"/>
              <a:t>6. </a:t>
            </a:r>
            <a:r>
              <a:rPr lang="ru-RU" sz="1400" dirty="0" err="1"/>
              <a:t>Бойові</a:t>
            </a:r>
            <a:r>
              <a:rPr lang="ru-RU" sz="1400" dirty="0"/>
              <a:t> </a:t>
            </a:r>
            <a:r>
              <a:rPr lang="ru-RU" sz="1400" dirty="0" err="1"/>
              <a:t>отруйні</a:t>
            </a:r>
            <a:r>
              <a:rPr lang="ru-RU" sz="1400" dirty="0"/>
              <a:t> </a:t>
            </a:r>
            <a:r>
              <a:rPr lang="ru-RU" sz="1400" dirty="0" err="1"/>
              <a:t>речовини</a:t>
            </a:r>
            <a:r>
              <a:rPr lang="ru-RU" sz="1400" dirty="0"/>
              <a:t> (БОР), </a:t>
            </a:r>
            <a:r>
              <a:rPr lang="ru-RU" sz="1400" dirty="0" err="1"/>
              <a:t>які</a:t>
            </a:r>
            <a:r>
              <a:rPr lang="ru-RU" sz="1400" dirty="0"/>
              <a:t> </a:t>
            </a:r>
            <a:r>
              <a:rPr lang="ru-RU" sz="1400" dirty="0" err="1"/>
              <a:t>застосовуються</a:t>
            </a:r>
            <a:r>
              <a:rPr lang="ru-RU" sz="1400" dirty="0"/>
              <a:t> в </a:t>
            </a:r>
            <a:r>
              <a:rPr lang="ru-RU" sz="1400" dirty="0" err="1"/>
              <a:t>якості</a:t>
            </a:r>
            <a:r>
              <a:rPr lang="ru-RU" sz="1400" dirty="0"/>
              <a:t> </a:t>
            </a:r>
            <a:r>
              <a:rPr lang="ru-RU" sz="1400" dirty="0" err="1"/>
              <a:t>хімічної</a:t>
            </a:r>
            <a:r>
              <a:rPr lang="ru-RU" sz="1400" dirty="0"/>
              <a:t> </a:t>
            </a:r>
            <a:r>
              <a:rPr lang="ru-RU" sz="1400" dirty="0" err="1"/>
              <a:t>зброї</a:t>
            </a:r>
            <a:r>
              <a:rPr lang="ru-RU" sz="1400" dirty="0"/>
              <a:t> для </a:t>
            </a:r>
            <a:r>
              <a:rPr lang="ru-RU" sz="1400" dirty="0" err="1"/>
              <a:t>масового</a:t>
            </a:r>
            <a:r>
              <a:rPr lang="ru-RU" sz="1400" dirty="0"/>
              <a:t> </a:t>
            </a:r>
            <a:r>
              <a:rPr lang="ru-RU" sz="1400" dirty="0" err="1"/>
              <a:t>знищення</a:t>
            </a:r>
            <a:r>
              <a:rPr lang="ru-RU" sz="1400" dirty="0"/>
              <a:t> людей (зарин, зоман, </a:t>
            </a:r>
            <a:r>
              <a:rPr lang="ru-RU" sz="1400" dirty="0" err="1"/>
              <a:t>іприт</a:t>
            </a:r>
            <a:r>
              <a:rPr lang="ru-RU" sz="1400" dirty="0"/>
              <a:t> та </a:t>
            </a:r>
            <a:r>
              <a:rPr lang="ru-RU" sz="1400" dirty="0" err="1"/>
              <a:t>ін</a:t>
            </a:r>
            <a:r>
              <a:rPr lang="ru-RU" sz="1400" dirty="0"/>
              <a:t>.). </a:t>
            </a:r>
          </a:p>
          <a:p>
            <a:r>
              <a:rPr lang="ru-RU" sz="1400" i="1" dirty="0" err="1"/>
              <a:t>Гігієнічна</a:t>
            </a:r>
            <a:r>
              <a:rPr lang="ru-RU" sz="1400" i="1" dirty="0"/>
              <a:t> </a:t>
            </a:r>
            <a:r>
              <a:rPr lang="ru-RU" sz="1400" i="1" dirty="0" err="1"/>
              <a:t>класифікація</a:t>
            </a:r>
            <a:r>
              <a:rPr lang="ru-RU" sz="1400" i="1" dirty="0"/>
              <a:t> </a:t>
            </a:r>
            <a:r>
              <a:rPr lang="ru-RU" sz="1400" i="1" dirty="0" err="1"/>
              <a:t>заснована</a:t>
            </a:r>
            <a:r>
              <a:rPr lang="ru-RU" sz="1400" i="1" dirty="0"/>
              <a:t> на </a:t>
            </a:r>
            <a:r>
              <a:rPr lang="ru-RU" sz="1400" i="1" dirty="0" err="1"/>
              <a:t>кількісній</a:t>
            </a:r>
            <a:r>
              <a:rPr lang="ru-RU" sz="1400" i="1" dirty="0"/>
              <a:t> </a:t>
            </a:r>
            <a:r>
              <a:rPr lang="ru-RU" sz="1400" i="1" dirty="0" err="1"/>
              <a:t>оцінці</a:t>
            </a:r>
            <a:r>
              <a:rPr lang="ru-RU" sz="1400" i="1" dirty="0"/>
              <a:t> </a:t>
            </a:r>
            <a:r>
              <a:rPr lang="ru-RU" sz="1400" i="1" dirty="0" err="1"/>
              <a:t>токсичної</a:t>
            </a:r>
            <a:r>
              <a:rPr lang="ru-RU" sz="1400" i="1" dirty="0"/>
              <a:t> </a:t>
            </a:r>
            <a:r>
              <a:rPr lang="ru-RU" sz="1400" i="1" dirty="0" err="1"/>
              <a:t>небезпеки</a:t>
            </a:r>
            <a:r>
              <a:rPr lang="ru-RU" sz="1400" i="1" dirty="0"/>
              <a:t> </a:t>
            </a:r>
            <a:r>
              <a:rPr lang="ru-RU" sz="1400" i="1" dirty="0" err="1"/>
              <a:t>речовин</a:t>
            </a:r>
            <a:r>
              <a:rPr lang="ru-RU" sz="1400" i="1" dirty="0"/>
              <a:t> за </a:t>
            </a:r>
            <a:r>
              <a:rPr lang="ru-RU" sz="1400" i="1" dirty="0" err="1"/>
              <a:t>встановленими</a:t>
            </a:r>
            <a:r>
              <a:rPr lang="ru-RU" sz="1400" i="1" dirty="0"/>
              <a:t> </a:t>
            </a:r>
            <a:r>
              <a:rPr lang="ru-RU" sz="1400" i="1" dirty="0" err="1"/>
              <a:t>критеріями</a:t>
            </a:r>
            <a:r>
              <a:rPr lang="ru-RU" sz="1400" i="1" dirty="0"/>
              <a:t> </a:t>
            </a:r>
            <a:r>
              <a:rPr lang="ru-RU" sz="1400" i="1" dirty="0" err="1"/>
              <a:t>загальнотоксичної</a:t>
            </a:r>
            <a:r>
              <a:rPr lang="ru-RU" sz="1400" i="1" dirty="0"/>
              <a:t> та </a:t>
            </a:r>
            <a:r>
              <a:rPr lang="ru-RU" sz="1400" i="1" dirty="0" err="1"/>
              <a:t>дратівної</a:t>
            </a:r>
            <a:r>
              <a:rPr lang="ru-RU" sz="1400" i="1" dirty="0"/>
              <a:t> </a:t>
            </a:r>
            <a:r>
              <a:rPr lang="ru-RU" sz="1400" i="1" dirty="0" err="1"/>
              <a:t>дії</a:t>
            </a:r>
            <a:r>
              <a:rPr lang="ru-RU" sz="1400" i="1" dirty="0"/>
              <a:t> отрут. У </a:t>
            </a:r>
            <a:r>
              <a:rPr lang="ru-RU" sz="1400" i="1" dirty="0" err="1"/>
              <a:t>цій</a:t>
            </a:r>
            <a:r>
              <a:rPr lang="ru-RU" sz="1400" i="1" dirty="0"/>
              <a:t> </a:t>
            </a:r>
            <a:r>
              <a:rPr lang="ru-RU" sz="1400" i="1" dirty="0" err="1"/>
              <a:t>класифікації</a:t>
            </a:r>
            <a:r>
              <a:rPr lang="ru-RU" sz="1400" i="1" dirty="0"/>
              <a:t> </a:t>
            </a:r>
            <a:r>
              <a:rPr lang="ru-RU" sz="1400" i="1" dirty="0" err="1"/>
              <a:t>всі</a:t>
            </a:r>
            <a:r>
              <a:rPr lang="ru-RU" sz="1400" i="1" dirty="0"/>
              <a:t> </a:t>
            </a:r>
            <a:r>
              <a:rPr lang="ru-RU" sz="1400" i="1" dirty="0" err="1"/>
              <a:t>шкідливі</a:t>
            </a:r>
            <a:r>
              <a:rPr lang="ru-RU" sz="1400" i="1" dirty="0"/>
              <a:t> </a:t>
            </a:r>
            <a:r>
              <a:rPr lang="ru-RU" sz="1400" i="1" dirty="0" err="1"/>
              <a:t>речовини</a:t>
            </a:r>
            <a:r>
              <a:rPr lang="ru-RU" sz="1400" i="1" dirty="0"/>
              <a:t> за </a:t>
            </a:r>
            <a:r>
              <a:rPr lang="ru-RU" sz="1400" i="1" dirty="0" err="1"/>
              <a:t>ступенем</a:t>
            </a:r>
            <a:r>
              <a:rPr lang="ru-RU" sz="1400" i="1" dirty="0"/>
              <a:t> </a:t>
            </a:r>
            <a:r>
              <a:rPr lang="ru-RU" sz="1400" i="1" dirty="0" err="1"/>
              <a:t>впливу</a:t>
            </a:r>
            <a:r>
              <a:rPr lang="ru-RU" sz="1400" i="1" dirty="0"/>
              <a:t> на </a:t>
            </a:r>
            <a:r>
              <a:rPr lang="ru-RU" sz="1400" i="1" dirty="0" err="1"/>
              <a:t>організм</a:t>
            </a:r>
            <a:r>
              <a:rPr lang="ru-RU" sz="1400" i="1" dirty="0"/>
              <a:t> </a:t>
            </a:r>
            <a:r>
              <a:rPr lang="ru-RU" sz="1400" i="1" dirty="0" err="1"/>
              <a:t>поділяють</a:t>
            </a:r>
            <a:r>
              <a:rPr lang="ru-RU" sz="1400" i="1" dirty="0"/>
              <a:t> </a:t>
            </a:r>
            <a:r>
              <a:rPr lang="ru-RU" sz="1400" i="1" dirty="0" err="1"/>
              <a:t>на</a:t>
            </a:r>
            <a:r>
              <a:rPr lang="ru-RU" sz="1400" i="1" dirty="0"/>
              <a:t> </a:t>
            </a:r>
            <a:r>
              <a:rPr lang="ru-RU" sz="1400" i="1" dirty="0" err="1"/>
              <a:t>чотири</a:t>
            </a:r>
            <a:r>
              <a:rPr lang="ru-RU" sz="1400" i="1" dirty="0"/>
              <a:t> </a:t>
            </a:r>
            <a:r>
              <a:rPr lang="ru-RU" sz="1400" i="1" dirty="0" err="1"/>
              <a:t>класи</a:t>
            </a:r>
            <a:r>
              <a:rPr lang="ru-RU" sz="1400" i="1" dirty="0"/>
              <a:t>: </a:t>
            </a:r>
          </a:p>
          <a:p>
            <a:r>
              <a:rPr lang="en-US" sz="1400" dirty="0"/>
              <a:t>I-</a:t>
            </a:r>
            <a:r>
              <a:rPr lang="ru-RU" sz="1400" dirty="0" err="1"/>
              <a:t>надзвичайно</a:t>
            </a:r>
            <a:r>
              <a:rPr lang="ru-RU" sz="1400" dirty="0"/>
              <a:t> </a:t>
            </a:r>
            <a:r>
              <a:rPr lang="ru-RU" sz="1400" dirty="0" err="1"/>
              <a:t>небезпечні</a:t>
            </a:r>
            <a:r>
              <a:rPr lang="ru-RU" sz="1400" dirty="0"/>
              <a:t>; </a:t>
            </a:r>
          </a:p>
          <a:p>
            <a:r>
              <a:rPr lang="en-US" sz="1400" dirty="0"/>
              <a:t>II-</a:t>
            </a:r>
            <a:r>
              <a:rPr lang="ru-RU" sz="1400" dirty="0" err="1"/>
              <a:t>високонебезпечні</a:t>
            </a:r>
            <a:r>
              <a:rPr lang="ru-RU" sz="1400" dirty="0"/>
              <a:t>; </a:t>
            </a:r>
          </a:p>
          <a:p>
            <a:r>
              <a:rPr lang="en-US" sz="1400" dirty="0"/>
              <a:t>III-</a:t>
            </a:r>
            <a:r>
              <a:rPr lang="ru-RU" sz="1400" dirty="0" err="1"/>
              <a:t>помірковано</a:t>
            </a:r>
            <a:r>
              <a:rPr lang="ru-RU" sz="1400" dirty="0"/>
              <a:t> </a:t>
            </a:r>
            <a:r>
              <a:rPr lang="ru-RU" sz="1400" dirty="0" err="1"/>
              <a:t>небезпечні</a:t>
            </a:r>
            <a:r>
              <a:rPr lang="ru-RU" sz="1400" dirty="0"/>
              <a:t>; </a:t>
            </a:r>
          </a:p>
          <a:p>
            <a:r>
              <a:rPr lang="en-US" sz="1400" dirty="0"/>
              <a:t>IV-</a:t>
            </a:r>
            <a:r>
              <a:rPr lang="ru-RU" sz="1400" dirty="0" err="1"/>
              <a:t>малонебезпечні</a:t>
            </a:r>
            <a:r>
              <a:rPr lang="ru-RU" sz="1400" dirty="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04664"/>
            <a:ext cx="8229600" cy="1152128"/>
          </a:xfrm>
        </p:spPr>
        <p:txBody>
          <a:bodyPr>
            <a:normAutofit/>
          </a:bodyPr>
          <a:lstStyle/>
          <a:p>
            <a:r>
              <a:rPr lang="ru-RU" sz="1400" dirty="0" err="1">
                <a:latin typeface="Times New Roman" pitchFamily="18" charset="0"/>
                <a:cs typeface="Times New Roman" pitchFamily="18" charset="0"/>
              </a:rPr>
              <a:t>Токсикологічна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класифікація</a:t>
            </a:r>
            <a:r>
              <a:rPr lang="ru-RU" sz="1400" dirty="0">
                <a:latin typeface="Times New Roman" pitchFamily="18" charset="0"/>
                <a:cs typeface="Times New Roman" pitchFamily="18" charset="0"/>
              </a:rPr>
              <a:t> (табл. </a:t>
            </a:r>
            <a:r>
              <a:rPr lang="ru-RU" sz="1400" dirty="0" smtClean="0">
                <a:latin typeface="Times New Roman" pitchFamily="18" charset="0"/>
                <a:cs typeface="Times New Roman" pitchFamily="18" charset="0"/>
              </a:rPr>
              <a:t>1) </a:t>
            </a:r>
            <a:r>
              <a:rPr lang="ru-RU" sz="1400" dirty="0" err="1">
                <a:latin typeface="Times New Roman" pitchFamily="18" charset="0"/>
                <a:cs typeface="Times New Roman" pitchFamily="18" charset="0"/>
              </a:rPr>
              <a:t>має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найбільше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значення</a:t>
            </a:r>
            <a:r>
              <a:rPr lang="ru-RU" sz="1400" dirty="0">
                <a:latin typeface="Times New Roman" pitchFamily="18" charset="0"/>
                <a:cs typeface="Times New Roman" pitchFamily="18" charset="0"/>
              </a:rPr>
              <a:t> для </a:t>
            </a:r>
            <a:r>
              <a:rPr lang="ru-RU" sz="1400" dirty="0" err="1">
                <a:latin typeface="Times New Roman" pitchFamily="18" charset="0"/>
                <a:cs typeface="Times New Roman" pitchFamily="18" charset="0"/>
              </a:rPr>
              <a:t>клінічної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токсикології</a:t>
            </a:r>
            <a:r>
              <a:rPr lang="ru-RU" sz="1400" dirty="0">
                <a:latin typeface="Times New Roman" pitchFamily="18" charset="0"/>
                <a:cs typeface="Times New Roman" pitchFamily="18" charset="0"/>
              </a:rPr>
              <a:t>. У </a:t>
            </a:r>
            <a:r>
              <a:rPr lang="ru-RU" sz="1400" dirty="0" err="1">
                <a:latin typeface="Times New Roman" pitchFamily="18" charset="0"/>
                <a:cs typeface="Times New Roman" pitchFamily="18" charset="0"/>
              </a:rPr>
              <a:t>ній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хімічні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речовини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поділяються</a:t>
            </a:r>
            <a:r>
              <a:rPr lang="ru-RU" sz="1400" dirty="0">
                <a:latin typeface="Times New Roman" pitchFamily="18" charset="0"/>
                <a:cs typeface="Times New Roman" pitchFamily="18" charset="0"/>
              </a:rPr>
              <a:t> за характером </a:t>
            </a:r>
            <a:r>
              <a:rPr lang="ru-RU" sz="1400" dirty="0" err="1">
                <a:latin typeface="Times New Roman" pitchFamily="18" charset="0"/>
                <a:cs typeface="Times New Roman" pitchFamily="18" charset="0"/>
              </a:rPr>
              <a:t>їх</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токсичної</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дії</a:t>
            </a:r>
            <a:r>
              <a:rPr lang="ru-RU" sz="1400" dirty="0">
                <a:latin typeface="Times New Roman" pitchFamily="18" charset="0"/>
                <a:cs typeface="Times New Roman" pitchFamily="18" charset="0"/>
              </a:rPr>
              <a:t> на </a:t>
            </a:r>
            <a:r>
              <a:rPr lang="ru-RU" sz="1400" dirty="0" err="1">
                <a:latin typeface="Times New Roman" pitchFamily="18" charset="0"/>
                <a:cs typeface="Times New Roman" pitchFamily="18" charset="0"/>
              </a:rPr>
              <a:t>організм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класифікація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дозволяє</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поставити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первинний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клінічний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діагноз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отруєння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разробити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принципи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профілактики</a:t>
            </a:r>
            <a:r>
              <a:rPr lang="ru-RU" sz="1400" dirty="0">
                <a:latin typeface="Times New Roman" pitchFamily="18" charset="0"/>
                <a:cs typeface="Times New Roman" pitchFamily="18" charset="0"/>
              </a:rPr>
              <a:t> та </a:t>
            </a:r>
            <a:r>
              <a:rPr lang="ru-RU" sz="1400" dirty="0" err="1">
                <a:latin typeface="Times New Roman" pitchFamily="18" charset="0"/>
                <a:cs typeface="Times New Roman" pitchFamily="18" charset="0"/>
              </a:rPr>
              <a:t>лікування</a:t>
            </a:r>
            <a:r>
              <a:rPr lang="ru-RU" sz="1400" dirty="0">
                <a:latin typeface="Times New Roman" pitchFamily="18" charset="0"/>
                <a:cs typeface="Times New Roman" pitchFamily="18" charset="0"/>
              </a:rPr>
              <a:t> токсичного </a:t>
            </a:r>
            <a:r>
              <a:rPr lang="ru-RU" sz="1400" dirty="0" err="1">
                <a:latin typeface="Times New Roman" pitchFamily="18" charset="0"/>
                <a:cs typeface="Times New Roman" pitchFamily="18" charset="0"/>
              </a:rPr>
              <a:t>ураження</a:t>
            </a:r>
            <a:r>
              <a:rPr lang="ru-RU" sz="1400" dirty="0">
                <a:latin typeface="Times New Roman" pitchFamily="18" charset="0"/>
                <a:cs typeface="Times New Roman" pitchFamily="18" charset="0"/>
              </a:rPr>
              <a:t> та </a:t>
            </a:r>
            <a:r>
              <a:rPr lang="ru-RU" sz="1400" dirty="0" err="1">
                <a:latin typeface="Times New Roman" pitchFamily="18" charset="0"/>
                <a:cs typeface="Times New Roman" pitchFamily="18" charset="0"/>
              </a:rPr>
              <a:t>визначити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механізм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його</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розвитку</a:t>
            </a:r>
            <a:r>
              <a:rPr lang="ru-RU" sz="1400" dirty="0">
                <a:latin typeface="Times New Roman" pitchFamily="18" charset="0"/>
                <a:cs typeface="Times New Roman" pitchFamily="18" charset="0"/>
              </a:rPr>
              <a:t>.</a:t>
            </a:r>
          </a:p>
        </p:txBody>
      </p:sp>
      <p:sp>
        <p:nvSpPr>
          <p:cNvPr id="4097" name="Rectangle 1"/>
          <p:cNvSpPr>
            <a:spLocks noChangeArrowheads="1"/>
          </p:cNvSpPr>
          <p:nvPr/>
        </p:nvSpPr>
        <p:spPr bwMode="auto">
          <a:xfrm>
            <a:off x="2365466" y="1482552"/>
            <a:ext cx="441306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Таблиця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Токсикологічна класифікація деяких отруйних речовин</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1259632" y="2060848"/>
          <a:ext cx="6151135" cy="3915192"/>
        </p:xfrm>
        <a:graphic>
          <a:graphicData uri="http://schemas.openxmlformats.org/drawingml/2006/table">
            <a:tbl>
              <a:tblPr/>
              <a:tblGrid>
                <a:gridCol w="3031881"/>
                <a:gridCol w="3119254"/>
              </a:tblGrid>
              <a:tr h="422692">
                <a:tc>
                  <a:txBody>
                    <a:bodyPr/>
                    <a:lstStyle/>
                    <a:p>
                      <a:pPr marL="499745">
                        <a:lnSpc>
                          <a:spcPts val="1125"/>
                        </a:lnSpc>
                        <a:spcAft>
                          <a:spcPts val="0"/>
                        </a:spcAft>
                      </a:pPr>
                      <a:endParaRPr lang="en-US" sz="1400" dirty="0" smtClean="0">
                        <a:latin typeface="Times New Roman"/>
                        <a:ea typeface="Times New Roman"/>
                        <a:cs typeface="Times New Roman"/>
                      </a:endParaRPr>
                    </a:p>
                    <a:p>
                      <a:pPr marL="499745">
                        <a:lnSpc>
                          <a:spcPts val="1125"/>
                        </a:lnSpc>
                        <a:spcAft>
                          <a:spcPts val="0"/>
                        </a:spcAft>
                      </a:pPr>
                      <a:r>
                        <a:rPr lang="uk-UA" sz="1400" dirty="0" smtClean="0">
                          <a:latin typeface="Times New Roman"/>
                          <a:ea typeface="Times New Roman"/>
                          <a:cs typeface="Times New Roman"/>
                        </a:rPr>
                        <a:t>Загальний</a:t>
                      </a:r>
                      <a:r>
                        <a:rPr lang="uk-UA" sz="1400" spc="-15" dirty="0" smtClean="0">
                          <a:latin typeface="Times New Roman"/>
                          <a:ea typeface="Times New Roman"/>
                          <a:cs typeface="Times New Roman"/>
                        </a:rPr>
                        <a:t> </a:t>
                      </a:r>
                      <a:r>
                        <a:rPr lang="uk-UA" sz="1400" dirty="0">
                          <a:latin typeface="Times New Roman"/>
                          <a:ea typeface="Times New Roman"/>
                          <a:cs typeface="Times New Roman"/>
                        </a:rPr>
                        <a:t>характер</a:t>
                      </a:r>
                      <a:r>
                        <a:rPr lang="uk-UA" sz="1400" spc="-10" dirty="0">
                          <a:latin typeface="Times New Roman"/>
                          <a:ea typeface="Times New Roman"/>
                          <a:cs typeface="Times New Roman"/>
                        </a:rPr>
                        <a:t> </a:t>
                      </a:r>
                      <a:r>
                        <a:rPr lang="uk-UA" sz="1400" dirty="0">
                          <a:latin typeface="Times New Roman"/>
                          <a:ea typeface="Times New Roman"/>
                          <a:cs typeface="Times New Roman"/>
                        </a:rPr>
                        <a:t>токсичної</a:t>
                      </a:r>
                      <a:r>
                        <a:rPr lang="uk-UA" sz="1400" spc="-20" dirty="0">
                          <a:latin typeface="Times New Roman"/>
                          <a:ea typeface="Times New Roman"/>
                          <a:cs typeface="Times New Roman"/>
                        </a:rPr>
                        <a:t> </a:t>
                      </a:r>
                      <a:r>
                        <a:rPr lang="uk-UA" sz="1400" dirty="0">
                          <a:latin typeface="Times New Roman"/>
                          <a:ea typeface="Times New Roman"/>
                          <a:cs typeface="Times New Roman"/>
                        </a:rPr>
                        <a:t>дії</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nSpc>
                          <a:spcPts val="1125"/>
                        </a:lnSpc>
                        <a:spcAft>
                          <a:spcPts val="0"/>
                        </a:spcAft>
                        <a:tabLst>
                          <a:tab pos="648970" algn="l"/>
                          <a:tab pos="2828925" algn="l"/>
                        </a:tabLst>
                      </a:pPr>
                      <a:r>
                        <a:rPr lang="uk-UA" sz="1400" dirty="0">
                          <a:latin typeface="Times New Roman"/>
                          <a:ea typeface="Times New Roman"/>
                          <a:cs typeface="Times New Roman"/>
                        </a:rPr>
                        <a:t> 	</a:t>
                      </a:r>
                      <a:endParaRPr lang="en-US" sz="1400" dirty="0" smtClean="0">
                        <a:latin typeface="Times New Roman"/>
                        <a:ea typeface="Times New Roman"/>
                        <a:cs typeface="Times New Roman"/>
                      </a:endParaRPr>
                    </a:p>
                    <a:p>
                      <a:pPr marL="50165">
                        <a:lnSpc>
                          <a:spcPts val="1125"/>
                        </a:lnSpc>
                        <a:spcAft>
                          <a:spcPts val="0"/>
                        </a:spcAft>
                        <a:tabLst>
                          <a:tab pos="648970" algn="l"/>
                          <a:tab pos="2828925" algn="l"/>
                        </a:tabLst>
                      </a:pPr>
                      <a:r>
                        <a:rPr lang="uk-UA" sz="1400" dirty="0" smtClean="0">
                          <a:latin typeface="Times New Roman"/>
                          <a:ea typeface="Times New Roman"/>
                          <a:cs typeface="Times New Roman"/>
                        </a:rPr>
                        <a:t>Характерні</a:t>
                      </a:r>
                      <a:r>
                        <a:rPr lang="uk-UA" sz="1400" spc="-10" dirty="0" smtClean="0">
                          <a:latin typeface="Times New Roman"/>
                          <a:ea typeface="Times New Roman"/>
                          <a:cs typeface="Times New Roman"/>
                        </a:rPr>
                        <a:t> </a:t>
                      </a:r>
                      <a:r>
                        <a:rPr lang="uk-UA" sz="1400" dirty="0">
                          <a:latin typeface="Times New Roman"/>
                          <a:ea typeface="Times New Roman"/>
                          <a:cs typeface="Times New Roman"/>
                        </a:rPr>
                        <a:t>представники</a:t>
                      </a:r>
                      <a:r>
                        <a:rPr lang="uk-UA" sz="1400" spc="-20" dirty="0">
                          <a:latin typeface="Times New Roman"/>
                          <a:ea typeface="Times New Roman"/>
                          <a:cs typeface="Times New Roman"/>
                        </a:rPr>
                        <a:t> </a:t>
                      </a:r>
                      <a:r>
                        <a:rPr lang="uk-UA" sz="1400" dirty="0">
                          <a:latin typeface="Times New Roman"/>
                          <a:ea typeface="Times New Roman"/>
                          <a:cs typeface="Times New Roman"/>
                        </a:rPr>
                        <a:t>ОР	</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692">
                <a:tc>
                  <a:txBody>
                    <a:bodyPr/>
                    <a:lstStyle/>
                    <a:p>
                      <a:pPr marL="68580">
                        <a:lnSpc>
                          <a:spcPts val="1115"/>
                        </a:lnSpc>
                        <a:spcAft>
                          <a:spcPts val="0"/>
                        </a:spcAft>
                        <a:tabLst>
                          <a:tab pos="1419860" algn="l"/>
                          <a:tab pos="2389505" algn="l"/>
                        </a:tabLst>
                      </a:pPr>
                      <a:endParaRPr lang="en-US" sz="1400" dirty="0" smtClean="0">
                        <a:latin typeface="Times New Roman"/>
                        <a:ea typeface="Times New Roman"/>
                        <a:cs typeface="Times New Roman"/>
                      </a:endParaRPr>
                    </a:p>
                    <a:p>
                      <a:pPr marL="68580">
                        <a:lnSpc>
                          <a:spcPts val="1115"/>
                        </a:lnSpc>
                        <a:spcAft>
                          <a:spcPts val="0"/>
                        </a:spcAft>
                        <a:tabLst>
                          <a:tab pos="1419860" algn="l"/>
                          <a:tab pos="2389505" algn="l"/>
                        </a:tabLst>
                      </a:pPr>
                      <a:r>
                        <a:rPr lang="uk-UA" sz="1400" dirty="0" smtClean="0">
                          <a:latin typeface="Times New Roman"/>
                          <a:ea typeface="Times New Roman"/>
                          <a:cs typeface="Times New Roman"/>
                        </a:rPr>
                        <a:t>Нервово-паралітична</a:t>
                      </a:r>
                      <a:r>
                        <a:rPr lang="en-US" sz="1400" baseline="0" dirty="0" smtClean="0">
                          <a:latin typeface="Times New Roman"/>
                          <a:ea typeface="Times New Roman"/>
                          <a:cs typeface="Times New Roman"/>
                        </a:rPr>
                        <a:t> </a:t>
                      </a:r>
                      <a:r>
                        <a:rPr lang="uk-UA" sz="1400" dirty="0" smtClean="0">
                          <a:latin typeface="Times New Roman"/>
                          <a:ea typeface="Times New Roman"/>
                          <a:cs typeface="Times New Roman"/>
                        </a:rPr>
                        <a:t>(</a:t>
                      </a:r>
                      <a:r>
                        <a:rPr lang="uk-UA" sz="1400" dirty="0" err="1" smtClean="0">
                          <a:latin typeface="Times New Roman"/>
                          <a:ea typeface="Times New Roman"/>
                          <a:cs typeface="Times New Roman"/>
                        </a:rPr>
                        <a:t>бронхоспазм</a:t>
                      </a:r>
                      <a:r>
                        <a:rPr lang="uk-UA" sz="1400" dirty="0" smtClean="0">
                          <a:latin typeface="Times New Roman"/>
                          <a:ea typeface="Times New Roman"/>
                          <a:cs typeface="Times New Roman"/>
                        </a:rPr>
                        <a:t>,</a:t>
                      </a:r>
                      <a:r>
                        <a:rPr lang="en-US" sz="1400" baseline="0" dirty="0" smtClean="0">
                          <a:latin typeface="Times New Roman"/>
                          <a:ea typeface="Times New Roman"/>
                          <a:cs typeface="Times New Roman"/>
                        </a:rPr>
                        <a:t> </a:t>
                      </a:r>
                      <a:r>
                        <a:rPr lang="uk-UA" sz="1400" dirty="0" smtClean="0">
                          <a:latin typeface="Times New Roman"/>
                          <a:ea typeface="Times New Roman"/>
                          <a:cs typeface="Times New Roman"/>
                        </a:rPr>
                        <a:t>ядуха,</a:t>
                      </a:r>
                      <a:r>
                        <a:rPr lang="en-US" sz="1400" baseline="0" dirty="0" smtClean="0">
                          <a:latin typeface="Times New Roman"/>
                          <a:ea typeface="Times New Roman"/>
                          <a:cs typeface="Times New Roman"/>
                        </a:rPr>
                        <a:t> </a:t>
                      </a:r>
                      <a:r>
                        <a:rPr lang="uk-UA" sz="1400" dirty="0" smtClean="0">
                          <a:latin typeface="Times New Roman"/>
                          <a:ea typeface="Times New Roman"/>
                          <a:cs typeface="Times New Roman"/>
                        </a:rPr>
                        <a:t>судороги</a:t>
                      </a:r>
                      <a:r>
                        <a:rPr lang="uk-UA" sz="1400" spc="-20" dirty="0" smtClean="0">
                          <a:latin typeface="Times New Roman"/>
                          <a:ea typeface="Times New Roman"/>
                          <a:cs typeface="Times New Roman"/>
                        </a:rPr>
                        <a:t> </a:t>
                      </a:r>
                      <a:r>
                        <a:rPr lang="uk-UA" sz="1400" dirty="0">
                          <a:latin typeface="Times New Roman"/>
                          <a:ea typeface="Times New Roman"/>
                          <a:cs typeface="Times New Roman"/>
                        </a:rPr>
                        <a:t>і</a:t>
                      </a:r>
                      <a:r>
                        <a:rPr lang="uk-UA" sz="1400" spc="-15" dirty="0">
                          <a:latin typeface="Times New Roman"/>
                          <a:ea typeface="Times New Roman"/>
                          <a:cs typeface="Times New Roman"/>
                        </a:rPr>
                        <a:t> </a:t>
                      </a:r>
                      <a:r>
                        <a:rPr lang="uk-UA" sz="1400" dirty="0">
                          <a:latin typeface="Times New Roman"/>
                          <a:ea typeface="Times New Roman"/>
                          <a:cs typeface="Times New Roman"/>
                        </a:rPr>
                        <a:t>паралічі)</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15"/>
                        </a:lnSpc>
                        <a:spcAft>
                          <a:spcPts val="0"/>
                        </a:spcAft>
                      </a:pPr>
                      <a:endParaRPr lang="en-US" sz="1400" dirty="0" smtClean="0">
                        <a:latin typeface="Times New Roman"/>
                        <a:ea typeface="Times New Roman"/>
                        <a:cs typeface="Times New Roman"/>
                      </a:endParaRPr>
                    </a:p>
                    <a:p>
                      <a:pPr marL="68580">
                        <a:lnSpc>
                          <a:spcPts val="1115"/>
                        </a:lnSpc>
                        <a:spcAft>
                          <a:spcPts val="0"/>
                        </a:spcAft>
                      </a:pPr>
                      <a:r>
                        <a:rPr lang="uk-UA" sz="1400" dirty="0" smtClean="0">
                          <a:latin typeface="Times New Roman"/>
                          <a:ea typeface="Times New Roman"/>
                          <a:cs typeface="Times New Roman"/>
                        </a:rPr>
                        <a:t>Фосфорорганічні</a:t>
                      </a:r>
                      <a:r>
                        <a:rPr lang="uk-UA" sz="1400" spc="235" dirty="0" smtClean="0">
                          <a:latin typeface="Times New Roman"/>
                          <a:ea typeface="Times New Roman"/>
                          <a:cs typeface="Times New Roman"/>
                        </a:rPr>
                        <a:t> </a:t>
                      </a:r>
                      <a:r>
                        <a:rPr lang="uk-UA" sz="1400" dirty="0">
                          <a:latin typeface="Times New Roman"/>
                          <a:ea typeface="Times New Roman"/>
                          <a:cs typeface="Times New Roman"/>
                        </a:rPr>
                        <a:t>та</a:t>
                      </a:r>
                      <a:r>
                        <a:rPr lang="uk-UA" sz="1400" spc="485" dirty="0">
                          <a:latin typeface="Times New Roman"/>
                          <a:ea typeface="Times New Roman"/>
                          <a:cs typeface="Times New Roman"/>
                        </a:rPr>
                        <a:t> </a:t>
                      </a:r>
                      <a:r>
                        <a:rPr lang="uk-UA" sz="1400" dirty="0">
                          <a:latin typeface="Times New Roman"/>
                          <a:ea typeface="Times New Roman"/>
                          <a:cs typeface="Times New Roman"/>
                        </a:rPr>
                        <a:t>інші</a:t>
                      </a:r>
                      <a:r>
                        <a:rPr lang="uk-UA" sz="1400" spc="495" dirty="0">
                          <a:latin typeface="Times New Roman"/>
                          <a:ea typeface="Times New Roman"/>
                          <a:cs typeface="Times New Roman"/>
                        </a:rPr>
                        <a:t> </a:t>
                      </a:r>
                      <a:r>
                        <a:rPr lang="uk-UA" sz="1400" dirty="0" err="1">
                          <a:latin typeface="Times New Roman"/>
                          <a:ea typeface="Times New Roman"/>
                          <a:cs typeface="Times New Roman"/>
                        </a:rPr>
                        <a:t>антихолінестеразні</a:t>
                      </a:r>
                      <a:r>
                        <a:rPr lang="uk-UA" sz="1400" dirty="0">
                          <a:latin typeface="Times New Roman"/>
                          <a:ea typeface="Times New Roman"/>
                          <a:cs typeface="Times New Roman"/>
                        </a:rPr>
                        <a:t>**</a:t>
                      </a:r>
                      <a:endParaRPr lang="ru-RU" sz="1400" dirty="0">
                        <a:latin typeface="Times New Roman"/>
                        <a:ea typeface="Times New Roman"/>
                        <a:cs typeface="Times New Roman"/>
                      </a:endParaRPr>
                    </a:p>
                    <a:p>
                      <a:pPr marL="68580">
                        <a:lnSpc>
                          <a:spcPts val="1085"/>
                        </a:lnSpc>
                        <a:spcAft>
                          <a:spcPts val="0"/>
                        </a:spcAft>
                      </a:pPr>
                      <a:r>
                        <a:rPr lang="uk-UA" sz="1400" dirty="0">
                          <a:latin typeface="Times New Roman"/>
                          <a:ea typeface="Times New Roman"/>
                          <a:cs typeface="Times New Roman"/>
                        </a:rPr>
                        <a:t>речовини</a:t>
                      </a:r>
                      <a:r>
                        <a:rPr lang="uk-UA" sz="1400" spc="-20" dirty="0">
                          <a:latin typeface="Times New Roman"/>
                          <a:ea typeface="Times New Roman"/>
                          <a:cs typeface="Times New Roman"/>
                        </a:rPr>
                        <a:t> </a:t>
                      </a:r>
                      <a:r>
                        <a:rPr lang="uk-UA" sz="1400" dirty="0">
                          <a:latin typeface="Times New Roman"/>
                          <a:ea typeface="Times New Roman"/>
                          <a:cs typeface="Times New Roman"/>
                        </a:rPr>
                        <a:t>(хлорофос,</a:t>
                      </a:r>
                      <a:r>
                        <a:rPr lang="uk-UA" sz="1400" spc="-10" dirty="0">
                          <a:latin typeface="Times New Roman"/>
                          <a:ea typeface="Times New Roman"/>
                          <a:cs typeface="Times New Roman"/>
                        </a:rPr>
                        <a:t> </a:t>
                      </a:r>
                      <a:r>
                        <a:rPr lang="uk-UA" sz="1400" dirty="0">
                          <a:latin typeface="Times New Roman"/>
                          <a:ea typeface="Times New Roman"/>
                          <a:cs typeface="Times New Roman"/>
                        </a:rPr>
                        <a:t>карбофос</a:t>
                      </a:r>
                      <a:r>
                        <a:rPr lang="uk-UA" sz="1400" spc="-10" dirty="0">
                          <a:latin typeface="Times New Roman"/>
                          <a:ea typeface="Times New Roman"/>
                          <a:cs typeface="Times New Roman"/>
                        </a:rPr>
                        <a:t> </a:t>
                      </a:r>
                      <a:r>
                        <a:rPr lang="uk-UA" sz="1400" dirty="0">
                          <a:latin typeface="Times New Roman"/>
                          <a:ea typeface="Times New Roman"/>
                          <a:cs typeface="Times New Roman"/>
                        </a:rPr>
                        <a:t>та</a:t>
                      </a:r>
                      <a:r>
                        <a:rPr lang="uk-UA" sz="1400" spc="-15" dirty="0">
                          <a:latin typeface="Times New Roman"/>
                          <a:ea typeface="Times New Roman"/>
                          <a:cs typeface="Times New Roman"/>
                        </a:rPr>
                        <a:t> </a:t>
                      </a:r>
                      <a:r>
                        <a:rPr lang="uk-UA" sz="1400" dirty="0" err="1">
                          <a:latin typeface="Times New Roman"/>
                          <a:ea typeface="Times New Roman"/>
                          <a:cs typeface="Times New Roman"/>
                        </a:rPr>
                        <a:t>ін</a:t>
                      </a:r>
                      <a:r>
                        <a:rPr lang="uk-UA" sz="1400" dirty="0">
                          <a:latin typeface="Times New Roman"/>
                          <a:ea typeface="Times New Roman"/>
                          <a:cs typeface="Times New Roman"/>
                        </a:rPr>
                        <a:t>)</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038">
                <a:tc>
                  <a:txBody>
                    <a:bodyPr/>
                    <a:lstStyle/>
                    <a:p>
                      <a:pPr marL="68580" marR="62230">
                        <a:lnSpc>
                          <a:spcPts val="1050"/>
                        </a:lnSpc>
                        <a:spcAft>
                          <a:spcPts val="0"/>
                        </a:spcAft>
                      </a:pPr>
                      <a:endParaRPr lang="en-US" sz="1400" dirty="0" smtClean="0">
                        <a:latin typeface="Times New Roman"/>
                        <a:ea typeface="Times New Roman"/>
                        <a:cs typeface="Times New Roman"/>
                      </a:endParaRPr>
                    </a:p>
                    <a:p>
                      <a:pPr marL="68580" marR="62230">
                        <a:lnSpc>
                          <a:spcPts val="1050"/>
                        </a:lnSpc>
                        <a:spcAft>
                          <a:spcPts val="0"/>
                        </a:spcAft>
                      </a:pPr>
                      <a:r>
                        <a:rPr lang="uk-UA" sz="1400" dirty="0" err="1" smtClean="0">
                          <a:latin typeface="Times New Roman"/>
                          <a:ea typeface="Times New Roman"/>
                          <a:cs typeface="Times New Roman"/>
                        </a:rPr>
                        <a:t>Шкірно-резорбтивна</a:t>
                      </a:r>
                      <a:r>
                        <a:rPr lang="uk-UA" sz="1400" spc="45" dirty="0" smtClean="0">
                          <a:latin typeface="Times New Roman"/>
                          <a:ea typeface="Times New Roman"/>
                          <a:cs typeface="Times New Roman"/>
                        </a:rPr>
                        <a:t> </a:t>
                      </a:r>
                      <a:r>
                        <a:rPr lang="uk-UA" sz="1400" dirty="0">
                          <a:latin typeface="Times New Roman"/>
                          <a:ea typeface="Times New Roman"/>
                          <a:cs typeface="Times New Roman"/>
                        </a:rPr>
                        <a:t>(місцеві</a:t>
                      </a:r>
                      <a:r>
                        <a:rPr lang="uk-UA" sz="1400" spc="40" dirty="0">
                          <a:latin typeface="Times New Roman"/>
                          <a:ea typeface="Times New Roman"/>
                          <a:cs typeface="Times New Roman"/>
                        </a:rPr>
                        <a:t> </a:t>
                      </a:r>
                      <a:r>
                        <a:rPr lang="uk-UA" sz="1400" dirty="0">
                          <a:latin typeface="Times New Roman"/>
                          <a:ea typeface="Times New Roman"/>
                          <a:cs typeface="Times New Roman"/>
                        </a:rPr>
                        <a:t>запальні</a:t>
                      </a:r>
                      <a:r>
                        <a:rPr lang="uk-UA" sz="1400" spc="45" dirty="0">
                          <a:latin typeface="Times New Roman"/>
                          <a:ea typeface="Times New Roman"/>
                          <a:cs typeface="Times New Roman"/>
                        </a:rPr>
                        <a:t> </a:t>
                      </a:r>
                      <a:r>
                        <a:rPr lang="uk-UA" sz="1400" dirty="0">
                          <a:latin typeface="Times New Roman"/>
                          <a:ea typeface="Times New Roman"/>
                          <a:cs typeface="Times New Roman"/>
                        </a:rPr>
                        <a:t>процеси</a:t>
                      </a:r>
                      <a:r>
                        <a:rPr lang="uk-UA" sz="1400" spc="35" dirty="0">
                          <a:latin typeface="Times New Roman"/>
                          <a:ea typeface="Times New Roman"/>
                          <a:cs typeface="Times New Roman"/>
                        </a:rPr>
                        <a:t> </a:t>
                      </a:r>
                      <a:r>
                        <a:rPr lang="uk-UA" sz="1400" dirty="0">
                          <a:latin typeface="Times New Roman"/>
                          <a:ea typeface="Times New Roman"/>
                          <a:cs typeface="Times New Roman"/>
                        </a:rPr>
                        <a:t>і</a:t>
                      </a:r>
                      <a:r>
                        <a:rPr lang="uk-UA" sz="1400" spc="-235" dirty="0">
                          <a:latin typeface="Times New Roman"/>
                          <a:ea typeface="Times New Roman"/>
                          <a:cs typeface="Times New Roman"/>
                        </a:rPr>
                        <a:t> </a:t>
                      </a:r>
                      <a:r>
                        <a:rPr lang="uk-UA" sz="1400" dirty="0">
                          <a:latin typeface="Times New Roman"/>
                          <a:ea typeface="Times New Roman"/>
                          <a:cs typeface="Times New Roman"/>
                        </a:rPr>
                        <a:t>некротичні</a:t>
                      </a:r>
                      <a:r>
                        <a:rPr lang="uk-UA" sz="1400" spc="195" dirty="0">
                          <a:latin typeface="Times New Roman"/>
                          <a:ea typeface="Times New Roman"/>
                          <a:cs typeface="Times New Roman"/>
                        </a:rPr>
                        <a:t> </a:t>
                      </a:r>
                      <a:r>
                        <a:rPr lang="uk-UA" sz="1400" dirty="0">
                          <a:latin typeface="Times New Roman"/>
                          <a:ea typeface="Times New Roman"/>
                          <a:cs typeface="Times New Roman"/>
                        </a:rPr>
                        <a:t>зміни)</a:t>
                      </a:r>
                      <a:r>
                        <a:rPr lang="uk-UA" sz="1400" spc="210" dirty="0">
                          <a:latin typeface="Times New Roman"/>
                          <a:ea typeface="Times New Roman"/>
                          <a:cs typeface="Times New Roman"/>
                        </a:rPr>
                        <a:t> </a:t>
                      </a:r>
                      <a:r>
                        <a:rPr lang="uk-UA" sz="1400" dirty="0">
                          <a:latin typeface="Times New Roman"/>
                          <a:ea typeface="Times New Roman"/>
                          <a:cs typeface="Times New Roman"/>
                        </a:rPr>
                        <a:t>у</a:t>
                      </a:r>
                      <a:r>
                        <a:rPr lang="uk-UA" sz="1400" spc="190" dirty="0">
                          <a:latin typeface="Times New Roman"/>
                          <a:ea typeface="Times New Roman"/>
                          <a:cs typeface="Times New Roman"/>
                        </a:rPr>
                        <a:t> </a:t>
                      </a:r>
                      <a:r>
                        <a:rPr lang="uk-UA" sz="1400" dirty="0">
                          <a:latin typeface="Times New Roman"/>
                          <a:ea typeface="Times New Roman"/>
                          <a:cs typeface="Times New Roman"/>
                        </a:rPr>
                        <a:t>поєднанні</a:t>
                      </a:r>
                      <a:r>
                        <a:rPr lang="uk-UA" sz="1400" spc="195" dirty="0">
                          <a:latin typeface="Times New Roman"/>
                          <a:ea typeface="Times New Roman"/>
                          <a:cs typeface="Times New Roman"/>
                        </a:rPr>
                        <a:t> </a:t>
                      </a:r>
                      <a:r>
                        <a:rPr lang="uk-UA" sz="1400" dirty="0">
                          <a:latin typeface="Times New Roman"/>
                          <a:ea typeface="Times New Roman"/>
                          <a:cs typeface="Times New Roman"/>
                        </a:rPr>
                        <a:t>із</a:t>
                      </a:r>
                      <a:r>
                        <a:rPr lang="uk-UA" sz="1400" spc="200" dirty="0">
                          <a:latin typeface="Times New Roman"/>
                          <a:ea typeface="Times New Roman"/>
                          <a:cs typeface="Times New Roman"/>
                        </a:rPr>
                        <a:t> </a:t>
                      </a:r>
                      <a:r>
                        <a:rPr lang="uk-UA" sz="1400" dirty="0">
                          <a:latin typeface="Times New Roman"/>
                          <a:ea typeface="Times New Roman"/>
                          <a:cs typeface="Times New Roman"/>
                        </a:rPr>
                        <a:t>загальною</a:t>
                      </a:r>
                      <a:endParaRPr lang="ru-RU" sz="1400" dirty="0">
                        <a:latin typeface="Times New Roman"/>
                        <a:ea typeface="Times New Roman"/>
                        <a:cs typeface="Times New Roman"/>
                      </a:endParaRPr>
                    </a:p>
                    <a:p>
                      <a:pPr marL="68580">
                        <a:lnSpc>
                          <a:spcPts val="1085"/>
                        </a:lnSpc>
                        <a:spcAft>
                          <a:spcPts val="0"/>
                        </a:spcAft>
                      </a:pPr>
                      <a:r>
                        <a:rPr lang="uk-UA" sz="1400" dirty="0">
                          <a:latin typeface="Times New Roman"/>
                          <a:ea typeface="Times New Roman"/>
                          <a:cs typeface="Times New Roman"/>
                        </a:rPr>
                        <a:t>токсичною</a:t>
                      </a:r>
                      <a:r>
                        <a:rPr lang="uk-UA" sz="1400" spc="-15" dirty="0">
                          <a:latin typeface="Times New Roman"/>
                          <a:ea typeface="Times New Roman"/>
                          <a:cs typeface="Times New Roman"/>
                        </a:rPr>
                        <a:t> </a:t>
                      </a:r>
                      <a:r>
                        <a:rPr lang="uk-UA" sz="1400" dirty="0" err="1">
                          <a:latin typeface="Times New Roman"/>
                          <a:ea typeface="Times New Roman"/>
                          <a:cs typeface="Times New Roman"/>
                        </a:rPr>
                        <a:t>резорбтивною</a:t>
                      </a:r>
                      <a:r>
                        <a:rPr lang="uk-UA" sz="1400" dirty="0">
                          <a:latin typeface="Times New Roman"/>
                          <a:ea typeface="Times New Roman"/>
                          <a:cs typeface="Times New Roman"/>
                        </a:rPr>
                        <a:t>*</a:t>
                      </a:r>
                      <a:r>
                        <a:rPr lang="uk-UA" sz="1400" spc="-20" dirty="0">
                          <a:latin typeface="Times New Roman"/>
                          <a:ea typeface="Times New Roman"/>
                          <a:cs typeface="Times New Roman"/>
                        </a:rPr>
                        <a:t> </a:t>
                      </a:r>
                      <a:r>
                        <a:rPr lang="uk-UA" sz="1400" dirty="0">
                          <a:latin typeface="Times New Roman"/>
                          <a:ea typeface="Times New Roman"/>
                          <a:cs typeface="Times New Roman"/>
                        </a:rPr>
                        <a:t>дією</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ct val="98000"/>
                        </a:lnSpc>
                        <a:spcAft>
                          <a:spcPts val="0"/>
                        </a:spcAft>
                      </a:pPr>
                      <a:r>
                        <a:rPr lang="uk-UA" sz="1400">
                          <a:latin typeface="Times New Roman"/>
                          <a:ea typeface="Times New Roman"/>
                          <a:cs typeface="Times New Roman"/>
                        </a:rPr>
                        <a:t>Дихлоретан,</a:t>
                      </a:r>
                      <a:r>
                        <a:rPr lang="uk-UA" sz="1400" spc="90">
                          <a:latin typeface="Times New Roman"/>
                          <a:ea typeface="Times New Roman"/>
                          <a:cs typeface="Times New Roman"/>
                        </a:rPr>
                        <a:t> </a:t>
                      </a:r>
                      <a:r>
                        <a:rPr lang="uk-UA" sz="1400">
                          <a:latin typeface="Times New Roman"/>
                          <a:ea typeface="Times New Roman"/>
                          <a:cs typeface="Times New Roman"/>
                        </a:rPr>
                        <a:t>гексахлоран,</a:t>
                      </a:r>
                      <a:r>
                        <a:rPr lang="uk-UA" sz="1400" spc="95">
                          <a:latin typeface="Times New Roman"/>
                          <a:ea typeface="Times New Roman"/>
                          <a:cs typeface="Times New Roman"/>
                        </a:rPr>
                        <a:t> </a:t>
                      </a:r>
                      <a:r>
                        <a:rPr lang="uk-UA" sz="1400">
                          <a:latin typeface="Times New Roman"/>
                          <a:ea typeface="Times New Roman"/>
                          <a:cs typeface="Times New Roman"/>
                        </a:rPr>
                        <a:t>кислоти</a:t>
                      </a:r>
                      <a:r>
                        <a:rPr lang="uk-UA" sz="1400" spc="90">
                          <a:latin typeface="Times New Roman"/>
                          <a:ea typeface="Times New Roman"/>
                          <a:cs typeface="Times New Roman"/>
                        </a:rPr>
                        <a:t> </a:t>
                      </a:r>
                      <a:r>
                        <a:rPr lang="uk-UA" sz="1400">
                          <a:latin typeface="Times New Roman"/>
                          <a:ea typeface="Times New Roman"/>
                          <a:cs typeface="Times New Roman"/>
                        </a:rPr>
                        <a:t>і</a:t>
                      </a:r>
                      <a:r>
                        <a:rPr lang="uk-UA" sz="1400" spc="95">
                          <a:latin typeface="Times New Roman"/>
                          <a:ea typeface="Times New Roman"/>
                          <a:cs typeface="Times New Roman"/>
                        </a:rPr>
                        <a:t> </a:t>
                      </a:r>
                      <a:r>
                        <a:rPr lang="uk-UA" sz="1400">
                          <a:latin typeface="Times New Roman"/>
                          <a:ea typeface="Times New Roman"/>
                          <a:cs typeface="Times New Roman"/>
                        </a:rPr>
                        <a:t>луги,</a:t>
                      </a:r>
                      <a:r>
                        <a:rPr lang="uk-UA" sz="1400" spc="95">
                          <a:latin typeface="Times New Roman"/>
                          <a:ea typeface="Times New Roman"/>
                          <a:cs typeface="Times New Roman"/>
                        </a:rPr>
                        <a:t> </a:t>
                      </a:r>
                      <a:r>
                        <a:rPr lang="uk-UA" sz="1400">
                          <a:latin typeface="Times New Roman"/>
                          <a:ea typeface="Times New Roman"/>
                          <a:cs typeface="Times New Roman"/>
                        </a:rPr>
                        <a:t>миш'як</a:t>
                      </a:r>
                      <a:r>
                        <a:rPr lang="uk-UA" sz="1400" spc="-235">
                          <a:latin typeface="Times New Roman"/>
                          <a:ea typeface="Times New Roman"/>
                          <a:cs typeface="Times New Roman"/>
                        </a:rPr>
                        <a:t> </a:t>
                      </a:r>
                      <a:r>
                        <a:rPr lang="uk-UA" sz="1400">
                          <a:latin typeface="Times New Roman"/>
                          <a:ea typeface="Times New Roman"/>
                          <a:cs typeface="Times New Roman"/>
                        </a:rPr>
                        <a:t>та</a:t>
                      </a:r>
                      <a:r>
                        <a:rPr lang="uk-UA" sz="1400" spc="-5">
                          <a:latin typeface="Times New Roman"/>
                          <a:ea typeface="Times New Roman"/>
                          <a:cs typeface="Times New Roman"/>
                        </a:rPr>
                        <a:t> </a:t>
                      </a:r>
                      <a:r>
                        <a:rPr lang="uk-UA" sz="1400">
                          <a:latin typeface="Times New Roman"/>
                          <a:ea typeface="Times New Roman"/>
                          <a:cs typeface="Times New Roman"/>
                        </a:rPr>
                        <a:t>його</a:t>
                      </a:r>
                      <a:r>
                        <a:rPr lang="uk-UA" sz="1400" spc="5">
                          <a:latin typeface="Times New Roman"/>
                          <a:ea typeface="Times New Roman"/>
                          <a:cs typeface="Times New Roman"/>
                        </a:rPr>
                        <a:t> </a:t>
                      </a:r>
                      <a:r>
                        <a:rPr lang="uk-UA" sz="1400">
                          <a:latin typeface="Times New Roman"/>
                          <a:ea typeface="Times New Roman"/>
                          <a:cs typeface="Times New Roman"/>
                        </a:rPr>
                        <a:t>сполуки,</a:t>
                      </a:r>
                      <a:r>
                        <a:rPr lang="uk-UA" sz="1400" spc="-5">
                          <a:latin typeface="Times New Roman"/>
                          <a:ea typeface="Times New Roman"/>
                          <a:cs typeface="Times New Roman"/>
                        </a:rPr>
                        <a:t> </a:t>
                      </a:r>
                      <a:r>
                        <a:rPr lang="uk-UA" sz="1400">
                          <a:latin typeface="Times New Roman"/>
                          <a:ea typeface="Times New Roman"/>
                          <a:cs typeface="Times New Roman"/>
                        </a:rPr>
                        <a:t>сулема,</a:t>
                      </a:r>
                      <a:r>
                        <a:rPr lang="uk-UA" sz="1400" spc="5">
                          <a:latin typeface="Times New Roman"/>
                          <a:ea typeface="Times New Roman"/>
                          <a:cs typeface="Times New Roman"/>
                        </a:rPr>
                        <a:t> </a:t>
                      </a:r>
                      <a:r>
                        <a:rPr lang="uk-UA" sz="1400">
                          <a:latin typeface="Times New Roman"/>
                          <a:ea typeface="Times New Roman"/>
                          <a:cs typeface="Times New Roman"/>
                        </a:rPr>
                        <a:t>HgCl2</a:t>
                      </a:r>
                      <a:endParaRPr lang="ru-RU" sz="14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201">
                <a:tc>
                  <a:txBody>
                    <a:bodyPr/>
                    <a:lstStyle/>
                    <a:p>
                      <a:pPr marL="68580" marR="63500">
                        <a:lnSpc>
                          <a:spcPts val="1050"/>
                        </a:lnSpc>
                        <a:spcAft>
                          <a:spcPts val="0"/>
                        </a:spcAft>
                        <a:tabLst>
                          <a:tab pos="1093470" algn="l"/>
                          <a:tab pos="2185035" algn="l"/>
                        </a:tabLst>
                      </a:pPr>
                      <a:endParaRPr lang="en-US" sz="1400" dirty="0" smtClean="0">
                        <a:latin typeface="Times New Roman"/>
                        <a:ea typeface="Times New Roman"/>
                        <a:cs typeface="Times New Roman"/>
                      </a:endParaRPr>
                    </a:p>
                    <a:p>
                      <a:pPr marL="68580" marR="63500">
                        <a:lnSpc>
                          <a:spcPts val="1050"/>
                        </a:lnSpc>
                        <a:spcAft>
                          <a:spcPts val="0"/>
                        </a:spcAft>
                        <a:tabLst>
                          <a:tab pos="1093470" algn="l"/>
                          <a:tab pos="2185035" algn="l"/>
                        </a:tabLst>
                      </a:pPr>
                      <a:r>
                        <a:rPr lang="uk-UA" sz="1400" dirty="0" smtClean="0">
                          <a:latin typeface="Times New Roman"/>
                          <a:ea typeface="Times New Roman"/>
                          <a:cs typeface="Times New Roman"/>
                        </a:rPr>
                        <a:t>Подразнююча</a:t>
                      </a:r>
                      <a:r>
                        <a:rPr lang="en-US" sz="1400" baseline="0" dirty="0" smtClean="0">
                          <a:latin typeface="Times New Roman"/>
                          <a:ea typeface="Times New Roman"/>
                          <a:cs typeface="Times New Roman"/>
                        </a:rPr>
                        <a:t> </a:t>
                      </a:r>
                      <a:r>
                        <a:rPr lang="uk-UA" sz="1400" dirty="0" smtClean="0">
                          <a:latin typeface="Times New Roman"/>
                          <a:ea typeface="Times New Roman"/>
                          <a:cs typeface="Times New Roman"/>
                        </a:rPr>
                        <a:t>(роздратування</a:t>
                      </a:r>
                      <a:r>
                        <a:rPr lang="en-US" sz="1400" baseline="0" dirty="0" smtClean="0">
                          <a:latin typeface="Times New Roman"/>
                          <a:ea typeface="Times New Roman"/>
                          <a:cs typeface="Times New Roman"/>
                        </a:rPr>
                        <a:t> </a:t>
                      </a:r>
                      <a:r>
                        <a:rPr lang="uk-UA" sz="1400" spc="-5" dirty="0" smtClean="0">
                          <a:latin typeface="Times New Roman"/>
                          <a:ea typeface="Times New Roman"/>
                          <a:cs typeface="Times New Roman"/>
                        </a:rPr>
                        <a:t>зовнішніх</a:t>
                      </a:r>
                      <a:r>
                        <a:rPr lang="uk-UA" sz="1400" spc="-235" dirty="0" smtClean="0">
                          <a:latin typeface="Times New Roman"/>
                          <a:ea typeface="Times New Roman"/>
                          <a:cs typeface="Times New Roman"/>
                        </a:rPr>
                        <a:t> </a:t>
                      </a:r>
                      <a:r>
                        <a:rPr lang="uk-UA" sz="1400" dirty="0">
                          <a:latin typeface="Times New Roman"/>
                          <a:ea typeface="Times New Roman"/>
                          <a:cs typeface="Times New Roman"/>
                        </a:rPr>
                        <a:t>слизових</a:t>
                      </a:r>
                      <a:r>
                        <a:rPr lang="uk-UA" sz="1400" spc="-10" dirty="0">
                          <a:latin typeface="Times New Roman"/>
                          <a:ea typeface="Times New Roman"/>
                          <a:cs typeface="Times New Roman"/>
                        </a:rPr>
                        <a:t> </a:t>
                      </a:r>
                      <a:r>
                        <a:rPr lang="uk-UA" sz="1400" dirty="0">
                          <a:latin typeface="Times New Roman"/>
                          <a:ea typeface="Times New Roman"/>
                          <a:cs typeface="Times New Roman"/>
                        </a:rPr>
                        <a:t>оболонок)</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59055">
                        <a:lnSpc>
                          <a:spcPts val="1050"/>
                        </a:lnSpc>
                        <a:spcAft>
                          <a:spcPts val="0"/>
                        </a:spcAft>
                      </a:pPr>
                      <a:endParaRPr lang="en-US" sz="1400" dirty="0" smtClean="0">
                        <a:latin typeface="Times New Roman"/>
                        <a:ea typeface="Times New Roman"/>
                        <a:cs typeface="Times New Roman"/>
                      </a:endParaRPr>
                    </a:p>
                    <a:p>
                      <a:pPr marL="68580" marR="59055">
                        <a:lnSpc>
                          <a:spcPts val="1050"/>
                        </a:lnSpc>
                        <a:spcAft>
                          <a:spcPts val="0"/>
                        </a:spcAft>
                      </a:pPr>
                      <a:r>
                        <a:rPr lang="uk-UA" sz="1400" dirty="0" smtClean="0">
                          <a:latin typeface="Times New Roman"/>
                          <a:ea typeface="Times New Roman"/>
                          <a:cs typeface="Times New Roman"/>
                        </a:rPr>
                        <a:t>Пари</a:t>
                      </a:r>
                      <a:r>
                        <a:rPr lang="uk-UA" sz="1400" spc="145" dirty="0" smtClean="0">
                          <a:latin typeface="Times New Roman"/>
                          <a:ea typeface="Times New Roman"/>
                          <a:cs typeface="Times New Roman"/>
                        </a:rPr>
                        <a:t> </a:t>
                      </a:r>
                      <a:r>
                        <a:rPr lang="uk-UA" sz="1400" dirty="0">
                          <a:latin typeface="Times New Roman"/>
                          <a:ea typeface="Times New Roman"/>
                          <a:cs typeface="Times New Roman"/>
                        </a:rPr>
                        <a:t>концентрованих</a:t>
                      </a:r>
                      <a:r>
                        <a:rPr lang="uk-UA" sz="1400" spc="165" dirty="0">
                          <a:latin typeface="Times New Roman"/>
                          <a:ea typeface="Times New Roman"/>
                          <a:cs typeface="Times New Roman"/>
                        </a:rPr>
                        <a:t> </a:t>
                      </a:r>
                      <a:r>
                        <a:rPr lang="uk-UA" sz="1400" dirty="0">
                          <a:latin typeface="Times New Roman"/>
                          <a:ea typeface="Times New Roman"/>
                          <a:cs typeface="Times New Roman"/>
                        </a:rPr>
                        <a:t>кислот</a:t>
                      </a:r>
                      <a:r>
                        <a:rPr lang="uk-UA" sz="1400" spc="150" dirty="0">
                          <a:latin typeface="Times New Roman"/>
                          <a:ea typeface="Times New Roman"/>
                          <a:cs typeface="Times New Roman"/>
                        </a:rPr>
                        <a:t> </a:t>
                      </a:r>
                      <a:r>
                        <a:rPr lang="uk-UA" sz="1400" dirty="0">
                          <a:latin typeface="Times New Roman"/>
                          <a:ea typeface="Times New Roman"/>
                          <a:cs typeface="Times New Roman"/>
                        </a:rPr>
                        <a:t>і</a:t>
                      </a:r>
                      <a:r>
                        <a:rPr lang="uk-UA" sz="1400" spc="155" dirty="0">
                          <a:latin typeface="Times New Roman"/>
                          <a:ea typeface="Times New Roman"/>
                          <a:cs typeface="Times New Roman"/>
                        </a:rPr>
                        <a:t> </a:t>
                      </a:r>
                      <a:r>
                        <a:rPr lang="uk-UA" sz="1400" dirty="0">
                          <a:latin typeface="Times New Roman"/>
                          <a:ea typeface="Times New Roman"/>
                          <a:cs typeface="Times New Roman"/>
                        </a:rPr>
                        <a:t>лугів,</a:t>
                      </a:r>
                      <a:r>
                        <a:rPr lang="uk-UA" sz="1400" spc="155" dirty="0">
                          <a:latin typeface="Times New Roman"/>
                          <a:ea typeface="Times New Roman"/>
                          <a:cs typeface="Times New Roman"/>
                        </a:rPr>
                        <a:t> </a:t>
                      </a:r>
                      <a:r>
                        <a:rPr lang="uk-UA" sz="1400" dirty="0">
                          <a:latin typeface="Times New Roman"/>
                          <a:ea typeface="Times New Roman"/>
                          <a:cs typeface="Times New Roman"/>
                        </a:rPr>
                        <a:t>хлор,</a:t>
                      </a:r>
                      <a:r>
                        <a:rPr lang="uk-UA" sz="1400" spc="160" dirty="0">
                          <a:latin typeface="Times New Roman"/>
                          <a:ea typeface="Times New Roman"/>
                          <a:cs typeface="Times New Roman"/>
                        </a:rPr>
                        <a:t> </a:t>
                      </a:r>
                      <a:r>
                        <a:rPr lang="uk-UA" sz="1400" dirty="0">
                          <a:latin typeface="Times New Roman"/>
                          <a:ea typeface="Times New Roman"/>
                          <a:cs typeface="Times New Roman"/>
                        </a:rPr>
                        <a:t>фтор</a:t>
                      </a:r>
                      <a:r>
                        <a:rPr lang="uk-UA" sz="1400" spc="-235" dirty="0">
                          <a:latin typeface="Times New Roman"/>
                          <a:ea typeface="Times New Roman"/>
                          <a:cs typeface="Times New Roman"/>
                        </a:rPr>
                        <a:t> </a:t>
                      </a:r>
                      <a:r>
                        <a:rPr lang="uk-UA" sz="1400" dirty="0">
                          <a:latin typeface="Times New Roman"/>
                          <a:ea typeface="Times New Roman"/>
                          <a:cs typeface="Times New Roman"/>
                        </a:rPr>
                        <a:t>та</a:t>
                      </a:r>
                      <a:r>
                        <a:rPr lang="uk-UA" sz="1400" spc="15" dirty="0">
                          <a:latin typeface="Times New Roman"/>
                          <a:ea typeface="Times New Roman"/>
                          <a:cs typeface="Times New Roman"/>
                        </a:rPr>
                        <a:t> </a:t>
                      </a:r>
                      <a:r>
                        <a:rPr lang="uk-UA" sz="1400" dirty="0">
                          <a:latin typeface="Times New Roman"/>
                          <a:ea typeface="Times New Roman"/>
                          <a:cs typeface="Times New Roman"/>
                        </a:rPr>
                        <a:t>їх</a:t>
                      </a:r>
                      <a:r>
                        <a:rPr lang="uk-UA" sz="1400" spc="10" dirty="0">
                          <a:latin typeface="Times New Roman"/>
                          <a:ea typeface="Times New Roman"/>
                          <a:cs typeface="Times New Roman"/>
                        </a:rPr>
                        <a:t> </a:t>
                      </a:r>
                      <a:r>
                        <a:rPr lang="uk-UA" sz="1400" dirty="0">
                          <a:latin typeface="Times New Roman"/>
                          <a:ea typeface="Times New Roman"/>
                          <a:cs typeface="Times New Roman"/>
                        </a:rPr>
                        <a:t>сполуки,</a:t>
                      </a:r>
                      <a:r>
                        <a:rPr lang="uk-UA" sz="1400" spc="15" dirty="0">
                          <a:latin typeface="Times New Roman"/>
                          <a:ea typeface="Times New Roman"/>
                          <a:cs typeface="Times New Roman"/>
                        </a:rPr>
                        <a:t> </a:t>
                      </a:r>
                      <a:r>
                        <a:rPr lang="uk-UA" sz="1400" dirty="0" err="1">
                          <a:latin typeface="Times New Roman"/>
                          <a:ea typeface="Times New Roman"/>
                          <a:cs typeface="Times New Roman"/>
                        </a:rPr>
                        <a:t>сполуки</a:t>
                      </a:r>
                      <a:r>
                        <a:rPr lang="uk-UA" sz="1400" spc="10" dirty="0">
                          <a:latin typeface="Times New Roman"/>
                          <a:ea typeface="Times New Roman"/>
                          <a:cs typeface="Times New Roman"/>
                        </a:rPr>
                        <a:t> </a:t>
                      </a:r>
                      <a:r>
                        <a:rPr lang="uk-UA" sz="1400" dirty="0">
                          <a:latin typeface="Times New Roman"/>
                          <a:ea typeface="Times New Roman"/>
                          <a:cs typeface="Times New Roman"/>
                        </a:rPr>
                        <a:t>фосфору,</a:t>
                      </a:r>
                      <a:r>
                        <a:rPr lang="uk-UA" sz="1400" spc="15" dirty="0">
                          <a:latin typeface="Times New Roman"/>
                          <a:ea typeface="Times New Roman"/>
                          <a:cs typeface="Times New Roman"/>
                        </a:rPr>
                        <a:t> </a:t>
                      </a:r>
                      <a:r>
                        <a:rPr lang="uk-UA" sz="1400" dirty="0">
                          <a:latin typeface="Times New Roman"/>
                          <a:ea typeface="Times New Roman"/>
                          <a:cs typeface="Times New Roman"/>
                        </a:rPr>
                        <a:t>оксиди</a:t>
                      </a:r>
                      <a:r>
                        <a:rPr lang="uk-UA" sz="1400" spc="5" dirty="0">
                          <a:latin typeface="Times New Roman"/>
                          <a:ea typeface="Times New Roman"/>
                          <a:cs typeface="Times New Roman"/>
                        </a:rPr>
                        <a:t> </a:t>
                      </a:r>
                      <a:r>
                        <a:rPr lang="uk-UA" sz="1400" dirty="0">
                          <a:latin typeface="Times New Roman"/>
                          <a:ea typeface="Times New Roman"/>
                          <a:cs typeface="Times New Roman"/>
                        </a:rPr>
                        <a:t>азоту,</a:t>
                      </a:r>
                      <a:endParaRPr lang="ru-RU" sz="1400" dirty="0">
                        <a:latin typeface="Times New Roman"/>
                        <a:ea typeface="Times New Roman"/>
                        <a:cs typeface="Times New Roman"/>
                      </a:endParaRPr>
                    </a:p>
                    <a:p>
                      <a:pPr marL="68580">
                        <a:lnSpc>
                          <a:spcPts val="1075"/>
                        </a:lnSpc>
                        <a:spcAft>
                          <a:spcPts val="0"/>
                        </a:spcAft>
                      </a:pPr>
                      <a:r>
                        <a:rPr lang="uk-UA" sz="1400" dirty="0">
                          <a:latin typeface="Times New Roman"/>
                          <a:ea typeface="Times New Roman"/>
                          <a:cs typeface="Times New Roman"/>
                        </a:rPr>
                        <a:t>БОР</a:t>
                      </a:r>
                      <a:r>
                        <a:rPr lang="uk-UA" sz="1400" spc="-5" dirty="0">
                          <a:latin typeface="Times New Roman"/>
                          <a:ea typeface="Times New Roman"/>
                          <a:cs typeface="Times New Roman"/>
                        </a:rPr>
                        <a:t> </a:t>
                      </a:r>
                      <a:r>
                        <a:rPr lang="uk-UA" sz="1400" dirty="0">
                          <a:latin typeface="Times New Roman"/>
                          <a:ea typeface="Times New Roman"/>
                          <a:cs typeface="Times New Roman"/>
                        </a:rPr>
                        <a:t>(</a:t>
                      </a:r>
                      <a:r>
                        <a:rPr lang="uk-UA" sz="1400" dirty="0" err="1">
                          <a:latin typeface="Times New Roman"/>
                          <a:ea typeface="Times New Roman"/>
                          <a:cs typeface="Times New Roman"/>
                        </a:rPr>
                        <a:t>Сі-Ес</a:t>
                      </a:r>
                      <a:r>
                        <a:rPr lang="uk-UA" sz="1400" dirty="0">
                          <a:latin typeface="Times New Roman"/>
                          <a:ea typeface="Times New Roman"/>
                          <a:cs typeface="Times New Roman"/>
                        </a:rPr>
                        <a:t>,</a:t>
                      </a:r>
                      <a:r>
                        <a:rPr lang="uk-UA" sz="1400" spc="-5" dirty="0">
                          <a:latin typeface="Times New Roman"/>
                          <a:ea typeface="Times New Roman"/>
                          <a:cs typeface="Times New Roman"/>
                        </a:rPr>
                        <a:t> </a:t>
                      </a:r>
                      <a:r>
                        <a:rPr lang="uk-UA" sz="1400" dirty="0">
                          <a:latin typeface="Times New Roman"/>
                          <a:ea typeface="Times New Roman"/>
                          <a:cs typeface="Times New Roman"/>
                        </a:rPr>
                        <a:t>адамсит</a:t>
                      </a:r>
                      <a:r>
                        <a:rPr lang="uk-UA" sz="1400" spc="-20" dirty="0">
                          <a:latin typeface="Times New Roman"/>
                          <a:ea typeface="Times New Roman"/>
                          <a:cs typeface="Times New Roman"/>
                        </a:rPr>
                        <a:t> </a:t>
                      </a:r>
                      <a:r>
                        <a:rPr lang="uk-UA" sz="1400" dirty="0">
                          <a:latin typeface="Times New Roman"/>
                          <a:ea typeface="Times New Roman"/>
                          <a:cs typeface="Times New Roman"/>
                        </a:rPr>
                        <a:t>та</a:t>
                      </a:r>
                      <a:r>
                        <a:rPr lang="uk-UA" sz="1400" spc="-10" dirty="0">
                          <a:latin typeface="Times New Roman"/>
                          <a:ea typeface="Times New Roman"/>
                          <a:cs typeface="Times New Roman"/>
                        </a:rPr>
                        <a:t> </a:t>
                      </a:r>
                      <a:r>
                        <a:rPr lang="uk-UA" sz="1400" dirty="0">
                          <a:latin typeface="Times New Roman"/>
                          <a:ea typeface="Times New Roman"/>
                          <a:cs typeface="Times New Roman"/>
                        </a:rPr>
                        <a:t>ін.)</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346">
                <a:tc>
                  <a:txBody>
                    <a:bodyPr/>
                    <a:lstStyle/>
                    <a:p>
                      <a:pPr marL="68580">
                        <a:lnSpc>
                          <a:spcPts val="1050"/>
                        </a:lnSpc>
                        <a:spcAft>
                          <a:spcPts val="0"/>
                        </a:spcAft>
                      </a:pPr>
                      <a:endParaRPr lang="en-US" sz="1400" dirty="0" smtClean="0">
                        <a:latin typeface="Times New Roman"/>
                        <a:ea typeface="Times New Roman"/>
                        <a:cs typeface="Times New Roman"/>
                      </a:endParaRPr>
                    </a:p>
                    <a:p>
                      <a:pPr marL="68580">
                        <a:lnSpc>
                          <a:spcPts val="1050"/>
                        </a:lnSpc>
                        <a:spcAft>
                          <a:spcPts val="0"/>
                        </a:spcAft>
                      </a:pPr>
                      <a:r>
                        <a:rPr lang="uk-UA" sz="1400" dirty="0" smtClean="0">
                          <a:latin typeface="Times New Roman"/>
                          <a:ea typeface="Times New Roman"/>
                          <a:cs typeface="Times New Roman"/>
                        </a:rPr>
                        <a:t>Задушлива</a:t>
                      </a:r>
                      <a:r>
                        <a:rPr lang="uk-UA" sz="1400" spc="-25" dirty="0" smtClean="0">
                          <a:latin typeface="Times New Roman"/>
                          <a:ea typeface="Times New Roman"/>
                          <a:cs typeface="Times New Roman"/>
                        </a:rPr>
                        <a:t> </a:t>
                      </a:r>
                      <a:r>
                        <a:rPr lang="uk-UA" sz="1400" dirty="0">
                          <a:latin typeface="Times New Roman"/>
                          <a:ea typeface="Times New Roman"/>
                          <a:cs typeface="Times New Roman"/>
                        </a:rPr>
                        <a:t>(токсичний</a:t>
                      </a:r>
                      <a:r>
                        <a:rPr lang="uk-UA" sz="1400" spc="-20" dirty="0">
                          <a:latin typeface="Times New Roman"/>
                          <a:ea typeface="Times New Roman"/>
                          <a:cs typeface="Times New Roman"/>
                        </a:rPr>
                        <a:t> </a:t>
                      </a:r>
                      <a:r>
                        <a:rPr lang="uk-UA" sz="1400" dirty="0">
                          <a:latin typeface="Times New Roman"/>
                          <a:ea typeface="Times New Roman"/>
                          <a:cs typeface="Times New Roman"/>
                        </a:rPr>
                        <a:t>набряк</a:t>
                      </a:r>
                      <a:r>
                        <a:rPr lang="uk-UA" sz="1400" spc="-25" dirty="0">
                          <a:latin typeface="Times New Roman"/>
                          <a:ea typeface="Times New Roman"/>
                          <a:cs typeface="Times New Roman"/>
                        </a:rPr>
                        <a:t> </a:t>
                      </a:r>
                      <a:r>
                        <a:rPr lang="uk-UA" sz="1400" dirty="0">
                          <a:latin typeface="Times New Roman"/>
                          <a:ea typeface="Times New Roman"/>
                          <a:cs typeface="Times New Roman"/>
                        </a:rPr>
                        <a:t>легенів)</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050"/>
                        </a:lnSpc>
                        <a:spcAft>
                          <a:spcPts val="0"/>
                        </a:spcAft>
                      </a:pPr>
                      <a:endParaRPr lang="en-US" sz="1400" dirty="0" smtClean="0">
                        <a:latin typeface="Times New Roman"/>
                        <a:ea typeface="Times New Roman"/>
                        <a:cs typeface="Times New Roman"/>
                      </a:endParaRPr>
                    </a:p>
                    <a:p>
                      <a:pPr marL="68580">
                        <a:lnSpc>
                          <a:spcPts val="1050"/>
                        </a:lnSpc>
                        <a:spcAft>
                          <a:spcPts val="0"/>
                        </a:spcAft>
                      </a:pPr>
                      <a:r>
                        <a:rPr lang="uk-UA" sz="1400" dirty="0" smtClean="0">
                          <a:latin typeface="Times New Roman"/>
                          <a:ea typeface="Times New Roman"/>
                          <a:cs typeface="Times New Roman"/>
                        </a:rPr>
                        <a:t>БОР</a:t>
                      </a:r>
                      <a:r>
                        <a:rPr lang="uk-UA" sz="1400" spc="-10" dirty="0" smtClean="0">
                          <a:latin typeface="Times New Roman"/>
                          <a:ea typeface="Times New Roman"/>
                          <a:cs typeface="Times New Roman"/>
                        </a:rPr>
                        <a:t> </a:t>
                      </a:r>
                      <a:r>
                        <a:rPr lang="uk-UA" sz="1400" dirty="0">
                          <a:latin typeface="Times New Roman"/>
                          <a:ea typeface="Times New Roman"/>
                          <a:cs typeface="Times New Roman"/>
                        </a:rPr>
                        <a:t>(фосген,</a:t>
                      </a:r>
                      <a:r>
                        <a:rPr lang="uk-UA" sz="1400" spc="-15" dirty="0">
                          <a:latin typeface="Times New Roman"/>
                          <a:ea typeface="Times New Roman"/>
                          <a:cs typeface="Times New Roman"/>
                        </a:rPr>
                        <a:t> </a:t>
                      </a:r>
                      <a:r>
                        <a:rPr lang="uk-UA" sz="1400" dirty="0">
                          <a:latin typeface="Times New Roman"/>
                          <a:ea typeface="Times New Roman"/>
                          <a:cs typeface="Times New Roman"/>
                        </a:rPr>
                        <a:t>дифосген,</a:t>
                      </a:r>
                      <a:r>
                        <a:rPr lang="uk-UA" sz="1400" spc="-15" dirty="0">
                          <a:latin typeface="Times New Roman"/>
                          <a:ea typeface="Times New Roman"/>
                          <a:cs typeface="Times New Roman"/>
                        </a:rPr>
                        <a:t> </a:t>
                      </a:r>
                      <a:r>
                        <a:rPr lang="uk-UA" sz="1400" dirty="0">
                          <a:latin typeface="Times New Roman"/>
                          <a:ea typeface="Times New Roman"/>
                          <a:cs typeface="Times New Roman"/>
                        </a:rPr>
                        <a:t>хлорпікрин</a:t>
                      </a:r>
                      <a:r>
                        <a:rPr lang="uk-UA" sz="1400" spc="-20" dirty="0">
                          <a:latin typeface="Times New Roman"/>
                          <a:ea typeface="Times New Roman"/>
                          <a:cs typeface="Times New Roman"/>
                        </a:rPr>
                        <a:t> </a:t>
                      </a:r>
                      <a:r>
                        <a:rPr lang="uk-UA" sz="1400" dirty="0">
                          <a:latin typeface="Times New Roman"/>
                          <a:ea typeface="Times New Roman"/>
                          <a:cs typeface="Times New Roman"/>
                        </a:rPr>
                        <a:t>та</a:t>
                      </a:r>
                      <a:r>
                        <a:rPr lang="uk-UA" sz="1400" spc="-15" dirty="0">
                          <a:latin typeface="Times New Roman"/>
                          <a:ea typeface="Times New Roman"/>
                          <a:cs typeface="Times New Roman"/>
                        </a:rPr>
                        <a:t> </a:t>
                      </a:r>
                      <a:r>
                        <a:rPr lang="uk-UA" sz="1400" dirty="0">
                          <a:latin typeface="Times New Roman"/>
                          <a:ea typeface="Times New Roman"/>
                          <a:cs typeface="Times New Roman"/>
                        </a:rPr>
                        <a:t>ін.)</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692">
                <a:tc>
                  <a:txBody>
                    <a:bodyPr/>
                    <a:lstStyle/>
                    <a:p>
                      <a:pPr marL="68580">
                        <a:lnSpc>
                          <a:spcPts val="1120"/>
                        </a:lnSpc>
                        <a:spcAft>
                          <a:spcPts val="0"/>
                        </a:spcAft>
                      </a:pPr>
                      <a:endParaRPr lang="en-US" sz="1400" dirty="0" smtClean="0">
                        <a:latin typeface="Times New Roman"/>
                        <a:ea typeface="Times New Roman"/>
                        <a:cs typeface="Times New Roman"/>
                      </a:endParaRPr>
                    </a:p>
                    <a:p>
                      <a:pPr marL="68580">
                        <a:lnSpc>
                          <a:spcPts val="1120"/>
                        </a:lnSpc>
                        <a:spcAft>
                          <a:spcPts val="0"/>
                        </a:spcAft>
                      </a:pPr>
                      <a:r>
                        <a:rPr lang="uk-UA" sz="1400" dirty="0" err="1" smtClean="0">
                          <a:latin typeface="Times New Roman"/>
                          <a:ea typeface="Times New Roman"/>
                          <a:cs typeface="Times New Roman"/>
                        </a:rPr>
                        <a:t>Загальнотоксична</a:t>
                      </a:r>
                      <a:r>
                        <a:rPr lang="uk-UA" sz="1400" spc="390" dirty="0" smtClean="0">
                          <a:latin typeface="Times New Roman"/>
                          <a:ea typeface="Times New Roman"/>
                          <a:cs typeface="Times New Roman"/>
                        </a:rPr>
                        <a:t> </a:t>
                      </a:r>
                      <a:r>
                        <a:rPr lang="uk-UA" sz="1400" dirty="0">
                          <a:latin typeface="Times New Roman"/>
                          <a:ea typeface="Times New Roman"/>
                          <a:cs typeface="Times New Roman"/>
                        </a:rPr>
                        <a:t>(</a:t>
                      </a:r>
                      <a:r>
                        <a:rPr lang="uk-UA" sz="1400" dirty="0" err="1">
                          <a:latin typeface="Times New Roman"/>
                          <a:ea typeface="Times New Roman"/>
                          <a:cs typeface="Times New Roman"/>
                        </a:rPr>
                        <a:t>гіпоксичні</a:t>
                      </a:r>
                      <a:r>
                        <a:rPr lang="uk-UA" sz="1400" dirty="0">
                          <a:latin typeface="Times New Roman"/>
                          <a:ea typeface="Times New Roman"/>
                          <a:cs typeface="Times New Roman"/>
                        </a:rPr>
                        <a:t>  </a:t>
                      </a:r>
                      <a:r>
                        <a:rPr lang="uk-UA" sz="1400" spc="135" dirty="0">
                          <a:latin typeface="Times New Roman"/>
                          <a:ea typeface="Times New Roman"/>
                          <a:cs typeface="Times New Roman"/>
                        </a:rPr>
                        <a:t> </a:t>
                      </a:r>
                      <a:r>
                        <a:rPr lang="uk-UA" sz="1400" dirty="0">
                          <a:latin typeface="Times New Roman"/>
                          <a:ea typeface="Times New Roman"/>
                          <a:cs typeface="Times New Roman"/>
                        </a:rPr>
                        <a:t>судоми,  </a:t>
                      </a:r>
                      <a:r>
                        <a:rPr lang="uk-UA" sz="1400" spc="150" dirty="0">
                          <a:latin typeface="Times New Roman"/>
                          <a:ea typeface="Times New Roman"/>
                          <a:cs typeface="Times New Roman"/>
                        </a:rPr>
                        <a:t> </a:t>
                      </a:r>
                      <a:r>
                        <a:rPr lang="uk-UA" sz="1400" dirty="0">
                          <a:latin typeface="Times New Roman"/>
                          <a:ea typeface="Times New Roman"/>
                          <a:cs typeface="Times New Roman"/>
                        </a:rPr>
                        <a:t>кома,</a:t>
                      </a:r>
                      <a:endParaRPr lang="ru-RU" sz="1400" dirty="0">
                        <a:latin typeface="Times New Roman"/>
                        <a:ea typeface="Times New Roman"/>
                        <a:cs typeface="Times New Roman"/>
                      </a:endParaRPr>
                    </a:p>
                    <a:p>
                      <a:pPr marL="68580">
                        <a:lnSpc>
                          <a:spcPts val="1080"/>
                        </a:lnSpc>
                        <a:spcAft>
                          <a:spcPts val="0"/>
                        </a:spcAft>
                      </a:pPr>
                      <a:r>
                        <a:rPr lang="uk-UA" sz="1400" dirty="0">
                          <a:latin typeface="Times New Roman"/>
                          <a:ea typeface="Times New Roman"/>
                          <a:cs typeface="Times New Roman"/>
                        </a:rPr>
                        <a:t>набряк</a:t>
                      </a:r>
                      <a:r>
                        <a:rPr lang="uk-UA" sz="1400" spc="-25" dirty="0">
                          <a:latin typeface="Times New Roman"/>
                          <a:ea typeface="Times New Roman"/>
                          <a:cs typeface="Times New Roman"/>
                        </a:rPr>
                        <a:t> </a:t>
                      </a:r>
                      <a:r>
                        <a:rPr lang="uk-UA" sz="1400" dirty="0">
                          <a:latin typeface="Times New Roman"/>
                          <a:ea typeface="Times New Roman"/>
                          <a:cs typeface="Times New Roman"/>
                        </a:rPr>
                        <a:t>мозку,</a:t>
                      </a:r>
                      <a:r>
                        <a:rPr lang="uk-UA" sz="1400" spc="-10" dirty="0">
                          <a:latin typeface="Times New Roman"/>
                          <a:ea typeface="Times New Roman"/>
                          <a:cs typeface="Times New Roman"/>
                        </a:rPr>
                        <a:t> </a:t>
                      </a:r>
                      <a:r>
                        <a:rPr lang="uk-UA" sz="1400" dirty="0">
                          <a:latin typeface="Times New Roman"/>
                          <a:ea typeface="Times New Roman"/>
                          <a:cs typeface="Times New Roman"/>
                        </a:rPr>
                        <a:t>параліч)</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20"/>
                        </a:lnSpc>
                        <a:spcAft>
                          <a:spcPts val="0"/>
                        </a:spcAft>
                      </a:pPr>
                      <a:endParaRPr lang="en-US" sz="1400" dirty="0" smtClean="0">
                        <a:latin typeface="Times New Roman"/>
                        <a:ea typeface="Times New Roman"/>
                        <a:cs typeface="Times New Roman"/>
                      </a:endParaRPr>
                    </a:p>
                    <a:p>
                      <a:pPr marL="68580">
                        <a:lnSpc>
                          <a:spcPts val="1120"/>
                        </a:lnSpc>
                        <a:spcAft>
                          <a:spcPts val="0"/>
                        </a:spcAft>
                      </a:pPr>
                      <a:r>
                        <a:rPr lang="uk-UA" sz="1400" dirty="0" smtClean="0">
                          <a:latin typeface="Times New Roman"/>
                          <a:ea typeface="Times New Roman"/>
                          <a:cs typeface="Times New Roman"/>
                        </a:rPr>
                        <a:t>Синильна</a:t>
                      </a:r>
                      <a:r>
                        <a:rPr lang="uk-UA" sz="1400" spc="130" dirty="0" smtClean="0">
                          <a:latin typeface="Times New Roman"/>
                          <a:ea typeface="Times New Roman"/>
                          <a:cs typeface="Times New Roman"/>
                        </a:rPr>
                        <a:t> </a:t>
                      </a:r>
                      <a:r>
                        <a:rPr lang="uk-UA" sz="1400" dirty="0">
                          <a:latin typeface="Times New Roman"/>
                          <a:ea typeface="Times New Roman"/>
                          <a:cs typeface="Times New Roman"/>
                        </a:rPr>
                        <a:t>кислота</a:t>
                      </a:r>
                      <a:r>
                        <a:rPr lang="uk-UA" sz="1400" spc="135" dirty="0">
                          <a:latin typeface="Times New Roman"/>
                          <a:ea typeface="Times New Roman"/>
                          <a:cs typeface="Times New Roman"/>
                        </a:rPr>
                        <a:t> </a:t>
                      </a:r>
                      <a:r>
                        <a:rPr lang="uk-UA" sz="1400" dirty="0">
                          <a:latin typeface="Times New Roman"/>
                          <a:ea typeface="Times New Roman"/>
                          <a:cs typeface="Times New Roman"/>
                        </a:rPr>
                        <a:t>НСN</a:t>
                      </a:r>
                      <a:r>
                        <a:rPr lang="uk-UA" sz="1400" spc="140" dirty="0">
                          <a:latin typeface="Times New Roman"/>
                          <a:ea typeface="Times New Roman"/>
                          <a:cs typeface="Times New Roman"/>
                        </a:rPr>
                        <a:t> </a:t>
                      </a:r>
                      <a:r>
                        <a:rPr lang="uk-UA" sz="1400" dirty="0">
                          <a:latin typeface="Times New Roman"/>
                          <a:ea typeface="Times New Roman"/>
                          <a:cs typeface="Times New Roman"/>
                        </a:rPr>
                        <a:t>та</a:t>
                      </a:r>
                      <a:r>
                        <a:rPr lang="uk-UA" sz="1400" spc="145" dirty="0">
                          <a:latin typeface="Times New Roman"/>
                          <a:ea typeface="Times New Roman"/>
                          <a:cs typeface="Times New Roman"/>
                        </a:rPr>
                        <a:t> </a:t>
                      </a:r>
                      <a:r>
                        <a:rPr lang="uk-UA" sz="1400" dirty="0">
                          <a:latin typeface="Times New Roman"/>
                          <a:ea typeface="Times New Roman"/>
                          <a:cs typeface="Times New Roman"/>
                        </a:rPr>
                        <a:t>її</a:t>
                      </a:r>
                      <a:r>
                        <a:rPr lang="uk-UA" sz="1400" spc="125" dirty="0">
                          <a:latin typeface="Times New Roman"/>
                          <a:ea typeface="Times New Roman"/>
                          <a:cs typeface="Times New Roman"/>
                        </a:rPr>
                        <a:t> </a:t>
                      </a:r>
                      <a:r>
                        <a:rPr lang="uk-UA" sz="1400" dirty="0">
                          <a:latin typeface="Times New Roman"/>
                          <a:ea typeface="Times New Roman"/>
                          <a:cs typeface="Times New Roman"/>
                        </a:rPr>
                        <a:t>похідні,</a:t>
                      </a:r>
                      <a:r>
                        <a:rPr lang="uk-UA" sz="1400" spc="135" dirty="0">
                          <a:latin typeface="Times New Roman"/>
                          <a:ea typeface="Times New Roman"/>
                          <a:cs typeface="Times New Roman"/>
                        </a:rPr>
                        <a:t> </a:t>
                      </a:r>
                      <a:r>
                        <a:rPr lang="uk-UA" sz="1400" dirty="0">
                          <a:latin typeface="Times New Roman"/>
                          <a:ea typeface="Times New Roman"/>
                          <a:cs typeface="Times New Roman"/>
                        </a:rPr>
                        <a:t>чадний</a:t>
                      </a:r>
                      <a:r>
                        <a:rPr lang="uk-UA" sz="1400" spc="135" dirty="0">
                          <a:latin typeface="Times New Roman"/>
                          <a:ea typeface="Times New Roman"/>
                          <a:cs typeface="Times New Roman"/>
                        </a:rPr>
                        <a:t> </a:t>
                      </a:r>
                      <a:r>
                        <a:rPr lang="uk-UA" sz="1400" dirty="0">
                          <a:latin typeface="Times New Roman"/>
                          <a:ea typeface="Times New Roman"/>
                          <a:cs typeface="Times New Roman"/>
                        </a:rPr>
                        <a:t>газ</a:t>
                      </a:r>
                      <a:endParaRPr lang="ru-RU" sz="1400" dirty="0">
                        <a:latin typeface="Times New Roman"/>
                        <a:ea typeface="Times New Roman"/>
                        <a:cs typeface="Times New Roman"/>
                      </a:endParaRPr>
                    </a:p>
                    <a:p>
                      <a:pPr marL="68580">
                        <a:lnSpc>
                          <a:spcPts val="1080"/>
                        </a:lnSpc>
                        <a:spcAft>
                          <a:spcPts val="0"/>
                        </a:spcAft>
                      </a:pPr>
                      <a:r>
                        <a:rPr lang="uk-UA" sz="1400" dirty="0">
                          <a:latin typeface="Times New Roman"/>
                          <a:ea typeface="Times New Roman"/>
                          <a:cs typeface="Times New Roman"/>
                        </a:rPr>
                        <a:t>СО,</a:t>
                      </a:r>
                      <a:r>
                        <a:rPr lang="uk-UA" sz="1400" spc="-15" dirty="0">
                          <a:latin typeface="Times New Roman"/>
                          <a:ea typeface="Times New Roman"/>
                          <a:cs typeface="Times New Roman"/>
                        </a:rPr>
                        <a:t> </a:t>
                      </a:r>
                      <a:r>
                        <a:rPr lang="uk-UA" sz="1400" dirty="0">
                          <a:latin typeface="Times New Roman"/>
                          <a:ea typeface="Times New Roman"/>
                          <a:cs typeface="Times New Roman"/>
                        </a:rPr>
                        <a:t>алкоголь</a:t>
                      </a:r>
                      <a:r>
                        <a:rPr lang="uk-UA" sz="1400" spc="-15" dirty="0">
                          <a:latin typeface="Times New Roman"/>
                          <a:ea typeface="Times New Roman"/>
                          <a:cs typeface="Times New Roman"/>
                        </a:rPr>
                        <a:t> </a:t>
                      </a:r>
                      <a:r>
                        <a:rPr lang="uk-UA" sz="1400" dirty="0">
                          <a:latin typeface="Times New Roman"/>
                          <a:ea typeface="Times New Roman"/>
                          <a:cs typeface="Times New Roman"/>
                        </a:rPr>
                        <a:t>і</a:t>
                      </a:r>
                      <a:r>
                        <a:rPr lang="uk-UA" sz="1400" spc="-20" dirty="0">
                          <a:latin typeface="Times New Roman"/>
                          <a:ea typeface="Times New Roman"/>
                          <a:cs typeface="Times New Roman"/>
                        </a:rPr>
                        <a:t> </a:t>
                      </a:r>
                      <a:r>
                        <a:rPr lang="uk-UA" sz="1400" dirty="0">
                          <a:latin typeface="Times New Roman"/>
                          <a:ea typeface="Times New Roman"/>
                          <a:cs typeface="Times New Roman"/>
                        </a:rPr>
                        <a:t>його</a:t>
                      </a:r>
                      <a:r>
                        <a:rPr lang="uk-UA" sz="1400" spc="-10" dirty="0">
                          <a:latin typeface="Times New Roman"/>
                          <a:ea typeface="Times New Roman"/>
                          <a:cs typeface="Times New Roman"/>
                        </a:rPr>
                        <a:t> </a:t>
                      </a:r>
                      <a:r>
                        <a:rPr lang="uk-UA" sz="1400" dirty="0">
                          <a:latin typeface="Times New Roman"/>
                          <a:ea typeface="Times New Roman"/>
                          <a:cs typeface="Times New Roman"/>
                        </a:rPr>
                        <a:t>сурогати</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692">
                <a:tc>
                  <a:txBody>
                    <a:bodyPr/>
                    <a:lstStyle/>
                    <a:p>
                      <a:pPr marL="68580">
                        <a:lnSpc>
                          <a:spcPts val="1115"/>
                        </a:lnSpc>
                        <a:spcAft>
                          <a:spcPts val="0"/>
                        </a:spcAft>
                      </a:pPr>
                      <a:endParaRPr lang="en-US" sz="1400" dirty="0" smtClean="0">
                        <a:latin typeface="Times New Roman"/>
                        <a:ea typeface="Times New Roman"/>
                        <a:cs typeface="Times New Roman"/>
                      </a:endParaRPr>
                    </a:p>
                    <a:p>
                      <a:pPr marL="68580">
                        <a:lnSpc>
                          <a:spcPts val="1115"/>
                        </a:lnSpc>
                        <a:spcAft>
                          <a:spcPts val="0"/>
                        </a:spcAft>
                      </a:pPr>
                      <a:r>
                        <a:rPr lang="uk-UA" sz="1400" dirty="0" smtClean="0">
                          <a:latin typeface="Times New Roman"/>
                          <a:ea typeface="Times New Roman"/>
                          <a:cs typeface="Times New Roman"/>
                        </a:rPr>
                        <a:t>Психотропна</a:t>
                      </a:r>
                      <a:r>
                        <a:rPr lang="uk-UA" sz="1400" spc="25" dirty="0" smtClean="0">
                          <a:latin typeface="Times New Roman"/>
                          <a:ea typeface="Times New Roman"/>
                          <a:cs typeface="Times New Roman"/>
                        </a:rPr>
                        <a:t> </a:t>
                      </a:r>
                      <a:r>
                        <a:rPr lang="uk-UA" sz="1400" dirty="0">
                          <a:latin typeface="Times New Roman"/>
                          <a:ea typeface="Times New Roman"/>
                          <a:cs typeface="Times New Roman"/>
                        </a:rPr>
                        <a:t>(порушення</a:t>
                      </a:r>
                      <a:r>
                        <a:rPr lang="uk-UA" sz="1400" spc="20" dirty="0">
                          <a:latin typeface="Times New Roman"/>
                          <a:ea typeface="Times New Roman"/>
                          <a:cs typeface="Times New Roman"/>
                        </a:rPr>
                        <a:t> </a:t>
                      </a:r>
                      <a:r>
                        <a:rPr lang="uk-UA" sz="1400" dirty="0">
                          <a:latin typeface="Times New Roman"/>
                          <a:ea typeface="Times New Roman"/>
                          <a:cs typeface="Times New Roman"/>
                        </a:rPr>
                        <a:t>психічної</a:t>
                      </a:r>
                      <a:r>
                        <a:rPr lang="uk-UA" sz="1400" spc="25" dirty="0">
                          <a:latin typeface="Times New Roman"/>
                          <a:ea typeface="Times New Roman"/>
                          <a:cs typeface="Times New Roman"/>
                        </a:rPr>
                        <a:t> </a:t>
                      </a:r>
                      <a:r>
                        <a:rPr lang="uk-UA" sz="1400" dirty="0">
                          <a:latin typeface="Times New Roman"/>
                          <a:ea typeface="Times New Roman"/>
                          <a:cs typeface="Times New Roman"/>
                        </a:rPr>
                        <a:t>активності</a:t>
                      </a:r>
                      <a:r>
                        <a:rPr lang="uk-UA" sz="1400" spc="40" dirty="0">
                          <a:latin typeface="Times New Roman"/>
                          <a:ea typeface="Times New Roman"/>
                          <a:cs typeface="Times New Roman"/>
                        </a:rPr>
                        <a:t> </a:t>
                      </a:r>
                      <a:r>
                        <a:rPr lang="uk-UA" sz="1400" dirty="0">
                          <a:latin typeface="Times New Roman"/>
                          <a:ea typeface="Times New Roman"/>
                          <a:cs typeface="Times New Roman"/>
                        </a:rPr>
                        <a:t>-</a:t>
                      </a:r>
                      <a:endParaRPr lang="ru-RU" sz="1400" dirty="0">
                        <a:latin typeface="Times New Roman"/>
                        <a:ea typeface="Times New Roman"/>
                        <a:cs typeface="Times New Roman"/>
                      </a:endParaRPr>
                    </a:p>
                    <a:p>
                      <a:pPr marL="68580">
                        <a:lnSpc>
                          <a:spcPts val="1085"/>
                        </a:lnSpc>
                        <a:spcAft>
                          <a:spcPts val="0"/>
                        </a:spcAft>
                      </a:pPr>
                      <a:r>
                        <a:rPr lang="uk-UA" sz="1400" dirty="0">
                          <a:latin typeface="Times New Roman"/>
                          <a:ea typeface="Times New Roman"/>
                          <a:cs typeface="Times New Roman"/>
                        </a:rPr>
                        <a:t>свідомості)</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15"/>
                        </a:lnSpc>
                        <a:spcAft>
                          <a:spcPts val="0"/>
                        </a:spcAft>
                      </a:pPr>
                      <a:endParaRPr lang="en-US" sz="1400" dirty="0" smtClean="0">
                        <a:latin typeface="Times New Roman"/>
                        <a:ea typeface="Times New Roman"/>
                        <a:cs typeface="Times New Roman"/>
                      </a:endParaRPr>
                    </a:p>
                    <a:p>
                      <a:pPr marL="68580">
                        <a:lnSpc>
                          <a:spcPts val="1115"/>
                        </a:lnSpc>
                        <a:spcAft>
                          <a:spcPts val="0"/>
                        </a:spcAft>
                      </a:pPr>
                      <a:r>
                        <a:rPr lang="uk-UA" sz="1400" dirty="0" smtClean="0">
                          <a:latin typeface="Times New Roman"/>
                          <a:ea typeface="Times New Roman"/>
                          <a:cs typeface="Times New Roman"/>
                        </a:rPr>
                        <a:t>Наркотики</a:t>
                      </a:r>
                      <a:r>
                        <a:rPr lang="uk-UA" sz="1400" spc="-20" dirty="0" smtClean="0">
                          <a:latin typeface="Times New Roman"/>
                          <a:ea typeface="Times New Roman"/>
                          <a:cs typeface="Times New Roman"/>
                        </a:rPr>
                        <a:t> </a:t>
                      </a:r>
                      <a:r>
                        <a:rPr lang="uk-UA" sz="1400" dirty="0">
                          <a:latin typeface="Times New Roman"/>
                          <a:ea typeface="Times New Roman"/>
                          <a:cs typeface="Times New Roman"/>
                        </a:rPr>
                        <a:t>(кокаїн,</a:t>
                      </a:r>
                      <a:r>
                        <a:rPr lang="uk-UA" sz="1400" spc="-10" dirty="0">
                          <a:latin typeface="Times New Roman"/>
                          <a:ea typeface="Times New Roman"/>
                          <a:cs typeface="Times New Roman"/>
                        </a:rPr>
                        <a:t> </a:t>
                      </a:r>
                      <a:r>
                        <a:rPr lang="uk-UA" sz="1400" dirty="0">
                          <a:latin typeface="Times New Roman"/>
                          <a:ea typeface="Times New Roman"/>
                          <a:cs typeface="Times New Roman"/>
                        </a:rPr>
                        <a:t>опій),</a:t>
                      </a:r>
                      <a:r>
                        <a:rPr lang="uk-UA" sz="1400" spc="-15" dirty="0">
                          <a:latin typeface="Times New Roman"/>
                          <a:ea typeface="Times New Roman"/>
                          <a:cs typeface="Times New Roman"/>
                        </a:rPr>
                        <a:t> </a:t>
                      </a:r>
                      <a:r>
                        <a:rPr lang="uk-UA" sz="1400" dirty="0">
                          <a:latin typeface="Times New Roman"/>
                          <a:ea typeface="Times New Roman"/>
                          <a:cs typeface="Times New Roman"/>
                        </a:rPr>
                        <a:t>атропін</a:t>
                      </a:r>
                      <a:r>
                        <a:rPr lang="uk-UA" sz="1400" spc="-15" dirty="0">
                          <a:latin typeface="Times New Roman"/>
                          <a:ea typeface="Times New Roman"/>
                          <a:cs typeface="Times New Roman"/>
                        </a:rPr>
                        <a:t> </a:t>
                      </a:r>
                      <a:r>
                        <a:rPr lang="uk-UA" sz="1400" dirty="0">
                          <a:latin typeface="Times New Roman"/>
                          <a:ea typeface="Times New Roman"/>
                          <a:cs typeface="Times New Roman"/>
                        </a:rPr>
                        <a:t>і</a:t>
                      </a:r>
                      <a:r>
                        <a:rPr lang="uk-UA" sz="1400" spc="-15" dirty="0">
                          <a:latin typeface="Times New Roman"/>
                          <a:ea typeface="Times New Roman"/>
                          <a:cs typeface="Times New Roman"/>
                        </a:rPr>
                        <a:t> </a:t>
                      </a:r>
                      <a:r>
                        <a:rPr lang="uk-UA" sz="1400" dirty="0">
                          <a:latin typeface="Times New Roman"/>
                          <a:ea typeface="Times New Roman"/>
                          <a:cs typeface="Times New Roman"/>
                        </a:rPr>
                        <a:t>ін.</a:t>
                      </a:r>
                      <a:endParaRPr lang="ru-RU" sz="14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3167</Words>
  <Application>Microsoft Office PowerPoint</Application>
  <PresentationFormat>Экран (4:3)</PresentationFormat>
  <Paragraphs>306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  Лекція 1.  ТОКСИКОЛОГІЯ ТА ЇЇ ЗАДАЧІ </vt:lpstr>
      <vt:lpstr>ІСТОРІЯ РОЗВИТКУ ТОКСИКОЛОГІЇ ЯК НАУКИ </vt:lpstr>
      <vt:lpstr>Слайд 3</vt:lpstr>
      <vt:lpstr>Слайд 4</vt:lpstr>
      <vt:lpstr>   Основні напрямки і розділи токсикології  </vt:lpstr>
      <vt:lpstr>Слайд 6</vt:lpstr>
      <vt:lpstr> Класифікація отруйних речовин  </vt:lpstr>
      <vt:lpstr>Слайд 8</vt:lpstr>
      <vt:lpstr>Слайд 9</vt:lpstr>
      <vt:lpstr>Класифікація ОР за вибірковим впливом (селективною дією отрут на окремі органи або системи організму, табл. 2) дає додаткову інформацію та деталізує токсикологічну класифікацію. Слід мати на увазі, що вибіркова дія отрути не вичерпує всього різноманіття клінічних проявів даної інтоксикації, а лише вказує на безпосередню небезпеку, яка загрожує певному органу або системі організму як основному місцю токсичного враження.</vt:lpstr>
      <vt:lpstr>Слайд 11</vt:lpstr>
      <vt:lpstr>Слайд 12</vt:lpstr>
      <vt:lpstr>Слайд 13</vt:lpstr>
      <vt:lpstr>Слайд 14</vt:lpstr>
      <vt:lpstr>Дякую за увагу</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  ТОКСИКОЛОГІЯ ТА ЇЇ ЗАДАЧІ</dc:title>
  <dc:creator>Руслан Аминов</dc:creator>
  <cp:lastModifiedBy>Руслан Аминов</cp:lastModifiedBy>
  <cp:revision>31</cp:revision>
  <dcterms:created xsi:type="dcterms:W3CDTF">2022-09-04T09:11:18Z</dcterms:created>
  <dcterms:modified xsi:type="dcterms:W3CDTF">2022-09-04T18:18:18Z</dcterms:modified>
</cp:coreProperties>
</file>