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7" r:id="rId2"/>
    <p:sldId id="288" r:id="rId3"/>
    <p:sldId id="284" r:id="rId4"/>
    <p:sldId id="258" r:id="rId5"/>
    <p:sldId id="259" r:id="rId6"/>
    <p:sldId id="285" r:id="rId7"/>
    <p:sldId id="261" r:id="rId8"/>
    <p:sldId id="268" r:id="rId9"/>
    <p:sldId id="286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87"/>
            <p14:sldId id="288"/>
            <p14:sldId id="284"/>
            <p14:sldId id="258"/>
            <p14:sldId id="259"/>
            <p14:sldId id="285"/>
            <p14:sldId id="261"/>
            <p14:sldId id="268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94671" autoAdjust="0"/>
  </p:normalViewPr>
  <p:slideViewPr>
    <p:cSldViewPr>
      <p:cViewPr varScale="1">
        <p:scale>
          <a:sx n="82" d="100"/>
          <a:sy n="82" d="100"/>
        </p:scale>
        <p:origin x="17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B9CB1-767F-44D8-A4E0-98C26A6873A9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5ED24-30ED-4698-82AA-B5CD1F2B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72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DB515-BBE9-4B90-A2EE-3CD09BF93E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9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«»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556792"/>
            <a:ext cx="4762500" cy="472970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Знайомимось))))</a:t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uk-UA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uk-UA" b="1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uk-UA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uk-UA" b="1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uk-UA" b="1" dirty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uk-UA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uk-UA" dirty="0" smtClean="0"/>
              <a:t/>
            </a:r>
            <a:br>
              <a:rPr lang="uk-UA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1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332656"/>
            <a:ext cx="8280920" cy="55092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uk-UA" sz="4400" b="1" dirty="0" smtClean="0">
              <a:solidFill>
                <a:srgbClr val="002060"/>
              </a:solidFill>
            </a:endParaRPr>
          </a:p>
          <a:p>
            <a:pPr algn="ctr"/>
            <a:r>
              <a:rPr lang="uk-UA" sz="4400" b="1" dirty="0" smtClean="0">
                <a:solidFill>
                  <a:srgbClr val="002060"/>
                </a:solidFill>
              </a:rPr>
              <a:t>БОЛОКАН</a:t>
            </a:r>
          </a:p>
          <a:p>
            <a:pPr algn="ctr"/>
            <a:r>
              <a:rPr lang="uk-UA" sz="4400" b="1" dirty="0" smtClean="0">
                <a:solidFill>
                  <a:srgbClr val="002060"/>
                </a:solidFill>
              </a:rPr>
              <a:t> ІННА ВІКТОРІВНА</a:t>
            </a:r>
          </a:p>
          <a:p>
            <a:pPr algn="ctr"/>
            <a:endParaRPr lang="uk-UA" sz="4400" dirty="0" smtClean="0">
              <a:solidFill>
                <a:srgbClr val="002060"/>
              </a:solidFill>
            </a:endParaRPr>
          </a:p>
          <a:p>
            <a:pPr algn="ctr"/>
            <a:endParaRPr lang="uk-UA" sz="4400" dirty="0">
              <a:solidFill>
                <a:srgbClr val="002060"/>
              </a:solidFill>
            </a:endParaRPr>
          </a:p>
          <a:p>
            <a:pPr algn="ctr"/>
            <a:r>
              <a:rPr lang="uk-UA" sz="4400" dirty="0" smtClean="0">
                <a:solidFill>
                  <a:srgbClr val="002060"/>
                </a:solidFill>
              </a:rPr>
              <a:t>доктор юридичних наук, доцент,</a:t>
            </a:r>
          </a:p>
          <a:p>
            <a:pPr algn="ctr"/>
            <a:r>
              <a:rPr lang="uk-UA" sz="4400" dirty="0" smtClean="0">
                <a:solidFill>
                  <a:srgbClr val="002060"/>
                </a:solidFill>
              </a:rPr>
              <a:t>професор кафедри цивільного права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0743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Цивільне </a:t>
            </a:r>
            <a:r>
              <a:rPr lang="uk-UA" dirty="0" smtClean="0">
                <a:solidFill>
                  <a:srgbClr val="FF0000"/>
                </a:solidFill>
              </a:rPr>
              <a:t>право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(</a:t>
            </a:r>
            <a:r>
              <a:rPr lang="uk-UA" dirty="0" smtClean="0">
                <a:solidFill>
                  <a:srgbClr val="FF0000"/>
                </a:solidFill>
              </a:rPr>
              <a:t>Особлива частина)</a:t>
            </a:r>
            <a:r>
              <a:rPr lang="uk-UA" dirty="0">
                <a:solidFill>
                  <a:srgbClr val="FF0000"/>
                </a:solidFill>
              </a:rPr>
              <a:t/>
            </a:r>
            <a:br>
              <a:rPr lang="uk-UA" dirty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як навчальний курс у ЗНУ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sz="3100" dirty="0">
                <a:latin typeface="+mn-lt"/>
                <a:ea typeface="+mn-ea"/>
                <a:cs typeface="+mn-cs"/>
              </a:rPr>
              <a:t>(5 та 6 семестри)</a:t>
            </a:r>
            <a:endParaRPr lang="ru-RU" sz="31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4038600" cy="305720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uk-UA" dirty="0" smtClean="0">
                <a:solidFill>
                  <a:srgbClr val="FF0000"/>
                </a:solidFill>
              </a:rPr>
              <a:t>Зобов’язальне право</a:t>
            </a:r>
          </a:p>
          <a:p>
            <a:pPr marL="0" indent="0">
              <a:buNone/>
            </a:pPr>
            <a:r>
              <a:rPr lang="uk-UA" dirty="0" smtClean="0"/>
              <a:t>(5-й семестр – договірне право; 6-й семестр – недоговірне право)</a:t>
            </a: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2) </a:t>
            </a:r>
            <a:r>
              <a:rPr lang="uk-UA" dirty="0" smtClean="0">
                <a:solidFill>
                  <a:srgbClr val="FF0000"/>
                </a:solidFill>
              </a:rPr>
              <a:t>Спадкове право </a:t>
            </a:r>
            <a:r>
              <a:rPr lang="uk-UA" dirty="0" smtClean="0"/>
              <a:t>(6-й семестр)</a:t>
            </a:r>
            <a:endParaRPr lang="uk-UA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3068960"/>
            <a:ext cx="4038600" cy="30572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3) </a:t>
            </a:r>
            <a:r>
              <a:rPr lang="uk-UA" b="1" dirty="0" smtClean="0">
                <a:solidFill>
                  <a:srgbClr val="FF0000"/>
                </a:solidFill>
              </a:rPr>
              <a:t>Сімейне право </a:t>
            </a:r>
            <a:r>
              <a:rPr lang="uk-UA" dirty="0" smtClean="0"/>
              <a:t>(6-й семестр)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459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Зобов’язальне право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038600" cy="44973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Договірні зобов’язання: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 smtClean="0"/>
              <a:t>‒ договір купівлі-продажу та його різновиди;</a:t>
            </a:r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підрядні договори;</a:t>
            </a:r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договори про надання послуг;</a:t>
            </a:r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інші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ctr">
              <a:buNone/>
            </a:pPr>
            <a:endParaRPr lang="uk-UA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4973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Недоговірні зобов’язання:</a:t>
            </a:r>
          </a:p>
          <a:p>
            <a:pPr marL="0" indent="0" algn="just">
              <a:buNone/>
            </a:pPr>
            <a:endParaRPr lang="uk-UA" b="1" dirty="0"/>
          </a:p>
          <a:p>
            <a:pPr marL="0" indent="0" algn="just">
              <a:buNone/>
            </a:pPr>
            <a:r>
              <a:rPr lang="uk-UA" dirty="0"/>
              <a:t>‒ </a:t>
            </a:r>
            <a:r>
              <a:rPr lang="uk-UA" dirty="0" smtClean="0"/>
              <a:t>відшкодування шкоди;</a:t>
            </a:r>
          </a:p>
          <a:p>
            <a:pPr marL="0" indent="0" algn="just">
              <a:buNone/>
            </a:pPr>
            <a:r>
              <a:rPr lang="uk-UA" dirty="0"/>
              <a:t>‒ зобов’язання </a:t>
            </a:r>
            <a:r>
              <a:rPr lang="uk-UA" dirty="0" smtClean="0"/>
              <a:t>із публічної обіцянки винагороди;</a:t>
            </a:r>
          </a:p>
          <a:p>
            <a:pPr marL="0" indent="0" algn="just">
              <a:buNone/>
            </a:pPr>
            <a:r>
              <a:rPr lang="uk-UA" dirty="0" smtClean="0"/>
              <a:t>‒ вчинення дій в майнових інтересах іншої особи;</a:t>
            </a:r>
          </a:p>
          <a:p>
            <a:pPr marL="0" indent="0" algn="just">
              <a:buNone/>
            </a:pPr>
            <a:r>
              <a:rPr lang="uk-UA" dirty="0" smtClean="0"/>
              <a:t>‒ інші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5879"/>
            <a:ext cx="6205537" cy="34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Договірне право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Теорія</a:t>
            </a:r>
          </a:p>
          <a:p>
            <a:pPr marL="0" indent="0" algn="just">
              <a:buNone/>
            </a:pPr>
            <a:r>
              <a:rPr lang="uk-UA" sz="1800" dirty="0" smtClean="0"/>
              <a:t>‒ вивчаємо загальні положення про договори (що це таке, предмет, сторони, суттєві та інші умови, порядок укладання, зміна, припинення, відповідальність у разі невиконання або порушення умов);</a:t>
            </a:r>
          </a:p>
          <a:p>
            <a:pPr marL="0" indent="0" algn="just">
              <a:buNone/>
            </a:pPr>
            <a:r>
              <a:rPr lang="uk-UA" sz="1800" dirty="0"/>
              <a:t>‒ вивчаємо </a:t>
            </a:r>
            <a:r>
              <a:rPr lang="uk-UA" sz="1800" dirty="0" smtClean="0"/>
              <a:t>всі договори, які врегульовано у ЦК України;</a:t>
            </a:r>
          </a:p>
          <a:p>
            <a:pPr marL="0" indent="0" algn="just">
              <a:buNone/>
            </a:pPr>
            <a:r>
              <a:rPr lang="uk-UA" sz="1800" dirty="0"/>
              <a:t>‒ вивчаємо всі </a:t>
            </a:r>
            <a:r>
              <a:rPr lang="uk-UA" sz="1800" dirty="0" smtClean="0"/>
              <a:t>цивільно-правові договори</a:t>
            </a:r>
            <a:r>
              <a:rPr lang="uk-UA" sz="1800" dirty="0"/>
              <a:t>, які </a:t>
            </a:r>
            <a:r>
              <a:rPr lang="uk-UA" sz="1800" dirty="0" smtClean="0"/>
              <a:t>закріплено у спеціальних законодавчих актах;</a:t>
            </a:r>
          </a:p>
          <a:p>
            <a:pPr marL="0" indent="0" algn="just">
              <a:buNone/>
            </a:pPr>
            <a:r>
              <a:rPr lang="uk-UA" sz="1800" dirty="0" smtClean="0"/>
              <a:t>‒ перевіряємо знання у тестовій формі, з використанням досвіду проведених єдиних вступних фахових випробувань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Практика</a:t>
            </a:r>
          </a:p>
          <a:p>
            <a:pPr marL="0" indent="0" algn="just">
              <a:buNone/>
            </a:pPr>
            <a:r>
              <a:rPr lang="uk-UA" sz="1800" dirty="0" smtClean="0"/>
              <a:t>‒ вчимось складати конкретні договори;</a:t>
            </a:r>
          </a:p>
          <a:p>
            <a:pPr marL="0" indent="0" algn="just">
              <a:buNone/>
            </a:pPr>
            <a:r>
              <a:rPr lang="uk-UA" sz="1800" dirty="0" smtClean="0"/>
              <a:t>‒ </a:t>
            </a:r>
            <a:r>
              <a:rPr lang="uk-UA" sz="1800" dirty="0"/>
              <a:t>вчимось </a:t>
            </a:r>
            <a:r>
              <a:rPr lang="uk-UA" sz="1800" dirty="0" smtClean="0"/>
              <a:t>аналізувати зміст конкретних договорів, виявляти недоліки їх змісту та оформлення;</a:t>
            </a:r>
          </a:p>
          <a:p>
            <a:pPr marL="0" indent="0" algn="just">
              <a:buNone/>
            </a:pPr>
            <a:r>
              <a:rPr lang="uk-UA" sz="1800" dirty="0" smtClean="0"/>
              <a:t>‒ вчимось захищати права та інтереси кожної із сторін договору;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 smtClean="0"/>
              <a:t>аналізуємо судову практику вирішення спорів, що виникають через  невиконання або неналежне виконання сторонами  умов договору;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 smtClean="0"/>
              <a:t>вирішуємо практичні життєві ситуації, в яких мають місце договірні відносини</a:t>
            </a:r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Недоговірні зобов’язання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Теорія</a:t>
            </a:r>
          </a:p>
          <a:p>
            <a:pPr marL="0" indent="0" algn="just">
              <a:buNone/>
            </a:pPr>
            <a:r>
              <a:rPr lang="uk-UA" sz="1800" dirty="0" smtClean="0"/>
              <a:t>‒ вивчаємо загальні положення про недоговірні зобов’язання, які виникають не у тих ситуаціях, коли сторони вирішили стати учасниками відносин, про зміст яких домовляються, а у випадках, коли цивільно-правові відносини виникають в силу того, що це просто передбачено у законі, зокрема у ЦК України;</a:t>
            </a:r>
          </a:p>
          <a:p>
            <a:pPr marL="0" indent="0" algn="just">
              <a:buNone/>
            </a:pPr>
            <a:r>
              <a:rPr lang="uk-UA" sz="1800" dirty="0" smtClean="0"/>
              <a:t>‒ </a:t>
            </a:r>
            <a:r>
              <a:rPr lang="uk-UA" sz="1800" dirty="0"/>
              <a:t>вивчаємо </a:t>
            </a:r>
            <a:r>
              <a:rPr lang="uk-UA" sz="1800" dirty="0" smtClean="0"/>
              <a:t>всі недоговірні зобов’язання, які врегульовано у ЦК України;</a:t>
            </a:r>
          </a:p>
          <a:p>
            <a:pPr marL="0" indent="0" algn="just">
              <a:buNone/>
            </a:pPr>
            <a:r>
              <a:rPr lang="uk-UA" sz="1800" dirty="0"/>
              <a:t>‒ вивчаємо всі </a:t>
            </a:r>
            <a:r>
              <a:rPr lang="uk-UA" sz="1800" dirty="0" smtClean="0"/>
              <a:t>можливі недоговірні зобов’язання, які не врегульовані у ЦК України, натомість можуть мати місце у реальному житті;</a:t>
            </a:r>
          </a:p>
          <a:p>
            <a:pPr marL="0" indent="0" algn="just">
              <a:buNone/>
            </a:pPr>
            <a:r>
              <a:rPr lang="uk-UA" sz="1800" dirty="0" smtClean="0"/>
              <a:t>‒ перевіряємо знання у тестовій формі, з використанням досвіду проведених єдиних вступних фахових випробувань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53012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rgbClr val="FF0000"/>
                </a:solidFill>
              </a:rPr>
              <a:t>Практика</a:t>
            </a:r>
          </a:p>
          <a:p>
            <a:pPr marL="0" indent="0" algn="just">
              <a:buNone/>
            </a:pPr>
            <a:r>
              <a:rPr lang="uk-UA" sz="1800" dirty="0" smtClean="0"/>
              <a:t>‒ вчимось розрізняти договірні та недоговірні зобов’язання, аналізувати зміст зобов’язань та визначати, до якого різновиду недоговірних зобов’язань належить конкретна ситуація;</a:t>
            </a:r>
          </a:p>
          <a:p>
            <a:pPr marL="0" indent="0" algn="just">
              <a:buNone/>
            </a:pPr>
            <a:r>
              <a:rPr lang="uk-UA" sz="1800" dirty="0" smtClean="0"/>
              <a:t>‒ вчимось захищати права та інтереси кожного із учасників недоговірних зобов’язань;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 smtClean="0"/>
              <a:t>аналізуємо судову практику вирішення спорів, які виникають із недоговірних цивільно-правових зобов’язань;</a:t>
            </a:r>
          </a:p>
          <a:p>
            <a:pPr marL="0" indent="0" algn="just">
              <a:buNone/>
            </a:pPr>
            <a:r>
              <a:rPr lang="uk-UA" sz="1800" dirty="0"/>
              <a:t>‒ </a:t>
            </a:r>
            <a:r>
              <a:rPr lang="uk-UA" sz="1800" dirty="0" smtClean="0"/>
              <a:t>вирішуємо практичні життєві ситуації, в яких мають місце недоговірні зобов’язальні відносини</a:t>
            </a:r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6631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</a:rPr>
              <a:t>Спадкове право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Теорія</a:t>
            </a:r>
          </a:p>
          <a:p>
            <a:pPr marL="0" indent="0" algn="ctr">
              <a:buNone/>
            </a:pPr>
            <a:r>
              <a:rPr lang="uk-UA" dirty="0" smtClean="0"/>
              <a:t>вивчаємо:</a:t>
            </a:r>
            <a:endParaRPr lang="uk-UA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uk-UA" dirty="0" smtClean="0"/>
              <a:t>‒ основні терміни спадкового права;</a:t>
            </a:r>
          </a:p>
          <a:p>
            <a:pPr marL="0" indent="0" algn="just">
              <a:buNone/>
            </a:pPr>
            <a:r>
              <a:rPr lang="uk-UA" dirty="0" smtClean="0"/>
              <a:t>‒ особливості та переваги спадкування за законом, за заповітом;</a:t>
            </a:r>
          </a:p>
          <a:p>
            <a:pPr marL="0" indent="0" algn="just">
              <a:buNone/>
            </a:pPr>
            <a:r>
              <a:rPr lang="uk-UA" dirty="0" smtClean="0"/>
              <a:t>‒ </a:t>
            </a:r>
            <a:r>
              <a:rPr lang="uk-UA" dirty="0"/>
              <a:t>особливості укладання спадкового договору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r>
              <a:rPr lang="uk-UA" dirty="0" smtClean="0"/>
              <a:t>‒ судову практику вирішення спорів, що виникають із спадкових правовідносин</a:t>
            </a:r>
            <a:endParaRPr lang="uk-UA" dirty="0"/>
          </a:p>
          <a:p>
            <a:pPr marL="0" indent="0" algn="just">
              <a:buNone/>
            </a:pPr>
            <a:endParaRPr lang="uk-UA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Практика</a:t>
            </a:r>
          </a:p>
          <a:p>
            <a:pPr marL="0" indent="0" algn="ctr">
              <a:buNone/>
            </a:pPr>
            <a:r>
              <a:rPr lang="uk-UA" dirty="0" smtClean="0"/>
              <a:t>вчимось:</a:t>
            </a:r>
          </a:p>
          <a:p>
            <a:pPr marL="0" indent="0" algn="just">
              <a:buNone/>
            </a:pPr>
            <a:r>
              <a:rPr lang="uk-UA" dirty="0" smtClean="0"/>
              <a:t>‒ складати заповіти</a:t>
            </a:r>
            <a:r>
              <a:rPr lang="uk-UA" b="1" dirty="0" smtClean="0"/>
              <a:t>;</a:t>
            </a:r>
          </a:p>
          <a:p>
            <a:pPr marL="0" indent="0" algn="just">
              <a:buNone/>
            </a:pPr>
            <a:r>
              <a:rPr lang="uk-UA" dirty="0" smtClean="0"/>
              <a:t>‒ надавати консультації з питань спадкового права;</a:t>
            </a:r>
          </a:p>
          <a:p>
            <a:pPr marL="0" indent="0" algn="just">
              <a:buNone/>
            </a:pPr>
            <a:r>
              <a:rPr lang="uk-UA" dirty="0" smtClean="0"/>
              <a:t>‒ захищати інтереси учасників спадкових відносин;</a:t>
            </a:r>
          </a:p>
          <a:p>
            <a:pPr marL="0" indent="0" algn="just">
              <a:buNone/>
            </a:pPr>
            <a:r>
              <a:rPr lang="uk-UA" dirty="0"/>
              <a:t>‒ в</a:t>
            </a:r>
            <a:r>
              <a:rPr lang="uk-UA" dirty="0" smtClean="0"/>
              <a:t>ирішувати конкретні життєві ситуації, пов’язані із спадкуванням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4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Можливості навчання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Очна форма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Лекційні заняття</a:t>
            </a:r>
          </a:p>
          <a:p>
            <a:pPr marL="0" indent="0">
              <a:buNone/>
            </a:pPr>
            <a:r>
              <a:rPr lang="uk-UA" dirty="0" smtClean="0"/>
              <a:t>2) Практичні заняття</a:t>
            </a:r>
          </a:p>
          <a:p>
            <a:pPr marL="0" indent="0">
              <a:buNone/>
            </a:pPr>
            <a:r>
              <a:rPr lang="uk-UA" dirty="0" smtClean="0"/>
              <a:t>3) Консультації</a:t>
            </a:r>
          </a:p>
          <a:p>
            <a:pPr marL="0" indent="0">
              <a:buNone/>
            </a:pPr>
            <a:r>
              <a:rPr lang="uk-UA" dirty="0" smtClean="0"/>
              <a:t>4) Проблемні групи (обговорення проблемних питань нормативного регулювання, підготовка наукових доповідей)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Дистанційна форма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1) Вирішення практичних завдань  у системі </a:t>
            </a:r>
            <a:r>
              <a:rPr lang="en-US" dirty="0" smtClean="0"/>
              <a:t>Moodle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2)</a:t>
            </a:r>
            <a:r>
              <a:rPr lang="en-US" dirty="0" smtClean="0"/>
              <a:t> </a:t>
            </a:r>
            <a:r>
              <a:rPr lang="uk-UA" dirty="0" smtClean="0"/>
              <a:t>Діалог з викладачем, надання коментарів щодо виконаних студентом завдань з аналізом наявних помилок та рекомендаціями щодо того, на які питання студенту слід звернути увагу</a:t>
            </a:r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Навчання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Лекційні заняття: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Теорія</a:t>
            </a:r>
          </a:p>
          <a:p>
            <a:pPr marL="0" indent="0">
              <a:buNone/>
            </a:pPr>
            <a:r>
              <a:rPr lang="uk-UA" dirty="0" smtClean="0"/>
              <a:t>2) Відповіді на питання студентів</a:t>
            </a:r>
          </a:p>
          <a:p>
            <a:pPr marL="0" indent="0">
              <a:buNone/>
            </a:pPr>
            <a:r>
              <a:rPr lang="uk-UA" dirty="0" smtClean="0"/>
              <a:t>3) Закріплення теоретичного матеріалу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Практичні заняття:</a:t>
            </a:r>
          </a:p>
          <a:p>
            <a:pPr marL="0" indent="0" algn="just">
              <a:buNone/>
            </a:pPr>
            <a:r>
              <a:rPr lang="uk-UA" dirty="0" smtClean="0"/>
              <a:t>1) Обговорення теоретичних аспектів</a:t>
            </a:r>
          </a:p>
          <a:p>
            <a:pPr marL="0" indent="0" algn="just">
              <a:buNone/>
            </a:pPr>
            <a:r>
              <a:rPr lang="uk-UA" dirty="0" smtClean="0"/>
              <a:t>2) Перевірка теоретичних знань</a:t>
            </a:r>
          </a:p>
          <a:p>
            <a:pPr marL="0" indent="0" algn="just">
              <a:buNone/>
            </a:pPr>
            <a:r>
              <a:rPr lang="uk-UA" dirty="0" smtClean="0"/>
              <a:t>3) Вирішення практичних життєвих ситуацій з урахуванням судової практики</a:t>
            </a:r>
          </a:p>
          <a:p>
            <a:pPr marL="0" indent="0" algn="just">
              <a:buNone/>
            </a:pPr>
            <a:r>
              <a:rPr lang="uk-UA" dirty="0" smtClean="0"/>
              <a:t>4) Тестова форма контролю</a:t>
            </a:r>
          </a:p>
          <a:p>
            <a:pPr marL="0" indent="0" algn="just">
              <a:buNone/>
            </a:pPr>
            <a:r>
              <a:rPr lang="uk-UA" dirty="0" smtClean="0"/>
              <a:t>5) Складання та аналіз цивільно-правових договорів </a:t>
            </a:r>
            <a:r>
              <a:rPr lang="uk-UA" smtClean="0"/>
              <a:t>та інших документів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1607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598</Words>
  <Application>Microsoft Office PowerPoint</Application>
  <PresentationFormat>Экран (4:3)</PresentationFormat>
  <Paragraphs>88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Знайомимось))))       </vt:lpstr>
      <vt:lpstr>Презентация PowerPoint</vt:lpstr>
      <vt:lpstr>Цивільне право (Особлива частина) як навчальний курс у ЗНУ (5 та 6 семестри)</vt:lpstr>
      <vt:lpstr>Зобов’язальне право</vt:lpstr>
      <vt:lpstr>Договірне право</vt:lpstr>
      <vt:lpstr>Недоговірні зобов’язання</vt:lpstr>
      <vt:lpstr>Спадкове право</vt:lpstr>
      <vt:lpstr>Можливості навчання</vt:lpstr>
      <vt:lpstr>Навчання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106</cp:revision>
  <cp:lastPrinted>2020-08-18T20:33:49Z</cp:lastPrinted>
  <dcterms:created xsi:type="dcterms:W3CDTF">2019-01-29T14:40:11Z</dcterms:created>
  <dcterms:modified xsi:type="dcterms:W3CDTF">2025-09-01T05:30:31Z</dcterms:modified>
</cp:coreProperties>
</file>