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51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94950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6723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4" name="Google Shape;2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15238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0" name="Google Shape;2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6173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6" name="Google Shape;24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6385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0" name="Google Shape;14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5814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7" name="Google Shape;14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3095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7" name="Google Shape;1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5113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5511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8" name="Google Shape;2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8434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4" name="Google Shape;2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5542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0" name="Google Shape;22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9073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8" name="Google Shape;2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5090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аздела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sz="3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800" b="1">
                <a:solidFill>
                  <a:schemeClr val="lt2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26" name="Google Shape;26;p2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>
                <a:alpha val="7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7" name="Google Shape;27;p2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FEDE7">
                <a:alpha val="8274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" name="Google Shape;28;p2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9" name="Google Shape;29;p2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C2AC">
                <a:alpha val="8196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2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1" name="Google Shape;31;p2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37" name="Google Shape;37;p2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2"/>
          <p:cNvSpPr txBox="1">
            <a:spLocks noGrp="1"/>
          </p:cNvSpPr>
          <p:nvPr>
            <p:ph type="sldNum" idx="12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1"/>
          <p:cNvSpPr txBox="1">
            <a:spLocks noGrp="1"/>
          </p:cNvSpPr>
          <p:nvPr>
            <p:ph type="body" idx="1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1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4" name="Google Shape;124;p11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25" name="Google Shape;125;p11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2"/>
          <p:cNvSpPr txBox="1">
            <a:spLocks noGrp="1"/>
          </p:cNvSpPr>
          <p:nvPr>
            <p:ph type="title"/>
          </p:nvPr>
        </p:nvSpPr>
        <p:spPr>
          <a:xfrm rot="5400000">
            <a:off x="4541837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2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0" name="Google Shape;130;p12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31" name="Google Shape;131;p12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3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  <p:sp>
        <p:nvSpPr>
          <p:cNvPr id="44" name="Google Shape;44;p3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4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  <p:sp>
        <p:nvSpPr>
          <p:cNvPr id="49" name="Google Shape;49;p4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 txBox="1"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sz="1800" b="1">
                <a:solidFill>
                  <a:schemeClr val="lt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dt" idx="10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4" name="Google Shape;54;p5"/>
          <p:cNvSpPr txBox="1">
            <a:spLocks noGrp="1"/>
          </p:cNvSpPr>
          <p:nvPr>
            <p:ph type="ftr" idx="11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5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6" name="Google Shape;56;p5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7" name="Google Shape;57;p5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8" name="Google Shape;58;p5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9" name="Google Shape;59;p5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>
                <a:alpha val="7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0" name="Google Shape;60;p5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FEDE7">
                <a:alpha val="8274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1" name="Google Shape;61;p5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w="5715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5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w="28575" cap="flat" cmpd="sng">
            <a:solidFill>
              <a:srgbClr val="FEC2AC">
                <a:alpha val="8196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3" name="Google Shape;63;p5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4" name="Google Shape;64;p5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5" name="Google Shape;65;p5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6" name="Google Shape;66;p5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7" name="Google Shape;67;p5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8" name="Google Shape;68;p5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9" name="Google Shape;69;p5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0" name="Google Shape;70;p5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71" name="Google Shape;71;p5"/>
          <p:cNvSpPr txBox="1">
            <a:spLocks noGrp="1"/>
          </p:cNvSpPr>
          <p:nvPr>
            <p:ph type="sldNum" idx="12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6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6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  <p:sp>
        <p:nvSpPr>
          <p:cNvPr id="77" name="Google Shape;77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6"/>
          <p:cNvSpPr txBox="1">
            <a:spLocks noGrp="1"/>
          </p:cNvSpPr>
          <p:nvPr>
            <p:ph type="body" idx="2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7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7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7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  <p:sp>
        <p:nvSpPr>
          <p:cNvPr id="84" name="Google Shape;84;p7"/>
          <p:cNvSpPr txBox="1">
            <a:spLocks noGrp="1"/>
          </p:cNvSpPr>
          <p:nvPr>
            <p:ph type="body" idx="1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7"/>
          <p:cNvSpPr txBox="1">
            <a:spLocks noGrp="1"/>
          </p:cNvSpPr>
          <p:nvPr>
            <p:ph type="body" idx="2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7"/>
          <p:cNvSpPr>
            <a:spLocks noGrp="1"/>
          </p:cNvSpPr>
          <p:nvPr>
            <p:ph type="body" idx="3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7"/>
          <p:cNvSpPr>
            <a:spLocks noGrp="1"/>
          </p:cNvSpPr>
          <p:nvPr>
            <p:ph type="body" idx="4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8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0" name="Google Shape;90;p8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91" name="Google Shape;91;p8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ъект с подписью" type="objTx">
  <p:cSld name="OBJECT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Google Shape;93;p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>
                <a:alpha val="9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4" name="Google Shape;94;p9"/>
          <p:cNvSpPr txBox="1"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Century Schoolbook"/>
              <a:buNone/>
              <a:defRPr sz="2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body" idx="1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6" name="Google Shape;96;p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7" name="Google Shape;97;p9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8" name="Google Shape;98;p9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9" name="Google Shape;99;p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0" name="Google Shape;100;p9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" name="Google Shape;101;p9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2" name="Google Shape;102;p9"/>
          <p:cNvSpPr txBox="1">
            <a:spLocks noGrp="1"/>
          </p:cNvSpPr>
          <p:nvPr>
            <p:ph type="body" idx="2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0861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marL="1371600" lvl="2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marL="1828800" lvl="3" indent="-29718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marL="2286000" lvl="4" indent="-306323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9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04" name="Google Shape;104;p9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  <p:sp>
        <p:nvSpPr>
          <p:cNvPr id="105" name="Google Shape;105;p9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7" name="Google Shape;107;p1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8" name="Google Shape;108;p10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9" name="Google Shape;109;p10"/>
          <p:cNvSpPr txBox="1"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Century Schoolbook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0"/>
          <p:cNvSpPr>
            <a:spLocks noGrp="1"/>
          </p:cNvSpPr>
          <p:nvPr>
            <p:ph type="pic" idx="2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sz="16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sz="14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sz="1400" b="0" i="0" u="none" strike="noStrike" cap="small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sz="14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 dirty="0"/>
          </a:p>
        </p:txBody>
      </p:sp>
      <p:sp>
        <p:nvSpPr>
          <p:cNvPr id="111" name="Google Shape;111;p10"/>
          <p:cNvSpPr txBox="1">
            <a:spLocks noGrp="1"/>
          </p:cNvSpPr>
          <p:nvPr>
            <p:ph type="body" idx="1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marL="914400" lvl="1" indent="-28956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marL="1371600" lvl="2" indent="-2667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marL="1828800" lvl="3" indent="-262889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marL="2286000" lvl="4" indent="-267461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97179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12" name="Google Shape;112;p10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3" name="Google Shape;113;p1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4" name="Google Shape;114;p1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5" name="Google Shape;115;p1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6" name="Google Shape;116;p1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7" name="Google Shape;117;p10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18" name="Google Shape;118;p10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  <p:sp>
        <p:nvSpPr>
          <p:cNvPr id="119" name="Google Shape;119;p10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04957"/>
            </a:gs>
            <a:gs pos="40000">
              <a:srgbClr val="6E747F"/>
            </a:gs>
            <a:gs pos="100000">
              <a:srgbClr val="C2C3C7"/>
            </a:gs>
          </a:gsLst>
          <a:lin ang="162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oogle Shape;6;p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w="38100" cap="flat" cmpd="sng">
            <a:solidFill>
              <a:srgbClr val="FEC2AC">
                <a:alpha val="9294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sz="3000" b="0" i="0" u="none" strike="noStrike" cap="small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3528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sz="24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914400" marR="0" lvl="1" indent="-335280" algn="l" rtl="0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sz="21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1371600" marR="0" lvl="2" indent="-297180" algn="l" rtl="0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1828800" marR="0" lvl="3" indent="-297180" algn="l" rtl="0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2286000" marR="0" lvl="4" indent="-297688" algn="l" rtl="0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sz="16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3200400" marR="0" lvl="6" indent="-281939" algn="l" rtl="0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sz="14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3657600" marR="0" lvl="7" indent="-3175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sz="1400" b="0" i="0" u="none" strike="noStrike" cap="small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4114800" marR="0" lvl="8" indent="-317500" algn="l" rtl="0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sz="14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endParaRPr dirty="0"/>
          </a:p>
        </p:txBody>
      </p:sp>
      <p:cxnSp>
        <p:nvCxnSpPr>
          <p:cNvPr id="11" name="Google Shape;11;p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w="57150" cap="flat" cmpd="thickThin">
            <a:solidFill>
              <a:srgbClr val="FEC2A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1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uk.wikipedia.org/wiki/%D0%9C%D0%BE%D1%80%D0%B0%D0%BB%D1%8C" TargetMode="External"/><Relationship Id="rId4" Type="http://schemas.openxmlformats.org/officeDocument/2006/relationships/hyperlink" Target="http://uk.wikipedia.org/wiki/%D0%9D%D0%B0%D1%83%D0%BA%D0%B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3"/>
          <p:cNvSpPr txBox="1">
            <a:spLocks noGrp="1"/>
          </p:cNvSpPr>
          <p:nvPr>
            <p:ph type="title"/>
          </p:nvPr>
        </p:nvSpPr>
        <p:spPr>
          <a:xfrm>
            <a:off x="2143108" y="714356"/>
            <a:ext cx="6172200" cy="1234438"/>
          </a:xfrm>
          <a:prstGeom prst="rect">
            <a:avLst/>
          </a:prstGeom>
          <a:gradFill>
            <a:gsLst>
              <a:gs pos="0">
                <a:srgbClr val="FFD4BE"/>
              </a:gs>
              <a:gs pos="72000">
                <a:srgbClr val="FF9350"/>
              </a:gs>
              <a:gs pos="100000">
                <a:srgbClr val="FF8329"/>
              </a:gs>
            </a:gsLst>
            <a:lin ang="5400000" scaled="0"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entury Schoolbook"/>
              <a:buNone/>
            </a:pPr>
            <a:r>
              <a:rPr lang="ru-RU" sz="5400" i="1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Ділова</a:t>
            </a:r>
            <a:r>
              <a:rPr lang="ru-RU" sz="5400" i="1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5400" i="1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етика</a:t>
            </a:r>
            <a:endParaRPr sz="5400" i="1" dirty="0"/>
          </a:p>
        </p:txBody>
      </p:sp>
      <p:sp>
        <p:nvSpPr>
          <p:cNvPr id="137" name="Google Shape;137;p13"/>
          <p:cNvSpPr txBox="1"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endParaRPr dirty="0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2"/>
          <p:cNvSpPr txBox="1">
            <a:spLocks noGrp="1"/>
          </p:cNvSpPr>
          <p:nvPr>
            <p:ph type="title"/>
          </p:nvPr>
        </p:nvSpPr>
        <p:spPr>
          <a:xfrm>
            <a:off x="1249680" y="285728"/>
            <a:ext cx="6922752" cy="104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Century Schoolbook"/>
              <a:buNone/>
            </a:pP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>
                <a:solidFill>
                  <a:srgbClr val="C00000"/>
                </a:solidFill>
              </a:rPr>
              <a:t>По </a:t>
            </a:r>
            <a:r>
              <a:rPr lang="ru-RU" sz="2700" dirty="0">
                <a:solidFill>
                  <a:srgbClr val="C00000"/>
                </a:solidFill>
              </a:rPr>
              <a:t>засобах</a:t>
            </a:r>
            <a:r>
              <a:rPr lang="ru-RU" sz="2700" dirty="0">
                <a:solidFill>
                  <a:srgbClr val="C00000"/>
                </a:solidFill>
              </a:rPr>
              <a:t> </a:t>
            </a:r>
            <a:r>
              <a:rPr lang="ru-RU" sz="2700" dirty="0">
                <a:solidFill>
                  <a:srgbClr val="C00000"/>
                </a:solidFill>
              </a:rPr>
              <a:t>спілкування</a:t>
            </a:r>
            <a:r>
              <a:rPr lang="ru-RU" sz="2700" dirty="0">
                <a:solidFill>
                  <a:srgbClr val="C00000"/>
                </a:solidFill>
              </a:rPr>
              <a:t> </a:t>
            </a:r>
            <a:r>
              <a:rPr lang="ru-RU" sz="2700" dirty="0">
                <a:solidFill>
                  <a:srgbClr val="C00000"/>
                </a:solidFill>
              </a:rPr>
              <a:t>можливо</a:t>
            </a:r>
            <a:r>
              <a:rPr lang="ru-RU" sz="2700" dirty="0">
                <a:solidFill>
                  <a:srgbClr val="C00000"/>
                </a:solidFill>
              </a:rPr>
              <a:t> </a:t>
            </a:r>
            <a:r>
              <a:rPr lang="ru-RU" sz="2700" dirty="0">
                <a:solidFill>
                  <a:srgbClr val="C00000"/>
                </a:solidFill>
              </a:rPr>
              <a:t>розподіл</a:t>
            </a:r>
            <a:r>
              <a:rPr lang="ru-RU" sz="2700" dirty="0">
                <a:solidFill>
                  <a:srgbClr val="C00000"/>
                </a:solidFill>
              </a:rPr>
              <a:t> на </a:t>
            </a:r>
            <a:r>
              <a:rPr lang="ru-RU" sz="2700" dirty="0">
                <a:solidFill>
                  <a:srgbClr val="C00000"/>
                </a:solidFill>
              </a:rPr>
              <a:t>такі</a:t>
            </a:r>
            <a:r>
              <a:rPr lang="ru-RU" sz="2700" dirty="0">
                <a:solidFill>
                  <a:srgbClr val="C00000"/>
                </a:solidFill>
              </a:rPr>
              <a:t> </a:t>
            </a:r>
            <a:r>
              <a:rPr lang="ru-RU" sz="2700" dirty="0">
                <a:solidFill>
                  <a:srgbClr val="C00000"/>
                </a:solidFill>
              </a:rPr>
              <a:t>чотири</a:t>
            </a:r>
            <a:r>
              <a:rPr lang="ru-RU" sz="2700" dirty="0">
                <a:solidFill>
                  <a:srgbClr val="C00000"/>
                </a:solidFill>
              </a:rPr>
              <a:t> </a:t>
            </a:r>
            <a:r>
              <a:rPr lang="ru-RU" sz="2700" dirty="0">
                <a:solidFill>
                  <a:srgbClr val="C00000"/>
                </a:solidFill>
              </a:rPr>
              <a:t>види</a:t>
            </a:r>
            <a:r>
              <a:rPr lang="ru-RU" sz="2700" dirty="0">
                <a:solidFill>
                  <a:srgbClr val="C00000"/>
                </a:solidFill>
              </a:rPr>
              <a:t>:</a:t>
            </a:r>
            <a:endParaRPr sz="2700" dirty="0">
              <a:solidFill>
                <a:srgbClr val="C00000"/>
              </a:solidFill>
            </a:endParaRPr>
          </a:p>
        </p:txBody>
      </p:sp>
      <p:sp>
        <p:nvSpPr>
          <p:cNvPr id="237" name="Google Shape;237;p22"/>
          <p:cNvSpPr/>
          <p:nvPr/>
        </p:nvSpPr>
        <p:spPr>
          <a:xfrm>
            <a:off x="533400" y="1785926"/>
            <a:ext cx="8244840" cy="485778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just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Schoolbook"/>
              <a:buChar char="•"/>
            </a:pP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БЕЗПОСЕРЕДНЄ</a:t>
            </a: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здійснюване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за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допомогою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природних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органів,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даних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живій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істоті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: руки, голова,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тулуб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голосові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зв'язування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і т.д.; </a:t>
            </a:r>
            <a:endParaRPr sz="2400" b="1" i="0" u="none" strike="noStrike" cap="none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114300" marR="0" lvl="1" indent="-114300" algn="just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Schoolbook"/>
              <a:buChar char="•"/>
            </a:pP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ОПОСЕРЕДКОВАНЕ</a:t>
            </a: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-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пов'язана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з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використанням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спеціальних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засобів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і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знарядь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; </a:t>
            </a:r>
            <a:endParaRPr sz="2400" b="1" i="0" u="none" strike="noStrike" cap="none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114300" marR="0" lvl="1" indent="-114300" algn="just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Schoolbook"/>
              <a:buChar char="•"/>
            </a:pP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ПРЯМЕ</a:t>
            </a: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припускає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особисті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контакти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і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безпосереднє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сприйняття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один одним людей, у самому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акті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спілкування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; </a:t>
            </a:r>
            <a:endParaRPr sz="2400" b="1" i="0" u="none" strike="noStrike" cap="none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114300" marR="0" lvl="1" indent="-114300" algn="just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Schoolbook"/>
              <a:buChar char="•"/>
            </a:pP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НЕПРЯМЕ</a:t>
            </a: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- </a:t>
            </a: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здійснюється</a:t>
            </a: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через </a:t>
            </a: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посередників</a:t>
            </a: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</a:t>
            </a: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якими</a:t>
            </a:r>
            <a:r>
              <a:rPr lang="ru-RU" sz="24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можуть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виступати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інші</a:t>
            </a: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люди. </a:t>
            </a:r>
            <a:endParaRPr sz="2400" b="1" i="0" u="none" strike="noStrike" cap="none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3"/>
          <p:cNvSpPr txBox="1">
            <a:spLocks noGrp="1"/>
          </p:cNvSpPr>
          <p:nvPr>
            <p:ph type="title"/>
          </p:nvPr>
        </p:nvSpPr>
        <p:spPr>
          <a:xfrm>
            <a:off x="2000232" y="785794"/>
            <a:ext cx="6172200" cy="128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 Black"/>
              <a:buNone/>
            </a:pPr>
            <a:r>
              <a:rPr lang="ru-RU" sz="4000" i="1" u="sng" dirty="0">
                <a:latin typeface="Arial Black"/>
                <a:ea typeface="Arial Black"/>
                <a:cs typeface="Arial Black"/>
                <a:sym typeface="Arial Black"/>
              </a:rPr>
              <a:t>Головне </a:t>
            </a:r>
            <a:r>
              <a:rPr lang="ru-RU" sz="4000" i="1" u="sng" dirty="0">
                <a:latin typeface="Arial Black"/>
                <a:ea typeface="Arial Black"/>
                <a:cs typeface="Arial Black"/>
                <a:sym typeface="Arial Black"/>
              </a:rPr>
              <a:t>пам’ятати</a:t>
            </a:r>
            <a:r>
              <a:rPr lang="ru-RU" sz="4000" i="1" u="sng" dirty="0">
                <a:latin typeface="Arial Black"/>
                <a:ea typeface="Arial Black"/>
                <a:cs typeface="Arial Black"/>
                <a:sym typeface="Arial Black"/>
              </a:rPr>
              <a:t>!!!</a:t>
            </a:r>
            <a:endParaRPr sz="4000" i="1" u="sng" dirty="0"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43" name="Google Shape;243;p23"/>
          <p:cNvSpPr txBox="1">
            <a:spLocks noGrp="1"/>
          </p:cNvSpPr>
          <p:nvPr>
            <p:ph type="body" idx="1"/>
          </p:nvPr>
        </p:nvSpPr>
        <p:spPr>
          <a:xfrm>
            <a:off x="2714612" y="2362200"/>
            <a:ext cx="5743588" cy="4067196"/>
          </a:xfrm>
          <a:prstGeom prst="rect">
            <a:avLst/>
          </a:prstGeom>
          <a:gradFill>
            <a:gsLst>
              <a:gs pos="0">
                <a:srgbClr val="E3EAF9"/>
              </a:gs>
              <a:gs pos="72000">
                <a:srgbClr val="B7C8EE"/>
              </a:gs>
              <a:gs pos="100000">
                <a:srgbClr val="ABBEED"/>
              </a:gs>
            </a:gsLst>
            <a:lin ang="5400000" scaled="0"/>
          </a:gradFill>
          <a:ln w="100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Висока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моральна та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психологічна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культура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спілкування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—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запорука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життєздатності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суспільства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і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життєтворчості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людини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 </a:t>
            </a:r>
            <a:endParaRPr lang="ru-RU" sz="2000" i="1" dirty="0" smtClean="0">
              <a:solidFill>
                <a:srgbClr val="2B2F36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ru-RU" sz="2000" i="1" dirty="0">
              <a:solidFill>
                <a:srgbClr val="2B2F36"/>
              </a:solidFill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2000" i="1" dirty="0" smtClean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Сподіваємося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що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наша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праця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сприятиме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засвоєнню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цієї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культури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самовдосконаленню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особистості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майбутніх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спеціалістів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і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формуванню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в них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культури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жити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і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взаємодіяти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з 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іншими</a:t>
            </a:r>
            <a:r>
              <a:rPr lang="ru-RU" sz="2000" i="1" dirty="0">
                <a:solidFill>
                  <a:srgbClr val="2B2F36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</a:t>
            </a:r>
            <a:endParaRPr sz="2000" i="1" dirty="0">
              <a:solidFill>
                <a:srgbClr val="2B2F36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4"/>
          <p:cNvSpPr/>
          <p:nvPr/>
        </p:nvSpPr>
        <p:spPr>
          <a:xfrm>
            <a:off x="1979712" y="2924944"/>
            <a:ext cx="690766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 i="0" u="none" strike="noStrike" cap="none" dirty="0">
                <a:solidFill>
                  <a:srgbClr val="FF8A38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Дякую</a:t>
            </a:r>
            <a:r>
              <a:rPr lang="ru-RU" sz="5400" b="1" i="0" u="none" strike="noStrike" cap="none" dirty="0">
                <a:solidFill>
                  <a:srgbClr val="FF8A38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за </a:t>
            </a:r>
            <a:r>
              <a:rPr lang="ru-RU" sz="5400" b="1" i="0" u="none" strike="noStrike" cap="none" dirty="0">
                <a:solidFill>
                  <a:srgbClr val="FF8A38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увагу</a:t>
            </a:r>
            <a:r>
              <a:rPr lang="ru-RU" sz="5400" b="1" i="0" u="none" strike="noStrike" cap="none" dirty="0">
                <a:solidFill>
                  <a:srgbClr val="FF8A38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!</a:t>
            </a:r>
            <a:endParaRPr sz="5400" b="1" i="0" u="none" strike="noStrike" cap="none" dirty="0">
              <a:solidFill>
                <a:srgbClr val="FF8A38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14"/>
          <p:cNvPicPr preferRelativeResize="0"/>
          <p:nvPr/>
        </p:nvPicPr>
        <p:blipFill rotWithShape="1">
          <a:blip r:embed="rId3">
            <a:alphaModFix/>
          </a:blip>
          <a:srcRect l="37023"/>
          <a:stretch/>
        </p:blipFill>
        <p:spPr>
          <a:xfrm>
            <a:off x="329600" y="1604517"/>
            <a:ext cx="3071834" cy="3028443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4"/>
          <p:cNvSpPr txBox="1">
            <a:spLocks noGrp="1"/>
          </p:cNvSpPr>
          <p:nvPr>
            <p:ph type="title"/>
          </p:nvPr>
        </p:nvSpPr>
        <p:spPr>
          <a:xfrm>
            <a:off x="2698410" y="179048"/>
            <a:ext cx="6172200" cy="1163000"/>
          </a:xfrm>
          <a:prstGeom prst="rect">
            <a:avLst/>
          </a:prstGeom>
          <a:gradFill>
            <a:gsLst>
              <a:gs pos="0">
                <a:srgbClr val="FFD4BE"/>
              </a:gs>
              <a:gs pos="72000">
                <a:srgbClr val="FF9350"/>
              </a:gs>
              <a:gs pos="100000">
                <a:srgbClr val="FF8329"/>
              </a:gs>
            </a:gsLst>
            <a:lin ang="5400000" scaled="0"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entury Schoolbook"/>
              <a:buNone/>
            </a:pPr>
            <a:r>
              <a:rPr lang="ru-RU" sz="28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Етика</a:t>
            </a:r>
            <a:r>
              <a:rPr lang="ru-RU" sz="28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- </a:t>
            </a:r>
            <a:r>
              <a:rPr lang="ru-RU" sz="28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це</a:t>
            </a:r>
            <a:r>
              <a:rPr lang="ru-RU" sz="28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800" u="sng" dirty="0">
                <a:solidFill>
                  <a:schemeClr val="hlink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4"/>
              </a:rPr>
              <a:t>Наука</a:t>
            </a:r>
            <a:r>
              <a:rPr lang="ru-RU" sz="28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</a:t>
            </a:r>
            <a:r>
              <a:rPr lang="ru-RU" sz="28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що</a:t>
            </a:r>
            <a:r>
              <a:rPr lang="ru-RU" sz="28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8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вивчає</a:t>
            </a:r>
            <a:r>
              <a:rPr lang="ru-RU" sz="28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800" u="sng" dirty="0">
                <a:solidFill>
                  <a:schemeClr val="hlink"/>
                </a:solidFill>
                <a:latin typeface="Century Schoolbook"/>
                <a:ea typeface="Century Schoolbook"/>
                <a:cs typeface="Century Schoolbook"/>
                <a:sym typeface="Century Schoolbook"/>
                <a:hlinkClick r:id="rId5"/>
              </a:rPr>
              <a:t>мораль</a:t>
            </a:r>
            <a:r>
              <a:rPr lang="ru-RU" sz="2800" dirty="0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</a:t>
            </a:r>
            <a:endParaRPr sz="2800" dirty="0"/>
          </a:p>
        </p:txBody>
      </p:sp>
      <p:sp>
        <p:nvSpPr>
          <p:cNvPr id="144" name="Google Shape;144;p14"/>
          <p:cNvSpPr txBox="1">
            <a:spLocks noGrp="1"/>
          </p:cNvSpPr>
          <p:nvPr>
            <p:ph type="body" idx="1"/>
          </p:nvPr>
        </p:nvSpPr>
        <p:spPr>
          <a:xfrm>
            <a:off x="4038600" y="1813560"/>
            <a:ext cx="4419600" cy="45681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66"/>
              <a:buNone/>
            </a:pPr>
            <a:r>
              <a:rPr lang="ru-RU" sz="1665" dirty="0">
                <a:solidFill>
                  <a:schemeClr val="tx1"/>
                </a:solidFill>
              </a:rPr>
              <a:t>Слово у </a:t>
            </a:r>
            <a:r>
              <a:rPr lang="ru-RU" sz="1665" dirty="0">
                <a:solidFill>
                  <a:schemeClr val="tx1"/>
                </a:solidFill>
              </a:rPr>
              <a:t>спілкуванні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буває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животворчим</a:t>
            </a:r>
            <a:r>
              <a:rPr lang="ru-RU" sz="1665" dirty="0">
                <a:solidFill>
                  <a:schemeClr val="tx1"/>
                </a:solidFill>
              </a:rPr>
              <a:t> і </a:t>
            </a:r>
            <a:r>
              <a:rPr lang="ru-RU" sz="1665" dirty="0">
                <a:solidFill>
                  <a:schemeClr val="tx1"/>
                </a:solidFill>
              </a:rPr>
              <a:t>руйнівним</a:t>
            </a:r>
            <a:r>
              <a:rPr lang="ru-RU" sz="1665" dirty="0">
                <a:solidFill>
                  <a:schemeClr val="tx1"/>
                </a:solidFill>
              </a:rPr>
              <a:t>. </a:t>
            </a:r>
            <a:r>
              <a:rPr lang="ru-RU" sz="1665" dirty="0">
                <a:solidFill>
                  <a:schemeClr val="tx1"/>
                </a:solidFill>
              </a:rPr>
              <a:t>Воно</a:t>
            </a:r>
            <a:r>
              <a:rPr lang="ru-RU" sz="1665" dirty="0">
                <a:solidFill>
                  <a:schemeClr val="tx1"/>
                </a:solidFill>
              </a:rPr>
              <a:t> може </a:t>
            </a:r>
            <a:r>
              <a:rPr lang="ru-RU" sz="1665" dirty="0">
                <a:solidFill>
                  <a:schemeClr val="tx1"/>
                </a:solidFill>
              </a:rPr>
              <a:t>об’єднувати</a:t>
            </a:r>
            <a:r>
              <a:rPr lang="ru-RU" sz="1665" dirty="0">
                <a:solidFill>
                  <a:schemeClr val="tx1"/>
                </a:solidFill>
              </a:rPr>
              <a:t> і </a:t>
            </a:r>
            <a:r>
              <a:rPr lang="ru-RU" sz="1665" dirty="0">
                <a:solidFill>
                  <a:schemeClr val="tx1"/>
                </a:solidFill>
              </a:rPr>
              <a:t>роз’єднувати</a:t>
            </a:r>
            <a:r>
              <a:rPr lang="ru-RU" sz="1665" dirty="0">
                <a:solidFill>
                  <a:schemeClr val="tx1"/>
                </a:solidFill>
              </a:rPr>
              <a:t> людей, </a:t>
            </a:r>
            <a:r>
              <a:rPr lang="ru-RU" sz="1665" dirty="0">
                <a:solidFill>
                  <a:schemeClr val="tx1"/>
                </a:solidFill>
              </a:rPr>
              <a:t>приносити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задоволення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або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прикрощі</a:t>
            </a:r>
            <a:r>
              <a:rPr lang="ru-RU" sz="1665" dirty="0">
                <a:solidFill>
                  <a:schemeClr val="tx1"/>
                </a:solidFill>
              </a:rPr>
              <a:t>.</a:t>
            </a:r>
            <a:br>
              <a:rPr lang="ru-RU" sz="1665" dirty="0">
                <a:solidFill>
                  <a:schemeClr val="tx1"/>
                </a:solidFill>
              </a:rPr>
            </a:br>
            <a:r>
              <a:rPr lang="ru-RU" sz="1665" dirty="0">
                <a:solidFill>
                  <a:schemeClr val="tx1"/>
                </a:solidFill>
              </a:rPr>
              <a:t/>
            </a:r>
            <a:br>
              <a:rPr lang="ru-RU" sz="1665" dirty="0">
                <a:solidFill>
                  <a:schemeClr val="tx1"/>
                </a:solidFill>
              </a:rPr>
            </a:br>
            <a:r>
              <a:rPr lang="ru-RU" sz="1665" dirty="0">
                <a:solidFill>
                  <a:schemeClr val="tx1"/>
                </a:solidFill>
              </a:rPr>
              <a:t>Все </a:t>
            </a:r>
            <a:r>
              <a:rPr lang="ru-RU" sz="1665" dirty="0">
                <a:solidFill>
                  <a:schemeClr val="tx1"/>
                </a:solidFill>
              </a:rPr>
              <a:t>залежить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ввід</a:t>
            </a:r>
            <a:r>
              <a:rPr lang="ru-RU" sz="1665" dirty="0">
                <a:solidFill>
                  <a:schemeClr val="tx1"/>
                </a:solidFill>
              </a:rPr>
              <a:t> того, яка </a:t>
            </a:r>
            <a:r>
              <a:rPr lang="ru-RU" sz="1665" dirty="0">
                <a:solidFill>
                  <a:schemeClr val="tx1"/>
                </a:solidFill>
              </a:rPr>
              <a:t>інформація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передається</a:t>
            </a:r>
            <a:r>
              <a:rPr lang="ru-RU" sz="1665" dirty="0">
                <a:solidFill>
                  <a:schemeClr val="tx1"/>
                </a:solidFill>
              </a:rPr>
              <a:t> за </a:t>
            </a:r>
            <a:r>
              <a:rPr lang="ru-RU" sz="1665" dirty="0">
                <a:solidFill>
                  <a:schemeClr val="tx1"/>
                </a:solidFill>
              </a:rPr>
              <a:t>допомогою</a:t>
            </a:r>
            <a:r>
              <a:rPr lang="ru-RU" sz="1665" dirty="0">
                <a:solidFill>
                  <a:schemeClr val="tx1"/>
                </a:solidFill>
              </a:rPr>
              <a:t> слова і як </a:t>
            </a:r>
            <a:r>
              <a:rPr lang="ru-RU" sz="1665" dirty="0">
                <a:solidFill>
                  <a:schemeClr val="tx1"/>
                </a:solidFill>
              </a:rPr>
              <a:t>це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роблять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її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відправники</a:t>
            </a:r>
            <a:r>
              <a:rPr lang="ru-RU" sz="1665" dirty="0">
                <a:solidFill>
                  <a:schemeClr val="tx1"/>
                </a:solidFill>
              </a:rPr>
              <a:t>. Слово у </a:t>
            </a:r>
            <a:r>
              <a:rPr lang="ru-RU" sz="1665" dirty="0">
                <a:solidFill>
                  <a:schemeClr val="tx1"/>
                </a:solidFill>
              </a:rPr>
              <a:t>спілкуванні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буває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животворчим</a:t>
            </a:r>
            <a:r>
              <a:rPr lang="ru-RU" sz="1665" dirty="0">
                <a:solidFill>
                  <a:schemeClr val="tx1"/>
                </a:solidFill>
              </a:rPr>
              <a:t> і </a:t>
            </a:r>
            <a:r>
              <a:rPr lang="ru-RU" sz="1665" dirty="0">
                <a:solidFill>
                  <a:schemeClr val="tx1"/>
                </a:solidFill>
              </a:rPr>
              <a:t>руйнівним</a:t>
            </a:r>
            <a:r>
              <a:rPr lang="ru-RU" sz="1665" dirty="0">
                <a:solidFill>
                  <a:schemeClr val="tx1"/>
                </a:solidFill>
              </a:rPr>
              <a:t>. </a:t>
            </a:r>
            <a:r>
              <a:rPr lang="ru-RU" sz="1665" dirty="0">
                <a:solidFill>
                  <a:schemeClr val="tx1"/>
                </a:solidFill>
              </a:rPr>
              <a:t>Воно</a:t>
            </a:r>
            <a:r>
              <a:rPr lang="ru-RU" sz="1665" dirty="0">
                <a:solidFill>
                  <a:schemeClr val="tx1"/>
                </a:solidFill>
              </a:rPr>
              <a:t> може </a:t>
            </a:r>
            <a:r>
              <a:rPr lang="ru-RU" sz="1665" dirty="0">
                <a:solidFill>
                  <a:schemeClr val="tx1"/>
                </a:solidFill>
              </a:rPr>
              <a:t>об’єднувати</a:t>
            </a:r>
            <a:r>
              <a:rPr lang="ru-RU" sz="1665" dirty="0">
                <a:solidFill>
                  <a:schemeClr val="tx1"/>
                </a:solidFill>
              </a:rPr>
              <a:t> і </a:t>
            </a:r>
            <a:r>
              <a:rPr lang="ru-RU" sz="1665" dirty="0">
                <a:solidFill>
                  <a:schemeClr val="tx1"/>
                </a:solidFill>
              </a:rPr>
              <a:t>роз’єднувати</a:t>
            </a:r>
            <a:r>
              <a:rPr lang="ru-RU" sz="1665" dirty="0">
                <a:solidFill>
                  <a:schemeClr val="tx1"/>
                </a:solidFill>
              </a:rPr>
              <a:t> людей, </a:t>
            </a:r>
            <a:r>
              <a:rPr lang="ru-RU" sz="1665" dirty="0">
                <a:solidFill>
                  <a:schemeClr val="tx1"/>
                </a:solidFill>
              </a:rPr>
              <a:t>приносити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задоволення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або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прикрощі</a:t>
            </a:r>
            <a:r>
              <a:rPr lang="ru-RU" sz="1665" dirty="0">
                <a:solidFill>
                  <a:schemeClr val="tx1"/>
                </a:solidFill>
              </a:rPr>
              <a:t>.</a:t>
            </a:r>
            <a:br>
              <a:rPr lang="ru-RU" sz="1665" dirty="0">
                <a:solidFill>
                  <a:schemeClr val="tx1"/>
                </a:solidFill>
              </a:rPr>
            </a:br>
            <a:r>
              <a:rPr lang="ru-RU" sz="1665" dirty="0">
                <a:solidFill>
                  <a:schemeClr val="tx1"/>
                </a:solidFill>
              </a:rPr>
              <a:t/>
            </a:r>
            <a:br>
              <a:rPr lang="ru-RU" sz="1665" dirty="0">
                <a:solidFill>
                  <a:schemeClr val="tx1"/>
                </a:solidFill>
              </a:rPr>
            </a:br>
            <a:r>
              <a:rPr lang="ru-RU" sz="1665" dirty="0">
                <a:solidFill>
                  <a:schemeClr val="tx1"/>
                </a:solidFill>
              </a:rPr>
              <a:t>Все </a:t>
            </a:r>
            <a:r>
              <a:rPr lang="ru-RU" sz="1665" dirty="0">
                <a:solidFill>
                  <a:schemeClr val="tx1"/>
                </a:solidFill>
              </a:rPr>
              <a:t>залежить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ввід</a:t>
            </a:r>
            <a:r>
              <a:rPr lang="ru-RU" sz="1665" dirty="0">
                <a:solidFill>
                  <a:schemeClr val="tx1"/>
                </a:solidFill>
              </a:rPr>
              <a:t> того, яка </a:t>
            </a:r>
            <a:r>
              <a:rPr lang="ru-RU" sz="1665" dirty="0">
                <a:solidFill>
                  <a:schemeClr val="tx1"/>
                </a:solidFill>
              </a:rPr>
              <a:t>інформація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передається</a:t>
            </a:r>
            <a:r>
              <a:rPr lang="ru-RU" sz="1665" dirty="0">
                <a:solidFill>
                  <a:schemeClr val="tx1"/>
                </a:solidFill>
              </a:rPr>
              <a:t> за </a:t>
            </a:r>
            <a:r>
              <a:rPr lang="ru-RU" sz="1665" dirty="0">
                <a:solidFill>
                  <a:schemeClr val="tx1"/>
                </a:solidFill>
              </a:rPr>
              <a:t>допомогою</a:t>
            </a:r>
            <a:r>
              <a:rPr lang="ru-RU" sz="1665" dirty="0">
                <a:solidFill>
                  <a:schemeClr val="tx1"/>
                </a:solidFill>
              </a:rPr>
              <a:t> слова і як </a:t>
            </a:r>
            <a:r>
              <a:rPr lang="ru-RU" sz="1665" dirty="0">
                <a:solidFill>
                  <a:schemeClr val="tx1"/>
                </a:solidFill>
              </a:rPr>
              <a:t>це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роблять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її</a:t>
            </a:r>
            <a:r>
              <a:rPr lang="ru-RU" sz="1665" dirty="0">
                <a:solidFill>
                  <a:schemeClr val="tx1"/>
                </a:solidFill>
              </a:rPr>
              <a:t> </a:t>
            </a:r>
            <a:r>
              <a:rPr lang="ru-RU" sz="1665" dirty="0">
                <a:solidFill>
                  <a:schemeClr val="tx1"/>
                </a:solidFill>
              </a:rPr>
              <a:t>відправники</a:t>
            </a:r>
            <a:r>
              <a:rPr lang="ru-RU" sz="1665" dirty="0">
                <a:solidFill>
                  <a:schemeClr val="tx1"/>
                </a:solidFill>
              </a:rPr>
              <a:t>.</a:t>
            </a:r>
            <a:endParaRPr sz="1665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>
            <a:spLocks noGrp="1"/>
          </p:cNvSpPr>
          <p:nvPr>
            <p:ph type="title"/>
          </p:nvPr>
        </p:nvSpPr>
        <p:spPr>
          <a:xfrm>
            <a:off x="857224" y="500042"/>
            <a:ext cx="7815274" cy="103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Century Schoolbook"/>
              <a:buNone/>
            </a:pPr>
            <a:r>
              <a:rPr lang="ru-RU" sz="2400" dirty="0"/>
              <a:t>Етика</a:t>
            </a:r>
            <a:r>
              <a:rPr lang="ru-RU" sz="2400" dirty="0"/>
              <a:t> — </a:t>
            </a:r>
            <a:r>
              <a:rPr lang="ru-RU" sz="2400" dirty="0"/>
              <a:t>це</a:t>
            </a:r>
            <a:r>
              <a:rPr lang="ru-RU" sz="2400" dirty="0"/>
              <a:t> </a:t>
            </a:r>
            <a:r>
              <a:rPr lang="ru-RU" sz="2400" dirty="0"/>
              <a:t>уявлення</a:t>
            </a:r>
            <a:r>
              <a:rPr lang="ru-RU" sz="2400" dirty="0"/>
              <a:t> про </a:t>
            </a:r>
            <a:r>
              <a:rPr lang="ru-RU" sz="2400" dirty="0"/>
              <a:t>правильну</a:t>
            </a:r>
            <a:r>
              <a:rPr lang="ru-RU" sz="2400" dirty="0"/>
              <a:t> </a:t>
            </a:r>
            <a:r>
              <a:rPr lang="ru-RU" sz="2400" dirty="0"/>
              <a:t>або</a:t>
            </a:r>
            <a:r>
              <a:rPr lang="ru-RU" sz="2400" dirty="0"/>
              <a:t> </a:t>
            </a:r>
            <a:r>
              <a:rPr lang="ru-RU" sz="2400" dirty="0"/>
              <a:t>неправильну</a:t>
            </a:r>
            <a:r>
              <a:rPr lang="ru-RU" sz="2400" dirty="0"/>
              <a:t> </a:t>
            </a:r>
            <a:r>
              <a:rPr lang="ru-RU" sz="2400" dirty="0"/>
              <a:t>поведінку</a:t>
            </a:r>
            <a:r>
              <a:rPr lang="ru-RU" sz="2400" dirty="0"/>
              <a:t> під час </a:t>
            </a:r>
            <a:r>
              <a:rPr lang="ru-RU" sz="2400" dirty="0"/>
              <a:t>досягнення</a:t>
            </a:r>
            <a:r>
              <a:rPr lang="ru-RU" sz="2400" dirty="0"/>
              <a:t> </a:t>
            </a:r>
            <a:r>
              <a:rPr lang="ru-RU" sz="2400" dirty="0"/>
              <a:t>конкретної</a:t>
            </a:r>
            <a:r>
              <a:rPr lang="ru-RU" sz="2400" dirty="0"/>
              <a:t> </a:t>
            </a:r>
            <a:r>
              <a:rPr lang="ru-RU" sz="2400" dirty="0"/>
              <a:t>цілі</a:t>
            </a:r>
            <a:r>
              <a:rPr lang="ru-RU" sz="2400" dirty="0"/>
              <a:t> </a:t>
            </a:r>
            <a:endParaRPr sz="2400" dirty="0"/>
          </a:p>
        </p:txBody>
      </p:sp>
      <p:sp>
        <p:nvSpPr>
          <p:cNvPr id="150" name="Google Shape;150;p15"/>
          <p:cNvSpPr txBox="1">
            <a:spLocks noGrp="1"/>
          </p:cNvSpPr>
          <p:nvPr>
            <p:ph type="body" idx="1"/>
          </p:nvPr>
        </p:nvSpPr>
        <p:spPr>
          <a:xfrm>
            <a:off x="2286000" y="2071678"/>
            <a:ext cx="6172200" cy="4310072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rPr lang="ru-RU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За способом </a:t>
            </a:r>
            <a:r>
              <a:rPr lang="ru-RU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обміну</a:t>
            </a:r>
            <a:r>
              <a:rPr lang="ru-RU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інформацією</a:t>
            </a:r>
            <a:r>
              <a:rPr lang="ru-RU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</a:t>
            </a:r>
            <a:r>
              <a:rPr lang="ru-RU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ділове</a:t>
            </a:r>
            <a:r>
              <a:rPr lang="ru-RU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спілкування</a:t>
            </a:r>
            <a:r>
              <a:rPr lang="ru-RU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 </a:t>
            </a:r>
            <a:r>
              <a:rPr lang="ru-RU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розрізняють</a:t>
            </a:r>
            <a:r>
              <a:rPr lang="ru-RU" dirty="0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:</a:t>
            </a:r>
            <a:endParaRPr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SzPts val="1260"/>
              <a:buNone/>
            </a:pPr>
            <a:endParaRPr dirty="0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SzPts val="1260"/>
              <a:buNone/>
            </a:pPr>
            <a:endParaRPr dirty="0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SzPts val="1260"/>
              <a:buNone/>
            </a:pPr>
            <a:endParaRPr dirty="0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SzPts val="1260"/>
              <a:buNone/>
            </a:pPr>
            <a:endParaRPr dirty="0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SzPts val="1260"/>
              <a:buNone/>
            </a:pPr>
            <a:endParaRPr dirty="0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SzPts val="1260"/>
              <a:buNone/>
            </a:pPr>
            <a:endParaRPr dirty="0">
              <a:solidFill>
                <a:srgbClr val="FFFF00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SzPts val="1260"/>
              <a:buNone/>
            </a:pPr>
            <a:endParaRPr dirty="0">
              <a:solidFill>
                <a:srgbClr val="FFFF00"/>
              </a:solidFill>
            </a:endParaRPr>
          </a:p>
        </p:txBody>
      </p:sp>
      <p:sp>
        <p:nvSpPr>
          <p:cNvPr id="151" name="Google Shape;151;p15"/>
          <p:cNvSpPr/>
          <p:nvPr/>
        </p:nvSpPr>
        <p:spPr>
          <a:xfrm>
            <a:off x="2786050" y="4500570"/>
            <a:ext cx="1643074" cy="100013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B961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усне</a:t>
            </a:r>
            <a:endParaRPr sz="2800" b="1" i="0" u="none" strike="noStrike" cap="none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2" name="Google Shape;152;p15"/>
          <p:cNvSpPr/>
          <p:nvPr/>
        </p:nvSpPr>
        <p:spPr>
          <a:xfrm rot="2443282">
            <a:off x="6062356" y="3120133"/>
            <a:ext cx="1428760" cy="50006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B961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3" name="Google Shape;153;p15"/>
          <p:cNvSpPr/>
          <p:nvPr/>
        </p:nvSpPr>
        <p:spPr>
          <a:xfrm rot="7615571">
            <a:off x="3200803" y="3185886"/>
            <a:ext cx="1428760" cy="500066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B961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54" name="Google Shape;154;p15"/>
          <p:cNvSpPr/>
          <p:nvPr/>
        </p:nvSpPr>
        <p:spPr>
          <a:xfrm>
            <a:off x="6072198" y="4500570"/>
            <a:ext cx="1974522" cy="1000132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B9612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письмове</a:t>
            </a:r>
            <a:endParaRPr sz="2400" b="1" i="0" u="none" strike="noStrike" cap="none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9" name="Google Shape;159;p16"/>
          <p:cNvGrpSpPr/>
          <p:nvPr/>
        </p:nvGrpSpPr>
        <p:grpSpPr>
          <a:xfrm>
            <a:off x="274320" y="1502553"/>
            <a:ext cx="8625840" cy="5138776"/>
            <a:chOff x="909294" y="2379"/>
            <a:chExt cx="5087062" cy="5138776"/>
          </a:xfrm>
        </p:grpSpPr>
        <p:sp>
          <p:nvSpPr>
            <p:cNvPr id="160" name="Google Shape;160;p16"/>
            <p:cNvSpPr/>
            <p:nvPr/>
          </p:nvSpPr>
          <p:spPr>
            <a:xfrm>
              <a:off x="909294" y="2379"/>
              <a:ext cx="5087062" cy="856462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FF853D"/>
                </a:gs>
                <a:gs pos="25000">
                  <a:srgbClr val="FF6506"/>
                </a:gs>
                <a:gs pos="50000">
                  <a:srgbClr val="FF5B03"/>
                </a:gs>
                <a:gs pos="65000">
                  <a:srgbClr val="FF5B03"/>
                </a:gs>
                <a:gs pos="80000">
                  <a:srgbClr val="FF6506"/>
                </a:gs>
                <a:gs pos="100000">
                  <a:srgbClr val="FF7E36"/>
                </a:gs>
              </a:gsLst>
              <a:lin ang="5400000" scaled="0"/>
            </a:gradFill>
            <a:ln>
              <a:noFill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1" name="Google Shape;161;p16"/>
            <p:cNvSpPr txBox="1"/>
            <p:nvPr/>
          </p:nvSpPr>
          <p:spPr>
            <a:xfrm>
              <a:off x="934379" y="27464"/>
              <a:ext cx="5036892" cy="8062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9525" tIns="33000" rIns="49525" bIns="330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600" b="0" i="0" u="none" strike="noStrike" cap="none" dirty="0">
                  <a:solidFill>
                    <a:schemeClr val="lt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До </a:t>
              </a:r>
              <a:r>
                <a:rPr lang="ru-RU" sz="2600" b="0" i="0" u="none" strike="noStrike" cap="none" dirty="0">
                  <a:solidFill>
                    <a:schemeClr val="lt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монологічним</a:t>
              </a:r>
              <a:r>
                <a:rPr lang="ru-RU" sz="2600" b="0" i="0" u="none" strike="noStrike" cap="none" dirty="0">
                  <a:solidFill>
                    <a:schemeClr val="lt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lang="ru-RU" sz="2600" b="0" i="0" u="none" strike="noStrike" cap="none" dirty="0">
                  <a:solidFill>
                    <a:schemeClr val="lt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видів</a:t>
              </a:r>
              <a:r>
                <a:rPr lang="ru-RU" sz="2600" b="0" i="0" u="none" strike="noStrike" cap="none" dirty="0">
                  <a:solidFill>
                    <a:schemeClr val="lt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lang="ru-RU" sz="2600" b="0" i="0" u="none" strike="noStrike" cap="none" dirty="0">
                  <a:solidFill>
                    <a:schemeClr val="lt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відносяться</a:t>
              </a:r>
              <a:endParaRPr sz="2600" b="0" i="0" u="none" strike="noStrike" cap="none" dirty="0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62" name="Google Shape;162;p16"/>
            <p:cNvSpPr/>
            <p:nvPr/>
          </p:nvSpPr>
          <p:spPr>
            <a:xfrm>
              <a:off x="1418000" y="858842"/>
              <a:ext cx="508706" cy="64234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C96828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63" name="Google Shape;163;p16"/>
            <p:cNvSpPr/>
            <p:nvPr/>
          </p:nvSpPr>
          <p:spPr>
            <a:xfrm>
              <a:off x="1926707" y="1072958"/>
              <a:ext cx="2828108" cy="85646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0000" cap="flat" cmpd="sng">
              <a:solidFill>
                <a:srgbClr val="FD8535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4" name="Google Shape;164;p16"/>
            <p:cNvSpPr txBox="1"/>
            <p:nvPr/>
          </p:nvSpPr>
          <p:spPr>
            <a:xfrm>
              <a:off x="1951792" y="1098043"/>
              <a:ext cx="2777938" cy="8062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7925" rIns="41900" bIns="27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привітальна</a:t>
              </a: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промова</a:t>
              </a:r>
              <a:endParaRPr sz="22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65" name="Google Shape;165;p16"/>
            <p:cNvSpPr/>
            <p:nvPr/>
          </p:nvSpPr>
          <p:spPr>
            <a:xfrm>
              <a:off x="1418000" y="858842"/>
              <a:ext cx="508706" cy="171292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C96828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66" name="Google Shape;166;p16"/>
            <p:cNvSpPr/>
            <p:nvPr/>
          </p:nvSpPr>
          <p:spPr>
            <a:xfrm>
              <a:off x="1926707" y="2143536"/>
              <a:ext cx="2784257" cy="85646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0000" cap="flat" cmpd="sng">
              <a:solidFill>
                <a:srgbClr val="FD8535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67" name="Google Shape;167;p16"/>
            <p:cNvSpPr txBox="1"/>
            <p:nvPr/>
          </p:nvSpPr>
          <p:spPr>
            <a:xfrm>
              <a:off x="1951792" y="2168621"/>
              <a:ext cx="2734087" cy="8062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7925" rIns="41900" bIns="27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торгова</a:t>
              </a: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промова</a:t>
              </a: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(реклама);</a:t>
              </a:r>
              <a:endParaRPr sz="22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68" name="Google Shape;168;p16"/>
            <p:cNvSpPr/>
            <p:nvPr/>
          </p:nvSpPr>
          <p:spPr>
            <a:xfrm>
              <a:off x="1418000" y="858842"/>
              <a:ext cx="508706" cy="278350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C96828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69" name="Google Shape;169;p16"/>
            <p:cNvSpPr/>
            <p:nvPr/>
          </p:nvSpPr>
          <p:spPr>
            <a:xfrm>
              <a:off x="1926707" y="3214115"/>
              <a:ext cx="2828108" cy="85646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0000" cap="flat" cmpd="sng">
              <a:solidFill>
                <a:srgbClr val="FD8535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0" name="Google Shape;170;p16"/>
            <p:cNvSpPr txBox="1"/>
            <p:nvPr/>
          </p:nvSpPr>
          <p:spPr>
            <a:xfrm>
              <a:off x="1951792" y="3239200"/>
              <a:ext cx="2777938" cy="8062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7925" rIns="41900" bIns="27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інформаційна</a:t>
              </a: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мова</a:t>
              </a:r>
              <a:endParaRPr sz="22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71" name="Google Shape;171;p16"/>
            <p:cNvSpPr/>
            <p:nvPr/>
          </p:nvSpPr>
          <p:spPr>
            <a:xfrm>
              <a:off x="1418000" y="858842"/>
              <a:ext cx="508706" cy="385408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C96828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72" name="Google Shape;172;p16"/>
            <p:cNvSpPr/>
            <p:nvPr/>
          </p:nvSpPr>
          <p:spPr>
            <a:xfrm>
              <a:off x="1926707" y="4284693"/>
              <a:ext cx="2670998" cy="856462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0000" cap="flat" cmpd="sng">
              <a:solidFill>
                <a:srgbClr val="FD8535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76200" dist="50800" dir="5400000" rotWithShape="0">
                <a:srgbClr val="4E3B30">
                  <a:alpha val="6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73" name="Google Shape;173;p16"/>
            <p:cNvSpPr txBox="1"/>
            <p:nvPr/>
          </p:nvSpPr>
          <p:spPr>
            <a:xfrm>
              <a:off x="1951792" y="4309778"/>
              <a:ext cx="2620828" cy="8062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7925" rIns="41900" bIns="279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доповідь</a:t>
              </a: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(на </a:t>
              </a: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засіданні</a:t>
              </a: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, </a:t>
              </a: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зборах</a:t>
              </a:r>
              <a:r>
                <a:rPr lang="ru-RU" sz="22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). </a:t>
              </a:r>
              <a:endParaRPr sz="22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</p:grpSp>
      <p:sp>
        <p:nvSpPr>
          <p:cNvPr id="174" name="Google Shape;174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Century Schoolbook"/>
              <a:buNone/>
            </a:pPr>
            <a:r>
              <a:rPr lang="ru-RU" sz="2700" u="sng" dirty="0"/>
              <a:t>Усні</a:t>
            </a:r>
            <a:r>
              <a:rPr lang="ru-RU" sz="2700" u="sng" dirty="0"/>
              <a:t> </a:t>
            </a:r>
            <a:r>
              <a:rPr lang="ru-RU" sz="2700" u="sng" dirty="0"/>
              <a:t>види</a:t>
            </a:r>
            <a:r>
              <a:rPr lang="ru-RU" sz="2700" u="sng" dirty="0"/>
              <a:t> </a:t>
            </a:r>
            <a:r>
              <a:rPr lang="ru-RU" sz="2700" u="sng" dirty="0"/>
              <a:t>ділового</a:t>
            </a:r>
            <a:r>
              <a:rPr lang="ru-RU" sz="2700" u="sng" dirty="0"/>
              <a:t> </a:t>
            </a:r>
            <a:r>
              <a:rPr lang="ru-RU" sz="2700" u="sng" dirty="0"/>
              <a:t>спілкування</a:t>
            </a:r>
            <a:r>
              <a:rPr lang="ru-RU" sz="2700" u="sng" dirty="0"/>
              <a:t>, у свою </a:t>
            </a:r>
            <a:r>
              <a:rPr lang="ru-RU" sz="2700" u="sng" dirty="0"/>
              <a:t>чергу</a:t>
            </a:r>
            <a:r>
              <a:rPr lang="ru-RU" sz="2700" u="sng" dirty="0"/>
              <a:t>, </a:t>
            </a:r>
            <a:r>
              <a:rPr lang="ru-RU" sz="2700" u="sng" dirty="0"/>
              <a:t>поділяються</a:t>
            </a:r>
            <a:r>
              <a:rPr lang="ru-RU" sz="2700" u="sng" dirty="0"/>
              <a:t> на </a:t>
            </a:r>
            <a:r>
              <a:rPr lang="ru-RU" sz="2700" u="sng" dirty="0"/>
              <a:t>монологічні</a:t>
            </a:r>
            <a:r>
              <a:rPr lang="ru-RU" sz="2700" u="sng" dirty="0"/>
              <a:t> і </a:t>
            </a:r>
            <a:r>
              <a:rPr lang="ru-RU" sz="2700" u="sng" dirty="0"/>
              <a:t>діалогічні</a:t>
            </a:r>
            <a:r>
              <a:rPr lang="ru-RU" sz="2700" u="sng" dirty="0"/>
              <a:t>.</a:t>
            </a:r>
            <a:endParaRPr sz="2700" u="sng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17"/>
          <p:cNvGrpSpPr/>
          <p:nvPr/>
        </p:nvGrpSpPr>
        <p:grpSpPr>
          <a:xfrm>
            <a:off x="381000" y="433404"/>
            <a:ext cx="8244840" cy="5991190"/>
            <a:chOff x="1282834" y="4800"/>
            <a:chExt cx="5221072" cy="5991190"/>
          </a:xfrm>
        </p:grpSpPr>
        <p:sp>
          <p:nvSpPr>
            <p:cNvPr id="180" name="Google Shape;180;p17"/>
            <p:cNvSpPr/>
            <p:nvPr/>
          </p:nvSpPr>
          <p:spPr>
            <a:xfrm>
              <a:off x="1282834" y="4800"/>
              <a:ext cx="5221072" cy="544653"/>
            </a:xfrm>
            <a:prstGeom prst="roundRect">
              <a:avLst>
                <a:gd name="adj" fmla="val 10000"/>
              </a:avLst>
            </a:prstGeom>
            <a:solidFill>
              <a:srgbClr val="FD8535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1" name="Google Shape;181;p17"/>
            <p:cNvSpPr txBox="1"/>
            <p:nvPr/>
          </p:nvSpPr>
          <p:spPr>
            <a:xfrm>
              <a:off x="1298786" y="20752"/>
              <a:ext cx="5189168" cy="512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30475" rIns="45700" bIns="3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0" i="0" u="none" strike="noStrike" cap="none" dirty="0">
                  <a:solidFill>
                    <a:schemeClr val="lt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Діалогічні</a:t>
              </a:r>
              <a:r>
                <a:rPr lang="ru-RU" sz="2400" b="0" i="0" u="none" strike="noStrike" cap="none" dirty="0">
                  <a:solidFill>
                    <a:schemeClr val="lt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lang="ru-RU" sz="2400" b="0" i="0" u="none" strike="noStrike" cap="none" dirty="0">
                  <a:solidFill>
                    <a:schemeClr val="lt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види</a:t>
              </a:r>
              <a:r>
                <a:rPr lang="ru-RU" sz="2400" b="0" i="0" u="none" strike="noStrike" cap="none" dirty="0">
                  <a:solidFill>
                    <a:schemeClr val="lt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:</a:t>
              </a:r>
              <a:endParaRPr sz="2400" b="0" i="0" u="none" strike="noStrike" cap="none" dirty="0">
                <a:solidFill>
                  <a:schemeClr val="lt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82" name="Google Shape;182;p17"/>
            <p:cNvSpPr/>
            <p:nvPr/>
          </p:nvSpPr>
          <p:spPr>
            <a:xfrm>
              <a:off x="1804942" y="549454"/>
              <a:ext cx="522107" cy="40849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C96828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83" name="Google Shape;183;p17"/>
            <p:cNvSpPr/>
            <p:nvPr/>
          </p:nvSpPr>
          <p:spPr>
            <a:xfrm>
              <a:off x="2327049" y="685617"/>
              <a:ext cx="2566146" cy="54465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FD85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4" name="Google Shape;184;p17"/>
            <p:cNvSpPr txBox="1"/>
            <p:nvPr/>
          </p:nvSpPr>
          <p:spPr>
            <a:xfrm>
              <a:off x="2400905" y="701569"/>
              <a:ext cx="2534242" cy="512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26650" rIns="4000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ділова</a:t>
              </a:r>
              <a:r>
                <a:rPr lang="ru-RU" sz="24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 </a:t>
              </a:r>
              <a:r>
                <a:rPr lang="ru-RU" sz="2400" b="1" i="0" u="none" strike="noStrike" cap="none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розмова</a:t>
              </a:r>
              <a:endParaRPr sz="24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85" name="Google Shape;185;p17"/>
            <p:cNvSpPr/>
            <p:nvPr/>
          </p:nvSpPr>
          <p:spPr>
            <a:xfrm>
              <a:off x="1804942" y="549454"/>
              <a:ext cx="522107" cy="10893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C96828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86" name="Google Shape;186;p17"/>
            <p:cNvSpPr/>
            <p:nvPr/>
          </p:nvSpPr>
          <p:spPr>
            <a:xfrm>
              <a:off x="2327049" y="1366434"/>
              <a:ext cx="2605222" cy="54465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FD85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87" name="Google Shape;187;p17"/>
            <p:cNvSpPr txBox="1"/>
            <p:nvPr/>
          </p:nvSpPr>
          <p:spPr>
            <a:xfrm>
              <a:off x="2362302" y="1397626"/>
              <a:ext cx="2573318" cy="512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26650" rIns="4000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ділова бесіда</a:t>
              </a:r>
              <a:endParaRPr sz="24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88" name="Google Shape;188;p17"/>
            <p:cNvSpPr/>
            <p:nvPr/>
          </p:nvSpPr>
          <p:spPr>
            <a:xfrm>
              <a:off x="1804942" y="549454"/>
              <a:ext cx="522107" cy="177012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C96828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89" name="Google Shape;189;p17"/>
            <p:cNvSpPr/>
            <p:nvPr/>
          </p:nvSpPr>
          <p:spPr>
            <a:xfrm>
              <a:off x="2327049" y="2047252"/>
              <a:ext cx="2548604" cy="54465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FD85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0" name="Google Shape;190;p17"/>
            <p:cNvSpPr txBox="1"/>
            <p:nvPr/>
          </p:nvSpPr>
          <p:spPr>
            <a:xfrm>
              <a:off x="2410556" y="2063204"/>
              <a:ext cx="2516700" cy="512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26650" rIns="4000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переговори</a:t>
              </a:r>
              <a:endParaRPr sz="24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91" name="Google Shape;191;p17"/>
            <p:cNvSpPr/>
            <p:nvPr/>
          </p:nvSpPr>
          <p:spPr>
            <a:xfrm>
              <a:off x="1804942" y="549454"/>
              <a:ext cx="522107" cy="2450941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C96828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92" name="Google Shape;192;p17"/>
            <p:cNvSpPr/>
            <p:nvPr/>
          </p:nvSpPr>
          <p:spPr>
            <a:xfrm>
              <a:off x="2327049" y="2728069"/>
              <a:ext cx="2555828" cy="54465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FD85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3" name="Google Shape;193;p17"/>
            <p:cNvSpPr txBox="1"/>
            <p:nvPr/>
          </p:nvSpPr>
          <p:spPr>
            <a:xfrm>
              <a:off x="2343001" y="2744021"/>
              <a:ext cx="2523924" cy="512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26650" rIns="4000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інтерв'ю</a:t>
              </a:r>
              <a:endParaRPr sz="24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94" name="Google Shape;194;p17"/>
            <p:cNvSpPr/>
            <p:nvPr/>
          </p:nvSpPr>
          <p:spPr>
            <a:xfrm>
              <a:off x="1804942" y="549454"/>
              <a:ext cx="522107" cy="313175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C96828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95" name="Google Shape;195;p17"/>
            <p:cNvSpPr/>
            <p:nvPr/>
          </p:nvSpPr>
          <p:spPr>
            <a:xfrm>
              <a:off x="2327049" y="3408886"/>
              <a:ext cx="2585954" cy="54465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FD85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6" name="Google Shape;196;p17"/>
            <p:cNvSpPr txBox="1"/>
            <p:nvPr/>
          </p:nvSpPr>
          <p:spPr>
            <a:xfrm>
              <a:off x="2092080" y="3455318"/>
              <a:ext cx="2554050" cy="512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26650" rIns="4000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Дискусія</a:t>
              </a:r>
              <a:endParaRPr sz="24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197" name="Google Shape;197;p17"/>
            <p:cNvSpPr/>
            <p:nvPr/>
          </p:nvSpPr>
          <p:spPr>
            <a:xfrm>
              <a:off x="1804942" y="549454"/>
              <a:ext cx="522107" cy="381257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C96828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98" name="Google Shape;198;p17"/>
            <p:cNvSpPr/>
            <p:nvPr/>
          </p:nvSpPr>
          <p:spPr>
            <a:xfrm>
              <a:off x="2327049" y="4089703"/>
              <a:ext cx="2585954" cy="54465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FD85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99" name="Google Shape;199;p17"/>
            <p:cNvSpPr txBox="1"/>
            <p:nvPr/>
          </p:nvSpPr>
          <p:spPr>
            <a:xfrm>
              <a:off x="2343001" y="4105655"/>
              <a:ext cx="2554050" cy="512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26650" rIns="4000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нарада (збори)</a:t>
              </a:r>
              <a:endParaRPr sz="24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200" name="Google Shape;200;p17"/>
            <p:cNvSpPr/>
            <p:nvPr/>
          </p:nvSpPr>
          <p:spPr>
            <a:xfrm>
              <a:off x="1804942" y="549454"/>
              <a:ext cx="522107" cy="449339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C96828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01" name="Google Shape;201;p17"/>
            <p:cNvSpPr/>
            <p:nvPr/>
          </p:nvSpPr>
          <p:spPr>
            <a:xfrm>
              <a:off x="2327049" y="4770520"/>
              <a:ext cx="2618398" cy="54465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FD85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2" name="Google Shape;202;p17"/>
            <p:cNvSpPr txBox="1"/>
            <p:nvPr/>
          </p:nvSpPr>
          <p:spPr>
            <a:xfrm>
              <a:off x="2343001" y="4786472"/>
              <a:ext cx="2586494" cy="512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26650" rIns="4000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прес-конференція</a:t>
              </a:r>
              <a:endParaRPr sz="24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  <p:sp>
          <p:nvSpPr>
            <p:cNvPr id="203" name="Google Shape;203;p17"/>
            <p:cNvSpPr/>
            <p:nvPr/>
          </p:nvSpPr>
          <p:spPr>
            <a:xfrm>
              <a:off x="1804942" y="549454"/>
              <a:ext cx="522107" cy="517421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C96828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04" name="Google Shape;204;p17"/>
            <p:cNvSpPr/>
            <p:nvPr/>
          </p:nvSpPr>
          <p:spPr>
            <a:xfrm>
              <a:off x="2327049" y="5451337"/>
              <a:ext cx="2618398" cy="544653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25400" cap="flat" cmpd="sng">
              <a:solidFill>
                <a:srgbClr val="FD853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05" name="Google Shape;205;p17"/>
            <p:cNvSpPr txBox="1"/>
            <p:nvPr/>
          </p:nvSpPr>
          <p:spPr>
            <a:xfrm>
              <a:off x="2661476" y="5436809"/>
              <a:ext cx="2586494" cy="5127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0000" tIns="26650" rIns="4000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2400" b="1" dirty="0">
                  <a:solidFill>
                    <a:schemeClr val="tx1"/>
                  </a:solidFill>
                  <a:latin typeface="Century Schoolbook"/>
                  <a:ea typeface="Century Schoolbook"/>
                  <a:cs typeface="Century Schoolbook"/>
                  <a:sym typeface="Century Schoolbook"/>
                </a:rPr>
                <a:t>телефонна розмова</a:t>
              </a:r>
              <a:endParaRPr sz="24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endParaRPr>
            </a:p>
          </p:txBody>
        </p:sp>
      </p:grp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8"/>
          <p:cNvSpPr txBox="1">
            <a:spLocks noGrp="1"/>
          </p:cNvSpPr>
          <p:nvPr>
            <p:ph type="body" idx="1"/>
          </p:nvPr>
        </p:nvSpPr>
        <p:spPr>
          <a:xfrm>
            <a:off x="285720" y="214290"/>
            <a:ext cx="4210056" cy="6000792"/>
          </a:xfrm>
          <a:prstGeom prst="rect">
            <a:avLst/>
          </a:prstGeom>
          <a:gradFill>
            <a:gsLst>
              <a:gs pos="0">
                <a:srgbClr val="FFD4BE"/>
              </a:gs>
              <a:gs pos="72000">
                <a:srgbClr val="FF9350"/>
              </a:gs>
              <a:gs pos="100000">
                <a:srgbClr val="FF8329"/>
              </a:gs>
            </a:gsLst>
            <a:lin ang="5400000" scaled="0"/>
          </a:gradFill>
          <a:ln w="100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>
            <a:outerShdw blurRad="76200" dist="50800" dir="5400000" rotWithShape="0">
              <a:srgbClr val="4E3B30">
                <a:alpha val="6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ctr" rtl="0">
              <a:spcBef>
                <a:spcPts val="0"/>
              </a:spcBef>
              <a:spcAft>
                <a:spcPts val="0"/>
              </a:spcAft>
              <a:buSzPts val="1680"/>
              <a:buChar char="🞆"/>
            </a:pPr>
            <a:r>
              <a:rPr lang="ru-RU" b="1" dirty="0">
                <a:solidFill>
                  <a:schemeClr val="tx1"/>
                </a:solidFill>
              </a:rPr>
              <a:t>Письмові види ділового спілкування - це численні службові документи: діловий лист, протокол, звіт, довідка, доповідна і пояснювальна записка, акт, заява, договір, статут, положення, інструкція, рішення, розпорядження, вказівку, наказ, доручення та ін .</a:t>
            </a:r>
            <a:endParaRPr b="1" dirty="0">
              <a:solidFill>
                <a:schemeClr val="tx1"/>
              </a:solidFill>
              <a:sym typeface="Arial"/>
            </a:endParaRPr>
          </a:p>
        </p:txBody>
      </p:sp>
      <p:pic>
        <p:nvPicPr>
          <p:cNvPr id="211" name="Google Shape;21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714876" y="571480"/>
            <a:ext cx="3786186" cy="5072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9"/>
          <p:cNvSpPr/>
          <p:nvPr/>
        </p:nvSpPr>
        <p:spPr>
          <a:xfrm>
            <a:off x="449552" y="1427480"/>
            <a:ext cx="7358114" cy="524671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just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Schoolbook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матеріальне - обмін предметами і продуктами діяльності; </a:t>
            </a:r>
            <a:endParaRPr sz="2800" b="1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114300" marR="0" lvl="1" indent="-114300" algn="just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Schoolbook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когнітивне - обмін знаннями; </a:t>
            </a:r>
            <a:endParaRPr sz="2800" b="1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114300" marR="0" lvl="1" indent="-114300" algn="just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Schoolbook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мотиваційний - обмін спонуканнями, цілями, інтересами, мотивами, потребами; </a:t>
            </a:r>
            <a:endParaRPr sz="2800" b="1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114300" marR="0" lvl="1" indent="-114300" algn="just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Schoolbook"/>
              <a:buChar char="•"/>
            </a:pPr>
            <a:r>
              <a:rPr lang="ru-RU" sz="28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діяльнісної - обмін діями, операціями, уміннями, навичками. </a:t>
            </a:r>
            <a:endParaRPr sz="2800" b="1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17" name="Google Shape;217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</a:pPr>
            <a:r>
              <a:rPr lang="ru-RU" dirty="0"/>
              <a:t>За </a:t>
            </a:r>
            <a:r>
              <a:rPr lang="ru-RU" dirty="0"/>
              <a:t>змістом</a:t>
            </a:r>
            <a:r>
              <a:rPr lang="ru-RU" dirty="0"/>
              <a:t> </a:t>
            </a:r>
            <a:r>
              <a:rPr lang="ru-RU" dirty="0"/>
              <a:t>спілкування</a:t>
            </a:r>
            <a:r>
              <a:rPr lang="ru-RU" dirty="0"/>
              <a:t> може бути </a:t>
            </a:r>
            <a:r>
              <a:rPr lang="ru-RU" dirty="0"/>
              <a:t>розділене</a:t>
            </a:r>
            <a:r>
              <a:rPr lang="ru-RU" dirty="0"/>
              <a:t> на:</a:t>
            </a:r>
            <a:endParaRPr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0"/>
          <p:cNvSpPr txBox="1">
            <a:spLocks noGrp="1"/>
          </p:cNvSpPr>
          <p:nvPr>
            <p:ph type="title"/>
          </p:nvPr>
        </p:nvSpPr>
        <p:spPr>
          <a:xfrm>
            <a:off x="857224" y="214290"/>
            <a:ext cx="8001056" cy="1000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Century Schoolbook"/>
              <a:buNone/>
            </a:pPr>
            <a:r>
              <a:rPr lang="ru-RU" sz="2400" dirty="0">
                <a:solidFill>
                  <a:srgbClr val="FFFF00"/>
                </a:solidFill>
              </a:rPr>
              <a:t>Цінності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>
                <a:solidFill>
                  <a:srgbClr val="FFFF00"/>
                </a:solidFill>
              </a:rPr>
              <a:t>які</a:t>
            </a:r>
            <a:r>
              <a:rPr lang="ru-RU" sz="2400" dirty="0">
                <a:solidFill>
                  <a:srgbClr val="FFFF00"/>
                </a:solidFill>
              </a:rPr>
              <a:t> лежать в </a:t>
            </a:r>
            <a:r>
              <a:rPr lang="ru-RU" sz="2400" dirty="0">
                <a:solidFill>
                  <a:srgbClr val="FFFF00"/>
                </a:solidFill>
              </a:rPr>
              <a:t>основі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Ділової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Етики</a:t>
            </a:r>
            <a:r>
              <a:rPr lang="ru-RU" sz="2400" dirty="0">
                <a:solidFill>
                  <a:srgbClr val="FFFF00"/>
                </a:solidFill>
              </a:rPr>
              <a:t> і </a:t>
            </a:r>
            <a:r>
              <a:rPr lang="ru-RU" sz="2400" dirty="0">
                <a:solidFill>
                  <a:srgbClr val="FFFF00"/>
                </a:solidFill>
              </a:rPr>
              <a:t>яких</a:t>
            </a:r>
            <a:r>
              <a:rPr lang="ru-RU" sz="2400" dirty="0">
                <a:solidFill>
                  <a:srgbClr val="FFFF00"/>
                </a:solidFill>
              </a:rPr>
              <a:t> ми </a:t>
            </a:r>
            <a:r>
              <a:rPr lang="ru-RU" sz="2400" dirty="0">
                <a:solidFill>
                  <a:srgbClr val="FFFF00"/>
                </a:solidFill>
              </a:rPr>
              <a:t>маємо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постійно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>
                <a:solidFill>
                  <a:srgbClr val="FFFF00"/>
                </a:solidFill>
              </a:rPr>
              <a:t>дотримуємось</a:t>
            </a:r>
            <a:r>
              <a:rPr lang="ru-RU" sz="2400" dirty="0">
                <a:solidFill>
                  <a:srgbClr val="FFFF00"/>
                </a:solidFill>
              </a:rPr>
              <a:t>:</a:t>
            </a:r>
            <a:endParaRPr sz="2400" dirty="0">
              <a:solidFill>
                <a:srgbClr val="FFFF00"/>
              </a:solidFill>
            </a:endParaRPr>
          </a:p>
        </p:txBody>
      </p:sp>
      <p:sp>
        <p:nvSpPr>
          <p:cNvPr id="223" name="Google Shape;223;p20"/>
          <p:cNvSpPr txBox="1"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260"/>
              <a:buNone/>
            </a:pPr>
            <a:endParaRPr dirty="0"/>
          </a:p>
        </p:txBody>
      </p:sp>
      <p:pic>
        <p:nvPicPr>
          <p:cNvPr id="224" name="Google Shape;224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5984" y="5000636"/>
            <a:ext cx="6453246" cy="161451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0"/>
          <p:cNvSpPr/>
          <p:nvPr/>
        </p:nvSpPr>
        <p:spPr>
          <a:xfrm>
            <a:off x="2234548" y="1193466"/>
            <a:ext cx="6572296" cy="378621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w="120000" h="120000" fill="none" extrusionOk="0">
                <a:moveTo>
                  <a:pt x="-10000" y="0"/>
                </a:moveTo>
                <a:close/>
                <a:lnTo>
                  <a:pt x="-10000" y="120000"/>
                </a:lnTo>
              </a:path>
              <a:path w="120000" h="120000" fill="none" extrusionOk="0">
                <a:moveTo>
                  <a:pt x="-10000" y="22500"/>
                </a:moveTo>
                <a:lnTo>
                  <a:pt x="-46000" y="135000"/>
                </a:ln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114300" marR="0" lvl="1" indent="-1143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Schoolbook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Справедливість</a:t>
            </a:r>
            <a:endParaRPr sz="2400" b="1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114300" marR="0" lvl="1" indent="-1143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Century Schoolbook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Прозорість розмови</a:t>
            </a:r>
            <a:endParaRPr sz="2400" b="1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114300" marR="0" lvl="1" indent="-1524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Schoolbook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Повага</a:t>
            </a:r>
            <a:endParaRPr sz="2400" b="1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114300" marR="0" lvl="1" indent="-1270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Schoolbook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Довіра</a:t>
            </a:r>
            <a:endParaRPr sz="2400" b="1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1"/>
          <p:cNvSpPr txBox="1">
            <a:spLocks noGrp="1"/>
          </p:cNvSpPr>
          <p:nvPr>
            <p:ph type="title"/>
          </p:nvPr>
        </p:nvSpPr>
        <p:spPr>
          <a:xfrm>
            <a:off x="1928794" y="214290"/>
            <a:ext cx="6172200" cy="1143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</a:pPr>
            <a:r>
              <a:rPr lang="ru-RU" dirty="0">
                <a:solidFill>
                  <a:srgbClr val="7030A0"/>
                </a:solidFill>
              </a:rPr>
              <a:t>Особливості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ділового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етикету</a:t>
            </a:r>
            <a:endParaRPr dirty="0">
              <a:solidFill>
                <a:srgbClr val="7030A0"/>
              </a:solidFill>
            </a:endParaRPr>
          </a:p>
        </p:txBody>
      </p:sp>
      <p:sp>
        <p:nvSpPr>
          <p:cNvPr id="231" name="Google Shape;231;p21"/>
          <p:cNvSpPr/>
          <p:nvPr/>
        </p:nvSpPr>
        <p:spPr>
          <a:xfrm>
            <a:off x="320040" y="2164080"/>
            <a:ext cx="8823960" cy="3962400"/>
          </a:xfrm>
          <a:prstGeom prst="chevron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Є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певні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особливості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етикету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в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організаціях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де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працюють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люди. Тут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різновидом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етикету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є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службовий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. </a:t>
            </a:r>
            <a:endParaRPr lang="ru-RU" sz="2000" b="1" i="0" u="none" strike="noStrike" cap="none" dirty="0" smtClean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000" b="1" dirty="0" smtClean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СЛУЖБОВИЙ</a:t>
            </a:r>
            <a:r>
              <a:rPr lang="ru-RU" sz="20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ЕТИКЕТ</a:t>
            </a:r>
            <a:r>
              <a:rPr lang="ru-RU" sz="2000" b="1" i="0" u="none" strike="noStrike" cap="none" dirty="0" smtClean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—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це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сукупність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найдоцільніших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правил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поведінки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людей там, де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відбувається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їхня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професійна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діяльність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— на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виробництві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, в будь-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якій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організації</a:t>
            </a:r>
            <a:r>
              <a:rPr lang="ru-RU" sz="2000" b="1" i="0" u="none" strike="noStrike" cap="none" dirty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 </a:t>
            </a:r>
            <a:endParaRPr sz="2000" b="1" i="0" u="none" strike="noStrike" cap="none" dirty="0">
              <a:solidFill>
                <a:schemeClr val="tx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Эркер">
  <a:themeElements>
    <a:clrScheme name="Эркер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368</Words>
  <Application>Microsoft Office PowerPoint</Application>
  <PresentationFormat>Экран (4:3)</PresentationFormat>
  <Paragraphs>52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Century Schoolbook</vt:lpstr>
      <vt:lpstr>Noto Sans Symbols</vt:lpstr>
      <vt:lpstr>Эркер</vt:lpstr>
      <vt:lpstr>Ділова етика</vt:lpstr>
      <vt:lpstr>Етика- це Наука, що вивчає мораль.</vt:lpstr>
      <vt:lpstr>Етика — це уявлення про правильну або неправильну поведінку під час досягнення конкретної цілі </vt:lpstr>
      <vt:lpstr>Усні види ділового спілкування, у свою чергу, поділяються на монологічні і діалогічні.</vt:lpstr>
      <vt:lpstr>Презентация PowerPoint</vt:lpstr>
      <vt:lpstr>Презентация PowerPoint</vt:lpstr>
      <vt:lpstr>За змістом спілкування може бути розділене на:</vt:lpstr>
      <vt:lpstr>Цінності, які лежать в основі Ділової Етики і яких ми маємо постійно дотримуємось:</vt:lpstr>
      <vt:lpstr>Особливості  ділового етикету</vt:lpstr>
      <vt:lpstr> По засобах спілкування можливо розподіл на такі чотири види:</vt:lpstr>
      <vt:lpstr>Головне пам’ятати!!!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Ділова етика</dc:title>
  <cp:lastModifiedBy>User</cp:lastModifiedBy>
  <cp:revision>2</cp:revision>
  <dcterms:modified xsi:type="dcterms:W3CDTF">2022-09-16T21:11:13Z</dcterms:modified>
</cp:coreProperties>
</file>