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56"/>
  </p:notesMasterIdLst>
  <p:sldIdLst>
    <p:sldId id="256" r:id="rId2"/>
    <p:sldId id="277" r:id="rId3"/>
    <p:sldId id="317" r:id="rId4"/>
    <p:sldId id="258" r:id="rId5"/>
    <p:sldId id="316" r:id="rId6"/>
    <p:sldId id="275" r:id="rId7"/>
    <p:sldId id="259" r:id="rId8"/>
    <p:sldId id="276" r:id="rId9"/>
    <p:sldId id="262" r:id="rId10"/>
    <p:sldId id="318" r:id="rId11"/>
    <p:sldId id="278" r:id="rId12"/>
    <p:sldId id="271" r:id="rId13"/>
    <p:sldId id="279" r:id="rId14"/>
    <p:sldId id="280" r:id="rId15"/>
    <p:sldId id="281" r:id="rId16"/>
    <p:sldId id="284" r:id="rId17"/>
    <p:sldId id="283" r:id="rId18"/>
    <p:sldId id="315" r:id="rId19"/>
    <p:sldId id="319" r:id="rId20"/>
    <p:sldId id="320" r:id="rId21"/>
    <p:sldId id="321" r:id="rId22"/>
    <p:sldId id="322" r:id="rId23"/>
    <p:sldId id="282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8" r:id="rId47"/>
    <p:sldId id="307" r:id="rId48"/>
    <p:sldId id="309" r:id="rId49"/>
    <p:sldId id="310" r:id="rId50"/>
    <p:sldId id="311" r:id="rId51"/>
    <p:sldId id="312" r:id="rId52"/>
    <p:sldId id="313" r:id="rId53"/>
    <p:sldId id="314" r:id="rId54"/>
    <p:sldId id="272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1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62E02E-8B2F-4222-837E-3F2BF5B1493E}" type="doc">
      <dgm:prSet loTypeId="urn:microsoft.com/office/officeart/2008/layout/HorizontalMultiLevelHierarchy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776277A6-2897-40DF-B494-BF7BA0AD67F1}">
      <dgm:prSet phldrT="[Текст]"/>
      <dgm:spPr/>
      <dgm:t>
        <a:bodyPr/>
        <a:lstStyle/>
        <a:p>
          <a:r>
            <a:rPr lang="uk-UA" dirty="0" smtClean="0"/>
            <a:t>Орієнтир цінностей людини</a:t>
          </a:r>
          <a:endParaRPr lang="ru-RU" dirty="0"/>
        </a:p>
      </dgm:t>
    </dgm:pt>
    <dgm:pt modelId="{7AB4EE5D-CAF0-4525-B4DA-D7AA7D2E9AFC}" type="parTrans" cxnId="{EACC956B-1720-4026-9476-BF2C63F04381}">
      <dgm:prSet/>
      <dgm:spPr/>
      <dgm:t>
        <a:bodyPr/>
        <a:lstStyle/>
        <a:p>
          <a:endParaRPr lang="ru-RU"/>
        </a:p>
      </dgm:t>
    </dgm:pt>
    <dgm:pt modelId="{2C45E4F6-9F3A-4501-9188-53448F2CE6D8}" type="sibTrans" cxnId="{EACC956B-1720-4026-9476-BF2C63F04381}">
      <dgm:prSet/>
      <dgm:spPr/>
      <dgm:t>
        <a:bodyPr/>
        <a:lstStyle/>
        <a:p>
          <a:endParaRPr lang="ru-RU"/>
        </a:p>
      </dgm:t>
    </dgm:pt>
    <dgm:pt modelId="{D038E939-DCC0-4215-96A5-61510E9E2C0B}">
      <dgm:prSet phldrT="[Текст]"/>
      <dgm:spPr/>
      <dgm:t>
        <a:bodyPr/>
        <a:lstStyle/>
        <a:p>
          <a:r>
            <a:rPr lang="uk-UA" dirty="0" smtClean="0"/>
            <a:t>на красу</a:t>
          </a:r>
          <a:endParaRPr lang="ru-RU" dirty="0"/>
        </a:p>
      </dgm:t>
    </dgm:pt>
    <dgm:pt modelId="{71DF8AE2-95CE-4F5E-AF3E-E7CC92ED5962}" type="parTrans" cxnId="{24A89459-7184-4FFA-AC55-4E0FD21834FD}">
      <dgm:prSet/>
      <dgm:spPr/>
      <dgm:t>
        <a:bodyPr/>
        <a:lstStyle/>
        <a:p>
          <a:endParaRPr lang="ru-RU"/>
        </a:p>
      </dgm:t>
    </dgm:pt>
    <dgm:pt modelId="{F0CA113F-62B5-4E60-8F83-559796F3876B}" type="sibTrans" cxnId="{24A89459-7184-4FFA-AC55-4E0FD21834FD}">
      <dgm:prSet/>
      <dgm:spPr/>
      <dgm:t>
        <a:bodyPr/>
        <a:lstStyle/>
        <a:p>
          <a:endParaRPr lang="ru-RU"/>
        </a:p>
      </dgm:t>
    </dgm:pt>
    <dgm:pt modelId="{A8990DCA-805A-4F46-8F2A-BFEA68DFACAC}">
      <dgm:prSet phldrT="[Текст]"/>
      <dgm:spPr/>
      <dgm:t>
        <a:bodyPr/>
        <a:lstStyle/>
        <a:p>
          <a:r>
            <a:rPr lang="uk-UA" dirty="0" smtClean="0"/>
            <a:t>на користь</a:t>
          </a:r>
          <a:endParaRPr lang="ru-RU" dirty="0"/>
        </a:p>
      </dgm:t>
    </dgm:pt>
    <dgm:pt modelId="{7B8049AA-618C-4B32-A783-D070057CDA24}" type="parTrans" cxnId="{713EF8F3-2242-461D-8864-68B296C8CD79}">
      <dgm:prSet/>
      <dgm:spPr/>
      <dgm:t>
        <a:bodyPr/>
        <a:lstStyle/>
        <a:p>
          <a:endParaRPr lang="ru-RU"/>
        </a:p>
      </dgm:t>
    </dgm:pt>
    <dgm:pt modelId="{C5EE0D63-D6C3-4631-99C1-F4D7944F3630}" type="sibTrans" cxnId="{713EF8F3-2242-461D-8864-68B296C8CD79}">
      <dgm:prSet/>
      <dgm:spPr/>
      <dgm:t>
        <a:bodyPr/>
        <a:lstStyle/>
        <a:p>
          <a:endParaRPr lang="ru-RU"/>
        </a:p>
      </dgm:t>
    </dgm:pt>
    <dgm:pt modelId="{49E18BB8-91A0-47A1-8F45-01DC0358FBEA}">
      <dgm:prSet phldrT="[Текст]"/>
      <dgm:spPr/>
      <dgm:t>
        <a:bodyPr/>
        <a:lstStyle/>
        <a:p>
          <a:r>
            <a:rPr lang="uk-UA" dirty="0" smtClean="0"/>
            <a:t>на своє уявлення про добро</a:t>
          </a:r>
          <a:endParaRPr lang="ru-RU" dirty="0"/>
        </a:p>
      </dgm:t>
    </dgm:pt>
    <dgm:pt modelId="{0BB0E8DE-420B-4AFE-8B08-E49FD0F5BC5C}" type="parTrans" cxnId="{05606E45-51AE-4A63-8F17-E3B6D083011A}">
      <dgm:prSet/>
      <dgm:spPr/>
      <dgm:t>
        <a:bodyPr/>
        <a:lstStyle/>
        <a:p>
          <a:endParaRPr lang="ru-RU"/>
        </a:p>
      </dgm:t>
    </dgm:pt>
    <dgm:pt modelId="{A2756359-6C9D-4B1A-8EFC-A8C062F3FA2C}" type="sibTrans" cxnId="{05606E45-51AE-4A63-8F17-E3B6D083011A}">
      <dgm:prSet/>
      <dgm:spPr/>
      <dgm:t>
        <a:bodyPr/>
        <a:lstStyle/>
        <a:p>
          <a:endParaRPr lang="ru-RU"/>
        </a:p>
      </dgm:t>
    </dgm:pt>
    <dgm:pt modelId="{61E7937C-EA04-4E54-80E3-017CD68748DD}" type="pres">
      <dgm:prSet presAssocID="{1B62E02E-8B2F-4222-837E-3F2BF5B1493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F8853A-7F47-4424-917F-5536808B62F9}" type="pres">
      <dgm:prSet presAssocID="{776277A6-2897-40DF-B494-BF7BA0AD67F1}" presName="root1" presStyleCnt="0"/>
      <dgm:spPr/>
    </dgm:pt>
    <dgm:pt modelId="{18E683A0-FF91-4895-813F-06027C295F4B}" type="pres">
      <dgm:prSet presAssocID="{776277A6-2897-40DF-B494-BF7BA0AD67F1}" presName="LevelOneTextNode" presStyleLbl="node0" presStyleIdx="0" presStyleCnt="1" custAng="5400000" custScaleX="90064" custScaleY="88294" custLinFactX="79940" custLinFactNeighborX="100000" custLinFactNeighborY="-236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A96459-0B0A-4A57-9966-3E0CAF368BD5}" type="pres">
      <dgm:prSet presAssocID="{776277A6-2897-40DF-B494-BF7BA0AD67F1}" presName="level2hierChild" presStyleCnt="0"/>
      <dgm:spPr/>
    </dgm:pt>
    <dgm:pt modelId="{C42CF7EE-EBCE-46C0-985F-24CA28283BC6}" type="pres">
      <dgm:prSet presAssocID="{71DF8AE2-95CE-4F5E-AF3E-E7CC92ED5962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DE735133-C233-44BB-9134-4CDA1AAB2591}" type="pres">
      <dgm:prSet presAssocID="{71DF8AE2-95CE-4F5E-AF3E-E7CC92ED5962}" presName="connTx" presStyleLbl="parChTrans1D2" presStyleIdx="0" presStyleCnt="3"/>
      <dgm:spPr/>
      <dgm:t>
        <a:bodyPr/>
        <a:lstStyle/>
        <a:p>
          <a:endParaRPr lang="en-US"/>
        </a:p>
      </dgm:t>
    </dgm:pt>
    <dgm:pt modelId="{C0FA882E-9EB9-4494-BF31-463E1E935A95}" type="pres">
      <dgm:prSet presAssocID="{D038E939-DCC0-4215-96A5-61510E9E2C0B}" presName="root2" presStyleCnt="0"/>
      <dgm:spPr/>
    </dgm:pt>
    <dgm:pt modelId="{48370DCD-2DF6-4F30-A2E6-02A806FBE5ED}" type="pres">
      <dgm:prSet presAssocID="{D038E939-DCC0-4215-96A5-61510E9E2C0B}" presName="LevelTwoTextNode" presStyleLbl="node2" presStyleIdx="0" presStyleCnt="3" custScaleX="60104" custScaleY="70473" custLinFactY="60053" custLinFactNeighborX="-86523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0ADAE3-CCA8-49DA-A089-FE3035A73C0B}" type="pres">
      <dgm:prSet presAssocID="{D038E939-DCC0-4215-96A5-61510E9E2C0B}" presName="level3hierChild" presStyleCnt="0"/>
      <dgm:spPr/>
    </dgm:pt>
    <dgm:pt modelId="{9A2472B5-9D9D-4CB5-A982-76DF0B487133}" type="pres">
      <dgm:prSet presAssocID="{7B8049AA-618C-4B32-A783-D070057CDA24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8FCC4A35-CDB3-4860-8F1C-6DAD190D198D}" type="pres">
      <dgm:prSet presAssocID="{7B8049AA-618C-4B32-A783-D070057CDA24}" presName="connTx" presStyleLbl="parChTrans1D2" presStyleIdx="1" presStyleCnt="3"/>
      <dgm:spPr/>
      <dgm:t>
        <a:bodyPr/>
        <a:lstStyle/>
        <a:p>
          <a:endParaRPr lang="en-US"/>
        </a:p>
      </dgm:t>
    </dgm:pt>
    <dgm:pt modelId="{24A054A8-6A4F-4A18-A5F4-81926AD331D8}" type="pres">
      <dgm:prSet presAssocID="{A8990DCA-805A-4F46-8F2A-BFEA68DFACAC}" presName="root2" presStyleCnt="0"/>
      <dgm:spPr/>
    </dgm:pt>
    <dgm:pt modelId="{84B5BD56-DCAE-4FFF-889B-DC971152F07B}" type="pres">
      <dgm:prSet presAssocID="{A8990DCA-805A-4F46-8F2A-BFEA68DFACAC}" presName="LevelTwoTextNode" presStyleLbl="node2" presStyleIdx="1" presStyleCnt="3" custScaleX="80396" custScaleY="73167" custLinFactNeighborX="48463" custLinFactNeighborY="712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4ABB3A-F5BC-4702-A3A6-F5E36BE54DC1}" type="pres">
      <dgm:prSet presAssocID="{A8990DCA-805A-4F46-8F2A-BFEA68DFACAC}" presName="level3hierChild" presStyleCnt="0"/>
      <dgm:spPr/>
    </dgm:pt>
    <dgm:pt modelId="{9DBA59BB-8600-48E9-B0AB-2C619B3E1A06}" type="pres">
      <dgm:prSet presAssocID="{0BB0E8DE-420B-4AFE-8B08-E49FD0F5BC5C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EFEBFD52-9477-4548-AA08-365B3E9BCD32}" type="pres">
      <dgm:prSet presAssocID="{0BB0E8DE-420B-4AFE-8B08-E49FD0F5BC5C}" presName="connTx" presStyleLbl="parChTrans1D2" presStyleIdx="2" presStyleCnt="3"/>
      <dgm:spPr/>
      <dgm:t>
        <a:bodyPr/>
        <a:lstStyle/>
        <a:p>
          <a:endParaRPr lang="en-US"/>
        </a:p>
      </dgm:t>
    </dgm:pt>
    <dgm:pt modelId="{36A17FAA-622F-4B67-9819-2D462F6D3F2C}" type="pres">
      <dgm:prSet presAssocID="{49E18BB8-91A0-47A1-8F45-01DC0358FBEA}" presName="root2" presStyleCnt="0"/>
      <dgm:spPr/>
    </dgm:pt>
    <dgm:pt modelId="{AF019060-27D9-46A5-B641-C988FEBFC44C}" type="pres">
      <dgm:prSet presAssocID="{49E18BB8-91A0-47A1-8F45-01DC0358FBEA}" presName="LevelTwoTextNode" presStyleLbl="node2" presStyleIdx="2" presStyleCnt="3" custScaleX="92829" custScaleY="75861" custLinFactNeighborX="-35392" custLinFactNeighborY="737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0AC9F9-FFA9-4958-A5F9-1089B9BD13B9}" type="pres">
      <dgm:prSet presAssocID="{49E18BB8-91A0-47A1-8F45-01DC0358FBEA}" presName="level3hierChild" presStyleCnt="0"/>
      <dgm:spPr/>
    </dgm:pt>
  </dgm:ptLst>
  <dgm:cxnLst>
    <dgm:cxn modelId="{EACC956B-1720-4026-9476-BF2C63F04381}" srcId="{1B62E02E-8B2F-4222-837E-3F2BF5B1493E}" destId="{776277A6-2897-40DF-B494-BF7BA0AD67F1}" srcOrd="0" destOrd="0" parTransId="{7AB4EE5D-CAF0-4525-B4DA-D7AA7D2E9AFC}" sibTransId="{2C45E4F6-9F3A-4501-9188-53448F2CE6D8}"/>
    <dgm:cxn modelId="{D108224A-8EA8-448C-8873-4ECD52516467}" type="presOf" srcId="{776277A6-2897-40DF-B494-BF7BA0AD67F1}" destId="{18E683A0-FF91-4895-813F-06027C295F4B}" srcOrd="0" destOrd="0" presId="urn:microsoft.com/office/officeart/2008/layout/HorizontalMultiLevelHierarchy"/>
    <dgm:cxn modelId="{C84953B9-E359-48BF-8D76-D7BDAE2E909D}" type="presOf" srcId="{0BB0E8DE-420B-4AFE-8B08-E49FD0F5BC5C}" destId="{EFEBFD52-9477-4548-AA08-365B3E9BCD32}" srcOrd="1" destOrd="0" presId="urn:microsoft.com/office/officeart/2008/layout/HorizontalMultiLevelHierarchy"/>
    <dgm:cxn modelId="{963B8649-31E6-4B82-B81D-B70ADE521286}" type="presOf" srcId="{D038E939-DCC0-4215-96A5-61510E9E2C0B}" destId="{48370DCD-2DF6-4F30-A2E6-02A806FBE5ED}" srcOrd="0" destOrd="0" presId="urn:microsoft.com/office/officeart/2008/layout/HorizontalMultiLevelHierarchy"/>
    <dgm:cxn modelId="{7E2B576E-03E2-4071-B8B1-EB1B67F03C48}" type="presOf" srcId="{71DF8AE2-95CE-4F5E-AF3E-E7CC92ED5962}" destId="{C42CF7EE-EBCE-46C0-985F-24CA28283BC6}" srcOrd="0" destOrd="0" presId="urn:microsoft.com/office/officeart/2008/layout/HorizontalMultiLevelHierarchy"/>
    <dgm:cxn modelId="{24A89459-7184-4FFA-AC55-4E0FD21834FD}" srcId="{776277A6-2897-40DF-B494-BF7BA0AD67F1}" destId="{D038E939-DCC0-4215-96A5-61510E9E2C0B}" srcOrd="0" destOrd="0" parTransId="{71DF8AE2-95CE-4F5E-AF3E-E7CC92ED5962}" sibTransId="{F0CA113F-62B5-4E60-8F83-559796F3876B}"/>
    <dgm:cxn modelId="{F5175877-4537-4071-8BE4-F48566A433A8}" type="presOf" srcId="{A8990DCA-805A-4F46-8F2A-BFEA68DFACAC}" destId="{84B5BD56-DCAE-4FFF-889B-DC971152F07B}" srcOrd="0" destOrd="0" presId="urn:microsoft.com/office/officeart/2008/layout/HorizontalMultiLevelHierarchy"/>
    <dgm:cxn modelId="{BFE04F78-C32B-4DC7-9ABE-2653C91B0D0C}" type="presOf" srcId="{49E18BB8-91A0-47A1-8F45-01DC0358FBEA}" destId="{AF019060-27D9-46A5-B641-C988FEBFC44C}" srcOrd="0" destOrd="0" presId="urn:microsoft.com/office/officeart/2008/layout/HorizontalMultiLevelHierarchy"/>
    <dgm:cxn modelId="{05606E45-51AE-4A63-8F17-E3B6D083011A}" srcId="{776277A6-2897-40DF-B494-BF7BA0AD67F1}" destId="{49E18BB8-91A0-47A1-8F45-01DC0358FBEA}" srcOrd="2" destOrd="0" parTransId="{0BB0E8DE-420B-4AFE-8B08-E49FD0F5BC5C}" sibTransId="{A2756359-6C9D-4B1A-8EFC-A8C062F3FA2C}"/>
    <dgm:cxn modelId="{A5E62773-05D2-4343-B767-35D8DCEB7134}" type="presOf" srcId="{7B8049AA-618C-4B32-A783-D070057CDA24}" destId="{9A2472B5-9D9D-4CB5-A982-76DF0B487133}" srcOrd="0" destOrd="0" presId="urn:microsoft.com/office/officeart/2008/layout/HorizontalMultiLevelHierarchy"/>
    <dgm:cxn modelId="{CB15166C-537E-4D2E-94BC-3F5A4CAAE9B0}" type="presOf" srcId="{71DF8AE2-95CE-4F5E-AF3E-E7CC92ED5962}" destId="{DE735133-C233-44BB-9134-4CDA1AAB2591}" srcOrd="1" destOrd="0" presId="urn:microsoft.com/office/officeart/2008/layout/HorizontalMultiLevelHierarchy"/>
    <dgm:cxn modelId="{1FB324C1-B7A4-4347-BFAC-A67316DCE1F0}" type="presOf" srcId="{1B62E02E-8B2F-4222-837E-3F2BF5B1493E}" destId="{61E7937C-EA04-4E54-80E3-017CD68748DD}" srcOrd="0" destOrd="0" presId="urn:microsoft.com/office/officeart/2008/layout/HorizontalMultiLevelHierarchy"/>
    <dgm:cxn modelId="{25B8D0B4-1089-41DB-BD8B-85010901C148}" type="presOf" srcId="{7B8049AA-618C-4B32-A783-D070057CDA24}" destId="{8FCC4A35-CDB3-4860-8F1C-6DAD190D198D}" srcOrd="1" destOrd="0" presId="urn:microsoft.com/office/officeart/2008/layout/HorizontalMultiLevelHierarchy"/>
    <dgm:cxn modelId="{0EF968D8-FDCE-46BB-89C4-1572E0A5AEFC}" type="presOf" srcId="{0BB0E8DE-420B-4AFE-8B08-E49FD0F5BC5C}" destId="{9DBA59BB-8600-48E9-B0AB-2C619B3E1A06}" srcOrd="0" destOrd="0" presId="urn:microsoft.com/office/officeart/2008/layout/HorizontalMultiLevelHierarchy"/>
    <dgm:cxn modelId="{713EF8F3-2242-461D-8864-68B296C8CD79}" srcId="{776277A6-2897-40DF-B494-BF7BA0AD67F1}" destId="{A8990DCA-805A-4F46-8F2A-BFEA68DFACAC}" srcOrd="1" destOrd="0" parTransId="{7B8049AA-618C-4B32-A783-D070057CDA24}" sibTransId="{C5EE0D63-D6C3-4631-99C1-F4D7944F3630}"/>
    <dgm:cxn modelId="{A8E06577-8508-44EF-9615-AA6ADFDED063}" type="presParOf" srcId="{61E7937C-EA04-4E54-80E3-017CD68748DD}" destId="{27F8853A-7F47-4424-917F-5536808B62F9}" srcOrd="0" destOrd="0" presId="urn:microsoft.com/office/officeart/2008/layout/HorizontalMultiLevelHierarchy"/>
    <dgm:cxn modelId="{5F4EE60A-9CCE-4CB3-A840-235FB36EF399}" type="presParOf" srcId="{27F8853A-7F47-4424-917F-5536808B62F9}" destId="{18E683A0-FF91-4895-813F-06027C295F4B}" srcOrd="0" destOrd="0" presId="urn:microsoft.com/office/officeart/2008/layout/HorizontalMultiLevelHierarchy"/>
    <dgm:cxn modelId="{B844C1E9-D9EC-40AB-8BE7-A9DB5499D791}" type="presParOf" srcId="{27F8853A-7F47-4424-917F-5536808B62F9}" destId="{5DA96459-0B0A-4A57-9966-3E0CAF368BD5}" srcOrd="1" destOrd="0" presId="urn:microsoft.com/office/officeart/2008/layout/HorizontalMultiLevelHierarchy"/>
    <dgm:cxn modelId="{3AA086AA-06A2-4618-9674-F5EF1B74AF06}" type="presParOf" srcId="{5DA96459-0B0A-4A57-9966-3E0CAF368BD5}" destId="{C42CF7EE-EBCE-46C0-985F-24CA28283BC6}" srcOrd="0" destOrd="0" presId="urn:microsoft.com/office/officeart/2008/layout/HorizontalMultiLevelHierarchy"/>
    <dgm:cxn modelId="{4402369B-DCEC-4AC3-9A76-E52C598F0634}" type="presParOf" srcId="{C42CF7EE-EBCE-46C0-985F-24CA28283BC6}" destId="{DE735133-C233-44BB-9134-4CDA1AAB2591}" srcOrd="0" destOrd="0" presId="urn:microsoft.com/office/officeart/2008/layout/HorizontalMultiLevelHierarchy"/>
    <dgm:cxn modelId="{D0FF3450-91AD-4330-A0F8-4038328D1515}" type="presParOf" srcId="{5DA96459-0B0A-4A57-9966-3E0CAF368BD5}" destId="{C0FA882E-9EB9-4494-BF31-463E1E935A95}" srcOrd="1" destOrd="0" presId="urn:microsoft.com/office/officeart/2008/layout/HorizontalMultiLevelHierarchy"/>
    <dgm:cxn modelId="{39E69575-1EC7-45AE-BA2F-613DF6E2DF32}" type="presParOf" srcId="{C0FA882E-9EB9-4494-BF31-463E1E935A95}" destId="{48370DCD-2DF6-4F30-A2E6-02A806FBE5ED}" srcOrd="0" destOrd="0" presId="urn:microsoft.com/office/officeart/2008/layout/HorizontalMultiLevelHierarchy"/>
    <dgm:cxn modelId="{DD410D1D-ACBD-4AE0-8FD7-5A454D73CCA1}" type="presParOf" srcId="{C0FA882E-9EB9-4494-BF31-463E1E935A95}" destId="{A80ADAE3-CCA8-49DA-A089-FE3035A73C0B}" srcOrd="1" destOrd="0" presId="urn:microsoft.com/office/officeart/2008/layout/HorizontalMultiLevelHierarchy"/>
    <dgm:cxn modelId="{C50B12E4-B717-4F26-9F99-19C17A7C10D7}" type="presParOf" srcId="{5DA96459-0B0A-4A57-9966-3E0CAF368BD5}" destId="{9A2472B5-9D9D-4CB5-A982-76DF0B487133}" srcOrd="2" destOrd="0" presId="urn:microsoft.com/office/officeart/2008/layout/HorizontalMultiLevelHierarchy"/>
    <dgm:cxn modelId="{5DFA2D20-6838-48DA-8D25-D9056E188301}" type="presParOf" srcId="{9A2472B5-9D9D-4CB5-A982-76DF0B487133}" destId="{8FCC4A35-CDB3-4860-8F1C-6DAD190D198D}" srcOrd="0" destOrd="0" presId="urn:microsoft.com/office/officeart/2008/layout/HorizontalMultiLevelHierarchy"/>
    <dgm:cxn modelId="{B67F620B-D887-4AF4-8CB4-C4BAC5F7AB00}" type="presParOf" srcId="{5DA96459-0B0A-4A57-9966-3E0CAF368BD5}" destId="{24A054A8-6A4F-4A18-A5F4-81926AD331D8}" srcOrd="3" destOrd="0" presId="urn:microsoft.com/office/officeart/2008/layout/HorizontalMultiLevelHierarchy"/>
    <dgm:cxn modelId="{4BA14541-A5B2-43D3-BD64-E31DCD7C27E2}" type="presParOf" srcId="{24A054A8-6A4F-4A18-A5F4-81926AD331D8}" destId="{84B5BD56-DCAE-4FFF-889B-DC971152F07B}" srcOrd="0" destOrd="0" presId="urn:microsoft.com/office/officeart/2008/layout/HorizontalMultiLevelHierarchy"/>
    <dgm:cxn modelId="{7B1C22FB-FF4F-4C23-BFE2-0CAA5CFA829F}" type="presParOf" srcId="{24A054A8-6A4F-4A18-A5F4-81926AD331D8}" destId="{724ABB3A-F5BC-4702-A3A6-F5E36BE54DC1}" srcOrd="1" destOrd="0" presId="urn:microsoft.com/office/officeart/2008/layout/HorizontalMultiLevelHierarchy"/>
    <dgm:cxn modelId="{0BD36BED-4BCC-4F28-835B-045A31A041CE}" type="presParOf" srcId="{5DA96459-0B0A-4A57-9966-3E0CAF368BD5}" destId="{9DBA59BB-8600-48E9-B0AB-2C619B3E1A06}" srcOrd="4" destOrd="0" presId="urn:microsoft.com/office/officeart/2008/layout/HorizontalMultiLevelHierarchy"/>
    <dgm:cxn modelId="{46344054-CFC5-48C8-A41D-762DF47D0104}" type="presParOf" srcId="{9DBA59BB-8600-48E9-B0AB-2C619B3E1A06}" destId="{EFEBFD52-9477-4548-AA08-365B3E9BCD32}" srcOrd="0" destOrd="0" presId="urn:microsoft.com/office/officeart/2008/layout/HorizontalMultiLevelHierarchy"/>
    <dgm:cxn modelId="{78334424-C7DE-4D66-8ED3-F804741AF25E}" type="presParOf" srcId="{5DA96459-0B0A-4A57-9966-3E0CAF368BD5}" destId="{36A17FAA-622F-4B67-9819-2D462F6D3F2C}" srcOrd="5" destOrd="0" presId="urn:microsoft.com/office/officeart/2008/layout/HorizontalMultiLevelHierarchy"/>
    <dgm:cxn modelId="{77C6549D-E496-4D41-987A-4CE3E8372164}" type="presParOf" srcId="{36A17FAA-622F-4B67-9819-2D462F6D3F2C}" destId="{AF019060-27D9-46A5-B641-C988FEBFC44C}" srcOrd="0" destOrd="0" presId="urn:microsoft.com/office/officeart/2008/layout/HorizontalMultiLevelHierarchy"/>
    <dgm:cxn modelId="{77654C72-F77E-4C79-B007-307766D2B353}" type="presParOf" srcId="{36A17FAA-622F-4B67-9819-2D462F6D3F2C}" destId="{1D0AC9F9-FFA9-4958-A5F9-1089B9BD13B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CCAFDE-C4D4-47DA-9A59-4A2352426DFC}" type="doc">
      <dgm:prSet loTypeId="urn:microsoft.com/office/officeart/2005/8/layout/hierarchy2" loCatId="hierarchy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1561EBAC-6468-4D23-AAC4-B84668D0D870}">
      <dgm:prSet phldrT="[Текст]"/>
      <dgm:spPr/>
      <dgm:t>
        <a:bodyPr/>
        <a:lstStyle/>
        <a:p>
          <a:r>
            <a:rPr lang="uk-UA" dirty="0" smtClean="0"/>
            <a:t>Якості бізнесмена</a:t>
          </a:r>
          <a:endParaRPr lang="ru-RU" dirty="0"/>
        </a:p>
      </dgm:t>
    </dgm:pt>
    <dgm:pt modelId="{BC3CB19B-DCB2-4BEE-AC89-E5C2BFC82363}" type="parTrans" cxnId="{81D04A6F-7DE9-4AB2-911C-97D3C0BB59FF}">
      <dgm:prSet/>
      <dgm:spPr/>
      <dgm:t>
        <a:bodyPr/>
        <a:lstStyle/>
        <a:p>
          <a:endParaRPr lang="ru-RU"/>
        </a:p>
      </dgm:t>
    </dgm:pt>
    <dgm:pt modelId="{0ACC9A0D-5FED-486C-92A5-D705EBA91E91}" type="sibTrans" cxnId="{81D04A6F-7DE9-4AB2-911C-97D3C0BB59FF}">
      <dgm:prSet/>
      <dgm:spPr/>
      <dgm:t>
        <a:bodyPr/>
        <a:lstStyle/>
        <a:p>
          <a:endParaRPr lang="ru-RU"/>
        </a:p>
      </dgm:t>
    </dgm:pt>
    <dgm:pt modelId="{294E49E6-77DE-4FE4-A307-AA99702D4212}">
      <dgm:prSet phldrT="[Текст]"/>
      <dgm:spPr/>
      <dgm:t>
        <a:bodyPr/>
        <a:lstStyle/>
        <a:p>
          <a:r>
            <a:rPr lang="uk-UA" dirty="0" smtClean="0"/>
            <a:t>Корисність</a:t>
          </a:r>
          <a:endParaRPr lang="ru-RU" dirty="0"/>
        </a:p>
      </dgm:t>
    </dgm:pt>
    <dgm:pt modelId="{5DD8503F-23CC-42C3-ABEB-5B7D2E24BA0C}" type="parTrans" cxnId="{AAF3260E-8823-4D71-BCE6-AE3F18A34C04}">
      <dgm:prSet/>
      <dgm:spPr/>
      <dgm:t>
        <a:bodyPr/>
        <a:lstStyle/>
        <a:p>
          <a:endParaRPr lang="ru-RU"/>
        </a:p>
      </dgm:t>
    </dgm:pt>
    <dgm:pt modelId="{5A158CA1-B8C2-4B2E-9643-8BFE8FC36F6A}" type="sibTrans" cxnId="{AAF3260E-8823-4D71-BCE6-AE3F18A34C04}">
      <dgm:prSet/>
      <dgm:spPr/>
      <dgm:t>
        <a:bodyPr/>
        <a:lstStyle/>
        <a:p>
          <a:endParaRPr lang="ru-RU"/>
        </a:p>
      </dgm:t>
    </dgm:pt>
    <dgm:pt modelId="{ACB46835-8220-4FA3-A0BF-6D85F98F597B}">
      <dgm:prSet phldrT="[Текст]"/>
      <dgm:spPr/>
      <dgm:t>
        <a:bodyPr/>
        <a:lstStyle/>
        <a:p>
          <a:r>
            <a:rPr lang="uk-UA" dirty="0" smtClean="0"/>
            <a:t>Готовність іти на ризик</a:t>
          </a:r>
          <a:endParaRPr lang="ru-RU" dirty="0"/>
        </a:p>
      </dgm:t>
    </dgm:pt>
    <dgm:pt modelId="{5EEDE9AE-32A2-45E4-BEEE-473544FD4540}" type="parTrans" cxnId="{903860E0-841B-4FE5-A21D-08D33075EF13}">
      <dgm:prSet/>
      <dgm:spPr/>
      <dgm:t>
        <a:bodyPr/>
        <a:lstStyle/>
        <a:p>
          <a:endParaRPr lang="ru-RU"/>
        </a:p>
      </dgm:t>
    </dgm:pt>
    <dgm:pt modelId="{A57495D9-C3D9-4C47-99D3-072DF410387C}" type="sibTrans" cxnId="{903860E0-841B-4FE5-A21D-08D33075EF13}">
      <dgm:prSet/>
      <dgm:spPr/>
      <dgm:t>
        <a:bodyPr/>
        <a:lstStyle/>
        <a:p>
          <a:endParaRPr lang="ru-RU"/>
        </a:p>
      </dgm:t>
    </dgm:pt>
    <dgm:pt modelId="{1AE293AB-0A64-4B95-B755-74754367EFDE}">
      <dgm:prSet phldrT="[Текст]"/>
      <dgm:spPr/>
      <dgm:t>
        <a:bodyPr/>
        <a:lstStyle/>
        <a:p>
          <a:r>
            <a:rPr lang="uk-UA" dirty="0" smtClean="0"/>
            <a:t>професіоналізм</a:t>
          </a:r>
          <a:endParaRPr lang="ru-RU" dirty="0"/>
        </a:p>
      </dgm:t>
    </dgm:pt>
    <dgm:pt modelId="{0916F10E-8147-42BF-92AA-8C7741551537}" type="parTrans" cxnId="{EDAA5E38-4117-453E-8779-549C49CD68CA}">
      <dgm:prSet/>
      <dgm:spPr/>
      <dgm:t>
        <a:bodyPr/>
        <a:lstStyle/>
        <a:p>
          <a:endParaRPr lang="ru-RU"/>
        </a:p>
      </dgm:t>
    </dgm:pt>
    <dgm:pt modelId="{41E1427C-9624-49DF-B963-DCF4D719F185}" type="sibTrans" cxnId="{EDAA5E38-4117-453E-8779-549C49CD68CA}">
      <dgm:prSet/>
      <dgm:spPr/>
      <dgm:t>
        <a:bodyPr/>
        <a:lstStyle/>
        <a:p>
          <a:endParaRPr lang="ru-RU"/>
        </a:p>
      </dgm:t>
    </dgm:pt>
    <dgm:pt modelId="{C035FB50-C68D-4FF5-B8FB-80E4771683D7}">
      <dgm:prSet phldrT="[Текст]"/>
      <dgm:spPr/>
      <dgm:t>
        <a:bodyPr/>
        <a:lstStyle/>
        <a:p>
          <a:r>
            <a:rPr lang="uk-UA" dirty="0" smtClean="0"/>
            <a:t>Моральність</a:t>
          </a:r>
          <a:endParaRPr lang="ru-RU" dirty="0"/>
        </a:p>
      </dgm:t>
    </dgm:pt>
    <dgm:pt modelId="{55526D8E-B1A2-42FB-91ED-30946EF5FA9C}" type="parTrans" cxnId="{5E7EAEB5-40A7-40FD-9D53-8B093C66039B}">
      <dgm:prSet/>
      <dgm:spPr/>
      <dgm:t>
        <a:bodyPr/>
        <a:lstStyle/>
        <a:p>
          <a:endParaRPr lang="ru-RU"/>
        </a:p>
      </dgm:t>
    </dgm:pt>
    <dgm:pt modelId="{369BC036-6F10-4FAA-84E7-A4A896530BC6}" type="sibTrans" cxnId="{5E7EAEB5-40A7-40FD-9D53-8B093C66039B}">
      <dgm:prSet/>
      <dgm:spPr/>
      <dgm:t>
        <a:bodyPr/>
        <a:lstStyle/>
        <a:p>
          <a:endParaRPr lang="ru-RU"/>
        </a:p>
      </dgm:t>
    </dgm:pt>
    <dgm:pt modelId="{6599B2AD-5D49-4F96-B594-A8D5F56AE316}">
      <dgm:prSet phldrT="[Текст]"/>
      <dgm:spPr/>
      <dgm:t>
        <a:bodyPr/>
        <a:lstStyle/>
        <a:p>
          <a:r>
            <a:rPr lang="uk-UA" dirty="0" smtClean="0"/>
            <a:t>Повага до людей, підлеглих</a:t>
          </a:r>
          <a:endParaRPr lang="ru-RU" dirty="0"/>
        </a:p>
      </dgm:t>
    </dgm:pt>
    <dgm:pt modelId="{04BD62F6-33A3-4254-B2EA-EEDC55E72B9D}" type="parTrans" cxnId="{1B35C442-43D2-4312-AE2E-6C2B6B4AC696}">
      <dgm:prSet/>
      <dgm:spPr/>
      <dgm:t>
        <a:bodyPr/>
        <a:lstStyle/>
        <a:p>
          <a:endParaRPr lang="ru-RU"/>
        </a:p>
      </dgm:t>
    </dgm:pt>
    <dgm:pt modelId="{5E613322-2D23-43DB-827B-E320772C6089}" type="sibTrans" cxnId="{1B35C442-43D2-4312-AE2E-6C2B6B4AC696}">
      <dgm:prSet/>
      <dgm:spPr/>
      <dgm:t>
        <a:bodyPr/>
        <a:lstStyle/>
        <a:p>
          <a:endParaRPr lang="ru-RU"/>
        </a:p>
      </dgm:t>
    </dgm:pt>
    <dgm:pt modelId="{F6313221-17F6-441D-B70C-46876839F219}" type="pres">
      <dgm:prSet presAssocID="{0ECCAFDE-C4D4-47DA-9A59-4A2352426DF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CDC691-BB33-4FB7-AAB4-B046E72CE3A6}" type="pres">
      <dgm:prSet presAssocID="{1561EBAC-6468-4D23-AAC4-B84668D0D870}" presName="root1" presStyleCnt="0"/>
      <dgm:spPr/>
    </dgm:pt>
    <dgm:pt modelId="{8BB97D16-ACC0-454B-8FB6-94B08DB343C4}" type="pres">
      <dgm:prSet presAssocID="{1561EBAC-6468-4D23-AAC4-B84668D0D870}" presName="LevelOneTextNode" presStyleLbl="node0" presStyleIdx="0" presStyleCnt="1" custScaleX="116830" custScaleY="1328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1872A1-AF20-442B-AD6A-CEFE657D4746}" type="pres">
      <dgm:prSet presAssocID="{1561EBAC-6468-4D23-AAC4-B84668D0D870}" presName="level2hierChild" presStyleCnt="0"/>
      <dgm:spPr/>
    </dgm:pt>
    <dgm:pt modelId="{2A96B38A-669D-4030-A5BB-0CC8EE231B0C}" type="pres">
      <dgm:prSet presAssocID="{5DD8503F-23CC-42C3-ABEB-5B7D2E24BA0C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B6C98E3B-6699-445E-9585-5798AE29F1BC}" type="pres">
      <dgm:prSet presAssocID="{5DD8503F-23CC-42C3-ABEB-5B7D2E24BA0C}" presName="connTx" presStyleLbl="parChTrans1D2" presStyleIdx="0" presStyleCnt="2"/>
      <dgm:spPr/>
      <dgm:t>
        <a:bodyPr/>
        <a:lstStyle/>
        <a:p>
          <a:endParaRPr lang="en-US"/>
        </a:p>
      </dgm:t>
    </dgm:pt>
    <dgm:pt modelId="{AACA2AC9-EFD9-4A4E-B6CD-7D87EDB59705}" type="pres">
      <dgm:prSet presAssocID="{294E49E6-77DE-4FE4-A307-AA99702D4212}" presName="root2" presStyleCnt="0"/>
      <dgm:spPr/>
    </dgm:pt>
    <dgm:pt modelId="{6610AD65-64BC-46D4-BC22-5D0366266CFE}" type="pres">
      <dgm:prSet presAssocID="{294E49E6-77DE-4FE4-A307-AA99702D4212}" presName="LevelTwoTextNode" presStyleLbl="node2" presStyleIdx="0" presStyleCnt="2" custScaleX="114099" custScaleY="1244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D98D92-5780-4460-8242-A0D243371C19}" type="pres">
      <dgm:prSet presAssocID="{294E49E6-77DE-4FE4-A307-AA99702D4212}" presName="level3hierChild" presStyleCnt="0"/>
      <dgm:spPr/>
    </dgm:pt>
    <dgm:pt modelId="{6F2D5D70-A04B-4351-9F15-20B59DFC2462}" type="pres">
      <dgm:prSet presAssocID="{5EEDE9AE-32A2-45E4-BEEE-473544FD4540}" presName="conn2-1" presStyleLbl="parChTrans1D3" presStyleIdx="0" presStyleCnt="3"/>
      <dgm:spPr/>
      <dgm:t>
        <a:bodyPr/>
        <a:lstStyle/>
        <a:p>
          <a:endParaRPr lang="en-US"/>
        </a:p>
      </dgm:t>
    </dgm:pt>
    <dgm:pt modelId="{9EC0D03F-393D-4F41-BFAB-E99D2C56C079}" type="pres">
      <dgm:prSet presAssocID="{5EEDE9AE-32A2-45E4-BEEE-473544FD4540}" presName="connTx" presStyleLbl="parChTrans1D3" presStyleIdx="0" presStyleCnt="3"/>
      <dgm:spPr/>
      <dgm:t>
        <a:bodyPr/>
        <a:lstStyle/>
        <a:p>
          <a:endParaRPr lang="en-US"/>
        </a:p>
      </dgm:t>
    </dgm:pt>
    <dgm:pt modelId="{97ED88A9-E4AD-499B-AD56-25B357064E68}" type="pres">
      <dgm:prSet presAssocID="{ACB46835-8220-4FA3-A0BF-6D85F98F597B}" presName="root2" presStyleCnt="0"/>
      <dgm:spPr/>
    </dgm:pt>
    <dgm:pt modelId="{F451006A-6E95-4E8E-9738-0B621C93CE44}" type="pres">
      <dgm:prSet presAssocID="{ACB46835-8220-4FA3-A0BF-6D85F98F597B}" presName="LevelTwoTextNode" presStyleLbl="node3" presStyleIdx="0" presStyleCnt="3" custScaleX="108108" custScaleY="1132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8FF636-F55F-4384-8F49-31F83309E998}" type="pres">
      <dgm:prSet presAssocID="{ACB46835-8220-4FA3-A0BF-6D85F98F597B}" presName="level3hierChild" presStyleCnt="0"/>
      <dgm:spPr/>
    </dgm:pt>
    <dgm:pt modelId="{3C5DB5AE-72D2-48F4-B773-0B288AF76696}" type="pres">
      <dgm:prSet presAssocID="{0916F10E-8147-42BF-92AA-8C7741551537}" presName="conn2-1" presStyleLbl="parChTrans1D3" presStyleIdx="1" presStyleCnt="3"/>
      <dgm:spPr/>
      <dgm:t>
        <a:bodyPr/>
        <a:lstStyle/>
        <a:p>
          <a:endParaRPr lang="en-US"/>
        </a:p>
      </dgm:t>
    </dgm:pt>
    <dgm:pt modelId="{550FA2FF-BB87-488D-BCDA-ADB8228A90C5}" type="pres">
      <dgm:prSet presAssocID="{0916F10E-8147-42BF-92AA-8C7741551537}" presName="connTx" presStyleLbl="parChTrans1D3" presStyleIdx="1" presStyleCnt="3"/>
      <dgm:spPr/>
      <dgm:t>
        <a:bodyPr/>
        <a:lstStyle/>
        <a:p>
          <a:endParaRPr lang="en-US"/>
        </a:p>
      </dgm:t>
    </dgm:pt>
    <dgm:pt modelId="{06D8F395-B332-4E27-B900-A3B9E136A195}" type="pres">
      <dgm:prSet presAssocID="{1AE293AB-0A64-4B95-B755-74754367EFDE}" presName="root2" presStyleCnt="0"/>
      <dgm:spPr/>
    </dgm:pt>
    <dgm:pt modelId="{58383163-AFC6-41B1-83C6-45CD92F48AA6}" type="pres">
      <dgm:prSet presAssocID="{1AE293AB-0A64-4B95-B755-74754367EFDE}" presName="LevelTwoTextNode" presStyleLbl="node3" presStyleIdx="1" presStyleCnt="3" custScaleX="113230" custScaleY="1062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492FF4-B117-48E0-9F29-4CDEAB71F89D}" type="pres">
      <dgm:prSet presAssocID="{1AE293AB-0A64-4B95-B755-74754367EFDE}" presName="level3hierChild" presStyleCnt="0"/>
      <dgm:spPr/>
    </dgm:pt>
    <dgm:pt modelId="{1F90756F-6853-4BB1-818E-0BDF555105CB}" type="pres">
      <dgm:prSet presAssocID="{55526D8E-B1A2-42FB-91ED-30946EF5FA9C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B67FBA9-B481-43E6-A75E-0056F94C53AE}" type="pres">
      <dgm:prSet presAssocID="{55526D8E-B1A2-42FB-91ED-30946EF5FA9C}" presName="connTx" presStyleLbl="parChTrans1D2" presStyleIdx="1" presStyleCnt="2"/>
      <dgm:spPr/>
      <dgm:t>
        <a:bodyPr/>
        <a:lstStyle/>
        <a:p>
          <a:endParaRPr lang="en-US"/>
        </a:p>
      </dgm:t>
    </dgm:pt>
    <dgm:pt modelId="{790BD895-9C2B-4E10-BD43-1B66C2B0C92D}" type="pres">
      <dgm:prSet presAssocID="{C035FB50-C68D-4FF5-B8FB-80E4771683D7}" presName="root2" presStyleCnt="0"/>
      <dgm:spPr/>
    </dgm:pt>
    <dgm:pt modelId="{E315DC52-A4EF-421B-B264-99E03BC71575}" type="pres">
      <dgm:prSet presAssocID="{C035FB50-C68D-4FF5-B8FB-80E4771683D7}" presName="LevelTwoTextNode" presStyleLbl="node2" presStyleIdx="1" presStyleCnt="2" custScaleX="124013" custScaleY="1247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66FD60-9429-4B13-A95F-0D0C3F04C763}" type="pres">
      <dgm:prSet presAssocID="{C035FB50-C68D-4FF5-B8FB-80E4771683D7}" presName="level3hierChild" presStyleCnt="0"/>
      <dgm:spPr/>
    </dgm:pt>
    <dgm:pt modelId="{3EEAF96B-CC12-448D-B7A7-8722ED8E811D}" type="pres">
      <dgm:prSet presAssocID="{04BD62F6-33A3-4254-B2EA-EEDC55E72B9D}" presName="conn2-1" presStyleLbl="parChTrans1D3" presStyleIdx="2" presStyleCnt="3"/>
      <dgm:spPr/>
      <dgm:t>
        <a:bodyPr/>
        <a:lstStyle/>
        <a:p>
          <a:endParaRPr lang="en-US"/>
        </a:p>
      </dgm:t>
    </dgm:pt>
    <dgm:pt modelId="{634C93AA-BE61-4F4E-A669-3EA55268C45A}" type="pres">
      <dgm:prSet presAssocID="{04BD62F6-33A3-4254-B2EA-EEDC55E72B9D}" presName="connTx" presStyleLbl="parChTrans1D3" presStyleIdx="2" presStyleCnt="3"/>
      <dgm:spPr/>
      <dgm:t>
        <a:bodyPr/>
        <a:lstStyle/>
        <a:p>
          <a:endParaRPr lang="en-US"/>
        </a:p>
      </dgm:t>
    </dgm:pt>
    <dgm:pt modelId="{9BC58D6B-1E25-4D24-9179-9086366ACF4A}" type="pres">
      <dgm:prSet presAssocID="{6599B2AD-5D49-4F96-B594-A8D5F56AE316}" presName="root2" presStyleCnt="0"/>
      <dgm:spPr/>
    </dgm:pt>
    <dgm:pt modelId="{7D8CF0D0-F9C9-4B7C-A4CB-001B2A904E72}" type="pres">
      <dgm:prSet presAssocID="{6599B2AD-5D49-4F96-B594-A8D5F56AE316}" presName="LevelTwoTextNode" presStyleLbl="node3" presStyleIdx="2" presStyleCnt="3" custScaleX="115284" custScaleY="119841" custLinFactNeighborX="-11808" custLinFactNeighborY="43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5AD866C-D1FE-45BA-8910-689172AC7B3A}" type="pres">
      <dgm:prSet presAssocID="{6599B2AD-5D49-4F96-B594-A8D5F56AE316}" presName="level3hierChild" presStyleCnt="0"/>
      <dgm:spPr/>
    </dgm:pt>
  </dgm:ptLst>
  <dgm:cxnLst>
    <dgm:cxn modelId="{F31BCE0B-EA4C-4EDD-8472-53F8FEB4409A}" type="presOf" srcId="{5DD8503F-23CC-42C3-ABEB-5B7D2E24BA0C}" destId="{B6C98E3B-6699-445E-9585-5798AE29F1BC}" srcOrd="1" destOrd="0" presId="urn:microsoft.com/office/officeart/2005/8/layout/hierarchy2"/>
    <dgm:cxn modelId="{7E35C314-0242-4F0B-AB90-19AA71797303}" type="presOf" srcId="{1AE293AB-0A64-4B95-B755-74754367EFDE}" destId="{58383163-AFC6-41B1-83C6-45CD92F48AA6}" srcOrd="0" destOrd="0" presId="urn:microsoft.com/office/officeart/2005/8/layout/hierarchy2"/>
    <dgm:cxn modelId="{59405CB0-0BF0-4B2B-906A-735313A52F67}" type="presOf" srcId="{04BD62F6-33A3-4254-B2EA-EEDC55E72B9D}" destId="{634C93AA-BE61-4F4E-A669-3EA55268C45A}" srcOrd="1" destOrd="0" presId="urn:microsoft.com/office/officeart/2005/8/layout/hierarchy2"/>
    <dgm:cxn modelId="{135D32C2-252A-43C3-BE02-C1BE87F2256D}" type="presOf" srcId="{0916F10E-8147-42BF-92AA-8C7741551537}" destId="{550FA2FF-BB87-488D-BCDA-ADB8228A90C5}" srcOrd="1" destOrd="0" presId="urn:microsoft.com/office/officeart/2005/8/layout/hierarchy2"/>
    <dgm:cxn modelId="{EDAA5E38-4117-453E-8779-549C49CD68CA}" srcId="{294E49E6-77DE-4FE4-A307-AA99702D4212}" destId="{1AE293AB-0A64-4B95-B755-74754367EFDE}" srcOrd="1" destOrd="0" parTransId="{0916F10E-8147-42BF-92AA-8C7741551537}" sibTransId="{41E1427C-9624-49DF-B963-DCF4D719F185}"/>
    <dgm:cxn modelId="{5E7EAEB5-40A7-40FD-9D53-8B093C66039B}" srcId="{1561EBAC-6468-4D23-AAC4-B84668D0D870}" destId="{C035FB50-C68D-4FF5-B8FB-80E4771683D7}" srcOrd="1" destOrd="0" parTransId="{55526D8E-B1A2-42FB-91ED-30946EF5FA9C}" sibTransId="{369BC036-6F10-4FAA-84E7-A4A896530BC6}"/>
    <dgm:cxn modelId="{AE5B5407-6CF8-4EBA-A545-67AEE772CC65}" type="presOf" srcId="{55526D8E-B1A2-42FB-91ED-30946EF5FA9C}" destId="{CB67FBA9-B481-43E6-A75E-0056F94C53AE}" srcOrd="1" destOrd="0" presId="urn:microsoft.com/office/officeart/2005/8/layout/hierarchy2"/>
    <dgm:cxn modelId="{903860E0-841B-4FE5-A21D-08D33075EF13}" srcId="{294E49E6-77DE-4FE4-A307-AA99702D4212}" destId="{ACB46835-8220-4FA3-A0BF-6D85F98F597B}" srcOrd="0" destOrd="0" parTransId="{5EEDE9AE-32A2-45E4-BEEE-473544FD4540}" sibTransId="{A57495D9-C3D9-4C47-99D3-072DF410387C}"/>
    <dgm:cxn modelId="{1B35C442-43D2-4312-AE2E-6C2B6B4AC696}" srcId="{C035FB50-C68D-4FF5-B8FB-80E4771683D7}" destId="{6599B2AD-5D49-4F96-B594-A8D5F56AE316}" srcOrd="0" destOrd="0" parTransId="{04BD62F6-33A3-4254-B2EA-EEDC55E72B9D}" sibTransId="{5E613322-2D23-43DB-827B-E320772C6089}"/>
    <dgm:cxn modelId="{B190721B-2F21-4D71-8039-53DE90A387C4}" type="presOf" srcId="{5EEDE9AE-32A2-45E4-BEEE-473544FD4540}" destId="{6F2D5D70-A04B-4351-9F15-20B59DFC2462}" srcOrd="0" destOrd="0" presId="urn:microsoft.com/office/officeart/2005/8/layout/hierarchy2"/>
    <dgm:cxn modelId="{84E2DDE8-4267-4713-A0B9-2743939D5F3C}" type="presOf" srcId="{5EEDE9AE-32A2-45E4-BEEE-473544FD4540}" destId="{9EC0D03F-393D-4F41-BFAB-E99D2C56C079}" srcOrd="1" destOrd="0" presId="urn:microsoft.com/office/officeart/2005/8/layout/hierarchy2"/>
    <dgm:cxn modelId="{F746462A-3037-40F0-A0D4-E6AF4E2CED1B}" type="presOf" srcId="{0ECCAFDE-C4D4-47DA-9A59-4A2352426DFC}" destId="{F6313221-17F6-441D-B70C-46876839F219}" srcOrd="0" destOrd="0" presId="urn:microsoft.com/office/officeart/2005/8/layout/hierarchy2"/>
    <dgm:cxn modelId="{FA24D0B3-C0B9-4EA4-B413-6EA142F06C8D}" type="presOf" srcId="{C035FB50-C68D-4FF5-B8FB-80E4771683D7}" destId="{E315DC52-A4EF-421B-B264-99E03BC71575}" srcOrd="0" destOrd="0" presId="urn:microsoft.com/office/officeart/2005/8/layout/hierarchy2"/>
    <dgm:cxn modelId="{31E60199-9743-458E-BFAB-7902A04386CA}" type="presOf" srcId="{ACB46835-8220-4FA3-A0BF-6D85F98F597B}" destId="{F451006A-6E95-4E8E-9738-0B621C93CE44}" srcOrd="0" destOrd="0" presId="urn:microsoft.com/office/officeart/2005/8/layout/hierarchy2"/>
    <dgm:cxn modelId="{C98E37F0-171A-4301-9D5D-D4DAE9E99D8B}" type="presOf" srcId="{55526D8E-B1A2-42FB-91ED-30946EF5FA9C}" destId="{1F90756F-6853-4BB1-818E-0BDF555105CB}" srcOrd="0" destOrd="0" presId="urn:microsoft.com/office/officeart/2005/8/layout/hierarchy2"/>
    <dgm:cxn modelId="{6412F46A-839E-4AAB-861E-4734C5359FC8}" type="presOf" srcId="{1561EBAC-6468-4D23-AAC4-B84668D0D870}" destId="{8BB97D16-ACC0-454B-8FB6-94B08DB343C4}" srcOrd="0" destOrd="0" presId="urn:microsoft.com/office/officeart/2005/8/layout/hierarchy2"/>
    <dgm:cxn modelId="{AAF3260E-8823-4D71-BCE6-AE3F18A34C04}" srcId="{1561EBAC-6468-4D23-AAC4-B84668D0D870}" destId="{294E49E6-77DE-4FE4-A307-AA99702D4212}" srcOrd="0" destOrd="0" parTransId="{5DD8503F-23CC-42C3-ABEB-5B7D2E24BA0C}" sibTransId="{5A158CA1-B8C2-4B2E-9643-8BFE8FC36F6A}"/>
    <dgm:cxn modelId="{14D8B9D2-ACE4-4239-8EB6-70CA018F8B98}" type="presOf" srcId="{294E49E6-77DE-4FE4-A307-AA99702D4212}" destId="{6610AD65-64BC-46D4-BC22-5D0366266CFE}" srcOrd="0" destOrd="0" presId="urn:microsoft.com/office/officeart/2005/8/layout/hierarchy2"/>
    <dgm:cxn modelId="{A25C38C7-F41B-4F5B-A155-746F15ED988F}" type="presOf" srcId="{0916F10E-8147-42BF-92AA-8C7741551537}" destId="{3C5DB5AE-72D2-48F4-B773-0B288AF76696}" srcOrd="0" destOrd="0" presId="urn:microsoft.com/office/officeart/2005/8/layout/hierarchy2"/>
    <dgm:cxn modelId="{81D04A6F-7DE9-4AB2-911C-97D3C0BB59FF}" srcId="{0ECCAFDE-C4D4-47DA-9A59-4A2352426DFC}" destId="{1561EBAC-6468-4D23-AAC4-B84668D0D870}" srcOrd="0" destOrd="0" parTransId="{BC3CB19B-DCB2-4BEE-AC89-E5C2BFC82363}" sibTransId="{0ACC9A0D-5FED-486C-92A5-D705EBA91E91}"/>
    <dgm:cxn modelId="{4FC87C06-2C1B-4440-9183-C327CDD7C685}" type="presOf" srcId="{5DD8503F-23CC-42C3-ABEB-5B7D2E24BA0C}" destId="{2A96B38A-669D-4030-A5BB-0CC8EE231B0C}" srcOrd="0" destOrd="0" presId="urn:microsoft.com/office/officeart/2005/8/layout/hierarchy2"/>
    <dgm:cxn modelId="{BBCAEFC3-2C0F-4DD0-8A5A-2D27813A48E2}" type="presOf" srcId="{04BD62F6-33A3-4254-B2EA-EEDC55E72B9D}" destId="{3EEAF96B-CC12-448D-B7A7-8722ED8E811D}" srcOrd="0" destOrd="0" presId="urn:microsoft.com/office/officeart/2005/8/layout/hierarchy2"/>
    <dgm:cxn modelId="{40F7065D-1205-4DB2-ADB6-003B97700524}" type="presOf" srcId="{6599B2AD-5D49-4F96-B594-A8D5F56AE316}" destId="{7D8CF0D0-F9C9-4B7C-A4CB-001B2A904E72}" srcOrd="0" destOrd="0" presId="urn:microsoft.com/office/officeart/2005/8/layout/hierarchy2"/>
    <dgm:cxn modelId="{004E66D3-1832-42AA-BEA4-70768FF99338}" type="presParOf" srcId="{F6313221-17F6-441D-B70C-46876839F219}" destId="{2FCDC691-BB33-4FB7-AAB4-B046E72CE3A6}" srcOrd="0" destOrd="0" presId="urn:microsoft.com/office/officeart/2005/8/layout/hierarchy2"/>
    <dgm:cxn modelId="{99BA0EEA-F335-4AC6-B09A-91E204520921}" type="presParOf" srcId="{2FCDC691-BB33-4FB7-AAB4-B046E72CE3A6}" destId="{8BB97D16-ACC0-454B-8FB6-94B08DB343C4}" srcOrd="0" destOrd="0" presId="urn:microsoft.com/office/officeart/2005/8/layout/hierarchy2"/>
    <dgm:cxn modelId="{F3411550-D134-422E-8310-7ADA1E9588EE}" type="presParOf" srcId="{2FCDC691-BB33-4FB7-AAB4-B046E72CE3A6}" destId="{351872A1-AF20-442B-AD6A-CEFE657D4746}" srcOrd="1" destOrd="0" presId="urn:microsoft.com/office/officeart/2005/8/layout/hierarchy2"/>
    <dgm:cxn modelId="{83A51198-07FB-419C-9CD6-EE3846DE8EB6}" type="presParOf" srcId="{351872A1-AF20-442B-AD6A-CEFE657D4746}" destId="{2A96B38A-669D-4030-A5BB-0CC8EE231B0C}" srcOrd="0" destOrd="0" presId="urn:microsoft.com/office/officeart/2005/8/layout/hierarchy2"/>
    <dgm:cxn modelId="{814DC9B3-CC9F-4F7F-88F1-A3059C18F535}" type="presParOf" srcId="{2A96B38A-669D-4030-A5BB-0CC8EE231B0C}" destId="{B6C98E3B-6699-445E-9585-5798AE29F1BC}" srcOrd="0" destOrd="0" presId="urn:microsoft.com/office/officeart/2005/8/layout/hierarchy2"/>
    <dgm:cxn modelId="{28AFAEF2-388E-439B-8FBD-8D4B45CBC8DA}" type="presParOf" srcId="{351872A1-AF20-442B-AD6A-CEFE657D4746}" destId="{AACA2AC9-EFD9-4A4E-B6CD-7D87EDB59705}" srcOrd="1" destOrd="0" presId="urn:microsoft.com/office/officeart/2005/8/layout/hierarchy2"/>
    <dgm:cxn modelId="{BB8832CD-1D58-4D7B-A0A2-BD539BF057F0}" type="presParOf" srcId="{AACA2AC9-EFD9-4A4E-B6CD-7D87EDB59705}" destId="{6610AD65-64BC-46D4-BC22-5D0366266CFE}" srcOrd="0" destOrd="0" presId="urn:microsoft.com/office/officeart/2005/8/layout/hierarchy2"/>
    <dgm:cxn modelId="{FEF8B32F-9F48-443C-9F38-1CB845147C4D}" type="presParOf" srcId="{AACA2AC9-EFD9-4A4E-B6CD-7D87EDB59705}" destId="{63D98D92-5780-4460-8242-A0D243371C19}" srcOrd="1" destOrd="0" presId="urn:microsoft.com/office/officeart/2005/8/layout/hierarchy2"/>
    <dgm:cxn modelId="{C45DEFEF-D653-4784-A723-904BBE4E46EC}" type="presParOf" srcId="{63D98D92-5780-4460-8242-A0D243371C19}" destId="{6F2D5D70-A04B-4351-9F15-20B59DFC2462}" srcOrd="0" destOrd="0" presId="urn:microsoft.com/office/officeart/2005/8/layout/hierarchy2"/>
    <dgm:cxn modelId="{BA63AD85-FFFE-4D98-8703-E3697E2EAAC9}" type="presParOf" srcId="{6F2D5D70-A04B-4351-9F15-20B59DFC2462}" destId="{9EC0D03F-393D-4F41-BFAB-E99D2C56C079}" srcOrd="0" destOrd="0" presId="urn:microsoft.com/office/officeart/2005/8/layout/hierarchy2"/>
    <dgm:cxn modelId="{F1E8D4E4-7E92-4F4E-99F2-7BC10E5A900A}" type="presParOf" srcId="{63D98D92-5780-4460-8242-A0D243371C19}" destId="{97ED88A9-E4AD-499B-AD56-25B357064E68}" srcOrd="1" destOrd="0" presId="urn:microsoft.com/office/officeart/2005/8/layout/hierarchy2"/>
    <dgm:cxn modelId="{0F3891A9-1D0E-4651-BD8B-2C950C3499F3}" type="presParOf" srcId="{97ED88A9-E4AD-499B-AD56-25B357064E68}" destId="{F451006A-6E95-4E8E-9738-0B621C93CE44}" srcOrd="0" destOrd="0" presId="urn:microsoft.com/office/officeart/2005/8/layout/hierarchy2"/>
    <dgm:cxn modelId="{65D07B08-A3B4-4CD1-8702-38007816D19B}" type="presParOf" srcId="{97ED88A9-E4AD-499B-AD56-25B357064E68}" destId="{248FF636-F55F-4384-8F49-31F83309E998}" srcOrd="1" destOrd="0" presId="urn:microsoft.com/office/officeart/2005/8/layout/hierarchy2"/>
    <dgm:cxn modelId="{D1557FDF-5EE1-4137-BCCD-8A1202EAC18E}" type="presParOf" srcId="{63D98D92-5780-4460-8242-A0D243371C19}" destId="{3C5DB5AE-72D2-48F4-B773-0B288AF76696}" srcOrd="2" destOrd="0" presId="urn:microsoft.com/office/officeart/2005/8/layout/hierarchy2"/>
    <dgm:cxn modelId="{E026EE52-F2EE-42AC-A8E2-724E7FB1FA56}" type="presParOf" srcId="{3C5DB5AE-72D2-48F4-B773-0B288AF76696}" destId="{550FA2FF-BB87-488D-BCDA-ADB8228A90C5}" srcOrd="0" destOrd="0" presId="urn:microsoft.com/office/officeart/2005/8/layout/hierarchy2"/>
    <dgm:cxn modelId="{490B0E11-12C6-4C6F-9332-4F69B2EF0DBC}" type="presParOf" srcId="{63D98D92-5780-4460-8242-A0D243371C19}" destId="{06D8F395-B332-4E27-B900-A3B9E136A195}" srcOrd="3" destOrd="0" presId="urn:microsoft.com/office/officeart/2005/8/layout/hierarchy2"/>
    <dgm:cxn modelId="{60823B28-ACD4-4590-ADFF-8F002CDA4C5D}" type="presParOf" srcId="{06D8F395-B332-4E27-B900-A3B9E136A195}" destId="{58383163-AFC6-41B1-83C6-45CD92F48AA6}" srcOrd="0" destOrd="0" presId="urn:microsoft.com/office/officeart/2005/8/layout/hierarchy2"/>
    <dgm:cxn modelId="{8623183A-4CCD-47A8-97CB-7FB3D55BBCC5}" type="presParOf" srcId="{06D8F395-B332-4E27-B900-A3B9E136A195}" destId="{F1492FF4-B117-48E0-9F29-4CDEAB71F89D}" srcOrd="1" destOrd="0" presId="urn:microsoft.com/office/officeart/2005/8/layout/hierarchy2"/>
    <dgm:cxn modelId="{CA37EC71-064B-4A00-852D-71ED0B7B01B1}" type="presParOf" srcId="{351872A1-AF20-442B-AD6A-CEFE657D4746}" destId="{1F90756F-6853-4BB1-818E-0BDF555105CB}" srcOrd="2" destOrd="0" presId="urn:microsoft.com/office/officeart/2005/8/layout/hierarchy2"/>
    <dgm:cxn modelId="{7C6E7C39-18F1-422B-BF2B-01157D270B33}" type="presParOf" srcId="{1F90756F-6853-4BB1-818E-0BDF555105CB}" destId="{CB67FBA9-B481-43E6-A75E-0056F94C53AE}" srcOrd="0" destOrd="0" presId="urn:microsoft.com/office/officeart/2005/8/layout/hierarchy2"/>
    <dgm:cxn modelId="{865F5C8A-8A3E-4F87-9AED-98EBEDA7E313}" type="presParOf" srcId="{351872A1-AF20-442B-AD6A-CEFE657D4746}" destId="{790BD895-9C2B-4E10-BD43-1B66C2B0C92D}" srcOrd="3" destOrd="0" presId="urn:microsoft.com/office/officeart/2005/8/layout/hierarchy2"/>
    <dgm:cxn modelId="{298248C0-EC75-45E8-9520-96028020DB3B}" type="presParOf" srcId="{790BD895-9C2B-4E10-BD43-1B66C2B0C92D}" destId="{E315DC52-A4EF-421B-B264-99E03BC71575}" srcOrd="0" destOrd="0" presId="urn:microsoft.com/office/officeart/2005/8/layout/hierarchy2"/>
    <dgm:cxn modelId="{C1DB2FB2-09BA-4330-8462-80BAC237A7E6}" type="presParOf" srcId="{790BD895-9C2B-4E10-BD43-1B66C2B0C92D}" destId="{ED66FD60-9429-4B13-A95F-0D0C3F04C763}" srcOrd="1" destOrd="0" presId="urn:microsoft.com/office/officeart/2005/8/layout/hierarchy2"/>
    <dgm:cxn modelId="{B9A156DF-F056-4E2F-AD1A-E5DFCC5C03F8}" type="presParOf" srcId="{ED66FD60-9429-4B13-A95F-0D0C3F04C763}" destId="{3EEAF96B-CC12-448D-B7A7-8722ED8E811D}" srcOrd="0" destOrd="0" presId="urn:microsoft.com/office/officeart/2005/8/layout/hierarchy2"/>
    <dgm:cxn modelId="{D7C101A6-F2DE-482A-8982-5A59C4EA3B26}" type="presParOf" srcId="{3EEAF96B-CC12-448D-B7A7-8722ED8E811D}" destId="{634C93AA-BE61-4F4E-A669-3EA55268C45A}" srcOrd="0" destOrd="0" presId="urn:microsoft.com/office/officeart/2005/8/layout/hierarchy2"/>
    <dgm:cxn modelId="{25A9718D-C5C6-414C-9CDE-8D153BC8711B}" type="presParOf" srcId="{ED66FD60-9429-4B13-A95F-0D0C3F04C763}" destId="{9BC58D6B-1E25-4D24-9179-9086366ACF4A}" srcOrd="1" destOrd="0" presId="urn:microsoft.com/office/officeart/2005/8/layout/hierarchy2"/>
    <dgm:cxn modelId="{FB25B360-D647-431A-A0D3-3BB52F7B0EE6}" type="presParOf" srcId="{9BC58D6B-1E25-4D24-9179-9086366ACF4A}" destId="{7D8CF0D0-F9C9-4B7C-A4CB-001B2A904E72}" srcOrd="0" destOrd="0" presId="urn:microsoft.com/office/officeart/2005/8/layout/hierarchy2"/>
    <dgm:cxn modelId="{B0418906-92D4-42ED-AB19-F1558440AF47}" type="presParOf" srcId="{9BC58D6B-1E25-4D24-9179-9086366ACF4A}" destId="{65AD866C-D1FE-45BA-8910-689172AC7B3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A59BB-8600-48E9-B0AB-2C619B3E1A06}">
      <dsp:nvSpPr>
        <dsp:cNvPr id="0" name=""/>
        <dsp:cNvSpPr/>
      </dsp:nvSpPr>
      <dsp:spPr>
        <a:xfrm>
          <a:off x="1800200" y="1491465"/>
          <a:ext cx="2473397" cy="3164151"/>
        </a:xfrm>
        <a:custGeom>
          <a:avLst/>
          <a:gdLst/>
          <a:ahLst/>
          <a:cxnLst/>
          <a:rect l="0" t="0" r="0" b="0"/>
          <a:pathLst>
            <a:path>
              <a:moveTo>
                <a:pt x="2473397" y="0"/>
              </a:moveTo>
              <a:lnTo>
                <a:pt x="0" y="316415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2936495" y="2973137"/>
        <a:ext cx="200808" cy="200808"/>
      </dsp:txXfrm>
    </dsp:sp>
    <dsp:sp modelId="{9A2472B5-9D9D-4CB5-A982-76DF0B487133}">
      <dsp:nvSpPr>
        <dsp:cNvPr id="0" name=""/>
        <dsp:cNvSpPr/>
      </dsp:nvSpPr>
      <dsp:spPr>
        <a:xfrm>
          <a:off x="4273598" y="1491465"/>
          <a:ext cx="478937" cy="2069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9468" y="0"/>
              </a:lnTo>
              <a:lnTo>
                <a:pt x="239468" y="2069570"/>
              </a:lnTo>
              <a:lnTo>
                <a:pt x="478937" y="206957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4459960" y="2473144"/>
        <a:ext cx="106213" cy="106213"/>
      </dsp:txXfrm>
    </dsp:sp>
    <dsp:sp modelId="{C42CF7EE-EBCE-46C0-985F-24CA28283BC6}">
      <dsp:nvSpPr>
        <dsp:cNvPr id="0" name=""/>
        <dsp:cNvSpPr/>
      </dsp:nvSpPr>
      <dsp:spPr>
        <a:xfrm>
          <a:off x="0" y="1491465"/>
          <a:ext cx="4273598" cy="1983107"/>
        </a:xfrm>
        <a:custGeom>
          <a:avLst/>
          <a:gdLst/>
          <a:ahLst/>
          <a:cxnLst/>
          <a:rect l="0" t="0" r="0" b="0"/>
          <a:pathLst>
            <a:path>
              <a:moveTo>
                <a:pt x="4273598" y="0"/>
              </a:moveTo>
              <a:lnTo>
                <a:pt x="0" y="198310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2019016" y="2365236"/>
        <a:ext cx="235565" cy="235565"/>
      </dsp:txXfrm>
    </dsp:sp>
    <dsp:sp modelId="{18E683A0-FF91-4895-813F-06027C295F4B}">
      <dsp:nvSpPr>
        <dsp:cNvPr id="0" name=""/>
        <dsp:cNvSpPr/>
      </dsp:nvSpPr>
      <dsp:spPr>
        <a:xfrm>
          <a:off x="1296142" y="1008090"/>
          <a:ext cx="4988161" cy="9667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 smtClean="0"/>
            <a:t>Орієнтир цінностей людини</a:t>
          </a:r>
          <a:endParaRPr lang="ru-RU" sz="3500" kern="1200" dirty="0"/>
        </a:p>
      </dsp:txBody>
      <dsp:txXfrm>
        <a:off x="1296142" y="1008090"/>
        <a:ext cx="4988161" cy="966749"/>
      </dsp:txXfrm>
    </dsp:sp>
    <dsp:sp modelId="{48370DCD-2DF6-4F30-A2E6-02A806FBE5ED}">
      <dsp:nvSpPr>
        <dsp:cNvPr id="0" name=""/>
        <dsp:cNvSpPr/>
      </dsp:nvSpPr>
      <dsp:spPr>
        <a:xfrm>
          <a:off x="0" y="3096343"/>
          <a:ext cx="2116119" cy="7564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на красу</a:t>
          </a:r>
          <a:endParaRPr lang="ru-RU" sz="2900" kern="1200" dirty="0"/>
        </a:p>
      </dsp:txBody>
      <dsp:txXfrm>
        <a:off x="0" y="3096343"/>
        <a:ext cx="2116119" cy="756459"/>
      </dsp:txXfrm>
    </dsp:sp>
    <dsp:sp modelId="{84B5BD56-DCAE-4FFF-889B-DC971152F07B}">
      <dsp:nvSpPr>
        <dsp:cNvPr id="0" name=""/>
        <dsp:cNvSpPr/>
      </dsp:nvSpPr>
      <dsp:spPr>
        <a:xfrm>
          <a:off x="4752536" y="3168347"/>
          <a:ext cx="2830552" cy="7853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на користь</a:t>
          </a:r>
          <a:endParaRPr lang="ru-RU" sz="2900" kern="1200" dirty="0"/>
        </a:p>
      </dsp:txBody>
      <dsp:txXfrm>
        <a:off x="4752536" y="3168347"/>
        <a:ext cx="2830552" cy="785376"/>
      </dsp:txXfrm>
    </dsp:sp>
    <dsp:sp modelId="{AF019060-27D9-46A5-B641-C988FEBFC44C}">
      <dsp:nvSpPr>
        <dsp:cNvPr id="0" name=""/>
        <dsp:cNvSpPr/>
      </dsp:nvSpPr>
      <dsp:spPr>
        <a:xfrm>
          <a:off x="1800200" y="4248470"/>
          <a:ext cx="3268288" cy="8142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на своє уявлення про добро</a:t>
          </a:r>
          <a:endParaRPr lang="ru-RU" sz="2900" kern="1200" dirty="0"/>
        </a:p>
      </dsp:txBody>
      <dsp:txXfrm>
        <a:off x="1800200" y="4248470"/>
        <a:ext cx="3268288" cy="814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97D16-ACC0-454B-8FB6-94B08DB343C4}">
      <dsp:nvSpPr>
        <dsp:cNvPr id="0" name=""/>
        <dsp:cNvSpPr/>
      </dsp:nvSpPr>
      <dsp:spPr>
        <a:xfrm>
          <a:off x="93" y="1593444"/>
          <a:ext cx="2075221" cy="11799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Якості бізнесмена</a:t>
          </a:r>
          <a:endParaRPr lang="ru-RU" sz="2000" kern="1200" dirty="0"/>
        </a:p>
      </dsp:txBody>
      <dsp:txXfrm>
        <a:off x="34654" y="1628005"/>
        <a:ext cx="2006099" cy="1110866"/>
      </dsp:txXfrm>
    </dsp:sp>
    <dsp:sp modelId="{2A96B38A-669D-4030-A5BB-0CC8EE231B0C}">
      <dsp:nvSpPr>
        <dsp:cNvPr id="0" name=""/>
        <dsp:cNvSpPr/>
      </dsp:nvSpPr>
      <dsp:spPr>
        <a:xfrm rot="18585383">
          <a:off x="1875071" y="1735776"/>
          <a:ext cx="1110996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1110996" y="206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02794" y="1728612"/>
        <a:ext cx="55549" cy="55549"/>
      </dsp:txXfrm>
    </dsp:sp>
    <dsp:sp modelId="{6610AD65-64BC-46D4-BC22-5D0366266CFE}">
      <dsp:nvSpPr>
        <dsp:cNvPr id="0" name=""/>
        <dsp:cNvSpPr/>
      </dsp:nvSpPr>
      <dsp:spPr>
        <a:xfrm>
          <a:off x="2785824" y="776644"/>
          <a:ext cx="2026711" cy="11053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Корисність</a:t>
          </a:r>
          <a:endParaRPr lang="ru-RU" sz="2000" kern="1200" dirty="0"/>
        </a:p>
      </dsp:txBody>
      <dsp:txXfrm>
        <a:off x="2818200" y="809020"/>
        <a:ext cx="1961959" cy="1040632"/>
      </dsp:txXfrm>
    </dsp:sp>
    <dsp:sp modelId="{6F2D5D70-A04B-4351-9F15-20B59DFC2462}">
      <dsp:nvSpPr>
        <dsp:cNvPr id="0" name=""/>
        <dsp:cNvSpPr/>
      </dsp:nvSpPr>
      <dsp:spPr>
        <a:xfrm rot="19370559">
          <a:off x="4722039" y="1039489"/>
          <a:ext cx="891503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891503" y="2061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45503" y="1037812"/>
        <a:ext cx="44575" cy="44575"/>
      </dsp:txXfrm>
    </dsp:sp>
    <dsp:sp modelId="{F451006A-6E95-4E8E-9738-0B621C93CE44}">
      <dsp:nvSpPr>
        <dsp:cNvPr id="0" name=""/>
        <dsp:cNvSpPr/>
      </dsp:nvSpPr>
      <dsp:spPr>
        <a:xfrm>
          <a:off x="5523046" y="288030"/>
          <a:ext cx="1920295" cy="10056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Готовність іти на ризик</a:t>
          </a:r>
          <a:endParaRPr lang="ru-RU" sz="2000" kern="1200" dirty="0"/>
        </a:p>
      </dsp:txBody>
      <dsp:txXfrm>
        <a:off x="5552501" y="317485"/>
        <a:ext cx="1861385" cy="946754"/>
      </dsp:txXfrm>
    </dsp:sp>
    <dsp:sp modelId="{3C5DB5AE-72D2-48F4-B773-0B288AF76696}">
      <dsp:nvSpPr>
        <dsp:cNvPr id="0" name=""/>
        <dsp:cNvSpPr/>
      </dsp:nvSpPr>
      <dsp:spPr>
        <a:xfrm rot="2322639">
          <a:off x="4712519" y="1593447"/>
          <a:ext cx="910543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910543" y="2061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145027" y="1591294"/>
        <a:ext cx="45527" cy="45527"/>
      </dsp:txXfrm>
    </dsp:sp>
    <dsp:sp modelId="{58383163-AFC6-41B1-83C6-45CD92F48AA6}">
      <dsp:nvSpPr>
        <dsp:cNvPr id="0" name=""/>
        <dsp:cNvSpPr/>
      </dsp:nvSpPr>
      <dsp:spPr>
        <a:xfrm>
          <a:off x="5523046" y="1426916"/>
          <a:ext cx="2011275" cy="943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професіоналізм</a:t>
          </a:r>
          <a:endParaRPr lang="ru-RU" sz="2000" kern="1200" dirty="0"/>
        </a:p>
      </dsp:txBody>
      <dsp:txXfrm>
        <a:off x="5550687" y="1454557"/>
        <a:ext cx="1955993" cy="888443"/>
      </dsp:txXfrm>
    </dsp:sp>
    <dsp:sp modelId="{1F90756F-6853-4BB1-818E-0BDF555105CB}">
      <dsp:nvSpPr>
        <dsp:cNvPr id="0" name=""/>
        <dsp:cNvSpPr/>
      </dsp:nvSpPr>
      <dsp:spPr>
        <a:xfrm rot="3011644">
          <a:off x="1875648" y="2589128"/>
          <a:ext cx="1109843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1109843" y="206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402823" y="2581992"/>
        <a:ext cx="55492" cy="55492"/>
      </dsp:txXfrm>
    </dsp:sp>
    <dsp:sp modelId="{E315DC52-A4EF-421B-B264-99E03BC71575}">
      <dsp:nvSpPr>
        <dsp:cNvPr id="0" name=""/>
        <dsp:cNvSpPr/>
      </dsp:nvSpPr>
      <dsp:spPr>
        <a:xfrm>
          <a:off x="2785824" y="2481845"/>
          <a:ext cx="2202811" cy="11083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Моральність</a:t>
          </a:r>
          <a:endParaRPr lang="ru-RU" sz="2000" kern="1200" dirty="0"/>
        </a:p>
      </dsp:txBody>
      <dsp:txXfrm>
        <a:off x="2818288" y="2514309"/>
        <a:ext cx="2137883" cy="1043458"/>
      </dsp:txXfrm>
    </dsp:sp>
    <dsp:sp modelId="{3EEAF96B-CC12-448D-B7A7-8722ED8E811D}">
      <dsp:nvSpPr>
        <dsp:cNvPr id="0" name=""/>
        <dsp:cNvSpPr/>
      </dsp:nvSpPr>
      <dsp:spPr>
        <a:xfrm rot="264454">
          <a:off x="4987893" y="3034727"/>
          <a:ext cx="502252" cy="41220"/>
        </a:xfrm>
        <a:custGeom>
          <a:avLst/>
          <a:gdLst/>
          <a:ahLst/>
          <a:cxnLst/>
          <a:rect l="0" t="0" r="0" b="0"/>
          <a:pathLst>
            <a:path>
              <a:moveTo>
                <a:pt x="0" y="20610"/>
              </a:moveTo>
              <a:lnTo>
                <a:pt x="502252" y="2061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226463" y="3042781"/>
        <a:ext cx="25112" cy="25112"/>
      </dsp:txXfrm>
    </dsp:sp>
    <dsp:sp modelId="{7D8CF0D0-F9C9-4B7C-A4CB-001B2A904E72}">
      <dsp:nvSpPr>
        <dsp:cNvPr id="0" name=""/>
        <dsp:cNvSpPr/>
      </dsp:nvSpPr>
      <dsp:spPr>
        <a:xfrm>
          <a:off x="5489403" y="2542460"/>
          <a:ext cx="2047760" cy="10643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Повага до людей, підлеглих</a:t>
          </a:r>
          <a:endParaRPr lang="ru-RU" sz="2000" kern="1200" dirty="0"/>
        </a:p>
      </dsp:txBody>
      <dsp:txXfrm>
        <a:off x="5520577" y="2573634"/>
        <a:ext cx="1985412" cy="1002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7D3F5-1CA2-4D09-A472-6612294B8880}" type="datetimeFigureOut">
              <a:rPr lang="uk-UA" smtClean="0"/>
              <a:t>17.09.2022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8802C-9D16-4996-BD9B-0E25FA5CCCE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5015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13F-0185-48F3-8B28-185695BB9D32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51038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16D84CC-CD41-4F47-AE32-DE7A0BE81544}" type="datetimeFigureOut">
              <a:rPr lang="ru-RU"/>
              <a:pPr>
                <a:defRPr/>
              </a:pPr>
              <a:t>17.09.2022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17A36B7-E655-4B64-A67E-D4A5D45F22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685B5-2CB3-4731-B824-390CEE45A035}" type="datetimeFigureOut">
              <a:rPr lang="ru-RU"/>
              <a:pPr>
                <a:defRPr/>
              </a:pPr>
              <a:t>17.09.2022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332A6-0E23-4DAA-935E-6FBF6C47C8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381458"/>
              <a:ext cx="87765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515B3-4AFB-4B67-9AFE-A30AF4D04368}" type="datetimeFigureOut">
              <a:rPr lang="ru-RU"/>
              <a:pPr>
                <a:defRPr/>
              </a:pPr>
              <a:t>17.09.2022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68BD6-B400-448B-ACB9-2EE3104797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4A610-DFC4-4648-8044-82FB03B30794}" type="datetimeFigureOut">
              <a:rPr lang="ru-RU"/>
              <a:pPr>
                <a:defRPr/>
              </a:pPr>
              <a:t>17.09.2022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D13D3-2AA4-4667-A551-2054C4254D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D5798-399D-4C13-9D3B-19850826FAFB}" type="datetimeFigureOut">
              <a:rPr lang="ru-RU"/>
              <a:pPr>
                <a:defRPr/>
              </a:pPr>
              <a:t>17.09.2022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636EA-6F3D-466D-ABB3-F4A6406DA2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92829-0A96-462E-A812-8B232D93F5EB}" type="datetimeFigureOut">
              <a:rPr lang="ru-RU"/>
              <a:pPr>
                <a:defRPr/>
              </a:pPr>
              <a:t>17.09.2022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3C6E9-A619-4375-B358-4AC3F59415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C73C1-5552-4300-A724-1BFFF91EAF93}" type="datetimeFigureOut">
              <a:rPr lang="ru-RU"/>
              <a:pPr>
                <a:defRPr/>
              </a:pPr>
              <a:t>17.09.2022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6E5F5-538F-40D3-870D-2BFD63D26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5949F-48C4-46DB-A721-148397857C72}" type="datetimeFigureOut">
              <a:rPr lang="ru-RU"/>
              <a:pPr>
                <a:defRPr/>
              </a:pPr>
              <a:t>17.09.2022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03B98-0373-4651-B1C1-3277A9B404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523E4-E1D8-4526-95A2-44B7A2F820C3}" type="datetimeFigureOut">
              <a:rPr lang="ru-RU"/>
              <a:pPr>
                <a:defRPr/>
              </a:pPr>
              <a:t>17.09.2022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CE1B6-CDCE-42A1-B826-88C9089552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56805-9C2E-4E0C-BAA8-298C8E447714}" type="datetimeFigureOut">
              <a:rPr lang="ru-RU"/>
              <a:pPr>
                <a:defRPr/>
              </a:pPr>
              <a:t>17.09.2022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15B62-106F-44A8-A0B4-93BD6B46F7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5D362-5D10-4BD8-970A-7571B7E461B8}" type="datetimeFigureOut">
              <a:rPr lang="ru-RU"/>
              <a:pPr>
                <a:defRPr/>
              </a:pPr>
              <a:t>17.09.2022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BDC78-059D-41F4-BEC6-8A65C1D45D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2EB125E-F04C-4DC8-81B8-EC3F867BACF2}" type="datetimeFigureOut">
              <a:rPr lang="ru-RU"/>
              <a:pPr>
                <a:defRPr/>
              </a:pPr>
              <a:t>17.09.2022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7D9E9CC1-5223-4795-9B4D-D83BA5FBF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3995" r:id="rId7"/>
    <p:sldLayoutId id="2147483994" r:id="rId8"/>
    <p:sldLayoutId id="2147483993" r:id="rId9"/>
    <p:sldLayoutId id="2147484002" r:id="rId10"/>
    <p:sldLayoutId id="21474840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83341" y="1124744"/>
            <a:ext cx="6777318" cy="19949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8800" dirty="0" err="1" smtClean="0"/>
              <a:t>Етика</a:t>
            </a:r>
            <a:r>
              <a:rPr lang="ru-RU" sz="8800" dirty="0" smtClean="0"/>
              <a:t> </a:t>
            </a:r>
            <a:r>
              <a:rPr lang="ru-RU" sz="8800" dirty="0" err="1" smtClean="0"/>
              <a:t>бізнесу</a:t>
            </a:r>
            <a:endParaRPr lang="ru-RU" sz="8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6" name="Group 4"/>
          <p:cNvGrpSpPr>
            <a:grpSpLocks/>
          </p:cNvGrpSpPr>
          <p:nvPr/>
        </p:nvGrpSpPr>
        <p:grpSpPr bwMode="auto">
          <a:xfrm>
            <a:off x="228600" y="620713"/>
            <a:ext cx="8915400" cy="5562600"/>
            <a:chOff x="1152" y="2186"/>
            <a:chExt cx="6480" cy="8254"/>
          </a:xfrm>
        </p:grpSpPr>
        <p:sp>
          <p:nvSpPr>
            <p:cNvPr id="8197" name="AutoShape 5"/>
            <p:cNvSpPr>
              <a:spLocks noChangeArrowheads="1"/>
            </p:cNvSpPr>
            <p:nvPr/>
          </p:nvSpPr>
          <p:spPr bwMode="auto">
            <a:xfrm>
              <a:off x="1152" y="2186"/>
              <a:ext cx="6480" cy="1259"/>
            </a:xfrm>
            <a:prstGeom prst="foldedCorner">
              <a:avLst>
                <a:gd name="adj" fmla="val 707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18000" tIns="10800" rIns="18000" bIns="10800"/>
            <a:lstStyle/>
            <a:p>
              <a:pPr algn="ctr"/>
              <a:r>
                <a:rPr lang="uk-UA" altLang="uk-UA" sz="2000"/>
                <a:t>Етику підприємництва складають ставлення до вимог дольових учасників.</a:t>
              </a:r>
            </a:p>
            <a:p>
              <a:pPr algn="ctr"/>
              <a:r>
                <a:rPr lang="uk-UA" altLang="uk-UA" sz="2000"/>
                <a:t>У своїй філософській основі етика спирається на чотири підходи</a:t>
              </a:r>
              <a:endParaRPr lang="uk-UA" altLang="uk-UA" sz="1200"/>
            </a:p>
          </p:txBody>
        </p:sp>
        <p:sp>
          <p:nvSpPr>
            <p:cNvPr id="8198" name="AutoShape 6"/>
            <p:cNvSpPr>
              <a:spLocks noChangeArrowheads="1"/>
            </p:cNvSpPr>
            <p:nvPr/>
          </p:nvSpPr>
          <p:spPr bwMode="auto">
            <a:xfrm>
              <a:off x="1204" y="3600"/>
              <a:ext cx="6342" cy="616"/>
            </a:xfrm>
            <a:prstGeom prst="downArrow">
              <a:avLst>
                <a:gd name="adj1" fmla="val 65787"/>
                <a:gd name="adj2" fmla="val 23056"/>
              </a:avLst>
            </a:prstGeom>
            <a:solidFill>
              <a:srgbClr val="FFFFFF"/>
            </a:solidFill>
            <a:ln/>
          </p:spPr>
          <p:txBody>
            <a:bodyPr/>
            <a:lstStyle/>
            <a:p>
              <a:pPr algn="ctr"/>
              <a:r>
                <a:rPr lang="uk-UA" altLang="uk-UA" sz="2000" b="1">
                  <a:latin typeface="Courier New" panose="02070309020205020404" pitchFamily="49" charset="0"/>
                </a:rPr>
                <a:t>Основи етики бізнесу</a:t>
              </a:r>
              <a:endParaRPr lang="ru-RU" altLang="uk-UA" sz="1200" b="1">
                <a:latin typeface="Courier New" panose="02070309020205020404" pitchFamily="49" charset="0"/>
              </a:endParaRPr>
            </a:p>
          </p:txBody>
        </p:sp>
        <p:sp>
          <p:nvSpPr>
            <p:cNvPr id="8199" name="AutoShape 7"/>
            <p:cNvSpPr>
              <a:spLocks noChangeArrowheads="1"/>
            </p:cNvSpPr>
            <p:nvPr/>
          </p:nvSpPr>
          <p:spPr bwMode="auto">
            <a:xfrm>
              <a:off x="1152" y="4293"/>
              <a:ext cx="1517" cy="103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18000" tIns="10800" rIns="18000" bIns="10800"/>
            <a:lstStyle/>
            <a:p>
              <a:pPr algn="ctr"/>
              <a:r>
                <a:rPr lang="uk-UA" altLang="uk-UA" sz="2000"/>
                <a:t>Абсолютні норми</a:t>
              </a:r>
              <a:endParaRPr lang="uk-UA" altLang="uk-UA" sz="1200"/>
            </a:p>
          </p:txBody>
        </p:sp>
        <p:sp>
          <p:nvSpPr>
            <p:cNvPr id="8200" name="AutoShape 8"/>
            <p:cNvSpPr>
              <a:spLocks noChangeArrowheads="1"/>
            </p:cNvSpPr>
            <p:nvPr/>
          </p:nvSpPr>
          <p:spPr bwMode="auto">
            <a:xfrm>
              <a:off x="2806" y="4293"/>
              <a:ext cx="1517" cy="103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18000" tIns="10800" rIns="18000" bIns="10800"/>
            <a:lstStyle/>
            <a:p>
              <a:pPr algn="ctr"/>
              <a:endParaRPr lang="ru-RU" altLang="uk-UA" sz="1200"/>
            </a:p>
            <a:p>
              <a:pPr algn="ctr"/>
              <a:r>
                <a:rPr lang="uk-UA" altLang="uk-UA" sz="2000"/>
                <a:t>Утилітаризм</a:t>
              </a:r>
              <a:endParaRPr lang="uk-UA" altLang="uk-UA"/>
            </a:p>
          </p:txBody>
        </p:sp>
        <p:sp>
          <p:nvSpPr>
            <p:cNvPr id="8201" name="AutoShape 9"/>
            <p:cNvSpPr>
              <a:spLocks noChangeArrowheads="1"/>
            </p:cNvSpPr>
            <p:nvPr/>
          </p:nvSpPr>
          <p:spPr bwMode="auto">
            <a:xfrm>
              <a:off x="4461" y="4293"/>
              <a:ext cx="1517" cy="103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18000" tIns="10800" rIns="18000" bIns="10800"/>
            <a:lstStyle/>
            <a:p>
              <a:pPr algn="ctr"/>
              <a:r>
                <a:rPr lang="uk-UA" altLang="uk-UA" sz="2000"/>
                <a:t>Дотримання прав людини</a:t>
              </a:r>
              <a:endParaRPr lang="uk-UA" altLang="uk-UA"/>
            </a:p>
          </p:txBody>
        </p:sp>
        <p:sp>
          <p:nvSpPr>
            <p:cNvPr id="8202" name="AutoShape 10"/>
            <p:cNvSpPr>
              <a:spLocks noChangeArrowheads="1"/>
            </p:cNvSpPr>
            <p:nvPr/>
          </p:nvSpPr>
          <p:spPr bwMode="auto">
            <a:xfrm>
              <a:off x="6115" y="4293"/>
              <a:ext cx="1517" cy="103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18000" tIns="10800" rIns="18000" bIns="10800"/>
            <a:lstStyle/>
            <a:p>
              <a:pPr algn="ctr"/>
              <a:r>
                <a:rPr lang="uk-UA" altLang="uk-UA" sz="2000"/>
                <a:t>Справедливість</a:t>
              </a:r>
              <a:endParaRPr lang="uk-UA" altLang="uk-UA"/>
            </a:p>
          </p:txBody>
        </p:sp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>
              <a:off x="1152" y="5328"/>
              <a:ext cx="1517" cy="51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algn="ctr"/>
              <a:r>
                <a:rPr lang="uk-UA" altLang="uk-UA" sz="2000"/>
                <a:t>у суспільстві спираються, як правило, на моральні                       засади найбільш поширеної релігії</a:t>
              </a:r>
              <a:endParaRPr lang="ru-RU" altLang="uk-UA" sz="1200"/>
            </a:p>
          </p:txBody>
        </p:sp>
        <p:sp>
          <p:nvSpPr>
            <p:cNvPr id="8204" name="Text Box 12"/>
            <p:cNvSpPr txBox="1">
              <a:spLocks noChangeArrowheads="1"/>
            </p:cNvSpPr>
            <p:nvPr/>
          </p:nvSpPr>
          <p:spPr bwMode="auto">
            <a:xfrm>
              <a:off x="2806" y="5328"/>
              <a:ext cx="1517" cy="51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algn="ctr"/>
              <a:r>
                <a:rPr lang="uk-UA" altLang="uk-UA" sz="2000"/>
                <a:t>означає етичний принцип, що полягає у дотриманні максимального блага для більшості людей</a:t>
              </a:r>
              <a:endParaRPr lang="ru-RU" altLang="uk-UA" sz="1200"/>
            </a:p>
          </p:txBody>
        </p:sp>
        <p:sp>
          <p:nvSpPr>
            <p:cNvPr id="8205" name="Text Box 13"/>
            <p:cNvSpPr txBox="1">
              <a:spLocks noChangeArrowheads="1"/>
            </p:cNvSpPr>
            <p:nvPr/>
          </p:nvSpPr>
          <p:spPr bwMode="auto">
            <a:xfrm>
              <a:off x="4461" y="5328"/>
              <a:ext cx="1517" cy="51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algn="ctr"/>
              <a:r>
                <a:rPr lang="uk-UA" altLang="uk-UA" sz="1500"/>
                <a:t>етичний принцип, націлений на захист честі та гідності індивідуума. Останнім часом трактується розширено та охоплює захист рослин, тварин, землі, води, повітря. Традиційні права люди-</a:t>
              </a:r>
            </a:p>
            <a:p>
              <a:pPr algn="ctr"/>
              <a:r>
                <a:rPr lang="uk-UA" altLang="uk-UA" sz="1500"/>
                <a:t>ни – права на таємницю, на відкрите висловлювання власної думки, свободу совісті і тощо</a:t>
              </a:r>
            </a:p>
            <a:p>
              <a:pPr algn="ctr"/>
              <a:endParaRPr lang="ru-RU" altLang="uk-UA" sz="1200"/>
            </a:p>
          </p:txBody>
        </p:sp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6115" y="5328"/>
              <a:ext cx="1517" cy="51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10800" rIns="18000" bIns="10800"/>
            <a:lstStyle/>
            <a:p>
              <a:pPr algn="ctr"/>
              <a:r>
                <a:rPr lang="uk-UA" altLang="uk-UA" sz="2000"/>
                <a:t>принцип прийняття етичних рішень у підприємництві, який базується на забезпеченні рівних прав при розподілі відповідальності та благ</a:t>
              </a:r>
              <a:endParaRPr lang="ru-RU" altLang="uk-UA" sz="1200"/>
            </a:p>
          </p:txBody>
        </p:sp>
      </p:grpSp>
    </p:spTree>
    <p:extLst>
      <p:ext uri="{BB962C8B-B14F-4D97-AF65-F5344CB8AC3E}">
        <p14:creationId xmlns:p14="http://schemas.microsoft.com/office/powerpoint/2010/main" val="251421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0848"/>
            <a:ext cx="5940152" cy="440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61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65760" indent="-365760" fontAlgn="auto">
              <a:spcAft>
                <a:spcPts val="0"/>
              </a:spcAft>
              <a:defRPr/>
            </a:pP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Загалом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етика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ділових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відносин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досліджує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безособистісні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практично-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утилітарні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відносини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людей з метою 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їх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гармонізації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гуманізації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узгоджує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їх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з 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моральними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вимогами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ru-RU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8" y="0"/>
            <a:ext cx="7664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35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4" y="0"/>
            <a:ext cx="8451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82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" y="0"/>
            <a:ext cx="9035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37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" y="0"/>
            <a:ext cx="8996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1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19252" cy="640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43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4B8ED571-1319-439F-889C-829755852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305"/>
            <a:ext cx="7813335" cy="936447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cs typeface="Adobe Arabic" panose="02040503050201020203" pitchFamily="18" charset="-78"/>
              </a:rPr>
              <a:t>Види етичної поведінки підприємства</a:t>
            </a:r>
            <a:endParaRPr lang="x-none" b="1" i="1" dirty="0">
              <a:cs typeface="Adobe Arabic" panose="02040503050201020203" pitchFamily="18" charset="-78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ABC24F1F-C443-4890-8B84-7F0AEE867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1640" y="6525344"/>
            <a:ext cx="5716488" cy="365125"/>
          </a:xfrm>
        </p:spPr>
        <p:txBody>
          <a:bodyPr/>
          <a:lstStyle/>
          <a:p>
            <a:r>
              <a:rPr lang="uk-UA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Є. Орлова / Державний університет "Житомирська політехніка"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FE6D6D3-D420-4A91-BE99-780BFBECBEB1}"/>
              </a:ext>
            </a:extLst>
          </p:cNvPr>
          <p:cNvPicPr/>
          <p:nvPr/>
        </p:nvPicPr>
        <p:blipFill rotWithShape="1">
          <a:blip r:embed="rId3"/>
          <a:srcRect l="28457" t="22161" r="27565" b="11777"/>
          <a:stretch/>
        </p:blipFill>
        <p:spPr bwMode="auto">
          <a:xfrm>
            <a:off x="1169855" y="908549"/>
            <a:ext cx="7344816" cy="5904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235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2400">
                <a:solidFill>
                  <a:schemeClr val="tx1"/>
                </a:solidFill>
                <a:latin typeface="Times New Roman" panose="02020603050405020304" pitchFamily="18" charset="0"/>
              </a:rPr>
              <a:t>Прийнято розглядати 3 взаємопов'язаних ієрархічних рівня етики підприємництва </a:t>
            </a:r>
            <a:endParaRPr lang="ru-RU" altLang="uk-UA"/>
          </a:p>
        </p:txBody>
      </p:sp>
      <p:grpSp>
        <p:nvGrpSpPr>
          <p:cNvPr id="32772" name="Group 4"/>
          <p:cNvGrpSpPr>
            <a:grpSpLocks noChangeAspect="1"/>
          </p:cNvGrpSpPr>
          <p:nvPr/>
        </p:nvGrpSpPr>
        <p:grpSpPr bwMode="auto">
          <a:xfrm>
            <a:off x="1619250" y="2349500"/>
            <a:ext cx="5715000" cy="3027363"/>
            <a:chOff x="1418" y="1640"/>
            <a:chExt cx="9000" cy="5242"/>
          </a:xfrm>
        </p:grpSpPr>
        <p:sp>
          <p:nvSpPr>
            <p:cNvPr id="32773" name="AutoShape 5"/>
            <p:cNvSpPr>
              <a:spLocks noChangeAspect="1" noChangeArrowheads="1"/>
            </p:cNvSpPr>
            <p:nvPr/>
          </p:nvSpPr>
          <p:spPr bwMode="auto">
            <a:xfrm>
              <a:off x="1418" y="1640"/>
              <a:ext cx="9000" cy="5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32774" name="Text Box 6"/>
            <p:cNvSpPr txBox="1">
              <a:spLocks noChangeArrowheads="1"/>
            </p:cNvSpPr>
            <p:nvPr/>
          </p:nvSpPr>
          <p:spPr bwMode="auto">
            <a:xfrm>
              <a:off x="2678" y="2000"/>
              <a:ext cx="6840" cy="57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altLang="uk-UA" sz="1500"/>
                <a:t>Ієрархічні рівні етики підприємництва</a:t>
              </a:r>
              <a:endParaRPr lang="ru-RU" altLang="uk-UA"/>
            </a:p>
          </p:txBody>
        </p:sp>
        <p:sp>
          <p:nvSpPr>
            <p:cNvPr id="32775" name="Text Box 7"/>
            <p:cNvSpPr txBox="1">
              <a:spLocks noChangeArrowheads="1"/>
            </p:cNvSpPr>
            <p:nvPr/>
          </p:nvSpPr>
          <p:spPr bwMode="auto">
            <a:xfrm>
              <a:off x="2858" y="2720"/>
              <a:ext cx="7380" cy="12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altLang="uk-UA" sz="1400" b="1"/>
                <a:t>1. Світовий рівень (гіпернорми) </a:t>
              </a:r>
            </a:p>
            <a:p>
              <a:pPr algn="ctr"/>
              <a:r>
                <a:rPr lang="uk-UA" altLang="uk-UA" sz="1400" b="1"/>
                <a:t>(</a:t>
              </a:r>
              <a:r>
                <a:rPr lang="uk-UA" altLang="uk-UA" sz="1400"/>
                <a:t>Всесвітній етичний кодекс</a:t>
              </a:r>
              <a:r>
                <a:rPr lang="uk-UA" altLang="uk-UA" sz="1400" b="1"/>
                <a:t> "</a:t>
              </a:r>
              <a:r>
                <a:rPr lang="uk-UA" altLang="uk-UA" sz="1400"/>
                <a:t>Принципи міжнародного бізнесу " (Декларація Ко )-1994 р.))</a:t>
              </a:r>
              <a:endParaRPr lang="ru-RU" altLang="uk-UA"/>
            </a:p>
          </p:txBody>
        </p:sp>
        <p:sp>
          <p:nvSpPr>
            <p:cNvPr id="32776" name="Text Box 8"/>
            <p:cNvSpPr txBox="1">
              <a:spLocks noChangeArrowheads="1"/>
            </p:cNvSpPr>
            <p:nvPr/>
          </p:nvSpPr>
          <p:spPr bwMode="auto">
            <a:xfrm>
              <a:off x="2858" y="3979"/>
              <a:ext cx="7380" cy="16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altLang="uk-UA" sz="1400" b="1"/>
                <a:t>2. Макрорівень </a:t>
              </a:r>
            </a:p>
            <a:p>
              <a:pPr algn="ctr"/>
              <a:r>
                <a:rPr lang="uk-UA" altLang="uk-UA" sz="1400" b="1"/>
                <a:t>( національна економіки або галузь)</a:t>
              </a:r>
            </a:p>
            <a:p>
              <a:pPr algn="ctr"/>
              <a:r>
                <a:rPr lang="uk-UA" altLang="uk-UA" sz="1400"/>
                <a:t>(Національні принципи ведення справ, Система моральних принципів і правил  господарювання</a:t>
              </a:r>
              <a:r>
                <a:rPr lang="uk-UA" altLang="uk-UA" sz="1400" b="1"/>
                <a:t>)</a:t>
              </a:r>
              <a:endParaRPr lang="ru-RU" altLang="uk-UA"/>
            </a:p>
          </p:txBody>
        </p:sp>
        <p:sp>
          <p:nvSpPr>
            <p:cNvPr id="32777" name="Text Box 9"/>
            <p:cNvSpPr txBox="1">
              <a:spLocks noChangeArrowheads="1"/>
            </p:cNvSpPr>
            <p:nvPr/>
          </p:nvSpPr>
          <p:spPr bwMode="auto">
            <a:xfrm>
              <a:off x="2858" y="5601"/>
              <a:ext cx="7380" cy="12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uk-UA" altLang="uk-UA" sz="1400" b="1"/>
                <a:t>3. Мікрорівень</a:t>
              </a:r>
            </a:p>
            <a:p>
              <a:pPr algn="ctr"/>
              <a:r>
                <a:rPr lang="uk-UA" altLang="uk-UA" sz="1400" b="1"/>
                <a:t>(окремий суб’єкт підприємництва)</a:t>
              </a:r>
            </a:p>
            <a:p>
              <a:pPr algn="ctr"/>
              <a:r>
                <a:rPr lang="uk-UA" altLang="uk-UA" sz="1400" b="1"/>
                <a:t> –(Корпоративні етичні кодекси) </a:t>
              </a:r>
              <a:endParaRPr lang="ru-RU" altLang="uk-UA"/>
            </a:p>
          </p:txBody>
        </p:sp>
        <p:cxnSp>
          <p:nvCxnSpPr>
            <p:cNvPr id="32778" name="AutoShape 10"/>
            <p:cNvCxnSpPr>
              <a:cxnSpLocks noChangeShapeType="1"/>
              <a:stCxn id="32774" idx="1"/>
              <a:endCxn id="32775" idx="1"/>
            </p:cNvCxnSpPr>
            <p:nvPr/>
          </p:nvCxnSpPr>
          <p:spPr bwMode="auto">
            <a:xfrm rot="10800000" flipH="1" flipV="1">
              <a:off x="2678" y="2252"/>
              <a:ext cx="180" cy="1031"/>
            </a:xfrm>
            <a:prstGeom prst="bentConnector3">
              <a:avLst>
                <a:gd name="adj1" fmla="val -20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79" name="AutoShape 11"/>
            <p:cNvCxnSpPr>
              <a:cxnSpLocks noChangeShapeType="1"/>
              <a:stCxn id="32774" idx="1"/>
              <a:endCxn id="32776" idx="1"/>
            </p:cNvCxnSpPr>
            <p:nvPr/>
          </p:nvCxnSpPr>
          <p:spPr bwMode="auto">
            <a:xfrm rot="10800000" flipH="1" flipV="1">
              <a:off x="2678" y="2252"/>
              <a:ext cx="180" cy="2452"/>
            </a:xfrm>
            <a:prstGeom prst="bentConnector3">
              <a:avLst>
                <a:gd name="adj1" fmla="val -20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0" name="AutoShape 12"/>
            <p:cNvCxnSpPr>
              <a:cxnSpLocks noChangeShapeType="1"/>
              <a:stCxn id="32774" idx="1"/>
              <a:endCxn id="32777" idx="1"/>
            </p:cNvCxnSpPr>
            <p:nvPr/>
          </p:nvCxnSpPr>
          <p:spPr bwMode="auto">
            <a:xfrm rot="10800000" flipH="1" flipV="1">
              <a:off x="2678" y="2252"/>
              <a:ext cx="180" cy="3911"/>
            </a:xfrm>
            <a:prstGeom prst="bentConnector3">
              <a:avLst>
                <a:gd name="adj1" fmla="val -20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6799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167" y="2748393"/>
            <a:ext cx="49666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Слово «етика» походить від давньогрецького слова «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етос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ethos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), яке означає «місце проживання», «спільне житло». 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Згодом слово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етос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почало розумітися як «звичай», «характер, «порядок», «вдача».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3994" y="2155420"/>
            <a:ext cx="3657600" cy="28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4000" b="1">
                <a:latin typeface="Times New Roman" panose="02020603050405020304" pitchFamily="18" charset="0"/>
              </a:rPr>
              <a:t> </a:t>
            </a:r>
            <a:r>
              <a:rPr lang="uk-UA" altLang="uk-UA" sz="4000" b="1">
                <a:solidFill>
                  <a:schemeClr val="tx1"/>
                </a:solidFill>
                <a:latin typeface="Times New Roman" panose="02020603050405020304" pitchFamily="18" charset="0"/>
              </a:rPr>
              <a:t>Світовий рівень (гіпернорми)</a:t>
            </a:r>
            <a:endParaRPr lang="ru-RU" altLang="uk-UA" sz="40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700213"/>
            <a:ext cx="7772400" cy="43957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altLang="uk-UA" sz="2400">
                <a:latin typeface="Times New Roman" panose="02020603050405020304" pitchFamily="18" charset="0"/>
              </a:rPr>
              <a:t>Ці норми базуються на загальнолюдських цінностях і зафіксовані в "</a:t>
            </a:r>
            <a:r>
              <a:rPr lang="uk-UA" altLang="uk-UA" sz="2400" b="1">
                <a:latin typeface="Times New Roman" panose="02020603050405020304" pitchFamily="18" charset="0"/>
              </a:rPr>
              <a:t>Принципах міжнародного бізнесу</a:t>
            </a:r>
            <a:r>
              <a:rPr lang="uk-UA" altLang="uk-UA" sz="2400">
                <a:latin typeface="Times New Roman" panose="02020603050405020304" pitchFamily="18" charset="0"/>
              </a:rPr>
              <a:t>“</a:t>
            </a:r>
          </a:p>
          <a:p>
            <a:pPr>
              <a:lnSpc>
                <a:spcPct val="80000"/>
              </a:lnSpc>
            </a:pPr>
            <a:r>
              <a:rPr lang="uk-UA" altLang="uk-UA" sz="2400">
                <a:latin typeface="Times New Roman" panose="02020603050405020304" pitchFamily="18" charset="0"/>
              </a:rPr>
              <a:t> ( </a:t>
            </a:r>
            <a:r>
              <a:rPr lang="uk-UA" altLang="uk-UA" sz="2400" b="1">
                <a:latin typeface="Times New Roman" panose="02020603050405020304" pitchFamily="18" charset="0"/>
              </a:rPr>
              <a:t>Декларації Ко</a:t>
            </a:r>
            <a:r>
              <a:rPr lang="uk-UA" altLang="uk-UA" sz="2400">
                <a:latin typeface="Times New Roman" panose="02020603050405020304" pitchFamily="18" charset="0"/>
              </a:rPr>
              <a:t> ) -  </a:t>
            </a:r>
            <a:r>
              <a:rPr lang="uk-UA" altLang="uk-UA" sz="2400" b="1">
                <a:latin typeface="Times New Roman" panose="02020603050405020304" pitchFamily="18" charset="0"/>
              </a:rPr>
              <a:t>всесвітньому етичному кодексі</a:t>
            </a:r>
            <a:r>
              <a:rPr lang="uk-UA" altLang="uk-UA" sz="2400">
                <a:latin typeface="Times New Roman" panose="02020603050405020304" pitchFamily="18" charset="0"/>
              </a:rPr>
              <a:t>, який був прийнятий в 1994 р.у Швейцарії представниками провідних компаній та консультантами бізнесу із США, Західної Європи та Японії. </a:t>
            </a:r>
          </a:p>
          <a:p>
            <a:pPr>
              <a:lnSpc>
                <a:spcPct val="80000"/>
              </a:lnSpc>
            </a:pPr>
            <a:r>
              <a:rPr lang="uk-UA" altLang="uk-UA" sz="2400">
                <a:latin typeface="Times New Roman" panose="02020603050405020304" pitchFamily="18" charset="0"/>
              </a:rPr>
              <a:t>У преамбулі "Принципів бізнесу", зокрема, визначено, що закони та рушійні сили ринку є необхідним, але не достатнім керівництвом до дії. </a:t>
            </a:r>
            <a:r>
              <a:rPr lang="uk-UA" altLang="uk-UA" sz="2400" b="1" i="1">
                <a:latin typeface="Times New Roman" panose="02020603050405020304" pitchFamily="18" charset="0"/>
              </a:rPr>
              <a:t>Фундаментальними принципами</a:t>
            </a:r>
            <a:r>
              <a:rPr lang="uk-UA" altLang="uk-UA" sz="2400">
                <a:latin typeface="Times New Roman" panose="02020603050405020304" pitchFamily="18" charset="0"/>
              </a:rPr>
              <a:t> є: відповідальність за проведену політику і дії в сфері бізнесу, повага людської гідності та інтересів тих, хто бере участь у бізнесі.  Визнання цих цінностей, включаючи зобов'язання щодо сприяння загальному процвітанню, так само важливі для світового співтовариства, як і для общин меншого масштабу . </a:t>
            </a:r>
            <a:endParaRPr lang="ru-RU" altLang="uk-UA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996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3200">
                <a:solidFill>
                  <a:schemeClr val="tx1"/>
                </a:solidFill>
                <a:latin typeface="Times New Roman" panose="02020603050405020304" pitchFamily="18" charset="0"/>
              </a:rPr>
              <a:t>В якості </a:t>
            </a:r>
            <a:r>
              <a:rPr lang="uk-UA" altLang="uk-UA" sz="3200" b="1" i="1">
                <a:solidFill>
                  <a:schemeClr val="tx1"/>
                </a:solidFill>
                <a:latin typeface="Times New Roman" panose="02020603050405020304" pitchFamily="18" charset="0"/>
              </a:rPr>
              <a:t>головних принципів міжнародного бізнесу</a:t>
            </a:r>
            <a:r>
              <a:rPr lang="uk-UA" altLang="uk-UA" sz="3200">
                <a:solidFill>
                  <a:schemeClr val="tx1"/>
                </a:solidFill>
                <a:latin typeface="Times New Roman" panose="02020603050405020304" pitchFamily="18" charset="0"/>
              </a:rPr>
              <a:t> виділені наступні: </a:t>
            </a:r>
            <a:br>
              <a:rPr lang="uk-UA" altLang="uk-UA" sz="320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uk-UA" altLang="uk-UA" sz="3200">
                <a:solidFill>
                  <a:schemeClr val="tx1"/>
                </a:solidFill>
                <a:latin typeface="Times New Roman" panose="02020603050405020304" pitchFamily="18" charset="0"/>
              </a:rPr>
              <a:t/>
            </a:r>
            <a:br>
              <a:rPr lang="uk-UA" altLang="uk-UA" sz="3200">
                <a:solidFill>
                  <a:schemeClr val="tx1"/>
                </a:solidFill>
                <a:latin typeface="Times New Roman" panose="02020603050405020304" pitchFamily="18" charset="0"/>
              </a:rPr>
            </a:br>
            <a:endParaRPr lang="ru-RU" altLang="uk-UA" sz="3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484313"/>
            <a:ext cx="7772400" cy="46116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altLang="uk-UA" sz="2800">
                <a:latin typeface="Times New Roman" panose="02020603050405020304" pitchFamily="18" charset="0"/>
              </a:rPr>
              <a:t>відповідальність бізнесу: від блага акціонерів до блага його ключових партнерів; </a:t>
            </a:r>
            <a:br>
              <a:rPr lang="uk-UA" altLang="uk-UA" sz="2800">
                <a:latin typeface="Times New Roman" panose="02020603050405020304" pitchFamily="18" charset="0"/>
              </a:rPr>
            </a:br>
            <a:r>
              <a:rPr lang="uk-UA" altLang="uk-UA" sz="2800">
                <a:latin typeface="Times New Roman" panose="02020603050405020304" pitchFamily="18" charset="0"/>
              </a:rPr>
              <a:t>• економічний і соціальний вплив бізнесу на розвиток прогресивних процесів у світовому співтоваристві; </a:t>
            </a:r>
            <a:br>
              <a:rPr lang="uk-UA" altLang="uk-UA" sz="2800">
                <a:latin typeface="Times New Roman" panose="02020603050405020304" pitchFamily="18" charset="0"/>
              </a:rPr>
            </a:br>
            <a:r>
              <a:rPr lang="uk-UA" altLang="uk-UA" sz="2800">
                <a:latin typeface="Times New Roman" panose="02020603050405020304" pitchFamily="18" charset="0"/>
              </a:rPr>
              <a:t>• етика бізнесу: від літери закону до духу довіри; </a:t>
            </a:r>
            <a:br>
              <a:rPr lang="uk-UA" altLang="uk-UA" sz="2800">
                <a:latin typeface="Times New Roman" panose="02020603050405020304" pitchFamily="18" charset="0"/>
              </a:rPr>
            </a:br>
            <a:r>
              <a:rPr lang="uk-UA" altLang="uk-UA" sz="2800">
                <a:latin typeface="Times New Roman" panose="02020603050405020304" pitchFamily="18" charset="0"/>
              </a:rPr>
              <a:t>• повага правових норм; </a:t>
            </a:r>
            <a:br>
              <a:rPr lang="uk-UA" altLang="uk-UA" sz="2800">
                <a:latin typeface="Times New Roman" panose="02020603050405020304" pitchFamily="18" charset="0"/>
              </a:rPr>
            </a:br>
            <a:r>
              <a:rPr lang="uk-UA" altLang="uk-UA" sz="2800">
                <a:latin typeface="Times New Roman" panose="02020603050405020304" pitchFamily="18" charset="0"/>
              </a:rPr>
              <a:t>• підтримка багатосторонніх торгових відносин; </a:t>
            </a:r>
            <a:br>
              <a:rPr lang="uk-UA" altLang="uk-UA" sz="2800">
                <a:latin typeface="Times New Roman" panose="02020603050405020304" pitchFamily="18" charset="0"/>
              </a:rPr>
            </a:br>
            <a:r>
              <a:rPr lang="uk-UA" altLang="uk-UA" sz="2800">
                <a:latin typeface="Times New Roman" panose="02020603050405020304" pitchFamily="18" charset="0"/>
              </a:rPr>
              <a:t>• турбота про навколишнє середовище; </a:t>
            </a:r>
            <a:br>
              <a:rPr lang="uk-UA" altLang="uk-UA" sz="2800">
                <a:latin typeface="Times New Roman" panose="02020603050405020304" pitchFamily="18" charset="0"/>
              </a:rPr>
            </a:br>
            <a:r>
              <a:rPr lang="uk-UA" altLang="uk-UA" sz="2800">
                <a:latin typeface="Times New Roman" panose="02020603050405020304" pitchFamily="18" charset="0"/>
              </a:rPr>
              <a:t>• відмова від протизаконних дій. </a:t>
            </a:r>
            <a:endParaRPr lang="ru-RU" altLang="uk-UA" sz="28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823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60350"/>
            <a:ext cx="7772400" cy="792163"/>
          </a:xfrm>
        </p:spPr>
        <p:txBody>
          <a:bodyPr/>
          <a:lstStyle/>
          <a:p>
            <a:pPr algn="ctr"/>
            <a:r>
              <a:rPr lang="uk-UA" altLang="uk-UA" sz="3200" b="1">
                <a:solidFill>
                  <a:schemeClr val="tx1"/>
                </a:solidFill>
                <a:latin typeface="Times New Roman" panose="02020603050405020304" pitchFamily="18" charset="0"/>
              </a:rPr>
              <a:t>Етичні пріоритети підприємця</a:t>
            </a:r>
            <a:endParaRPr lang="ru-RU" altLang="uk-UA" sz="32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052513"/>
            <a:ext cx="7772400" cy="50434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ь"/>
            </a:pPr>
            <a:r>
              <a:rPr lang="uk-UA" altLang="uk-UA" sz="2000">
                <a:latin typeface="Times New Roman" panose="02020603050405020304" pitchFamily="18" charset="0"/>
              </a:rPr>
              <a:t>впевненість у корисності своєї справи не лише для себе, а й для суспільства;</a:t>
            </a:r>
          </a:p>
          <a:p>
            <a:pPr>
              <a:buFont typeface="Wingdings" panose="05000000000000000000" pitchFamily="2" charset="2"/>
              <a:buChar char="ь"/>
            </a:pPr>
            <a:r>
              <a:rPr lang="uk-UA" altLang="uk-UA" sz="2000">
                <a:latin typeface="Times New Roman" panose="02020603050405020304" pitchFamily="18" charset="0"/>
              </a:rPr>
              <a:t>визнання необхідності конкуренції та одночасне прагнення до співпраці;</a:t>
            </a:r>
          </a:p>
          <a:p>
            <a:pPr>
              <a:buFont typeface="Wingdings" panose="05000000000000000000" pitchFamily="2" charset="2"/>
              <a:buChar char="ь"/>
            </a:pPr>
            <a:r>
              <a:rPr lang="uk-UA" altLang="uk-UA" sz="2000">
                <a:latin typeface="Times New Roman" panose="02020603050405020304" pitchFamily="18" charset="0"/>
              </a:rPr>
              <a:t>повага до особистості;</a:t>
            </a:r>
          </a:p>
          <a:p>
            <a:pPr>
              <a:buFont typeface="Wingdings" panose="05000000000000000000" pitchFamily="2" charset="2"/>
              <a:buChar char="ь"/>
            </a:pPr>
            <a:r>
              <a:rPr lang="uk-UA" altLang="uk-UA" sz="2000">
                <a:latin typeface="Times New Roman" panose="02020603050405020304" pitchFamily="18" charset="0"/>
              </a:rPr>
              <a:t>повага до будь-якої власності, державної влади, соціального устрою, законодавства;</a:t>
            </a:r>
          </a:p>
          <a:p>
            <a:pPr>
              <a:buFont typeface="Wingdings" panose="05000000000000000000" pitchFamily="2" charset="2"/>
              <a:buChar char="ь"/>
            </a:pPr>
            <a:r>
              <a:rPr lang="uk-UA" altLang="uk-UA" sz="2000">
                <a:latin typeface="Times New Roman" panose="02020603050405020304" pitchFamily="18" charset="0"/>
              </a:rPr>
              <a:t>довіра до інших, повага до професійної майстерності людей;</a:t>
            </a:r>
          </a:p>
          <a:p>
            <a:pPr>
              <a:buFont typeface="Wingdings" panose="05000000000000000000" pitchFamily="2" charset="2"/>
              <a:buChar char="ь"/>
            </a:pPr>
            <a:r>
              <a:rPr lang="uk-UA" altLang="uk-UA" sz="2000">
                <a:latin typeface="Times New Roman" panose="02020603050405020304" pitchFamily="18" charset="0"/>
              </a:rPr>
              <a:t>визнання цінності освіти, науки, культури;</a:t>
            </a:r>
          </a:p>
          <a:p>
            <a:pPr>
              <a:buFont typeface="Wingdings" panose="05000000000000000000" pitchFamily="2" charset="2"/>
              <a:buChar char="ь"/>
            </a:pPr>
            <a:r>
              <a:rPr lang="uk-UA" altLang="uk-UA" sz="2000">
                <a:latin typeface="Times New Roman" panose="02020603050405020304" pitchFamily="18" charset="0"/>
              </a:rPr>
              <a:t>прагнення до нововведень;</a:t>
            </a:r>
          </a:p>
          <a:p>
            <a:pPr>
              <a:buFont typeface="Wingdings" panose="05000000000000000000" pitchFamily="2" charset="2"/>
              <a:buChar char="ь"/>
            </a:pPr>
            <a:r>
              <a:rPr lang="uk-UA" altLang="uk-UA" sz="2000">
                <a:latin typeface="Times New Roman" panose="02020603050405020304" pitchFamily="18" charset="0"/>
              </a:rPr>
              <a:t>гуманізм;</a:t>
            </a:r>
          </a:p>
          <a:p>
            <a:pPr>
              <a:buFont typeface="Wingdings" panose="05000000000000000000" pitchFamily="2" charset="2"/>
              <a:buChar char="ь"/>
            </a:pPr>
            <a:r>
              <a:rPr lang="uk-UA" altLang="uk-UA" sz="2000">
                <a:latin typeface="Times New Roman" panose="02020603050405020304" pitchFamily="18" charset="0"/>
              </a:rPr>
              <a:t>допомога мало захищеним людям;</a:t>
            </a:r>
          </a:p>
          <a:p>
            <a:pPr>
              <a:buFont typeface="Wingdings" panose="05000000000000000000" pitchFamily="2" charset="2"/>
              <a:buChar char="ь"/>
            </a:pPr>
            <a:r>
              <a:rPr lang="uk-UA" altLang="uk-UA" sz="2000">
                <a:latin typeface="Times New Roman" panose="02020603050405020304" pitchFamily="18" charset="0"/>
              </a:rPr>
              <a:t>підвищення рівня релігійних, етичних, культурних цінностей у суспільстві.</a:t>
            </a:r>
            <a:endParaRPr lang="ru-RU" altLang="uk-UA" sz="20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82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57" y="0"/>
            <a:ext cx="8568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87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029"/>
            <a:ext cx="9144000" cy="50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26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10"/>
            <a:ext cx="9144000" cy="680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76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11"/>
            <a:ext cx="9144000" cy="662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12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45"/>
            <a:ext cx="9144000" cy="661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47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327"/>
            <a:ext cx="9144000" cy="577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83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7"/>
            <a:ext cx="9144000" cy="673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24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uk-UA" sz="2800" b="1">
                <a:solidFill>
                  <a:schemeClr val="tx1"/>
                </a:solidFill>
                <a:latin typeface="Times New Roman" panose="02020603050405020304" pitchFamily="18" charset="0"/>
              </a:rPr>
              <a:t>Перелік основних етичних цінностей сучасного світу</a:t>
            </a:r>
            <a:r>
              <a:rPr lang="uk-UA" altLang="uk-UA" sz="2800">
                <a:solidFill>
                  <a:schemeClr val="tx1"/>
                </a:solidFill>
                <a:latin typeface="Times New Roman" panose="02020603050405020304" pitchFamily="18" charset="0"/>
              </a:rPr>
              <a:t> викладено в роботі </a:t>
            </a:r>
            <a:br>
              <a:rPr lang="uk-UA" altLang="uk-UA" sz="2800">
                <a:solidFill>
                  <a:schemeClr val="tx1"/>
                </a:solidFill>
                <a:latin typeface="Times New Roman" panose="02020603050405020304" pitchFamily="18" charset="0"/>
              </a:rPr>
            </a:br>
            <a:r>
              <a:rPr lang="uk-UA" altLang="uk-UA" sz="2800">
                <a:solidFill>
                  <a:schemeClr val="tx1"/>
                </a:solidFill>
                <a:latin typeface="Times New Roman" panose="02020603050405020304" pitchFamily="18" charset="0"/>
              </a:rPr>
              <a:t>Майкла Джозефона (1988</a:t>
            </a:r>
            <a:r>
              <a:rPr lang="en-US" altLang="uk-UA" sz="28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uk-UA" altLang="uk-UA" sz="2800">
                <a:solidFill>
                  <a:schemeClr val="tx1"/>
                </a:solidFill>
                <a:latin typeface="Times New Roman" panose="02020603050405020304" pitchFamily="18" charset="0"/>
              </a:rPr>
              <a:t>р.)</a:t>
            </a:r>
            <a:r>
              <a:rPr lang="uk-UA" altLang="uk-UA" sz="2800">
                <a:latin typeface="Times New Roman" panose="02020603050405020304" pitchFamily="18" charset="0"/>
              </a:rPr>
              <a:t> </a:t>
            </a:r>
            <a:r>
              <a:rPr lang="uk-UA" altLang="uk-UA" sz="280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  <a:endParaRPr lang="ru-RU" altLang="uk-UA" sz="4000">
              <a:solidFill>
                <a:schemeClr val="tx1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uk-UA" altLang="uk-UA" sz="2400" b="1">
                <a:latin typeface="Times New Roman" panose="02020603050405020304" pitchFamily="18" charset="0"/>
              </a:rPr>
              <a:t>чесність (honesty);</a:t>
            </a:r>
          </a:p>
          <a:p>
            <a:pPr>
              <a:lnSpc>
                <a:spcPct val="90000"/>
              </a:lnSpc>
            </a:pPr>
            <a:r>
              <a:rPr lang="uk-UA" altLang="uk-UA" sz="2400" b="1">
                <a:latin typeface="Times New Roman" panose="02020603050405020304" pitchFamily="18" charset="0"/>
              </a:rPr>
              <a:t> добросовісність (integrity); </a:t>
            </a:r>
          </a:p>
          <a:p>
            <a:pPr>
              <a:lnSpc>
                <a:spcPct val="90000"/>
              </a:lnSpc>
            </a:pPr>
            <a:r>
              <a:rPr lang="uk-UA" altLang="uk-UA" sz="2400" b="1">
                <a:latin typeface="Times New Roman" panose="02020603050405020304" pitchFamily="18" charset="0"/>
              </a:rPr>
              <a:t> виконання обіцянок (promise-keeping); </a:t>
            </a:r>
          </a:p>
          <a:p>
            <a:pPr>
              <a:lnSpc>
                <a:spcPct val="90000"/>
              </a:lnSpc>
            </a:pPr>
            <a:r>
              <a:rPr lang="uk-UA" altLang="uk-UA" sz="2400" b="1">
                <a:latin typeface="Times New Roman" panose="02020603050405020304" pitchFamily="18" charset="0"/>
              </a:rPr>
              <a:t> надійність (fidelity) ;</a:t>
            </a:r>
          </a:p>
          <a:p>
            <a:pPr>
              <a:lnSpc>
                <a:spcPct val="90000"/>
              </a:lnSpc>
            </a:pPr>
            <a:r>
              <a:rPr lang="uk-UA" altLang="uk-UA" sz="2400" b="1">
                <a:latin typeface="Times New Roman" panose="02020603050405020304" pitchFamily="18" charset="0"/>
              </a:rPr>
              <a:t> відкритість (fairness); </a:t>
            </a:r>
          </a:p>
          <a:p>
            <a:pPr>
              <a:lnSpc>
                <a:spcPct val="90000"/>
              </a:lnSpc>
            </a:pPr>
            <a:r>
              <a:rPr lang="uk-UA" altLang="uk-UA" sz="2400" b="1">
                <a:latin typeface="Times New Roman" panose="02020603050405020304" pitchFamily="18" charset="0"/>
              </a:rPr>
              <a:t> турбота про інших (caring for others); </a:t>
            </a:r>
          </a:p>
          <a:p>
            <a:pPr>
              <a:lnSpc>
                <a:spcPct val="90000"/>
              </a:lnSpc>
            </a:pPr>
            <a:r>
              <a:rPr lang="uk-UA" altLang="uk-UA" sz="2400" b="1">
                <a:latin typeface="Times New Roman" panose="02020603050405020304" pitchFamily="18" charset="0"/>
              </a:rPr>
              <a:t> повага до інших (respect for others) ;</a:t>
            </a:r>
          </a:p>
          <a:p>
            <a:pPr>
              <a:lnSpc>
                <a:spcPct val="90000"/>
              </a:lnSpc>
            </a:pPr>
            <a:r>
              <a:rPr lang="uk-UA" altLang="uk-UA" sz="2400" b="1">
                <a:latin typeface="Times New Roman" panose="02020603050405020304" pitchFamily="18" charset="0"/>
              </a:rPr>
              <a:t> суспільна відповідальність (responsible citizenship); </a:t>
            </a:r>
          </a:p>
          <a:p>
            <a:pPr>
              <a:lnSpc>
                <a:spcPct val="90000"/>
              </a:lnSpc>
            </a:pPr>
            <a:r>
              <a:rPr lang="uk-UA" altLang="uk-UA" sz="2400" b="1">
                <a:latin typeface="Times New Roman" panose="02020603050405020304" pitchFamily="18" charset="0"/>
              </a:rPr>
              <a:t> прагнення до досконалості (pursuit for excellence);</a:t>
            </a:r>
          </a:p>
          <a:p>
            <a:pPr>
              <a:lnSpc>
                <a:spcPct val="90000"/>
              </a:lnSpc>
            </a:pPr>
            <a:r>
              <a:rPr lang="uk-UA" altLang="uk-UA" sz="2400" b="1">
                <a:latin typeface="Times New Roman" panose="02020603050405020304" pitchFamily="18" charset="0"/>
              </a:rPr>
              <a:t> підзвітність (accountability) .</a:t>
            </a:r>
            <a:endParaRPr lang="ru-RU" altLang="uk-UA" sz="2400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86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2069" y="-883"/>
            <a:ext cx="878497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i="1" dirty="0"/>
              <a:t>Спілкуючись,  люди  виявляють  різні стереотипи  поведінки,  які  називають  моделлю </a:t>
            </a:r>
          </a:p>
          <a:p>
            <a:pPr algn="just"/>
            <a:r>
              <a:rPr lang="uk-UA" sz="1600" i="1" dirty="0"/>
              <a:t>спілкування. Серед них, наприклад, такі</a:t>
            </a:r>
            <a:r>
              <a:rPr lang="uk-UA" sz="1600" dirty="0"/>
              <a:t>: </a:t>
            </a:r>
          </a:p>
          <a:p>
            <a:pPr algn="just"/>
            <a:r>
              <a:rPr lang="uk-UA" sz="1600" dirty="0"/>
              <a:t>– “Монблан” (диктаторська  модель).  Для  людини,  що  демонструє  таку  модель </a:t>
            </a:r>
          </a:p>
          <a:p>
            <a:pPr algn="just"/>
            <a:r>
              <a:rPr lang="uk-UA" sz="1600" dirty="0"/>
              <a:t>спілкування, характерним є: відчуженість від співрозмовника; уявлення про всіх людей як </a:t>
            </a:r>
          </a:p>
          <a:p>
            <a:pPr algn="just"/>
            <a:r>
              <a:rPr lang="uk-UA" sz="1600" dirty="0"/>
              <a:t>про сіру масу; створення великої дистанції між собою та іншими; зверхність, підкреслення </a:t>
            </a:r>
          </a:p>
          <a:p>
            <a:pPr algn="just"/>
            <a:r>
              <a:rPr lang="uk-UA" sz="1600" dirty="0"/>
              <a:t>свого соціального статусу або віку; використання спілкування в основному для отримання </a:t>
            </a:r>
          </a:p>
          <a:p>
            <a:pPr algn="just"/>
            <a:r>
              <a:rPr lang="uk-UA" sz="1600" dirty="0"/>
              <a:t>або передачі інформації; </a:t>
            </a:r>
          </a:p>
          <a:p>
            <a:pPr algn="just"/>
            <a:r>
              <a:rPr lang="uk-UA" sz="1600" dirty="0"/>
              <a:t>– “Китайська  стіна” (неконтактна  модель).  При  цьому  характерними  є  небажання </a:t>
            </a:r>
          </a:p>
          <a:p>
            <a:pPr algn="just"/>
            <a:r>
              <a:rPr lang="uk-UA" sz="1600" dirty="0"/>
              <a:t>співпрацювати, велика психологічна дистанція, відсутність зворотного </a:t>
            </a:r>
            <a:r>
              <a:rPr lang="uk-UA" sz="1600" dirty="0" smtClean="0"/>
              <a:t>зв’язку</a:t>
            </a:r>
            <a:r>
              <a:rPr lang="uk-UA" sz="1600" dirty="0"/>
              <a:t>; </a:t>
            </a:r>
          </a:p>
          <a:p>
            <a:pPr algn="just"/>
            <a:r>
              <a:rPr lang="uk-UA" sz="1600" dirty="0"/>
              <a:t>– “Тетерев” (</a:t>
            </a:r>
            <a:r>
              <a:rPr lang="uk-UA" sz="1600" dirty="0" err="1"/>
              <a:t>гіпорефлексивна</a:t>
            </a:r>
            <a:r>
              <a:rPr lang="uk-UA" sz="1600" dirty="0"/>
              <a:t> модель). При цьому дуже великою є зосередженість на </a:t>
            </a:r>
          </a:p>
          <a:p>
            <a:pPr algn="just"/>
            <a:r>
              <a:rPr lang="uk-UA" sz="1600" dirty="0"/>
              <a:t>собі. Така людина слухає лише саму себе, у неї відсутні реакції на співрозмовників, вона </a:t>
            </a:r>
          </a:p>
          <a:p>
            <a:pPr algn="just"/>
            <a:r>
              <a:rPr lang="uk-UA" sz="1600" dirty="0"/>
              <a:t>не вміє вести діалог; </a:t>
            </a:r>
          </a:p>
          <a:p>
            <a:pPr algn="just"/>
            <a:r>
              <a:rPr lang="uk-UA" sz="1600" dirty="0"/>
              <a:t>– “Гамлет” (</a:t>
            </a:r>
            <a:r>
              <a:rPr lang="uk-UA" sz="1600" dirty="0" err="1"/>
              <a:t>гіпрефлексивна</a:t>
            </a:r>
            <a:r>
              <a:rPr lang="uk-UA" sz="1600" dirty="0"/>
              <a:t>  модель).  Для  такої  людини  важливим  є  те,  як  її </a:t>
            </a:r>
            <a:r>
              <a:rPr lang="uk-UA" sz="1600" dirty="0" smtClean="0"/>
              <a:t>сприймають  </a:t>
            </a:r>
            <a:r>
              <a:rPr lang="uk-UA" sz="1600" dirty="0"/>
              <a:t>співрозмовники.  Вона  виявляє  недовіру,  образливість,  нерідко  </a:t>
            </a:r>
            <a:r>
              <a:rPr lang="uk-UA" sz="1600" dirty="0" smtClean="0"/>
              <a:t>неадекватно реагує </a:t>
            </a:r>
            <a:r>
              <a:rPr lang="uk-UA" sz="1600" dirty="0"/>
              <a:t>на інших; </a:t>
            </a:r>
          </a:p>
          <a:p>
            <a:pPr algn="just"/>
            <a:r>
              <a:rPr lang="uk-UA" sz="1600" dirty="0"/>
              <a:t>– “Робот” (негнучке  реагування).  Така  людина  не  вміє  вести  діалог,  не  сприймає </a:t>
            </a:r>
          </a:p>
          <a:p>
            <a:pPr algn="just"/>
            <a:r>
              <a:rPr lang="uk-UA" sz="1600" dirty="0"/>
              <a:t>зміни  ситуації  та  настрою  співрозмовника,  зворотний  </a:t>
            </a:r>
            <a:r>
              <a:rPr lang="uk-UA" sz="1600" dirty="0" smtClean="0"/>
              <a:t>зв’язок  </a:t>
            </a:r>
            <a:r>
              <a:rPr lang="uk-UA" sz="1600" dirty="0"/>
              <a:t>її  не  цікавить.  При  цьому </a:t>
            </a:r>
            <a:r>
              <a:rPr lang="uk-UA" sz="1600" dirty="0" smtClean="0"/>
              <a:t>характерними </a:t>
            </a:r>
            <a:r>
              <a:rPr lang="uk-UA" sz="1600" dirty="0"/>
              <a:t>є жорстка логіка, спілкування за раніше складеною програмою; </a:t>
            </a:r>
          </a:p>
          <a:p>
            <a:pPr algn="just"/>
            <a:r>
              <a:rPr lang="uk-UA" sz="1600" dirty="0"/>
              <a:t>– “Я  сам” (авторитарна).  Така  людина  домінує  у  розмові,  не  бажає  слухати  інших, </a:t>
            </a:r>
          </a:p>
          <a:p>
            <a:pPr algn="just"/>
            <a:r>
              <a:rPr lang="uk-UA" sz="1600" dirty="0"/>
              <a:t>ставиться до них зверхньо, зворотні </a:t>
            </a:r>
            <a:r>
              <a:rPr lang="uk-UA" sz="1600" dirty="0" smtClean="0"/>
              <a:t>зв’язки </a:t>
            </a:r>
            <a:r>
              <a:rPr lang="uk-UA" sz="1600" dirty="0"/>
              <a:t>для неї мають слабке значення; </a:t>
            </a:r>
          </a:p>
          <a:p>
            <a:pPr algn="just"/>
            <a:r>
              <a:rPr lang="uk-UA" sz="1600" dirty="0"/>
              <a:t>– “Локатор” (диференційна увага). Для такої людини характерним є орієнтування не </a:t>
            </a:r>
            <a:r>
              <a:rPr lang="uk-UA" sz="1600" dirty="0" smtClean="0"/>
              <a:t> на </a:t>
            </a:r>
            <a:r>
              <a:rPr lang="uk-UA" sz="1600" dirty="0"/>
              <a:t>всіх співрозмовників, а лише на їх частину (друзів або ворогів), виділення так званих </a:t>
            </a:r>
          </a:p>
          <a:p>
            <a:pPr algn="just"/>
            <a:r>
              <a:rPr lang="uk-UA" sz="1600" dirty="0"/>
              <a:t>улюбленців; </a:t>
            </a:r>
          </a:p>
          <a:p>
            <a:pPr algn="just"/>
            <a:r>
              <a:rPr lang="uk-UA" sz="1600" dirty="0"/>
              <a:t>– “Спілка” (активна  взаємодія).  Для  людини,  що  дотримується  такої  моделі </a:t>
            </a:r>
            <a:r>
              <a:rPr lang="uk-UA" sz="1600" dirty="0" smtClean="0"/>
              <a:t>спілкування</a:t>
            </a:r>
            <a:r>
              <a:rPr lang="uk-UA" sz="1600" dirty="0"/>
              <a:t>,  характерним  є:  вміння  вести  діалог;  уважне  слухання  інших;  </a:t>
            </a:r>
            <a:r>
              <a:rPr lang="uk-UA" sz="1600" dirty="0" smtClean="0"/>
              <a:t>і дотримання мажорного  </a:t>
            </a:r>
            <a:r>
              <a:rPr lang="uk-UA" sz="1600" dirty="0"/>
              <a:t>настрою  у  співрозмовників;  намагання  приймати  рішення  спільними </a:t>
            </a:r>
            <a:r>
              <a:rPr lang="uk-UA" sz="1600" dirty="0" smtClean="0"/>
              <a:t>зусиллями</a:t>
            </a:r>
            <a:r>
              <a:rPr lang="uk-UA" sz="1600" dirty="0"/>
              <a:t>; наявність прямих і зворотних </a:t>
            </a:r>
            <a:r>
              <a:rPr lang="uk-UA" sz="1600" dirty="0" err="1"/>
              <a:t>зв’язків</a:t>
            </a:r>
            <a:r>
              <a:rPr lang="uk-UA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0061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340"/>
            <a:ext cx="9144000" cy="604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92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1460" cy="2924944"/>
          </a:xfrm>
          <a:prstGeom prst="rect">
            <a:avLst/>
          </a:prstGeom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0928"/>
            <a:ext cx="439080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5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269"/>
            <a:ext cx="9144000" cy="642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71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499"/>
            <a:ext cx="9144000" cy="579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91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355"/>
            <a:ext cx="9144000" cy="658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25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874"/>
            <a:ext cx="9144000" cy="573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62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884"/>
            <a:ext cx="9144000" cy="618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64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22"/>
            <a:ext cx="9144000" cy="674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4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"/>
            <a:ext cx="9144000" cy="68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51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Сутність етики бізнесу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85800" y="2239963"/>
            <a:ext cx="3803650" cy="3876675"/>
          </a:xfrm>
        </p:spPr>
        <p:txBody>
          <a:bodyPr/>
          <a:lstStyle/>
          <a:p>
            <a:r>
              <a:rPr lang="ru-RU" smtClean="0"/>
              <a:t>Етика – наука, що вивчає норми поведінки, сукупність моральних правил певної суспільної чи професійної  групи. </a:t>
            </a:r>
          </a:p>
          <a:p>
            <a:endParaRPr lang="ru-RU" smtClean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645025" y="2239963"/>
            <a:ext cx="3803650" cy="3876675"/>
          </a:xfrm>
        </p:spPr>
        <p:txBody>
          <a:bodyPr/>
          <a:lstStyle/>
          <a:p>
            <a:r>
              <a:rPr lang="ru-RU" smtClean="0"/>
              <a:t>Бізнес -підприємницька, комерційна чи будь-яка інша діяльність, що не суперечить закону і спрямована на отримання прибутку.</a:t>
            </a:r>
          </a:p>
          <a:p>
            <a:endParaRPr lang="ru-RU" smtClean="0"/>
          </a:p>
        </p:txBody>
      </p:sp>
      <p:sp>
        <p:nvSpPr>
          <p:cNvPr id="6" name="TextBox 5"/>
          <p:cNvSpPr txBox="1"/>
          <p:nvPr/>
        </p:nvSpPr>
        <p:spPr>
          <a:xfrm>
            <a:off x="539750" y="5516563"/>
            <a:ext cx="7993063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Етика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бізнесу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ru-RU" dirty="0">
                <a:latin typeface="+mn-lt"/>
              </a:rPr>
              <a:t>– </a:t>
            </a:r>
            <a:r>
              <a:rPr lang="ru-RU" dirty="0" err="1">
                <a:latin typeface="+mn-lt"/>
              </a:rPr>
              <a:t>складова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етики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ділових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відносин</a:t>
            </a:r>
            <a:r>
              <a:rPr lang="ru-RU" dirty="0">
                <a:latin typeface="+mn-lt"/>
              </a:rPr>
              <a:t>, яка </a:t>
            </a:r>
            <a:r>
              <a:rPr lang="ru-RU" dirty="0" err="1">
                <a:latin typeface="+mn-lt"/>
              </a:rPr>
              <a:t>досліджує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особливості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функціонування</a:t>
            </a:r>
            <a:r>
              <a:rPr lang="ru-RU" dirty="0">
                <a:latin typeface="+mn-lt"/>
              </a:rPr>
              <a:t> і </a:t>
            </a:r>
            <a:r>
              <a:rPr lang="ru-RU" dirty="0" err="1">
                <a:latin typeface="+mn-lt"/>
              </a:rPr>
              <a:t>розвитку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моралі</a:t>
            </a:r>
            <a:r>
              <a:rPr lang="ru-RU" dirty="0">
                <a:latin typeface="+mn-lt"/>
              </a:rPr>
              <a:t> у </a:t>
            </a:r>
            <a:r>
              <a:rPr lang="ru-RU" dirty="0" err="1">
                <a:latin typeface="+mn-lt"/>
              </a:rPr>
              <a:t>сфері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підприємницької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комерційної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діяльності</a:t>
            </a:r>
            <a:r>
              <a:rPr lang="ru-RU" dirty="0">
                <a:latin typeface="+mn-lt"/>
              </a:rPr>
              <a:t> і </a:t>
            </a:r>
            <a:r>
              <a:rPr lang="ru-RU" dirty="0" err="1">
                <a:latin typeface="+mn-lt"/>
              </a:rPr>
              <a:t>формулює</a:t>
            </a:r>
            <a:r>
              <a:rPr lang="ru-RU" dirty="0">
                <a:latin typeface="+mn-lt"/>
              </a:rPr>
              <a:t> для </a:t>
            </a:r>
            <a:r>
              <a:rPr lang="ru-RU" dirty="0" err="1">
                <a:latin typeface="+mn-lt"/>
              </a:rPr>
              <a:t>цієї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сфери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відповідні</a:t>
            </a:r>
            <a:r>
              <a:rPr lang="ru-RU" dirty="0">
                <a:latin typeface="+mn-lt"/>
              </a:rPr>
              <a:t> </a:t>
            </a:r>
            <a:r>
              <a:rPr lang="ru-RU" dirty="0" err="1">
                <a:latin typeface="+mn-lt"/>
              </a:rPr>
              <a:t>рекомендації</a:t>
            </a:r>
            <a:r>
              <a:rPr lang="ru-RU" dirty="0">
                <a:latin typeface="+mn-lt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704"/>
            <a:ext cx="9144000" cy="554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7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491"/>
            <a:ext cx="9144000" cy="641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45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95"/>
            <a:ext cx="9144000" cy="673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92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635665"/>
            <a:ext cx="8748464" cy="6222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0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u="sng" dirty="0" smtClean="0"/>
              <a:t>ЖІНОЧІЙ ДІЛОВИЙ ОДЯГ</a:t>
            </a:r>
            <a:endParaRPr lang="uk-UA" sz="3200" b="1" u="sng" dirty="0"/>
          </a:p>
        </p:txBody>
      </p:sp>
    </p:spTree>
    <p:extLst>
      <p:ext uri="{BB962C8B-B14F-4D97-AF65-F5344CB8AC3E}">
        <p14:creationId xmlns:p14="http://schemas.microsoft.com/office/powerpoint/2010/main" val="33289603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82"/>
            <a:ext cx="9144000" cy="630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63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656"/>
            <a:ext cx="9144000" cy="61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85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564904"/>
            <a:ext cx="7756525" cy="1054100"/>
          </a:xfrm>
        </p:spPr>
        <p:txBody>
          <a:bodyPr/>
          <a:lstStyle/>
          <a:p>
            <a:r>
              <a:rPr lang="uk-UA" dirty="0" smtClean="0"/>
              <a:t>КОРПОРАТИВНА КУЛЬТУРА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940885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446"/>
            <a:ext cx="9144000" cy="554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51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1" y="0"/>
            <a:ext cx="8523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495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79"/>
            <a:ext cx="9144000" cy="628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6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4B8ED571-1319-439F-889C-829755852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60305"/>
            <a:ext cx="6589199" cy="936447"/>
          </a:xfrm>
        </p:spPr>
        <p:txBody>
          <a:bodyPr>
            <a:normAutofit/>
          </a:bodyPr>
          <a:lstStyle/>
          <a:p>
            <a:r>
              <a:rPr lang="uk-UA" b="1" i="1" dirty="0">
                <a:cs typeface="Adobe Arabic" panose="02040503050201020203" pitchFamily="18" charset="-78"/>
              </a:rPr>
              <a:t>Етика в бізнесі</a:t>
            </a:r>
            <a:endParaRPr lang="x-none" b="1" i="1" dirty="0">
              <a:cs typeface="Adobe Arabic" panose="02040503050201020203" pitchFamily="18" charset="-78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21CA17F-3205-4D8F-A9FA-738549FF205B}"/>
              </a:ext>
            </a:extLst>
          </p:cNvPr>
          <p:cNvSpPr/>
          <p:nvPr/>
        </p:nvSpPr>
        <p:spPr>
          <a:xfrm>
            <a:off x="517476" y="1664804"/>
            <a:ext cx="3672408" cy="31323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Етика бізнесу розглядає взаємозв’язок цілей, засобів, норм підприємництва, вплив дій підприємця на своє становище і становище працівників у суспільстві. До компетенції етики бізнесу належить дослідження моральних аспектів законодавства у сфері підприємницької діяльності і формулює для цієї сфери відповідні рекомендації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D5739F6-6682-4CFD-B0ED-D7405138E6DF}"/>
              </a:ext>
            </a:extLst>
          </p:cNvPr>
          <p:cNvSpPr/>
          <p:nvPr/>
        </p:nvSpPr>
        <p:spPr>
          <a:xfrm>
            <a:off x="4716016" y="1665061"/>
            <a:ext cx="4113095" cy="1944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Етика ділових відносин визначає систему моральних цінностей, критеріїв та параметрів у відносинах між виробниками і споживачами, між організаціями (підприємствами), між організаціями та державою, у самих організаціях тощо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8" name="Стрелка: влево-вправо 7">
            <a:extLst>
              <a:ext uri="{FF2B5EF4-FFF2-40B4-BE49-F238E27FC236}">
                <a16:creationId xmlns="" xmlns:a16="http://schemas.microsoft.com/office/drawing/2014/main" id="{C33B628F-2CF1-4C3D-9E09-49090B5C02A7}"/>
              </a:ext>
            </a:extLst>
          </p:cNvPr>
          <p:cNvSpPr/>
          <p:nvPr/>
        </p:nvSpPr>
        <p:spPr>
          <a:xfrm>
            <a:off x="4189884" y="1923526"/>
            <a:ext cx="504056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90498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4" y="0"/>
            <a:ext cx="8877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761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" y="0"/>
            <a:ext cx="9086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1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77" y="0"/>
            <a:ext cx="8568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717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9" y="0"/>
            <a:ext cx="8868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467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64008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5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Дякую за увагу!</a:t>
            </a:r>
            <a:endParaRPr lang="ru-RU" sz="5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674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pic>
        <p:nvPicPr>
          <p:cNvPr id="28675" name="Picture 3" descr="C:\Documents and Settings\User\Рабочий стол\карт економика\16160123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3394075"/>
            <a:ext cx="3311525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511463"/>
              </p:ext>
            </p:extLst>
          </p:nvPr>
        </p:nvGraphicFramePr>
        <p:xfrm>
          <a:off x="827584" y="188640"/>
          <a:ext cx="7689924" cy="5649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59150" y="2636838"/>
            <a:ext cx="2489200" cy="374173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/>
              <a:t>Сумісність</a:t>
            </a:r>
            <a:r>
              <a:rPr lang="ru-RU" dirty="0"/>
              <a:t> </a:t>
            </a:r>
            <a:r>
              <a:rPr lang="ru-RU" dirty="0" err="1"/>
              <a:t>моралі</a:t>
            </a:r>
            <a:r>
              <a:rPr lang="ru-RU" dirty="0"/>
              <a:t> і </a:t>
            </a:r>
            <a:r>
              <a:rPr lang="ru-RU" dirty="0" err="1"/>
              <a:t>бізнесу</a:t>
            </a:r>
            <a:endParaRPr lang="ru-RU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850" y="2060575"/>
            <a:ext cx="30241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000">
                <a:latin typeface="Times New Roman" pitchFamily="18" charset="0"/>
              </a:rPr>
              <a:t>Моральність</a:t>
            </a:r>
            <a:endParaRPr lang="ru-RU" sz="4000">
              <a:latin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372225" y="2060575"/>
            <a:ext cx="23034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000">
                <a:latin typeface="Times New Roman" pitchFamily="18" charset="0"/>
              </a:rPr>
              <a:t>Вигода</a:t>
            </a:r>
            <a:endParaRPr lang="ru-RU" sz="4000">
              <a:latin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835150" y="3033713"/>
            <a:ext cx="1008063" cy="86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6659563" y="2924175"/>
            <a:ext cx="931862" cy="936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611560" y="2132856"/>
          <a:ext cx="7747000" cy="3878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51520" y="3789040"/>
            <a:ext cx="8193980" cy="2337123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ru-RU" sz="2000" dirty="0" smtClean="0"/>
              <a:t> </a:t>
            </a:r>
            <a:r>
              <a:rPr lang="ru-RU" sz="2000" dirty="0" err="1" smtClean="0"/>
              <a:t>Досліджує</a:t>
            </a:r>
            <a:r>
              <a:rPr lang="ru-RU" sz="2000" dirty="0" smtClean="0"/>
              <a:t> </a:t>
            </a:r>
            <a:r>
              <a:rPr lang="ru-RU" sz="2000" dirty="0" err="1" smtClean="0"/>
              <a:t>такі</a:t>
            </a:r>
            <a:r>
              <a:rPr lang="ru-RU" sz="2000" dirty="0" smtClean="0"/>
              <a:t> </a:t>
            </a:r>
            <a:r>
              <a:rPr lang="ru-RU" sz="2000" dirty="0" err="1" smtClean="0"/>
              <a:t>питання</a:t>
            </a:r>
            <a:r>
              <a:rPr lang="ru-RU" sz="2000" dirty="0" smtClean="0"/>
              <a:t>, як </a:t>
            </a:r>
            <a:r>
              <a:rPr lang="ru-RU" sz="2000" dirty="0" err="1" smtClean="0"/>
              <a:t>існування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бідності</a:t>
            </a:r>
            <a:r>
              <a:rPr lang="ru-RU" sz="2000" dirty="0" smtClean="0"/>
              <a:t> широких </a:t>
            </a:r>
            <a:r>
              <a:rPr lang="ru-RU" sz="2000" dirty="0" err="1" smtClean="0"/>
              <a:t>мас</a:t>
            </a:r>
            <a:r>
              <a:rPr lang="ru-RU" sz="2000" dirty="0" smtClean="0"/>
              <a:t> і </a:t>
            </a:r>
            <a:r>
              <a:rPr lang="ru-RU" sz="2000" dirty="0" err="1" smtClean="0"/>
              <a:t>зосередження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значних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багатств</a:t>
            </a:r>
            <a:r>
              <a:rPr lang="ru-RU" sz="2000" dirty="0" smtClean="0"/>
              <a:t> у руках </a:t>
            </a:r>
            <a:r>
              <a:rPr lang="ru-RU" sz="2000" dirty="0" err="1" smtClean="0"/>
              <a:t>незначної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кількості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населення</a:t>
            </a:r>
            <a:r>
              <a:rPr lang="ru-RU" sz="2000" dirty="0" smtClean="0"/>
              <a:t>, </a:t>
            </a:r>
            <a:r>
              <a:rPr lang="ru-RU" sz="2000" dirty="0" err="1" smtClean="0"/>
              <a:t>відносини</a:t>
            </a:r>
            <a:r>
              <a:rPr lang="ru-RU" sz="2000" dirty="0" smtClean="0"/>
              <a:t> </a:t>
            </a:r>
            <a:r>
              <a:rPr lang="ru-RU" sz="2000" dirty="0" err="1" smtClean="0"/>
              <a:t>малих</a:t>
            </a:r>
            <a:r>
              <a:rPr lang="ru-RU" sz="2000" dirty="0" smtClean="0"/>
              <a:t> і великих </a:t>
            </a:r>
            <a:r>
              <a:rPr lang="ru-RU" sz="2000" dirty="0" err="1" smtClean="0"/>
              <a:t>фірм</a:t>
            </a:r>
            <a:r>
              <a:rPr lang="ru-RU" sz="2000" dirty="0" smtClean="0"/>
              <a:t>, </a:t>
            </a:r>
            <a:r>
              <a:rPr lang="ru-RU" sz="2000" dirty="0" err="1" smtClean="0"/>
              <a:t>конкуренція</a:t>
            </a:r>
            <a:r>
              <a:rPr lang="ru-RU" sz="2000" dirty="0" smtClean="0"/>
              <a:t>, </a:t>
            </a:r>
            <a:r>
              <a:rPr lang="ru-RU" sz="2000" dirty="0" err="1" smtClean="0"/>
              <a:t>ціноутворення</a:t>
            </a:r>
            <a:r>
              <a:rPr lang="ru-RU" sz="2000" dirty="0" smtClean="0"/>
              <a:t>, </a:t>
            </a:r>
            <a:r>
              <a:rPr lang="ru-RU" sz="2000" dirty="0" err="1" smtClean="0"/>
              <a:t>правдивість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реклами</a:t>
            </a:r>
            <a:r>
              <a:rPr lang="ru-RU" sz="2000" dirty="0" smtClean="0"/>
              <a:t>.</a:t>
            </a:r>
          </a:p>
          <a:p>
            <a:pPr marL="0" indent="0" algn="just">
              <a:buFont typeface="Wingdings" pitchFamily="2" charset="2"/>
              <a:buNone/>
            </a:pPr>
            <a:r>
              <a:rPr lang="ru-RU" sz="2000" dirty="0" smtClean="0"/>
              <a:t>  </a:t>
            </a:r>
            <a:r>
              <a:rPr lang="ru-RU" sz="2000" dirty="0" err="1" smtClean="0"/>
              <a:t>Реагує</a:t>
            </a:r>
            <a:r>
              <a:rPr lang="ru-RU" sz="2000" dirty="0" smtClean="0"/>
              <a:t> </a:t>
            </a:r>
            <a:r>
              <a:rPr lang="ru-RU" sz="2000" dirty="0" err="1" smtClean="0"/>
              <a:t>етика</a:t>
            </a:r>
            <a:r>
              <a:rPr lang="ru-RU" sz="2000" dirty="0" smtClean="0"/>
              <a:t> </a:t>
            </a:r>
            <a:r>
              <a:rPr lang="ru-RU" sz="2000" dirty="0" err="1" smtClean="0"/>
              <a:t>бізнесу</a:t>
            </a:r>
            <a:r>
              <a:rPr lang="ru-RU" sz="2000" dirty="0" smtClean="0"/>
              <a:t> на </a:t>
            </a:r>
            <a:r>
              <a:rPr lang="ru-RU" sz="2000" dirty="0" err="1" smtClean="0"/>
              <a:t>проблеми</a:t>
            </a:r>
            <a:r>
              <a:rPr lang="ru-RU" sz="2000" dirty="0" smtClean="0"/>
              <a:t> </a:t>
            </a:r>
            <a:r>
              <a:rPr lang="ru-RU" sz="2000" dirty="0" err="1" smtClean="0"/>
              <a:t>збереження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навколишнього</a:t>
            </a:r>
            <a:r>
              <a:rPr lang="ru-RU" sz="2000" dirty="0" smtClean="0"/>
              <a:t> природного </a:t>
            </a:r>
            <a:r>
              <a:rPr lang="ru-RU" sz="2000" dirty="0" err="1" smtClean="0"/>
              <a:t>середовища</a:t>
            </a:r>
            <a:r>
              <a:rPr lang="ru-RU" sz="2000" dirty="0" smtClean="0"/>
              <a:t>. З </a:t>
            </a:r>
            <a:r>
              <a:rPr lang="ru-RU" sz="2000" dirty="0" err="1" smtClean="0"/>
              <a:t>цих</a:t>
            </a:r>
            <a:r>
              <a:rPr lang="ru-RU" sz="2000" dirty="0" smtClean="0"/>
              <a:t> та </a:t>
            </a:r>
            <a:r>
              <a:rPr lang="ru-RU" sz="2000" dirty="0" err="1" smtClean="0"/>
              <a:t>багатьох</a:t>
            </a:r>
            <a:r>
              <a:rPr lang="ru-RU" sz="2000" dirty="0" smtClean="0"/>
              <a:t> </a:t>
            </a:r>
            <a:r>
              <a:rPr lang="ru-RU" sz="2000" dirty="0" err="1" smtClean="0"/>
              <a:t>інших</a:t>
            </a:r>
            <a:r>
              <a:rPr lang="ru-RU" sz="2000" dirty="0" smtClean="0"/>
              <a:t> </a:t>
            </a:r>
            <a:r>
              <a:rPr lang="ru-RU" sz="2000" dirty="0" err="1" smtClean="0"/>
              <a:t>питань</a:t>
            </a:r>
            <a:r>
              <a:rPr lang="ru-RU" sz="2000" dirty="0" smtClean="0"/>
              <a:t> вона </a:t>
            </a:r>
            <a:r>
              <a:rPr lang="ru-RU" sz="2000" dirty="0" err="1" smtClean="0"/>
              <a:t>переконує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мінімальний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моральний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обов'язок</a:t>
            </a:r>
            <a:r>
              <a:rPr lang="ru-RU" sz="2000" dirty="0" smtClean="0"/>
              <a:t> </a:t>
            </a:r>
            <a:r>
              <a:rPr lang="ru-RU" sz="2000" dirty="0" err="1" smtClean="0"/>
              <a:t>бізнесу</a:t>
            </a:r>
            <a:r>
              <a:rPr lang="ru-RU" sz="2000" dirty="0" smtClean="0"/>
              <a:t> </a:t>
            </a:r>
            <a:r>
              <a:rPr lang="ru-RU" sz="2000" dirty="0" err="1" smtClean="0"/>
              <a:t>полягає</a:t>
            </a:r>
            <a:r>
              <a:rPr lang="ru-RU" sz="2000" dirty="0" smtClean="0"/>
              <a:t> в тому, </a:t>
            </a:r>
            <a:r>
              <a:rPr lang="ru-RU" sz="2000" dirty="0" err="1" smtClean="0"/>
              <a:t>щоб</a:t>
            </a:r>
            <a:r>
              <a:rPr lang="ru-RU" sz="2000" dirty="0" smtClean="0"/>
              <a:t> не </a:t>
            </a:r>
            <a:r>
              <a:rPr lang="ru-RU" sz="2000" dirty="0" err="1" smtClean="0"/>
              <a:t>шкодити</a:t>
            </a:r>
            <a:r>
              <a:rPr lang="ru-RU" sz="2000" dirty="0" smtClean="0"/>
              <a:t> </a:t>
            </a:r>
            <a:r>
              <a:rPr lang="ru-RU" sz="2000" dirty="0" err="1" smtClean="0"/>
              <a:t>суспільству</a:t>
            </a:r>
            <a:r>
              <a:rPr lang="ru-RU" sz="2000" dirty="0" smtClean="0"/>
              <a:t>, </a:t>
            </a:r>
            <a:r>
              <a:rPr lang="ru-RU" sz="2000" dirty="0" err="1" smtClean="0"/>
              <a:t>людині</a:t>
            </a:r>
            <a:r>
              <a:rPr lang="ru-RU" sz="2000" dirty="0" smtClean="0"/>
              <a:t>, </a:t>
            </a:r>
            <a:r>
              <a:rPr lang="ru-RU" sz="2000" dirty="0" err="1" smtClean="0"/>
              <a:t>довкіллю</a:t>
            </a:r>
            <a:r>
              <a:rPr lang="ru-RU" sz="2000" dirty="0" smtClean="0"/>
              <a:t>.</a:t>
            </a:r>
          </a:p>
          <a:p>
            <a:pPr marL="0" indent="0">
              <a:buFont typeface="Wingdings" pitchFamily="2" charset="2"/>
              <a:buNone/>
            </a:pPr>
            <a:endParaRPr lang="ru-RU" sz="2000" dirty="0" smtClean="0"/>
          </a:p>
          <a:p>
            <a:pPr marL="0" indent="0">
              <a:buFont typeface="Wingdings" pitchFamily="2" charset="2"/>
              <a:buNone/>
            </a:pPr>
            <a:endParaRPr lang="ru-RU" sz="2000" dirty="0" smtClean="0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6632"/>
            <a:ext cx="6916120" cy="3517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660</TotalTime>
  <Words>1172</Words>
  <Application>Microsoft Office PowerPoint</Application>
  <PresentationFormat>Экран (4:3)</PresentationFormat>
  <Paragraphs>103</Paragraphs>
  <Slides>54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2" baseType="lpstr">
      <vt:lpstr>Adobe Arabic</vt:lpstr>
      <vt:lpstr>Arial</vt:lpstr>
      <vt:lpstr>Book Antiqua</vt:lpstr>
      <vt:lpstr>Calibri</vt:lpstr>
      <vt:lpstr>Courier New</vt:lpstr>
      <vt:lpstr>Times New Roman</vt:lpstr>
      <vt:lpstr>Wingdings</vt:lpstr>
      <vt:lpstr>Твердый переплет</vt:lpstr>
      <vt:lpstr>Етика бізнесу</vt:lpstr>
      <vt:lpstr>Презентация PowerPoint</vt:lpstr>
      <vt:lpstr>Перелік основних етичних цінностей сучасного світу викладено в роботі  Майкла Джозефона (1988 р.) :</vt:lpstr>
      <vt:lpstr>Сутність етики бізнесу</vt:lpstr>
      <vt:lpstr>Етика в бізнесі</vt:lpstr>
      <vt:lpstr>Презентация PowerPoint</vt:lpstr>
      <vt:lpstr>Сумісність моралі і бізнесу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Види етичної поведінки підприємства</vt:lpstr>
      <vt:lpstr>Прийнято розглядати 3 взаємопов'язаних ієрархічних рівня етики підприємництва </vt:lpstr>
      <vt:lpstr> Світовий рівень (гіпернорми)</vt:lpstr>
      <vt:lpstr>В якості головних принципів міжнародного бізнесу виділені наступні:   </vt:lpstr>
      <vt:lpstr>Етичні пріоритети підприємця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КОРПОРАТИВНА КУЛЬТУРА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Етика бізнесу.  Сучасний менеджер</dc:title>
  <dc:creator>User</dc:creator>
  <cp:lastModifiedBy>User</cp:lastModifiedBy>
  <cp:revision>49</cp:revision>
  <dcterms:created xsi:type="dcterms:W3CDTF">2011-10-06T17:59:21Z</dcterms:created>
  <dcterms:modified xsi:type="dcterms:W3CDTF">2022-09-16T21:17:50Z</dcterms:modified>
</cp:coreProperties>
</file>