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  <p:sldMasterId id="2147483661" r:id="rId2"/>
  </p:sldMasterIdLst>
  <p:notesMasterIdLst>
    <p:notesMasterId r:id="rId8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85968C-8D73-4746-8813-90B8AC2F9515}">
  <a:tblStyle styleId="{3685968C-8D73-4746-8813-90B8AC2F951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51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tableStyles" Target="tableStyle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95925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4182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8091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9412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693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4452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1904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5224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9306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29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48306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6908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2863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2635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2279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80692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39749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69055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26088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58806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36354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22805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8612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45007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22367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02790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58968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16436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19888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84050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14247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08956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00296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7808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24643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94084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81991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07247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13021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463317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95277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674430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071513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08618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5306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190546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739442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175753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685618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578187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895534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33816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540001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121683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292945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5009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195836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757635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046327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639001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907869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000252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48925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776219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113004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106519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556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997335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55281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715733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194283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786303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574739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944243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67275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7700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5639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3925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2843213" y="549275"/>
            <a:ext cx="4319587" cy="2232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rgbClr val="FFFFE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2743200" y="4876800"/>
            <a:ext cx="6248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>
            <a:spLocks noGrp="1"/>
          </p:cNvSpPr>
          <p:nvPr>
            <p:ph type="title"/>
          </p:nvPr>
        </p:nvSpPr>
        <p:spPr>
          <a:xfrm>
            <a:off x="457200" y="319087"/>
            <a:ext cx="81534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1"/>
          </p:nvPr>
        </p:nvSpPr>
        <p:spPr>
          <a:xfrm rot="5400000">
            <a:off x="2100262" y="-338138"/>
            <a:ext cx="494347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❖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dt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❖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❖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dt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ldNum" idx="12"/>
          </p:nvPr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dt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sldNum" idx="12"/>
          </p:nvPr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xfrm>
            <a:off x="457200" y="319087"/>
            <a:ext cx="81534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457200" y="1304925"/>
            <a:ext cx="4038600" cy="494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❖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2"/>
          </p:nvPr>
        </p:nvSpPr>
        <p:spPr>
          <a:xfrm>
            <a:off x="4648200" y="1304925"/>
            <a:ext cx="4038600" cy="494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❖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dt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457200" y="319087"/>
            <a:ext cx="81534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dt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ldNum" idx="12"/>
          </p:nvPr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аблица" type="tbl">
  <p:cSld name="TAB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457200" y="319088"/>
            <a:ext cx="81534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dt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sldNum" idx="12"/>
          </p:nvPr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457200" y="319087"/>
            <a:ext cx="81534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1"/>
          </p:nvPr>
        </p:nvSpPr>
        <p:spPr>
          <a:xfrm>
            <a:off x="457200" y="1304925"/>
            <a:ext cx="8229600" cy="494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❖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dt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sldNum" idx="12"/>
          </p:nvPr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dt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None/>
              <a:defRPr sz="3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dt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ldNum" idx="12"/>
          </p:nvPr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Char char="❖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dt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sldNum" idx="12"/>
          </p:nvPr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 rot="5400000">
            <a:off x="4693444" y="2255044"/>
            <a:ext cx="592931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 rot="5400000">
            <a:off x="502444" y="273844"/>
            <a:ext cx="592931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❖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dt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137" y="52387"/>
            <a:ext cx="8980487" cy="48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/>
        </p:nvSpPr>
        <p:spPr>
          <a:xfrm>
            <a:off x="33337" y="4868862"/>
            <a:ext cx="9091612" cy="1939925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2617787" y="4868862"/>
            <a:ext cx="6526212" cy="3841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3" name="Google Shape;13;p1"/>
          <p:cNvGrpSpPr/>
          <p:nvPr/>
        </p:nvGrpSpPr>
        <p:grpSpPr>
          <a:xfrm>
            <a:off x="-6350" y="0"/>
            <a:ext cx="9155112" cy="6859587"/>
            <a:chOff x="0" y="0"/>
            <a:chExt cx="5764" cy="4321"/>
          </a:xfrm>
        </p:grpSpPr>
        <p:sp>
          <p:nvSpPr>
            <p:cNvPr id="14" name="Google Shape;14;p1"/>
            <p:cNvSpPr/>
            <p:nvPr/>
          </p:nvSpPr>
          <p:spPr>
            <a:xfrm>
              <a:off x="27" y="24"/>
              <a:ext cx="5712" cy="4274"/>
            </a:xfrm>
            <a:prstGeom prst="roundRect">
              <a:avLst>
                <a:gd name="adj" fmla="val 1345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0" y="0"/>
              <a:ext cx="288" cy="282"/>
            </a:xfrm>
            <a:custGeom>
              <a:avLst/>
              <a:gdLst/>
              <a:ahLst/>
              <a:cxnLst/>
              <a:rect l="l" t="t" r="r" b="b"/>
              <a:pathLst>
                <a:path w="288" h="282" extrusionOk="0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5" y="3985"/>
              <a:ext cx="244" cy="336"/>
            </a:xfrm>
            <a:custGeom>
              <a:avLst/>
              <a:gdLst/>
              <a:ahLst/>
              <a:cxnLst/>
              <a:rect l="l" t="t" r="r" b="b"/>
              <a:pathLst>
                <a:path w="243" h="336" extrusionOk="0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5511" y="4029"/>
              <a:ext cx="253" cy="290"/>
            </a:xfrm>
            <a:custGeom>
              <a:avLst/>
              <a:gdLst/>
              <a:ahLst/>
              <a:cxnLst/>
              <a:rect l="l" t="t" r="r" b="b"/>
              <a:pathLst>
                <a:path w="232" h="290" extrusionOk="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5472" y="0"/>
              <a:ext cx="288" cy="288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457200" y="1304925"/>
            <a:ext cx="8229600" cy="494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❖"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title"/>
          </p:nvPr>
        </p:nvSpPr>
        <p:spPr>
          <a:xfrm>
            <a:off x="457200" y="319087"/>
            <a:ext cx="81534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3025" y="61912"/>
            <a:ext cx="9017000" cy="103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/>
          <p:nvPr/>
        </p:nvSpPr>
        <p:spPr>
          <a:xfrm>
            <a:off x="63500" y="6453187"/>
            <a:ext cx="8990012" cy="373062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88900" y="1135062"/>
            <a:ext cx="8955087" cy="5265737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457200" y="1304925"/>
            <a:ext cx="8229600" cy="494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❖"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dt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 txBox="1">
            <a:spLocks noGrp="1"/>
          </p:cNvSpPr>
          <p:nvPr>
            <p:ph type="title"/>
          </p:nvPr>
        </p:nvSpPr>
        <p:spPr>
          <a:xfrm>
            <a:off x="457200" y="319087"/>
            <a:ext cx="81534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/>
          <p:nvPr/>
        </p:nvSpPr>
        <p:spPr>
          <a:xfrm>
            <a:off x="8153400" y="261937"/>
            <a:ext cx="9906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LOGO</a:t>
            </a:r>
            <a:endParaRPr/>
          </a:p>
        </p:txBody>
      </p:sp>
      <p:sp>
        <p:nvSpPr>
          <p:cNvPr id="34" name="Google Shape;34;p3"/>
          <p:cNvSpPr/>
          <p:nvPr/>
        </p:nvSpPr>
        <p:spPr>
          <a:xfrm rot="5400000">
            <a:off x="8458200" y="-196850"/>
            <a:ext cx="273050" cy="860425"/>
          </a:xfrm>
          <a:prstGeom prst="moon">
            <a:avLst>
              <a:gd name="adj" fmla="val 458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5" name="Google Shape;35;p3"/>
          <p:cNvGrpSpPr/>
          <p:nvPr/>
        </p:nvGrpSpPr>
        <p:grpSpPr>
          <a:xfrm>
            <a:off x="-6350" y="0"/>
            <a:ext cx="9155112" cy="6859587"/>
            <a:chOff x="0" y="0"/>
            <a:chExt cx="5764" cy="4321"/>
          </a:xfrm>
        </p:grpSpPr>
        <p:sp>
          <p:nvSpPr>
            <p:cNvPr id="36" name="Google Shape;36;p3"/>
            <p:cNvSpPr/>
            <p:nvPr/>
          </p:nvSpPr>
          <p:spPr>
            <a:xfrm>
              <a:off x="27" y="24"/>
              <a:ext cx="5712" cy="4274"/>
            </a:xfrm>
            <a:prstGeom prst="roundRect">
              <a:avLst>
                <a:gd name="adj" fmla="val 1345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0" y="0"/>
              <a:ext cx="288" cy="282"/>
            </a:xfrm>
            <a:custGeom>
              <a:avLst/>
              <a:gdLst/>
              <a:ahLst/>
              <a:cxnLst/>
              <a:rect l="l" t="t" r="r" b="b"/>
              <a:pathLst>
                <a:path w="288" h="282" extrusionOk="0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5" y="3985"/>
              <a:ext cx="244" cy="336"/>
            </a:xfrm>
            <a:custGeom>
              <a:avLst/>
              <a:gdLst/>
              <a:ahLst/>
              <a:cxnLst/>
              <a:rect l="l" t="t" r="r" b="b"/>
              <a:pathLst>
                <a:path w="243" h="336" extrusionOk="0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5511" y="4029"/>
              <a:ext cx="253" cy="290"/>
            </a:xfrm>
            <a:custGeom>
              <a:avLst/>
              <a:gdLst/>
              <a:ahLst/>
              <a:cxnLst/>
              <a:rect l="l" t="t" r="r" b="b"/>
              <a:pathLst>
                <a:path w="232" h="290" extrusionOk="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5472" y="0"/>
              <a:ext cx="288" cy="288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9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g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jp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6.jp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iquette.ru/" TargetMode="Externa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8.png"/><Relationship Id="rId4" Type="http://schemas.openxmlformats.org/officeDocument/2006/relationships/hyperlink" Target="http://www.info-library.com.ua/books-text-9047.html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>
            <a:spLocks noGrp="1"/>
          </p:cNvSpPr>
          <p:nvPr>
            <p:ph type="ctrTitle"/>
          </p:nvPr>
        </p:nvSpPr>
        <p:spPr>
          <a:xfrm>
            <a:off x="2590800" y="0"/>
            <a:ext cx="4319587" cy="3505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imes New Roman"/>
              <a:buNone/>
            </a:pPr>
            <a:r>
              <a:rPr lang="en-US" sz="4400" b="1" i="0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Міжнародний бізнес-етикет</a:t>
            </a:r>
            <a:r>
              <a:rPr lang="en-US" sz="44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br>
              <a:rPr lang="en-US" sz="44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1" i="0" u="none">
                <a:solidFill>
                  <a:srgbClr val="CFFF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Національні особливості ділової комунікації</a:t>
            </a:r>
            <a:endParaRPr/>
          </a:p>
        </p:txBody>
      </p:sp>
      <p:pic>
        <p:nvPicPr>
          <p:cNvPr id="115" name="Google Shape;115;p15" descr="GXpyjlLlP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590800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 rot="681005">
            <a:off x="8313596" y="6340205"/>
            <a:ext cx="669167" cy="3810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>
            <a:spLocks noGrp="1"/>
          </p:cNvSpPr>
          <p:nvPr>
            <p:ph type="title"/>
          </p:nvPr>
        </p:nvSpPr>
        <p:spPr>
          <a:xfrm>
            <a:off x="457200" y="319087"/>
            <a:ext cx="81534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Зони спілкування</a:t>
            </a:r>
            <a:endParaRPr/>
          </a:p>
        </p:txBody>
      </p:sp>
      <p:sp>
        <p:nvSpPr>
          <p:cNvPr id="190" name="Google Shape;190;p24"/>
          <p:cNvSpPr txBox="1"/>
          <p:nvPr/>
        </p:nvSpPr>
        <p:spPr>
          <a:xfrm>
            <a:off x="609600" y="1720850"/>
            <a:ext cx="8077200" cy="378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2F21"/>
              </a:buClr>
              <a:buSzPts val="2400"/>
              <a:buFont typeface="Times New Roman"/>
              <a:buNone/>
            </a:pPr>
            <a:r>
              <a:rPr lang="en-US" sz="2400" b="1" i="0" u="sng">
                <a:solidFill>
                  <a:srgbClr val="AF2F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особиста або персональна зона </a:t>
            </a: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(50 - 120 см) для повсякденного спілкування, бесіди з друзями та колегами. Передбачає тільки візуально-зоровий контакт між партнерами, що підтримують розмову;</a:t>
            </a:r>
            <a:b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0" u="none">
                <a:solidFill>
                  <a:srgbClr val="AF2F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соціальна зона </a:t>
            </a: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(120 - 400 см) зазвичай створюється під час зустрічей в кабінетах та інших службових приміщеннях;</a:t>
            </a:r>
            <a:b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0" u="none">
                <a:solidFill>
                  <a:srgbClr val="AF2F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2400" b="1" i="0" u="sng">
                <a:solidFill>
                  <a:srgbClr val="AF2F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публічна зона </a:t>
            </a: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(понад 400 см) передбачає спілкування з великою групою людей - в лекційній аудиторії, на мітингу тощо.</a:t>
            </a:r>
            <a:endParaRPr/>
          </a:p>
        </p:txBody>
      </p:sp>
      <p:sp>
        <p:nvSpPr>
          <p:cNvPr id="191" name="Google Shape;191;p24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192" name="Google Shape;192;p24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>
            <a:spLocks noGrp="1"/>
          </p:cNvSpPr>
          <p:nvPr>
            <p:ph type="title"/>
          </p:nvPr>
        </p:nvSpPr>
        <p:spPr>
          <a:xfrm>
            <a:off x="457200" y="319087"/>
            <a:ext cx="81534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Простір комфортного спілкування</a:t>
            </a:r>
            <a:endParaRPr/>
          </a:p>
        </p:txBody>
      </p:sp>
      <p:graphicFrame>
        <p:nvGraphicFramePr>
          <p:cNvPr id="198" name="Google Shape;198;p25"/>
          <p:cNvGraphicFramePr/>
          <p:nvPr/>
        </p:nvGraphicFramePr>
        <p:xfrm>
          <a:off x="609600" y="1295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{3685968C-8D73-4746-8813-90B8AC2F9515}</a:tableStyleId>
              </a:tblPr>
              <a:tblGrid>
                <a:gridCol w="4000500"/>
                <a:gridCol w="4000500"/>
              </a:tblGrid>
              <a:tr h="985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Відстань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8A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Нація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8A00"/>
                    </a:solidFill>
                  </a:tcPr>
                </a:tc>
              </a:tr>
              <a:tr h="1571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Близька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A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араби, японці, жителі Південної Африки, французи, греки, негри, іспанці, італійці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ACB"/>
                    </a:solidFill>
                  </a:tcPr>
                </a:tc>
              </a:tr>
              <a:tr h="127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A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2A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Середня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A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2A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англійці, шведи, жителі Швейцарії, німці, австрійці, українці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DE7"/>
                    </a:solidFill>
                  </a:tcPr>
                </a:tc>
              </a:tr>
              <a:tr h="1274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A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2A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Велика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A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A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2A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біле населення Північної Америки, австралійці, новозеландці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ACB"/>
                    </a:solidFill>
                  </a:tcPr>
                </a:tc>
              </a:tr>
            </a:tbl>
          </a:graphicData>
        </a:graphic>
      </p:graphicFrame>
      <p:sp>
        <p:nvSpPr>
          <p:cNvPr id="199" name="Google Shape;199;p25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200" name="Google Shape;200;p25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>
            <a:spLocks noGrp="1"/>
          </p:cNvSpPr>
          <p:nvPr>
            <p:ph type="title"/>
          </p:nvPr>
        </p:nvSpPr>
        <p:spPr>
          <a:xfrm>
            <a:off x="1447800" y="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lang="en-US" sz="5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Німеччина</a:t>
            </a:r>
            <a:endParaRPr/>
          </a:p>
        </p:txBody>
      </p:sp>
      <p:pic>
        <p:nvPicPr>
          <p:cNvPr id="206" name="Google Shape;206;p26" descr="Germany-flag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6532" r="6532"/>
          <a:stretch/>
        </p:blipFill>
        <p:spPr>
          <a:xfrm>
            <a:off x="1905000" y="1219200"/>
            <a:ext cx="5486400" cy="41148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07" name="Google Shape;207;p26"/>
          <p:cNvSpPr txBox="1">
            <a:spLocks noGrp="1"/>
          </p:cNvSpPr>
          <p:nvPr>
            <p:ph type="body" idx="1"/>
          </p:nvPr>
        </p:nvSpPr>
        <p:spPr>
          <a:xfrm>
            <a:off x="1219200" y="5410200"/>
            <a:ext cx="6705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Пунктуальність, педантизм, чіткість, точність, скрупульозність, економність, заощадливість    </a:t>
            </a:r>
            <a:endParaRPr/>
          </a:p>
        </p:txBody>
      </p:sp>
      <p:sp>
        <p:nvSpPr>
          <p:cNvPr id="208" name="Google Shape;208;p26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209" name="Google Shape;209;p26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12</a:t>
            </a:fld>
            <a:endParaRPr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Чітке дотримання усіх домовленостей</a:t>
            </a:r>
            <a:endParaRPr/>
          </a:p>
        </p:txBody>
      </p:sp>
      <p:sp>
        <p:nvSpPr>
          <p:cNvPr id="215" name="Google Shape;215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❖"/>
            </a:pPr>
            <a:r>
              <a:rPr lang="en-US" sz="2400" b="1" i="0" u="none" strike="noStrike" cap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цілому світі відомо, що німці акуратні і надміру педантичні. Якщо Ви не впевнені і вагаєтесь, чи зможете дотримати й виконати всі умови і терміни домовленостей з німецькими колегами, то краще заздалегідь  відмовитись від своїх пропозицій.</a:t>
            </a:r>
            <a:endParaRPr/>
          </a:p>
        </p:txBody>
      </p:sp>
      <p:sp>
        <p:nvSpPr>
          <p:cNvPr id="216" name="Google Shape;216;p2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❖"/>
            </a:pPr>
            <a:r>
              <a:rPr lang="en-US" sz="2400" b="1" i="0" u="none" strike="noStrike" cap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Потрібно брати до уваги схильність німецьких бізнесменів до титулів. Для цього потрібно ще до початку переговорів з”ясувати титули своїх ділових партнерів.</a:t>
            </a:r>
            <a:endParaRPr/>
          </a:p>
        </p:txBody>
      </p:sp>
      <p:pic>
        <p:nvPicPr>
          <p:cNvPr id="217" name="Google Shape;217;p27" descr="ZFOS_Bild_110307_DrMay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0" y="4267200"/>
            <a:ext cx="21336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219" name="Google Shape;219;p27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>
            <a:spLocks noGrp="1"/>
          </p:cNvSpPr>
          <p:nvPr>
            <p:ph type="title"/>
          </p:nvPr>
        </p:nvSpPr>
        <p:spPr>
          <a:xfrm>
            <a:off x="457200" y="319087"/>
            <a:ext cx="81534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Проведення комерційних переговорів</a:t>
            </a:r>
            <a:endParaRPr/>
          </a:p>
        </p:txBody>
      </p:sp>
      <p:sp>
        <p:nvSpPr>
          <p:cNvPr id="225" name="Google Shape;225;p28"/>
          <p:cNvSpPr txBox="1">
            <a:spLocks noGrp="1"/>
          </p:cNvSpPr>
          <p:nvPr>
            <p:ph type="body" idx="1"/>
          </p:nvPr>
        </p:nvSpPr>
        <p:spPr>
          <a:xfrm>
            <a:off x="457200" y="1304925"/>
            <a:ext cx="8229600" cy="494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❖"/>
            </a:pPr>
            <a:r>
              <a:rPr lang="en-US" sz="2400" b="1" i="0" u="none" strike="noStrike" cap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німецькому діловому етикеті при проведенні комерційних переговорів можна помітити наявність сухості та педантичності. Німецькі партнери завжди напрочуд розважливі.</a:t>
            </a:r>
            <a:br>
              <a:rPr lang="en-US" sz="2400" b="1" i="0" u="none" strike="noStrike" cap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0" u="none" strike="noStrike" cap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Вони починають переговори, якщо впевнені в можливості ухвалення рішення, а під час переговорів  питання обговорюються послідовно, старанно розглядаються всі деталі. У процесі обговорення з такими партнерами їхніх і своїх позицій, треба домагатися ясності, чіткості й стислості, уникати порожніх балачок. Усі пропозиції та зауваження мають бути суто діловими.</a:t>
            </a:r>
            <a:endParaRPr/>
          </a:p>
        </p:txBody>
      </p:sp>
      <p:sp>
        <p:nvSpPr>
          <p:cNvPr id="226" name="Google Shape;226;p28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227" name="Google Shape;227;p28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"/>
          <p:cNvSpPr txBox="1">
            <a:spLocks noGrp="1"/>
          </p:cNvSpPr>
          <p:nvPr>
            <p:ph type="title"/>
          </p:nvPr>
        </p:nvSpPr>
        <p:spPr>
          <a:xfrm>
            <a:off x="9601200" y="319087"/>
            <a:ext cx="16764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9"/>
          <p:cNvSpPr txBox="1">
            <a:spLocks noGrp="1"/>
          </p:cNvSpPr>
          <p:nvPr>
            <p:ph type="body" idx="1"/>
          </p:nvPr>
        </p:nvSpPr>
        <p:spPr>
          <a:xfrm>
            <a:off x="457200" y="1304925"/>
            <a:ext cx="8229600" cy="494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❖"/>
            </a:pPr>
            <a:r>
              <a:rPr lang="en-US" sz="2400" b="1" i="0" u="none" strike="noStrike" cap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Однак, самі ж німці надто скрупульозно виконують взяті на себе зобов”язання.  Тому, якщо угоди досягнуто, то це означає, що з німецької сторони вона буде виконуватись неухильно.</a:t>
            </a:r>
            <a:br>
              <a:rPr lang="en-US" sz="2400" b="1" i="0" u="none" strike="noStrike" cap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0" u="none" strike="noStrike" cap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Ділові подарунки – не дуже розповсюджені. Це можуть бути невеличкі сувеніри, пов”язані з Вашою фірмою чи Вашою країною.</a:t>
            </a:r>
            <a:endParaRPr/>
          </a:p>
        </p:txBody>
      </p:sp>
      <p:pic>
        <p:nvPicPr>
          <p:cNvPr id="234" name="Google Shape;234;p29" descr="relaciones-o-que-dar-presente-chefe-460x345-b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3962400"/>
            <a:ext cx="2667000" cy="243840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pic>
        <p:nvPicPr>
          <p:cNvPr id="235" name="Google Shape;235;p29" descr="9185020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3962400"/>
            <a:ext cx="2381250" cy="238125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sp>
        <p:nvSpPr>
          <p:cNvPr id="236" name="Google Shape;236;p29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237" name="Google Shape;237;p29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0"/>
          <p:cNvSpPr txBox="1">
            <a:spLocks noGrp="1"/>
          </p:cNvSpPr>
          <p:nvPr>
            <p:ph type="title"/>
          </p:nvPr>
        </p:nvSpPr>
        <p:spPr>
          <a:xfrm>
            <a:off x="1792287" y="0"/>
            <a:ext cx="5486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lang="en-US" sz="5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Англія</a:t>
            </a:r>
            <a:endParaRPr/>
          </a:p>
        </p:txBody>
      </p:sp>
      <p:pic>
        <p:nvPicPr>
          <p:cNvPr id="243" name="Google Shape;243;p30" descr="default_image_211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1371600"/>
            <a:ext cx="5486400" cy="41148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44" name="Google Shape;244;p30"/>
          <p:cNvSpPr txBox="1">
            <a:spLocks noGrp="1"/>
          </p:cNvSpPr>
          <p:nvPr>
            <p:ph type="body" idx="1"/>
          </p:nvPr>
        </p:nvSpPr>
        <p:spPr>
          <a:xfrm>
            <a:off x="1219200" y="5486400"/>
            <a:ext cx="6705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Професіоналізм, аналітичність, спостережливість, консерватизм, відданість традиціям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sz="2000" b="1" i="1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endParaRPr/>
          </a:p>
        </p:txBody>
      </p:sp>
      <p:sp>
        <p:nvSpPr>
          <p:cNvPr id="245" name="Google Shape;245;p30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246" name="Google Shape;246;p30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16</a:t>
            </a:fld>
            <a:endParaRPr/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1"/>
          <p:cNvSpPr txBox="1">
            <a:spLocks noGrp="1"/>
          </p:cNvSpPr>
          <p:nvPr>
            <p:ph type="title"/>
          </p:nvPr>
        </p:nvSpPr>
        <p:spPr>
          <a:xfrm>
            <a:off x="457200" y="319087"/>
            <a:ext cx="81534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Ділові люди Англіі</a:t>
            </a:r>
            <a:endParaRPr/>
          </a:p>
        </p:txBody>
      </p:sp>
      <p:sp>
        <p:nvSpPr>
          <p:cNvPr id="252" name="Google Shape;252;p31"/>
          <p:cNvSpPr txBox="1">
            <a:spLocks noGrp="1"/>
          </p:cNvSpPr>
          <p:nvPr>
            <p:ph type="body" idx="4294967295"/>
          </p:nvPr>
        </p:nvSpPr>
        <p:spPr>
          <a:xfrm>
            <a:off x="0" y="1447800"/>
            <a:ext cx="8686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❖"/>
            </a:pPr>
            <a:r>
              <a:rPr lang="en-US" sz="2400" b="1" i="0" u="none" strike="noStrike" cap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Ділові люди Великої Британії - чи не найкваліфікованіші у діловому світі Заходу. Вони вміють ретельно аналізувати ситуацію, що виникає на ринку.</a:t>
            </a:r>
            <a:br>
              <a:rPr lang="en-US" sz="2400" b="1" i="0" u="none" strike="noStrike" cap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0" u="none" strike="noStrike" cap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Бізнесмен Великої Британії - це вимуштрувана, ерудована людина, в якій поєднуються найвища професійна підготовка і політичний прагматизм. Суто людські чинники мають для нього величезне значення. Він спостережливий, обізнаний з літературою, мистецтвом, чудовий психолог, не терпить фальші та професійної слабкості.</a:t>
            </a:r>
            <a:endParaRPr/>
          </a:p>
        </p:txBody>
      </p:sp>
      <p:sp>
        <p:nvSpPr>
          <p:cNvPr id="253" name="Google Shape;253;p31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254" name="Google Shape;254;p31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>
            <a:spLocks noGrp="1"/>
          </p:cNvSpPr>
          <p:nvPr>
            <p:ph type="title"/>
          </p:nvPr>
        </p:nvSpPr>
        <p:spPr>
          <a:xfrm>
            <a:off x="457200" y="319087"/>
            <a:ext cx="81534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Що є традиційним для англійських бізнесменів?</a:t>
            </a:r>
            <a:endParaRPr/>
          </a:p>
        </p:txBody>
      </p:sp>
      <p:sp>
        <p:nvSpPr>
          <p:cNvPr id="260" name="Google Shape;260;p32"/>
          <p:cNvSpPr txBox="1"/>
          <p:nvPr/>
        </p:nvSpPr>
        <p:spPr>
          <a:xfrm>
            <a:off x="152400" y="1371600"/>
            <a:ext cx="8610600" cy="378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4B1E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Традиційним для них є вміння уникати гострих питань - усі питання мають бути виваженими, конкретними й коректними. </a:t>
            </a:r>
            <a:b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Англійські підприємці виробили певний ритуал ділового спілкування, якого слід суворо дотримуватися. </a:t>
            </a:r>
            <a:b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Переговори з англійськими партнерами доречно починати не з предмета обговорення, а з суто життєвих проблем - погода, спорт, діти, література тощо. Намагайтеся позитивно налаштувати їх до себе, покажіть їм, що загальнолюдські цінності для вас не менш важливі за комерційні інтереси .</a:t>
            </a:r>
            <a:endParaRPr/>
          </a:p>
        </p:txBody>
      </p:sp>
      <p:sp>
        <p:nvSpPr>
          <p:cNvPr id="261" name="Google Shape;261;p32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262" name="Google Shape;262;p32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3"/>
          <p:cNvSpPr txBox="1">
            <a:spLocks noGrp="1"/>
          </p:cNvSpPr>
          <p:nvPr>
            <p:ph type="title"/>
          </p:nvPr>
        </p:nvSpPr>
        <p:spPr>
          <a:xfrm>
            <a:off x="457200" y="319087"/>
            <a:ext cx="81534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Позиція англійських бізнесменів на переговорах</a:t>
            </a:r>
            <a:endParaRPr/>
          </a:p>
        </p:txBody>
      </p:sp>
      <p:sp>
        <p:nvSpPr>
          <p:cNvPr id="268" name="Google Shape;268;p33"/>
          <p:cNvSpPr txBox="1"/>
          <p:nvPr/>
        </p:nvSpPr>
        <p:spPr>
          <a:xfrm>
            <a:off x="762000" y="1371600"/>
            <a:ext cx="75438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269" name="Google Shape;269;p33"/>
          <p:cNvSpPr txBox="1"/>
          <p:nvPr/>
        </p:nvSpPr>
        <p:spPr>
          <a:xfrm>
            <a:off x="838200" y="1219200"/>
            <a:ext cx="7848600" cy="25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4B1E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Позиція на переговорах будь-якої англійської фірми, як правило, жорстка - на переговорах фіксується кожна деталь, кожен параметр контракту, залучається численний фактичний, довідковий і статистичний матеріал, обговорюється і визначається не тільки все, що стосується контракту, а й діяльність, спрямована на подальший розвиток, на перспективи укладання інших угод.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pic>
        <p:nvPicPr>
          <p:cNvPr id="270" name="Google Shape;270;p33" descr="16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3429000"/>
            <a:ext cx="5715000" cy="297180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sp>
        <p:nvSpPr>
          <p:cNvPr id="271" name="Google Shape;271;p33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272" name="Google Shape;272;p33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6" descr="distributo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1143000"/>
            <a:ext cx="6743700" cy="509111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4"/>
          <p:cNvSpPr txBox="1">
            <a:spLocks noGrp="1"/>
          </p:cNvSpPr>
          <p:nvPr>
            <p:ph type="title"/>
          </p:nvPr>
        </p:nvSpPr>
        <p:spPr>
          <a:xfrm>
            <a:off x="457200" y="319087"/>
            <a:ext cx="81534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Англійські бізнесмени – добрі психологи</a:t>
            </a:r>
            <a:endParaRPr/>
          </a:p>
        </p:txBody>
      </p:sp>
      <p:sp>
        <p:nvSpPr>
          <p:cNvPr id="278" name="Google Shape;278;p34"/>
          <p:cNvSpPr txBox="1"/>
          <p:nvPr/>
        </p:nvSpPr>
        <p:spPr>
          <a:xfrm>
            <a:off x="0" y="1524000"/>
            <a:ext cx="8839200" cy="415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4B1E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переговорах з англійцями слід мати на увазі, що вони дуже спостережливі, добрі психологи, не сприймають фальші.</a:t>
            </a:r>
            <a:b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Діловий етикет вимагає пам´ятати про знаки уваги партнерам, з якими ви зустрічалися або вели переговори. Вітальна листівка до свята або з нагоди дня народження, найкращі побажання близьким вашого колеги піднімуть ваш діловий авторитет, засвідчать вашу ввічливість, чудові людські якості, закладуть фундамент для встановлення тривалих ділових взаємин.</a:t>
            </a:r>
            <a:b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Консерватизм британців дозволяє швидко та економно вирішувати ряд ділових питань.</a:t>
            </a:r>
            <a:endParaRPr/>
          </a:p>
        </p:txBody>
      </p:sp>
      <p:sp>
        <p:nvSpPr>
          <p:cNvPr id="279" name="Google Shape;279;p34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280" name="Google Shape;280;p34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5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286" name="Google Shape;286;p35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21</a:t>
            </a:fld>
            <a:endParaRPr/>
          </a:p>
        </p:txBody>
      </p:sp>
      <p:pic>
        <p:nvPicPr>
          <p:cNvPr id="287" name="Google Shape;287;p35" descr="kakodetsianarabotu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295400"/>
            <a:ext cx="8229600" cy="487680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6"/>
          <p:cNvSpPr txBox="1">
            <a:spLocks noGrp="1"/>
          </p:cNvSpPr>
          <p:nvPr>
            <p:ph type="title"/>
          </p:nvPr>
        </p:nvSpPr>
        <p:spPr>
          <a:xfrm>
            <a:off x="1792287" y="304800"/>
            <a:ext cx="5486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США</a:t>
            </a:r>
            <a:endParaRPr/>
          </a:p>
        </p:txBody>
      </p:sp>
      <p:pic>
        <p:nvPicPr>
          <p:cNvPr id="293" name="Google Shape;293;p36" descr="121710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7493" r="7493"/>
          <a:stretch/>
        </p:blipFill>
        <p:spPr>
          <a:xfrm>
            <a:off x="1905000" y="1295400"/>
            <a:ext cx="5486400" cy="41148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94" name="Google Shape;294;p36"/>
          <p:cNvSpPr txBox="1">
            <a:spLocks noGrp="1"/>
          </p:cNvSpPr>
          <p:nvPr>
            <p:ph type="body" idx="1"/>
          </p:nvPr>
        </p:nvSpPr>
        <p:spPr>
          <a:xfrm>
            <a:off x="1371600" y="5486400"/>
            <a:ext cx="6934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Головний принцип американського бізнесу –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sz="20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одержання максимального прибутку</a:t>
            </a:r>
            <a:endParaRPr/>
          </a:p>
        </p:txBody>
      </p:sp>
      <p:sp>
        <p:nvSpPr>
          <p:cNvPr id="295" name="Google Shape;295;p36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296" name="Google Shape;296;p36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22</a:t>
            </a:fld>
            <a:endParaRPr/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7467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Характерні ознаки американського ділового етикету</a:t>
            </a:r>
            <a:endParaRPr/>
          </a:p>
        </p:txBody>
      </p:sp>
      <p:pic>
        <p:nvPicPr>
          <p:cNvPr id="302" name="Google Shape;302;p37" descr="1342422621_images.jpg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1295400"/>
            <a:ext cx="4343399" cy="3323431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303" name="Google Shape;303;p37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3810000" cy="490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американського ділового етикету властивий утилітаризм (усе має давати прибутки): відсутність безплідних витрат праці, сила даного слова, сумлінність в організації будь-якої справи, аналіз, розподіл функцій і ретельна перевірка виконання, цілеспрямованість на те, щоб сьогодні зробити краще, ніж учора; неабияка увага до дрібниць; спеціалізація кадрів і виробництва; стислість і ясність, конструктивізм.</a:t>
            </a:r>
            <a:endParaRPr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 b="1" i="0" u="none">
              <a:solidFill>
                <a:srgbClr val="194B1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4" name="Google Shape;304;p37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305" name="Google Shape;305;p37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38" descr="ae6231054dfd7266b79c6fc2a1f78bdf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752600"/>
            <a:ext cx="3581400" cy="403860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sp>
        <p:nvSpPr>
          <p:cNvPr id="311" name="Google Shape;311;p38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312" name="Google Shape;312;p38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24</a:t>
            </a:fld>
            <a:endParaRPr/>
          </a:p>
        </p:txBody>
      </p:sp>
      <p:pic>
        <p:nvPicPr>
          <p:cNvPr id="313" name="Google Shape;313;p38" descr="wealthy-older-me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8200" y="1752600"/>
            <a:ext cx="3810000" cy="396240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9"/>
          <p:cNvSpPr txBox="1">
            <a:spLocks noGrp="1"/>
          </p:cNvSpPr>
          <p:nvPr>
            <p:ph type="title"/>
          </p:nvPr>
        </p:nvSpPr>
        <p:spPr>
          <a:xfrm>
            <a:off x="457200" y="319087"/>
            <a:ext cx="81534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Професіоналізм та впевненість американських бізнесменів</a:t>
            </a:r>
            <a:endParaRPr/>
          </a:p>
        </p:txBody>
      </p:sp>
      <p:sp>
        <p:nvSpPr>
          <p:cNvPr id="319" name="Google Shape;319;p39"/>
          <p:cNvSpPr txBox="1"/>
          <p:nvPr/>
        </p:nvSpPr>
        <p:spPr>
          <a:xfrm>
            <a:off x="381000" y="1371600"/>
            <a:ext cx="84582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4B1E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Американці вважають, що вони мають досвід і чудово знаються на бізнесі й маркетингу будь-якої країни. Якщо при ділових контактах вони не повідомляють вас про всі деталі, але очікують від вас розуміння порядку роботи і ведення бізнесу по-американському, поставтеся до запропонованої вам інформації  - як до вже відомої.</a:t>
            </a:r>
            <a:b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Американський діловий етикет ведення переговорів відрізняється доволі високим професіоналізмом. Тут рідко можна натрапити на людину, некомпетентну з  питань, стосовно яких тривають переговори. Члени американської делегації відносно самостійні при ухваленні рішень,  порівняно з представниками інших країн.</a:t>
            </a:r>
            <a:r>
              <a:rPr lang="en-US" sz="18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8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320" name="Google Shape;320;p39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321" name="Google Shape;321;p39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0"/>
          <p:cNvSpPr txBox="1">
            <a:spLocks noGrp="1"/>
          </p:cNvSpPr>
          <p:nvPr>
            <p:ph type="title"/>
          </p:nvPr>
        </p:nvSpPr>
        <p:spPr>
          <a:xfrm>
            <a:off x="685800" y="1524000"/>
            <a:ext cx="79248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 цілому світі відомо, що німці акуратні й надміру педантичні. Якщо ви не впевнені і вагаєтеся, чи зможете дотримати й виконати всі умови і терміни домовленостей із німецькими колегами, краще заздалегідь відмовтеся від своїх пропозицій.</a:t>
            </a:r>
            <a:br>
              <a:rPr lang="en-US" sz="2400" b="1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 Потрібно брати до уваги схильність німецьких бізнесменів і підприємців до титулів. Для цього потрібно ще до початку переговорів з´ясувати всі титули ділових партнерів.</a:t>
            </a:r>
            <a:br>
              <a:rPr lang="en-US" sz="2400" b="1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327" name="Google Shape;327;p40" descr="6842_large_134821570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524000"/>
            <a:ext cx="8686800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0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329" name="Google Shape;329;p40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1"/>
          <p:cNvSpPr txBox="1">
            <a:spLocks noGrp="1"/>
          </p:cNvSpPr>
          <p:nvPr>
            <p:ph type="title"/>
          </p:nvPr>
        </p:nvSpPr>
        <p:spPr>
          <a:xfrm>
            <a:off x="457200" y="319087"/>
            <a:ext cx="81534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Ділові переговори</a:t>
            </a:r>
            <a:endParaRPr/>
          </a:p>
        </p:txBody>
      </p:sp>
      <p:sp>
        <p:nvSpPr>
          <p:cNvPr id="335" name="Google Shape;335;p41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40386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❖"/>
            </a:pPr>
            <a:r>
              <a:rPr lang="en-US" sz="2000" b="1" i="1" u="none" strike="noStrike" cap="none">
                <a:solidFill>
                  <a:srgbClr val="194B1E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розв´язанні проблем американські бізнесмени прагнуть обговорити не тільки загальні підходи, але й деталі, пов´язані з реалізацією домовленостей. Їм притаманна відвертість, привітність та енергійність. Тут імпонує не надто офіційна атмосфера ведення переговорів</a:t>
            </a:r>
            <a:r>
              <a:rPr lang="en-US" sz="2400" b="1" i="0" u="none" strike="noStrike" cap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336" name="Google Shape;336;p4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❖"/>
            </a:pPr>
            <a:r>
              <a:rPr lang="en-US" sz="2000" b="1" i="1" u="none" strike="noStrike" cap="none">
                <a:solidFill>
                  <a:srgbClr val="194B1E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Проте американці нерідко виявляють егоцентризм, оскільки вважають, що при веденні переговорів їхній партнер має керуватися тими самими правилами, що й вони.</a:t>
            </a:r>
            <a:br>
              <a:rPr lang="en-US" sz="2000" b="1" i="0" u="none" strike="noStrike" cap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1" i="0" u="none" strike="noStrike" cap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Ділові подарунки не прийняті. Більше того, такі подарунки у американців часто викликають настороженість.</a:t>
            </a:r>
            <a:br>
              <a:rPr lang="en-US" sz="2000" b="1" i="0" u="none" strike="noStrike" cap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1" i="0" u="none" strike="noStrike" cap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  <p:sp>
        <p:nvSpPr>
          <p:cNvPr id="337" name="Google Shape;337;p41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338" name="Google Shape;338;p41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2"/>
          <p:cNvSpPr txBox="1">
            <a:spLocks noGrp="1"/>
          </p:cNvSpPr>
          <p:nvPr>
            <p:ph type="title"/>
          </p:nvPr>
        </p:nvSpPr>
        <p:spPr>
          <a:xfrm>
            <a:off x="457200" y="319087"/>
            <a:ext cx="81534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Особливості американської нації</a:t>
            </a:r>
            <a:endParaRPr/>
          </a:p>
        </p:txBody>
      </p:sp>
      <p:sp>
        <p:nvSpPr>
          <p:cNvPr id="344" name="Google Shape;344;p42"/>
          <p:cNvSpPr txBox="1"/>
          <p:nvPr/>
        </p:nvSpPr>
        <p:spPr>
          <a:xfrm>
            <a:off x="228600" y="1219200"/>
            <a:ext cx="8686800" cy="163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4B1E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Характерні особливості американської нації : працелюбність, активність, наполегливість, фахова компетентність, уміння відстоювати свої інтереси.</a:t>
            </a:r>
            <a:br>
              <a:rPr lang="en-US" sz="20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Вони здатні приймати ризиковані рішення, дуже уважні до ділових партнерів.</a:t>
            </a:r>
            <a:endParaRPr/>
          </a:p>
        </p:txBody>
      </p:sp>
      <p:pic>
        <p:nvPicPr>
          <p:cNvPr id="345" name="Google Shape;345;p42" descr="se-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2895600"/>
            <a:ext cx="6096000" cy="3505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46" name="Google Shape;346;p42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347" name="Google Shape;347;p42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3"/>
          <p:cNvSpPr txBox="1">
            <a:spLocks noGrp="1"/>
          </p:cNvSpPr>
          <p:nvPr>
            <p:ph type="title"/>
          </p:nvPr>
        </p:nvSpPr>
        <p:spPr>
          <a:xfrm>
            <a:off x="1676400" y="228600"/>
            <a:ext cx="5486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en-US" sz="48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Франція</a:t>
            </a:r>
            <a:endParaRPr/>
          </a:p>
        </p:txBody>
      </p:sp>
      <p:pic>
        <p:nvPicPr>
          <p:cNvPr id="353" name="Google Shape;353;p43" descr="flag_francii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125" b="3125"/>
          <a:stretch/>
        </p:blipFill>
        <p:spPr>
          <a:xfrm>
            <a:off x="1905000" y="1219200"/>
            <a:ext cx="5486400" cy="41148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4" name="Google Shape;354;p43"/>
          <p:cNvSpPr txBox="1">
            <a:spLocks noGrp="1"/>
          </p:cNvSpPr>
          <p:nvPr>
            <p:ph type="body" idx="1"/>
          </p:nvPr>
        </p:nvSpPr>
        <p:spPr>
          <a:xfrm>
            <a:off x="1219200" y="5486400"/>
            <a:ext cx="670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Діловий етикет Франції вимагає дотримання усіх формальностей</a:t>
            </a:r>
            <a:endParaRPr/>
          </a:p>
        </p:txBody>
      </p:sp>
      <p:sp>
        <p:nvSpPr>
          <p:cNvPr id="355" name="Google Shape;355;p43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356" name="Google Shape;356;p43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29</a:t>
            </a:fld>
            <a:endParaRPr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152400" y="1066800"/>
            <a:ext cx="88392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4B1E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кожного народу є свій національний характер, свої власні культурні традиції, що позначаються на комунікативній культурі  людини тієї чи іншої національності.</a:t>
            </a:r>
            <a:b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Національні особливості спілкування не можна не враховувати і в діловому спілкуванні.</a:t>
            </a:r>
            <a:b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Сучасним діловим людям дуже добре відомо, наскільки важливо у діловому спілкуванні дотримуватись соціальних норм поведінки, які відповідають діловому етикету тієї країни, в якій ведеться бізнес. Потрібно знати основні орієнтири (найбільш типові особливості вербальної та невербальної поведінки) національного стилю спілкування, щоб уникнути конфліктних ситуацій.</a:t>
            </a:r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129" name="Google Shape;129;p17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4"/>
          <p:cNvSpPr txBox="1">
            <a:spLocks noGrp="1"/>
          </p:cNvSpPr>
          <p:nvPr>
            <p:ph type="title"/>
          </p:nvPr>
        </p:nvSpPr>
        <p:spPr>
          <a:xfrm>
            <a:off x="457200" y="319087"/>
            <a:ext cx="81534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Аналітичність та аргументованість французів</a:t>
            </a:r>
            <a:endParaRPr/>
          </a:p>
        </p:txBody>
      </p:sp>
      <p:sp>
        <p:nvSpPr>
          <p:cNvPr id="362" name="Google Shape;362;p44"/>
          <p:cNvSpPr txBox="1">
            <a:spLocks noGrp="1"/>
          </p:cNvSpPr>
          <p:nvPr>
            <p:ph type="body" idx="1"/>
          </p:nvPr>
        </p:nvSpPr>
        <p:spPr>
          <a:xfrm>
            <a:off x="685800" y="1066800"/>
            <a:ext cx="82296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❖"/>
            </a:pPr>
            <a:r>
              <a:rPr lang="en-US" sz="2400" b="1" i="0" u="none" strike="noStrike" cap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Французи, на відміну від американців, уникають ризикованих фінансових операцій, вони віддають перевагу аргументованому і всебічному обговоренню кожної деталі майбутньої угоди.</a:t>
            </a:r>
            <a:br>
              <a:rPr lang="en-US" sz="2400" b="1" i="0" u="none" strike="noStrike" cap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0" u="none" strike="noStrike" cap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Для французів куди важливішими є аргументи, підкріплені фактами і ґрунтовним техніко-економічним аналізом, аніж вияв чутливості й надміру прикрашені докази.</a:t>
            </a:r>
            <a:endParaRPr/>
          </a:p>
        </p:txBody>
      </p:sp>
      <p:pic>
        <p:nvPicPr>
          <p:cNvPr id="363" name="Google Shape;363;p44" descr="Σαρκοζί 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4191000"/>
            <a:ext cx="3810000" cy="209550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sp>
        <p:nvSpPr>
          <p:cNvPr id="364" name="Google Shape;364;p44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365" name="Google Shape;365;p44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5"/>
          <p:cNvSpPr txBox="1"/>
          <p:nvPr/>
        </p:nvSpPr>
        <p:spPr>
          <a:xfrm>
            <a:off x="533400" y="1143000"/>
            <a:ext cx="8001000" cy="4894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4B1E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Важливо пам´ятати, що в діловому житті Франції величезну роль відіграють зв´язки та знайомства. Еліта ділового світу Франції обмежена, нових людей вони до себе не наближують. Слід бути готовим і до бюрократичної тяганини, поки ваша пропозиція дійде до осіб високого рангу.</a:t>
            </a:r>
            <a:b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 Французи болісно реагують на вживання німецької та англійської мови у діловому спілкуванні, оскільки переконані, що це применшує їхню національну гідність і честь.</a:t>
            </a:r>
            <a:b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діловій сфері обмінюватись подарунками не особливо прийнято. Французи дуже цінують прояв індивідуальності, неординарності.</a:t>
            </a:r>
            <a:endParaRPr/>
          </a:p>
        </p:txBody>
      </p:sp>
      <p:sp>
        <p:nvSpPr>
          <p:cNvPr id="371" name="Google Shape;371;p45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372" name="Google Shape;372;p45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6"/>
          <p:cNvSpPr txBox="1">
            <a:spLocks noGrp="1"/>
          </p:cNvSpPr>
          <p:nvPr>
            <p:ph type="title"/>
          </p:nvPr>
        </p:nvSpPr>
        <p:spPr>
          <a:xfrm>
            <a:off x="457200" y="319087"/>
            <a:ext cx="81534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Риторика французів та манера викладу думок</a:t>
            </a:r>
            <a:endParaRPr/>
          </a:p>
        </p:txBody>
      </p:sp>
      <p:sp>
        <p:nvSpPr>
          <p:cNvPr id="378" name="Google Shape;378;p46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38862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❖"/>
            </a:pPr>
            <a:r>
              <a:rPr lang="en-US" sz="2400" b="1" i="0" u="none" strike="noStrike" cap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Велике значення приділяється риториці, умінню логічно правильно викласти хід свої думок у наступній послідовності:  теза, антитеза, синтез. Дуже велике значення французи приділяють деталям та їх тонкощам. Тактичні прийоми у ході ведення переговорів можуть бути дуже різноманітні</a:t>
            </a:r>
            <a:endParaRPr/>
          </a:p>
        </p:txBody>
      </p:sp>
      <p:pic>
        <p:nvPicPr>
          <p:cNvPr id="379" name="Google Shape;379;p46" descr="49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2209800"/>
            <a:ext cx="43434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46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381" name="Google Shape;381;p46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7"/>
          <p:cNvSpPr txBox="1">
            <a:spLocks noGrp="1"/>
          </p:cNvSpPr>
          <p:nvPr>
            <p:ph type="title"/>
          </p:nvPr>
        </p:nvSpPr>
        <p:spPr>
          <a:xfrm>
            <a:off x="1792287" y="152400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lang="en-US" sz="5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Італія</a:t>
            </a:r>
            <a:endParaRPr/>
          </a:p>
        </p:txBody>
      </p:sp>
      <p:pic>
        <p:nvPicPr>
          <p:cNvPr id="387" name="Google Shape;387;p47" descr="italia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4407" b="4406"/>
          <a:stretch/>
        </p:blipFill>
        <p:spPr>
          <a:xfrm>
            <a:off x="1828800" y="1219200"/>
            <a:ext cx="5486400" cy="41148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88" name="Google Shape;388;p47"/>
          <p:cNvSpPr txBox="1">
            <a:spLocks noGrp="1"/>
          </p:cNvSpPr>
          <p:nvPr>
            <p:ph type="body" idx="1"/>
          </p:nvPr>
        </p:nvSpPr>
        <p:spPr>
          <a:xfrm>
            <a:off x="1219200" y="5334000"/>
            <a:ext cx="6705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b="1" i="0" u="none">
                <a:solidFill>
                  <a:srgbClr val="0052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Активність у ході  встановлення партнерських відносин, здатність до альтернативних варіантів</a:t>
            </a:r>
            <a:endParaRPr/>
          </a:p>
        </p:txBody>
      </p:sp>
      <p:sp>
        <p:nvSpPr>
          <p:cNvPr id="389" name="Google Shape;389;p47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390" name="Google Shape;390;p47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33</a:t>
            </a:fld>
            <a:endParaRPr/>
          </a:p>
        </p:txBody>
      </p:sp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8"/>
          <p:cNvSpPr txBox="1">
            <a:spLocks noGrp="1"/>
          </p:cNvSpPr>
          <p:nvPr>
            <p:ph type="title"/>
          </p:nvPr>
        </p:nvSpPr>
        <p:spPr>
          <a:xfrm>
            <a:off x="457200" y="319087"/>
            <a:ext cx="81534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Перше знайомство з італійськми бізнесменами</a:t>
            </a:r>
            <a:endParaRPr/>
          </a:p>
        </p:txBody>
      </p:sp>
      <p:sp>
        <p:nvSpPr>
          <p:cNvPr id="396" name="Google Shape;396;p48"/>
          <p:cNvSpPr txBox="1"/>
          <p:nvPr/>
        </p:nvSpPr>
        <p:spPr>
          <a:xfrm>
            <a:off x="381000" y="1219200"/>
            <a:ext cx="8610600" cy="286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4B1E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Будь-яке знайомство з представниками ділового світу Італії починається із вручення візитівок. Переговори повинні проводити особи приблизно одного статусу.</a:t>
            </a:r>
            <a:br>
              <a:rPr lang="en-US" sz="20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Тому вони прагнуть дізнатися про трудову біографію, вік, посаду потенційних учасників перед діловими зустрічами. Італійці ретельно ставляться до правил ділової етики, але водночас багато питань вони згодні вирішувати у неофіційній обстановці, особливо у позаслужбовий час. </a:t>
            </a:r>
            <a:r>
              <a:rPr lang="en-US" sz="2000" b="1" i="1" u="none">
                <a:solidFill>
                  <a:srgbClr val="194B1E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1" i="1" u="none">
                <a:solidFill>
                  <a:srgbClr val="194B1E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pic>
        <p:nvPicPr>
          <p:cNvPr id="397" name="Google Shape;397;p48" descr="1286057171_obmen-vizitkam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400" y="3733800"/>
            <a:ext cx="5105400" cy="266700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sp>
        <p:nvSpPr>
          <p:cNvPr id="398" name="Google Shape;398;p48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399" name="Google Shape;399;p48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9"/>
          <p:cNvSpPr txBox="1">
            <a:spLocks noGrp="1"/>
          </p:cNvSpPr>
          <p:nvPr>
            <p:ph type="title"/>
          </p:nvPr>
        </p:nvSpPr>
        <p:spPr>
          <a:xfrm>
            <a:off x="457200" y="319087"/>
            <a:ext cx="81534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Національна гордість італійців</a:t>
            </a:r>
            <a:endParaRPr/>
          </a:p>
        </p:txBody>
      </p:sp>
      <p:sp>
        <p:nvSpPr>
          <p:cNvPr id="405" name="Google Shape;405;p49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4038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❖"/>
            </a:pPr>
            <a:r>
              <a:rPr lang="en-US" sz="2400" b="1" i="0" u="none" strike="noStrike" cap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спірних питаннях італійці прагнуть розумної поступки. Оскільки вони дуже пишаються своєю країною як колискою багатьох видів мистецтв і ремесел, вияв поваги і знань у цій сфері завжди справляють сприятливе враження і вможливлюють створення атмосфери довіри і доброзичливості.</a:t>
            </a:r>
            <a:r>
              <a:rPr lang="en-US" sz="2000" b="1" i="1" u="none" strike="noStrike" cap="none">
                <a:solidFill>
                  <a:srgbClr val="194B1E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000" b="1" i="1" u="none" strike="noStrike" cap="none">
                <a:solidFill>
                  <a:srgbClr val="194B1E"/>
                </a:solidFill>
                <a:latin typeface="Verdana"/>
                <a:ea typeface="Verdana"/>
                <a:cs typeface="Verdana"/>
                <a:sym typeface="Verdana"/>
              </a:rPr>
            </a:br>
            <a:endParaRPr/>
          </a:p>
        </p:txBody>
      </p:sp>
      <p:sp>
        <p:nvSpPr>
          <p:cNvPr id="406" name="Google Shape;406;p49"/>
          <p:cNvSpPr txBox="1">
            <a:spLocks noGrp="1"/>
          </p:cNvSpPr>
          <p:nvPr>
            <p:ph type="body" idx="2"/>
          </p:nvPr>
        </p:nvSpPr>
        <p:spPr>
          <a:xfrm>
            <a:off x="4648200" y="1304925"/>
            <a:ext cx="4038600" cy="494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❖"/>
            </a:pPr>
            <a:r>
              <a:rPr lang="en-US" sz="2400" b="1" i="0" u="none" strike="noStrike" cap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Ділові подарунки необов”язкові, але в принципі являють собою доволі звичну ситуацію.</a:t>
            </a:r>
            <a:endParaRPr/>
          </a:p>
        </p:txBody>
      </p:sp>
      <p:pic>
        <p:nvPicPr>
          <p:cNvPr id="407" name="Google Shape;407;p49" descr="exc_34_367_bi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2971800"/>
            <a:ext cx="4419600" cy="2867025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408" name="Google Shape;408;p49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409" name="Google Shape;409;p49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0"/>
          <p:cNvSpPr txBox="1">
            <a:spLocks noGrp="1"/>
          </p:cNvSpPr>
          <p:nvPr>
            <p:ph type="title"/>
          </p:nvPr>
        </p:nvSpPr>
        <p:spPr>
          <a:xfrm>
            <a:off x="1752600" y="381000"/>
            <a:ext cx="54864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lang="en-US" sz="5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Іспанія</a:t>
            </a:r>
            <a:endParaRPr/>
          </a:p>
        </p:txBody>
      </p:sp>
      <p:pic>
        <p:nvPicPr>
          <p:cNvPr id="415" name="Google Shape;415;p50" descr="spain_flag.160152306_std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503" r="5502"/>
          <a:stretch/>
        </p:blipFill>
        <p:spPr>
          <a:xfrm>
            <a:off x="1905000" y="1295400"/>
            <a:ext cx="5486400" cy="41148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16" name="Google Shape;416;p50"/>
          <p:cNvSpPr txBox="1">
            <a:spLocks noGrp="1"/>
          </p:cNvSpPr>
          <p:nvPr>
            <p:ph type="body" idx="1"/>
          </p:nvPr>
        </p:nvSpPr>
        <p:spPr>
          <a:xfrm>
            <a:off x="1371600" y="5562600"/>
            <a:ext cx="6172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“Іспанці не запізнюються тільки на кориду”</a:t>
            </a:r>
            <a:endParaRPr/>
          </a:p>
        </p:txBody>
      </p:sp>
      <p:sp>
        <p:nvSpPr>
          <p:cNvPr id="417" name="Google Shape;417;p50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418" name="Google Shape;418;p50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36</a:t>
            </a:fld>
            <a:endParaRPr/>
          </a:p>
        </p:txBody>
      </p:sp>
    </p:spTree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1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153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Характерні ознаки іспанського бізнес-етикету</a:t>
            </a:r>
            <a:endParaRPr/>
          </a:p>
        </p:txBody>
      </p:sp>
      <p:sp>
        <p:nvSpPr>
          <p:cNvPr id="424" name="Google Shape;424;p51"/>
          <p:cNvSpPr txBox="1"/>
          <p:nvPr/>
        </p:nvSpPr>
        <p:spPr>
          <a:xfrm>
            <a:off x="304800" y="1444625"/>
            <a:ext cx="8534400" cy="415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4B1E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Іспанії, крім традиційного рукостискання, характерними для ділових зустрічей є обійми та гучний вияв радості. Про іспанців не можна сказати, що вони пунктуальні. На переговорах вони можуть бути надто багатослівні, внаслідок цього переговори нерідко затягуються і втрачають свій динамізм. </a:t>
            </a:r>
            <a:b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Середина дня - сієста (з 13. 30 до 16. 30). Життя в містах завмирає. Закриваються  багато магазинів. Іспанці нерідко відводять цей час на те, щоб пообідати з родиною і відпочити, тому не слід призначати ділові переговори на цей час.</a:t>
            </a:r>
            <a:endParaRPr/>
          </a:p>
        </p:txBody>
      </p:sp>
      <p:sp>
        <p:nvSpPr>
          <p:cNvPr id="425" name="Google Shape;425;p51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426" name="Google Shape;426;p51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2"/>
          <p:cNvSpPr txBox="1">
            <a:spLocks noGrp="1"/>
          </p:cNvSpPr>
          <p:nvPr>
            <p:ph type="title"/>
          </p:nvPr>
        </p:nvSpPr>
        <p:spPr>
          <a:xfrm>
            <a:off x="457200" y="319087"/>
            <a:ext cx="81534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Протекціонізм іспанців</a:t>
            </a:r>
            <a:endParaRPr/>
          </a:p>
        </p:txBody>
      </p:sp>
      <p:sp>
        <p:nvSpPr>
          <p:cNvPr id="432" name="Google Shape;432;p52"/>
          <p:cNvSpPr txBox="1">
            <a:spLocks noGrp="1"/>
          </p:cNvSpPr>
          <p:nvPr>
            <p:ph type="body" idx="1"/>
          </p:nvPr>
        </p:nvSpPr>
        <p:spPr>
          <a:xfrm>
            <a:off x="152400" y="1304925"/>
            <a:ext cx="3200400" cy="456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❖"/>
            </a:pPr>
            <a:r>
              <a:rPr lang="en-US" sz="2400" b="1" i="0" u="none" strike="noStrike" cap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Більшість іспанців вважають важливими чинниками успіху в ділових справах  долю та вдачу. Особливо характерним для іспанців є протекціонізм, приятельські та сімейні зв”язки.</a:t>
            </a:r>
            <a:endParaRPr/>
          </a:p>
        </p:txBody>
      </p:sp>
      <p:pic>
        <p:nvPicPr>
          <p:cNvPr id="433" name="Google Shape;433;p52" descr="image003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05200" y="1447800"/>
            <a:ext cx="5410200" cy="441960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sp>
        <p:nvSpPr>
          <p:cNvPr id="434" name="Google Shape;434;p52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435" name="Google Shape;435;p52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3"/>
          <p:cNvSpPr txBox="1">
            <a:spLocks noGrp="1"/>
          </p:cNvSpPr>
          <p:nvPr>
            <p:ph type="title"/>
          </p:nvPr>
        </p:nvSpPr>
        <p:spPr>
          <a:xfrm>
            <a:off x="1792287" y="152400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lang="en-US" sz="5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Швейцарія</a:t>
            </a:r>
            <a:endParaRPr/>
          </a:p>
        </p:txBody>
      </p:sp>
      <p:pic>
        <p:nvPicPr>
          <p:cNvPr id="441" name="Google Shape;441;p53" descr="12_12_den_flaga_shvejcarii.gif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556" r="5555"/>
          <a:stretch/>
        </p:blipFill>
        <p:spPr>
          <a:xfrm>
            <a:off x="1828800" y="1219200"/>
            <a:ext cx="5486400" cy="41148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42" name="Google Shape;442;p53"/>
          <p:cNvSpPr txBox="1">
            <a:spLocks noGrp="1"/>
          </p:cNvSpPr>
          <p:nvPr>
            <p:ph type="body" idx="1"/>
          </p:nvPr>
        </p:nvSpPr>
        <p:spPr>
          <a:xfrm>
            <a:off x="1219200" y="5486400"/>
            <a:ext cx="6705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Точність, простота, цілеспрямованість вихованість, гідність</a:t>
            </a:r>
            <a:endParaRPr/>
          </a:p>
        </p:txBody>
      </p:sp>
      <p:sp>
        <p:nvSpPr>
          <p:cNvPr id="443" name="Google Shape;443;p53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444" name="Google Shape;444;p53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39</a:t>
            </a:fld>
            <a:endParaRPr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457200" y="319087"/>
            <a:ext cx="81534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Невербальна комунікація</a:t>
            </a:r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4294967295"/>
          </p:nvPr>
        </p:nvSpPr>
        <p:spPr>
          <a:xfrm flipH="1">
            <a:off x="9144000" y="1219200"/>
            <a:ext cx="21336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</a:pPr>
            <a:r>
              <a:rPr lang="en-US" sz="2400" b="1" i="0" u="none" strike="noStrike" cap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b="1" i="0" u="none" strike="noStrike" cap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pic>
        <p:nvPicPr>
          <p:cNvPr id="136" name="Google Shape;136;p18" descr="52214-4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6600" y="4267200"/>
            <a:ext cx="1905000" cy="213360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pic>
        <p:nvPicPr>
          <p:cNvPr id="137" name="Google Shape;137;p18" descr="images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4267200"/>
            <a:ext cx="2362200" cy="207645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pic>
        <p:nvPicPr>
          <p:cNvPr id="138" name="Google Shape;138;p18" descr="65715150_Emotion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1143000"/>
            <a:ext cx="4876800" cy="289560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pic>
        <p:nvPicPr>
          <p:cNvPr id="139" name="Google Shape;139;p18" descr="546067_402932829755291_1391763310_n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05400" y="1143000"/>
            <a:ext cx="3810000" cy="289560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pic>
        <p:nvPicPr>
          <p:cNvPr id="140" name="Google Shape;140;p18" descr="1 (1)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90800" y="4267200"/>
            <a:ext cx="4419600" cy="2124075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sp>
        <p:nvSpPr>
          <p:cNvPr id="141" name="Google Shape;141;p18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142" name="Google Shape;142;p18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4"/>
          <p:cNvSpPr txBox="1">
            <a:spLocks noGrp="1"/>
          </p:cNvSpPr>
          <p:nvPr>
            <p:ph type="title"/>
          </p:nvPr>
        </p:nvSpPr>
        <p:spPr>
          <a:xfrm>
            <a:off x="457200" y="319087"/>
            <a:ext cx="81534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Точність у всьому</a:t>
            </a:r>
            <a:endParaRPr/>
          </a:p>
        </p:txBody>
      </p:sp>
      <p:sp>
        <p:nvSpPr>
          <p:cNvPr id="450" name="Google Shape;450;p54"/>
          <p:cNvSpPr txBox="1">
            <a:spLocks noGrp="1"/>
          </p:cNvSpPr>
          <p:nvPr>
            <p:ph type="body" idx="1"/>
          </p:nvPr>
        </p:nvSpPr>
        <p:spPr>
          <a:xfrm>
            <a:off x="0" y="1524000"/>
            <a:ext cx="3200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❖"/>
            </a:pPr>
            <a:r>
              <a:rPr lang="en-US" sz="2000" b="1" i="0" u="none" strike="noStrike" cap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Основна риса – точність у всьому. Для проведення переговорів характерна стримана манера – цілеспрямованість і сухість.  При звертанні у Швейцарії досить сказати:”Пане директоре”, в той час, як у Німеччині обов”яково потрібно додати прізвище.</a:t>
            </a:r>
            <a:endParaRPr/>
          </a:p>
        </p:txBody>
      </p:sp>
      <p:sp>
        <p:nvSpPr>
          <p:cNvPr id="451" name="Google Shape;451;p54"/>
          <p:cNvSpPr txBox="1">
            <a:spLocks noGrp="1"/>
          </p:cNvSpPr>
          <p:nvPr>
            <p:ph type="body" idx="2"/>
          </p:nvPr>
        </p:nvSpPr>
        <p:spPr>
          <a:xfrm>
            <a:off x="5638800" y="1295400"/>
            <a:ext cx="35052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❖"/>
            </a:pPr>
            <a:r>
              <a:rPr lang="en-US" sz="2000" b="1" i="0" u="none" strike="noStrike" cap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Щвейцарії дуже люблять говорити про гроші. Економність нації позначається й на стилі життя – під час ділової поїздки навіть директор фірми користується</a:t>
            </a:r>
            <a:br>
              <a:rPr lang="en-US" sz="2000" b="1" i="0" u="none" strike="noStrike" cap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1" i="0" u="none" strike="noStrike" cap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комунальним транспортом.</a:t>
            </a:r>
            <a:br>
              <a:rPr lang="en-US" sz="2000" b="1" i="0" u="none" strike="noStrike" cap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1" i="0" u="none" strike="noStrike" cap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Популярними темами спілкування є: розмір помешкань, престиж автомобілів, відпустка. </a:t>
            </a:r>
            <a:br>
              <a:rPr lang="en-US" sz="2000" b="1" i="0" u="none" strike="noStrike" cap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1" i="0" u="none" strike="noStrike" cap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Сувеніри не люблять, краще дарувати квіти</a:t>
            </a:r>
            <a:r>
              <a:rPr lang="en-US" sz="2400" b="1" i="0" u="none" strike="noStrike" cap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pic>
        <p:nvPicPr>
          <p:cNvPr id="452" name="Google Shape;452;p54" descr="ziiiro-ion-transparent-smoke-1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4191000"/>
            <a:ext cx="2743200" cy="213360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pic>
        <p:nvPicPr>
          <p:cNvPr id="453" name="Google Shape;453;p54" descr="information_items_11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0400" y="1219200"/>
            <a:ext cx="2743200" cy="285750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sp>
        <p:nvSpPr>
          <p:cNvPr id="454" name="Google Shape;454;p54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455" name="Google Shape;455;p54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55"/>
          <p:cNvSpPr txBox="1">
            <a:spLocks noGrp="1"/>
          </p:cNvSpPr>
          <p:nvPr>
            <p:ph type="title"/>
          </p:nvPr>
        </p:nvSpPr>
        <p:spPr>
          <a:xfrm>
            <a:off x="1792287" y="152400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lang="en-US" sz="5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Японія</a:t>
            </a:r>
            <a:endParaRPr/>
          </a:p>
        </p:txBody>
      </p:sp>
      <p:pic>
        <p:nvPicPr>
          <p:cNvPr id="461" name="Google Shape;461;p55" descr="japan_flag_by_adydesign-d3bbljd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1295400"/>
            <a:ext cx="5486400" cy="41148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2" name="Google Shape;462;p55"/>
          <p:cNvSpPr txBox="1">
            <a:spLocks noGrp="1"/>
          </p:cNvSpPr>
          <p:nvPr>
            <p:ph type="body" idx="1"/>
          </p:nvPr>
        </p:nvSpPr>
        <p:spPr>
          <a:xfrm>
            <a:off x="1143000" y="5410200"/>
            <a:ext cx="6705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Пунктуальність,особисті контакти - непрямі, а через посередників</a:t>
            </a:r>
            <a:endParaRPr/>
          </a:p>
        </p:txBody>
      </p:sp>
      <p:sp>
        <p:nvSpPr>
          <p:cNvPr id="463" name="Google Shape;463;p55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464" name="Google Shape;464;p55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41</a:t>
            </a:fld>
            <a:endParaRPr/>
          </a:p>
        </p:txBody>
      </p:sp>
    </p:spTree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6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153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Відмінність етикету японських і західноєвропейських бізнесменів </a:t>
            </a:r>
            <a:endParaRPr/>
          </a:p>
        </p:txBody>
      </p:sp>
      <p:sp>
        <p:nvSpPr>
          <p:cNvPr id="470" name="Google Shape;470;p56"/>
          <p:cNvSpPr txBox="1">
            <a:spLocks noGrp="1"/>
          </p:cNvSpPr>
          <p:nvPr>
            <p:ph type="body" idx="1"/>
          </p:nvPr>
        </p:nvSpPr>
        <p:spPr>
          <a:xfrm>
            <a:off x="457200" y="1304925"/>
            <a:ext cx="4038600" cy="494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❖"/>
            </a:pPr>
            <a:r>
              <a:rPr lang="en-US" sz="2000" b="1" i="0" u="none" strike="noStrike" cap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Бізнесмени Японії віддають перевагу не листам і телефонним розмовам, а особистим контактам, але не прямим, а через третіх осіб - посередника (добре знаного, який зарекомендував себе у справі).</a:t>
            </a:r>
            <a:endParaRPr/>
          </a:p>
        </p:txBody>
      </p:sp>
      <p:sp>
        <p:nvSpPr>
          <p:cNvPr id="471" name="Google Shape;471;p56"/>
          <p:cNvSpPr txBox="1">
            <a:spLocks noGrp="1"/>
          </p:cNvSpPr>
          <p:nvPr>
            <p:ph type="body" idx="2"/>
          </p:nvPr>
        </p:nvSpPr>
        <p:spPr>
          <a:xfrm>
            <a:off x="4648200" y="1304925"/>
            <a:ext cx="4038600" cy="494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❖"/>
            </a:pPr>
            <a:r>
              <a:rPr lang="en-US" sz="2400" b="1" i="0" u="none" strike="noStrike" cap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Знайомство з японськими бізнесменами і підприємцями починається з обміну візитними картками. Якщо у відповідь на запропоновану візитівку Ви не дасьте свою, це може спантеличити або й навіть образити японського бізнесмена.</a:t>
            </a:r>
            <a:endParaRPr/>
          </a:p>
        </p:txBody>
      </p:sp>
      <p:pic>
        <p:nvPicPr>
          <p:cNvPr id="472" name="Google Shape;472;p56" descr="Kultura-povedeniya-300x24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3886200"/>
            <a:ext cx="3276600" cy="243840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sp>
        <p:nvSpPr>
          <p:cNvPr id="473" name="Google Shape;473;p56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474" name="Google Shape;474;p56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42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7"/>
          <p:cNvSpPr txBox="1">
            <a:spLocks noGrp="1"/>
          </p:cNvSpPr>
          <p:nvPr>
            <p:ph type="title"/>
          </p:nvPr>
        </p:nvSpPr>
        <p:spPr>
          <a:xfrm>
            <a:off x="457200" y="319087"/>
            <a:ext cx="81534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Офіційне спілкування японців</a:t>
            </a:r>
            <a:endParaRPr/>
          </a:p>
        </p:txBody>
      </p:sp>
      <p:sp>
        <p:nvSpPr>
          <p:cNvPr id="480" name="Google Shape;480;p57"/>
          <p:cNvSpPr txBox="1"/>
          <p:nvPr/>
        </p:nvSpPr>
        <p:spPr>
          <a:xfrm>
            <a:off x="152400" y="1447800"/>
            <a:ext cx="8763000" cy="4894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4B1E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Спілкування доречне між людьми, які займають приблизно однакове становище в діловому світі або суспільстві. Офіційне спілкування з підлеглими або нижчими за чином, згідно з етикетом, може зумовити "втрату власного обличчя".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0" i="0" u="none">
              <a:solidFill>
                <a:srgbClr val="194B1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4B1E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зустрічах із бізнесменами й на переговорах із представниками фірми слід бути пунктуальними - японці болісно ставляться до запізнень і затримок. Якщо ви не можете прибути своєчасно, попередьте про це японську сторону.</a:t>
            </a:r>
            <a:b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Намагайтеся уникати рукостискань при зустрічі з японськими представниками - вони віддають перевагу уклонові.</a:t>
            </a:r>
            <a:endParaRPr/>
          </a:p>
        </p:txBody>
      </p:sp>
      <p:sp>
        <p:nvSpPr>
          <p:cNvPr id="481" name="Google Shape;481;p57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482" name="Google Shape;482;p57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43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58" descr="e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3000" y="1447800"/>
            <a:ext cx="3962400" cy="426720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pic>
        <p:nvPicPr>
          <p:cNvPr id="488" name="Google Shape;488;p58" descr="poklon_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447800"/>
            <a:ext cx="4762500" cy="4238625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sp>
        <p:nvSpPr>
          <p:cNvPr id="489" name="Google Shape;489;p58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490" name="Google Shape;490;p58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44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59" descr="image_etiquette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400" y="1524000"/>
            <a:ext cx="518160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59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497" name="Google Shape;497;p59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45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60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1534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Дух гармонії – основна чеснота японців</a:t>
            </a:r>
            <a:endParaRPr/>
          </a:p>
        </p:txBody>
      </p:sp>
      <p:sp>
        <p:nvSpPr>
          <p:cNvPr id="503" name="Google Shape;503;p60"/>
          <p:cNvSpPr txBox="1"/>
          <p:nvPr/>
        </p:nvSpPr>
        <p:spPr>
          <a:xfrm>
            <a:off x="228600" y="1524000"/>
            <a:ext cx="8610600" cy="415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4B1E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традиціями, ділові люди Японії уважно вислухають співрозмовника, не перериваючи й не роблячи жодних зауважень. Представник японської сторони на переговорах може кивати головою під час бесіди, втім, це не означає, що він погоджується з вами. Це свідчить про те, що він зрозумів вас. Японський підприємець прагне реалізації продукції й одержання прибутку так само, як американці, але намагається сповнити ділові відносини духом гармонії (це вважається чеснотою). Японські бізнесмени уникають конфліктних ситуацій, намагаючись знаходити розумний компроміс.</a:t>
            </a:r>
            <a:endParaRPr/>
          </a:p>
        </p:txBody>
      </p:sp>
      <p:sp>
        <p:nvSpPr>
          <p:cNvPr id="504" name="Google Shape;504;p60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505" name="Google Shape;505;p60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46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61"/>
          <p:cNvSpPr txBox="1">
            <a:spLocks noGrp="1"/>
          </p:cNvSpPr>
          <p:nvPr>
            <p:ph type="title"/>
          </p:nvPr>
        </p:nvSpPr>
        <p:spPr>
          <a:xfrm flipH="1">
            <a:off x="11155362" y="319087"/>
            <a:ext cx="274637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61"/>
          <p:cNvSpPr txBox="1"/>
          <p:nvPr/>
        </p:nvSpPr>
        <p:spPr>
          <a:xfrm>
            <a:off x="685800" y="1143000"/>
            <a:ext cx="8077200" cy="286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4B1E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присутності японських партнерів не слід нервуватися і гарячкувати. Треба поводитися спокійно і посміхатися до нестями. Спробуйте довести, що ви налаштовані доброзичливо, що Ви - практична, щира, чуйна, товариська людина. Японці схильні до персоналізації ділових стосунків, тобто нерідко будують їх на особистій основі.</a:t>
            </a:r>
            <a:br>
              <a:rPr lang="en-US" sz="20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Подарункам в Японії надається дуже велике значення. Причому упакування подарунка найчастіше є більш важливим, ніж сам подарунок. Подарунок треба приймати обома руками.</a:t>
            </a:r>
            <a:endParaRPr/>
          </a:p>
        </p:txBody>
      </p:sp>
      <p:pic>
        <p:nvPicPr>
          <p:cNvPr id="512" name="Google Shape;512;p61" descr="imag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4267200"/>
            <a:ext cx="2819400" cy="203835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pic>
        <p:nvPicPr>
          <p:cNvPr id="513" name="Google Shape;513;p61" descr="i20120804110650-japonk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4200" y="4267200"/>
            <a:ext cx="2971800" cy="212090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pic>
        <p:nvPicPr>
          <p:cNvPr id="514" name="Google Shape;514;p61" descr="0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72200" y="4267200"/>
            <a:ext cx="2800350" cy="2066925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sp>
        <p:nvSpPr>
          <p:cNvPr id="515" name="Google Shape;515;p61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516" name="Google Shape;516;p61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47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62"/>
          <p:cNvSpPr txBox="1">
            <a:spLocks noGrp="1"/>
          </p:cNvSpPr>
          <p:nvPr>
            <p:ph type="title"/>
          </p:nvPr>
        </p:nvSpPr>
        <p:spPr>
          <a:xfrm flipH="1">
            <a:off x="11277600" y="319087"/>
            <a:ext cx="46037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62"/>
          <p:cNvSpPr txBox="1">
            <a:spLocks noGrp="1"/>
          </p:cNvSpPr>
          <p:nvPr>
            <p:ph type="body" idx="1"/>
          </p:nvPr>
        </p:nvSpPr>
        <p:spPr>
          <a:xfrm>
            <a:off x="3048000" y="1447800"/>
            <a:ext cx="32004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❖"/>
            </a:pPr>
            <a:r>
              <a:rPr lang="en-US" sz="2400" b="1" i="0" u="none" strike="noStrike" cap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рекомендується дарувати японцям квіти: вони знають та шанують дуже складну мову квітів та букетів, а неправильний вибір композиції може сприйматися як недоречний натяк, засмутити партнера</a:t>
            </a:r>
            <a:r>
              <a:rPr lang="en-US" sz="2000" b="1" i="1" u="none" strike="noStrike" cap="none">
                <a:solidFill>
                  <a:srgbClr val="194B1E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523" name="Google Shape;523;p62" descr="Tk3NTUtOD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0"/>
            <a:ext cx="2971800" cy="411480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pic>
        <p:nvPicPr>
          <p:cNvPr id="524" name="Google Shape;524;p62" descr="ikebana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0800" y="1524000"/>
            <a:ext cx="2533650" cy="411480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sp>
        <p:nvSpPr>
          <p:cNvPr id="525" name="Google Shape;525;p62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526" name="Google Shape;526;p62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48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3"/>
          <p:cNvSpPr txBox="1">
            <a:spLocks noGrp="1"/>
          </p:cNvSpPr>
          <p:nvPr>
            <p:ph type="title"/>
          </p:nvPr>
        </p:nvSpPr>
        <p:spPr>
          <a:xfrm>
            <a:off x="1792287" y="0"/>
            <a:ext cx="5486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КИТАЙ</a:t>
            </a:r>
            <a:endParaRPr/>
          </a:p>
        </p:txBody>
      </p:sp>
      <p:pic>
        <p:nvPicPr>
          <p:cNvPr id="532" name="Google Shape;532;p63" descr="ws_China_Flag_1920x1200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8340" r="8340"/>
          <a:stretch/>
        </p:blipFill>
        <p:spPr>
          <a:xfrm>
            <a:off x="1828800" y="1371600"/>
            <a:ext cx="5486400" cy="41148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33" name="Google Shape;533;p63"/>
          <p:cNvSpPr txBox="1">
            <a:spLocks noGrp="1"/>
          </p:cNvSpPr>
          <p:nvPr>
            <p:ph type="body" idx="1"/>
          </p:nvPr>
        </p:nvSpPr>
        <p:spPr>
          <a:xfrm>
            <a:off x="1143000" y="5562600"/>
            <a:ext cx="6781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b="1" i="1" u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Офіційність, пунктуальність, колективізм, чітке дотримання субординації</a:t>
            </a:r>
            <a:endParaRPr/>
          </a:p>
        </p:txBody>
      </p:sp>
      <p:sp>
        <p:nvSpPr>
          <p:cNvPr id="534" name="Google Shape;534;p63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535" name="Google Shape;535;p63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49</a:t>
            </a:fld>
            <a:endParaRPr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Проксемічні особливості невербального  спілкування  </a:t>
            </a:r>
            <a:endParaRPr/>
          </a:p>
        </p:txBody>
      </p:sp>
      <p:sp>
        <p:nvSpPr>
          <p:cNvPr id="148" name="Google Shape;148;p19"/>
          <p:cNvSpPr txBox="1"/>
          <p:nvPr/>
        </p:nvSpPr>
        <p:spPr>
          <a:xfrm>
            <a:off x="152400" y="1524000"/>
            <a:ext cx="8763000" cy="267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4B1E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Успіх спілкування певною мірою залежить від “комфортності дистанції”, яку займають учасники комунікативного акту, так як важливо, щоб усі співрозмовники почувалися вільно і невимушено. Незручна для співрозмовника дистанція під час розмови може несвідомо сприйматися чи й свідомо трактуватися як втручання в особистий “життєвий простір” або ж як відчуженість, небажання йти на зближення тощо</a:t>
            </a:r>
            <a:endParaRPr/>
          </a:p>
        </p:txBody>
      </p:sp>
      <p:pic>
        <p:nvPicPr>
          <p:cNvPr id="149" name="Google Shape;149;p19" descr="0003-005-Protsess-peredachi-verbalnoj-informatsi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4191000"/>
            <a:ext cx="4343400" cy="220980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pic>
        <p:nvPicPr>
          <p:cNvPr id="150" name="Google Shape;150;p19" descr="home_language_international-144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4191000"/>
            <a:ext cx="4152900" cy="2219325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sp>
        <p:nvSpPr>
          <p:cNvPr id="151" name="Google Shape;151;p19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152" name="Google Shape;152;p19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5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64"/>
          <p:cNvSpPr txBox="1">
            <a:spLocks noGrp="1"/>
          </p:cNvSpPr>
          <p:nvPr>
            <p:ph type="title"/>
          </p:nvPr>
        </p:nvSpPr>
        <p:spPr>
          <a:xfrm>
            <a:off x="457200" y="319087"/>
            <a:ext cx="81534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Дух колективізму та дружби китайців</a:t>
            </a:r>
            <a:endParaRPr/>
          </a:p>
        </p:txBody>
      </p:sp>
      <p:sp>
        <p:nvSpPr>
          <p:cNvPr id="541" name="Google Shape;541;p64"/>
          <p:cNvSpPr txBox="1"/>
          <p:nvPr/>
        </p:nvSpPr>
        <p:spPr>
          <a:xfrm>
            <a:off x="304800" y="1304925"/>
            <a:ext cx="8458200" cy="378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4B1E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Китайці не приймуть жодного рішення без достеменного вивчення всіх аспектів і передбачуваних наслідків, а з найважливіших питань - рішення ухвалюються колегіально, і неодмінно узгоджуються на всіх рівнях.</a:t>
            </a:r>
            <a:b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Китайці надають важливого значення налагодженню приятельських, неформальних стосунків із іноземними партнерами. Вас можуть запитати про вік, сімейний стан, про дітей не соромтеся й не ображайтеся - це одна з норм етикету - вияв щирого інтересу до вашої особи. </a:t>
            </a:r>
            <a:b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542" name="Google Shape;542;p64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543" name="Google Shape;543;p64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50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p65" descr="china-mee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1219200"/>
            <a:ext cx="6096000" cy="510540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sp>
        <p:nvSpPr>
          <p:cNvPr id="549" name="Google Shape;549;p65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550" name="Google Shape;550;p65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51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66"/>
          <p:cNvSpPr txBox="1">
            <a:spLocks noGrp="1"/>
          </p:cNvSpPr>
          <p:nvPr>
            <p:ph type="title"/>
          </p:nvPr>
        </p:nvSpPr>
        <p:spPr>
          <a:xfrm>
            <a:off x="457200" y="319087"/>
            <a:ext cx="81534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Офіційні прийоми в Китаї</a:t>
            </a:r>
            <a:endParaRPr/>
          </a:p>
        </p:txBody>
      </p:sp>
      <p:sp>
        <p:nvSpPr>
          <p:cNvPr id="556" name="Google Shape;556;p66"/>
          <p:cNvSpPr txBox="1"/>
          <p:nvPr/>
        </p:nvSpPr>
        <p:spPr>
          <a:xfrm>
            <a:off x="457200" y="1304925"/>
            <a:ext cx="8305800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4B1E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 час переговорів чи офіційних зустрічей китайські бізнесмени сідають відповідно до службової ієрархії, обмінюються візитівками.</a:t>
            </a:r>
            <a:b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Вони ведуть переговори повільно і монотонно. Рішення найчастіше приймає заступник або віце-голова.</a:t>
            </a:r>
            <a:b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Китайці рідко говорять “ні”. На переговорах у них переважає дух колективізму – ніхто з них не скаже:”я”, а лише – “ми”.</a:t>
            </a:r>
            <a:b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Китайці пунктуальні. Велике значення в організації прийому мають обіди, під час яких обов”язково слід скуштувати кожну із запропонованих страв.</a:t>
            </a:r>
            <a:endParaRPr/>
          </a:p>
        </p:txBody>
      </p:sp>
      <p:sp>
        <p:nvSpPr>
          <p:cNvPr id="557" name="Google Shape;557;p66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558" name="Google Shape;558;p66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52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67" descr="shutterstock_2177048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676400"/>
            <a:ext cx="7315200" cy="388620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sp>
        <p:nvSpPr>
          <p:cNvPr id="564" name="Google Shape;564;p67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565" name="Google Shape;565;p67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53</a:t>
            </a:fld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68"/>
          <p:cNvSpPr txBox="1"/>
          <p:nvPr/>
        </p:nvSpPr>
        <p:spPr>
          <a:xfrm>
            <a:off x="457200" y="1219200"/>
            <a:ext cx="3733800" cy="304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4B1E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Подарунки, презенти краще робити не одній особі, а всій фірмі, організації, так як окремі (місцеві) правила етикету можуть забороняти приймати індивідуальні подарунки</a:t>
            </a:r>
            <a:endParaRPr/>
          </a:p>
        </p:txBody>
      </p:sp>
      <p:pic>
        <p:nvPicPr>
          <p:cNvPr id="571" name="Google Shape;571;p68" descr="chinaOffic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0" y="1371600"/>
            <a:ext cx="4705350" cy="457200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pic>
        <p:nvPicPr>
          <p:cNvPr id="572" name="Google Shape;572;p68" descr="energy-symbol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4267200"/>
            <a:ext cx="188595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68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574" name="Google Shape;574;p68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54</a:t>
            </a:fld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69"/>
          <p:cNvSpPr txBox="1">
            <a:spLocks noGrp="1"/>
          </p:cNvSpPr>
          <p:nvPr>
            <p:ph type="title"/>
          </p:nvPr>
        </p:nvSpPr>
        <p:spPr>
          <a:xfrm>
            <a:off x="1792287" y="0"/>
            <a:ext cx="5486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en-US" sz="48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Південна Корея</a:t>
            </a:r>
            <a:endParaRPr/>
          </a:p>
        </p:txBody>
      </p:sp>
      <p:pic>
        <p:nvPicPr>
          <p:cNvPr id="580" name="Google Shape;580;p69" descr="images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244" r="4243"/>
          <a:stretch/>
        </p:blipFill>
        <p:spPr>
          <a:xfrm>
            <a:off x="1828800" y="1295400"/>
            <a:ext cx="5486400" cy="41148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81" name="Google Shape;581;p69"/>
          <p:cNvSpPr txBox="1">
            <a:spLocks noGrp="1"/>
          </p:cNvSpPr>
          <p:nvPr>
            <p:ph type="body" idx="1"/>
          </p:nvPr>
        </p:nvSpPr>
        <p:spPr>
          <a:xfrm>
            <a:off x="1752600" y="5486400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Національна гордість і особлива чутливість</a:t>
            </a:r>
            <a:endParaRPr/>
          </a:p>
        </p:txBody>
      </p:sp>
      <p:sp>
        <p:nvSpPr>
          <p:cNvPr id="582" name="Google Shape;582;p69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583" name="Google Shape;583;p69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55</a:t>
            </a:fld>
            <a:endParaRPr/>
          </a:p>
        </p:txBody>
      </p:sp>
    </p:spTree>
  </p:cSld>
  <p:clrMapOvr>
    <a:masterClrMapping/>
  </p:clrMapOvr>
  <p:transition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70"/>
          <p:cNvSpPr txBox="1">
            <a:spLocks noGrp="1"/>
          </p:cNvSpPr>
          <p:nvPr>
            <p:ph type="title"/>
          </p:nvPr>
        </p:nvSpPr>
        <p:spPr>
          <a:xfrm>
            <a:off x="457200" y="319087"/>
            <a:ext cx="81534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Етикет Південної Кореї</a:t>
            </a:r>
            <a:endParaRPr/>
          </a:p>
        </p:txBody>
      </p:sp>
      <p:sp>
        <p:nvSpPr>
          <p:cNvPr id="589" name="Google Shape;589;p70"/>
          <p:cNvSpPr txBox="1">
            <a:spLocks noGrp="1"/>
          </p:cNvSpPr>
          <p:nvPr>
            <p:ph type="body" idx="1"/>
          </p:nvPr>
        </p:nvSpPr>
        <p:spPr>
          <a:xfrm>
            <a:off x="457200" y="1304925"/>
            <a:ext cx="4038600" cy="494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❖"/>
            </a:pPr>
            <a:r>
              <a:rPr lang="en-US" sz="2400" b="1" i="0" u="none" strike="noStrike" cap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Південній Кореї етикет ділового спілкування дуже відрізняється від західних стандартів, тому підприємці інших країн вважають корейських бізнесменів найважчими партнерами у світі, зокрема й через мовний бар´єр. Діловий етикет Кореї передбачає:</a:t>
            </a:r>
            <a:endParaRPr/>
          </a:p>
        </p:txBody>
      </p:sp>
      <p:pic>
        <p:nvPicPr>
          <p:cNvPr id="590" name="Google Shape;590;p70" descr="mano.pn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1447800"/>
            <a:ext cx="39624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70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592" name="Google Shape;592;p70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56</a:t>
            </a:fld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71"/>
          <p:cNvSpPr txBox="1">
            <a:spLocks noGrp="1"/>
          </p:cNvSpPr>
          <p:nvPr>
            <p:ph type="title"/>
          </p:nvPr>
        </p:nvSpPr>
        <p:spPr>
          <a:xfrm>
            <a:off x="457200" y="319087"/>
            <a:ext cx="81534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Національні риси корейців</a:t>
            </a:r>
            <a:endParaRPr/>
          </a:p>
        </p:txBody>
      </p:sp>
      <p:sp>
        <p:nvSpPr>
          <p:cNvPr id="598" name="Google Shape;598;p71"/>
          <p:cNvSpPr txBox="1"/>
          <p:nvPr/>
        </p:nvSpPr>
        <p:spPr>
          <a:xfrm>
            <a:off x="381000" y="1676400"/>
            <a:ext cx="830580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4B1E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Необхідність враховувати національну гордість і особливу чутливість корейців, адже багато століть вони були пригнобленою нацією. Вони пишаються своїми економічними успіхами і болісно сприймають будь-яке зазіхання на свою гідність.</a:t>
            </a:r>
            <a:b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Корейці дуже чемні й гостинні, влаштовують своїм гостям теплий прийом, однак це не означає, що вони дуже зацікавлені в партнері.</a:t>
            </a:r>
            <a:b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Бажано чітко називати корейцям своє прізвище, бо їм дуже важко зрозуміти, яке з трьох слів, написаних на візитівці, є  Вашим прізвищем.</a:t>
            </a:r>
            <a:b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599" name="Google Shape;599;p71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600" name="Google Shape;600;p71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57</a:t>
            </a:fld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72"/>
          <p:cNvSpPr txBox="1">
            <a:spLocks noGrp="1"/>
          </p:cNvSpPr>
          <p:nvPr>
            <p:ph type="title"/>
          </p:nvPr>
        </p:nvSpPr>
        <p:spPr>
          <a:xfrm flipH="1">
            <a:off x="11201400" y="319087"/>
            <a:ext cx="4572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72"/>
          <p:cNvSpPr txBox="1"/>
          <p:nvPr/>
        </p:nvSpPr>
        <p:spPr>
          <a:xfrm>
            <a:off x="381000" y="1143000"/>
            <a:ext cx="8534400" cy="4894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4B1E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194B1E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розв´язанні проблем у царині ділових зв´язків у Південній Кореї вагому роль відіграють неформальні зв´язки, тому треба брати до уваги міцні кланові, регіональні, приятельські й родинні зв´язки у вищих ешелонах влади.</a:t>
            </a:r>
            <a:b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ході ділових переговорів бажано уникати загальних міркувань, оскільки бізнесмени Кореї зазвичай логічно, послідовно і чітко викладають своє бачення проблем і шляхи конкретного їх розв´язання.</a:t>
            </a:r>
            <a:b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Нерідко надмірна пихатість і побоювання "втратити обличчя" не дозволяють їм виявляти своє нерозуміння. Більше того, корейці не кажуть відкрито про свою незгоду з партнером і не доводять його неправоту.</a:t>
            </a:r>
            <a:endParaRPr/>
          </a:p>
        </p:txBody>
      </p:sp>
      <p:sp>
        <p:nvSpPr>
          <p:cNvPr id="607" name="Google Shape;607;p72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608" name="Google Shape;608;p72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58</a:t>
            </a:fld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73"/>
          <p:cNvSpPr txBox="1"/>
          <p:nvPr/>
        </p:nvSpPr>
        <p:spPr>
          <a:xfrm>
            <a:off x="2286000" y="1447800"/>
            <a:ext cx="4572000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4B1E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Проте, якщо вже рішення прийняте, корейська сторона висловлює готовність до негайних дій.</a:t>
            </a:r>
            <a:endParaRPr/>
          </a:p>
        </p:txBody>
      </p:sp>
      <p:pic>
        <p:nvPicPr>
          <p:cNvPr id="614" name="Google Shape;614;p73" descr="distanciy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3352800"/>
            <a:ext cx="4038600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73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616" name="Google Shape;616;p73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59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>
            <a:spLocks noGrp="1"/>
          </p:cNvSpPr>
          <p:nvPr>
            <p:ph type="title"/>
          </p:nvPr>
        </p:nvSpPr>
        <p:spPr>
          <a:xfrm>
            <a:off x="152400" y="1143000"/>
            <a:ext cx="88392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0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4582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❖"/>
            </a:pPr>
            <a:r>
              <a:rPr lang="en-US" sz="2400" b="1" i="0" u="none" strike="noStrike" cap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Відстань між співрозмовниками – це ідіоетнічна ознака: у різних народів вона не однакова. Різні культури розрізняються за нормами, які регулюють допустимий ступінь  особистісного простору.</a:t>
            </a:r>
            <a:br>
              <a:rPr lang="en-US" sz="2400" b="1" i="0" u="none" strike="noStrike" cap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0" u="none" strike="noStrike" cap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Дистанція між співрозмовниками впливає на психічний та етичний комфорт в процесі спілкування. Знання дистанцій дозволяє спрогнозувати реакцію іншої людини у ході комунікативного акту.</a:t>
            </a:r>
            <a:br>
              <a:rPr lang="en-US" sz="2400" b="1" i="0" u="none" strike="noStrike" cap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pic>
        <p:nvPicPr>
          <p:cNvPr id="159" name="Google Shape;159;p20" descr="happy-famil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200" y="4267200"/>
            <a:ext cx="3581400" cy="205740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sp>
        <p:nvSpPr>
          <p:cNvPr id="160" name="Google Shape;160;p20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161" name="Google Shape;161;p20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</a:t>
            </a:fld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74"/>
          <p:cNvSpPr txBox="1">
            <a:spLocks noGrp="1"/>
          </p:cNvSpPr>
          <p:nvPr>
            <p:ph type="title"/>
          </p:nvPr>
        </p:nvSpPr>
        <p:spPr>
          <a:xfrm>
            <a:off x="1792287" y="0"/>
            <a:ext cx="5486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en-US" sz="48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Арабські країни</a:t>
            </a:r>
            <a:endParaRPr/>
          </a:p>
        </p:txBody>
      </p:sp>
      <p:pic>
        <p:nvPicPr>
          <p:cNvPr id="622" name="Google Shape;622;p74" descr="sammit-v-dokhe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500" b="12500"/>
          <a:stretch/>
        </p:blipFill>
        <p:spPr>
          <a:xfrm>
            <a:off x="1905000" y="1295400"/>
            <a:ext cx="5486400" cy="41148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23" name="Google Shape;623;p74"/>
          <p:cNvSpPr txBox="1">
            <a:spLocks noGrp="1"/>
          </p:cNvSpPr>
          <p:nvPr>
            <p:ph type="body" idx="1"/>
          </p:nvPr>
        </p:nvSpPr>
        <p:spPr>
          <a:xfrm>
            <a:off x="1219200" y="5257800"/>
            <a:ext cx="6705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Чітке дотримання канонів мусульманської релігії, візуальний контакт (“контакт поглядів”), щирість, гостинність, емоційність</a:t>
            </a:r>
            <a:endParaRPr/>
          </a:p>
        </p:txBody>
      </p:sp>
      <p:sp>
        <p:nvSpPr>
          <p:cNvPr id="624" name="Google Shape;624;p74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625" name="Google Shape;625;p74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60</a:t>
            </a:fld>
            <a:endParaRPr/>
          </a:p>
        </p:txBody>
      </p:sp>
    </p:spTree>
  </p:cSld>
  <p:clrMapOvr>
    <a:masterClrMapping/>
  </p:clrMapOvr>
  <p:transition>
    <p:fade thruBlk="1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75"/>
          <p:cNvSpPr txBox="1">
            <a:spLocks noGrp="1"/>
          </p:cNvSpPr>
          <p:nvPr>
            <p:ph type="title"/>
          </p:nvPr>
        </p:nvSpPr>
        <p:spPr>
          <a:xfrm>
            <a:off x="762000" y="30480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Канони мусульманської релігії</a:t>
            </a:r>
            <a:endParaRPr/>
          </a:p>
        </p:txBody>
      </p:sp>
      <p:pic>
        <p:nvPicPr>
          <p:cNvPr id="631" name="Google Shape;631;p75" descr="sheikh_mansur_1217178c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943600" y="14478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sp>
        <p:nvSpPr>
          <p:cNvPr id="632" name="Google Shape;632;p75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5181600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Канони мусульманської релігії ускладнюють обмін діловою інформацією. Все ж араби часто укладають контакти з іноземцями. Головне тут – не чинити таких вчинків, що принижують гідність арабів: зловживання алкоголем, непристойний одяг, фамільярність по відношенню до жінок. Араби шанують щирість у переговорах та розраховують на взаємну повагу. Великого значення араби надають “контакту поглядів”.</a:t>
            </a:r>
            <a:endParaRPr/>
          </a:p>
        </p:txBody>
      </p:sp>
      <p:sp>
        <p:nvSpPr>
          <p:cNvPr id="633" name="Google Shape;633;p75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634" name="Google Shape;634;p75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61</a:t>
            </a:fld>
            <a:endParaRPr/>
          </a:p>
        </p:txBody>
      </p:sp>
      <p:pic>
        <p:nvPicPr>
          <p:cNvPr id="635" name="Google Shape;635;p75" descr="28466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3600" y="3886200"/>
            <a:ext cx="3038475" cy="2371725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76"/>
          <p:cNvSpPr txBox="1">
            <a:spLocks noGrp="1"/>
          </p:cNvSpPr>
          <p:nvPr>
            <p:ph type="title"/>
          </p:nvPr>
        </p:nvSpPr>
        <p:spPr>
          <a:xfrm>
            <a:off x="914400" y="1143000"/>
            <a:ext cx="76962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4B1E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Оскільки сім”я має першочергову роль в житті арабів, то треба виявляти щиру цікавість до всіх членів родини Вашого партнера. Дуже добре сприймаються арабами подарунки.</a:t>
            </a:r>
            <a:b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Їсти потрібно правою рукою і брати лише ті страви, які Вам запропонували.</a:t>
            </a:r>
            <a:endParaRPr/>
          </a:p>
        </p:txBody>
      </p:sp>
      <p:pic>
        <p:nvPicPr>
          <p:cNvPr id="641" name="Google Shape;641;p76" descr="young muslim cupl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3886200"/>
            <a:ext cx="3810000" cy="2543175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pic>
        <p:nvPicPr>
          <p:cNvPr id="642" name="Google Shape;642;p76" descr="1205065794_663_30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3810000"/>
            <a:ext cx="2857500" cy="262890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sp>
        <p:nvSpPr>
          <p:cNvPr id="643" name="Google Shape;643;p76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644" name="Google Shape;644;p76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62</a:t>
            </a:fld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7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153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Особливості мусульманських традицій</a:t>
            </a:r>
            <a:endParaRPr/>
          </a:p>
        </p:txBody>
      </p:sp>
      <p:sp>
        <p:nvSpPr>
          <p:cNvPr id="650" name="Google Shape;650;p77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40386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❖"/>
            </a:pPr>
            <a:r>
              <a:rPr lang="en-US" sz="2000" b="1" i="0" u="none" strike="noStrike" cap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Велике значення для представників арабського світу мають мусульманські традиції. Потрібно пам”ятати, що різні частини арабського світу мають свої особливості етикету та поведінки.</a:t>
            </a:r>
            <a:endParaRPr/>
          </a:p>
        </p:txBody>
      </p:sp>
      <p:pic>
        <p:nvPicPr>
          <p:cNvPr id="651" name="Google Shape;651;p77" descr="braslet.jpg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3505200"/>
            <a:ext cx="2533650" cy="2762250"/>
          </a:xfrm>
          <a:prstGeom prst="rect">
            <a:avLst/>
          </a:prstGeom>
          <a:noFill/>
          <a:ln>
            <a:noFill/>
          </a:ln>
          <a:effectLst>
            <a:reflection stA="30000" endPos="30000" dist="5000" dir="5400000" sy="-100000" algn="bl" rotWithShape="0"/>
          </a:effectLst>
        </p:spPr>
      </p:pic>
      <p:sp>
        <p:nvSpPr>
          <p:cNvPr id="652" name="Google Shape;652;p77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653" name="Google Shape;653;p77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63</a:t>
            </a:fld>
            <a:endParaRPr/>
          </a:p>
        </p:txBody>
      </p:sp>
      <p:pic>
        <p:nvPicPr>
          <p:cNvPr id="654" name="Google Shape;654;p77" descr="hammadi-awar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7000" y="3657600"/>
            <a:ext cx="3276600" cy="2514600"/>
          </a:xfrm>
          <a:prstGeom prst="rect">
            <a:avLst/>
          </a:prstGeom>
          <a:noFill/>
          <a:ln>
            <a:noFill/>
          </a:ln>
          <a:effectLst>
            <a:reflection stA="30000" endPos="30000" dist="5000" dir="5400000" sy="-100000" algn="bl" rotWithShape="0"/>
          </a:effectLst>
        </p:spPr>
      </p:pic>
      <p:pic>
        <p:nvPicPr>
          <p:cNvPr id="655" name="Google Shape;655;p77" descr="495510_20120130113454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0" y="1295400"/>
            <a:ext cx="3657600" cy="2743200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36195" dist="12700" dir="11400000" algn="tl" rotWithShape="0">
              <a:srgbClr val="000000">
                <a:alpha val="32941"/>
              </a:srgbClr>
            </a:outerShdw>
          </a:effectLst>
        </p:spPr>
      </p:pic>
      <p:pic>
        <p:nvPicPr>
          <p:cNvPr id="656" name="Google Shape;656;p77" descr="52293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19800" y="4343400"/>
            <a:ext cx="2819400" cy="1752600"/>
          </a:xfrm>
          <a:prstGeom prst="rect">
            <a:avLst/>
          </a:prstGeom>
          <a:noFill/>
          <a:ln>
            <a:noFill/>
          </a:ln>
          <a:effectLst>
            <a:reflection stA="30000" endPos="30000" dist="5000" dir="5400000" sy="-100000" algn="bl" rotWithShape="0"/>
          </a:effec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78"/>
          <p:cNvSpPr txBox="1">
            <a:spLocks noGrp="1"/>
          </p:cNvSpPr>
          <p:nvPr>
            <p:ph type="title"/>
          </p:nvPr>
        </p:nvSpPr>
        <p:spPr>
          <a:xfrm>
            <a:off x="914400" y="1295400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4B1E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Зустрічаючись з арабами, Ви повинні говорити не лише багато, але й голосно, емоційно та переконливо.</a:t>
            </a:r>
            <a:endParaRPr/>
          </a:p>
        </p:txBody>
      </p:sp>
      <p:pic>
        <p:nvPicPr>
          <p:cNvPr id="662" name="Google Shape;662;p78" descr="foto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2895600"/>
            <a:ext cx="6248400" cy="3429000"/>
          </a:xfrm>
          <a:prstGeom prst="rect">
            <a:avLst/>
          </a:prstGeom>
          <a:noFill/>
          <a:ln w="190500" cap="sq" cmpd="sng">
            <a:solidFill>
              <a:srgbClr val="C8C6B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bl" rotWithShape="0">
              <a:srgbClr val="000000">
                <a:alpha val="42745"/>
              </a:srgbClr>
            </a:outerShdw>
          </a:effectLst>
        </p:spPr>
      </p:pic>
      <p:sp>
        <p:nvSpPr>
          <p:cNvPr id="663" name="Google Shape;663;p78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664" name="Google Shape;664;p78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64</a:t>
            </a:fld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79"/>
          <p:cNvSpPr txBox="1">
            <a:spLocks noGrp="1"/>
          </p:cNvSpPr>
          <p:nvPr>
            <p:ph type="title"/>
          </p:nvPr>
        </p:nvSpPr>
        <p:spPr>
          <a:xfrm>
            <a:off x="1792287" y="-304800"/>
            <a:ext cx="54864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lang="en-US" sz="5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Україна</a:t>
            </a:r>
            <a:endParaRPr/>
          </a:p>
        </p:txBody>
      </p:sp>
      <p:pic>
        <p:nvPicPr>
          <p:cNvPr id="670" name="Google Shape;670;p79" descr="v-dnepropetrovske-razvernut-samyy-bolshoy-flag-ukrainy_500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6000" r="5999"/>
          <a:stretch/>
        </p:blipFill>
        <p:spPr>
          <a:xfrm>
            <a:off x="1981200" y="1371600"/>
            <a:ext cx="5486400" cy="41148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71" name="Google Shape;671;p79"/>
          <p:cNvSpPr txBox="1">
            <a:spLocks noGrp="1"/>
          </p:cNvSpPr>
          <p:nvPr>
            <p:ph type="body" idx="1"/>
          </p:nvPr>
        </p:nvSpPr>
        <p:spPr>
          <a:xfrm>
            <a:off x="1219200" y="5638800"/>
            <a:ext cx="6705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Переплетіння національних рис із світовими канонами ділової комунікативної поведінки</a:t>
            </a:r>
            <a:endParaRPr/>
          </a:p>
        </p:txBody>
      </p:sp>
      <p:sp>
        <p:nvSpPr>
          <p:cNvPr id="672" name="Google Shape;672;p79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673" name="Google Shape;673;p79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65</a:t>
            </a:fld>
            <a:endParaRPr/>
          </a:p>
        </p:txBody>
      </p:sp>
    </p:spTree>
  </p:cSld>
  <p:clrMapOvr>
    <a:masterClrMapping/>
  </p:clrMapOvr>
  <p:transition>
    <p:fade thruBlk="1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" name="Google Shape;678;p80" descr="shutterstock_3978907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143000"/>
            <a:ext cx="8686800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80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680" name="Google Shape;680;p80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66</a:t>
            </a:fld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5" name="Google Shape;685;p81" descr="o-00154272-n-0036239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219200"/>
            <a:ext cx="883920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81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687" name="Google Shape;687;p81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67</a:t>
            </a:fld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82"/>
          <p:cNvSpPr txBox="1">
            <a:spLocks noGrp="1"/>
          </p:cNvSpPr>
          <p:nvPr>
            <p:ph type="title"/>
          </p:nvPr>
        </p:nvSpPr>
        <p:spPr>
          <a:xfrm>
            <a:off x="457200" y="319087"/>
            <a:ext cx="81534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Українські бізнесмени</a:t>
            </a:r>
            <a:endParaRPr/>
          </a:p>
        </p:txBody>
      </p:sp>
      <p:sp>
        <p:nvSpPr>
          <p:cNvPr id="693" name="Google Shape;693;p82"/>
          <p:cNvSpPr txBox="1"/>
          <p:nvPr/>
        </p:nvSpPr>
        <p:spPr>
          <a:xfrm>
            <a:off x="228600" y="1295400"/>
            <a:ext cx="868680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4B1E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багатьох вітчизняних бізнесменів-початківців зривається безліч вигідних угод, особливо з інофірмами, через те, що вони не знають правил ділового етикету. </a:t>
            </a:r>
            <a:b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результаті «нові українці»,  стають предметом критики з боку багатьох іноземних партнерів.</a:t>
            </a:r>
            <a:b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 переконує досвід налагодження підприємцями зовнішньоекономічних зв'язків, наші бізнесмени також досить своєрідно розуміють цінності цивілізованого ринку, що ґрунтуються на таких моральних категоріях, як шляхетність, надійність, порядність, солідарність. </a:t>
            </a:r>
            <a:b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694" name="Google Shape;694;p82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695" name="Google Shape;695;p82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68</a:t>
            </a:fld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83"/>
          <p:cNvSpPr txBox="1"/>
          <p:nvPr/>
        </p:nvSpPr>
        <p:spPr>
          <a:xfrm>
            <a:off x="304800" y="1143000"/>
            <a:ext cx="8686800" cy="224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4B1E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Численні фірми мають у багатьох країнах такий принцип: «Прибуток — вище за все, але честь вища від прибутку». А в багатьох нових українських бізнесменів інші принципи: «Прибуток будь-якою ціною», «У комерції все дозволено», «Гроші не пахнуть».</a:t>
            </a:r>
            <a:r>
              <a:rPr lang="en-US" sz="2000" b="1" i="1" u="none">
                <a:solidFill>
                  <a:srgbClr val="194B1E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1" i="1" u="none">
                <a:solidFill>
                  <a:srgbClr val="194B1E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pic>
        <p:nvPicPr>
          <p:cNvPr id="701" name="Google Shape;701;p83" descr="comm_korr_mat_po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3429000"/>
            <a:ext cx="4019550" cy="28194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702" name="Google Shape;702;p83" descr="62e28953e4_11485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6800" y="3429000"/>
            <a:ext cx="3886200" cy="2785872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703" name="Google Shape;703;p83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704" name="Google Shape;704;p83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69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>
            <a:spLocks noGrp="1"/>
          </p:cNvSpPr>
          <p:nvPr>
            <p:ph type="title"/>
          </p:nvPr>
        </p:nvSpPr>
        <p:spPr>
          <a:xfrm>
            <a:off x="457200" y="319087"/>
            <a:ext cx="81534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Відстань між співрозмовниками</a:t>
            </a:r>
            <a:endParaRPr/>
          </a:p>
        </p:txBody>
      </p:sp>
      <p:pic>
        <p:nvPicPr>
          <p:cNvPr id="167" name="Google Shape;167;p21" descr="dia-de-treinament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2057400"/>
            <a:ext cx="5867400" cy="358140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sp>
        <p:nvSpPr>
          <p:cNvPr id="168" name="Google Shape;168;p21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169" name="Google Shape;169;p21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7</a:t>
            </a:fld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" name="Google Shape;709;p84" descr="O7K--65AB-2_thumb[2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1219200"/>
            <a:ext cx="4038600" cy="350520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pic>
        <p:nvPicPr>
          <p:cNvPr id="710" name="Google Shape;710;p84" descr="1125i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1219200"/>
            <a:ext cx="3810000" cy="350520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sp>
        <p:nvSpPr>
          <p:cNvPr id="711" name="Google Shape;711;p84"/>
          <p:cNvSpPr txBox="1"/>
          <p:nvPr/>
        </p:nvSpPr>
        <p:spPr>
          <a:xfrm>
            <a:off x="381000" y="4800600"/>
            <a:ext cx="8458200" cy="163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4B1E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Комплекс «неповноцінності», покірність, острах ризикувати по-великому. Психологія не переможця, а того, хто завжди зазнає поразки до початку гри. Відсутність іміджу ділової людини, підприємця, що виражається в стилі мислення, манері одягатися, поводитися. Прагнення до обмеження конкуренції, монополізму, опорі на «блат».</a:t>
            </a:r>
            <a:endParaRPr/>
          </a:p>
        </p:txBody>
      </p:sp>
      <p:sp>
        <p:nvSpPr>
          <p:cNvPr id="712" name="Google Shape;712;p84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713" name="Google Shape;713;p84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70</a:t>
            </a:fld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85"/>
          <p:cNvSpPr txBox="1">
            <a:spLocks noGrp="1"/>
          </p:cNvSpPr>
          <p:nvPr>
            <p:ph type="title"/>
          </p:nvPr>
        </p:nvSpPr>
        <p:spPr>
          <a:xfrm>
            <a:off x="457200" y="319087"/>
            <a:ext cx="81534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Етика бізнесменів України</a:t>
            </a:r>
            <a:endParaRPr/>
          </a:p>
        </p:txBody>
      </p:sp>
      <p:sp>
        <p:nvSpPr>
          <p:cNvPr id="719" name="Google Shape;719;p85"/>
          <p:cNvSpPr txBox="1"/>
          <p:nvPr/>
        </p:nvSpPr>
        <p:spPr>
          <a:xfrm>
            <a:off x="685800" y="1143000"/>
            <a:ext cx="8077200" cy="224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4B1E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Крім того, в український бізнес наприкінці 90-х років ХХ ст. прийшли громадяни закордонних держав, діяльність яких заснована на канонах західної етики. Контакти з ними формують досить своєрідне переплетення національних українських рис із загальносвітовими, що подекуди все-таки полегшує залучення українського бізнесу в систему світових етичних норм ділової поведінки.</a:t>
            </a:r>
            <a:endParaRPr/>
          </a:p>
        </p:txBody>
      </p:sp>
      <p:pic>
        <p:nvPicPr>
          <p:cNvPr id="720" name="Google Shape;720;p85" descr="capture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3505200"/>
            <a:ext cx="4876800" cy="2743200"/>
          </a:xfrm>
          <a:prstGeom prst="rect">
            <a:avLst/>
          </a:prstGeom>
          <a:noFill/>
          <a:ln>
            <a:noFill/>
          </a:ln>
          <a:effectLst>
            <a:reflection stA="30000" endPos="30000" dist="5000" dir="5400000" sy="-100000" algn="bl" rotWithShape="0"/>
          </a:effectLst>
        </p:spPr>
      </p:pic>
      <p:sp>
        <p:nvSpPr>
          <p:cNvPr id="721" name="Google Shape;721;p85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722" name="Google Shape;722;p85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71</a:t>
            </a:fld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86"/>
          <p:cNvSpPr txBox="1">
            <a:spLocks noGrp="1"/>
          </p:cNvSpPr>
          <p:nvPr>
            <p:ph type="title"/>
          </p:nvPr>
        </p:nvSpPr>
        <p:spPr>
          <a:xfrm>
            <a:off x="457200" y="319087"/>
            <a:ext cx="81534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Етика бізнесменів України</a:t>
            </a:r>
            <a:endParaRPr/>
          </a:p>
        </p:txBody>
      </p:sp>
      <p:sp>
        <p:nvSpPr>
          <p:cNvPr id="728" name="Google Shape;728;p86"/>
          <p:cNvSpPr txBox="1"/>
          <p:nvPr/>
        </p:nvSpPr>
        <p:spPr>
          <a:xfrm>
            <a:off x="685800" y="1219200"/>
            <a:ext cx="8077200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4B1E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Відповідно етика нового класу бізнесменів в Україні - явище складне й суперечливе. На нього впливають різні сили, різні етичні традиції й системи цінностей, бо в українському бізнесі зайнята велика кількість людей різних національностей, різних етичних поглядів, із різною економічною базою.</a:t>
            </a:r>
            <a:endParaRPr/>
          </a:p>
        </p:txBody>
      </p:sp>
      <p:pic>
        <p:nvPicPr>
          <p:cNvPr id="729" name="Google Shape;729;p86" descr="etike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581400"/>
            <a:ext cx="4038600" cy="276225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pic>
        <p:nvPicPr>
          <p:cNvPr id="730" name="Google Shape;730;p86" descr="home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9600" y="3581400"/>
            <a:ext cx="4572000" cy="274320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sp>
        <p:nvSpPr>
          <p:cNvPr id="731" name="Google Shape;731;p86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732" name="Google Shape;732;p86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72</a:t>
            </a:fld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" name="Google Shape;737;p87" descr="partneria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1143000"/>
            <a:ext cx="7696200" cy="5105400"/>
          </a:xfrm>
          <a:prstGeom prst="rect">
            <a:avLst/>
          </a:prstGeom>
          <a:noFill/>
          <a:ln>
            <a:noFill/>
          </a:ln>
          <a:effectLst>
            <a:outerShdw blurRad="63500">
              <a:srgbClr val="000000">
                <a:alpha val="69803"/>
              </a:srgbClr>
            </a:outerShdw>
          </a:effectLst>
        </p:spPr>
      </p:pic>
      <p:sp>
        <p:nvSpPr>
          <p:cNvPr id="738" name="Google Shape;738;p87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739" name="Google Shape;739;p87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73</a:t>
            </a:fld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88"/>
          <p:cNvSpPr txBox="1">
            <a:spLocks noGrp="1"/>
          </p:cNvSpPr>
          <p:nvPr>
            <p:ph type="title"/>
          </p:nvPr>
        </p:nvSpPr>
        <p:spPr>
          <a:xfrm>
            <a:off x="457200" y="319087"/>
            <a:ext cx="81534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Використана література:</a:t>
            </a:r>
            <a:endParaRPr/>
          </a:p>
        </p:txBody>
      </p:sp>
      <p:sp>
        <p:nvSpPr>
          <p:cNvPr id="745" name="Google Shape;745;p88"/>
          <p:cNvSpPr txBox="1"/>
          <p:nvPr/>
        </p:nvSpPr>
        <p:spPr>
          <a:xfrm>
            <a:off x="762000" y="1371600"/>
            <a:ext cx="4343400" cy="409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4B1E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1.Ботвина Н. Міжнародні культурні традиції: Мова та етика ділового спілкування. – К.. , 2000.</a:t>
            </a:r>
            <a:br>
              <a:rPr lang="en-US" sz="20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2.Бродська О. Ділова етика в українському бізнес-суспільстві. – “Персонал”, №5, 2006.</a:t>
            </a:r>
            <a:br>
              <a:rPr lang="en-US" sz="20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Кубрак О.В. Етика ділового та повсякденного спілкування. – Суми: ВТВ:”Університетська книга”, 2002.</a:t>
            </a:r>
            <a:br>
              <a:rPr lang="en-US" sz="20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</a:t>
            </a:r>
            <a:r>
              <a:rPr lang="en-US" sz="2000" b="1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 http://www.etiquette.ru/</a:t>
            </a:r>
            <a:r>
              <a:rPr lang="en-US" sz="20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</a:t>
            </a:r>
            <a:r>
              <a:rPr lang="en-US" sz="2000" b="1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 http://www.info-library.com.ua/books-text-9047.html</a:t>
            </a:r>
            <a:endParaRPr/>
          </a:p>
        </p:txBody>
      </p:sp>
      <p:pic>
        <p:nvPicPr>
          <p:cNvPr id="746" name="Google Shape;746;p88" descr="2-ruchka-parker-luchshij-delovoj-podarok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57800" y="1600200"/>
            <a:ext cx="3667125" cy="36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p88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748" name="Google Shape;748;p88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74</a:t>
            </a:fld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89"/>
          <p:cNvSpPr txBox="1"/>
          <p:nvPr/>
        </p:nvSpPr>
        <p:spPr>
          <a:xfrm>
            <a:off x="2286000" y="2833687"/>
            <a:ext cx="45720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pic>
        <p:nvPicPr>
          <p:cNvPr id="754" name="Google Shape;754;p89" descr="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371600"/>
            <a:ext cx="8305800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Google Shape;755;p89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77724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Дайте</a:t>
            </a:r>
            <a:r>
              <a:rPr lang="en-US" sz="3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відповіді на запитання:</a:t>
            </a:r>
            <a:endParaRPr/>
          </a:p>
        </p:txBody>
      </p:sp>
      <p:sp>
        <p:nvSpPr>
          <p:cNvPr id="756" name="Google Shape;756;p89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757" name="Google Shape;757;p89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75</a:t>
            </a:fld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90"/>
          <p:cNvSpPr txBox="1">
            <a:spLocks noGrp="1"/>
          </p:cNvSpPr>
          <p:nvPr>
            <p:ph type="title"/>
          </p:nvPr>
        </p:nvSpPr>
        <p:spPr>
          <a:xfrm>
            <a:off x="990600" y="1371600"/>
            <a:ext cx="74676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4B1E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Що таке національний стиль спілкування?</a:t>
            </a:r>
            <a:br>
              <a:rPr lang="en-US" sz="2400" b="1" i="1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1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Наскільки важливе знання національної специфіки партнера?</a:t>
            </a:r>
            <a:br>
              <a:rPr lang="en-US" sz="2400" b="1" i="1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1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Які національні особливості ділового етикету в різних країнах світу Ви можете назвати?</a:t>
            </a:r>
            <a:br>
              <a:rPr lang="en-US" sz="2400" b="1" i="1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1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Охарактеризуйте основні засади міжнародного бізнес-етикету?</a:t>
            </a:r>
            <a:br>
              <a:rPr lang="en-US" sz="2400" b="1" i="1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1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 Які невербальні засоби ділової комунікації у різних країнах світу Ви знаєте?</a:t>
            </a:r>
            <a:br>
              <a:rPr lang="en-US" sz="2400" b="1" i="1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1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 Які проксемічні особливості невербального спілкування Ви можете назвати?</a:t>
            </a:r>
            <a:r>
              <a:rPr lang="en-US" sz="2400" b="1" i="1" u="sng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b="1" i="1" u="sng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1" u="sng">
                <a:solidFill>
                  <a:srgbClr val="0015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b="1" i="1" u="sng">
                <a:solidFill>
                  <a:srgbClr val="0015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763" name="Google Shape;763;p90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764" name="Google Shape;764;p90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76</a:t>
            </a:fld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91"/>
          <p:cNvSpPr txBox="1">
            <a:spLocks noGrp="1"/>
          </p:cNvSpPr>
          <p:nvPr>
            <p:ph type="title"/>
          </p:nvPr>
        </p:nvSpPr>
        <p:spPr>
          <a:xfrm>
            <a:off x="762000" y="1219200"/>
            <a:ext cx="79248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4B1E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У яких країнах допускається неформальне ведення переговорів?</a:t>
            </a:r>
            <a:br>
              <a:rPr lang="en-US" sz="2400" b="1" i="1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1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З бізнесменами якої країни переговори ведуться монотонно, а рішення приймаються повільно?</a:t>
            </a:r>
            <a:br>
              <a:rPr lang="en-US" sz="2400" b="1" i="1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1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9. У яких країнах прийнято вручати сувеніри діловим партнерам, а у яких  - не прийнято?</a:t>
            </a:r>
            <a:br>
              <a:rPr lang="en-US" sz="2400" b="1" i="1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1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 У якій країні замість сувеніру краще подарувати квіти, а у якій країні не прийнято дарувати квіти і чому?</a:t>
            </a:r>
            <a:br>
              <a:rPr lang="en-US" sz="2400" b="1" i="1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1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 У яких країнах не прийнято запитувати про особисте життя своїх ділових партнерів?</a:t>
            </a:r>
            <a:br>
              <a:rPr lang="en-US" sz="2400" b="1" i="1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1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12. Як Ви оцінюєте сучасний діловий світ України?</a:t>
            </a:r>
            <a:endParaRPr/>
          </a:p>
        </p:txBody>
      </p:sp>
      <p:sp>
        <p:nvSpPr>
          <p:cNvPr id="770" name="Google Shape;770;p91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771" name="Google Shape;771;p91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77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175" name="Google Shape;175;p22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8</a:t>
            </a:fld>
            <a:endParaRPr/>
          </a:p>
        </p:txBody>
      </p:sp>
      <p:pic>
        <p:nvPicPr>
          <p:cNvPr id="176" name="Google Shape;176;p22" descr="pm_0242915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1219200"/>
            <a:ext cx="6934200" cy="495300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>
            <a:spLocks noGrp="1"/>
          </p:cNvSpPr>
          <p:nvPr>
            <p:ph type="title"/>
          </p:nvPr>
        </p:nvSpPr>
        <p:spPr>
          <a:xfrm>
            <a:off x="457200" y="319087"/>
            <a:ext cx="81534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Зони спілкування</a:t>
            </a:r>
            <a:endParaRPr/>
          </a:p>
        </p:txBody>
      </p:sp>
      <p:sp>
        <p:nvSpPr>
          <p:cNvPr id="182" name="Google Shape;182;p23"/>
          <p:cNvSpPr txBox="1"/>
          <p:nvPr/>
        </p:nvSpPr>
        <p:spPr>
          <a:xfrm>
            <a:off x="152400" y="1752600"/>
            <a:ext cx="8839200" cy="304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2F21"/>
              </a:buClr>
              <a:buSzPts val="2400"/>
              <a:buFont typeface="Times New Roman"/>
              <a:buNone/>
            </a:pPr>
            <a:r>
              <a:rPr lang="en-US" sz="2400" b="1" i="0" u="sng">
                <a:solidFill>
                  <a:srgbClr val="AF2F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інтимна зона </a:t>
            </a:r>
            <a:r>
              <a:rPr lang="en-US" sz="2400" b="1" i="0" u="none">
                <a:solidFill>
                  <a:srgbClr val="194B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(до 50 см), в яку допускаються лише близькі, добре знайомі люди. Для цієї зони характерні конфіденційність, тихий голос в спілкуванні, тактильний контакт. Вторгнення в інтимну зону викликає певні фізіологічні зміни в організмі: прискорене биття серця, підвищенння адреналіну, приплив крові до голови. Порушення «кордонів» інтимної зони завжди сприймається співрозмовником як замах на його недоторканність;</a:t>
            </a:r>
            <a:endParaRPr/>
          </a:p>
        </p:txBody>
      </p:sp>
      <p:sp>
        <p:nvSpPr>
          <p:cNvPr id="183" name="Google Shape;183;p23"/>
          <p:cNvSpPr txBox="1"/>
          <p:nvPr/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01.10.2012</a:t>
            </a:r>
            <a:endParaRPr/>
          </a:p>
        </p:txBody>
      </p:sp>
      <p:sp>
        <p:nvSpPr>
          <p:cNvPr id="184" name="Google Shape;184;p23"/>
          <p:cNvSpPr txBox="1"/>
          <p:nvPr/>
        </p:nvSpPr>
        <p:spPr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sample">
  <a:themeElements>
    <a:clrScheme name="sample 3">
      <a:dk1>
        <a:srgbClr val="002A00"/>
      </a:dk1>
      <a:lt1>
        <a:srgbClr val="FFFFFF"/>
      </a:lt1>
      <a:dk2>
        <a:srgbClr val="FFFFE7"/>
      </a:dk2>
      <a:lt2>
        <a:srgbClr val="B2B2B2"/>
      </a:lt2>
      <a:accent1>
        <a:srgbClr val="6D77BF"/>
      </a:accent1>
      <a:accent2>
        <a:srgbClr val="669900"/>
      </a:accent2>
      <a:accent3>
        <a:srgbClr val="FFFFFF"/>
      </a:accent3>
      <a:accent4>
        <a:srgbClr val="002200"/>
      </a:accent4>
      <a:accent5>
        <a:srgbClr val="BABDDC"/>
      </a:accent5>
      <a:accent6>
        <a:srgbClr val="5C8A00"/>
      </a:accent6>
      <a:hlink>
        <a:srgbClr val="A76E23"/>
      </a:hlink>
      <a:folHlink>
        <a:srgbClr val="14523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mple">
  <a:themeElements>
    <a:clrScheme name="sample 3">
      <a:dk1>
        <a:srgbClr val="002A00"/>
      </a:dk1>
      <a:lt1>
        <a:srgbClr val="FFFFFF"/>
      </a:lt1>
      <a:dk2>
        <a:srgbClr val="FFFFE7"/>
      </a:dk2>
      <a:lt2>
        <a:srgbClr val="B2B2B2"/>
      </a:lt2>
      <a:accent1>
        <a:srgbClr val="6D77BF"/>
      </a:accent1>
      <a:accent2>
        <a:srgbClr val="669900"/>
      </a:accent2>
      <a:accent3>
        <a:srgbClr val="FFFFFF"/>
      </a:accent3>
      <a:accent4>
        <a:srgbClr val="002200"/>
      </a:accent4>
      <a:accent5>
        <a:srgbClr val="BABDDC"/>
      </a:accent5>
      <a:accent6>
        <a:srgbClr val="5C8A00"/>
      </a:accent6>
      <a:hlink>
        <a:srgbClr val="A76E23"/>
      </a:hlink>
      <a:folHlink>
        <a:srgbClr val="14523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2190</Words>
  <Application>Microsoft Office PowerPoint</Application>
  <PresentationFormat>Экран (4:3)</PresentationFormat>
  <Paragraphs>283</Paragraphs>
  <Slides>77</Slides>
  <Notes>77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77</vt:i4>
      </vt:variant>
    </vt:vector>
  </HeadingPairs>
  <TitlesOfParts>
    <vt:vector size="83" baseType="lpstr">
      <vt:lpstr>Arial</vt:lpstr>
      <vt:lpstr>Noto Sans Symbols</vt:lpstr>
      <vt:lpstr>Times New Roman</vt:lpstr>
      <vt:lpstr>Verdana</vt:lpstr>
      <vt:lpstr>1_sample</vt:lpstr>
      <vt:lpstr>sample</vt:lpstr>
      <vt:lpstr>Міжнародний бізнес-етикет: Національні особливості ділової комунікації</vt:lpstr>
      <vt:lpstr>Презентация PowerPoint</vt:lpstr>
      <vt:lpstr>У кожного народу є свій національний характер, свої власні культурні традиції, що позначаються на комунікативній культурі  людини тієї чи іншої національності. Національні особливості спілкування не можна не враховувати і в діловому спілкуванні. Сучасним діловим людям дуже добре відомо, наскільки важливо у діловому спілкуванні дотримуватись соціальних норм поведінки, які відповідають діловому етикету тієї країни, в якій ведеться бізнес. Потрібно знати основні орієнтири (найбільш типові особливості вербальної та невербальної поведінки) національного стилю спілкування, щоб уникнути конфліктних ситуацій.</vt:lpstr>
      <vt:lpstr>Невербальна комунікація</vt:lpstr>
      <vt:lpstr>Проксемічні особливості невербального  спілкування  </vt:lpstr>
      <vt:lpstr>Презентация PowerPoint</vt:lpstr>
      <vt:lpstr>Відстань між співрозмовниками</vt:lpstr>
      <vt:lpstr>Презентация PowerPoint</vt:lpstr>
      <vt:lpstr>Зони спілкування</vt:lpstr>
      <vt:lpstr>Зони спілкування</vt:lpstr>
      <vt:lpstr>Простір комфортного спілкування</vt:lpstr>
      <vt:lpstr>Німеччина</vt:lpstr>
      <vt:lpstr>Чітке дотримання усіх домовленостей</vt:lpstr>
      <vt:lpstr>Проведення комерційних переговорів</vt:lpstr>
      <vt:lpstr>Презентация PowerPoint</vt:lpstr>
      <vt:lpstr>Англія</vt:lpstr>
      <vt:lpstr>Ділові люди Англіі</vt:lpstr>
      <vt:lpstr>Що є традиційним для англійських бізнесменів?</vt:lpstr>
      <vt:lpstr>Позиція англійських бізнесменів на переговорах</vt:lpstr>
      <vt:lpstr>Англійські бізнесмени – добрі психологи</vt:lpstr>
      <vt:lpstr>Презентация PowerPoint</vt:lpstr>
      <vt:lpstr>США</vt:lpstr>
      <vt:lpstr>Характерні ознаки американського ділового етикету</vt:lpstr>
      <vt:lpstr>Презентация PowerPoint</vt:lpstr>
      <vt:lpstr>Професіоналізм та впевненість американських бізнесменів</vt:lpstr>
      <vt:lpstr>У цілому світі відомо, що німці акуратні й надміру педантичні. Якщо ви не впевнені і вагаєтеся, чи зможете дотримати й виконати всі умови і терміни домовленостей із німецькими колегами, краще заздалегідь відмовтеся від своїх пропозицій.   Потрібно брати до уваги схильність німецьких бізнесменів і підприємців до титулів. Для цього потрібно ще до початку переговорів з´ясувати всі титули ділових партнерів.  </vt:lpstr>
      <vt:lpstr>Ділові переговори</vt:lpstr>
      <vt:lpstr>Особливості американської нації</vt:lpstr>
      <vt:lpstr>Франція</vt:lpstr>
      <vt:lpstr>Аналітичність та аргументованість французів</vt:lpstr>
      <vt:lpstr>Презентация PowerPoint</vt:lpstr>
      <vt:lpstr>Риторика французів та манера викладу думок</vt:lpstr>
      <vt:lpstr>Італія</vt:lpstr>
      <vt:lpstr>Перше знайомство з італійськми бізнесменами</vt:lpstr>
      <vt:lpstr>Національна гордість італійців</vt:lpstr>
      <vt:lpstr>Іспанія</vt:lpstr>
      <vt:lpstr>Характерні ознаки іспанського бізнес-етикету</vt:lpstr>
      <vt:lpstr>Протекціонізм іспанців</vt:lpstr>
      <vt:lpstr>Швейцарія</vt:lpstr>
      <vt:lpstr>Точність у всьому</vt:lpstr>
      <vt:lpstr>Японія</vt:lpstr>
      <vt:lpstr>Відмінність етикету японських і західноєвропейських бізнесменів </vt:lpstr>
      <vt:lpstr>Офіційне спілкування японців</vt:lpstr>
      <vt:lpstr>Презентация PowerPoint</vt:lpstr>
      <vt:lpstr>Презентация PowerPoint</vt:lpstr>
      <vt:lpstr>Дух гармонії – основна чеснота японців</vt:lpstr>
      <vt:lpstr>Презентация PowerPoint</vt:lpstr>
      <vt:lpstr>Презентация PowerPoint</vt:lpstr>
      <vt:lpstr>КИТАЙ</vt:lpstr>
      <vt:lpstr>Дух колективізму та дружби китайців</vt:lpstr>
      <vt:lpstr>Презентация PowerPoint</vt:lpstr>
      <vt:lpstr>Офіційні прийоми в Китаї</vt:lpstr>
      <vt:lpstr>Презентация PowerPoint</vt:lpstr>
      <vt:lpstr>Презентация PowerPoint</vt:lpstr>
      <vt:lpstr>Південна Корея</vt:lpstr>
      <vt:lpstr>Етикет Південної Кореї</vt:lpstr>
      <vt:lpstr>Національні риси корейців</vt:lpstr>
      <vt:lpstr>Презентация PowerPoint</vt:lpstr>
      <vt:lpstr>Презентация PowerPoint</vt:lpstr>
      <vt:lpstr>Арабські країни</vt:lpstr>
      <vt:lpstr>Канони мусульманської релігії</vt:lpstr>
      <vt:lpstr>Оскільки сім”я має першочергову роль в житті арабів, то треба виявляти щиру цікавість до всіх членів родини Вашого партнера. Дуже добре сприймаються арабами подарунки. Їсти потрібно правою рукою і брати лише ті страви, які Вам запропонували.</vt:lpstr>
      <vt:lpstr>Особливості мусульманських традицій</vt:lpstr>
      <vt:lpstr>Зустрічаючись з арабами, Ви повинні говорити не лише багато, але й голосно, емоційно та переконливо.</vt:lpstr>
      <vt:lpstr>Україна</vt:lpstr>
      <vt:lpstr>Презентация PowerPoint</vt:lpstr>
      <vt:lpstr>Презентация PowerPoint</vt:lpstr>
      <vt:lpstr>Українські бізнесмени</vt:lpstr>
      <vt:lpstr>Презентация PowerPoint</vt:lpstr>
      <vt:lpstr>Презентация PowerPoint</vt:lpstr>
      <vt:lpstr>Етика бізнесменів України</vt:lpstr>
      <vt:lpstr>Етика бізнесменів України</vt:lpstr>
      <vt:lpstr>Презентация PowerPoint</vt:lpstr>
      <vt:lpstr>Використана література:</vt:lpstr>
      <vt:lpstr>Дайте відповіді на запитання:</vt:lpstr>
      <vt:lpstr>1. Що таке національний стиль спілкування? 2. Наскільки важливе знання національної специфіки партнера? 3. Які національні особливості ділового етикету в різних країнах світу Ви можете назвати? 4. Охарактеризуйте основні засади міжнародного бізнес-етикету? 5.  Які невербальні засоби ділової комунікації у різних країнах світу Ви знаєте? 6.  Які проксемічні особливості невербального спілкування Ви можете назвати?  </vt:lpstr>
      <vt:lpstr>7. У яких країнах допускається неформальне ведення переговорів? 8. З бізнесменами якої країни переговори ведуться монотонно, а рішення приймаються повільно? 9. У яких країнах прийнято вручати сувеніри діловим партнерам, а у яких  - не прийнято? 10. У якій країні замість сувеніру краще подарувати квіти, а у якій країні не прийнято дарувати квіти і чому? 11. У яких країнах не прийнято запитувати про особисте життя своїх ділових партнерів? 12. Як Ви оцінюєте сучасний діловий світ України?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Міжнародний бізнес-етикет: Національні особливості ділової комунікації</dc:title>
  <cp:lastModifiedBy>User</cp:lastModifiedBy>
  <cp:revision>1</cp:revision>
  <dcterms:modified xsi:type="dcterms:W3CDTF">2022-09-16T21:55:42Z</dcterms:modified>
</cp:coreProperties>
</file>