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74" r:id="rId5"/>
    <p:sldId id="260" r:id="rId6"/>
    <p:sldId id="261" r:id="rId7"/>
    <p:sldId id="284" r:id="rId8"/>
    <p:sldId id="285" r:id="rId9"/>
    <p:sldId id="286" r:id="rId10"/>
    <p:sldId id="262" r:id="rId11"/>
    <p:sldId id="264" r:id="rId12"/>
    <p:sldId id="265" r:id="rId13"/>
    <p:sldId id="268" r:id="rId14"/>
    <p:sldId id="267" r:id="rId15"/>
    <p:sldId id="269" r:id="rId16"/>
    <p:sldId id="283" r:id="rId17"/>
    <p:sldId id="270" r:id="rId18"/>
    <p:sldId id="279" r:id="rId19"/>
    <p:sldId id="271" r:id="rId20"/>
    <p:sldId id="278" r:id="rId21"/>
    <p:sldId id="276" r:id="rId22"/>
    <p:sldId id="282" r:id="rId23"/>
    <p:sldId id="280" r:id="rId24"/>
    <p:sldId id="281" r:id="rId25"/>
    <p:sldId id="259" r:id="rId2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44" autoAdjust="0"/>
    <p:restoredTop sz="94660"/>
  </p:normalViewPr>
  <p:slideViewPr>
    <p:cSldViewPr snapToGrid="0">
      <p:cViewPr>
        <p:scale>
          <a:sx n="68" d="100"/>
          <a:sy n="68" d="100"/>
        </p:scale>
        <p:origin x="48" y="-9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18494E1-3295-4581-8982-FE85D15D770A}" type="datetimeFigureOut">
              <a:rPr lang="ru-RU" smtClean="0"/>
              <a:t>19.09.2023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4E0C884-8B15-4F0F-9481-97FFE64826E5}" type="slidenum">
              <a:rPr lang="ru-RU" smtClean="0"/>
              <a:t>‹#›</a:t>
            </a:fld>
            <a:endParaRPr lang="ru-RU"/>
          </a:p>
        </p:txBody>
      </p:sp>
    </p:spTree>
    <p:extLst>
      <p:ext uri="{BB962C8B-B14F-4D97-AF65-F5344CB8AC3E}">
        <p14:creationId xmlns:p14="http://schemas.microsoft.com/office/powerpoint/2010/main" val="2321933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18494E1-3295-4581-8982-FE85D15D770A}" type="datetimeFigureOut">
              <a:rPr lang="ru-RU" smtClean="0"/>
              <a:t>19.09.2023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4E0C884-8B15-4F0F-9481-97FFE64826E5}" type="slidenum">
              <a:rPr lang="ru-RU" smtClean="0"/>
              <a:t>‹#›</a:t>
            </a:fld>
            <a:endParaRPr lang="ru-RU"/>
          </a:p>
        </p:txBody>
      </p:sp>
    </p:spTree>
    <p:extLst>
      <p:ext uri="{BB962C8B-B14F-4D97-AF65-F5344CB8AC3E}">
        <p14:creationId xmlns:p14="http://schemas.microsoft.com/office/powerpoint/2010/main" val="2722798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18494E1-3295-4581-8982-FE85D15D770A}" type="datetimeFigureOut">
              <a:rPr lang="ru-RU" smtClean="0"/>
              <a:t>19.09.2023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4E0C884-8B15-4F0F-9481-97FFE64826E5}" type="slidenum">
              <a:rPr lang="ru-RU" smtClean="0"/>
              <a:t>‹#›</a:t>
            </a:fld>
            <a:endParaRPr lang="ru-RU"/>
          </a:p>
        </p:txBody>
      </p:sp>
    </p:spTree>
    <p:extLst>
      <p:ext uri="{BB962C8B-B14F-4D97-AF65-F5344CB8AC3E}">
        <p14:creationId xmlns:p14="http://schemas.microsoft.com/office/powerpoint/2010/main" val="1734708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18494E1-3295-4581-8982-FE85D15D770A}" type="datetimeFigureOut">
              <a:rPr lang="ru-RU" smtClean="0"/>
              <a:t>19.09.2023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4E0C884-8B15-4F0F-9481-97FFE64826E5}" type="slidenum">
              <a:rPr lang="ru-RU" smtClean="0"/>
              <a:t>‹#›</a:t>
            </a:fld>
            <a:endParaRPr lang="ru-RU"/>
          </a:p>
        </p:txBody>
      </p:sp>
    </p:spTree>
    <p:extLst>
      <p:ext uri="{BB962C8B-B14F-4D97-AF65-F5344CB8AC3E}">
        <p14:creationId xmlns:p14="http://schemas.microsoft.com/office/powerpoint/2010/main" val="3157718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18494E1-3295-4581-8982-FE85D15D770A}" type="datetimeFigureOut">
              <a:rPr lang="ru-RU" smtClean="0"/>
              <a:t>19.09.2023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4E0C884-8B15-4F0F-9481-97FFE64826E5}" type="slidenum">
              <a:rPr lang="ru-RU" smtClean="0"/>
              <a:t>‹#›</a:t>
            </a:fld>
            <a:endParaRPr lang="ru-RU"/>
          </a:p>
        </p:txBody>
      </p:sp>
    </p:spTree>
    <p:extLst>
      <p:ext uri="{BB962C8B-B14F-4D97-AF65-F5344CB8AC3E}">
        <p14:creationId xmlns:p14="http://schemas.microsoft.com/office/powerpoint/2010/main" val="2202295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18494E1-3295-4581-8982-FE85D15D770A}" type="datetimeFigureOut">
              <a:rPr lang="ru-RU" smtClean="0"/>
              <a:t>19.09.2023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4E0C884-8B15-4F0F-9481-97FFE64826E5}" type="slidenum">
              <a:rPr lang="ru-RU" smtClean="0"/>
              <a:t>‹#›</a:t>
            </a:fld>
            <a:endParaRPr lang="ru-RU"/>
          </a:p>
        </p:txBody>
      </p:sp>
    </p:spTree>
    <p:extLst>
      <p:ext uri="{BB962C8B-B14F-4D97-AF65-F5344CB8AC3E}">
        <p14:creationId xmlns:p14="http://schemas.microsoft.com/office/powerpoint/2010/main" val="3148646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18494E1-3295-4581-8982-FE85D15D770A}" type="datetimeFigureOut">
              <a:rPr lang="ru-RU" smtClean="0"/>
              <a:t>19.09.2023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4E0C884-8B15-4F0F-9481-97FFE64826E5}" type="slidenum">
              <a:rPr lang="ru-RU" smtClean="0"/>
              <a:t>‹#›</a:t>
            </a:fld>
            <a:endParaRPr lang="ru-RU"/>
          </a:p>
        </p:txBody>
      </p:sp>
    </p:spTree>
    <p:extLst>
      <p:ext uri="{BB962C8B-B14F-4D97-AF65-F5344CB8AC3E}">
        <p14:creationId xmlns:p14="http://schemas.microsoft.com/office/powerpoint/2010/main" val="320399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18494E1-3295-4581-8982-FE85D15D770A}" type="datetimeFigureOut">
              <a:rPr lang="ru-RU" smtClean="0"/>
              <a:t>19.09.2023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4E0C884-8B15-4F0F-9481-97FFE64826E5}" type="slidenum">
              <a:rPr lang="ru-RU" smtClean="0"/>
              <a:t>‹#›</a:t>
            </a:fld>
            <a:endParaRPr lang="ru-RU"/>
          </a:p>
        </p:txBody>
      </p:sp>
    </p:spTree>
    <p:extLst>
      <p:ext uri="{BB962C8B-B14F-4D97-AF65-F5344CB8AC3E}">
        <p14:creationId xmlns:p14="http://schemas.microsoft.com/office/powerpoint/2010/main" val="483479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18494E1-3295-4581-8982-FE85D15D770A}" type="datetimeFigureOut">
              <a:rPr lang="ru-RU" smtClean="0"/>
              <a:t>19.09.2023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4E0C884-8B15-4F0F-9481-97FFE64826E5}" type="slidenum">
              <a:rPr lang="ru-RU" smtClean="0"/>
              <a:t>‹#›</a:t>
            </a:fld>
            <a:endParaRPr lang="ru-RU"/>
          </a:p>
        </p:txBody>
      </p:sp>
    </p:spTree>
    <p:extLst>
      <p:ext uri="{BB962C8B-B14F-4D97-AF65-F5344CB8AC3E}">
        <p14:creationId xmlns:p14="http://schemas.microsoft.com/office/powerpoint/2010/main" val="2188559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318494E1-3295-4581-8982-FE85D15D770A}" type="datetimeFigureOut">
              <a:rPr lang="ru-RU" smtClean="0"/>
              <a:t>19.09.2023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4E0C884-8B15-4F0F-9481-97FFE64826E5}" type="slidenum">
              <a:rPr lang="ru-RU" smtClean="0"/>
              <a:t>‹#›</a:t>
            </a:fld>
            <a:endParaRPr lang="ru-RU"/>
          </a:p>
        </p:txBody>
      </p:sp>
    </p:spTree>
    <p:extLst>
      <p:ext uri="{BB962C8B-B14F-4D97-AF65-F5344CB8AC3E}">
        <p14:creationId xmlns:p14="http://schemas.microsoft.com/office/powerpoint/2010/main" val="3440414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318494E1-3295-4581-8982-FE85D15D770A}" type="datetimeFigureOut">
              <a:rPr lang="ru-RU" smtClean="0"/>
              <a:t>19.09.2023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4E0C884-8B15-4F0F-9481-97FFE64826E5}" type="slidenum">
              <a:rPr lang="ru-RU" smtClean="0"/>
              <a:t>‹#›</a:t>
            </a:fld>
            <a:endParaRPr lang="ru-RU"/>
          </a:p>
        </p:txBody>
      </p:sp>
    </p:spTree>
    <p:extLst>
      <p:ext uri="{BB962C8B-B14F-4D97-AF65-F5344CB8AC3E}">
        <p14:creationId xmlns:p14="http://schemas.microsoft.com/office/powerpoint/2010/main" val="75903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8494E1-3295-4581-8982-FE85D15D770A}" type="datetimeFigureOut">
              <a:rPr lang="ru-RU" smtClean="0"/>
              <a:t>19.09.2023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E0C884-8B15-4F0F-9481-97FFE64826E5}" type="slidenum">
              <a:rPr lang="ru-RU" smtClean="0"/>
              <a:t>‹#›</a:t>
            </a:fld>
            <a:endParaRPr lang="ru-RU"/>
          </a:p>
        </p:txBody>
      </p:sp>
    </p:spTree>
    <p:extLst>
      <p:ext uri="{BB962C8B-B14F-4D97-AF65-F5344CB8AC3E}">
        <p14:creationId xmlns:p14="http://schemas.microsoft.com/office/powerpoint/2010/main" val="7710093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773920" cy="2387600"/>
          </a:xfrm>
        </p:spPr>
        <p:txBody>
          <a:bodyPr>
            <a:normAutofit/>
          </a:bodyPr>
          <a:lstStyle/>
          <a:p>
            <a:r>
              <a:rPr lang="ru-RU" b="1" dirty="0" err="1" smtClean="0"/>
              <a:t>Регіональне</a:t>
            </a:r>
            <a:r>
              <a:rPr lang="ru-RU" b="1" dirty="0" smtClean="0"/>
              <a:t> </a:t>
            </a:r>
            <a:r>
              <a:rPr lang="ru-RU" b="1" dirty="0" err="1" smtClean="0"/>
              <a:t>варіювання</a:t>
            </a:r>
            <a:r>
              <a:rPr lang="ru-RU" b="1" dirty="0" smtClean="0"/>
              <a:t> </a:t>
            </a:r>
            <a:r>
              <a:rPr lang="ru-RU" b="1" dirty="0" err="1" smtClean="0"/>
              <a:t>мови</a:t>
            </a:r>
            <a:r>
              <a:rPr lang="ru-RU" b="1" dirty="0" smtClean="0"/>
              <a:t> (</a:t>
            </a:r>
            <a:r>
              <a:rPr lang="ru-RU" b="1" dirty="0" err="1" smtClean="0"/>
              <a:t>теорія</a:t>
            </a:r>
            <a:r>
              <a:rPr lang="ru-RU" b="1" dirty="0" smtClean="0"/>
              <a:t> </a:t>
            </a:r>
            <a:r>
              <a:rPr lang="ru-RU" b="1" dirty="0" err="1" smtClean="0"/>
              <a:t>мовної</a:t>
            </a:r>
            <a:r>
              <a:rPr lang="ru-RU" b="1" dirty="0" smtClean="0"/>
              <a:t> </a:t>
            </a:r>
            <a:r>
              <a:rPr lang="ru-RU" b="1" dirty="0" err="1" smtClean="0"/>
              <a:t>варіативност</a:t>
            </a:r>
            <a:r>
              <a:rPr lang="uk-UA" b="1" dirty="0" smtClean="0"/>
              <a:t>і)</a:t>
            </a:r>
            <a:endParaRPr lang="ru-RU" b="1" dirty="0"/>
          </a:p>
        </p:txBody>
      </p:sp>
      <p:sp>
        <p:nvSpPr>
          <p:cNvPr id="3" name="Подзаголовок 2"/>
          <p:cNvSpPr>
            <a:spLocks noGrp="1"/>
          </p:cNvSpPr>
          <p:nvPr>
            <p:ph type="subTitle" idx="1"/>
          </p:nvPr>
        </p:nvSpPr>
        <p:spPr>
          <a:xfrm>
            <a:off x="1524000" y="3602038"/>
            <a:ext cx="9773920" cy="1655762"/>
          </a:xfrm>
        </p:spPr>
        <p:txBody>
          <a:bodyPr/>
          <a:lstStyle/>
          <a:p>
            <a:pPr algn="l"/>
            <a:endParaRPr lang="ru-RU" dirty="0"/>
          </a:p>
        </p:txBody>
      </p:sp>
    </p:spTree>
    <p:extLst>
      <p:ext uri="{BB962C8B-B14F-4D97-AF65-F5344CB8AC3E}">
        <p14:creationId xmlns:p14="http://schemas.microsoft.com/office/powerpoint/2010/main" val="39849341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854075"/>
          </a:xfrm>
        </p:spPr>
        <p:txBody>
          <a:bodyPr/>
          <a:lstStyle/>
          <a:p>
            <a:pPr algn="ctr"/>
            <a:r>
              <a:rPr lang="en-US" b="1" dirty="0" smtClean="0"/>
              <a:t>3) </a:t>
            </a:r>
            <a:r>
              <a:rPr lang="fr-FR" b="1" dirty="0"/>
              <a:t>L</a:t>
            </a:r>
            <a:r>
              <a:rPr lang="fr-FR" b="1" dirty="0" smtClean="0"/>
              <a:t>a variation sociale (ou diastratique)</a:t>
            </a:r>
            <a:endParaRPr lang="ru-RU" b="1" dirty="0"/>
          </a:p>
        </p:txBody>
      </p:sp>
      <p:sp>
        <p:nvSpPr>
          <p:cNvPr id="3" name="Объект 2"/>
          <p:cNvSpPr>
            <a:spLocks noGrp="1"/>
          </p:cNvSpPr>
          <p:nvPr>
            <p:ph idx="1"/>
          </p:nvPr>
        </p:nvSpPr>
        <p:spPr>
          <a:xfrm>
            <a:off x="529772" y="1219200"/>
            <a:ext cx="11132456" cy="5050972"/>
          </a:xfrm>
        </p:spPr>
        <p:txBody>
          <a:bodyPr>
            <a:normAutofit lnSpcReduction="10000"/>
          </a:bodyPr>
          <a:lstStyle/>
          <a:p>
            <a:pPr algn="just"/>
            <a:r>
              <a:rPr lang="fr-FR" dirty="0" smtClean="0"/>
              <a:t>C’est le phénomène qui explique que la langue change selon le milieu social auquel appartient un locuteur (sa classe sociale, son groupe professionnel, son sexe, etc.). </a:t>
            </a:r>
          </a:p>
          <a:p>
            <a:pPr algn="just"/>
            <a:r>
              <a:rPr lang="fr-FR" dirty="0" smtClean="0"/>
              <a:t>On peut penser à des mots qui sont associés à la langue des milieux populaires ou moins scolarisés (comme </a:t>
            </a:r>
            <a:r>
              <a:rPr lang="fr-FR" b="1" i="1" dirty="0" smtClean="0"/>
              <a:t>cannage</a:t>
            </a:r>
            <a:r>
              <a:rPr lang="fr-FR" dirty="0" smtClean="0"/>
              <a:t> «boîte de conserve», au Québec) ou à celle des adolescents (</a:t>
            </a:r>
            <a:r>
              <a:rPr lang="fr-FR" b="1" i="1" dirty="0" smtClean="0"/>
              <a:t>se flexer</a:t>
            </a:r>
            <a:r>
              <a:rPr lang="fr-FR" i="1" dirty="0" smtClean="0"/>
              <a:t> </a:t>
            </a:r>
            <a:r>
              <a:rPr lang="fr-FR" dirty="0" smtClean="0"/>
              <a:t>au sens de «partir, s’en aller», par exemple, utilisé dans la langue des jeunes Québécois). </a:t>
            </a:r>
          </a:p>
          <a:p>
            <a:pPr algn="just"/>
            <a:r>
              <a:rPr lang="fr-FR" dirty="0" smtClean="0"/>
              <a:t>Par ailleurs, certaines expressions spécialisées, comme </a:t>
            </a:r>
            <a:r>
              <a:rPr lang="fr-FR" b="1" i="1" dirty="0" smtClean="0"/>
              <a:t>pédoncule</a:t>
            </a:r>
            <a:r>
              <a:rPr lang="fr-FR" dirty="0" smtClean="0"/>
              <a:t> «queue portant une fleur (ou un fruit)» (</a:t>
            </a:r>
            <a:r>
              <a:rPr lang="ru-RU" dirty="0" err="1"/>
              <a:t>к</a:t>
            </a:r>
            <a:r>
              <a:rPr lang="ru-RU" dirty="0" err="1" smtClean="0"/>
              <a:t>вітконо́с</a:t>
            </a:r>
            <a:r>
              <a:rPr lang="en-US" dirty="0" smtClean="0"/>
              <a:t>)</a:t>
            </a:r>
            <a:r>
              <a:rPr lang="fr-FR" dirty="0" smtClean="0"/>
              <a:t> ou </a:t>
            </a:r>
            <a:r>
              <a:rPr lang="fr-FR" b="1" i="1" dirty="0" smtClean="0"/>
              <a:t>ictère</a:t>
            </a:r>
            <a:r>
              <a:rPr lang="fr-FR" dirty="0" smtClean="0"/>
              <a:t> «jaunisse»</a:t>
            </a:r>
            <a:r>
              <a:rPr lang="uk-UA" dirty="0" smtClean="0"/>
              <a:t> (жовтяниця)</a:t>
            </a:r>
            <a:r>
              <a:rPr lang="fr-FR" dirty="0" smtClean="0"/>
              <a:t>, ne font pas partie de la langue générale, mais appartiennent plutôt à des langues spécialisées que l’on peut associer à des domaines particuliers du savoir et dont l’usage est réservé aux spécialistes (botanistes, professionnels de la santé, etc.).</a:t>
            </a:r>
            <a:endParaRPr lang="ru-RU" dirty="0"/>
          </a:p>
        </p:txBody>
      </p:sp>
    </p:spTree>
    <p:extLst>
      <p:ext uri="{BB962C8B-B14F-4D97-AF65-F5344CB8AC3E}">
        <p14:creationId xmlns:p14="http://schemas.microsoft.com/office/powerpoint/2010/main" val="10509061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246743"/>
            <a:ext cx="10515600" cy="348343"/>
          </a:xfrm>
        </p:spPr>
        <p:txBody>
          <a:bodyPr>
            <a:normAutofit fontScale="90000"/>
          </a:bodyPr>
          <a:lstStyle/>
          <a:p>
            <a:pPr algn="ctr"/>
            <a:r>
              <a:rPr lang="fr-FR" sz="3200" b="1" dirty="0" smtClean="0"/>
              <a:t>4) La variation situationnelle ou stylistique (ou diaphasique)</a:t>
            </a:r>
            <a:endParaRPr lang="ru-RU" sz="3200" b="1" dirty="0"/>
          </a:p>
        </p:txBody>
      </p:sp>
      <p:sp>
        <p:nvSpPr>
          <p:cNvPr id="3" name="Объект 2"/>
          <p:cNvSpPr>
            <a:spLocks noGrp="1"/>
          </p:cNvSpPr>
          <p:nvPr>
            <p:ph idx="1"/>
          </p:nvPr>
        </p:nvSpPr>
        <p:spPr>
          <a:xfrm>
            <a:off x="435429" y="769258"/>
            <a:ext cx="11292113" cy="5407706"/>
          </a:xfrm>
        </p:spPr>
        <p:txBody>
          <a:bodyPr>
            <a:normAutofit/>
          </a:bodyPr>
          <a:lstStyle/>
          <a:p>
            <a:pPr algn="just"/>
            <a:r>
              <a:rPr lang="fr-FR" dirty="0" smtClean="0"/>
              <a:t>On entend par là que les locuteurs adaptent leur langue en fonction de la situation dans laquelle ils se trouvent, selon les interlocuteurs auxquels ils s’adressent ou encore suivant le thème dont ils parlent. </a:t>
            </a:r>
          </a:p>
          <a:p>
            <a:pPr marL="0" indent="0" algn="just">
              <a:buNone/>
            </a:pPr>
            <a:r>
              <a:rPr lang="fr-FR" dirty="0" smtClean="0"/>
              <a:t>Des mots comme </a:t>
            </a:r>
            <a:r>
              <a:rPr lang="fr-FR" i="1" dirty="0" smtClean="0"/>
              <a:t>menterie</a:t>
            </a:r>
            <a:r>
              <a:rPr lang="fr-FR" dirty="0" smtClean="0"/>
              <a:t> (pour mensonge) ou </a:t>
            </a:r>
            <a:r>
              <a:rPr lang="fr-FR" i="1" dirty="0" smtClean="0"/>
              <a:t>frigo</a:t>
            </a:r>
            <a:r>
              <a:rPr lang="fr-FR" dirty="0" smtClean="0"/>
              <a:t> (pour réfrigérateur) sont courants dans la langue familière des Québécois, qui les éviteront toutefois dans la langue standard, tout comme les Français utilisent </a:t>
            </a:r>
            <a:r>
              <a:rPr lang="fr-FR" b="1" i="1" dirty="0" smtClean="0"/>
              <a:t>se magner</a:t>
            </a:r>
            <a:r>
              <a:rPr lang="fr-FR" dirty="0" smtClean="0"/>
              <a:t> (pour </a:t>
            </a:r>
            <a:r>
              <a:rPr lang="fr-FR" i="1" u="sng" dirty="0" smtClean="0"/>
              <a:t>se dépêcher</a:t>
            </a:r>
            <a:r>
              <a:rPr lang="fr-FR" dirty="0" smtClean="0"/>
              <a:t>) ou que </a:t>
            </a:r>
            <a:r>
              <a:rPr lang="fr-FR" b="1" i="1" dirty="0" smtClean="0"/>
              <a:t>dalle</a:t>
            </a:r>
            <a:r>
              <a:rPr lang="fr-FR" dirty="0" smtClean="0"/>
              <a:t> (pour </a:t>
            </a:r>
            <a:r>
              <a:rPr lang="fr-FR" i="1" u="sng" dirty="0" smtClean="0"/>
              <a:t>rien</a:t>
            </a:r>
            <a:r>
              <a:rPr lang="fr-FR" dirty="0" smtClean="0"/>
              <a:t>) seulement lorsqu’ils n’ont pas à surveiller leur façon de parler. </a:t>
            </a:r>
          </a:p>
          <a:p>
            <a:pPr marL="0" indent="0" algn="just">
              <a:buNone/>
            </a:pPr>
            <a:r>
              <a:rPr lang="fr-FR" dirty="0" smtClean="0"/>
              <a:t>Cette catégorie comprend aussi des mots ou expressions qui ont une valeur expressive particulière. C’est entre autres le cas des adjectifs </a:t>
            </a:r>
            <a:r>
              <a:rPr lang="fr-FR" i="1" dirty="0" smtClean="0"/>
              <a:t>ratoureux</a:t>
            </a:r>
            <a:r>
              <a:rPr lang="fr-FR" dirty="0" smtClean="0"/>
              <a:t> «malin, rusé» </a:t>
            </a:r>
            <a:r>
              <a:rPr lang="uk-UA" dirty="0" smtClean="0"/>
              <a:t>(</a:t>
            </a:r>
            <a:r>
              <a:rPr lang="fr-FR" dirty="0" smtClean="0"/>
              <a:t>a </a:t>
            </a:r>
            <a:r>
              <a:rPr lang="fr-FR" dirty="0"/>
              <a:t>une valeur péjorative</a:t>
            </a:r>
            <a:r>
              <a:rPr lang="uk-UA" dirty="0" smtClean="0"/>
              <a:t>) </a:t>
            </a:r>
            <a:r>
              <a:rPr lang="fr-FR" dirty="0" smtClean="0"/>
              <a:t>ou </a:t>
            </a:r>
            <a:r>
              <a:rPr lang="fr-FR" i="1" dirty="0" smtClean="0"/>
              <a:t>amène</a:t>
            </a:r>
            <a:r>
              <a:rPr lang="fr-FR" dirty="0" smtClean="0"/>
              <a:t> «courtois, charmant</a:t>
            </a:r>
            <a:r>
              <a:rPr lang="fr-FR" dirty="0" smtClean="0"/>
              <a:t>»,, </a:t>
            </a:r>
            <a:r>
              <a:rPr lang="uk-UA" dirty="0" smtClean="0"/>
              <a:t>(а</a:t>
            </a:r>
            <a:r>
              <a:rPr lang="fr-FR" dirty="0" smtClean="0"/>
              <a:t> </a:t>
            </a:r>
            <a:r>
              <a:rPr lang="fr-FR" dirty="0" smtClean="0"/>
              <a:t>une connotation </a:t>
            </a:r>
            <a:r>
              <a:rPr lang="fr-FR" dirty="0" smtClean="0"/>
              <a:t>littéraire</a:t>
            </a:r>
            <a:r>
              <a:rPr lang="uk-UA" dirty="0" smtClean="0"/>
              <a:t>)</a:t>
            </a:r>
            <a:r>
              <a:rPr lang="fr-FR" dirty="0" smtClean="0"/>
              <a:t>.</a:t>
            </a:r>
            <a:endParaRPr lang="ru-RU" dirty="0"/>
          </a:p>
        </p:txBody>
      </p:sp>
    </p:spTree>
    <p:extLst>
      <p:ext uri="{BB962C8B-B14F-4D97-AF65-F5344CB8AC3E}">
        <p14:creationId xmlns:p14="http://schemas.microsoft.com/office/powerpoint/2010/main" val="8064536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fr-FR" dirty="0" smtClean="0"/>
              <a:t>NB! </a:t>
            </a:r>
            <a:r>
              <a:rPr lang="fr-FR" dirty="0"/>
              <a:t>L</a:t>
            </a:r>
            <a:r>
              <a:rPr lang="fr-FR" dirty="0" smtClean="0"/>
              <a:t>a distinction, essentielle, entre la langue parlée et la langue écrite</a:t>
            </a:r>
            <a:endParaRPr lang="ru-RU" dirty="0"/>
          </a:p>
        </p:txBody>
      </p:sp>
      <p:sp>
        <p:nvSpPr>
          <p:cNvPr id="3" name="Объект 2"/>
          <p:cNvSpPr>
            <a:spLocks noGrp="1"/>
          </p:cNvSpPr>
          <p:nvPr>
            <p:ph idx="1"/>
          </p:nvPr>
        </p:nvSpPr>
        <p:spPr>
          <a:xfrm>
            <a:off x="406400" y="1825624"/>
            <a:ext cx="11263086" cy="4778375"/>
          </a:xfrm>
        </p:spPr>
        <p:txBody>
          <a:bodyPr>
            <a:normAutofit lnSpcReduction="10000"/>
          </a:bodyPr>
          <a:lstStyle/>
          <a:p>
            <a:pPr marL="0" indent="0" algn="just">
              <a:buNone/>
            </a:pPr>
            <a:r>
              <a:rPr lang="fr-FR" dirty="0" smtClean="0"/>
              <a:t>est parfois qualifiée de variation </a:t>
            </a:r>
            <a:r>
              <a:rPr lang="fr-FR" b="1" i="1" dirty="0" smtClean="0"/>
              <a:t>diamésique</a:t>
            </a:r>
            <a:r>
              <a:rPr lang="uk-UA" b="1" i="1" dirty="0" smtClean="0"/>
              <a:t> (</a:t>
            </a:r>
            <a:r>
              <a:rPr lang="en-US" b="1" i="1" dirty="0" err="1" smtClean="0"/>
              <a:t>est</a:t>
            </a:r>
            <a:r>
              <a:rPr lang="en-US" b="1" i="1" dirty="0" smtClean="0"/>
              <a:t> </a:t>
            </a:r>
            <a:r>
              <a:rPr lang="en-US" b="1" i="1" dirty="0" err="1" smtClean="0"/>
              <a:t>considéré</a:t>
            </a:r>
            <a:r>
              <a:rPr lang="en-US" b="1" i="1" dirty="0" smtClean="0"/>
              <a:t> </a:t>
            </a:r>
            <a:r>
              <a:rPr lang="en-US" b="1" i="1" dirty="0" err="1" smtClean="0"/>
              <a:t>comme</a:t>
            </a:r>
            <a:r>
              <a:rPr lang="en-US" b="1" i="1" dirty="0" smtClean="0"/>
              <a:t> </a:t>
            </a:r>
            <a:r>
              <a:rPr lang="uk-UA" b="1" i="1" dirty="0" smtClean="0"/>
              <a:t>4</a:t>
            </a:r>
            <a:r>
              <a:rPr lang="en-US" b="1" i="1" dirty="0" smtClean="0"/>
              <a:t>e type de variation)</a:t>
            </a:r>
            <a:r>
              <a:rPr lang="fr-FR" dirty="0" smtClean="0"/>
              <a:t>, </a:t>
            </a:r>
          </a:p>
          <a:p>
            <a:pPr marL="0" indent="0" algn="just">
              <a:buNone/>
            </a:pPr>
            <a:r>
              <a:rPr lang="fr-FR" dirty="0" smtClean="0"/>
              <a:t>ce type de variation est généralement associé à la variation situationnelle dans la mesure où le support écrit appelle généralement l’utilisation d’un registre plus soigné. </a:t>
            </a:r>
          </a:p>
          <a:p>
            <a:pPr marL="0" indent="0" algn="just">
              <a:buNone/>
            </a:pPr>
            <a:r>
              <a:rPr lang="fr-FR" dirty="0" smtClean="0"/>
              <a:t>Il est ainsi moins courant, mais pas exclu, de trouver des verbes relevant du registre familier comme </a:t>
            </a:r>
            <a:r>
              <a:rPr lang="fr-FR" i="1" dirty="0" smtClean="0"/>
              <a:t>pogner</a:t>
            </a:r>
            <a:r>
              <a:rPr lang="fr-FR" dirty="0" smtClean="0"/>
              <a:t> «prendre» ou </a:t>
            </a:r>
            <a:r>
              <a:rPr lang="fr-FR" i="1" dirty="0" smtClean="0"/>
              <a:t>achaler</a:t>
            </a:r>
            <a:r>
              <a:rPr lang="fr-FR" dirty="0" smtClean="0"/>
              <a:t> «déranger» dans des textes écrits. </a:t>
            </a:r>
          </a:p>
          <a:p>
            <a:pPr marL="0" indent="0" algn="just">
              <a:buNone/>
            </a:pPr>
            <a:r>
              <a:rPr lang="fr-FR" dirty="0" smtClean="0"/>
              <a:t>L’existence de genres hybrides – de l’écrit oralisé (bulletins de nouvelles ou discours politiques, par exemple) à l’oral transcrit (comme </a:t>
            </a:r>
            <a:r>
              <a:rPr lang="fr-FR" i="1" dirty="0" smtClean="0"/>
              <a:t>le clavardage</a:t>
            </a:r>
            <a:r>
              <a:rPr lang="uk-UA" i="1" dirty="0" smtClean="0"/>
              <a:t> (</a:t>
            </a:r>
            <a:r>
              <a:rPr lang="fr-FR" i="1" dirty="0"/>
              <a:t>Au Québec, synonyme de </a:t>
            </a:r>
            <a:r>
              <a:rPr lang="fr-FR" b="1" i="1" dirty="0" smtClean="0"/>
              <a:t>chat</a:t>
            </a:r>
            <a:r>
              <a:rPr lang="uk-UA" i="1" dirty="0" smtClean="0"/>
              <a:t>)</a:t>
            </a:r>
            <a:r>
              <a:rPr lang="fr-FR" i="1" dirty="0" smtClean="0"/>
              <a:t> </a:t>
            </a:r>
            <a:r>
              <a:rPr lang="fr-FR" dirty="0" smtClean="0"/>
              <a:t>ou </a:t>
            </a:r>
            <a:r>
              <a:rPr lang="fr-FR" i="1" dirty="0" smtClean="0"/>
              <a:t>les courriels</a:t>
            </a:r>
            <a:r>
              <a:rPr lang="fr-FR" dirty="0" smtClean="0"/>
              <a:t>) – montre que la relation entre standard/écrit et familier/oral n’est toutefois pas univoque.</a:t>
            </a:r>
            <a:endParaRPr lang="ru-RU" dirty="0"/>
          </a:p>
        </p:txBody>
      </p:sp>
    </p:spTree>
    <p:extLst>
      <p:ext uri="{BB962C8B-B14F-4D97-AF65-F5344CB8AC3E}">
        <p14:creationId xmlns:p14="http://schemas.microsoft.com/office/powerpoint/2010/main" val="16569229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476704"/>
          </a:xfrm>
        </p:spPr>
        <p:txBody>
          <a:bodyPr>
            <a:normAutofit fontScale="90000"/>
          </a:bodyPr>
          <a:lstStyle/>
          <a:p>
            <a:pPr algn="ctr"/>
            <a:r>
              <a:rPr lang="fr-FR" dirty="0" smtClean="0"/>
              <a:t/>
            </a:r>
            <a:br>
              <a:rPr lang="fr-FR" dirty="0" smtClean="0"/>
            </a:br>
            <a:r>
              <a:rPr lang="fr-FR" dirty="0" smtClean="0"/>
              <a:t/>
            </a:r>
            <a:br>
              <a:rPr lang="fr-FR" dirty="0" smtClean="0"/>
            </a:br>
            <a:r>
              <a:rPr lang="uk-UA" dirty="0" smtClean="0"/>
              <a:t>3</a:t>
            </a:r>
            <a:r>
              <a:rPr lang="fr-FR" dirty="0" smtClean="0"/>
              <a:t>. </a:t>
            </a:r>
            <a:r>
              <a:rPr lang="fr-FR" sz="3600" b="1" dirty="0" smtClean="0"/>
              <a:t>La variation du français en France: aspects historiques</a:t>
            </a:r>
            <a:br>
              <a:rPr lang="fr-FR" sz="3600" b="1" dirty="0" smtClean="0"/>
            </a:br>
            <a:r>
              <a:rPr lang="fr-FR" b="1" dirty="0" smtClean="0"/>
              <a:t/>
            </a:r>
            <a:br>
              <a:rPr lang="fr-FR" b="1" dirty="0" smtClean="0"/>
            </a:br>
            <a:endParaRPr lang="ru-RU" b="1" dirty="0"/>
          </a:p>
        </p:txBody>
      </p:sp>
      <p:sp>
        <p:nvSpPr>
          <p:cNvPr id="3" name="Объект 2"/>
          <p:cNvSpPr>
            <a:spLocks noGrp="1"/>
          </p:cNvSpPr>
          <p:nvPr>
            <p:ph idx="1"/>
          </p:nvPr>
        </p:nvSpPr>
        <p:spPr>
          <a:xfrm>
            <a:off x="449943" y="841830"/>
            <a:ext cx="11422743" cy="5335133"/>
          </a:xfrm>
        </p:spPr>
        <p:txBody>
          <a:bodyPr>
            <a:normAutofit fontScale="92500" lnSpcReduction="20000"/>
          </a:bodyPr>
          <a:lstStyle/>
          <a:p>
            <a:pPr algn="just"/>
            <a:r>
              <a:rPr lang="fr-FR" dirty="0" smtClean="0"/>
              <a:t>Le français tel que nous le connaissons aujourd’hui a comme ancêtre direct la langue populaire écrite au Moyen âge </a:t>
            </a:r>
            <a:r>
              <a:rPr lang="fr-FR" b="1" dirty="0" smtClean="0"/>
              <a:t>dans le nord de la France</a:t>
            </a:r>
            <a:r>
              <a:rPr lang="fr-FR" dirty="0" smtClean="0"/>
              <a:t>, qui se présente à nous sous la forme de plusieurs </a:t>
            </a:r>
            <a:r>
              <a:rPr lang="fr-FR" i="1" dirty="0" smtClean="0"/>
              <a:t>scriptae </a:t>
            </a:r>
            <a:r>
              <a:rPr lang="fr-FR" dirty="0" smtClean="0"/>
              <a:t>(formes écrites non encore standardisées) régionales, dont les rapports avec la langue qui était effectivement parlée par les locuteurs dans ces différentes régions est très difficile à évaluer. </a:t>
            </a:r>
          </a:p>
          <a:p>
            <a:pPr algn="just"/>
            <a:r>
              <a:rPr lang="fr-FR" dirty="0" smtClean="0"/>
              <a:t>Toujours est-il que, peu à peu, les variantes les plus minoritaires et les plus marquées régionalement ont cédé la place à des variantes plus générales, jusqu’à ce qu’un certain consensus s’établisse spontanément sur ce que devait être le français écrit (on parle de </a:t>
            </a:r>
            <a:r>
              <a:rPr lang="fr-FR" b="1" i="1" dirty="0" smtClean="0"/>
              <a:t>koinéisation</a:t>
            </a:r>
            <a:r>
              <a:rPr lang="fr-FR" dirty="0" smtClean="0"/>
              <a:t>, c’est-à-dire de processus d’homogénéisation spontanée ; </a:t>
            </a:r>
            <a:r>
              <a:rPr lang="fr-FR" b="1" i="1" dirty="0" smtClean="0"/>
              <a:t>une koinè </a:t>
            </a:r>
            <a:r>
              <a:rPr lang="fr-FR" dirty="0" smtClean="0"/>
              <a:t>est une langue commune). </a:t>
            </a:r>
          </a:p>
          <a:p>
            <a:pPr algn="just"/>
            <a:r>
              <a:rPr lang="fr-FR" dirty="0" smtClean="0"/>
              <a:t>Par la suite, au 16e et surtout au 17e siècle, le français est carrément devenu l’objet d’un processus de standardisation visant à la rendre aussi homogène que possible. </a:t>
            </a:r>
          </a:p>
          <a:p>
            <a:pPr algn="just"/>
            <a:r>
              <a:rPr lang="fr-FR" dirty="0" smtClean="0"/>
              <a:t>Cela dit, </a:t>
            </a:r>
            <a:r>
              <a:rPr lang="fr-FR" b="1" dirty="0" smtClean="0"/>
              <a:t>la variation étant au cœur même de la langue</a:t>
            </a:r>
            <a:r>
              <a:rPr lang="fr-FR" dirty="0" smtClean="0"/>
              <a:t>, le français n’a jamais cessé de connaître des phénomènes de variation, qui se sont probablement décuplés au fur et à mesure que le français se répandait dans des aires toujours plus vastes, en se communiquant à un nombre croissant de classes sociales.</a:t>
            </a:r>
            <a:endParaRPr lang="fr-FR" dirty="0"/>
          </a:p>
        </p:txBody>
      </p:sp>
    </p:spTree>
    <p:extLst>
      <p:ext uri="{BB962C8B-B14F-4D97-AF65-F5344CB8AC3E}">
        <p14:creationId xmlns:p14="http://schemas.microsoft.com/office/powerpoint/2010/main" val="27001276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708932"/>
          </a:xfrm>
        </p:spPr>
        <p:txBody>
          <a:bodyPr/>
          <a:lstStyle/>
          <a:p>
            <a:pPr algn="ctr"/>
            <a:r>
              <a:rPr lang="fr-FR" b="1" dirty="0" smtClean="0"/>
              <a:t>Le français en contact avec d’autres idiomes</a:t>
            </a:r>
            <a:endParaRPr lang="ru-RU" b="1" dirty="0"/>
          </a:p>
        </p:txBody>
      </p:sp>
      <p:sp>
        <p:nvSpPr>
          <p:cNvPr id="3" name="Объект 2"/>
          <p:cNvSpPr>
            <a:spLocks noGrp="1"/>
          </p:cNvSpPr>
          <p:nvPr>
            <p:ph idx="1"/>
          </p:nvPr>
        </p:nvSpPr>
        <p:spPr>
          <a:xfrm>
            <a:off x="620486" y="1074058"/>
            <a:ext cx="11087100" cy="5340809"/>
          </a:xfrm>
        </p:spPr>
        <p:txBody>
          <a:bodyPr>
            <a:normAutofit/>
          </a:bodyPr>
          <a:lstStyle/>
          <a:p>
            <a:pPr algn="just"/>
            <a:r>
              <a:rPr lang="fr-FR" dirty="0" smtClean="0"/>
              <a:t>Dans ce processus d’expansion horizontale (dans l’espace) et verticale (dans les classes sociales, car il faut savoir que le français dans les régions </a:t>
            </a:r>
            <a:r>
              <a:rPr lang="fr-FR" i="1" dirty="0" smtClean="0"/>
              <a:t>a priori </a:t>
            </a:r>
            <a:r>
              <a:rPr lang="fr-FR" dirty="0" smtClean="0"/>
              <a:t>non francophones s’est d’abord diffusé parmi les élites avant de toucher le reste de la société), le français s’est trouvé en contact avec d’autres idiomes, ce qui est une source importante de variation linguistique, et a dû servir à exprimer des réalités et des conceptions nouvelles, ce qui est une autre source importante de variation ; </a:t>
            </a:r>
          </a:p>
          <a:p>
            <a:pPr marL="0" indent="0" algn="just">
              <a:buNone/>
            </a:pPr>
            <a:r>
              <a:rPr lang="fr-FR" dirty="0" smtClean="0"/>
              <a:t>- les décalages dans la pénétration géographique et sociale du français dans le temps expliquent enfin eux aussi plusieurs phénomènes de variation (les archaïsmes). </a:t>
            </a:r>
            <a:endParaRPr lang="ru-RU" dirty="0"/>
          </a:p>
        </p:txBody>
      </p:sp>
    </p:spTree>
    <p:extLst>
      <p:ext uri="{BB962C8B-B14F-4D97-AF65-F5344CB8AC3E}">
        <p14:creationId xmlns:p14="http://schemas.microsoft.com/office/powerpoint/2010/main" val="23435276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199" y="365125"/>
            <a:ext cx="10700657" cy="737961"/>
          </a:xfrm>
        </p:spPr>
        <p:txBody>
          <a:bodyPr>
            <a:normAutofit fontScale="90000"/>
          </a:bodyPr>
          <a:lstStyle/>
          <a:p>
            <a:pPr algn="ctr"/>
            <a:r>
              <a:rPr lang="fr-FR" b="1" dirty="0" smtClean="0"/>
              <a:t/>
            </a:r>
            <a:br>
              <a:rPr lang="fr-FR" b="1" dirty="0" smtClean="0"/>
            </a:br>
            <a:r>
              <a:rPr lang="fr-FR" b="1" dirty="0" smtClean="0"/>
              <a:t>4. Français régional ≠ patois ≠ langues régionales</a:t>
            </a:r>
            <a:r>
              <a:rPr lang="fr-FR" dirty="0" smtClean="0"/>
              <a:t/>
            </a:r>
            <a:br>
              <a:rPr lang="fr-FR" dirty="0" smtClean="0"/>
            </a:br>
            <a:endParaRPr lang="ru-RU" dirty="0"/>
          </a:p>
        </p:txBody>
      </p:sp>
      <p:sp>
        <p:nvSpPr>
          <p:cNvPr id="3" name="Объект 2"/>
          <p:cNvSpPr>
            <a:spLocks noGrp="1"/>
          </p:cNvSpPr>
          <p:nvPr>
            <p:ph idx="1"/>
          </p:nvPr>
        </p:nvSpPr>
        <p:spPr>
          <a:xfrm>
            <a:off x="624114" y="1103086"/>
            <a:ext cx="11059886" cy="5073877"/>
          </a:xfrm>
        </p:spPr>
        <p:txBody>
          <a:bodyPr/>
          <a:lstStyle/>
          <a:p>
            <a:pPr marL="0" indent="0">
              <a:buNone/>
            </a:pPr>
            <a:r>
              <a:rPr lang="fr-FR" dirty="0" smtClean="0"/>
              <a:t>Les notions à distinguer:</a:t>
            </a:r>
          </a:p>
          <a:p>
            <a:pPr>
              <a:buFontTx/>
              <a:buChar char="-"/>
            </a:pPr>
            <a:r>
              <a:rPr lang="fr-FR" dirty="0" smtClean="0"/>
              <a:t>le français régional et les patois;</a:t>
            </a:r>
          </a:p>
          <a:p>
            <a:pPr>
              <a:buFontTx/>
              <a:buChar char="-"/>
            </a:pPr>
            <a:r>
              <a:rPr lang="fr-FR" dirty="0" smtClean="0"/>
              <a:t> le français régional et les langues régionales (le flamand, le breton, le basque, le catalan, le corse, l’alsacien et le mosellan).</a:t>
            </a:r>
            <a:endParaRPr lang="ru-RU" dirty="0"/>
          </a:p>
        </p:txBody>
      </p:sp>
    </p:spTree>
    <p:extLst>
      <p:ext uri="{BB962C8B-B14F-4D97-AF65-F5344CB8AC3E}">
        <p14:creationId xmlns:p14="http://schemas.microsoft.com/office/powerpoint/2010/main" val="1743412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81477"/>
          </a:xfrm>
        </p:spPr>
        <p:txBody>
          <a:bodyPr>
            <a:noAutofit/>
          </a:bodyPr>
          <a:lstStyle/>
          <a:p>
            <a:pPr algn="ctr"/>
            <a:r>
              <a:rPr lang="fr-FR" sz="3200" b="1" dirty="0"/>
              <a:t>L</a:t>
            </a:r>
            <a:r>
              <a:rPr lang="fr-FR" sz="3200" b="1" dirty="0" smtClean="0"/>
              <a:t>e problème du terme «dialecte» </a:t>
            </a:r>
            <a:br>
              <a:rPr lang="fr-FR" sz="3200" b="1" dirty="0" smtClean="0"/>
            </a:br>
            <a:r>
              <a:rPr lang="fr-FR" sz="3200" b="1" dirty="0" smtClean="0"/>
              <a:t>(d`après André THIBAULT)</a:t>
            </a:r>
            <a:endParaRPr lang="ru-RU" sz="3200" b="1" dirty="0"/>
          </a:p>
        </p:txBody>
      </p:sp>
      <p:sp>
        <p:nvSpPr>
          <p:cNvPr id="3" name="Объект 2"/>
          <p:cNvSpPr>
            <a:spLocks noGrp="1"/>
          </p:cNvSpPr>
          <p:nvPr>
            <p:ph idx="1"/>
          </p:nvPr>
        </p:nvSpPr>
        <p:spPr>
          <a:xfrm>
            <a:off x="838200" y="1311006"/>
            <a:ext cx="10515600" cy="5153293"/>
          </a:xfrm>
        </p:spPr>
        <p:txBody>
          <a:bodyPr>
            <a:normAutofit fontScale="77500" lnSpcReduction="20000"/>
          </a:bodyPr>
          <a:lstStyle/>
          <a:p>
            <a:pPr marL="0" indent="0">
              <a:buNone/>
            </a:pPr>
            <a:r>
              <a:rPr lang="fr-FR" dirty="0"/>
              <a:t>D</a:t>
            </a:r>
            <a:r>
              <a:rPr lang="fr-FR" dirty="0" smtClean="0"/>
              <a:t>ans la francophonie d’Europe, on distingue deux choses : </a:t>
            </a:r>
          </a:p>
          <a:p>
            <a:pPr algn="just"/>
            <a:r>
              <a:rPr lang="fr-FR" dirty="0" smtClean="0"/>
              <a:t>ce que l’on peut appeler </a:t>
            </a:r>
            <a:r>
              <a:rPr lang="fr-FR" b="1" i="1" u="sng" dirty="0" smtClean="0"/>
              <a:t>les dialectes primaires</a:t>
            </a:r>
            <a:r>
              <a:rPr lang="fr-FR" dirty="0" smtClean="0"/>
              <a:t>, qui dans le cas des langues romanes remontent directement au latin </a:t>
            </a:r>
            <a:r>
              <a:rPr lang="en-US" dirty="0" err="1" smtClean="0"/>
              <a:t>populaire</a:t>
            </a:r>
            <a:r>
              <a:rPr lang="fr-FR" dirty="0" smtClean="0"/>
              <a:t>, et </a:t>
            </a:r>
          </a:p>
          <a:p>
            <a:pPr algn="just"/>
            <a:r>
              <a:rPr lang="fr-FR" dirty="0"/>
              <a:t>l</a:t>
            </a:r>
            <a:r>
              <a:rPr lang="fr-FR" dirty="0" smtClean="0"/>
              <a:t>es </a:t>
            </a:r>
            <a:r>
              <a:rPr lang="fr-FR" b="1" u="sng" dirty="0" smtClean="0"/>
              <a:t>dialectes secondaires</a:t>
            </a:r>
            <a:r>
              <a:rPr lang="fr-FR" dirty="0" smtClean="0"/>
              <a:t>, qui sont des ramifications plus récentes de langues romanes déjà constituées. </a:t>
            </a:r>
          </a:p>
          <a:p>
            <a:pPr algn="just"/>
            <a:r>
              <a:rPr lang="fr-FR" b="1" i="1" dirty="0" smtClean="0"/>
              <a:t>Les dialectes primaires </a:t>
            </a:r>
            <a:r>
              <a:rPr lang="fr-FR" dirty="0" smtClean="0"/>
              <a:t>sont normalement appelés </a:t>
            </a:r>
            <a:r>
              <a:rPr lang="fr-FR" b="1" dirty="0" smtClean="0"/>
              <a:t>patois</a:t>
            </a:r>
            <a:r>
              <a:rPr lang="fr-FR" dirty="0" smtClean="0"/>
              <a:t> en France ; ce terme évoque également le caractère subordonné de ces idiomes par rapport au français quant aux fonctions respectives qu’ils exercent dans la société. </a:t>
            </a:r>
          </a:p>
          <a:p>
            <a:pPr algn="just"/>
            <a:r>
              <a:rPr lang="fr-FR" b="1" i="1" dirty="0" smtClean="0"/>
              <a:t>Les dialectes secondaires </a:t>
            </a:r>
            <a:r>
              <a:rPr lang="fr-FR" dirty="0" smtClean="0"/>
              <a:t>seraient ce que l’on appelle en français </a:t>
            </a:r>
            <a:r>
              <a:rPr lang="fr-FR" b="1" dirty="0" smtClean="0"/>
              <a:t>les variétés de français régional</a:t>
            </a:r>
            <a:r>
              <a:rPr lang="fr-FR" dirty="0" smtClean="0"/>
              <a:t> ; </a:t>
            </a:r>
            <a:endParaRPr lang="uk-UA" dirty="0" smtClean="0"/>
          </a:p>
          <a:p>
            <a:pPr algn="just"/>
            <a:r>
              <a:rPr lang="fr-FR" dirty="0" smtClean="0"/>
              <a:t>il </a:t>
            </a:r>
            <a:r>
              <a:rPr lang="fr-FR" dirty="0" smtClean="0"/>
              <a:t>est recommandable de ne jamais employer le terme «dialecte» pour y faire référence en français, sous peine de provoquer la plus grande confusion.</a:t>
            </a:r>
          </a:p>
          <a:p>
            <a:pPr marL="0" indent="0" algn="just">
              <a:buNone/>
            </a:pPr>
            <a:r>
              <a:rPr lang="fr-FR" b="1" dirty="0" smtClean="0"/>
              <a:t>Par exemple: </a:t>
            </a:r>
            <a:r>
              <a:rPr lang="fr-FR" dirty="0" smtClean="0"/>
              <a:t>Dans le contexte alsacien, </a:t>
            </a:r>
            <a:r>
              <a:rPr lang="fr-FR" b="1" dirty="0" smtClean="0"/>
              <a:t>mosellan et suisse romand</a:t>
            </a:r>
            <a:r>
              <a:rPr lang="fr-FR" dirty="0" smtClean="0"/>
              <a:t>, le terme de «dialecte» s’oppose au terme de «patois» et s’emploie exclusivement pour désigner la variété vernaculaire d’origine germanique (l’alsacien en Alsace, le francique mosellan en Lorraine, le suisse alémanique en Suisse). On peut donc dire par exemple que, dans les Vosges, on peut encore entendre parler patois (galloroman) sur le versant occidental (avec un peu de chance), mais dialecte (alsacien) sur le versant oriental.</a:t>
            </a:r>
            <a:endParaRPr lang="ru-RU" dirty="0"/>
          </a:p>
        </p:txBody>
      </p:sp>
    </p:spTree>
    <p:extLst>
      <p:ext uri="{BB962C8B-B14F-4D97-AF65-F5344CB8AC3E}">
        <p14:creationId xmlns:p14="http://schemas.microsoft.com/office/powerpoint/2010/main" val="10050133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532946"/>
          </a:xfrm>
        </p:spPr>
        <p:txBody>
          <a:bodyPr>
            <a:normAutofit/>
          </a:bodyPr>
          <a:lstStyle/>
          <a:p>
            <a:pPr algn="ctr"/>
            <a:r>
              <a:rPr lang="fr-FR" sz="2800" b="1" dirty="0" smtClean="0"/>
              <a:t>dialectes primaires = patois</a:t>
            </a:r>
            <a:endParaRPr lang="ru-RU" sz="2800" b="1" dirty="0"/>
          </a:p>
        </p:txBody>
      </p:sp>
      <p:sp>
        <p:nvSpPr>
          <p:cNvPr id="3" name="Объект 2"/>
          <p:cNvSpPr>
            <a:spLocks noGrp="1"/>
          </p:cNvSpPr>
          <p:nvPr>
            <p:ph idx="1"/>
          </p:nvPr>
        </p:nvSpPr>
        <p:spPr>
          <a:xfrm>
            <a:off x="391887" y="1094014"/>
            <a:ext cx="11511642" cy="5082949"/>
          </a:xfrm>
        </p:spPr>
        <p:txBody>
          <a:bodyPr>
            <a:normAutofit fontScale="77500" lnSpcReduction="20000"/>
          </a:bodyPr>
          <a:lstStyle/>
          <a:p>
            <a:pPr marL="0" indent="0" algn="just">
              <a:buNone/>
            </a:pPr>
            <a:r>
              <a:rPr lang="fr-FR" dirty="0" smtClean="0"/>
              <a:t>Ce sont des systèmes linguistiques beaucoup plus proches, génétiquement et typologiquement, du français ; cette proximité est à son maximum dans </a:t>
            </a:r>
            <a:r>
              <a:rPr lang="fr-FR" b="1" i="1" dirty="0" smtClean="0"/>
              <a:t>les territoires d’oïl</a:t>
            </a:r>
            <a:r>
              <a:rPr lang="fr-FR" dirty="0" smtClean="0"/>
              <a:t>, et s’affaiblit en francoprovençal et en langue d’oc. </a:t>
            </a:r>
          </a:p>
          <a:p>
            <a:pPr marL="0" indent="0" algn="just">
              <a:buNone/>
            </a:pPr>
            <a:r>
              <a:rPr lang="fr-FR" b="1" dirty="0" smtClean="0"/>
              <a:t>Le français et les patois galloromans </a:t>
            </a:r>
            <a:r>
              <a:rPr lang="fr-FR" dirty="0" smtClean="0"/>
              <a:t>ont en commun d’être tous issus du latin populaire de Gaule; la différence entre eux est que le français est devenue une langue normée, uniformisée, standardisée et commune à tout l’état français ainsi qu’à toutes les situations d’énonciation (on parle alors de </a:t>
            </a:r>
            <a:r>
              <a:rPr lang="fr-FR" b="1" dirty="0" smtClean="0"/>
              <a:t>langue-toit</a:t>
            </a:r>
            <a:r>
              <a:rPr lang="fr-FR" dirty="0" smtClean="0"/>
              <a:t>), alors que les patois sont très dialectalisés (très différenciés d’un endroit à l’autre) et ont été restreints au fil du temps à </a:t>
            </a:r>
            <a:r>
              <a:rPr lang="fr-FR" i="1" dirty="0" smtClean="0"/>
              <a:t>des fonctions de proximité, d’intimité, de ruralité</a:t>
            </a:r>
            <a:r>
              <a:rPr lang="fr-FR" dirty="0" smtClean="0"/>
              <a:t>. </a:t>
            </a:r>
          </a:p>
          <a:p>
            <a:pPr marL="0" indent="0" algn="just">
              <a:buNone/>
            </a:pPr>
            <a:r>
              <a:rPr lang="fr-FR" dirty="0" smtClean="0"/>
              <a:t>Dans plusieurs régions, la pratique de ces parlers est en chute libre, voire disparue. En situation de mort des langues (parce que c’est bien de cela qu’il faut parler dans plusieurs régions), le patois cède de plus en plus la place au français, calque de plus en plus le français, emprunte de plus en plus au français ; bien souvent, les personnes âgées ne savent plus dire que quelques énoncés en patois, voire quelques mots. Toutefois, lorsqu’on les interroge pour un sondage, certains répondront sans hésiter qu’ils parlent encore patois car ils ne savent plus très bien ce que c’est – ou ce que c’était. </a:t>
            </a:r>
          </a:p>
          <a:p>
            <a:pPr marL="0" indent="0" algn="just">
              <a:buNone/>
            </a:pPr>
            <a:r>
              <a:rPr lang="fr-FR" dirty="0" smtClean="0"/>
              <a:t>Dans d’autres régions, il est tout à fait possible également que les locuteurs aient une conscience beaucoup plus aiguë de ce qui relève respectivement du patois et du français, mais en général cela n’est le cas que dans les régions où, justement, le patois se maintient encore relativement bien.</a:t>
            </a:r>
            <a:endParaRPr lang="ru-RU" dirty="0"/>
          </a:p>
        </p:txBody>
      </p:sp>
    </p:spTree>
    <p:extLst>
      <p:ext uri="{BB962C8B-B14F-4D97-AF65-F5344CB8AC3E}">
        <p14:creationId xmlns:p14="http://schemas.microsoft.com/office/powerpoint/2010/main" val="4459309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19613"/>
          </a:xfrm>
        </p:spPr>
        <p:txBody>
          <a:bodyPr>
            <a:normAutofit/>
          </a:bodyPr>
          <a:lstStyle/>
          <a:p>
            <a:pPr algn="ctr"/>
            <a:r>
              <a:rPr lang="fr-FR" sz="2800" b="1" dirty="0" smtClean="0"/>
              <a:t> dialectes </a:t>
            </a:r>
            <a:r>
              <a:rPr lang="fr-FR" sz="2800" b="1" dirty="0"/>
              <a:t>secondaires (les variétés de français régional) ≠ </a:t>
            </a:r>
            <a:r>
              <a:rPr lang="fr-FR" sz="2800" b="1" dirty="0" smtClean="0"/>
              <a:t>patois</a:t>
            </a:r>
            <a:endParaRPr lang="ru-RU" sz="2800" b="1" dirty="0"/>
          </a:p>
        </p:txBody>
      </p:sp>
      <p:sp>
        <p:nvSpPr>
          <p:cNvPr id="3" name="Объект 2"/>
          <p:cNvSpPr>
            <a:spLocks noGrp="1"/>
          </p:cNvSpPr>
          <p:nvPr>
            <p:ph idx="1"/>
          </p:nvPr>
        </p:nvSpPr>
        <p:spPr>
          <a:xfrm>
            <a:off x="548640" y="984738"/>
            <a:ext cx="11057206" cy="5192225"/>
          </a:xfrm>
        </p:spPr>
        <p:txBody>
          <a:bodyPr/>
          <a:lstStyle/>
          <a:p>
            <a:pPr algn="just"/>
            <a:r>
              <a:rPr lang="fr-FR" dirty="0" smtClean="0"/>
              <a:t>Les dialectes </a:t>
            </a:r>
            <a:r>
              <a:rPr lang="fr-FR" dirty="0"/>
              <a:t>comme de langues régionales minoritaires </a:t>
            </a:r>
            <a:r>
              <a:rPr lang="fr-FR" dirty="0" smtClean="0"/>
              <a:t>sont issues </a:t>
            </a:r>
            <a:r>
              <a:rPr lang="fr-FR" dirty="0"/>
              <a:t>d’une langue mère. </a:t>
            </a:r>
            <a:endParaRPr lang="fr-FR" dirty="0" smtClean="0"/>
          </a:p>
          <a:p>
            <a:pPr algn="just"/>
            <a:r>
              <a:rPr lang="fr-FR" dirty="0" smtClean="0"/>
              <a:t>Un </a:t>
            </a:r>
            <a:r>
              <a:rPr lang="fr-FR" dirty="0"/>
              <a:t>dialecte est rattaché à une zone géographique tout en étant pratiqué par un nombre réduit de locuteurs. </a:t>
            </a:r>
            <a:endParaRPr lang="fr-FR" dirty="0" smtClean="0"/>
          </a:p>
          <a:p>
            <a:pPr algn="just"/>
            <a:r>
              <a:rPr lang="fr-FR" dirty="0" smtClean="0"/>
              <a:t>Un </a:t>
            </a:r>
            <a:r>
              <a:rPr lang="fr-FR" dirty="0"/>
              <a:t>dialecte possède des caractéristiques propres (grammaire, syntaxe,…) qui suppriment toute différence structurelle avec une langue. </a:t>
            </a:r>
            <a:endParaRPr lang="fr-FR" dirty="0" smtClean="0"/>
          </a:p>
          <a:p>
            <a:pPr algn="just"/>
            <a:r>
              <a:rPr lang="fr-FR" dirty="0" smtClean="0"/>
              <a:t>Quant </a:t>
            </a:r>
            <a:r>
              <a:rPr lang="fr-FR" dirty="0"/>
              <a:t>au mot "patois", il fait référence à une variante pratiquée dans une zone géographique plutôt réduite et rurale.</a:t>
            </a:r>
            <a:endParaRPr lang="ru-RU" dirty="0"/>
          </a:p>
        </p:txBody>
      </p:sp>
    </p:spTree>
    <p:extLst>
      <p:ext uri="{BB962C8B-B14F-4D97-AF65-F5344CB8AC3E}">
        <p14:creationId xmlns:p14="http://schemas.microsoft.com/office/powerpoint/2010/main" val="18057073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p14="http://schemas.microsoft.com/office/powerpoint/2010/main" val="3558297600"/>
              </p:ext>
            </p:extLst>
          </p:nvPr>
        </p:nvGraphicFramePr>
        <p:xfrm>
          <a:off x="639896" y="1910444"/>
          <a:ext cx="10515600" cy="2567431"/>
        </p:xfrm>
        <a:graphic>
          <a:graphicData uri="http://schemas.openxmlformats.org/drawingml/2006/table">
            <a:tbl>
              <a:tblPr firstRow="1" bandRow="1">
                <a:tableStyleId>{5C22544A-7EE6-4342-B048-85BDC9FD1C3A}</a:tableStyleId>
              </a:tblPr>
              <a:tblGrid>
                <a:gridCol w="10515600">
                  <a:extLst>
                    <a:ext uri="{9D8B030D-6E8A-4147-A177-3AD203B41FA5}">
                      <a16:colId xmlns:a16="http://schemas.microsoft.com/office/drawing/2014/main" val="2259572929"/>
                    </a:ext>
                  </a:extLst>
                </a:gridCol>
              </a:tblGrid>
              <a:tr h="448379">
                <a:tc>
                  <a:txBody>
                    <a:bodyPr/>
                    <a:lstStyle/>
                    <a:p>
                      <a:pPr algn="ctr"/>
                      <a:r>
                        <a:rPr lang="fr-FR" dirty="0" smtClean="0">
                          <a:solidFill>
                            <a:schemeClr val="tx1"/>
                          </a:solidFill>
                        </a:rPr>
                        <a:t>français langue-toit</a:t>
                      </a:r>
                      <a:endParaRPr lang="ru-RU" dirty="0">
                        <a:solidFill>
                          <a:schemeClr val="tx1"/>
                        </a:solidFill>
                      </a:endParaRPr>
                    </a:p>
                  </a:txBody>
                  <a:tcPr/>
                </a:tc>
                <a:extLst>
                  <a:ext uri="{0D108BD9-81ED-4DB2-BD59-A6C34878D82A}">
                    <a16:rowId xmlns:a16="http://schemas.microsoft.com/office/drawing/2014/main" val="1978587177"/>
                  </a:ext>
                </a:extLst>
              </a:tr>
              <a:tr h="44837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dirty="0" smtClean="0"/>
                        <a:t>↑</a:t>
                      </a:r>
                      <a:r>
                        <a:rPr lang="en-US" dirty="0" smtClean="0"/>
                        <a:t>       </a:t>
                      </a:r>
                      <a:r>
                        <a:rPr lang="ru-RU" dirty="0" smtClean="0"/>
                        <a:t>↑</a:t>
                      </a:r>
                      <a:r>
                        <a:rPr lang="en-US" dirty="0" smtClean="0"/>
                        <a:t>       </a:t>
                      </a:r>
                      <a:r>
                        <a:rPr lang="ru-RU" dirty="0" smtClean="0"/>
                        <a:t>↑</a:t>
                      </a:r>
                      <a:r>
                        <a:rPr lang="en-US" dirty="0" smtClean="0"/>
                        <a:t>       </a:t>
                      </a:r>
                      <a:r>
                        <a:rPr lang="ru-RU" dirty="0" smtClean="0"/>
                        <a:t>↑</a:t>
                      </a:r>
                      <a:r>
                        <a:rPr lang="en-US" dirty="0" smtClean="0"/>
                        <a:t>       </a:t>
                      </a:r>
                      <a:r>
                        <a:rPr lang="ru-RU" dirty="0" smtClean="0"/>
                        <a:t>↑</a:t>
                      </a:r>
                      <a:endParaRPr lang="ru-RU" dirty="0"/>
                    </a:p>
                  </a:txBody>
                  <a:tcPr/>
                </a:tc>
                <a:extLst>
                  <a:ext uri="{0D108BD9-81ED-4DB2-BD59-A6C34878D82A}">
                    <a16:rowId xmlns:a16="http://schemas.microsoft.com/office/drawing/2014/main" val="67233728"/>
                  </a:ext>
                </a:extLst>
              </a:tr>
              <a:tr h="773915">
                <a:tc>
                  <a:txBody>
                    <a:bodyPr/>
                    <a:lstStyle/>
                    <a:p>
                      <a:pPr algn="ctr"/>
                      <a:r>
                        <a:rPr lang="fr-FR" dirty="0" smtClean="0"/>
                        <a:t>français</a:t>
                      </a:r>
                    </a:p>
                    <a:p>
                      <a:pPr algn="ctr"/>
                      <a:r>
                        <a:rPr lang="fr-FR" dirty="0" smtClean="0"/>
                        <a:t>Normand, picard, wallon, etc.                                          francoprovençal gascon, occitan, </a:t>
                      </a:r>
                      <a:r>
                        <a:rPr lang="fr-FR" baseline="0" dirty="0" smtClean="0"/>
                        <a:t> </a:t>
                      </a:r>
                      <a:r>
                        <a:rPr lang="fr-FR" dirty="0" smtClean="0"/>
                        <a:t>etc.</a:t>
                      </a:r>
                      <a:endParaRPr lang="ru-RU" dirty="0"/>
                    </a:p>
                  </a:txBody>
                  <a:tcPr/>
                </a:tc>
                <a:extLst>
                  <a:ext uri="{0D108BD9-81ED-4DB2-BD59-A6C34878D82A}">
                    <a16:rowId xmlns:a16="http://schemas.microsoft.com/office/drawing/2014/main" val="3583752100"/>
                  </a:ext>
                </a:extLst>
              </a:tr>
              <a:tr h="44837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dirty="0" smtClean="0"/>
                        <a:t>↑</a:t>
                      </a:r>
                      <a:r>
                        <a:rPr lang="en-US" dirty="0" smtClean="0"/>
                        <a:t>       </a:t>
                      </a:r>
                      <a:r>
                        <a:rPr lang="ru-RU" dirty="0" smtClean="0"/>
                        <a:t>↑</a:t>
                      </a:r>
                      <a:r>
                        <a:rPr lang="en-US" dirty="0" smtClean="0"/>
                        <a:t>       </a:t>
                      </a:r>
                      <a:r>
                        <a:rPr lang="ru-RU" dirty="0" smtClean="0"/>
                        <a:t>↑</a:t>
                      </a:r>
                      <a:r>
                        <a:rPr lang="en-US" dirty="0" smtClean="0"/>
                        <a:t>       </a:t>
                      </a:r>
                      <a:r>
                        <a:rPr lang="ru-RU" dirty="0" smtClean="0"/>
                        <a:t>↑</a:t>
                      </a:r>
                      <a:r>
                        <a:rPr lang="en-US" dirty="0" smtClean="0"/>
                        <a:t>       </a:t>
                      </a:r>
                      <a:r>
                        <a:rPr lang="ru-RU" dirty="0" smtClean="0"/>
                        <a:t>↑</a:t>
                      </a:r>
                      <a:endParaRPr lang="ru-RU" dirty="0"/>
                    </a:p>
                  </a:txBody>
                  <a:tcPr/>
                </a:tc>
                <a:extLst>
                  <a:ext uri="{0D108BD9-81ED-4DB2-BD59-A6C34878D82A}">
                    <a16:rowId xmlns:a16="http://schemas.microsoft.com/office/drawing/2014/main" val="683211718"/>
                  </a:ext>
                </a:extLst>
              </a:tr>
              <a:tr h="448379">
                <a:tc>
                  <a:txBody>
                    <a:bodyPr/>
                    <a:lstStyle/>
                    <a:p>
                      <a:pPr algn="ctr"/>
                      <a:r>
                        <a:rPr lang="fr-FR" dirty="0" smtClean="0"/>
                        <a:t>latin vulgaire galloroman régionalement différencié</a:t>
                      </a:r>
                      <a:endParaRPr lang="ru-RU" dirty="0"/>
                    </a:p>
                  </a:txBody>
                  <a:tcPr/>
                </a:tc>
                <a:extLst>
                  <a:ext uri="{0D108BD9-81ED-4DB2-BD59-A6C34878D82A}">
                    <a16:rowId xmlns:a16="http://schemas.microsoft.com/office/drawing/2014/main" val="2859959078"/>
                  </a:ext>
                </a:extLst>
              </a:tr>
            </a:tbl>
          </a:graphicData>
        </a:graphic>
      </p:graphicFrame>
    </p:spTree>
    <p:extLst>
      <p:ext uri="{BB962C8B-B14F-4D97-AF65-F5344CB8AC3E}">
        <p14:creationId xmlns:p14="http://schemas.microsoft.com/office/powerpoint/2010/main" val="668204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24114" y="1122363"/>
            <a:ext cx="10668000" cy="1600517"/>
          </a:xfrm>
        </p:spPr>
        <p:txBody>
          <a:bodyPr/>
          <a:lstStyle/>
          <a:p>
            <a:r>
              <a:rPr lang="en-US" b="1" dirty="0" err="1" smtClean="0"/>
              <a:t>Cours</a:t>
            </a:r>
            <a:r>
              <a:rPr lang="en-US" b="1" dirty="0" smtClean="0"/>
              <a:t> 1: La variation </a:t>
            </a:r>
            <a:r>
              <a:rPr lang="en-US" b="1" dirty="0" err="1" smtClean="0"/>
              <a:t>linguistique</a:t>
            </a:r>
            <a:endParaRPr lang="ru-RU" b="1" dirty="0"/>
          </a:p>
        </p:txBody>
      </p:sp>
      <p:sp>
        <p:nvSpPr>
          <p:cNvPr id="3" name="Подзаголовок 2"/>
          <p:cNvSpPr>
            <a:spLocks noGrp="1"/>
          </p:cNvSpPr>
          <p:nvPr>
            <p:ph type="subTitle" idx="1"/>
          </p:nvPr>
        </p:nvSpPr>
        <p:spPr>
          <a:xfrm>
            <a:off x="873760" y="3169920"/>
            <a:ext cx="10418354" cy="3210560"/>
          </a:xfrm>
        </p:spPr>
        <p:txBody>
          <a:bodyPr>
            <a:normAutofit fontScale="92500" lnSpcReduction="10000"/>
          </a:bodyPr>
          <a:lstStyle/>
          <a:p>
            <a:pPr marL="457200" indent="-457200" algn="l">
              <a:buAutoNum type="arabicPeriod"/>
            </a:pPr>
            <a:r>
              <a:rPr lang="fr-FR" sz="2800" dirty="0"/>
              <a:t>La variation </a:t>
            </a:r>
            <a:r>
              <a:rPr lang="fr-FR" sz="2800" dirty="0" smtClean="0"/>
              <a:t>linguistique: définition.</a:t>
            </a:r>
          </a:p>
          <a:p>
            <a:pPr marL="457200" indent="-457200" algn="l">
              <a:buAutoNum type="arabicPeriod"/>
            </a:pPr>
            <a:r>
              <a:rPr lang="en-US" sz="2800" dirty="0" smtClean="0"/>
              <a:t>Les types de variations </a:t>
            </a:r>
            <a:r>
              <a:rPr lang="en-US" sz="2800" dirty="0" err="1" smtClean="0"/>
              <a:t>linguistiques</a:t>
            </a:r>
            <a:r>
              <a:rPr lang="en-US" sz="2800" dirty="0" smtClean="0"/>
              <a:t>.</a:t>
            </a:r>
          </a:p>
          <a:p>
            <a:pPr marL="457200" indent="-457200" algn="l">
              <a:buAutoNum type="arabicPeriod"/>
            </a:pPr>
            <a:r>
              <a:rPr lang="fr-FR" sz="2800" dirty="0" smtClean="0"/>
              <a:t>La variation du français en France: aspects historiques.</a:t>
            </a:r>
            <a:endParaRPr lang="uk-UA" sz="2800" dirty="0" smtClean="0"/>
          </a:p>
          <a:p>
            <a:pPr marL="457200" indent="-457200" algn="l">
              <a:buAutoNum type="arabicPeriod"/>
            </a:pPr>
            <a:r>
              <a:rPr lang="en-US" sz="2800" dirty="0" smtClean="0"/>
              <a:t>Les notions de base: f</a:t>
            </a:r>
            <a:r>
              <a:rPr lang="fr-FR" sz="2800" dirty="0" smtClean="0"/>
              <a:t>rançais </a:t>
            </a:r>
            <a:r>
              <a:rPr lang="fr-FR" sz="2800" dirty="0"/>
              <a:t>régional ≠ patois ≠ langues </a:t>
            </a:r>
            <a:r>
              <a:rPr lang="fr-FR" sz="2800" dirty="0" smtClean="0"/>
              <a:t>régionales.</a:t>
            </a:r>
          </a:p>
          <a:p>
            <a:pPr marL="457200" indent="-457200" algn="l">
              <a:buAutoNum type="arabicPeriod"/>
            </a:pPr>
            <a:r>
              <a:rPr lang="fr-FR" sz="2800" dirty="0"/>
              <a:t>Les langues </a:t>
            </a:r>
            <a:r>
              <a:rPr lang="fr-FR" sz="2800" dirty="0" smtClean="0"/>
              <a:t>régionales en France.</a:t>
            </a:r>
          </a:p>
          <a:p>
            <a:pPr marL="457200" indent="-457200" algn="l">
              <a:buAutoNum type="arabicPeriod"/>
            </a:pPr>
            <a:r>
              <a:rPr lang="en-US" sz="2800" dirty="0"/>
              <a:t>L</a:t>
            </a:r>
            <a:r>
              <a:rPr lang="fr-FR" sz="2800" dirty="0" smtClean="0"/>
              <a:t>es </a:t>
            </a:r>
            <a:r>
              <a:rPr lang="fr-FR" sz="2800" dirty="0"/>
              <a:t>variétés de français régional</a:t>
            </a:r>
            <a:r>
              <a:rPr lang="fr-FR" sz="2800" dirty="0" smtClean="0"/>
              <a:t>.</a:t>
            </a:r>
            <a:br>
              <a:rPr lang="fr-FR" sz="2800" dirty="0" smtClean="0"/>
            </a:br>
            <a:endParaRPr lang="en-US" sz="2800" dirty="0" smtClean="0"/>
          </a:p>
          <a:p>
            <a:pPr marL="457200" indent="-457200" algn="l">
              <a:buAutoNum type="arabicPeriod"/>
            </a:pPr>
            <a:endParaRPr lang="ru-RU" dirty="0"/>
          </a:p>
        </p:txBody>
      </p:sp>
    </p:spTree>
    <p:extLst>
      <p:ext uri="{BB962C8B-B14F-4D97-AF65-F5344CB8AC3E}">
        <p14:creationId xmlns:p14="http://schemas.microsoft.com/office/powerpoint/2010/main" val="13880277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fr-FR" dirty="0" smtClean="0"/>
              <a:t>Constitution de France</a:t>
            </a:r>
            <a:endParaRPr lang="ru-RU" dirty="0"/>
          </a:p>
        </p:txBody>
      </p:sp>
      <p:sp>
        <p:nvSpPr>
          <p:cNvPr id="3" name="Объект 2"/>
          <p:cNvSpPr>
            <a:spLocks noGrp="1"/>
          </p:cNvSpPr>
          <p:nvPr>
            <p:ph idx="1"/>
          </p:nvPr>
        </p:nvSpPr>
        <p:spPr/>
        <p:txBody>
          <a:bodyPr/>
          <a:lstStyle/>
          <a:p>
            <a:pPr algn="just"/>
            <a:r>
              <a:rPr lang="fr-FR" dirty="0" smtClean="0"/>
              <a:t>L’article </a:t>
            </a:r>
            <a:r>
              <a:rPr lang="fr-FR" dirty="0"/>
              <a:t>2 de la Constitution de 1958 est clair sur ce point : "La langue de la République est le français". </a:t>
            </a:r>
            <a:endParaRPr lang="fr-FR" dirty="0" smtClean="0"/>
          </a:p>
          <a:p>
            <a:pPr algn="just"/>
            <a:r>
              <a:rPr lang="fr-FR" dirty="0" smtClean="0"/>
              <a:t>Mais </a:t>
            </a:r>
            <a:r>
              <a:rPr lang="fr-FR" dirty="0"/>
              <a:t>cela ne signifie pas que la France d’aujourd’hui rejette les idiomes locaux car la Constitution stipule aussi que "les langues régionales appartiennent au patrimoine de la France</a:t>
            </a:r>
            <a:r>
              <a:rPr lang="fr-FR" dirty="0" smtClean="0"/>
              <a:t>."</a:t>
            </a:r>
            <a:endParaRPr lang="ru-RU" dirty="0"/>
          </a:p>
        </p:txBody>
      </p:sp>
    </p:spTree>
    <p:extLst>
      <p:ext uri="{BB962C8B-B14F-4D97-AF65-F5344CB8AC3E}">
        <p14:creationId xmlns:p14="http://schemas.microsoft.com/office/powerpoint/2010/main" val="25639063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8639" y="323556"/>
            <a:ext cx="11099409" cy="1209821"/>
          </a:xfrm>
        </p:spPr>
        <p:txBody>
          <a:bodyPr>
            <a:normAutofit fontScale="90000"/>
          </a:bodyPr>
          <a:lstStyle/>
          <a:p>
            <a:pPr algn="just"/>
            <a:r>
              <a:rPr lang="fr-FR" sz="2800" b="1" dirty="0">
                <a:latin typeface="+mn-lt"/>
              </a:rPr>
              <a:t>Les langues régionales se définissent, dans l’Hexagone, comme des langues parlées sur une partie du territoire national depuis plus longtemps que le français langue commune. </a:t>
            </a:r>
            <a:br>
              <a:rPr lang="fr-FR" sz="2800" b="1" dirty="0">
                <a:latin typeface="+mn-lt"/>
              </a:rPr>
            </a:br>
            <a:r>
              <a:rPr lang="fr-FR" sz="2800" b="1" dirty="0">
                <a:latin typeface="+mn-lt"/>
              </a:rPr>
              <a:t>il existe, en France, environ 75 langues régionales !</a:t>
            </a:r>
            <a:endParaRPr lang="ru-RU" sz="2800" dirty="0">
              <a:latin typeface="+mn-lt"/>
            </a:endParaRPr>
          </a:p>
        </p:txBody>
      </p:sp>
      <p:sp>
        <p:nvSpPr>
          <p:cNvPr id="3" name="Объект 2"/>
          <p:cNvSpPr>
            <a:spLocks noGrp="1"/>
          </p:cNvSpPr>
          <p:nvPr>
            <p:ph sz="half" idx="1"/>
          </p:nvPr>
        </p:nvSpPr>
        <p:spPr>
          <a:xfrm>
            <a:off x="548639" y="1730325"/>
            <a:ext cx="5471161" cy="4446637"/>
          </a:xfrm>
        </p:spPr>
        <p:txBody>
          <a:bodyPr>
            <a:normAutofit fontScale="92500"/>
          </a:bodyPr>
          <a:lstStyle/>
          <a:p>
            <a:pPr marL="0" indent="0">
              <a:buNone/>
            </a:pPr>
            <a:r>
              <a:rPr lang="en-US" b="1" dirty="0"/>
              <a:t>Les </a:t>
            </a:r>
            <a:r>
              <a:rPr lang="en-US" b="1" dirty="0" err="1"/>
              <a:t>langues</a:t>
            </a:r>
            <a:r>
              <a:rPr lang="en-US" b="1" dirty="0"/>
              <a:t> </a:t>
            </a:r>
            <a:r>
              <a:rPr lang="en-US" b="1" dirty="0" err="1" smtClean="0"/>
              <a:t>régionales</a:t>
            </a:r>
            <a:r>
              <a:rPr lang="en-US" b="1" dirty="0" smtClean="0"/>
              <a:t> non </a:t>
            </a:r>
            <a:r>
              <a:rPr lang="en-US" b="1" dirty="0" err="1" smtClean="0"/>
              <a:t>romanes</a:t>
            </a:r>
            <a:endParaRPr lang="en-US" b="1" dirty="0" smtClean="0"/>
          </a:p>
          <a:p>
            <a:r>
              <a:rPr lang="fr-FR" dirty="0"/>
              <a:t>dialectes allemands d’Alsace et de Moselle (alsacien et francique </a:t>
            </a:r>
            <a:r>
              <a:rPr lang="fr-FR" dirty="0" smtClean="0"/>
              <a:t>mosellan),</a:t>
            </a:r>
          </a:p>
          <a:p>
            <a:r>
              <a:rPr lang="fr-FR" dirty="0" smtClean="0"/>
              <a:t>le </a:t>
            </a:r>
            <a:r>
              <a:rPr lang="fr-FR" dirty="0"/>
              <a:t>basque, </a:t>
            </a:r>
            <a:endParaRPr lang="fr-FR" dirty="0" smtClean="0"/>
          </a:p>
          <a:p>
            <a:r>
              <a:rPr lang="fr-FR" dirty="0" smtClean="0"/>
              <a:t>le breton (</a:t>
            </a:r>
            <a:r>
              <a:rPr lang="fr-FR" dirty="0"/>
              <a:t>près de 250 000 </a:t>
            </a:r>
            <a:r>
              <a:rPr lang="fr-FR" dirty="0" smtClean="0"/>
              <a:t>locuteurs), </a:t>
            </a:r>
          </a:p>
          <a:p>
            <a:r>
              <a:rPr lang="fr-FR" dirty="0" smtClean="0"/>
              <a:t>le flamand occidental,</a:t>
            </a:r>
          </a:p>
          <a:p>
            <a:r>
              <a:rPr lang="fr-FR" dirty="0"/>
              <a:t>parlers </a:t>
            </a:r>
            <a:r>
              <a:rPr lang="fr-FR" dirty="0" smtClean="0"/>
              <a:t>liguriens,</a:t>
            </a:r>
            <a:endParaRPr lang="fr-FR" dirty="0"/>
          </a:p>
          <a:p>
            <a:r>
              <a:rPr lang="fr-FR" dirty="0" smtClean="0"/>
              <a:t>ainsi </a:t>
            </a:r>
            <a:r>
              <a:rPr lang="fr-FR" dirty="0"/>
              <a:t>que plusieurs langues dans </a:t>
            </a:r>
            <a:r>
              <a:rPr lang="fr-FR" dirty="0" smtClean="0"/>
              <a:t>les DOM-TOM</a:t>
            </a:r>
          </a:p>
        </p:txBody>
      </p:sp>
      <p:sp>
        <p:nvSpPr>
          <p:cNvPr id="4" name="Объект 3"/>
          <p:cNvSpPr>
            <a:spLocks noGrp="1"/>
          </p:cNvSpPr>
          <p:nvPr>
            <p:ph sz="half" idx="2"/>
          </p:nvPr>
        </p:nvSpPr>
        <p:spPr>
          <a:xfrm>
            <a:off x="6172200" y="1730325"/>
            <a:ext cx="5181600" cy="4446638"/>
          </a:xfrm>
        </p:spPr>
        <p:txBody>
          <a:bodyPr>
            <a:normAutofit fontScale="92500"/>
          </a:bodyPr>
          <a:lstStyle/>
          <a:p>
            <a:pPr marL="0" indent="0">
              <a:buNone/>
            </a:pPr>
            <a:r>
              <a:rPr lang="en-US" b="1" dirty="0"/>
              <a:t>Les </a:t>
            </a:r>
            <a:r>
              <a:rPr lang="en-US" b="1" dirty="0" err="1"/>
              <a:t>langues</a:t>
            </a:r>
            <a:r>
              <a:rPr lang="en-US" b="1" dirty="0"/>
              <a:t> </a:t>
            </a:r>
            <a:r>
              <a:rPr lang="en-US" b="1" dirty="0" err="1" smtClean="0"/>
              <a:t>régionales</a:t>
            </a:r>
            <a:r>
              <a:rPr lang="en-US" b="1" dirty="0" smtClean="0"/>
              <a:t> </a:t>
            </a:r>
            <a:r>
              <a:rPr lang="en-US" b="1" dirty="0" err="1" smtClean="0"/>
              <a:t>romanes</a:t>
            </a:r>
            <a:endParaRPr lang="ru-RU" dirty="0"/>
          </a:p>
          <a:p>
            <a:r>
              <a:rPr lang="en-US" dirty="0" smtClean="0"/>
              <a:t>le </a:t>
            </a:r>
            <a:r>
              <a:rPr lang="fr-FR" dirty="0" smtClean="0"/>
              <a:t>francoprovençal</a:t>
            </a:r>
            <a:r>
              <a:rPr lang="fr-FR" dirty="0" smtClean="0"/>
              <a:t>, </a:t>
            </a:r>
          </a:p>
          <a:p>
            <a:r>
              <a:rPr lang="fr-FR" dirty="0" smtClean="0"/>
              <a:t>le </a:t>
            </a:r>
            <a:r>
              <a:rPr lang="fr-FR" dirty="0"/>
              <a:t>catalan, </a:t>
            </a:r>
            <a:endParaRPr lang="fr-FR" dirty="0" smtClean="0"/>
          </a:p>
          <a:p>
            <a:r>
              <a:rPr lang="fr-FR" dirty="0" smtClean="0"/>
              <a:t>le </a:t>
            </a:r>
            <a:r>
              <a:rPr lang="fr-FR" dirty="0"/>
              <a:t>corse, </a:t>
            </a:r>
            <a:endParaRPr lang="fr-FR" dirty="0" smtClean="0"/>
          </a:p>
          <a:p>
            <a:r>
              <a:rPr lang="fr-FR" dirty="0"/>
              <a:t>occitan ou langue d’oc (gascon, languedocien, provençal, auvergnat, limousin, vivaro-alpin) </a:t>
            </a:r>
            <a:endParaRPr lang="ru-RU" dirty="0"/>
          </a:p>
        </p:txBody>
      </p:sp>
    </p:spTree>
    <p:extLst>
      <p:ext uri="{BB962C8B-B14F-4D97-AF65-F5344CB8AC3E}">
        <p14:creationId xmlns:p14="http://schemas.microsoft.com/office/powerpoint/2010/main" val="25794950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5463" y="365126"/>
            <a:ext cx="11406753" cy="689952"/>
          </a:xfrm>
        </p:spPr>
        <p:txBody>
          <a:bodyPr>
            <a:normAutofit fontScale="90000"/>
          </a:bodyPr>
          <a:lstStyle/>
          <a:p>
            <a:pPr algn="ctr"/>
            <a:r>
              <a:rPr lang="fr-FR" dirty="0" smtClean="0"/>
              <a:t/>
            </a:r>
            <a:br>
              <a:rPr lang="fr-FR" dirty="0" smtClean="0"/>
            </a:br>
            <a:r>
              <a:rPr lang="fr-FR" b="1" dirty="0" smtClean="0"/>
              <a:t>Les </a:t>
            </a:r>
            <a:r>
              <a:rPr lang="fr-FR" b="1" dirty="0"/>
              <a:t>variétés </a:t>
            </a:r>
            <a:r>
              <a:rPr lang="fr-FR" b="1" dirty="0" smtClean="0"/>
              <a:t>du français (langues d’oïl</a:t>
            </a:r>
            <a:r>
              <a:rPr lang="fr-FR" b="1" dirty="0"/>
              <a:t>) </a:t>
            </a:r>
            <a:r>
              <a:rPr lang="fr-FR" b="1" dirty="0" smtClean="0"/>
              <a:t>:</a:t>
            </a:r>
            <a:br>
              <a:rPr lang="fr-FR" b="1" dirty="0" smtClean="0"/>
            </a:br>
            <a:endParaRPr lang="ru-RU" b="1" dirty="0"/>
          </a:p>
        </p:txBody>
      </p:sp>
      <p:sp>
        <p:nvSpPr>
          <p:cNvPr id="3" name="Объект 2"/>
          <p:cNvSpPr>
            <a:spLocks noGrp="1"/>
          </p:cNvSpPr>
          <p:nvPr>
            <p:ph sz="half" idx="1"/>
          </p:nvPr>
        </p:nvSpPr>
        <p:spPr>
          <a:xfrm>
            <a:off x="838200" y="1434905"/>
            <a:ext cx="10515600" cy="5092504"/>
          </a:xfrm>
        </p:spPr>
        <p:txBody>
          <a:bodyPr>
            <a:normAutofit/>
          </a:bodyPr>
          <a:lstStyle/>
          <a:p>
            <a:pPr>
              <a:buFontTx/>
              <a:buChar char="-"/>
            </a:pPr>
            <a:r>
              <a:rPr lang="fr-FR" dirty="0" smtClean="0"/>
              <a:t>bourguignon,</a:t>
            </a:r>
          </a:p>
          <a:p>
            <a:pPr>
              <a:buFontTx/>
              <a:buChar char="-"/>
            </a:pPr>
            <a:r>
              <a:rPr lang="fr-FR" dirty="0" smtClean="0"/>
              <a:t>champenois</a:t>
            </a:r>
            <a:r>
              <a:rPr lang="fr-FR" dirty="0"/>
              <a:t>, </a:t>
            </a:r>
            <a:endParaRPr lang="fr-FR" dirty="0" smtClean="0"/>
          </a:p>
          <a:p>
            <a:pPr>
              <a:buFontTx/>
              <a:buChar char="-"/>
            </a:pPr>
            <a:r>
              <a:rPr lang="fr-FR" dirty="0" smtClean="0"/>
              <a:t>franc-comtois</a:t>
            </a:r>
            <a:r>
              <a:rPr lang="fr-FR" dirty="0"/>
              <a:t>, </a:t>
            </a:r>
            <a:endParaRPr lang="fr-FR" dirty="0" smtClean="0"/>
          </a:p>
          <a:p>
            <a:pPr>
              <a:buFontTx/>
              <a:buChar char="-"/>
            </a:pPr>
            <a:r>
              <a:rPr lang="fr-FR" dirty="0" smtClean="0"/>
              <a:t>gallo</a:t>
            </a:r>
            <a:r>
              <a:rPr lang="fr-FR" dirty="0"/>
              <a:t>, </a:t>
            </a:r>
            <a:endParaRPr lang="fr-FR" dirty="0" smtClean="0"/>
          </a:p>
          <a:p>
            <a:pPr>
              <a:buFontTx/>
              <a:buChar char="-"/>
            </a:pPr>
            <a:r>
              <a:rPr lang="fr-FR" dirty="0" smtClean="0"/>
              <a:t>lorrain</a:t>
            </a:r>
            <a:r>
              <a:rPr lang="fr-FR" dirty="0"/>
              <a:t>, </a:t>
            </a:r>
            <a:endParaRPr lang="fr-FR" dirty="0" smtClean="0"/>
          </a:p>
          <a:p>
            <a:pPr>
              <a:buFontTx/>
              <a:buChar char="-"/>
            </a:pPr>
            <a:r>
              <a:rPr lang="fr-FR" dirty="0" smtClean="0"/>
              <a:t>normand</a:t>
            </a:r>
            <a:r>
              <a:rPr lang="fr-FR" dirty="0"/>
              <a:t>, </a:t>
            </a:r>
            <a:endParaRPr lang="fr-FR" dirty="0" smtClean="0"/>
          </a:p>
          <a:p>
            <a:pPr>
              <a:buFontTx/>
              <a:buChar char="-"/>
            </a:pPr>
            <a:r>
              <a:rPr lang="fr-FR" dirty="0" smtClean="0"/>
              <a:t>picard</a:t>
            </a:r>
            <a:r>
              <a:rPr lang="fr-FR" dirty="0"/>
              <a:t>, </a:t>
            </a:r>
            <a:endParaRPr lang="fr-FR" dirty="0" smtClean="0"/>
          </a:p>
          <a:p>
            <a:pPr>
              <a:buFontTx/>
              <a:buChar char="-"/>
            </a:pPr>
            <a:r>
              <a:rPr lang="fr-FR" dirty="0" smtClean="0"/>
              <a:t>poitevin-saintongeais </a:t>
            </a:r>
            <a:r>
              <a:rPr lang="fr-FR" dirty="0"/>
              <a:t>(poitevin, saintongeais), </a:t>
            </a:r>
            <a:endParaRPr lang="fr-FR" dirty="0" smtClean="0"/>
          </a:p>
          <a:p>
            <a:pPr>
              <a:buFontTx/>
              <a:buChar char="-"/>
            </a:pPr>
            <a:r>
              <a:rPr lang="fr-FR" dirty="0" smtClean="0"/>
              <a:t>wallon</a:t>
            </a:r>
            <a:endParaRPr lang="ru-RU" dirty="0"/>
          </a:p>
        </p:txBody>
      </p:sp>
    </p:spTree>
    <p:extLst>
      <p:ext uri="{BB962C8B-B14F-4D97-AF65-F5344CB8AC3E}">
        <p14:creationId xmlns:p14="http://schemas.microsoft.com/office/powerpoint/2010/main" val="27842829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844697"/>
          </a:xfrm>
        </p:spPr>
        <p:txBody>
          <a:bodyPr/>
          <a:lstStyle/>
          <a:p>
            <a:pPr algn="ctr"/>
            <a:r>
              <a:rPr lang="fr-FR" dirty="0" smtClean="0"/>
              <a:t>Langues </a:t>
            </a:r>
            <a:r>
              <a:rPr lang="fr-FR" dirty="0"/>
              <a:t>régionales </a:t>
            </a:r>
            <a:r>
              <a:rPr lang="fr-FR" dirty="0" smtClean="0"/>
              <a:t>enseignées </a:t>
            </a:r>
            <a:r>
              <a:rPr lang="fr-FR" dirty="0"/>
              <a:t>à l’école</a:t>
            </a:r>
            <a:endParaRPr lang="ru-RU" dirty="0"/>
          </a:p>
        </p:txBody>
      </p:sp>
      <p:sp>
        <p:nvSpPr>
          <p:cNvPr id="3" name="Объект 2"/>
          <p:cNvSpPr>
            <a:spLocks noGrp="1"/>
          </p:cNvSpPr>
          <p:nvPr>
            <p:ph idx="1"/>
          </p:nvPr>
        </p:nvSpPr>
        <p:spPr>
          <a:xfrm>
            <a:off x="633046" y="1505242"/>
            <a:ext cx="11100582" cy="5022167"/>
          </a:xfrm>
        </p:spPr>
        <p:txBody>
          <a:bodyPr>
            <a:normAutofit/>
          </a:bodyPr>
          <a:lstStyle/>
          <a:p>
            <a:pPr algn="just"/>
            <a:r>
              <a:rPr lang="fr-FR" dirty="0"/>
              <a:t>c</a:t>
            </a:r>
            <a:r>
              <a:rPr lang="fr-FR" dirty="0" smtClean="0"/>
              <a:t>e sont l’occitan</a:t>
            </a:r>
            <a:r>
              <a:rPr lang="fr-FR" dirty="0"/>
              <a:t>, le breton, le basque, le corse, l’alsacien ou certaines langues mélanésiennes comme le </a:t>
            </a:r>
            <a:r>
              <a:rPr lang="fr-FR" dirty="0" smtClean="0"/>
              <a:t>tahitien.</a:t>
            </a:r>
          </a:p>
          <a:p>
            <a:pPr algn="just"/>
            <a:r>
              <a:rPr lang="fr-FR" dirty="0" smtClean="0"/>
              <a:t>En </a:t>
            </a:r>
            <a:r>
              <a:rPr lang="fr-FR" dirty="0"/>
              <a:t>France, chaque année, 400 000 élèves apprennent une langue régionale dans les écoles publiques et privées. Il est important que les élèves puissent étudier une discipline dans une langue régionale pour les épreuves du Bac. Si cet enseignement n’est pas renforcé et valorisé, </a:t>
            </a:r>
            <a:r>
              <a:rPr lang="fr-FR" dirty="0" smtClean="0"/>
              <a:t>on assistera </a:t>
            </a:r>
            <a:r>
              <a:rPr lang="fr-FR" dirty="0"/>
              <a:t>à la disparition de ce patrimoine linguistique. </a:t>
            </a:r>
            <a:endParaRPr lang="fr-FR" dirty="0" smtClean="0"/>
          </a:p>
          <a:p>
            <a:pPr algn="just"/>
            <a:r>
              <a:rPr lang="fr-FR" dirty="0" smtClean="0"/>
              <a:t>Quant </a:t>
            </a:r>
            <a:r>
              <a:rPr lang="fr-FR" dirty="0"/>
              <a:t>à ceux qui apprennent le français en tant que langue étrangère, il est important d’être sensibilisé aux différentes prononciations pour mieux connaître la culture locale. A Antibes, beaucoup de noms de villages comprennent une consonne finale qui doit être prononcée (BioT, VallauriS,…) au risque de passer pour un "nordiste" !</a:t>
            </a:r>
            <a:endParaRPr lang="ru-RU" dirty="0"/>
          </a:p>
        </p:txBody>
      </p:sp>
    </p:spTree>
    <p:extLst>
      <p:ext uri="{BB962C8B-B14F-4D97-AF65-F5344CB8AC3E}">
        <p14:creationId xmlns:p14="http://schemas.microsoft.com/office/powerpoint/2010/main" val="31766556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96949"/>
            <a:ext cx="10515600" cy="689316"/>
          </a:xfrm>
        </p:spPr>
        <p:txBody>
          <a:bodyPr>
            <a:normAutofit fontScale="90000"/>
          </a:bodyPr>
          <a:lstStyle/>
          <a:p>
            <a:pPr algn="ctr"/>
            <a:r>
              <a:rPr lang="fr-FR" dirty="0" smtClean="0"/>
              <a:t/>
            </a:r>
            <a:br>
              <a:rPr lang="fr-FR" dirty="0" smtClean="0"/>
            </a:br>
            <a:r>
              <a:rPr lang="fr-FR" b="1" dirty="0" smtClean="0"/>
              <a:t>Les </a:t>
            </a:r>
            <a:r>
              <a:rPr lang="fr-FR" b="1" dirty="0"/>
              <a:t>accents en France</a:t>
            </a:r>
            <a:br>
              <a:rPr lang="fr-FR" b="1" dirty="0"/>
            </a:br>
            <a:endParaRPr lang="ru-RU" b="1" dirty="0"/>
          </a:p>
        </p:txBody>
      </p:sp>
      <p:sp>
        <p:nvSpPr>
          <p:cNvPr id="3" name="Объект 2"/>
          <p:cNvSpPr>
            <a:spLocks noGrp="1"/>
          </p:cNvSpPr>
          <p:nvPr>
            <p:ph idx="1"/>
          </p:nvPr>
        </p:nvSpPr>
        <p:spPr>
          <a:xfrm>
            <a:off x="520505" y="886265"/>
            <a:ext cx="11310424" cy="5795889"/>
          </a:xfrm>
        </p:spPr>
        <p:txBody>
          <a:bodyPr>
            <a:normAutofit fontScale="77500" lnSpcReduction="20000"/>
          </a:bodyPr>
          <a:lstStyle/>
          <a:p>
            <a:pPr algn="just"/>
            <a:r>
              <a:rPr lang="fr-FR" dirty="0" smtClean="0"/>
              <a:t>Peut-on </a:t>
            </a:r>
            <a:r>
              <a:rPr lang="fr-FR" dirty="0"/>
              <a:t>parler sans accent ? Y a-t-il une région dans laquelle aucun accent spécifique n’existe ? Probablement pas car toutes les régions subissent encore l’influence de leur langue régionale. Ainsi, dans la région toulousaine, les voyelles finales sont prononcées en raison de l’influence de l’occitan. Tout le monde connaît la langue du sud et l’accent du midi immortalisé par les œuvres de Pagnol ou l’accent ch’ti popularisé par le </a:t>
            </a:r>
            <a:r>
              <a:rPr lang="fr-FR" dirty="0" smtClean="0"/>
              <a:t>filme «Bienvenue </a:t>
            </a:r>
            <a:r>
              <a:rPr lang="fr-FR" dirty="0"/>
              <a:t>chez les </a:t>
            </a:r>
            <a:r>
              <a:rPr lang="fr-FR" dirty="0" smtClean="0"/>
              <a:t>Ch’tis». </a:t>
            </a:r>
            <a:r>
              <a:rPr lang="fr-FR" dirty="0"/>
              <a:t>Moins connu, l’accent franc-comtois fait partie des accents les plus charmants de France. Les habitants de cette région (qui comprend des villes telles que Besançon ou Belfort) prononcent le [o] fermé comme un [o] très ouvert et prononcent le [t] à la fin des mots. Le [o] de vélo se dit comme le [o] de botte et le nombre </a:t>
            </a:r>
            <a:r>
              <a:rPr lang="fr-FR" u="sng" dirty="0" smtClean="0"/>
              <a:t>ving</a:t>
            </a:r>
            <a:r>
              <a:rPr lang="fr-FR" dirty="0" smtClean="0"/>
              <a:t>t </a:t>
            </a:r>
            <a:r>
              <a:rPr lang="fr-FR" dirty="0"/>
              <a:t>se prononce </a:t>
            </a:r>
            <a:r>
              <a:rPr lang="fr-FR" i="1" dirty="0"/>
              <a:t>vinte</a:t>
            </a:r>
            <a:r>
              <a:rPr lang="fr-FR" dirty="0" smtClean="0"/>
              <a:t>.</a:t>
            </a:r>
          </a:p>
          <a:p>
            <a:pPr algn="just"/>
            <a:r>
              <a:rPr lang="fr-FR" dirty="0"/>
              <a:t>Un accent peut être </a:t>
            </a:r>
            <a:r>
              <a:rPr lang="fr-FR" dirty="0" smtClean="0"/>
              <a:t>discriminant </a:t>
            </a:r>
            <a:r>
              <a:rPr lang="fr-FR" dirty="0"/>
              <a:t>dans la mesure où le côté chantant et enjoué de certains parlers semble incompatible avec des fonctions dites "sérieuses". Les professions de chanteur (Francis Cabrel, Claude Nougaro, Mireille Mathieu,…), d’acteur (Michel Galabru, Fernandel, Raimu,…), de commentateur de matchs de rugby (Pierre Albaladejo) ou de chroniqueur gastronomique échappent à ces stéréotypes tenaces. Par contre, dans des domaines différents (médias, politique,…), ceux qui possèdent un fort accent méridional, alsacien ou corse sont moins nombreux. Citons, entre autres, le journaliste politique Jean-Michel Apathie, le philosophe Michel Serres ou le député Jean Lassalle</a:t>
            </a:r>
            <a:r>
              <a:rPr lang="fr-FR" dirty="0" smtClean="0"/>
              <a:t>.</a:t>
            </a:r>
          </a:p>
          <a:p>
            <a:pPr algn="just"/>
            <a:r>
              <a:rPr lang="fr-FR" b="1" dirty="0"/>
              <a:t>La glottophobie </a:t>
            </a:r>
            <a:r>
              <a:rPr lang="fr-FR" dirty="0"/>
              <a:t>(du grec glotta : langue) est une forme de rejet qui discrimine tous les accents qui ne correspondent pas au français standard que des élites parisiennes auraient sacralisé pour maintenir leur pouvoir. Manque d’éducation ou de sérieux, idées négatives liées à la ruralité : les accents régionaux sont victimes de préjugés face à la langue standardisée.</a:t>
            </a:r>
            <a:endParaRPr lang="ru-RU" dirty="0"/>
          </a:p>
        </p:txBody>
      </p:sp>
    </p:spTree>
    <p:extLst>
      <p:ext uri="{BB962C8B-B14F-4D97-AF65-F5344CB8AC3E}">
        <p14:creationId xmlns:p14="http://schemas.microsoft.com/office/powerpoint/2010/main" val="40843171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dirty="0" err="1" smtClean="0"/>
              <a:t>Ressources</a:t>
            </a:r>
            <a:endParaRPr lang="ru-RU" b="1" dirty="0"/>
          </a:p>
        </p:txBody>
      </p:sp>
      <p:sp>
        <p:nvSpPr>
          <p:cNvPr id="3" name="Объект 2"/>
          <p:cNvSpPr>
            <a:spLocks noGrp="1"/>
          </p:cNvSpPr>
          <p:nvPr>
            <p:ph idx="1"/>
          </p:nvPr>
        </p:nvSpPr>
        <p:spPr>
          <a:xfrm>
            <a:off x="407963" y="1825625"/>
            <a:ext cx="11338559" cy="4351338"/>
          </a:xfrm>
        </p:spPr>
        <p:txBody>
          <a:bodyPr>
            <a:normAutofit fontScale="92500" lnSpcReduction="20000"/>
          </a:bodyPr>
          <a:lstStyle/>
          <a:p>
            <a:r>
              <a:rPr lang="fr-FR" dirty="0" smtClean="0"/>
              <a:t>Atlas sonore des langues régionales en France. </a:t>
            </a:r>
            <a:r>
              <a:rPr lang="fr-FR" dirty="0"/>
              <a:t>URL: https://atlas.limsi.fr/</a:t>
            </a:r>
            <a:endParaRPr lang="fr-FR" dirty="0" smtClean="0"/>
          </a:p>
          <a:p>
            <a:r>
              <a:rPr lang="fr-FR" dirty="0" smtClean="0"/>
              <a:t>Francophonie </a:t>
            </a:r>
            <a:r>
              <a:rPr lang="fr-FR" dirty="0"/>
              <a:t>: quel français régional parlez-vous ? URL: </a:t>
            </a:r>
            <a:r>
              <a:rPr lang="fr-FR" dirty="0" smtClean="0"/>
              <a:t>https://</a:t>
            </a:r>
            <a:r>
              <a:rPr lang="fr-FR" dirty="0"/>
              <a:t>www.youtube.com/watch?v=Jtrh4hxkEX8</a:t>
            </a:r>
          </a:p>
          <a:p>
            <a:r>
              <a:rPr lang="fr-FR" dirty="0" smtClean="0"/>
              <a:t>Ministère de la culture. </a:t>
            </a:r>
            <a:r>
              <a:rPr lang="fr-FR" dirty="0"/>
              <a:t>URL: https://</a:t>
            </a:r>
            <a:r>
              <a:rPr lang="fr-FR" dirty="0" smtClean="0"/>
              <a:t>www.culture.gouv.fr/Thematiques/Langue-francaise-et-langues-de-France/Nos-missions/Promouvoir-les-langues-de-France/Langues-regionales</a:t>
            </a:r>
            <a:endParaRPr lang="fr-FR" dirty="0"/>
          </a:p>
          <a:p>
            <a:r>
              <a:rPr lang="fr-FR" dirty="0" smtClean="0"/>
              <a:t>Remysen W. Le français et la variation linguistique. URL: https://usito.usherbrooke.ca/articles/th%C3%A9matiques/remysen_1</a:t>
            </a:r>
          </a:p>
          <a:p>
            <a:r>
              <a:rPr lang="fr-FR" dirty="0" smtClean="0"/>
              <a:t>Thibault A. Francophonie et variété des français. URL: </a:t>
            </a:r>
            <a:r>
              <a:rPr lang="fr-FR" dirty="0"/>
              <a:t>http://andre.thibault.pagesperso-orange.fr/FrancophLicenceSemaine9.pdf</a:t>
            </a:r>
            <a:endParaRPr lang="fr-FR" dirty="0" smtClean="0"/>
          </a:p>
          <a:p>
            <a:r>
              <a:rPr lang="fr-FR" dirty="0"/>
              <a:t>La variation </a:t>
            </a:r>
            <a:r>
              <a:rPr lang="fr-FR" dirty="0" smtClean="0"/>
              <a:t>diachronique. </a:t>
            </a:r>
            <a:r>
              <a:rPr lang="fr-FR" dirty="0"/>
              <a:t>URL: https://histolf.ulb.be/index.php/les-varietes-du-francais/la-variation-diachronique</a:t>
            </a:r>
            <a:endParaRPr lang="ru-RU" dirty="0"/>
          </a:p>
        </p:txBody>
      </p:sp>
    </p:spTree>
    <p:extLst>
      <p:ext uri="{BB962C8B-B14F-4D97-AF65-F5344CB8AC3E}">
        <p14:creationId xmlns:p14="http://schemas.microsoft.com/office/powerpoint/2010/main" val="23803471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07440" y="436099"/>
            <a:ext cx="10515600" cy="675250"/>
          </a:xfrm>
        </p:spPr>
        <p:txBody>
          <a:bodyPr>
            <a:normAutofit fontScale="90000"/>
          </a:bodyPr>
          <a:lstStyle/>
          <a:p>
            <a:pPr algn="ctr"/>
            <a:r>
              <a:rPr lang="en-US" b="1" dirty="0" smtClean="0"/>
              <a:t>1. </a:t>
            </a:r>
            <a:r>
              <a:rPr lang="fr-FR" b="1" dirty="0"/>
              <a:t>La variation </a:t>
            </a:r>
            <a:r>
              <a:rPr lang="fr-FR" b="1" dirty="0" smtClean="0"/>
              <a:t>linguistique</a:t>
            </a:r>
            <a:endParaRPr lang="ru-RU" b="1" dirty="0"/>
          </a:p>
        </p:txBody>
      </p:sp>
      <p:sp>
        <p:nvSpPr>
          <p:cNvPr id="3" name="Объект 2"/>
          <p:cNvSpPr>
            <a:spLocks noGrp="1"/>
          </p:cNvSpPr>
          <p:nvPr>
            <p:ph idx="1"/>
          </p:nvPr>
        </p:nvSpPr>
        <p:spPr>
          <a:xfrm>
            <a:off x="580571" y="1306286"/>
            <a:ext cx="11339286" cy="5155474"/>
          </a:xfrm>
        </p:spPr>
        <p:txBody>
          <a:bodyPr>
            <a:normAutofit fontScale="85000" lnSpcReduction="20000"/>
          </a:bodyPr>
          <a:lstStyle/>
          <a:p>
            <a:pPr marL="0" indent="0" algn="just">
              <a:buNone/>
            </a:pPr>
            <a:r>
              <a:rPr lang="fr-FR" b="1" dirty="0" smtClean="0"/>
              <a:t>est le phénomène</a:t>
            </a:r>
            <a:r>
              <a:rPr lang="fr-FR" dirty="0" smtClean="0"/>
              <a:t> qui témoigne de la nature éminemment sociale de la langue: toutes les langues vivantes sont soumises à des forces de diversification qui font en sorte que les locuteurs ne parlent pas tous exactement de la même façon. </a:t>
            </a:r>
          </a:p>
          <a:p>
            <a:pPr marL="0" indent="0" algn="just">
              <a:buNone/>
            </a:pPr>
            <a:r>
              <a:rPr lang="fr-FR" dirty="0" smtClean="0"/>
              <a:t>Qu’il s’agisse du français, de l’anglais, de l’espagnol ou de l’arabe, les langues varient parce qu’elles sont utilisées par une foule de locuteurs aux allégeances et aux identités multiples. </a:t>
            </a:r>
          </a:p>
          <a:p>
            <a:pPr marL="0" indent="0" algn="just">
              <a:buNone/>
            </a:pPr>
            <a:r>
              <a:rPr lang="fr-FR" dirty="0" smtClean="0"/>
              <a:t>C’est donc dire que la langue n’est pas un outil de communication neutre : n’importe quelle personne qui prend la parole est immédiatement perçue comme venant de telle région, comme appartenant à tel groupe d’âge, comme étant éduquée ou non, etc.</a:t>
            </a:r>
          </a:p>
          <a:p>
            <a:pPr marL="0" indent="0" algn="just">
              <a:buNone/>
            </a:pPr>
            <a:r>
              <a:rPr lang="fr-FR" dirty="0" smtClean="0"/>
              <a:t>Une langue comme le français est composée de plusieurs variétés de langue, des sous-ensembles de pratiques langagières que l’on peut observer auprès de certains groupes de locuteurs (le français populaire, le français des jeunes, le français de Belgique etc.), à certaines époques (le français classique, le français moderne) ou encore dans des contextes précis (le français standard, le français écrit). </a:t>
            </a:r>
          </a:p>
          <a:p>
            <a:pPr marL="0" indent="0" algn="just">
              <a:buNone/>
            </a:pPr>
            <a:r>
              <a:rPr lang="fr-FR" dirty="0" smtClean="0"/>
              <a:t>Chacune de ces variétés se caractérise par des traits distinctifs tout en partageant des points communs avec les autres variétés qui relèvent de la même langue.</a:t>
            </a:r>
            <a:endParaRPr lang="ru-RU" dirty="0" smtClean="0"/>
          </a:p>
          <a:p>
            <a:pPr marL="0" indent="0" algn="just">
              <a:buNone/>
            </a:pPr>
            <a:endParaRPr lang="fr-FR" dirty="0"/>
          </a:p>
        </p:txBody>
      </p:sp>
    </p:spTree>
    <p:extLst>
      <p:ext uri="{BB962C8B-B14F-4D97-AF65-F5344CB8AC3E}">
        <p14:creationId xmlns:p14="http://schemas.microsoft.com/office/powerpoint/2010/main" val="989640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dirty="0" smtClean="0"/>
              <a:t>2. Les </a:t>
            </a:r>
            <a:r>
              <a:rPr lang="en-US" b="1" dirty="0"/>
              <a:t>types de variations </a:t>
            </a:r>
            <a:r>
              <a:rPr lang="en-US" b="1" dirty="0" err="1"/>
              <a:t>linguistiques</a:t>
            </a:r>
            <a:endParaRPr lang="ru-RU" dirty="0"/>
          </a:p>
        </p:txBody>
      </p:sp>
      <p:sp>
        <p:nvSpPr>
          <p:cNvPr id="3" name="Объект 2"/>
          <p:cNvSpPr>
            <a:spLocks noGrp="1"/>
          </p:cNvSpPr>
          <p:nvPr>
            <p:ph idx="1"/>
          </p:nvPr>
        </p:nvSpPr>
        <p:spPr/>
        <p:txBody>
          <a:bodyPr/>
          <a:lstStyle/>
          <a:p>
            <a:pPr marL="0" indent="0">
              <a:buNone/>
            </a:pPr>
            <a:r>
              <a:rPr lang="en-US" b="1" dirty="0" smtClean="0"/>
              <a:t>Il y </a:t>
            </a:r>
            <a:r>
              <a:rPr lang="en-US" b="1" dirty="0" err="1" smtClean="0"/>
              <a:t>en</a:t>
            </a:r>
            <a:r>
              <a:rPr lang="en-US" b="1" dirty="0" smtClean="0"/>
              <a:t> a 4:</a:t>
            </a:r>
          </a:p>
          <a:p>
            <a:pPr marL="514350" indent="-514350">
              <a:buAutoNum type="arabicParenR"/>
            </a:pPr>
            <a:r>
              <a:rPr lang="fr-FR" dirty="0" smtClean="0"/>
              <a:t>La variation</a:t>
            </a:r>
            <a:r>
              <a:rPr lang="fr-FR" dirty="0"/>
              <a:t> </a:t>
            </a:r>
            <a:r>
              <a:rPr lang="fr-FR" dirty="0" smtClean="0"/>
              <a:t>temporelle (ou diachronique),</a:t>
            </a:r>
          </a:p>
          <a:p>
            <a:pPr marL="514350" indent="-514350">
              <a:buAutoNum type="arabicParenR"/>
            </a:pPr>
            <a:r>
              <a:rPr lang="en-US" dirty="0" smtClean="0"/>
              <a:t>La variation </a:t>
            </a:r>
            <a:r>
              <a:rPr lang="fr-FR" dirty="0" smtClean="0"/>
              <a:t>géographique (ou de diatopique),</a:t>
            </a:r>
          </a:p>
          <a:p>
            <a:pPr marL="514350" indent="-514350">
              <a:buAutoNum type="arabicParenR"/>
            </a:pPr>
            <a:r>
              <a:rPr lang="fr-FR" dirty="0" smtClean="0"/>
              <a:t>La </a:t>
            </a:r>
            <a:r>
              <a:rPr lang="fr-FR" dirty="0"/>
              <a:t>variation sociale (ou diastratique</a:t>
            </a:r>
            <a:r>
              <a:rPr lang="fr-FR" dirty="0" smtClean="0"/>
              <a:t>),</a:t>
            </a:r>
          </a:p>
          <a:p>
            <a:pPr marL="514350" indent="-514350">
              <a:buAutoNum type="arabicParenR"/>
            </a:pPr>
            <a:r>
              <a:rPr lang="fr-FR" dirty="0"/>
              <a:t>La variation situationnelle ou stylistique (ou diaphasique)</a:t>
            </a:r>
            <a:endParaRPr lang="fr-FR" dirty="0" smtClean="0"/>
          </a:p>
          <a:p>
            <a:pPr marL="514350" indent="-514350">
              <a:buAutoNum type="arabicParenR"/>
            </a:pPr>
            <a:endParaRPr lang="fr-FR" dirty="0" smtClean="0"/>
          </a:p>
          <a:p>
            <a:pPr marL="514350" indent="-514350">
              <a:buAutoNum type="arabicParenR"/>
            </a:pPr>
            <a:endParaRPr lang="fr-FR" dirty="0" smtClean="0"/>
          </a:p>
          <a:p>
            <a:pPr marL="514350" indent="-514350">
              <a:buAutoNum type="arabicParenR"/>
            </a:pPr>
            <a:endParaRPr lang="ru-RU" dirty="0"/>
          </a:p>
        </p:txBody>
      </p:sp>
    </p:spTree>
    <p:extLst>
      <p:ext uri="{BB962C8B-B14F-4D97-AF65-F5344CB8AC3E}">
        <p14:creationId xmlns:p14="http://schemas.microsoft.com/office/powerpoint/2010/main" val="17774458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520246"/>
          </a:xfrm>
        </p:spPr>
        <p:txBody>
          <a:bodyPr>
            <a:normAutofit fontScale="90000"/>
          </a:bodyPr>
          <a:lstStyle/>
          <a:p>
            <a:pPr algn="ctr"/>
            <a:r>
              <a:rPr lang="ru-RU" b="1" dirty="0" smtClean="0"/>
              <a:t>1) </a:t>
            </a:r>
            <a:r>
              <a:rPr lang="fr-FR" b="1" dirty="0"/>
              <a:t>L</a:t>
            </a:r>
            <a:r>
              <a:rPr lang="fr-FR" b="1" dirty="0" smtClean="0"/>
              <a:t>a </a:t>
            </a:r>
            <a:r>
              <a:rPr lang="fr-FR" b="1" dirty="0"/>
              <a:t>variation temporelle (ou diachronique)</a:t>
            </a:r>
            <a:endParaRPr lang="ru-RU" b="1" dirty="0"/>
          </a:p>
        </p:txBody>
      </p:sp>
      <p:sp>
        <p:nvSpPr>
          <p:cNvPr id="3" name="Объект 2"/>
          <p:cNvSpPr>
            <a:spLocks noGrp="1"/>
          </p:cNvSpPr>
          <p:nvPr>
            <p:ph idx="1"/>
          </p:nvPr>
        </p:nvSpPr>
        <p:spPr>
          <a:xfrm>
            <a:off x="478971" y="1016000"/>
            <a:ext cx="11190515" cy="5160963"/>
          </a:xfrm>
        </p:spPr>
        <p:txBody>
          <a:bodyPr>
            <a:normAutofit/>
          </a:bodyPr>
          <a:lstStyle/>
          <a:p>
            <a:pPr marL="0" indent="0" algn="just">
              <a:buNone/>
            </a:pPr>
            <a:r>
              <a:rPr lang="fr-FR" dirty="0" smtClean="0"/>
              <a:t>est </a:t>
            </a:r>
            <a:r>
              <a:rPr lang="fr-FR" dirty="0"/>
              <a:t>lié à l’évolution des langues à travers le temps. </a:t>
            </a:r>
            <a:endParaRPr lang="fr-FR" dirty="0" smtClean="0"/>
          </a:p>
          <a:p>
            <a:pPr marL="0" indent="0" algn="just">
              <a:buNone/>
            </a:pPr>
            <a:r>
              <a:rPr lang="fr-FR" b="1" dirty="0" smtClean="0"/>
              <a:t>Exemple:</a:t>
            </a:r>
          </a:p>
          <a:p>
            <a:pPr marL="0" indent="0" algn="just">
              <a:buNone/>
            </a:pPr>
            <a:r>
              <a:rPr lang="fr-FR" dirty="0" smtClean="0"/>
              <a:t>Les </a:t>
            </a:r>
            <a:r>
              <a:rPr lang="fr-FR" dirty="0"/>
              <a:t>jeunes Québécois ne comprennent plus les mots</a:t>
            </a:r>
            <a:r>
              <a:rPr lang="fr-FR" i="1" dirty="0"/>
              <a:t> safre</a:t>
            </a:r>
            <a:r>
              <a:rPr lang="fr-FR" dirty="0"/>
              <a:t> </a:t>
            </a:r>
            <a:r>
              <a:rPr lang="fr-FR" dirty="0" smtClean="0"/>
              <a:t>«gourmand» </a:t>
            </a:r>
            <a:r>
              <a:rPr lang="fr-FR" dirty="0"/>
              <a:t>ou </a:t>
            </a:r>
            <a:r>
              <a:rPr lang="fr-FR" i="1" dirty="0"/>
              <a:t>galarneau</a:t>
            </a:r>
            <a:r>
              <a:rPr lang="fr-FR" dirty="0"/>
              <a:t> </a:t>
            </a:r>
            <a:r>
              <a:rPr lang="fr-FR" dirty="0" smtClean="0"/>
              <a:t>«soleil», </a:t>
            </a:r>
            <a:r>
              <a:rPr lang="fr-FR" dirty="0"/>
              <a:t>encore courants au début du 20</a:t>
            </a:r>
            <a:r>
              <a:rPr lang="fr-FR" baseline="30000" dirty="0"/>
              <a:t>e</a:t>
            </a:r>
            <a:r>
              <a:rPr lang="fr-FR" dirty="0"/>
              <a:t> siècle, </a:t>
            </a:r>
            <a:r>
              <a:rPr lang="fr-FR" dirty="0" smtClean="0"/>
              <a:t>parce que ces </a:t>
            </a:r>
            <a:r>
              <a:rPr lang="fr-FR" dirty="0"/>
              <a:t>mots ont vieilli de nos jours. </a:t>
            </a:r>
            <a:endParaRPr lang="fr-FR" dirty="0" smtClean="0"/>
          </a:p>
          <a:p>
            <a:pPr marL="0" indent="0" algn="just">
              <a:buNone/>
            </a:pPr>
            <a:r>
              <a:rPr lang="fr-FR" dirty="0" smtClean="0"/>
              <a:t>À </a:t>
            </a:r>
            <a:r>
              <a:rPr lang="fr-FR" dirty="0"/>
              <a:t>l’inverse, des mots comme </a:t>
            </a:r>
            <a:r>
              <a:rPr lang="fr-FR" i="1" dirty="0"/>
              <a:t>écocentre</a:t>
            </a:r>
            <a:r>
              <a:rPr lang="fr-FR" dirty="0"/>
              <a:t> </a:t>
            </a:r>
            <a:r>
              <a:rPr lang="fr-FR" dirty="0" smtClean="0"/>
              <a:t>«lieu </a:t>
            </a:r>
            <a:r>
              <a:rPr lang="fr-FR" dirty="0"/>
              <a:t>destiné à recevoir les déchets </a:t>
            </a:r>
            <a:r>
              <a:rPr lang="fr-FR" dirty="0" smtClean="0"/>
              <a:t>recyclables» </a:t>
            </a:r>
            <a:r>
              <a:rPr lang="fr-FR" dirty="0"/>
              <a:t>ou </a:t>
            </a:r>
            <a:r>
              <a:rPr lang="fr-FR" i="1" dirty="0"/>
              <a:t>texter</a:t>
            </a:r>
            <a:r>
              <a:rPr lang="fr-FR" dirty="0"/>
              <a:t> </a:t>
            </a:r>
            <a:r>
              <a:rPr lang="fr-FR" dirty="0" smtClean="0"/>
              <a:t>«écrire </a:t>
            </a:r>
            <a:r>
              <a:rPr lang="fr-FR" dirty="0"/>
              <a:t>un </a:t>
            </a:r>
            <a:r>
              <a:rPr lang="fr-FR" dirty="0" smtClean="0"/>
              <a:t>texto» </a:t>
            </a:r>
            <a:r>
              <a:rPr lang="fr-FR" dirty="0"/>
              <a:t>sont apparus à date relativement </a:t>
            </a:r>
            <a:r>
              <a:rPr lang="fr-FR" dirty="0" smtClean="0"/>
              <a:t>récente </a:t>
            </a:r>
            <a:r>
              <a:rPr lang="fr-FR" dirty="0"/>
              <a:t>dans l’usage québécois</a:t>
            </a:r>
            <a:r>
              <a:rPr lang="fr-FR" dirty="0" smtClean="0"/>
              <a:t>.</a:t>
            </a:r>
            <a:endParaRPr lang="ru-RU" dirty="0" smtClean="0"/>
          </a:p>
          <a:p>
            <a:pPr marL="0" indent="0" algn="just">
              <a:buNone/>
            </a:pPr>
            <a:r>
              <a:rPr lang="en-US" b="1" dirty="0" smtClean="0"/>
              <a:t>NB! </a:t>
            </a:r>
            <a:r>
              <a:rPr lang="fr-FR" b="1" dirty="0" smtClean="0"/>
              <a:t>«Chronolecte</a:t>
            </a:r>
            <a:r>
              <a:rPr lang="fr-FR" b="1" dirty="0" smtClean="0"/>
              <a:t>» </a:t>
            </a:r>
            <a:r>
              <a:rPr lang="fr-FR" dirty="0" smtClean="0"/>
              <a:t>(</a:t>
            </a:r>
            <a:r>
              <a:rPr lang="fr-FR" dirty="0"/>
              <a:t>variétés de la langue française liées à des moments différents de l’histoire de cette </a:t>
            </a:r>
            <a:r>
              <a:rPr lang="fr-FR" dirty="0" smtClean="0"/>
              <a:t>langue</a:t>
            </a:r>
            <a:r>
              <a:rPr lang="fr-FR" dirty="0" smtClean="0"/>
              <a:t>) </a:t>
            </a:r>
            <a:r>
              <a:rPr lang="fr-FR" dirty="0"/>
              <a:t>le terme </a:t>
            </a:r>
            <a:r>
              <a:rPr lang="fr-FR" dirty="0" smtClean="0"/>
              <a:t>est spécifiquement </a:t>
            </a:r>
            <a:r>
              <a:rPr lang="fr-FR" dirty="0"/>
              <a:t>associé à l’étude de la variation diachronique </a:t>
            </a:r>
            <a:r>
              <a:rPr lang="fr-FR" dirty="0" smtClean="0"/>
              <a:t>:</a:t>
            </a:r>
          </a:p>
          <a:p>
            <a:pPr marL="0" indent="0" algn="just">
              <a:buNone/>
            </a:pP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692083548"/>
              </p:ext>
            </p:extLst>
          </p:nvPr>
        </p:nvGraphicFramePr>
        <p:xfrm>
          <a:off x="624116" y="6035039"/>
          <a:ext cx="10729684" cy="640080"/>
        </p:xfrm>
        <a:graphic>
          <a:graphicData uri="http://schemas.openxmlformats.org/drawingml/2006/table">
            <a:tbl>
              <a:tblPr firstRow="1" bandRow="1">
                <a:tableStyleId>{5C22544A-7EE6-4342-B048-85BDC9FD1C3A}</a:tableStyleId>
              </a:tblPr>
              <a:tblGrid>
                <a:gridCol w="1887128">
                  <a:extLst>
                    <a:ext uri="{9D8B030D-6E8A-4147-A177-3AD203B41FA5}">
                      <a16:colId xmlns:a16="http://schemas.microsoft.com/office/drawing/2014/main" val="3581741099"/>
                    </a:ext>
                  </a:extLst>
                </a:gridCol>
                <a:gridCol w="1419842">
                  <a:extLst>
                    <a:ext uri="{9D8B030D-6E8A-4147-A177-3AD203B41FA5}">
                      <a16:colId xmlns:a16="http://schemas.microsoft.com/office/drawing/2014/main" val="3827857634"/>
                    </a:ext>
                  </a:extLst>
                </a:gridCol>
                <a:gridCol w="1291466">
                  <a:extLst>
                    <a:ext uri="{9D8B030D-6E8A-4147-A177-3AD203B41FA5}">
                      <a16:colId xmlns:a16="http://schemas.microsoft.com/office/drawing/2014/main" val="1759341335"/>
                    </a:ext>
                  </a:extLst>
                </a:gridCol>
                <a:gridCol w="1532812">
                  <a:extLst>
                    <a:ext uri="{9D8B030D-6E8A-4147-A177-3AD203B41FA5}">
                      <a16:colId xmlns:a16="http://schemas.microsoft.com/office/drawing/2014/main" val="4225676581"/>
                    </a:ext>
                  </a:extLst>
                </a:gridCol>
                <a:gridCol w="1532812">
                  <a:extLst>
                    <a:ext uri="{9D8B030D-6E8A-4147-A177-3AD203B41FA5}">
                      <a16:colId xmlns:a16="http://schemas.microsoft.com/office/drawing/2014/main" val="2330340883"/>
                    </a:ext>
                  </a:extLst>
                </a:gridCol>
                <a:gridCol w="1532812">
                  <a:extLst>
                    <a:ext uri="{9D8B030D-6E8A-4147-A177-3AD203B41FA5}">
                      <a16:colId xmlns:a16="http://schemas.microsoft.com/office/drawing/2014/main" val="189220214"/>
                    </a:ext>
                  </a:extLst>
                </a:gridCol>
                <a:gridCol w="1532812">
                  <a:extLst>
                    <a:ext uri="{9D8B030D-6E8A-4147-A177-3AD203B41FA5}">
                      <a16:colId xmlns:a16="http://schemas.microsoft.com/office/drawing/2014/main" val="3770880721"/>
                    </a:ext>
                  </a:extLst>
                </a:gridCol>
              </a:tblGrid>
              <a:tr h="576775">
                <a:tc>
                  <a:txBody>
                    <a:bodyPr/>
                    <a:lstStyle/>
                    <a:p>
                      <a:pPr algn="ctr"/>
                      <a:r>
                        <a:rPr lang="fr-FR" dirty="0" smtClean="0">
                          <a:solidFill>
                            <a:schemeClr val="tx1"/>
                          </a:solidFill>
                        </a:rPr>
                        <a:t>Protofrançais</a:t>
                      </a:r>
                      <a:endParaRPr lang="ru-RU" dirty="0">
                        <a:solidFill>
                          <a:schemeClr val="tx1"/>
                        </a:solidFill>
                      </a:endParaRPr>
                    </a:p>
                  </a:txBody>
                  <a:tcPr/>
                </a:tc>
                <a:tc>
                  <a:txBody>
                    <a:bodyPr/>
                    <a:lstStyle/>
                    <a:p>
                      <a:pPr algn="ctr"/>
                      <a:r>
                        <a:rPr lang="fr-FR" dirty="0" smtClean="0">
                          <a:solidFill>
                            <a:schemeClr val="tx1"/>
                          </a:solidFill>
                        </a:rPr>
                        <a:t>Ancien</a:t>
                      </a:r>
                    </a:p>
                    <a:p>
                      <a:pPr algn="ctr"/>
                      <a:r>
                        <a:rPr lang="fr-FR" dirty="0" smtClean="0">
                          <a:solidFill>
                            <a:schemeClr val="tx1"/>
                          </a:solidFill>
                        </a:rPr>
                        <a:t>français</a:t>
                      </a:r>
                      <a:endParaRPr lang="ru-RU" dirty="0">
                        <a:solidFill>
                          <a:schemeClr val="tx1"/>
                        </a:solidFill>
                      </a:endParaRPr>
                    </a:p>
                  </a:txBody>
                  <a:tcPr/>
                </a:tc>
                <a:tc>
                  <a:txBody>
                    <a:bodyPr/>
                    <a:lstStyle/>
                    <a:p>
                      <a:pPr algn="ctr"/>
                      <a:r>
                        <a:rPr lang="fr-FR" dirty="0" smtClean="0">
                          <a:solidFill>
                            <a:schemeClr val="tx1"/>
                          </a:solidFill>
                        </a:rPr>
                        <a:t>Moyen</a:t>
                      </a:r>
                    </a:p>
                    <a:p>
                      <a:pPr algn="ctr"/>
                      <a:r>
                        <a:rPr lang="fr-FR" dirty="0" smtClean="0">
                          <a:solidFill>
                            <a:schemeClr val="tx1"/>
                          </a:solidFill>
                        </a:rPr>
                        <a:t>français</a:t>
                      </a:r>
                      <a:endParaRPr lang="ru-RU" dirty="0">
                        <a:solidFill>
                          <a:schemeClr val="tx1"/>
                        </a:solidFill>
                      </a:endParaRPr>
                    </a:p>
                  </a:txBody>
                  <a:tcPr/>
                </a:tc>
                <a:tc>
                  <a:txBody>
                    <a:bodyPr/>
                    <a:lstStyle/>
                    <a:p>
                      <a:pPr algn="ctr"/>
                      <a:r>
                        <a:rPr lang="fr-FR" dirty="0" smtClean="0">
                          <a:solidFill>
                            <a:schemeClr val="tx1"/>
                          </a:solidFill>
                        </a:rPr>
                        <a:t>Français</a:t>
                      </a:r>
                    </a:p>
                    <a:p>
                      <a:pPr algn="ctr"/>
                      <a:r>
                        <a:rPr lang="fr-FR" dirty="0" smtClean="0">
                          <a:solidFill>
                            <a:schemeClr val="tx1"/>
                          </a:solidFill>
                        </a:rPr>
                        <a:t>classique</a:t>
                      </a:r>
                      <a:endParaRPr lang="ru-RU" dirty="0">
                        <a:solidFill>
                          <a:schemeClr val="tx1"/>
                        </a:solidFill>
                      </a:endParaRPr>
                    </a:p>
                  </a:txBody>
                  <a:tcPr/>
                </a:tc>
                <a:tc>
                  <a:txBody>
                    <a:bodyPr/>
                    <a:lstStyle/>
                    <a:p>
                      <a:pPr algn="ctr"/>
                      <a:r>
                        <a:rPr lang="fr-FR" dirty="0" smtClean="0">
                          <a:solidFill>
                            <a:schemeClr val="tx1"/>
                          </a:solidFill>
                        </a:rPr>
                        <a:t>Français</a:t>
                      </a:r>
                    </a:p>
                    <a:p>
                      <a:pPr algn="ctr"/>
                      <a:r>
                        <a:rPr lang="fr-FR" dirty="0" smtClean="0">
                          <a:solidFill>
                            <a:schemeClr val="tx1"/>
                          </a:solidFill>
                        </a:rPr>
                        <a:t>moderne</a:t>
                      </a:r>
                      <a:endParaRPr lang="ru-RU" dirty="0">
                        <a:solidFill>
                          <a:schemeClr val="tx1"/>
                        </a:solidFill>
                      </a:endParaRPr>
                    </a:p>
                  </a:txBody>
                  <a:tcPr/>
                </a:tc>
                <a:tc>
                  <a:txBody>
                    <a:bodyPr/>
                    <a:lstStyle/>
                    <a:p>
                      <a:pPr algn="ctr"/>
                      <a:r>
                        <a:rPr lang="fr-FR" dirty="0" smtClean="0">
                          <a:solidFill>
                            <a:schemeClr val="tx1"/>
                          </a:solidFill>
                        </a:rPr>
                        <a:t>Français</a:t>
                      </a:r>
                    </a:p>
                    <a:p>
                      <a:pPr algn="ctr"/>
                      <a:r>
                        <a:rPr lang="fr-FR" dirty="0" smtClean="0">
                          <a:solidFill>
                            <a:schemeClr val="tx1"/>
                          </a:solidFill>
                        </a:rPr>
                        <a:t>contemporain</a:t>
                      </a:r>
                      <a:endParaRPr lang="ru-RU" dirty="0">
                        <a:solidFill>
                          <a:schemeClr val="tx1"/>
                        </a:solidFill>
                      </a:endParaRPr>
                    </a:p>
                  </a:txBody>
                  <a:tcPr/>
                </a:tc>
                <a:tc>
                  <a:txBody>
                    <a:bodyPr/>
                    <a:lstStyle/>
                    <a:p>
                      <a:pPr algn="ctr"/>
                      <a:r>
                        <a:rPr lang="fr-FR" dirty="0" smtClean="0">
                          <a:solidFill>
                            <a:schemeClr val="tx1"/>
                          </a:solidFill>
                        </a:rPr>
                        <a:t>Français</a:t>
                      </a:r>
                    </a:p>
                    <a:p>
                      <a:pPr algn="ctr"/>
                      <a:r>
                        <a:rPr lang="fr-FR" dirty="0" smtClean="0">
                          <a:solidFill>
                            <a:schemeClr val="tx1"/>
                          </a:solidFill>
                        </a:rPr>
                        <a:t>avancé</a:t>
                      </a:r>
                      <a:endParaRPr lang="ru-RU" dirty="0">
                        <a:solidFill>
                          <a:schemeClr val="tx1"/>
                        </a:solidFill>
                      </a:endParaRPr>
                    </a:p>
                  </a:txBody>
                  <a:tcPr/>
                </a:tc>
                <a:extLst>
                  <a:ext uri="{0D108BD9-81ED-4DB2-BD59-A6C34878D82A}">
                    <a16:rowId xmlns:a16="http://schemas.microsoft.com/office/drawing/2014/main" val="2950565768"/>
                  </a:ext>
                </a:extLst>
              </a:tr>
            </a:tbl>
          </a:graphicData>
        </a:graphic>
      </p:graphicFrame>
    </p:spTree>
    <p:extLst>
      <p:ext uri="{BB962C8B-B14F-4D97-AF65-F5344CB8AC3E}">
        <p14:creationId xmlns:p14="http://schemas.microsoft.com/office/powerpoint/2010/main" val="35516949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932886" cy="839561"/>
          </a:xfrm>
        </p:spPr>
        <p:txBody>
          <a:bodyPr>
            <a:normAutofit/>
          </a:bodyPr>
          <a:lstStyle/>
          <a:p>
            <a:pPr algn="ctr"/>
            <a:r>
              <a:rPr lang="en-US" sz="3600" b="1" dirty="0" smtClean="0"/>
              <a:t>2) La variation </a:t>
            </a:r>
            <a:r>
              <a:rPr lang="fr-FR" sz="3600" b="1" dirty="0" smtClean="0"/>
              <a:t>géographique (ou de diatopique)</a:t>
            </a:r>
            <a:endParaRPr lang="ru-RU" sz="3600" b="1" dirty="0"/>
          </a:p>
        </p:txBody>
      </p:sp>
      <p:sp>
        <p:nvSpPr>
          <p:cNvPr id="3" name="Объект 2"/>
          <p:cNvSpPr>
            <a:spLocks noGrp="1"/>
          </p:cNvSpPr>
          <p:nvPr>
            <p:ph idx="1"/>
          </p:nvPr>
        </p:nvSpPr>
        <p:spPr>
          <a:xfrm>
            <a:off x="377371" y="1204686"/>
            <a:ext cx="11553371" cy="5653314"/>
          </a:xfrm>
        </p:spPr>
        <p:txBody>
          <a:bodyPr>
            <a:normAutofit fontScale="92500"/>
          </a:bodyPr>
          <a:lstStyle/>
          <a:p>
            <a:pPr marL="0" indent="0" algn="just">
              <a:buNone/>
            </a:pPr>
            <a:r>
              <a:rPr lang="fr-FR" dirty="0"/>
              <a:t>c</a:t>
            </a:r>
            <a:r>
              <a:rPr lang="fr-FR" dirty="0" smtClean="0"/>
              <a:t>`est la diversification de la langue à travers l’espace </a:t>
            </a:r>
          </a:p>
          <a:p>
            <a:pPr marL="0" indent="0" algn="just">
              <a:buNone/>
            </a:pPr>
            <a:r>
              <a:rPr lang="fr-FR" dirty="0" smtClean="0"/>
              <a:t>En effet, une même réalité peut être désignée différemment selon les différentes régions de la francophonie (les Québécois parlent de «</a:t>
            </a:r>
            <a:r>
              <a:rPr lang="fr-FR" b="1" i="1" dirty="0" smtClean="0"/>
              <a:t>garde partagée</a:t>
            </a:r>
            <a:r>
              <a:rPr lang="fr-FR" i="1" dirty="0" smtClean="0"/>
              <a:t>» (</a:t>
            </a:r>
            <a:r>
              <a:rPr lang="uk-UA" i="1" dirty="0" smtClean="0"/>
              <a:t>спільна опіка)</a:t>
            </a:r>
            <a:r>
              <a:rPr lang="fr-FR" dirty="0" smtClean="0"/>
              <a:t>, </a:t>
            </a:r>
            <a:r>
              <a:rPr lang="fr-FR" dirty="0" smtClean="0"/>
              <a:t>alors que les Français utilisent «</a:t>
            </a:r>
            <a:r>
              <a:rPr lang="fr-FR" b="1" i="1" dirty="0" smtClean="0"/>
              <a:t>garde alternée</a:t>
            </a:r>
            <a:r>
              <a:rPr lang="fr-FR" i="1" dirty="0" smtClean="0"/>
              <a:t>»</a:t>
            </a:r>
            <a:r>
              <a:rPr lang="uk-UA" i="1" dirty="0" smtClean="0"/>
              <a:t> (почергова опіка)</a:t>
            </a:r>
            <a:r>
              <a:rPr lang="fr-FR" dirty="0" smtClean="0"/>
              <a:t>), </a:t>
            </a:r>
            <a:r>
              <a:rPr lang="fr-FR" dirty="0" smtClean="0"/>
              <a:t>de la même façon qu’un mot peut changer de sens d’une région à l’autre (les cartables français </a:t>
            </a:r>
            <a:r>
              <a:rPr lang="fr-FR" dirty="0" smtClean="0"/>
              <a:t>(</a:t>
            </a:r>
            <a:r>
              <a:rPr lang="uk-UA" dirty="0" smtClean="0"/>
              <a:t>«</a:t>
            </a:r>
            <a:r>
              <a:rPr lang="fr-FR" i="1" dirty="0" smtClean="0"/>
              <a:t>Sac </a:t>
            </a:r>
            <a:r>
              <a:rPr lang="fr-FR" i="1" dirty="0"/>
              <a:t>à poignée ou à bretelles dans lequel les écoliers mettent leurs cahiers, livres, </a:t>
            </a:r>
            <a:r>
              <a:rPr lang="fr-FR" i="1" dirty="0" smtClean="0"/>
              <a:t>etc</a:t>
            </a:r>
            <a:r>
              <a:rPr lang="uk-UA" i="1" dirty="0"/>
              <a:t>.</a:t>
            </a:r>
            <a:r>
              <a:rPr lang="uk-UA" dirty="0" smtClean="0"/>
              <a:t>»)</a:t>
            </a:r>
            <a:r>
              <a:rPr lang="fr-FR" dirty="0" smtClean="0"/>
              <a:t> </a:t>
            </a:r>
            <a:r>
              <a:rPr lang="fr-FR" dirty="0"/>
              <a:t>et </a:t>
            </a:r>
            <a:r>
              <a:rPr lang="fr-FR" dirty="0" smtClean="0"/>
              <a:t>québécois ne correspondent pas au même </a:t>
            </a:r>
            <a:r>
              <a:rPr lang="fr-FR" dirty="0"/>
              <a:t>objet </a:t>
            </a:r>
            <a:r>
              <a:rPr lang="fr-FR" dirty="0" smtClean="0"/>
              <a:t>(</a:t>
            </a:r>
            <a:r>
              <a:rPr lang="uk-UA" dirty="0" smtClean="0"/>
              <a:t>«</a:t>
            </a:r>
            <a:r>
              <a:rPr lang="fr-FR" i="1" dirty="0" smtClean="0"/>
              <a:t>reliure </a:t>
            </a:r>
            <a:r>
              <a:rPr lang="fr-FR" i="1" dirty="0" smtClean="0"/>
              <a:t>pour feuilles mobiles, munie </a:t>
            </a:r>
            <a:r>
              <a:rPr lang="fr-FR" i="1" dirty="0" smtClean="0"/>
              <a:t>d'anneaux</a:t>
            </a:r>
            <a:r>
              <a:rPr lang="uk-UA" i="1" dirty="0" smtClean="0"/>
              <a:t>»</a:t>
            </a:r>
            <a:r>
              <a:rPr lang="fr-FR" dirty="0" smtClean="0"/>
              <a:t>)). </a:t>
            </a:r>
            <a:endParaRPr lang="fr-FR" dirty="0" smtClean="0"/>
          </a:p>
          <a:p>
            <a:pPr marL="0" indent="0" algn="just">
              <a:buNone/>
            </a:pPr>
            <a:r>
              <a:rPr lang="fr-FR" dirty="0" smtClean="0"/>
              <a:t>Certains usages se cantonnent à des régions de plus petite étendue encore, comme </a:t>
            </a:r>
          </a:p>
          <a:p>
            <a:pPr marL="0" indent="0" algn="just">
              <a:buNone/>
            </a:pPr>
            <a:r>
              <a:rPr lang="fr-FR" b="1" i="1" dirty="0" smtClean="0"/>
              <a:t>loup-marin</a:t>
            </a:r>
            <a:r>
              <a:rPr lang="fr-FR" dirty="0" smtClean="0"/>
              <a:t> «phoque» (utilisé aux Îles-de-la-Madeleine), </a:t>
            </a:r>
          </a:p>
          <a:p>
            <a:pPr marL="0" indent="0" algn="just">
              <a:buNone/>
            </a:pPr>
            <a:r>
              <a:rPr lang="fr-FR" b="1" i="1" dirty="0" smtClean="0"/>
              <a:t>horsain</a:t>
            </a:r>
            <a:r>
              <a:rPr lang="fr-FR" dirty="0" smtClean="0"/>
              <a:t> «étranger» (que l’on peut entendre en Normandie) ou </a:t>
            </a:r>
          </a:p>
          <a:p>
            <a:pPr marL="0" indent="0" algn="just">
              <a:buNone/>
            </a:pPr>
            <a:r>
              <a:rPr lang="fr-FR" b="1" i="1" dirty="0" smtClean="0"/>
              <a:t>gourme </a:t>
            </a:r>
            <a:r>
              <a:rPr lang="fr-FR" dirty="0" smtClean="0"/>
              <a:t>«bouton (sur la peau)» (qui se dit en Belgique, mais surtout dans la région de Bruxelles).</a:t>
            </a:r>
            <a:endParaRPr lang="ru-RU" dirty="0"/>
          </a:p>
        </p:txBody>
      </p:sp>
    </p:spTree>
    <p:extLst>
      <p:ext uri="{BB962C8B-B14F-4D97-AF65-F5344CB8AC3E}">
        <p14:creationId xmlns:p14="http://schemas.microsoft.com/office/powerpoint/2010/main" val="36576694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6315" y="365126"/>
            <a:ext cx="11150599" cy="520245"/>
          </a:xfrm>
        </p:spPr>
        <p:txBody>
          <a:bodyPr>
            <a:normAutofit fontScale="90000"/>
          </a:bodyPr>
          <a:lstStyle/>
          <a:p>
            <a:pPr algn="ctr"/>
            <a:r>
              <a:rPr lang="en-US" sz="3200" b="1" dirty="0" smtClean="0">
                <a:latin typeface="Times New Roman" panose="02020603050405020304" pitchFamily="18" charset="0"/>
                <a:cs typeface="Times New Roman" panose="02020603050405020304" pitchFamily="18" charset="0"/>
              </a:rPr>
              <a:t>La Francophonie </a:t>
            </a:r>
            <a:r>
              <a:rPr lang="uk-UA" sz="3200" b="1" dirty="0" smtClean="0">
                <a:latin typeface="Times New Roman" panose="02020603050405020304" pitchFamily="18" charset="0"/>
                <a:cs typeface="Times New Roman" panose="02020603050405020304" pitchFamily="18" charset="0"/>
              </a:rPr>
              <a:t>- с</a:t>
            </a:r>
            <a:r>
              <a:rPr lang="en-US" sz="3200" b="1" dirty="0" err="1" smtClean="0">
                <a:latin typeface="Times New Roman" panose="02020603050405020304" pitchFamily="18" charset="0"/>
                <a:cs typeface="Times New Roman" panose="02020603050405020304" pitchFamily="18" charset="0"/>
              </a:rPr>
              <a:t>ommunauté</a:t>
            </a:r>
            <a:r>
              <a:rPr lang="en-US" sz="3200" b="1" dirty="0" smtClean="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des </a:t>
            </a:r>
            <a:r>
              <a:rPr lang="en-US" sz="3200" b="1" dirty="0" err="1">
                <a:latin typeface="Times New Roman" panose="02020603050405020304" pitchFamily="18" charset="0"/>
                <a:cs typeface="Times New Roman" panose="02020603050405020304" pitchFamily="18" charset="0"/>
              </a:rPr>
              <a:t>peuples</a:t>
            </a:r>
            <a:r>
              <a:rPr lang="en-US" sz="3200" b="1" dirty="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francophones</a:t>
            </a:r>
            <a:endParaRPr lang="ru-RU" sz="32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32229" y="1001486"/>
            <a:ext cx="11567885" cy="5617028"/>
          </a:xfrm>
        </p:spPr>
        <p:txBody>
          <a:bodyPr>
            <a:normAutofit lnSpcReduction="10000"/>
          </a:bodyPr>
          <a:lstStyle/>
          <a:p>
            <a:pPr algn="just"/>
            <a:r>
              <a:rPr lang="fr-FR" dirty="0">
                <a:latin typeface="Times New Roman" panose="02020603050405020304" pitchFamily="18" charset="0"/>
                <a:cs typeface="Times New Roman" panose="02020603050405020304" pitchFamily="18" charset="0"/>
              </a:rPr>
              <a:t>Les francophones n’utilisent </a:t>
            </a:r>
            <a:r>
              <a:rPr lang="fr-FR" dirty="0" smtClean="0">
                <a:latin typeface="Times New Roman" panose="02020603050405020304" pitchFamily="18" charset="0"/>
                <a:cs typeface="Times New Roman" panose="02020603050405020304" pitchFamily="18" charset="0"/>
              </a:rPr>
              <a:t>pas </a:t>
            </a:r>
            <a:r>
              <a:rPr lang="fr-FR" dirty="0">
                <a:latin typeface="Times New Roman" panose="02020603050405020304" pitchFamily="18" charset="0"/>
                <a:cs typeface="Times New Roman" panose="02020603050405020304" pitchFamily="18" charset="0"/>
              </a:rPr>
              <a:t>le français au même degré, ni dans les </a:t>
            </a:r>
            <a:r>
              <a:rPr lang="fr-FR" dirty="0" smtClean="0">
                <a:latin typeface="Times New Roman" panose="02020603050405020304" pitchFamily="18" charset="0"/>
                <a:cs typeface="Times New Roman" panose="02020603050405020304" pitchFamily="18" charset="0"/>
              </a:rPr>
              <a:t>mêmes contextes </a:t>
            </a:r>
            <a:r>
              <a:rPr lang="fr-FR" dirty="0">
                <a:latin typeface="Times New Roman" panose="02020603050405020304" pitchFamily="18" charset="0"/>
                <a:cs typeface="Times New Roman" panose="02020603050405020304" pitchFamily="18" charset="0"/>
              </a:rPr>
              <a:t>et se répartissent de façon inégale entre les différents continents. </a:t>
            </a:r>
            <a:endParaRPr lang="fr-FR" dirty="0" smtClean="0">
              <a:latin typeface="Times New Roman" panose="02020603050405020304" pitchFamily="18" charset="0"/>
              <a:cs typeface="Times New Roman" panose="02020603050405020304" pitchFamily="18" charset="0"/>
            </a:endParaRPr>
          </a:p>
          <a:p>
            <a:pPr algn="just"/>
            <a:r>
              <a:rPr lang="fr-FR" dirty="0" smtClean="0">
                <a:latin typeface="Times New Roman" panose="02020603050405020304" pitchFamily="18" charset="0"/>
                <a:cs typeface="Times New Roman" panose="02020603050405020304" pitchFamily="18" charset="0"/>
              </a:rPr>
              <a:t>l’Afrique </a:t>
            </a:r>
            <a:r>
              <a:rPr lang="fr-FR" dirty="0">
                <a:latin typeface="Times New Roman" panose="02020603050405020304" pitchFamily="18" charset="0"/>
                <a:cs typeface="Times New Roman" panose="02020603050405020304" pitchFamily="18" charset="0"/>
              </a:rPr>
              <a:t>se place en tête du </a:t>
            </a:r>
            <a:r>
              <a:rPr lang="fr-FR" dirty="0" smtClean="0">
                <a:latin typeface="Times New Roman" panose="02020603050405020304" pitchFamily="18" charset="0"/>
                <a:cs typeface="Times New Roman" panose="02020603050405020304" pitchFamily="18" charset="0"/>
              </a:rPr>
              <a:t>classement avec </a:t>
            </a:r>
            <a:r>
              <a:rPr lang="fr-FR" dirty="0">
                <a:latin typeface="Times New Roman" panose="02020603050405020304" pitchFamily="18" charset="0"/>
                <a:cs typeface="Times New Roman" panose="02020603050405020304" pitchFamily="18" charset="0"/>
              </a:rPr>
              <a:t>54,7% des francophones du monde, </a:t>
            </a:r>
            <a:r>
              <a:rPr lang="fr-FR" dirty="0" smtClean="0">
                <a:latin typeface="Times New Roman" panose="02020603050405020304" pitchFamily="18" charset="0"/>
                <a:cs typeface="Times New Roman" panose="02020603050405020304" pitchFamily="18" charset="0"/>
              </a:rPr>
              <a:t>suivi </a:t>
            </a:r>
            <a:r>
              <a:rPr lang="fr-FR" dirty="0">
                <a:latin typeface="Times New Roman" panose="02020603050405020304" pitchFamily="18" charset="0"/>
                <a:cs typeface="Times New Roman" panose="02020603050405020304" pitchFamily="18" charset="0"/>
              </a:rPr>
              <a:t>par l’Europe </a:t>
            </a:r>
            <a:r>
              <a:rPr lang="fr-FR" dirty="0" smtClean="0">
                <a:latin typeface="Times New Roman" panose="02020603050405020304" pitchFamily="18" charset="0"/>
                <a:cs typeface="Times New Roman" panose="02020603050405020304" pitchFamily="18" charset="0"/>
              </a:rPr>
              <a:t>avec 36,4</a:t>
            </a:r>
            <a:r>
              <a:rPr lang="fr-FR" dirty="0">
                <a:latin typeface="Times New Roman" panose="02020603050405020304" pitchFamily="18" charset="0"/>
                <a:cs typeface="Times New Roman" panose="02020603050405020304" pitchFamily="18" charset="0"/>
              </a:rPr>
              <a:t>%, puis par l’Amérique et les îles Caraïbes, avec un taux de locuteurs beaucoup </a:t>
            </a:r>
            <a:r>
              <a:rPr lang="fr-FR" dirty="0" smtClean="0">
                <a:latin typeface="Times New Roman" panose="02020603050405020304" pitchFamily="18" charset="0"/>
                <a:cs typeface="Times New Roman" panose="02020603050405020304" pitchFamily="18" charset="0"/>
              </a:rPr>
              <a:t>moins important </a:t>
            </a:r>
            <a:r>
              <a:rPr lang="fr-FR" dirty="0">
                <a:latin typeface="Times New Roman" panose="02020603050405020304" pitchFamily="18" charset="0"/>
                <a:cs typeface="Times New Roman" panose="02020603050405020304" pitchFamily="18" charset="0"/>
              </a:rPr>
              <a:t>(7,6</a:t>
            </a:r>
            <a:r>
              <a:rPr lang="fr-FR" dirty="0" smtClean="0">
                <a:latin typeface="Times New Roman" panose="02020603050405020304" pitchFamily="18" charset="0"/>
                <a:cs typeface="Times New Roman" panose="02020603050405020304" pitchFamily="18" charset="0"/>
              </a:rPr>
              <a:t>%).</a:t>
            </a:r>
          </a:p>
          <a:p>
            <a:pPr algn="just"/>
            <a:r>
              <a:rPr lang="fr-FR" dirty="0">
                <a:latin typeface="Times New Roman" panose="02020603050405020304" pitchFamily="18" charset="0"/>
                <a:cs typeface="Times New Roman" panose="02020603050405020304" pitchFamily="18" charset="0"/>
              </a:rPr>
              <a:t>Néanmoins, si l’Europe n’est plus le continent avec le plus haut taux de francophones, elle demeure toujours celui habitant </a:t>
            </a:r>
            <a:r>
              <a:rPr lang="fr-FR" b="1" dirty="0">
                <a:latin typeface="Times New Roman" panose="02020603050405020304" pitchFamily="18" charset="0"/>
                <a:cs typeface="Times New Roman" panose="02020603050405020304" pitchFamily="18" charset="0"/>
              </a:rPr>
              <a:t>la majorité des francophones natifs</a:t>
            </a:r>
            <a:r>
              <a:rPr lang="fr-FR" dirty="0">
                <a:latin typeface="Times New Roman" panose="02020603050405020304" pitchFamily="18" charset="0"/>
                <a:cs typeface="Times New Roman" panose="02020603050405020304" pitchFamily="18" charset="0"/>
              </a:rPr>
              <a:t>. Dans les principales régions en Europe, on compte environ 1,5 million des francophones en Suisse et en Belgique, environ 4 millions. </a:t>
            </a:r>
          </a:p>
          <a:p>
            <a:pPr algn="just"/>
            <a:r>
              <a:rPr lang="fr-FR" dirty="0">
                <a:latin typeface="Times New Roman" panose="02020603050405020304" pitchFamily="18" charset="0"/>
                <a:cs typeface="Times New Roman" panose="02020603050405020304" pitchFamily="18" charset="0"/>
              </a:rPr>
              <a:t>Hors d’Europe, il n’y a qu’au Québec où la population est majoritairement francophone et native, d’environ millions. Le Québec constitue alors la deuxième région francophone native, loin derrière la France, avec une population d’environ 66,3 millions. </a:t>
            </a:r>
            <a:endParaRPr lang="ru-RU" dirty="0">
              <a:latin typeface="Times New Roman" panose="02020603050405020304" pitchFamily="18" charset="0"/>
              <a:cs typeface="Times New Roman" panose="02020603050405020304" pitchFamily="18" charset="0"/>
            </a:endParaRPr>
          </a:p>
          <a:p>
            <a:pPr algn="just"/>
            <a:endParaRPr lang="fr-FR" dirty="0" smtClean="0"/>
          </a:p>
        </p:txBody>
      </p:sp>
    </p:spTree>
    <p:extLst>
      <p:ext uri="{BB962C8B-B14F-4D97-AF65-F5344CB8AC3E}">
        <p14:creationId xmlns:p14="http://schemas.microsoft.com/office/powerpoint/2010/main" val="3360377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519295"/>
          </a:xfrm>
        </p:spPr>
        <p:txBody>
          <a:bodyPr>
            <a:normAutofit fontScale="90000"/>
          </a:bodyPr>
          <a:lstStyle/>
          <a:p>
            <a:pPr algn="ctr"/>
            <a:r>
              <a:rPr lang="fr-FR" b="1" dirty="0"/>
              <a:t>langue </a:t>
            </a:r>
            <a:r>
              <a:rPr lang="fr-FR" b="1" dirty="0" smtClean="0"/>
              <a:t>vernaculaire</a:t>
            </a:r>
            <a:r>
              <a:rPr lang="ru-RU" b="1" dirty="0" smtClean="0"/>
              <a:t> </a:t>
            </a:r>
            <a:r>
              <a:rPr lang="en-US" b="1" dirty="0" smtClean="0"/>
              <a:t>/ </a:t>
            </a:r>
            <a:r>
              <a:rPr lang="fr-FR" b="1" dirty="0"/>
              <a:t>véhiculaire</a:t>
            </a:r>
            <a:endParaRPr lang="ru-RU" b="1" dirty="0"/>
          </a:p>
        </p:txBody>
      </p:sp>
      <p:sp>
        <p:nvSpPr>
          <p:cNvPr id="3" name="Объект 2"/>
          <p:cNvSpPr>
            <a:spLocks noGrp="1"/>
          </p:cNvSpPr>
          <p:nvPr>
            <p:ph sz="half" idx="1"/>
          </p:nvPr>
        </p:nvSpPr>
        <p:spPr>
          <a:xfrm>
            <a:off x="434715" y="1151067"/>
            <a:ext cx="5480153" cy="4351338"/>
          </a:xfrm>
        </p:spPr>
        <p:txBody>
          <a:bodyPr>
            <a:normAutofit fontScale="62500" lnSpcReduction="20000"/>
          </a:bodyPr>
          <a:lstStyle/>
          <a:p>
            <a:pPr marL="0" indent="0" algn="just">
              <a:buNone/>
            </a:pPr>
            <a:r>
              <a:rPr lang="fr-FR" b="1" dirty="0"/>
              <a:t>La langue vernaculaire </a:t>
            </a:r>
            <a:r>
              <a:rPr lang="fr-FR" dirty="0"/>
              <a:t>est une langue à diffusion locale ou régionale, par opposition à </a:t>
            </a:r>
            <a:r>
              <a:rPr lang="fr-FR" dirty="0" smtClean="0"/>
              <a:t>une</a:t>
            </a:r>
            <a:r>
              <a:rPr lang="ru-RU" dirty="0" smtClean="0"/>
              <a:t> </a:t>
            </a:r>
            <a:r>
              <a:rPr lang="fr-FR" dirty="0" smtClean="0"/>
              <a:t>langue </a:t>
            </a:r>
            <a:r>
              <a:rPr lang="fr-FR" dirty="0"/>
              <a:t>véhiculaire qui permet la communication avec d'autres groupes. </a:t>
            </a:r>
            <a:endParaRPr lang="ru-RU" dirty="0" smtClean="0"/>
          </a:p>
          <a:p>
            <a:pPr algn="just"/>
            <a:r>
              <a:rPr lang="fr-FR" dirty="0" smtClean="0"/>
              <a:t>La </a:t>
            </a:r>
            <a:r>
              <a:rPr lang="fr-FR" dirty="0"/>
              <a:t>cohabitation </a:t>
            </a:r>
            <a:r>
              <a:rPr lang="fr-FR" dirty="0" smtClean="0"/>
              <a:t>d'un</a:t>
            </a:r>
            <a:r>
              <a:rPr lang="ru-RU" dirty="0" smtClean="0"/>
              <a:t> </a:t>
            </a:r>
            <a:r>
              <a:rPr lang="fr-FR" dirty="0" smtClean="0"/>
              <a:t>grand </a:t>
            </a:r>
            <a:r>
              <a:rPr lang="fr-FR" dirty="0"/>
              <a:t>nombre de langues vernaculaires et d'une langue véhiculaire est fréquente dans les </a:t>
            </a:r>
            <a:r>
              <a:rPr lang="fr-FR" dirty="0" smtClean="0"/>
              <a:t>États</a:t>
            </a:r>
            <a:r>
              <a:rPr lang="ru-RU" dirty="0" smtClean="0"/>
              <a:t> </a:t>
            </a:r>
            <a:r>
              <a:rPr lang="fr-FR" dirty="0" smtClean="0"/>
              <a:t>issus </a:t>
            </a:r>
            <a:r>
              <a:rPr lang="fr-FR" dirty="0"/>
              <a:t>de la décolonisation comme l'Inde ou de nombreux États africains, mais elle se </a:t>
            </a:r>
            <a:r>
              <a:rPr lang="fr-FR" dirty="0" smtClean="0"/>
              <a:t>retrouve</a:t>
            </a:r>
            <a:r>
              <a:rPr lang="ru-RU" dirty="0" smtClean="0"/>
              <a:t> </a:t>
            </a:r>
            <a:r>
              <a:rPr lang="fr-FR" dirty="0" smtClean="0"/>
              <a:t>aussi </a:t>
            </a:r>
            <a:r>
              <a:rPr lang="fr-FR" dirty="0"/>
              <a:t>dans la plupart des grands États du monde, par exemple le Canada, la Russie, ou la Chine.</a:t>
            </a:r>
          </a:p>
          <a:p>
            <a:pPr algn="just"/>
            <a:r>
              <a:rPr lang="fr-FR" dirty="0"/>
              <a:t>Cette diversité a pour conséquence positive </a:t>
            </a:r>
            <a:r>
              <a:rPr lang="fr-FR" b="1" dirty="0"/>
              <a:t>le multilinguisme</a:t>
            </a:r>
            <a:r>
              <a:rPr lang="fr-FR" dirty="0"/>
              <a:t>, c'est-à-dire la maîtrise </a:t>
            </a:r>
            <a:r>
              <a:rPr lang="fr-FR" dirty="0" smtClean="0"/>
              <a:t>d'au</a:t>
            </a:r>
            <a:r>
              <a:rPr lang="ru-RU" dirty="0" smtClean="0"/>
              <a:t> </a:t>
            </a:r>
            <a:r>
              <a:rPr lang="fr-FR" dirty="0" smtClean="0"/>
              <a:t>moins </a:t>
            </a:r>
            <a:r>
              <a:rPr lang="fr-FR" dirty="0"/>
              <a:t>deux langues, mais parfois plus, par une grande partie de leur population. </a:t>
            </a:r>
            <a:endParaRPr lang="ru-RU" dirty="0" smtClean="0"/>
          </a:p>
          <a:p>
            <a:pPr algn="just"/>
            <a:r>
              <a:rPr lang="fr-FR" dirty="0" smtClean="0"/>
              <a:t>Rappelons</a:t>
            </a:r>
            <a:r>
              <a:rPr lang="ru-RU" dirty="0" smtClean="0"/>
              <a:t> </a:t>
            </a:r>
            <a:r>
              <a:rPr lang="fr-FR" dirty="0" smtClean="0"/>
              <a:t>qu'aucune </a:t>
            </a:r>
            <a:r>
              <a:rPr lang="fr-FR" dirty="0"/>
              <a:t>limite claire n'existe, sur le plan linguistique, entre une langue, un dialecte, un parler</a:t>
            </a:r>
            <a:r>
              <a:rPr lang="fr-FR" dirty="0" smtClean="0"/>
              <a:t>,</a:t>
            </a:r>
            <a:r>
              <a:rPr lang="ru-RU" dirty="0" smtClean="0"/>
              <a:t> </a:t>
            </a:r>
            <a:r>
              <a:rPr lang="fr-FR" dirty="0" smtClean="0"/>
              <a:t>ou </a:t>
            </a:r>
            <a:r>
              <a:rPr lang="fr-FR" dirty="0"/>
              <a:t>un patois : on parle au contraire d'un continuum linguistique</a:t>
            </a:r>
            <a:endParaRPr lang="ru-RU" dirty="0"/>
          </a:p>
        </p:txBody>
      </p:sp>
      <p:sp>
        <p:nvSpPr>
          <p:cNvPr id="4" name="Объект 3"/>
          <p:cNvSpPr>
            <a:spLocks noGrp="1"/>
          </p:cNvSpPr>
          <p:nvPr>
            <p:ph sz="half" idx="2"/>
          </p:nvPr>
        </p:nvSpPr>
        <p:spPr>
          <a:xfrm>
            <a:off x="6172199" y="1151067"/>
            <a:ext cx="5640049" cy="5025896"/>
          </a:xfrm>
        </p:spPr>
        <p:txBody>
          <a:bodyPr>
            <a:normAutofit fontScale="62500" lnSpcReduction="20000"/>
          </a:bodyPr>
          <a:lstStyle/>
          <a:p>
            <a:pPr marL="0" indent="0" algn="just">
              <a:buNone/>
            </a:pPr>
            <a:r>
              <a:rPr lang="fr-FR" b="1" dirty="0"/>
              <a:t>Une langue véhiculaire </a:t>
            </a:r>
            <a:r>
              <a:rPr lang="fr-FR" dirty="0"/>
              <a:t>est une langue qui permet les échanges entre des groupes parlant </a:t>
            </a:r>
            <a:r>
              <a:rPr lang="fr-FR" dirty="0" smtClean="0"/>
              <a:t>des langues </a:t>
            </a:r>
            <a:r>
              <a:rPr lang="fr-FR" dirty="0"/>
              <a:t>différentes. C'est le contraire d'une langue vernaculaire parlée à l'intérieur d'un </a:t>
            </a:r>
            <a:r>
              <a:rPr lang="fr-FR" dirty="0" smtClean="0"/>
              <a:t>seul groupe</a:t>
            </a:r>
            <a:r>
              <a:rPr lang="fr-FR" dirty="0"/>
              <a:t>. </a:t>
            </a:r>
            <a:endParaRPr lang="fr-FR" dirty="0" smtClean="0"/>
          </a:p>
          <a:p>
            <a:pPr algn="just"/>
            <a:r>
              <a:rPr lang="fr-FR" dirty="0" smtClean="0"/>
              <a:t>La </a:t>
            </a:r>
            <a:r>
              <a:rPr lang="fr-FR" dirty="0"/>
              <a:t>majorité des humains parle quotidiennement ou régulièrement une </a:t>
            </a:r>
            <a:r>
              <a:rPr lang="fr-FR" dirty="0" smtClean="0"/>
              <a:t>langue vernaculaire </a:t>
            </a:r>
            <a:r>
              <a:rPr lang="fr-FR" dirty="0"/>
              <a:t>(dans la famille, dans la tribu, dans le village...) et une langue véhiculaire (dans </a:t>
            </a:r>
            <a:r>
              <a:rPr lang="fr-FR" dirty="0" smtClean="0"/>
              <a:t>la rue</a:t>
            </a:r>
            <a:r>
              <a:rPr lang="fr-FR" dirty="0"/>
              <a:t>, au travail, à l'école...). </a:t>
            </a:r>
            <a:endParaRPr lang="fr-FR" dirty="0" smtClean="0"/>
          </a:p>
          <a:p>
            <a:pPr algn="just"/>
            <a:r>
              <a:rPr lang="fr-FR" dirty="0" smtClean="0"/>
              <a:t>Le </a:t>
            </a:r>
            <a:r>
              <a:rPr lang="fr-FR" dirty="0"/>
              <a:t>cas est courant notamment dans les États composés </a:t>
            </a:r>
            <a:r>
              <a:rPr lang="fr-FR" dirty="0" smtClean="0"/>
              <a:t>de plusieurs </a:t>
            </a:r>
            <a:r>
              <a:rPr lang="fr-FR" dirty="0"/>
              <a:t>groupes ethnico-linguistiques, la langue véhiculaire étant alors soit celle </a:t>
            </a:r>
            <a:r>
              <a:rPr lang="fr-FR" dirty="0" smtClean="0"/>
              <a:t>du groupe </a:t>
            </a:r>
            <a:r>
              <a:rPr lang="fr-FR" dirty="0"/>
              <a:t>dominant (le mandarin en Chine), soit celle de l'ancien État colonial (l'anglais en Inde, </a:t>
            </a:r>
            <a:r>
              <a:rPr lang="fr-FR" dirty="0" smtClean="0"/>
              <a:t>le français </a:t>
            </a:r>
            <a:r>
              <a:rPr lang="fr-FR" dirty="0"/>
              <a:t>en Côte d’Ivoire...). </a:t>
            </a:r>
            <a:endParaRPr lang="fr-FR" dirty="0" smtClean="0"/>
          </a:p>
          <a:p>
            <a:pPr algn="just"/>
            <a:r>
              <a:rPr lang="fr-FR" dirty="0" smtClean="0"/>
              <a:t>Alors </a:t>
            </a:r>
            <a:r>
              <a:rPr lang="fr-FR" dirty="0"/>
              <a:t>qu'il existe plusieurs milliers de langues et dialectes dans </a:t>
            </a:r>
            <a:r>
              <a:rPr lang="fr-FR" dirty="0" smtClean="0"/>
              <a:t>le monde</a:t>
            </a:r>
            <a:r>
              <a:rPr lang="fr-FR" dirty="0"/>
              <a:t>, environ 150 seulement sont une langue officielle reconnue par un </a:t>
            </a:r>
            <a:r>
              <a:rPr lang="fr-FR" dirty="0" smtClean="0"/>
              <a:t>État. </a:t>
            </a:r>
            <a:endParaRPr lang="ru-RU" dirty="0"/>
          </a:p>
        </p:txBody>
      </p:sp>
    </p:spTree>
    <p:extLst>
      <p:ext uri="{BB962C8B-B14F-4D97-AF65-F5344CB8AC3E}">
        <p14:creationId xmlns:p14="http://schemas.microsoft.com/office/powerpoint/2010/main" val="2512867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684186"/>
          </a:xfrm>
        </p:spPr>
        <p:txBody>
          <a:bodyPr>
            <a:normAutofit fontScale="90000"/>
          </a:bodyPr>
          <a:lstStyle/>
          <a:p>
            <a:pPr algn="ctr"/>
            <a:r>
              <a:rPr lang="fr-FR" b="1" dirty="0" smtClean="0"/>
              <a:t>Un </a:t>
            </a:r>
            <a:r>
              <a:rPr lang="fr-FR" b="1" dirty="0"/>
              <a:t>continuum linguistique</a:t>
            </a:r>
            <a:endParaRPr lang="ru-RU" b="1" dirty="0"/>
          </a:p>
        </p:txBody>
      </p:sp>
      <p:sp>
        <p:nvSpPr>
          <p:cNvPr id="3" name="Объект 2"/>
          <p:cNvSpPr>
            <a:spLocks noGrp="1"/>
          </p:cNvSpPr>
          <p:nvPr>
            <p:ph idx="1"/>
          </p:nvPr>
        </p:nvSpPr>
        <p:spPr>
          <a:xfrm>
            <a:off x="374753" y="1289154"/>
            <a:ext cx="11242623" cy="4887809"/>
          </a:xfrm>
        </p:spPr>
        <p:txBody>
          <a:bodyPr>
            <a:normAutofit fontScale="77500" lnSpcReduction="20000"/>
          </a:bodyPr>
          <a:lstStyle/>
          <a:p>
            <a:pPr algn="just"/>
            <a:r>
              <a:rPr lang="fr-FR" dirty="0"/>
              <a:t>Une langue est un système de signes permettant l'intercompréhension à l'intérieur </a:t>
            </a:r>
            <a:r>
              <a:rPr lang="fr-FR" dirty="0" smtClean="0"/>
              <a:t>d'un groupe </a:t>
            </a:r>
            <a:r>
              <a:rPr lang="fr-FR" dirty="0"/>
              <a:t>humain. Il n'existe aucune limite claire, sur le plan linguistique, entre une langue, </a:t>
            </a:r>
            <a:r>
              <a:rPr lang="fr-FR" dirty="0" smtClean="0"/>
              <a:t>un dialecte</a:t>
            </a:r>
            <a:r>
              <a:rPr lang="fr-FR" dirty="0"/>
              <a:t>, un parler, ou un patois : on parle au contraire d'un </a:t>
            </a:r>
            <a:r>
              <a:rPr lang="fr-FR" b="1" dirty="0"/>
              <a:t>continuum linguistique</a:t>
            </a:r>
            <a:r>
              <a:rPr lang="fr-FR" dirty="0"/>
              <a:t>. </a:t>
            </a:r>
            <a:r>
              <a:rPr lang="fr-FR" dirty="0" smtClean="0"/>
              <a:t>Cette expression </a:t>
            </a:r>
            <a:r>
              <a:rPr lang="fr-FR" dirty="0"/>
              <a:t>désigne plus précisément l'existence, au sein d'un groupe linguistique, d'un </a:t>
            </a:r>
            <a:r>
              <a:rPr lang="fr-FR" dirty="0" smtClean="0"/>
              <a:t>éventail de </a:t>
            </a:r>
            <a:r>
              <a:rPr lang="fr-FR" dirty="0"/>
              <a:t>dialectes intercompréhensibles, c'est-à-dire ayant chacun des différences entre </a:t>
            </a:r>
            <a:r>
              <a:rPr lang="fr-FR" dirty="0" smtClean="0"/>
              <a:t>eux n'empêchant pas aux locuteurs de se comprendre aisément. </a:t>
            </a:r>
          </a:p>
          <a:p>
            <a:pPr algn="just"/>
            <a:r>
              <a:rPr lang="fr-FR" dirty="0"/>
              <a:t>Une situation, comme en France, ou la langue officielle, le français, a remplacé comme </a:t>
            </a:r>
            <a:r>
              <a:rPr lang="fr-FR" dirty="0" smtClean="0"/>
              <a:t>langue maternelle </a:t>
            </a:r>
            <a:r>
              <a:rPr lang="fr-FR" dirty="0"/>
              <a:t>la plupart des dialectes, sauf pour certaines régions et pour les langues </a:t>
            </a:r>
            <a:r>
              <a:rPr lang="fr-FR" dirty="0" smtClean="0"/>
              <a:t>créoles parlées </a:t>
            </a:r>
            <a:r>
              <a:rPr lang="fr-FR" dirty="0"/>
              <a:t>outre-mer, est plutôt l'exception. Dans une grande partie des pays du monde, une </a:t>
            </a:r>
            <a:r>
              <a:rPr lang="fr-FR" dirty="0" smtClean="0"/>
              <a:t>ou plusieurs </a:t>
            </a:r>
            <a:r>
              <a:rPr lang="fr-FR" dirty="0"/>
              <a:t>langues officielles se superposent à plusieurs langues vernaculaires ou régionales. </a:t>
            </a:r>
            <a:r>
              <a:rPr lang="fr-FR" b="1" dirty="0" smtClean="0"/>
              <a:t>Le multilinguisme </a:t>
            </a:r>
            <a:r>
              <a:rPr lang="fr-FR" dirty="0"/>
              <a:t>est ainsi une compétence partagée par une majorité des humains, </a:t>
            </a:r>
            <a:r>
              <a:rPr lang="fr-FR" dirty="0" smtClean="0"/>
              <a:t>possédant deux </a:t>
            </a:r>
            <a:r>
              <a:rPr lang="fr-FR" dirty="0"/>
              <a:t>langues ou plus et capables à passer de l'une à l'autre en fonction des contextes et </a:t>
            </a:r>
            <a:r>
              <a:rPr lang="fr-FR" dirty="0" smtClean="0"/>
              <a:t>des situations </a:t>
            </a:r>
            <a:r>
              <a:rPr lang="fr-FR" dirty="0"/>
              <a:t>(notamment selon une séparation entre sphère publique et sphère privée). </a:t>
            </a:r>
            <a:endParaRPr lang="fr-FR" dirty="0" smtClean="0"/>
          </a:p>
          <a:p>
            <a:pPr algn="just"/>
            <a:r>
              <a:rPr lang="fr-FR" dirty="0" smtClean="0"/>
              <a:t>Si on change </a:t>
            </a:r>
            <a:r>
              <a:rPr lang="fr-FR" dirty="0"/>
              <a:t>d'échelle, cette situation se retrouve pour la France à l'échelle de l'Union européenne</a:t>
            </a:r>
            <a:r>
              <a:rPr lang="fr-FR" dirty="0" smtClean="0"/>
              <a:t>, dans </a:t>
            </a:r>
            <a:r>
              <a:rPr lang="fr-FR" dirty="0"/>
              <a:t>laquelle le français n'est qu'une langue parmi les 24 langues officielles de l'Union. </a:t>
            </a:r>
            <a:r>
              <a:rPr lang="fr-FR" dirty="0" smtClean="0"/>
              <a:t>En revanche</a:t>
            </a:r>
            <a:r>
              <a:rPr lang="fr-FR" dirty="0"/>
              <a:t>, à la différence d'autres mosaïques linguistiques comme le Canada, la Russie, </a:t>
            </a:r>
            <a:r>
              <a:rPr lang="fr-FR" dirty="0" smtClean="0"/>
              <a:t>l'Inde ou </a:t>
            </a:r>
            <a:r>
              <a:rPr lang="fr-FR" dirty="0"/>
              <a:t>la Chine, l'Union européenne ne possède pas de langue véhiculaire partagée par une </a:t>
            </a:r>
            <a:r>
              <a:rPr lang="fr-FR" dirty="0" smtClean="0"/>
              <a:t>grande majorité </a:t>
            </a:r>
            <a:r>
              <a:rPr lang="fr-FR" dirty="0"/>
              <a:t>de locuteurs.</a:t>
            </a:r>
            <a:endParaRPr lang="ru-RU" dirty="0"/>
          </a:p>
        </p:txBody>
      </p:sp>
    </p:spTree>
    <p:extLst>
      <p:ext uri="{BB962C8B-B14F-4D97-AF65-F5344CB8AC3E}">
        <p14:creationId xmlns:p14="http://schemas.microsoft.com/office/powerpoint/2010/main" val="380290182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2867</TotalTime>
  <Words>3463</Words>
  <Application>Microsoft Office PowerPoint</Application>
  <PresentationFormat>Широкоэкранный</PresentationFormat>
  <Paragraphs>155</Paragraphs>
  <Slides>25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25</vt:i4>
      </vt:variant>
    </vt:vector>
  </HeadingPairs>
  <TitlesOfParts>
    <vt:vector size="30" baseType="lpstr">
      <vt:lpstr>Arial</vt:lpstr>
      <vt:lpstr>Calibri</vt:lpstr>
      <vt:lpstr>Calibri Light</vt:lpstr>
      <vt:lpstr>Times New Roman</vt:lpstr>
      <vt:lpstr>Тема Office</vt:lpstr>
      <vt:lpstr>Регіональне варіювання мови (теорія мовної варіативності)</vt:lpstr>
      <vt:lpstr>Cours 1: La variation linguistique</vt:lpstr>
      <vt:lpstr>1. La variation linguistique</vt:lpstr>
      <vt:lpstr>2. Les types de variations linguistiques</vt:lpstr>
      <vt:lpstr>1) La variation temporelle (ou diachronique)</vt:lpstr>
      <vt:lpstr>2) La variation géographique (ou de diatopique)</vt:lpstr>
      <vt:lpstr>La Francophonie - сommunauté des peuples francophones</vt:lpstr>
      <vt:lpstr>langue vernaculaire / véhiculaire</vt:lpstr>
      <vt:lpstr>Un continuum linguistique</vt:lpstr>
      <vt:lpstr>3) La variation sociale (ou diastratique)</vt:lpstr>
      <vt:lpstr>4) La variation situationnelle ou stylistique (ou diaphasique)</vt:lpstr>
      <vt:lpstr>NB! La distinction, essentielle, entre la langue parlée et la langue écrite</vt:lpstr>
      <vt:lpstr>  3. La variation du français en France: aspects historiques  </vt:lpstr>
      <vt:lpstr>Le français en contact avec d’autres idiomes</vt:lpstr>
      <vt:lpstr> 4. Français régional ≠ patois ≠ langues régionales </vt:lpstr>
      <vt:lpstr>Le problème du terme «dialecte»  (d`après André THIBAULT)</vt:lpstr>
      <vt:lpstr>dialectes primaires = patois</vt:lpstr>
      <vt:lpstr> dialectes secondaires (les variétés de français régional) ≠ patois</vt:lpstr>
      <vt:lpstr>Презентация PowerPoint</vt:lpstr>
      <vt:lpstr>Constitution de France</vt:lpstr>
      <vt:lpstr>Les langues régionales se définissent, dans l’Hexagone, comme des langues parlées sur une partie du territoire national depuis plus longtemps que le français langue commune.  il existe, en France, environ 75 langues régionales !</vt:lpstr>
      <vt:lpstr> Les variétés du français (langues d’oïl) : </vt:lpstr>
      <vt:lpstr>Langues régionales enseignées à l’école</vt:lpstr>
      <vt:lpstr> Les accents en France </vt:lpstr>
      <vt:lpstr>Ressources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Регіональне варіювання мови (теорія мовної варіативності)</dc:title>
  <dc:creator>User</dc:creator>
  <cp:lastModifiedBy>User</cp:lastModifiedBy>
  <cp:revision>78</cp:revision>
  <dcterms:created xsi:type="dcterms:W3CDTF">2022-08-25T08:55:20Z</dcterms:created>
  <dcterms:modified xsi:type="dcterms:W3CDTF">2023-09-19T06:29:12Z</dcterms:modified>
</cp:coreProperties>
</file>