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56" r:id="rId2"/>
    <p:sldId id="257" r:id="rId3"/>
    <p:sldId id="258" r:id="rId4"/>
    <p:sldId id="268" r:id="rId5"/>
    <p:sldId id="259" r:id="rId6"/>
    <p:sldId id="260" r:id="rId7"/>
    <p:sldId id="261" r:id="rId8"/>
    <p:sldId id="262" r:id="rId9"/>
    <p:sldId id="263" r:id="rId10"/>
    <p:sldId id="265" r:id="rId11"/>
    <p:sldId id="264" r:id="rId12"/>
    <p:sldId id="266" r:id="rId13"/>
    <p:sldId id="267"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4" d="100"/>
          <a:sy n="54" d="100"/>
        </p:scale>
        <p:origin x="-198" y="-28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ru-RU" smtClean="0"/>
              <a:t>Образец заголовка</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B4C71EC6-210F-42DE-9C53-41977AD35B3D}" type="datetimeFigureOut">
              <a:rPr lang="ru-RU" smtClean="0"/>
              <a:t>02.11.2023</a:t>
            </a:fld>
            <a:endParaRPr lang="ru-RU"/>
          </a:p>
        </p:txBody>
      </p:sp>
      <p:sp>
        <p:nvSpPr>
          <p:cNvPr id="5" name="Footer Placeholder 4"/>
          <p:cNvSpPr>
            <a:spLocks noGrp="1"/>
          </p:cNvSpPr>
          <p:nvPr>
            <p:ph type="ftr" sz="quarter" idx="11"/>
          </p:nvPr>
        </p:nvSpPr>
        <p:spPr>
          <a:xfrm>
            <a:off x="1174044" y="5357592"/>
            <a:ext cx="5034845" cy="365125"/>
          </a:xfrm>
        </p:spPr>
        <p:txBody>
          <a:bodyPr/>
          <a:lstStyle/>
          <a:p>
            <a:endParaRPr lang="ru-RU"/>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02.11.2023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02.11.2023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02.11.2023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02.11.2023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02.11.2023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1298448" y="2121407"/>
            <a:ext cx="3200400" cy="360273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t>02.11.2023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1" name="Content Placeholder 10"/>
          <p:cNvSpPr>
            <a:spLocks noGrp="1"/>
          </p:cNvSpPr>
          <p:nvPr>
            <p:ph sz="quarter" idx="13"/>
          </p:nvPr>
        </p:nvSpPr>
        <p:spPr>
          <a:xfrm>
            <a:off x="1298448" y="2944368"/>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02.11.2023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02.11.2023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ru-RU" smtClean="0"/>
              <a:t>Образец заголовка</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1698" y="5885672"/>
            <a:ext cx="1213821" cy="365125"/>
          </a:xfrm>
        </p:spPr>
        <p:txBody>
          <a:bodyPr/>
          <a:lstStyle/>
          <a:p>
            <a:fld id="{B4C71EC6-210F-42DE-9C53-41977AD35B3D}" type="datetimeFigureOut">
              <a:rPr lang="ru-RU" smtClean="0"/>
              <a:t>02.11.2023</a:t>
            </a:fld>
            <a:endParaRPr lang="ru-RU"/>
          </a:p>
        </p:txBody>
      </p:sp>
      <p:sp>
        <p:nvSpPr>
          <p:cNvPr id="6" name="Footer Placeholder 5"/>
          <p:cNvSpPr>
            <a:spLocks noGrp="1"/>
          </p:cNvSpPr>
          <p:nvPr>
            <p:ph type="ftr" sz="quarter" idx="11"/>
          </p:nvPr>
        </p:nvSpPr>
        <p:spPr>
          <a:xfrm rot="-60000">
            <a:off x="914554" y="5829261"/>
            <a:ext cx="3522607" cy="365125"/>
          </a:xfrm>
        </p:spPr>
        <p:txBody>
          <a:bodyPr/>
          <a:lstStyle/>
          <a:p>
            <a:endParaRPr lang="ru-RU"/>
          </a:p>
        </p:txBody>
      </p:sp>
      <p:sp>
        <p:nvSpPr>
          <p:cNvPr id="7" name="Slide Number Placeholder 6"/>
          <p:cNvSpPr>
            <a:spLocks noGrp="1"/>
          </p:cNvSpPr>
          <p:nvPr>
            <p:ph type="sldNum" sz="quarter" idx="12"/>
          </p:nvPr>
        </p:nvSpPr>
        <p:spPr>
          <a:xfrm rot="60000">
            <a:off x="7557313" y="5896961"/>
            <a:ext cx="554023" cy="365125"/>
          </a:xfrm>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5936" y="5888737"/>
            <a:ext cx="1213821" cy="365125"/>
          </a:xfrm>
        </p:spPr>
        <p:txBody>
          <a:bodyPr/>
          <a:lstStyle/>
          <a:p>
            <a:fld id="{B4C71EC6-210F-42DE-9C53-41977AD35B3D}" type="datetimeFigureOut">
              <a:rPr lang="ru-RU" smtClean="0"/>
              <a:t>02.11.2023</a:t>
            </a:fld>
            <a:endParaRPr lang="ru-RU"/>
          </a:p>
        </p:txBody>
      </p:sp>
      <p:sp>
        <p:nvSpPr>
          <p:cNvPr id="6" name="Footer Placeholder 5"/>
          <p:cNvSpPr>
            <a:spLocks noGrp="1"/>
          </p:cNvSpPr>
          <p:nvPr>
            <p:ph type="ftr" sz="quarter" idx="11"/>
          </p:nvPr>
        </p:nvSpPr>
        <p:spPr>
          <a:xfrm rot="-60000">
            <a:off x="914569" y="5831037"/>
            <a:ext cx="3319043" cy="365125"/>
          </a:xfrm>
        </p:spPr>
        <p:txBody>
          <a:bodyPr/>
          <a:lstStyle/>
          <a:p>
            <a:endParaRPr lang="ru-RU"/>
          </a:p>
        </p:txBody>
      </p:sp>
      <p:sp>
        <p:nvSpPr>
          <p:cNvPr id="7" name="Slide Number Placeholder 6"/>
          <p:cNvSpPr>
            <a:spLocks noGrp="1"/>
          </p:cNvSpPr>
          <p:nvPr>
            <p:ph type="sldNum" sz="quarter" idx="12"/>
          </p:nvPr>
        </p:nvSpPr>
        <p:spPr>
          <a:xfrm rot="60000">
            <a:off x="7562089" y="5900026"/>
            <a:ext cx="554023" cy="365125"/>
          </a:xfrm>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B4C71EC6-210F-42DE-9C53-41977AD35B3D}" type="datetimeFigureOut">
              <a:rPr lang="ru-RU" smtClean="0"/>
              <a:t>02.11.2023</a:t>
            </a:fld>
            <a:endParaRPr lang="ru-RU"/>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ru-RU"/>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44723" y="1628800"/>
            <a:ext cx="6982544" cy="1152127"/>
          </a:xfrm>
        </p:spPr>
        <p:txBody>
          <a:bodyPr>
            <a:noAutofit/>
          </a:bodyPr>
          <a:lstStyle/>
          <a:p>
            <a:r>
              <a:rPr lang="uk-UA" sz="5400" dirty="0" smtClean="0">
                <a:latin typeface="Times New Roman" panose="02020603050405020304" pitchFamily="18" charset="0"/>
                <a:cs typeface="Times New Roman" panose="02020603050405020304" pitchFamily="18" charset="0"/>
              </a:rPr>
              <a:t>Наради, збори, засідання</a:t>
            </a:r>
            <a:endParaRPr lang="uk-UA" sz="54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p:txBody>
          <a:bodyPr/>
          <a:lstStyle/>
          <a:p>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5088" y="3068960"/>
            <a:ext cx="5976663"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76120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33956" y="739552"/>
            <a:ext cx="5934388" cy="9144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uk-UA" sz="2400" dirty="0" smtClean="0">
                <a:solidFill>
                  <a:schemeClr val="tx1"/>
                </a:solidFill>
                <a:latin typeface="Times New Roman" panose="02020603050405020304" pitchFamily="18" charset="0"/>
                <a:cs typeface="Times New Roman" panose="02020603050405020304" pitchFamily="18" charset="0"/>
              </a:rPr>
              <a:t>Особливості проведення нарад</a:t>
            </a:r>
          </a:p>
          <a:p>
            <a:pPr algn="ctr"/>
            <a:r>
              <a:rPr lang="uk-UA" sz="2400" dirty="0" smtClean="0">
                <a:solidFill>
                  <a:schemeClr val="tx1"/>
                </a:solidFill>
                <a:latin typeface="Times New Roman" panose="02020603050405020304" pitchFamily="18" charset="0"/>
                <a:cs typeface="Times New Roman" panose="02020603050405020304" pitchFamily="18" charset="0"/>
              </a:rPr>
              <a:t>різних видів</a:t>
            </a:r>
            <a:endParaRPr lang="uk-UA" sz="2400" dirty="0">
              <a:solidFill>
                <a:schemeClr val="tx1"/>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115616" y="2204864"/>
            <a:ext cx="3096344" cy="3600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uk-UA" sz="2000" b="1" dirty="0" smtClean="0">
                <a:solidFill>
                  <a:schemeClr val="tx1"/>
                </a:solidFill>
                <a:latin typeface="Times New Roman" panose="02020603050405020304" pitchFamily="18" charset="0"/>
                <a:cs typeface="Times New Roman" panose="02020603050405020304" pitchFamily="18" charset="0"/>
              </a:rPr>
              <a:t>Інструктивна нарада:</a:t>
            </a:r>
          </a:p>
          <a:p>
            <a:pPr algn="ctr"/>
            <a:r>
              <a:rPr lang="uk-UA" sz="2000" dirty="0" smtClean="0">
                <a:solidFill>
                  <a:schemeClr val="tx1"/>
                </a:solidFill>
                <a:latin typeface="Times New Roman" panose="02020603050405020304" pitchFamily="18" charset="0"/>
                <a:cs typeface="Times New Roman" panose="02020603050405020304" pitchFamily="18" charset="0"/>
              </a:rPr>
              <a:t> Мета — передавання її учасниками вказівок і розпоряджень, роз’яснення і деталізація їх відповідно до конкретних умов роботи, встановлення методів і термінів виконання вказівок, визначення завдань підрозділів і виконавців</a:t>
            </a:r>
            <a:endParaRPr lang="uk-UA" sz="2000" dirty="0">
              <a:solidFill>
                <a:schemeClr val="tx1"/>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4932040" y="2204864"/>
            <a:ext cx="3096344" cy="3600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uk-UA" sz="2000" b="1" dirty="0" smtClean="0">
                <a:solidFill>
                  <a:schemeClr val="tx1"/>
                </a:solidFill>
                <a:latin typeface="Times New Roman" panose="02020603050405020304" pitchFamily="18" charset="0"/>
                <a:cs typeface="Times New Roman" panose="02020603050405020304" pitchFamily="18" charset="0"/>
              </a:rPr>
              <a:t>Оперативна нарада</a:t>
            </a:r>
          </a:p>
          <a:p>
            <a:pPr algn="ctr"/>
            <a:r>
              <a:rPr lang="uk-UA" sz="2000" b="1" dirty="0" smtClean="0">
                <a:solidFill>
                  <a:schemeClr val="tx1"/>
                </a:solidFill>
                <a:latin typeface="Times New Roman" panose="02020603050405020304" pitchFamily="18" charset="0"/>
                <a:cs typeface="Times New Roman" panose="02020603050405020304" pitchFamily="18" charset="0"/>
              </a:rPr>
              <a:t>(п’ятихвилинка):</a:t>
            </a:r>
          </a:p>
          <a:p>
            <a:pPr algn="ctr"/>
            <a:r>
              <a:rPr lang="uk-UA" sz="2000" dirty="0" smtClean="0">
                <a:solidFill>
                  <a:schemeClr val="tx1"/>
                </a:solidFill>
                <a:latin typeface="Times New Roman" panose="02020603050405020304" pitchFamily="18" charset="0"/>
                <a:cs typeface="Times New Roman" panose="02020603050405020304" pitchFamily="18" charset="0"/>
              </a:rPr>
              <a:t>Мета — одержання інформації «знизу» про</a:t>
            </a:r>
          </a:p>
          <a:p>
            <a:pPr algn="ctr"/>
            <a:r>
              <a:rPr lang="uk-UA" sz="2000" dirty="0" smtClean="0">
                <a:solidFill>
                  <a:schemeClr val="tx1"/>
                </a:solidFill>
                <a:latin typeface="Times New Roman" panose="02020603050405020304" pitchFamily="18" charset="0"/>
                <a:cs typeface="Times New Roman" panose="02020603050405020304" pitchFamily="18" charset="0"/>
              </a:rPr>
              <a:t>стан справ, прийняття оперативних рішень</a:t>
            </a:r>
          </a:p>
          <a:p>
            <a:pPr algn="ctr"/>
            <a:r>
              <a:rPr lang="uk-UA" sz="2000" dirty="0" smtClean="0">
                <a:solidFill>
                  <a:schemeClr val="tx1"/>
                </a:solidFill>
                <a:latin typeface="Times New Roman" panose="02020603050405020304" pitchFamily="18" charset="0"/>
                <a:cs typeface="Times New Roman" panose="02020603050405020304" pitchFamily="18" charset="0"/>
              </a:rPr>
              <a:t>щодо перерозподілу ресурсів, погодження дій,</a:t>
            </a:r>
          </a:p>
          <a:p>
            <a:pPr algn="ctr"/>
            <a:r>
              <a:rPr lang="uk-UA" sz="2000" dirty="0" smtClean="0">
                <a:solidFill>
                  <a:schemeClr val="tx1"/>
                </a:solidFill>
                <a:latin typeface="Times New Roman" panose="02020603050405020304" pitchFamily="18" charset="0"/>
                <a:cs typeface="Times New Roman" panose="02020603050405020304" pitchFamily="18" charset="0"/>
              </a:rPr>
              <a:t>вибору пріоритетів і розв’язання інших</a:t>
            </a:r>
          </a:p>
          <a:p>
            <a:pPr algn="ctr"/>
            <a:r>
              <a:rPr lang="uk-UA" sz="2000" dirty="0" smtClean="0">
                <a:solidFill>
                  <a:schemeClr val="tx1"/>
                </a:solidFill>
                <a:latin typeface="Times New Roman" panose="02020603050405020304" pitchFamily="18" charset="0"/>
                <a:cs typeface="Times New Roman" panose="02020603050405020304" pitchFamily="18" charset="0"/>
              </a:rPr>
              <a:t>питань господарської діяльності</a:t>
            </a:r>
            <a:endParaRPr lang="uk-UA" sz="2000" dirty="0">
              <a:solidFill>
                <a:schemeClr val="tx1"/>
              </a:solidFill>
              <a:latin typeface="Times New Roman" panose="02020603050405020304" pitchFamily="18" charset="0"/>
              <a:cs typeface="Times New Roman" panose="02020603050405020304" pitchFamily="18" charset="0"/>
            </a:endParaRPr>
          </a:p>
        </p:txBody>
      </p:sp>
      <p:cxnSp>
        <p:nvCxnSpPr>
          <p:cNvPr id="6" name="Прямая со стрелкой 5"/>
          <p:cNvCxnSpPr>
            <a:stCxn id="2" idx="2"/>
          </p:cNvCxnSpPr>
          <p:nvPr/>
        </p:nvCxnSpPr>
        <p:spPr>
          <a:xfrm flipH="1">
            <a:off x="3419872" y="1653952"/>
            <a:ext cx="1281278" cy="478904"/>
          </a:xfrm>
          <a:prstGeom prst="straightConnector1">
            <a:avLst/>
          </a:prstGeom>
          <a:ln w="28575">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a:stCxn id="2" idx="2"/>
          </p:cNvCxnSpPr>
          <p:nvPr/>
        </p:nvCxnSpPr>
        <p:spPr>
          <a:xfrm>
            <a:off x="4701150" y="1653952"/>
            <a:ext cx="1239002" cy="478904"/>
          </a:xfrm>
          <a:prstGeom prst="straightConnector1">
            <a:avLst/>
          </a:prstGeom>
          <a:ln w="28575">
            <a:solidFill>
              <a:schemeClr val="accent4"/>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209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3608" y="836712"/>
            <a:ext cx="6984776" cy="5293757"/>
          </a:xfrm>
          <a:prstGeom prst="rect">
            <a:avLst/>
          </a:prstGeom>
        </p:spPr>
        <p:txBody>
          <a:bodyPr wrap="square">
            <a:spAutoFit/>
          </a:bodyPr>
          <a:lstStyle/>
          <a:p>
            <a:pPr algn="just"/>
            <a:r>
              <a:rPr lang="ru-RU" sz="2000" dirty="0" smtClean="0">
                <a:latin typeface="Times New Roman" panose="02020603050405020304" pitchFamily="18" charset="0"/>
                <a:cs typeface="Times New Roman" panose="02020603050405020304" pitchFamily="18" charset="0"/>
              </a:rPr>
              <a:t>	</a:t>
            </a:r>
            <a:r>
              <a:rPr lang="uk-UA" sz="2000" dirty="0" smtClean="0">
                <a:latin typeface="Times New Roman" panose="02020603050405020304" pitchFamily="18" charset="0"/>
                <a:cs typeface="Times New Roman" panose="02020603050405020304" pitchFamily="18" charset="0"/>
              </a:rPr>
              <a:t>Орієнтованість на позитивні результати, на досягнення - це шлях до ефективності.</a:t>
            </a:r>
          </a:p>
          <a:p>
            <a:pPr algn="just"/>
            <a:endParaRPr lang="uk-UA" sz="800" dirty="0" smtClean="0">
              <a:latin typeface="Times New Roman" panose="02020603050405020304" pitchFamily="18" charset="0"/>
              <a:cs typeface="Times New Roman" panose="02020603050405020304" pitchFamily="18" charset="0"/>
            </a:endParaRPr>
          </a:p>
          <a:p>
            <a:pPr algn="just"/>
            <a:r>
              <a:rPr lang="uk-UA" sz="2000" dirty="0" smtClean="0">
                <a:latin typeface="Times New Roman" panose="02020603050405020304" pitchFamily="18" charset="0"/>
                <a:cs typeface="Times New Roman" panose="02020603050405020304" pitchFamily="18" charset="0"/>
              </a:rPr>
              <a:t>	Керівникам </a:t>
            </a:r>
            <a:r>
              <a:rPr lang="uk-UA" sz="2000" dirty="0">
                <a:latin typeface="Times New Roman" panose="02020603050405020304" pitchFamily="18" charset="0"/>
                <a:cs typeface="Times New Roman" panose="02020603050405020304" pitchFamily="18" charset="0"/>
              </a:rPr>
              <a:t>і фахівцям, що готують нараду, необхідно керуватися загальними принципами організації ділових нарад:</a:t>
            </a:r>
          </a:p>
          <a:p>
            <a:pPr algn="just"/>
            <a:endParaRPr lang="uk-UA" sz="8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uk-UA" sz="2000" dirty="0" smtClean="0">
                <a:latin typeface="Times New Roman" panose="02020603050405020304" pitchFamily="18" charset="0"/>
                <a:cs typeface="Times New Roman" panose="02020603050405020304" pitchFamily="18" charset="0"/>
              </a:rPr>
              <a:t> </a:t>
            </a:r>
            <a:r>
              <a:rPr lang="uk-UA" sz="2000" dirty="0">
                <a:latin typeface="Times New Roman" panose="02020603050405020304" pitchFamily="18" charset="0"/>
                <a:cs typeface="Times New Roman" panose="02020603050405020304" pitchFamily="18" charset="0"/>
              </a:rPr>
              <a:t>в організаційній діяльності немає дрібниць;</a:t>
            </a:r>
          </a:p>
          <a:p>
            <a:pPr algn="just"/>
            <a:endParaRPr lang="uk-UA" sz="8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uk-UA" sz="2000" dirty="0" smtClean="0">
                <a:latin typeface="Times New Roman" panose="02020603050405020304" pitchFamily="18" charset="0"/>
                <a:cs typeface="Times New Roman" panose="02020603050405020304" pitchFamily="18" charset="0"/>
              </a:rPr>
              <a:t>технічна </a:t>
            </a:r>
            <a:r>
              <a:rPr lang="uk-UA" sz="2000" dirty="0">
                <a:latin typeface="Times New Roman" panose="02020603050405020304" pitchFamily="18" charset="0"/>
                <a:cs typeface="Times New Roman" panose="02020603050405020304" pitchFamily="18" charset="0"/>
              </a:rPr>
              <a:t>сторона організації (робочі місця учасників, матеріали, технічне забезпечення) повинні бути бездоганними;</a:t>
            </a:r>
          </a:p>
          <a:p>
            <a:pPr algn="just"/>
            <a:endParaRPr lang="uk-UA" sz="8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uk-UA" sz="2000" dirty="0" smtClean="0">
                <a:latin typeface="Times New Roman" panose="02020603050405020304" pitchFamily="18" charset="0"/>
                <a:cs typeface="Times New Roman" panose="02020603050405020304" pitchFamily="18" charset="0"/>
              </a:rPr>
              <a:t>повинен </a:t>
            </a:r>
            <a:r>
              <a:rPr lang="uk-UA" sz="2000" dirty="0">
                <a:latin typeface="Times New Roman" panose="02020603050405020304" pitchFamily="18" charset="0"/>
                <a:cs typeface="Times New Roman" panose="02020603050405020304" pitchFamily="18" charset="0"/>
              </a:rPr>
              <a:t>бути підготовлений ведучий (передбачена заміна, помічники ведучого і інший допоміжний персонал).</a:t>
            </a:r>
            <a:endParaRPr lang="uk-UA" sz="2000" dirty="0" smtClean="0">
              <a:latin typeface="Times New Roman" panose="02020603050405020304" pitchFamily="18" charset="0"/>
              <a:cs typeface="Times New Roman" panose="02020603050405020304" pitchFamily="18" charset="0"/>
            </a:endParaRPr>
          </a:p>
          <a:p>
            <a:pPr algn="just"/>
            <a:endParaRPr lang="uk-UA" sz="800" dirty="0" smtClean="0">
              <a:latin typeface="Times New Roman" panose="02020603050405020304" pitchFamily="18" charset="0"/>
              <a:cs typeface="Times New Roman" panose="02020603050405020304" pitchFamily="18" charset="0"/>
            </a:endParaRPr>
          </a:p>
          <a:p>
            <a:pPr algn="just"/>
            <a:r>
              <a:rPr lang="uk-UA" sz="2000" dirty="0" smtClean="0">
                <a:latin typeface="Times New Roman" panose="02020603050405020304" pitchFamily="18" charset="0"/>
                <a:cs typeface="Times New Roman" panose="02020603050405020304" pitchFamily="18" charset="0"/>
              </a:rPr>
              <a:t>	Все це справедливо лише тоді, коли нарада є дійсно необхідною і належним чином підготовленою, а питання, що розглядаються, безпосередньо стосуються працівників, залучених до участі в ній. </a:t>
            </a:r>
          </a:p>
          <a:p>
            <a:endParaRPr lang="ru-RU" dirty="0"/>
          </a:p>
        </p:txBody>
      </p:sp>
    </p:spTree>
    <p:extLst>
      <p:ext uri="{BB962C8B-B14F-4D97-AF65-F5344CB8AC3E}">
        <p14:creationId xmlns:p14="http://schemas.microsoft.com/office/powerpoint/2010/main" val="26474057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3608" y="764704"/>
            <a:ext cx="7128792" cy="4647426"/>
          </a:xfrm>
          <a:prstGeom prst="rect">
            <a:avLst/>
          </a:prstGeom>
        </p:spPr>
        <p:txBody>
          <a:bodyPr wrap="square">
            <a:spAutoFit/>
          </a:bodyPr>
          <a:lstStyle/>
          <a:p>
            <a:pPr algn="just"/>
            <a:r>
              <a:rPr lang="ru-RU" sz="2000" dirty="0" smtClean="0">
                <a:latin typeface="Times New Roman" panose="02020603050405020304" pitchFamily="18" charset="0"/>
                <a:cs typeface="Times New Roman" panose="02020603050405020304" pitchFamily="18" charset="0"/>
              </a:rPr>
              <a:t>	Е</a:t>
            </a:r>
            <a:r>
              <a:rPr lang="uk-UA" sz="2000" dirty="0" smtClean="0">
                <a:latin typeface="Times New Roman" panose="02020603050405020304" pitchFamily="18" charset="0"/>
                <a:cs typeface="Times New Roman" panose="02020603050405020304" pitchFamily="18" charset="0"/>
              </a:rPr>
              <a:t>ефективність </a:t>
            </a:r>
            <a:r>
              <a:rPr lang="uk-UA" sz="2000" dirty="0">
                <a:latin typeface="Times New Roman" panose="02020603050405020304" pitchFamily="18" charset="0"/>
                <a:cs typeface="Times New Roman" panose="02020603050405020304" pitchFamily="18" charset="0"/>
              </a:rPr>
              <a:t>наради</a:t>
            </a:r>
            <a:r>
              <a:rPr lang="uk-UA" sz="2000" dirty="0" smtClean="0">
                <a:latin typeface="Times New Roman" panose="02020603050405020304" pitchFamily="18" charset="0"/>
                <a:cs typeface="Times New Roman" panose="02020603050405020304" pitchFamily="18" charset="0"/>
              </a:rPr>
              <a:t> залежить від якості підготовки і проведення. Готуючись до наради, присвяченої прийняттю рішення, менеджер має здійснити такі заходи: </a:t>
            </a:r>
          </a:p>
          <a:p>
            <a:pPr algn="just"/>
            <a:endParaRPr lang="uk-UA" sz="800" dirty="0" smtClean="0">
              <a:latin typeface="Times New Roman" panose="02020603050405020304" pitchFamily="18" charset="0"/>
              <a:cs typeface="Times New Roman" panose="02020603050405020304" pitchFamily="18" charset="0"/>
            </a:endParaRPr>
          </a:p>
          <a:p>
            <a:pPr algn="just"/>
            <a:r>
              <a:rPr lang="uk-UA" sz="2000" dirty="0" smtClean="0">
                <a:latin typeface="Times New Roman" panose="02020603050405020304" pitchFamily="18" charset="0"/>
                <a:cs typeface="Times New Roman" panose="02020603050405020304" pitchFamily="18" charset="0"/>
              </a:rPr>
              <a:t>• заздалегідь вирішити і чітко сформулювати порядок денний, аби на обговоренні винести одне—два (не більше) питань, які менеджер дійсно не може вирішити самостійно або вирішення яких на основі консультацій і особистих контактів менеджера з відповідними спеціалістами є малоефективним; </a:t>
            </a:r>
          </a:p>
          <a:p>
            <a:pPr algn="just"/>
            <a:endParaRPr lang="uk-UA" sz="800" dirty="0" smtClean="0">
              <a:latin typeface="Times New Roman" panose="02020603050405020304" pitchFamily="18" charset="0"/>
              <a:cs typeface="Times New Roman" panose="02020603050405020304" pitchFamily="18" charset="0"/>
            </a:endParaRPr>
          </a:p>
          <a:p>
            <a:pPr algn="just"/>
            <a:r>
              <a:rPr lang="uk-UA" sz="2000" dirty="0" smtClean="0">
                <a:latin typeface="Times New Roman" panose="02020603050405020304" pitchFamily="18" charset="0"/>
                <a:cs typeface="Times New Roman" panose="02020603050405020304" pitchFamily="18" charset="0"/>
              </a:rPr>
              <a:t>• обмежити коло учасників наради працівниками, яких безпосередньо стосуються обговорювані питання; своєчасно ознайомити всіх з порядком денним, часом і місцем проведення наради і з матеріалами, які стосуються обговорюваних питань (тези доповіді або основного повідомлення, довідки та інший фактичний матеріал, запропоновані проекти рішень тощо); </a:t>
            </a:r>
            <a:endParaRPr lang="uk-UA"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92568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7624" y="818799"/>
            <a:ext cx="6912768" cy="4462760"/>
          </a:xfrm>
          <a:prstGeom prst="rect">
            <a:avLst/>
          </a:prstGeom>
        </p:spPr>
        <p:txBody>
          <a:bodyPr wrap="square">
            <a:spAutoFit/>
          </a:bodyPr>
          <a:lstStyle/>
          <a:p>
            <a:pPr algn="just"/>
            <a:r>
              <a:rPr lang="ru-RU" sz="2000" dirty="0">
                <a:latin typeface="Times New Roman" panose="02020603050405020304" pitchFamily="18" charset="0"/>
                <a:cs typeface="Times New Roman" panose="02020603050405020304" pitchFamily="18" charset="0"/>
              </a:rPr>
              <a:t>• </a:t>
            </a:r>
            <a:r>
              <a:rPr lang="uk-UA" sz="2000" dirty="0" smtClean="0">
                <a:latin typeface="Times New Roman" panose="02020603050405020304" pitchFamily="18" charset="0"/>
                <a:cs typeface="Times New Roman" panose="02020603050405020304" pitchFamily="18" charset="0"/>
              </a:rPr>
              <a:t>попередньо повідомити всіх учасників наради, аби вони були готові висловити свою думку чи відповісти на ті чи інші запитання; </a:t>
            </a:r>
          </a:p>
          <a:p>
            <a:pPr algn="just"/>
            <a:endParaRPr lang="uk-UA" sz="800" dirty="0" smtClean="0">
              <a:latin typeface="Times New Roman" panose="02020603050405020304" pitchFamily="18" charset="0"/>
              <a:cs typeface="Times New Roman" panose="02020603050405020304" pitchFamily="18" charset="0"/>
            </a:endParaRPr>
          </a:p>
          <a:p>
            <a:pPr algn="just"/>
            <a:r>
              <a:rPr lang="uk-UA" sz="2000" dirty="0" smtClean="0">
                <a:latin typeface="Times New Roman" panose="02020603050405020304" pitchFamily="18" charset="0"/>
                <a:cs typeface="Times New Roman" panose="02020603050405020304" pitchFamily="18" charset="0"/>
              </a:rPr>
              <a:t>• потурбуватися про те, щоб на нараді бути присутні стенографістка або секретар; </a:t>
            </a:r>
          </a:p>
          <a:p>
            <a:pPr algn="just"/>
            <a:endParaRPr lang="uk-UA" sz="800" dirty="0" smtClean="0">
              <a:latin typeface="Times New Roman" panose="02020603050405020304" pitchFamily="18" charset="0"/>
              <a:cs typeface="Times New Roman" panose="02020603050405020304" pitchFamily="18" charset="0"/>
            </a:endParaRPr>
          </a:p>
          <a:p>
            <a:pPr algn="just"/>
            <a:r>
              <a:rPr lang="uk-UA" sz="2000" dirty="0" smtClean="0">
                <a:latin typeface="Times New Roman" panose="02020603050405020304" pitchFamily="18" charset="0"/>
                <a:cs typeface="Times New Roman" panose="02020603050405020304" pitchFamily="18" charset="0"/>
              </a:rPr>
              <a:t>• забезпечити підготовку приміщення та організаційної техніки (столи, мікрофони тощо).</a:t>
            </a:r>
          </a:p>
          <a:p>
            <a:pPr algn="just"/>
            <a:endParaRPr lang="uk-UA" sz="800" dirty="0" smtClean="0">
              <a:latin typeface="Times New Roman" panose="02020603050405020304" pitchFamily="18" charset="0"/>
              <a:cs typeface="Times New Roman" panose="02020603050405020304" pitchFamily="18" charset="0"/>
            </a:endParaRPr>
          </a:p>
          <a:p>
            <a:pPr algn="just"/>
            <a:r>
              <a:rPr lang="uk-UA" sz="2000" dirty="0" smtClean="0">
                <a:latin typeface="Times New Roman" panose="02020603050405020304" pitchFamily="18" charset="0"/>
                <a:cs typeface="Times New Roman" panose="02020603050405020304" pitchFamily="18" charset="0"/>
              </a:rPr>
              <a:t>	Слід </a:t>
            </a:r>
            <a:r>
              <a:rPr lang="uk-UA" sz="2000" dirty="0">
                <a:latin typeface="Times New Roman" panose="02020603050405020304" pitchFamily="18" charset="0"/>
                <a:cs typeface="Times New Roman" panose="02020603050405020304" pitchFamily="18" charset="0"/>
              </a:rPr>
              <a:t>враховувати й виховне значення нарад. Емоційний вплив менеджера на колектив під час наради, вплив колективу на окремих працівників сприяє зростанню ініціативи і ентузіазму. </a:t>
            </a:r>
            <a:endParaRPr lang="uk-UA" sz="2000" dirty="0" smtClean="0">
              <a:latin typeface="Times New Roman" panose="02020603050405020304" pitchFamily="18" charset="0"/>
              <a:cs typeface="Times New Roman" panose="02020603050405020304" pitchFamily="18" charset="0"/>
            </a:endParaRPr>
          </a:p>
          <a:p>
            <a:pPr algn="just"/>
            <a:endParaRPr lang="uk-UA" sz="2000" dirty="0">
              <a:latin typeface="Times New Roman" panose="02020603050405020304" pitchFamily="18" charset="0"/>
              <a:cs typeface="Times New Roman" panose="02020603050405020304" pitchFamily="18" charset="0"/>
            </a:endParaRPr>
          </a:p>
          <a:p>
            <a:pPr algn="just"/>
            <a:endParaRPr lang="uk-UA" sz="2000"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4552896"/>
            <a:ext cx="4248472"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73501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932" y="1124744"/>
            <a:ext cx="8964488" cy="792088"/>
          </a:xfrm>
        </p:spPr>
        <p:txBody>
          <a:bodyPr>
            <a:normAutofit fontScale="90000"/>
          </a:bodyPr>
          <a:lstStyle/>
          <a:p>
            <a:r>
              <a:rPr lang="ru-RU" b="1" dirty="0" err="1" smtClean="0"/>
              <a:t>Організація</a:t>
            </a:r>
            <a:r>
              <a:rPr lang="ru-RU" b="1" dirty="0" smtClean="0"/>
              <a:t> і </a:t>
            </a:r>
            <a:r>
              <a:rPr lang="ru-RU" b="1" dirty="0" err="1" smtClean="0"/>
              <a:t>проведення</a:t>
            </a:r>
            <a:r>
              <a:rPr lang="ru-RU" b="1" dirty="0" smtClean="0"/>
              <a:t> </a:t>
            </a:r>
            <a:r>
              <a:rPr lang="ru-RU" b="1" dirty="0" err="1" smtClean="0"/>
              <a:t>ділових</a:t>
            </a:r>
            <a:r>
              <a:rPr lang="ru-RU" b="1" dirty="0" smtClean="0"/>
              <a:t> </a:t>
            </a:r>
            <a:r>
              <a:rPr lang="ru-RU" b="1" dirty="0" err="1" smtClean="0"/>
              <a:t>засідань</a:t>
            </a:r>
            <a:r>
              <a:rPr lang="ru-RU" b="1" dirty="0" smtClean="0"/>
              <a:t> і </a:t>
            </a:r>
            <a:r>
              <a:rPr lang="ru-RU" b="1" dirty="0" err="1" smtClean="0"/>
              <a:t>нарад</a:t>
            </a:r>
            <a:r>
              <a:rPr lang="ru-RU" b="1" dirty="0" smtClean="0"/>
              <a:t> в </a:t>
            </a:r>
            <a:r>
              <a:rPr lang="ru-RU" b="1" dirty="0" err="1" smtClean="0"/>
              <a:t>колективі</a:t>
            </a:r>
            <a:endParaRPr lang="uk-UA" dirty="0"/>
          </a:p>
        </p:txBody>
      </p:sp>
      <p:pic>
        <p:nvPicPr>
          <p:cNvPr id="22530" name="Picture 2" descr="Копія) Організація і проведення ділових засідань і нарад в колективі | Тест  на 11 запитань. Ділова етика та культура спілкування"/>
          <p:cNvPicPr>
            <a:picLocks noChangeAspect="1" noChangeArrowheads="1"/>
          </p:cNvPicPr>
          <p:nvPr/>
        </p:nvPicPr>
        <p:blipFill>
          <a:blip r:embed="rId2" cstate="print"/>
          <a:srcRect/>
          <a:stretch>
            <a:fillRect/>
          </a:stretch>
        </p:blipFill>
        <p:spPr bwMode="auto">
          <a:xfrm>
            <a:off x="2195736" y="2204864"/>
            <a:ext cx="6768752" cy="4855452"/>
          </a:xfrm>
          <a:prstGeom prst="rect">
            <a:avLst/>
          </a:prstGeom>
          <a:noFill/>
        </p:spPr>
      </p:pic>
    </p:spTree>
    <p:extLst>
      <p:ext uri="{BB962C8B-B14F-4D97-AF65-F5344CB8AC3E}">
        <p14:creationId xmlns:p14="http://schemas.microsoft.com/office/powerpoint/2010/main" val="32111550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i="1" dirty="0" smtClean="0"/>
              <a:t>Організація проведення ділових нарад.</a:t>
            </a:r>
            <a:endParaRPr lang="uk-UA" b="1" dirty="0"/>
          </a:p>
        </p:txBody>
      </p:sp>
      <p:sp>
        <p:nvSpPr>
          <p:cNvPr id="3" name="Содержимое 2"/>
          <p:cNvSpPr>
            <a:spLocks noGrp="1"/>
          </p:cNvSpPr>
          <p:nvPr>
            <p:ph idx="1"/>
          </p:nvPr>
        </p:nvSpPr>
        <p:spPr>
          <a:xfrm>
            <a:off x="971600" y="2060848"/>
            <a:ext cx="7272808" cy="2016224"/>
          </a:xfrm>
        </p:spPr>
        <p:txBody>
          <a:bodyPr/>
          <a:lstStyle/>
          <a:p>
            <a:r>
              <a:rPr lang="ru-RU" b="1" dirty="0" err="1" smtClean="0"/>
              <a:t>Щоб</a:t>
            </a:r>
            <a:r>
              <a:rPr lang="ru-RU" b="1" dirty="0" smtClean="0"/>
              <a:t> </a:t>
            </a:r>
            <a:r>
              <a:rPr lang="ru-RU" b="1" dirty="0" err="1" smtClean="0"/>
              <a:t>досягти</a:t>
            </a:r>
            <a:r>
              <a:rPr lang="ru-RU" b="1" dirty="0" smtClean="0"/>
              <a:t> </a:t>
            </a:r>
            <a:r>
              <a:rPr lang="ru-RU" b="1" dirty="0" err="1" smtClean="0"/>
              <a:t>цілей</a:t>
            </a:r>
            <a:r>
              <a:rPr lang="ru-RU" b="1" dirty="0" smtClean="0"/>
              <a:t>, </a:t>
            </a:r>
            <a:r>
              <a:rPr lang="ru-RU" b="1" dirty="0" err="1" smtClean="0"/>
              <a:t>необхідно</a:t>
            </a:r>
            <a:r>
              <a:rPr lang="ru-RU" b="1" dirty="0" smtClean="0"/>
              <a:t> </a:t>
            </a:r>
            <a:r>
              <a:rPr lang="ru-RU" b="1" dirty="0" err="1" smtClean="0"/>
              <a:t>належним</a:t>
            </a:r>
            <a:r>
              <a:rPr lang="ru-RU" b="1" dirty="0" smtClean="0"/>
              <a:t> чином </a:t>
            </a:r>
            <a:r>
              <a:rPr lang="ru-RU" b="1" dirty="0" err="1" smtClean="0"/>
              <a:t>підготувати</a:t>
            </a:r>
            <a:r>
              <a:rPr lang="ru-RU" b="1" dirty="0" smtClean="0"/>
              <a:t> </a:t>
            </a:r>
            <a:r>
              <a:rPr lang="ru-RU" b="1" dirty="0" err="1" smtClean="0"/>
              <a:t>нараду</a:t>
            </a:r>
            <a:r>
              <a:rPr lang="ru-RU" b="1" dirty="0" smtClean="0"/>
              <a:t> </a:t>
            </a:r>
            <a:r>
              <a:rPr lang="ru-RU" b="1" dirty="0" err="1" smtClean="0"/>
              <a:t>й</a:t>
            </a:r>
            <a:r>
              <a:rPr lang="ru-RU" b="1" dirty="0" smtClean="0"/>
              <a:t> провести </a:t>
            </a:r>
            <a:r>
              <a:rPr lang="ru-RU" b="1" dirty="0" err="1" smtClean="0"/>
              <a:t>її</a:t>
            </a:r>
            <a:r>
              <a:rPr lang="ru-RU" b="1" dirty="0" smtClean="0"/>
              <a:t>. Є </a:t>
            </a:r>
            <a:r>
              <a:rPr lang="ru-RU" b="1" dirty="0" err="1" smtClean="0"/>
              <a:t>кілька</a:t>
            </a:r>
            <a:r>
              <a:rPr lang="ru-RU" b="1" dirty="0" smtClean="0"/>
              <a:t> </a:t>
            </a:r>
            <a:r>
              <a:rPr lang="ru-RU" b="1" dirty="0" err="1" smtClean="0"/>
              <a:t>обов'язкових</a:t>
            </a:r>
            <a:r>
              <a:rPr lang="ru-RU" b="1" dirty="0" smtClean="0"/>
              <a:t> </a:t>
            </a:r>
            <a:r>
              <a:rPr lang="ru-RU" b="1" dirty="0" err="1" smtClean="0"/>
              <a:t>елементів</a:t>
            </a:r>
            <a:r>
              <a:rPr lang="ru-RU" b="1" dirty="0" smtClean="0"/>
              <a:t>, без </a:t>
            </a:r>
            <a:r>
              <a:rPr lang="ru-RU" b="1" dirty="0" err="1" smtClean="0"/>
              <a:t>яких</a:t>
            </a:r>
            <a:r>
              <a:rPr lang="ru-RU" b="1" dirty="0" smtClean="0"/>
              <a:t> </a:t>
            </a:r>
            <a:r>
              <a:rPr lang="ru-RU" b="1" dirty="0" err="1" smtClean="0"/>
              <a:t>цілі</a:t>
            </a:r>
            <a:r>
              <a:rPr lang="ru-RU" b="1" dirty="0" smtClean="0"/>
              <a:t> </a:t>
            </a:r>
            <a:r>
              <a:rPr lang="ru-RU" b="1" dirty="0" err="1" smtClean="0"/>
              <a:t>наради</a:t>
            </a:r>
            <a:r>
              <a:rPr lang="ru-RU" b="1" dirty="0" smtClean="0"/>
              <a:t> не </a:t>
            </a:r>
            <a:r>
              <a:rPr lang="ru-RU" b="1" dirty="0" err="1" smtClean="0"/>
              <a:t>будуть</a:t>
            </a:r>
            <a:r>
              <a:rPr lang="ru-RU" b="1" dirty="0" smtClean="0"/>
              <a:t> </a:t>
            </a:r>
            <a:r>
              <a:rPr lang="ru-RU" b="1" dirty="0" err="1" smtClean="0"/>
              <a:t>досягнуті</a:t>
            </a:r>
            <a:r>
              <a:rPr lang="ru-RU" b="1" dirty="0" smtClean="0"/>
              <a:t>.</a:t>
            </a:r>
            <a:endParaRPr lang="uk-UA" b="1" dirty="0"/>
          </a:p>
        </p:txBody>
      </p:sp>
      <p:pic>
        <p:nvPicPr>
          <p:cNvPr id="10242" name="Picture 2" descr="Як робиться протокол нарад. Як вести протокол наради або бізнес-зустрічі"/>
          <p:cNvPicPr>
            <a:picLocks noChangeAspect="1" noChangeArrowheads="1"/>
          </p:cNvPicPr>
          <p:nvPr/>
        </p:nvPicPr>
        <p:blipFill>
          <a:blip r:embed="rId2" cstate="print"/>
          <a:srcRect/>
          <a:stretch>
            <a:fillRect/>
          </a:stretch>
        </p:blipFill>
        <p:spPr bwMode="auto">
          <a:xfrm>
            <a:off x="4984316" y="3933056"/>
            <a:ext cx="3044068" cy="2126499"/>
          </a:xfrm>
          <a:prstGeom prst="rect">
            <a:avLst/>
          </a:prstGeom>
          <a:noFill/>
        </p:spPr>
      </p:pic>
    </p:spTree>
    <p:extLst>
      <p:ext uri="{BB962C8B-B14F-4D97-AF65-F5344CB8AC3E}">
        <p14:creationId xmlns:p14="http://schemas.microsoft.com/office/powerpoint/2010/main" val="20215700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60202" y="764705"/>
            <a:ext cx="7456214" cy="4176464"/>
          </a:xfrm>
        </p:spPr>
        <p:txBody>
          <a:bodyPr>
            <a:normAutofit/>
          </a:bodyPr>
          <a:lstStyle/>
          <a:p>
            <a:r>
              <a:rPr lang="uk-UA" b="1" dirty="0" smtClean="0"/>
              <a:t>Підготовка наради починається з визначення доцільності її проведення. Коли вирішується питання про необхідність наради, менеджер повинен подумати про завдання, які потрібно вирішити на ній (така форма роботи, як нарада, більш продуктивна, ніж інші). Нараду треба проводити, коли є необхідність в обміні інформацією, виявленні думок і альтернатив, аналізі складних (нестандартних) ситуацій, ухваленні рішення по комплексних питаннях.</a:t>
            </a:r>
            <a:endParaRPr lang="uk-UA" b="1" dirty="0"/>
          </a:p>
        </p:txBody>
      </p:sp>
      <p:sp>
        <p:nvSpPr>
          <p:cNvPr id="9218" name="AutoShape 2" descr="Види нарад: протокол проведення, структура і зміст - Переговори 202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9220" name="AutoShape 4" descr="Види нарад: протокол проведення, структура і зміст - Переговори 202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9222" name="AutoShape 6" descr="Види нарад: протокол проведення, структура і зміст - Переговори 202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9224" name="AutoShape 8" descr="Види нарад: протокол проведення, структура і зміст - Переговори 202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9226" name="AutoShape 10" descr="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9228" name="AutoShape 12" descr="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9230" name="AutoShape 14" descr="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pic>
        <p:nvPicPr>
          <p:cNvPr id="9232" name="Picture 16" descr="Поради про наради | buduysvoe.com"/>
          <p:cNvPicPr>
            <a:picLocks noChangeAspect="1" noChangeArrowheads="1"/>
          </p:cNvPicPr>
          <p:nvPr/>
        </p:nvPicPr>
        <p:blipFill>
          <a:blip r:embed="rId2" cstate="print"/>
          <a:srcRect/>
          <a:stretch>
            <a:fillRect/>
          </a:stretch>
        </p:blipFill>
        <p:spPr bwMode="auto">
          <a:xfrm>
            <a:off x="6228183" y="4581128"/>
            <a:ext cx="2073323" cy="1556792"/>
          </a:xfrm>
          <a:prstGeom prst="rect">
            <a:avLst/>
          </a:prstGeom>
          <a:noFill/>
        </p:spPr>
      </p:pic>
    </p:spTree>
    <p:extLst>
      <p:ext uri="{BB962C8B-B14F-4D97-AF65-F5344CB8AC3E}">
        <p14:creationId xmlns:p14="http://schemas.microsoft.com/office/powerpoint/2010/main" val="28915169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14400" y="620688"/>
            <a:ext cx="7859216" cy="4320480"/>
          </a:xfrm>
        </p:spPr>
        <p:txBody>
          <a:bodyPr/>
          <a:lstStyle/>
          <a:p>
            <a:r>
              <a:rPr lang="uk-UA" b="1" dirty="0" smtClean="0"/>
              <a:t>Крім того, на цьому ж етапі менеджер повинен проаналізувати всі альтернативи цієї форми: рішення вищестоящого керівництва; можливість вирішення питання телефоном; селекторна нарада; можливість об'єднання з іншими (плановими) нарадами. При цьому менеджер повинен визначити, що потрібно для вирішення виниклої проблеми.</a:t>
            </a:r>
            <a:endParaRPr lang="uk-UA" b="1" dirty="0"/>
          </a:p>
        </p:txBody>
      </p:sp>
      <p:pic>
        <p:nvPicPr>
          <p:cNvPr id="8194" name="Picture 2" descr="Як провести ефективну нараду | Біографії"/>
          <p:cNvPicPr>
            <a:picLocks noChangeAspect="1" noChangeArrowheads="1"/>
          </p:cNvPicPr>
          <p:nvPr/>
        </p:nvPicPr>
        <p:blipFill>
          <a:blip r:embed="rId2" cstate="print"/>
          <a:srcRect/>
          <a:stretch>
            <a:fillRect/>
          </a:stretch>
        </p:blipFill>
        <p:spPr bwMode="auto">
          <a:xfrm>
            <a:off x="4716016" y="3720760"/>
            <a:ext cx="3606262" cy="2466408"/>
          </a:xfrm>
          <a:prstGeom prst="rect">
            <a:avLst/>
          </a:prstGeom>
          <a:noFill/>
        </p:spPr>
      </p:pic>
    </p:spTree>
    <p:extLst>
      <p:ext uri="{BB962C8B-B14F-4D97-AF65-F5344CB8AC3E}">
        <p14:creationId xmlns:p14="http://schemas.microsoft.com/office/powerpoint/2010/main" val="12131011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971600" y="1052736"/>
            <a:ext cx="7344816" cy="4397044"/>
          </a:xfrm>
        </p:spPr>
        <p:txBody>
          <a:bodyPr>
            <a:normAutofit fontScale="85000" lnSpcReduction="20000"/>
          </a:bodyPr>
          <a:lstStyle/>
          <a:p>
            <a:pPr>
              <a:buNone/>
            </a:pPr>
            <a:r>
              <a:rPr lang="uk-UA" dirty="0" smtClean="0"/>
              <a:t>    </a:t>
            </a:r>
            <a:r>
              <a:rPr lang="uk-UA" b="1" dirty="0" smtClean="0"/>
              <a:t>При вирішенні питання про склад учасників дуже уважно потрібно підійти до формування списку як по кількісному, так і по якісному складу. Зовсім необов'язково, наприклад, на кожну нараду запрошувати керівників підрозділів. До участі в нараді необхідно залучити тих посадових осіб, які найбільш компетентні в обговорюваній проблемі, а ними, як показує практика, не завжди є керівники підрозділів. Що стосується кількості учасників нарад, то не слід запрошувати стільки осіб, скільки стільців у залі засідань (запрошення для масовості). Оптимальний варіант - збіг кількості учасників наради з кількістю тих, хто активно бере участь в обговоренні питання. Основний критерій відбору учасників - компетентність саме в питаннях порядку денного. Визначивши склад учасників, треба призначити день і час її проведення.</a:t>
            </a:r>
            <a:endParaRPr lang="uk-UA" b="1" dirty="0"/>
          </a:p>
        </p:txBody>
      </p:sp>
      <p:pic>
        <p:nvPicPr>
          <p:cNvPr id="7170" name="Picture 2" descr="Підготовка до наради, або Як перестати витрачати час даремно | IT Network"/>
          <p:cNvPicPr>
            <a:picLocks noChangeAspect="1" noChangeArrowheads="1"/>
          </p:cNvPicPr>
          <p:nvPr/>
        </p:nvPicPr>
        <p:blipFill>
          <a:blip r:embed="rId2" cstate="print"/>
          <a:srcRect/>
          <a:stretch>
            <a:fillRect/>
          </a:stretch>
        </p:blipFill>
        <p:spPr bwMode="auto">
          <a:xfrm>
            <a:off x="6080108" y="5157192"/>
            <a:ext cx="2128292" cy="938813"/>
          </a:xfrm>
          <a:prstGeom prst="rect">
            <a:avLst/>
          </a:prstGeom>
          <a:noFill/>
        </p:spPr>
      </p:pic>
    </p:spTree>
    <p:extLst>
      <p:ext uri="{BB962C8B-B14F-4D97-AF65-F5344CB8AC3E}">
        <p14:creationId xmlns:p14="http://schemas.microsoft.com/office/powerpoint/2010/main" val="22169692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262372" y="980728"/>
            <a:ext cx="7092280" cy="3429000"/>
          </a:xfrm>
        </p:spPr>
        <p:txBody>
          <a:bodyPr>
            <a:normAutofit fontScale="92500" lnSpcReduction="10000"/>
          </a:bodyPr>
          <a:lstStyle/>
          <a:p>
            <a:r>
              <a:rPr lang="ru-RU" b="1" dirty="0" smtClean="0"/>
              <a:t>Як правило, для </a:t>
            </a:r>
            <a:r>
              <a:rPr lang="ru-RU" b="1" dirty="0" err="1" smtClean="0"/>
              <a:t>наради</a:t>
            </a:r>
            <a:r>
              <a:rPr lang="ru-RU" b="1" dirty="0" smtClean="0"/>
              <a:t> </a:t>
            </a:r>
            <a:r>
              <a:rPr lang="ru-RU" b="1" dirty="0" err="1" smtClean="0"/>
              <a:t>приділяється</a:t>
            </a:r>
            <a:r>
              <a:rPr lang="ru-RU" b="1" dirty="0" smtClean="0"/>
              <a:t> один </a:t>
            </a:r>
            <a:r>
              <a:rPr lang="ru-RU" b="1" dirty="0" err="1" smtClean="0"/>
              <a:t>певний</a:t>
            </a:r>
            <a:r>
              <a:rPr lang="ru-RU" b="1" dirty="0" smtClean="0"/>
              <a:t> день на </a:t>
            </a:r>
            <a:r>
              <a:rPr lang="ru-RU" b="1" dirty="0" err="1" smtClean="0"/>
              <a:t>тижні</a:t>
            </a:r>
            <a:r>
              <a:rPr lang="ru-RU" b="1" dirty="0" smtClean="0"/>
              <a:t>. </a:t>
            </a:r>
            <a:r>
              <a:rPr lang="ru-RU" b="1" dirty="0" err="1" smtClean="0"/>
              <a:t>Це</a:t>
            </a:r>
            <a:r>
              <a:rPr lang="ru-RU" b="1" dirty="0" smtClean="0"/>
              <a:t> </a:t>
            </a:r>
            <a:r>
              <a:rPr lang="ru-RU" b="1" dirty="0" err="1" smtClean="0"/>
              <a:t>дозволяє</a:t>
            </a:r>
            <a:r>
              <a:rPr lang="ru-RU" b="1" dirty="0" smtClean="0"/>
              <a:t> </a:t>
            </a:r>
            <a:r>
              <a:rPr lang="ru-RU" b="1" dirty="0" err="1" smtClean="0"/>
              <a:t>його</a:t>
            </a:r>
            <a:r>
              <a:rPr lang="ru-RU" b="1" dirty="0" smtClean="0"/>
              <a:t> </a:t>
            </a:r>
            <a:r>
              <a:rPr lang="ru-RU" b="1" dirty="0" err="1" smtClean="0"/>
              <a:t>учасникам</a:t>
            </a:r>
            <a:r>
              <a:rPr lang="ru-RU" b="1" dirty="0" smtClean="0"/>
              <a:t> правильно </a:t>
            </a:r>
            <a:r>
              <a:rPr lang="ru-RU" b="1" dirty="0" err="1" smtClean="0"/>
              <a:t>спланувати</a:t>
            </a:r>
            <a:r>
              <a:rPr lang="ru-RU" b="1" dirty="0" smtClean="0"/>
              <a:t> </a:t>
            </a:r>
            <a:r>
              <a:rPr lang="ru-RU" b="1" dirty="0" err="1" smtClean="0"/>
              <a:t>свій</a:t>
            </a:r>
            <a:r>
              <a:rPr lang="ru-RU" b="1" dirty="0" smtClean="0"/>
              <a:t> </a:t>
            </a:r>
            <a:r>
              <a:rPr lang="ru-RU" b="1" dirty="0" err="1" smtClean="0"/>
              <a:t>робочий</a:t>
            </a:r>
            <a:r>
              <a:rPr lang="ru-RU" b="1" dirty="0" smtClean="0"/>
              <a:t> час </a:t>
            </a:r>
            <a:r>
              <a:rPr lang="ru-RU" b="1" dirty="0" err="1" smtClean="0"/>
              <a:t>і</a:t>
            </a:r>
            <a:r>
              <a:rPr lang="ru-RU" b="1" dirty="0" smtClean="0"/>
              <a:t> </a:t>
            </a:r>
            <a:r>
              <a:rPr lang="ru-RU" b="1" dirty="0" err="1" smtClean="0"/>
              <a:t>належним</a:t>
            </a:r>
            <a:r>
              <a:rPr lang="ru-RU" b="1" dirty="0" smtClean="0"/>
              <a:t> чином </a:t>
            </a:r>
            <a:r>
              <a:rPr lang="ru-RU" b="1" dirty="0" err="1" smtClean="0"/>
              <a:t>підготуватися</a:t>
            </a:r>
            <a:r>
              <a:rPr lang="ru-RU" b="1" dirty="0" smtClean="0"/>
              <a:t> до </a:t>
            </a:r>
            <a:r>
              <a:rPr lang="ru-RU" b="1" dirty="0" err="1" smtClean="0"/>
              <a:t>неї</a:t>
            </a:r>
            <a:r>
              <a:rPr lang="ru-RU" b="1" dirty="0" smtClean="0"/>
              <a:t>. </a:t>
            </a:r>
            <a:r>
              <a:rPr lang="ru-RU" b="1" dirty="0" err="1" smtClean="0"/>
              <a:t>Найкращий</a:t>
            </a:r>
            <a:r>
              <a:rPr lang="ru-RU" b="1" dirty="0" smtClean="0"/>
              <a:t> день для </a:t>
            </a:r>
            <a:r>
              <a:rPr lang="ru-RU" b="1" dirty="0" err="1" smtClean="0"/>
              <a:t>наради</a:t>
            </a:r>
            <a:r>
              <a:rPr lang="ru-RU" b="1" dirty="0" smtClean="0"/>
              <a:t> - середа </a:t>
            </a:r>
            <a:r>
              <a:rPr lang="ru-RU" b="1" dirty="0" err="1" smtClean="0"/>
              <a:t>або</a:t>
            </a:r>
            <a:r>
              <a:rPr lang="ru-RU" b="1" dirty="0" smtClean="0"/>
              <a:t> </a:t>
            </a:r>
            <a:r>
              <a:rPr lang="ru-RU" b="1" dirty="0" err="1" smtClean="0"/>
              <a:t>четвер</a:t>
            </a:r>
            <a:r>
              <a:rPr lang="ru-RU" b="1" dirty="0" smtClean="0"/>
              <a:t>, тому </a:t>
            </a:r>
            <a:r>
              <a:rPr lang="ru-RU" b="1" dirty="0" err="1" smtClean="0"/>
              <a:t>що</a:t>
            </a:r>
            <a:r>
              <a:rPr lang="ru-RU" b="1" dirty="0" smtClean="0"/>
              <a:t> </a:t>
            </a:r>
            <a:r>
              <a:rPr lang="ru-RU" b="1" dirty="0" err="1" smtClean="0"/>
              <a:t>тижнева</a:t>
            </a:r>
            <a:r>
              <a:rPr lang="ru-RU" b="1" dirty="0" smtClean="0"/>
              <a:t> крива </a:t>
            </a:r>
            <a:r>
              <a:rPr lang="ru-RU" b="1" dirty="0" err="1" smtClean="0"/>
              <a:t>працездатності</a:t>
            </a:r>
            <a:r>
              <a:rPr lang="ru-RU" b="1" dirty="0" smtClean="0"/>
              <a:t> </a:t>
            </a:r>
            <a:r>
              <a:rPr lang="ru-RU" b="1" dirty="0" err="1" smtClean="0"/>
              <a:t>має</a:t>
            </a:r>
            <a:r>
              <a:rPr lang="ru-RU" b="1" dirty="0" smtClean="0"/>
              <a:t> </a:t>
            </a:r>
            <a:r>
              <a:rPr lang="ru-RU" b="1" dirty="0" err="1" smtClean="0"/>
              <a:t>помітний</a:t>
            </a:r>
            <a:r>
              <a:rPr lang="ru-RU" b="1" dirty="0" smtClean="0"/>
              <a:t> спад у </a:t>
            </a:r>
            <a:r>
              <a:rPr lang="ru-RU" b="1" dirty="0" err="1" smtClean="0"/>
              <a:t>понеділок</a:t>
            </a:r>
            <a:r>
              <a:rPr lang="ru-RU" b="1" dirty="0" smtClean="0"/>
              <a:t> </a:t>
            </a:r>
            <a:r>
              <a:rPr lang="ru-RU" b="1" dirty="0" err="1" smtClean="0"/>
              <a:t>і</a:t>
            </a:r>
            <a:r>
              <a:rPr lang="ru-RU" b="1" dirty="0" smtClean="0"/>
              <a:t> </a:t>
            </a:r>
            <a:r>
              <a:rPr lang="ru-RU" b="1" dirty="0" err="1" smtClean="0"/>
              <a:t>п'ятницю</a:t>
            </a:r>
            <a:r>
              <a:rPr lang="ru-RU" b="1" dirty="0" smtClean="0"/>
              <a:t>. </a:t>
            </a:r>
            <a:r>
              <a:rPr lang="ru-RU" b="1" dirty="0" err="1" smtClean="0"/>
              <a:t>Однак</a:t>
            </a:r>
            <a:r>
              <a:rPr lang="ru-RU" b="1" dirty="0" smtClean="0"/>
              <a:t> </a:t>
            </a:r>
            <a:r>
              <a:rPr lang="ru-RU" b="1" dirty="0" err="1" smtClean="0"/>
              <a:t>п'ятниця</a:t>
            </a:r>
            <a:r>
              <a:rPr lang="ru-RU" b="1" dirty="0" smtClean="0"/>
              <a:t> - </a:t>
            </a:r>
            <a:r>
              <a:rPr lang="ru-RU" b="1" dirty="0" err="1" smtClean="0"/>
              <a:t>гарний</a:t>
            </a:r>
            <a:r>
              <a:rPr lang="ru-RU" b="1" dirty="0" smtClean="0"/>
              <a:t> день для </a:t>
            </a:r>
            <a:r>
              <a:rPr lang="ru-RU" b="1" dirty="0" err="1" smtClean="0"/>
              <a:t>проведення</a:t>
            </a:r>
            <a:r>
              <a:rPr lang="ru-RU" b="1" dirty="0" smtClean="0"/>
              <a:t> </a:t>
            </a:r>
            <a:r>
              <a:rPr lang="ru-RU" b="1" dirty="0" err="1" smtClean="0"/>
              <a:t>поточних</a:t>
            </a:r>
            <a:r>
              <a:rPr lang="ru-RU" b="1" dirty="0" smtClean="0"/>
              <a:t> </a:t>
            </a:r>
            <a:r>
              <a:rPr lang="ru-RU" b="1" dirty="0" err="1" smtClean="0"/>
              <a:t>нарад</a:t>
            </a:r>
            <a:r>
              <a:rPr lang="ru-RU" b="1" dirty="0" smtClean="0"/>
              <a:t> (</a:t>
            </a:r>
            <a:r>
              <a:rPr lang="ru-RU" b="1" dirty="0" err="1" smtClean="0"/>
              <a:t>підбити</a:t>
            </a:r>
            <a:r>
              <a:rPr lang="ru-RU" b="1" dirty="0" smtClean="0"/>
              <a:t> короткий </a:t>
            </a:r>
            <a:r>
              <a:rPr lang="ru-RU" b="1" dirty="0" err="1" smtClean="0"/>
              <a:t>підсумок</a:t>
            </a:r>
            <a:r>
              <a:rPr lang="ru-RU" b="1" dirty="0" smtClean="0"/>
              <a:t> </a:t>
            </a:r>
            <a:r>
              <a:rPr lang="ru-RU" b="1" dirty="0" err="1" smtClean="0"/>
              <a:t>тижня</a:t>
            </a:r>
            <a:r>
              <a:rPr lang="ru-RU" b="1" dirty="0" smtClean="0"/>
              <a:t> </a:t>
            </a:r>
            <a:r>
              <a:rPr lang="ru-RU" b="1" dirty="0" err="1" smtClean="0"/>
              <a:t>й</a:t>
            </a:r>
            <a:r>
              <a:rPr lang="ru-RU" b="1" dirty="0" smtClean="0"/>
              <a:t> </a:t>
            </a:r>
            <a:r>
              <a:rPr lang="ru-RU" b="1" dirty="0" err="1" smtClean="0"/>
              <a:t>намітити</a:t>
            </a:r>
            <a:r>
              <a:rPr lang="ru-RU" b="1" dirty="0" smtClean="0"/>
              <a:t> </a:t>
            </a:r>
            <a:r>
              <a:rPr lang="ru-RU" b="1" dirty="0" err="1" smtClean="0"/>
              <a:t>завдання</a:t>
            </a:r>
            <a:r>
              <a:rPr lang="ru-RU" b="1" dirty="0" smtClean="0"/>
              <a:t> на </a:t>
            </a:r>
            <a:r>
              <a:rPr lang="ru-RU" b="1" dirty="0" err="1" smtClean="0"/>
              <a:t>наступний</a:t>
            </a:r>
            <a:r>
              <a:rPr lang="ru-RU" b="1" dirty="0" smtClean="0"/>
              <a:t> </a:t>
            </a:r>
            <a:r>
              <a:rPr lang="ru-RU" b="1" dirty="0" err="1" smtClean="0"/>
              <a:t>тиждень</a:t>
            </a:r>
            <a:r>
              <a:rPr lang="ru-RU" b="1" dirty="0" smtClean="0"/>
              <a:t>).</a:t>
            </a:r>
            <a:endParaRPr lang="uk-UA" b="1" dirty="0"/>
          </a:p>
        </p:txBody>
      </p:sp>
      <p:pic>
        <p:nvPicPr>
          <p:cNvPr id="6146" name="Picture 2" descr="Ведення нарад - Робота секретаря"/>
          <p:cNvPicPr>
            <a:picLocks noChangeAspect="1" noChangeArrowheads="1"/>
          </p:cNvPicPr>
          <p:nvPr/>
        </p:nvPicPr>
        <p:blipFill>
          <a:blip r:embed="rId2" cstate="print"/>
          <a:srcRect/>
          <a:stretch>
            <a:fillRect/>
          </a:stretch>
        </p:blipFill>
        <p:spPr bwMode="auto">
          <a:xfrm>
            <a:off x="5148064" y="4208745"/>
            <a:ext cx="3020616" cy="1834581"/>
          </a:xfrm>
          <a:prstGeom prst="rect">
            <a:avLst/>
          </a:prstGeom>
          <a:noFill/>
        </p:spPr>
      </p:pic>
    </p:spTree>
    <p:extLst>
      <p:ext uri="{BB962C8B-B14F-4D97-AF65-F5344CB8AC3E}">
        <p14:creationId xmlns:p14="http://schemas.microsoft.com/office/powerpoint/2010/main" val="555473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982176"/>
            <a:ext cx="7128792" cy="5201424"/>
          </a:xfrm>
          <a:prstGeom prst="rect">
            <a:avLst/>
          </a:prstGeom>
        </p:spPr>
        <p:txBody>
          <a:bodyPr wrap="square">
            <a:spAutoFit/>
          </a:bodyPr>
          <a:lstStyle/>
          <a:p>
            <a:pPr algn="just"/>
            <a:r>
              <a:rPr lang="ru-RU" sz="2000" dirty="0" smtClean="0">
                <a:latin typeface="Times New Roman" panose="02020603050405020304" pitchFamily="18" charset="0"/>
                <a:cs typeface="Times New Roman" panose="02020603050405020304" pitchFamily="18" charset="0"/>
              </a:rPr>
              <a:t>	</a:t>
            </a:r>
            <a:r>
              <a:rPr lang="uk-UA" sz="2000" dirty="0" smtClean="0">
                <a:latin typeface="Times New Roman" panose="02020603050405020304" pitchFamily="18" charset="0"/>
                <a:cs typeface="Times New Roman" panose="02020603050405020304" pitchFamily="18" charset="0"/>
              </a:rPr>
              <a:t>Наради, засідання, збори являють собою різні форми участі персоналу організації у розгляді, обговоренні, вирішенні будь-яких питань.</a:t>
            </a:r>
          </a:p>
          <a:p>
            <a:pPr algn="just"/>
            <a:endParaRPr lang="uk-UA" sz="800" dirty="0" smtClean="0">
              <a:latin typeface="Times New Roman" panose="02020603050405020304" pitchFamily="18" charset="0"/>
              <a:cs typeface="Times New Roman" panose="02020603050405020304" pitchFamily="18" charset="0"/>
            </a:endParaRPr>
          </a:p>
          <a:p>
            <a:pPr algn="just"/>
            <a:r>
              <a:rPr lang="uk-UA" sz="2000" dirty="0" smtClean="0">
                <a:latin typeface="Times New Roman" panose="02020603050405020304" pitchFamily="18" charset="0"/>
                <a:cs typeface="Times New Roman" panose="02020603050405020304" pitchFamily="18" charset="0"/>
              </a:rPr>
              <a:t>	Дослідження свідчать, що керівники різних рангів використовують від 10 до 50 % свого робочого часу на проведення нарад і засідань, багато часу витрачається і на їх підготовку. Іноді керівник протягом робочого дня буває на трьох-чотирьох засіданнях і нарадах.</a:t>
            </a:r>
          </a:p>
          <a:p>
            <a:pPr algn="just"/>
            <a:endParaRPr lang="uk-UA" sz="800" dirty="0" smtClean="0">
              <a:latin typeface="Times New Roman" panose="02020603050405020304" pitchFamily="18" charset="0"/>
              <a:cs typeface="Times New Roman" panose="02020603050405020304" pitchFamily="18" charset="0"/>
            </a:endParaRPr>
          </a:p>
          <a:p>
            <a:pPr algn="just"/>
            <a:r>
              <a:rPr lang="uk-UA" sz="2000" b="1" dirty="0" smtClean="0">
                <a:latin typeface="Times New Roman" panose="02020603050405020304" pitchFamily="18" charset="0"/>
                <a:cs typeface="Times New Roman" panose="02020603050405020304" pitchFamily="18" charset="0"/>
              </a:rPr>
              <a:t>	Нарада</a:t>
            </a:r>
            <a:r>
              <a:rPr lang="uk-UA" sz="2000" dirty="0" smtClean="0">
                <a:latin typeface="Times New Roman" panose="02020603050405020304" pitchFamily="18" charset="0"/>
                <a:cs typeface="Times New Roman" panose="02020603050405020304" pitchFamily="18" charset="0"/>
              </a:rPr>
              <a:t> </a:t>
            </a:r>
            <a:r>
              <a:rPr lang="uk-UA" sz="2000" dirty="0">
                <a:latin typeface="Times New Roman" panose="02020603050405020304" pitchFamily="18" charset="0"/>
                <a:cs typeface="Times New Roman" panose="02020603050405020304" pitchFamily="18" charset="0"/>
              </a:rPr>
              <a:t>— форма управлінської діяльності, змістом якої є спільна робота певної кількості учасників управлінського процесу</a:t>
            </a:r>
            <a:r>
              <a:rPr lang="uk-UA" sz="2000" dirty="0" smtClean="0">
                <a:latin typeface="Times New Roman" panose="02020603050405020304" pitchFamily="18" charset="0"/>
                <a:cs typeface="Times New Roman" panose="02020603050405020304" pitchFamily="18" charset="0"/>
              </a:rPr>
              <a:t>.</a:t>
            </a:r>
          </a:p>
          <a:p>
            <a:pPr algn="just"/>
            <a:endParaRPr lang="uk-UA" sz="800" dirty="0">
              <a:latin typeface="Times New Roman" panose="02020603050405020304" pitchFamily="18" charset="0"/>
              <a:cs typeface="Times New Roman" panose="02020603050405020304" pitchFamily="18" charset="0"/>
            </a:endParaRPr>
          </a:p>
          <a:p>
            <a:pPr algn="just"/>
            <a:r>
              <a:rPr lang="ru-RU" sz="2000" dirty="0" smtClean="0">
                <a:latin typeface="Times New Roman" panose="02020603050405020304" pitchFamily="18" charset="0"/>
                <a:cs typeface="Times New Roman" panose="02020603050405020304" pitchFamily="18" charset="0"/>
              </a:rPr>
              <a:t>	</a:t>
            </a:r>
            <a:r>
              <a:rPr lang="uk-UA" sz="2000" b="1" dirty="0" smtClean="0">
                <a:latin typeface="Times New Roman" panose="02020603050405020304" pitchFamily="18" charset="0"/>
                <a:cs typeface="Times New Roman" panose="02020603050405020304" pitchFamily="18" charset="0"/>
              </a:rPr>
              <a:t>Збори</a:t>
            </a:r>
            <a:r>
              <a:rPr lang="uk-UA" sz="2000" dirty="0" smtClean="0">
                <a:latin typeface="Times New Roman" panose="02020603050405020304" pitchFamily="18" charset="0"/>
                <a:cs typeface="Times New Roman" panose="02020603050405020304" pitchFamily="18" charset="0"/>
              </a:rPr>
              <a:t> — присутність у певному місці людей, об’єднаних конкретною метою (збори працівників підприємства, підрозділу, членів товариства тощо).</a:t>
            </a:r>
          </a:p>
          <a:p>
            <a:pPr algn="just"/>
            <a:endParaRPr lang="uk-UA"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88048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115616" y="691471"/>
            <a:ext cx="6984776" cy="4825761"/>
          </a:xfrm>
        </p:spPr>
        <p:txBody>
          <a:bodyPr>
            <a:normAutofit fontScale="92500" lnSpcReduction="10000"/>
          </a:bodyPr>
          <a:lstStyle/>
          <a:p>
            <a:r>
              <a:rPr lang="uk-UA" b="1" dirty="0" smtClean="0"/>
              <a:t>Наради краще проводити в другій половині дня. З теорії біоритмів відомо, що в людини протягом робочого дня є два піки підвищеної працездатності: перший - з 11 до 12 год. і другий - між 16 і 18 год. Найкраще пристосувати нараду до другого піка. Це для учасників наради послужить додатковим стимулом, який спонукує їх працювати швидко й ефективно, щоб не засиджуватися допізна. Оскільки будь-яка нарада порушує звичайний ритм трудової діяльності, у першій половині </a:t>
            </a:r>
          </a:p>
          <a:p>
            <a:pPr>
              <a:buNone/>
            </a:pPr>
            <a:r>
              <a:rPr lang="uk-UA" b="1" dirty="0" smtClean="0"/>
              <a:t>    робочого дня (перший пік) </a:t>
            </a:r>
          </a:p>
          <a:p>
            <a:pPr>
              <a:buNone/>
            </a:pPr>
            <a:r>
              <a:rPr lang="uk-UA" b="1" dirty="0" smtClean="0"/>
              <a:t>    проводити її недоцільно.</a:t>
            </a:r>
            <a:endParaRPr lang="uk-UA" b="1" dirty="0"/>
          </a:p>
        </p:txBody>
      </p:sp>
      <p:pic>
        <p:nvPicPr>
          <p:cNvPr id="5122" name="Picture 2" descr="Мета:"/>
          <p:cNvPicPr>
            <a:picLocks noChangeAspect="1" noChangeArrowheads="1"/>
          </p:cNvPicPr>
          <p:nvPr/>
        </p:nvPicPr>
        <p:blipFill>
          <a:blip r:embed="rId2" cstate="print"/>
          <a:srcRect/>
          <a:stretch>
            <a:fillRect/>
          </a:stretch>
        </p:blipFill>
        <p:spPr bwMode="auto">
          <a:xfrm>
            <a:off x="5868144" y="4328682"/>
            <a:ext cx="2415423" cy="1809237"/>
          </a:xfrm>
          <a:prstGeom prst="rect">
            <a:avLst/>
          </a:prstGeom>
          <a:noFill/>
        </p:spPr>
      </p:pic>
    </p:spTree>
    <p:extLst>
      <p:ext uri="{BB962C8B-B14F-4D97-AF65-F5344CB8AC3E}">
        <p14:creationId xmlns:p14="http://schemas.microsoft.com/office/powerpoint/2010/main" val="347790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55576" y="836712"/>
            <a:ext cx="7704856" cy="3384376"/>
          </a:xfrm>
        </p:spPr>
        <p:txBody>
          <a:bodyPr>
            <a:normAutofit lnSpcReduction="10000"/>
          </a:bodyPr>
          <a:lstStyle/>
          <a:p>
            <a:r>
              <a:rPr lang="ru-RU" b="1" dirty="0" err="1" smtClean="0"/>
              <a:t>Підготовка</a:t>
            </a:r>
            <a:r>
              <a:rPr lang="ru-RU" b="1" dirty="0" smtClean="0"/>
              <a:t> </a:t>
            </a:r>
            <a:r>
              <a:rPr lang="ru-RU" b="1" dirty="0" err="1" smtClean="0"/>
              <a:t>учасників</a:t>
            </a:r>
            <a:r>
              <a:rPr lang="ru-RU" b="1" dirty="0" smtClean="0"/>
              <a:t> </a:t>
            </a:r>
            <a:r>
              <a:rPr lang="ru-RU" b="1" dirty="0" err="1" smtClean="0"/>
              <a:t>наради</a:t>
            </a:r>
            <a:r>
              <a:rPr lang="ru-RU" b="1" dirty="0" smtClean="0"/>
              <a:t> -- </a:t>
            </a:r>
            <a:r>
              <a:rPr lang="ru-RU" b="1" dirty="0" err="1" smtClean="0"/>
              <a:t>останній</a:t>
            </a:r>
            <a:r>
              <a:rPr lang="ru-RU" b="1" dirty="0" smtClean="0"/>
              <a:t> </a:t>
            </a:r>
            <a:r>
              <a:rPr lang="ru-RU" b="1" dirty="0" err="1" smtClean="0"/>
              <a:t>етап</a:t>
            </a:r>
            <a:r>
              <a:rPr lang="ru-RU" b="1" dirty="0" smtClean="0"/>
              <a:t> у </a:t>
            </a:r>
            <a:r>
              <a:rPr lang="ru-RU" b="1" dirty="0" err="1" smtClean="0"/>
              <a:t>процедурі</a:t>
            </a:r>
            <a:r>
              <a:rPr lang="ru-RU" b="1" dirty="0" smtClean="0"/>
              <a:t> </a:t>
            </a:r>
            <a:r>
              <a:rPr lang="ru-RU" b="1" dirty="0" err="1" smtClean="0"/>
              <a:t>ділових</a:t>
            </a:r>
            <a:r>
              <a:rPr lang="ru-RU" b="1" dirty="0" smtClean="0"/>
              <a:t> </a:t>
            </a:r>
            <a:r>
              <a:rPr lang="ru-RU" b="1" dirty="0" err="1" smtClean="0"/>
              <a:t>нарад</a:t>
            </a:r>
            <a:r>
              <a:rPr lang="ru-RU" b="1" dirty="0" smtClean="0"/>
              <a:t>. Суть </a:t>
            </a:r>
            <a:r>
              <a:rPr lang="ru-RU" b="1" dirty="0" err="1" smtClean="0"/>
              <a:t>всієї</a:t>
            </a:r>
            <a:r>
              <a:rPr lang="ru-RU" b="1" dirty="0" smtClean="0"/>
              <a:t> </a:t>
            </a:r>
            <a:r>
              <a:rPr lang="ru-RU" b="1" dirty="0" err="1" smtClean="0"/>
              <a:t>роботи</a:t>
            </a:r>
            <a:r>
              <a:rPr lang="ru-RU" b="1" dirty="0" smtClean="0"/>
              <a:t> в </a:t>
            </a:r>
            <a:r>
              <a:rPr lang="ru-RU" b="1" dirty="0" err="1" smtClean="0"/>
              <a:t>цьому</a:t>
            </a:r>
            <a:r>
              <a:rPr lang="ru-RU" b="1" dirty="0" smtClean="0"/>
              <a:t> </a:t>
            </a:r>
            <a:r>
              <a:rPr lang="ru-RU" b="1" dirty="0" err="1" smtClean="0"/>
              <a:t>напрямку</a:t>
            </a:r>
            <a:r>
              <a:rPr lang="ru-RU" b="1" dirty="0" smtClean="0"/>
              <a:t> </a:t>
            </a:r>
            <a:r>
              <a:rPr lang="ru-RU" b="1" dirty="0" err="1" smtClean="0"/>
              <a:t>зводиться</a:t>
            </a:r>
            <a:r>
              <a:rPr lang="ru-RU" b="1" dirty="0" smtClean="0"/>
              <a:t> до </a:t>
            </a:r>
            <a:r>
              <a:rPr lang="ru-RU" b="1" dirty="0" err="1" smtClean="0"/>
              <a:t>завчасного</a:t>
            </a:r>
            <a:r>
              <a:rPr lang="ru-RU" b="1" dirty="0" smtClean="0"/>
              <a:t> </a:t>
            </a:r>
            <a:r>
              <a:rPr lang="ru-RU" b="1" dirty="0" err="1" smtClean="0"/>
              <a:t>ознайомлення</a:t>
            </a:r>
            <a:r>
              <a:rPr lang="ru-RU" b="1" dirty="0" smtClean="0"/>
              <a:t> </a:t>
            </a:r>
            <a:r>
              <a:rPr lang="ru-RU" b="1" dirty="0" err="1" smtClean="0"/>
              <a:t>всіх</a:t>
            </a:r>
            <a:r>
              <a:rPr lang="ru-RU" b="1" dirty="0" smtClean="0"/>
              <a:t> </a:t>
            </a:r>
            <a:r>
              <a:rPr lang="ru-RU" b="1" dirty="0" err="1" smtClean="0"/>
              <a:t>учасників</a:t>
            </a:r>
            <a:r>
              <a:rPr lang="ru-RU" b="1" dirty="0" smtClean="0"/>
              <a:t> </a:t>
            </a:r>
            <a:r>
              <a:rPr lang="ru-RU" b="1" dirty="0" err="1" smtClean="0"/>
              <a:t>з</a:t>
            </a:r>
            <a:r>
              <a:rPr lang="ru-RU" b="1" dirty="0" smtClean="0"/>
              <a:t> порядком </a:t>
            </a:r>
            <a:r>
              <a:rPr lang="ru-RU" b="1" dirty="0" err="1" smtClean="0"/>
              <a:t>денним</a:t>
            </a:r>
            <a:r>
              <a:rPr lang="ru-RU" b="1" dirty="0" smtClean="0"/>
              <a:t> </a:t>
            </a:r>
            <a:r>
              <a:rPr lang="ru-RU" b="1" dirty="0" err="1" smtClean="0"/>
              <a:t>і</a:t>
            </a:r>
            <a:r>
              <a:rPr lang="ru-RU" b="1" dirty="0" smtClean="0"/>
              <a:t> </a:t>
            </a:r>
            <a:r>
              <a:rPr lang="ru-RU" b="1" dirty="0" err="1" smtClean="0"/>
              <a:t>необхідними</a:t>
            </a:r>
            <a:r>
              <a:rPr lang="ru-RU" b="1" dirty="0" smtClean="0"/>
              <a:t> </a:t>
            </a:r>
            <a:r>
              <a:rPr lang="ru-RU" b="1" dirty="0" err="1" smtClean="0"/>
              <a:t>матеріалами</a:t>
            </a:r>
            <a:r>
              <a:rPr lang="ru-RU" b="1" dirty="0" smtClean="0"/>
              <a:t>. </a:t>
            </a:r>
            <a:r>
              <a:rPr lang="ru-RU" b="1" dirty="0" err="1" smtClean="0"/>
              <a:t>Кожний</a:t>
            </a:r>
            <a:r>
              <a:rPr lang="ru-RU" b="1" dirty="0" smtClean="0"/>
              <a:t> повинен </a:t>
            </a:r>
            <a:r>
              <a:rPr lang="ru-RU" b="1" dirty="0" err="1" smtClean="0"/>
              <a:t>заздалегідь</a:t>
            </a:r>
            <a:r>
              <a:rPr lang="ru-RU" b="1" dirty="0" smtClean="0"/>
              <a:t> знати тематику </a:t>
            </a:r>
            <a:r>
              <a:rPr lang="ru-RU" b="1" dirty="0" err="1" smtClean="0"/>
              <a:t>й</a:t>
            </a:r>
            <a:r>
              <a:rPr lang="ru-RU" b="1" dirty="0" smtClean="0"/>
              <a:t> </a:t>
            </a:r>
            <a:r>
              <a:rPr lang="ru-RU" b="1" dirty="0" err="1" smtClean="0"/>
              <a:t>завдання</a:t>
            </a:r>
            <a:r>
              <a:rPr lang="ru-RU" b="1" dirty="0" smtClean="0"/>
              <a:t> </a:t>
            </a:r>
            <a:r>
              <a:rPr lang="ru-RU" b="1" dirty="0" err="1" smtClean="0"/>
              <a:t>наради</a:t>
            </a:r>
            <a:r>
              <a:rPr lang="ru-RU" b="1" dirty="0" smtClean="0"/>
              <a:t>, </a:t>
            </a:r>
            <a:r>
              <a:rPr lang="ru-RU" b="1" dirty="0" err="1" smtClean="0"/>
              <a:t>що</a:t>
            </a:r>
            <a:r>
              <a:rPr lang="ru-RU" b="1" dirty="0" smtClean="0"/>
              <a:t> </a:t>
            </a:r>
            <a:r>
              <a:rPr lang="ru-RU" b="1" dirty="0" err="1" smtClean="0"/>
              <a:t>надалі</a:t>
            </a:r>
            <a:r>
              <a:rPr lang="ru-RU" b="1" dirty="0" smtClean="0"/>
              <a:t> буде </a:t>
            </a:r>
            <a:r>
              <a:rPr lang="ru-RU" b="1" dirty="0" err="1" smtClean="0"/>
              <a:t>сприяти</a:t>
            </a:r>
            <a:r>
              <a:rPr lang="ru-RU" b="1" dirty="0" smtClean="0"/>
              <a:t> </a:t>
            </a:r>
            <a:r>
              <a:rPr lang="ru-RU" b="1" dirty="0" err="1" smtClean="0"/>
              <a:t>ефективному</a:t>
            </a:r>
            <a:r>
              <a:rPr lang="ru-RU" b="1" dirty="0" smtClean="0"/>
              <a:t> </a:t>
            </a:r>
            <a:r>
              <a:rPr lang="ru-RU" b="1" dirty="0" err="1" smtClean="0"/>
              <a:t>проведенню</a:t>
            </a:r>
            <a:r>
              <a:rPr lang="ru-RU" b="1" dirty="0" smtClean="0"/>
              <a:t> </a:t>
            </a:r>
            <a:r>
              <a:rPr lang="ru-RU" b="1" dirty="0" err="1" smtClean="0"/>
              <a:t>наради</a:t>
            </a:r>
            <a:r>
              <a:rPr lang="ru-RU" b="1" dirty="0" smtClean="0"/>
              <a:t>, </a:t>
            </a:r>
            <a:r>
              <a:rPr lang="ru-RU" b="1" dirty="0" err="1" smtClean="0"/>
              <a:t>оскільки</a:t>
            </a:r>
            <a:r>
              <a:rPr lang="ru-RU" b="1" dirty="0" smtClean="0"/>
              <a:t> </a:t>
            </a:r>
            <a:r>
              <a:rPr lang="ru-RU" b="1" dirty="0" err="1" smtClean="0"/>
              <a:t>його</a:t>
            </a:r>
            <a:r>
              <a:rPr lang="ru-RU" b="1" dirty="0" smtClean="0"/>
              <a:t> </a:t>
            </a:r>
            <a:r>
              <a:rPr lang="ru-RU" b="1" dirty="0" err="1" smtClean="0"/>
              <a:t>учасники</a:t>
            </a:r>
            <a:r>
              <a:rPr lang="ru-RU" b="1" dirty="0" smtClean="0"/>
              <a:t> </a:t>
            </a:r>
            <a:r>
              <a:rPr lang="ru-RU" b="1" dirty="0" err="1" smtClean="0"/>
              <a:t>будуть</a:t>
            </a:r>
            <a:r>
              <a:rPr lang="ru-RU" b="1" dirty="0" smtClean="0"/>
              <a:t> </a:t>
            </a:r>
            <a:r>
              <a:rPr lang="ru-RU" b="1" dirty="0" err="1" smtClean="0"/>
              <a:t>належним</a:t>
            </a:r>
            <a:r>
              <a:rPr lang="ru-RU" b="1" dirty="0" smtClean="0"/>
              <a:t> чином до </a:t>
            </a:r>
            <a:r>
              <a:rPr lang="ru-RU" b="1" dirty="0" err="1" smtClean="0"/>
              <a:t>неї</a:t>
            </a:r>
            <a:r>
              <a:rPr lang="ru-RU" b="1" dirty="0" smtClean="0"/>
              <a:t> </a:t>
            </a:r>
            <a:r>
              <a:rPr lang="ru-RU" b="1" dirty="0" err="1" smtClean="0"/>
              <a:t>підготовлені</a:t>
            </a:r>
            <a:r>
              <a:rPr lang="ru-RU" b="1" dirty="0" smtClean="0"/>
              <a:t>.</a:t>
            </a:r>
            <a:endParaRPr lang="uk-UA" b="1" dirty="0"/>
          </a:p>
        </p:txBody>
      </p:sp>
      <p:pic>
        <p:nvPicPr>
          <p:cNvPr id="4098" name="Picture 2" descr="У міській раді провели нараду з представниками ритуальних служб: про що  говорили - Пологівські вісті"/>
          <p:cNvPicPr>
            <a:picLocks noChangeAspect="1" noChangeArrowheads="1"/>
          </p:cNvPicPr>
          <p:nvPr/>
        </p:nvPicPr>
        <p:blipFill>
          <a:blip r:embed="rId2" cstate="print"/>
          <a:srcRect/>
          <a:stretch>
            <a:fillRect/>
          </a:stretch>
        </p:blipFill>
        <p:spPr bwMode="auto">
          <a:xfrm>
            <a:off x="4527485" y="3933056"/>
            <a:ext cx="3208297" cy="2086477"/>
          </a:xfrm>
          <a:prstGeom prst="rect">
            <a:avLst/>
          </a:prstGeom>
          <a:noFill/>
        </p:spPr>
      </p:pic>
    </p:spTree>
    <p:extLst>
      <p:ext uri="{BB962C8B-B14F-4D97-AF65-F5344CB8AC3E}">
        <p14:creationId xmlns:p14="http://schemas.microsoft.com/office/powerpoint/2010/main" val="10842048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988368" y="692696"/>
            <a:ext cx="7236296" cy="3960440"/>
          </a:xfrm>
        </p:spPr>
        <p:txBody>
          <a:bodyPr>
            <a:normAutofit fontScale="92500"/>
          </a:bodyPr>
          <a:lstStyle/>
          <a:p>
            <a:pPr>
              <a:buNone/>
            </a:pPr>
            <a:r>
              <a:rPr lang="uk-UA" dirty="0" smtClean="0"/>
              <a:t>    </a:t>
            </a:r>
            <a:r>
              <a:rPr lang="uk-UA" b="1" dirty="0" smtClean="0"/>
              <a:t>Проведення наради. Оптимальна тривалість спільної розумової діяльності великої кількості людей становить усього 40-45 хвилин. Через 50-60 хвилин в учасників наради послабляється увага: виникають шум, зайві рухи, відвернені розмови. Якщо й далі продовжувати нараду без перерви, то в більшості людей настає стомлення. Після 30-40-хвилинної перерви в присутніх поліпшується самопочуття, відновлюється нормальний стан і обговорення проблем можна продовжити.</a:t>
            </a:r>
            <a:endParaRPr lang="uk-UA" b="1" dirty="0"/>
          </a:p>
        </p:txBody>
      </p:sp>
      <p:pic>
        <p:nvPicPr>
          <p:cNvPr id="3074" name="Picture 2" descr="Урядова нарада щодо заходів, пов&amp;#39;язаних з 35-ми роковинами аварії на  Чорнобильській АЕС | Інститут проблем безпеки атомних електростанцій"/>
          <p:cNvPicPr>
            <a:picLocks noChangeAspect="1" noChangeArrowheads="1"/>
          </p:cNvPicPr>
          <p:nvPr/>
        </p:nvPicPr>
        <p:blipFill>
          <a:blip r:embed="rId2" cstate="print"/>
          <a:srcRect/>
          <a:stretch>
            <a:fillRect/>
          </a:stretch>
        </p:blipFill>
        <p:spPr bwMode="auto">
          <a:xfrm>
            <a:off x="3923928" y="4509120"/>
            <a:ext cx="4084712" cy="1627503"/>
          </a:xfrm>
          <a:prstGeom prst="rect">
            <a:avLst/>
          </a:prstGeom>
          <a:noFill/>
        </p:spPr>
      </p:pic>
    </p:spTree>
    <p:extLst>
      <p:ext uri="{BB962C8B-B14F-4D97-AF65-F5344CB8AC3E}">
        <p14:creationId xmlns:p14="http://schemas.microsoft.com/office/powerpoint/2010/main" val="29518616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187624" y="692696"/>
            <a:ext cx="7812360" cy="4157878"/>
          </a:xfrm>
        </p:spPr>
        <p:txBody>
          <a:bodyPr>
            <a:normAutofit/>
          </a:bodyPr>
          <a:lstStyle/>
          <a:p>
            <a:r>
              <a:rPr lang="uk-UA" b="1" dirty="0" smtClean="0"/>
              <a:t>Протокол наради -- це первинний офіційний документ, на підставі якого керівництво вправі вимагати від співробітників виконання доручених їм завдань. Секретар зборів фіксує у протоколі з доручення зборів найбільш важливі моменти:</a:t>
            </a:r>
          </a:p>
          <a:p>
            <a:r>
              <a:rPr lang="uk-UA" b="1" dirty="0" smtClean="0"/>
              <a:t>досягнення цілі наради; рішення;</a:t>
            </a:r>
          </a:p>
          <a:p>
            <a:r>
              <a:rPr lang="uk-UA" b="1" dirty="0" smtClean="0"/>
              <a:t>виконавці завдання й терміни.</a:t>
            </a:r>
          </a:p>
          <a:p>
            <a:endParaRPr lang="uk-UA" dirty="0"/>
          </a:p>
        </p:txBody>
      </p:sp>
      <p:pic>
        <p:nvPicPr>
          <p:cNvPr id="2050" name="Picture 2" descr="Наради і переговори як види ділових бесід | Етика сьогодні"/>
          <p:cNvPicPr>
            <a:picLocks noChangeAspect="1" noChangeArrowheads="1"/>
          </p:cNvPicPr>
          <p:nvPr/>
        </p:nvPicPr>
        <p:blipFill>
          <a:blip r:embed="rId2" cstate="print"/>
          <a:srcRect/>
          <a:stretch>
            <a:fillRect/>
          </a:stretch>
        </p:blipFill>
        <p:spPr bwMode="auto">
          <a:xfrm>
            <a:off x="5076056" y="3933056"/>
            <a:ext cx="3059832" cy="2229594"/>
          </a:xfrm>
          <a:prstGeom prst="rect">
            <a:avLst/>
          </a:prstGeom>
          <a:noFill/>
        </p:spPr>
      </p:pic>
    </p:spTree>
    <p:extLst>
      <p:ext uri="{BB962C8B-B14F-4D97-AF65-F5344CB8AC3E}">
        <p14:creationId xmlns:p14="http://schemas.microsoft.com/office/powerpoint/2010/main" val="23728713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620688"/>
            <a:ext cx="7344816" cy="5693866"/>
          </a:xfrm>
          <a:prstGeom prst="rect">
            <a:avLst/>
          </a:prstGeom>
        </p:spPr>
        <p:txBody>
          <a:bodyPr wrap="square">
            <a:spAutoFit/>
          </a:bodyPr>
          <a:lstStyle/>
          <a:p>
            <a:pPr algn="just"/>
            <a:r>
              <a:rPr lang="ru-RU" sz="2000" dirty="0" smtClean="0">
                <a:latin typeface="Times New Roman" panose="02020603050405020304" pitchFamily="18" charset="0"/>
                <a:cs typeface="Times New Roman" panose="02020603050405020304" pitchFamily="18" charset="0"/>
              </a:rPr>
              <a:t>	</a:t>
            </a:r>
            <a:r>
              <a:rPr lang="uk-UA" sz="2000" b="1" dirty="0" smtClean="0">
                <a:latin typeface="Times New Roman" panose="02020603050405020304" pitchFamily="18" charset="0"/>
                <a:cs typeface="Times New Roman" panose="02020603050405020304" pitchFamily="18" charset="0"/>
              </a:rPr>
              <a:t>Засідання</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 форма </a:t>
            </a:r>
            <a:r>
              <a:rPr lang="ru-RU" sz="2000" dirty="0" smtClean="0">
                <a:latin typeface="Times New Roman" panose="02020603050405020304" pitchFamily="18" charset="0"/>
                <a:cs typeface="Times New Roman" panose="02020603050405020304" pitchFamily="18" charset="0"/>
              </a:rPr>
              <a:t>о</a:t>
            </a:r>
            <a:r>
              <a:rPr lang="uk-UA" sz="2000" dirty="0" smtClean="0">
                <a:latin typeface="Times New Roman" panose="02020603050405020304" pitchFamily="18" charset="0"/>
                <a:cs typeface="Times New Roman" panose="02020603050405020304" pitchFamily="18" charset="0"/>
              </a:rPr>
              <a:t>організаційної роботи постійно діючого</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органу </a:t>
            </a:r>
            <a:r>
              <a:rPr lang="ru-RU" sz="2000" dirty="0" smtClean="0">
                <a:latin typeface="Times New Roman" panose="02020603050405020304" pitchFamily="18" charset="0"/>
                <a:cs typeface="Times New Roman" panose="02020603050405020304" pitchFamily="18" charset="0"/>
              </a:rPr>
              <a:t>(</a:t>
            </a:r>
            <a:r>
              <a:rPr lang="uk-UA" sz="2000" dirty="0" smtClean="0">
                <a:latin typeface="Times New Roman" panose="02020603050405020304" pitchFamily="18" charset="0"/>
                <a:cs typeface="Times New Roman" panose="02020603050405020304" pitchFamily="18" charset="0"/>
              </a:rPr>
              <a:t>комітету, колегії, ради, комісії, групи</a:t>
            </a:r>
            <a:r>
              <a:rPr lang="ru-RU" sz="2000" dirty="0" smtClean="0">
                <a:latin typeface="Times New Roman" panose="02020603050405020304" pitchFamily="18" charset="0"/>
                <a:cs typeface="Times New Roman" panose="02020603050405020304" pitchFamily="18" charset="0"/>
              </a:rPr>
              <a:t>).</a:t>
            </a:r>
          </a:p>
          <a:p>
            <a:pPr algn="just"/>
            <a:endParaRPr lang="ru-RU" sz="800" dirty="0" smtClean="0">
              <a:latin typeface="Times New Roman" panose="02020603050405020304" pitchFamily="18" charset="0"/>
              <a:cs typeface="Times New Roman" panose="02020603050405020304" pitchFamily="18" charset="0"/>
            </a:endParaRPr>
          </a:p>
          <a:p>
            <a:pPr algn="just"/>
            <a:r>
              <a:rPr lang="uk-UA" sz="2000" dirty="0" smtClean="0">
                <a:latin typeface="Times New Roman" panose="02020603050405020304" pitchFamily="18" charset="0"/>
                <a:cs typeface="Times New Roman" panose="02020603050405020304" pitchFamily="18" charset="0"/>
              </a:rPr>
              <a:t>	Наради </a:t>
            </a:r>
            <a:r>
              <a:rPr lang="uk-UA" sz="2000" dirty="0">
                <a:latin typeface="Times New Roman" panose="02020603050405020304" pitchFamily="18" charset="0"/>
                <a:cs typeface="Times New Roman" panose="02020603050405020304" pitchFamily="18" charset="0"/>
              </a:rPr>
              <a:t>і засідання - найбільш поширені методи керівництва, способи підготовки і прийняття управлінських рішень, вивчення і формування думки колективу, оцінки здібностей підлеглих. Уміле проведення наради, щира зацікавленість присутніх в її рішеннях дають змогу залучити до активної дискусії навіть інертних людей, що </a:t>
            </a:r>
            <a:r>
              <a:rPr lang="uk-UA" sz="2000" dirty="0" err="1">
                <a:latin typeface="Times New Roman" panose="02020603050405020304" pitchFamily="18" charset="0"/>
                <a:cs typeface="Times New Roman" panose="02020603050405020304" pitchFamily="18" charset="0"/>
              </a:rPr>
              <a:t>рідко</a:t>
            </a:r>
            <a:r>
              <a:rPr lang="uk-UA" sz="2000" dirty="0">
                <a:latin typeface="Times New Roman" panose="02020603050405020304" pitchFamily="18" charset="0"/>
                <a:cs typeface="Times New Roman" panose="02020603050405020304" pitchFamily="18" charset="0"/>
              </a:rPr>
              <a:t> виступають.</a:t>
            </a:r>
          </a:p>
          <a:p>
            <a:pPr algn="just"/>
            <a:endParaRPr lang="ru-RU" sz="800" dirty="0" smtClean="0">
              <a:latin typeface="Times New Roman" panose="02020603050405020304" pitchFamily="18" charset="0"/>
              <a:cs typeface="Times New Roman" panose="02020603050405020304" pitchFamily="18" charset="0"/>
            </a:endParaRPr>
          </a:p>
          <a:p>
            <a:pPr algn="just"/>
            <a:r>
              <a:rPr lang="uk-UA" sz="2000" dirty="0" smtClean="0">
                <a:latin typeface="Times New Roman" panose="02020603050405020304" pitchFamily="18" charset="0"/>
                <a:cs typeface="Times New Roman" panose="02020603050405020304" pitchFamily="18" charset="0"/>
              </a:rPr>
              <a:t>	На </a:t>
            </a:r>
            <a:r>
              <a:rPr lang="uk-UA" sz="2000" dirty="0">
                <a:latin typeface="Times New Roman" panose="02020603050405020304" pitchFamily="18" charset="0"/>
                <a:cs typeface="Times New Roman" panose="02020603050405020304" pitchFamily="18" charset="0"/>
              </a:rPr>
              <a:t>нарадах керівник роз'яснює свою позицію, переконує присутніх, готує до правильного сприйняття свого рішення. Коли з'являється наказ, розпорядження або вказівка, робітники, що були присутніми на нараді, сприймають його як результат рішення, у підготовці якого вони брали участь</a:t>
            </a:r>
            <a:r>
              <a:rPr lang="uk-UA" sz="2000" dirty="0" smtClean="0">
                <a:latin typeface="Times New Roman" panose="02020603050405020304" pitchFamily="18" charset="0"/>
                <a:cs typeface="Times New Roman" panose="02020603050405020304" pitchFamily="18" charset="0"/>
              </a:rPr>
              <a:t>.</a:t>
            </a:r>
          </a:p>
          <a:p>
            <a:pPr algn="just"/>
            <a:endParaRPr lang="uk-UA" sz="800" dirty="0" smtClean="0">
              <a:latin typeface="Times New Roman" panose="02020603050405020304" pitchFamily="18" charset="0"/>
              <a:cs typeface="Times New Roman" panose="02020603050405020304" pitchFamily="18" charset="0"/>
            </a:endParaRPr>
          </a:p>
          <a:p>
            <a:pPr algn="just"/>
            <a:r>
              <a:rPr lang="uk-UA" sz="2000" dirty="0" smtClean="0">
                <a:latin typeface="Times New Roman" panose="02020603050405020304" pitchFamily="18" charset="0"/>
                <a:cs typeface="Times New Roman" panose="02020603050405020304" pitchFamily="18" charset="0"/>
              </a:rPr>
              <a:t>	Оволодіння </a:t>
            </a:r>
            <a:r>
              <a:rPr lang="uk-UA" sz="2000" dirty="0">
                <a:latin typeface="Times New Roman" panose="02020603050405020304" pitchFamily="18" charset="0"/>
                <a:cs typeface="Times New Roman" panose="02020603050405020304" pitchFamily="18" charset="0"/>
              </a:rPr>
              <a:t>знаннями і навичками, необхідними для організації і проведення нарад, зборів і засідань, а також ефективної участі в них - один з найважливіших елементів підготовки керівника, удосконалення організації його роботи</a:t>
            </a:r>
            <a:r>
              <a:rPr lang="uk-UA" sz="2000" dirty="0" smtClean="0">
                <a:latin typeface="Times New Roman" panose="02020603050405020304" pitchFamily="18" charset="0"/>
                <a:cs typeface="Times New Roman" panose="02020603050405020304" pitchFamily="18" charset="0"/>
              </a:rPr>
              <a:t>.</a:t>
            </a:r>
            <a:endParaRPr lang="uk-UA"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20315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764705"/>
            <a:ext cx="7772400" cy="2664295"/>
          </a:xfrm>
        </p:spPr>
        <p:txBody>
          <a:bodyPr>
            <a:noAutofit/>
          </a:bodyPr>
          <a:lstStyle/>
          <a:p>
            <a:r>
              <a:rPr lang="uk-UA" sz="5400" dirty="0" smtClean="0">
                <a:latin typeface="Times New Roman" panose="02020603050405020304" pitchFamily="18" charset="0"/>
                <a:cs typeface="Times New Roman" panose="02020603050405020304" pitchFamily="18" charset="0"/>
              </a:rPr>
              <a:t>Технологія підготовки проведення </a:t>
            </a:r>
            <a:br>
              <a:rPr lang="uk-UA" sz="5400" dirty="0" smtClean="0">
                <a:latin typeface="Times New Roman" panose="02020603050405020304" pitchFamily="18" charset="0"/>
                <a:cs typeface="Times New Roman" panose="02020603050405020304" pitchFamily="18" charset="0"/>
              </a:rPr>
            </a:br>
            <a:r>
              <a:rPr lang="uk-UA" sz="5400" dirty="0" smtClean="0">
                <a:latin typeface="Times New Roman" panose="02020603050405020304" pitchFamily="18" charset="0"/>
                <a:cs typeface="Times New Roman" panose="02020603050405020304" pitchFamily="18" charset="0"/>
              </a:rPr>
              <a:t>нарад і зборів</a:t>
            </a:r>
            <a:endParaRPr lang="uk-UA" sz="54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p:txBody>
          <a:bodyPr/>
          <a:lstStyle/>
          <a:p>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3429000"/>
            <a:ext cx="5976663"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9511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751344"/>
            <a:ext cx="7200800" cy="4524315"/>
          </a:xfrm>
          <a:prstGeom prst="rect">
            <a:avLst/>
          </a:prstGeom>
        </p:spPr>
        <p:txBody>
          <a:bodyPr wrap="square">
            <a:spAutoFit/>
          </a:bodyPr>
          <a:lstStyle/>
          <a:p>
            <a:pPr algn="just"/>
            <a:r>
              <a:rPr lang="ru-RU" sz="2000" dirty="0" smtClean="0">
                <a:latin typeface="Times New Roman" panose="02020603050405020304" pitchFamily="18" charset="0"/>
                <a:cs typeface="Times New Roman" panose="02020603050405020304" pitchFamily="18" charset="0"/>
              </a:rPr>
              <a:t>	</a:t>
            </a:r>
            <a:r>
              <a:rPr lang="uk-UA" sz="2000" dirty="0" smtClean="0">
                <a:latin typeface="Times New Roman" panose="02020603050405020304" pitchFamily="18" charset="0"/>
                <a:cs typeface="Times New Roman" panose="02020603050405020304" pitchFamily="18" charset="0"/>
              </a:rPr>
              <a:t>Практика проведення численних і багатолюдних нарад, яка набула значного поширення на деяких підприємствах, призводить до того, що керівники підрозділів і головні спеціалісти нераціонально використовують свій робочий час, позбавлені можливості планувати робочий день, відволікаються від виконання своїх прямих обов'язків, не можуть кваліфіковано та </a:t>
            </a:r>
            <a:r>
              <a:rPr lang="uk-UA" sz="2000" dirty="0" err="1" smtClean="0">
                <a:latin typeface="Times New Roman" panose="02020603050405020304" pitchFamily="18" charset="0"/>
                <a:cs typeface="Times New Roman" panose="02020603050405020304" pitchFamily="18" charset="0"/>
              </a:rPr>
              <a:t>оперативно</a:t>
            </a:r>
            <a:r>
              <a:rPr lang="uk-UA" sz="2000" dirty="0" smtClean="0">
                <a:latin typeface="Times New Roman" panose="02020603050405020304" pitchFamily="18" charset="0"/>
                <a:cs typeface="Times New Roman" panose="02020603050405020304" pitchFamily="18" charset="0"/>
              </a:rPr>
              <a:t> впливати на організацію роботи.</a:t>
            </a:r>
          </a:p>
          <a:p>
            <a:pPr algn="just"/>
            <a:endParaRPr lang="uk-UA" sz="800" dirty="0">
              <a:latin typeface="Times New Roman" panose="02020603050405020304" pitchFamily="18" charset="0"/>
              <a:cs typeface="Times New Roman" panose="02020603050405020304" pitchFamily="18" charset="0"/>
            </a:endParaRPr>
          </a:p>
          <a:p>
            <a:pPr algn="just"/>
            <a:r>
              <a:rPr lang="uk-UA" sz="2000" dirty="0" smtClean="0">
                <a:latin typeface="Times New Roman" panose="02020603050405020304" pitchFamily="18" charset="0"/>
                <a:cs typeface="Times New Roman" panose="02020603050405020304" pitchFamily="18" charset="0"/>
              </a:rPr>
              <a:t>	Порядок</a:t>
            </a:r>
            <a:r>
              <a:rPr lang="uk-UA" sz="2000" dirty="0">
                <a:latin typeface="Times New Roman" panose="02020603050405020304" pitchFamily="18" charset="0"/>
                <a:cs typeface="Times New Roman" panose="02020603050405020304" pitchFamily="18" charset="0"/>
              </a:rPr>
              <a:t>, коли усі або більшість питань, з яких рішення мають бути прийняті тільки конкретними керівниками, розглядають на нарадах, знижує відповідальність керівного складу, знижує ініціативу, бажання самостійно приймати рішення</a:t>
            </a:r>
            <a:r>
              <a:rPr lang="uk-UA" sz="2000" dirty="0" smtClean="0">
                <a:latin typeface="Times New Roman" panose="02020603050405020304" pitchFamily="18" charset="0"/>
                <a:cs typeface="Times New Roman" panose="02020603050405020304" pitchFamily="18" charset="0"/>
              </a:rPr>
              <a:t>.</a:t>
            </a:r>
          </a:p>
          <a:p>
            <a:pPr algn="just"/>
            <a:r>
              <a:rPr lang="ru-RU" sz="2000" dirty="0" smtClean="0">
                <a:latin typeface="Times New Roman" panose="02020603050405020304" pitchFamily="18" charset="0"/>
                <a:cs typeface="Times New Roman" panose="02020603050405020304" pitchFamily="18" charset="0"/>
              </a:rPr>
              <a:t>	</a:t>
            </a:r>
            <a:r>
              <a:rPr lang="uk-UA" sz="2000" dirty="0" smtClean="0">
                <a:latin typeface="Times New Roman" panose="02020603050405020304" pitchFamily="18" charset="0"/>
                <a:cs typeface="Times New Roman" panose="02020603050405020304" pitchFamily="18" charset="0"/>
              </a:rPr>
              <a:t> Наради мають як позитивні, так і негативні сторони.</a:t>
            </a:r>
          </a:p>
          <a:p>
            <a:pPr algn="just"/>
            <a:endParaRPr lang="uk-UA"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77044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907704" y="810444"/>
            <a:ext cx="5616624" cy="69721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ru-RU" sz="2400" b="1" dirty="0">
                <a:solidFill>
                  <a:schemeClr val="tx1"/>
                </a:solidFill>
                <a:latin typeface="Times New Roman" panose="02020603050405020304" pitchFamily="18" charset="0"/>
                <a:cs typeface="Times New Roman" panose="02020603050405020304" pitchFamily="18" charset="0"/>
              </a:rPr>
              <a:t>ХАРАКТЕРИСТИКА </a:t>
            </a:r>
            <a:r>
              <a:rPr lang="ru-RU" sz="2400" b="1" dirty="0" smtClean="0">
                <a:solidFill>
                  <a:schemeClr val="tx1"/>
                </a:solidFill>
                <a:latin typeface="Times New Roman" panose="02020603050405020304" pitchFamily="18" charset="0"/>
                <a:cs typeface="Times New Roman" panose="02020603050405020304" pitchFamily="18" charset="0"/>
              </a:rPr>
              <a:t>ДІЛОВОЇ НАРАДИ</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205626" y="1988840"/>
            <a:ext cx="2772308" cy="64807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uk-UA" sz="2000" dirty="0" smtClean="0">
                <a:latin typeface="Times New Roman" panose="02020603050405020304" pitchFamily="18" charset="0"/>
                <a:cs typeface="Times New Roman" panose="02020603050405020304" pitchFamily="18" charset="0"/>
              </a:rPr>
              <a:t>Позитивні сторони</a:t>
            </a:r>
            <a:endParaRPr lang="ru-RU" sz="2000"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5220072" y="1988840"/>
            <a:ext cx="2650016" cy="64807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uk-UA" sz="2000" dirty="0" smtClean="0">
                <a:latin typeface="Times New Roman" panose="02020603050405020304" pitchFamily="18" charset="0"/>
                <a:cs typeface="Times New Roman" panose="02020603050405020304" pitchFamily="18" charset="0"/>
              </a:rPr>
              <a:t>Негативні сторони</a:t>
            </a:r>
            <a:endParaRPr lang="ru-RU" sz="2000"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978318" y="3140968"/>
            <a:ext cx="2999616" cy="24122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dirty="0" smtClean="0"/>
              <a:t>- </a:t>
            </a:r>
            <a:r>
              <a:rPr lang="uk-UA" dirty="0" smtClean="0">
                <a:latin typeface="Times New Roman" panose="02020603050405020304" pitchFamily="18" charset="0"/>
                <a:cs typeface="Times New Roman" panose="02020603050405020304" pitchFamily="18" charset="0"/>
              </a:rPr>
              <a:t>Можливість </a:t>
            </a:r>
            <a:r>
              <a:rPr lang="uk-UA" dirty="0" err="1" smtClean="0">
                <a:latin typeface="Times New Roman" panose="02020603050405020304" pitchFamily="18" charset="0"/>
                <a:cs typeface="Times New Roman" panose="02020603050405020304" pitchFamily="18" charset="0"/>
              </a:rPr>
              <a:t>оперативно</a:t>
            </a:r>
            <a:r>
              <a:rPr lang="uk-UA" dirty="0" smtClean="0">
                <a:latin typeface="Times New Roman" panose="02020603050405020304" pitchFamily="18" charset="0"/>
                <a:cs typeface="Times New Roman" panose="02020603050405020304" pitchFamily="18" charset="0"/>
              </a:rPr>
              <a:t>, в короткий термін одержати потрібну інформацію, ознайомитися з різними точками зору на проблему і шляхи її вирішення</a:t>
            </a:r>
          </a:p>
          <a:p>
            <a:pPr algn="ctr"/>
            <a:r>
              <a:rPr lang="uk-UA" dirty="0" smtClean="0">
                <a:latin typeface="Times New Roman" panose="02020603050405020304" pitchFamily="18" charset="0"/>
                <a:cs typeface="Times New Roman" panose="02020603050405020304" pitchFamily="18" charset="0"/>
              </a:rPr>
              <a:t>- Прийняття колегіальних рішень</a:t>
            </a:r>
            <a:endParaRPr lang="uk-UA"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5508104" y="3140968"/>
            <a:ext cx="2351577" cy="205222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dirty="0" smtClean="0"/>
              <a:t>- </a:t>
            </a:r>
            <a:r>
              <a:rPr lang="ru-RU" sz="2000" dirty="0" smtClean="0">
                <a:latin typeface="Times New Roman" panose="02020603050405020304" pitchFamily="18" charset="0"/>
                <a:cs typeface="Times New Roman" panose="02020603050405020304" pitchFamily="18" charset="0"/>
              </a:rPr>
              <a:t>В</a:t>
            </a:r>
            <a:r>
              <a:rPr lang="uk-UA" sz="2000" dirty="0" err="1" smtClean="0">
                <a:latin typeface="Times New Roman" panose="02020603050405020304" pitchFamily="18" charset="0"/>
                <a:cs typeface="Times New Roman" panose="02020603050405020304" pitchFamily="18" charset="0"/>
              </a:rPr>
              <a:t>исока</a:t>
            </a:r>
            <a:r>
              <a:rPr lang="uk-UA" sz="2000" dirty="0" smtClean="0">
                <a:latin typeface="Times New Roman" panose="02020603050405020304" pitchFamily="18" charset="0"/>
                <a:cs typeface="Times New Roman" panose="02020603050405020304" pitchFamily="18" charset="0"/>
              </a:rPr>
              <a:t> вартість нарад</a:t>
            </a:r>
          </a:p>
          <a:p>
            <a:pPr algn="ctr"/>
            <a:r>
              <a:rPr lang="uk-UA" sz="2000" dirty="0" smtClean="0">
                <a:latin typeface="Times New Roman" panose="02020603050405020304" pitchFamily="18" charset="0"/>
                <a:cs typeface="Times New Roman" panose="02020603050405020304" pitchFamily="18" charset="0"/>
              </a:rPr>
              <a:t>- Невизначеність колективної</a:t>
            </a:r>
          </a:p>
          <a:p>
            <a:pPr algn="ctr"/>
            <a:r>
              <a:rPr lang="uk-UA" sz="2000" dirty="0" smtClean="0">
                <a:latin typeface="Times New Roman" panose="02020603050405020304" pitchFamily="18" charset="0"/>
                <a:cs typeface="Times New Roman" panose="02020603050405020304" pitchFamily="18" charset="0"/>
              </a:rPr>
              <a:t>відповідальності</a:t>
            </a:r>
            <a:endParaRPr lang="uk-UA" sz="2000" dirty="0">
              <a:latin typeface="Times New Roman" panose="02020603050405020304" pitchFamily="18" charset="0"/>
              <a:cs typeface="Times New Roman" panose="02020603050405020304" pitchFamily="18" charset="0"/>
            </a:endParaRPr>
          </a:p>
        </p:txBody>
      </p:sp>
      <p:cxnSp>
        <p:nvCxnSpPr>
          <p:cNvPr id="9" name="Прямая соединительная линия 8"/>
          <p:cNvCxnSpPr/>
          <p:nvPr/>
        </p:nvCxnSpPr>
        <p:spPr>
          <a:xfrm>
            <a:off x="4644008" y="1507654"/>
            <a:ext cx="0" cy="2651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2487223" y="1772816"/>
            <a:ext cx="40578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a:off x="6545080" y="1784139"/>
            <a:ext cx="0" cy="21602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a:off x="2515912" y="1772816"/>
            <a:ext cx="0" cy="21136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a:endCxn id="6" idx="0"/>
          </p:cNvCxnSpPr>
          <p:nvPr/>
        </p:nvCxnSpPr>
        <p:spPr>
          <a:xfrm>
            <a:off x="2478126" y="2636912"/>
            <a:ext cx="0" cy="5040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a:stCxn id="5" idx="2"/>
          </p:cNvCxnSpPr>
          <p:nvPr/>
        </p:nvCxnSpPr>
        <p:spPr>
          <a:xfrm>
            <a:off x="6545080" y="2636912"/>
            <a:ext cx="0" cy="5040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16213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67272" y="548680"/>
            <a:ext cx="7200800" cy="5693866"/>
          </a:xfrm>
          <a:prstGeom prst="rect">
            <a:avLst/>
          </a:prstGeom>
        </p:spPr>
        <p:txBody>
          <a:bodyPr wrap="square">
            <a:spAutoFit/>
          </a:bodyPr>
          <a:lstStyle/>
          <a:p>
            <a:pPr algn="just"/>
            <a:r>
              <a:rPr lang="uk-UA" sz="2000" dirty="0" smtClean="0">
                <a:latin typeface="Times New Roman" panose="02020603050405020304" pitchFamily="18" charset="0"/>
                <a:cs typeface="Times New Roman" panose="02020603050405020304" pitchFamily="18" charset="0"/>
              </a:rPr>
              <a:t>	</a:t>
            </a:r>
            <a:r>
              <a:rPr lang="uk-UA" sz="2000" b="1" dirty="0" smtClean="0">
                <a:latin typeface="Times New Roman" panose="02020603050405020304" pitchFamily="18" charset="0"/>
                <a:cs typeface="Times New Roman" panose="02020603050405020304" pitchFamily="18" charset="0"/>
              </a:rPr>
              <a:t>Збори та наради необхідні, якщо треба:</a:t>
            </a:r>
          </a:p>
          <a:p>
            <a:pPr marL="342900" indent="-342900" algn="just">
              <a:buFont typeface="Arial" panose="020B0604020202020204" pitchFamily="34" charset="0"/>
              <a:buChar char="•"/>
            </a:pPr>
            <a:r>
              <a:rPr lang="uk-UA" sz="2000" dirty="0" smtClean="0">
                <a:latin typeface="Times New Roman" panose="02020603050405020304" pitchFamily="18" charset="0"/>
                <a:cs typeface="Times New Roman" panose="02020603050405020304" pitchFamily="18" charset="0"/>
              </a:rPr>
              <a:t>добитися узгодженого розв'язання принципової проблеми; отримати схвалення тих або інакших дій;</a:t>
            </a:r>
          </a:p>
          <a:p>
            <a:pPr marL="342900" indent="-342900" algn="just">
              <a:buFont typeface="Arial" panose="020B0604020202020204" pitchFamily="34" charset="0"/>
              <a:buChar char="•"/>
            </a:pPr>
            <a:endParaRPr lang="uk-UA" sz="5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uk-UA" sz="2000" dirty="0" smtClean="0">
                <a:latin typeface="Times New Roman" panose="02020603050405020304" pitchFamily="18" charset="0"/>
                <a:cs typeface="Times New Roman" panose="02020603050405020304" pitchFamily="18" charset="0"/>
              </a:rPr>
              <a:t> проінструктувати групу людей по методах і процедурі виконання майбутньої роботи;</a:t>
            </a:r>
          </a:p>
          <a:p>
            <a:pPr marL="342900" indent="-342900" algn="just">
              <a:buFont typeface="Arial" panose="020B0604020202020204" pitchFamily="34" charset="0"/>
              <a:buChar char="•"/>
            </a:pPr>
            <a:endParaRPr lang="uk-UA" sz="5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uk-UA" sz="2000" dirty="0" smtClean="0">
                <a:latin typeface="Times New Roman" panose="02020603050405020304" pitchFamily="18" charset="0"/>
                <a:cs typeface="Times New Roman" panose="02020603050405020304" pitchFamily="18" charset="0"/>
              </a:rPr>
              <a:t>публічно викрити або спростувати якусь помилкову інформацію або слух.</a:t>
            </a:r>
          </a:p>
          <a:p>
            <a:pPr algn="just"/>
            <a:endParaRPr lang="ru-RU" sz="800" dirty="0">
              <a:latin typeface="Times New Roman" panose="02020603050405020304" pitchFamily="18" charset="0"/>
              <a:cs typeface="Times New Roman" panose="02020603050405020304" pitchFamily="18" charset="0"/>
            </a:endParaRPr>
          </a:p>
          <a:p>
            <a:pPr algn="just"/>
            <a:r>
              <a:rPr lang="uk-UA" sz="2000" dirty="0" smtClean="0">
                <a:latin typeface="Times New Roman" panose="02020603050405020304" pitchFamily="18" charset="0"/>
                <a:cs typeface="Times New Roman" panose="02020603050405020304" pitchFamily="18" charset="0"/>
              </a:rPr>
              <a:t>	Ефективні менеджери знають, чого їм слід очікувати від наради, доповіді або презентації, а також, яку мету мають переслідувати такі заходи. </a:t>
            </a:r>
          </a:p>
          <a:p>
            <a:pPr algn="just"/>
            <a:r>
              <a:rPr lang="uk-UA" sz="2000" dirty="0">
                <a:latin typeface="Times New Roman" panose="02020603050405020304" pitchFamily="18" charset="0"/>
                <a:cs typeface="Times New Roman" panose="02020603050405020304" pitchFamily="18" charset="0"/>
              </a:rPr>
              <a:t>	</a:t>
            </a:r>
            <a:r>
              <a:rPr lang="uk-UA" sz="2000" dirty="0" smtClean="0">
                <a:latin typeface="Times New Roman" panose="02020603050405020304" pitchFamily="18" charset="0"/>
                <a:cs typeface="Times New Roman" panose="02020603050405020304" pitchFamily="18" charset="0"/>
              </a:rPr>
              <a:t>Вони запитують себе:</a:t>
            </a:r>
          </a:p>
          <a:p>
            <a:pPr marL="342900" indent="-342900" algn="just">
              <a:buFontTx/>
              <a:buChar char="-"/>
            </a:pPr>
            <a:r>
              <a:rPr lang="uk-UA" sz="2000" dirty="0" smtClean="0">
                <a:latin typeface="Times New Roman" panose="02020603050405020304" pitchFamily="18" charset="0"/>
                <a:cs typeface="Times New Roman" panose="02020603050405020304" pitchFamily="18" charset="0"/>
              </a:rPr>
              <a:t>«Чому ми організовуємо цю нараду?»</a:t>
            </a:r>
          </a:p>
          <a:p>
            <a:pPr marL="342900" indent="-342900" algn="just">
              <a:buFontTx/>
              <a:buChar char="-"/>
            </a:pPr>
            <a:r>
              <a:rPr lang="uk-UA" sz="2000" dirty="0" smtClean="0">
                <a:latin typeface="Times New Roman" panose="02020603050405020304" pitchFamily="18" charset="0"/>
                <a:cs typeface="Times New Roman" panose="02020603050405020304" pitchFamily="18" charset="0"/>
              </a:rPr>
              <a:t>«Чи хочемо ми опрацювати якесь рішення, зробити повідомлення або ж з'ясувати напрям нашої діяльності?»</a:t>
            </a:r>
          </a:p>
          <a:p>
            <a:pPr algn="just"/>
            <a:r>
              <a:rPr lang="uk-UA" sz="2000" dirty="0" smtClean="0">
                <a:latin typeface="Times New Roman" panose="02020603050405020304" pitchFamily="18" charset="0"/>
                <a:cs typeface="Times New Roman" panose="02020603050405020304" pitchFamily="18" charset="0"/>
              </a:rPr>
              <a:t>	Вони </a:t>
            </a:r>
            <a:r>
              <a:rPr lang="uk-UA" sz="2000" dirty="0">
                <a:latin typeface="Times New Roman" panose="02020603050405020304" pitchFamily="18" charset="0"/>
                <a:cs typeface="Times New Roman" panose="02020603050405020304" pitchFamily="18" charset="0"/>
              </a:rPr>
              <a:t>звичайно наполягають на тому, щоб зміст таких нарад, переговорів, доповідей або презентацій ретельно обмірковувався й заздалегідь доводився до відома учасників</a:t>
            </a:r>
            <a:r>
              <a:rPr lang="uk-UA" sz="2000" dirty="0" smtClean="0">
                <a:latin typeface="Times New Roman" panose="02020603050405020304" pitchFamily="18" charset="0"/>
                <a:cs typeface="Times New Roman" panose="02020603050405020304" pitchFamily="18" charset="0"/>
              </a:rPr>
              <a:t>.</a:t>
            </a:r>
            <a:endParaRPr lang="uk-UA"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3448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620688"/>
            <a:ext cx="7056784" cy="5386090"/>
          </a:xfrm>
          <a:prstGeom prst="rect">
            <a:avLst/>
          </a:prstGeom>
        </p:spPr>
        <p:txBody>
          <a:bodyPr wrap="square">
            <a:spAutoFit/>
          </a:bodyPr>
          <a:lstStyle/>
          <a:p>
            <a:pPr algn="just"/>
            <a:r>
              <a:rPr lang="uk-UA" sz="800" dirty="0" smtClean="0">
                <a:latin typeface="Times New Roman" panose="02020603050405020304" pitchFamily="18" charset="0"/>
                <a:cs typeface="Times New Roman" panose="02020603050405020304" pitchFamily="18" charset="0"/>
              </a:rPr>
              <a:t>	</a:t>
            </a:r>
          </a:p>
          <a:p>
            <a:pPr algn="just"/>
            <a:r>
              <a:rPr lang="uk-UA" sz="2000" dirty="0">
                <a:latin typeface="Times New Roman" panose="02020603050405020304" pitchFamily="18" charset="0"/>
                <a:cs typeface="Times New Roman" panose="02020603050405020304" pitchFamily="18" charset="0"/>
              </a:rPr>
              <a:t>	</a:t>
            </a:r>
            <a:r>
              <a:rPr lang="uk-UA" sz="2000" dirty="0" smtClean="0">
                <a:latin typeface="Times New Roman" panose="02020603050405020304" pitchFamily="18" charset="0"/>
                <a:cs typeface="Times New Roman" panose="02020603050405020304" pitchFamily="18" charset="0"/>
              </a:rPr>
              <a:t>Вони наполягають на тому, щоб кожна нарада давали конкретну користь й просувала вирішення поставлених завдань.</a:t>
            </a:r>
          </a:p>
          <a:p>
            <a:pPr algn="just"/>
            <a:endParaRPr lang="uk-UA" sz="800" dirty="0" smtClean="0">
              <a:latin typeface="Times New Roman" panose="02020603050405020304" pitchFamily="18" charset="0"/>
              <a:cs typeface="Times New Roman" panose="02020603050405020304" pitchFamily="18" charset="0"/>
            </a:endParaRPr>
          </a:p>
          <a:p>
            <a:pPr algn="just"/>
            <a:r>
              <a:rPr lang="uk-UA" sz="2000" dirty="0" smtClean="0">
                <a:latin typeface="Times New Roman" panose="02020603050405020304" pitchFamily="18" charset="0"/>
                <a:cs typeface="Times New Roman" panose="02020603050405020304" pitchFamily="18" charset="0"/>
              </a:rPr>
              <a:t>	Керівник, що налаштований на підвищення ефективності, завжди заздалегідь обговорює завдання тієї чи іншої наради. Він робить все можливе, щоб спілкування відповідало поставленим вимогам. Він не допустить перетворення наради в обмін "чудовими ідеями". Одночасно намагатиметься зробити так, щоб вона не перетворилося у викладення точки зору одного учасника, а стимулювала б розумовий процес всіх присутніх.</a:t>
            </a:r>
          </a:p>
          <a:p>
            <a:pPr algn="just"/>
            <a:endParaRPr lang="uk-UA" sz="800" dirty="0" smtClean="0">
              <a:latin typeface="Times New Roman" panose="02020603050405020304" pitchFamily="18" charset="0"/>
              <a:cs typeface="Times New Roman" panose="02020603050405020304" pitchFamily="18" charset="0"/>
            </a:endParaRPr>
          </a:p>
          <a:p>
            <a:pPr algn="just"/>
            <a:r>
              <a:rPr lang="uk-UA" sz="2000" dirty="0">
                <a:latin typeface="Times New Roman" panose="02020603050405020304" pitchFamily="18" charset="0"/>
                <a:cs typeface="Times New Roman" panose="02020603050405020304" pitchFamily="18" charset="0"/>
              </a:rPr>
              <a:t>	</a:t>
            </a:r>
            <a:r>
              <a:rPr lang="uk-UA" sz="2000" dirty="0" smtClean="0">
                <a:latin typeface="Times New Roman" panose="02020603050405020304" pitchFamily="18" charset="0"/>
                <a:cs typeface="Times New Roman" panose="02020603050405020304" pitchFamily="18" charset="0"/>
              </a:rPr>
              <a:t> Наприкінці наради досвідчений керівник повертається до порядку денного й порівнює, чи відповідають рішення наради поставленим цілям.</a:t>
            </a:r>
          </a:p>
          <a:p>
            <a:pPr algn="just"/>
            <a:endParaRPr lang="uk-UA" sz="800" dirty="0" smtClean="0">
              <a:latin typeface="Times New Roman" panose="02020603050405020304" pitchFamily="18" charset="0"/>
              <a:cs typeface="Times New Roman" panose="02020603050405020304" pitchFamily="18" charset="0"/>
            </a:endParaRPr>
          </a:p>
          <a:p>
            <a:pPr algn="just"/>
            <a:r>
              <a:rPr lang="ru-RU" sz="2000" dirty="0" smtClean="0">
                <a:latin typeface="Times New Roman" panose="02020603050405020304" pitchFamily="18" charset="0"/>
                <a:cs typeface="Times New Roman" panose="02020603050405020304" pitchFamily="18" charset="0"/>
              </a:rPr>
              <a:t>	</a:t>
            </a:r>
            <a:endParaRPr lang="uk-UA"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04597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3608" y="836712"/>
            <a:ext cx="6984776" cy="5386090"/>
          </a:xfrm>
          <a:prstGeom prst="rect">
            <a:avLst/>
          </a:prstGeom>
        </p:spPr>
        <p:txBody>
          <a:bodyPr wrap="square">
            <a:spAutoFit/>
          </a:bodyPr>
          <a:lstStyle/>
          <a:p>
            <a:pPr algn="just"/>
            <a:r>
              <a:rPr lang="ru-RU" sz="2000" dirty="0" smtClean="0">
                <a:latin typeface="Times New Roman" panose="02020603050405020304" pitchFamily="18" charset="0"/>
                <a:cs typeface="Times New Roman" panose="02020603050405020304" pitchFamily="18" charset="0"/>
              </a:rPr>
              <a:t>	</a:t>
            </a:r>
            <a:r>
              <a:rPr lang="uk-UA" sz="2000" dirty="0" smtClean="0">
                <a:latin typeface="Times New Roman" panose="02020603050405020304" pitchFamily="18" charset="0"/>
                <a:cs typeface="Times New Roman" panose="02020603050405020304" pitchFamily="18" charset="0"/>
              </a:rPr>
              <a:t>Варто пам'ятати про правило, яким часто нехтують: можна одночасно проводити нараду й слухати те, про що говорять, або самому брати участь і виступати. Але поєднувати це не можливо. Разом з тим, концентрація уваги на конкретні цілі залишається ключовим правилом.</a:t>
            </a:r>
          </a:p>
          <a:p>
            <a:pPr algn="just"/>
            <a:r>
              <a:rPr lang="uk-UA" sz="800" dirty="0" smtClean="0">
                <a:latin typeface="Times New Roman" panose="02020603050405020304" pitchFamily="18" charset="0"/>
                <a:cs typeface="Times New Roman" panose="02020603050405020304" pitchFamily="18" charset="0"/>
              </a:rPr>
              <a:t>	</a:t>
            </a:r>
          </a:p>
          <a:p>
            <a:pPr algn="just"/>
            <a:r>
              <a:rPr lang="uk-UA" sz="2000" dirty="0" smtClean="0">
                <a:latin typeface="Times New Roman" panose="02020603050405020304" pitchFamily="18" charset="0"/>
                <a:cs typeface="Times New Roman" panose="02020603050405020304" pitchFamily="18" charset="0"/>
              </a:rPr>
              <a:t>	Сконцентрованість на досягненні мети нейтралізує одну з основних проблем, що стоять перед менеджером, а саме: плутанину і невпорядкованість подій, що відволікають від змісту того, що відбувається. Спрямованість на результат дає організуючий принцип. Він надає подіям більш осмисленого характеру.</a:t>
            </a:r>
          </a:p>
          <a:p>
            <a:pPr algn="just"/>
            <a:endParaRPr lang="uk-UA" sz="800" dirty="0" smtClean="0">
              <a:latin typeface="Times New Roman" panose="02020603050405020304" pitchFamily="18" charset="0"/>
              <a:cs typeface="Times New Roman" panose="02020603050405020304" pitchFamily="18" charset="0"/>
            </a:endParaRPr>
          </a:p>
          <a:p>
            <a:pPr algn="just"/>
            <a:r>
              <a:rPr lang="uk-UA" sz="2000" dirty="0" smtClean="0">
                <a:latin typeface="Times New Roman" panose="02020603050405020304" pitchFamily="18" charset="0"/>
                <a:cs typeface="Times New Roman" panose="02020603050405020304" pitchFamily="18" charset="0"/>
              </a:rPr>
              <a:t>	Ця </a:t>
            </a:r>
            <a:r>
              <a:rPr lang="uk-UA" sz="2000" dirty="0">
                <a:latin typeface="Times New Roman" panose="02020603050405020304" pitchFamily="18" charset="0"/>
                <a:cs typeface="Times New Roman" panose="02020603050405020304" pitchFamily="18" charset="0"/>
              </a:rPr>
              <a:t>цілеспрямованість перетворює одну із слабких ланок, властивих функціям менеджера, - його залежність від інших людей, організації, в якій він працює, у джерело росту. Цілеспрямована робота сприяє духу колективізму</a:t>
            </a:r>
            <a:r>
              <a:rPr lang="uk-UA" sz="2000" dirty="0" smtClean="0">
                <a:latin typeface="Times New Roman" panose="02020603050405020304" pitchFamily="18" charset="0"/>
                <a:cs typeface="Times New Roman" panose="02020603050405020304" pitchFamily="18" charset="0"/>
              </a:rPr>
              <a:t>.</a:t>
            </a:r>
          </a:p>
          <a:p>
            <a:pPr algn="just"/>
            <a:endParaRPr lang="uk-UA" sz="800" dirty="0" smtClean="0">
              <a:latin typeface="Times New Roman" panose="02020603050405020304" pitchFamily="18" charset="0"/>
              <a:cs typeface="Times New Roman" panose="02020603050405020304" pitchFamily="18" charset="0"/>
            </a:endParaRPr>
          </a:p>
          <a:p>
            <a:pPr algn="just"/>
            <a:r>
              <a:rPr lang="uk-UA" sz="2000" dirty="0" smtClean="0">
                <a:latin typeface="Times New Roman" panose="02020603050405020304" pitchFamily="18" charset="0"/>
                <a:cs typeface="Times New Roman" panose="02020603050405020304" pitchFamily="18" charset="0"/>
              </a:rPr>
              <a:t>	</a:t>
            </a:r>
            <a:endParaRPr lang="uk-UA"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25615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Кнопка">
  <a:themeElements>
    <a:clrScheme name="Кнопка">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Кнопка">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нопка">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198</TotalTime>
  <Words>797</Words>
  <Application>Microsoft Office PowerPoint</Application>
  <PresentationFormat>Экран (4:3)</PresentationFormat>
  <Paragraphs>104</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Кнопка</vt:lpstr>
      <vt:lpstr>Наради, збори, засідання</vt:lpstr>
      <vt:lpstr>Презентация PowerPoint</vt:lpstr>
      <vt:lpstr>Презентация PowerPoint</vt:lpstr>
      <vt:lpstr>Технологія підготовки проведення  нарад і зборів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Організація і проведення ділових засідань і нарад в колективі</vt:lpstr>
      <vt:lpstr>Організація проведення ділових нарад.</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Технологія підготовки проведення нарад і зборів</dc:title>
  <dc:creator>Иван Антипенко</dc:creator>
  <cp:lastModifiedBy>Б</cp:lastModifiedBy>
  <cp:revision>20</cp:revision>
  <dcterms:created xsi:type="dcterms:W3CDTF">2022-12-03T12:55:02Z</dcterms:created>
  <dcterms:modified xsi:type="dcterms:W3CDTF">2023-11-02T05:00:45Z</dcterms:modified>
</cp:coreProperties>
</file>