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1" r:id="rId4"/>
    <p:sldId id="282" r:id="rId5"/>
    <p:sldId id="283" r:id="rId6"/>
    <p:sldId id="274" r:id="rId7"/>
    <p:sldId id="284" r:id="rId8"/>
    <p:sldId id="288" r:id="rId9"/>
    <p:sldId id="285" r:id="rId10"/>
    <p:sldId id="289" r:id="rId11"/>
    <p:sldId id="287" r:id="rId12"/>
    <p:sldId id="290" r:id="rId13"/>
    <p:sldId id="291" r:id="rId14"/>
    <p:sldId id="299" r:id="rId15"/>
    <p:sldId id="293" r:id="rId16"/>
    <p:sldId id="280" r:id="rId17"/>
    <p:sldId id="294" r:id="rId18"/>
    <p:sldId id="257" r:id="rId19"/>
    <p:sldId id="275" r:id="rId20"/>
    <p:sldId id="295" r:id="rId21"/>
    <p:sldId id="296" r:id="rId22"/>
    <p:sldId id="297" r:id="rId23"/>
    <p:sldId id="298" r:id="rId24"/>
    <p:sldId id="300" r:id="rId25"/>
    <p:sldId id="301" r:id="rId26"/>
    <p:sldId id="302" r:id="rId27"/>
    <p:sldId id="27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000"/>
    <a:srgbClr val="FF6699"/>
    <a:srgbClr val="993366"/>
    <a:srgbClr val="D29500"/>
    <a:srgbClr val="FE6700"/>
    <a:srgbClr val="FB7314"/>
    <a:srgbClr val="4472C4"/>
    <a:srgbClr val="FFC5C5"/>
    <a:srgbClr val="E3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Бизнес фон - 61 фото">
            <a:extLst>
              <a:ext uri="{FF2B5EF4-FFF2-40B4-BE49-F238E27FC236}">
                <a16:creationId xmlns:a16="http://schemas.microsoft.com/office/drawing/2014/main" id="{D2AE32DB-18B1-56D3-50C7-D33C069DF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6" r="6888"/>
          <a:stretch/>
        </p:blipFill>
        <p:spPr bwMode="auto">
          <a:xfrm>
            <a:off x="0" y="0"/>
            <a:ext cx="523582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265" y="2108395"/>
            <a:ext cx="6733734" cy="2641209"/>
          </a:xfrm>
        </p:spPr>
        <p:txBody>
          <a:bodyPr anchor="ctr"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і метод економічної теорії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5FCDF1-6287-2BE4-C69C-3E4B960BC4F4}"/>
              </a:ext>
            </a:extLst>
          </p:cNvPr>
          <p:cNvCxnSpPr>
            <a:cxnSpLocks/>
          </p:cNvCxnSpPr>
          <p:nvPr/>
        </p:nvCxnSpPr>
        <p:spPr>
          <a:xfrm>
            <a:off x="5347044" y="-1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8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Маржиналізм</a:t>
            </a:r>
            <a:r>
              <a:rPr lang="ru-RU" sz="36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неокласична</a:t>
            </a:r>
            <a:r>
              <a:rPr lang="ru-RU" sz="36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36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en-US" sz="3600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FF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346799"/>
            <a:ext cx="7047913" cy="391582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терміну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економікс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Маршалом у праці «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Principlles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Economics». 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инкова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(90-ті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ХІХ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невтручання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 Маршал (кембриджська школа), К.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Менгер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Бем-Баверк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Візер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австріська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Джевонс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Вальрас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Парето (математична)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475914"/>
            <a:ext cx="0" cy="3657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Gear - Free business and finance icons">
            <a:extLst>
              <a:ext uri="{FF2B5EF4-FFF2-40B4-BE49-F238E27FC236}">
                <a16:creationId xmlns:a16="http://schemas.microsoft.com/office/drawing/2014/main" id="{F6EF209C-89F5-7570-C5A7-75F7DC4B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2346799"/>
            <a:ext cx="3588434" cy="35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5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883879"/>
            <a:ext cx="7234605" cy="295421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ХХ століття.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 економіки: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держава,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банки,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Веблен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У. Мітчелл,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Гелбрейт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Тінберген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165231"/>
            <a:ext cx="0" cy="239150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nstitution icon - Citycons">
            <a:extLst>
              <a:ext uri="{FF2B5EF4-FFF2-40B4-BE49-F238E27FC236}">
                <a16:creationId xmlns:a16="http://schemas.microsoft.com/office/drawing/2014/main" id="{D2980AC2-C498-D9BD-5F03-B549890B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233" y="2110154"/>
            <a:ext cx="4093698" cy="40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7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8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Кейнсіанство</a:t>
            </a:r>
            <a:r>
              <a:rPr lang="uk-UA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346799"/>
            <a:ext cx="7047913" cy="391582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Кейнсіанство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напрямок економічної думки відіграло важливу роль у розвитку західної економічної теорії. Воно зробило спробу відповісти на ряд важливих питань, що виникли у зв’язку з кризою в 30-х роках. 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30-ті роки ХХ століття.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антициклічних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Засновник: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Кейнс.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475914"/>
            <a:ext cx="0" cy="3657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Silhouette sea wave Royalty Free Vector Image - VectorStock">
            <a:extLst>
              <a:ext uri="{FF2B5EF4-FFF2-40B4-BE49-F238E27FC236}">
                <a16:creationId xmlns:a16="http://schemas.microsoft.com/office/drawing/2014/main" id="{34AF2D30-EA2B-F877-9352-AE4F9113D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82"/>
          <a:stretch/>
        </p:blipFill>
        <p:spPr bwMode="auto">
          <a:xfrm>
            <a:off x="220393" y="2616396"/>
            <a:ext cx="4589059" cy="24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2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нституціоналізм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278966"/>
            <a:ext cx="7234605" cy="44465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другої світової війни відбулось відродження інституціоналізму на дещо інших засадах.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60-ті роки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«суспільного вибору», ідея взаємозалежності політичних та економічних явищ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будуватись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самих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взаємовигідних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Б'юкенен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Берлі, М.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Надлер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Чейз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489982"/>
            <a:ext cx="0" cy="392554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Why it is important to find time to create balance in your life - Alexandra  House Spa | Huddersfield, West Yorkshire | Alexandra House Spa |  Huddersfield, West Yorkshire">
            <a:extLst>
              <a:ext uri="{FF2B5EF4-FFF2-40B4-BE49-F238E27FC236}">
                <a16:creationId xmlns:a16="http://schemas.microsoft.com/office/drawing/2014/main" id="{92F73175-5BA2-55C8-B473-A6C9647D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50" y="2692790"/>
            <a:ext cx="3230879" cy="32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4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8" cy="1584714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Монетаризм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2346799"/>
            <a:ext cx="7047913" cy="3915828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70-х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Фрідмен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429000"/>
            <a:ext cx="0" cy="18442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551B0-D087-BC8F-788C-73B40845B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2477673"/>
            <a:ext cx="3654080" cy="365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3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Неолібералізм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589136"/>
            <a:ext cx="7234605" cy="5268864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світ.</a:t>
            </a:r>
            <a:endParaRPr lang="uk-UA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саморегулювання, економічної свободи господарських суб'єктів, обмеженості економічної ролі держави. 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Чиказька (М.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Фрідмен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лондонська (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фон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Хайєк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фрайбурзька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Ойкен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Ерхард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30" y="3010487"/>
            <a:ext cx="0" cy="247591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Business Startup Icon Start New Business Stock Illustration - Download  Image Now - iStock">
            <a:extLst>
              <a:ext uri="{FF2B5EF4-FFF2-40B4-BE49-F238E27FC236}">
                <a16:creationId xmlns:a16="http://schemas.microsoft.com/office/drawing/2014/main" id="{7EFF605B-E700-68E8-2C07-7F5816E7F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96" y="2486358"/>
            <a:ext cx="3351733" cy="33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30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изнес фон - 61 фото">
            <a:extLst>
              <a:ext uri="{FF2B5EF4-FFF2-40B4-BE49-F238E27FC236}">
                <a16:creationId xmlns:a16="http://schemas.microsoft.com/office/drawing/2014/main" id="{00268EFE-566D-9A1B-04EA-906003AF5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26231"/>
          <a:stretch/>
        </p:blipFill>
        <p:spPr bwMode="auto">
          <a:xfrm>
            <a:off x="-1" y="0"/>
            <a:ext cx="523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265" y="2108395"/>
            <a:ext cx="6733734" cy="2641209"/>
          </a:xfrm>
        </p:spPr>
        <p:txBody>
          <a:bodyPr anchor="ctr"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і метод економічної теорії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5FCDF1-6287-2BE4-C69C-3E4B960BC4F4}"/>
              </a:ext>
            </a:extLst>
          </p:cNvPr>
          <p:cNvCxnSpPr>
            <a:cxnSpLocks/>
          </p:cNvCxnSpPr>
          <p:nvPr/>
        </p:nvCxnSpPr>
        <p:spPr>
          <a:xfrm>
            <a:off x="5347044" y="-1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9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 економічної науки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638274"/>
            <a:ext cx="7234605" cy="521972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Мікроекономіка –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окремий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господарюючий суб’єкт, підприємство.</a:t>
            </a:r>
          </a:p>
          <a:p>
            <a:pPr indent="457200" algn="just">
              <a:buNone/>
            </a:pP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Мезоекономіка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проміжний рівень економічної системи між мікро- та макроекономікою. </a:t>
            </a:r>
          </a:p>
          <a:p>
            <a:pPr indent="457200" algn="just">
              <a:buNone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дослідження: регіональна економіка, аграрно-промисловий комплекс.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Макроекономіка –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національну економіку.</a:t>
            </a:r>
          </a:p>
          <a:p>
            <a:pPr indent="457200" algn="just">
              <a:buNone/>
            </a:pPr>
            <a:r>
              <a:rPr lang="uk-UA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Мегаекономіка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світову економіку.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321169"/>
            <a:ext cx="0" cy="382641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2CB62F-94FF-87D1-C501-BBF7ADF2FE3D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Глобальный – Бесплатные иконки: разнообразный">
            <a:extLst>
              <a:ext uri="{FF2B5EF4-FFF2-40B4-BE49-F238E27FC236}">
                <a16:creationId xmlns:a16="http://schemas.microsoft.com/office/drawing/2014/main" id="{81302C8C-25D9-47F4-E4A5-562E0F161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51" y="2530457"/>
            <a:ext cx="3617125" cy="36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9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1353800" cy="92497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економічна теорія?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наука, яка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 з метою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305908"/>
            <a:ext cx="0" cy="19673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63043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New Tea: кейс Industrial Media. Створюємо видатні проєкти у digital">
            <a:extLst>
              <a:ext uri="{FF2B5EF4-FFF2-40B4-BE49-F238E27FC236}">
                <a16:creationId xmlns:a16="http://schemas.microsoft.com/office/drawing/2014/main" id="{1CD10303-BED6-799E-D245-CC3C55BB2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6236"/>
          <a:stretch/>
        </p:blipFill>
        <p:spPr bwMode="auto">
          <a:xfrm>
            <a:off x="544830" y="1851924"/>
            <a:ext cx="2902635" cy="43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 та </a:t>
            </a:r>
            <a:r>
              <a:rPr lang="ru-RU" dirty="0" err="1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dirty="0">
                <a:solidFill>
                  <a:srgbClr val="FE6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589136"/>
            <a:ext cx="6981385" cy="5268864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вагомі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товар,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сила.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виражатись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формах: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товар;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робота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2166426"/>
            <a:ext cx="0" cy="400929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8E435-C128-70F6-E872-C3F12D1CFC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39" y="2789458"/>
            <a:ext cx="3554028" cy="29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1F7567-E5DB-CFEF-4CF3-291E1167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3" y="1959759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науки.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Економічна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lip Art Clipboard Tick, HD Png Download - kindpng">
            <a:extLst>
              <a:ext uri="{FF2B5EF4-FFF2-40B4-BE49-F238E27FC236}">
                <a16:creationId xmlns:a16="http://schemas.microsoft.com/office/drawing/2014/main" id="{42516031-0C45-4437-D896-A1BF945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13592"/>
            <a:ext cx="1503921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54"/>
            <a:ext cx="11353800" cy="15927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категорії.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 та послуга.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блага. Характер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невиробничим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926080"/>
            <a:ext cx="0" cy="271506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63043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ownload Free png Download Dolly Icon Black 2 - Wholesale Icon PNG Image  with No ... - DLPNG.com">
            <a:extLst>
              <a:ext uri="{FF2B5EF4-FFF2-40B4-BE49-F238E27FC236}">
                <a16:creationId xmlns:a16="http://schemas.microsoft.com/office/drawing/2014/main" id="{74EEFCEC-828A-CC12-587B-F22877BD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" y="2471665"/>
            <a:ext cx="330517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0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товаром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589136"/>
            <a:ext cx="6981385" cy="5268864"/>
          </a:xfrm>
        </p:spPr>
        <p:txBody>
          <a:bodyPr anchor="ctr" anchorCtr="0">
            <a:normAutofit/>
          </a:bodyPr>
          <a:lstStyle/>
          <a:p>
            <a:pPr marL="571500" indent="-342900" algn="just"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3166988"/>
            <a:ext cx="0" cy="210187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0F015022-77F8-2036-C814-BFD052CDD7F2}"/>
              </a:ext>
            </a:extLst>
          </p:cNvPr>
          <p:cNvGrpSpPr/>
          <p:nvPr/>
        </p:nvGrpSpPr>
        <p:grpSpPr>
          <a:xfrm>
            <a:off x="6096000" y="1731722"/>
            <a:ext cx="5469978" cy="4465106"/>
            <a:chOff x="5728792" y="1928586"/>
            <a:chExt cx="5469978" cy="4465106"/>
          </a:xfrm>
        </p:grpSpPr>
        <p:pic>
          <p:nvPicPr>
            <p:cNvPr id="11" name="Picture 2" descr="Saturn - Saturn Icon Png, Transparent Png , Transparent Png Image - PNGitem">
              <a:extLst>
                <a:ext uri="{FF2B5EF4-FFF2-40B4-BE49-F238E27FC236}">
                  <a16:creationId xmlns:a16="http://schemas.microsoft.com/office/drawing/2014/main" id="{A1466425-20C7-B5C7-A496-4A2732522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792" y="2397661"/>
              <a:ext cx="2604806" cy="1538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C04B3C2-CD5C-FAD8-DB5F-BBD39551F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969" y="1928586"/>
              <a:ext cx="2476801" cy="2476801"/>
            </a:xfrm>
            <a:prstGeom prst="rect">
              <a:avLst/>
            </a:prstGeom>
          </p:spPr>
        </p:pic>
        <p:pic>
          <p:nvPicPr>
            <p:cNvPr id="1026" name="Picture 2" descr="checkmark-icon-orange - Space Test">
              <a:extLst>
                <a:ext uri="{FF2B5EF4-FFF2-40B4-BE49-F238E27FC236}">
                  <a16:creationId xmlns:a16="http://schemas.microsoft.com/office/drawing/2014/main" id="{BC769AF7-60DE-1D7B-EEFF-09D89CD9E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937" y="4144031"/>
              <a:ext cx="2249661" cy="2249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Время вышло – Бесплатные иконки: интерфейс">
              <a:extLst>
                <a:ext uri="{FF2B5EF4-FFF2-40B4-BE49-F238E27FC236}">
                  <a16:creationId xmlns:a16="http://schemas.microsoft.com/office/drawing/2014/main" id="{91529DB3-DE9E-C4C5-17A2-C37BFED48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830" y="4304323"/>
              <a:ext cx="1929078" cy="1929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485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54"/>
            <a:ext cx="11353800" cy="15927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категорії.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закон.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найістотніші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причинно-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Держава не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за­кони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змінюючи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926080"/>
            <a:ext cx="0" cy="271506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6730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egal-icon - Legal Consulting Icon, HD Png Download , Transparent Png Image  - PNGitem">
            <a:extLst>
              <a:ext uri="{FF2B5EF4-FFF2-40B4-BE49-F238E27FC236}">
                <a16:creationId xmlns:a16="http://schemas.microsoft.com/office/drawing/2014/main" id="{32D4311C-2256-63C6-76C6-A4999625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" y="2455823"/>
            <a:ext cx="3447991" cy="36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11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589136"/>
            <a:ext cx="6981385" cy="5268864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Методологія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комплекс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діалектика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синтез;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індукція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дедукція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2124222"/>
            <a:ext cx="0" cy="420624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icroscope science icon Royalty Free Vector Image">
            <a:extLst>
              <a:ext uri="{FF2B5EF4-FFF2-40B4-BE49-F238E27FC236}">
                <a16:creationId xmlns:a16="http://schemas.microsoft.com/office/drawing/2014/main" id="{97784686-18C0-6A8A-61B0-495D27FC0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7338256" y="1823673"/>
            <a:ext cx="4605214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8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54"/>
            <a:ext cx="11353800" cy="15927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категорії.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політика.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покликана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розвиток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ефективності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039815"/>
            <a:ext cx="0" cy="450166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6730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Герб украины: стоковые векторные изображения, иллюстрации | Depositphotos">
            <a:extLst>
              <a:ext uri="{FF2B5EF4-FFF2-40B4-BE49-F238E27FC236}">
                <a16:creationId xmlns:a16="http://schemas.microsoft.com/office/drawing/2014/main" id="{8F934DD2-9C5D-6318-987C-742ECB3D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" y="2369591"/>
            <a:ext cx="3498383" cy="34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07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політика.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 економічної політики.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589136"/>
            <a:ext cx="6981385" cy="5268864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максимального результату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часу.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Платіжний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з-за кордону, та сумою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кордон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квартал,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2180492"/>
            <a:ext cx="0" cy="41359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Aim, Business, work, Target, Goal icon">
            <a:extLst>
              <a:ext uri="{FF2B5EF4-FFF2-40B4-BE49-F238E27FC236}">
                <a16:creationId xmlns:a16="http://schemas.microsoft.com/office/drawing/2014/main" id="{FEA8B581-C21D-71A0-0D4F-25E350CED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13" y="2486610"/>
            <a:ext cx="3204284" cy="32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6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54"/>
            <a:ext cx="11353800" cy="1592767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категорії.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свобода.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свобода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699803"/>
            <a:ext cx="0" cy="104100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6730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inancial freedom, floating rate, money, price, financial, finance,  business icon - Download on Iconfinder">
            <a:extLst>
              <a:ext uri="{FF2B5EF4-FFF2-40B4-BE49-F238E27FC236}">
                <a16:creationId xmlns:a16="http://schemas.microsoft.com/office/drawing/2014/main" id="{9CC44385-C377-43FC-4F88-AF0A0F6A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2" y="2319429"/>
            <a:ext cx="3957712" cy="39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98" y="0"/>
            <a:ext cx="10557801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Виникнення, еволюція і предмет економічної теорії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art,арт,красивые картинки,Fantasy,Fantasy art,Древний Египет,flaviobolla">
            <a:extLst>
              <a:ext uri="{FF2B5EF4-FFF2-40B4-BE49-F238E27FC236}">
                <a16:creationId xmlns:a16="http://schemas.microsoft.com/office/drawing/2014/main" id="{458EA899-8DEB-709A-55ED-4EF4E9D62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2346" b="4356"/>
          <a:stretch/>
        </p:blipFill>
        <p:spPr bwMode="auto">
          <a:xfrm>
            <a:off x="1870393" y="1835503"/>
            <a:ext cx="8495550" cy="49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Глаз Гора - Все о тату">
            <a:extLst>
              <a:ext uri="{FF2B5EF4-FFF2-40B4-BE49-F238E27FC236}">
                <a16:creationId xmlns:a16="http://schemas.microsoft.com/office/drawing/2014/main" id="{4CE550F7-2EC7-40C4-C26F-135FBF49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7" y="250844"/>
            <a:ext cx="1034280" cy="103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1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4714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Виникнення, еволюція і предмет економічної теорії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 Греція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вводить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(«ойкос»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номос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закон),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означало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домашнього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buNone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Арістотель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Науку про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хремастику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лихварство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757268"/>
            <a:ext cx="0" cy="303862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Greek Key Round Frame. Typical Egyptian, Assyrian and Greek Motives Circle  Border Stock Illustration - Illustration of fashion, element: 140553752">
            <a:extLst>
              <a:ext uri="{FF2B5EF4-FFF2-40B4-BE49-F238E27FC236}">
                <a16:creationId xmlns:a16="http://schemas.microsoft.com/office/drawing/2014/main" id="{E8341E75-03E9-4FCA-DA6C-7A8676992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2293033"/>
            <a:ext cx="3836963" cy="38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6BF611-37F9-B8B2-7047-67684FB8434F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4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883879"/>
            <a:ext cx="7234605" cy="2729130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Античного рабства (V – IV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правил,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землеробством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Ксенофонт, Платон, Аристотель.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2883879"/>
            <a:ext cx="0" cy="272913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71D72526-7D93-8BEA-42AE-D8F66F8D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" y="217727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иск похожих постеров">
            <a:extLst>
              <a:ext uri="{FF2B5EF4-FFF2-40B4-BE49-F238E27FC236}">
                <a16:creationId xmlns:a16="http://schemas.microsoft.com/office/drawing/2014/main" id="{0291522C-754E-FCD9-DDDA-6553CBB0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07" y="2148253"/>
            <a:ext cx="3682422" cy="41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Меркантилізм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(ХVІІ-ХVШ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ототожнюється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золотом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грошима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видобуток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Мен, А.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Монкретьєн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Кольбер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D2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052689"/>
            <a:ext cx="0" cy="25040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4" descr="Transparent Money Sack Png - Money Icon Transparent Background, Png  Download , Transparent Png Image - PNGitem">
            <a:extLst>
              <a:ext uri="{FF2B5EF4-FFF2-40B4-BE49-F238E27FC236}">
                <a16:creationId xmlns:a16="http://schemas.microsoft.com/office/drawing/2014/main" id="{93919864-F823-6CB5-7B62-825BD296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1381"/>
            <a:ext cx="3237157" cy="36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1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Фізіократи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883879"/>
            <a:ext cx="7234605" cy="295421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середина 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століття. 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землеробства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«дари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Кене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Тюрго, В.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Летрон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165231"/>
            <a:ext cx="0" cy="239150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60C920F-A032-D20B-C4A3-32806D99FAF8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600" b="1" dirty="0">
              <a:solidFill>
                <a:schemeClr val="bg1"/>
              </a:solidFill>
            </a:endParaRPr>
          </a:p>
        </p:txBody>
      </p:sp>
      <p:pic>
        <p:nvPicPr>
          <p:cNvPr id="7" name="Picture 8" descr="Grain Wheat Crop - Grain Clipart - Free Transparent PNG Download - PNGkey">
            <a:extLst>
              <a:ext uri="{FF2B5EF4-FFF2-40B4-BE49-F238E27FC236}">
                <a16:creationId xmlns:a16="http://schemas.microsoft.com/office/drawing/2014/main" id="{473F34BA-5B06-F6C6-9C59-6BE444D2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20" y="2033297"/>
            <a:ext cx="4206840" cy="41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8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8" cy="158471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перевороту (XVIII - XIX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Сміт, Д. Рікардо.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3052689"/>
            <a:ext cx="0" cy="25040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2" descr="Results Icons - Results Icon , Free Transparent Clipart - ClipartKey">
            <a:extLst>
              <a:ext uri="{FF2B5EF4-FFF2-40B4-BE49-F238E27FC236}">
                <a16:creationId xmlns:a16="http://schemas.microsoft.com/office/drawing/2014/main" id="{4D4F13B8-2ADF-5D99-D914-2407BC3B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9525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Марксизм.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883879"/>
            <a:ext cx="7234605" cy="295421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ХІХ-ХХ століття.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пролетарська політична економія,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робітничого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буржуазії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Представники: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Маркс, Ф. Енгельс.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756074"/>
            <a:ext cx="0" cy="126609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Free Clipart: Gear tools | ben">
            <a:extLst>
              <a:ext uri="{FF2B5EF4-FFF2-40B4-BE49-F238E27FC236}">
                <a16:creationId xmlns:a16="http://schemas.microsoft.com/office/drawing/2014/main" id="{2B600459-9DBF-3556-21BD-038C8C51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529" y="264648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1266</Words>
  <Application>Microsoft Office PowerPoint</Application>
  <PresentationFormat>Широкий екран</PresentationFormat>
  <Paragraphs>127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Предмет і метод економічної теорії  Частина_#1</vt:lpstr>
      <vt:lpstr>План лекції</vt:lpstr>
      <vt:lpstr>Виникнення, еволюція і предмет економічної теорії</vt:lpstr>
      <vt:lpstr>Виникнення, еволюція і предмет економічної теорії Антична Греція</vt:lpstr>
      <vt:lpstr>Школи економчної думки. Антична школа.</vt:lpstr>
      <vt:lpstr>Школи економічної думки. Меркантилізм.</vt:lpstr>
      <vt:lpstr>Школи економчної думки. Фізіократи.</vt:lpstr>
      <vt:lpstr>Школи економічної думки. Англійська класична школа.</vt:lpstr>
      <vt:lpstr>Школи економічної думки. Марксизм.</vt:lpstr>
      <vt:lpstr>Школи економічної думки. Маржиналізм або неокласична економічна теорія.</vt:lpstr>
      <vt:lpstr>Школи економічної думки. Інституціоналізм.</vt:lpstr>
      <vt:lpstr>Школи економічної думки. Кейнсіанство.</vt:lpstr>
      <vt:lpstr>Школи економічної думки. Неоінституціоналізм.</vt:lpstr>
      <vt:lpstr>Школи економчної думки. Монетаризм.</vt:lpstr>
      <vt:lpstr>Школи економічної думки. Неолібералізм.</vt:lpstr>
      <vt:lpstr>Предмет і метод економічної теорії  Частина_#2</vt:lpstr>
      <vt:lpstr>Економічні категорії та економічні закони. Розділи економічної науки.</vt:lpstr>
      <vt:lpstr>Що таке економічна теорія?</vt:lpstr>
      <vt:lpstr>Економічні категорії. Товар та послуга.</vt:lpstr>
      <vt:lpstr>Економічні категорії. Товар та послуга.</vt:lpstr>
      <vt:lpstr>В чому різниця між  товаром та послугою?</vt:lpstr>
      <vt:lpstr>Економічні категорії. Економічний закон.</vt:lpstr>
      <vt:lpstr>Методи економічної теорії</vt:lpstr>
      <vt:lpstr>Економічні категорії. Економічна політика.</vt:lpstr>
      <vt:lpstr>Економічна політика. Цілі економічної політики.</vt:lpstr>
      <vt:lpstr>Економічні категорії. Економічна свобода.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Владимир Зеленский</cp:lastModifiedBy>
  <cp:revision>633</cp:revision>
  <dcterms:created xsi:type="dcterms:W3CDTF">2021-11-07T15:54:35Z</dcterms:created>
  <dcterms:modified xsi:type="dcterms:W3CDTF">2022-09-22T17:58:41Z</dcterms:modified>
</cp:coreProperties>
</file>