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5" r:id="rId4"/>
    <p:sldId id="264" r:id="rId5"/>
    <p:sldId id="258" r:id="rId6"/>
    <p:sldId id="259" r:id="rId7"/>
    <p:sldId id="260" r:id="rId8"/>
    <p:sldId id="261" r:id="rId9"/>
    <p:sldId id="262" r:id="rId10"/>
    <p:sldId id="263" r:id="rId11"/>
    <p:sldId id="266" r:id="rId12"/>
    <p:sldId id="267" r:id="rId13"/>
    <p:sldId id="271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301B-5D31-4EA0-A88E-C95B826645B6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366D01-C63B-4049-A2C7-CEFDE7799D7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301B-5D31-4EA0-A88E-C95B826645B6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6D01-C63B-4049-A2C7-CEFDE7799D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301B-5D31-4EA0-A88E-C95B826645B6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6D01-C63B-4049-A2C7-CEFDE7799D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1E5301B-5D31-4EA0-A88E-C95B826645B6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3366D01-C63B-4049-A2C7-CEFDE7799D7C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301B-5D31-4EA0-A88E-C95B826645B6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6D01-C63B-4049-A2C7-CEFDE7799D7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301B-5D31-4EA0-A88E-C95B826645B6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6D01-C63B-4049-A2C7-CEFDE7799D7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6D01-C63B-4049-A2C7-CEFDE7799D7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301B-5D31-4EA0-A88E-C95B826645B6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301B-5D31-4EA0-A88E-C95B826645B6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6D01-C63B-4049-A2C7-CEFDE7799D7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301B-5D31-4EA0-A88E-C95B826645B6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6D01-C63B-4049-A2C7-CEFDE7799D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1E5301B-5D31-4EA0-A88E-C95B826645B6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366D01-C63B-4049-A2C7-CEFDE7799D7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301B-5D31-4EA0-A88E-C95B826645B6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366D01-C63B-4049-A2C7-CEFDE7799D7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1E5301B-5D31-4EA0-A88E-C95B826645B6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3366D01-C63B-4049-A2C7-CEFDE7799D7C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980728"/>
            <a:ext cx="7016824" cy="1752600"/>
          </a:xfrm>
        </p:spPr>
        <p:txBody>
          <a:bodyPr>
            <a:normAutofit/>
          </a:bodyPr>
          <a:lstStyle/>
          <a:p>
            <a:r>
              <a:rPr lang="ru-RU" sz="4400" dirty="0" err="1" smtClean="0">
                <a:solidFill>
                  <a:schemeClr val="tx1"/>
                </a:solidFill>
              </a:rPr>
              <a:t>Основи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</a:rPr>
              <a:t>токсикології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996952"/>
            <a:ext cx="7772400" cy="1470025"/>
          </a:xfrm>
        </p:spPr>
        <p:txBody>
          <a:bodyPr/>
          <a:lstStyle/>
          <a:p>
            <a:r>
              <a:rPr lang="ru-RU" dirty="0" smtClean="0"/>
              <a:t>Практична робота 4</a:t>
            </a:r>
            <a:endParaRPr lang="ru-RU" dirty="0"/>
          </a:p>
        </p:txBody>
      </p:sp>
      <p:sp>
        <p:nvSpPr>
          <p:cNvPr id="3074" name="AutoShape 2" descr="Про необхідність адаптації до європейських стандартів освітніх і  кваліфікаційних вимог за спеціальністю «токсикологія» в Україні |  Интернет-издание &quot;Новости медицины и фармаци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Токсикология в документе с желтым цветом Стоковое Фото - изображение  насчитывающей медицинско, микстура: 2106648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700808"/>
            <a:ext cx="3131840" cy="1886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52736"/>
            <a:ext cx="7416824" cy="3123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734481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23728" y="0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 </a:t>
            </a:r>
            <a:r>
              <a:rPr lang="ru-RU" dirty="0" err="1" smtClean="0">
                <a:solidFill>
                  <a:schemeClr val="bg1"/>
                </a:solidFill>
              </a:rPr>
              <a:t>частина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практичної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роботи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Розрахунок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коефіцієнтів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гострого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хронічного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отруєння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698477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157192"/>
            <a:ext cx="50673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508104" y="4826675"/>
            <a:ext cx="36358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класифікація</a:t>
            </a:r>
            <a:r>
              <a:rPr lang="ru-RU" dirty="0"/>
              <a:t> </a:t>
            </a:r>
            <a:r>
              <a:rPr lang="ru-RU" dirty="0" err="1"/>
              <a:t>хімічних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за силою</a:t>
            </a:r>
          </a:p>
          <a:p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подразнюючої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(</a:t>
            </a:r>
            <a:r>
              <a:rPr lang="en-US" i="1" dirty="0" err="1"/>
              <a:t>Cmin</a:t>
            </a:r>
            <a:r>
              <a:rPr lang="en-US" i="1" dirty="0"/>
              <a:t> </a:t>
            </a:r>
            <a:r>
              <a:rPr lang="en-US" i="1" dirty="0" err="1"/>
              <a:t>ir</a:t>
            </a:r>
            <a:r>
              <a:rPr lang="en-US" i="1" dirty="0"/>
              <a:t>) (</a:t>
            </a:r>
            <a:r>
              <a:rPr lang="en-US" i="1" dirty="0" err="1"/>
              <a:t>ir</a:t>
            </a:r>
            <a:r>
              <a:rPr lang="en-US" i="1" dirty="0"/>
              <a:t> – </a:t>
            </a:r>
            <a:r>
              <a:rPr lang="ru-RU" i="1" dirty="0" err="1"/>
              <a:t>іритація</a:t>
            </a:r>
            <a:r>
              <a:rPr lang="ru-RU" i="1" dirty="0"/>
              <a:t>: лат. – </a:t>
            </a:r>
            <a:r>
              <a:rPr lang="ru-RU" i="1" dirty="0" err="1"/>
              <a:t>подразнення</a:t>
            </a:r>
            <a:r>
              <a:rPr lang="ru-RU" i="1" dirty="0"/>
              <a:t>) </a:t>
            </a:r>
            <a:r>
              <a:rPr lang="ru-RU" i="1" dirty="0" err="1"/>
              <a:t>і</a:t>
            </a:r>
            <a:r>
              <a:rPr lang="ru-RU" i="1" dirty="0"/>
              <a:t> </a:t>
            </a:r>
            <a:r>
              <a:rPr lang="ru-RU" i="1" dirty="0" err="1"/>
              <a:t>від</a:t>
            </a:r>
            <a:r>
              <a:rPr lang="ru-RU" i="1" dirty="0"/>
              <a:t>-</a:t>
            </a:r>
          </a:p>
          <a:p>
            <a:r>
              <a:rPr lang="ru-RU" dirty="0" err="1"/>
              <a:t>повідні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орієнтовно</a:t>
            </a:r>
            <a:r>
              <a:rPr lang="ru-RU" dirty="0"/>
              <a:t> </a:t>
            </a:r>
            <a:r>
              <a:rPr lang="ru-RU" dirty="0" err="1"/>
              <a:t>безпечні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(ОБРВ).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76672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При </a:t>
            </a:r>
            <a:r>
              <a:rPr lang="ru-RU" dirty="0" err="1"/>
              <a:t>визначенні</a:t>
            </a:r>
            <a:r>
              <a:rPr lang="ru-RU" dirty="0"/>
              <a:t> </a:t>
            </a:r>
            <a:r>
              <a:rPr lang="ru-RU" dirty="0" smtClean="0"/>
              <a:t>порогу запаху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користуються</a:t>
            </a:r>
            <a:r>
              <a:rPr lang="ru-RU" dirty="0"/>
              <a:t> бальною </a:t>
            </a:r>
            <a:r>
              <a:rPr lang="ru-RU" dirty="0" err="1"/>
              <a:t>оцінкою</a:t>
            </a:r>
            <a:r>
              <a:rPr lang="ru-RU" dirty="0"/>
              <a:t>: 0 – запах </a:t>
            </a:r>
            <a:r>
              <a:rPr lang="ru-RU" dirty="0" err="1" smtClean="0"/>
              <a:t>відсутній</a:t>
            </a:r>
            <a:r>
              <a:rPr lang="ru-RU" dirty="0"/>
              <a:t>; 1 –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слабкий</a:t>
            </a:r>
            <a:r>
              <a:rPr lang="ru-RU" dirty="0"/>
              <a:t>, </a:t>
            </a:r>
            <a:r>
              <a:rPr lang="ru-RU" dirty="0" err="1"/>
              <a:t>але</a:t>
            </a:r>
            <a:r>
              <a:rPr lang="ru-RU" dirty="0"/>
              <a:t> </a:t>
            </a:r>
            <a:r>
              <a:rPr lang="ru-RU" dirty="0" err="1"/>
              <a:t>уловлюваний</a:t>
            </a:r>
            <a:r>
              <a:rPr lang="ru-RU" dirty="0"/>
              <a:t> запах; 2 – </a:t>
            </a:r>
            <a:r>
              <a:rPr lang="ru-RU" dirty="0" err="1"/>
              <a:t>слабкий</a:t>
            </a:r>
            <a:r>
              <a:rPr lang="ru-RU" dirty="0"/>
              <a:t>, </a:t>
            </a:r>
            <a:r>
              <a:rPr lang="ru-RU" dirty="0" err="1"/>
              <a:t>але</a:t>
            </a:r>
            <a:r>
              <a:rPr lang="ru-RU" dirty="0"/>
              <a:t> </a:t>
            </a:r>
            <a:r>
              <a:rPr lang="ru-RU" dirty="0" smtClean="0"/>
              <a:t>легко </a:t>
            </a:r>
            <a:r>
              <a:rPr lang="ru-RU" dirty="0" err="1"/>
              <a:t>помітний</a:t>
            </a:r>
            <a:r>
              <a:rPr lang="ru-RU" dirty="0"/>
              <a:t> запах; 3 – запах </a:t>
            </a:r>
            <a:r>
              <a:rPr lang="ru-RU" dirty="0" err="1"/>
              <a:t>помірної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легко </a:t>
            </a:r>
            <a:r>
              <a:rPr lang="ru-RU" dirty="0" err="1"/>
              <a:t>помічається</a:t>
            </a:r>
            <a:r>
              <a:rPr lang="ru-RU" dirty="0"/>
              <a:t>;</a:t>
            </a:r>
          </a:p>
          <a:p>
            <a:pPr algn="just"/>
            <a:r>
              <a:rPr lang="ru-RU" dirty="0"/>
              <a:t>4 – </a:t>
            </a:r>
            <a:r>
              <a:rPr lang="ru-RU" dirty="0" err="1"/>
              <a:t>сильний</a:t>
            </a:r>
            <a:r>
              <a:rPr lang="ru-RU" dirty="0"/>
              <a:t> запах; 5 –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сильний</a:t>
            </a:r>
            <a:r>
              <a:rPr lang="ru-RU" dirty="0"/>
              <a:t> запах. </a:t>
            </a:r>
            <a:r>
              <a:rPr lang="ru-RU" dirty="0" err="1"/>
              <a:t>Така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шкала </a:t>
            </a:r>
            <a:r>
              <a:rPr lang="ru-RU" dirty="0" err="1" smtClean="0"/>
              <a:t>застосовується</a:t>
            </a:r>
            <a:r>
              <a:rPr lang="ru-RU" dirty="0" smtClean="0"/>
              <a:t> </a:t>
            </a:r>
            <a:r>
              <a:rPr lang="ru-RU" dirty="0" err="1"/>
              <a:t>і</a:t>
            </a:r>
            <a:r>
              <a:rPr lang="ru-RU" dirty="0"/>
              <a:t> для </a:t>
            </a:r>
            <a:r>
              <a:rPr lang="ru-RU" dirty="0" err="1"/>
              <a:t>урахування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</a:t>
            </a:r>
            <a:r>
              <a:rPr lang="ru-RU" dirty="0" err="1"/>
              <a:t>подразнюючої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,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тією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 smtClean="0"/>
              <a:t>відмінністю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вищий</a:t>
            </a:r>
            <a:r>
              <a:rPr lang="ru-RU" dirty="0"/>
              <a:t> бал – 5 </a:t>
            </a:r>
            <a:r>
              <a:rPr lang="ru-RU" dirty="0" err="1"/>
              <a:t>вказує</a:t>
            </a:r>
            <a:r>
              <a:rPr lang="ru-RU" dirty="0"/>
              <a:t> на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сильне</a:t>
            </a:r>
            <a:r>
              <a:rPr lang="ru-RU" dirty="0"/>
              <a:t> </a:t>
            </a:r>
            <a:r>
              <a:rPr lang="ru-RU" dirty="0" err="1"/>
              <a:t>нестерпне</a:t>
            </a:r>
            <a:r>
              <a:rPr lang="ru-RU" dirty="0"/>
              <a:t> </a:t>
            </a:r>
            <a:r>
              <a:rPr lang="ru-RU" dirty="0" err="1" smtClean="0"/>
              <a:t>подразнення</a:t>
            </a:r>
            <a:r>
              <a:rPr lang="ru-RU" dirty="0"/>
              <a:t>.</a:t>
            </a:r>
          </a:p>
        </p:txBody>
      </p:sp>
      <p:pic>
        <p:nvPicPr>
          <p:cNvPr id="28674" name="Picture 2" descr="Як зрозуміти, що в організмі накопичилося багато токсинів. Здоров'я -  Новини Рівного та області — Рівне Вечірнє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348880"/>
            <a:ext cx="2232248" cy="3496678"/>
          </a:xfrm>
          <a:prstGeom prst="rect">
            <a:avLst/>
          </a:prstGeom>
          <a:noFill/>
        </p:spPr>
      </p:pic>
      <p:pic>
        <p:nvPicPr>
          <p:cNvPr id="28676" name="Picture 4" descr="Перші ознаки, що ваш організм отруюють токсини — Радіо ТРЕ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420888"/>
            <a:ext cx="5148064" cy="34320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0648"/>
            <a:ext cx="6552728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869160"/>
            <a:ext cx="53816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60648"/>
            <a:ext cx="56578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501008"/>
            <a:ext cx="55626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57721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Ці ознаки вказують на надлишок токсинів в організм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005064"/>
            <a:ext cx="3960440" cy="26270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876182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Мета: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ознайомитись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нормативними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показниками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токсичності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шкідливих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речовин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навчитись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оцінювати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шкідливі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речовини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ступенем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небезпеки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згідно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визначених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параметрів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токсикометрії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Навчитися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розраховувати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коефіцієнти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отруєння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908720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Тема: ОЦІНКА ТОКСИКАНТІВ ЗА СТУПЕНЕМ НЕБЕЗПЕКИ</a:t>
            </a:r>
            <a:endParaRPr lang="ru-RU" sz="2400" dirty="0"/>
          </a:p>
        </p:txBody>
      </p:sp>
      <p:sp>
        <p:nvSpPr>
          <p:cNvPr id="1028" name="AutoShape 4" descr="Токсикология - векторные изображения, Токсикология картинки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ВетТокс ☑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789040"/>
            <a:ext cx="5472607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1484784"/>
            <a:ext cx="2255617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</a:rPr>
              <a:t>Коефіцієнт</a:t>
            </a:r>
            <a:r>
              <a:rPr lang="ru-RU" b="1" dirty="0">
                <a:solidFill>
                  <a:schemeClr val="bg1"/>
                </a:solidFill>
              </a:rPr>
              <a:t> запасу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1916832"/>
            <a:ext cx="3228384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ru-RU" b="1" dirty="0" err="1"/>
              <a:t>Термодинамічна</a:t>
            </a:r>
            <a:r>
              <a:rPr lang="ru-RU" b="1" dirty="0"/>
              <a:t> </a:t>
            </a:r>
            <a:r>
              <a:rPr lang="ru-RU" b="1" dirty="0" err="1"/>
              <a:t>активність</a:t>
            </a:r>
            <a:r>
              <a:rPr lang="ru-RU" b="1" dirty="0"/>
              <a:t> </a:t>
            </a:r>
            <a:r>
              <a:rPr lang="en-US" b="1" i="1" dirty="0"/>
              <a:t>A.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492896"/>
            <a:ext cx="277037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Зоною </a:t>
            </a:r>
            <a:r>
              <a:rPr lang="ru-RU" b="1" dirty="0" err="1">
                <a:solidFill>
                  <a:schemeClr val="bg1"/>
                </a:solidFill>
              </a:rPr>
              <a:t>гострої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дії</a:t>
            </a:r>
            <a:r>
              <a:rPr lang="ru-RU" b="1" dirty="0">
                <a:solidFill>
                  <a:schemeClr val="bg1"/>
                </a:solidFill>
              </a:rPr>
              <a:t> (</a:t>
            </a:r>
            <a:r>
              <a:rPr lang="en-US" b="1" i="1" dirty="0" err="1">
                <a:solidFill>
                  <a:schemeClr val="bg1"/>
                </a:solidFill>
              </a:rPr>
              <a:t>Zac</a:t>
            </a:r>
            <a:r>
              <a:rPr lang="en-US" b="1" i="1" dirty="0">
                <a:solidFill>
                  <a:schemeClr val="bg1"/>
                </a:solidFill>
              </a:rPr>
              <a:t>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31840" y="1340768"/>
            <a:ext cx="3131050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Зоною </a:t>
            </a:r>
            <a:r>
              <a:rPr lang="ru-RU" b="1" dirty="0" err="1">
                <a:solidFill>
                  <a:schemeClr val="bg1"/>
                </a:solidFill>
              </a:rPr>
              <a:t>хронічної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дії</a:t>
            </a:r>
            <a:r>
              <a:rPr lang="ru-RU" b="1" dirty="0">
                <a:solidFill>
                  <a:schemeClr val="bg1"/>
                </a:solidFill>
              </a:rPr>
              <a:t> (</a:t>
            </a:r>
            <a:r>
              <a:rPr lang="ru-RU" b="1" i="1" dirty="0" err="1">
                <a:solidFill>
                  <a:schemeClr val="bg1"/>
                </a:solidFill>
              </a:rPr>
              <a:t>Zch</a:t>
            </a:r>
            <a:r>
              <a:rPr lang="ru-RU" b="1" i="1" dirty="0">
                <a:solidFill>
                  <a:schemeClr val="bg1"/>
                </a:solidFill>
              </a:rPr>
              <a:t>)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2924944"/>
            <a:ext cx="3456384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</a:rPr>
              <a:t>Середня</a:t>
            </a:r>
            <a:r>
              <a:rPr lang="ru-RU" b="1" dirty="0">
                <a:solidFill>
                  <a:schemeClr val="bg1"/>
                </a:solidFill>
              </a:rPr>
              <a:t> смертельна</a:t>
            </a:r>
          </a:p>
          <a:p>
            <a:r>
              <a:rPr lang="ru-RU" b="1" dirty="0" err="1">
                <a:solidFill>
                  <a:schemeClr val="bg1"/>
                </a:solidFill>
              </a:rPr>
              <a:t>концентрація</a:t>
            </a:r>
            <a:r>
              <a:rPr lang="ru-RU" b="1" dirty="0">
                <a:solidFill>
                  <a:schemeClr val="bg1"/>
                </a:solidFill>
              </a:rPr>
              <a:t> в </a:t>
            </a:r>
            <a:r>
              <a:rPr lang="ru-RU" b="1" dirty="0" err="1">
                <a:solidFill>
                  <a:schemeClr val="bg1"/>
                </a:solidFill>
              </a:rPr>
              <a:t>повітрі</a:t>
            </a:r>
            <a:r>
              <a:rPr lang="ru-RU" b="1" dirty="0">
                <a:solidFill>
                  <a:schemeClr val="bg1"/>
                </a:solidFill>
              </a:rPr>
              <a:t> ЛК50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51920" y="2420888"/>
            <a:ext cx="45720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</a:rPr>
              <a:t>коефіцієнт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можливості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інгаляційного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отруєння</a:t>
            </a:r>
            <a:r>
              <a:rPr lang="ru-RU" b="1" dirty="0">
                <a:solidFill>
                  <a:schemeClr val="bg1"/>
                </a:solidFill>
              </a:rPr>
              <a:t> КМІО.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9664" y="1268760"/>
            <a:ext cx="3024336" cy="64633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</a:rPr>
              <a:t>Середня</a:t>
            </a:r>
            <a:r>
              <a:rPr lang="ru-RU" b="1" dirty="0">
                <a:solidFill>
                  <a:schemeClr val="bg1"/>
                </a:solidFill>
              </a:rPr>
              <a:t> смертельна доза</a:t>
            </a:r>
          </a:p>
          <a:p>
            <a:r>
              <a:rPr lang="ru-RU" b="1" dirty="0">
                <a:solidFill>
                  <a:schemeClr val="bg1"/>
                </a:solidFill>
              </a:rPr>
              <a:t>ЛД50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3717032"/>
            <a:ext cx="914400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</a:rPr>
              <a:t>Середня</a:t>
            </a:r>
            <a:r>
              <a:rPr lang="ru-RU" b="1" dirty="0">
                <a:solidFill>
                  <a:schemeClr val="bg1"/>
                </a:solidFill>
              </a:rPr>
              <a:t> смертельна </a:t>
            </a:r>
            <a:r>
              <a:rPr lang="ru-RU" b="1" dirty="0" smtClean="0">
                <a:solidFill>
                  <a:schemeClr val="bg1"/>
                </a:solidFill>
              </a:rPr>
              <a:t>доза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при </a:t>
            </a:r>
            <a:r>
              <a:rPr lang="ru-RU" b="1" dirty="0" err="1">
                <a:solidFill>
                  <a:schemeClr val="bg1"/>
                </a:solidFill>
              </a:rPr>
              <a:t>нанесенні</a:t>
            </a:r>
            <a:r>
              <a:rPr lang="ru-RU" b="1" dirty="0">
                <a:solidFill>
                  <a:schemeClr val="bg1"/>
                </a:solidFill>
              </a:rPr>
              <a:t> на </a:t>
            </a:r>
            <a:r>
              <a:rPr lang="ru-RU" b="1" dirty="0" err="1">
                <a:solidFill>
                  <a:schemeClr val="bg1"/>
                </a:solidFill>
              </a:rPr>
              <a:t>шкіру</a:t>
            </a:r>
            <a:r>
              <a:rPr lang="ru-RU" b="1" dirty="0">
                <a:solidFill>
                  <a:schemeClr val="bg1"/>
                </a:solidFill>
              </a:rPr>
              <a:t> ЛД50 – </a:t>
            </a:r>
            <a:r>
              <a:rPr lang="ru-RU" b="1" dirty="0" err="1">
                <a:solidFill>
                  <a:schemeClr val="bg1"/>
                </a:solidFill>
              </a:rPr>
              <a:t>це</a:t>
            </a:r>
            <a:r>
              <a:rPr lang="ru-RU" b="1" dirty="0">
                <a:solidFill>
                  <a:schemeClr val="bg1"/>
                </a:solidFill>
              </a:rPr>
              <a:t> доза </a:t>
            </a:r>
            <a:r>
              <a:rPr lang="ru-RU" b="1" dirty="0" err="1">
                <a:solidFill>
                  <a:schemeClr val="bg1"/>
                </a:solidFill>
              </a:rPr>
              <a:t>речовини</a:t>
            </a:r>
            <a:r>
              <a:rPr lang="ru-RU" b="1" dirty="0">
                <a:solidFill>
                  <a:schemeClr val="bg1"/>
                </a:solidFill>
              </a:rPr>
              <a:t>, яка </a:t>
            </a:r>
            <a:r>
              <a:rPr lang="ru-RU" b="1" dirty="0" err="1" smtClean="0">
                <a:solidFill>
                  <a:schemeClr val="bg1"/>
                </a:solidFill>
              </a:rPr>
              <a:t>призводить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до </a:t>
            </a:r>
            <a:r>
              <a:rPr lang="ru-RU" dirty="0" err="1">
                <a:solidFill>
                  <a:schemeClr val="bg1"/>
                </a:solidFill>
              </a:rPr>
              <a:t>загибелі</a:t>
            </a:r>
            <a:r>
              <a:rPr lang="ru-RU" dirty="0">
                <a:solidFill>
                  <a:schemeClr val="bg1"/>
                </a:solidFill>
              </a:rPr>
              <a:t> 50 % </a:t>
            </a:r>
            <a:r>
              <a:rPr lang="ru-RU" dirty="0" err="1">
                <a:solidFill>
                  <a:schemeClr val="bg1"/>
                </a:solidFill>
              </a:rPr>
              <a:t>тварин</a:t>
            </a:r>
            <a:r>
              <a:rPr lang="ru-RU" dirty="0">
                <a:solidFill>
                  <a:schemeClr val="bg1"/>
                </a:solidFill>
              </a:rPr>
              <a:t> при однократному </a:t>
            </a:r>
            <a:r>
              <a:rPr lang="ru-RU" dirty="0" err="1">
                <a:solidFill>
                  <a:schemeClr val="bg1"/>
                </a:solidFill>
              </a:rPr>
              <a:t>нанесенні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шкіру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576" y="260648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Пригадайте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попередньої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термінів</a:t>
            </a:r>
            <a:r>
              <a:rPr lang="ru-RU" dirty="0" smtClean="0"/>
              <a:t> для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першої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 </a:t>
            </a:r>
            <a:r>
              <a:rPr lang="ru-RU" dirty="0" err="1" smtClean="0"/>
              <a:t>практичної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5013176"/>
            <a:ext cx="54483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8"/>
            <a:ext cx="7200799" cy="377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792315"/>
            <a:ext cx="4379550" cy="3065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404664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Параметри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токсикометрії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лежать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основі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класифікації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шкідливих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речовин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ступенем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небезпеки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Згідно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ГОСТ 12.1.007-76 (1999)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найбільш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шкідливі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речовини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відносять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першого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класу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небезпеки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найменш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шкідливі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четвертого (табл. 1).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Однак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дана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класифікація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поширюється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пестициди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043608" y="1556792"/>
            <a:ext cx="72298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Таблиця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Норми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показники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відповідають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класам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небезпеки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шкідливих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речовин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75656" y="1916832"/>
          <a:ext cx="6480720" cy="4152018"/>
        </p:xfrm>
        <a:graphic>
          <a:graphicData uri="http://schemas.openxmlformats.org/drawingml/2006/table">
            <a:tbl>
              <a:tblPr/>
              <a:tblGrid>
                <a:gridCol w="2453659"/>
                <a:gridCol w="1058036"/>
                <a:gridCol w="1047382"/>
                <a:gridCol w="1047382"/>
                <a:gridCol w="874261"/>
              </a:tblGrid>
              <a:tr h="159066">
                <a:tc rowSpan="2">
                  <a:txBody>
                    <a:bodyPr/>
                    <a:lstStyle/>
                    <a:p>
                      <a:pPr marL="269875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latin typeface="Times New Roman"/>
                          <a:ea typeface="Times New Roman"/>
                          <a:cs typeface="Times New Roman"/>
                        </a:rPr>
                        <a:t>Найменування</a:t>
                      </a:r>
                      <a:r>
                        <a:rPr lang="en-US" sz="1100" b="1" spc="-1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b="1" dirty="0" err="1">
                          <a:latin typeface="Times New Roman"/>
                          <a:ea typeface="Times New Roman"/>
                          <a:cs typeface="Times New Roman"/>
                        </a:rPr>
                        <a:t>показника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91376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Times New Roman"/>
                          <a:ea typeface="Times New Roman"/>
                          <a:cs typeface="Times New Roman"/>
                        </a:rPr>
                        <a:t>Норма</a:t>
                      </a:r>
                      <a:r>
                        <a:rPr lang="en-US" sz="1100" b="1" spc="-1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b="1">
                          <a:latin typeface="Times New Roman"/>
                          <a:ea typeface="Times New Roman"/>
                          <a:cs typeface="Times New Roman"/>
                        </a:rPr>
                        <a:t>для</a:t>
                      </a:r>
                      <a:r>
                        <a:rPr lang="en-US" sz="1100" b="1" spc="-1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b="1">
                          <a:latin typeface="Times New Roman"/>
                          <a:ea typeface="Times New Roman"/>
                          <a:cs typeface="Times New Roman"/>
                        </a:rPr>
                        <a:t>класу</a:t>
                      </a:r>
                      <a:r>
                        <a:rPr lang="en-US" sz="1100" b="1" spc="-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b="1">
                          <a:latin typeface="Times New Roman"/>
                          <a:ea typeface="Times New Roman"/>
                          <a:cs typeface="Times New Roman"/>
                        </a:rPr>
                        <a:t>небезпеки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0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0330" marR="92075" indent="635" algn="ctr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Times New Roman"/>
                          <a:ea typeface="Times New Roman"/>
                          <a:cs typeface="Times New Roman"/>
                        </a:rPr>
                        <a:t>1 клас</a:t>
                      </a:r>
                      <a:r>
                        <a:rPr lang="en-US" sz="1100" b="1" spc="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i="1">
                          <a:latin typeface="Times New Roman"/>
                          <a:ea typeface="Times New Roman"/>
                          <a:cs typeface="Times New Roman"/>
                        </a:rPr>
                        <a:t>надзвичайно</a:t>
                      </a:r>
                      <a:r>
                        <a:rPr lang="en-US" sz="1100" i="1" spc="-28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i="1">
                          <a:latin typeface="Times New Roman"/>
                          <a:ea typeface="Times New Roman"/>
                          <a:cs typeface="Times New Roman"/>
                        </a:rPr>
                        <a:t>небезпечні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6680" marR="96520" indent="1270" algn="ctr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Times New Roman"/>
                          <a:ea typeface="Times New Roman"/>
                          <a:cs typeface="Times New Roman"/>
                        </a:rPr>
                        <a:t>2 клас</a:t>
                      </a:r>
                      <a:r>
                        <a:rPr lang="en-US" sz="1100" b="1" spc="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i="1">
                          <a:latin typeface="Times New Roman"/>
                          <a:ea typeface="Times New Roman"/>
                          <a:cs typeface="Times New Roman"/>
                        </a:rPr>
                        <a:t>високо</a:t>
                      </a:r>
                      <a:r>
                        <a:rPr lang="en-US" sz="1100" i="1" spc="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i="1" spc="-5">
                          <a:latin typeface="Times New Roman"/>
                          <a:ea typeface="Times New Roman"/>
                          <a:cs typeface="Times New Roman"/>
                        </a:rPr>
                        <a:t>небезпечні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8115" marR="151765" indent="1270" algn="ctr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Times New Roman"/>
                          <a:ea typeface="Times New Roman"/>
                          <a:cs typeface="Times New Roman"/>
                        </a:rPr>
                        <a:t>3 клас</a:t>
                      </a:r>
                      <a:r>
                        <a:rPr lang="en-US" sz="1100" b="1" spc="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i="1">
                          <a:latin typeface="Times New Roman"/>
                          <a:ea typeface="Times New Roman"/>
                          <a:cs typeface="Times New Roman"/>
                        </a:rPr>
                        <a:t>помірно-</a:t>
                      </a:r>
                      <a:r>
                        <a:rPr lang="en-US" sz="1100" i="1" spc="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i="1" spc="-5">
                          <a:latin typeface="Times New Roman"/>
                          <a:ea typeface="Times New Roman"/>
                          <a:cs typeface="Times New Roman"/>
                        </a:rPr>
                        <a:t>небезпечні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565" marR="69215" indent="1270" algn="ctr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Times New Roman"/>
                          <a:ea typeface="Times New Roman"/>
                          <a:cs typeface="Times New Roman"/>
                        </a:rPr>
                        <a:t>4 клас</a:t>
                      </a:r>
                      <a:r>
                        <a:rPr lang="en-US" sz="1100" b="1" spc="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i="1">
                          <a:latin typeface="Times New Roman"/>
                          <a:ea typeface="Times New Roman"/>
                          <a:cs typeface="Times New Roman"/>
                        </a:rPr>
                        <a:t>мало</a:t>
                      </a:r>
                      <a:r>
                        <a:rPr lang="en-US" sz="1100" i="1" spc="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i="1" spc="-5">
                          <a:latin typeface="Times New Roman"/>
                          <a:ea typeface="Times New Roman"/>
                          <a:cs typeface="Times New Roman"/>
                        </a:rPr>
                        <a:t>небезпечні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593">
                <a:tc>
                  <a:txBody>
                    <a:bodyPr/>
                    <a:lstStyle/>
                    <a:p>
                      <a:pPr marL="69850" marR="50355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ГДК шкідливих речовин в</a:t>
                      </a:r>
                      <a:r>
                        <a:rPr lang="ru-RU" sz="1100" spc="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повітрі</a:t>
                      </a:r>
                      <a:r>
                        <a:rPr lang="ru-RU" sz="1100" spc="-2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робочої</a:t>
                      </a:r>
                      <a:r>
                        <a:rPr lang="ru-RU" sz="1100" spc="-1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зони,</a:t>
                      </a:r>
                      <a:r>
                        <a:rPr lang="ru-RU" sz="1100" spc="-1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мг/м³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338455" algn="r">
                        <a:lnSpc>
                          <a:spcPts val="1280"/>
                        </a:lnSpc>
                        <a:spcBef>
                          <a:spcPts val="71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&lt;</a:t>
                      </a:r>
                      <a:r>
                        <a:rPr lang="en-US" sz="1100" spc="-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805" marR="83185" algn="ctr">
                        <a:lnSpc>
                          <a:spcPts val="1280"/>
                        </a:lnSpc>
                        <a:spcBef>
                          <a:spcPts val="71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0,1 – 1,0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 marR="62230" algn="ctr">
                        <a:lnSpc>
                          <a:spcPts val="1280"/>
                        </a:lnSpc>
                        <a:spcBef>
                          <a:spcPts val="71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1,1 – 10,0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ts val="1280"/>
                        </a:lnSpc>
                        <a:spcBef>
                          <a:spcPts val="71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&gt;</a:t>
                      </a:r>
                      <a:r>
                        <a:rPr lang="en-US" sz="1100" spc="-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10,0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356">
                <a:tc>
                  <a:txBody>
                    <a:bodyPr/>
                    <a:lstStyle/>
                    <a:p>
                      <a:pPr marL="6985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Середня</a:t>
                      </a:r>
                      <a:r>
                        <a:rPr lang="ru-RU" sz="1100" spc="-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смертельна</a:t>
                      </a:r>
                      <a:r>
                        <a:rPr lang="ru-RU" sz="1100" spc="-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доза</a:t>
                      </a:r>
                      <a:r>
                        <a:rPr lang="ru-RU" sz="1100" spc="-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100" i="1">
                          <a:latin typeface="Times New Roman"/>
                          <a:ea typeface="Times New Roman"/>
                          <a:cs typeface="Times New Roman"/>
                        </a:rPr>
                        <a:t>DL</a:t>
                      </a:r>
                      <a:r>
                        <a:rPr lang="ru-RU" sz="1100" i="1" baseline="-250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9850" marR="347345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при введенні в шлунок, мг/кг</a:t>
                      </a:r>
                      <a:r>
                        <a:rPr lang="ru-RU" sz="1100" spc="-29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маси</a:t>
                      </a:r>
                      <a:r>
                        <a:rPr lang="ru-RU" sz="1100" spc="-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тіла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53695" marR="34671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&lt;</a:t>
                      </a:r>
                      <a:r>
                        <a:rPr lang="en-US" sz="1100" spc="-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90805" marR="8318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15 – 150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6040" marR="6223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151 – 5000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7945" marR="194945" algn="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&gt;</a:t>
                      </a:r>
                      <a:r>
                        <a:rPr lang="en-US" sz="1100" spc="-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5000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356">
                <a:tc>
                  <a:txBody>
                    <a:bodyPr/>
                    <a:lstStyle/>
                    <a:p>
                      <a:pPr marL="6985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Середня</a:t>
                      </a:r>
                      <a:r>
                        <a:rPr lang="ru-RU" sz="1100" spc="-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смертельна</a:t>
                      </a:r>
                      <a:r>
                        <a:rPr lang="ru-RU" sz="1100" spc="-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доза</a:t>
                      </a:r>
                      <a:r>
                        <a:rPr lang="ru-RU" sz="1100" spc="-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100" i="1">
                          <a:latin typeface="Times New Roman"/>
                          <a:ea typeface="Times New Roman"/>
                          <a:cs typeface="Times New Roman"/>
                        </a:rPr>
                        <a:t>DL</a:t>
                      </a:r>
                      <a:r>
                        <a:rPr lang="ru-RU" sz="1100" i="1" baseline="-250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9850" marR="308610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при нанесенні на шкіру, мг/кг</a:t>
                      </a:r>
                      <a:r>
                        <a:rPr lang="ru-RU" sz="1100" spc="-28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маси</a:t>
                      </a:r>
                      <a:r>
                        <a:rPr lang="ru-RU" sz="1100" spc="-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тіла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7945" marR="320040" algn="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&lt;</a:t>
                      </a:r>
                      <a:r>
                        <a:rPr lang="en-US" sz="1100" spc="-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90805" marR="8318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100 – 500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6040" marR="6223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501 – 2500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7945" marR="194945" algn="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&gt;</a:t>
                      </a:r>
                      <a:r>
                        <a:rPr lang="en-US" sz="1100" spc="-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2500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289">
                <a:tc>
                  <a:txBody>
                    <a:bodyPr/>
                    <a:lstStyle/>
                    <a:p>
                      <a:pPr marL="6985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Середня</a:t>
                      </a:r>
                      <a:r>
                        <a:rPr lang="ru-RU" sz="1100" spc="-1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смертельна</a:t>
                      </a:r>
                      <a:r>
                        <a:rPr lang="ru-RU" sz="1100" spc="-1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100" i="1">
                          <a:latin typeface="Times New Roman"/>
                          <a:ea typeface="Times New Roman"/>
                          <a:cs typeface="Times New Roman"/>
                        </a:rPr>
                        <a:t>CL</a:t>
                      </a:r>
                      <a:r>
                        <a:rPr lang="ru-RU" sz="1100" i="1" baseline="-250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концентрація</a:t>
                      </a:r>
                      <a:r>
                        <a:rPr lang="ru-RU" sz="1100" spc="-1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100" spc="-2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повітрі,</a:t>
                      </a:r>
                      <a:r>
                        <a:rPr lang="ru-RU" sz="1100" spc="-2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мг/м³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320040" algn="r">
                        <a:lnSpc>
                          <a:spcPts val="1280"/>
                        </a:lnSpc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&lt;</a:t>
                      </a:r>
                      <a:r>
                        <a:rPr lang="en-US" sz="1100" spc="-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805" marR="83185" algn="ctr">
                        <a:lnSpc>
                          <a:spcPts val="1280"/>
                        </a:lnSpc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500 – 5000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 marR="62230" algn="ctr">
                        <a:lnSpc>
                          <a:spcPts val="1280"/>
                        </a:lnSpc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5001 – 50000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156845" algn="r">
                        <a:lnSpc>
                          <a:spcPts val="1280"/>
                        </a:lnSpc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&gt;</a:t>
                      </a:r>
                      <a:r>
                        <a:rPr lang="en-US" sz="1100" spc="-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50000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446">
                <a:tc>
                  <a:txBody>
                    <a:bodyPr/>
                    <a:lstStyle/>
                    <a:p>
                      <a:pPr marL="6985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Коефіцієнт</a:t>
                      </a:r>
                      <a:r>
                        <a:rPr lang="en-US" sz="1100" spc="-2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можливості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33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інгаляційного</a:t>
                      </a:r>
                      <a:r>
                        <a:rPr lang="en-US" sz="1100" spc="-1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отруєння</a:t>
                      </a:r>
                      <a:r>
                        <a:rPr lang="en-US" sz="1100" spc="-1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100" i="1">
                          <a:latin typeface="Times New Roman"/>
                          <a:ea typeface="Times New Roman"/>
                          <a:cs typeface="Times New Roman"/>
                        </a:rPr>
                        <a:t>КМІО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320040" algn="r">
                        <a:lnSpc>
                          <a:spcPts val="1280"/>
                        </a:lnSpc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&gt;</a:t>
                      </a:r>
                      <a:r>
                        <a:rPr lang="en-US" sz="1100" spc="-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805" marR="83185" algn="ctr">
                        <a:lnSpc>
                          <a:spcPts val="1280"/>
                        </a:lnSpc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300 – 30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 marR="62230" algn="ctr">
                        <a:lnSpc>
                          <a:spcPts val="1280"/>
                        </a:lnSpc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29 – 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3530" marR="298450" algn="ctr">
                        <a:lnSpc>
                          <a:spcPts val="1280"/>
                        </a:lnSpc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&lt;</a:t>
                      </a:r>
                      <a:r>
                        <a:rPr lang="en-US" sz="1100" spc="-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477">
                <a:tc>
                  <a:txBody>
                    <a:bodyPr/>
                    <a:lstStyle/>
                    <a:p>
                      <a:pPr marL="6985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Зона</a:t>
                      </a:r>
                      <a:r>
                        <a:rPr lang="en-US" sz="1100" spc="-1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гострої дії </a:t>
                      </a:r>
                      <a:r>
                        <a:rPr lang="en-US" sz="1100" i="1">
                          <a:latin typeface="Times New Roman"/>
                          <a:ea typeface="Times New Roman"/>
                          <a:cs typeface="Times New Roman"/>
                        </a:rPr>
                        <a:t>Z</a:t>
                      </a:r>
                      <a:r>
                        <a:rPr lang="en-US" sz="1100" i="1" baseline="-25000">
                          <a:latin typeface="Times New Roman"/>
                          <a:ea typeface="Times New Roman"/>
                          <a:cs typeface="Times New Roman"/>
                        </a:rPr>
                        <a:t>ac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338455" algn="r">
                        <a:lnSpc>
                          <a:spcPts val="128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&lt;</a:t>
                      </a:r>
                      <a:r>
                        <a:rPr lang="en-US" sz="1100" spc="-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6,0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805" marR="83185" algn="ctr">
                        <a:lnSpc>
                          <a:spcPts val="128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6,0 – 18,0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 marR="62230" algn="ctr">
                        <a:lnSpc>
                          <a:spcPts val="128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18,1 – 54,0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ts val="128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&gt;</a:t>
                      </a:r>
                      <a:r>
                        <a:rPr lang="en-US" sz="1100" spc="-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54,0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477">
                <a:tc>
                  <a:txBody>
                    <a:bodyPr/>
                    <a:lstStyle/>
                    <a:p>
                      <a:pPr marL="6985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Зона</a:t>
                      </a:r>
                      <a:r>
                        <a:rPr lang="en-US" sz="1100" spc="-1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хронічної</a:t>
                      </a:r>
                      <a:r>
                        <a:rPr lang="en-US" sz="1100" spc="-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дії </a:t>
                      </a:r>
                      <a:r>
                        <a:rPr lang="en-US" sz="1100" i="1">
                          <a:latin typeface="Times New Roman"/>
                          <a:ea typeface="Times New Roman"/>
                          <a:cs typeface="Times New Roman"/>
                        </a:rPr>
                        <a:t>Z</a:t>
                      </a:r>
                      <a:r>
                        <a:rPr lang="en-US" sz="1100" i="1" baseline="-25000"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300355" algn="r">
                        <a:lnSpc>
                          <a:spcPts val="128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&gt;</a:t>
                      </a:r>
                      <a:r>
                        <a:rPr lang="en-US" sz="1100" spc="-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10,0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805" marR="83185" algn="ctr">
                        <a:lnSpc>
                          <a:spcPts val="128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10,0 – 5,0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 marR="60325" algn="ctr">
                        <a:lnSpc>
                          <a:spcPts val="128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4,9 -</a:t>
                      </a:r>
                      <a:r>
                        <a:rPr lang="en-US" sz="1100" spc="-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8445">
                        <a:lnSpc>
                          <a:spcPts val="128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&lt;</a:t>
                      </a:r>
                      <a:r>
                        <a:rPr lang="en-US" sz="1100" spc="-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477">
                <a:tc>
                  <a:txBody>
                    <a:bodyPr/>
                    <a:lstStyle/>
                    <a:p>
                      <a:pPr marL="69850">
                        <a:lnSpc>
                          <a:spcPts val="128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Зона</a:t>
                      </a:r>
                      <a:r>
                        <a:rPr lang="en-US" sz="1100" spc="-1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біологічної</a:t>
                      </a:r>
                      <a:r>
                        <a:rPr lang="en-US" sz="1100" spc="-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дії </a:t>
                      </a:r>
                      <a:r>
                        <a:rPr lang="en-US" sz="1100" i="1">
                          <a:latin typeface="Times New Roman"/>
                          <a:ea typeface="Times New Roman"/>
                          <a:cs typeface="Times New Roman"/>
                        </a:rPr>
                        <a:t>Z</a:t>
                      </a:r>
                      <a:r>
                        <a:rPr lang="en-US" sz="1100" i="1" baseline="-25000">
                          <a:latin typeface="Times New Roman"/>
                          <a:ea typeface="Times New Roman"/>
                          <a:cs typeface="Times New Roman"/>
                        </a:rPr>
                        <a:t>biol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281940" algn="r">
                        <a:lnSpc>
                          <a:spcPts val="128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&gt;</a:t>
                      </a:r>
                      <a:r>
                        <a:rPr lang="en-US" sz="1100" spc="-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805" marR="81915" algn="ctr">
                        <a:lnSpc>
                          <a:spcPts val="128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101-1000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 marR="62230" algn="ctr">
                        <a:lnSpc>
                          <a:spcPts val="128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10-100,9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8130">
                        <a:lnSpc>
                          <a:spcPts val="128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&lt;</a:t>
                      </a:r>
                      <a:r>
                        <a:rPr lang="en-US" sz="1100" spc="-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279">
                <a:tc>
                  <a:txBody>
                    <a:bodyPr/>
                    <a:lstStyle/>
                    <a:p>
                      <a:pPr marL="69850" marR="231775">
                        <a:lnSpc>
                          <a:spcPts val="128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Порогова</a:t>
                      </a:r>
                      <a:r>
                        <a:rPr lang="ru-RU" sz="1100" spc="-3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концентрація</a:t>
                      </a:r>
                      <a:r>
                        <a:rPr lang="ru-RU" sz="1100" spc="-3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гострої</a:t>
                      </a:r>
                      <a:r>
                        <a:rPr lang="ru-RU" sz="1100" spc="-28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дії </a:t>
                      </a:r>
                      <a:r>
                        <a:rPr lang="en-US" sz="1100" i="1">
                          <a:latin typeface="Times New Roman"/>
                          <a:ea typeface="Times New Roman"/>
                          <a:cs typeface="Times New Roman"/>
                        </a:rPr>
                        <a:t>Lim</a:t>
                      </a:r>
                      <a:r>
                        <a:rPr lang="en-US" sz="1100" i="1" baseline="-25000">
                          <a:latin typeface="Times New Roman"/>
                          <a:ea typeface="Times New Roman"/>
                          <a:cs typeface="Times New Roman"/>
                        </a:rPr>
                        <a:t>ac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, мг/л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300355" algn="r">
                        <a:lnSpc>
                          <a:spcPts val="1280"/>
                        </a:lnSpc>
                        <a:spcBef>
                          <a:spcPts val="95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&lt;</a:t>
                      </a:r>
                      <a:r>
                        <a:rPr lang="en-US" sz="1100" spc="-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0,01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805" marR="83185" algn="ctr">
                        <a:lnSpc>
                          <a:spcPts val="1280"/>
                        </a:lnSpc>
                        <a:spcBef>
                          <a:spcPts val="95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0,01 – 0,1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 marR="62230" algn="ctr">
                        <a:lnSpc>
                          <a:spcPts val="1280"/>
                        </a:lnSpc>
                        <a:spcBef>
                          <a:spcPts val="95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0,11 – 1,0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8445">
                        <a:lnSpc>
                          <a:spcPts val="1280"/>
                        </a:lnSpc>
                        <a:spcBef>
                          <a:spcPts val="95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&gt;</a:t>
                      </a:r>
                      <a:r>
                        <a:rPr lang="en-US" sz="1100" spc="-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122">
                <a:tc>
                  <a:txBody>
                    <a:bodyPr/>
                    <a:lstStyle/>
                    <a:p>
                      <a:pPr marL="69850" marR="61595">
                        <a:lnSpc>
                          <a:spcPts val="128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Порогова концентрація хронічної</a:t>
                      </a:r>
                      <a:r>
                        <a:rPr lang="ru-RU" sz="1100" spc="-28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дії </a:t>
                      </a:r>
                      <a:r>
                        <a:rPr lang="en-US" sz="1100" i="1">
                          <a:latin typeface="Times New Roman"/>
                          <a:ea typeface="Times New Roman"/>
                          <a:cs typeface="Times New Roman"/>
                        </a:rPr>
                        <a:t>Lim</a:t>
                      </a:r>
                      <a:r>
                        <a:rPr lang="en-US" sz="1100" i="1" baseline="-25000"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, мг/л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3695" marR="346710" algn="ctr">
                        <a:lnSpc>
                          <a:spcPts val="1280"/>
                        </a:lnSpc>
                        <a:spcBef>
                          <a:spcPts val="9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&gt;</a:t>
                      </a:r>
                      <a:r>
                        <a:rPr lang="en-US" sz="1100" spc="-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805" marR="83185" algn="ctr">
                        <a:lnSpc>
                          <a:spcPts val="1280"/>
                        </a:lnSpc>
                        <a:spcBef>
                          <a:spcPts val="9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10 – 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 marR="62230" algn="ctr">
                        <a:lnSpc>
                          <a:spcPts val="1280"/>
                        </a:lnSpc>
                        <a:spcBef>
                          <a:spcPts val="9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4,9 – 2,5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8445">
                        <a:lnSpc>
                          <a:spcPts val="1280"/>
                        </a:lnSpc>
                        <a:spcBef>
                          <a:spcPts val="94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&lt;</a:t>
                      </a:r>
                      <a:r>
                        <a:rPr lang="en-US" sz="1100" spc="-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6237312"/>
            <a:ext cx="867645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Примітка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шкідливу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речовину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відносять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певного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класу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небезпеки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показником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значення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якого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відповідає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найбільш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високому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класу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небезпеки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визначених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параметрів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7784" y="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 </a:t>
            </a:r>
            <a:r>
              <a:rPr lang="ru-RU" dirty="0" err="1" smtClean="0">
                <a:solidFill>
                  <a:schemeClr val="bg1"/>
                </a:solidFill>
              </a:rPr>
              <a:t>частина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практичної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роботи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04664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Класифікація</a:t>
            </a:r>
            <a:r>
              <a:rPr lang="ru-RU" dirty="0"/>
              <a:t> </a:t>
            </a:r>
            <a:r>
              <a:rPr lang="ru-RU" dirty="0" err="1"/>
              <a:t>пестицидів</a:t>
            </a:r>
            <a:r>
              <a:rPr lang="ru-RU" dirty="0"/>
              <a:t> за </a:t>
            </a:r>
            <a:r>
              <a:rPr lang="ru-RU" dirty="0" err="1"/>
              <a:t>ступенем</a:t>
            </a:r>
            <a:r>
              <a:rPr lang="ru-RU" dirty="0"/>
              <a:t> </a:t>
            </a:r>
            <a:r>
              <a:rPr lang="ru-RU" dirty="0" err="1"/>
              <a:t>небезпеки</a:t>
            </a:r>
            <a:r>
              <a:rPr lang="ru-RU" dirty="0"/>
              <a:t> </a:t>
            </a:r>
            <a:r>
              <a:rPr lang="ru-RU" dirty="0" err="1"/>
              <a:t>запропонована</a:t>
            </a:r>
            <a:r>
              <a:rPr lang="ru-RU" dirty="0"/>
              <a:t> </a:t>
            </a:r>
            <a:r>
              <a:rPr lang="ru-RU" dirty="0" err="1"/>
              <a:t>Всесвітньою</a:t>
            </a:r>
            <a:r>
              <a:rPr lang="ru-RU" dirty="0"/>
              <a:t> </a:t>
            </a:r>
            <a:r>
              <a:rPr lang="ru-RU" dirty="0" err="1"/>
              <a:t>організацією</a:t>
            </a:r>
            <a:r>
              <a:rPr lang="ru-RU" dirty="0"/>
              <a:t>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 (ВООЗ) у 1979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заснована</a:t>
            </a:r>
            <a:r>
              <a:rPr lang="ru-RU" dirty="0"/>
              <a:t> на </a:t>
            </a:r>
            <a:r>
              <a:rPr lang="ru-RU" dirty="0" err="1"/>
              <a:t>принципі</a:t>
            </a:r>
            <a:r>
              <a:rPr lang="ru-RU" dirty="0"/>
              <a:t>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en-US" i="1" dirty="0"/>
              <a:t>DL</a:t>
            </a:r>
            <a:r>
              <a:rPr lang="ru-RU" i="1" baseline="-25000" dirty="0"/>
              <a:t>50</a:t>
            </a:r>
            <a:r>
              <a:rPr lang="ru-RU" i="1" dirty="0"/>
              <a:t> </a:t>
            </a:r>
            <a:r>
              <a:rPr lang="ru-RU" dirty="0"/>
              <a:t>для </a:t>
            </a:r>
            <a:r>
              <a:rPr lang="ru-RU" dirty="0" err="1"/>
              <a:t>щурів</a:t>
            </a:r>
            <a:r>
              <a:rPr lang="ru-RU" dirty="0"/>
              <a:t> при оральному та </a:t>
            </a:r>
            <a:r>
              <a:rPr lang="ru-RU" dirty="0" err="1"/>
              <a:t>шкірно-резорбтивному</a:t>
            </a:r>
            <a:r>
              <a:rPr lang="ru-RU" dirty="0"/>
              <a:t> </a:t>
            </a:r>
            <a:r>
              <a:rPr lang="ru-RU" dirty="0" err="1"/>
              <a:t>впливі</a:t>
            </a:r>
            <a:r>
              <a:rPr lang="ru-RU" dirty="0"/>
              <a:t> </a:t>
            </a:r>
            <a:r>
              <a:rPr lang="ru-RU" dirty="0" err="1"/>
              <a:t>хімічних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у твердому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рідкому</a:t>
            </a:r>
            <a:r>
              <a:rPr lang="ru-RU" dirty="0"/>
              <a:t> </a:t>
            </a:r>
            <a:r>
              <a:rPr lang="ru-RU" dirty="0" err="1"/>
              <a:t>стані</a:t>
            </a:r>
            <a:r>
              <a:rPr lang="ru-RU" dirty="0"/>
              <a:t> (табл. 2</a:t>
            </a:r>
            <a:r>
              <a:rPr lang="en-US" dirty="0"/>
              <a:t>).</a:t>
            </a:r>
            <a:endParaRPr lang="ru-RU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691680" y="1628800"/>
            <a:ext cx="57983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Таблиця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Класифікація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пестицидів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ступенем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небезпеки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(ВООЗ)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71600" y="2132856"/>
          <a:ext cx="6917382" cy="1224280"/>
        </p:xfrm>
        <a:graphic>
          <a:graphicData uri="http://schemas.openxmlformats.org/drawingml/2006/table">
            <a:tbl>
              <a:tblPr/>
              <a:tblGrid>
                <a:gridCol w="1666937"/>
                <a:gridCol w="1331368"/>
                <a:gridCol w="1427537"/>
                <a:gridCol w="1427537"/>
                <a:gridCol w="1064003"/>
              </a:tblGrid>
              <a:tr h="174625">
                <a:tc rowSpan="3">
                  <a:txBody>
                    <a:bodyPr/>
                    <a:lstStyle/>
                    <a:p>
                      <a:pPr marL="286385" algn="l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Клас</a:t>
                      </a:r>
                      <a:r>
                        <a:rPr lang="en-US" sz="1200" b="1" spc="-1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небезпеки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1537970" marR="144208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DL</a:t>
                      </a:r>
                      <a:r>
                        <a:rPr lang="ru-RU" sz="1200" b="1" baseline="-250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r>
                        <a:rPr lang="ru-RU" sz="1200" b="1" spc="-2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для щурів,</a:t>
                      </a:r>
                      <a:r>
                        <a:rPr lang="ru-RU" sz="1200" b="1" spc="-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мг/кг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4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63525" algn="l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При</a:t>
                      </a:r>
                      <a:r>
                        <a:rPr lang="en-US" sz="1200" spc="-1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потраплянні</a:t>
                      </a:r>
                      <a:r>
                        <a:rPr lang="en-US" sz="1200" spc="-1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через</a:t>
                      </a:r>
                      <a:r>
                        <a:rPr lang="en-US" sz="1200" spc="-2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рот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46380" algn="l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При</a:t>
                      </a:r>
                      <a:r>
                        <a:rPr lang="en-US" sz="1200" spc="-1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потраплянні</a:t>
                      </a:r>
                      <a:r>
                        <a:rPr lang="en-US" sz="1200" spc="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через</a:t>
                      </a:r>
                      <a:r>
                        <a:rPr lang="en-US" sz="1200" spc="-2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шкіру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4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4460" marR="3048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тверді</a:t>
                      </a:r>
                      <a:r>
                        <a:rPr lang="en-US" sz="1200" spc="-1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речовини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585" marR="1333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рідини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2720" marR="7112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тверді</a:t>
                      </a:r>
                      <a:r>
                        <a:rPr lang="en-US" sz="1200" spc="-1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речовини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2080" marR="3302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рідини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94615" algn="l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Вкрай</a:t>
                      </a:r>
                      <a:r>
                        <a:rPr lang="en-US" sz="1200" spc="-1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небезпечні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4460" marR="3048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менше</a:t>
                      </a:r>
                      <a:r>
                        <a:rPr lang="en-US" sz="1200" spc="-1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6045" marR="1397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менше</a:t>
                      </a:r>
                      <a:r>
                        <a:rPr lang="en-US" sz="1200" spc="-1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6370" marR="7112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менше</a:t>
                      </a:r>
                      <a:r>
                        <a:rPr lang="en-US" sz="1200" spc="-1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9540" marR="3365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менше</a:t>
                      </a:r>
                      <a:r>
                        <a:rPr lang="en-US" sz="1200" spc="-1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530">
                <a:tc>
                  <a:txBody>
                    <a:bodyPr/>
                    <a:lstStyle/>
                    <a:p>
                      <a:pPr marL="94615" algn="l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Дуже</a:t>
                      </a:r>
                      <a:r>
                        <a:rPr lang="en-US" sz="1200" spc="-2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небезпечні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4460" marR="30480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5-50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585" marR="13335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20 -</a:t>
                      </a:r>
                      <a:r>
                        <a:rPr lang="en-US" sz="1200" spc="-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200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9545" marR="71120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10-100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0810" marR="33655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r>
                        <a:rPr lang="en-US" sz="1200" spc="-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-400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94615" algn="l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Помірно</a:t>
                      </a:r>
                      <a:r>
                        <a:rPr lang="en-US" sz="1200" spc="-1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небезпечні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4460" marR="3048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50-500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585" marR="1333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200-2000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9545" marR="7112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100-1000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2080" marR="3302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400-4000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94615" algn="l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Мало</a:t>
                      </a:r>
                      <a:r>
                        <a:rPr lang="en-US" sz="1200" spc="-2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небезпечні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3825" marR="3048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більше</a:t>
                      </a:r>
                      <a:r>
                        <a:rPr lang="en-US" sz="1200" spc="-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585" marR="1397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більше</a:t>
                      </a:r>
                      <a:r>
                        <a:rPr lang="en-US" sz="1200" spc="-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2000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910" marR="7112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більше</a:t>
                      </a:r>
                      <a:r>
                        <a:rPr lang="en-US" sz="1200" spc="-5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2080" marR="3365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більше</a:t>
                      </a:r>
                      <a:r>
                        <a:rPr lang="en-US" sz="1200" spc="-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4000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387" name="Picture 3" descr="ПРАВИЛЬНО ЗАСТОСОВУЄМО ПЕСТИЦИДИ | Драбівська грома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429000"/>
            <a:ext cx="5905500" cy="314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194201"/>
            <a:ext cx="91440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8400" algn="l"/>
              </a:tabLst>
            </a:pP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Завдання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першої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частини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68400" algn="l"/>
              </a:tabLst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обчисленими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роботі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№ 3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значеннями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зони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гострої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хронічної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токсичної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дії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коефіцієнту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можливого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інгаляційного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отруєння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КМІО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величини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ГДК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визначити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клас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небезпеки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токсиканта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68400" algn="l"/>
              </a:tabLst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Порівняти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запропоновані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викладачем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токсиканти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критерієм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екологічної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небезпеки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згідно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визначених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параметрів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токсикометрії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68400" algn="l"/>
              </a:tabLst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Оформити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розрахунки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робочому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зошиті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68400" algn="l"/>
              </a:tabLst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Захистити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роботу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відповісти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контрольні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питання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1848689"/>
            <a:ext cx="889248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1575" algn="l"/>
              </a:tabLst>
            </a:pP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Контрольні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питання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71575" algn="l"/>
              </a:tabLst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Які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параметри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токсикометрії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лежать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основі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класифікації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шкідливих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речовин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ступенем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небезпеки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71575" algn="l"/>
              </a:tabLst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Назвіть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особливості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віднесення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шкідливої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речовини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певного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класу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небезпеки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наявності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декількох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показників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токсичності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715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Чим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відрізняється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класифікація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пестицидів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ступенем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небезпеки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146873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50900" algn="l"/>
              </a:tabLst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Приклади розв’язання задач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50900" algn="l"/>
              </a:tabLst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Укажіть, яка з речовин більш небезпечна, спираючись на наступні показники токсичності, мг∙м</a:t>
            </a:r>
            <a:r>
              <a:rPr kumimoji="0" lang="uk-UA" sz="16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-3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64" name="Picture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698477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5" name="Picture 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25144"/>
            <a:ext cx="7344816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6984776" cy="4534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941168"/>
            <a:ext cx="6984776" cy="100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88</TotalTime>
  <Words>749</Words>
  <Application>Microsoft Office PowerPoint</Application>
  <PresentationFormat>Экран (4:3)</PresentationFormat>
  <Paragraphs>134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Практична робота 4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Практична робота 4</dc:title>
  <dc:creator>Руслан Аминов</dc:creator>
  <cp:lastModifiedBy>Руслан Аминов</cp:lastModifiedBy>
  <cp:revision>23</cp:revision>
  <dcterms:created xsi:type="dcterms:W3CDTF">2022-09-22T17:47:10Z</dcterms:created>
  <dcterms:modified xsi:type="dcterms:W3CDTF">2022-09-22T19:15:45Z</dcterms:modified>
</cp:coreProperties>
</file>