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B9899D-940A-4139-8AC3-5F913B0E9322}" type="datetimeFigureOut">
              <a:rPr lang="ru-RU" smtClean="0"/>
              <a:t>18.09.2022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890918-92DE-4F87-8E9D-87066DDFF3A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ru-RU" sz="4800" dirty="0" err="1" smtClean="0"/>
              <a:t>Лекція</a:t>
            </a:r>
            <a:r>
              <a:rPr lang="ru-RU" sz="4800" dirty="0" smtClean="0"/>
              <a:t> 3</a:t>
            </a:r>
          </a:p>
          <a:p>
            <a:r>
              <a:rPr lang="ru-RU" sz="4800" b="1" dirty="0" smtClean="0"/>
              <a:t>ТОКСИКОКІНЕТИКА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305800" cy="1981200"/>
          </a:xfrm>
        </p:spPr>
        <p:txBody>
          <a:bodyPr/>
          <a:lstStyle/>
          <a:p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токсикології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63915"/>
            <a:ext cx="842493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Основною </a:t>
            </a:r>
            <a:r>
              <a:rPr lang="ru-RU" sz="1600" dirty="0" err="1"/>
              <a:t>перешкодою</a:t>
            </a:r>
            <a:r>
              <a:rPr lang="ru-RU" sz="1600" dirty="0"/>
              <a:t> для </a:t>
            </a:r>
            <a:r>
              <a:rPr lang="ru-RU" sz="1600" dirty="0" err="1"/>
              <a:t>розповсюдження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плазматичні</a:t>
            </a:r>
            <a:r>
              <a:rPr lang="ru-RU" sz="1600" dirty="0"/>
              <a:t> </a:t>
            </a:r>
            <a:r>
              <a:rPr lang="ru-RU" sz="1600" dirty="0" err="1"/>
              <a:t>мембрани</a:t>
            </a:r>
            <a:r>
              <a:rPr lang="ru-RU" sz="1600" dirty="0"/>
              <a:t> </a:t>
            </a:r>
            <a:r>
              <a:rPr lang="ru-RU" sz="1600" dirty="0" err="1"/>
              <a:t>клітин</a:t>
            </a:r>
            <a:r>
              <a:rPr lang="ru-RU" sz="1600" dirty="0"/>
              <a:t>.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процес</a:t>
            </a:r>
            <a:r>
              <a:rPr lang="ru-RU" sz="1600" dirty="0"/>
              <a:t> </a:t>
            </a:r>
            <a:r>
              <a:rPr lang="ru-RU" sz="1600" dirty="0" err="1"/>
              <a:t>дифузії</a:t>
            </a:r>
            <a:r>
              <a:rPr lang="ru-RU" sz="1600" dirty="0"/>
              <a:t> через </a:t>
            </a:r>
            <a:r>
              <a:rPr lang="ru-RU" sz="1600" dirty="0" err="1"/>
              <a:t>бар'єр</a:t>
            </a:r>
            <a:r>
              <a:rPr lang="ru-RU" sz="1600" dirty="0"/>
              <a:t> </a:t>
            </a:r>
            <a:r>
              <a:rPr lang="ru-RU" sz="1600" dirty="0" err="1"/>
              <a:t>визначає</a:t>
            </a:r>
            <a:r>
              <a:rPr lang="ru-RU" sz="1600" dirty="0"/>
              <a:t> </a:t>
            </a:r>
            <a:r>
              <a:rPr lang="ru-RU" sz="1600" dirty="0" err="1"/>
              <a:t>накопичення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</a:t>
            </a:r>
            <a:r>
              <a:rPr lang="ru-RU" sz="1600" dirty="0" err="1"/>
              <a:t>всередині</a:t>
            </a:r>
            <a:r>
              <a:rPr lang="ru-RU" sz="1600" dirty="0"/>
              <a:t> </a:t>
            </a:r>
            <a:r>
              <a:rPr lang="ru-RU" sz="1600" dirty="0" err="1"/>
              <a:t>клітинного</a:t>
            </a:r>
            <a:r>
              <a:rPr lang="ru-RU" sz="1600" dirty="0"/>
              <a:t> </a:t>
            </a:r>
            <a:r>
              <a:rPr lang="ru-RU" sz="1600" dirty="0" err="1"/>
              <a:t>об'єму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перехід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в </a:t>
            </a:r>
            <a:r>
              <a:rPr lang="ru-RU" sz="1600" dirty="0" err="1"/>
              <a:t>позаклітинній</a:t>
            </a:r>
            <a:r>
              <a:rPr lang="ru-RU" sz="1600" dirty="0"/>
              <a:t> </a:t>
            </a:r>
            <a:r>
              <a:rPr lang="ru-RU" sz="1600" dirty="0" err="1"/>
              <a:t>рідині</a:t>
            </a:r>
            <a:r>
              <a:rPr lang="ru-RU" sz="1600" dirty="0"/>
              <a:t> до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у </a:t>
            </a:r>
            <a:r>
              <a:rPr lang="ru-RU" sz="1600" dirty="0" err="1"/>
              <a:t>всьому</a:t>
            </a:r>
            <a:r>
              <a:rPr lang="ru-RU" sz="1600" dirty="0"/>
              <a:t> </a:t>
            </a:r>
            <a:r>
              <a:rPr lang="ru-RU" sz="1600" dirty="0" err="1"/>
              <a:t>обсязі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Найбільш</a:t>
            </a:r>
            <a:r>
              <a:rPr lang="ru-RU" sz="1600" dirty="0"/>
              <a:t> точно </a:t>
            </a:r>
            <a:r>
              <a:rPr lang="ru-RU" sz="1600" dirty="0" err="1"/>
              <a:t>обсяг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обчислити</a:t>
            </a:r>
            <a:r>
              <a:rPr lang="ru-RU" sz="1600" dirty="0"/>
              <a:t> при разовому </a:t>
            </a:r>
            <a:r>
              <a:rPr lang="ru-RU" sz="1600" dirty="0" err="1"/>
              <a:t>внутрішньовенному</a:t>
            </a:r>
            <a:r>
              <a:rPr lang="ru-RU" sz="1600" dirty="0"/>
              <a:t> </a:t>
            </a:r>
            <a:r>
              <a:rPr lang="ru-RU" sz="1600" dirty="0" err="1"/>
              <a:t>введенні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, так як в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випадку</a:t>
            </a:r>
            <a:r>
              <a:rPr lang="ru-RU" sz="1600" dirty="0"/>
              <a:t> </a:t>
            </a:r>
            <a:r>
              <a:rPr lang="ru-RU" sz="1600" dirty="0" err="1"/>
              <a:t>відомо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, яка </a:t>
            </a:r>
            <a:r>
              <a:rPr lang="ru-RU" sz="1600" dirty="0" err="1"/>
              <a:t>надійшла</a:t>
            </a:r>
            <a:r>
              <a:rPr lang="ru-RU" sz="1600" dirty="0"/>
              <a:t> в кров. </a:t>
            </a:r>
          </a:p>
          <a:p>
            <a:r>
              <a:rPr lang="ru-RU" sz="1600" dirty="0"/>
              <a:t>На </a:t>
            </a:r>
            <a:r>
              <a:rPr lang="ru-RU" sz="1600" dirty="0" err="1"/>
              <a:t>практиці</a:t>
            </a:r>
            <a:r>
              <a:rPr lang="ru-RU" sz="1600" dirty="0"/>
              <a:t> </a:t>
            </a:r>
            <a:r>
              <a:rPr lang="ru-RU" sz="1600" dirty="0" err="1"/>
              <a:t>частіше</a:t>
            </a:r>
            <a:r>
              <a:rPr lang="ru-RU" sz="1600" dirty="0"/>
              <a:t> доводиться </a:t>
            </a:r>
            <a:r>
              <a:rPr lang="ru-RU" sz="1600" dirty="0" err="1"/>
              <a:t>визначати</a:t>
            </a:r>
            <a:r>
              <a:rPr lang="ru-RU" sz="1600" dirty="0"/>
              <a:t> </a:t>
            </a:r>
            <a:r>
              <a:rPr lang="ru-RU" sz="1600" dirty="0" err="1"/>
              <a:t>концентрацію</a:t>
            </a:r>
            <a:r>
              <a:rPr lang="ru-RU" sz="1600" dirty="0"/>
              <a:t> </a:t>
            </a:r>
            <a:r>
              <a:rPr lang="ru-RU" sz="1600" dirty="0" err="1"/>
              <a:t>токсичної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в </a:t>
            </a:r>
            <a:r>
              <a:rPr lang="ru-RU" sz="1600" dirty="0" err="1"/>
              <a:t>плазмі</a:t>
            </a:r>
            <a:r>
              <a:rPr lang="ru-RU" sz="1600" dirty="0"/>
              <a:t> та </a:t>
            </a:r>
            <a:r>
              <a:rPr lang="ru-RU" sz="1600" dirty="0" err="1"/>
              <a:t>загальну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дозу, яка </a:t>
            </a:r>
            <a:r>
              <a:rPr lang="ru-RU" sz="1600" dirty="0" err="1"/>
              <a:t>циркулює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. Для </a:t>
            </a:r>
            <a:r>
              <a:rPr lang="ru-RU" sz="1600" dirty="0" err="1"/>
              <a:t>цього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знати </a:t>
            </a:r>
            <a:r>
              <a:rPr lang="ru-RU" sz="1600" dirty="0" err="1"/>
              <a:t>обсяг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цієї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. При </a:t>
            </a:r>
            <a:r>
              <a:rPr lang="ru-RU" sz="1600" dirty="0" err="1"/>
              <a:t>отруєнні</a:t>
            </a:r>
            <a:r>
              <a:rPr lang="ru-RU" sz="1600" dirty="0"/>
              <a:t> </a:t>
            </a:r>
            <a:r>
              <a:rPr lang="ru-RU" sz="1600" dirty="0" err="1"/>
              <a:t>речовиною</a:t>
            </a:r>
            <a:r>
              <a:rPr lang="ru-RU" sz="1600" dirty="0"/>
              <a:t>, </a:t>
            </a:r>
            <a:r>
              <a:rPr lang="ru-RU" sz="1600" dirty="0" err="1"/>
              <a:t>розподіляються</a:t>
            </a:r>
            <a:r>
              <a:rPr lang="ru-RU" sz="1600" dirty="0"/>
              <a:t> </a:t>
            </a:r>
            <a:r>
              <a:rPr lang="ru-RU" sz="1600" dirty="0" err="1"/>
              <a:t>тільки</a:t>
            </a:r>
            <a:r>
              <a:rPr lang="ru-RU" sz="1600" dirty="0"/>
              <a:t> в </a:t>
            </a:r>
            <a:r>
              <a:rPr lang="ru-RU" sz="1600" dirty="0" err="1"/>
              <a:t>позаклітинній</a:t>
            </a:r>
            <a:r>
              <a:rPr lang="ru-RU" sz="1600" dirty="0"/>
              <a:t> </a:t>
            </a:r>
            <a:r>
              <a:rPr lang="ru-RU" sz="1600" dirty="0" err="1"/>
              <a:t>рідині</a:t>
            </a:r>
            <a:r>
              <a:rPr lang="ru-RU" sz="1600" dirty="0"/>
              <a:t>,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швидше</a:t>
            </a:r>
            <a:r>
              <a:rPr lang="ru-RU" sz="1600" dirty="0"/>
              <a:t> </a:t>
            </a:r>
            <a:r>
              <a:rPr lang="ru-RU" sz="1600" dirty="0" err="1"/>
              <a:t>очистити</a:t>
            </a:r>
            <a:r>
              <a:rPr lang="ru-RU" sz="1600" dirty="0"/>
              <a:t> </a:t>
            </a:r>
            <a:r>
              <a:rPr lang="ru-RU" sz="1600" dirty="0" err="1"/>
              <a:t>цей</a:t>
            </a:r>
            <a:r>
              <a:rPr lang="ru-RU" sz="1600" dirty="0"/>
              <a:t> сектор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у </a:t>
            </a:r>
            <a:r>
              <a:rPr lang="ru-RU" sz="1600" dirty="0" err="1"/>
              <a:t>випадку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</a:t>
            </a:r>
            <a:r>
              <a:rPr lang="ru-RU" sz="1600" dirty="0" err="1"/>
              <a:t>речовиною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знаходяться</a:t>
            </a:r>
            <a:r>
              <a:rPr lang="ru-RU" sz="1600" dirty="0"/>
              <a:t> в </a:t>
            </a:r>
            <a:r>
              <a:rPr lang="ru-RU" sz="1600" dirty="0" err="1"/>
              <a:t>усьому</a:t>
            </a:r>
            <a:r>
              <a:rPr lang="ru-RU" sz="1600" dirty="0"/>
              <a:t> </a:t>
            </a:r>
            <a:r>
              <a:rPr lang="ru-RU" sz="1600" dirty="0" err="1"/>
              <a:t>обсязі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. </a:t>
            </a:r>
            <a:r>
              <a:rPr lang="ru-RU" sz="1600" dirty="0" err="1"/>
              <a:t>Тільки</a:t>
            </a:r>
            <a:r>
              <a:rPr lang="ru-RU" sz="1600" dirty="0"/>
              <a:t> </a:t>
            </a:r>
            <a:r>
              <a:rPr lang="ru-RU" sz="1600" dirty="0" err="1"/>
              <a:t>знання</a:t>
            </a:r>
            <a:r>
              <a:rPr lang="ru-RU" sz="1600" dirty="0"/>
              <a:t> </a:t>
            </a:r>
            <a:r>
              <a:rPr lang="ru-RU" sz="1600" dirty="0" err="1"/>
              <a:t>обсягу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зіставити</a:t>
            </a:r>
            <a:r>
              <a:rPr lang="ru-RU" sz="1600" dirty="0"/>
              <a:t> </a:t>
            </a:r>
            <a:r>
              <a:rPr lang="ru-RU" sz="1600" dirty="0" err="1"/>
              <a:t>швидкість</a:t>
            </a:r>
            <a:r>
              <a:rPr lang="ru-RU" sz="1600" dirty="0"/>
              <a:t> </a:t>
            </a:r>
            <a:r>
              <a:rPr lang="ru-RU" sz="1600" dirty="0" err="1"/>
              <a:t>виведення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швидкістю</a:t>
            </a:r>
            <a:r>
              <a:rPr lang="ru-RU" sz="1600" dirty="0"/>
              <a:t> </a:t>
            </a:r>
            <a:r>
              <a:rPr lang="ru-RU" sz="1600" dirty="0" err="1"/>
              <a:t>зниження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концентрації</a:t>
            </a:r>
            <a:r>
              <a:rPr lang="ru-RU" sz="1600" dirty="0"/>
              <a:t> в </a:t>
            </a:r>
            <a:r>
              <a:rPr lang="ru-RU" sz="1600" dirty="0" err="1"/>
              <a:t>плазмі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відповісти</a:t>
            </a:r>
            <a:r>
              <a:rPr lang="ru-RU" sz="1600" dirty="0"/>
              <a:t> на </a:t>
            </a:r>
            <a:r>
              <a:rPr lang="ru-RU" sz="1600" dirty="0" err="1"/>
              <a:t>питання</a:t>
            </a:r>
            <a:r>
              <a:rPr lang="ru-RU" sz="1600" dirty="0"/>
              <a:t>,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/>
              <a:t>надходять</a:t>
            </a:r>
            <a:r>
              <a:rPr lang="ru-RU" sz="1600" dirty="0"/>
              <a:t> </a:t>
            </a:r>
            <a:r>
              <a:rPr lang="ru-RU" sz="1600" dirty="0" err="1"/>
              <a:t>нові</a:t>
            </a:r>
            <a:r>
              <a:rPr lang="ru-RU" sz="1600" dirty="0"/>
              <a:t> </a:t>
            </a:r>
            <a:r>
              <a:rPr lang="ru-RU" sz="1600" dirty="0" err="1"/>
              <a:t>порції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ШКТ. </a:t>
            </a:r>
          </a:p>
          <a:p>
            <a:r>
              <a:rPr lang="ru-RU" sz="1600" dirty="0"/>
              <a:t>На </a:t>
            </a:r>
            <a:r>
              <a:rPr lang="ru-RU" sz="1600" dirty="0" err="1"/>
              <a:t>розподіл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крім</a:t>
            </a:r>
            <a:r>
              <a:rPr lang="ru-RU" sz="1600" dirty="0"/>
              <a:t> </a:t>
            </a:r>
            <a:r>
              <a:rPr lang="ru-RU" sz="1600" dirty="0" err="1"/>
              <a:t>концентрації</a:t>
            </a:r>
            <a:r>
              <a:rPr lang="ru-RU" sz="1600" dirty="0"/>
              <a:t> ОР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сили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зв'язки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білками</a:t>
            </a:r>
            <a:r>
              <a:rPr lang="ru-RU" sz="1600" dirty="0"/>
              <a:t> </a:t>
            </a:r>
            <a:r>
              <a:rPr lang="ru-RU" sz="1600" dirty="0" err="1"/>
              <a:t>впливають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фактори</a:t>
            </a:r>
            <a:r>
              <a:rPr lang="ru-RU" sz="1600" dirty="0"/>
              <a:t>: </a:t>
            </a:r>
            <a:r>
              <a:rPr lang="ru-RU" sz="1600" dirty="0" err="1"/>
              <a:t>фізіологічний</a:t>
            </a:r>
            <a:r>
              <a:rPr lang="ru-RU" sz="1600" dirty="0"/>
              <a:t> стан </a:t>
            </a:r>
            <a:r>
              <a:rPr lang="ru-RU" sz="1600" dirty="0" err="1"/>
              <a:t>організму</a:t>
            </a:r>
            <a:r>
              <a:rPr lang="ru-RU" sz="1600" dirty="0"/>
              <a:t>, стать, </a:t>
            </a:r>
            <a:r>
              <a:rPr lang="ru-RU" sz="1600" dirty="0" err="1"/>
              <a:t>біоритми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ін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Проникнення</a:t>
            </a:r>
            <a:r>
              <a:rPr lang="ru-RU" sz="1600" dirty="0"/>
              <a:t> </a:t>
            </a:r>
            <a:r>
              <a:rPr lang="ru-RU" sz="1600" dirty="0" err="1"/>
              <a:t>ксенобіотиків</a:t>
            </a:r>
            <a:r>
              <a:rPr lang="ru-RU" sz="1600" dirty="0"/>
              <a:t> </a:t>
            </a:r>
            <a:r>
              <a:rPr lang="ru-RU" sz="1600" dirty="0" err="1"/>
              <a:t>всередину</a:t>
            </a:r>
            <a:r>
              <a:rPr lang="ru-RU" sz="1600" dirty="0"/>
              <a:t> </a:t>
            </a:r>
            <a:r>
              <a:rPr lang="ru-RU" sz="1600" dirty="0" err="1"/>
              <a:t>клітини</a:t>
            </a:r>
            <a:r>
              <a:rPr lang="ru-RU" sz="1600" dirty="0"/>
              <a:t> </a:t>
            </a:r>
            <a:r>
              <a:rPr lang="ru-RU" sz="1600" dirty="0" err="1"/>
              <a:t>супроводжується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міжфазовим</a:t>
            </a:r>
            <a:r>
              <a:rPr lang="ru-RU" sz="1600" dirty="0"/>
              <a:t> </a:t>
            </a:r>
            <a:r>
              <a:rPr lang="ru-RU" sz="1600" dirty="0" err="1"/>
              <a:t>розподілом</a:t>
            </a:r>
            <a:r>
              <a:rPr lang="ru-RU" sz="1600" dirty="0"/>
              <a:t> </a:t>
            </a:r>
            <a:r>
              <a:rPr lang="ru-RU" sz="1600" dirty="0" err="1"/>
              <a:t>відповідно</a:t>
            </a:r>
            <a:r>
              <a:rPr lang="ru-RU" sz="1600" dirty="0"/>
              <a:t> до </a:t>
            </a:r>
            <a:r>
              <a:rPr lang="ru-RU" sz="1600" dirty="0" err="1"/>
              <a:t>коефіцієнта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вода - </a:t>
            </a:r>
            <a:r>
              <a:rPr lang="ru-RU" sz="1600" dirty="0" err="1"/>
              <a:t>неполярна</a:t>
            </a:r>
            <a:r>
              <a:rPr lang="ru-RU" sz="1600" dirty="0"/>
              <a:t> фаза. </a:t>
            </a:r>
            <a:r>
              <a:rPr lang="ru-RU" sz="1600" dirty="0" err="1"/>
              <a:t>Хімічні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в </a:t>
            </a:r>
            <a:r>
              <a:rPr lang="ru-RU" sz="1600" dirty="0" err="1"/>
              <a:t>міру</a:t>
            </a:r>
            <a:r>
              <a:rPr lang="ru-RU" sz="1600" dirty="0"/>
              <a:t> </a:t>
            </a:r>
            <a:r>
              <a:rPr lang="ru-RU" sz="1600" dirty="0" err="1"/>
              <a:t>надходження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кров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лімфу</a:t>
            </a:r>
            <a:r>
              <a:rPr lang="ru-RU" sz="1600" dirty="0"/>
              <a:t> </a:t>
            </a:r>
            <a:r>
              <a:rPr lang="ru-RU" sz="1600" dirty="0" err="1"/>
              <a:t>розподіляються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</a:t>
            </a:r>
            <a:r>
              <a:rPr lang="ru-RU" sz="1600" dirty="0" err="1"/>
              <a:t>рідкою</a:t>
            </a:r>
            <a:r>
              <a:rPr lang="ru-RU" sz="1600" dirty="0"/>
              <a:t> </a:t>
            </a:r>
            <a:r>
              <a:rPr lang="ru-RU" sz="1600" dirty="0" err="1"/>
              <a:t>частиною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середовищ</a:t>
            </a:r>
            <a:r>
              <a:rPr lang="ru-RU" sz="1600" dirty="0"/>
              <a:t>, а </a:t>
            </a:r>
            <a:r>
              <a:rPr lang="ru-RU" sz="1600" dirty="0" err="1"/>
              <a:t>також</a:t>
            </a:r>
            <a:r>
              <a:rPr lang="ru-RU" sz="1600" dirty="0"/>
              <a:t> в </a:t>
            </a:r>
            <a:r>
              <a:rPr lang="ru-RU" sz="1600" dirty="0" err="1"/>
              <a:t>міжклітинній</a:t>
            </a:r>
            <a:r>
              <a:rPr lang="ru-RU" sz="1600" dirty="0"/>
              <a:t> та </a:t>
            </a:r>
            <a:r>
              <a:rPr lang="ru-RU" sz="1600" dirty="0" err="1"/>
              <a:t>внутрішньоклітинній</a:t>
            </a:r>
            <a:r>
              <a:rPr lang="ru-RU" sz="1600" dirty="0"/>
              <a:t> </a:t>
            </a:r>
            <a:r>
              <a:rPr lang="ru-RU" sz="1600" dirty="0" err="1"/>
              <a:t>рідинах</a:t>
            </a:r>
            <a:r>
              <a:rPr lang="ru-RU" sz="1600" dirty="0"/>
              <a:t>.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лікарські</a:t>
            </a:r>
            <a:r>
              <a:rPr lang="ru-RU" sz="1600" dirty="0"/>
              <a:t> та </a:t>
            </a:r>
            <a:r>
              <a:rPr lang="ru-RU" sz="1600" dirty="0" err="1"/>
              <a:t>отруйні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</a:t>
            </a:r>
            <a:r>
              <a:rPr lang="ru-RU" sz="1600" dirty="0" err="1"/>
              <a:t>здатні</a:t>
            </a:r>
            <a:r>
              <a:rPr lang="ru-RU" sz="1600" dirty="0"/>
              <a:t> </a:t>
            </a:r>
            <a:r>
              <a:rPr lang="ru-RU" sz="1600" dirty="0" err="1"/>
              <a:t>вибірково</a:t>
            </a:r>
            <a:r>
              <a:rPr lang="ru-RU" sz="1600" dirty="0"/>
              <a:t> </a:t>
            </a:r>
            <a:r>
              <a:rPr lang="ru-RU" sz="1600" dirty="0" err="1"/>
              <a:t>накопичуватися</a:t>
            </a:r>
            <a:r>
              <a:rPr lang="ru-RU" sz="1600" dirty="0"/>
              <a:t> в </a:t>
            </a:r>
            <a:r>
              <a:rPr lang="ru-RU" sz="1600" dirty="0" err="1"/>
              <a:t>окремих</a:t>
            </a:r>
            <a:r>
              <a:rPr lang="ru-RU" sz="1600" dirty="0"/>
              <a:t> органах: </a:t>
            </a:r>
            <a:r>
              <a:rPr lang="ru-RU" sz="1600" dirty="0" err="1"/>
              <a:t>адреналін</a:t>
            </a:r>
            <a:r>
              <a:rPr lang="ru-RU" sz="1600" dirty="0"/>
              <a:t> - </a:t>
            </a:r>
            <a:r>
              <a:rPr lang="ru-RU" sz="1600" dirty="0" err="1"/>
              <a:t>переважно</a:t>
            </a:r>
            <a:r>
              <a:rPr lang="ru-RU" sz="1600" dirty="0"/>
              <a:t> в </a:t>
            </a:r>
            <a:r>
              <a:rPr lang="ru-RU" sz="1600" dirty="0" err="1"/>
              <a:t>серці</a:t>
            </a:r>
            <a:r>
              <a:rPr lang="ru-RU" sz="1600" dirty="0"/>
              <a:t>, йод - в </a:t>
            </a:r>
            <a:r>
              <a:rPr lang="ru-RU" sz="1600" dirty="0" err="1"/>
              <a:t>щитовидній</a:t>
            </a:r>
            <a:r>
              <a:rPr lang="ru-RU" sz="1600" dirty="0"/>
              <a:t> </a:t>
            </a:r>
            <a:r>
              <a:rPr lang="ru-RU" sz="1600" dirty="0" err="1"/>
              <a:t>залозі</a:t>
            </a:r>
            <a:r>
              <a:rPr lang="ru-RU" sz="1600" dirty="0"/>
              <a:t>, </a:t>
            </a:r>
            <a:r>
              <a:rPr lang="ru-RU" sz="1600" dirty="0" err="1"/>
              <a:t>трихлоретилен</a:t>
            </a:r>
            <a:r>
              <a:rPr lang="ru-RU" sz="1600" dirty="0"/>
              <a:t> - у </a:t>
            </a:r>
            <a:r>
              <a:rPr lang="ru-RU" sz="1600" dirty="0" err="1"/>
              <a:t>мозку</a:t>
            </a:r>
            <a:r>
              <a:rPr lang="ru-RU" sz="1600" dirty="0"/>
              <a:t>, хлороформ - в </a:t>
            </a:r>
            <a:r>
              <a:rPr lang="ru-RU" sz="1600" dirty="0" err="1"/>
              <a:t>надниркових</a:t>
            </a:r>
            <a:r>
              <a:rPr lang="ru-RU" sz="1600" dirty="0"/>
              <a:t> </a:t>
            </a:r>
            <a:r>
              <a:rPr lang="ru-RU" sz="1600" dirty="0" err="1"/>
              <a:t>залозах</a:t>
            </a:r>
            <a:r>
              <a:rPr lang="ru-RU" sz="1600" dirty="0"/>
              <a:t>, </a:t>
            </a:r>
            <a:r>
              <a:rPr lang="ru-RU" sz="1600" dirty="0" err="1"/>
              <a:t>тіофос</a:t>
            </a:r>
            <a:r>
              <a:rPr lang="ru-RU" sz="1600" dirty="0"/>
              <a:t> -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слинних</a:t>
            </a:r>
            <a:r>
              <a:rPr lang="ru-RU" sz="1600" dirty="0"/>
              <a:t> </a:t>
            </a:r>
            <a:r>
              <a:rPr lang="ru-RU" sz="1600" dirty="0" err="1"/>
              <a:t>залозах</a:t>
            </a:r>
            <a:r>
              <a:rPr lang="ru-RU" sz="1600" dirty="0"/>
              <a:t>, </a:t>
            </a:r>
            <a:r>
              <a:rPr lang="ru-RU" sz="1600" dirty="0" err="1"/>
              <a:t>печінці</a:t>
            </a:r>
            <a:r>
              <a:rPr lang="ru-RU" sz="1600" dirty="0"/>
              <a:t>. </a:t>
            </a:r>
            <a:r>
              <a:rPr lang="ru-RU" sz="1600" dirty="0" err="1"/>
              <a:t>Більшість</a:t>
            </a:r>
            <a:r>
              <a:rPr lang="ru-RU" sz="1600" dirty="0"/>
              <a:t> </a:t>
            </a:r>
            <a:r>
              <a:rPr lang="ru-RU" sz="1600" dirty="0" err="1"/>
              <a:t>важких</a:t>
            </a:r>
            <a:r>
              <a:rPr lang="ru-RU" sz="1600" dirty="0"/>
              <a:t> </a:t>
            </a:r>
            <a:r>
              <a:rPr lang="ru-RU" sz="1600" dirty="0" err="1"/>
              <a:t>металів</a:t>
            </a:r>
            <a:r>
              <a:rPr lang="ru-RU" sz="1600" dirty="0"/>
              <a:t>, </a:t>
            </a:r>
            <a:r>
              <a:rPr lang="ru-RU" sz="1600" dirty="0" err="1"/>
              <a:t>досягаючи</a:t>
            </a:r>
            <a:r>
              <a:rPr lang="ru-RU" sz="1600" dirty="0"/>
              <a:t> </a:t>
            </a:r>
            <a:r>
              <a:rPr lang="ru-RU" sz="1600" dirty="0" err="1"/>
              <a:t>клітини</a:t>
            </a:r>
            <a:r>
              <a:rPr lang="ru-RU" sz="1600" dirty="0"/>
              <a:t>, </a:t>
            </a:r>
            <a:r>
              <a:rPr lang="ru-RU" sz="1600" dirty="0" err="1"/>
              <a:t>фіксуються</a:t>
            </a:r>
            <a:r>
              <a:rPr lang="ru-RU" sz="1600" dirty="0"/>
              <a:t> часто на </a:t>
            </a:r>
            <a:r>
              <a:rPr lang="ru-RU" sz="1600" dirty="0" err="1"/>
              <a:t>клітинній</a:t>
            </a:r>
            <a:r>
              <a:rPr lang="ru-RU" sz="1600" dirty="0"/>
              <a:t> </a:t>
            </a:r>
            <a:r>
              <a:rPr lang="ru-RU" sz="1600" dirty="0" err="1"/>
              <a:t>мембрані</a:t>
            </a:r>
            <a:r>
              <a:rPr lang="ru-RU" sz="1600" dirty="0"/>
              <a:t>, </a:t>
            </a:r>
            <a:r>
              <a:rPr lang="ru-RU" sz="1600" dirty="0" err="1"/>
              <a:t>порушуючи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самим </a:t>
            </a:r>
            <a:r>
              <a:rPr lang="ru-RU" sz="1600" dirty="0" err="1"/>
              <a:t>життєздатність</a:t>
            </a:r>
            <a:r>
              <a:rPr lang="ru-RU" sz="1600" dirty="0"/>
              <a:t> </a:t>
            </a:r>
            <a:r>
              <a:rPr lang="ru-RU" sz="1600" dirty="0" err="1"/>
              <a:t>клітини</a:t>
            </a:r>
            <a:r>
              <a:rPr lang="ru-RU" sz="1600" dirty="0"/>
              <a:t>. Метали,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надходять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у </a:t>
            </a:r>
            <a:r>
              <a:rPr lang="ru-RU" sz="1600" dirty="0" err="1"/>
              <a:t>вигляді</a:t>
            </a:r>
            <a:r>
              <a:rPr lang="ru-RU" sz="1600" dirty="0"/>
              <a:t> </a:t>
            </a:r>
            <a:r>
              <a:rPr lang="ru-RU" sz="1600" dirty="0" err="1"/>
              <a:t>розчинених</a:t>
            </a:r>
            <a:r>
              <a:rPr lang="ru-RU" sz="1600" dirty="0"/>
              <a:t> </a:t>
            </a:r>
            <a:r>
              <a:rPr lang="ru-RU" sz="1600" dirty="0" err="1"/>
              <a:t>сполук</a:t>
            </a:r>
            <a:r>
              <a:rPr lang="ru-RU" sz="1600" dirty="0"/>
              <a:t>, </a:t>
            </a:r>
            <a:r>
              <a:rPr lang="ru-RU" sz="1600" dirty="0" err="1"/>
              <a:t>накопичуються</a:t>
            </a:r>
            <a:r>
              <a:rPr lang="ru-RU" sz="1600" dirty="0"/>
              <a:t> </a:t>
            </a:r>
            <a:r>
              <a:rPr lang="ru-RU" sz="1600" dirty="0" err="1"/>
              <a:t>переважно</a:t>
            </a:r>
            <a:r>
              <a:rPr lang="ru-RU" sz="1600" dirty="0"/>
              <a:t> в </a:t>
            </a:r>
            <a:r>
              <a:rPr lang="ru-RU" sz="1600" dirty="0" err="1"/>
              <a:t>кістковій</a:t>
            </a:r>
            <a:r>
              <a:rPr lang="ru-RU" sz="1600" dirty="0"/>
              <a:t> </a:t>
            </a:r>
            <a:r>
              <a:rPr lang="ru-RU" sz="1600" dirty="0" err="1"/>
              <a:t>тканині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Біотрансформація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 err="1"/>
              <a:t>Чужорідні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потрапляючи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шляхами, </a:t>
            </a:r>
            <a:r>
              <a:rPr lang="ru-RU" dirty="0" err="1"/>
              <a:t>підлягають</a:t>
            </a:r>
            <a:r>
              <a:rPr lang="ru-RU" dirty="0"/>
              <a:t> ряду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метаболітів</a:t>
            </a:r>
            <a:r>
              <a:rPr lang="ru-RU" dirty="0"/>
              <a:t>. </a:t>
            </a:r>
          </a:p>
          <a:p>
            <a:r>
              <a:rPr lang="ru-RU" dirty="0" err="1"/>
              <a:t>Біотрансформація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біохімічний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зазнають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метаболізмом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детоксикацією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сенс</a:t>
            </a:r>
            <a:r>
              <a:rPr lang="ru-RU" dirty="0"/>
              <a:t> -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форму, </a:t>
            </a:r>
            <a:r>
              <a:rPr lang="ru-RU" dirty="0" err="1"/>
              <a:t>зручну</a:t>
            </a:r>
            <a:r>
              <a:rPr lang="ru-RU" dirty="0"/>
              <a:t> для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r>
              <a:rPr lang="ru-RU" dirty="0" err="1"/>
              <a:t>Метаболізм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в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моменту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до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метаболіти</a:t>
            </a:r>
            <a:r>
              <a:rPr lang="ru-RU" dirty="0"/>
              <a:t> -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проміжного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кінцевого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</a:p>
          <a:p>
            <a:r>
              <a:rPr lang="ru-RU" dirty="0" err="1"/>
              <a:t>Метаболізм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проходить у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: </a:t>
            </a:r>
          </a:p>
          <a:p>
            <a:r>
              <a:rPr lang="ru-RU" dirty="0"/>
              <a:t>I фаза II фаза </a:t>
            </a:r>
          </a:p>
          <a:p>
            <a:r>
              <a:rPr lang="ru-RU" dirty="0" err="1"/>
              <a:t>ксенобіотик</a:t>
            </a:r>
            <a:r>
              <a:rPr lang="ru-RU" dirty="0"/>
              <a:t> → </a:t>
            </a:r>
            <a:r>
              <a:rPr lang="ru-RU" dirty="0" err="1"/>
              <a:t>проміжний</a:t>
            </a:r>
            <a:r>
              <a:rPr lang="ru-RU" dirty="0"/>
              <a:t> продукт → </a:t>
            </a:r>
            <a:r>
              <a:rPr lang="ru-RU" dirty="0" err="1"/>
              <a:t>кон'югат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- </a:t>
            </a:r>
            <a:r>
              <a:rPr lang="ru-RU" dirty="0" err="1"/>
              <a:t>окислювально-відновного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гідролітичного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- молекула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збагачується</a:t>
            </a:r>
            <a:r>
              <a:rPr lang="ru-RU" dirty="0"/>
              <a:t> </a:t>
            </a:r>
            <a:r>
              <a:rPr lang="ru-RU" dirty="0" err="1"/>
              <a:t>полярними</a:t>
            </a:r>
            <a:r>
              <a:rPr lang="ru-RU" dirty="0"/>
              <a:t>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(</a:t>
            </a:r>
            <a:r>
              <a:rPr lang="ru-RU" dirty="0" err="1"/>
              <a:t>гідроксильними</a:t>
            </a:r>
            <a:r>
              <a:rPr lang="ru-RU" dirty="0"/>
              <a:t>, </a:t>
            </a:r>
            <a:r>
              <a:rPr lang="ru-RU" dirty="0" err="1"/>
              <a:t>аміно</a:t>
            </a:r>
            <a:r>
              <a:rPr lang="ru-RU" dirty="0"/>
              <a:t>-, </a:t>
            </a:r>
            <a:r>
              <a:rPr lang="ru-RU" dirty="0" err="1"/>
              <a:t>нітрогрупами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реакційно</a:t>
            </a:r>
            <a:r>
              <a:rPr lang="ru-RU" dirty="0"/>
              <a:t> </a:t>
            </a:r>
            <a:r>
              <a:rPr lang="ru-RU" dirty="0" err="1"/>
              <a:t>здатною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</a:t>
            </a:r>
            <a:r>
              <a:rPr lang="ru-RU" dirty="0" err="1"/>
              <a:t>розчинною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кон'югації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ендогенними</a:t>
            </a:r>
            <a:r>
              <a:rPr lang="ru-RU" dirty="0"/>
              <a:t> молекулами,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полярні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Наслідком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ксенобіотика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стати: </a:t>
            </a:r>
          </a:p>
          <a:p>
            <a:r>
              <a:rPr lang="ru-RU" dirty="0"/>
              <a:t>- </a:t>
            </a:r>
            <a:r>
              <a:rPr lang="ru-RU" dirty="0" err="1"/>
              <a:t>Ослаблення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Зміна</a:t>
            </a:r>
            <a:r>
              <a:rPr lang="ru-RU" dirty="0"/>
              <a:t> характеру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Ініціація</a:t>
            </a:r>
            <a:r>
              <a:rPr lang="ru-RU" dirty="0"/>
              <a:t> токсичного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  <a:p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як </a:t>
            </a:r>
            <a:r>
              <a:rPr lang="ru-RU" dirty="0" err="1"/>
              <a:t>позитивне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, </a:t>
            </a:r>
            <a:r>
              <a:rPr lang="ru-RU" dirty="0" err="1"/>
              <a:t>спрямоване</a:t>
            </a:r>
            <a:r>
              <a:rPr lang="ru-RU" dirty="0"/>
              <a:t> на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, а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</a:t>
            </a:r>
            <a:r>
              <a:rPr lang="ru-RU" dirty="0" err="1"/>
              <a:t>вважалися</a:t>
            </a:r>
            <a:r>
              <a:rPr lang="ru-RU" dirty="0"/>
              <a:t>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летальний</a:t>
            </a:r>
            <a:r>
              <a:rPr lang="ru-RU" dirty="0"/>
              <a:t> синтез, тому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детоксикація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виправданий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плином</a:t>
            </a:r>
            <a:r>
              <a:rPr lang="ru-RU" dirty="0"/>
              <a:t> часу </a:t>
            </a:r>
            <a:r>
              <a:rPr lang="ru-RU" dirty="0" err="1"/>
              <a:t>накопичилася</a:t>
            </a:r>
            <a:r>
              <a:rPr lang="ru-RU" dirty="0"/>
              <a:t> </a:t>
            </a:r>
            <a:r>
              <a:rPr lang="ru-RU" dirty="0" err="1"/>
              <a:t>інформація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біохімічного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- </a:t>
            </a:r>
            <a:r>
              <a:rPr lang="ru-RU" dirty="0" err="1"/>
              <a:t>швидше</a:t>
            </a:r>
            <a:r>
              <a:rPr lang="ru-RU" dirty="0"/>
              <a:t> правило,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виняток</a:t>
            </a:r>
            <a:r>
              <a:rPr lang="ru-RU" dirty="0"/>
              <a:t>. Тому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біотрансформація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універсальний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точний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останні</a:t>
            </a:r>
            <a:r>
              <a:rPr lang="ru-RU" dirty="0"/>
              <a:t> роки </a:t>
            </a:r>
            <a:r>
              <a:rPr lang="ru-RU" dirty="0" err="1"/>
              <a:t>проведені</a:t>
            </a:r>
            <a:r>
              <a:rPr lang="ru-RU" dirty="0"/>
              <a:t>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експериментальні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експерименти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vitro</a:t>
            </a:r>
            <a:r>
              <a:rPr lang="ru-RU" dirty="0"/>
              <a:t> («в </a:t>
            </a:r>
            <a:r>
              <a:rPr lang="ru-RU" dirty="0" err="1"/>
              <a:t>пробірці</a:t>
            </a:r>
            <a:r>
              <a:rPr lang="ru-RU" dirty="0"/>
              <a:t>»)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vivo</a:t>
            </a:r>
            <a:r>
              <a:rPr lang="ru-RU" dirty="0"/>
              <a:t> («</a:t>
            </a:r>
            <a:r>
              <a:rPr lang="ru-RU" dirty="0" err="1"/>
              <a:t>наживо</a:t>
            </a:r>
            <a:r>
              <a:rPr lang="ru-RU" dirty="0"/>
              <a:t>»)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аналітичної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 (</a:t>
            </a:r>
            <a:r>
              <a:rPr lang="ru-RU" dirty="0" err="1"/>
              <a:t>хроматографія</a:t>
            </a:r>
            <a:r>
              <a:rPr lang="ru-RU" dirty="0"/>
              <a:t>, </a:t>
            </a:r>
            <a:r>
              <a:rPr lang="ru-RU" dirty="0" err="1"/>
              <a:t>мас-спектрометрія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ідентифікувати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,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відносну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. </a:t>
            </a:r>
          </a:p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хемобіокінетика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складний</a:t>
            </a:r>
            <a:r>
              <a:rPr lang="ru-RU" dirty="0"/>
              <a:t> </a:t>
            </a:r>
            <a:r>
              <a:rPr lang="ru-RU" dirty="0" err="1"/>
              <a:t>багатостадійний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універсального</a:t>
            </a:r>
            <a:r>
              <a:rPr lang="ru-RU" dirty="0"/>
              <a:t> параметра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б </a:t>
            </a:r>
            <a:r>
              <a:rPr lang="ru-RU" dirty="0" err="1"/>
              <a:t>описати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052736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першій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абсорбція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транспорт через </a:t>
            </a:r>
            <a:r>
              <a:rPr lang="ru-RU" dirty="0" err="1"/>
              <a:t>ліпідні</a:t>
            </a:r>
            <a:r>
              <a:rPr lang="ru-RU" dirty="0"/>
              <a:t> </a:t>
            </a:r>
            <a:r>
              <a:rPr lang="ru-RU" dirty="0" err="1"/>
              <a:t>біомембрани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гідрофільні</a:t>
            </a:r>
            <a:r>
              <a:rPr lang="ru-RU" dirty="0"/>
              <a:t> </a:t>
            </a:r>
            <a:r>
              <a:rPr lang="ru-RU" dirty="0" err="1"/>
              <a:t>фрагменти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до активного центру,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біотрансформація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рецептором.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як </a:t>
            </a:r>
            <a:r>
              <a:rPr lang="ru-RU" dirty="0" err="1"/>
              <a:t>гідрофобність</a:t>
            </a:r>
            <a:r>
              <a:rPr lang="ru-RU" dirty="0"/>
              <a:t>, </a:t>
            </a:r>
            <a:r>
              <a:rPr lang="ru-RU" dirty="0" err="1"/>
              <a:t>розчинність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метаболічним</a:t>
            </a:r>
            <a:r>
              <a:rPr lang="ru-RU" dirty="0"/>
              <a:t> </a:t>
            </a:r>
            <a:r>
              <a:rPr lang="ru-RU" dirty="0" err="1"/>
              <a:t>перетворенням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за типом </a:t>
            </a:r>
            <a:r>
              <a:rPr lang="ru-RU" dirty="0" err="1"/>
              <a:t>окислення</a:t>
            </a:r>
            <a:r>
              <a:rPr lang="ru-RU" dirty="0"/>
              <a:t>, </a:t>
            </a:r>
            <a:r>
              <a:rPr lang="ru-RU" dirty="0" err="1"/>
              <a:t>відновлення</a:t>
            </a:r>
            <a:r>
              <a:rPr lang="ru-RU" dirty="0"/>
              <a:t>, </a:t>
            </a:r>
            <a:r>
              <a:rPr lang="ru-RU" dirty="0" err="1"/>
              <a:t>гідролізу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зявляються</a:t>
            </a:r>
            <a:r>
              <a:rPr lang="ru-RU" dirty="0"/>
              <a:t> </a:t>
            </a:r>
            <a:r>
              <a:rPr lang="ru-RU" dirty="0" err="1"/>
              <a:t>функціональні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підвищують</a:t>
            </a:r>
            <a:r>
              <a:rPr lang="ru-RU" dirty="0"/>
              <a:t> </a:t>
            </a:r>
            <a:r>
              <a:rPr lang="ru-RU" dirty="0" err="1"/>
              <a:t>полярність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як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для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біотрансформація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кон'югації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реакціями</a:t>
            </a:r>
            <a:r>
              <a:rPr lang="ru-RU" dirty="0"/>
              <a:t> синтезу,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метаболіти</a:t>
            </a:r>
            <a:r>
              <a:rPr lang="ru-RU" dirty="0"/>
              <a:t> </a:t>
            </a:r>
            <a:r>
              <a:rPr lang="ru-RU" dirty="0" err="1"/>
              <a:t>з’єднуються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ендогенними</a:t>
            </a:r>
            <a:r>
              <a:rPr lang="ru-RU" dirty="0"/>
              <a:t> молекулами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.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-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нетоксичних</a:t>
            </a:r>
            <a:r>
              <a:rPr lang="ru-RU" dirty="0"/>
              <a:t>, добре </a:t>
            </a:r>
            <a:r>
              <a:rPr lang="ru-RU" dirty="0" err="1"/>
              <a:t>розчинних</a:t>
            </a:r>
            <a:r>
              <a:rPr lang="ru-RU" dirty="0"/>
              <a:t> у водному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легше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залучатися</a:t>
            </a:r>
            <a:r>
              <a:rPr lang="ru-RU" dirty="0"/>
              <a:t>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метаболічних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виводитися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836712"/>
            <a:ext cx="864096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Метаболізм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 </a:t>
            </a:r>
            <a:r>
              <a:rPr lang="ru-RU" dirty="0" err="1"/>
              <a:t>поступаються</a:t>
            </a:r>
            <a:r>
              <a:rPr lang="ru-RU" dirty="0"/>
              <a:t> за </a:t>
            </a:r>
            <a:r>
              <a:rPr lang="ru-RU" dirty="0" err="1"/>
              <a:t>токсичністю</a:t>
            </a:r>
            <a:r>
              <a:rPr lang="ru-RU" dirty="0"/>
              <a:t> </a:t>
            </a:r>
            <a:r>
              <a:rPr lang="ru-RU" dirty="0" err="1"/>
              <a:t>вихідним</a:t>
            </a:r>
            <a:r>
              <a:rPr lang="ru-RU" dirty="0"/>
              <a:t> </a:t>
            </a:r>
            <a:r>
              <a:rPr lang="ru-RU" dirty="0" err="1"/>
              <a:t>речовинам</a:t>
            </a:r>
            <a:r>
              <a:rPr lang="ru-RU" dirty="0"/>
              <a:t>. Так, </a:t>
            </a:r>
            <a:r>
              <a:rPr lang="ru-RU" dirty="0" err="1"/>
              <a:t>роданіди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при </a:t>
            </a:r>
            <a:r>
              <a:rPr lang="ru-RU" dirty="0" err="1"/>
              <a:t>біоперетворенні</a:t>
            </a:r>
            <a:r>
              <a:rPr lang="ru-RU" dirty="0"/>
              <a:t> </a:t>
            </a:r>
            <a:r>
              <a:rPr lang="ru-RU" dirty="0" err="1"/>
              <a:t>ціанідів</a:t>
            </a:r>
            <a:r>
              <a:rPr lang="ru-RU" dirty="0"/>
              <a:t>, в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.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токсикантом</a:t>
            </a:r>
            <a:r>
              <a:rPr lang="ru-RU" dirty="0"/>
              <a:t> </a:t>
            </a:r>
            <a:r>
              <a:rPr lang="ru-RU" dirty="0" err="1"/>
              <a:t>токсичності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метаболічною</a:t>
            </a:r>
            <a:r>
              <a:rPr lang="ru-RU" dirty="0"/>
              <a:t> </a:t>
            </a:r>
            <a:r>
              <a:rPr lang="ru-RU" dirty="0" err="1"/>
              <a:t>детоксикацією</a:t>
            </a:r>
            <a:r>
              <a:rPr lang="ru-RU" dirty="0"/>
              <a:t>. При </a:t>
            </a:r>
            <a:r>
              <a:rPr lang="ru-RU" dirty="0" err="1"/>
              <a:t>метаболізмі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. Прикладом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служити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фторуксусной </a:t>
            </a:r>
            <a:r>
              <a:rPr lang="ru-RU" dirty="0" err="1"/>
              <a:t>кислоти</a:t>
            </a:r>
            <a:r>
              <a:rPr lang="ru-RU" dirty="0"/>
              <a:t> при </a:t>
            </a:r>
            <a:r>
              <a:rPr lang="ru-RU" dirty="0" err="1"/>
              <a:t>інтоксикації</a:t>
            </a:r>
            <a:r>
              <a:rPr lang="ru-RU" dirty="0"/>
              <a:t> </a:t>
            </a:r>
            <a:r>
              <a:rPr lang="ru-RU" dirty="0" err="1"/>
              <a:t>фторетанолом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ряді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діяти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. Так,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спирти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етиленгліколь</a:t>
            </a:r>
            <a:r>
              <a:rPr lang="ru-RU" dirty="0"/>
              <a:t>), </a:t>
            </a:r>
            <a:r>
              <a:rPr lang="ru-RU" dirty="0" err="1"/>
              <a:t>діючи</a:t>
            </a:r>
            <a:r>
              <a:rPr lang="ru-RU" dirty="0"/>
              <a:t> </a:t>
            </a:r>
            <a:r>
              <a:rPr lang="ru-RU" dirty="0" err="1"/>
              <a:t>цілою</a:t>
            </a:r>
            <a:r>
              <a:rPr lang="ru-RU" dirty="0"/>
              <a:t> молекулою,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седативно-гіпнотичний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(</a:t>
            </a:r>
            <a:r>
              <a:rPr lang="ru-RU" dirty="0" err="1"/>
              <a:t>сп'яніння</a:t>
            </a:r>
            <a:r>
              <a:rPr lang="ru-RU" dirty="0"/>
              <a:t>, наркоз).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біоперетворення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альдегіди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пошкоджувати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нирки</a:t>
            </a:r>
            <a:r>
              <a:rPr lang="ru-RU" dirty="0"/>
              <a:t>. </a:t>
            </a:r>
          </a:p>
          <a:p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низькомолекулярних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метаболічним</a:t>
            </a:r>
            <a:r>
              <a:rPr lang="ru-RU" dirty="0"/>
              <a:t> </a:t>
            </a:r>
            <a:r>
              <a:rPr lang="ru-RU" dirty="0" err="1"/>
              <a:t>перетворенням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реакційноздатних</a:t>
            </a:r>
            <a:r>
              <a:rPr lang="ru-RU" dirty="0"/>
              <a:t> </a:t>
            </a:r>
            <a:r>
              <a:rPr lang="ru-RU" dirty="0" err="1"/>
              <a:t>проміжних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. Так,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в </a:t>
            </a:r>
            <a:r>
              <a:rPr lang="ru-RU" dirty="0" err="1"/>
              <a:t>молекулі</a:t>
            </a:r>
            <a:r>
              <a:rPr lang="ru-RU" dirty="0"/>
              <a:t> </a:t>
            </a:r>
            <a:r>
              <a:rPr lang="ru-RU" dirty="0" err="1"/>
              <a:t>аміно-або</a:t>
            </a:r>
            <a:r>
              <a:rPr lang="ru-RU" dirty="0"/>
              <a:t> </a:t>
            </a:r>
            <a:r>
              <a:rPr lang="ru-RU" dirty="0" err="1"/>
              <a:t>нітрогрупу</a:t>
            </a:r>
            <a:r>
              <a:rPr lang="ru-RU" dirty="0"/>
              <a:t>,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перетворюються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гідроксиламін</a:t>
            </a:r>
            <a:r>
              <a:rPr lang="ru-RU" dirty="0"/>
              <a:t>, активно </a:t>
            </a:r>
            <a:r>
              <a:rPr lang="ru-RU" dirty="0" err="1"/>
              <a:t>взаємодіють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протеїнами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 та тканин. При повторному </a:t>
            </a:r>
            <a:r>
              <a:rPr lang="ru-RU" dirty="0" err="1"/>
              <a:t>надходженні</a:t>
            </a:r>
            <a:r>
              <a:rPr lang="ru-RU" dirty="0"/>
              <a:t> таких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специфічної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</a:t>
            </a:r>
            <a:r>
              <a:rPr lang="ru-RU" dirty="0" err="1"/>
              <a:t>алергічні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токсифікацією</a:t>
            </a:r>
            <a:r>
              <a:rPr lang="ru-RU" dirty="0"/>
              <a:t>, а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біотрансформації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токсичністю</a:t>
            </a:r>
            <a:r>
              <a:rPr lang="ru-RU" dirty="0"/>
              <a:t> - </a:t>
            </a:r>
            <a:r>
              <a:rPr lang="ru-RU" dirty="0" err="1"/>
              <a:t>токсичними</a:t>
            </a:r>
            <a:r>
              <a:rPr lang="ru-RU" dirty="0"/>
              <a:t> </a:t>
            </a:r>
            <a:r>
              <a:rPr lang="ru-RU" dirty="0" err="1"/>
              <a:t>метаболітами</a:t>
            </a:r>
            <a:r>
              <a:rPr lang="ru-RU" dirty="0"/>
              <a:t>.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метаболіти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нестабільними</a:t>
            </a:r>
            <a:r>
              <a:rPr lang="ru-RU" dirty="0"/>
              <a:t> продуктами,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перетворенням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біосистем</a:t>
            </a:r>
            <a:r>
              <a:rPr lang="ru-RU" dirty="0"/>
              <a:t> на молекулярному </a:t>
            </a:r>
            <a:r>
              <a:rPr lang="ru-RU" dirty="0" err="1"/>
              <a:t>рівні</a:t>
            </a:r>
            <a:r>
              <a:rPr lang="ru-RU" dirty="0"/>
              <a:t>. </a:t>
            </a:r>
          </a:p>
          <a:p>
            <a:r>
              <a:rPr lang="ru-RU" dirty="0" err="1"/>
              <a:t>Біоактивація</a:t>
            </a:r>
            <a:r>
              <a:rPr lang="ru-RU" dirty="0"/>
              <a:t> далеко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пошкодженням</a:t>
            </a:r>
            <a:r>
              <a:rPr lang="ru-RU" dirty="0"/>
              <a:t> </a:t>
            </a:r>
            <a:r>
              <a:rPr lang="ru-RU" dirty="0" err="1"/>
              <a:t>біосубстрата</a:t>
            </a:r>
            <a:r>
              <a:rPr lang="ru-RU" dirty="0"/>
              <a:t>, так як </a:t>
            </a:r>
            <a:r>
              <a:rPr lang="ru-RU" dirty="0" err="1"/>
              <a:t>одночасно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детоксикації</a:t>
            </a:r>
            <a:r>
              <a:rPr lang="ru-RU" dirty="0"/>
              <a:t>. </a:t>
            </a:r>
            <a:r>
              <a:rPr lang="ru-RU" dirty="0" err="1"/>
              <a:t>Інтенсивність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достатньою</a:t>
            </a:r>
            <a:r>
              <a:rPr lang="ru-RU" dirty="0"/>
              <a:t> для </a:t>
            </a:r>
            <a:r>
              <a:rPr lang="ru-RU" dirty="0" err="1"/>
              <a:t>компенсації</a:t>
            </a:r>
            <a:r>
              <a:rPr lang="ru-RU" dirty="0"/>
              <a:t> </a:t>
            </a:r>
            <a:r>
              <a:rPr lang="ru-RU" dirty="0" err="1"/>
              <a:t>збитку</a:t>
            </a:r>
            <a:r>
              <a:rPr lang="ru-RU" dirty="0"/>
              <a:t>, </a:t>
            </a:r>
            <a:r>
              <a:rPr lang="ru-RU" dirty="0" err="1"/>
              <a:t>пов'язаного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метаболітів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при </a:t>
            </a:r>
            <a:r>
              <a:rPr lang="ru-RU" dirty="0" err="1"/>
              <a:t>введенні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доз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неефективними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приведе</a:t>
            </a:r>
            <a:r>
              <a:rPr lang="ru-RU" dirty="0"/>
              <a:t> до </a:t>
            </a:r>
            <a:r>
              <a:rPr lang="ru-RU" dirty="0" err="1"/>
              <a:t>розвитку</a:t>
            </a:r>
            <a:r>
              <a:rPr lang="ru-RU" dirty="0"/>
              <a:t> токсичного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Шляхи </a:t>
            </a:r>
            <a:r>
              <a:rPr lang="ru-RU" b="1" dirty="0" err="1"/>
              <a:t>виведення</a:t>
            </a:r>
            <a:r>
              <a:rPr lang="ru-RU" b="1" dirty="0"/>
              <a:t> </a:t>
            </a:r>
            <a:r>
              <a:rPr lang="ru-RU" b="1" dirty="0" err="1"/>
              <a:t>ксенобіотиків</a:t>
            </a:r>
            <a:r>
              <a:rPr lang="ru-RU" b="1" dirty="0"/>
              <a:t> та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метаболітів</a:t>
            </a:r>
            <a:r>
              <a:rPr lang="ru-RU" b="1" dirty="0"/>
              <a:t> </a:t>
            </a:r>
            <a:r>
              <a:rPr lang="ru-RU" b="1" dirty="0" err="1"/>
              <a:t>з</a:t>
            </a:r>
            <a:r>
              <a:rPr lang="ru-RU" b="1" dirty="0"/>
              <a:t> </a:t>
            </a:r>
            <a:r>
              <a:rPr lang="ru-RU" b="1" dirty="0" err="1"/>
              <a:t>організму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dirty="0"/>
          </a:p>
          <a:p>
            <a:r>
              <a:rPr lang="ru-RU" dirty="0"/>
              <a:t>При </a:t>
            </a:r>
            <a:r>
              <a:rPr lang="ru-RU" dirty="0" err="1"/>
              <a:t>виведенні</a:t>
            </a:r>
            <a:r>
              <a:rPr lang="ru-RU" dirty="0"/>
              <a:t> ОР в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механізми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при </a:t>
            </a:r>
            <a:r>
              <a:rPr lang="ru-RU" dirty="0" err="1"/>
              <a:t>резорбції</a:t>
            </a:r>
            <a:r>
              <a:rPr lang="ru-RU" dirty="0"/>
              <a:t>. Тому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закономірності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та </a:t>
            </a:r>
            <a:r>
              <a:rPr lang="ru-RU" dirty="0" err="1"/>
              <a:t>кількісні</a:t>
            </a:r>
            <a:r>
              <a:rPr lang="ru-RU" dirty="0"/>
              <a:t> характеристики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не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керують</a:t>
            </a:r>
            <a:r>
              <a:rPr lang="ru-RU" dirty="0"/>
              <a:t> </a:t>
            </a:r>
            <a:r>
              <a:rPr lang="ru-RU" dirty="0" err="1"/>
              <a:t>резорбціею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розподілом</a:t>
            </a:r>
            <a:r>
              <a:rPr lang="ru-RU" dirty="0"/>
              <a:t> </a:t>
            </a:r>
            <a:r>
              <a:rPr lang="ru-RU" dirty="0" err="1"/>
              <a:t>токсикантів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</a:p>
          <a:p>
            <a:r>
              <a:rPr lang="ru-RU" dirty="0"/>
              <a:t>Часто </a:t>
            </a:r>
            <a:r>
              <a:rPr lang="ru-RU" dirty="0" err="1"/>
              <a:t>провідним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не </a:t>
            </a:r>
            <a:r>
              <a:rPr lang="ru-RU" dirty="0" err="1"/>
              <a:t>дифузія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активний</a:t>
            </a:r>
            <a:r>
              <a:rPr lang="ru-RU" dirty="0"/>
              <a:t> транспорт, а </a:t>
            </a:r>
            <a:r>
              <a:rPr lang="ru-RU" dirty="0" err="1"/>
              <a:t>фільтрація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при </a:t>
            </a:r>
            <a:r>
              <a:rPr lang="ru-RU" dirty="0" err="1"/>
              <a:t>виведенні</a:t>
            </a:r>
            <a:r>
              <a:rPr lang="ru-RU" dirty="0"/>
              <a:t> ОР </a:t>
            </a:r>
            <a:r>
              <a:rPr lang="ru-RU" dirty="0" err="1"/>
              <a:t>лягає</a:t>
            </a:r>
            <a:r>
              <a:rPr lang="ru-RU" dirty="0"/>
              <a:t> на </a:t>
            </a:r>
            <a:r>
              <a:rPr lang="ru-RU" dirty="0" err="1"/>
              <a:t>нирки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, </a:t>
            </a:r>
            <a:r>
              <a:rPr lang="ru-RU" dirty="0" err="1"/>
              <a:t>печінка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, </a:t>
            </a:r>
            <a:r>
              <a:rPr lang="ru-RU" dirty="0" err="1"/>
              <a:t>залози</a:t>
            </a:r>
            <a:r>
              <a:rPr lang="ru-RU" dirty="0"/>
              <a:t> кишечника та </a:t>
            </a:r>
            <a:r>
              <a:rPr lang="ru-RU" dirty="0" err="1"/>
              <a:t>шкіри</a:t>
            </a:r>
            <a:r>
              <a:rPr lang="ru-RU" dirty="0"/>
              <a:t>. </a:t>
            </a:r>
          </a:p>
          <a:p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отрут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метаболітів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двох-трьох-фазно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пов'язано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різною</a:t>
            </a:r>
            <a:r>
              <a:rPr lang="ru-RU" dirty="0"/>
              <a:t> формою </a:t>
            </a:r>
            <a:r>
              <a:rPr lang="ru-RU" dirty="0" err="1"/>
              <a:t>циркуляції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депонування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органах </a:t>
            </a:r>
            <a:r>
              <a:rPr lang="ru-RU" dirty="0" err="1"/>
              <a:t>і</a:t>
            </a:r>
            <a:r>
              <a:rPr lang="ru-RU" dirty="0"/>
              <a:t> тканинах. У першу </a:t>
            </a:r>
            <a:r>
              <a:rPr lang="ru-RU" dirty="0" err="1"/>
              <a:t>чергу</a:t>
            </a:r>
            <a:r>
              <a:rPr lang="ru-RU" dirty="0"/>
              <a:t>, як правило, </a:t>
            </a:r>
            <a:r>
              <a:rPr lang="ru-RU" dirty="0" err="1"/>
              <a:t>видаляються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незміненому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слабо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біологічними</a:t>
            </a:r>
            <a:r>
              <a:rPr lang="ru-RU" dirty="0"/>
              <a:t> компонентами,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отрут,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міцно</a:t>
            </a:r>
            <a:r>
              <a:rPr lang="ru-RU" dirty="0"/>
              <a:t> </a:t>
            </a:r>
            <a:r>
              <a:rPr lang="ru-RU" dirty="0" err="1"/>
              <a:t>зв’язаній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останню</a:t>
            </a:r>
            <a:r>
              <a:rPr lang="ru-RU" dirty="0"/>
              <a:t> </a:t>
            </a:r>
            <a:r>
              <a:rPr lang="ru-RU" dirty="0" err="1"/>
              <a:t>чергу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постійних</a:t>
            </a:r>
            <a:r>
              <a:rPr lang="ru-RU" dirty="0"/>
              <a:t> «</a:t>
            </a:r>
            <a:r>
              <a:rPr lang="ru-RU" dirty="0" err="1"/>
              <a:t>тканинних</a:t>
            </a:r>
            <a:r>
              <a:rPr lang="ru-RU" dirty="0"/>
              <a:t> депо».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Через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летючі</a:t>
            </a:r>
            <a:r>
              <a:rPr lang="ru-RU" dirty="0"/>
              <a:t> ОР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летючі</a:t>
            </a:r>
            <a:r>
              <a:rPr lang="ru-RU" dirty="0"/>
              <a:t> </a:t>
            </a:r>
            <a:r>
              <a:rPr lang="ru-RU" dirty="0" err="1"/>
              <a:t>метаболіти</a:t>
            </a:r>
            <a:r>
              <a:rPr lang="ru-RU" dirty="0"/>
              <a:t> </a:t>
            </a:r>
            <a:r>
              <a:rPr lang="ru-RU" dirty="0" err="1"/>
              <a:t>нелетких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видаляється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фізико-хімічних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(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розчинності</a:t>
            </a:r>
            <a:r>
              <a:rPr lang="ru-RU" dirty="0"/>
              <a:t>,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, агрегатного стану). Чим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розчинність</a:t>
            </a:r>
            <a:r>
              <a:rPr lang="ru-RU" dirty="0"/>
              <a:t> ОР,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вона </a:t>
            </a:r>
            <a:r>
              <a:rPr lang="ru-RU" dirty="0" err="1"/>
              <a:t>виводиться</a:t>
            </a:r>
            <a:r>
              <a:rPr lang="ru-RU" dirty="0"/>
              <a:t>. </a:t>
            </a:r>
          </a:p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через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дифузія</a:t>
            </a:r>
            <a:r>
              <a:rPr lang="ru-RU" dirty="0"/>
              <a:t> </a:t>
            </a:r>
            <a:r>
              <a:rPr lang="ru-RU" dirty="0" err="1"/>
              <a:t>ксенобіотика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циркулює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, через </a:t>
            </a:r>
            <a:r>
              <a:rPr lang="ru-RU" dirty="0" err="1"/>
              <a:t>альвеолярно-капілярний</a:t>
            </a:r>
            <a:r>
              <a:rPr lang="ru-RU" dirty="0"/>
              <a:t> </a:t>
            </a:r>
            <a:r>
              <a:rPr lang="ru-RU" dirty="0" err="1"/>
              <a:t>бар'єр</a:t>
            </a:r>
            <a:r>
              <a:rPr lang="ru-RU" dirty="0"/>
              <a:t>. Чим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розчинність</a:t>
            </a:r>
            <a:r>
              <a:rPr lang="ru-RU" dirty="0"/>
              <a:t> ОР,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вона </a:t>
            </a:r>
            <a:r>
              <a:rPr lang="ru-RU" dirty="0" err="1"/>
              <a:t>видаляється</a:t>
            </a:r>
            <a:r>
              <a:rPr lang="ru-RU" dirty="0"/>
              <a:t>. Через </a:t>
            </a:r>
            <a:r>
              <a:rPr lang="ru-RU" dirty="0" err="1"/>
              <a:t>легені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леткі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розчинники</a:t>
            </a:r>
            <a:r>
              <a:rPr lang="ru-RU" dirty="0"/>
              <a:t>. </a:t>
            </a:r>
            <a:r>
              <a:rPr lang="ru-RU" dirty="0" err="1"/>
              <a:t>Метаболізм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утворенням</a:t>
            </a:r>
            <a:r>
              <a:rPr lang="ru-RU" dirty="0"/>
              <a:t> СО2, </a:t>
            </a:r>
            <a:r>
              <a:rPr lang="ru-RU" dirty="0" err="1"/>
              <a:t>який</a:t>
            </a:r>
            <a:r>
              <a:rPr lang="ru-RU" dirty="0"/>
              <a:t> легко </a:t>
            </a:r>
            <a:r>
              <a:rPr lang="ru-RU" dirty="0" err="1"/>
              <a:t>видаляється</a:t>
            </a:r>
            <a:r>
              <a:rPr lang="ru-RU" dirty="0"/>
              <a:t> через </a:t>
            </a:r>
            <a:r>
              <a:rPr lang="ru-RU" dirty="0" err="1"/>
              <a:t>легені</a:t>
            </a:r>
            <a:r>
              <a:rPr lang="ru-RU" dirty="0"/>
              <a:t>. </a:t>
            </a:r>
            <a:r>
              <a:rPr lang="ru-RU" dirty="0" err="1"/>
              <a:t>Нирки</a:t>
            </a:r>
            <a:r>
              <a:rPr lang="ru-RU" dirty="0"/>
              <a:t> - </a:t>
            </a:r>
            <a:r>
              <a:rPr lang="ru-RU" dirty="0" err="1"/>
              <a:t>найважливіший</a:t>
            </a:r>
            <a:r>
              <a:rPr lang="ru-RU" dirty="0"/>
              <a:t> орган </a:t>
            </a:r>
            <a:r>
              <a:rPr lang="ru-RU" dirty="0" err="1"/>
              <a:t>виведення</a:t>
            </a:r>
            <a:r>
              <a:rPr lang="ru-RU" dirty="0"/>
              <a:t> ОР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два </a:t>
            </a:r>
            <a:r>
              <a:rPr lang="ru-RU" dirty="0" err="1"/>
              <a:t>механізми</a:t>
            </a:r>
            <a:r>
              <a:rPr lang="ru-RU" dirty="0"/>
              <a:t>: </a:t>
            </a:r>
            <a:r>
              <a:rPr lang="ru-RU" dirty="0" err="1"/>
              <a:t>пасивна</a:t>
            </a:r>
            <a:r>
              <a:rPr lang="ru-RU" dirty="0"/>
              <a:t> </a:t>
            </a:r>
            <a:r>
              <a:rPr lang="ru-RU" dirty="0" err="1"/>
              <a:t>фільтрація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активний</a:t>
            </a:r>
            <a:r>
              <a:rPr lang="ru-RU" dirty="0"/>
              <a:t> транспорт. Через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виводяться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  <a:r>
              <a:rPr lang="ru-RU" dirty="0" err="1"/>
              <a:t>Маса</a:t>
            </a:r>
            <a:r>
              <a:rPr lang="ru-RU" dirty="0"/>
              <a:t> </a:t>
            </a:r>
            <a:r>
              <a:rPr lang="ru-RU" dirty="0" err="1"/>
              <a:t>нирок</a:t>
            </a:r>
            <a:r>
              <a:rPr lang="ru-RU" dirty="0"/>
              <a:t> становить </a:t>
            </a:r>
            <a:r>
              <a:rPr lang="ru-RU" dirty="0" err="1"/>
              <a:t>менше</a:t>
            </a:r>
            <a:r>
              <a:rPr lang="ru-RU" dirty="0"/>
              <a:t> 0,3%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через них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25%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хвилинної</a:t>
            </a:r>
            <a:r>
              <a:rPr lang="ru-RU" dirty="0"/>
              <a:t> </a:t>
            </a:r>
            <a:r>
              <a:rPr lang="ru-RU" dirty="0" err="1"/>
              <a:t>циркуляції</a:t>
            </a:r>
            <a:r>
              <a:rPr lang="ru-RU" dirty="0"/>
              <a:t> </a:t>
            </a:r>
            <a:r>
              <a:rPr lang="ru-RU" dirty="0" err="1"/>
              <a:t>крові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доброму </a:t>
            </a:r>
            <a:r>
              <a:rPr lang="ru-RU" dirty="0" err="1"/>
              <a:t>кровопостачанню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крові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виведенню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переходять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орган,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виділяються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сечею. </a:t>
            </a:r>
          </a:p>
          <a:p>
            <a:r>
              <a:rPr lang="ru-RU" dirty="0" err="1"/>
              <a:t>Печінка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в </a:t>
            </a:r>
            <a:r>
              <a:rPr lang="ru-RU" dirty="0" err="1"/>
              <a:t>кровотік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як орган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як орган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.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через </a:t>
            </a:r>
            <a:r>
              <a:rPr lang="ru-RU" dirty="0" err="1"/>
              <a:t>нирки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як </a:t>
            </a:r>
            <a:r>
              <a:rPr lang="ru-RU" dirty="0" err="1"/>
              <a:t>просту</a:t>
            </a:r>
            <a:r>
              <a:rPr lang="ru-RU" dirty="0"/>
              <a:t> </a:t>
            </a:r>
            <a:r>
              <a:rPr lang="ru-RU" dirty="0" err="1"/>
              <a:t>дифузію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активний</a:t>
            </a:r>
            <a:r>
              <a:rPr lang="ru-RU" dirty="0"/>
              <a:t> транспорт. </a:t>
            </a:r>
          </a:p>
          <a:p>
            <a:r>
              <a:rPr lang="ru-RU" dirty="0" err="1"/>
              <a:t>Печінка</a:t>
            </a:r>
            <a:r>
              <a:rPr lang="ru-RU" dirty="0"/>
              <a:t>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жовч</a:t>
            </a:r>
            <a:r>
              <a:rPr lang="ru-RU" dirty="0"/>
              <a:t>. В </a:t>
            </a:r>
            <a:r>
              <a:rPr lang="ru-RU" dirty="0" err="1"/>
              <a:t>жовчі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практично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51520" y="908720"/>
            <a:ext cx="864096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шлунково-кишковий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 (ШКТ)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екскрементами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Неповного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всмоктування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ШКТ;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слизовою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оболонкою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шлунково-кишкового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тракту.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Летючі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неелектроліти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вуглеводні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спирти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ефіри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практично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виводяться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ШКТ.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шлунково-кишковий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шляхами,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молоком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матерів-годувальниць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секретом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залоз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Як правило,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секреті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залоз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дифузії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грудним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молоком,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неелектроліти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інсектициди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метали,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надійти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дитини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Через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основному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етиловий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спирт, ацетон, фенол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балансі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Виведення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шляхом,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розроблених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підсилення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прискорення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детоксикації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92696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dirty="0" err="1" smtClean="0"/>
              <a:t>Надходження</a:t>
            </a:r>
            <a:r>
              <a:rPr lang="ru-RU" b="1" dirty="0" smtClean="0"/>
              <a:t> </a:t>
            </a:r>
            <a:r>
              <a:rPr lang="ru-RU" b="1" dirty="0"/>
              <a:t>отрут в </a:t>
            </a:r>
            <a:r>
              <a:rPr lang="ru-RU" b="1" dirty="0" err="1"/>
              <a:t>організм</a:t>
            </a:r>
            <a:r>
              <a:rPr lang="ru-RU" b="1" dirty="0"/>
              <a:t> </a:t>
            </a:r>
            <a:endParaRPr lang="ru-RU" b="1" dirty="0" smtClean="0"/>
          </a:p>
          <a:p>
            <a:pPr marL="342900" indent="-342900"/>
            <a:endParaRPr lang="ru-RU" dirty="0"/>
          </a:p>
          <a:p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організмі</a:t>
            </a:r>
            <a:r>
              <a:rPr lang="ru-RU" dirty="0"/>
              <a:t>, </a:t>
            </a:r>
            <a:r>
              <a:rPr lang="ru-RU" dirty="0" err="1"/>
              <a:t>протікають</a:t>
            </a:r>
            <a:r>
              <a:rPr lang="ru-RU" dirty="0"/>
              <a:t> у </a:t>
            </a:r>
            <a:r>
              <a:rPr lang="ru-RU" dirty="0" err="1"/>
              <a:t>часі</a:t>
            </a:r>
            <a:r>
              <a:rPr lang="ru-RU" dirty="0"/>
              <a:t>.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залежностей</a:t>
            </a:r>
            <a:r>
              <a:rPr lang="ru-RU" dirty="0"/>
              <a:t> </a:t>
            </a:r>
            <a:r>
              <a:rPr lang="ru-RU" dirty="0" err="1"/>
              <a:t>протікання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токсикокінетика</a:t>
            </a:r>
            <a:r>
              <a:rPr lang="ru-RU" dirty="0"/>
              <a:t>. Ми </a:t>
            </a:r>
            <a:r>
              <a:rPr lang="ru-RU" dirty="0" err="1"/>
              <a:t>використовуємо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токсикокінетика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склався</a:t>
            </a:r>
            <a:r>
              <a:rPr lang="ru-RU" dirty="0"/>
              <a:t> </a:t>
            </a:r>
            <a:r>
              <a:rPr lang="ru-RU" dirty="0" err="1"/>
              <a:t>історично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вірним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хемобіокінетіка</a:t>
            </a:r>
            <a:r>
              <a:rPr lang="ru-RU" dirty="0"/>
              <a:t>»,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кінетичні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об'єктах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00506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Хемобіокінетіка</a:t>
            </a:r>
            <a:r>
              <a:rPr lang="ru-RU" b="1" dirty="0"/>
              <a:t> </a:t>
            </a:r>
            <a:r>
              <a:rPr lang="ru-RU" dirty="0"/>
              <a:t>- область </a:t>
            </a:r>
            <a:r>
              <a:rPr lang="ru-RU" dirty="0" err="1"/>
              <a:t>токсикології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проходження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через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, </a:t>
            </a:r>
            <a:r>
              <a:rPr lang="ru-RU" dirty="0" err="1"/>
              <a:t>розподіл</a:t>
            </a:r>
            <a:r>
              <a:rPr lang="ru-RU" dirty="0"/>
              <a:t>, </a:t>
            </a:r>
            <a:r>
              <a:rPr lang="ru-RU" dirty="0" err="1"/>
              <a:t>метаболізм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виведення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964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 </a:t>
            </a:r>
            <a:r>
              <a:rPr lang="ru-RU" dirty="0" err="1"/>
              <a:t>позицій</a:t>
            </a:r>
            <a:r>
              <a:rPr lang="ru-RU" dirty="0"/>
              <a:t> </a:t>
            </a:r>
            <a:r>
              <a:rPr lang="ru-RU" dirty="0" err="1"/>
              <a:t>токсикокінетикі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складну</a:t>
            </a:r>
            <a:r>
              <a:rPr lang="ru-RU" dirty="0"/>
              <a:t> </a:t>
            </a:r>
            <a:r>
              <a:rPr lang="ru-RU" dirty="0" err="1"/>
              <a:t>гетерогенну</a:t>
            </a:r>
            <a:r>
              <a:rPr lang="ru-RU" dirty="0"/>
              <a:t> систему,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великого числа </a:t>
            </a:r>
            <a:r>
              <a:rPr lang="ru-RU" dirty="0" err="1"/>
              <a:t>спільно</a:t>
            </a:r>
            <a:r>
              <a:rPr lang="ru-RU" dirty="0"/>
              <a:t> </a:t>
            </a:r>
            <a:r>
              <a:rPr lang="ru-RU" dirty="0" err="1"/>
              <a:t>функціонуючих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(кров, </a:t>
            </a:r>
            <a:r>
              <a:rPr lang="ru-RU" dirty="0" err="1"/>
              <a:t>тканини</a:t>
            </a:r>
            <a:r>
              <a:rPr lang="ru-RU" dirty="0"/>
              <a:t>, </a:t>
            </a:r>
            <a:r>
              <a:rPr lang="ru-RU" dirty="0" err="1"/>
              <a:t>позаклітинна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внутрішньоклітинна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</a:t>
            </a:r>
            <a:r>
              <a:rPr lang="ru-RU" dirty="0" err="1"/>
              <a:t>внутрішньоклітинний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), </a:t>
            </a:r>
            <a:r>
              <a:rPr lang="ru-RU" dirty="0" err="1"/>
              <a:t>розділених</a:t>
            </a:r>
            <a:r>
              <a:rPr lang="ru-RU" dirty="0"/>
              <a:t> </a:t>
            </a:r>
            <a:r>
              <a:rPr lang="ru-RU" dirty="0" err="1"/>
              <a:t>біологічними</a:t>
            </a:r>
            <a:r>
              <a:rPr lang="ru-RU" dirty="0"/>
              <a:t> </a:t>
            </a:r>
            <a:r>
              <a:rPr lang="ru-RU" dirty="0" err="1"/>
              <a:t>бар'єрами</a:t>
            </a:r>
            <a:r>
              <a:rPr lang="ru-RU" dirty="0"/>
              <a:t>. </a:t>
            </a:r>
            <a:r>
              <a:rPr lang="ru-RU" dirty="0" err="1"/>
              <a:t>Кінетика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ними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бар'єрів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  <a:r>
              <a:rPr lang="ru-RU" dirty="0" err="1"/>
              <a:t>Конкретні</a:t>
            </a:r>
            <a:r>
              <a:rPr lang="ru-RU" dirty="0"/>
              <a:t> характеристики </a:t>
            </a:r>
            <a:r>
              <a:rPr lang="ru-RU" dirty="0" err="1"/>
              <a:t>токсикокінетики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як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структурно-функціональними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r>
              <a:rPr lang="ru-RU" dirty="0" err="1"/>
              <a:t>Найважливішими</a:t>
            </a:r>
            <a:r>
              <a:rPr lang="ru-RU" dirty="0"/>
              <a:t> характеристиками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токсикокінетичні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, є: </a:t>
            </a:r>
          </a:p>
          <a:p>
            <a:r>
              <a:rPr lang="ru-RU" dirty="0"/>
              <a:t>-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 </a:t>
            </a:r>
            <a:r>
              <a:rPr lang="ru-RU" dirty="0" err="1"/>
              <a:t>накопичуватися</a:t>
            </a:r>
            <a:r>
              <a:rPr lang="ru-RU" dirty="0"/>
              <a:t> у </a:t>
            </a:r>
            <a:r>
              <a:rPr lang="ru-RU" dirty="0" err="1"/>
              <a:t>відповідному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: </a:t>
            </a:r>
            <a:r>
              <a:rPr lang="ru-RU" dirty="0" err="1"/>
              <a:t>ліпідорозчинні</a:t>
            </a:r>
            <a:r>
              <a:rPr lang="ru-RU" dirty="0"/>
              <a:t> - в </a:t>
            </a:r>
            <a:r>
              <a:rPr lang="ru-RU" dirty="0" err="1"/>
              <a:t>ліпідах</a:t>
            </a:r>
            <a:r>
              <a:rPr lang="ru-RU" dirty="0"/>
              <a:t>, </a:t>
            </a:r>
            <a:r>
              <a:rPr lang="ru-RU" dirty="0" err="1"/>
              <a:t>водорозчинні</a:t>
            </a:r>
            <a:r>
              <a:rPr lang="ru-RU" dirty="0"/>
              <a:t> -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проникати</a:t>
            </a:r>
            <a:r>
              <a:rPr lang="ru-RU" dirty="0"/>
              <a:t> через пори </a:t>
            </a:r>
            <a:r>
              <a:rPr lang="ru-RU" dirty="0" err="1"/>
              <a:t>біологічних</a:t>
            </a:r>
            <a:r>
              <a:rPr lang="ru-RU" dirty="0"/>
              <a:t> мембран; </a:t>
            </a:r>
          </a:p>
          <a:p>
            <a:r>
              <a:rPr lang="ru-RU" dirty="0"/>
              <a:t>- Константа </a:t>
            </a:r>
            <a:r>
              <a:rPr lang="ru-RU" dirty="0" err="1"/>
              <a:t>дисоціації</a:t>
            </a:r>
            <a:r>
              <a:rPr lang="ru-RU" dirty="0"/>
              <a:t> молекул, яка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, </a:t>
            </a:r>
            <a:r>
              <a:rPr lang="ru-RU" dirty="0" err="1"/>
              <a:t>здатних</a:t>
            </a:r>
            <a:r>
              <a:rPr lang="ru-RU" dirty="0"/>
              <a:t> </a:t>
            </a:r>
            <a:r>
              <a:rPr lang="ru-RU" dirty="0" err="1"/>
              <a:t>проникати</a:t>
            </a:r>
            <a:r>
              <a:rPr lang="ru-RU" dirty="0"/>
              <a:t> через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бар'єри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спорідненість</a:t>
            </a:r>
            <a:r>
              <a:rPr lang="ru-RU" dirty="0"/>
              <a:t> </a:t>
            </a:r>
            <a:r>
              <a:rPr lang="ru-RU" dirty="0" err="1"/>
              <a:t>токсиканту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біохімічними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тканин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</a:p>
          <a:p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токсикокінетику</a:t>
            </a:r>
            <a:r>
              <a:rPr lang="ru-RU" dirty="0"/>
              <a:t> </a:t>
            </a:r>
            <a:r>
              <a:rPr lang="ru-RU" dirty="0" err="1"/>
              <a:t>ксенобіотиків</a:t>
            </a:r>
            <a:r>
              <a:rPr lang="ru-RU" dirty="0"/>
              <a:t>, є: </a:t>
            </a:r>
            <a:r>
              <a:rPr lang="ru-RU" dirty="0" err="1"/>
              <a:t>співвідношення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ліпідів</a:t>
            </a:r>
            <a:r>
              <a:rPr lang="ru-RU" dirty="0"/>
              <a:t> в </a:t>
            </a:r>
            <a:r>
              <a:rPr lang="ru-RU" dirty="0" err="1"/>
              <a:t>клітинах</a:t>
            </a:r>
            <a:r>
              <a:rPr lang="ru-RU" dirty="0"/>
              <a:t>, тканинах органу; </a:t>
            </a:r>
            <a:r>
              <a:rPr lang="ru-RU" dirty="0" err="1"/>
              <a:t>наявність</a:t>
            </a:r>
            <a:r>
              <a:rPr lang="ru-RU" dirty="0"/>
              <a:t> молекул, </a:t>
            </a:r>
            <a:r>
              <a:rPr lang="ru-RU" dirty="0" err="1"/>
              <a:t>які</a:t>
            </a:r>
            <a:r>
              <a:rPr lang="ru-RU" dirty="0"/>
              <a:t> активно </a:t>
            </a:r>
            <a:r>
              <a:rPr lang="ru-RU" dirty="0" err="1"/>
              <a:t>зв'язують</a:t>
            </a:r>
            <a:r>
              <a:rPr lang="ru-RU" dirty="0"/>
              <a:t> </a:t>
            </a:r>
            <a:r>
              <a:rPr lang="ru-RU" dirty="0" err="1"/>
              <a:t>токсикант</a:t>
            </a:r>
            <a:r>
              <a:rPr lang="ru-RU" dirty="0"/>
              <a:t>; </a:t>
            </a:r>
            <a:r>
              <a:rPr lang="ru-RU" dirty="0" err="1"/>
              <a:t>проникність</a:t>
            </a:r>
            <a:r>
              <a:rPr lang="ru-RU" dirty="0"/>
              <a:t>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бар'єрів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89248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/>
              <a:t>Надходження</a:t>
            </a:r>
            <a:r>
              <a:rPr lang="ru-RU" sz="1400" b="1" dirty="0"/>
              <a:t> ОР через </a:t>
            </a:r>
            <a:r>
              <a:rPr lang="ru-RU" sz="1400" b="1" dirty="0" err="1"/>
              <a:t>дихальні</a:t>
            </a:r>
            <a:r>
              <a:rPr lang="ru-RU" sz="1400" b="1" dirty="0"/>
              <a:t> шляхи. </a:t>
            </a:r>
            <a:endParaRPr lang="ru-RU" sz="1400" b="1" dirty="0" smtClean="0"/>
          </a:p>
          <a:p>
            <a:endParaRPr lang="ru-RU" sz="1400" b="1" dirty="0"/>
          </a:p>
          <a:p>
            <a:r>
              <a:rPr lang="ru-RU" sz="1400" dirty="0" err="1" smtClean="0"/>
              <a:t>Динаміка</a:t>
            </a:r>
            <a:r>
              <a:rPr lang="ru-RU" sz="1400" dirty="0" smtClean="0"/>
              <a:t> </a:t>
            </a:r>
            <a:r>
              <a:rPr lang="ru-RU" sz="1400" dirty="0" err="1"/>
              <a:t>надходження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 через </a:t>
            </a:r>
            <a:r>
              <a:rPr lang="ru-RU" sz="1400" dirty="0" err="1"/>
              <a:t>легені</a:t>
            </a:r>
            <a:r>
              <a:rPr lang="ru-RU" sz="1400" dirty="0"/>
              <a:t> </a:t>
            </a:r>
            <a:r>
              <a:rPr lang="ru-RU" sz="1400" dirty="0" err="1"/>
              <a:t>визначається</a:t>
            </a:r>
            <a:r>
              <a:rPr lang="ru-RU" sz="1400" dirty="0"/>
              <a:t> </a:t>
            </a:r>
            <a:r>
              <a:rPr lang="ru-RU" sz="1400" dirty="0" err="1"/>
              <a:t>насамперед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агрегатним</a:t>
            </a:r>
            <a:r>
              <a:rPr lang="ru-RU" sz="1400" dirty="0"/>
              <a:t> станом (газ, пил, туман, </a:t>
            </a:r>
            <a:r>
              <a:rPr lang="ru-RU" sz="1400" dirty="0" err="1"/>
              <a:t>дим</a:t>
            </a:r>
            <a:r>
              <a:rPr lang="ru-RU" sz="1400" dirty="0"/>
              <a:t>). </a:t>
            </a:r>
          </a:p>
          <a:p>
            <a:r>
              <a:rPr lang="ru-RU" sz="1400" dirty="0" err="1"/>
              <a:t>Надходження</a:t>
            </a:r>
            <a:r>
              <a:rPr lang="ru-RU" sz="1400" dirty="0"/>
              <a:t> ОР через </a:t>
            </a:r>
            <a:r>
              <a:rPr lang="ru-RU" sz="1400" dirty="0" err="1"/>
              <a:t>дихальну</a:t>
            </a:r>
            <a:r>
              <a:rPr lang="ru-RU" sz="1400" dirty="0"/>
              <a:t> систему </a:t>
            </a:r>
            <a:r>
              <a:rPr lang="ru-RU" sz="1400" dirty="0" err="1"/>
              <a:t>відноситься</a:t>
            </a:r>
            <a:r>
              <a:rPr lang="ru-RU" sz="1400" dirty="0"/>
              <a:t> до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швидкого</a:t>
            </a:r>
            <a:r>
              <a:rPr lang="ru-RU" sz="1400" dirty="0"/>
              <a:t> шляху </a:t>
            </a:r>
            <a:r>
              <a:rPr lang="ru-RU" sz="1400" dirty="0" err="1"/>
              <a:t>проникнення</a:t>
            </a:r>
            <a:r>
              <a:rPr lang="ru-RU" sz="1400" dirty="0"/>
              <a:t> </a:t>
            </a:r>
            <a:r>
              <a:rPr lang="ru-RU" sz="1400" dirty="0" err="1"/>
              <a:t>ксенобіотиків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. </a:t>
            </a:r>
            <a:r>
              <a:rPr lang="ru-RU" sz="1400" dirty="0" err="1"/>
              <a:t>Це</a:t>
            </a:r>
            <a:r>
              <a:rPr lang="ru-RU" sz="1400" dirty="0"/>
              <a:t> </a:t>
            </a:r>
            <a:r>
              <a:rPr lang="ru-RU" sz="1400" dirty="0" err="1"/>
              <a:t>пояснюється</a:t>
            </a:r>
            <a:r>
              <a:rPr lang="ru-RU" sz="1400" dirty="0"/>
              <a:t> </a:t>
            </a:r>
            <a:r>
              <a:rPr lang="ru-RU" sz="1400" dirty="0" err="1"/>
              <a:t>дуже</a:t>
            </a:r>
            <a:r>
              <a:rPr lang="ru-RU" sz="1400" dirty="0"/>
              <a:t> великою </a:t>
            </a:r>
            <a:r>
              <a:rPr lang="ru-RU" sz="1400" dirty="0" err="1"/>
              <a:t>поверхнею</a:t>
            </a:r>
            <a:r>
              <a:rPr lang="ru-RU" sz="1400" dirty="0"/>
              <a:t> </a:t>
            </a:r>
            <a:r>
              <a:rPr lang="ru-RU" sz="1400" dirty="0" err="1"/>
              <a:t>легеневих</a:t>
            </a:r>
            <a:r>
              <a:rPr lang="ru-RU" sz="1400" dirty="0"/>
              <a:t> альвеол (100-120 м2)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непереривним</a:t>
            </a:r>
            <a:r>
              <a:rPr lang="ru-RU" sz="1400" dirty="0"/>
              <a:t> током </a:t>
            </a:r>
            <a:r>
              <a:rPr lang="ru-RU" sz="1400" dirty="0" err="1"/>
              <a:t>крові</a:t>
            </a:r>
            <a:r>
              <a:rPr lang="ru-RU" sz="1400" dirty="0"/>
              <a:t> по </a:t>
            </a:r>
            <a:r>
              <a:rPr lang="ru-RU" sz="1400" dirty="0" err="1"/>
              <a:t>легеневих</a:t>
            </a:r>
            <a:r>
              <a:rPr lang="ru-RU" sz="1400" dirty="0"/>
              <a:t> </a:t>
            </a:r>
            <a:r>
              <a:rPr lang="ru-RU" sz="1400" dirty="0" err="1"/>
              <a:t>капілярах</a:t>
            </a:r>
            <a:r>
              <a:rPr lang="ru-RU" sz="1400" dirty="0"/>
              <a:t>. </a:t>
            </a:r>
            <a:r>
              <a:rPr lang="ru-RU" sz="1400" dirty="0" err="1"/>
              <a:t>Надходження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 </a:t>
            </a:r>
            <a:r>
              <a:rPr lang="ru-RU" sz="1400" dirty="0" err="1"/>
              <a:t>летких</a:t>
            </a:r>
            <a:r>
              <a:rPr lang="ru-RU" sz="1400" dirty="0"/>
              <a:t> </a:t>
            </a:r>
            <a:r>
              <a:rPr lang="ru-RU" sz="1400" dirty="0" err="1"/>
              <a:t>з'єднань</a:t>
            </a:r>
            <a:r>
              <a:rPr lang="ru-RU" sz="1400" dirty="0"/>
              <a:t> (</a:t>
            </a:r>
            <a:r>
              <a:rPr lang="ru-RU" sz="1400" dirty="0" err="1"/>
              <a:t>газів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парів</a:t>
            </a:r>
            <a:r>
              <a:rPr lang="ru-RU" sz="1400" dirty="0"/>
              <a:t>), </a:t>
            </a:r>
            <a:r>
              <a:rPr lang="ru-RU" sz="1400" dirty="0" err="1"/>
              <a:t>наприклад</a:t>
            </a:r>
            <a:r>
              <a:rPr lang="ru-RU" sz="1400" dirty="0"/>
              <a:t> фтористого </a:t>
            </a:r>
            <a:r>
              <a:rPr lang="ru-RU" sz="1400" dirty="0" err="1"/>
              <a:t>і</a:t>
            </a:r>
            <a:r>
              <a:rPr lang="ru-RU" sz="1400" dirty="0"/>
              <a:t> хлористого </a:t>
            </a:r>
            <a:r>
              <a:rPr lang="ru-RU" sz="1400" dirty="0" err="1"/>
              <a:t>воднів</a:t>
            </a:r>
            <a:r>
              <a:rPr lang="ru-RU" sz="1400" dirty="0"/>
              <a:t>, ацетону, </a:t>
            </a:r>
            <a:r>
              <a:rPr lang="ru-RU" sz="1400" dirty="0" err="1"/>
              <a:t>ацетальдегіду</a:t>
            </a:r>
            <a:r>
              <a:rPr lang="ru-RU" sz="1400" dirty="0"/>
              <a:t> та </a:t>
            </a:r>
            <a:r>
              <a:rPr lang="ru-RU" sz="1400" dirty="0" err="1"/>
              <a:t>інших</a:t>
            </a:r>
            <a:r>
              <a:rPr lang="ru-RU" sz="1400" dirty="0"/>
              <a:t>, </a:t>
            </a:r>
            <a:r>
              <a:rPr lang="ru-RU" sz="1400" dirty="0" err="1"/>
              <a:t>відбувається</a:t>
            </a:r>
            <a:r>
              <a:rPr lang="ru-RU" sz="1400" dirty="0"/>
              <a:t> </a:t>
            </a:r>
            <a:r>
              <a:rPr lang="ru-RU" sz="1400" dirty="0" err="1"/>
              <a:t>частково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у </a:t>
            </a:r>
            <a:r>
              <a:rPr lang="ru-RU" sz="1400" dirty="0" err="1"/>
              <a:t>верхніх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шляхах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трахеї</a:t>
            </a:r>
            <a:r>
              <a:rPr lang="ru-RU" sz="1400" dirty="0"/>
              <a:t>. У </a:t>
            </a:r>
            <a:r>
              <a:rPr lang="ru-RU" sz="1400" dirty="0" err="1"/>
              <a:t>легенях</a:t>
            </a:r>
            <a:r>
              <a:rPr lang="ru-RU" sz="1400" dirty="0"/>
              <a:t> </a:t>
            </a:r>
            <a:r>
              <a:rPr lang="ru-RU" sz="1400" dirty="0" err="1"/>
              <a:t>перехід</a:t>
            </a:r>
            <a:r>
              <a:rPr lang="ru-RU" sz="1400" dirty="0"/>
              <a:t> таких </a:t>
            </a:r>
            <a:r>
              <a:rPr lang="ru-RU" sz="1400" dirty="0" err="1"/>
              <a:t>речовин</a:t>
            </a:r>
            <a:r>
              <a:rPr lang="ru-RU" sz="1400" dirty="0"/>
              <a:t> через </a:t>
            </a:r>
            <a:r>
              <a:rPr lang="ru-RU" sz="1400" dirty="0" err="1"/>
              <a:t>клітинні</a:t>
            </a:r>
            <a:r>
              <a:rPr lang="ru-RU" sz="1400" dirty="0"/>
              <a:t> </a:t>
            </a:r>
            <a:r>
              <a:rPr lang="ru-RU" sz="1400" dirty="0" err="1"/>
              <a:t>мембрани</a:t>
            </a:r>
            <a:r>
              <a:rPr lang="ru-RU" sz="1400" dirty="0"/>
              <a:t> </a:t>
            </a:r>
            <a:r>
              <a:rPr lang="ru-RU" sz="1400" dirty="0" err="1"/>
              <a:t>здійснюється</a:t>
            </a:r>
            <a:r>
              <a:rPr lang="ru-RU" sz="1400" dirty="0"/>
              <a:t> за законом </a:t>
            </a:r>
            <a:r>
              <a:rPr lang="ru-RU" sz="1400" dirty="0" err="1"/>
              <a:t>простої</a:t>
            </a:r>
            <a:r>
              <a:rPr lang="ru-RU" sz="1400" dirty="0"/>
              <a:t> </a:t>
            </a:r>
            <a:r>
              <a:rPr lang="ru-RU" sz="1400" dirty="0" err="1"/>
              <a:t>дифузії</a:t>
            </a:r>
            <a:r>
              <a:rPr lang="ru-RU" sz="1400" dirty="0"/>
              <a:t>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вдиханні</a:t>
            </a:r>
            <a:r>
              <a:rPr lang="ru-RU" sz="1400" dirty="0"/>
              <a:t> </a:t>
            </a:r>
            <a:r>
              <a:rPr lang="ru-RU" sz="1400" dirty="0" err="1"/>
              <a:t>отрути</a:t>
            </a:r>
            <a:r>
              <a:rPr lang="ru-RU" sz="1400" dirty="0"/>
              <a:t> в </a:t>
            </a:r>
            <a:r>
              <a:rPr lang="ru-RU" sz="1400" dirty="0" err="1"/>
              <a:t>постійній</a:t>
            </a:r>
            <a:r>
              <a:rPr lang="ru-RU" sz="1400" dirty="0"/>
              <a:t> </a:t>
            </a:r>
            <a:r>
              <a:rPr lang="ru-RU" sz="1400" dirty="0" err="1"/>
              <a:t>концентрації</a:t>
            </a:r>
            <a:r>
              <a:rPr lang="ru-RU" sz="1400" dirty="0"/>
              <a:t> </a:t>
            </a:r>
            <a:r>
              <a:rPr lang="ru-RU" sz="1400" dirty="0" err="1"/>
              <a:t>вміст</a:t>
            </a:r>
            <a:r>
              <a:rPr lang="ru-RU" sz="1400" dirty="0"/>
              <a:t>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 </a:t>
            </a:r>
            <a:r>
              <a:rPr lang="ru-RU" sz="1400" dirty="0" err="1"/>
              <a:t>спочатку</a:t>
            </a:r>
            <a:r>
              <a:rPr lang="ru-RU" sz="1400" dirty="0"/>
              <a:t> </a:t>
            </a:r>
            <a:r>
              <a:rPr lang="ru-RU" sz="1400" dirty="0" err="1"/>
              <a:t>швидко</a:t>
            </a:r>
            <a:r>
              <a:rPr lang="ru-RU" sz="1400" dirty="0"/>
              <a:t> </a:t>
            </a:r>
            <a:r>
              <a:rPr lang="ru-RU" sz="1400" dirty="0" err="1"/>
              <a:t>наростає</a:t>
            </a:r>
            <a:r>
              <a:rPr lang="ru-RU" sz="1400" dirty="0"/>
              <a:t>, а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/>
              <a:t>встановлюється</a:t>
            </a:r>
            <a:r>
              <a:rPr lang="ru-RU" sz="1400" dirty="0"/>
              <a:t> </a:t>
            </a:r>
            <a:r>
              <a:rPr lang="ru-RU" sz="1400" dirty="0" err="1"/>
              <a:t>приблизно</a:t>
            </a:r>
            <a:r>
              <a:rPr lang="ru-RU" sz="1400" dirty="0"/>
              <a:t> на одному </a:t>
            </a:r>
            <a:r>
              <a:rPr lang="ru-RU" sz="1400" dirty="0" err="1"/>
              <a:t>рівні</a:t>
            </a:r>
            <a:r>
              <a:rPr lang="ru-RU" sz="1400" dirty="0"/>
              <a:t>. </a:t>
            </a:r>
            <a:r>
              <a:rPr lang="ru-RU" sz="1400" dirty="0" err="1"/>
              <a:t>Вміст</a:t>
            </a:r>
            <a:r>
              <a:rPr lang="ru-RU" sz="1400" dirty="0"/>
              <a:t> </a:t>
            </a:r>
            <a:r>
              <a:rPr lang="ru-RU" sz="1400" dirty="0" err="1"/>
              <a:t>отрути</a:t>
            </a:r>
            <a:r>
              <a:rPr lang="ru-RU" sz="1400" dirty="0"/>
              <a:t> в </a:t>
            </a:r>
            <a:r>
              <a:rPr lang="ru-RU" sz="1400" dirty="0" err="1"/>
              <a:t>венознїї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 </a:t>
            </a:r>
            <a:r>
              <a:rPr lang="ru-RU" sz="1400" dirty="0" err="1"/>
              <a:t>поступово</a:t>
            </a:r>
            <a:r>
              <a:rPr lang="ru-RU" sz="1400" dirty="0"/>
              <a:t> </a:t>
            </a:r>
            <a:r>
              <a:rPr lang="ru-RU" sz="1400" dirty="0" err="1"/>
              <a:t>вирівнюється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концентрацією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артеріальній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. Коли </a:t>
            </a:r>
            <a:r>
              <a:rPr lang="ru-RU" sz="1400" dirty="0" err="1"/>
              <a:t>організм</a:t>
            </a:r>
            <a:r>
              <a:rPr lang="ru-RU" sz="1400" dirty="0"/>
              <a:t> </a:t>
            </a:r>
            <a:r>
              <a:rPr lang="ru-RU" sz="1400" dirty="0" err="1"/>
              <a:t>насичується</a:t>
            </a:r>
            <a:r>
              <a:rPr lang="ru-RU" sz="1400" dirty="0"/>
              <a:t> </a:t>
            </a:r>
            <a:r>
              <a:rPr lang="ru-RU" sz="1400" dirty="0" err="1"/>
              <a:t>отрутою</a:t>
            </a:r>
            <a:r>
              <a:rPr lang="ru-RU" sz="1400" dirty="0"/>
              <a:t>, </a:t>
            </a:r>
            <a:r>
              <a:rPr lang="ru-RU" sz="1400" dirty="0" err="1"/>
              <a:t>її</a:t>
            </a:r>
            <a:r>
              <a:rPr lang="ru-RU" sz="1400" dirty="0"/>
              <a:t> </a:t>
            </a:r>
            <a:r>
              <a:rPr lang="ru-RU" sz="1400" dirty="0" err="1"/>
              <a:t>поглинання</a:t>
            </a:r>
            <a:r>
              <a:rPr lang="ru-RU" sz="1400" dirty="0"/>
              <a:t> </a:t>
            </a:r>
            <a:r>
              <a:rPr lang="ru-RU" sz="1400" dirty="0" err="1"/>
              <a:t>істотно</a:t>
            </a:r>
            <a:r>
              <a:rPr lang="ru-RU" sz="1400" dirty="0"/>
              <a:t> </a:t>
            </a:r>
            <a:r>
              <a:rPr lang="ru-RU" sz="1400" dirty="0" err="1"/>
              <a:t>сповільнюється</a:t>
            </a:r>
            <a:r>
              <a:rPr lang="ru-RU" sz="1400" dirty="0"/>
              <a:t>. </a:t>
            </a:r>
            <a:r>
              <a:rPr lang="ru-RU" sz="1400" dirty="0" err="1"/>
              <a:t>Швидкість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час </a:t>
            </a:r>
            <a:r>
              <a:rPr lang="ru-RU" sz="1400" dirty="0" err="1"/>
              <a:t>затримки</a:t>
            </a:r>
            <a:r>
              <a:rPr lang="ru-RU" sz="1400" dirty="0"/>
              <a:t> </a:t>
            </a:r>
            <a:r>
              <a:rPr lang="ru-RU" sz="1400" dirty="0" err="1"/>
              <a:t>надходження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 </a:t>
            </a:r>
            <a:r>
              <a:rPr lang="ru-RU" sz="1400" dirty="0" err="1"/>
              <a:t>газів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парів</a:t>
            </a:r>
            <a:r>
              <a:rPr lang="ru-RU" sz="1400" dirty="0"/>
              <a:t> </a:t>
            </a:r>
            <a:r>
              <a:rPr lang="ru-RU" sz="1400" dirty="0" err="1"/>
              <a:t>визначаються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фізико-хімічними</a:t>
            </a:r>
            <a:r>
              <a:rPr lang="ru-RU" sz="1400" dirty="0"/>
              <a:t> </a:t>
            </a:r>
            <a:r>
              <a:rPr lang="ru-RU" sz="1400" dirty="0" err="1"/>
              <a:t>властивостями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Значення</a:t>
            </a:r>
            <a:r>
              <a:rPr lang="ru-RU" sz="1400" dirty="0"/>
              <a:t> </a:t>
            </a:r>
            <a:r>
              <a:rPr lang="ru-RU" sz="1400" dirty="0" err="1"/>
              <a:t>коефіцієнта</a:t>
            </a:r>
            <a:r>
              <a:rPr lang="ru-RU" sz="1400" dirty="0"/>
              <a:t> </a:t>
            </a:r>
            <a:r>
              <a:rPr lang="ru-RU" sz="1400" dirty="0" err="1"/>
              <a:t>розчинності</a:t>
            </a:r>
            <a:r>
              <a:rPr lang="ru-RU" sz="1400" dirty="0"/>
              <a:t> </a:t>
            </a:r>
            <a:r>
              <a:rPr lang="ru-RU" sz="1400" dirty="0" err="1"/>
              <a:t>парів</a:t>
            </a:r>
            <a:r>
              <a:rPr lang="ru-RU" sz="1400" dirty="0"/>
              <a:t> </a:t>
            </a:r>
            <a:r>
              <a:rPr lang="ru-RU" sz="1400" dirty="0" err="1"/>
              <a:t>ксенобіотика</a:t>
            </a:r>
            <a:r>
              <a:rPr lang="ru-RU" sz="1400" dirty="0"/>
              <a:t> в </a:t>
            </a:r>
            <a:r>
              <a:rPr lang="ru-RU" sz="1400" dirty="0" err="1"/>
              <a:t>крові</a:t>
            </a:r>
            <a:r>
              <a:rPr lang="ru-RU" sz="1400" dirty="0"/>
              <a:t> </a:t>
            </a:r>
            <a:r>
              <a:rPr lang="ru-RU" sz="1400" dirty="0" err="1"/>
              <a:t>істотно</a:t>
            </a:r>
            <a:r>
              <a:rPr lang="ru-RU" sz="1400" dirty="0"/>
              <a:t> </a:t>
            </a:r>
            <a:r>
              <a:rPr lang="ru-RU" sz="1400" dirty="0" err="1"/>
              <a:t>позначається</a:t>
            </a:r>
            <a:r>
              <a:rPr lang="ru-RU" sz="1400" dirty="0"/>
              <a:t> на </a:t>
            </a:r>
            <a:r>
              <a:rPr lang="ru-RU" sz="1400" dirty="0" err="1"/>
              <a:t>його</a:t>
            </a:r>
            <a:r>
              <a:rPr lang="ru-RU" sz="1400" dirty="0"/>
              <a:t> </a:t>
            </a:r>
            <a:r>
              <a:rPr lang="ru-RU" sz="1400" dirty="0" err="1"/>
              <a:t>кількості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надходить</a:t>
            </a:r>
            <a:r>
              <a:rPr lang="ru-RU" sz="1400" dirty="0"/>
              <a:t> у кров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на </a:t>
            </a:r>
            <a:r>
              <a:rPr lang="ru-RU" sz="1400" dirty="0" err="1"/>
              <a:t>швидкості</a:t>
            </a:r>
            <a:r>
              <a:rPr lang="ru-RU" sz="1400" dirty="0"/>
              <a:t>,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якою</a:t>
            </a:r>
            <a:r>
              <a:rPr lang="ru-RU" sz="1400" dirty="0"/>
              <a:t> </a:t>
            </a:r>
            <a:r>
              <a:rPr lang="ru-RU" sz="1400" dirty="0" err="1"/>
              <a:t>встановлюється</a:t>
            </a:r>
            <a:r>
              <a:rPr lang="ru-RU" sz="1400" dirty="0"/>
              <a:t> </a:t>
            </a:r>
            <a:r>
              <a:rPr lang="ru-RU" sz="1400" dirty="0" err="1"/>
              <a:t>рівновага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вмістом</a:t>
            </a:r>
            <a:r>
              <a:rPr lang="ru-RU" sz="1400" dirty="0"/>
              <a:t> </a:t>
            </a:r>
            <a:r>
              <a:rPr lang="ru-RU" sz="1400" dirty="0" err="1"/>
              <a:t>його</a:t>
            </a:r>
            <a:r>
              <a:rPr lang="ru-RU" sz="1400" dirty="0"/>
              <a:t> в </a:t>
            </a:r>
            <a:r>
              <a:rPr lang="ru-RU" sz="1400" dirty="0" err="1"/>
              <a:t>повітрі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крові</a:t>
            </a:r>
            <a:r>
              <a:rPr lang="ru-RU" sz="1400" dirty="0"/>
              <a:t>. Так, </a:t>
            </a:r>
            <a:r>
              <a:rPr lang="ru-RU" sz="1400" dirty="0" err="1"/>
              <a:t>речовини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високим</a:t>
            </a:r>
            <a:r>
              <a:rPr lang="ru-RU" sz="1400" dirty="0"/>
              <a:t> </a:t>
            </a:r>
            <a:r>
              <a:rPr lang="ru-RU" sz="1400" dirty="0" err="1"/>
              <a:t>коефіцієнтом</a:t>
            </a:r>
            <a:r>
              <a:rPr lang="ru-RU" sz="1400" dirty="0"/>
              <a:t> </a:t>
            </a:r>
            <a:r>
              <a:rPr lang="ru-RU" sz="1400" dirty="0" err="1"/>
              <a:t>розчинності</a:t>
            </a:r>
            <a:r>
              <a:rPr lang="ru-RU" sz="1400" dirty="0"/>
              <a:t> у водному </a:t>
            </a:r>
            <a:r>
              <a:rPr lang="ru-RU" sz="1400" dirty="0" err="1"/>
              <a:t>середовищі</a:t>
            </a:r>
            <a:r>
              <a:rPr lang="ru-RU" sz="1400" dirty="0"/>
              <a:t> (спирт, ацетон) </a:t>
            </a:r>
            <a:r>
              <a:rPr lang="ru-RU" sz="1400" dirty="0" err="1"/>
              <a:t>тривало</a:t>
            </a:r>
            <a:r>
              <a:rPr lang="ru-RU" sz="1400" dirty="0"/>
              <a:t> </a:t>
            </a:r>
            <a:r>
              <a:rPr lang="ru-RU" sz="1400" dirty="0" err="1"/>
              <a:t>переходять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 в кров, </a:t>
            </a:r>
            <a:r>
              <a:rPr lang="ru-RU" sz="1400" dirty="0" err="1"/>
              <a:t>з'єднання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низьким</a:t>
            </a:r>
            <a:r>
              <a:rPr lang="ru-RU" sz="1400" dirty="0"/>
              <a:t> </a:t>
            </a:r>
            <a:r>
              <a:rPr lang="ru-RU" sz="1400" dirty="0" err="1"/>
              <a:t>коефіцієнтом</a:t>
            </a:r>
            <a:r>
              <a:rPr lang="ru-RU" sz="1400" dirty="0"/>
              <a:t> </a:t>
            </a:r>
            <a:r>
              <a:rPr lang="ru-RU" sz="1400" dirty="0" err="1"/>
              <a:t>розчинності</a:t>
            </a:r>
            <a:r>
              <a:rPr lang="ru-RU" sz="1400" dirty="0"/>
              <a:t> (</a:t>
            </a:r>
            <a:r>
              <a:rPr lang="ru-RU" sz="1400" dirty="0" err="1"/>
              <a:t>вуглеводні</a:t>
            </a:r>
            <a:r>
              <a:rPr lang="ru-RU" sz="1400" dirty="0"/>
              <a:t>) </a:t>
            </a:r>
            <a:r>
              <a:rPr lang="ru-RU" sz="1400" dirty="0" err="1"/>
              <a:t>швидко</a:t>
            </a:r>
            <a:r>
              <a:rPr lang="ru-RU" sz="1400" dirty="0"/>
              <a:t> </a:t>
            </a:r>
            <a:r>
              <a:rPr lang="ru-RU" sz="1400" dirty="0" err="1"/>
              <a:t>досягають</a:t>
            </a:r>
            <a:r>
              <a:rPr lang="ru-RU" sz="1400" dirty="0"/>
              <a:t> </a:t>
            </a:r>
            <a:r>
              <a:rPr lang="ru-RU" sz="1400" dirty="0" err="1"/>
              <a:t>рівноважної</a:t>
            </a:r>
            <a:r>
              <a:rPr lang="ru-RU" sz="1400" dirty="0"/>
              <a:t> </a:t>
            </a:r>
            <a:r>
              <a:rPr lang="ru-RU" sz="1400" dirty="0" err="1"/>
              <a:t>концентрації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/>
              <a:t>кров'ю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повітрям</a:t>
            </a:r>
            <a:r>
              <a:rPr lang="ru-RU" sz="1400" dirty="0"/>
              <a:t>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надходженні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 через </a:t>
            </a:r>
            <a:r>
              <a:rPr lang="ru-RU" sz="1400" dirty="0" err="1"/>
              <a:t>дихальні</a:t>
            </a:r>
            <a:r>
              <a:rPr lang="ru-RU" sz="1400" dirty="0"/>
              <a:t> шляхи </a:t>
            </a:r>
            <a:r>
              <a:rPr lang="ru-RU" sz="1400" dirty="0" err="1"/>
              <a:t>аерозолів</a:t>
            </a:r>
            <a:r>
              <a:rPr lang="ru-RU" sz="1400" dirty="0"/>
              <a:t> (</a:t>
            </a:r>
            <a:r>
              <a:rPr lang="ru-RU" sz="1400" dirty="0" err="1"/>
              <a:t>сумішей</a:t>
            </a:r>
            <a:r>
              <a:rPr lang="ru-RU" sz="1400" dirty="0"/>
              <a:t> </a:t>
            </a:r>
            <a:r>
              <a:rPr lang="ru-RU" sz="1400" dirty="0" err="1"/>
              <a:t>частинок</a:t>
            </a:r>
            <a:r>
              <a:rPr lang="ru-RU" sz="1400" dirty="0"/>
              <a:t> </a:t>
            </a:r>
            <a:r>
              <a:rPr lang="ru-RU" sz="1400" dirty="0" err="1"/>
              <a:t>різного</a:t>
            </a:r>
            <a:r>
              <a:rPr lang="ru-RU" sz="1400" dirty="0"/>
              <a:t> </a:t>
            </a:r>
            <a:r>
              <a:rPr lang="ru-RU" sz="1400" dirty="0" err="1"/>
              <a:t>розміру</a:t>
            </a:r>
            <a:r>
              <a:rPr lang="ru-RU" sz="1400" dirty="0"/>
              <a:t> - пилу, </a:t>
            </a:r>
            <a:r>
              <a:rPr lang="ru-RU" sz="1400" dirty="0" err="1"/>
              <a:t>диму</a:t>
            </a:r>
            <a:r>
              <a:rPr lang="ru-RU" sz="1400" dirty="0"/>
              <a:t>, туману) </a:t>
            </a:r>
            <a:r>
              <a:rPr lang="ru-RU" sz="1400" dirty="0" err="1"/>
              <a:t>частинки</a:t>
            </a:r>
            <a:r>
              <a:rPr lang="ru-RU" sz="1400" dirty="0"/>
              <a:t> </a:t>
            </a:r>
            <a:r>
              <a:rPr lang="ru-RU" sz="1400" dirty="0" err="1"/>
              <a:t>осідають</a:t>
            </a:r>
            <a:r>
              <a:rPr lang="ru-RU" sz="1400" dirty="0"/>
              <a:t> по ходу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. На </a:t>
            </a:r>
            <a:r>
              <a:rPr lang="ru-RU" sz="1400" dirty="0" err="1"/>
              <a:t>затримку</a:t>
            </a:r>
            <a:r>
              <a:rPr lang="ru-RU" sz="1400" dirty="0"/>
              <a:t> </a:t>
            </a:r>
            <a:r>
              <a:rPr lang="ru-RU" sz="1400" dirty="0" err="1"/>
              <a:t>аерозолю</a:t>
            </a:r>
            <a:r>
              <a:rPr lang="ru-RU" sz="1400" dirty="0"/>
              <a:t> в </a:t>
            </a:r>
            <a:r>
              <a:rPr lang="ru-RU" sz="1400" dirty="0" err="1"/>
              <a:t>дихальних</a:t>
            </a:r>
            <a:r>
              <a:rPr lang="ru-RU" sz="1400" dirty="0"/>
              <a:t> шляхах </a:t>
            </a:r>
            <a:r>
              <a:rPr lang="ru-RU" sz="1400" dirty="0" err="1"/>
              <a:t>впливають</a:t>
            </a:r>
            <a:r>
              <a:rPr lang="ru-RU" sz="1400" dirty="0"/>
              <a:t> </a:t>
            </a:r>
            <a:r>
              <a:rPr lang="ru-RU" sz="1400" dirty="0" err="1"/>
              <a:t>розмір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форма </a:t>
            </a:r>
            <a:r>
              <a:rPr lang="ru-RU" sz="1400" dirty="0" err="1"/>
              <a:t>частинок</a:t>
            </a:r>
            <a:r>
              <a:rPr lang="ru-RU" sz="1400" dirty="0"/>
              <a:t>, </a:t>
            </a:r>
            <a:r>
              <a:rPr lang="ru-RU" sz="1400" dirty="0" err="1"/>
              <a:t>їх</a:t>
            </a:r>
            <a:r>
              <a:rPr lang="ru-RU" sz="1400" dirty="0"/>
              <a:t> заряд </a:t>
            </a:r>
            <a:r>
              <a:rPr lang="ru-RU" sz="1400" dirty="0" err="1"/>
              <a:t>і</a:t>
            </a:r>
            <a:r>
              <a:rPr lang="ru-RU" sz="1400" dirty="0"/>
              <a:t> т.д. </a:t>
            </a:r>
            <a:r>
              <a:rPr lang="ru-RU" sz="1400" dirty="0" err="1"/>
              <a:t>Відносно</a:t>
            </a:r>
            <a:r>
              <a:rPr lang="ru-RU" sz="1400" dirty="0"/>
              <a:t> </a:t>
            </a:r>
            <a:r>
              <a:rPr lang="ru-RU" sz="1400" dirty="0" err="1"/>
              <a:t>великі</a:t>
            </a:r>
            <a:r>
              <a:rPr lang="ru-RU" sz="1400" dirty="0"/>
              <a:t> </a:t>
            </a:r>
            <a:r>
              <a:rPr lang="ru-RU" sz="1400" dirty="0" err="1"/>
              <a:t>частинки</a:t>
            </a:r>
            <a:r>
              <a:rPr lang="ru-RU" sz="1400" dirty="0"/>
              <a:t> </a:t>
            </a:r>
            <a:r>
              <a:rPr lang="ru-RU" sz="1400" dirty="0" err="1"/>
              <a:t>осідають</a:t>
            </a:r>
            <a:r>
              <a:rPr lang="ru-RU" sz="1400" dirty="0"/>
              <a:t> </a:t>
            </a:r>
            <a:r>
              <a:rPr lang="ru-RU" sz="1400" dirty="0" err="1"/>
              <a:t>зазвичай</a:t>
            </a:r>
            <a:r>
              <a:rPr lang="ru-RU" sz="1400" dirty="0"/>
              <a:t> в </a:t>
            </a:r>
            <a:r>
              <a:rPr lang="ru-RU" sz="1400" dirty="0" err="1"/>
              <a:t>місцях</a:t>
            </a:r>
            <a:r>
              <a:rPr lang="ru-RU" sz="1400" dirty="0"/>
              <a:t>, де </a:t>
            </a:r>
            <a:r>
              <a:rPr lang="ru-RU" sz="1400" dirty="0" err="1"/>
              <a:t>повітряні</a:t>
            </a:r>
            <a:r>
              <a:rPr lang="ru-RU" sz="1400" dirty="0"/>
              <a:t> потоки </a:t>
            </a:r>
            <a:r>
              <a:rPr lang="ru-RU" sz="1400" dirty="0" err="1"/>
              <a:t>змінюють</a:t>
            </a:r>
            <a:r>
              <a:rPr lang="ru-RU" sz="1400" dirty="0"/>
              <a:t> </a:t>
            </a:r>
            <a:r>
              <a:rPr lang="ru-RU" sz="1400" dirty="0" err="1"/>
              <a:t>направлення</a:t>
            </a:r>
            <a:r>
              <a:rPr lang="ru-RU" sz="1400" dirty="0"/>
              <a:t>, </a:t>
            </a:r>
            <a:r>
              <a:rPr lang="ru-RU" sz="1400" dirty="0" err="1"/>
              <a:t>наприклад</a:t>
            </a:r>
            <a:r>
              <a:rPr lang="ru-RU" sz="1400" dirty="0"/>
              <a:t>, при </a:t>
            </a:r>
            <a:r>
              <a:rPr lang="ru-RU" sz="1400" dirty="0" err="1"/>
              <a:t>ударі</a:t>
            </a:r>
            <a:r>
              <a:rPr lang="ru-RU" sz="1400" dirty="0"/>
              <a:t> </a:t>
            </a:r>
            <a:r>
              <a:rPr lang="ru-RU" sz="1400" dirty="0" err="1"/>
              <a:t>частки</a:t>
            </a:r>
            <a:r>
              <a:rPr lang="ru-RU" sz="1400" dirty="0"/>
              <a:t> об </a:t>
            </a:r>
            <a:r>
              <a:rPr lang="ru-RU" sz="1400" dirty="0" err="1"/>
              <a:t>стінку</a:t>
            </a:r>
            <a:r>
              <a:rPr lang="ru-RU" sz="1400" dirty="0"/>
              <a:t> </a:t>
            </a:r>
            <a:r>
              <a:rPr lang="ru-RU" sz="1400" dirty="0" err="1"/>
              <a:t>верхніх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. </a:t>
            </a:r>
            <a:r>
              <a:rPr lang="ru-RU" sz="1400" dirty="0" err="1"/>
              <a:t>Ступінь</a:t>
            </a:r>
            <a:r>
              <a:rPr lang="ru-RU" sz="1400" dirty="0"/>
              <a:t> </a:t>
            </a:r>
            <a:r>
              <a:rPr lang="ru-RU" sz="1400" dirty="0" err="1"/>
              <a:t>затримки</a:t>
            </a:r>
            <a:r>
              <a:rPr lang="ru-RU" sz="1400" dirty="0"/>
              <a:t> </a:t>
            </a:r>
            <a:r>
              <a:rPr lang="ru-RU" sz="1400" dirty="0" err="1"/>
              <a:t>частинок</a:t>
            </a:r>
            <a:r>
              <a:rPr lang="ru-RU" sz="1400" dirty="0"/>
              <a:t> в </a:t>
            </a:r>
            <a:r>
              <a:rPr lang="ru-RU" sz="1400" dirty="0" err="1"/>
              <a:t>певних</a:t>
            </a:r>
            <a:r>
              <a:rPr lang="ru-RU" sz="1400" dirty="0"/>
              <a:t> областях </a:t>
            </a:r>
            <a:r>
              <a:rPr lang="ru-RU" sz="1400" dirty="0" err="1"/>
              <a:t>дихальної</a:t>
            </a:r>
            <a:r>
              <a:rPr lang="ru-RU" sz="1400" dirty="0"/>
              <a:t> </a:t>
            </a:r>
            <a:r>
              <a:rPr lang="ru-RU" sz="1400" dirty="0" err="1"/>
              <a:t>системи</a:t>
            </a:r>
            <a:r>
              <a:rPr lang="ru-RU" sz="1400" dirty="0"/>
              <a:t> </a:t>
            </a:r>
            <a:r>
              <a:rPr lang="ru-RU" sz="1400" dirty="0" err="1"/>
              <a:t>залежить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розміру</a:t>
            </a:r>
            <a:r>
              <a:rPr lang="ru-RU" sz="1400" dirty="0"/>
              <a:t> . У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самоочищення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 </a:t>
            </a:r>
            <a:r>
              <a:rPr lang="ru-RU" sz="1400" dirty="0" err="1"/>
              <a:t>частки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осіли</a:t>
            </a:r>
            <a:r>
              <a:rPr lang="ru-RU" sz="1400" dirty="0"/>
              <a:t> на </a:t>
            </a:r>
            <a:r>
              <a:rPr lang="ru-RU" sz="1400" dirty="0" err="1"/>
              <a:t>слизовій</a:t>
            </a:r>
            <a:r>
              <a:rPr lang="ru-RU" sz="1400" dirty="0"/>
              <a:t> </a:t>
            </a:r>
            <a:r>
              <a:rPr lang="ru-RU" sz="1400" dirty="0" err="1"/>
              <a:t>оболонці</a:t>
            </a:r>
            <a:r>
              <a:rPr lang="ru-RU" sz="1400" dirty="0"/>
              <a:t> </a:t>
            </a:r>
            <a:r>
              <a:rPr lang="ru-RU" sz="1400" dirty="0" err="1"/>
              <a:t>верхніх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, разом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слизом</a:t>
            </a:r>
            <a:r>
              <a:rPr lang="ru-RU" sz="1400" dirty="0"/>
              <a:t> </a:t>
            </a:r>
            <a:r>
              <a:rPr lang="ru-RU" sz="1400" dirty="0" err="1"/>
              <a:t>рухаються</a:t>
            </a:r>
            <a:r>
              <a:rPr lang="ru-RU" sz="1400" dirty="0"/>
              <a:t> </a:t>
            </a:r>
            <a:r>
              <a:rPr lang="ru-RU" sz="1400" dirty="0" err="1"/>
              <a:t>вгору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частково</a:t>
            </a:r>
            <a:r>
              <a:rPr lang="ru-RU" sz="1400" dirty="0"/>
              <a:t> </a:t>
            </a:r>
            <a:r>
              <a:rPr lang="ru-RU" sz="1400" dirty="0" err="1"/>
              <a:t>видаляються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. </a:t>
            </a:r>
            <a:r>
              <a:rPr lang="ru-RU" sz="1400" dirty="0" err="1"/>
              <a:t>Однак</a:t>
            </a:r>
            <a:r>
              <a:rPr lang="ru-RU" sz="1400" dirty="0"/>
              <a:t> у </a:t>
            </a:r>
            <a:r>
              <a:rPr lang="ru-RU" sz="1400" dirty="0" err="1"/>
              <a:t>випадку</a:t>
            </a:r>
            <a:r>
              <a:rPr lang="ru-RU" sz="1400" dirty="0"/>
              <a:t> </a:t>
            </a:r>
            <a:r>
              <a:rPr lang="ru-RU" sz="1400" dirty="0" err="1"/>
              <a:t>розчинних</a:t>
            </a:r>
            <a:r>
              <a:rPr lang="ru-RU" sz="1400" dirty="0"/>
              <a:t> </a:t>
            </a:r>
            <a:r>
              <a:rPr lang="ru-RU" sz="1400" dirty="0" err="1"/>
              <a:t>у</a:t>
            </a:r>
            <a:r>
              <a:rPr lang="ru-RU" sz="1400" dirty="0"/>
              <a:t> </a:t>
            </a:r>
            <a:r>
              <a:rPr lang="ru-RU" sz="1400" dirty="0" err="1"/>
              <a:t>воді</a:t>
            </a:r>
            <a:r>
              <a:rPr lang="ru-RU" sz="1400" dirty="0"/>
              <a:t> </a:t>
            </a:r>
            <a:r>
              <a:rPr lang="ru-RU" sz="1400" dirty="0" err="1"/>
              <a:t>токсичних</a:t>
            </a:r>
            <a:r>
              <a:rPr lang="ru-RU" sz="1400" dirty="0"/>
              <a:t> </a:t>
            </a:r>
            <a:r>
              <a:rPr lang="ru-RU" sz="1400" dirty="0" err="1"/>
              <a:t>аерозолів</a:t>
            </a:r>
            <a:r>
              <a:rPr lang="ru-RU" sz="1400" dirty="0"/>
              <a:t> </a:t>
            </a:r>
            <a:r>
              <a:rPr lang="ru-RU" sz="1400" dirty="0" err="1"/>
              <a:t>резорбція</a:t>
            </a:r>
            <a:r>
              <a:rPr lang="ru-RU" sz="1400" dirty="0"/>
              <a:t> </a:t>
            </a:r>
            <a:r>
              <a:rPr lang="ru-RU" sz="1400" dirty="0" err="1"/>
              <a:t>отрути</a:t>
            </a:r>
            <a:r>
              <a:rPr lang="ru-RU" sz="1400" dirty="0"/>
              <a:t> (</a:t>
            </a:r>
            <a:r>
              <a:rPr lang="ru-RU" sz="1400" dirty="0" err="1"/>
              <a:t>здатність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</a:t>
            </a:r>
            <a:r>
              <a:rPr lang="ru-RU" sz="1400" dirty="0" err="1"/>
              <a:t>токсичний</a:t>
            </a:r>
            <a:r>
              <a:rPr lang="ru-RU" sz="1400" dirty="0"/>
              <a:t> </a:t>
            </a:r>
            <a:r>
              <a:rPr lang="ru-RU" sz="1400" dirty="0" err="1"/>
              <a:t>ефект</a:t>
            </a:r>
            <a:r>
              <a:rPr lang="ru-RU" sz="1400" dirty="0"/>
              <a:t>) </a:t>
            </a:r>
            <a:r>
              <a:rPr lang="ru-RU" sz="1400" dirty="0" err="1"/>
              <a:t>може</a:t>
            </a:r>
            <a:r>
              <a:rPr lang="ru-RU" sz="1400" dirty="0"/>
              <a:t> </a:t>
            </a:r>
            <a:r>
              <a:rPr lang="ru-RU" sz="1400" dirty="0" err="1"/>
              <a:t>відбуватися</a:t>
            </a:r>
            <a:r>
              <a:rPr lang="ru-RU" sz="1400" dirty="0"/>
              <a:t> по </a:t>
            </a:r>
            <a:r>
              <a:rPr lang="ru-RU" sz="1400" dirty="0" err="1"/>
              <a:t>всій</a:t>
            </a:r>
            <a:r>
              <a:rPr lang="ru-RU" sz="1400" dirty="0"/>
              <a:t> </a:t>
            </a:r>
            <a:r>
              <a:rPr lang="ru-RU" sz="1400" dirty="0" err="1"/>
              <a:t>довжині</a:t>
            </a:r>
            <a:r>
              <a:rPr lang="ru-RU" sz="1400" dirty="0"/>
              <a:t> </a:t>
            </a:r>
            <a:r>
              <a:rPr lang="ru-RU" sz="1400" dirty="0" err="1"/>
              <a:t>дихальних</a:t>
            </a:r>
            <a:r>
              <a:rPr lang="ru-RU" sz="1400" dirty="0"/>
              <a:t> </a:t>
            </a:r>
            <a:r>
              <a:rPr lang="ru-RU" sz="1400" dirty="0" err="1"/>
              <a:t>шляхів</a:t>
            </a:r>
            <a:r>
              <a:rPr lang="ru-RU" sz="1400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Надходження</a:t>
            </a:r>
            <a:r>
              <a:rPr lang="ru-RU" b="1" dirty="0"/>
              <a:t> отрут через </a:t>
            </a:r>
            <a:r>
              <a:rPr lang="ru-RU" b="1" dirty="0" err="1"/>
              <a:t>шлунково-кишковий</a:t>
            </a:r>
            <a:r>
              <a:rPr lang="ru-RU" b="1" dirty="0"/>
              <a:t> тракт (ШКТ). 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всмоктуватися</a:t>
            </a:r>
            <a:r>
              <a:rPr lang="ru-RU" dirty="0"/>
              <a:t> у кров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рота через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виключається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шлунково-кишкових</a:t>
            </a:r>
            <a:r>
              <a:rPr lang="ru-RU" dirty="0"/>
              <a:t> </a:t>
            </a:r>
            <a:r>
              <a:rPr lang="ru-RU" dirty="0" err="1"/>
              <a:t>соків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затримується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метаболізму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печінці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посилити</a:t>
            </a:r>
            <a:r>
              <a:rPr lang="ru-RU" dirty="0"/>
              <a:t> </a:t>
            </a:r>
            <a:r>
              <a:rPr lang="ru-RU" dirty="0" err="1"/>
              <a:t>токсичну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яка </a:t>
            </a:r>
            <a:r>
              <a:rPr lang="ru-RU" dirty="0" err="1"/>
              <a:t>потрапила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. З </a:t>
            </a:r>
            <a:r>
              <a:rPr lang="ru-RU" dirty="0" err="1"/>
              <a:t>порожнини</a:t>
            </a:r>
            <a:r>
              <a:rPr lang="ru-RU" dirty="0"/>
              <a:t> рота </a:t>
            </a:r>
            <a:r>
              <a:rPr lang="ru-RU" dirty="0" err="1"/>
              <a:t>всмоктуються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ліпідорозчинні</a:t>
            </a:r>
            <a:r>
              <a:rPr lang="ru-RU" dirty="0"/>
              <a:t> </a:t>
            </a:r>
            <a:r>
              <a:rPr lang="ru-RU" dirty="0" err="1"/>
              <a:t>з'єднання</a:t>
            </a:r>
            <a:r>
              <a:rPr lang="ru-RU" dirty="0"/>
              <a:t>, </a:t>
            </a:r>
            <a:r>
              <a:rPr lang="ru-RU" dirty="0" err="1"/>
              <a:t>феноли</a:t>
            </a:r>
            <a:r>
              <a:rPr lang="ru-RU" dirty="0"/>
              <a:t>, </a:t>
            </a:r>
            <a:r>
              <a:rPr lang="ru-RU" dirty="0" err="1"/>
              <a:t>ціаніди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При </a:t>
            </a:r>
            <a:r>
              <a:rPr lang="ru-RU" dirty="0" err="1"/>
              <a:t>всмоктуванні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шлунку</a:t>
            </a:r>
            <a:r>
              <a:rPr lang="ru-RU" dirty="0"/>
              <a:t> </a:t>
            </a:r>
            <a:r>
              <a:rPr lang="ru-RU" dirty="0" err="1"/>
              <a:t>кисле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шлункового</a:t>
            </a:r>
            <a:r>
              <a:rPr lang="ru-RU" dirty="0"/>
              <a:t> соку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резорбції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зменшувати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  <a:r>
              <a:rPr lang="ru-RU" dirty="0" err="1"/>
              <a:t>Отруйні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сорбуватися</a:t>
            </a:r>
            <a:r>
              <a:rPr lang="ru-RU" dirty="0"/>
              <a:t> </a:t>
            </a:r>
            <a:r>
              <a:rPr lang="ru-RU" dirty="0" err="1"/>
              <a:t>харчовими</a:t>
            </a:r>
            <a:r>
              <a:rPr lang="ru-RU" dirty="0"/>
              <a:t> </a:t>
            </a:r>
            <a:r>
              <a:rPr lang="ru-RU" dirty="0" err="1"/>
              <a:t>масами</a:t>
            </a:r>
            <a:r>
              <a:rPr lang="ru-RU" dirty="0"/>
              <a:t>, </a:t>
            </a:r>
            <a:r>
              <a:rPr lang="ru-RU" dirty="0" err="1"/>
              <a:t>розбавлятися</a:t>
            </a:r>
            <a:r>
              <a:rPr lang="ru-RU" dirty="0"/>
              <a:t> ними,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слизовою</a:t>
            </a:r>
            <a:r>
              <a:rPr lang="ru-RU" dirty="0"/>
              <a:t> </a:t>
            </a:r>
            <a:r>
              <a:rPr lang="ru-RU" dirty="0" err="1"/>
              <a:t>шлунка</a:t>
            </a:r>
            <a:r>
              <a:rPr lang="ru-RU" dirty="0"/>
              <a:t> буде </a:t>
            </a:r>
            <a:r>
              <a:rPr lang="ru-RU" dirty="0" err="1"/>
              <a:t>ускладнене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резорбції</a:t>
            </a:r>
            <a:r>
              <a:rPr lang="ru-RU" dirty="0"/>
              <a:t> </a:t>
            </a:r>
            <a:r>
              <a:rPr lang="ru-RU" dirty="0" err="1"/>
              <a:t>сповільнюється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час </a:t>
            </a:r>
            <a:r>
              <a:rPr lang="ru-RU" dirty="0" err="1"/>
              <a:t>токсикогенної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. В основному </a:t>
            </a:r>
            <a:r>
              <a:rPr lang="ru-RU" dirty="0" err="1"/>
              <a:t>всмоктування</a:t>
            </a:r>
            <a:r>
              <a:rPr lang="ru-RU" dirty="0"/>
              <a:t> ОР </a:t>
            </a:r>
            <a:r>
              <a:rPr lang="ru-RU" dirty="0" err="1"/>
              <a:t>з</a:t>
            </a:r>
            <a:r>
              <a:rPr lang="ru-RU" dirty="0"/>
              <a:t> ШКТ </a:t>
            </a:r>
            <a:r>
              <a:rPr lang="ru-RU" dirty="0" err="1"/>
              <a:t>відбувається</a:t>
            </a:r>
            <a:r>
              <a:rPr lang="ru-RU" dirty="0"/>
              <a:t> в тонкому кишечнику. </a:t>
            </a:r>
          </a:p>
          <a:p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</a:t>
            </a:r>
            <a:r>
              <a:rPr lang="ru-RU" dirty="0" err="1"/>
              <a:t>потрапляючи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через </a:t>
            </a:r>
            <a:r>
              <a:rPr lang="ru-RU" dirty="0" err="1"/>
              <a:t>шлунково-кишковий</a:t>
            </a:r>
            <a:r>
              <a:rPr lang="ru-RU" dirty="0"/>
              <a:t> тракт,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припікаючу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некротичну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слизову</a:t>
            </a:r>
            <a:r>
              <a:rPr lang="ru-RU" dirty="0"/>
              <a:t> </a:t>
            </a:r>
            <a:r>
              <a:rPr lang="ru-RU" dirty="0" err="1"/>
              <a:t>оболонку</a:t>
            </a:r>
            <a:r>
              <a:rPr lang="ru-RU" dirty="0"/>
              <a:t>. </a:t>
            </a:r>
            <a:r>
              <a:rPr lang="ru-RU" dirty="0" err="1"/>
              <a:t>Сильні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нейтралізуватися</a:t>
            </a:r>
            <a:r>
              <a:rPr lang="ru-RU" dirty="0"/>
              <a:t> </a:t>
            </a:r>
            <a:r>
              <a:rPr lang="ru-RU" dirty="0" err="1"/>
              <a:t>шлунковим</a:t>
            </a:r>
            <a:r>
              <a:rPr lang="ru-RU" dirty="0"/>
              <a:t> соком,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кислу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. У </a:t>
            </a:r>
            <a:r>
              <a:rPr lang="ru-RU" dirty="0" err="1"/>
              <a:t>загальному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всмоктуються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комплекси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кишковим</a:t>
            </a:r>
            <a:r>
              <a:rPr lang="ru-RU" dirty="0"/>
              <a:t> </a:t>
            </a:r>
            <a:r>
              <a:rPr lang="ru-RU" dirty="0" err="1"/>
              <a:t>слизом</a:t>
            </a:r>
            <a:r>
              <a:rPr lang="ru-RU" dirty="0"/>
              <a:t>. Метали </a:t>
            </a:r>
            <a:r>
              <a:rPr lang="ru-RU" dirty="0" err="1"/>
              <a:t>всмоктуються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у </a:t>
            </a:r>
            <a:r>
              <a:rPr lang="ru-RU" dirty="0" err="1"/>
              <a:t>верхньому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тонкого кишечника: хром, </a:t>
            </a:r>
            <a:r>
              <a:rPr lang="ru-RU" dirty="0" err="1"/>
              <a:t>марганець</a:t>
            </a:r>
            <a:r>
              <a:rPr lang="ru-RU" dirty="0"/>
              <a:t>, </a:t>
            </a:r>
            <a:r>
              <a:rPr lang="ru-RU" dirty="0" err="1"/>
              <a:t>цезій</a:t>
            </a:r>
            <a:r>
              <a:rPr lang="ru-RU" dirty="0"/>
              <a:t> - в </a:t>
            </a:r>
            <a:r>
              <a:rPr lang="ru-RU" dirty="0" err="1"/>
              <a:t>клубовій</a:t>
            </a:r>
            <a:r>
              <a:rPr lang="ru-RU" dirty="0"/>
              <a:t> </a:t>
            </a:r>
            <a:r>
              <a:rPr lang="ru-RU" dirty="0" err="1"/>
              <a:t>кишці</a:t>
            </a:r>
            <a:r>
              <a:rPr lang="ru-RU" dirty="0"/>
              <a:t>; </a:t>
            </a:r>
            <a:r>
              <a:rPr lang="ru-RU" dirty="0" err="1"/>
              <a:t>залізо</a:t>
            </a:r>
            <a:r>
              <a:rPr lang="ru-RU" dirty="0"/>
              <a:t>, </a:t>
            </a:r>
            <a:r>
              <a:rPr lang="ru-RU" dirty="0" err="1"/>
              <a:t>мідь</a:t>
            </a:r>
            <a:r>
              <a:rPr lang="ru-RU" dirty="0"/>
              <a:t>, ртуть, </a:t>
            </a:r>
            <a:r>
              <a:rPr lang="ru-RU" dirty="0" err="1"/>
              <a:t>сурма</a:t>
            </a:r>
            <a:r>
              <a:rPr lang="ru-RU" dirty="0"/>
              <a:t> - в </a:t>
            </a:r>
            <a:r>
              <a:rPr lang="ru-RU" dirty="0" err="1"/>
              <a:t>худій</a:t>
            </a:r>
            <a:r>
              <a:rPr lang="ru-RU" dirty="0"/>
              <a:t>. </a:t>
            </a:r>
            <a:r>
              <a:rPr lang="ru-RU" dirty="0" err="1"/>
              <a:t>Лужні</a:t>
            </a:r>
            <a:r>
              <a:rPr lang="ru-RU" dirty="0"/>
              <a:t> метали </a:t>
            </a:r>
            <a:r>
              <a:rPr lang="ru-RU" dirty="0" err="1"/>
              <a:t>резорбуються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в силу </a:t>
            </a:r>
            <a:r>
              <a:rPr lang="ru-RU" dirty="0" err="1"/>
              <a:t>хорошої</a:t>
            </a:r>
            <a:r>
              <a:rPr lang="ru-RU" dirty="0"/>
              <a:t> </a:t>
            </a:r>
            <a:r>
              <a:rPr lang="ru-RU" dirty="0" err="1"/>
              <a:t>розчинності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та транспорту через </a:t>
            </a:r>
            <a:r>
              <a:rPr lang="ru-RU" dirty="0" err="1"/>
              <a:t>клітинні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764704"/>
            <a:ext cx="835292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 через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чітко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епідерміс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верхній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шар), дерму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підшкірну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жирову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клітковину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м2.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токсикокінетика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поверхневий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роговий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шар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епідермісу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перешкоджає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резорбції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чужорідних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безпосередньо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епідерміс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волосяні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фолікули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залози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через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вивідних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проток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залоз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не просто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пасивний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відокремлює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навколишнього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епідермальному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невелика (2-6%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печінки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Потенційну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ліпідорозчинні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ароматичні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нітро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аміносполуки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фосфорорганічні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інсектициди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(ФОІ),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хлоровані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вуглеводні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металоорганічні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Пошкодження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кров.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неушкоджену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прямо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пропорційна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подальший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перехід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кров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розчинятися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водному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твердих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дифундувати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інертну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мембрану. Таким чином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НСN, СO2, Н2S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пари.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Проходженню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ними солей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жирними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підшкірного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жирового шару.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556792"/>
            <a:ext cx="7560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Розподіл</a:t>
            </a:r>
            <a:r>
              <a:rPr lang="ru-RU" b="1" dirty="0"/>
              <a:t> отрут в </a:t>
            </a:r>
            <a:r>
              <a:rPr lang="ru-RU" b="1" dirty="0" err="1"/>
              <a:t>організмі</a:t>
            </a:r>
            <a:r>
              <a:rPr lang="ru-RU" b="1" dirty="0"/>
              <a:t> </a:t>
            </a:r>
            <a:endParaRPr lang="ru-RU" dirty="0"/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в кров </a:t>
            </a:r>
            <a:r>
              <a:rPr lang="ru-RU" dirty="0" err="1"/>
              <a:t>речовина</a:t>
            </a:r>
            <a:r>
              <a:rPr lang="ru-RU" dirty="0"/>
              <a:t> </a:t>
            </a:r>
            <a:r>
              <a:rPr lang="ru-RU" dirty="0" err="1"/>
              <a:t>розподіляється</a:t>
            </a:r>
            <a:r>
              <a:rPr lang="ru-RU" dirty="0"/>
              <a:t> по </a:t>
            </a:r>
            <a:r>
              <a:rPr lang="ru-RU" dirty="0" err="1"/>
              <a:t>всіх</a:t>
            </a:r>
            <a:r>
              <a:rPr lang="ru-RU" dirty="0"/>
              <a:t> органах </a:t>
            </a:r>
            <a:r>
              <a:rPr lang="ru-RU" dirty="0" err="1"/>
              <a:t>і</a:t>
            </a:r>
            <a:r>
              <a:rPr lang="ru-RU" dirty="0"/>
              <a:t> тканинах. </a:t>
            </a:r>
            <a:r>
              <a:rPr lang="ru-RU" dirty="0" err="1"/>
              <a:t>Розподіл</a:t>
            </a:r>
            <a:r>
              <a:rPr lang="ru-RU" dirty="0"/>
              <a:t> - </a:t>
            </a:r>
            <a:r>
              <a:rPr lang="ru-RU" dirty="0" err="1"/>
              <a:t>динамічний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в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кровопостачання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вищий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З </a:t>
            </a:r>
            <a:r>
              <a:rPr lang="ru-RU" dirty="0" err="1"/>
              <a:t>плином</a:t>
            </a:r>
            <a:r>
              <a:rPr lang="ru-RU" dirty="0"/>
              <a:t> часу все </a:t>
            </a:r>
            <a:r>
              <a:rPr lang="ru-RU" dirty="0" err="1"/>
              <a:t>більшу</a:t>
            </a:r>
            <a:r>
              <a:rPr lang="ru-RU" dirty="0"/>
              <a:t> роль у </a:t>
            </a:r>
            <a:r>
              <a:rPr lang="ru-RU" dirty="0" err="1"/>
              <a:t>розподілі</a:t>
            </a:r>
            <a:r>
              <a:rPr lang="ru-RU" dirty="0"/>
              <a:t>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грати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отрут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клітинами</a:t>
            </a:r>
            <a:r>
              <a:rPr lang="ru-RU" dirty="0"/>
              <a:t>, </a:t>
            </a:r>
            <a:r>
              <a:rPr lang="ru-RU" dirty="0" err="1"/>
              <a:t>окремими</a:t>
            </a:r>
            <a:r>
              <a:rPr lang="ru-RU" dirty="0"/>
              <a:t> молекулами </a:t>
            </a:r>
            <a:r>
              <a:rPr lang="ru-RU" dirty="0" err="1"/>
              <a:t>і</a:t>
            </a:r>
            <a:r>
              <a:rPr lang="ru-RU" dirty="0"/>
              <a:t> т.п.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92696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Розподіл</a:t>
            </a:r>
            <a:r>
              <a:rPr lang="ru-RU" sz="1600" dirty="0"/>
              <a:t> </a:t>
            </a:r>
            <a:r>
              <a:rPr lang="ru-RU" sz="1600" dirty="0" err="1"/>
              <a:t>токсичних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трьох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факторів</a:t>
            </a:r>
            <a:r>
              <a:rPr lang="ru-RU" sz="1600" dirty="0"/>
              <a:t>: </a:t>
            </a:r>
            <a:r>
              <a:rPr lang="ru-RU" sz="1600" dirty="0" err="1"/>
              <a:t>просторового</a:t>
            </a:r>
            <a:r>
              <a:rPr lang="ru-RU" sz="1600" dirty="0"/>
              <a:t>, </a:t>
            </a:r>
            <a:r>
              <a:rPr lang="ru-RU" sz="1600" dirty="0" err="1"/>
              <a:t>тимчасового</a:t>
            </a:r>
            <a:r>
              <a:rPr lang="ru-RU" sz="1600" dirty="0"/>
              <a:t> та </a:t>
            </a:r>
            <a:r>
              <a:rPr lang="ru-RU" sz="1600" dirty="0" err="1"/>
              <a:t>концентраційного</a:t>
            </a:r>
            <a:r>
              <a:rPr lang="ru-RU" sz="1600" dirty="0"/>
              <a:t>, схематично </a:t>
            </a:r>
            <a:r>
              <a:rPr lang="ru-RU" sz="1600" dirty="0" err="1"/>
              <a:t>представлених</a:t>
            </a:r>
            <a:r>
              <a:rPr lang="ru-RU" sz="1600" dirty="0"/>
              <a:t>. </a:t>
            </a:r>
          </a:p>
          <a:p>
            <a:r>
              <a:rPr lang="ru-RU" sz="1600" i="1" dirty="0" err="1"/>
              <a:t>Просторовий</a:t>
            </a:r>
            <a:r>
              <a:rPr lang="ru-RU" sz="1600" i="1" dirty="0"/>
              <a:t> фактор </a:t>
            </a:r>
            <a:r>
              <a:rPr lang="ru-RU" sz="1600" dirty="0" err="1"/>
              <a:t>визначає</a:t>
            </a:r>
            <a:r>
              <a:rPr lang="ru-RU" sz="1600" dirty="0"/>
              <a:t> шляхи </a:t>
            </a:r>
            <a:r>
              <a:rPr lang="ru-RU" sz="1600" dirty="0" err="1"/>
              <a:t>зовнішнього</a:t>
            </a:r>
            <a:r>
              <a:rPr lang="ru-RU" sz="1600" dirty="0"/>
              <a:t> </a:t>
            </a:r>
            <a:r>
              <a:rPr lang="ru-RU" sz="1600" dirty="0" err="1"/>
              <a:t>надходження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розповсюдження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. Цей </a:t>
            </a:r>
            <a:r>
              <a:rPr lang="ru-RU" sz="1600" dirty="0" err="1"/>
              <a:t>розподіл</a:t>
            </a:r>
            <a:r>
              <a:rPr lang="ru-RU" sz="1600" dirty="0"/>
              <a:t> </a:t>
            </a:r>
            <a:r>
              <a:rPr lang="ru-RU" sz="1600" dirty="0" err="1"/>
              <a:t>пов'язаний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кровопостачанням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тканин, </a:t>
            </a:r>
            <a:r>
              <a:rPr lang="ru-RU" sz="1600" dirty="0" err="1"/>
              <a:t>оскільки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надходить</a:t>
            </a:r>
            <a:r>
              <a:rPr lang="ru-RU" sz="1600" dirty="0"/>
              <a:t> до </a:t>
            </a:r>
            <a:r>
              <a:rPr lang="ru-RU" sz="1600" dirty="0" err="1"/>
              <a:t>певного</a:t>
            </a:r>
            <a:r>
              <a:rPr lang="ru-RU" sz="1600" dirty="0"/>
              <a:t> органу,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об'ємного</a:t>
            </a:r>
            <a:r>
              <a:rPr lang="ru-RU" sz="1600" dirty="0"/>
              <a:t> кровотоку, </a:t>
            </a:r>
            <a:r>
              <a:rPr lang="ru-RU" sz="1600" dirty="0" err="1"/>
              <a:t>віднесеного</a:t>
            </a:r>
            <a:r>
              <a:rPr lang="ru-RU" sz="1600" dirty="0"/>
              <a:t> до </a:t>
            </a:r>
            <a:r>
              <a:rPr lang="ru-RU" sz="1600" dirty="0" err="1"/>
              <a:t>одиниці</a:t>
            </a:r>
            <a:r>
              <a:rPr lang="ru-RU" sz="1600" dirty="0"/>
              <a:t> </a:t>
            </a:r>
            <a:r>
              <a:rPr lang="ru-RU" sz="1600" dirty="0" err="1"/>
              <a:t>маси</a:t>
            </a:r>
            <a:r>
              <a:rPr lang="ru-RU" sz="1600" dirty="0"/>
              <a:t> тканин. </a:t>
            </a:r>
            <a:r>
              <a:rPr lang="ru-RU" sz="1600" dirty="0" err="1"/>
              <a:t>Найбільша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в </a:t>
            </a:r>
            <a:r>
              <a:rPr lang="ru-RU" sz="1600" dirty="0" err="1"/>
              <a:t>одиницю</a:t>
            </a:r>
            <a:r>
              <a:rPr lang="ru-RU" sz="1600" dirty="0"/>
              <a:t> часу </a:t>
            </a:r>
            <a:r>
              <a:rPr lang="ru-RU" sz="1600" dirty="0" err="1"/>
              <a:t>надходить</a:t>
            </a:r>
            <a:r>
              <a:rPr lang="ru-RU" sz="1600" dirty="0"/>
              <a:t> </a:t>
            </a:r>
            <a:r>
              <a:rPr lang="ru-RU" sz="1600" dirty="0" err="1"/>
              <a:t>зазвичай</a:t>
            </a:r>
            <a:r>
              <a:rPr lang="ru-RU" sz="1600" dirty="0"/>
              <a:t> в </a:t>
            </a:r>
            <a:r>
              <a:rPr lang="ru-RU" sz="1600" dirty="0" err="1"/>
              <a:t>легені</a:t>
            </a:r>
            <a:r>
              <a:rPr lang="ru-RU" sz="1600" dirty="0"/>
              <a:t>, </a:t>
            </a:r>
            <a:r>
              <a:rPr lang="ru-RU" sz="1600" dirty="0" err="1"/>
              <a:t>нирки</a:t>
            </a:r>
            <a:r>
              <a:rPr lang="ru-RU" sz="1600" dirty="0"/>
              <a:t>, </a:t>
            </a:r>
            <a:r>
              <a:rPr lang="ru-RU" sz="1600" dirty="0" err="1"/>
              <a:t>печінку</a:t>
            </a:r>
            <a:r>
              <a:rPr lang="ru-RU" sz="1600" dirty="0"/>
              <a:t>, </a:t>
            </a:r>
            <a:r>
              <a:rPr lang="ru-RU" sz="1600" dirty="0" err="1"/>
              <a:t>серце</a:t>
            </a:r>
            <a:r>
              <a:rPr lang="ru-RU" sz="1600" dirty="0"/>
              <a:t>, </a:t>
            </a:r>
            <a:r>
              <a:rPr lang="ru-RU" sz="1600" dirty="0" err="1"/>
              <a:t>мозок</a:t>
            </a:r>
            <a:r>
              <a:rPr lang="ru-RU" sz="1600" dirty="0"/>
              <a:t>. При </a:t>
            </a:r>
            <a:r>
              <a:rPr lang="ru-RU" sz="1600" dirty="0" err="1"/>
              <a:t>інгаляційних</a:t>
            </a:r>
            <a:r>
              <a:rPr lang="ru-RU" sz="1600" dirty="0"/>
              <a:t> </a:t>
            </a:r>
            <a:r>
              <a:rPr lang="ru-RU" sz="1600" dirty="0" err="1"/>
              <a:t>отруєннях</a:t>
            </a:r>
            <a:r>
              <a:rPr lang="ru-RU" sz="1600" dirty="0"/>
              <a:t> </a:t>
            </a:r>
            <a:r>
              <a:rPr lang="ru-RU" sz="1600" dirty="0" err="1"/>
              <a:t>основна</a:t>
            </a:r>
            <a:r>
              <a:rPr lang="ru-RU" sz="1600" dirty="0"/>
              <a:t> </a:t>
            </a:r>
            <a:r>
              <a:rPr lang="ru-RU" sz="1600" dirty="0" err="1"/>
              <a:t>частина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</a:t>
            </a:r>
            <a:r>
              <a:rPr lang="ru-RU" sz="1600" dirty="0" err="1"/>
              <a:t>надходить</a:t>
            </a:r>
            <a:r>
              <a:rPr lang="ru-RU" sz="1600" dirty="0"/>
              <a:t> в </a:t>
            </a:r>
            <a:r>
              <a:rPr lang="ru-RU" sz="1600" dirty="0" err="1"/>
              <a:t>нирки</a:t>
            </a:r>
            <a:r>
              <a:rPr lang="ru-RU" sz="1600" dirty="0"/>
              <a:t>, а при </a:t>
            </a:r>
            <a:r>
              <a:rPr lang="ru-RU" sz="1600" dirty="0" err="1"/>
              <a:t>пероральних</a:t>
            </a:r>
            <a:r>
              <a:rPr lang="ru-RU" sz="1600" dirty="0"/>
              <a:t> – до </a:t>
            </a:r>
            <a:r>
              <a:rPr lang="ru-RU" sz="1600" dirty="0" err="1"/>
              <a:t>печінки</a:t>
            </a:r>
            <a:r>
              <a:rPr lang="ru-RU" sz="1600" dirty="0"/>
              <a:t>, так як </a:t>
            </a:r>
            <a:r>
              <a:rPr lang="ru-RU" sz="1600" dirty="0" err="1"/>
              <a:t>співвідношення</a:t>
            </a:r>
            <a:r>
              <a:rPr lang="ru-RU" sz="1600" dirty="0"/>
              <a:t> </a:t>
            </a:r>
            <a:r>
              <a:rPr lang="ru-RU" sz="1600" dirty="0" err="1"/>
              <a:t>питомого</a:t>
            </a:r>
            <a:r>
              <a:rPr lang="ru-RU" sz="1600" dirty="0"/>
              <a:t> кровотоку </a:t>
            </a:r>
            <a:r>
              <a:rPr lang="ru-RU" sz="1600" dirty="0" err="1"/>
              <a:t>печінка</a:t>
            </a:r>
            <a:r>
              <a:rPr lang="ru-RU" sz="1600" dirty="0"/>
              <a:t>/</a:t>
            </a:r>
            <a:r>
              <a:rPr lang="ru-RU" sz="1600" dirty="0" err="1"/>
              <a:t>нирки</a:t>
            </a:r>
            <a:r>
              <a:rPr lang="ru-RU" sz="1600" dirty="0"/>
              <a:t> становить </a:t>
            </a:r>
            <a:r>
              <a:rPr lang="ru-RU" sz="1600" dirty="0" err="1"/>
              <a:t>приблизно</a:t>
            </a:r>
            <a:r>
              <a:rPr lang="ru-RU" sz="1600" dirty="0"/>
              <a:t> 1:2. </a:t>
            </a:r>
            <a:r>
              <a:rPr lang="ru-RU" sz="1600" dirty="0" err="1"/>
              <a:t>Крім</a:t>
            </a:r>
            <a:r>
              <a:rPr lang="ru-RU" sz="1600" dirty="0"/>
              <a:t> того, </a:t>
            </a:r>
            <a:r>
              <a:rPr lang="ru-RU" sz="1600" dirty="0" err="1"/>
              <a:t>токсичний</a:t>
            </a:r>
            <a:r>
              <a:rPr lang="ru-RU" sz="1600" dirty="0"/>
              <a:t> </a:t>
            </a:r>
            <a:r>
              <a:rPr lang="ru-RU" sz="1600" dirty="0" err="1"/>
              <a:t>процес</a:t>
            </a:r>
            <a:r>
              <a:rPr lang="ru-RU" sz="1600" dirty="0"/>
              <a:t> </a:t>
            </a:r>
            <a:r>
              <a:rPr lang="ru-RU" sz="1600" dirty="0" err="1"/>
              <a:t>визначається</a:t>
            </a:r>
            <a:r>
              <a:rPr lang="ru-RU" sz="1600" dirty="0"/>
              <a:t> </a:t>
            </a:r>
            <a:r>
              <a:rPr lang="ru-RU" sz="1600" dirty="0" err="1"/>
              <a:t>ступенем</a:t>
            </a:r>
            <a:r>
              <a:rPr lang="ru-RU" sz="1600" dirty="0"/>
              <a:t> </a:t>
            </a:r>
            <a:r>
              <a:rPr lang="ru-RU" sz="1600" dirty="0" err="1"/>
              <a:t>чутливості</a:t>
            </a:r>
            <a:r>
              <a:rPr lang="ru-RU" sz="1600" dirty="0"/>
              <a:t> до </a:t>
            </a:r>
            <a:r>
              <a:rPr lang="ru-RU" sz="1600" dirty="0" err="1"/>
              <a:t>отрути</a:t>
            </a:r>
            <a:r>
              <a:rPr lang="ru-RU" sz="1600" dirty="0"/>
              <a:t> </a:t>
            </a:r>
            <a:r>
              <a:rPr lang="ru-RU" sz="1600" dirty="0" err="1"/>
              <a:t>рецепторів</a:t>
            </a:r>
            <a:r>
              <a:rPr lang="ru-RU" sz="1600" dirty="0"/>
              <a:t> </a:t>
            </a:r>
            <a:r>
              <a:rPr lang="ru-RU" sz="1600" dirty="0" err="1"/>
              <a:t>токсичності</a:t>
            </a:r>
            <a:r>
              <a:rPr lang="ru-RU" sz="1600" dirty="0"/>
              <a:t>. Особливо </a:t>
            </a:r>
            <a:r>
              <a:rPr lang="ru-RU" sz="1600" dirty="0" err="1"/>
              <a:t>небезпечні</a:t>
            </a:r>
            <a:r>
              <a:rPr lang="ru-RU" sz="1600" dirty="0"/>
              <a:t> в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відношенні</a:t>
            </a:r>
            <a:r>
              <a:rPr lang="ru-RU" sz="1600" dirty="0"/>
              <a:t> </a:t>
            </a:r>
            <a:r>
              <a:rPr lang="ru-RU" sz="1600" dirty="0" err="1"/>
              <a:t>токсичні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викликають</a:t>
            </a:r>
            <a:r>
              <a:rPr lang="ru-RU" sz="1600" dirty="0"/>
              <a:t> </a:t>
            </a:r>
            <a:r>
              <a:rPr lang="ru-RU" sz="1600" dirty="0" err="1"/>
              <a:t>незворотні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</a:t>
            </a:r>
            <a:r>
              <a:rPr lang="ru-RU" sz="1600" dirty="0" err="1"/>
              <a:t>клітинних</a:t>
            </a:r>
            <a:r>
              <a:rPr lang="ru-RU" sz="1600" dirty="0"/>
              <a:t> структур (</a:t>
            </a:r>
            <a:r>
              <a:rPr lang="ru-RU" sz="1600" dirty="0" err="1"/>
              <a:t>наприклад</a:t>
            </a:r>
            <a:r>
              <a:rPr lang="ru-RU" sz="1600" dirty="0"/>
              <a:t>, при </a:t>
            </a:r>
            <a:r>
              <a:rPr lang="ru-RU" sz="1600" dirty="0" err="1"/>
              <a:t>хімічних</a:t>
            </a:r>
            <a:r>
              <a:rPr lang="ru-RU" sz="1600" dirty="0"/>
              <a:t> </a:t>
            </a:r>
            <a:r>
              <a:rPr lang="ru-RU" sz="1600" dirty="0" err="1"/>
              <a:t>опіках</a:t>
            </a:r>
            <a:r>
              <a:rPr lang="ru-RU" sz="1600" dirty="0"/>
              <a:t> тканин кислотами </a:t>
            </a:r>
            <a:r>
              <a:rPr lang="ru-RU" sz="1600" dirty="0" err="1"/>
              <a:t>або</a:t>
            </a:r>
            <a:r>
              <a:rPr lang="ru-RU" sz="1600" dirty="0"/>
              <a:t> лугами). </a:t>
            </a:r>
            <a:r>
              <a:rPr lang="ru-RU" sz="1600" dirty="0" err="1"/>
              <a:t>Менш</a:t>
            </a:r>
            <a:r>
              <a:rPr lang="ru-RU" sz="1600" dirty="0"/>
              <a:t> </a:t>
            </a:r>
            <a:r>
              <a:rPr lang="ru-RU" sz="1600" dirty="0" err="1"/>
              <a:t>небезпечні</a:t>
            </a:r>
            <a:r>
              <a:rPr lang="ru-RU" sz="1600" dirty="0"/>
              <a:t> </a:t>
            </a:r>
            <a:r>
              <a:rPr lang="ru-RU" sz="1600" dirty="0" err="1"/>
              <a:t>оборотні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(</a:t>
            </a:r>
            <a:r>
              <a:rPr lang="ru-RU" sz="1600" dirty="0" err="1"/>
              <a:t>наприклад</a:t>
            </a:r>
            <a:r>
              <a:rPr lang="ru-RU" sz="1600" dirty="0"/>
              <a:t>, при </a:t>
            </a:r>
            <a:r>
              <a:rPr lang="ru-RU" sz="1600" dirty="0" err="1"/>
              <a:t>наркозі</a:t>
            </a:r>
            <a:r>
              <a:rPr lang="ru-RU" sz="1600" dirty="0"/>
              <a:t>),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викликають</a:t>
            </a:r>
            <a:r>
              <a:rPr lang="ru-RU" sz="1600" dirty="0"/>
              <a:t> </a:t>
            </a:r>
            <a:r>
              <a:rPr lang="ru-RU" sz="1600" dirty="0" err="1"/>
              <a:t>тільки</a:t>
            </a:r>
            <a:r>
              <a:rPr lang="ru-RU" sz="1600" dirty="0"/>
              <a:t> </a:t>
            </a:r>
            <a:r>
              <a:rPr lang="ru-RU" sz="1600" dirty="0" err="1"/>
              <a:t>функціональні</a:t>
            </a:r>
            <a:r>
              <a:rPr lang="ru-RU" sz="1600" dirty="0"/>
              <a:t> </a:t>
            </a:r>
            <a:r>
              <a:rPr lang="ru-RU" sz="1600" dirty="0" err="1"/>
              <a:t>розлади</a:t>
            </a:r>
            <a:r>
              <a:rPr lang="ru-RU" sz="1600" dirty="0"/>
              <a:t>.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i="1" dirty="0" err="1"/>
              <a:t>тимчасовим</a:t>
            </a:r>
            <a:r>
              <a:rPr lang="ru-RU" sz="1600" i="1" dirty="0"/>
              <a:t> фактором </a:t>
            </a:r>
            <a:r>
              <a:rPr lang="ru-RU" sz="1600" dirty="0" err="1"/>
              <a:t>мається</a:t>
            </a:r>
            <a:r>
              <a:rPr lang="ru-RU" sz="1600" dirty="0"/>
              <a:t> на </a:t>
            </a:r>
            <a:r>
              <a:rPr lang="ru-RU" sz="1600" dirty="0" err="1"/>
              <a:t>увазі</a:t>
            </a:r>
            <a:r>
              <a:rPr lang="ru-RU" sz="1600" dirty="0"/>
              <a:t> </a:t>
            </a:r>
            <a:r>
              <a:rPr lang="ru-RU" sz="1600" dirty="0" err="1"/>
              <a:t>швидкість</a:t>
            </a:r>
            <a:r>
              <a:rPr lang="ru-RU" sz="1600" dirty="0"/>
              <a:t> </a:t>
            </a:r>
            <a:r>
              <a:rPr lang="ru-RU" sz="1600" dirty="0" err="1"/>
              <a:t>надходження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швидкість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виведення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нейтралізації</a:t>
            </a:r>
            <a:r>
              <a:rPr lang="ru-RU" sz="1600" dirty="0"/>
              <a:t>. Цей фактор </a:t>
            </a:r>
            <a:r>
              <a:rPr lang="ru-RU" sz="1600" dirty="0" err="1"/>
              <a:t>відображає</a:t>
            </a:r>
            <a:r>
              <a:rPr lang="ru-RU" sz="1600" dirty="0"/>
              <a:t> </a:t>
            </a:r>
            <a:r>
              <a:rPr lang="ru-RU" sz="1600" dirty="0" err="1"/>
              <a:t>зв'язок</a:t>
            </a:r>
            <a:r>
              <a:rPr lang="ru-RU" sz="1600" dirty="0"/>
              <a:t> </a:t>
            </a:r>
            <a:r>
              <a:rPr lang="ru-RU" sz="1600" dirty="0" err="1"/>
              <a:t>між</a:t>
            </a:r>
            <a:r>
              <a:rPr lang="ru-RU" sz="1600" dirty="0"/>
              <a:t> часом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токсичним</a:t>
            </a:r>
            <a:r>
              <a:rPr lang="ru-RU" sz="1600" dirty="0"/>
              <a:t> </a:t>
            </a:r>
            <a:r>
              <a:rPr lang="ru-RU" sz="1600" dirty="0" err="1"/>
              <a:t>ефектом</a:t>
            </a:r>
            <a:r>
              <a:rPr lang="ru-RU" sz="1600" dirty="0"/>
              <a:t>. </a:t>
            </a:r>
          </a:p>
          <a:p>
            <a:r>
              <a:rPr lang="ru-RU" sz="1600" i="1" dirty="0" err="1"/>
              <a:t>Концентраційний</a:t>
            </a:r>
            <a:r>
              <a:rPr lang="ru-RU" sz="1600" i="1" dirty="0"/>
              <a:t> фактор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концентрація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 в </a:t>
            </a:r>
            <a:r>
              <a:rPr lang="ru-RU" sz="1600" dirty="0" err="1"/>
              <a:t>біологічних</a:t>
            </a:r>
            <a:r>
              <a:rPr lang="ru-RU" sz="1600" dirty="0"/>
              <a:t> </a:t>
            </a:r>
            <a:r>
              <a:rPr lang="ru-RU" sz="1600" dirty="0" err="1"/>
              <a:t>середовищах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крові</a:t>
            </a:r>
            <a:r>
              <a:rPr lang="ru-RU" sz="1600" dirty="0"/>
              <a:t>, </a:t>
            </a:r>
            <a:r>
              <a:rPr lang="ru-RU" sz="1600" dirty="0" err="1"/>
              <a:t>вважається</a:t>
            </a:r>
            <a:r>
              <a:rPr lang="ru-RU" sz="1600" dirty="0"/>
              <a:t> </a:t>
            </a:r>
            <a:r>
              <a:rPr lang="ru-RU" sz="1600" dirty="0" err="1"/>
              <a:t>основним</a:t>
            </a:r>
            <a:r>
              <a:rPr lang="ru-RU" sz="1600" dirty="0"/>
              <a:t> у </a:t>
            </a:r>
            <a:r>
              <a:rPr lang="ru-RU" sz="1600" dirty="0" err="1"/>
              <a:t>клінічній</a:t>
            </a:r>
            <a:r>
              <a:rPr lang="ru-RU" sz="1600" dirty="0"/>
              <a:t> </a:t>
            </a:r>
            <a:r>
              <a:rPr lang="ru-RU" sz="1600" dirty="0" err="1"/>
              <a:t>токсикології</a:t>
            </a:r>
            <a:r>
              <a:rPr lang="ru-RU" sz="1600" dirty="0"/>
              <a:t>.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фактора </a:t>
            </a:r>
            <a:r>
              <a:rPr lang="ru-RU" sz="1600" dirty="0" err="1"/>
              <a:t>дозволяє</a:t>
            </a:r>
            <a:r>
              <a:rPr lang="ru-RU" sz="1600" dirty="0"/>
              <a:t> </a:t>
            </a:r>
            <a:r>
              <a:rPr lang="ru-RU" sz="1600" dirty="0" err="1"/>
              <a:t>розрізняти</a:t>
            </a:r>
            <a:r>
              <a:rPr lang="ru-RU" sz="1600" dirty="0"/>
              <a:t> </a:t>
            </a:r>
            <a:r>
              <a:rPr lang="ru-RU" sz="1600" dirty="0" err="1"/>
              <a:t>токсикогенну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соматогенну</a:t>
            </a:r>
            <a:r>
              <a:rPr lang="ru-RU" sz="1600" dirty="0"/>
              <a:t> </a:t>
            </a:r>
            <a:r>
              <a:rPr lang="ru-RU" sz="1600" dirty="0" err="1"/>
              <a:t>фази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та </a:t>
            </a:r>
            <a:r>
              <a:rPr lang="ru-RU" sz="1600" dirty="0" err="1"/>
              <a:t>оцінювати</a:t>
            </a:r>
            <a:r>
              <a:rPr lang="ru-RU" sz="1600" dirty="0"/>
              <a:t> </a:t>
            </a:r>
            <a:r>
              <a:rPr lang="ru-RU" sz="1600" dirty="0" err="1"/>
              <a:t>ефективність</a:t>
            </a:r>
            <a:r>
              <a:rPr lang="ru-RU" sz="1600" dirty="0"/>
              <a:t> </a:t>
            </a:r>
            <a:r>
              <a:rPr lang="ru-RU" sz="1600" dirty="0" err="1"/>
              <a:t>дезінтоксикаційної</a:t>
            </a:r>
            <a:r>
              <a:rPr lang="ru-RU" sz="1600" dirty="0"/>
              <a:t> </a:t>
            </a:r>
            <a:r>
              <a:rPr lang="ru-RU" sz="1600" dirty="0" err="1"/>
              <a:t>терапії</a:t>
            </a:r>
            <a:r>
              <a:rPr lang="ru-RU" sz="1600" dirty="0"/>
              <a:t>. </a:t>
            </a:r>
            <a:r>
              <a:rPr lang="ru-RU" sz="1600" dirty="0" err="1"/>
              <a:t>Дослідження</a:t>
            </a:r>
            <a:r>
              <a:rPr lang="ru-RU" sz="1600" dirty="0"/>
              <a:t> </a:t>
            </a:r>
            <a:r>
              <a:rPr lang="ru-RU" sz="1600" dirty="0" err="1"/>
              <a:t>динаміки</a:t>
            </a:r>
            <a:r>
              <a:rPr lang="ru-RU" sz="1600" dirty="0"/>
              <a:t> </a:t>
            </a:r>
            <a:r>
              <a:rPr lang="ru-RU" sz="1600" dirty="0" err="1"/>
              <a:t>концентраційного</a:t>
            </a:r>
            <a:r>
              <a:rPr lang="ru-RU" sz="1600" dirty="0"/>
              <a:t> фактора </a:t>
            </a:r>
            <a:r>
              <a:rPr lang="ru-RU" sz="1600" dirty="0" err="1"/>
              <a:t>допомагає</a:t>
            </a:r>
            <a:r>
              <a:rPr lang="ru-RU" sz="1600" dirty="0"/>
              <a:t> </a:t>
            </a:r>
            <a:r>
              <a:rPr lang="ru-RU" sz="1600" dirty="0" err="1"/>
              <a:t>виявити</a:t>
            </a:r>
            <a:r>
              <a:rPr lang="ru-RU" sz="1600" dirty="0"/>
              <a:t> в </a:t>
            </a:r>
            <a:r>
              <a:rPr lang="ru-RU" sz="1600" dirty="0" err="1"/>
              <a:t>токсикогенній</a:t>
            </a:r>
            <a:r>
              <a:rPr lang="ru-RU" sz="1600" dirty="0"/>
              <a:t> </a:t>
            </a:r>
            <a:r>
              <a:rPr lang="ru-RU" sz="1600" dirty="0" err="1"/>
              <a:t>фазі</a:t>
            </a:r>
            <a:r>
              <a:rPr lang="ru-RU" sz="1600" dirty="0"/>
              <a:t> </a:t>
            </a:r>
            <a:r>
              <a:rPr lang="ru-RU" sz="1600" dirty="0" err="1"/>
              <a:t>отруєння</a:t>
            </a:r>
            <a:r>
              <a:rPr lang="ru-RU" sz="1600" dirty="0"/>
              <a:t> два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періоди</a:t>
            </a:r>
            <a:r>
              <a:rPr lang="ru-RU" sz="1600" dirty="0"/>
              <a:t>: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резорбції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триває</a:t>
            </a:r>
            <a:r>
              <a:rPr lang="ru-RU" sz="1600" dirty="0"/>
              <a:t> до моменту </a:t>
            </a:r>
            <a:r>
              <a:rPr lang="ru-RU" sz="1600" dirty="0" err="1"/>
              <a:t>досягнення</a:t>
            </a:r>
            <a:r>
              <a:rPr lang="ru-RU" sz="1600" dirty="0"/>
              <a:t> </a:t>
            </a:r>
            <a:r>
              <a:rPr lang="ru-RU" sz="1600" dirty="0" err="1"/>
              <a:t>максимальної</a:t>
            </a:r>
            <a:r>
              <a:rPr lang="ru-RU" sz="1600" dirty="0"/>
              <a:t> </a:t>
            </a:r>
            <a:r>
              <a:rPr lang="ru-RU" sz="1600" dirty="0" err="1"/>
              <a:t>концентрації</a:t>
            </a:r>
            <a:r>
              <a:rPr lang="ru-RU" sz="1600" dirty="0"/>
              <a:t> </a:t>
            </a:r>
            <a:r>
              <a:rPr lang="ru-RU" sz="1600" dirty="0" err="1"/>
              <a:t>токсичної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в </a:t>
            </a:r>
            <a:r>
              <a:rPr lang="ru-RU" sz="1600" dirty="0" err="1"/>
              <a:t>крові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період</a:t>
            </a:r>
            <a:r>
              <a:rPr lang="ru-RU" sz="1600" dirty="0"/>
              <a:t> </a:t>
            </a:r>
            <a:r>
              <a:rPr lang="ru-RU" sz="1600" dirty="0" err="1"/>
              <a:t>елімінації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моменту до </a:t>
            </a:r>
            <a:r>
              <a:rPr lang="ru-RU" sz="1600" dirty="0" err="1"/>
              <a:t>повного</a:t>
            </a:r>
            <a:r>
              <a:rPr lang="ru-RU" sz="1600" dirty="0"/>
              <a:t> </a:t>
            </a:r>
            <a:r>
              <a:rPr lang="ru-RU" sz="1600" dirty="0" err="1"/>
              <a:t>очищення</a:t>
            </a:r>
            <a:r>
              <a:rPr lang="ru-RU" sz="1600" dirty="0"/>
              <a:t> </a:t>
            </a:r>
            <a:r>
              <a:rPr lang="ru-RU" sz="1600" dirty="0" err="1"/>
              <a:t>крові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отрути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223481"/>
            <a:ext cx="889248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метаболіти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кров'ю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формах.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чужорідних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альбумінами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метали,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надійшли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винятком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лужних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спочатку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альбумінами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перерозподіл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структурами.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транспорт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заліза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β-глобуліном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90-96%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циркулює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глобулінами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церулоплазміну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металоїдів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транспорт отрут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90%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миш'яку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свинцю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надійшли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циркулюють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еритроцитах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характеристика простору,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дана токсична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сектора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позаклітинна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приблизно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14л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70кг),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внутрішньоклітинна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(28 л)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жирова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тканина,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обсяг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Об'єм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розподілу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трьох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фізико-хімічних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водорозчинності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ліпідорозчинності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здатності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дисоціації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іоноутворення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Водорозчинні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здатні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поширюватися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усьому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водному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секторі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позаклітинна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внутрішньоклітинна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рідини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близько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42 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Ліпідорозчинні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накопичуються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депонуються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ліпідах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</TotalTime>
  <Words>3452</Words>
  <Application>Microsoft Office PowerPoint</Application>
  <PresentationFormat>Экран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Основи токсикології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токсикології</dc:title>
  <dc:creator>Руслан Аминов</dc:creator>
  <cp:lastModifiedBy>Руслан Аминов</cp:lastModifiedBy>
  <cp:revision>6</cp:revision>
  <dcterms:created xsi:type="dcterms:W3CDTF">2022-09-18T12:35:17Z</dcterms:created>
  <dcterms:modified xsi:type="dcterms:W3CDTF">2022-09-18T12:59:52Z</dcterms:modified>
</cp:coreProperties>
</file>