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287" r:id="rId3"/>
    <p:sldId id="257" r:id="rId4"/>
    <p:sldId id="269" r:id="rId5"/>
    <p:sldId id="286" r:id="rId6"/>
    <p:sldId id="258" r:id="rId7"/>
    <p:sldId id="259" r:id="rId8"/>
    <p:sldId id="267" r:id="rId9"/>
    <p:sldId id="283" r:id="rId10"/>
    <p:sldId id="272" r:id="rId11"/>
    <p:sldId id="264" r:id="rId12"/>
    <p:sldId id="265" r:id="rId13"/>
    <p:sldId id="261" r:id="rId14"/>
    <p:sldId id="262" r:id="rId15"/>
    <p:sldId id="266" r:id="rId16"/>
    <p:sldId id="270" r:id="rId17"/>
    <p:sldId id="284" r:id="rId18"/>
    <p:sldId id="271" r:id="rId19"/>
    <p:sldId id="275" r:id="rId20"/>
    <p:sldId id="276" r:id="rId21"/>
    <p:sldId id="288" r:id="rId22"/>
    <p:sldId id="280" r:id="rId23"/>
    <p:sldId id="281" r:id="rId24"/>
    <p:sldId id="273" r:id="rId25"/>
    <p:sldId id="274" r:id="rId26"/>
    <p:sldId id="277" r:id="rId27"/>
    <p:sldId id="278" r:id="rId28"/>
    <p:sldId id="279" r:id="rId29"/>
    <p:sldId id="289" r:id="rId30"/>
    <p:sldId id="295" r:id="rId31"/>
    <p:sldId id="296" r:id="rId32"/>
    <p:sldId id="290" r:id="rId33"/>
    <p:sldId id="292" r:id="rId34"/>
    <p:sldId id="293" r:id="rId35"/>
    <p:sldId id="294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3"/>
  </p:normalViewPr>
  <p:slideViewPr>
    <p:cSldViewPr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03AD-062F-484A-B73E-348D4B650D6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75D3C-F83E-4F68-996B-1C6C460B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75D3C-F83E-4F68-996B-1C6C460BD64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75D3C-F83E-4F68-996B-1C6C460BD64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75D3C-F83E-4F68-996B-1C6C460BD64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8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uk.wikipedia.org/wiki/%D0%86%D0%BD%D1%84%D0%BE%D1%80%D0%BC%D0%B0%D1%86%D1%96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netocracy.us/publ/2-1-0-14" TargetMode="External"/><Relationship Id="rId3" Type="http://schemas.openxmlformats.org/officeDocument/2006/relationships/hyperlink" Target="http://netocracy.us/publ/2-1-0-19" TargetMode="External"/><Relationship Id="rId7" Type="http://schemas.openxmlformats.org/officeDocument/2006/relationships/hyperlink" Target="http://netocracy.us/publ/2-1-0-15" TargetMode="External"/><Relationship Id="rId2" Type="http://schemas.openxmlformats.org/officeDocument/2006/relationships/hyperlink" Target="http://netocracy.us/publ/2-1-0-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ocracy.us/publ/2-1-0-16" TargetMode="External"/><Relationship Id="rId5" Type="http://schemas.openxmlformats.org/officeDocument/2006/relationships/hyperlink" Target="http://netocracy.us/publ/2-1-0-17" TargetMode="External"/><Relationship Id="rId4" Type="http://schemas.openxmlformats.org/officeDocument/2006/relationships/hyperlink" Target="http://netocracy.us/publ/2-1-0-1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762000"/>
            <a:ext cx="76962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Інформація та її роль в історичному розвитку людства. </a:t>
            </a:r>
            <a:r>
              <a:rPr lang="uk-UA" sz="4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Інформаційне суспільство</a:t>
            </a:r>
            <a:r>
              <a:rPr lang="uk-UA" sz="4400" b="1" cap="all" spc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4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Конфиденциальная информация: о чем лучше не писать на сайте НКО">
            <a:extLst>
              <a:ext uri="{FF2B5EF4-FFF2-40B4-BE49-F238E27FC236}">
                <a16:creationId xmlns:a16="http://schemas.microsoft.com/office/drawing/2014/main" id="{50BAD088-18F0-094E-9965-A51A39E1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24" y="4343400"/>
            <a:ext cx="3302000" cy="228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4191000" cy="594583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Comic Sans MS" pitchFamily="66" charset="0"/>
              </a:rPr>
              <a:t>Основоположником теорії </a:t>
            </a:r>
            <a:r>
              <a:rPr lang="uk-UA" sz="2400" dirty="0" err="1">
                <a:solidFill>
                  <a:srgbClr val="002060"/>
                </a:solidFill>
                <a:latin typeface="Comic Sans MS" pitchFamily="66" charset="0"/>
              </a:rPr>
              <a:t>постінсдустріального</a:t>
            </a:r>
            <a:r>
              <a:rPr lang="uk-UA" sz="2400" dirty="0">
                <a:solidFill>
                  <a:srgbClr val="002060"/>
                </a:solidFill>
                <a:latin typeface="Comic Sans MS" pitchFamily="66" charset="0"/>
              </a:rPr>
              <a:t> суспільства вважають </a:t>
            </a:r>
            <a:r>
              <a:rPr lang="uk-UA" sz="2400" dirty="0" err="1">
                <a:solidFill>
                  <a:srgbClr val="002060"/>
                </a:solidFill>
                <a:latin typeface="Comic Sans MS" pitchFamily="66" charset="0"/>
              </a:rPr>
              <a:t>Деніела</a:t>
            </a:r>
            <a:r>
              <a:rPr lang="uk-UA" sz="2400" dirty="0">
                <a:solidFill>
                  <a:srgbClr val="002060"/>
                </a:solidFill>
                <a:latin typeface="Comic Sans MS" pitchFamily="66" charset="0"/>
              </a:rPr>
              <a:t> Белла, котрий у 1973 році опублікував книгу </a:t>
            </a:r>
            <a:r>
              <a:rPr lang="uk-UA" sz="2400" dirty="0">
                <a:solidFill>
                  <a:srgbClr val="002060"/>
                </a:solidFill>
                <a:latin typeface="Segoe Print" pitchFamily="2" charset="0"/>
                <a:cs typeface="David" pitchFamily="34" charset="-79"/>
              </a:rPr>
              <a:t>«Прийдешнє постіндустріальне суспільство»</a:t>
            </a:r>
            <a:r>
              <a:rPr lang="uk-UA" sz="2400" dirty="0">
                <a:solidFill>
                  <a:srgbClr val="002060"/>
                </a:solidFill>
                <a:latin typeface="Comic Sans MS" pitchFamily="66" charset="0"/>
              </a:rPr>
              <a:t>, де висловив ідею, що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постіндустріальне суспільство є новим принципом соціально-технологічної організації й новим способом життя, що витісняє індустріальну систему</a:t>
            </a:r>
          </a:p>
        </p:txBody>
      </p:sp>
      <p:pic>
        <p:nvPicPr>
          <p:cNvPr id="7170" name="Picture 2" descr="C:\Users\Марьяна\Desktop\сессия\лепська\загружено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333750" cy="5073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3600" y="578105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err="1"/>
              <a:t>Деніел</a:t>
            </a:r>
            <a:r>
              <a:rPr lang="uk-UA" sz="2400" b="1" i="1" u="sng" dirty="0"/>
              <a:t> Белл</a:t>
            </a:r>
            <a:endParaRPr lang="ru-RU" sz="2400" b="1" i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0799"/>
            <a:ext cx="6477000" cy="14478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Segoe Print" pitchFamily="2" charset="0"/>
              </a:rPr>
              <a:t>Постіндустріальне суспільство -</a:t>
            </a:r>
            <a:endParaRPr lang="ru-RU" sz="40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067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стадія суспільного розвитку, що приходить </a:t>
            </a:r>
            <a:r>
              <a:rPr lang="uk-UA" dirty="0">
                <a:solidFill>
                  <a:srgbClr val="FF0000"/>
                </a:solidFill>
              </a:rPr>
              <a:t>на зміну державно-монополістичному капіталізму, індустріальному суспільству</a:t>
            </a:r>
            <a:r>
              <a:rPr lang="uk-UA" dirty="0"/>
              <a:t>. У сфері послуг якого зайнято не менше 50 відсотків працюючого населення. Воно виробляє як аграрні, так і промислові товари, набагато перевищуючи власні потреби. Крім </a:t>
            </a:r>
            <a:r>
              <a:rPr lang="uk-UA" dirty="0">
                <a:solidFill>
                  <a:srgbClr val="FF0000"/>
                </a:solidFill>
              </a:rPr>
              <a:t>надвиробництва, йому властиві ускладнення соціальних </a:t>
            </a:r>
            <a:r>
              <a:rPr lang="uk-UA" dirty="0" err="1">
                <a:solidFill>
                  <a:srgbClr val="FF0000"/>
                </a:solidFill>
              </a:rPr>
              <a:t>зв'язків</a:t>
            </a:r>
            <a:r>
              <a:rPr lang="uk-UA" dirty="0">
                <a:solidFill>
                  <a:srgbClr val="FF0000"/>
                </a:solidFill>
              </a:rPr>
              <a:t>, максимальний розвиток маркетингу, спрямованість у майбутнє, динамічна міжособистісна комунікація, велика роль наукових досліджень, освіти, престиж освіченості</a:t>
            </a:r>
          </a:p>
        </p:txBody>
      </p:sp>
      <p:pic>
        <p:nvPicPr>
          <p:cNvPr id="10244" name="Picture 4" descr="Африканські барабани відбивають ритм – африканський танець | Все об Африке">
            <a:extLst>
              <a:ext uri="{FF2B5EF4-FFF2-40B4-BE49-F238E27FC236}">
                <a16:creationId xmlns:a16="http://schemas.microsoft.com/office/drawing/2014/main" id="{CF20655D-4CB1-C64E-9C79-2D0CC4AE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1" y="3380748"/>
            <a:ext cx="4583911" cy="32528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стиндустриальное общество: признаки. Характеристика постиндустриального  общества :: SYL.ru">
            <a:extLst>
              <a:ext uri="{FF2B5EF4-FFF2-40B4-BE49-F238E27FC236}">
                <a16:creationId xmlns:a16="http://schemas.microsoft.com/office/drawing/2014/main" id="{1B65BF41-3A57-7642-A870-8009A8DA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3760"/>
            <a:ext cx="4721431" cy="32528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FF0000"/>
                </a:solidFill>
                <a:latin typeface="Segoe Print" pitchFamily="2" charset="0"/>
              </a:rPr>
              <a:t>Ознаки постіндустріального суспільства:</a:t>
            </a:r>
            <a:endParaRPr lang="ru-RU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905000"/>
            <a:ext cx="4648200" cy="4389120"/>
          </a:xfrm>
          <a:noFill/>
        </p:spPr>
        <p:txBody>
          <a:bodyPr>
            <a:noAutofit/>
          </a:bodyPr>
          <a:lstStyle/>
          <a:p>
            <a:r>
              <a:rPr lang="uk-UA" sz="2400" dirty="0">
                <a:latin typeface="Comic Sans MS" pitchFamily="66" charset="0"/>
              </a:rPr>
              <a:t>Прискорення технічного прогресу;</a:t>
            </a:r>
          </a:p>
          <a:p>
            <a:r>
              <a:rPr lang="uk-UA" sz="2400" dirty="0">
                <a:latin typeface="Comic Sans MS" pitchFamily="66" charset="0"/>
              </a:rPr>
              <a:t>Зниження ролі матеріального виробництва;</a:t>
            </a:r>
          </a:p>
          <a:p>
            <a:r>
              <a:rPr lang="uk-UA" sz="2400" dirty="0">
                <a:latin typeface="Comic Sans MS" pitchFamily="66" charset="0"/>
              </a:rPr>
              <a:t>Розвиток сектору послуг та інформації;</a:t>
            </a:r>
          </a:p>
          <a:p>
            <a:r>
              <a:rPr lang="uk-UA" sz="2400" dirty="0">
                <a:latin typeface="Comic Sans MS" pitchFamily="66" charset="0"/>
              </a:rPr>
              <a:t>Зміна мотивів і характеру людської діяльності;</a:t>
            </a:r>
          </a:p>
          <a:p>
            <a:r>
              <a:rPr lang="uk-UA" sz="2400" dirty="0">
                <a:latin typeface="Comic Sans MS" pitchFamily="66" charset="0"/>
              </a:rPr>
              <a:t>Поява нових ресурсів,що залучаються до виробництва.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1268" name="Picture 4" descr="ПОСТІНДУСТРІАЛЬНЕ СУСПІЛЬСТВО - Lessons - Blendspace">
            <a:extLst>
              <a:ext uri="{FF2B5EF4-FFF2-40B4-BE49-F238E27FC236}">
                <a16:creationId xmlns:a16="http://schemas.microsoft.com/office/drawing/2014/main" id="{FDDD5996-CC45-674F-B279-5DD3120B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51" y="565150"/>
            <a:ext cx="5005429" cy="26797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ntermarium-TV – телемережа демосів, або постіндустріальне телебачення 3.0  | Народний Оглядач">
            <a:extLst>
              <a:ext uri="{FF2B5EF4-FFF2-40B4-BE49-F238E27FC236}">
                <a16:creationId xmlns:a16="http://schemas.microsoft.com/office/drawing/2014/main" id="{E66657EB-FA1F-9940-AC39-F64194F6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39" y="4009769"/>
            <a:ext cx="4815840" cy="2407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389120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“</a:t>
            </a:r>
            <a:r>
              <a:rPr lang="uk-UA" dirty="0">
                <a:latin typeface="Comic Sans MS" pitchFamily="66" charset="0"/>
              </a:rPr>
              <a:t>Поняття “постіндустріальне суспільство” наголошує на центральному місці теоретичних знань як стрижня, навколо якого будуть організовані нові технології, економічне зростання та соціальна стратифікація” (</a:t>
            </a:r>
            <a:r>
              <a:rPr lang="uk-UA" dirty="0" err="1">
                <a:latin typeface="Comic Sans MS" pitchFamily="66" charset="0"/>
              </a:rPr>
              <a:t>Д</a:t>
            </a:r>
            <a:r>
              <a:rPr lang="uk-UA" dirty="0">
                <a:latin typeface="Comic Sans MS" pitchFamily="66" charset="0"/>
              </a:rPr>
              <a:t>. Белл)</a:t>
            </a:r>
          </a:p>
        </p:txBody>
      </p:sp>
      <p:pic>
        <p:nvPicPr>
          <p:cNvPr id="12290" name="Picture 2" descr="La terza rivoluzione industriale - Il Post">
            <a:extLst>
              <a:ext uri="{FF2B5EF4-FFF2-40B4-BE49-F238E27FC236}">
                <a16:creationId xmlns:a16="http://schemas.microsoft.com/office/drawing/2014/main" id="{A40AAC02-9CFD-9945-B9F1-326E8231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" y="2895600"/>
            <a:ext cx="8904597" cy="39624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Аспекти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постіндустріального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суспільства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за Д.Беллом: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104900"/>
            <a:ext cx="5105400" cy="57531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Comic Sans MS" pitchFamily="66" charset="0"/>
              </a:rPr>
              <a:t>перехід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від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постіндустріального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суспільства</a:t>
            </a:r>
            <a:r>
              <a:rPr lang="ru-RU" dirty="0">
                <a:latin typeface="Comic Sans MS" pitchFamily="66" charset="0"/>
              </a:rPr>
              <a:t> до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сервісного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суспільства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; </a:t>
            </a:r>
          </a:p>
          <a:p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вирішальне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значення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кодифікованого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теоретичного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знання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(як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відтворювльного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ru-RU" dirty="0">
                <a:latin typeface="Comic Sans MS" pitchFamily="66" charset="0"/>
              </a:rPr>
              <a:t>для </a:t>
            </a:r>
            <a:r>
              <a:rPr lang="ru-RU" dirty="0" err="1">
                <a:latin typeface="Comic Sans MS" pitchFamily="66" charset="0"/>
              </a:rPr>
              <a:t>здійснення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технологічних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інновацій</a:t>
            </a:r>
            <a:r>
              <a:rPr lang="ru-RU" dirty="0">
                <a:latin typeface="Comic Sans MS" pitchFamily="66" charset="0"/>
              </a:rPr>
              <a:t>; </a:t>
            </a:r>
          </a:p>
          <a:p>
            <a:r>
              <a:rPr lang="ru-RU" dirty="0" err="1">
                <a:latin typeface="Comic Sans MS" pitchFamily="66" charset="0"/>
              </a:rPr>
              <a:t>перетворення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нової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інтелектуальної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технології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ru-RU" dirty="0">
                <a:latin typeface="Comic Sans MS" pitchFamily="66" charset="0"/>
              </a:rPr>
              <a:t>у </a:t>
            </a:r>
            <a:r>
              <a:rPr lang="ru-RU" dirty="0" err="1">
                <a:latin typeface="Comic Sans MS" pitchFamily="66" charset="0"/>
              </a:rPr>
              <a:t>ключовий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інструмент</a:t>
            </a:r>
            <a:r>
              <a:rPr lang="ru-RU" dirty="0">
                <a:latin typeface="Comic Sans MS" pitchFamily="66" charset="0"/>
              </a:rPr>
              <a:t> системного </a:t>
            </a:r>
            <a:r>
              <a:rPr lang="ru-RU" dirty="0" err="1">
                <a:latin typeface="Comic Sans MS" pitchFamily="66" charset="0"/>
              </a:rPr>
              <a:t>аналізу</a:t>
            </a:r>
            <a:r>
              <a:rPr lang="ru-RU" dirty="0">
                <a:latin typeface="Comic Sans MS" pitchFamily="66" charset="0"/>
              </a:rPr>
              <a:t> та </a:t>
            </a:r>
            <a:r>
              <a:rPr lang="ru-RU" dirty="0" err="1">
                <a:latin typeface="Comic Sans MS" pitchFamily="66" charset="0"/>
              </a:rPr>
              <a:t>теорії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прийняття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>
                <a:latin typeface="Comic Sans MS" pitchFamily="66" charset="0"/>
              </a:rPr>
              <a:t>рішень</a:t>
            </a:r>
            <a:r>
              <a:rPr lang="ru-RU" dirty="0">
                <a:latin typeface="Comic Sans MS" pitchFamily="66" charset="0"/>
              </a:rPr>
              <a:t>. </a:t>
            </a:r>
          </a:p>
          <a:p>
            <a:r>
              <a:rPr lang="ru-RU" dirty="0">
                <a:solidFill>
                  <a:srgbClr val="FF0000"/>
                </a:solidFill>
              </a:rPr>
              <a:t>доступ до </a:t>
            </a:r>
            <a:r>
              <a:rPr lang="ru-RU" dirty="0" err="1">
                <a:solidFill>
                  <a:srgbClr val="FF0000"/>
                </a:solidFill>
              </a:rPr>
              <a:t>інформаціі</a:t>
            </a:r>
            <a:r>
              <a:rPr lang="ru-RU" dirty="0">
                <a:solidFill>
                  <a:srgbClr val="FF0000"/>
                </a:solidFill>
              </a:rPr>
              <a:t>̈ </a:t>
            </a:r>
            <a:r>
              <a:rPr lang="ru-RU" dirty="0" err="1">
                <a:solidFill>
                  <a:srgbClr val="FF0000"/>
                </a:solidFill>
              </a:rPr>
              <a:t>має</a:t>
            </a:r>
            <a:r>
              <a:rPr lang="ru-RU" dirty="0">
                <a:solidFill>
                  <a:srgbClr val="FF0000"/>
                </a:solidFill>
              </a:rPr>
              <a:t> стати </a:t>
            </a:r>
            <a:r>
              <a:rPr lang="ru-RU" dirty="0" err="1">
                <a:solidFill>
                  <a:srgbClr val="FF0000"/>
                </a:solidFill>
              </a:rPr>
              <a:t>умовою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свободи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інформація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міститиме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важливии</a:t>
            </a:r>
            <a:r>
              <a:rPr lang="ru-RU" dirty="0">
                <a:solidFill>
                  <a:srgbClr val="FF0000"/>
                </a:solidFill>
              </a:rPr>
              <a:t>̆ </a:t>
            </a:r>
            <a:r>
              <a:rPr lang="ru-RU" dirty="0" err="1">
                <a:solidFill>
                  <a:srgbClr val="FF0000"/>
                </a:solidFill>
              </a:rPr>
              <a:t>політичнии</a:t>
            </a:r>
            <a:r>
              <a:rPr lang="ru-RU" dirty="0">
                <a:solidFill>
                  <a:srgbClr val="FF0000"/>
                </a:solidFill>
              </a:rPr>
              <a:t>̆ аспект </a:t>
            </a:r>
            <a:r>
              <a:rPr lang="ru-RU" dirty="0" err="1">
                <a:solidFill>
                  <a:srgbClr val="FF0000"/>
                </a:solidFill>
              </a:rPr>
              <a:t>влади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3314" name="Picture 2" descr="Постиндустриальное общество — что это такое, его признаки и характерные  черты | KtoNaNovenkogo.ru">
            <a:extLst>
              <a:ext uri="{FF2B5EF4-FFF2-40B4-BE49-F238E27FC236}">
                <a16:creationId xmlns:a16="http://schemas.microsoft.com/office/drawing/2014/main" id="{1A293C81-26F0-4E4D-9293-42281D22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9" y="1104900"/>
            <a:ext cx="4063481" cy="2711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стіндустріальне (інформаційне) суспільство. Розвиток науки і техніки |  Тест з всесвітньої історії – «На Урок»">
            <a:extLst>
              <a:ext uri="{FF2B5EF4-FFF2-40B4-BE49-F238E27FC236}">
                <a16:creationId xmlns:a16="http://schemas.microsoft.com/office/drawing/2014/main" id="{507BD789-E13C-B44E-83D1-C5B22465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77" y="3816350"/>
            <a:ext cx="3771900" cy="2778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199" y="1066800"/>
            <a:ext cx="42543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r>
              <a:rPr lang="ru-RU" sz="2000" dirty="0"/>
              <a:t> 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b="1" dirty="0">
                <a:solidFill>
                  <a:srgbClr val="FF0000"/>
                </a:solidFill>
              </a:rPr>
              <a:t>Фріц  </a:t>
            </a:r>
            <a:r>
              <a:rPr lang="uk-UA" sz="2000" b="1" dirty="0" err="1">
                <a:solidFill>
                  <a:srgbClr val="FF0000"/>
                </a:solidFill>
              </a:rPr>
              <a:t>Махлуп</a:t>
            </a:r>
            <a:r>
              <a:rPr lang="uk-UA" sz="2000" b="1" dirty="0">
                <a:solidFill>
                  <a:srgbClr val="FF0000"/>
                </a:solidFill>
              </a:rPr>
              <a:t>            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розглядав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інформацію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знання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як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взаємозамінні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але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водночас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вказував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“будь-яка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знання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хоча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не будь-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знання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назвати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інформацією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latin typeface="Segoe Print" pitchFamily="2" charset="0"/>
            </a:endParaRPr>
          </a:p>
        </p:txBody>
      </p:sp>
      <p:pic>
        <p:nvPicPr>
          <p:cNvPr id="10242" name="Picture 2" descr="C:\Users\Марьяна\Desktop\сессия\лепська\загружено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0111"/>
            <a:ext cx="2133600" cy="2937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C:\Users\Марьяна\Desktop\сессия\лепська\загружено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1492" y="304800"/>
            <a:ext cx="2133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4FB98E-A5AA-794F-8C78-ACA66BAE2F9B}"/>
              </a:ext>
            </a:extLst>
          </p:cNvPr>
          <p:cNvSpPr/>
          <p:nvPr/>
        </p:nvSpPr>
        <p:spPr>
          <a:xfrm>
            <a:off x="285998" y="3069379"/>
            <a:ext cx="42681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Відповідно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суттєвих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трансформацій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відбиваються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економічній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системі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ЕлвінТоффлер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зазначає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“В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минулому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земля,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праця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капітал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були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ключовими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елементами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виробництва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Завтра – а в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багатьох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галузях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промисловості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завтра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настало –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стане головною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складовою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Comic Sans MS" pitchFamily="66" charset="0"/>
              </a:rPr>
              <a:t>Термін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інформаційне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суспільство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sz="2400" dirty="0">
                <a:latin typeface="Comic Sans MS" pitchFamily="66" charset="0"/>
              </a:rPr>
              <a:t>введено в </a:t>
            </a:r>
            <a:r>
              <a:rPr lang="ru-RU" sz="2400" dirty="0" err="1">
                <a:latin typeface="Comic Sans MS" pitchFamily="66" charset="0"/>
              </a:rPr>
              <a:t>науковий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обіг</a:t>
            </a:r>
            <a:r>
              <a:rPr lang="ru-RU" sz="2400" dirty="0">
                <a:latin typeface="Comic Sans MS" pitchFamily="66" charset="0"/>
              </a:rPr>
              <a:t> на початку 1960-х </a:t>
            </a:r>
            <a:r>
              <a:rPr lang="ru-RU" sz="2400" dirty="0" err="1">
                <a:latin typeface="Comic Sans MS" pitchFamily="66" charset="0"/>
              </a:rPr>
              <a:t>років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фіксує</a:t>
            </a:r>
            <a:r>
              <a:rPr lang="ru-RU" sz="2400" dirty="0">
                <a:latin typeface="Comic Sans MS" pitchFamily="66" charset="0"/>
              </a:rPr>
              <a:t> одну </a:t>
            </a:r>
            <a:r>
              <a:rPr lang="ru-RU" sz="2400" dirty="0" err="1">
                <a:latin typeface="Comic Sans MS" pitchFamily="66" charset="0"/>
              </a:rPr>
              <a:t>з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найважливіших</a:t>
            </a:r>
            <a:r>
              <a:rPr lang="ru-RU" sz="2400" dirty="0">
                <a:latin typeface="Comic Sans MS" pitchFamily="66" charset="0"/>
              </a:rPr>
              <a:t> характеристик </a:t>
            </a:r>
            <a:r>
              <a:rPr lang="ru-RU" sz="2400" dirty="0" err="1">
                <a:latin typeface="Comic Sans MS" pitchFamily="66" charset="0"/>
              </a:rPr>
              <a:t>суспільства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об’єднаного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єдиною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інформаційною</a:t>
            </a:r>
            <a:r>
              <a:rPr lang="ru-RU" sz="2400" dirty="0">
                <a:latin typeface="Comic Sans MS" pitchFamily="66" charset="0"/>
              </a:rPr>
              <a:t> мережею.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pic>
        <p:nvPicPr>
          <p:cNvPr id="14338" name="Picture 2" descr="Інформаційне суспільство причини. Наукова електронна бібліотека">
            <a:extLst>
              <a:ext uri="{FF2B5EF4-FFF2-40B4-BE49-F238E27FC236}">
                <a16:creationId xmlns:a16="http://schemas.microsoft.com/office/drawing/2014/main" id="{8789B887-C369-244C-A566-C04B42B4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81800" cy="50263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Концепції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5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інформаційного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5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суспільства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362" name="Picture 2" descr="Що таке інформаційне суспільство? визначення - культура 2021">
            <a:extLst>
              <a:ext uri="{FF2B5EF4-FFF2-40B4-BE49-F238E27FC236}">
                <a16:creationId xmlns:a16="http://schemas.microsoft.com/office/drawing/2014/main" id="{988703A9-6608-7341-80A6-CA325717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896100" cy="3886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4999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Comic Sans MS" pitchFamily="66" charset="0"/>
              </a:rPr>
              <a:t>Концепція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інформаційного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суспільства</a:t>
            </a:r>
            <a:r>
              <a:rPr lang="ru-RU" sz="2800" dirty="0">
                <a:latin typeface="Comic Sans MS" pitchFamily="66" charset="0"/>
              </a:rPr>
              <a:t>, на думку </a:t>
            </a:r>
            <a:r>
              <a:rPr lang="ru-RU" sz="2800" dirty="0" err="1">
                <a:latin typeface="Comic Sans MS" pitchFamily="66" charset="0"/>
              </a:rPr>
              <a:t>принаймні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більшості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сучасних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дослідників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сприймається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розглядається</a:t>
            </a:r>
            <a:r>
              <a:rPr lang="ru-RU" sz="2800" dirty="0">
                <a:latin typeface="Comic Sans MS" pitchFamily="66" charset="0"/>
              </a:rPr>
              <a:t> як </a:t>
            </a:r>
            <a:r>
              <a:rPr lang="ru-RU" sz="2800" dirty="0" err="1">
                <a:latin typeface="Comic Sans MS" pitchFamily="66" charset="0"/>
              </a:rPr>
              <a:t>різновид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або</a:t>
            </a:r>
            <a:r>
              <a:rPr lang="ru-RU" sz="2800" dirty="0">
                <a:latin typeface="Comic Sans MS" pitchFamily="66" charset="0"/>
              </a:rPr>
              <a:t> ж </a:t>
            </a:r>
            <a:r>
              <a:rPr lang="ru-RU" sz="2800" dirty="0" err="1">
                <a:latin typeface="Comic Sans MS" pitchFamily="66" charset="0"/>
              </a:rPr>
              <a:t>похідна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теорії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постіндустріального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суспільства</a:t>
            </a:r>
            <a:r>
              <a:rPr lang="ru-RU" sz="2800" dirty="0">
                <a:latin typeface="Comic Sans MS" pitchFamily="66" charset="0"/>
              </a:rPr>
              <a:t>, основу </a:t>
            </a:r>
            <a:r>
              <a:rPr lang="ru-RU" sz="2800" dirty="0" err="1">
                <a:latin typeface="Comic Sans MS" pitchFamily="66" charset="0"/>
              </a:rPr>
              <a:t>якої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свого</a:t>
            </a:r>
            <a:r>
              <a:rPr lang="ru-RU" sz="2800" dirty="0">
                <a:latin typeface="Comic Sans MS" pitchFamily="66" charset="0"/>
              </a:rPr>
              <a:t> часу </a:t>
            </a:r>
            <a:r>
              <a:rPr lang="ru-RU" sz="2800" dirty="0" err="1">
                <a:latin typeface="Comic Sans MS" pitchFamily="66" charset="0"/>
              </a:rPr>
              <a:t>поклали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такі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вчені</a:t>
            </a:r>
            <a:r>
              <a:rPr lang="ru-RU" sz="2800" dirty="0">
                <a:latin typeface="Comic Sans MS" pitchFamily="66" charset="0"/>
              </a:rPr>
              <a:t>, як Д. Белл, З. </a:t>
            </a:r>
            <a:r>
              <a:rPr lang="ru-RU" sz="2800" dirty="0" err="1">
                <a:latin typeface="Comic Sans MS" pitchFamily="66" charset="0"/>
              </a:rPr>
              <a:t>Бжезинський</a:t>
            </a:r>
            <a:r>
              <a:rPr lang="ru-RU" sz="2800" dirty="0">
                <a:latin typeface="Comic Sans MS" pitchFamily="66" charset="0"/>
              </a:rPr>
              <a:t>, Е. </a:t>
            </a:r>
            <a:r>
              <a:rPr lang="ru-RU" sz="2800" dirty="0" err="1">
                <a:latin typeface="Comic Sans MS" pitchFamily="66" charset="0"/>
              </a:rPr>
              <a:t>Тоффлер</a:t>
            </a:r>
            <a:r>
              <a:rPr lang="ru-RU" sz="2800" dirty="0">
                <a:latin typeface="Comic Sans MS" pitchFamily="66" charset="0"/>
              </a:rPr>
              <a:t> та </a:t>
            </a:r>
            <a:r>
              <a:rPr lang="ru-RU" sz="2800" dirty="0" err="1">
                <a:latin typeface="Comic Sans MS" pitchFamily="66" charset="0"/>
              </a:rPr>
              <a:t>інші</a:t>
            </a:r>
            <a:r>
              <a:rPr lang="ru-RU" sz="2800" dirty="0">
                <a:latin typeface="Comic Sans MS" pitchFamily="66" charset="0"/>
              </a:rPr>
              <a:t>.</a:t>
            </a:r>
          </a:p>
          <a:p>
            <a:endParaRPr lang="uk-UA" sz="2800" dirty="0">
              <a:latin typeface="Comic Sans MS" pitchFamily="66" charset="0"/>
            </a:endParaRPr>
          </a:p>
          <a:p>
            <a:endParaRPr lang="uk-UA" sz="2800" dirty="0">
              <a:latin typeface="Comic Sans MS" pitchFamily="66" charset="0"/>
            </a:endParaRPr>
          </a:p>
          <a:p>
            <a:endParaRPr lang="uk-UA" sz="2800" dirty="0">
              <a:latin typeface="Comic Sans MS" pitchFamily="66" charset="0"/>
            </a:endParaRPr>
          </a:p>
          <a:p>
            <a:endParaRPr lang="uk-UA" sz="2800" dirty="0">
              <a:latin typeface="Comic Sans MS" pitchFamily="66" charset="0"/>
            </a:endParaRPr>
          </a:p>
          <a:p>
            <a:r>
              <a:rPr lang="uk-UA" sz="2800" dirty="0">
                <a:latin typeface="Comic Sans MS" pitchFamily="66" charset="0"/>
              </a:rPr>
              <a:t>Д. </a:t>
            </a:r>
            <a:r>
              <a:rPr lang="uk-UA" sz="2800" dirty="0" err="1">
                <a:latin typeface="Comic Sans MS" pitchFamily="66" charset="0"/>
              </a:rPr>
              <a:t>Белл</a:t>
            </a:r>
            <a:r>
              <a:rPr lang="uk-UA" sz="2800" dirty="0">
                <a:latin typeface="Comic Sans MS" pitchFamily="66" charset="0"/>
              </a:rPr>
              <a:t>        </a:t>
            </a:r>
            <a:r>
              <a:rPr lang="ru-RU" sz="2800" dirty="0">
                <a:latin typeface="Comic Sans MS" pitchFamily="66" charset="0"/>
              </a:rPr>
              <a:t>З. </a:t>
            </a:r>
            <a:r>
              <a:rPr lang="ru-RU" sz="2800" dirty="0" err="1">
                <a:latin typeface="Comic Sans MS" pitchFamily="66" charset="0"/>
              </a:rPr>
              <a:t>Бжезинський</a:t>
            </a:r>
            <a:r>
              <a:rPr lang="ru-RU" sz="2800" dirty="0">
                <a:latin typeface="Comic Sans MS" pitchFamily="66" charset="0"/>
              </a:rPr>
              <a:t>     Е. </a:t>
            </a:r>
            <a:r>
              <a:rPr lang="ru-RU" sz="2800" dirty="0" err="1">
                <a:latin typeface="Comic Sans MS" pitchFamily="66" charset="0"/>
              </a:rPr>
              <a:t>Тоффлер</a:t>
            </a:r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2" descr="C:\Users\Марьяна\Desktop\сессия\лепська\загружено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38600"/>
            <a:ext cx="140213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Марьяна\Desktop\сессия\лепська\загружено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2405" y="4038600"/>
            <a:ext cx="1452653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C:\Users\Марьяна\Desktop\сессия\лепська\загружено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770" y="4053444"/>
            <a:ext cx="1549400" cy="203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381000"/>
            <a:ext cx="510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Comic Sans MS" pitchFamily="66" charset="0"/>
              </a:rPr>
              <a:t>Можна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вважати</a:t>
            </a:r>
            <a:r>
              <a:rPr lang="ru-RU" sz="3200" dirty="0">
                <a:latin typeface="Comic Sans MS" pitchFamily="66" charset="0"/>
              </a:rPr>
              <a:t>, </a:t>
            </a:r>
            <a:r>
              <a:rPr lang="ru-RU" sz="3200" dirty="0" err="1">
                <a:latin typeface="Comic Sans MS" pitchFamily="66" charset="0"/>
              </a:rPr>
              <a:t>що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історія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виникнення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концепції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інформаційного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суспільства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бере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свій</a:t>
            </a:r>
            <a:r>
              <a:rPr lang="ru-RU" sz="3200" dirty="0">
                <a:latin typeface="Comic Sans MS" pitchFamily="66" charset="0"/>
              </a:rPr>
              <a:t> початок у роботах </a:t>
            </a:r>
            <a:r>
              <a:rPr lang="ru-RU" sz="3200" dirty="0" err="1">
                <a:latin typeface="Comic Sans MS" pitchFamily="66" charset="0"/>
              </a:rPr>
              <a:t>австрійсько-американського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latin typeface="Comic Sans MS" pitchFamily="66" charset="0"/>
              </a:rPr>
              <a:t>економіста-дослідника</a:t>
            </a:r>
            <a:r>
              <a:rPr lang="ru-RU" sz="3200" dirty="0"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omic Sans MS" pitchFamily="66" charset="0"/>
              </a:rPr>
              <a:t>Фріца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omic Sans MS" pitchFamily="66" charset="0"/>
              </a:rPr>
              <a:t>Махлупа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5" name="Рисунок 4" descr="Махлуп,_Фри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3522764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389120"/>
          </a:xfrm>
        </p:spPr>
        <p:txBody>
          <a:bodyPr/>
          <a:lstStyle/>
          <a:p>
            <a:r>
              <a:rPr lang="uk-UA" sz="4000" b="1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Інформація: сутність поняття, співвідношення з поняттям «знання». Типологія інформації.</a:t>
            </a:r>
            <a:br>
              <a:rPr lang="uk-UA" dirty="0"/>
            </a:br>
            <a:endParaRPr lang="uk-UA" b="1" i="1" dirty="0"/>
          </a:p>
        </p:txBody>
      </p:sp>
      <p:pic>
        <p:nvPicPr>
          <p:cNvPr id="1026" name="Picture 2" descr="Поп-информация, пришедшая на смену традиционной - MediaSapiens.">
            <a:extLst>
              <a:ext uri="{FF2B5EF4-FFF2-40B4-BE49-F238E27FC236}">
                <a16:creationId xmlns:a16="http://schemas.microsoft.com/office/drawing/2014/main" id="{02EDAD9D-E36E-9145-8CC9-6FBDA73E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029200" cy="3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4779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Ф. </a:t>
            </a:r>
            <a:r>
              <a:rPr lang="ru-RU" sz="2800" dirty="0" err="1">
                <a:solidFill>
                  <a:schemeClr val="tx1"/>
                </a:solidFill>
                <a:latin typeface="Comic Sans MS" pitchFamily="66" charset="0"/>
              </a:rPr>
              <a:t>Махлуп</a:t>
            </a: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увів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поняття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індустрія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знань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», </a:t>
            </a:r>
            <a:r>
              <a:rPr lang="ru-RU" sz="2800" dirty="0">
                <a:latin typeface="Segoe Print" pitchFamily="2" charset="0"/>
              </a:rPr>
              <a:t>до </a:t>
            </a:r>
            <a:r>
              <a:rPr lang="ru-RU" sz="2800" dirty="0" err="1">
                <a:latin typeface="Segoe Print" pitchFamily="2" charset="0"/>
              </a:rPr>
              <a:t>якої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він</a:t>
            </a:r>
            <a:r>
              <a:rPr lang="ru-RU" sz="2800" dirty="0">
                <a:latin typeface="Segoe Print" pitchFamily="2" charset="0"/>
              </a:rPr>
              <a:t> включив </a:t>
            </a:r>
            <a:r>
              <a:rPr lang="ru-RU" sz="2800" dirty="0" err="1">
                <a:latin typeface="Segoe Print" pitchFamily="2" charset="0"/>
              </a:rPr>
              <a:t>п’ять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секторів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інформаційної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діяльності</a:t>
            </a:r>
            <a:r>
              <a:rPr lang="ru-RU" sz="2800" dirty="0">
                <a:latin typeface="Segoe Print" pitchFamily="2" charset="0"/>
              </a:rPr>
              <a:t> в </a:t>
            </a:r>
            <a:r>
              <a:rPr lang="ru-RU" sz="2800" dirty="0" err="1">
                <a:latin typeface="Segoe Print" pitchFamily="2" charset="0"/>
              </a:rPr>
              <a:t>суспільстві</a:t>
            </a:r>
            <a:r>
              <a:rPr lang="ru-RU" sz="2800" dirty="0">
                <a:latin typeface="Segoe Print" pitchFamily="2" charset="0"/>
              </a:rPr>
              <a:t>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2209800"/>
            <a:ext cx="4114800" cy="4102291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latin typeface="Comic Sans MS" pitchFamily="66" charset="0"/>
              </a:rPr>
              <a:t>освіту</a:t>
            </a:r>
            <a:r>
              <a:rPr lang="ru-RU" sz="2800" dirty="0">
                <a:latin typeface="Comic Sans MS" pitchFamily="66" charset="0"/>
              </a:rPr>
              <a:t>;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наукові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дослідження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розробки</a:t>
            </a:r>
            <a:r>
              <a:rPr lang="ru-RU" sz="2800" dirty="0">
                <a:latin typeface="Comic Sans MS" pitchFamily="66" charset="0"/>
              </a:rPr>
              <a:t>;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засоби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масової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інформації</a:t>
            </a:r>
            <a:r>
              <a:rPr lang="ru-RU" sz="2800" dirty="0">
                <a:latin typeface="Comic Sans MS" pitchFamily="66" charset="0"/>
              </a:rPr>
              <a:t>;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інформаційні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технології</a:t>
            </a:r>
            <a:r>
              <a:rPr lang="ru-RU" sz="2800" dirty="0">
                <a:latin typeface="Comic Sans MS" pitchFamily="66" charset="0"/>
              </a:rPr>
              <a:t>;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інформаційні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послуги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16386" name="Picture 2" descr="Общество 5.0»: как мы будем жить в будущем — Рамблер/субботний">
            <a:extLst>
              <a:ext uri="{FF2B5EF4-FFF2-40B4-BE49-F238E27FC236}">
                <a16:creationId xmlns:a16="http://schemas.microsoft.com/office/drawing/2014/main" id="{DADEC928-BFCE-DF4F-9C74-1226DCB6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52578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3DE1A-FEB2-174B-9E38-712B311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13" y="288371"/>
            <a:ext cx="8191500" cy="48918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КОНЦЕПЦІЯ ІНФОРМАЦІЙНОГО СУСПІЛЬСТВА</a:t>
            </a:r>
          </a:p>
        </p:txBody>
      </p:sp>
      <p:pic>
        <p:nvPicPr>
          <p:cNvPr id="21505" name="Picture 1" descr="page17image49324480">
            <a:extLst>
              <a:ext uri="{FF2B5EF4-FFF2-40B4-BE49-F238E27FC236}">
                <a16:creationId xmlns:a16="http://schemas.microsoft.com/office/drawing/2014/main" id="{949E00A2-D29D-8A43-89CA-6986522C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3516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page17image49325056">
            <a:extLst>
              <a:ext uri="{FF2B5EF4-FFF2-40B4-BE49-F238E27FC236}">
                <a16:creationId xmlns:a16="http://schemas.microsoft.com/office/drawing/2014/main" id="{220AA6FC-58CF-DC4D-BA76-024F832A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3516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page17image49325440">
            <a:extLst>
              <a:ext uri="{FF2B5EF4-FFF2-40B4-BE49-F238E27FC236}">
                <a16:creationId xmlns:a16="http://schemas.microsoft.com/office/drawing/2014/main" id="{8A1C9BB2-3A6F-9C40-9741-F6ED5E77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3516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age17image49326016">
            <a:extLst>
              <a:ext uri="{FF2B5EF4-FFF2-40B4-BE49-F238E27FC236}">
                <a16:creationId xmlns:a16="http://schemas.microsoft.com/office/drawing/2014/main" id="{F8FE47C2-DC39-E140-BFBD-B1195357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3516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5045BD-EBF3-B344-8966-607F1FD885CD}"/>
              </a:ext>
            </a:extLst>
          </p:cNvPr>
          <p:cNvSpPr/>
          <p:nvPr/>
        </p:nvSpPr>
        <p:spPr>
          <a:xfrm>
            <a:off x="3828804" y="966503"/>
            <a:ext cx="49544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NewRoman"/>
              </a:rPr>
              <a:t>Сформульовано</a:t>
            </a:r>
            <a:r>
              <a:rPr lang="ru-RU" dirty="0">
                <a:latin typeface="TimesNew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NewRoman"/>
              </a:rPr>
              <a:t>7 </a:t>
            </a:r>
            <a:r>
              <a:rPr lang="ru-RU" dirty="0" err="1">
                <a:solidFill>
                  <a:srgbClr val="FF0000"/>
                </a:solidFill>
                <a:latin typeface="TimesNewRoman"/>
              </a:rPr>
              <a:t>принципів</a:t>
            </a:r>
            <a:r>
              <a:rPr lang="ru-RU" dirty="0">
                <a:solidFill>
                  <a:srgbClr val="FF0000"/>
                </a:solidFill>
                <a:latin typeface="TimesNewRoman"/>
              </a:rPr>
              <a:t> концепції “</a:t>
            </a:r>
            <a:r>
              <a:rPr lang="ru-RU" dirty="0" err="1">
                <a:solidFill>
                  <a:srgbClr val="FF0000"/>
                </a:solidFill>
                <a:latin typeface="TimesNewRoman"/>
              </a:rPr>
              <a:t>глобальноі</a:t>
            </a:r>
            <a:r>
              <a:rPr lang="ru-RU" dirty="0">
                <a:solidFill>
                  <a:srgbClr val="FF0000"/>
                </a:solidFill>
                <a:latin typeface="TimesNewRoman"/>
              </a:rPr>
              <a:t>̈ </a:t>
            </a:r>
            <a:r>
              <a:rPr lang="ru-RU" dirty="0" err="1">
                <a:solidFill>
                  <a:srgbClr val="FF0000"/>
                </a:solidFill>
                <a:latin typeface="TimesNewRoman"/>
              </a:rPr>
              <a:t>комп’ютопіі</a:t>
            </a:r>
            <a:r>
              <a:rPr lang="ru-RU" dirty="0">
                <a:solidFill>
                  <a:srgbClr val="FF0000"/>
                </a:solidFill>
                <a:latin typeface="TimesNewRoman"/>
              </a:rPr>
              <a:t>̈”: </a:t>
            </a:r>
            <a:r>
              <a:rPr lang="ru-RU" dirty="0" err="1">
                <a:latin typeface="TimesNewRoman"/>
              </a:rPr>
              <a:t>інформаційне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суспільство</a:t>
            </a:r>
            <a:r>
              <a:rPr lang="ru-RU" dirty="0">
                <a:latin typeface="TimesNewRoman"/>
              </a:rPr>
              <a:t> буде </a:t>
            </a:r>
            <a:r>
              <a:rPr lang="ru-RU" dirty="0" err="1">
                <a:latin typeface="TimesNewRoman"/>
              </a:rPr>
              <a:t>суспільством</a:t>
            </a:r>
            <a:r>
              <a:rPr lang="ru-RU" dirty="0">
                <a:latin typeface="TimesNewRoman"/>
              </a:rPr>
              <a:t>, у </a:t>
            </a:r>
            <a:r>
              <a:rPr lang="ru-RU" dirty="0" err="1">
                <a:latin typeface="TimesNewRoman"/>
              </a:rPr>
              <a:t>якому</a:t>
            </a:r>
            <a:r>
              <a:rPr lang="ru-RU" dirty="0">
                <a:latin typeface="TimesNewRoman"/>
              </a:rPr>
              <a:t> 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TimesNewRoman"/>
              </a:rPr>
              <a:t>кожен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індивід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реалізовуватиме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цінність</a:t>
            </a:r>
            <a:r>
              <a:rPr lang="ru-RU" dirty="0">
                <a:latin typeface="TimesNewRoman"/>
              </a:rPr>
              <a:t> часу;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існуватиме</a:t>
            </a:r>
            <a:r>
              <a:rPr lang="ru-RU" dirty="0">
                <a:latin typeface="TimesNewRoman"/>
              </a:rPr>
              <a:t> свобода </a:t>
            </a:r>
            <a:r>
              <a:rPr lang="ru-RU" dirty="0" err="1">
                <a:latin typeface="TimesNewRoman"/>
              </a:rPr>
              <a:t>прийняття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рішень</a:t>
            </a:r>
            <a:r>
              <a:rPr lang="ru-RU" dirty="0">
                <a:latin typeface="TimesNewRoman"/>
              </a:rPr>
              <a:t> і </a:t>
            </a:r>
            <a:r>
              <a:rPr lang="ru-RU" dirty="0" err="1">
                <a:latin typeface="TimesNewRoman"/>
              </a:rPr>
              <a:t>рівність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сприятливих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можливостеи</a:t>
            </a:r>
            <a:r>
              <a:rPr lang="ru-RU" dirty="0">
                <a:latin typeface="TimesNewRoman"/>
              </a:rPr>
              <a:t>̆ для </a:t>
            </a:r>
            <a:r>
              <a:rPr lang="ru-RU" dirty="0" err="1">
                <a:latin typeface="TimesNewRoman"/>
              </a:rPr>
              <a:t>всіх</a:t>
            </a:r>
            <a:r>
              <a:rPr lang="ru-RU" dirty="0">
                <a:latin typeface="TimesNewRoman"/>
              </a:rPr>
              <a:t>;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інформаційне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суспільство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характеризуватиметься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процвітанням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різноманітних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добровільних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спільнот</a:t>
            </a:r>
            <a:r>
              <a:rPr lang="ru-RU" dirty="0">
                <a:latin typeface="TimesNewRoman"/>
              </a:rPr>
              <a:t>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NewRoman"/>
              </a:rPr>
              <a:t> буде </a:t>
            </a:r>
            <a:r>
              <a:rPr lang="ru-RU" dirty="0" err="1">
                <a:latin typeface="TimesNewRoman"/>
              </a:rPr>
              <a:t>забезпеченого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діяльність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взаємоза</a:t>
            </a:r>
            <a:r>
              <a:rPr lang="ru-RU" dirty="0">
                <a:latin typeface="TimesNewRoman"/>
              </a:rPr>
              <a:t>- </a:t>
            </a:r>
            <a:r>
              <a:rPr lang="ru-RU" dirty="0" err="1">
                <a:latin typeface="TimesNewRoman"/>
              </a:rPr>
              <a:t>лежних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синергетичних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об’днань</a:t>
            </a:r>
            <a:r>
              <a:rPr lang="ru-RU" dirty="0">
                <a:latin typeface="TimesNewRoman"/>
              </a:rPr>
              <a:t>; 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TimesNewRoman"/>
              </a:rPr>
              <a:t>діятимуть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функціональні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об’єднання</a:t>
            </a:r>
            <a:r>
              <a:rPr lang="ru-RU" dirty="0">
                <a:latin typeface="TimesNewRoman"/>
              </a:rPr>
              <a:t>, </a:t>
            </a:r>
            <a:r>
              <a:rPr lang="ru-RU" dirty="0" err="1">
                <a:latin typeface="TimesNewRoman"/>
              </a:rPr>
              <a:t>вільні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від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керуючоі</a:t>
            </a:r>
            <a:r>
              <a:rPr lang="ru-RU" dirty="0">
                <a:latin typeface="TimesNewRoman"/>
              </a:rPr>
              <a:t>̈ </a:t>
            </a:r>
            <a:r>
              <a:rPr lang="ru-RU" dirty="0" err="1">
                <a:latin typeface="TimesNewRoman"/>
              </a:rPr>
              <a:t>влади</a:t>
            </a:r>
            <a:r>
              <a:rPr lang="ru-RU" dirty="0">
                <a:latin typeface="TimesNewRoman"/>
              </a:rPr>
              <a:t>; </a:t>
            </a:r>
          </a:p>
          <a:p>
            <a:pPr marL="342900" indent="-342900">
              <a:buAutoNum type="arabicPeriod"/>
            </a:pPr>
            <a:r>
              <a:rPr lang="ru-RU" dirty="0" err="1">
                <a:latin typeface="TimesNewRoman"/>
              </a:rPr>
              <a:t>існує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серйозна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небезпека</a:t>
            </a:r>
            <a:r>
              <a:rPr lang="ru-RU" dirty="0">
                <a:latin typeface="TimesNewRoman"/>
              </a:rPr>
              <a:t> того, </a:t>
            </a:r>
            <a:r>
              <a:rPr lang="ru-RU" dirty="0" err="1">
                <a:latin typeface="TimesNewRoman"/>
              </a:rPr>
              <a:t>що</a:t>
            </a:r>
            <a:r>
              <a:rPr lang="ru-RU" dirty="0">
                <a:latin typeface="TimesNewRoman"/>
              </a:rPr>
              <a:t> ми </a:t>
            </a:r>
            <a:r>
              <a:rPr lang="ru-RU" dirty="0" err="1">
                <a:latin typeface="TimesNewRoman"/>
              </a:rPr>
              <a:t>можемо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рухатися</a:t>
            </a:r>
            <a:r>
              <a:rPr lang="ru-RU" dirty="0">
                <a:latin typeface="TimesNewRoman"/>
              </a:rPr>
              <a:t> у </a:t>
            </a:r>
            <a:r>
              <a:rPr lang="ru-RU" dirty="0" err="1">
                <a:latin typeface="TimesNewRoman"/>
              </a:rPr>
              <a:t>напрямку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контрольованого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суспільства</a:t>
            </a:r>
            <a:r>
              <a:rPr lang="ru-RU" dirty="0">
                <a:latin typeface="TimesNewRoman"/>
              </a:rPr>
              <a:t>, але “</a:t>
            </a:r>
            <a:r>
              <a:rPr lang="ru-RU" dirty="0" err="1">
                <a:latin typeface="TimesNewRoman"/>
              </a:rPr>
              <a:t>катастрофічного</a:t>
            </a:r>
            <a:r>
              <a:rPr lang="ru-RU" dirty="0">
                <a:latin typeface="TimesNewRoman"/>
              </a:rPr>
              <a:t> курсу до </a:t>
            </a:r>
            <a:r>
              <a:rPr lang="ru-RU" dirty="0" err="1">
                <a:latin typeface="TimesNewRoman"/>
              </a:rPr>
              <a:t>автоматизованоі</a:t>
            </a:r>
            <a:r>
              <a:rPr lang="ru-RU" dirty="0">
                <a:latin typeface="TimesNewRoman"/>
              </a:rPr>
              <a:t>̈ </a:t>
            </a:r>
            <a:r>
              <a:rPr lang="ru-RU" dirty="0" err="1">
                <a:latin typeface="TimesNewRoman"/>
              </a:rPr>
              <a:t>держави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вдасться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уникнути</a:t>
            </a:r>
            <a:r>
              <a:rPr lang="ru-RU" dirty="0">
                <a:latin typeface="TimesNewRoman"/>
              </a:rPr>
              <a:t>”;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кінцевою</a:t>
            </a:r>
            <a:r>
              <a:rPr lang="ru-RU" dirty="0">
                <a:latin typeface="TimesNewRoman"/>
              </a:rPr>
              <a:t> метою </a:t>
            </a:r>
            <a:r>
              <a:rPr lang="ru-RU" dirty="0" err="1">
                <a:latin typeface="TimesNewRoman"/>
              </a:rPr>
              <a:t>інформаційного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суспільства</a:t>
            </a:r>
            <a:r>
              <a:rPr lang="ru-RU" dirty="0">
                <a:latin typeface="TimesNewRoman"/>
              </a:rPr>
              <a:t> стане “</a:t>
            </a:r>
            <a:r>
              <a:rPr lang="ru-RU" dirty="0" err="1">
                <a:latin typeface="TimesNewRoman"/>
              </a:rPr>
              <a:t>відродження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теологічного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синергізму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людини</a:t>
            </a:r>
            <a:r>
              <a:rPr lang="ru-RU" dirty="0">
                <a:latin typeface="TimesNewRoman"/>
              </a:rPr>
              <a:t> і Бога”. </a:t>
            </a: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DB7669-F146-564F-BCB0-6FA7959D2F35}"/>
              </a:ext>
            </a:extLst>
          </p:cNvPr>
          <p:cNvSpPr/>
          <p:nvPr/>
        </p:nvSpPr>
        <p:spPr>
          <a:xfrm>
            <a:off x="576613" y="3465067"/>
            <a:ext cx="2496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Йонезі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Масуда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EC999E-65BF-AF48-952E-1A53B5AFB141}"/>
              </a:ext>
            </a:extLst>
          </p:cNvPr>
          <p:cNvSpPr/>
          <p:nvPr/>
        </p:nvSpPr>
        <p:spPr>
          <a:xfrm>
            <a:off x="323604" y="4071922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“</a:t>
            </a:r>
            <a:r>
              <a:rPr lang="ru-RU" sz="1600" dirty="0" err="1">
                <a:solidFill>
                  <a:srgbClr val="FF0000"/>
                </a:solidFill>
              </a:rPr>
              <a:t>Комп’ютопія</a:t>
            </a:r>
            <a:r>
              <a:rPr lang="ru-RU" sz="1600" dirty="0">
                <a:solidFill>
                  <a:srgbClr val="FF0000"/>
                </a:solidFill>
              </a:rPr>
              <a:t>” (1966 р.), </a:t>
            </a:r>
          </a:p>
          <a:p>
            <a:r>
              <a:rPr lang="ru-RU" sz="1600" dirty="0">
                <a:solidFill>
                  <a:srgbClr val="FF0000"/>
                </a:solidFill>
              </a:rPr>
              <a:t>“</a:t>
            </a:r>
            <a:r>
              <a:rPr lang="ru-RU" sz="1600" dirty="0" err="1">
                <a:solidFill>
                  <a:srgbClr val="FF0000"/>
                </a:solidFill>
              </a:rPr>
              <a:t>Інформаційне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суспільство</a:t>
            </a:r>
            <a:r>
              <a:rPr lang="ru-RU" sz="1600" dirty="0">
                <a:solidFill>
                  <a:srgbClr val="FF0000"/>
                </a:solidFill>
              </a:rPr>
              <a:t> як </a:t>
            </a:r>
            <a:r>
              <a:rPr lang="ru-RU" sz="1600" dirty="0" err="1">
                <a:solidFill>
                  <a:srgbClr val="FF0000"/>
                </a:solidFill>
              </a:rPr>
              <a:t>постіндустріальне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суспільство</a:t>
            </a:r>
            <a:r>
              <a:rPr lang="ru-RU" sz="1600" dirty="0">
                <a:solidFill>
                  <a:srgbClr val="FF0000"/>
                </a:solidFill>
              </a:rPr>
              <a:t>” (1985 р.) 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140E7211-CB01-1546-B818-C71BCBBF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7" y="1081534"/>
            <a:ext cx="2159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1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57600" cy="5257800"/>
          </a:xfrm>
        </p:spPr>
        <p:txBody>
          <a:bodyPr>
            <a:normAutofit/>
          </a:bodyPr>
          <a:lstStyle/>
          <a:p>
            <a:r>
              <a:rPr lang="ru-RU" sz="2700" dirty="0" err="1">
                <a:latin typeface="Segoe Print" pitchFamily="2" charset="0"/>
              </a:rPr>
              <a:t>Найбільш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latin typeface="Segoe Print" pitchFamily="2" charset="0"/>
              </a:rPr>
              <a:t>класичні</a:t>
            </a:r>
            <a:r>
              <a:rPr lang="ru-RU" sz="2700" dirty="0">
                <a:latin typeface="Segoe Print" pitchFamily="2" charset="0"/>
              </a:rPr>
              <a:t> погляди на </a:t>
            </a:r>
            <a:r>
              <a:rPr lang="ru-RU" sz="2700" dirty="0" err="1">
                <a:latin typeface="Segoe Print" pitchFamily="2" charset="0"/>
              </a:rPr>
              <a:t>концепцію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latin typeface="Segoe Print" pitchFamily="2" charset="0"/>
              </a:rPr>
              <a:t>інформаційного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latin typeface="Segoe Print" pitchFamily="2" charset="0"/>
              </a:rPr>
              <a:t>суспільства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latin typeface="Segoe Print" pitchFamily="2" charset="0"/>
              </a:rPr>
              <a:t>простежуються</a:t>
            </a:r>
            <a:r>
              <a:rPr lang="ru-RU" sz="2700" dirty="0">
                <a:latin typeface="Segoe Print" pitchFamily="2" charset="0"/>
              </a:rPr>
              <a:t> в </a:t>
            </a:r>
            <a:r>
              <a:rPr lang="ru-RU" sz="2700" dirty="0" err="1">
                <a:latin typeface="Segoe Print" pitchFamily="2" charset="0"/>
              </a:rPr>
              <a:t>працях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latin typeface="Segoe Print" pitchFamily="2" charset="0"/>
              </a:rPr>
              <a:t>американського</a:t>
            </a:r>
            <a:r>
              <a:rPr lang="ru-RU" sz="2700" dirty="0">
                <a:latin typeface="Segoe Print" pitchFamily="2" charset="0"/>
              </a:rPr>
              <a:t> футуролога й </a:t>
            </a:r>
            <a:r>
              <a:rPr lang="ru-RU" sz="2700" dirty="0" err="1">
                <a:latin typeface="Segoe Print" pitchFamily="2" charset="0"/>
              </a:rPr>
              <a:t>соціолога</a:t>
            </a:r>
            <a:r>
              <a:rPr lang="ru-RU" sz="2700" dirty="0"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Segoe Print" pitchFamily="2" charset="0"/>
              </a:rPr>
              <a:t>Елвіна</a:t>
            </a:r>
            <a:r>
              <a:rPr lang="ru-RU" sz="27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700" dirty="0" err="1">
                <a:solidFill>
                  <a:srgbClr val="FF0000"/>
                </a:solidFill>
                <a:latin typeface="Segoe Print" pitchFamily="2" charset="0"/>
              </a:rPr>
              <a:t>Тоффлера</a:t>
            </a:r>
            <a:endParaRPr lang="ru-RU" sz="27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Марьяна\Desktop\сессия\лепська\загружено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16939"/>
            <a:ext cx="5105400" cy="382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04800"/>
            <a:ext cx="5638800" cy="6553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/>
              <a:t>   У </a:t>
            </a:r>
            <a:r>
              <a:rPr lang="ru-RU" sz="2800" dirty="0" err="1"/>
              <a:t>трилогії</a:t>
            </a:r>
            <a:r>
              <a:rPr lang="ru-RU" sz="2800" dirty="0"/>
              <a:t>: «Шок </a:t>
            </a:r>
            <a:r>
              <a:rPr lang="ru-RU" sz="2800" dirty="0" err="1"/>
              <a:t>майбутнього</a:t>
            </a:r>
            <a:r>
              <a:rPr lang="ru-RU" sz="2800" dirty="0"/>
              <a:t>», «</a:t>
            </a:r>
            <a:r>
              <a:rPr lang="ru-RU" sz="2800" dirty="0" err="1"/>
              <a:t>Третя</a:t>
            </a:r>
            <a:r>
              <a:rPr lang="ru-RU" sz="2800" dirty="0"/>
              <a:t> </a:t>
            </a:r>
            <a:r>
              <a:rPr lang="ru-RU" sz="2800" dirty="0" err="1"/>
              <a:t>хвиля</a:t>
            </a:r>
            <a:r>
              <a:rPr lang="ru-RU" sz="2800" dirty="0"/>
              <a:t>» і «</a:t>
            </a:r>
            <a:r>
              <a:rPr lang="ru-RU" sz="2800" dirty="0" err="1"/>
              <a:t>Метаморфози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»–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подає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розуміння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інформаційного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суспільства</a:t>
            </a:r>
            <a:r>
              <a:rPr lang="ru-RU" sz="2800" dirty="0">
                <a:solidFill>
                  <a:srgbClr val="FF0000"/>
                </a:solidFill>
              </a:rPr>
              <a:t> як абсолютно </a:t>
            </a:r>
            <a:r>
              <a:rPr lang="ru-RU" sz="2800" dirty="0" err="1">
                <a:solidFill>
                  <a:srgbClr val="FF0000"/>
                </a:solidFill>
              </a:rPr>
              <a:t>якісно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нової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стадії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суспільного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розвитку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порівняно</a:t>
            </a:r>
            <a:r>
              <a:rPr lang="ru-RU" sz="2800" dirty="0"/>
              <a:t> з </a:t>
            </a:r>
            <a:r>
              <a:rPr lang="ru-RU" sz="2800" dirty="0" err="1"/>
              <a:t>попередніми</a:t>
            </a:r>
            <a:r>
              <a:rPr lang="ru-RU" sz="2800" dirty="0"/>
              <a:t>.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систематизував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погляди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відбуваються</a:t>
            </a:r>
            <a:r>
              <a:rPr lang="ru-RU" sz="2800" dirty="0"/>
              <a:t> в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цивілізації</a:t>
            </a:r>
            <a:r>
              <a:rPr lang="ru-RU" sz="2800" dirty="0"/>
              <a:t>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настання</a:t>
            </a:r>
            <a:r>
              <a:rPr lang="ru-RU" sz="2800" dirty="0"/>
              <a:t> </a:t>
            </a:r>
            <a:r>
              <a:rPr lang="ru-RU" sz="2800" dirty="0" err="1"/>
              <a:t>інформаційної</a:t>
            </a:r>
            <a:r>
              <a:rPr lang="ru-RU" sz="2800" dirty="0"/>
              <a:t> </a:t>
            </a:r>
            <a:r>
              <a:rPr lang="ru-RU" sz="2800" dirty="0" err="1"/>
              <a:t>епохи</a:t>
            </a:r>
            <a:r>
              <a:rPr lang="ru-RU" sz="2800" dirty="0"/>
              <a:t>.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запропоновано</a:t>
            </a:r>
            <a:r>
              <a:rPr lang="ru-RU" sz="2800" dirty="0"/>
              <a:t> </a:t>
            </a:r>
            <a:r>
              <a:rPr lang="ru-RU" sz="2800" dirty="0" err="1"/>
              <a:t>концепцію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0000"/>
                </a:solidFill>
              </a:rPr>
              <a:t>тріади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влади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(</a:t>
            </a:r>
            <a:r>
              <a:rPr lang="ru-RU" sz="2800" dirty="0" err="1"/>
              <a:t>сили</a:t>
            </a:r>
            <a:r>
              <a:rPr lang="ru-RU" sz="2800" dirty="0"/>
              <a:t> </a:t>
            </a:r>
            <a:r>
              <a:rPr lang="ru-RU" sz="2800" dirty="0" err="1"/>
              <a:t>багатства</a:t>
            </a:r>
            <a:r>
              <a:rPr lang="ru-RU" sz="2800" dirty="0"/>
              <a:t> і </a:t>
            </a:r>
            <a:r>
              <a:rPr lang="ru-RU" sz="2800" dirty="0" err="1"/>
              <a:t>знання</a:t>
            </a:r>
            <a:r>
              <a:rPr lang="ru-RU" sz="2800" dirty="0"/>
              <a:t>) ; </a:t>
            </a:r>
            <a:r>
              <a:rPr lang="ru-RU" sz="2800" dirty="0" err="1"/>
              <a:t>висунув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критеріі</a:t>
            </a:r>
            <a:r>
              <a:rPr lang="ru-RU" sz="2800" dirty="0"/>
              <a:t>̈ </a:t>
            </a:r>
            <a:r>
              <a:rPr lang="ru-RU" sz="2800" dirty="0" err="1"/>
              <a:t>типологізаціі</a:t>
            </a:r>
            <a:r>
              <a:rPr lang="ru-RU" sz="2800" dirty="0"/>
              <a:t>̈ політичної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FF0000"/>
                </a:solidFill>
              </a:rPr>
              <a:t>якість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влади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/>
              <a:t>За </a:t>
            </a:r>
            <a:r>
              <a:rPr lang="ru-RU" sz="2800" dirty="0" err="1"/>
              <a:t>Е.Тоффлером</a:t>
            </a:r>
            <a:r>
              <a:rPr lang="ru-RU" sz="2800" dirty="0"/>
              <a:t>, </a:t>
            </a:r>
            <a:r>
              <a:rPr lang="ru-RU" sz="2800" dirty="0" err="1">
                <a:solidFill>
                  <a:srgbClr val="FF0000"/>
                </a:solidFill>
              </a:rPr>
              <a:t>низькоякісна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влада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тримається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силі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влада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середньоі</a:t>
            </a:r>
            <a:r>
              <a:rPr lang="ru-RU" sz="2800" dirty="0">
                <a:solidFill>
                  <a:srgbClr val="FF0000"/>
                </a:solidFill>
              </a:rPr>
              <a:t>̈ </a:t>
            </a:r>
            <a:r>
              <a:rPr lang="ru-RU" sz="2800" dirty="0" err="1">
                <a:solidFill>
                  <a:srgbClr val="FF0000"/>
                </a:solidFill>
              </a:rPr>
              <a:t>якості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базується</a:t>
            </a:r>
            <a:r>
              <a:rPr lang="ru-RU" sz="2800" dirty="0">
                <a:solidFill>
                  <a:srgbClr val="FF0000"/>
                </a:solidFill>
              </a:rPr>
              <a:t> на </a:t>
            </a:r>
            <a:r>
              <a:rPr lang="ru-RU" sz="2800" dirty="0" err="1">
                <a:solidFill>
                  <a:srgbClr val="FF0000"/>
                </a:solidFill>
              </a:rPr>
              <a:t>багатстві</a:t>
            </a:r>
            <a:r>
              <a:rPr lang="ru-RU" sz="2800" dirty="0">
                <a:solidFill>
                  <a:srgbClr val="FF0000"/>
                </a:solidFill>
              </a:rPr>
              <a:t>, в </a:t>
            </a:r>
            <a:r>
              <a:rPr lang="ru-RU" sz="2800" dirty="0" err="1">
                <a:solidFill>
                  <a:srgbClr val="FF0000"/>
                </a:solidFill>
              </a:rPr>
              <a:t>основі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високоякісноі</a:t>
            </a:r>
            <a:r>
              <a:rPr lang="ru-RU" sz="2800" dirty="0">
                <a:solidFill>
                  <a:srgbClr val="FF0000"/>
                </a:solidFill>
              </a:rPr>
              <a:t>̈ </a:t>
            </a:r>
            <a:r>
              <a:rPr lang="ru-RU" sz="2800" dirty="0" err="1">
                <a:solidFill>
                  <a:srgbClr val="FF0000"/>
                </a:solidFill>
              </a:rPr>
              <a:t>влади</a:t>
            </a:r>
            <a:r>
              <a:rPr lang="ru-RU" sz="2800" dirty="0">
                <a:solidFill>
                  <a:srgbClr val="FF0000"/>
                </a:solidFill>
              </a:rPr>
              <a:t> лежать </a:t>
            </a:r>
            <a:r>
              <a:rPr lang="ru-RU" sz="2800" dirty="0" err="1">
                <a:solidFill>
                  <a:srgbClr val="FF0000"/>
                </a:solidFill>
              </a:rPr>
              <a:t>знання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ru-RU" sz="2800" dirty="0">
              <a:latin typeface="Comic Sans MS" pitchFamily="66" charset="0"/>
            </a:endParaRPr>
          </a:p>
        </p:txBody>
      </p:sp>
      <p:pic>
        <p:nvPicPr>
          <p:cNvPr id="14338" name="Picture 2" descr="C:\Users\Марьяна\Desktop\сессия\лепська\загружено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1704975" cy="2676525"/>
          </a:xfrm>
          <a:prstGeom prst="rect">
            <a:avLst/>
          </a:prstGeom>
          <a:noFill/>
        </p:spPr>
      </p:pic>
      <p:pic>
        <p:nvPicPr>
          <p:cNvPr id="14339" name="Picture 3" descr="C:\Users\Марьяна\Desktop\сессия\лепська\загружено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133600"/>
            <a:ext cx="1676400" cy="2724150"/>
          </a:xfrm>
          <a:prstGeom prst="rect">
            <a:avLst/>
          </a:prstGeom>
          <a:noFill/>
        </p:spPr>
      </p:pic>
      <p:pic>
        <p:nvPicPr>
          <p:cNvPr id="14340" name="Picture 4" descr="C:\Users\Марьяна\Desktop\сессия\лепська\загружено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133850"/>
            <a:ext cx="16764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4472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Comic Sans MS" pitchFamily="66" charset="0"/>
              </a:rPr>
              <a:t>Ідея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переродження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постіндустріального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суспільства</a:t>
            </a:r>
            <a:r>
              <a:rPr lang="ru-RU" sz="2800" dirty="0">
                <a:latin typeface="Comic Sans MS" pitchFamily="66" charset="0"/>
              </a:rPr>
              <a:t> в </a:t>
            </a:r>
            <a:r>
              <a:rPr lang="ru-RU" sz="2800" dirty="0" err="1">
                <a:latin typeface="Comic Sans MS" pitchFamily="66" charset="0"/>
              </a:rPr>
              <a:t>інформаційне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суспільство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відображається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книзі</a:t>
            </a:r>
            <a:r>
              <a:rPr lang="ru-RU" sz="2800" dirty="0">
                <a:latin typeface="Comic Sans MS" pitchFamily="66" charset="0"/>
              </a:rPr>
              <a:t> Д. Белла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Соціальні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рамки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інформаційного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суспільства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 (</a:t>
            </a:r>
            <a:r>
              <a:rPr lang="ru-RU" sz="2800" dirty="0">
                <a:latin typeface="Comic Sans MS" pitchFamily="66" charset="0"/>
              </a:rPr>
              <a:t>1980 р.)</a:t>
            </a:r>
          </a:p>
        </p:txBody>
      </p:sp>
      <p:pic>
        <p:nvPicPr>
          <p:cNvPr id="15362" name="Picture 2" descr="C:\Users\Марьяна\Desktop\сессия\лепська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15734"/>
            <a:ext cx="6477000" cy="4055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Segoe Print" pitchFamily="2" charset="0"/>
              </a:rPr>
              <a:t>       За Д. Беллом </a:t>
            </a:r>
            <a:br>
              <a:rPr lang="ru-RU" sz="3600" dirty="0">
                <a:latin typeface="Segoe Print" pitchFamily="2" charset="0"/>
              </a:rPr>
            </a:br>
            <a:r>
              <a:rPr lang="ru-RU" sz="3600" dirty="0">
                <a:solidFill>
                  <a:srgbClr val="FF0000"/>
                </a:solidFill>
                <a:latin typeface="Segoe Print" pitchFamily="2" charset="0"/>
              </a:rPr>
              <a:t>«</a:t>
            </a:r>
            <a:r>
              <a:rPr lang="ru-RU" sz="3600" dirty="0" err="1">
                <a:solidFill>
                  <a:srgbClr val="FF0000"/>
                </a:solidFill>
                <a:latin typeface="Segoe Print" pitchFamily="2" charset="0"/>
              </a:rPr>
              <a:t>інформаційне</a:t>
            </a:r>
            <a:r>
              <a:rPr lang="ru-RU" sz="36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Segoe Print" pitchFamily="2" charset="0"/>
              </a:rPr>
              <a:t>суспільство</a:t>
            </a:r>
            <a:r>
              <a:rPr lang="ru-RU" sz="3600" dirty="0">
                <a:solidFill>
                  <a:srgbClr val="FF0000"/>
                </a:solidFill>
                <a:latin typeface="Segoe Print" pitchFamily="2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694" y="1413064"/>
            <a:ext cx="8458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err="1">
                <a:latin typeface="Comic Sans MS" pitchFamily="66" charset="0"/>
              </a:rPr>
              <a:t>це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нове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визначення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постіндустріального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суспільства</a:t>
            </a:r>
            <a:r>
              <a:rPr lang="ru-RU" sz="2500" dirty="0">
                <a:latin typeface="Comic Sans MS" pitchFamily="66" charset="0"/>
              </a:rPr>
              <a:t>, </a:t>
            </a:r>
            <a:r>
              <a:rPr lang="ru-RU" sz="2500" dirty="0" err="1">
                <a:latin typeface="Comic Sans MS" pitchFamily="66" charset="0"/>
              </a:rPr>
              <a:t>що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підкреслює</a:t>
            </a:r>
            <a:r>
              <a:rPr lang="ru-RU" sz="2500" dirty="0">
                <a:latin typeface="Comic Sans MS" pitchFamily="66" charset="0"/>
              </a:rPr>
              <a:t> не </a:t>
            </a:r>
            <a:r>
              <a:rPr lang="ru-RU" sz="2500" dirty="0" err="1">
                <a:latin typeface="Comic Sans MS" pitchFamily="66" charset="0"/>
              </a:rPr>
              <a:t>його</a:t>
            </a:r>
            <a:r>
              <a:rPr lang="ru-RU" sz="2500" dirty="0">
                <a:latin typeface="Comic Sans MS" pitchFamily="66" charset="0"/>
              </a:rPr>
              <a:t> стан у </a:t>
            </a:r>
            <a:r>
              <a:rPr lang="ru-RU" sz="2500" dirty="0" err="1">
                <a:latin typeface="Comic Sans MS" pitchFamily="66" charset="0"/>
              </a:rPr>
              <a:t>послідовності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ступенів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суспільного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розвитку</a:t>
            </a:r>
            <a:r>
              <a:rPr lang="ru-RU" sz="2500" dirty="0">
                <a:latin typeface="Comic Sans MS" pitchFamily="66" charset="0"/>
              </a:rPr>
              <a:t> – </a:t>
            </a:r>
            <a:r>
              <a:rPr lang="ru-RU" sz="2500" dirty="0" err="1">
                <a:latin typeface="Comic Sans MS" pitchFamily="66" charset="0"/>
              </a:rPr>
              <a:t>після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індустріального</a:t>
            </a:r>
            <a:r>
              <a:rPr lang="ru-RU" sz="2500" dirty="0">
                <a:latin typeface="Comic Sans MS" pitchFamily="66" charset="0"/>
              </a:rPr>
              <a:t> </a:t>
            </a:r>
            <a:r>
              <a:rPr lang="ru-RU" sz="2500" dirty="0" err="1">
                <a:latin typeface="Comic Sans MS" pitchFamily="66" charset="0"/>
              </a:rPr>
              <a:t>суспільства</a:t>
            </a:r>
            <a:r>
              <a:rPr lang="ru-RU" sz="2500" dirty="0">
                <a:latin typeface="Comic Sans MS" pitchFamily="66" charset="0"/>
              </a:rPr>
              <a:t>, а 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основу </a:t>
            </a:r>
            <a:r>
              <a:rPr lang="ru-RU" sz="2500" dirty="0" err="1">
                <a:solidFill>
                  <a:srgbClr val="FF0000"/>
                </a:solidFill>
                <a:latin typeface="Comic Sans MS" pitchFamily="66" charset="0"/>
              </a:rPr>
              <a:t>визначення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Comic Sans MS" pitchFamily="66" charset="0"/>
              </a:rPr>
              <a:t>його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Comic Sans MS" pitchFamily="66" charset="0"/>
              </a:rPr>
              <a:t>соціальної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500" dirty="0" err="1">
                <a:solidFill>
                  <a:srgbClr val="FF0000"/>
                </a:solidFill>
                <a:latin typeface="Comic Sans MS" pitchFamily="66" charset="0"/>
              </a:rPr>
              <a:t>структури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ru-RU" sz="2500" dirty="0" err="1">
                <a:solidFill>
                  <a:srgbClr val="FF0000"/>
                </a:solidFill>
                <a:latin typeface="Comic Sans MS" pitchFamily="66" charset="0"/>
              </a:rPr>
              <a:t>інформацію</a:t>
            </a:r>
            <a:r>
              <a:rPr lang="ru-RU" sz="25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7410" name="Picture 2" descr="Каким будет наше будущее: прогнозы футурологов и научные открытия">
            <a:extLst>
              <a:ext uri="{FF2B5EF4-FFF2-40B4-BE49-F238E27FC236}">
                <a16:creationId xmlns:a16="http://schemas.microsoft.com/office/drawing/2014/main" id="{A58DD375-69D7-3F44-9943-C705A30B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5174"/>
            <a:ext cx="6316134" cy="3552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  <a:latin typeface="Segoe Print" pitchFamily="2" charset="0"/>
              </a:rPr>
              <a:t>Що відрізняє інформаційне суспільство:</a:t>
            </a:r>
            <a:endParaRPr lang="ru-RU" sz="36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981200"/>
            <a:ext cx="4724400" cy="4389120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>
                <a:latin typeface="Comic Sans MS" pitchFamily="66" charset="0"/>
              </a:rPr>
              <a:t>Збільшення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ролі інформації </a:t>
            </a:r>
            <a:r>
              <a:rPr lang="uk-UA" sz="2400" dirty="0">
                <a:latin typeface="Comic Sans MS" pitchFamily="66" charset="0"/>
              </a:rPr>
              <a:t>і знань в житті суспільства;</a:t>
            </a:r>
          </a:p>
          <a:p>
            <a:r>
              <a:rPr lang="uk-UA" sz="2400" dirty="0">
                <a:latin typeface="Comic Sans MS" pitchFamily="66" charset="0"/>
              </a:rPr>
              <a:t>Збільшення долі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інформаційних комунікацій,продуктів та послуг </a:t>
            </a:r>
            <a:r>
              <a:rPr lang="uk-UA" sz="2400" dirty="0">
                <a:latin typeface="Comic Sans MS" pitchFamily="66" charset="0"/>
              </a:rPr>
              <a:t>у валовому внутрішньому продукті;</a:t>
            </a:r>
          </a:p>
          <a:p>
            <a:r>
              <a:rPr lang="uk-UA" sz="2400" dirty="0">
                <a:latin typeface="Comic Sans MS" pitchFamily="66" charset="0"/>
              </a:rPr>
              <a:t>створення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глобального інформаційного простору,</a:t>
            </a:r>
            <a:r>
              <a:rPr lang="uk-UA" sz="2400" dirty="0">
                <a:latin typeface="Comic Sans MS" pitchFamily="66" charset="0"/>
              </a:rPr>
              <a:t>який забезпечує:</a:t>
            </a:r>
          </a:p>
          <a:p>
            <a:r>
              <a:rPr lang="uk-UA" sz="2400" dirty="0">
                <a:latin typeface="Comic Sans MS" pitchFamily="66" charset="0"/>
              </a:rPr>
              <a:t>а)ефективну інформаційну взаємодію людей;</a:t>
            </a:r>
          </a:p>
          <a:p>
            <a:r>
              <a:rPr lang="uk-UA" sz="2400" dirty="0">
                <a:latin typeface="Comic Sans MS" pitchFamily="66" charset="0"/>
              </a:rPr>
              <a:t>б) їх доступ до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світових інформаційних ресурсів</a:t>
            </a:r>
          </a:p>
          <a:p>
            <a:r>
              <a:rPr lang="uk-UA" sz="2400" dirty="0">
                <a:latin typeface="Comic Sans MS" pitchFamily="66" charset="0"/>
              </a:rPr>
              <a:t>в) задоволення їхніх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потреб щодо інформаційних продуктів і послуг</a:t>
            </a:r>
            <a:r>
              <a:rPr lang="uk-UA" sz="24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Інформаційне суспільство | Громадський моніторинг адміністративних послуг">
            <a:extLst>
              <a:ext uri="{FF2B5EF4-FFF2-40B4-BE49-F238E27FC236}">
                <a16:creationId xmlns:a16="http://schemas.microsoft.com/office/drawing/2014/main" id="{235994DD-43D4-CA42-82D7-7B5ABA6D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71" y="2133600"/>
            <a:ext cx="4348229" cy="31803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75597"/>
            <a:ext cx="525780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Segoe Print" pitchFamily="2" charset="0"/>
              </a:rPr>
              <a:t>Основні особливості та характеристики суспільства:</a:t>
            </a:r>
            <a:endParaRPr lang="ru-RU" sz="2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256312"/>
            <a:ext cx="4495800" cy="4026091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Comic Sans MS" pitchFamily="66" charset="0"/>
              </a:rPr>
              <a:t>Наявність інформаційної інфраструктури;</a:t>
            </a:r>
          </a:p>
          <a:p>
            <a:r>
              <a:rPr lang="uk-UA" sz="2400" dirty="0">
                <a:latin typeface="Comic Sans MS" pitchFamily="66" charset="0"/>
              </a:rPr>
              <a:t>Масове застосування масових ПК,підключених до мереж;</a:t>
            </a:r>
          </a:p>
          <a:p>
            <a:r>
              <a:rPr lang="uk-UA" sz="2400" dirty="0">
                <a:latin typeface="Comic Sans MS" pitchFamily="66" charset="0"/>
              </a:rPr>
              <a:t>Підготовка членів суспільства до роботи на ПК і у мережі;</a:t>
            </a:r>
          </a:p>
          <a:p>
            <a:r>
              <a:rPr lang="uk-UA" sz="2400" dirty="0">
                <a:latin typeface="Comic Sans MS" pitchFamily="66" charset="0"/>
              </a:rPr>
              <a:t>Нові форми і види діяльності у мережі або у віртуальному просторі.</a:t>
            </a:r>
          </a:p>
          <a:p>
            <a:endParaRPr lang="ru-RU" sz="2800" dirty="0"/>
          </a:p>
        </p:txBody>
      </p:sp>
      <p:pic>
        <p:nvPicPr>
          <p:cNvPr id="19458" name="Picture 2" descr="Масс-медиа">
            <a:extLst>
              <a:ext uri="{FF2B5EF4-FFF2-40B4-BE49-F238E27FC236}">
                <a16:creationId xmlns:a16="http://schemas.microsoft.com/office/drawing/2014/main" id="{B9E40E26-0920-DA4F-B083-F8075730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48" y="2590800"/>
            <a:ext cx="4790574" cy="2819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5029200" cy="5245291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Comic Sans MS" pitchFamily="66" charset="0"/>
              </a:rPr>
              <a:t>Можливість кожному практично миттєво отримувати з мережі повну,достовірну інформацію;</a:t>
            </a:r>
          </a:p>
          <a:p>
            <a:pPr>
              <a:buNone/>
            </a:pPr>
            <a:endParaRPr lang="uk-UA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Практично миттєва комунікація кожного  члена суспільства з іншими користувачами;</a:t>
            </a:r>
          </a:p>
          <a:p>
            <a:pPr>
              <a:buNone/>
            </a:pPr>
            <a:endParaRPr lang="uk-UA" dirty="0">
              <a:latin typeface="Comic Sans MS" pitchFamily="66" charset="0"/>
            </a:endParaRPr>
          </a:p>
          <a:p>
            <a:r>
              <a:rPr lang="uk-UA" dirty="0">
                <a:latin typeface="Comic Sans MS" pitchFamily="66" charset="0"/>
              </a:rPr>
              <a:t>Відсутність географічних та геополітичних кордонів держав учасників мережі,становлення нового міжнародного інформаційного права і законодавства.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4" name="Picture 4" descr="Массмедиановостей — стоковая векторная графика и другие изображения на тему  Большой город - iStock">
            <a:extLst>
              <a:ext uri="{FF2B5EF4-FFF2-40B4-BE49-F238E27FC236}">
                <a16:creationId xmlns:a16="http://schemas.microsoft.com/office/drawing/2014/main" id="{66CC5D61-636B-9A40-A6A6-A863429C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20289"/>
            <a:ext cx="3848526" cy="27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5F35C7-603F-5942-98B8-2AE7B115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28600"/>
            <a:ext cx="5486400" cy="6553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Запропоновано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мережевого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 як </a:t>
            </a:r>
            <a:r>
              <a:rPr lang="ru-RU" dirty="0" err="1">
                <a:solidFill>
                  <a:srgbClr val="FF0000"/>
                </a:solidFill>
              </a:rPr>
              <a:t>базовоі</a:t>
            </a:r>
            <a:r>
              <a:rPr lang="ru-RU" dirty="0">
                <a:solidFill>
                  <a:srgbClr val="FF0000"/>
                </a:solidFill>
              </a:rPr>
              <a:t>̈ </a:t>
            </a:r>
            <a:r>
              <a:rPr lang="ru-RU" dirty="0" err="1">
                <a:solidFill>
                  <a:srgbClr val="FF0000"/>
                </a:solidFill>
              </a:rPr>
              <a:t>форми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людськоі</a:t>
            </a:r>
            <a:r>
              <a:rPr lang="ru-RU" dirty="0">
                <a:solidFill>
                  <a:srgbClr val="FF0000"/>
                </a:solidFill>
              </a:rPr>
              <a:t>̈ </a:t>
            </a:r>
            <a:r>
              <a:rPr lang="ru-RU" dirty="0" err="1">
                <a:solidFill>
                  <a:srgbClr val="FF0000"/>
                </a:solidFill>
              </a:rPr>
              <a:t>організаціі</a:t>
            </a:r>
            <a:r>
              <a:rPr lang="ru-RU" dirty="0">
                <a:solidFill>
                  <a:srgbClr val="FF0000"/>
                </a:solidFill>
              </a:rPr>
              <a:t>̈ та відносин </a:t>
            </a:r>
            <a:r>
              <a:rPr lang="ru-RU" dirty="0"/>
              <a:t>у </a:t>
            </a:r>
            <a:r>
              <a:rPr lang="ru-RU" dirty="0" err="1"/>
              <a:t>соціальніи</a:t>
            </a:r>
            <a:r>
              <a:rPr lang="ru-RU" dirty="0"/>
              <a:t>̆, </a:t>
            </a:r>
            <a:r>
              <a:rPr lang="ru-RU" dirty="0" err="1"/>
              <a:t>політичніи</a:t>
            </a:r>
            <a:r>
              <a:rPr lang="ru-RU" dirty="0"/>
              <a:t>̆ та </a:t>
            </a:r>
            <a:r>
              <a:rPr lang="ru-RU" dirty="0" err="1"/>
              <a:t>економічніи</a:t>
            </a:r>
            <a:r>
              <a:rPr lang="ru-RU" dirty="0"/>
              <a:t>̆ сферах. 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М.Кастельсом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“дух </a:t>
            </a:r>
            <a:r>
              <a:rPr lang="ru-RU" dirty="0" err="1">
                <a:solidFill>
                  <a:srgbClr val="FF0000"/>
                </a:solidFill>
              </a:rPr>
              <a:t>мережевого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” </a:t>
            </a:r>
            <a:r>
              <a:rPr lang="ru-RU" dirty="0" err="1">
                <a:solidFill>
                  <a:srgbClr val="FF0000"/>
                </a:solidFill>
              </a:rPr>
              <a:t>полягає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принциповіи</a:t>
            </a:r>
            <a:r>
              <a:rPr lang="ru-RU" dirty="0">
                <a:solidFill>
                  <a:srgbClr val="FF0000"/>
                </a:solidFill>
              </a:rPr>
              <a:t>̆ </a:t>
            </a:r>
            <a:r>
              <a:rPr lang="ru-RU" dirty="0" err="1">
                <a:solidFill>
                  <a:srgbClr val="FF0000"/>
                </a:solidFill>
              </a:rPr>
              <a:t>відкритості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змінює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виробництво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досвід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владу</a:t>
            </a:r>
            <a:r>
              <a:rPr lang="ru-RU" dirty="0">
                <a:solidFill>
                  <a:srgbClr val="FF0000"/>
                </a:solidFill>
              </a:rPr>
              <a:t> і культуру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М.Кастельсом</a:t>
            </a:r>
            <a:r>
              <a:rPr lang="ru-RU" dirty="0"/>
              <a:t> та його </a:t>
            </a:r>
            <a:r>
              <a:rPr lang="ru-RU" dirty="0" err="1"/>
              <a:t>фінським</a:t>
            </a:r>
            <a:r>
              <a:rPr lang="ru-RU" dirty="0"/>
              <a:t> </a:t>
            </a:r>
            <a:r>
              <a:rPr lang="ru-RU" dirty="0" err="1"/>
              <a:t>колегою</a:t>
            </a:r>
            <a:r>
              <a:rPr lang="ru-RU" dirty="0"/>
              <a:t> </a:t>
            </a:r>
            <a:r>
              <a:rPr lang="ru-RU" dirty="0" err="1"/>
              <a:t>П.Хіманеном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єдиноі</a:t>
            </a:r>
            <a:r>
              <a:rPr lang="ru-RU" dirty="0"/>
              <a:t>̈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інформаційного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Вони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3 </a:t>
            </a:r>
            <a:r>
              <a:rPr lang="ru-RU" dirty="0" err="1">
                <a:solidFill>
                  <a:srgbClr val="FF0000"/>
                </a:solidFill>
              </a:rPr>
              <a:t>групи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інформаційних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суспільств</a:t>
            </a:r>
            <a:r>
              <a:rPr lang="ru-RU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1) “Модель «</a:t>
            </a:r>
            <a:r>
              <a:rPr lang="ru-RU" dirty="0" err="1"/>
              <a:t>кремнієвоі</a:t>
            </a:r>
            <a:r>
              <a:rPr lang="ru-RU" dirty="0"/>
              <a:t>̈ </a:t>
            </a:r>
            <a:r>
              <a:rPr lang="ru-RU" dirty="0" err="1"/>
              <a:t>долини</a:t>
            </a:r>
            <a:r>
              <a:rPr lang="ru-RU" dirty="0"/>
              <a:t>” -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інформаційне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силами ринку; </a:t>
            </a:r>
          </a:p>
          <a:p>
            <a:pPr marL="0" indent="0">
              <a:buNone/>
            </a:pPr>
            <a:r>
              <a:rPr lang="ru-RU" dirty="0"/>
              <a:t>2) “</a:t>
            </a:r>
            <a:r>
              <a:rPr lang="ru-RU" dirty="0" err="1"/>
              <a:t>Сингапурська</a:t>
            </a:r>
            <a:r>
              <a:rPr lang="ru-RU" dirty="0"/>
              <a:t> модель” - </a:t>
            </a:r>
            <a:r>
              <a:rPr lang="ru-RU" dirty="0" err="1"/>
              <a:t>авторитарне</a:t>
            </a:r>
            <a:r>
              <a:rPr lang="ru-RU" dirty="0"/>
              <a:t> </a:t>
            </a:r>
            <a:r>
              <a:rPr lang="ru-RU" dirty="0" err="1"/>
              <a:t>інформаційне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3) “</a:t>
            </a:r>
            <a:r>
              <a:rPr lang="ru-RU" dirty="0" err="1"/>
              <a:t>Фінська</a:t>
            </a:r>
            <a:r>
              <a:rPr lang="ru-RU" dirty="0"/>
              <a:t> модель” -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інформаційне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2530" name="Picture 2" descr="Испанский социолог Мануэль Кастельс: краткая биография и фото">
            <a:extLst>
              <a:ext uri="{FF2B5EF4-FFF2-40B4-BE49-F238E27FC236}">
                <a16:creationId xmlns:a16="http://schemas.microsoft.com/office/drawing/2014/main" id="{5D660F5E-DD35-FD4C-BDD4-48D12684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66984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49515C-C443-8B4D-9539-0EB06E2CF98E}"/>
              </a:ext>
            </a:extLst>
          </p:cNvPr>
          <p:cNvSpPr/>
          <p:nvPr/>
        </p:nvSpPr>
        <p:spPr>
          <a:xfrm>
            <a:off x="288096" y="4876800"/>
            <a:ext cx="2669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Мануель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Кастельс</a:t>
            </a:r>
            <a:endParaRPr lang="uk-U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46000">
              <a:schemeClr val="bg2">
                <a:lumMod val="75000"/>
              </a:schemeClr>
            </a:gs>
            <a:gs pos="73000">
              <a:schemeClr val="accent6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0" y="-186573"/>
            <a:ext cx="8229600" cy="1477962"/>
          </a:xfrm>
        </p:spPr>
        <p:txBody>
          <a:bodyPr/>
          <a:lstStyle/>
          <a:p>
            <a:r>
              <a:rPr lang="uk-UA" dirty="0">
                <a:latin typeface="Segoe Print" pitchFamily="2" charset="0"/>
                <a:cs typeface="Aharoni" pitchFamily="2" charset="-79"/>
              </a:rPr>
              <a:t>Що таке інформація?</a:t>
            </a:r>
            <a:endParaRPr lang="ru-RU" dirty="0">
              <a:latin typeface="Segoe Print" pitchFamily="2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4343400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-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це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сукупність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відомостей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(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даних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),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які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сприймають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із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навколишнього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середовища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(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вхідна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інформація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),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видають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у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навколишнє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середовище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(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вихідна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інформація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)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або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зберігають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всередині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певної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системи</a:t>
            </a:r>
            <a:r>
              <a:rPr lang="ru-RU" sz="2200" b="1" dirty="0">
                <a:solidFill>
                  <a:srgbClr val="FF0000"/>
                </a:solidFill>
                <a:latin typeface="Comic Sans MS" pitchFamily="66" charset="0"/>
                <a:ea typeface="BatangChe" pitchFamily="49" charset="-127"/>
              </a:rPr>
              <a:t>. </a:t>
            </a:r>
            <a:br>
              <a:rPr lang="ru-RU" sz="2400" dirty="0">
                <a:latin typeface="BatangChe" pitchFamily="49" charset="-127"/>
                <a:ea typeface="BatangChe" pitchFamily="49" charset="-127"/>
              </a:rPr>
            </a:br>
            <a:endParaRPr lang="ru-RU" sz="24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50" name="Picture 2" descr="ISO 9001:2015 (ГОСТ Р ИСО 9001-2015). Пункт 7.1.6 &quot;Знания организации&quot;.  Сущность требований и их реализация в СМК - Полезная информация - Систус  Консалт - разработка и внедрение СМК">
            <a:extLst>
              <a:ext uri="{FF2B5EF4-FFF2-40B4-BE49-F238E27FC236}">
                <a16:creationId xmlns:a16="http://schemas.microsoft.com/office/drawing/2014/main" id="{FFDCE495-90A3-1E47-B793-4141345B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75" y="2133600"/>
            <a:ext cx="4460142" cy="32004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22A36-361B-0A46-846B-9588A990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286512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ОКІНАВСЬК</a:t>
            </a:r>
            <a:r>
              <a:rPr lang="uk-UA" sz="3100" b="1" dirty="0"/>
              <a:t>А</a:t>
            </a:r>
            <a:r>
              <a:rPr lang="ru-RU" sz="3100" b="1" dirty="0"/>
              <a:t> ХАРТІЯ </a:t>
            </a:r>
            <a:r>
              <a:rPr lang="ru-RU" sz="3100" dirty="0"/>
              <a:t>глобального </a:t>
            </a:r>
            <a:r>
              <a:rPr lang="ru-RU" sz="3100" dirty="0" err="1"/>
              <a:t>інформаційного</a:t>
            </a:r>
            <a:r>
              <a:rPr lang="ru-RU" sz="3100" dirty="0"/>
              <a:t> </a:t>
            </a:r>
            <a:r>
              <a:rPr lang="ru-RU" sz="3100" dirty="0" err="1"/>
              <a:t>суспільства</a:t>
            </a:r>
            <a:r>
              <a:rPr lang="ru-RU" sz="3100" dirty="0"/>
              <a:t> (</a:t>
            </a:r>
            <a:r>
              <a:rPr lang="ru-RU" sz="3100" dirty="0" err="1"/>
              <a:t>прийнята</a:t>
            </a:r>
            <a:r>
              <a:rPr lang="ru-RU" sz="3100" dirty="0"/>
              <a:t> </a:t>
            </a:r>
            <a:r>
              <a:rPr lang="ru-RU" sz="3100" dirty="0" err="1"/>
              <a:t>лідерами</a:t>
            </a:r>
            <a:r>
              <a:rPr lang="ru-RU" sz="3100" dirty="0"/>
              <a:t> країн </a:t>
            </a:r>
            <a:r>
              <a:rPr lang="en-US" sz="3100" dirty="0">
                <a:latin typeface="Courier" pitchFamily="2" charset="0"/>
              </a:rPr>
              <a:t>G8</a:t>
            </a:r>
            <a:r>
              <a:rPr lang="ru-RU" sz="3100" dirty="0"/>
              <a:t> </a:t>
            </a:r>
            <a:br>
              <a:rPr lang="ru-RU" sz="3100" dirty="0"/>
            </a:br>
            <a:r>
              <a:rPr lang="ru-RU" sz="3100" dirty="0"/>
              <a:t>у м. </a:t>
            </a:r>
            <a:r>
              <a:rPr lang="ru-RU" sz="3100" dirty="0" err="1"/>
              <a:t>Окінава</a:t>
            </a:r>
            <a:r>
              <a:rPr lang="ru-RU" sz="3100" dirty="0"/>
              <a:t>, </a:t>
            </a:r>
            <a:r>
              <a:rPr lang="ru-RU" sz="3100" dirty="0" err="1"/>
              <a:t>Японія</a:t>
            </a:r>
            <a:r>
              <a:rPr lang="ru-RU" sz="3100" dirty="0"/>
              <a:t>, у 2000 р.) 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39932-C0CF-4045-8612-23408DD10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447800"/>
            <a:ext cx="3541816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Завдання</a:t>
            </a:r>
            <a:r>
              <a:rPr lang="ru-RU" dirty="0">
                <a:solidFill>
                  <a:srgbClr val="FF0000"/>
                </a:solidFill>
              </a:rPr>
              <a:t> країн </a:t>
            </a:r>
            <a:r>
              <a:rPr lang="ru-RU" dirty="0" err="1">
                <a:solidFill>
                  <a:srgbClr val="FF0000"/>
                </a:solidFill>
              </a:rPr>
              <a:t>вісімки</a:t>
            </a:r>
            <a:r>
              <a:rPr lang="ru-RU" dirty="0">
                <a:solidFill>
                  <a:srgbClr val="FF0000"/>
                </a:solidFill>
              </a:rPr>
              <a:t> - не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заохочувати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перехід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інформаційного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суспільства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полегшувати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цеи</a:t>
            </a:r>
            <a:r>
              <a:rPr lang="ru-RU" dirty="0">
                <a:solidFill>
                  <a:srgbClr val="FF0000"/>
                </a:solidFill>
              </a:rPr>
              <a:t>̆ </a:t>
            </a:r>
            <a:r>
              <a:rPr lang="ru-RU" dirty="0" err="1">
                <a:solidFill>
                  <a:srgbClr val="FF0000"/>
                </a:solidFill>
              </a:rPr>
              <a:t>процес</a:t>
            </a:r>
            <a:r>
              <a:rPr lang="ru-RU" dirty="0">
                <a:solidFill>
                  <a:srgbClr val="FF0000"/>
                </a:solidFill>
              </a:rPr>
              <a:t>, а й </a:t>
            </a:r>
            <a:r>
              <a:rPr lang="ru-RU" dirty="0" err="1">
                <a:solidFill>
                  <a:srgbClr val="FF0000"/>
                </a:solidFill>
              </a:rPr>
              <a:t>якомога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повніше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реалізувати</a:t>
            </a:r>
            <a:r>
              <a:rPr lang="ru-RU" dirty="0">
                <a:solidFill>
                  <a:srgbClr val="FF0000"/>
                </a:solidFill>
              </a:rPr>
              <a:t> його </a:t>
            </a:r>
            <a:r>
              <a:rPr lang="ru-RU" dirty="0" err="1">
                <a:solidFill>
                  <a:srgbClr val="FF0000"/>
                </a:solidFill>
              </a:rPr>
              <a:t>економічні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соціальні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культурні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переваги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  <a:p>
            <a:endParaRPr lang="uk-UA" dirty="0"/>
          </a:p>
        </p:txBody>
      </p:sp>
      <p:pic>
        <p:nvPicPr>
          <p:cNvPr id="1026" name="Picture 2" descr="Окинавская Хартия глобального информационного общества">
            <a:extLst>
              <a:ext uri="{FF2B5EF4-FFF2-40B4-BE49-F238E27FC236}">
                <a16:creationId xmlns:a16="http://schemas.microsoft.com/office/drawing/2014/main" id="{34FEDE51-0A0E-B242-8C5A-6042DF55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138548"/>
            <a:ext cx="5228576" cy="319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0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40DFC-B041-A641-A11C-98F6C70A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3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Задля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максимізації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економічних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вигід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інформаційного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суспільства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лідери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країн 8-ки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домовилися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таких </a:t>
            </a:r>
            <a:r>
              <a:rPr lang="ru-RU" sz="2000" b="1" dirty="0" err="1">
                <a:solidFill>
                  <a:srgbClr val="FF0000"/>
                </a:solidFill>
                <a:latin typeface="Times New Roman,Italic" pitchFamily="2" charset="0"/>
              </a:rPr>
              <a:t>ключових</a:t>
            </a:r>
            <a:r>
              <a:rPr lang="ru-RU" sz="2000" b="1" dirty="0">
                <a:solidFill>
                  <a:srgbClr val="FF0000"/>
                </a:solidFill>
                <a:latin typeface="Times New Roman,Italic" pitchFamily="2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,Italic" pitchFamily="2" charset="0"/>
              </a:rPr>
              <a:t>принципів</a:t>
            </a:r>
            <a:r>
              <a:rPr lang="ru-RU" sz="2000" b="1" dirty="0">
                <a:solidFill>
                  <a:srgbClr val="FF0000"/>
                </a:solidFill>
                <a:latin typeface="Times New Roman,Italic" pitchFamily="2" charset="0"/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  <a:latin typeface="Times New Roman,Italic" pitchFamily="2" charset="0"/>
              </a:rPr>
              <a:t>підходів</a:t>
            </a:r>
            <a:r>
              <a:rPr lang="ru-RU" sz="2000" b="1" dirty="0">
                <a:solidFill>
                  <a:srgbClr val="FF0000"/>
                </a:solidFill>
                <a:latin typeface="Times New Roman,Italic" pitchFamily="2" charset="0"/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  <a:latin typeface="Times New Roman,Italic" pitchFamily="2" charset="0"/>
              </a:rPr>
              <a:t>рекомендували</a:t>
            </a:r>
            <a:r>
              <a:rPr lang="ru-RU" sz="2000" b="1" dirty="0">
                <a:solidFill>
                  <a:srgbClr val="FF0000"/>
                </a:solidFill>
                <a:latin typeface="Times New Roman,Italic" pitchFamily="2" charset="0"/>
              </a:rPr>
              <a:t> їх </a:t>
            </a:r>
            <a:r>
              <a:rPr lang="ru-RU" sz="2000" b="1" dirty="0" err="1">
                <a:solidFill>
                  <a:srgbClr val="FF0000"/>
                </a:solidFill>
                <a:latin typeface="Times New Roman,Italic" pitchFamily="2" charset="0"/>
              </a:rPr>
              <a:t>іншим</a:t>
            </a:r>
            <a:r>
              <a:rPr lang="ru-RU" sz="2000" b="1" dirty="0">
                <a:solidFill>
                  <a:srgbClr val="FF0000"/>
                </a:solidFill>
                <a:latin typeface="Times New Roman,Italic" pitchFamily="2" charset="0"/>
              </a:rPr>
              <a:t>: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FEE20-471A-EF43-A0AB-759F0FBEEF4A}"/>
              </a:ext>
            </a:extLst>
          </p:cNvPr>
          <p:cNvSpPr txBox="1"/>
          <p:nvPr/>
        </p:nvSpPr>
        <p:spPr>
          <a:xfrm>
            <a:off x="114300" y="1147948"/>
            <a:ext cx="89154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продовжувати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сприяти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конкуренціі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на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відкритих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ринках у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галузі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та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телекомунікаційноі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продукціі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і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послуг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включаючи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недискримінаційне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й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орієнтоване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лише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вартість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підключення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телекомунікаціи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захист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інтелектуальноі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власності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життєво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важливии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для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впровадження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комунікаційних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та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інноваціи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конкуренціі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та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̆; </a:t>
            </a:r>
            <a:endParaRPr lang="ru-RU" sz="1600" dirty="0"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відновити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зобов'язання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урядів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щодо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програмного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відповідно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принципів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захисту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інтелектуальноі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власності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endParaRPr lang="ru-RU" sz="1600" dirty="0">
              <a:effectLst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послуги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телекомунікаціі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̈, транспорт та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пошта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винятково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важливими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економіки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інформаційного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підвищення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їхньоі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ефективності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здатне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максимізувати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вигоди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комунікаційних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технологіи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̆;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митні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процедури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пов'язані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торгівлею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само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важливі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умов,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сприятливих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їх </a:t>
            </a:r>
            <a:r>
              <a:rPr kumimoji="0" lang="ru-RU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спростити</a:t>
            </a:r>
            <a:r>
              <a:rPr lang="ru-RU" sz="1600" dirty="0"/>
              <a:t> </a:t>
            </a:r>
            <a:r>
              <a:rPr lang="ru-RU" sz="1600" dirty="0" err="1"/>
              <a:t>міжнародну</a:t>
            </a:r>
            <a:r>
              <a:rPr lang="ru-RU" sz="1600" dirty="0"/>
              <a:t> е-</a:t>
            </a:r>
            <a:r>
              <a:rPr lang="ru-RU" sz="1600" dirty="0" err="1"/>
              <a:t>торгівлю</a:t>
            </a:r>
            <a:r>
              <a:rPr lang="ru-RU" sz="1600" dirty="0"/>
              <a:t> шляхом </a:t>
            </a:r>
            <a:r>
              <a:rPr lang="ru-RU" sz="1600" dirty="0" err="1"/>
              <a:t>подальшоі</a:t>
            </a:r>
            <a:r>
              <a:rPr lang="ru-RU" sz="1600" dirty="0"/>
              <a:t>̈ </a:t>
            </a:r>
            <a:r>
              <a:rPr lang="ru-RU" sz="1600" dirty="0" err="1"/>
              <a:t>лібералізаціі</a:t>
            </a:r>
            <a:r>
              <a:rPr lang="ru-RU" sz="1600" dirty="0"/>
              <a:t>̈ та </a:t>
            </a:r>
            <a:r>
              <a:rPr lang="ru-RU" sz="1600" dirty="0" err="1"/>
              <a:t>вдосконалення</a:t>
            </a:r>
            <a:r>
              <a:rPr lang="ru-RU" sz="1600" dirty="0"/>
              <a:t> мереж, </a:t>
            </a:r>
            <a:r>
              <a:rPr lang="ru-RU" sz="1600" dirty="0" err="1"/>
              <a:t>відповідних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 і процедур у </a:t>
            </a:r>
            <a:r>
              <a:rPr lang="ru-RU" sz="1600" dirty="0" err="1"/>
              <a:t>контексті</a:t>
            </a:r>
            <a:r>
              <a:rPr lang="ru-RU" sz="1600" dirty="0"/>
              <a:t> </a:t>
            </a:r>
            <a:r>
              <a:rPr lang="ru-RU" sz="1600" dirty="0" err="1"/>
              <a:t>жорстких</a:t>
            </a:r>
            <a:r>
              <a:rPr lang="ru-RU" sz="1600" dirty="0"/>
              <a:t> рамок </a:t>
            </a:r>
            <a:r>
              <a:rPr lang="ru-RU" sz="1600" dirty="0" err="1"/>
              <a:t>Всесвітньоі</a:t>
            </a:r>
            <a:r>
              <a:rPr lang="ru-RU" sz="1600" dirty="0"/>
              <a:t>̈ </a:t>
            </a:r>
            <a:r>
              <a:rPr lang="ru-RU" sz="1600" dirty="0" err="1"/>
              <a:t>торговельноі</a:t>
            </a:r>
            <a:r>
              <a:rPr lang="ru-RU" sz="1600" dirty="0"/>
              <a:t>̈ </a:t>
            </a:r>
            <a:r>
              <a:rPr lang="ru-RU" sz="1600" dirty="0" err="1"/>
              <a:t>організаціі</a:t>
            </a:r>
            <a:r>
              <a:rPr lang="ru-RU" sz="1600" dirty="0"/>
              <a:t>̈ </a:t>
            </a:r>
            <a:r>
              <a:rPr lang="ru-RU" sz="1600" dirty="0" err="1"/>
              <a:t>тощо</a:t>
            </a:r>
            <a:r>
              <a:rPr lang="ru-RU" sz="1600" dirty="0"/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розвивати</a:t>
            </a:r>
            <a:r>
              <a:rPr lang="ru-RU" sz="1600" dirty="0"/>
              <a:t> </a:t>
            </a:r>
            <a:r>
              <a:rPr lang="ru-RU" sz="1600" dirty="0" err="1"/>
              <a:t>ефективні</a:t>
            </a:r>
            <a:r>
              <a:rPr lang="ru-RU" sz="1600" dirty="0"/>
              <a:t> та </a:t>
            </a:r>
            <a:r>
              <a:rPr lang="ru-RU" sz="1600" dirty="0" err="1"/>
              <a:t>дієві</a:t>
            </a:r>
            <a:r>
              <a:rPr lang="ru-RU" sz="1600" dirty="0"/>
              <a:t> </a:t>
            </a:r>
            <a:r>
              <a:rPr lang="ru-RU" sz="1600" dirty="0" err="1"/>
              <a:t>механізми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приватності</a:t>
            </a:r>
            <a:r>
              <a:rPr lang="ru-RU" sz="1600" dirty="0"/>
              <a:t> </a:t>
            </a:r>
            <a:r>
              <a:rPr lang="ru-RU" sz="1600" dirty="0" err="1"/>
              <a:t>споживачів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захисту</a:t>
            </a:r>
            <a:r>
              <a:rPr lang="ru-RU" sz="1600" dirty="0"/>
              <a:t> </a:t>
            </a:r>
            <a:r>
              <a:rPr lang="ru-RU" sz="1600" dirty="0" err="1"/>
              <a:t>таємниці</a:t>
            </a:r>
            <a:r>
              <a:rPr lang="ru-RU" sz="1600" dirty="0"/>
              <a:t> </a:t>
            </a:r>
            <a:r>
              <a:rPr lang="ru-RU" sz="1600" dirty="0" err="1"/>
              <a:t>обробки</a:t>
            </a:r>
            <a:r>
              <a:rPr lang="ru-RU" sz="1600" dirty="0"/>
              <a:t> </a:t>
            </a:r>
            <a:r>
              <a:rPr lang="ru-RU" sz="1600" dirty="0" err="1"/>
              <a:t>персональних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збереженням</a:t>
            </a:r>
            <a:r>
              <a:rPr lang="ru-RU" sz="1600" dirty="0"/>
              <a:t> </a:t>
            </a:r>
            <a:r>
              <a:rPr lang="ru-RU" sz="1600" dirty="0" err="1"/>
              <a:t>вільного</a:t>
            </a:r>
            <a:r>
              <a:rPr lang="ru-RU" sz="1600" dirty="0"/>
              <a:t> </a:t>
            </a:r>
            <a:r>
              <a:rPr lang="ru-RU" sz="1600" dirty="0" err="1"/>
              <a:t>інформаційного</a:t>
            </a:r>
            <a:r>
              <a:rPr lang="ru-RU" sz="1600" dirty="0"/>
              <a:t> потоку;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надалі</a:t>
            </a:r>
            <a:r>
              <a:rPr lang="ru-RU" sz="1600" dirty="0"/>
              <a:t> </a:t>
            </a:r>
            <a:r>
              <a:rPr lang="ru-RU" sz="1600" dirty="0" err="1"/>
              <a:t>розвивати</a:t>
            </a:r>
            <a:r>
              <a:rPr lang="ru-RU" sz="1600" dirty="0"/>
              <a:t> й </a:t>
            </a:r>
            <a:r>
              <a:rPr lang="ru-RU" sz="1600" dirty="0" err="1"/>
              <a:t>забезпечувати</a:t>
            </a:r>
            <a:r>
              <a:rPr lang="ru-RU" sz="1600" dirty="0"/>
              <a:t> </a:t>
            </a:r>
            <a:r>
              <a:rPr lang="ru-RU" sz="1600" dirty="0" err="1"/>
              <a:t>ефективне</a:t>
            </a:r>
            <a:r>
              <a:rPr lang="ru-RU" sz="1600" dirty="0"/>
              <a:t> </a:t>
            </a:r>
            <a:r>
              <a:rPr lang="ru-RU" sz="1600" dirty="0" err="1"/>
              <a:t>функціонування</a:t>
            </a:r>
            <a:r>
              <a:rPr lang="ru-RU" sz="1600" dirty="0"/>
              <a:t> </a:t>
            </a:r>
            <a:r>
              <a:rPr lang="ru-RU" sz="1600" dirty="0" err="1"/>
              <a:t>електронноі</a:t>
            </a:r>
            <a:r>
              <a:rPr lang="ru-RU" sz="1600" dirty="0"/>
              <a:t>̈ </a:t>
            </a:r>
            <a:r>
              <a:rPr lang="ru-RU" sz="1600" dirty="0" err="1"/>
              <a:t>ідентифікаціі</a:t>
            </a:r>
            <a:r>
              <a:rPr lang="ru-RU" sz="1600" dirty="0"/>
              <a:t>̈, </a:t>
            </a:r>
            <a:r>
              <a:rPr lang="ru-RU" sz="1600" dirty="0" err="1"/>
              <a:t>електронного</a:t>
            </a:r>
            <a:r>
              <a:rPr lang="ru-RU" sz="1600" dirty="0"/>
              <a:t> </a:t>
            </a:r>
            <a:r>
              <a:rPr lang="ru-RU" sz="1600" dirty="0" err="1"/>
              <a:t>підпису</a:t>
            </a:r>
            <a:r>
              <a:rPr lang="ru-RU" sz="1600" dirty="0"/>
              <a:t>, </a:t>
            </a:r>
            <a:r>
              <a:rPr lang="ru-RU" sz="1600" dirty="0" err="1"/>
              <a:t>криптографіі</a:t>
            </a:r>
            <a:r>
              <a:rPr lang="ru-RU" sz="1600" dirty="0"/>
              <a:t>̈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та </a:t>
            </a:r>
            <a:r>
              <a:rPr lang="ru-RU" sz="1600" dirty="0" err="1"/>
              <a:t>надійності</a:t>
            </a:r>
            <a:r>
              <a:rPr lang="ru-RU" sz="1600" dirty="0"/>
              <a:t> </a:t>
            </a:r>
            <a:r>
              <a:rPr lang="ru-RU" sz="1600" dirty="0" err="1"/>
              <a:t>операціи</a:t>
            </a:r>
            <a:r>
              <a:rPr lang="ru-RU" sz="1600" dirty="0"/>
              <a:t>̆.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964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F77F2-7288-8249-BC72-3EFA2C4E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13639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latin typeface="+mn-lt"/>
              </a:rPr>
              <a:t>У чому полягає небезпека інформаційного суспільства?</a:t>
            </a:r>
          </a:p>
        </p:txBody>
      </p:sp>
      <p:pic>
        <p:nvPicPr>
          <p:cNvPr id="23554" name="Picture 2" descr="Челябинские эксперты обсудили будущее масс-медиа - МК Челябинск">
            <a:extLst>
              <a:ext uri="{FF2B5EF4-FFF2-40B4-BE49-F238E27FC236}">
                <a16:creationId xmlns:a16="http://schemas.microsoft.com/office/drawing/2014/main" id="{FF4F1DE2-5D94-EA41-ADFB-280A61A5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28481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80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874B83-2B65-1F46-8205-C1AB5B23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1000"/>
            <a:ext cx="4038600" cy="5943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НЕТОКРАТІЯ - нова форма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, в рамках </a:t>
            </a:r>
            <a:r>
              <a:rPr lang="ru-RU" dirty="0" err="1"/>
              <a:t>якої</a:t>
            </a:r>
            <a:r>
              <a:rPr lang="ru-RU" dirty="0"/>
              <a:t> основною </a:t>
            </a:r>
            <a:r>
              <a:rPr lang="ru-RU" dirty="0" err="1"/>
              <a:t>цінністю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не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 (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нерухомість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а </a:t>
            </a:r>
            <a:r>
              <a:rPr lang="ru-RU" dirty="0">
                <a:solidFill>
                  <a:srgbClr val="FF0000"/>
                </a:solidFill>
                <a:hlinkClick r:id="rId2" tooltip="Інформ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інформація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Повноцінний</a:t>
            </a:r>
            <a:r>
              <a:rPr lang="ru-RU" dirty="0"/>
              <a:t> доступ до </a:t>
            </a:r>
            <a:r>
              <a:rPr lang="ru-RU" dirty="0" err="1"/>
              <a:t>достовірної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</a:t>
            </a:r>
            <a:r>
              <a:rPr lang="ru-RU" dirty="0" err="1"/>
              <a:t>маніпуляції</a:t>
            </a:r>
            <a:r>
              <a:rPr lang="ru-RU" dirty="0"/>
              <a:t> з нею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над </a:t>
            </a:r>
            <a:r>
              <a:rPr lang="ru-RU" dirty="0" err="1"/>
              <a:t>рештою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соціуму</a:t>
            </a:r>
            <a:r>
              <a:rPr lang="ru-RU" dirty="0"/>
              <a:t> (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держави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використаний</a:t>
            </a:r>
            <a:r>
              <a:rPr lang="ru-RU" dirty="0"/>
              <a:t> в </a:t>
            </a:r>
            <a:r>
              <a:rPr lang="ru-RU" dirty="0" err="1"/>
              <a:t>книзі</a:t>
            </a:r>
            <a:r>
              <a:rPr lang="ru-RU" dirty="0"/>
              <a:t> О. Барда, А. </a:t>
            </a:r>
            <a:r>
              <a:rPr lang="ru-RU" dirty="0" err="1"/>
              <a:t>Зодерквіста</a:t>
            </a:r>
            <a:r>
              <a:rPr lang="ru-RU" dirty="0"/>
              <a:t> «</a:t>
            </a:r>
            <a:r>
              <a:rPr lang="ru-RU" dirty="0" err="1"/>
              <a:t>Нетократія</a:t>
            </a:r>
            <a:r>
              <a:rPr lang="ru-RU" dirty="0"/>
              <a:t>» (2000 ), де </a:t>
            </a:r>
            <a:r>
              <a:rPr lang="ru-RU" dirty="0" err="1"/>
              <a:t>надано</a:t>
            </a:r>
            <a:r>
              <a:rPr lang="ru-RU" dirty="0"/>
              <a:t> характеристику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  <a:p>
            <a:endParaRPr lang="uk-UA" dirty="0"/>
          </a:p>
        </p:txBody>
      </p:sp>
      <p:pic>
        <p:nvPicPr>
          <p:cNvPr id="1026" name="Picture 2" descr="НЕТОКРАТИЯ ИЛИ КРИЗИС ПЕРЕХОДА К 6-МУ УПРАВЛЕНЧЕСКОМУ УКЛАДУ. | Пикабу">
            <a:extLst>
              <a:ext uri="{FF2B5EF4-FFF2-40B4-BE49-F238E27FC236}">
                <a16:creationId xmlns:a16="http://schemas.microsoft.com/office/drawing/2014/main" id="{5E9990F5-08C2-6C47-8FC7-C834C50B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29" y="76200"/>
            <a:ext cx="4824132" cy="28003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ократия. Новая правящая элита и жизнь после капитализма by Alexander Bard">
            <a:extLst>
              <a:ext uri="{FF2B5EF4-FFF2-40B4-BE49-F238E27FC236}">
                <a16:creationId xmlns:a16="http://schemas.microsoft.com/office/drawing/2014/main" id="{138850F9-84A6-9841-9B6B-9DA69754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51" y="2209800"/>
            <a:ext cx="2586520" cy="380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tократия. Новая правящая элита и жизнь после капитализма by Alexander Bard">
            <a:extLst>
              <a:ext uri="{FF2B5EF4-FFF2-40B4-BE49-F238E27FC236}">
                <a16:creationId xmlns:a16="http://schemas.microsoft.com/office/drawing/2014/main" id="{69F74060-BD37-F74A-9F90-237B22A9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2200"/>
            <a:ext cx="2362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11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D5E3D-BF09-C144-ABCE-4319D27E2CA4}"/>
              </a:ext>
            </a:extLst>
          </p:cNvPr>
          <p:cNvSpPr/>
          <p:nvPr/>
        </p:nvSpPr>
        <p:spPr>
          <a:xfrm>
            <a:off x="76200" y="304800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В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інформаційному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суспільстві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найважливішим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мемом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 буде те,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що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можна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уявити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як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вузол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в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рибальській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сітці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певний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портал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влади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(на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зразок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інтернет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-порталу),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сполучна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ланка у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всеохопній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мережі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Навколо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цього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феномену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формується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найважливіший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кластер 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інформаційної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парадигми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 — </a:t>
            </a:r>
            <a:r>
              <a:rPr lang="en" sz="2000" i="1" dirty="0">
                <a:solidFill>
                  <a:srgbClr val="FF0000"/>
                </a:solidFill>
                <a:latin typeface="Arial" panose="020B0604020202020204" pitchFamily="34" charset="0"/>
              </a:rPr>
              <a:t>NET</a:t>
            </a:r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</a:rPr>
              <a:t>ОКРАТИЧНА МЕРЕЖА.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Социальные сети становятся новой властью | Компромат">
            <a:extLst>
              <a:ext uri="{FF2B5EF4-FFF2-40B4-BE49-F238E27FC236}">
                <a16:creationId xmlns:a16="http://schemas.microsoft.com/office/drawing/2014/main" id="{D4D5586A-2DB7-C24B-A341-2B9DB580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6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F4FFD7-1B34-A448-AD04-DA5EB590E7AC}"/>
              </a:ext>
            </a:extLst>
          </p:cNvPr>
          <p:cNvSpPr/>
          <p:nvPr/>
        </p:nvSpPr>
        <p:spPr>
          <a:xfrm>
            <a:off x="152400" y="-64264"/>
            <a:ext cx="8839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7 ПРИЗНАКОВ НЕТОКРАТИИ</a:t>
            </a:r>
          </a:p>
          <a:p>
            <a:r>
              <a:rPr lang="ru-RU" sz="1400" b="1" dirty="0">
                <a:solidFill>
                  <a:srgbClr val="E2D7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ru-RU" sz="1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Основной источник власти нетократии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Источник власти </a:t>
            </a:r>
            <a:r>
              <a:rPr lang="ru-RU" sz="1400" dirty="0" err="1"/>
              <a:t>нетократии</a:t>
            </a:r>
            <a:r>
              <a:rPr lang="ru-RU" sz="1400" dirty="0"/>
              <a:t> – управление полным жизненным циклом модели поведения, порожденной новой материальной технологией.</a:t>
            </a:r>
          </a:p>
          <a:p>
            <a:r>
              <a:rPr lang="ru-RU" sz="1400" b="1" dirty="0">
                <a:solidFill>
                  <a:srgbClr val="E2D7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Технологическая основа нетократии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Суммарная рыночная стоимость материальных и нематериальных активов компании становится значительно ниже или пренебрежительно малой по сравнению с суммарной рыночной стоимостью сотрудников, обладающих ключевыми технологическими компетенциями.</a:t>
            </a:r>
          </a:p>
          <a:p>
            <a:r>
              <a:rPr lang="ru-RU" sz="1400" b="1" dirty="0">
                <a:solidFill>
                  <a:srgbClr val="E2D7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Доступ к специалистам есть доступ к технологиям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Доступ к новым технологиям основывается исключительно на доступе к специалистам, обладающим ключевыми технологическими компетенциями.</a:t>
            </a:r>
          </a:p>
          <a:p>
            <a:r>
              <a:rPr lang="ru-RU" sz="1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Нетократия: Стоимость конкурентоспособности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Интегральным количественным критерием, на основе которого </a:t>
            </a:r>
            <a:r>
              <a:rPr lang="ru-RU" sz="1400" dirty="0" err="1"/>
              <a:t>нетократия</a:t>
            </a:r>
            <a:r>
              <a:rPr lang="ru-RU" sz="1400" dirty="0"/>
              <a:t> будет выстраивать управление конкурентными столкновениями, станет стоимость конкурентоспособности (экономического субъекта либо территориального образования)</a:t>
            </a:r>
          </a:p>
          <a:p>
            <a:r>
              <a:rPr lang="ru-RU" sz="1400" b="1" dirty="0">
                <a:solidFill>
                  <a:srgbClr val="E2D7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Нетократия и Капитализация психических ресурсов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Источник власти нового правящего класса - новая система технологий управления поведением. Причем, совершенно точно эта система технологий не имеет и не будет иметь ничего общего ни с одной из гуманитарных наук, ни с какой-либо их комбинацией. Однако в отличие от уже существующих технологий управления поведением новая система технологий будет очень глубоко переплетена с управлением стоимостью. Точнее, будет являть собою гибрид из управления поведением и управления стоимостью.</a:t>
            </a:r>
          </a:p>
          <a:p>
            <a:r>
              <a:rPr lang="ru-RU" sz="1400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Разделение власти, богатства и политического влияния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Власть - способность контролировать полный жизненный цикл модели поведения. Влияние - способность использовать существующую модель поведения других людей для осознанного достижения своих целей, не изменяя при этом самой модели поведения. Богатство - способность потреблять товары и услуги, создаваемые другими людьми.</a:t>
            </a:r>
          </a:p>
          <a:p>
            <a:r>
              <a:rPr lang="ru-RU" sz="1400" b="1" dirty="0">
                <a:solidFill>
                  <a:srgbClr val="E2D7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 Нетократия: смена типа мотивации</a:t>
            </a:r>
            <a:r>
              <a:rPr lang="ru-RU" sz="1400" dirty="0">
                <a:solidFill>
                  <a:srgbClr val="FF0000"/>
                </a:solidFill>
              </a:rPr>
              <a:t> </a:t>
            </a:r>
            <a:br>
              <a:rPr lang="ru-RU" sz="1400" dirty="0"/>
            </a:br>
            <a:r>
              <a:rPr lang="ru-RU" sz="1400" dirty="0"/>
              <a:t>Инициатива в принятии и реализации управленческих решений переходит от менеджеров к исполнителям, что хорошо знакомо экспертам в области полупроводниковой промышленности или других высокотехнологичных отраслей мировой экономики. Анализ показывает, что с завершением </a:t>
            </a:r>
            <a:r>
              <a:rPr lang="ru-RU" sz="1400" dirty="0" err="1"/>
              <a:t>нетократической</a:t>
            </a:r>
            <a:r>
              <a:rPr lang="ru-RU" sz="1400" dirty="0"/>
              <a:t> революции этот тип мотивации станет абсолютно доминирующим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36157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3">
                <a:lumMod val="20000"/>
                <a:lumOff val="80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85F7B-9874-DC4A-AF21-4FB8185F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/>
              <a:t>https://</a:t>
            </a:r>
            <a:r>
              <a:rPr lang="en" dirty="0" err="1"/>
              <a:t>www.youtube.com</a:t>
            </a:r>
            <a:r>
              <a:rPr lang="en" dirty="0"/>
              <a:t>/</a:t>
            </a:r>
            <a:r>
              <a:rPr lang="en" dirty="0" err="1"/>
              <a:t>watch?v</a:t>
            </a:r>
            <a:r>
              <a:rPr lang="en" dirty="0"/>
              <a:t>=uYjnTnByIE4</a:t>
            </a:r>
            <a:endParaRPr lang="uk-UA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9256F4-8E6F-A54A-B5BA-C0321D587041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>
                <a:latin typeface="+mn-lt"/>
              </a:rPr>
              <a:t>Сучасна освіта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5E704A0-F0D3-D84B-9619-530AC8FBB85B}"/>
              </a:ext>
            </a:extLst>
          </p:cNvPr>
          <p:cNvSpPr txBox="1">
            <a:spLocks/>
          </p:cNvSpPr>
          <p:nvPr/>
        </p:nvSpPr>
        <p:spPr>
          <a:xfrm>
            <a:off x="463138" y="4076701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i="1" dirty="0">
                <a:latin typeface="+mn-lt"/>
              </a:rPr>
              <a:t>(проаналізуйте сюжет)</a:t>
            </a:r>
          </a:p>
        </p:txBody>
      </p:sp>
    </p:spTree>
    <p:extLst>
      <p:ext uri="{BB962C8B-B14F-4D97-AF65-F5344CB8AC3E}">
        <p14:creationId xmlns:p14="http://schemas.microsoft.com/office/powerpoint/2010/main" val="8392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66" y="453044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Segoe Print" pitchFamily="2" charset="0"/>
              </a:rPr>
              <a:t>Поняття “інформація” можна охарактеризувати так: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981200"/>
            <a:ext cx="5105400" cy="4389120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>
                <a:latin typeface="Comic Sans MS" pitchFamily="66" charset="0"/>
              </a:rPr>
              <a:t> </a:t>
            </a:r>
            <a:r>
              <a:rPr lang="uk-UA" sz="2800" dirty="0">
                <a:latin typeface="Comic Sans MS" pitchFamily="66" charset="0"/>
              </a:rPr>
              <a:t>це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систематизовані</a:t>
            </a:r>
            <a:r>
              <a:rPr lang="uk-UA" sz="2800" dirty="0">
                <a:latin typeface="Comic Sans MS" pitchFamily="66" charset="0"/>
              </a:rPr>
              <a:t> певним чином дані, що формуються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у свідомості </a:t>
            </a:r>
            <a:r>
              <a:rPr lang="uk-UA" sz="2800" dirty="0">
                <a:latin typeface="Comic Sans MS" pitchFamily="66" charset="0"/>
              </a:rPr>
              <a:t>людини;</a:t>
            </a:r>
          </a:p>
          <a:p>
            <a:r>
              <a:rPr lang="uk-UA" sz="2800" dirty="0">
                <a:latin typeface="Comic Sans MS" pitchFamily="66" charset="0"/>
              </a:rPr>
              <a:t> ці дані зменшують або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усувають неповноту знань</a:t>
            </a:r>
            <a:r>
              <a:rPr lang="uk-UA" sz="2800" dirty="0">
                <a:latin typeface="Comic Sans MS" pitchFamily="66" charset="0"/>
              </a:rPr>
              <a:t>, невизначеність людини щодо навколишнього світу;</a:t>
            </a:r>
          </a:p>
          <a:p>
            <a:r>
              <a:rPr lang="uk-UA" sz="2800" dirty="0">
                <a:latin typeface="Comic Sans MS" pitchFamily="66" charset="0"/>
              </a:rPr>
              <a:t> такі відомості здатні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вплинути на вибір рішень </a:t>
            </a:r>
            <a:r>
              <a:rPr lang="uk-UA" sz="2800" dirty="0">
                <a:latin typeface="Comic Sans MS" pitchFamily="66" charset="0"/>
              </a:rPr>
              <a:t>у конкретній проблемній ситуації</a:t>
            </a:r>
          </a:p>
        </p:txBody>
      </p:sp>
      <p:pic>
        <p:nvPicPr>
          <p:cNvPr id="4098" name="Picture 2" descr="To Preparing The Digital Ecosystem For Internet Sales, - Data Collection  Clipart - Free Transparent PNG Clipart Images Download">
            <a:extLst>
              <a:ext uri="{FF2B5EF4-FFF2-40B4-BE49-F238E27FC236}">
                <a16:creationId xmlns:a16="http://schemas.microsoft.com/office/drawing/2014/main" id="{D1EF39D8-A5EF-7541-9F51-8EB64674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04" y="1981200"/>
            <a:ext cx="3956012" cy="3886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5486400" cy="6248400"/>
          </a:xfr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53000">
                <a:schemeClr val="accent3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uk-UA" sz="2800" dirty="0">
                <a:latin typeface="Comic Sans MS" pitchFamily="66" charset="0"/>
              </a:rPr>
              <a:t>можуть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зберігатися на певних матеріальних носіях </a:t>
            </a:r>
            <a:r>
              <a:rPr lang="uk-UA" sz="2800" dirty="0">
                <a:latin typeface="Comic Sans MS" pitchFamily="66" charset="0"/>
              </a:rPr>
              <a:t>та передаються за допомогою інформаційно-комунікаційних технологій;</a:t>
            </a:r>
          </a:p>
          <a:p>
            <a:r>
              <a:rPr lang="uk-UA" sz="2800" dirty="0">
                <a:latin typeface="Comic Sans MS" pitchFamily="66" charset="0"/>
              </a:rPr>
              <a:t>–ці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відомості відокремлені від тих людей, які їх створили</a:t>
            </a:r>
            <a:r>
              <a:rPr lang="uk-UA" sz="2800" dirty="0">
                <a:latin typeface="Comic Sans MS" pitchFamily="66" charset="0"/>
              </a:rPr>
              <a:t>; </a:t>
            </a:r>
          </a:p>
          <a:p>
            <a:r>
              <a:rPr lang="uk-UA" sz="2800" dirty="0">
                <a:latin typeface="Comic Sans MS" pitchFamily="66" charset="0"/>
              </a:rPr>
              <a:t> вони можуть у будь-який час бути </a:t>
            </a:r>
            <a:r>
              <a:rPr lang="uk-UA" sz="2800" dirty="0">
                <a:solidFill>
                  <a:srgbClr val="FF0000"/>
                </a:solidFill>
                <a:latin typeface="Comic Sans MS" pitchFamily="66" charset="0"/>
              </a:rPr>
              <a:t>відтворені та застосовані людиною </a:t>
            </a:r>
            <a:r>
              <a:rPr lang="uk-UA" sz="2800" dirty="0">
                <a:latin typeface="Comic Sans MS" pitchFamily="66" charset="0"/>
              </a:rPr>
              <a:t>з метою досягнення певних цілей та задоволення її потреб</a:t>
            </a:r>
            <a:r>
              <a:rPr lang="ru-RU" sz="2800" dirty="0">
                <a:latin typeface="Comic Sans MS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5122" name="Picture 2" descr="IoT Security: VPN And The Internet Of Things. | Le VPN">
            <a:extLst>
              <a:ext uri="{FF2B5EF4-FFF2-40B4-BE49-F238E27FC236}">
                <a16:creationId xmlns:a16="http://schemas.microsoft.com/office/drawing/2014/main" id="{1700C58F-44B3-ED47-85E1-26BDA428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53" y="49791"/>
            <a:ext cx="3843879" cy="20113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ТТ развернёт IoT-инфраструктуру в Самаре / ServerNews">
            <a:extLst>
              <a:ext uri="{FF2B5EF4-FFF2-40B4-BE49-F238E27FC236}">
                <a16:creationId xmlns:a16="http://schemas.microsoft.com/office/drawing/2014/main" id="{E7C3BA1B-2BF8-FD4D-A820-F851E5B8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11" y="2129127"/>
            <a:ext cx="3621221" cy="21923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Интернет вещей: Перспективы и пути развития IoT в России / Блог компании  Фонд развития интернет-инициатив / Хабр">
            <a:extLst>
              <a:ext uri="{FF2B5EF4-FFF2-40B4-BE49-F238E27FC236}">
                <a16:creationId xmlns:a16="http://schemas.microsoft.com/office/drawing/2014/main" id="{976CFF40-DB91-834A-BF51-319F9272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40" y="4358924"/>
            <a:ext cx="3844732" cy="2499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645" y="229590"/>
            <a:ext cx="6477000" cy="11430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rgbClr val="FF0000"/>
                </a:solidFill>
                <a:latin typeface="Segoe Print" pitchFamily="2" charset="0"/>
              </a:rPr>
              <a:t>властивості</a:t>
            </a:r>
            <a:r>
              <a:rPr lang="ru-RU" sz="44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Segoe Print" pitchFamily="2" charset="0"/>
              </a:rPr>
              <a:t>інформації</a:t>
            </a:r>
            <a:r>
              <a:rPr lang="ru-RU" sz="4400" dirty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ru-RU" sz="4400" b="0" dirty="0">
                <a:solidFill>
                  <a:srgbClr val="FF0000"/>
                </a:solidFill>
                <a:latin typeface="Segoe Print" pitchFamily="2" charset="0"/>
              </a:rPr>
              <a:t> </a:t>
            </a:r>
            <a:endParaRPr lang="ru-RU" sz="4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371600"/>
            <a:ext cx="4876800" cy="5448795"/>
          </a:xfrm>
        </p:spPr>
        <p:txBody>
          <a:bodyPr>
            <a:normAutofit fontScale="32500" lnSpcReduction="20000"/>
          </a:bodyPr>
          <a:lstStyle/>
          <a:p>
            <a:r>
              <a:rPr lang="uk-UA" sz="7400" dirty="0">
                <a:latin typeface="Comic Sans MS" pitchFamily="66" charset="0"/>
              </a:rPr>
              <a:t>об'єктивність та суб'єктивність;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повнота;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достовірність;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адекватність;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доступність;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актуальність;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точність; </a:t>
            </a:r>
            <a:br>
              <a:rPr lang="uk-UA" sz="7400" dirty="0">
                <a:latin typeface="Comic Sans MS" pitchFamily="66" charset="0"/>
              </a:rPr>
            </a:br>
            <a:endParaRPr lang="uk-UA" sz="7400" dirty="0">
              <a:latin typeface="Comic Sans MS" pitchFamily="66" charset="0"/>
            </a:endParaRPr>
          </a:p>
          <a:p>
            <a:r>
              <a:rPr lang="uk-UA" sz="7400" dirty="0">
                <a:latin typeface="Comic Sans MS" pitchFamily="66" charset="0"/>
              </a:rPr>
              <a:t>цінність.</a:t>
            </a:r>
          </a:p>
          <a:p>
            <a:endParaRPr lang="ru-RU" dirty="0"/>
          </a:p>
        </p:txBody>
      </p:sp>
      <p:pic>
        <p:nvPicPr>
          <p:cNvPr id="6146" name="Picture 2" descr="Исследование: потенциал рынка интернета вещей для бизнеса оказался  переоценен - Inc. Russia">
            <a:extLst>
              <a:ext uri="{FF2B5EF4-FFF2-40B4-BE49-F238E27FC236}">
                <a16:creationId xmlns:a16="http://schemas.microsoft.com/office/drawing/2014/main" id="{F61336AC-E003-D447-BF0D-7D6D9449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61" y="1981200"/>
            <a:ext cx="6324600" cy="40288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6413" y="1721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Segoe Print" pitchFamily="2" charset="0"/>
              </a:rPr>
              <a:t>Співвідношення</a:t>
            </a:r>
            <a:r>
              <a:rPr lang="ru-RU" sz="3200" dirty="0">
                <a:latin typeface="Segoe Print" pitchFamily="2" charset="0"/>
              </a:rPr>
              <a:t>  понять «</a:t>
            </a:r>
            <a:r>
              <a:rPr lang="ru-RU" sz="3200" dirty="0" err="1">
                <a:latin typeface="Segoe Print" pitchFamily="2" charset="0"/>
              </a:rPr>
              <a:t>інформація</a:t>
            </a:r>
            <a:r>
              <a:rPr lang="ru-RU" sz="3200" dirty="0">
                <a:latin typeface="Segoe Print" pitchFamily="2" charset="0"/>
              </a:rPr>
              <a:t>» та «</a:t>
            </a:r>
            <a:r>
              <a:rPr lang="ru-RU" sz="3200" dirty="0" err="1">
                <a:latin typeface="Segoe Print" pitchFamily="2" charset="0"/>
              </a:rPr>
              <a:t>знання</a:t>
            </a:r>
            <a:r>
              <a:rPr lang="ru-RU" sz="3200" dirty="0">
                <a:latin typeface="Segoe Print" pitchFamily="2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299" y="1219200"/>
            <a:ext cx="83641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latin typeface="Comic Sans MS" pitchFamily="66" charset="0"/>
              </a:rPr>
              <a:t>У сучасних наукових концепціях по-різному трактують взаємини таких категорій,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як "дані", "інформація" </a:t>
            </a:r>
            <a:r>
              <a:rPr lang="uk-UA" sz="2000" dirty="0">
                <a:latin typeface="Comic Sans MS" pitchFamily="66" charset="0"/>
              </a:rPr>
              <a:t>і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"знання". </a:t>
            </a:r>
            <a:r>
              <a:rPr lang="uk-UA" sz="2000" dirty="0">
                <a:latin typeface="Comic Sans MS" pitchFamily="66" charset="0"/>
              </a:rPr>
              <a:t>Трактування залежить від області та ракурсу дослідження. Іноді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"знання"</a:t>
            </a:r>
            <a:r>
              <a:rPr lang="uk-UA" sz="2000" dirty="0">
                <a:latin typeface="Comic Sans MS" pitchFamily="66" charset="0"/>
              </a:rPr>
              <a:t> і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"інформація" </a:t>
            </a:r>
            <a:r>
              <a:rPr lang="uk-UA" sz="2000" dirty="0">
                <a:latin typeface="Comic Sans MS" pitchFamily="66" charset="0"/>
              </a:rPr>
              <a:t>представляються як абсолютно тотожні поняття.</a:t>
            </a:r>
          </a:p>
          <a:p>
            <a:endParaRPr lang="uk-UA" sz="2000" dirty="0">
              <a:latin typeface="Comic Sans MS" pitchFamily="66" charset="0"/>
            </a:endParaRPr>
          </a:p>
          <a:p>
            <a:endParaRPr lang="uk-UA" sz="2000" dirty="0"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endParaRPr lang="uk-UA" sz="2000" dirty="0">
              <a:latin typeface="Comic Sans MS" pitchFamily="66" charset="0"/>
            </a:endParaRPr>
          </a:p>
          <a:p>
            <a:endParaRPr lang="uk-UA" sz="2000" dirty="0">
              <a:latin typeface="Comic Sans MS" pitchFamily="66" charset="0"/>
            </a:endParaRPr>
          </a:p>
          <a:p>
            <a:endParaRPr lang="uk-UA" sz="2000" dirty="0"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</p:txBody>
      </p:sp>
      <p:pic>
        <p:nvPicPr>
          <p:cNvPr id="7172" name="Picture 4" descr="Dicas de como usar as mídias sociais com responsabilidade: seja  inteligente, seguro e sociável">
            <a:extLst>
              <a:ext uri="{FF2B5EF4-FFF2-40B4-BE49-F238E27FC236}">
                <a16:creationId xmlns:a16="http://schemas.microsoft.com/office/drawing/2014/main" id="{E32E7CE3-964C-6C46-995A-2AA1AB5F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3" y="3341255"/>
            <a:ext cx="5181600" cy="345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762000"/>
            <a:ext cx="495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ЗНАННЯ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” - </a:t>
            </a:r>
            <a:r>
              <a:rPr lang="uk-UA" sz="2400" dirty="0">
                <a:latin typeface="Comic Sans MS" pitchFamily="66" charset="0"/>
              </a:rPr>
              <a:t>певного роду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інтелектуальний продукт</a:t>
            </a:r>
            <a:r>
              <a:rPr lang="uk-UA" sz="2400" dirty="0">
                <a:latin typeface="Comic Sans MS" pitchFamily="66" charset="0"/>
              </a:rPr>
              <a:t>, </a:t>
            </a:r>
            <a:r>
              <a:rPr lang="uk-UA" sz="2400" dirty="0">
                <a:solidFill>
                  <a:srgbClr val="FF0000"/>
                </a:solidFill>
                <a:latin typeface="Comic Sans MS" pitchFamily="66" charset="0"/>
              </a:rPr>
              <a:t>утворений в результаті людського мислення </a:t>
            </a:r>
            <a:r>
              <a:rPr lang="uk-UA" sz="2400" dirty="0">
                <a:latin typeface="Comic Sans MS" pitchFamily="66" charset="0"/>
              </a:rPr>
              <a:t>(образного, символьного), що виражає певний зміст в значенні соціального виміру. </a:t>
            </a:r>
          </a:p>
          <a:p>
            <a:r>
              <a:rPr lang="uk-UA" sz="2400" dirty="0">
                <a:latin typeface="Comic Sans MS" pitchFamily="66" charset="0"/>
              </a:rPr>
              <a:t>Таким чином, стає можливим співставлення знання та інформації в межах функціонального підходу. Зрозуміло, що з таких позицій поняття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“інформація” </a:t>
            </a:r>
            <a:r>
              <a:rPr lang="uk-UA" sz="2400" dirty="0">
                <a:latin typeface="Comic Sans MS" pitchFamily="66" charset="0"/>
              </a:rPr>
              <a:t>не тотожне поняттю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“знання”, </a:t>
            </a:r>
            <a:r>
              <a:rPr lang="uk-UA" sz="2400" dirty="0">
                <a:latin typeface="Comic Sans MS" pitchFamily="66" charset="0"/>
              </a:rPr>
              <a:t>а є її складовою</a:t>
            </a:r>
          </a:p>
        </p:txBody>
      </p:sp>
      <p:pic>
        <p:nvPicPr>
          <p:cNvPr id="8194" name="Picture 2" descr="Знання: векторна графіка, зображення, Знання малюнки | Скачати з  Depositphotos®">
            <a:extLst>
              <a:ext uri="{FF2B5EF4-FFF2-40B4-BE49-F238E27FC236}">
                <a16:creationId xmlns:a16="http://schemas.microsoft.com/office/drawing/2014/main" id="{C954799F-3DD5-9E47-8CC9-5617320E9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1255"/>
            <a:ext cx="3733800" cy="3733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Інформаційне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sz="4400" b="1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постіндустріальне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 </a:t>
            </a:r>
            <a:r>
              <a:rPr lang="ru-RU" sz="4400" b="1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суспільство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4400" b="1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Сутність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400" b="1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поняття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Social Evolution - Andrés Fuentes Angarita">
            <a:extLst>
              <a:ext uri="{FF2B5EF4-FFF2-40B4-BE49-F238E27FC236}">
                <a16:creationId xmlns:a16="http://schemas.microsoft.com/office/drawing/2014/main" id="{397F5AEC-F254-1E4F-B560-B43C9F34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21527"/>
            <a:ext cx="7823129" cy="4179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10955</TotalTime>
  <Words>2168</Words>
  <Application>Microsoft Macintosh PowerPoint</Application>
  <PresentationFormat>Экран (4:3)</PresentationFormat>
  <Paragraphs>143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BatangChe</vt:lpstr>
      <vt:lpstr>Arial</vt:lpstr>
      <vt:lpstr>Calibri</vt:lpstr>
      <vt:lpstr>Comic Sans MS</vt:lpstr>
      <vt:lpstr>Constantia</vt:lpstr>
      <vt:lpstr>Courier</vt:lpstr>
      <vt:lpstr>Segoe Print</vt:lpstr>
      <vt:lpstr>Times New Roman</vt:lpstr>
      <vt:lpstr>Times New Roman,Italic</vt:lpstr>
      <vt:lpstr>TimesNewRoman</vt:lpstr>
      <vt:lpstr>Wingdings 2</vt:lpstr>
      <vt:lpstr>Поток</vt:lpstr>
      <vt:lpstr> </vt:lpstr>
      <vt:lpstr>Презентация PowerPoint</vt:lpstr>
      <vt:lpstr>Що таке інформація?</vt:lpstr>
      <vt:lpstr>Поняття “інформація” можна охарактеризувати так:</vt:lpstr>
      <vt:lpstr>Презентация PowerPoint</vt:lpstr>
      <vt:lpstr>властивості інформації: </vt:lpstr>
      <vt:lpstr>Співвідношення  понять «інформація» та «знання»</vt:lpstr>
      <vt:lpstr>Презентация PowerPoint</vt:lpstr>
      <vt:lpstr>Презентация PowerPoint</vt:lpstr>
      <vt:lpstr>Основоположником теорії постінсдустріального суспільства вважають Деніела Белла, котрий у 1973 році опублікував книгу «Прийдешнє постіндустріальне суспільство», де висловив ідею, що постіндустріальне суспільство є новим принципом соціально-технологічної організації й новим способом життя, що витісняє індустріальну систему</vt:lpstr>
      <vt:lpstr>Постіндустріальне суспільство -</vt:lpstr>
      <vt:lpstr>Ознаки постіндустріального суспільства:</vt:lpstr>
      <vt:lpstr>Презентация PowerPoint</vt:lpstr>
      <vt:lpstr>Аспекти постіндустріального суспільства за Д.Беллом: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Ф. Махлуп увів поняття «індустрія знань», до якої він включив п’ять секторів інформаційної діяльності в суспільстві:</vt:lpstr>
      <vt:lpstr>КОНЦЕПЦІЯ ІНФОРМАЦІЙНОГО СУСПІЛЬСТВА</vt:lpstr>
      <vt:lpstr>Найбільш класичні погляди на концепцію інформаційного суспільства простежуються в працях американського футуролога й соціолога Елвіна Тоффлера</vt:lpstr>
      <vt:lpstr>Презентация PowerPoint</vt:lpstr>
      <vt:lpstr>Презентация PowerPoint</vt:lpstr>
      <vt:lpstr>       За Д. Беллом  «інформаційне суспільство»</vt:lpstr>
      <vt:lpstr>Що відрізняє інформаційне суспільство:</vt:lpstr>
      <vt:lpstr>Основні особливості та характеристики суспільства:</vt:lpstr>
      <vt:lpstr>Презентация PowerPoint</vt:lpstr>
      <vt:lpstr>Презентация PowerPoint</vt:lpstr>
      <vt:lpstr>ОКІНАВСЬКА ХАРТІЯ глобального інформаційного суспільства (прийнята лідерами країн G8  у м. Окінава, Японія, у 2000 р.)  </vt:lpstr>
      <vt:lpstr>Задля максимізації соціальних та економічних вигід інформаційного суспільства, лідери країн 8-ки домовилися щодо таких ключових принципів та підходів і рекомендували їх іншим: </vt:lpstr>
      <vt:lpstr>У чому полягає небезпека інформаційного суспільства?</vt:lpstr>
      <vt:lpstr>Презентация PowerPoint</vt:lpstr>
      <vt:lpstr>Презентация PowerPoint</vt:lpstr>
      <vt:lpstr>Презентация PowerPoint</vt:lpstr>
      <vt:lpstr>https://www.youtube.com/watch?v=uYjnTnByIE4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Karina</dc:creator>
  <cp:lastModifiedBy>Microsoft Office User</cp:lastModifiedBy>
  <cp:revision>143</cp:revision>
  <dcterms:created xsi:type="dcterms:W3CDTF">2020-05-05T19:54:31Z</dcterms:created>
  <dcterms:modified xsi:type="dcterms:W3CDTF">2022-09-28T22:08:27Z</dcterms:modified>
</cp:coreProperties>
</file>