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  <p:sldMasterId id="2147483687" r:id="rId4"/>
    <p:sldMasterId id="2147483700" r:id="rId5"/>
    <p:sldMasterId id="2147483713" r:id="rId6"/>
  </p:sld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87" r:id="rId30"/>
    <p:sldId id="293" r:id="rId31"/>
    <p:sldId id="294" r:id="rId32"/>
    <p:sldId id="295" r:id="rId33"/>
    <p:sldId id="296" r:id="rId34"/>
    <p:sldId id="297" r:id="rId35"/>
    <p:sldId id="298" r:id="rId36"/>
    <p:sldId id="299" r:id="rId37"/>
    <p:sldId id="300" r:id="rId38"/>
    <p:sldId id="301" r:id="rId39"/>
    <p:sldId id="302" r:id="rId40"/>
    <p:sldId id="303" r:id="rId41"/>
    <p:sldId id="304" r:id="rId42"/>
    <p:sldId id="305" r:id="rId43"/>
    <p:sldId id="306" r:id="rId44"/>
    <p:sldId id="307" r:id="rId45"/>
    <p:sldId id="308" r:id="rId46"/>
    <p:sldId id="309" r:id="rId47"/>
    <p:sldId id="310" r:id="rId48"/>
    <p:sldId id="312" r:id="rId49"/>
    <p:sldId id="313" r:id="rId50"/>
    <p:sldId id="314" r:id="rId51"/>
    <p:sldId id="315" r:id="rId52"/>
    <p:sldId id="316" r:id="rId53"/>
    <p:sldId id="290" r:id="rId54"/>
    <p:sldId id="291" r:id="rId55"/>
  </p:sldIdLst>
  <p:sldSz cx="9144000" cy="6858000" type="screen4x3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141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presProps" Target="presProp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slideMaster" Target="slideMasters/slideMaster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3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4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3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7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8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9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40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41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4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8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7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5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6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7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9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80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81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82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83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9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9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03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07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11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1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14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1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1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18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19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2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22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23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24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25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26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34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3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3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3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4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4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45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4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4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49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5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5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53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5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56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5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5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60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61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6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64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65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66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67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68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72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7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7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7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8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8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83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8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8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87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8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9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91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9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94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9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9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98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99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0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02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03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04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05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06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63724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7622987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0682928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8285069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2908588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7959739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6073984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461939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654199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8294755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8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3768630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4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5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565574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6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stomShape 1"/>
          <p:cNvSpPr/>
          <p:nvPr/>
        </p:nvSpPr>
        <p:spPr>
          <a:xfrm>
            <a:off x="0" y="0"/>
            <a:ext cx="227160" cy="2284560"/>
          </a:xfrm>
          <a:custGeom>
            <a:avLst/>
            <a:gdLst/>
            <a:ahLst/>
            <a:cxnLst/>
            <a:rect l="l" t="t" r="r" b="b"/>
            <a:pathLst>
              <a:path w="228600" h="2286000">
                <a:moveTo>
                  <a:pt x="228600" y="0"/>
                </a:moveTo>
                <a:lnTo>
                  <a:pt x="0" y="0"/>
                </a:lnTo>
                <a:lnTo>
                  <a:pt x="0" y="2286000"/>
                </a:lnTo>
                <a:lnTo>
                  <a:pt x="228600" y="2286000"/>
                </a:lnTo>
                <a:close/>
              </a:path>
            </a:pathLst>
          </a:custGeom>
          <a:solidFill>
            <a:srgbClr val="6666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" name="CustomShape 2"/>
          <p:cNvSpPr/>
          <p:nvPr/>
        </p:nvSpPr>
        <p:spPr>
          <a:xfrm>
            <a:off x="457200" y="1447920"/>
            <a:ext cx="8075880" cy="360"/>
          </a:xfrm>
          <a:custGeom>
            <a:avLst/>
            <a:gdLst/>
            <a:ahLst/>
            <a:cxnLst/>
            <a:rect l="l" t="t" r="r" b="b"/>
            <a:pathLst>
              <a:path w="8077200">
                <a:moveTo>
                  <a:pt x="0" y="0"/>
                </a:moveTo>
                <a:lnTo>
                  <a:pt x="8077200" y="0"/>
                </a:lnTo>
              </a:path>
            </a:pathLst>
          </a:custGeom>
          <a:noFill/>
          <a:ln w="19080">
            <a:solidFill>
              <a:srgbClr val="9999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CustomShape 3"/>
          <p:cNvSpPr/>
          <p:nvPr/>
        </p:nvSpPr>
        <p:spPr>
          <a:xfrm>
            <a:off x="0" y="2286000"/>
            <a:ext cx="227160" cy="2284560"/>
          </a:xfrm>
          <a:custGeom>
            <a:avLst/>
            <a:gdLst/>
            <a:ahLst/>
            <a:cxnLst/>
            <a:rect l="l" t="t" r="r" b="b"/>
            <a:pathLst>
              <a:path w="228600" h="2286000">
                <a:moveTo>
                  <a:pt x="228600" y="0"/>
                </a:moveTo>
                <a:lnTo>
                  <a:pt x="0" y="0"/>
                </a:lnTo>
                <a:lnTo>
                  <a:pt x="0" y="2286000"/>
                </a:lnTo>
                <a:lnTo>
                  <a:pt x="228600" y="2286000"/>
                </a:lnTo>
                <a:close/>
              </a:path>
            </a:pathLst>
          </a:custGeom>
          <a:solidFill>
            <a:srgbClr val="CCCC6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" name="CustomShape 4"/>
          <p:cNvSpPr/>
          <p:nvPr/>
        </p:nvSpPr>
        <p:spPr>
          <a:xfrm>
            <a:off x="0" y="4572000"/>
            <a:ext cx="227160" cy="2284560"/>
          </a:xfrm>
          <a:custGeom>
            <a:avLst/>
            <a:gdLst/>
            <a:ahLst/>
            <a:cxnLst/>
            <a:rect l="l" t="t" r="r" b="b"/>
            <a:pathLst>
              <a:path w="228600" h="2286000">
                <a:moveTo>
                  <a:pt x="228600" y="0"/>
                </a:moveTo>
                <a:lnTo>
                  <a:pt x="0" y="0"/>
                </a:lnTo>
                <a:lnTo>
                  <a:pt x="0" y="2286000"/>
                </a:lnTo>
                <a:lnTo>
                  <a:pt x="228600" y="2286000"/>
                </a:lnTo>
                <a:close/>
              </a:path>
            </a:pathLst>
          </a:custGeom>
          <a:solidFill>
            <a:srgbClr val="9999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" name="PlaceHolder 5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ru-RU" sz="4400" b="0" strike="noStrike" spc="-1"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5" name="PlaceHolder 6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CustomShape 1"/>
          <p:cNvSpPr/>
          <p:nvPr/>
        </p:nvSpPr>
        <p:spPr>
          <a:xfrm>
            <a:off x="0" y="0"/>
            <a:ext cx="227160" cy="2284560"/>
          </a:xfrm>
          <a:custGeom>
            <a:avLst/>
            <a:gdLst/>
            <a:ahLst/>
            <a:cxnLst/>
            <a:rect l="l" t="t" r="r" b="b"/>
            <a:pathLst>
              <a:path w="228600" h="2286000">
                <a:moveTo>
                  <a:pt x="228600" y="0"/>
                </a:moveTo>
                <a:lnTo>
                  <a:pt x="0" y="0"/>
                </a:lnTo>
                <a:lnTo>
                  <a:pt x="0" y="2286000"/>
                </a:lnTo>
                <a:lnTo>
                  <a:pt x="228600" y="2286000"/>
                </a:lnTo>
                <a:close/>
              </a:path>
            </a:pathLst>
          </a:custGeom>
          <a:solidFill>
            <a:srgbClr val="6666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" name="CustomShape 2"/>
          <p:cNvSpPr/>
          <p:nvPr/>
        </p:nvSpPr>
        <p:spPr>
          <a:xfrm>
            <a:off x="457200" y="1447920"/>
            <a:ext cx="8075880" cy="360"/>
          </a:xfrm>
          <a:custGeom>
            <a:avLst/>
            <a:gdLst/>
            <a:ahLst/>
            <a:cxnLst/>
            <a:rect l="l" t="t" r="r" b="b"/>
            <a:pathLst>
              <a:path w="8077200">
                <a:moveTo>
                  <a:pt x="0" y="0"/>
                </a:moveTo>
                <a:lnTo>
                  <a:pt x="8077200" y="0"/>
                </a:lnTo>
              </a:path>
            </a:pathLst>
          </a:custGeom>
          <a:noFill/>
          <a:ln w="19080">
            <a:solidFill>
              <a:srgbClr val="9999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" name="CustomShape 3"/>
          <p:cNvSpPr/>
          <p:nvPr/>
        </p:nvSpPr>
        <p:spPr>
          <a:xfrm>
            <a:off x="0" y="2286000"/>
            <a:ext cx="227160" cy="2284560"/>
          </a:xfrm>
          <a:custGeom>
            <a:avLst/>
            <a:gdLst/>
            <a:ahLst/>
            <a:cxnLst/>
            <a:rect l="l" t="t" r="r" b="b"/>
            <a:pathLst>
              <a:path w="228600" h="2286000">
                <a:moveTo>
                  <a:pt x="228600" y="0"/>
                </a:moveTo>
                <a:lnTo>
                  <a:pt x="0" y="0"/>
                </a:lnTo>
                <a:lnTo>
                  <a:pt x="0" y="2286000"/>
                </a:lnTo>
                <a:lnTo>
                  <a:pt x="228600" y="2286000"/>
                </a:lnTo>
                <a:close/>
              </a:path>
            </a:pathLst>
          </a:custGeom>
          <a:solidFill>
            <a:srgbClr val="CCCC6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5" name="CustomShape 4"/>
          <p:cNvSpPr/>
          <p:nvPr/>
        </p:nvSpPr>
        <p:spPr>
          <a:xfrm>
            <a:off x="0" y="4572000"/>
            <a:ext cx="227160" cy="2284560"/>
          </a:xfrm>
          <a:custGeom>
            <a:avLst/>
            <a:gdLst/>
            <a:ahLst/>
            <a:cxnLst/>
            <a:rect l="l" t="t" r="r" b="b"/>
            <a:pathLst>
              <a:path w="228600" h="2286000">
                <a:moveTo>
                  <a:pt x="228600" y="0"/>
                </a:moveTo>
                <a:lnTo>
                  <a:pt x="0" y="0"/>
                </a:lnTo>
                <a:lnTo>
                  <a:pt x="0" y="2286000"/>
                </a:lnTo>
                <a:lnTo>
                  <a:pt x="228600" y="2286000"/>
                </a:lnTo>
                <a:close/>
              </a:path>
            </a:pathLst>
          </a:custGeom>
          <a:solidFill>
            <a:srgbClr val="9999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6" name="PlaceHolder 5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ru-RU" sz="4400" b="0" strike="noStrike" spc="-1"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47" name="PlaceHolder 6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CustomShape 1" hidden="1"/>
          <p:cNvSpPr/>
          <p:nvPr/>
        </p:nvSpPr>
        <p:spPr>
          <a:xfrm>
            <a:off x="0" y="0"/>
            <a:ext cx="227160" cy="2284560"/>
          </a:xfrm>
          <a:custGeom>
            <a:avLst/>
            <a:gdLst/>
            <a:ahLst/>
            <a:cxnLst/>
            <a:rect l="l" t="t" r="r" b="b"/>
            <a:pathLst>
              <a:path w="228600" h="2286000">
                <a:moveTo>
                  <a:pt x="228600" y="0"/>
                </a:moveTo>
                <a:lnTo>
                  <a:pt x="0" y="0"/>
                </a:lnTo>
                <a:lnTo>
                  <a:pt x="0" y="2286000"/>
                </a:lnTo>
                <a:lnTo>
                  <a:pt x="228600" y="2286000"/>
                </a:lnTo>
                <a:close/>
              </a:path>
            </a:pathLst>
          </a:custGeom>
          <a:solidFill>
            <a:srgbClr val="6666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5" name="CustomShape 2" hidden="1"/>
          <p:cNvSpPr/>
          <p:nvPr/>
        </p:nvSpPr>
        <p:spPr>
          <a:xfrm>
            <a:off x="457200" y="1447920"/>
            <a:ext cx="8075880" cy="360"/>
          </a:xfrm>
          <a:custGeom>
            <a:avLst/>
            <a:gdLst/>
            <a:ahLst/>
            <a:cxnLst/>
            <a:rect l="l" t="t" r="r" b="b"/>
            <a:pathLst>
              <a:path w="8077200">
                <a:moveTo>
                  <a:pt x="0" y="0"/>
                </a:moveTo>
                <a:lnTo>
                  <a:pt x="8077200" y="0"/>
                </a:lnTo>
              </a:path>
            </a:pathLst>
          </a:custGeom>
          <a:noFill/>
          <a:ln w="19080">
            <a:solidFill>
              <a:srgbClr val="9999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6" name="CustomShape 3" hidden="1"/>
          <p:cNvSpPr/>
          <p:nvPr/>
        </p:nvSpPr>
        <p:spPr>
          <a:xfrm>
            <a:off x="0" y="2286000"/>
            <a:ext cx="227160" cy="2284560"/>
          </a:xfrm>
          <a:custGeom>
            <a:avLst/>
            <a:gdLst/>
            <a:ahLst/>
            <a:cxnLst/>
            <a:rect l="l" t="t" r="r" b="b"/>
            <a:pathLst>
              <a:path w="228600" h="2286000">
                <a:moveTo>
                  <a:pt x="228600" y="0"/>
                </a:moveTo>
                <a:lnTo>
                  <a:pt x="0" y="0"/>
                </a:lnTo>
                <a:lnTo>
                  <a:pt x="0" y="2286000"/>
                </a:lnTo>
                <a:lnTo>
                  <a:pt x="228600" y="2286000"/>
                </a:lnTo>
                <a:close/>
              </a:path>
            </a:pathLst>
          </a:custGeom>
          <a:solidFill>
            <a:srgbClr val="CCCC6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7" name="CustomShape 4" hidden="1"/>
          <p:cNvSpPr/>
          <p:nvPr/>
        </p:nvSpPr>
        <p:spPr>
          <a:xfrm>
            <a:off x="0" y="4572000"/>
            <a:ext cx="227160" cy="2284560"/>
          </a:xfrm>
          <a:custGeom>
            <a:avLst/>
            <a:gdLst/>
            <a:ahLst/>
            <a:cxnLst/>
            <a:rect l="l" t="t" r="r" b="b"/>
            <a:pathLst>
              <a:path w="228600" h="2286000">
                <a:moveTo>
                  <a:pt x="228600" y="0"/>
                </a:moveTo>
                <a:lnTo>
                  <a:pt x="0" y="0"/>
                </a:lnTo>
                <a:lnTo>
                  <a:pt x="0" y="2286000"/>
                </a:lnTo>
                <a:lnTo>
                  <a:pt x="228600" y="2286000"/>
                </a:lnTo>
                <a:close/>
              </a:path>
            </a:pathLst>
          </a:custGeom>
          <a:solidFill>
            <a:srgbClr val="9999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8" name="CustomShape 5"/>
          <p:cNvSpPr/>
          <p:nvPr/>
        </p:nvSpPr>
        <p:spPr>
          <a:xfrm>
            <a:off x="0" y="0"/>
            <a:ext cx="227160" cy="2284560"/>
          </a:xfrm>
          <a:custGeom>
            <a:avLst/>
            <a:gdLst/>
            <a:ahLst/>
            <a:cxnLst/>
            <a:rect l="l" t="t" r="r" b="b"/>
            <a:pathLst>
              <a:path w="228600" h="2286000">
                <a:moveTo>
                  <a:pt x="228600" y="0"/>
                </a:moveTo>
                <a:lnTo>
                  <a:pt x="0" y="0"/>
                </a:lnTo>
                <a:lnTo>
                  <a:pt x="0" y="2286000"/>
                </a:lnTo>
                <a:lnTo>
                  <a:pt x="228600" y="2286000"/>
                </a:lnTo>
                <a:close/>
              </a:path>
            </a:pathLst>
          </a:custGeom>
          <a:solidFill>
            <a:srgbClr val="6666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9" name="PlaceHolder 6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ru-RU" sz="4400" b="0" strike="noStrike" spc="-1"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90" name="PlaceHolder 7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CustomShape 1"/>
          <p:cNvSpPr/>
          <p:nvPr/>
        </p:nvSpPr>
        <p:spPr>
          <a:xfrm>
            <a:off x="0" y="0"/>
            <a:ext cx="227160" cy="2284560"/>
          </a:xfrm>
          <a:custGeom>
            <a:avLst/>
            <a:gdLst/>
            <a:ahLst/>
            <a:cxnLst/>
            <a:rect l="l" t="t" r="r" b="b"/>
            <a:pathLst>
              <a:path w="228600" h="2286000">
                <a:moveTo>
                  <a:pt x="228600" y="0"/>
                </a:moveTo>
                <a:lnTo>
                  <a:pt x="0" y="0"/>
                </a:lnTo>
                <a:lnTo>
                  <a:pt x="0" y="2286000"/>
                </a:lnTo>
                <a:lnTo>
                  <a:pt x="228600" y="2286000"/>
                </a:lnTo>
                <a:close/>
              </a:path>
            </a:pathLst>
          </a:custGeom>
          <a:solidFill>
            <a:srgbClr val="6666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8" name="CustomShape 2"/>
          <p:cNvSpPr/>
          <p:nvPr/>
        </p:nvSpPr>
        <p:spPr>
          <a:xfrm>
            <a:off x="457200" y="1447920"/>
            <a:ext cx="8075880" cy="360"/>
          </a:xfrm>
          <a:custGeom>
            <a:avLst/>
            <a:gdLst/>
            <a:ahLst/>
            <a:cxnLst/>
            <a:rect l="l" t="t" r="r" b="b"/>
            <a:pathLst>
              <a:path w="8077200">
                <a:moveTo>
                  <a:pt x="0" y="0"/>
                </a:moveTo>
                <a:lnTo>
                  <a:pt x="8077200" y="0"/>
                </a:lnTo>
              </a:path>
            </a:pathLst>
          </a:custGeom>
          <a:noFill/>
          <a:ln w="19080">
            <a:solidFill>
              <a:srgbClr val="9999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9" name="CustomShape 3"/>
          <p:cNvSpPr/>
          <p:nvPr/>
        </p:nvSpPr>
        <p:spPr>
          <a:xfrm>
            <a:off x="0" y="2286000"/>
            <a:ext cx="227160" cy="2284560"/>
          </a:xfrm>
          <a:custGeom>
            <a:avLst/>
            <a:gdLst/>
            <a:ahLst/>
            <a:cxnLst/>
            <a:rect l="l" t="t" r="r" b="b"/>
            <a:pathLst>
              <a:path w="228600" h="2286000">
                <a:moveTo>
                  <a:pt x="228600" y="0"/>
                </a:moveTo>
                <a:lnTo>
                  <a:pt x="0" y="0"/>
                </a:lnTo>
                <a:lnTo>
                  <a:pt x="0" y="2286000"/>
                </a:lnTo>
                <a:lnTo>
                  <a:pt x="228600" y="2286000"/>
                </a:lnTo>
                <a:close/>
              </a:path>
            </a:pathLst>
          </a:custGeom>
          <a:solidFill>
            <a:srgbClr val="CCCC6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0" name="CustomShape 4"/>
          <p:cNvSpPr/>
          <p:nvPr/>
        </p:nvSpPr>
        <p:spPr>
          <a:xfrm>
            <a:off x="0" y="4572000"/>
            <a:ext cx="227160" cy="2284560"/>
          </a:xfrm>
          <a:custGeom>
            <a:avLst/>
            <a:gdLst/>
            <a:ahLst/>
            <a:cxnLst/>
            <a:rect l="l" t="t" r="r" b="b"/>
            <a:pathLst>
              <a:path w="228600" h="2286000">
                <a:moveTo>
                  <a:pt x="228600" y="0"/>
                </a:moveTo>
                <a:lnTo>
                  <a:pt x="0" y="0"/>
                </a:lnTo>
                <a:lnTo>
                  <a:pt x="0" y="2286000"/>
                </a:lnTo>
                <a:lnTo>
                  <a:pt x="228600" y="2286000"/>
                </a:lnTo>
                <a:close/>
              </a:path>
            </a:pathLst>
          </a:custGeom>
          <a:solidFill>
            <a:srgbClr val="9999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1" name="PlaceHolder 5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ru-RU" sz="4400" b="0" strike="noStrike" spc="-1"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132" name="PlaceHolder 6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ru-RU" sz="4400" b="0" strike="noStrike" spc="-1"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17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ru-RU" sz="4400" b="0" strike="noStrike" spc="-1"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Седьмой уровень структуры</a:t>
            </a:r>
          </a:p>
        </p:txBody>
      </p:sp>
    </p:spTree>
    <p:extLst>
      <p:ext uri="{BB962C8B-B14F-4D97-AF65-F5344CB8AC3E}">
        <p14:creationId xmlns:p14="http://schemas.microsoft.com/office/powerpoint/2010/main" val="2145614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wmf"/><Relationship Id="rId2" Type="http://schemas.openxmlformats.org/officeDocument/2006/relationships/image" Target="../media/image47.wmf"/><Relationship Id="rId1" Type="http://schemas.openxmlformats.org/officeDocument/2006/relationships/slideLayout" Target="../slideLayouts/slideLayout6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5" Type="http://schemas.openxmlformats.org/officeDocument/2006/relationships/image" Target="../media/image60.pn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CustomShape 1"/>
          <p:cNvSpPr/>
          <p:nvPr/>
        </p:nvSpPr>
        <p:spPr>
          <a:xfrm>
            <a:off x="504000" y="210240"/>
            <a:ext cx="8243280" cy="201327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>
            <a:spAutoFit/>
          </a:bodyPr>
          <a:lstStyle/>
          <a:p>
            <a:pPr marL="233640" algn="ctr">
              <a:lnSpc>
                <a:spcPct val="100000"/>
              </a:lnSpc>
              <a:spcBef>
                <a:spcPts val="99"/>
              </a:spcBef>
            </a:pPr>
            <a:r>
              <a:rPr lang="ru-RU" sz="3200" b="1" strike="noStrike" spc="-1" dirty="0" err="1">
                <a:solidFill>
                  <a:srgbClr val="009900"/>
                </a:solidFill>
                <a:latin typeface="Times New Roman"/>
                <a:ea typeface="Microsoft YaHei"/>
              </a:rPr>
              <a:t>Лабораторна</a:t>
            </a:r>
            <a:r>
              <a:rPr lang="ru-RU" sz="3200" b="1" strike="noStrike" spc="-1" dirty="0">
                <a:solidFill>
                  <a:srgbClr val="009900"/>
                </a:solidFill>
                <a:latin typeface="Times New Roman"/>
                <a:ea typeface="Microsoft YaHei"/>
              </a:rPr>
              <a:t> робота № 1</a:t>
            </a:r>
            <a:r>
              <a:rPr dirty="0"/>
              <a:t/>
            </a:r>
            <a:br>
              <a:rPr dirty="0"/>
            </a:br>
            <a:r>
              <a:rPr lang="ru-RU" sz="2600" b="1" i="1" strike="noStrike" spc="-1" dirty="0">
                <a:solidFill>
                  <a:srgbClr val="1510E2"/>
                </a:solidFill>
                <a:latin typeface="Times New Roman"/>
                <a:ea typeface="Times New Roman"/>
              </a:rPr>
              <a:t>Тема: </a:t>
            </a:r>
            <a:r>
              <a:rPr lang="ru-RU" sz="2400" i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Загальні</a:t>
            </a:r>
            <a:r>
              <a:rPr lang="ru-RU" sz="2400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правила </a:t>
            </a:r>
            <a:r>
              <a:rPr lang="ru-RU" sz="2400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роботи</a:t>
            </a:r>
            <a:r>
              <a:rPr lang="ru-RU" sz="2400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 </a:t>
            </a:r>
            <a:r>
              <a:rPr lang="ru-RU" sz="2400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біотехнологічній</a:t>
            </a:r>
            <a:r>
              <a:rPr lang="ru-RU" sz="2400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лабораторії</a:t>
            </a:r>
            <a:r>
              <a:rPr lang="ru-RU" sz="2400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Методики </a:t>
            </a:r>
            <a:r>
              <a:rPr lang="ru-RU" sz="2400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культивування</a:t>
            </a:r>
            <a:r>
              <a:rPr lang="ru-RU" sz="2400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об’єктів</a:t>
            </a:r>
            <a:r>
              <a:rPr lang="ru-RU" sz="2400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біотехнології</a:t>
            </a:r>
            <a:r>
              <a:rPr lang="ru-RU" sz="2400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ru-RU" sz="2400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віруси</a:t>
            </a:r>
            <a:r>
              <a:rPr lang="ru-RU" sz="2400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фаги, </a:t>
            </a:r>
            <a:r>
              <a:rPr lang="ru-RU" sz="2400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бактерії</a:t>
            </a:r>
            <a:r>
              <a:rPr lang="ru-RU" sz="2400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400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найпростіші</a:t>
            </a:r>
            <a:r>
              <a:rPr lang="ru-RU" sz="2400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400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водорості</a:t>
            </a:r>
            <a:r>
              <a:rPr lang="ru-RU" sz="2400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400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гриби</a:t>
            </a:r>
            <a:r>
              <a:rPr lang="ru-RU" sz="2400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400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вищі</a:t>
            </a:r>
            <a:r>
              <a:rPr lang="ru-RU" sz="2400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рослини</a:t>
            </a:r>
            <a:r>
              <a:rPr lang="ru-RU" sz="2400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400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їх</a:t>
            </a:r>
            <a:r>
              <a:rPr lang="ru-RU" sz="2400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i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особливості</a:t>
            </a:r>
            <a:endParaRPr lang="ru-RU" sz="2600" b="0" i="1" strike="noStrike" spc="-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  <p:sp>
        <p:nvSpPr>
          <p:cNvPr id="208" name="CustomShape 2"/>
          <p:cNvSpPr/>
          <p:nvPr/>
        </p:nvSpPr>
        <p:spPr>
          <a:xfrm>
            <a:off x="504000" y="2588117"/>
            <a:ext cx="8460000" cy="370604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ru-RU" sz="2400" b="1" i="1" strike="noStrike" spc="-1" dirty="0">
                <a:solidFill>
                  <a:srgbClr val="FF0000"/>
                </a:solidFill>
                <a:latin typeface="Times New Roman"/>
                <a:ea typeface="Times New Roman"/>
              </a:rPr>
              <a:t>Мета </a:t>
            </a:r>
            <a:r>
              <a:rPr lang="ru-RU" sz="2400" b="1" i="1" strike="noStrike" spc="-1" dirty="0" err="1">
                <a:solidFill>
                  <a:srgbClr val="FF0000"/>
                </a:solidFill>
                <a:latin typeface="Times New Roman"/>
                <a:ea typeface="Times New Roman"/>
              </a:rPr>
              <a:t>роботи</a:t>
            </a:r>
            <a:r>
              <a:rPr lang="ru-RU" sz="2400" b="1" i="1" strike="noStrike" spc="-1" dirty="0">
                <a:solidFill>
                  <a:srgbClr val="FF0000"/>
                </a:solidFill>
                <a:latin typeface="Times New Roman"/>
                <a:ea typeface="Times New Roman"/>
              </a:rPr>
              <a:t>:</a:t>
            </a:r>
            <a:r>
              <a:rPr lang="ru-RU" sz="2400" b="1" i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ru-RU" sz="2400" b="1" i="1" strike="noStrike" spc="-1" dirty="0" err="1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ознайомитися</a:t>
            </a:r>
            <a:r>
              <a:rPr lang="ru-RU" sz="2400" b="1" i="1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 з правилами </a:t>
            </a:r>
            <a:r>
              <a:rPr lang="ru-RU" sz="2400" b="1" i="1" strike="noStrike" spc="-1" dirty="0" err="1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техніки</a:t>
            </a:r>
            <a:r>
              <a:rPr lang="ru-RU" sz="2400" b="1" i="1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 </a:t>
            </a:r>
            <a:r>
              <a:rPr lang="ru-RU" sz="2400" b="1" i="1" strike="noStrike" spc="-1" dirty="0" err="1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безпеки</a:t>
            </a:r>
            <a:r>
              <a:rPr lang="ru-RU" sz="2400" b="1" i="1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 при </a:t>
            </a:r>
            <a:r>
              <a:rPr lang="ru-RU" sz="2400" b="1" i="1" strike="noStrike" spc="-1" dirty="0" err="1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роботі</a:t>
            </a:r>
            <a:r>
              <a:rPr lang="ru-RU" sz="2400" b="1" i="1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 у </a:t>
            </a:r>
            <a:r>
              <a:rPr lang="ru-RU" sz="2400" b="1" i="1" strike="noStrike" spc="-1" dirty="0" err="1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біотехнологічній</a:t>
            </a:r>
            <a:r>
              <a:rPr lang="ru-RU" sz="2400" b="1" i="1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 </a:t>
            </a:r>
            <a:r>
              <a:rPr lang="ru-RU" sz="2400" b="1" i="1" strike="noStrike" spc="-1" dirty="0" err="1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лабораторії</a:t>
            </a:r>
            <a:r>
              <a:rPr lang="ru-RU" sz="2400" b="1" i="1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; з </a:t>
            </a:r>
            <a:r>
              <a:rPr lang="ru-RU" sz="2400" b="1" i="1" strike="noStrike" spc="-1" dirty="0" err="1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лабораторним</a:t>
            </a:r>
            <a:r>
              <a:rPr lang="ru-RU" sz="2400" b="1" i="1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 </a:t>
            </a:r>
            <a:r>
              <a:rPr lang="ru-RU" sz="2400" b="1" i="1" strike="noStrike" spc="-1" dirty="0" err="1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посудом</a:t>
            </a:r>
            <a:r>
              <a:rPr lang="ru-RU" sz="2400" b="1" i="1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, </a:t>
            </a:r>
            <a:r>
              <a:rPr lang="ru-RU" sz="2400" b="1" i="1" strike="noStrike" spc="-1" dirty="0" err="1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який</a:t>
            </a:r>
            <a:r>
              <a:rPr lang="ru-RU" sz="2400" b="1" i="1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 </a:t>
            </a:r>
            <a:r>
              <a:rPr lang="ru-RU" sz="2400" b="1" i="1" strike="noStrike" spc="-1" dirty="0" err="1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застосовується</a:t>
            </a:r>
            <a:r>
              <a:rPr lang="ru-RU" sz="2400" b="1" i="1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 у </a:t>
            </a:r>
            <a:r>
              <a:rPr lang="ru-RU" sz="2400" b="1" i="1" strike="noStrike" spc="-1" dirty="0" err="1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біотехнологічних</a:t>
            </a:r>
            <a:r>
              <a:rPr lang="ru-RU" sz="2400" b="1" i="1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 </a:t>
            </a:r>
            <a:r>
              <a:rPr lang="ru-RU" sz="2400" b="1" i="1" strike="noStrike" spc="-1" dirty="0" err="1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дослідженнях</a:t>
            </a:r>
            <a:r>
              <a:rPr lang="ru-RU" sz="2400" b="1" i="1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, </a:t>
            </a:r>
            <a:r>
              <a:rPr lang="ru-RU" sz="2400" b="1" i="1" strike="noStrike" spc="-1" dirty="0" err="1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оволодіти</a:t>
            </a:r>
            <a:r>
              <a:rPr lang="ru-RU" sz="2400" b="1" i="1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 </a:t>
            </a:r>
            <a:r>
              <a:rPr lang="ru-RU" sz="2400" b="1" i="1" strike="noStrike" spc="-1" dirty="0" err="1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основними</a:t>
            </a:r>
            <a:r>
              <a:rPr lang="ru-RU" sz="2400" b="1" i="1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 </a:t>
            </a:r>
            <a:r>
              <a:rPr lang="ru-RU" sz="2400" b="1" i="1" strike="noStrike" spc="-1" dirty="0" err="1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прийомами</a:t>
            </a:r>
            <a:r>
              <a:rPr lang="ru-RU" sz="2400" b="1" i="1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 </a:t>
            </a:r>
            <a:r>
              <a:rPr lang="ru-RU" sz="2400" b="1" i="1" strike="noStrike" spc="-1" dirty="0" err="1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роботи</a:t>
            </a:r>
            <a:r>
              <a:rPr lang="ru-RU" sz="2400" b="1" i="1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 з </a:t>
            </a:r>
            <a:r>
              <a:rPr lang="ru-RU" sz="2400" b="1" i="1" strike="noStrike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ним; </a:t>
            </a:r>
            <a:r>
              <a:rPr lang="ru-RU" sz="2400" b="1" i="1" strike="noStrike" spc="-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ознайомитися</a:t>
            </a:r>
            <a:r>
              <a:rPr lang="ru-RU" sz="2400" b="1" i="1" strike="noStrike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 з 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методиками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культивування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об’єктів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біотехнології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2400" b="1" i="1" strike="noStrike" spc="-1" dirty="0" err="1">
                <a:solidFill>
                  <a:srgbClr val="FF0000"/>
                </a:solidFill>
                <a:latin typeface="Times New Roman"/>
                <a:ea typeface="Times New Roman"/>
              </a:rPr>
              <a:t>Матеріали</a:t>
            </a:r>
            <a:r>
              <a:rPr lang="ru-RU" sz="2400" b="1" i="1" strike="noStrike" spc="-1" dirty="0">
                <a:solidFill>
                  <a:srgbClr val="FF0000"/>
                </a:solidFill>
                <a:latin typeface="Times New Roman"/>
                <a:ea typeface="Times New Roman"/>
              </a:rPr>
              <a:t> та </a:t>
            </a:r>
            <a:r>
              <a:rPr lang="ru-RU" sz="2400" b="1" i="1" strike="noStrike" spc="-1" dirty="0" err="1">
                <a:solidFill>
                  <a:srgbClr val="FF0000"/>
                </a:solidFill>
                <a:latin typeface="Times New Roman"/>
                <a:ea typeface="Times New Roman"/>
              </a:rPr>
              <a:t>обладнання</a:t>
            </a:r>
            <a:r>
              <a:rPr lang="ru-RU" sz="2400" b="1" i="1" strike="noStrike" spc="-1" dirty="0">
                <a:solidFill>
                  <a:srgbClr val="FF0000"/>
                </a:solidFill>
                <a:latin typeface="Times New Roman"/>
                <a:ea typeface="Times New Roman"/>
              </a:rPr>
              <a:t>:</a:t>
            </a:r>
            <a:r>
              <a:rPr lang="ru-RU" sz="2400" b="1" i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ru-RU" sz="2400" b="1" i="1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прилади</a:t>
            </a:r>
            <a:r>
              <a:rPr lang="ru-RU" sz="2400" b="1" i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ru-RU" sz="2400" b="1" i="1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загального</a:t>
            </a:r>
            <a:r>
              <a:rPr lang="ru-RU" sz="2400" b="1" i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та </a:t>
            </a:r>
            <a:r>
              <a:rPr lang="ru-RU" sz="2400" b="1" i="1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індивідуального</a:t>
            </a:r>
            <a:r>
              <a:rPr lang="ru-RU" sz="2400" b="1" i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ru-RU" sz="2400" b="1" i="1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користування</a:t>
            </a:r>
            <a:r>
              <a:rPr lang="ru-RU" sz="2400" b="1" i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, </a:t>
            </a:r>
            <a:r>
              <a:rPr lang="ru-RU" sz="2400" b="1" i="1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різний</a:t>
            </a:r>
            <a:r>
              <a:rPr lang="ru-RU" sz="2400" b="1" i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ru-RU" sz="2400" b="1" i="1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лабораторний</a:t>
            </a:r>
            <a:r>
              <a:rPr lang="ru-RU" sz="2400" b="1" i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посуд, </a:t>
            </a:r>
            <a:r>
              <a:rPr lang="ru-RU" sz="2400" b="1" i="1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гумова</a:t>
            </a:r>
            <a:r>
              <a:rPr lang="ru-RU" sz="2400" b="1" i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груша, </a:t>
            </a:r>
            <a:r>
              <a:rPr lang="ru-RU" sz="2400" b="1" i="1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дистильована</a:t>
            </a:r>
            <a:r>
              <a:rPr lang="ru-RU" sz="2400" b="1" i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ru-RU" sz="2400" b="1" i="1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вода</a:t>
            </a:r>
            <a:r>
              <a:rPr lang="ru-RU" sz="2400" b="1" i="1" strike="noStrike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; 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культура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об’єктів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біотехнології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400" b="0" strike="noStrike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 </a:t>
            </a:r>
            <a:endParaRPr lang="ru-RU" sz="2400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CustomShape 1"/>
          <p:cNvSpPr/>
          <p:nvPr/>
        </p:nvSpPr>
        <p:spPr>
          <a:xfrm>
            <a:off x="457200" y="1447920"/>
            <a:ext cx="8075880" cy="360"/>
          </a:xfrm>
          <a:custGeom>
            <a:avLst/>
            <a:gdLst/>
            <a:ahLst/>
            <a:cxnLst/>
            <a:rect l="l" t="t" r="r" b="b"/>
            <a:pathLst>
              <a:path w="8077200">
                <a:moveTo>
                  <a:pt x="0" y="0"/>
                </a:moveTo>
                <a:lnTo>
                  <a:pt x="8077200" y="0"/>
                </a:lnTo>
              </a:path>
            </a:pathLst>
          </a:custGeom>
          <a:noFill/>
          <a:ln w="19080">
            <a:solidFill>
              <a:srgbClr val="9999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230" name="Group 2"/>
          <p:cNvGrpSpPr/>
          <p:nvPr/>
        </p:nvGrpSpPr>
        <p:grpSpPr>
          <a:xfrm>
            <a:off x="0" y="2286000"/>
            <a:ext cx="227160" cy="4570560"/>
            <a:chOff x="0" y="2286000"/>
            <a:chExt cx="227160" cy="4570560"/>
          </a:xfrm>
        </p:grpSpPr>
        <p:sp>
          <p:nvSpPr>
            <p:cNvPr id="231" name="CustomShape 3"/>
            <p:cNvSpPr/>
            <p:nvPr/>
          </p:nvSpPr>
          <p:spPr>
            <a:xfrm>
              <a:off x="0" y="2286000"/>
              <a:ext cx="227160" cy="2284560"/>
            </a:xfrm>
            <a:custGeom>
              <a:avLst/>
              <a:gdLst/>
              <a:ahLst/>
              <a:cxnLst/>
              <a:rect l="l" t="t" r="r" b="b"/>
              <a:pathLst>
                <a:path w="228600" h="2286000">
                  <a:moveTo>
                    <a:pt x="228600" y="0"/>
                  </a:moveTo>
                  <a:lnTo>
                    <a:pt x="0" y="0"/>
                  </a:lnTo>
                  <a:lnTo>
                    <a:pt x="0" y="2286000"/>
                  </a:lnTo>
                  <a:lnTo>
                    <a:pt x="228600" y="2286000"/>
                  </a:lnTo>
                  <a:close/>
                </a:path>
              </a:pathLst>
            </a:custGeom>
            <a:solidFill>
              <a:srgbClr val="CCCC6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32" name="CustomShape 4"/>
            <p:cNvSpPr/>
            <p:nvPr/>
          </p:nvSpPr>
          <p:spPr>
            <a:xfrm>
              <a:off x="0" y="4572000"/>
              <a:ext cx="227160" cy="2284560"/>
            </a:xfrm>
            <a:custGeom>
              <a:avLst/>
              <a:gdLst/>
              <a:ahLst/>
              <a:cxnLst/>
              <a:rect l="l" t="t" r="r" b="b"/>
              <a:pathLst>
                <a:path w="228600" h="2286000">
                  <a:moveTo>
                    <a:pt x="228600" y="0"/>
                  </a:moveTo>
                  <a:lnTo>
                    <a:pt x="0" y="0"/>
                  </a:lnTo>
                  <a:lnTo>
                    <a:pt x="0" y="2286000"/>
                  </a:lnTo>
                  <a:lnTo>
                    <a:pt x="228600" y="2286000"/>
                  </a:lnTo>
                  <a:close/>
                </a:path>
              </a:pathLst>
            </a:custGeom>
            <a:solidFill>
              <a:srgbClr val="99990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233" name="CustomShape 5"/>
          <p:cNvSpPr/>
          <p:nvPr/>
        </p:nvSpPr>
        <p:spPr>
          <a:xfrm>
            <a:off x="3096000" y="498240"/>
            <a:ext cx="5038920" cy="499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>
            <a:spAutoFit/>
          </a:bodyPr>
          <a:lstStyle/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lang="ru-RU" sz="3200" b="1" strike="noStrike" spc="-225">
                <a:solidFill>
                  <a:srgbClr val="999900"/>
                </a:solidFill>
                <a:latin typeface="Arial"/>
                <a:ea typeface="DejaVu Sans"/>
              </a:rPr>
              <a:t>Л</a:t>
            </a:r>
            <a:r>
              <a:rPr lang="ru-RU" sz="3200" b="1" strike="noStrike" spc="-177">
                <a:solidFill>
                  <a:srgbClr val="999900"/>
                </a:solidFill>
                <a:latin typeface="Arial"/>
                <a:ea typeface="DejaVu Sans"/>
              </a:rPr>
              <a:t>а</a:t>
            </a:r>
            <a:r>
              <a:rPr lang="ru-RU" sz="3200" b="1" strike="noStrike" spc="-347">
                <a:solidFill>
                  <a:srgbClr val="999900"/>
                </a:solidFill>
                <a:latin typeface="Arial"/>
                <a:ea typeface="DejaVu Sans"/>
              </a:rPr>
              <a:t>м</a:t>
            </a:r>
            <a:r>
              <a:rPr lang="ru-RU" sz="3200" b="1" strike="noStrike" spc="-32">
                <a:solidFill>
                  <a:srgbClr val="999900"/>
                </a:solidFill>
                <a:latin typeface="Arial"/>
                <a:ea typeface="DejaVu Sans"/>
              </a:rPr>
              <a:t>і</a:t>
            </a:r>
            <a:r>
              <a:rPr lang="ru-RU" sz="3200" b="1" strike="noStrike" spc="-52">
                <a:solidFill>
                  <a:srgbClr val="999900"/>
                </a:solidFill>
                <a:latin typeface="Arial"/>
                <a:ea typeface="DejaVu Sans"/>
              </a:rPr>
              <a:t>н</a:t>
            </a:r>
            <a:r>
              <a:rPr lang="ru-RU" sz="3200" b="1" strike="noStrike" spc="-256">
                <a:solidFill>
                  <a:srgbClr val="999900"/>
                </a:solidFill>
                <a:latin typeface="Arial"/>
                <a:ea typeface="DejaVu Sans"/>
              </a:rPr>
              <a:t>а</a:t>
            </a:r>
            <a:r>
              <a:rPr lang="ru-RU" sz="3200" b="1" strike="noStrike" spc="-157">
                <a:solidFill>
                  <a:srgbClr val="999900"/>
                </a:solidFill>
                <a:latin typeface="Arial"/>
                <a:ea typeface="DejaVu Sans"/>
              </a:rPr>
              <a:t>р-</a:t>
            </a:r>
            <a:r>
              <a:rPr lang="ru-RU" sz="3200" b="1" strike="noStrike" spc="-211">
                <a:solidFill>
                  <a:srgbClr val="999900"/>
                </a:solidFill>
                <a:latin typeface="Arial"/>
                <a:ea typeface="DejaVu Sans"/>
              </a:rPr>
              <a:t>б</a:t>
            </a:r>
            <a:r>
              <a:rPr lang="ru-RU" sz="3200" b="1" strike="noStrike" spc="-290">
                <a:solidFill>
                  <a:srgbClr val="999900"/>
                </a:solidFill>
                <a:latin typeface="Arial"/>
                <a:ea typeface="DejaVu Sans"/>
              </a:rPr>
              <a:t>о</a:t>
            </a:r>
            <a:r>
              <a:rPr lang="ru-RU" sz="3200" b="1" strike="noStrike" spc="89">
                <a:solidFill>
                  <a:srgbClr val="999900"/>
                </a:solidFill>
                <a:latin typeface="Arial"/>
                <a:ea typeface="DejaVu Sans"/>
              </a:rPr>
              <a:t>к</a:t>
            </a:r>
            <a:r>
              <a:rPr lang="ru-RU" sz="3200" b="1" strike="noStrike" spc="-282">
                <a:solidFill>
                  <a:srgbClr val="999900"/>
                </a:solidFill>
                <a:latin typeface="Arial"/>
                <a:ea typeface="DejaVu Sans"/>
              </a:rPr>
              <a:t>с</a:t>
            </a:r>
            <a:endParaRPr lang="ru-RU" sz="3200" b="0" strike="noStrike" spc="-1">
              <a:latin typeface="Arial"/>
            </a:endParaRPr>
          </a:p>
        </p:txBody>
      </p:sp>
      <p:sp>
        <p:nvSpPr>
          <p:cNvPr id="234" name="CustomShape 6"/>
          <p:cNvSpPr/>
          <p:nvPr/>
        </p:nvSpPr>
        <p:spPr>
          <a:xfrm>
            <a:off x="1475640" y="1584000"/>
            <a:ext cx="6443280" cy="4938840"/>
          </a:xfrm>
          <a:prstGeom prst="rect">
            <a:avLst/>
          </a:prstGeom>
          <a:blipFill rotWithShape="0">
            <a:blip r:embed="rId2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CustomShape 1"/>
          <p:cNvSpPr/>
          <p:nvPr/>
        </p:nvSpPr>
        <p:spPr>
          <a:xfrm>
            <a:off x="2448000" y="354240"/>
            <a:ext cx="6190920" cy="560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>
            <a:spAutoFit/>
          </a:bodyPr>
          <a:lstStyle/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lang="ru-RU" sz="3600" b="1" strike="noStrike" spc="-256">
                <a:solidFill>
                  <a:srgbClr val="1510E2"/>
                </a:solidFill>
                <a:latin typeface="Arial"/>
                <a:ea typeface="DejaVu Sans"/>
              </a:rPr>
              <a:t>Культуральна</a:t>
            </a:r>
            <a:r>
              <a:rPr lang="ru-RU" sz="3600" b="1" strike="noStrike" spc="-131">
                <a:solidFill>
                  <a:srgbClr val="1510E2"/>
                </a:solidFill>
                <a:latin typeface="Arial"/>
                <a:ea typeface="DejaVu Sans"/>
              </a:rPr>
              <a:t> </a:t>
            </a:r>
            <a:r>
              <a:rPr lang="ru-RU" sz="3600" b="1" strike="noStrike" spc="-140">
                <a:solidFill>
                  <a:srgbClr val="1510E2"/>
                </a:solidFill>
                <a:latin typeface="Arial"/>
                <a:ea typeface="DejaVu Sans"/>
              </a:rPr>
              <a:t>кімната</a:t>
            </a:r>
            <a:endParaRPr lang="ru-RU" sz="3600" b="0" strike="noStrike" spc="-1">
              <a:latin typeface="Arial"/>
            </a:endParaRPr>
          </a:p>
        </p:txBody>
      </p:sp>
      <p:sp>
        <p:nvSpPr>
          <p:cNvPr id="236" name="CustomShape 2"/>
          <p:cNvSpPr/>
          <p:nvPr/>
        </p:nvSpPr>
        <p:spPr>
          <a:xfrm>
            <a:off x="360000" y="1100880"/>
            <a:ext cx="4102920" cy="4126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>
            <a:spAutoFit/>
          </a:bodyPr>
          <a:lstStyle/>
          <a:p>
            <a:pPr marL="380880" indent="-341640">
              <a:lnSpc>
                <a:spcPct val="100000"/>
              </a:lnSpc>
              <a:spcBef>
                <a:spcPts val="99"/>
              </a:spcBef>
              <a:buClr>
                <a:srgbClr val="666600"/>
              </a:buClr>
              <a:buSzPct val="75000"/>
              <a:buFont typeface="UnDotum"/>
              <a:buChar char=""/>
            </a:pPr>
            <a:r>
              <a:rPr lang="ru-RU" sz="2400" b="1" strike="noStrike" spc="-7">
                <a:solidFill>
                  <a:srgbClr val="000000"/>
                </a:solidFill>
                <a:latin typeface="Verdana"/>
                <a:ea typeface="DejaVu Sans"/>
              </a:rPr>
              <a:t>стелажі </a:t>
            </a:r>
            <a:r>
              <a:rPr lang="ru-RU" sz="2400" b="1" strike="noStrike" spc="-1">
                <a:solidFill>
                  <a:srgbClr val="000000"/>
                </a:solidFill>
                <a:latin typeface="Verdana"/>
                <a:ea typeface="DejaVu Sans"/>
              </a:rPr>
              <a:t>зі</a:t>
            </a:r>
            <a:r>
              <a:rPr lang="ru-RU" sz="2400" b="1" strike="noStrike" spc="-97">
                <a:solidFill>
                  <a:srgbClr val="000000"/>
                </a:solidFill>
                <a:latin typeface="Verdana"/>
                <a:ea typeface="DejaVu Sans"/>
              </a:rPr>
              <a:t> </a:t>
            </a:r>
            <a:r>
              <a:rPr lang="ru-RU" sz="2400" b="1" strike="noStrike" spc="-12">
                <a:solidFill>
                  <a:srgbClr val="000000"/>
                </a:solidFill>
                <a:latin typeface="Verdana"/>
                <a:ea typeface="DejaVu Sans"/>
              </a:rPr>
              <a:t>скляними  полками </a:t>
            </a:r>
            <a:r>
              <a:rPr lang="ru-RU" sz="2400" b="1" strike="noStrike" spc="-1">
                <a:solidFill>
                  <a:srgbClr val="000000"/>
                </a:solidFill>
                <a:latin typeface="Verdana"/>
                <a:ea typeface="DejaVu Sans"/>
              </a:rPr>
              <a:t>і</a:t>
            </a:r>
            <a:r>
              <a:rPr lang="ru-RU" sz="2400" b="1" strike="noStrike" spc="-55">
                <a:solidFill>
                  <a:srgbClr val="000000"/>
                </a:solidFill>
                <a:latin typeface="Verdana"/>
                <a:ea typeface="DejaVu Sans"/>
              </a:rPr>
              <a:t> </a:t>
            </a:r>
            <a:r>
              <a:rPr lang="ru-RU" sz="2400" b="1" strike="noStrike" spc="-12">
                <a:solidFill>
                  <a:srgbClr val="000000"/>
                </a:solidFill>
                <a:latin typeface="Verdana"/>
                <a:ea typeface="DejaVu Sans"/>
              </a:rPr>
              <a:t>лампами;</a:t>
            </a:r>
            <a:endParaRPr lang="ru-RU" sz="2400" b="0" strike="noStrike" spc="-1">
              <a:latin typeface="Arial"/>
            </a:endParaRPr>
          </a:p>
          <a:p>
            <a:pPr marL="380880" indent="-341640">
              <a:lnSpc>
                <a:spcPct val="100000"/>
              </a:lnSpc>
              <a:spcBef>
                <a:spcPts val="601"/>
              </a:spcBef>
              <a:buClr>
                <a:srgbClr val="666600"/>
              </a:buClr>
              <a:buSzPct val="75000"/>
              <a:buFont typeface="UnDotum"/>
              <a:buChar char=""/>
            </a:pPr>
            <a:r>
              <a:rPr lang="ru-RU" sz="2400" b="1" strike="noStrike" spc="-12">
                <a:solidFill>
                  <a:srgbClr val="000000"/>
                </a:solidFill>
                <a:latin typeface="Verdana"/>
                <a:ea typeface="DejaVu Sans"/>
              </a:rPr>
              <a:t>кондиціонер;</a:t>
            </a:r>
            <a:endParaRPr lang="ru-RU" sz="2400" b="0" strike="noStrike" spc="-1">
              <a:latin typeface="Arial"/>
            </a:endParaRPr>
          </a:p>
          <a:p>
            <a:pPr marL="380880" indent="-341640">
              <a:lnSpc>
                <a:spcPct val="100000"/>
              </a:lnSpc>
              <a:spcBef>
                <a:spcPts val="601"/>
              </a:spcBef>
              <a:buClr>
                <a:srgbClr val="666600"/>
              </a:buClr>
              <a:buSzPct val="75000"/>
              <a:buFont typeface="UnDotum"/>
              <a:buChar char=""/>
            </a:pPr>
            <a:r>
              <a:rPr lang="ru-RU" sz="2400" b="1" strike="noStrike" spc="-7">
                <a:solidFill>
                  <a:srgbClr val="000000"/>
                </a:solidFill>
                <a:latin typeface="Verdana"/>
                <a:ea typeface="DejaVu Sans"/>
              </a:rPr>
              <a:t>зволожувач</a:t>
            </a:r>
            <a:r>
              <a:rPr lang="ru-RU" sz="2400" b="1" strike="noStrike" spc="-60">
                <a:solidFill>
                  <a:srgbClr val="000000"/>
                </a:solidFill>
                <a:latin typeface="Verdana"/>
                <a:ea typeface="DejaVu Sans"/>
              </a:rPr>
              <a:t> </a:t>
            </a:r>
            <a:r>
              <a:rPr lang="ru-RU" sz="2400" b="1" strike="noStrike" spc="-12">
                <a:solidFill>
                  <a:srgbClr val="000000"/>
                </a:solidFill>
                <a:latin typeface="Verdana"/>
                <a:ea typeface="DejaVu Sans"/>
              </a:rPr>
              <a:t>повітря;</a:t>
            </a:r>
            <a:endParaRPr lang="ru-RU" sz="2400" b="0" strike="noStrike" spc="-1">
              <a:latin typeface="Arial"/>
            </a:endParaRPr>
          </a:p>
          <a:p>
            <a:pPr marL="380880" indent="-341640">
              <a:lnSpc>
                <a:spcPct val="100000"/>
              </a:lnSpc>
              <a:spcBef>
                <a:spcPts val="601"/>
              </a:spcBef>
              <a:buClr>
                <a:srgbClr val="666600"/>
              </a:buClr>
              <a:buSzPct val="75000"/>
              <a:buFont typeface="UnDotum"/>
              <a:buChar char=""/>
            </a:pPr>
            <a:r>
              <a:rPr lang="ru-RU" sz="2400" b="1" strike="noStrike" spc="-12">
                <a:solidFill>
                  <a:srgbClr val="000000"/>
                </a:solidFill>
                <a:latin typeface="Verdana"/>
                <a:ea typeface="DejaVu Sans"/>
              </a:rPr>
              <a:t>качалки для </a:t>
            </a:r>
            <a:r>
              <a:rPr lang="ru-RU" sz="2400" b="1" strike="noStrike" spc="-1">
                <a:solidFill>
                  <a:srgbClr val="000000"/>
                </a:solidFill>
                <a:latin typeface="Verdana"/>
                <a:ea typeface="DejaVu Sans"/>
              </a:rPr>
              <a:t>в</a:t>
            </a:r>
            <a:r>
              <a:rPr lang="ru-RU" sz="2400" b="1" strike="noStrike" spc="-12">
                <a:solidFill>
                  <a:srgbClr val="000000"/>
                </a:solidFill>
                <a:latin typeface="Verdana"/>
                <a:ea typeface="DejaVu Sans"/>
              </a:rPr>
              <a:t>и</a:t>
            </a:r>
            <a:r>
              <a:rPr lang="ru-RU" sz="2400" b="1" strike="noStrike" spc="-1">
                <a:solidFill>
                  <a:srgbClr val="000000"/>
                </a:solidFill>
                <a:latin typeface="Verdana"/>
                <a:ea typeface="DejaVu Sans"/>
              </a:rPr>
              <a:t>р</a:t>
            </a:r>
            <a:r>
              <a:rPr lang="ru-RU" sz="2400" b="1" strike="noStrike" spc="-12">
                <a:solidFill>
                  <a:srgbClr val="000000"/>
                </a:solidFill>
                <a:latin typeface="Verdana"/>
                <a:ea typeface="DejaVu Sans"/>
              </a:rPr>
              <a:t>о</a:t>
            </a:r>
            <a:r>
              <a:rPr lang="ru-RU" sz="2400" b="1" strike="noStrike" spc="-1">
                <a:solidFill>
                  <a:srgbClr val="000000"/>
                </a:solidFill>
                <a:latin typeface="Verdana"/>
                <a:ea typeface="DejaVu Sans"/>
              </a:rPr>
              <a:t>щ</a:t>
            </a:r>
            <a:r>
              <a:rPr lang="ru-RU" sz="2400" b="1" strike="noStrike" spc="-7">
                <a:solidFill>
                  <a:srgbClr val="000000"/>
                </a:solidFill>
                <a:latin typeface="Verdana"/>
                <a:ea typeface="DejaVu Sans"/>
              </a:rPr>
              <a:t>у</a:t>
            </a:r>
            <a:r>
              <a:rPr lang="ru-RU" sz="2400" b="1" strike="noStrike" spc="-1">
                <a:solidFill>
                  <a:srgbClr val="000000"/>
                </a:solidFill>
                <a:latin typeface="Verdana"/>
                <a:ea typeface="DejaVu Sans"/>
              </a:rPr>
              <a:t>в</a:t>
            </a:r>
            <a:r>
              <a:rPr lang="ru-RU" sz="2400" b="1" strike="noStrike" spc="-7">
                <a:solidFill>
                  <a:srgbClr val="000000"/>
                </a:solidFill>
                <a:latin typeface="Verdana"/>
                <a:ea typeface="DejaVu Sans"/>
              </a:rPr>
              <a:t>аy</a:t>
            </a:r>
            <a:r>
              <a:rPr lang="ru-RU" sz="2400" b="1" strike="noStrike" spc="-15">
                <a:solidFill>
                  <a:srgbClr val="000000"/>
                </a:solidFill>
                <a:latin typeface="Verdana"/>
                <a:ea typeface="DejaVu Sans"/>
              </a:rPr>
              <a:t>н</a:t>
            </a:r>
            <a:r>
              <a:rPr lang="ru-RU" sz="2400" b="1" strike="noStrike" spc="-1">
                <a:solidFill>
                  <a:srgbClr val="000000"/>
                </a:solidFill>
                <a:latin typeface="Verdana"/>
                <a:ea typeface="DejaVu Sans"/>
              </a:rPr>
              <a:t>я  </a:t>
            </a:r>
            <a:r>
              <a:rPr lang="ru-RU" sz="2400" b="1" strike="noStrike" spc="-12">
                <a:solidFill>
                  <a:srgbClr val="000000"/>
                </a:solidFill>
                <a:latin typeface="Verdana"/>
                <a:ea typeface="DejaVu Sans"/>
              </a:rPr>
              <a:t>суспензій;</a:t>
            </a:r>
            <a:endParaRPr lang="ru-RU" sz="2400" b="0" strike="noStrike" spc="-1">
              <a:latin typeface="Arial"/>
            </a:endParaRPr>
          </a:p>
          <a:p>
            <a:pPr marL="380880" indent="-341640">
              <a:lnSpc>
                <a:spcPct val="100000"/>
              </a:lnSpc>
              <a:spcBef>
                <a:spcPts val="590"/>
              </a:spcBef>
              <a:buClr>
                <a:srgbClr val="666600"/>
              </a:buClr>
              <a:buSzPct val="75000"/>
              <a:buFont typeface="UnDotum"/>
              <a:buChar char=""/>
            </a:pPr>
            <a:r>
              <a:rPr lang="ru-RU" sz="2400" b="1" strike="noStrike" spc="-7">
                <a:solidFill>
                  <a:srgbClr val="000000"/>
                </a:solidFill>
                <a:latin typeface="Verdana"/>
                <a:ea typeface="DejaVu Sans"/>
              </a:rPr>
              <a:t>реле</a:t>
            </a:r>
            <a:r>
              <a:rPr lang="ru-RU" sz="2400" b="1" strike="noStrike" spc="-21">
                <a:solidFill>
                  <a:srgbClr val="000000"/>
                </a:solidFill>
                <a:latin typeface="Verdana"/>
                <a:ea typeface="DejaVu Sans"/>
              </a:rPr>
              <a:t> </a:t>
            </a:r>
            <a:r>
              <a:rPr lang="ru-RU" sz="2400" b="1" strike="noStrike" spc="-7">
                <a:solidFill>
                  <a:srgbClr val="000000"/>
                </a:solidFill>
                <a:latin typeface="Verdana"/>
                <a:ea typeface="DejaVu Sans"/>
              </a:rPr>
              <a:t>часу;</a:t>
            </a:r>
            <a:endParaRPr lang="ru-RU" sz="2400" b="0" strike="noStrike" spc="-1">
              <a:latin typeface="Arial"/>
            </a:endParaRPr>
          </a:p>
          <a:p>
            <a:pPr marL="380880" indent="-341640">
              <a:lnSpc>
                <a:spcPct val="100000"/>
              </a:lnSpc>
              <a:spcBef>
                <a:spcPts val="601"/>
              </a:spcBef>
              <a:buClr>
                <a:srgbClr val="666600"/>
              </a:buClr>
              <a:buSzPct val="75000"/>
              <a:buFont typeface="UnDotum"/>
              <a:buChar char=""/>
            </a:pPr>
            <a:r>
              <a:rPr lang="ru-RU" sz="2400" b="1" strike="noStrike" spc="-7">
                <a:solidFill>
                  <a:srgbClr val="000000"/>
                </a:solidFill>
                <a:latin typeface="Verdana"/>
                <a:ea typeface="DejaVu Sans"/>
              </a:rPr>
              <a:t>термометр;</a:t>
            </a:r>
            <a:endParaRPr lang="ru-RU" sz="2400" b="0" strike="noStrike" spc="-1">
              <a:latin typeface="Arial"/>
            </a:endParaRPr>
          </a:p>
          <a:p>
            <a:pPr marL="380880" indent="-341640">
              <a:lnSpc>
                <a:spcPct val="100000"/>
              </a:lnSpc>
              <a:spcBef>
                <a:spcPts val="601"/>
              </a:spcBef>
              <a:buClr>
                <a:srgbClr val="666600"/>
              </a:buClr>
              <a:buSzPct val="75000"/>
              <a:buFont typeface="UnDotum"/>
              <a:buChar char=""/>
            </a:pPr>
            <a:r>
              <a:rPr lang="ru-RU" sz="2400" b="1" strike="noStrike" spc="-12">
                <a:solidFill>
                  <a:srgbClr val="000000"/>
                </a:solidFill>
                <a:latin typeface="Verdana"/>
                <a:ea typeface="DejaVu Sans"/>
              </a:rPr>
              <a:t>гігрометр.</a:t>
            </a:r>
            <a:endParaRPr lang="ru-RU" sz="2400" b="0" strike="noStrike" spc="-1">
              <a:latin typeface="Arial"/>
            </a:endParaRPr>
          </a:p>
        </p:txBody>
      </p:sp>
      <p:sp>
        <p:nvSpPr>
          <p:cNvPr id="237" name="CustomShape 3"/>
          <p:cNvSpPr/>
          <p:nvPr/>
        </p:nvSpPr>
        <p:spPr>
          <a:xfrm>
            <a:off x="4464360" y="1295640"/>
            <a:ext cx="4678560" cy="5039280"/>
          </a:xfrm>
          <a:prstGeom prst="rect">
            <a:avLst/>
          </a:prstGeom>
          <a:blipFill rotWithShape="0">
            <a:blip r:embed="rId2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CustomShape 1"/>
          <p:cNvSpPr/>
          <p:nvPr/>
        </p:nvSpPr>
        <p:spPr>
          <a:xfrm>
            <a:off x="2808000" y="426240"/>
            <a:ext cx="5990040" cy="560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>
            <a:spAutoFit/>
          </a:bodyPr>
          <a:lstStyle/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lang="ru-RU" sz="3600" b="1" strike="noStrike" spc="-131">
                <a:solidFill>
                  <a:srgbClr val="1510E2"/>
                </a:solidFill>
                <a:latin typeface="Arial"/>
                <a:ea typeface="DejaVu Sans"/>
              </a:rPr>
              <a:t>Кліматичні</a:t>
            </a:r>
            <a:r>
              <a:rPr lang="ru-RU" sz="3600" b="1" strike="noStrike" spc="-160">
                <a:solidFill>
                  <a:srgbClr val="1510E2"/>
                </a:solidFill>
                <a:latin typeface="Arial"/>
                <a:ea typeface="DejaVu Sans"/>
              </a:rPr>
              <a:t> </a:t>
            </a:r>
            <a:r>
              <a:rPr lang="ru-RU" sz="3600" b="1" strike="noStrike" spc="-185">
                <a:solidFill>
                  <a:srgbClr val="1510E2"/>
                </a:solidFill>
                <a:latin typeface="Arial"/>
                <a:ea typeface="DejaVu Sans"/>
              </a:rPr>
              <a:t>камери</a:t>
            </a:r>
            <a:endParaRPr lang="ru-RU" sz="3600" b="0" strike="noStrike" spc="-1">
              <a:latin typeface="Arial"/>
            </a:endParaRPr>
          </a:p>
        </p:txBody>
      </p:sp>
      <p:sp>
        <p:nvSpPr>
          <p:cNvPr id="239" name="CustomShape 2"/>
          <p:cNvSpPr/>
          <p:nvPr/>
        </p:nvSpPr>
        <p:spPr>
          <a:xfrm>
            <a:off x="302400" y="1586160"/>
            <a:ext cx="3489120" cy="162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88920" rIns="0" bIns="0">
            <a:spAutoFit/>
          </a:bodyPr>
          <a:lstStyle/>
          <a:p>
            <a:pPr marL="380880" indent="-341640">
              <a:lnSpc>
                <a:spcPct val="100000"/>
              </a:lnSpc>
              <a:spcBef>
                <a:spcPts val="700"/>
              </a:spcBef>
              <a:buClr>
                <a:srgbClr val="666600"/>
              </a:buClr>
              <a:buSzPct val="75000"/>
              <a:buFont typeface="UnDotum"/>
              <a:buChar char=""/>
            </a:pPr>
            <a:r>
              <a:rPr lang="ru-RU" sz="2400" b="1" strike="noStrike" spc="-7">
                <a:solidFill>
                  <a:srgbClr val="000000"/>
                </a:solidFill>
                <a:latin typeface="Verdana"/>
                <a:ea typeface="DejaVu Sans"/>
              </a:rPr>
              <a:t>стелажі </a:t>
            </a:r>
            <a:r>
              <a:rPr lang="ru-RU" sz="2400" b="1" strike="noStrike" spc="-1">
                <a:solidFill>
                  <a:srgbClr val="000000"/>
                </a:solidFill>
                <a:latin typeface="Verdana"/>
                <a:ea typeface="DejaVu Sans"/>
              </a:rPr>
              <a:t>з</a:t>
            </a:r>
            <a:r>
              <a:rPr lang="ru-RU" sz="2400" b="1" strike="noStrike" spc="-72">
                <a:solidFill>
                  <a:srgbClr val="000000"/>
                </a:solidFill>
                <a:latin typeface="Verdana"/>
                <a:ea typeface="DejaVu Sans"/>
              </a:rPr>
              <a:t> </a:t>
            </a:r>
            <a:r>
              <a:rPr lang="ru-RU" sz="2400" b="1" strike="noStrike" spc="-12">
                <a:solidFill>
                  <a:srgbClr val="000000"/>
                </a:solidFill>
                <a:latin typeface="Verdana"/>
                <a:ea typeface="DejaVu Sans"/>
              </a:rPr>
              <a:t>лампами;</a:t>
            </a:r>
            <a:endParaRPr lang="ru-RU" sz="2400" b="0" strike="noStrike" spc="-1">
              <a:latin typeface="Arial"/>
            </a:endParaRPr>
          </a:p>
          <a:p>
            <a:pPr marL="380520" indent="-341640">
              <a:lnSpc>
                <a:spcPct val="100000"/>
              </a:lnSpc>
              <a:spcBef>
                <a:spcPts val="601"/>
              </a:spcBef>
              <a:buClr>
                <a:srgbClr val="666600"/>
              </a:buClr>
              <a:buSzPct val="75000"/>
              <a:buFont typeface="UnDotum"/>
              <a:buChar char=""/>
            </a:pPr>
            <a:r>
              <a:rPr lang="ru-RU" sz="2400" b="1" strike="noStrike" spc="-7">
                <a:solidFill>
                  <a:srgbClr val="000000"/>
                </a:solidFill>
                <a:latin typeface="Verdana"/>
                <a:ea typeface="DejaVu Sans"/>
              </a:rPr>
              <a:t>система</a:t>
            </a:r>
            <a:r>
              <a:rPr lang="ru-RU" sz="2400" b="1" strike="noStrike" spc="-75">
                <a:solidFill>
                  <a:srgbClr val="000000"/>
                </a:solidFill>
                <a:latin typeface="Verdana"/>
                <a:ea typeface="DejaVu Sans"/>
              </a:rPr>
              <a:t> </a:t>
            </a:r>
            <a:r>
              <a:rPr lang="ru-RU" sz="2400" b="1" strike="noStrike" spc="-12">
                <a:solidFill>
                  <a:srgbClr val="000000"/>
                </a:solidFill>
                <a:latin typeface="Verdana"/>
                <a:ea typeface="DejaVu Sans"/>
              </a:rPr>
              <a:t>клімат-  </a:t>
            </a:r>
            <a:r>
              <a:rPr lang="ru-RU" sz="2400" b="1" strike="noStrike" spc="-7">
                <a:solidFill>
                  <a:srgbClr val="000000"/>
                </a:solidFill>
                <a:latin typeface="Verdana"/>
                <a:ea typeface="DejaVu Sans"/>
              </a:rPr>
              <a:t>контролю.</a:t>
            </a:r>
            <a:endParaRPr lang="ru-RU" sz="2400" b="0" strike="noStrike" spc="-1">
              <a:latin typeface="Arial"/>
            </a:endParaRPr>
          </a:p>
        </p:txBody>
      </p:sp>
      <p:sp>
        <p:nvSpPr>
          <p:cNvPr id="240" name="CustomShape 3"/>
          <p:cNvSpPr/>
          <p:nvPr/>
        </p:nvSpPr>
        <p:spPr>
          <a:xfrm>
            <a:off x="3888000" y="1295280"/>
            <a:ext cx="5038920" cy="5255640"/>
          </a:xfrm>
          <a:prstGeom prst="rect">
            <a:avLst/>
          </a:prstGeom>
          <a:blipFill rotWithShape="0">
            <a:blip r:embed="rId2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CustomShape 1"/>
          <p:cNvSpPr/>
          <p:nvPr/>
        </p:nvSpPr>
        <p:spPr>
          <a:xfrm>
            <a:off x="2304000" y="507600"/>
            <a:ext cx="5326920" cy="499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>
            <a:spAutoFit/>
          </a:bodyPr>
          <a:lstStyle/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lang="ru-RU" sz="3200" b="1" strike="noStrike" spc="-222">
                <a:solidFill>
                  <a:srgbClr val="1510E2"/>
                </a:solidFill>
                <a:latin typeface="Arial"/>
                <a:ea typeface="DejaVu Sans"/>
              </a:rPr>
              <a:t>Лабораторне</a:t>
            </a:r>
            <a:r>
              <a:rPr lang="ru-RU" sz="3200" b="1" strike="noStrike" spc="-165">
                <a:solidFill>
                  <a:srgbClr val="1510E2"/>
                </a:solidFill>
                <a:latin typeface="Arial"/>
                <a:ea typeface="DejaVu Sans"/>
              </a:rPr>
              <a:t> </a:t>
            </a:r>
            <a:r>
              <a:rPr lang="ru-RU" sz="3200" b="1" strike="noStrike" spc="-151">
                <a:solidFill>
                  <a:srgbClr val="1510E2"/>
                </a:solidFill>
                <a:latin typeface="Arial"/>
                <a:ea typeface="DejaVu Sans"/>
              </a:rPr>
              <a:t>приміщення</a:t>
            </a:r>
            <a:endParaRPr lang="ru-RU" sz="3200" b="0" strike="noStrike" spc="-1">
              <a:latin typeface="Arial"/>
            </a:endParaRPr>
          </a:p>
        </p:txBody>
      </p:sp>
      <p:sp>
        <p:nvSpPr>
          <p:cNvPr id="242" name="CustomShape 2"/>
          <p:cNvSpPr/>
          <p:nvPr/>
        </p:nvSpPr>
        <p:spPr>
          <a:xfrm>
            <a:off x="509400" y="1634400"/>
            <a:ext cx="5902920" cy="918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>
            <a:spAutoFit/>
          </a:bodyPr>
          <a:lstStyle/>
          <a:p>
            <a:pPr marL="380520" indent="-341640">
              <a:lnSpc>
                <a:spcPct val="100000"/>
              </a:lnSpc>
              <a:spcBef>
                <a:spcPts val="99"/>
              </a:spcBef>
            </a:pPr>
            <a:r>
              <a:rPr lang="ru-RU" sz="3150" b="0" strike="noStrike" spc="-225" baseline="13000">
                <a:solidFill>
                  <a:srgbClr val="666600"/>
                </a:solidFill>
                <a:latin typeface="UnDotum"/>
                <a:ea typeface="DejaVu Sans"/>
              </a:rPr>
              <a:t> </a:t>
            </a:r>
            <a:r>
              <a:rPr lang="ru-RU" sz="2800" b="0" strike="noStrike" spc="-1">
                <a:solidFill>
                  <a:srgbClr val="666600"/>
                </a:solidFill>
                <a:latin typeface="Verdana"/>
                <a:ea typeface="DejaVu Sans"/>
              </a:rPr>
              <a:t>- </a:t>
            </a:r>
            <a:r>
              <a:rPr lang="ru-RU" sz="2800" b="1" strike="noStrike" spc="-12">
                <a:solidFill>
                  <a:srgbClr val="000000"/>
                </a:solidFill>
                <a:latin typeface="Verdana"/>
                <a:ea typeface="DejaVu Sans"/>
              </a:rPr>
              <a:t>обладнання </a:t>
            </a:r>
            <a:r>
              <a:rPr lang="ru-RU" sz="2800" b="1" strike="noStrike" spc="-7">
                <a:solidFill>
                  <a:srgbClr val="000000"/>
                </a:solidFill>
                <a:latin typeface="Verdana"/>
                <a:ea typeface="DejaVu Sans"/>
              </a:rPr>
              <a:t>для </a:t>
            </a:r>
            <a:r>
              <a:rPr lang="ru-RU" sz="2800" b="1" strike="noStrike" spc="-12">
                <a:solidFill>
                  <a:srgbClr val="000000"/>
                </a:solidFill>
                <a:latin typeface="Verdana"/>
                <a:ea typeface="DejaVu Sans"/>
              </a:rPr>
              <a:t>біологічних  досліджень.</a:t>
            </a:r>
            <a:endParaRPr lang="ru-RU" sz="2800" b="0" strike="noStrike" spc="-1">
              <a:latin typeface="Arial"/>
            </a:endParaRPr>
          </a:p>
        </p:txBody>
      </p:sp>
      <p:sp>
        <p:nvSpPr>
          <p:cNvPr id="243" name="CustomShape 3"/>
          <p:cNvSpPr/>
          <p:nvPr/>
        </p:nvSpPr>
        <p:spPr>
          <a:xfrm>
            <a:off x="2232000" y="2970360"/>
            <a:ext cx="4968000" cy="3724560"/>
          </a:xfrm>
          <a:prstGeom prst="rect">
            <a:avLst/>
          </a:prstGeom>
          <a:blipFill rotWithShape="0">
            <a:blip r:embed="rId2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" name="Group 1"/>
          <p:cNvGrpSpPr/>
          <p:nvPr/>
        </p:nvGrpSpPr>
        <p:grpSpPr>
          <a:xfrm>
            <a:off x="180360" y="72000"/>
            <a:ext cx="4354560" cy="5299560"/>
            <a:chOff x="180360" y="72000"/>
            <a:chExt cx="4354560" cy="5299560"/>
          </a:xfrm>
        </p:grpSpPr>
        <p:sp>
          <p:nvSpPr>
            <p:cNvPr id="245" name="CustomShape 2"/>
            <p:cNvSpPr/>
            <p:nvPr/>
          </p:nvSpPr>
          <p:spPr>
            <a:xfrm>
              <a:off x="180360" y="801000"/>
              <a:ext cx="227160" cy="2284560"/>
            </a:xfrm>
            <a:custGeom>
              <a:avLst/>
              <a:gdLst/>
              <a:ahLst/>
              <a:cxnLst/>
              <a:rect l="l" t="t" r="r" b="b"/>
              <a:pathLst>
                <a:path w="228600" h="2286000">
                  <a:moveTo>
                    <a:pt x="228600" y="0"/>
                  </a:moveTo>
                  <a:lnTo>
                    <a:pt x="0" y="0"/>
                  </a:lnTo>
                  <a:lnTo>
                    <a:pt x="0" y="2286000"/>
                  </a:lnTo>
                  <a:lnTo>
                    <a:pt x="228600" y="2286000"/>
                  </a:lnTo>
                  <a:close/>
                </a:path>
              </a:pathLst>
            </a:custGeom>
            <a:solidFill>
              <a:srgbClr val="CCCC6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46" name="CustomShape 3"/>
            <p:cNvSpPr/>
            <p:nvPr/>
          </p:nvSpPr>
          <p:spPr>
            <a:xfrm>
              <a:off x="180360" y="3087000"/>
              <a:ext cx="227160" cy="2284560"/>
            </a:xfrm>
            <a:custGeom>
              <a:avLst/>
              <a:gdLst/>
              <a:ahLst/>
              <a:cxnLst/>
              <a:rect l="l" t="t" r="r" b="b"/>
              <a:pathLst>
                <a:path w="228600" h="2286000">
                  <a:moveTo>
                    <a:pt x="228600" y="0"/>
                  </a:moveTo>
                  <a:lnTo>
                    <a:pt x="0" y="0"/>
                  </a:lnTo>
                  <a:lnTo>
                    <a:pt x="0" y="2286000"/>
                  </a:lnTo>
                  <a:lnTo>
                    <a:pt x="228600" y="2286000"/>
                  </a:lnTo>
                  <a:close/>
                </a:path>
              </a:pathLst>
            </a:custGeom>
            <a:solidFill>
              <a:srgbClr val="99990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47" name="CustomShape 4"/>
            <p:cNvSpPr/>
            <p:nvPr/>
          </p:nvSpPr>
          <p:spPr>
            <a:xfrm>
              <a:off x="359280" y="72000"/>
              <a:ext cx="4175640" cy="3165840"/>
            </a:xfrm>
            <a:prstGeom prst="rect">
              <a:avLst/>
            </a:prstGeom>
            <a:blipFill rotWithShape="0">
              <a:blip r:embed="rId2"/>
              <a:stretch>
                <a:fillRect/>
              </a:stretch>
            </a:blip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248" name="CustomShape 5"/>
          <p:cNvSpPr/>
          <p:nvPr/>
        </p:nvSpPr>
        <p:spPr>
          <a:xfrm>
            <a:off x="504000" y="288000"/>
            <a:ext cx="8101080" cy="682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>
            <a:spAutoFit/>
          </a:bodyPr>
          <a:lstStyle/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lang="ru-RU" sz="4400" b="0" u="heavy" strike="noStrike" spc="-1">
                <a:solidFill>
                  <a:srgbClr val="999900"/>
                </a:solidFill>
                <a:uFill>
                  <a:solidFill>
                    <a:srgbClr val="999900"/>
                  </a:solidFill>
                </a:uFill>
                <a:latin typeface="Times New Roman"/>
                <a:ea typeface="DejaVu Sans"/>
              </a:rPr>
              <a:t> 	</a:t>
            </a:r>
            <a:r>
              <a:rPr lang="ru-RU" sz="4400" b="0" u="heavy" strike="noStrike" spc="-2186">
                <a:solidFill>
                  <a:srgbClr val="999900"/>
                </a:solidFill>
                <a:uFill>
                  <a:solidFill>
                    <a:srgbClr val="999900"/>
                  </a:solidFill>
                </a:uFill>
                <a:latin typeface="Konatu"/>
                <a:ea typeface="DejaVu Sans"/>
              </a:rPr>
              <a:t>	</a:t>
            </a:r>
            <a:endParaRPr lang="ru-RU" sz="4400" b="0" strike="noStrike" spc="-1">
              <a:latin typeface="Arial"/>
            </a:endParaRPr>
          </a:p>
        </p:txBody>
      </p:sp>
      <p:sp>
        <p:nvSpPr>
          <p:cNvPr id="249" name="CustomShape 6"/>
          <p:cNvSpPr/>
          <p:nvPr/>
        </p:nvSpPr>
        <p:spPr>
          <a:xfrm>
            <a:off x="216000" y="3384000"/>
            <a:ext cx="4357080" cy="3230640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50" name="Рисунок 249"/>
          <p:cNvPicPr/>
          <p:nvPr/>
        </p:nvPicPr>
        <p:blipFill>
          <a:blip r:embed="rId4"/>
          <a:stretch/>
        </p:blipFill>
        <p:spPr>
          <a:xfrm>
            <a:off x="5184000" y="217080"/>
            <a:ext cx="3526920" cy="2644560"/>
          </a:xfrm>
          <a:prstGeom prst="rect">
            <a:avLst/>
          </a:prstGeom>
          <a:ln>
            <a:noFill/>
          </a:ln>
        </p:spPr>
      </p:pic>
      <p:pic>
        <p:nvPicPr>
          <p:cNvPr id="251" name="Рисунок 250"/>
          <p:cNvPicPr/>
          <p:nvPr/>
        </p:nvPicPr>
        <p:blipFill>
          <a:blip r:embed="rId5"/>
          <a:stretch/>
        </p:blipFill>
        <p:spPr>
          <a:xfrm>
            <a:off x="4824000" y="2862720"/>
            <a:ext cx="3941640" cy="3941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Рисунок 251"/>
          <p:cNvPicPr/>
          <p:nvPr/>
        </p:nvPicPr>
        <p:blipFill>
          <a:blip r:embed="rId2"/>
          <a:stretch/>
        </p:blipFill>
        <p:spPr>
          <a:xfrm>
            <a:off x="144000" y="20160"/>
            <a:ext cx="4226760" cy="4226760"/>
          </a:xfrm>
          <a:prstGeom prst="rect">
            <a:avLst/>
          </a:prstGeom>
          <a:ln>
            <a:noFill/>
          </a:ln>
        </p:spPr>
      </p:pic>
      <p:pic>
        <p:nvPicPr>
          <p:cNvPr id="253" name="Рисунок 252"/>
          <p:cNvPicPr/>
          <p:nvPr/>
        </p:nvPicPr>
        <p:blipFill>
          <a:blip r:embed="rId3"/>
          <a:stretch/>
        </p:blipFill>
        <p:spPr>
          <a:xfrm>
            <a:off x="4608000" y="69120"/>
            <a:ext cx="4246920" cy="4246920"/>
          </a:xfrm>
          <a:prstGeom prst="rect">
            <a:avLst/>
          </a:prstGeom>
          <a:ln>
            <a:noFill/>
          </a:ln>
        </p:spPr>
      </p:pic>
      <p:pic>
        <p:nvPicPr>
          <p:cNvPr id="254" name="Рисунок 253"/>
          <p:cNvPicPr/>
          <p:nvPr/>
        </p:nvPicPr>
        <p:blipFill>
          <a:blip r:embed="rId4"/>
          <a:stretch/>
        </p:blipFill>
        <p:spPr>
          <a:xfrm>
            <a:off x="3120840" y="4392000"/>
            <a:ext cx="3142080" cy="23562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Рисунок 254"/>
          <p:cNvPicPr/>
          <p:nvPr/>
        </p:nvPicPr>
        <p:blipFill>
          <a:blip r:embed="rId2"/>
          <a:stretch/>
        </p:blipFill>
        <p:spPr>
          <a:xfrm>
            <a:off x="216000" y="21960"/>
            <a:ext cx="4462920" cy="3360960"/>
          </a:xfrm>
          <a:prstGeom prst="rect">
            <a:avLst/>
          </a:prstGeom>
          <a:ln>
            <a:noFill/>
          </a:ln>
        </p:spPr>
      </p:pic>
      <p:pic>
        <p:nvPicPr>
          <p:cNvPr id="256" name="Рисунок 255"/>
          <p:cNvPicPr/>
          <p:nvPr/>
        </p:nvPicPr>
        <p:blipFill>
          <a:blip r:embed="rId3"/>
          <a:srcRect l="13120" t="18553" r="13660" b="14011"/>
          <a:stretch/>
        </p:blipFill>
        <p:spPr>
          <a:xfrm>
            <a:off x="3168000" y="3528000"/>
            <a:ext cx="6118920" cy="31669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Рисунок 256"/>
          <p:cNvPicPr/>
          <p:nvPr/>
        </p:nvPicPr>
        <p:blipFill>
          <a:blip r:embed="rId2"/>
          <a:stretch/>
        </p:blipFill>
        <p:spPr>
          <a:xfrm>
            <a:off x="144000" y="203040"/>
            <a:ext cx="6166440" cy="3467880"/>
          </a:xfrm>
          <a:prstGeom prst="rect">
            <a:avLst/>
          </a:prstGeom>
          <a:ln>
            <a:noFill/>
          </a:ln>
        </p:spPr>
      </p:pic>
      <p:pic>
        <p:nvPicPr>
          <p:cNvPr id="258" name="Рисунок 257"/>
          <p:cNvPicPr/>
          <p:nvPr/>
        </p:nvPicPr>
        <p:blipFill>
          <a:blip r:embed="rId3"/>
          <a:stretch/>
        </p:blipFill>
        <p:spPr>
          <a:xfrm>
            <a:off x="216000" y="4287240"/>
            <a:ext cx="4025520" cy="2263680"/>
          </a:xfrm>
          <a:prstGeom prst="rect">
            <a:avLst/>
          </a:prstGeom>
          <a:ln>
            <a:noFill/>
          </a:ln>
        </p:spPr>
      </p:pic>
      <p:pic>
        <p:nvPicPr>
          <p:cNvPr id="259" name="Рисунок 258"/>
          <p:cNvPicPr/>
          <p:nvPr/>
        </p:nvPicPr>
        <p:blipFill>
          <a:blip r:embed="rId4"/>
          <a:stretch/>
        </p:blipFill>
        <p:spPr>
          <a:xfrm>
            <a:off x="4752000" y="4392000"/>
            <a:ext cx="3886920" cy="2185560"/>
          </a:xfrm>
          <a:prstGeom prst="rect">
            <a:avLst/>
          </a:prstGeom>
          <a:ln>
            <a:noFill/>
          </a:ln>
        </p:spPr>
      </p:pic>
      <p:pic>
        <p:nvPicPr>
          <p:cNvPr id="260" name="Рисунок 259"/>
          <p:cNvPicPr/>
          <p:nvPr/>
        </p:nvPicPr>
        <p:blipFill>
          <a:blip r:embed="rId5"/>
          <a:stretch/>
        </p:blipFill>
        <p:spPr>
          <a:xfrm>
            <a:off x="6192000" y="1368000"/>
            <a:ext cx="2926080" cy="21942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CustomShape 1"/>
          <p:cNvSpPr/>
          <p:nvPr/>
        </p:nvSpPr>
        <p:spPr>
          <a:xfrm>
            <a:off x="400320" y="41400"/>
            <a:ext cx="8710560" cy="6735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200" b="1" strike="noStrike" spc="-1">
                <a:solidFill>
                  <a:srgbClr val="1510E2"/>
                </a:solidFill>
                <a:latin typeface="Times New Roman"/>
                <a:ea typeface="DejaVu Sans"/>
              </a:rPr>
              <a:t>ЛАБОРАТОРНИЙ ПОСУД</a:t>
            </a:r>
            <a:endParaRPr lang="ru-RU" sz="22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2000" b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Всі роботи у лабораторіях здійснюють з використанням різного посуду або приладів. Набір посуду залежить від характеру роботи, що проводиться. Хімічний посуд виготовляють </a:t>
            </a:r>
            <a:r>
              <a:rPr lang="ru-RU" sz="2000" b="1" i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з особливих сортів скла</a:t>
            </a:r>
            <a:r>
              <a:rPr lang="ru-RU" sz="2000" b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, яке відзначається хімічною стійкістю або термостійкістю, окремі види посуду виготовляють із кварцу, який має високу температуру плавлення (біля 1700-1800</a:t>
            </a:r>
            <a:r>
              <a:rPr lang="ru-RU" sz="2000" b="1" strike="noStrike" spc="-1">
                <a:solidFill>
                  <a:srgbClr val="000000"/>
                </a:solidFill>
                <a:latin typeface="Symbol"/>
                <a:ea typeface="Symbol"/>
              </a:rPr>
              <a:t></a:t>
            </a:r>
            <a:r>
              <a:rPr lang="ru-RU" sz="2000" b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С). Крім того, у хімічних лабораторіях застосовують посуд з </a:t>
            </a:r>
            <a:r>
              <a:rPr lang="ru-RU" sz="2000" b="1" i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фарфору, різних вогнестійких матеріалів або прозорих пластмас</a:t>
            </a:r>
            <a:r>
              <a:rPr lang="ru-RU" sz="2000" b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.</a:t>
            </a:r>
            <a:r>
              <a:rPr lang="ru-RU" sz="2000" b="1" strike="noStrike" spc="-1">
                <a:solidFill>
                  <a:srgbClr val="1510E2"/>
                </a:solidFill>
                <a:latin typeface="Times New Roman"/>
                <a:ea typeface="Times New Roman"/>
              </a:rPr>
              <a:t> </a:t>
            </a:r>
            <a:endParaRPr lang="ru-RU" sz="20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2000" b="1" strike="noStrike" spc="-1">
                <a:solidFill>
                  <a:srgbClr val="1510E2"/>
                </a:solidFill>
                <a:latin typeface="Times New Roman"/>
                <a:ea typeface="Times New Roman"/>
              </a:rPr>
              <a:t>Скляний хімічний посуд є найбільш поширеним та підрозділяється на три основних групи: </a:t>
            </a:r>
            <a:endParaRPr lang="ru-RU" sz="20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1800" b="1" strike="noStrike" spc="-1">
                <a:solidFill>
                  <a:srgbClr val="1510E2"/>
                </a:solidFill>
                <a:latin typeface="Times New Roman"/>
                <a:ea typeface="Times New Roman"/>
              </a:rPr>
              <a:t>– посуд загального призначення – застосовується в будь-якій хімічній лабораторії для різноманітних цілей; </a:t>
            </a:r>
            <a:endParaRPr lang="ru-RU" sz="1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1800" b="1" strike="noStrike" spc="-1">
                <a:solidFill>
                  <a:srgbClr val="1510E2"/>
                </a:solidFill>
                <a:latin typeface="Times New Roman"/>
                <a:ea typeface="Times New Roman"/>
              </a:rPr>
              <a:t>– посуд спеціального призначення – використовується з будь-якою однією метою; </a:t>
            </a:r>
            <a:endParaRPr lang="ru-RU" sz="1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1800" b="1" strike="noStrike" spc="-1">
                <a:solidFill>
                  <a:srgbClr val="1510E2"/>
                </a:solidFill>
                <a:latin typeface="Times New Roman"/>
                <a:ea typeface="Times New Roman"/>
              </a:rPr>
              <a:t>– мірний посуд, призначений для відмірювання точних об`ємів рідин, розчинів та газів. </a:t>
            </a:r>
            <a:endParaRPr lang="ru-RU" sz="1800" b="0" strike="noStrike" spc="-1">
              <a:latin typeface="Arial"/>
            </a:endParaRPr>
          </a:p>
          <a:p>
            <a:pPr marL="216000" indent="-214920" algn="just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"/>
            </a:pPr>
            <a:r>
              <a:rPr lang="ru-RU" sz="1800" b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До посуду загального призначення відносяться: пробірки, хімічні лійки, хімічні стакани, плоскодонні (круглі) колби, конічні колби (Ерленмейєра), крапельниці, скляні холодильники. </a:t>
            </a:r>
            <a:endParaRPr lang="ru-RU" sz="1800" b="0" strike="noStrike" spc="-1">
              <a:latin typeface="Arial"/>
            </a:endParaRPr>
          </a:p>
          <a:p>
            <a:pPr marL="216000" indent="-214920" algn="just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"/>
            </a:pPr>
            <a:r>
              <a:rPr lang="ru-RU" sz="1800" b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Посуд спеціального призначення застосовується в особливих дослідних роботах, органічних та неорганічних синтезах. До нього відносяться, наприклад, чашка Петрі, коливальна колба, фарфорова ступка з товкачиком та ін. </a:t>
            </a:r>
            <a:endParaRPr lang="ru-RU" sz="1800" b="0" strike="noStrike" spc="-1">
              <a:latin typeface="Arial"/>
            </a:endParaRPr>
          </a:p>
          <a:p>
            <a:pPr marL="216000" indent="-214920" algn="just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"/>
            </a:pPr>
            <a:r>
              <a:rPr lang="ru-RU" sz="1800" b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Мірний посуд застосовується для відмірювання об`ємів рідин: мірні циліндри, піпетки, бюретки, мірні колби та стакани. </a:t>
            </a:r>
            <a:endParaRPr lang="ru-RU" sz="18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CustomShape 1"/>
          <p:cNvSpPr/>
          <p:nvPr/>
        </p:nvSpPr>
        <p:spPr>
          <a:xfrm>
            <a:off x="250560" y="836640"/>
            <a:ext cx="8892000" cy="4524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 marL="342720" indent="-341640">
              <a:lnSpc>
                <a:spcPct val="100000"/>
              </a:lnSpc>
              <a:spcBef>
                <a:spcPts val="499"/>
              </a:spcBef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  <a:ea typeface="DejaVu Sans"/>
              </a:rPr>
              <a:t>Хімічний посуд має точні вимірювання. Розрізняється за ємністю, діаметром і формами. : </a:t>
            </a:r>
            <a:endParaRPr lang="ru-RU" sz="2000" b="0" strike="noStrike" spc="-1">
              <a:latin typeface="Arial"/>
            </a:endParaRPr>
          </a:p>
          <a:p>
            <a:pPr marL="342720" indent="-341640">
              <a:lnSpc>
                <a:spcPct val="100000"/>
              </a:lnSpc>
              <a:spcBef>
                <a:spcPts val="499"/>
              </a:spcBef>
            </a:pPr>
            <a:r>
              <a:rPr lang="ru-RU" sz="2000" b="1" i="1" u="sng" strike="noStrike" spc="-1">
                <a:solidFill>
                  <a:srgbClr val="000000"/>
                </a:solidFill>
                <a:uFillTx/>
                <a:latin typeface="Calibri"/>
                <a:ea typeface="DejaVu Sans"/>
              </a:rPr>
              <a:t>піпетки</a:t>
            </a:r>
            <a:r>
              <a:rPr lang="ru-RU" sz="2000" b="0" strike="noStrike" spc="-1">
                <a:solidFill>
                  <a:srgbClr val="000000"/>
                </a:solidFill>
                <a:latin typeface="Calibri"/>
                <a:ea typeface="DejaVu Sans"/>
              </a:rPr>
              <a:t> — для відбору рідин (0,1—100 </a:t>
            </a:r>
            <a:r>
              <a:rPr lang="ru-RU" sz="2000" b="0" i="1" strike="noStrike" spc="-1">
                <a:solidFill>
                  <a:srgbClr val="000000"/>
                </a:solidFill>
                <a:latin typeface="Calibri"/>
                <a:ea typeface="DejaVu Sans"/>
              </a:rPr>
              <a:t>мл</a:t>
            </a:r>
            <a:r>
              <a:rPr lang="ru-RU" sz="2000" b="0" strike="noStrike" spc="-1">
                <a:solidFill>
                  <a:srgbClr val="000000"/>
                </a:solidFill>
                <a:latin typeface="Calibri"/>
                <a:ea typeface="DejaVu Sans"/>
              </a:rPr>
              <a:t>) та газів (от 100</a:t>
            </a:r>
            <a:r>
              <a:rPr lang="ru-RU" sz="2000" b="0" i="1" strike="noStrike" spc="-1">
                <a:solidFill>
                  <a:srgbClr val="000000"/>
                </a:solidFill>
                <a:latin typeface="Calibri"/>
                <a:ea typeface="DejaVu Sans"/>
              </a:rPr>
              <a:t> мл</a:t>
            </a:r>
            <a:r>
              <a:rPr lang="ru-RU" sz="2000" b="0" strike="noStrike" spc="-1">
                <a:solidFill>
                  <a:srgbClr val="000000"/>
                </a:solidFill>
                <a:latin typeface="Calibri"/>
                <a:ea typeface="DejaVu Sans"/>
              </a:rPr>
              <a:t> и выше); </a:t>
            </a:r>
            <a:endParaRPr lang="ru-RU" sz="2000" b="0" strike="noStrike" spc="-1">
              <a:latin typeface="Arial"/>
            </a:endParaRPr>
          </a:p>
        </p:txBody>
      </p:sp>
      <p:pic>
        <p:nvPicPr>
          <p:cNvPr id="263" name="Picture 2"/>
          <p:cNvPicPr/>
          <p:nvPr/>
        </p:nvPicPr>
        <p:blipFill>
          <a:blip r:embed="rId2"/>
          <a:stretch/>
        </p:blipFill>
        <p:spPr>
          <a:xfrm>
            <a:off x="4498920" y="2494080"/>
            <a:ext cx="3705840" cy="4362840"/>
          </a:xfrm>
          <a:prstGeom prst="rect">
            <a:avLst/>
          </a:prstGeom>
          <a:ln>
            <a:noFill/>
          </a:ln>
        </p:spPr>
      </p:pic>
      <p:pic>
        <p:nvPicPr>
          <p:cNvPr id="264" name="Прямоугольник 4"/>
          <p:cNvPicPr/>
          <p:nvPr/>
        </p:nvPicPr>
        <p:blipFill>
          <a:blip r:embed="rId3"/>
          <a:stretch/>
        </p:blipFill>
        <p:spPr>
          <a:xfrm>
            <a:off x="542880" y="-79200"/>
            <a:ext cx="7917480" cy="889200"/>
          </a:xfrm>
          <a:prstGeom prst="rect">
            <a:avLst/>
          </a:prstGeom>
          <a:ln>
            <a:noFill/>
          </a:ln>
        </p:spPr>
      </p:pic>
      <p:pic>
        <p:nvPicPr>
          <p:cNvPr id="265" name="Picture 3"/>
          <p:cNvPicPr/>
          <p:nvPr/>
        </p:nvPicPr>
        <p:blipFill>
          <a:blip r:embed="rId4"/>
          <a:stretch/>
        </p:blipFill>
        <p:spPr>
          <a:xfrm>
            <a:off x="828720" y="2925720"/>
            <a:ext cx="2931120" cy="3023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CustomShape 1"/>
          <p:cNvSpPr/>
          <p:nvPr/>
        </p:nvSpPr>
        <p:spPr>
          <a:xfrm>
            <a:off x="631440" y="288000"/>
            <a:ext cx="7863480" cy="5850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i="1" strike="noStrike" spc="-1" dirty="0">
                <a:solidFill>
                  <a:srgbClr val="7030A0"/>
                </a:solidFill>
                <a:latin typeface="Times New Roman"/>
                <a:ea typeface="Times New Roman"/>
              </a:rPr>
              <a:t>Для </a:t>
            </a:r>
            <a:r>
              <a:rPr lang="ru-RU" sz="2000" b="1" i="1" strike="noStrike" spc="-1" dirty="0" err="1">
                <a:solidFill>
                  <a:srgbClr val="7030A0"/>
                </a:solidFill>
                <a:latin typeface="Times New Roman"/>
                <a:ea typeface="Times New Roman"/>
              </a:rPr>
              <a:t>засвоєння</a:t>
            </a:r>
            <a:r>
              <a:rPr lang="ru-RU" sz="2000" b="1" i="1" strike="noStrike" spc="-1" dirty="0">
                <a:solidFill>
                  <a:srgbClr val="7030A0"/>
                </a:solidFill>
                <a:latin typeface="Times New Roman"/>
                <a:ea typeface="Times New Roman"/>
              </a:rPr>
              <a:t> теми </a:t>
            </a:r>
            <a:r>
              <a:rPr lang="ru-RU" sz="2000" b="1" i="1" strike="noStrike" spc="-1" dirty="0" err="1">
                <a:solidFill>
                  <a:srgbClr val="7030A0"/>
                </a:solidFill>
                <a:latin typeface="Times New Roman"/>
                <a:ea typeface="Times New Roman"/>
              </a:rPr>
              <a:t>лекції</a:t>
            </a:r>
            <a:r>
              <a:rPr lang="ru-RU" sz="2000" b="1" i="1" strike="noStrike" spc="-1" dirty="0">
                <a:solidFill>
                  <a:srgbClr val="7030A0"/>
                </a:solidFill>
                <a:latin typeface="Times New Roman"/>
                <a:ea typeface="Times New Roman"/>
              </a:rPr>
              <a:t> </a:t>
            </a:r>
            <a:endParaRPr lang="ru-RU" sz="2000" b="0" strike="noStrike" spc="-1" dirty="0">
              <a:solidFill>
                <a:srgbClr val="7030A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000" b="1" i="1" strike="noStrike" spc="-1" dirty="0" smtClean="0">
                <a:solidFill>
                  <a:srgbClr val="7030A0"/>
                </a:solidFill>
                <a:latin typeface="Times New Roman"/>
                <a:ea typeface="Times New Roman"/>
              </a:rPr>
              <a:t>«</a:t>
            </a:r>
            <a:r>
              <a:rPr lang="uk-UA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Методи біотехнології і генної інженерії</a:t>
            </a:r>
            <a:r>
              <a:rPr lang="ru-RU" sz="2000" b="1" i="1" strike="noStrike" spc="-1" dirty="0" smtClean="0">
                <a:solidFill>
                  <a:srgbClr val="7030A0"/>
                </a:solidFill>
                <a:latin typeface="Times New Roman"/>
                <a:ea typeface="Times New Roman"/>
              </a:rPr>
              <a:t>»</a:t>
            </a:r>
            <a:r>
              <a:rPr lang="ru-RU" sz="2000" b="1" strike="noStrike" spc="-1" dirty="0" smtClean="0">
                <a:solidFill>
                  <a:srgbClr val="7030A0"/>
                </a:solidFill>
                <a:latin typeface="Times New Roman"/>
                <a:ea typeface="Times New Roman"/>
              </a:rPr>
              <a:t> </a:t>
            </a:r>
            <a:r>
              <a:rPr lang="ru-RU" sz="2000" b="1" strike="noStrike" spc="-1" dirty="0" err="1">
                <a:solidFill>
                  <a:srgbClr val="7030A0"/>
                </a:solidFill>
                <a:latin typeface="Times New Roman"/>
                <a:ea typeface="Times New Roman"/>
              </a:rPr>
              <a:t>пропонуються</a:t>
            </a:r>
            <a:r>
              <a:rPr lang="ru-RU" sz="2000" b="1" strike="noStrike" spc="-1" dirty="0">
                <a:solidFill>
                  <a:srgbClr val="7030A0"/>
                </a:solidFill>
                <a:latin typeface="Times New Roman"/>
                <a:ea typeface="Times New Roman"/>
              </a:rPr>
              <a:t> для </a:t>
            </a:r>
            <a:r>
              <a:rPr lang="ru-RU" sz="2000" b="1" strike="noStrike" spc="-1" dirty="0" err="1">
                <a:solidFill>
                  <a:srgbClr val="7030A0"/>
                </a:solidFill>
                <a:latin typeface="Times New Roman"/>
                <a:ea typeface="Times New Roman"/>
              </a:rPr>
              <a:t>самоперевірки</a:t>
            </a:r>
            <a:r>
              <a:rPr lang="ru-RU" sz="2000" b="1" strike="noStrike" spc="-1" dirty="0">
                <a:solidFill>
                  <a:srgbClr val="7030A0"/>
                </a:solidFill>
                <a:latin typeface="Times New Roman"/>
                <a:ea typeface="Times New Roman"/>
              </a:rPr>
              <a:t> </a:t>
            </a:r>
            <a:r>
              <a:rPr lang="ru-RU" sz="2000" b="1" strike="noStrike" spc="-1" dirty="0" err="1">
                <a:solidFill>
                  <a:srgbClr val="7030A0"/>
                </a:solidFill>
                <a:latin typeface="Times New Roman"/>
                <a:ea typeface="Times New Roman"/>
              </a:rPr>
              <a:t>наступні</a:t>
            </a:r>
            <a:r>
              <a:rPr lang="ru-RU" sz="2000" b="1" strike="noStrike" spc="-1" dirty="0">
                <a:solidFill>
                  <a:srgbClr val="7030A0"/>
                </a:solidFill>
                <a:latin typeface="Times New Roman"/>
                <a:ea typeface="Times New Roman"/>
              </a:rPr>
              <a:t> </a:t>
            </a:r>
            <a:r>
              <a:rPr lang="ru-RU" sz="2000" b="1" strike="noStrike" spc="-1" dirty="0" err="1">
                <a:solidFill>
                  <a:srgbClr val="7030A0"/>
                </a:solidFill>
                <a:latin typeface="Times New Roman"/>
                <a:ea typeface="Times New Roman"/>
              </a:rPr>
              <a:t>контрольні</a:t>
            </a:r>
            <a:r>
              <a:rPr lang="ru-RU" sz="2000" b="1" strike="noStrike" spc="-1" dirty="0">
                <a:solidFill>
                  <a:srgbClr val="7030A0"/>
                </a:solidFill>
                <a:latin typeface="Times New Roman"/>
                <a:ea typeface="Times New Roman"/>
              </a:rPr>
              <a:t> </a:t>
            </a:r>
            <a:r>
              <a:rPr lang="ru-RU" sz="2000" b="1" strike="noStrike" spc="-1" dirty="0" err="1">
                <a:solidFill>
                  <a:srgbClr val="7030A0"/>
                </a:solidFill>
                <a:latin typeface="Times New Roman"/>
                <a:ea typeface="Times New Roman"/>
              </a:rPr>
              <a:t>питання</a:t>
            </a:r>
            <a:r>
              <a:rPr lang="ru-RU" sz="2000" b="1" strike="noStrike" spc="-1" dirty="0">
                <a:solidFill>
                  <a:srgbClr val="7030A0"/>
                </a:solidFill>
                <a:latin typeface="Times New Roman"/>
                <a:ea typeface="Times New Roman"/>
              </a:rPr>
              <a:t>: </a:t>
            </a:r>
            <a:endParaRPr lang="ru-RU" sz="2000" b="0" strike="noStrike" spc="-1" dirty="0">
              <a:solidFill>
                <a:srgbClr val="7030A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18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1. </a:t>
            </a:r>
            <a:r>
              <a:rPr lang="ru-RU" sz="18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Сучасне</a:t>
            </a:r>
            <a:r>
              <a:rPr lang="ru-RU" sz="18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1800" b="1" strike="noStrike" spc="-1" dirty="0" err="1" smtClean="0">
                <a:solidFill>
                  <a:srgbClr val="000000"/>
                </a:solidFill>
                <a:latin typeface="Times New Roman"/>
                <a:ea typeface="Times New Roman"/>
              </a:rPr>
              <a:t>визначення</a:t>
            </a:r>
            <a:r>
              <a:rPr lang="ru-RU" b="1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1800" b="1" strike="noStrike" spc="-1" dirty="0" err="1" smtClean="0">
                <a:solidFill>
                  <a:srgbClr val="000000"/>
                </a:solidFill>
                <a:latin typeface="Times New Roman"/>
                <a:ea typeface="Times New Roman"/>
              </a:rPr>
              <a:t>біотехнології</a:t>
            </a:r>
            <a:r>
              <a:rPr lang="ru-RU" sz="1800" b="1" strike="noStrike" spc="-1" dirty="0" smtClean="0">
                <a:solidFill>
                  <a:srgbClr val="000000"/>
                </a:solidFill>
                <a:latin typeface="Times New Roman"/>
                <a:ea typeface="Times New Roman"/>
              </a:rPr>
              <a:t>.</a:t>
            </a:r>
            <a:endParaRPr lang="ru-RU" sz="18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24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18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2. </a:t>
            </a:r>
            <a:r>
              <a:rPr lang="ru-RU" sz="18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Історичні</a:t>
            </a:r>
            <a:r>
              <a:rPr lang="ru-RU" sz="18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18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передумови</a:t>
            </a:r>
            <a:r>
              <a:rPr lang="ru-RU" sz="18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18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виникнення</a:t>
            </a:r>
            <a:r>
              <a:rPr lang="ru-RU" sz="18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18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біотехнології</a:t>
            </a:r>
            <a:r>
              <a:rPr lang="ru-RU" sz="18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. </a:t>
            </a:r>
            <a:endParaRPr lang="ru-RU" sz="18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18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3. </a:t>
            </a:r>
            <a:r>
              <a:rPr lang="ru-RU" sz="18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Примітивна</a:t>
            </a:r>
            <a:r>
              <a:rPr lang="ru-RU" sz="18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18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біотехнологія</a:t>
            </a:r>
            <a:r>
              <a:rPr lang="ru-RU" sz="18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. </a:t>
            </a:r>
            <a:endParaRPr lang="ru-RU" sz="18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18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4. </a:t>
            </a:r>
            <a:r>
              <a:rPr lang="ru-RU" sz="18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Основні</a:t>
            </a:r>
            <a:r>
              <a:rPr lang="ru-RU" sz="18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18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продукти</a:t>
            </a:r>
            <a:r>
              <a:rPr lang="ru-RU" sz="18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18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біотехнології</a:t>
            </a:r>
            <a:r>
              <a:rPr lang="ru-RU" sz="18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. </a:t>
            </a:r>
            <a:endParaRPr lang="ru-RU" sz="18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18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5. </a:t>
            </a:r>
            <a:r>
              <a:rPr lang="ru-RU" sz="18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Галузі</a:t>
            </a:r>
            <a:r>
              <a:rPr lang="ru-RU" sz="18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18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використання</a:t>
            </a:r>
            <a:r>
              <a:rPr lang="ru-RU" sz="18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18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біотехнології</a:t>
            </a:r>
            <a:r>
              <a:rPr lang="ru-RU" sz="18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. </a:t>
            </a:r>
            <a:endParaRPr lang="ru-RU" sz="18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18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6. </a:t>
            </a:r>
            <a:r>
              <a:rPr lang="ru-RU" sz="18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Головні</a:t>
            </a:r>
            <a:r>
              <a:rPr lang="ru-RU" sz="18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18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періоди</a:t>
            </a:r>
            <a:r>
              <a:rPr lang="ru-RU" sz="18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у </a:t>
            </a:r>
            <a:r>
              <a:rPr lang="ru-RU" sz="18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розвитку</a:t>
            </a:r>
            <a:r>
              <a:rPr lang="ru-RU" sz="18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18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знань</a:t>
            </a:r>
            <a:r>
              <a:rPr lang="ru-RU" sz="18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про </a:t>
            </a:r>
            <a:r>
              <a:rPr lang="ru-RU" sz="18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механізми</a:t>
            </a:r>
            <a:r>
              <a:rPr lang="ru-RU" sz="18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18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життєдіяльності</a:t>
            </a:r>
            <a:r>
              <a:rPr lang="ru-RU" sz="18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, </a:t>
            </a:r>
            <a:r>
              <a:rPr lang="ru-RU" sz="18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які</a:t>
            </a:r>
            <a:r>
              <a:rPr lang="ru-RU" sz="18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18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використовуються</a:t>
            </a:r>
            <a:r>
              <a:rPr lang="ru-RU" sz="18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у </a:t>
            </a:r>
            <a:r>
              <a:rPr lang="ru-RU" sz="18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біотехнологічних</a:t>
            </a:r>
            <a:r>
              <a:rPr lang="ru-RU" sz="18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18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процесах</a:t>
            </a:r>
            <a:r>
              <a:rPr lang="ru-RU" sz="18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.</a:t>
            </a:r>
            <a:endParaRPr lang="ru-RU" sz="18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24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18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7. </a:t>
            </a:r>
            <a:r>
              <a:rPr lang="ru-RU" sz="18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Допастерівський</a:t>
            </a:r>
            <a:r>
              <a:rPr lang="ru-RU" sz="18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18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період</a:t>
            </a:r>
            <a:r>
              <a:rPr lang="ru-RU" sz="18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18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розвитку</a:t>
            </a:r>
            <a:r>
              <a:rPr lang="ru-RU" sz="18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18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біотехнології</a:t>
            </a:r>
            <a:r>
              <a:rPr lang="ru-RU" sz="18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. </a:t>
            </a:r>
            <a:endParaRPr lang="ru-RU" sz="18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18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8. </a:t>
            </a:r>
            <a:r>
              <a:rPr lang="ru-RU" sz="18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Пастерівський</a:t>
            </a:r>
            <a:r>
              <a:rPr lang="ru-RU" sz="18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18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період</a:t>
            </a:r>
            <a:r>
              <a:rPr lang="ru-RU" sz="18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18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розвитку</a:t>
            </a:r>
            <a:r>
              <a:rPr lang="ru-RU" sz="18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18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біотехнології</a:t>
            </a:r>
            <a:r>
              <a:rPr lang="ru-RU" sz="18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. </a:t>
            </a:r>
            <a:endParaRPr lang="ru-RU" sz="18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18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9. </a:t>
            </a:r>
            <a:r>
              <a:rPr lang="ru-RU" sz="18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Відкриття</a:t>
            </a:r>
            <a:r>
              <a:rPr lang="ru-RU" sz="18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, </a:t>
            </a:r>
            <a:r>
              <a:rPr lang="ru-RU" sz="18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що</a:t>
            </a:r>
            <a:r>
              <a:rPr lang="ru-RU" sz="18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18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зроблені</a:t>
            </a:r>
            <a:r>
              <a:rPr lang="ru-RU" sz="18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Пастером. </a:t>
            </a:r>
            <a:endParaRPr lang="ru-RU" sz="18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18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10. </a:t>
            </a:r>
            <a:r>
              <a:rPr lang="ru-RU" sz="18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Етап</a:t>
            </a:r>
            <a:r>
              <a:rPr lang="ru-RU" sz="18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18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організації</a:t>
            </a:r>
            <a:r>
              <a:rPr lang="ru-RU" sz="18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18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промислового</a:t>
            </a:r>
            <a:r>
              <a:rPr lang="ru-RU" sz="18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18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виробництва</a:t>
            </a:r>
            <a:r>
              <a:rPr lang="ru-RU" sz="18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18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антибіотиків</a:t>
            </a:r>
            <a:r>
              <a:rPr lang="ru-RU" sz="18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. </a:t>
            </a:r>
            <a:endParaRPr lang="ru-RU" sz="18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18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11. </a:t>
            </a:r>
            <a:r>
              <a:rPr lang="ru-RU" sz="18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Післявоєнний</a:t>
            </a:r>
            <a:r>
              <a:rPr lang="ru-RU" sz="18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18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етап</a:t>
            </a:r>
            <a:r>
              <a:rPr lang="ru-RU" sz="18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18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розвитку</a:t>
            </a:r>
            <a:r>
              <a:rPr lang="ru-RU" sz="18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18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біотехнології</a:t>
            </a:r>
            <a:r>
              <a:rPr lang="ru-RU" sz="18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. </a:t>
            </a:r>
            <a:endParaRPr lang="ru-RU" sz="18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18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12. </a:t>
            </a:r>
            <a:r>
              <a:rPr lang="ru-RU" sz="18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Сучасний</a:t>
            </a:r>
            <a:r>
              <a:rPr lang="ru-RU" sz="18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18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етап</a:t>
            </a:r>
            <a:r>
              <a:rPr lang="ru-RU" sz="18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18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розвитку</a:t>
            </a:r>
            <a:r>
              <a:rPr lang="ru-RU" sz="18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18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біотехнології</a:t>
            </a:r>
            <a:r>
              <a:rPr lang="ru-RU" sz="18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. </a:t>
            </a:r>
            <a:endParaRPr lang="ru-RU" sz="18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18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13. </a:t>
            </a:r>
            <a:r>
              <a:rPr lang="ru-RU" sz="18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Розвиток</a:t>
            </a:r>
            <a:r>
              <a:rPr lang="ru-RU" sz="18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18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біотехнології</a:t>
            </a:r>
            <a:r>
              <a:rPr lang="ru-RU" sz="18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в </a:t>
            </a:r>
            <a:r>
              <a:rPr lang="ru-RU" sz="18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Україні</a:t>
            </a:r>
            <a:r>
              <a:rPr lang="ru-RU" sz="18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. </a:t>
            </a:r>
            <a:endParaRPr lang="ru-RU" sz="18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18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14. </a:t>
            </a:r>
            <a:r>
              <a:rPr lang="ru-RU" sz="18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Нові</a:t>
            </a:r>
            <a:r>
              <a:rPr lang="ru-RU" sz="18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напрямки, </a:t>
            </a:r>
            <a:r>
              <a:rPr lang="ru-RU" sz="18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які</a:t>
            </a:r>
            <a:r>
              <a:rPr lang="ru-RU" sz="18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18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розвиваються</a:t>
            </a:r>
            <a:r>
              <a:rPr lang="ru-RU" sz="18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на </a:t>
            </a:r>
            <a:r>
              <a:rPr lang="ru-RU" sz="18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основі</a:t>
            </a:r>
            <a:r>
              <a:rPr lang="ru-RU" sz="18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18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біотехнології</a:t>
            </a:r>
            <a:r>
              <a:rPr lang="ru-RU" sz="18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. </a:t>
            </a:r>
            <a:endParaRPr lang="ru-RU" sz="18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18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15. </a:t>
            </a:r>
            <a:r>
              <a:rPr lang="ru-RU" sz="18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Проблеми</a:t>
            </a:r>
            <a:r>
              <a:rPr lang="ru-RU" sz="18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18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біотехнології</a:t>
            </a:r>
            <a:r>
              <a:rPr lang="ru-RU" sz="18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. </a:t>
            </a:r>
            <a:endParaRPr lang="ru-RU" sz="18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18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16. </a:t>
            </a:r>
            <a:r>
              <a:rPr lang="ru-RU" sz="18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Першорядні</a:t>
            </a:r>
            <a:r>
              <a:rPr lang="ru-RU" sz="18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18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завдання</a:t>
            </a:r>
            <a:r>
              <a:rPr lang="ru-RU" sz="18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18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біотехнології</a:t>
            </a:r>
            <a:r>
              <a:rPr lang="ru-RU" sz="18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.</a:t>
            </a:r>
            <a:endParaRPr lang="ru-RU" sz="18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Picture 4"/>
          <p:cNvPicPr/>
          <p:nvPr/>
        </p:nvPicPr>
        <p:blipFill>
          <a:blip r:embed="rId2"/>
          <a:stretch/>
        </p:blipFill>
        <p:spPr>
          <a:xfrm>
            <a:off x="374073" y="661260"/>
            <a:ext cx="3158836" cy="3101880"/>
          </a:xfrm>
          <a:prstGeom prst="rect">
            <a:avLst/>
          </a:prstGeom>
          <a:ln>
            <a:noFill/>
          </a:ln>
        </p:spPr>
      </p:pic>
      <p:sp>
        <p:nvSpPr>
          <p:cNvPr id="267" name="CustomShape 1"/>
          <p:cNvSpPr/>
          <p:nvPr/>
        </p:nvSpPr>
        <p:spPr>
          <a:xfrm>
            <a:off x="3210955" y="999512"/>
            <a:ext cx="1110960" cy="36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800" b="1" i="1" u="sng" strike="noStrike" spc="-1" dirty="0" err="1">
                <a:solidFill>
                  <a:srgbClr val="000000"/>
                </a:solidFill>
                <a:uFillTx/>
                <a:latin typeface="Lucida Sans Unicode"/>
                <a:ea typeface="Arial"/>
              </a:rPr>
              <a:t>піпетки</a:t>
            </a:r>
            <a:r>
              <a:rPr lang="ru-RU" sz="1800" b="0" strike="noStrike" spc="-1" dirty="0">
                <a:solidFill>
                  <a:srgbClr val="000000"/>
                </a:solidFill>
                <a:latin typeface="Lucida Sans Unicode"/>
                <a:ea typeface="Arial"/>
              </a:rPr>
              <a:t> </a:t>
            </a:r>
            <a:endParaRPr lang="ru-RU" sz="1800" b="0" strike="noStrike" spc="-1" dirty="0">
              <a:latin typeface="Arial"/>
            </a:endParaRPr>
          </a:p>
        </p:txBody>
      </p:sp>
      <p:pic>
        <p:nvPicPr>
          <p:cNvPr id="268" name="Picture 2"/>
          <p:cNvPicPr/>
          <p:nvPr/>
        </p:nvPicPr>
        <p:blipFill>
          <a:blip r:embed="rId3"/>
          <a:stretch/>
        </p:blipFill>
        <p:spPr>
          <a:xfrm>
            <a:off x="4842883" y="496620"/>
            <a:ext cx="4007967" cy="3431160"/>
          </a:xfrm>
          <a:prstGeom prst="rect">
            <a:avLst/>
          </a:prstGeom>
          <a:ln>
            <a:noFill/>
          </a:ln>
        </p:spPr>
      </p:pic>
      <p:pic>
        <p:nvPicPr>
          <p:cNvPr id="5" name="Picture 4"/>
          <p:cNvPicPr/>
          <p:nvPr/>
        </p:nvPicPr>
        <p:blipFill>
          <a:blip r:embed="rId4"/>
          <a:stretch/>
        </p:blipFill>
        <p:spPr>
          <a:xfrm>
            <a:off x="602078" y="4461163"/>
            <a:ext cx="3027813" cy="2063133"/>
          </a:xfrm>
          <a:prstGeom prst="rect">
            <a:avLst/>
          </a:prstGeom>
          <a:ln>
            <a:noFill/>
          </a:ln>
        </p:spPr>
      </p:pic>
      <p:pic>
        <p:nvPicPr>
          <p:cNvPr id="6" name="Picture 4"/>
          <p:cNvPicPr/>
          <p:nvPr/>
        </p:nvPicPr>
        <p:blipFill>
          <a:blip r:embed="rId5"/>
          <a:stretch/>
        </p:blipFill>
        <p:spPr>
          <a:xfrm>
            <a:off x="4842883" y="4059382"/>
            <a:ext cx="3294855" cy="2464914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CustomShape 1"/>
          <p:cNvSpPr/>
          <p:nvPr/>
        </p:nvSpPr>
        <p:spPr>
          <a:xfrm>
            <a:off x="72000" y="72000"/>
            <a:ext cx="8854920" cy="6622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 marL="342720" indent="-341640">
              <a:lnSpc>
                <a:spcPct val="100000"/>
              </a:lnSpc>
              <a:spcBef>
                <a:spcPts val="499"/>
              </a:spcBef>
            </a:pPr>
            <a:r>
              <a:rPr lang="ru-RU" sz="2000" b="1" i="1" u="sng" strike="noStrike" spc="-1">
                <a:solidFill>
                  <a:srgbClr val="000000"/>
                </a:solidFill>
                <a:uFillTx/>
                <a:latin typeface="Calibri"/>
                <a:ea typeface="DejaVu Sans"/>
              </a:rPr>
              <a:t>мірні колби </a:t>
            </a:r>
            <a:r>
              <a:rPr lang="ru-RU" sz="2000" b="0" strike="noStrike" spc="-1">
                <a:solidFill>
                  <a:srgbClr val="000000"/>
                </a:solidFill>
                <a:latin typeface="Calibri"/>
                <a:ea typeface="DejaVu Sans"/>
              </a:rPr>
              <a:t>(10—2000 </a:t>
            </a:r>
            <a:r>
              <a:rPr lang="ru-RU" sz="2000" b="0" i="1" strike="noStrike" spc="-1">
                <a:solidFill>
                  <a:srgbClr val="000000"/>
                </a:solidFill>
                <a:latin typeface="Calibri"/>
                <a:ea typeface="DejaVu Sans"/>
              </a:rPr>
              <a:t>мл</a:t>
            </a:r>
            <a:r>
              <a:rPr lang="ru-RU" sz="2000" b="0" strike="noStrike" spc="-1">
                <a:solidFill>
                  <a:srgbClr val="000000"/>
                </a:solidFill>
                <a:latin typeface="Calibri"/>
                <a:ea typeface="DejaVu Sans"/>
              </a:rPr>
              <a:t>)</a:t>
            </a:r>
            <a:r>
              <a:rPr lang="ru-RU" sz="2000" b="0" i="1" strike="noStrike" spc="-1">
                <a:solidFill>
                  <a:srgbClr val="000000"/>
                </a:solidFill>
                <a:latin typeface="Calibri"/>
                <a:ea typeface="DejaVu Sans"/>
              </a:rPr>
              <a:t> — </a:t>
            </a:r>
            <a:r>
              <a:rPr lang="ru-RU" sz="2000" b="0" strike="noStrike" spc="-1">
                <a:solidFill>
                  <a:srgbClr val="000000"/>
                </a:solidFill>
                <a:latin typeface="Calibri"/>
                <a:ea typeface="DejaVu Sans"/>
              </a:rPr>
              <a:t>для відмірювання та зберігання рідин: </a:t>
            </a:r>
            <a:endParaRPr lang="ru-RU" sz="2000" b="0" strike="noStrike" spc="-1">
              <a:latin typeface="Arial"/>
            </a:endParaRPr>
          </a:p>
          <a:p>
            <a:pPr marL="342720" indent="-341640">
              <a:lnSpc>
                <a:spcPct val="100000"/>
              </a:lnSpc>
              <a:spcBef>
                <a:spcPts val="799"/>
              </a:spcBef>
            </a:pPr>
            <a:endParaRPr lang="ru-RU" sz="2000" b="0" strike="noStrike" spc="-1">
              <a:latin typeface="Arial"/>
            </a:endParaRPr>
          </a:p>
          <a:p>
            <a:pPr marL="342720" indent="-341640">
              <a:lnSpc>
                <a:spcPct val="100000"/>
              </a:lnSpc>
              <a:spcBef>
                <a:spcPts val="799"/>
              </a:spcBef>
            </a:pPr>
            <a:endParaRPr lang="ru-RU" sz="2000" b="0" strike="noStrike" spc="-1">
              <a:latin typeface="Arial"/>
            </a:endParaRPr>
          </a:p>
          <a:p>
            <a:pPr marL="342720" indent="-341640">
              <a:lnSpc>
                <a:spcPct val="100000"/>
              </a:lnSpc>
              <a:spcBef>
                <a:spcPts val="799"/>
              </a:spcBef>
            </a:pPr>
            <a:endParaRPr lang="ru-RU" sz="2000" b="0" strike="noStrike" spc="-1">
              <a:latin typeface="Arial"/>
            </a:endParaRPr>
          </a:p>
          <a:p>
            <a:pPr marL="342720" indent="-341640">
              <a:lnSpc>
                <a:spcPct val="100000"/>
              </a:lnSpc>
              <a:spcBef>
                <a:spcPts val="799"/>
              </a:spcBef>
            </a:pPr>
            <a:endParaRPr lang="ru-RU" sz="2000" b="0" strike="noStrike" spc="-1">
              <a:latin typeface="Arial"/>
            </a:endParaRPr>
          </a:p>
          <a:p>
            <a:pPr marL="342720" indent="-341640">
              <a:lnSpc>
                <a:spcPct val="100000"/>
              </a:lnSpc>
              <a:spcBef>
                <a:spcPts val="799"/>
              </a:spcBef>
            </a:pPr>
            <a:endParaRPr lang="ru-RU" sz="2000" b="0" strike="noStrike" spc="-1">
              <a:latin typeface="Arial"/>
            </a:endParaRPr>
          </a:p>
          <a:p>
            <a:pPr marL="342720" indent="-341640">
              <a:lnSpc>
                <a:spcPct val="100000"/>
              </a:lnSpc>
              <a:spcBef>
                <a:spcPts val="799"/>
              </a:spcBef>
            </a:pPr>
            <a:endParaRPr lang="ru-RU" sz="2000" b="0" strike="noStrike" spc="-1">
              <a:latin typeface="Arial"/>
            </a:endParaRPr>
          </a:p>
          <a:p>
            <a:pPr marL="342720" indent="-341640">
              <a:lnSpc>
                <a:spcPct val="100000"/>
              </a:lnSpc>
              <a:spcBef>
                <a:spcPts val="499"/>
              </a:spcBef>
            </a:pPr>
            <a:endParaRPr lang="ru-RU" sz="2000" b="0" strike="noStrike" spc="-1">
              <a:latin typeface="Arial"/>
            </a:endParaRPr>
          </a:p>
          <a:p>
            <a:pPr marL="342720" indent="-341640">
              <a:lnSpc>
                <a:spcPct val="100000"/>
              </a:lnSpc>
              <a:spcBef>
                <a:spcPts val="499"/>
              </a:spcBef>
            </a:pPr>
            <a:endParaRPr lang="ru-RU" sz="2000" b="0" strike="noStrike" spc="-1">
              <a:latin typeface="Arial"/>
            </a:endParaRPr>
          </a:p>
          <a:p>
            <a:pPr marL="342720" indent="-341640">
              <a:lnSpc>
                <a:spcPct val="100000"/>
              </a:lnSpc>
              <a:spcBef>
                <a:spcPts val="499"/>
              </a:spcBef>
            </a:pPr>
            <a:r>
              <a:rPr lang="ru-RU" sz="2000" b="1" i="1" u="sng" strike="noStrike" spc="-1">
                <a:solidFill>
                  <a:srgbClr val="000000"/>
                </a:solidFill>
                <a:uFillTx/>
                <a:latin typeface="Calibri"/>
                <a:ea typeface="DejaVu Sans"/>
              </a:rPr>
              <a:t>мірні мензурки і циліндри </a:t>
            </a:r>
            <a:endParaRPr lang="ru-RU" sz="2000" b="0" strike="noStrike" spc="-1">
              <a:latin typeface="Arial"/>
            </a:endParaRPr>
          </a:p>
        </p:txBody>
      </p:sp>
      <p:grpSp>
        <p:nvGrpSpPr>
          <p:cNvPr id="270" name="Group 2"/>
          <p:cNvGrpSpPr/>
          <p:nvPr/>
        </p:nvGrpSpPr>
        <p:grpSpPr>
          <a:xfrm>
            <a:off x="6696000" y="4048920"/>
            <a:ext cx="1943640" cy="2809080"/>
            <a:chOff x="6696000" y="4048920"/>
            <a:chExt cx="1943640" cy="2057400"/>
          </a:xfrm>
        </p:grpSpPr>
        <p:pic>
          <p:nvPicPr>
            <p:cNvPr id="271" name="Picture 4"/>
            <p:cNvPicPr/>
            <p:nvPr/>
          </p:nvPicPr>
          <p:blipFill>
            <a:blip r:embed="rId2"/>
            <a:stretch/>
          </p:blipFill>
          <p:spPr>
            <a:xfrm>
              <a:off x="6696000" y="4048920"/>
              <a:ext cx="1943640" cy="1533240"/>
            </a:xfrm>
            <a:prstGeom prst="rect">
              <a:avLst/>
            </a:prstGeom>
            <a:ln>
              <a:noFill/>
            </a:ln>
          </p:spPr>
        </p:pic>
        <p:sp>
          <p:nvSpPr>
            <p:cNvPr id="272" name="CustomShape 3"/>
            <p:cNvSpPr/>
            <p:nvPr/>
          </p:nvSpPr>
          <p:spPr>
            <a:xfrm>
              <a:off x="6798960" y="5464440"/>
              <a:ext cx="1837440" cy="64188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6800" rIns="90000" bIns="46800">
              <a:spAutoFit/>
            </a:bodyPr>
            <a:lstStyle/>
            <a:p>
              <a:pPr>
                <a:lnSpc>
                  <a:spcPct val="100000"/>
                </a:lnSpc>
              </a:pPr>
              <a:endParaRPr lang="ru-RU" sz="18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lang="ru-RU" sz="1800" b="1" strike="noStrike" spc="-1">
                  <a:solidFill>
                    <a:srgbClr val="000000"/>
                  </a:solidFill>
                  <a:latin typeface="Lucida Sans Unicode"/>
                  <a:ea typeface="Arial"/>
                </a:rPr>
                <a:t>Мірний стакан</a:t>
              </a:r>
              <a:endParaRPr lang="ru-RU" sz="1800" b="0" strike="noStrike" spc="-1">
                <a:latin typeface="Arial"/>
              </a:endParaRPr>
            </a:p>
          </p:txBody>
        </p:sp>
      </p:grpSp>
      <p:pic>
        <p:nvPicPr>
          <p:cNvPr id="273" name="Picture 2"/>
          <p:cNvPicPr/>
          <p:nvPr/>
        </p:nvPicPr>
        <p:blipFill>
          <a:blip r:embed="rId3"/>
          <a:srcRect b="48364"/>
          <a:stretch/>
        </p:blipFill>
        <p:spPr>
          <a:xfrm>
            <a:off x="310680" y="720000"/>
            <a:ext cx="2784960" cy="2766240"/>
          </a:xfrm>
          <a:prstGeom prst="rect">
            <a:avLst/>
          </a:prstGeom>
          <a:ln>
            <a:noFill/>
          </a:ln>
        </p:spPr>
      </p:pic>
      <p:sp>
        <p:nvSpPr>
          <p:cNvPr id="274" name="CustomShape 4"/>
          <p:cNvSpPr/>
          <p:nvPr/>
        </p:nvSpPr>
        <p:spPr>
          <a:xfrm>
            <a:off x="6676560" y="1402200"/>
            <a:ext cx="2107440" cy="398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u="sng" strike="noStrike" spc="-1">
                <a:solidFill>
                  <a:srgbClr val="000000"/>
                </a:solidFill>
                <a:uFillTx/>
                <a:latin typeface="Lucida Sans Unicode"/>
                <a:ea typeface="Arial"/>
              </a:rPr>
              <a:t>Мірний   посуд</a:t>
            </a:r>
            <a:endParaRPr lang="ru-RU" sz="2000" b="0" strike="noStrike" spc="-1">
              <a:latin typeface="Arial"/>
            </a:endParaRPr>
          </a:p>
        </p:txBody>
      </p:sp>
      <p:pic>
        <p:nvPicPr>
          <p:cNvPr id="275" name="Picture 2"/>
          <p:cNvPicPr/>
          <p:nvPr/>
        </p:nvPicPr>
        <p:blipFill>
          <a:blip r:embed="rId4"/>
          <a:stretch/>
        </p:blipFill>
        <p:spPr>
          <a:xfrm>
            <a:off x="3744720" y="906840"/>
            <a:ext cx="2806920" cy="3052800"/>
          </a:xfrm>
          <a:prstGeom prst="rect">
            <a:avLst/>
          </a:prstGeom>
          <a:ln>
            <a:noFill/>
          </a:ln>
        </p:spPr>
      </p:pic>
      <p:pic>
        <p:nvPicPr>
          <p:cNvPr id="276" name="Picture 3"/>
          <p:cNvPicPr/>
          <p:nvPr/>
        </p:nvPicPr>
        <p:blipFill>
          <a:blip r:embed="rId5"/>
          <a:stretch/>
        </p:blipFill>
        <p:spPr>
          <a:xfrm>
            <a:off x="666720" y="4134240"/>
            <a:ext cx="3217320" cy="23749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CustomShape 1"/>
          <p:cNvSpPr/>
          <p:nvPr/>
        </p:nvSpPr>
        <p:spPr>
          <a:xfrm>
            <a:off x="-360" y="404280"/>
            <a:ext cx="8928720" cy="1728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 marL="342720" indent="-341640" algn="just">
              <a:lnSpc>
                <a:spcPct val="100000"/>
              </a:lnSpc>
              <a:spcBef>
                <a:spcPts val="499"/>
              </a:spcBef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  <a:ea typeface="DejaVu Sans"/>
              </a:rPr>
              <a:t>Вироби, що використовуються з нагрівом, — </a:t>
            </a:r>
            <a:r>
              <a:rPr lang="ru-RU" sz="2000" b="1" u="sng" strike="noStrike" spc="-1">
                <a:solidFill>
                  <a:srgbClr val="000000"/>
                </a:solidFill>
                <a:uFillTx/>
                <a:latin typeface="Calibri"/>
                <a:ea typeface="DejaVu Sans"/>
              </a:rPr>
              <a:t>пробірки</a:t>
            </a:r>
            <a:r>
              <a:rPr lang="ru-RU" sz="2000" b="0" strike="noStrike" spc="-1">
                <a:solidFill>
                  <a:srgbClr val="000000"/>
                </a:solidFill>
                <a:latin typeface="Calibri"/>
                <a:ea typeface="DejaVu Sans"/>
              </a:rPr>
              <a:t> (5—25 </a:t>
            </a:r>
            <a:r>
              <a:rPr lang="ru-RU" sz="2000" b="0" i="1" strike="noStrike" spc="-1">
                <a:solidFill>
                  <a:srgbClr val="000000"/>
                </a:solidFill>
                <a:latin typeface="Calibri"/>
                <a:ea typeface="DejaVu Sans"/>
              </a:rPr>
              <a:t>мл</a:t>
            </a:r>
            <a:r>
              <a:rPr lang="ru-RU" sz="2000" b="0" strike="noStrike" spc="-1">
                <a:solidFill>
                  <a:srgbClr val="000000"/>
                </a:solidFill>
                <a:latin typeface="Calibri"/>
                <a:ea typeface="DejaVu Sans"/>
              </a:rPr>
              <a:t>)</a:t>
            </a:r>
            <a:r>
              <a:rPr lang="ru-RU" sz="2000" b="0" i="1" strike="noStrike" spc="-1">
                <a:solidFill>
                  <a:srgbClr val="000000"/>
                </a:solidFill>
                <a:latin typeface="Calibri"/>
                <a:ea typeface="DejaVu Sans"/>
              </a:rPr>
              <a:t>,</a:t>
            </a:r>
            <a:r>
              <a:rPr lang="ru-RU" sz="2000" b="0" strike="noStrike" spc="-1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ru-RU" sz="2000" b="1" u="sng" strike="noStrike" spc="-1">
                <a:solidFill>
                  <a:srgbClr val="000000"/>
                </a:solidFill>
                <a:uFillTx/>
                <a:latin typeface="Calibri"/>
                <a:ea typeface="DejaVu Sans"/>
              </a:rPr>
              <a:t>стакани</a:t>
            </a:r>
            <a:r>
              <a:rPr lang="ru-RU" sz="2000" b="0" strike="noStrike" spc="-1">
                <a:solidFill>
                  <a:srgbClr val="000000"/>
                </a:solidFill>
                <a:latin typeface="Calibri"/>
                <a:ea typeface="DejaVu Sans"/>
              </a:rPr>
              <a:t> (5—1000 </a:t>
            </a:r>
            <a:r>
              <a:rPr lang="ru-RU" sz="2000" b="0" i="1" strike="noStrike" spc="-1">
                <a:solidFill>
                  <a:srgbClr val="000000"/>
                </a:solidFill>
                <a:latin typeface="Calibri"/>
                <a:ea typeface="DejaVu Sans"/>
              </a:rPr>
              <a:t>мл</a:t>
            </a:r>
            <a:r>
              <a:rPr lang="ru-RU" sz="2000" b="0" strike="noStrike" spc="-1">
                <a:solidFill>
                  <a:srgbClr val="000000"/>
                </a:solidFill>
                <a:latin typeface="Calibri"/>
                <a:ea typeface="DejaVu Sans"/>
              </a:rPr>
              <a:t>), </a:t>
            </a:r>
            <a:r>
              <a:rPr lang="ru-RU" sz="2000" b="1" u="sng" strike="noStrike" spc="-1">
                <a:solidFill>
                  <a:srgbClr val="000000"/>
                </a:solidFill>
                <a:uFillTx/>
                <a:latin typeface="Calibri"/>
                <a:ea typeface="DejaVu Sans"/>
              </a:rPr>
              <a:t>колби</a:t>
            </a:r>
            <a:r>
              <a:rPr lang="ru-RU" sz="2000" b="0" strike="noStrike" spc="-1">
                <a:solidFill>
                  <a:srgbClr val="000000"/>
                </a:solidFill>
                <a:latin typeface="Calibri"/>
                <a:ea typeface="DejaVu Sans"/>
              </a:rPr>
              <a:t> (10—1000 </a:t>
            </a:r>
            <a:r>
              <a:rPr lang="ru-RU" sz="2000" b="0" i="1" strike="noStrike" spc="-1">
                <a:solidFill>
                  <a:srgbClr val="000000"/>
                </a:solidFill>
                <a:latin typeface="Calibri"/>
                <a:ea typeface="DejaVu Sans"/>
              </a:rPr>
              <a:t>мл,</a:t>
            </a:r>
            <a:r>
              <a:rPr lang="ru-RU" sz="2000" b="0" strike="noStrike" spc="-1">
                <a:solidFill>
                  <a:srgbClr val="000000"/>
                </a:solidFill>
                <a:latin typeface="Calibri"/>
                <a:ea typeface="DejaVu Sans"/>
              </a:rPr>
              <a:t> плоскодонні, круглодонні, конічні), </a:t>
            </a:r>
            <a:r>
              <a:rPr lang="ru-RU" sz="2000" b="1" strike="noStrike" spc="-1">
                <a:solidFill>
                  <a:srgbClr val="000000"/>
                </a:solidFill>
                <a:latin typeface="Calibri"/>
                <a:ea typeface="DejaVu Sans"/>
              </a:rPr>
              <a:t>реторти</a:t>
            </a:r>
            <a:r>
              <a:rPr lang="ru-RU" sz="2000" b="0" strike="noStrike" spc="-1">
                <a:solidFill>
                  <a:srgbClr val="000000"/>
                </a:solidFill>
                <a:latin typeface="Calibri"/>
                <a:ea typeface="DejaVu Sans"/>
              </a:rPr>
              <a:t> (до 3 </a:t>
            </a:r>
            <a:r>
              <a:rPr lang="ru-RU" sz="2000" b="0" i="1" strike="noStrike" spc="-1">
                <a:solidFill>
                  <a:srgbClr val="000000"/>
                </a:solidFill>
                <a:latin typeface="Calibri"/>
                <a:ea typeface="DejaVu Sans"/>
              </a:rPr>
              <a:t>л</a:t>
            </a:r>
            <a:r>
              <a:rPr lang="ru-RU" sz="2000" b="0" strike="noStrike" spc="-1">
                <a:solidFill>
                  <a:srgbClr val="000000"/>
                </a:solidFill>
                <a:latin typeface="Calibri"/>
                <a:ea typeface="DejaVu Sans"/>
              </a:rPr>
              <a:t>):</a:t>
            </a:r>
            <a:endParaRPr lang="ru-RU" sz="2000" b="0" strike="noStrike" spc="-1">
              <a:latin typeface="Arial"/>
            </a:endParaRPr>
          </a:p>
        </p:txBody>
      </p:sp>
      <p:pic>
        <p:nvPicPr>
          <p:cNvPr id="278" name="Прямоугольник 3"/>
          <p:cNvPicPr/>
          <p:nvPr/>
        </p:nvPicPr>
        <p:blipFill>
          <a:blip r:embed="rId2"/>
          <a:stretch/>
        </p:blipFill>
        <p:spPr>
          <a:xfrm>
            <a:off x="-36360" y="-79200"/>
            <a:ext cx="9318960" cy="1157760"/>
          </a:xfrm>
          <a:prstGeom prst="rect">
            <a:avLst/>
          </a:prstGeom>
          <a:ln>
            <a:noFill/>
          </a:ln>
        </p:spPr>
      </p:pic>
      <p:pic>
        <p:nvPicPr>
          <p:cNvPr id="279" name="Picture 6"/>
          <p:cNvPicPr/>
          <p:nvPr/>
        </p:nvPicPr>
        <p:blipFill>
          <a:blip r:embed="rId3"/>
          <a:stretch/>
        </p:blipFill>
        <p:spPr>
          <a:xfrm>
            <a:off x="90000" y="1584000"/>
            <a:ext cx="2284920" cy="2229480"/>
          </a:xfrm>
          <a:prstGeom prst="rect">
            <a:avLst/>
          </a:prstGeom>
          <a:ln>
            <a:noFill/>
          </a:ln>
        </p:spPr>
      </p:pic>
      <p:sp>
        <p:nvSpPr>
          <p:cNvPr id="280" name="CustomShape 2"/>
          <p:cNvSpPr/>
          <p:nvPr/>
        </p:nvSpPr>
        <p:spPr>
          <a:xfrm>
            <a:off x="509400" y="3735720"/>
            <a:ext cx="1217520" cy="36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800" b="1" u="sng" strike="noStrike" spc="-1">
                <a:solidFill>
                  <a:srgbClr val="000000"/>
                </a:solidFill>
                <a:uFillTx/>
                <a:latin typeface="Lucida Sans Unicode"/>
                <a:ea typeface="Arial"/>
              </a:rPr>
              <a:t>пробірки</a:t>
            </a:r>
            <a:endParaRPr lang="ru-RU" sz="1800" b="0" strike="noStrike" spc="-1">
              <a:latin typeface="Arial"/>
            </a:endParaRPr>
          </a:p>
        </p:txBody>
      </p:sp>
      <p:pic>
        <p:nvPicPr>
          <p:cNvPr id="281" name="Picture 3"/>
          <p:cNvPicPr/>
          <p:nvPr/>
        </p:nvPicPr>
        <p:blipFill>
          <a:blip r:embed="rId4"/>
          <a:stretch/>
        </p:blipFill>
        <p:spPr>
          <a:xfrm>
            <a:off x="2835240" y="1240512"/>
            <a:ext cx="1757062" cy="2412000"/>
          </a:xfrm>
          <a:prstGeom prst="rect">
            <a:avLst/>
          </a:prstGeom>
          <a:ln>
            <a:noFill/>
          </a:ln>
        </p:spPr>
      </p:pic>
      <p:pic>
        <p:nvPicPr>
          <p:cNvPr id="282" name="Picture 4"/>
          <p:cNvPicPr/>
          <p:nvPr/>
        </p:nvPicPr>
        <p:blipFill>
          <a:blip r:embed="rId5"/>
          <a:stretch/>
        </p:blipFill>
        <p:spPr>
          <a:xfrm>
            <a:off x="6946560" y="2509842"/>
            <a:ext cx="2340360" cy="3120120"/>
          </a:xfrm>
          <a:prstGeom prst="rect">
            <a:avLst/>
          </a:prstGeom>
          <a:ln>
            <a:noFill/>
          </a:ln>
        </p:spPr>
      </p:pic>
      <p:pic>
        <p:nvPicPr>
          <p:cNvPr id="283" name="Picture 2"/>
          <p:cNvPicPr/>
          <p:nvPr/>
        </p:nvPicPr>
        <p:blipFill>
          <a:blip r:embed="rId6"/>
          <a:stretch/>
        </p:blipFill>
        <p:spPr>
          <a:xfrm>
            <a:off x="4906080" y="1341180"/>
            <a:ext cx="2040480" cy="2887920"/>
          </a:xfrm>
          <a:prstGeom prst="rect">
            <a:avLst/>
          </a:prstGeom>
          <a:ln>
            <a:noFill/>
          </a:ln>
        </p:spPr>
      </p:pic>
      <p:sp>
        <p:nvSpPr>
          <p:cNvPr id="284" name="CustomShape 3"/>
          <p:cNvSpPr/>
          <p:nvPr/>
        </p:nvSpPr>
        <p:spPr>
          <a:xfrm>
            <a:off x="2554740" y="3755362"/>
            <a:ext cx="2171520" cy="336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600" b="1" u="sng" strike="noStrike" spc="-1">
                <a:solidFill>
                  <a:srgbClr val="000000"/>
                </a:solidFill>
                <a:uFillTx/>
                <a:latin typeface="Lucida Sans Unicode"/>
                <a:ea typeface="Arial"/>
              </a:rPr>
              <a:t>Колба плоскодонна</a:t>
            </a:r>
            <a:endParaRPr lang="ru-RU" sz="1600" b="0" strike="noStrike" spc="-1">
              <a:latin typeface="Arial"/>
            </a:endParaRPr>
          </a:p>
        </p:txBody>
      </p:sp>
      <p:sp>
        <p:nvSpPr>
          <p:cNvPr id="285" name="CustomShape 4"/>
          <p:cNvSpPr/>
          <p:nvPr/>
        </p:nvSpPr>
        <p:spPr>
          <a:xfrm rot="1100400">
            <a:off x="6417360" y="1829520"/>
            <a:ext cx="1601640" cy="336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600" b="1" u="sng" strike="noStrike" spc="-1">
                <a:solidFill>
                  <a:srgbClr val="000000"/>
                </a:solidFill>
                <a:uFillTx/>
                <a:latin typeface="Lucida Sans Unicode"/>
                <a:ea typeface="Arial"/>
              </a:rPr>
              <a:t>Колба конічна</a:t>
            </a:r>
            <a:endParaRPr lang="ru-RU" sz="1600" b="0" strike="noStrike" spc="-1">
              <a:latin typeface="Arial"/>
            </a:endParaRPr>
          </a:p>
        </p:txBody>
      </p:sp>
      <p:sp>
        <p:nvSpPr>
          <p:cNvPr id="286" name="CustomShape 5"/>
          <p:cNvSpPr/>
          <p:nvPr/>
        </p:nvSpPr>
        <p:spPr>
          <a:xfrm rot="20479800">
            <a:off x="6831672" y="5807700"/>
            <a:ext cx="2319480" cy="336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600" b="1" u="sng" strike="noStrike" spc="-1" dirty="0">
                <a:solidFill>
                  <a:srgbClr val="000000"/>
                </a:solidFill>
                <a:uFillTx/>
                <a:latin typeface="Lucida Sans Unicode"/>
                <a:ea typeface="Arial"/>
              </a:rPr>
              <a:t>Колба  круглодонная</a:t>
            </a:r>
            <a:endParaRPr lang="ru-RU" sz="1600" b="0" strike="noStrike" spc="-1" dirty="0">
              <a:latin typeface="Arial"/>
            </a:endParaRPr>
          </a:p>
        </p:txBody>
      </p:sp>
      <p:pic>
        <p:nvPicPr>
          <p:cNvPr id="287" name="Рисунок 286"/>
          <p:cNvPicPr/>
          <p:nvPr/>
        </p:nvPicPr>
        <p:blipFill>
          <a:blip r:embed="rId7"/>
          <a:stretch/>
        </p:blipFill>
        <p:spPr>
          <a:xfrm>
            <a:off x="0" y="4491720"/>
            <a:ext cx="2446920" cy="2203200"/>
          </a:xfrm>
          <a:prstGeom prst="rect">
            <a:avLst/>
          </a:prstGeom>
          <a:ln>
            <a:noFill/>
          </a:ln>
        </p:spPr>
      </p:pic>
      <p:sp>
        <p:nvSpPr>
          <p:cNvPr id="288" name="CustomShape 6"/>
          <p:cNvSpPr/>
          <p:nvPr/>
        </p:nvSpPr>
        <p:spPr>
          <a:xfrm>
            <a:off x="288000" y="6280740"/>
            <a:ext cx="3238920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8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Реторт (для перегонки)</a:t>
            </a:r>
            <a:endParaRPr lang="ru-RU" sz="1800" b="0" strike="noStrike" spc="-1" dirty="0">
              <a:latin typeface="Arial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97062" y="4446764"/>
            <a:ext cx="1652160" cy="1800719"/>
          </a:xfrm>
          <a:prstGeom prst="rect">
            <a:avLst/>
          </a:prstGeom>
        </p:spPr>
      </p:pic>
      <p:sp>
        <p:nvSpPr>
          <p:cNvPr id="15" name="CustomShape 1"/>
          <p:cNvSpPr/>
          <p:nvPr/>
        </p:nvSpPr>
        <p:spPr>
          <a:xfrm>
            <a:off x="4156325" y="6308782"/>
            <a:ext cx="3061855" cy="30787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000" b="0" i="1" strike="noStrike" spc="-1" dirty="0" err="1">
                <a:solidFill>
                  <a:srgbClr val="000000"/>
                </a:solidFill>
                <a:latin typeface="Comic Sans MS"/>
                <a:ea typeface="DejaVu Sans"/>
              </a:rPr>
              <a:t>Скляні</a:t>
            </a:r>
            <a:r>
              <a:rPr lang="ru-RU" sz="2000" b="0" i="1" strike="noStrike" spc="-1" dirty="0">
                <a:solidFill>
                  <a:srgbClr val="000000"/>
                </a:solidFill>
                <a:latin typeface="Comic Sans MS"/>
                <a:ea typeface="DejaVu Sans"/>
              </a:rPr>
              <a:t>  </a:t>
            </a:r>
            <a:r>
              <a:rPr lang="ru-RU" sz="2000" b="0" i="1" strike="noStrike" spc="-1" dirty="0" err="1">
                <a:solidFill>
                  <a:srgbClr val="000000"/>
                </a:solidFill>
                <a:latin typeface="Comic Sans MS"/>
                <a:ea typeface="DejaVu Sans"/>
              </a:rPr>
              <a:t>палички</a:t>
            </a:r>
            <a:endParaRPr lang="ru-RU" sz="2000" b="0" strike="noStrike" spc="-1" dirty="0">
              <a:latin typeface="Arial"/>
            </a:endParaRPr>
          </a:p>
        </p:txBody>
      </p:sp>
      <p:pic>
        <p:nvPicPr>
          <p:cNvPr id="16" name="Picture 4"/>
          <p:cNvPicPr/>
          <p:nvPr/>
        </p:nvPicPr>
        <p:blipFill>
          <a:blip r:embed="rId9"/>
          <a:stretch/>
        </p:blipFill>
        <p:spPr>
          <a:xfrm>
            <a:off x="2930041" y="4534374"/>
            <a:ext cx="1972220" cy="1804186"/>
          </a:xfrm>
          <a:prstGeom prst="rect">
            <a:avLst/>
          </a:prstGeom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3359831" y="6506697"/>
            <a:ext cx="8268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i="1" spc="-1" dirty="0" err="1">
                <a:solidFill>
                  <a:srgbClr val="000000"/>
                </a:solidFill>
                <a:latin typeface="Comic Sans MS"/>
              </a:rPr>
              <a:t>Лійки</a:t>
            </a:r>
            <a:endParaRPr lang="ru-RU" spc="-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Picture 5"/>
          <p:cNvPicPr/>
          <p:nvPr/>
        </p:nvPicPr>
        <p:blipFill>
          <a:blip r:embed="rId2">
            <a:lum bright="-10000"/>
          </a:blip>
          <a:stretch/>
        </p:blipFill>
        <p:spPr>
          <a:xfrm>
            <a:off x="5616000" y="344880"/>
            <a:ext cx="2950200" cy="3451680"/>
          </a:xfrm>
          <a:prstGeom prst="rect">
            <a:avLst/>
          </a:prstGeom>
          <a:ln>
            <a:noFill/>
          </a:ln>
        </p:spPr>
      </p:pic>
      <p:sp>
        <p:nvSpPr>
          <p:cNvPr id="290" name="CustomShape 1"/>
          <p:cNvSpPr/>
          <p:nvPr/>
        </p:nvSpPr>
        <p:spPr>
          <a:xfrm>
            <a:off x="395280" y="0"/>
            <a:ext cx="8228520" cy="3718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 marL="342720" indent="-341640" algn="just">
              <a:lnSpc>
                <a:spcPct val="100000"/>
              </a:lnSpc>
              <a:spcBef>
                <a:spcPts val="499"/>
              </a:spcBef>
            </a:pPr>
            <a:endParaRPr lang="ru-RU" sz="1800" b="0" strike="noStrike" spc="-1">
              <a:latin typeface="Arial"/>
            </a:endParaRPr>
          </a:p>
          <a:p>
            <a:pPr marL="342720" indent="-341640" algn="just">
              <a:lnSpc>
                <a:spcPct val="100000"/>
              </a:lnSpc>
              <a:spcBef>
                <a:spcPts val="499"/>
              </a:spcBef>
            </a:pPr>
            <a:r>
              <a:rPr lang="ru-RU" sz="2000" b="1" u="sng" strike="noStrike" spc="-1">
                <a:solidFill>
                  <a:srgbClr val="000000"/>
                </a:solidFill>
                <a:uFillTx/>
                <a:latin typeface="Calibri"/>
                <a:ea typeface="DejaVu Sans"/>
              </a:rPr>
              <a:t>ступки з товкачиком</a:t>
            </a:r>
            <a:r>
              <a:rPr lang="ru-RU" sz="2000" b="0" strike="noStrike" spc="-1">
                <a:solidFill>
                  <a:srgbClr val="000000"/>
                </a:solidFill>
                <a:latin typeface="Calibri"/>
                <a:ea typeface="DejaVu Sans"/>
              </a:rPr>
              <a:t> – для подрібнення, </a:t>
            </a:r>
            <a:endParaRPr lang="ru-RU" sz="2000" b="0" strike="noStrike" spc="-1">
              <a:latin typeface="Arial"/>
            </a:endParaRPr>
          </a:p>
          <a:p>
            <a:pPr marL="342720" indent="-341640" algn="just">
              <a:lnSpc>
                <a:spcPct val="100000"/>
              </a:lnSpc>
              <a:spcBef>
                <a:spcPts val="499"/>
              </a:spcBef>
            </a:pPr>
            <a:r>
              <a:rPr lang="ru-RU" sz="2000" b="1" u="sng" strike="noStrike" spc="-1">
                <a:solidFill>
                  <a:srgbClr val="000000"/>
                </a:solidFill>
                <a:uFillTx/>
                <a:latin typeface="Calibri"/>
                <a:ea typeface="DejaVu Sans"/>
              </a:rPr>
              <a:t>лодочки</a:t>
            </a:r>
            <a:r>
              <a:rPr lang="ru-RU" sz="2000" b="0" strike="noStrike" spc="-1">
                <a:solidFill>
                  <a:srgbClr val="000000"/>
                </a:solidFill>
                <a:latin typeface="Calibri"/>
                <a:ea typeface="DejaVu Sans"/>
              </a:rPr>
              <a:t>  - для прокалювання в печі. </a:t>
            </a:r>
            <a:endParaRPr lang="ru-RU" sz="2000" b="0" strike="noStrike" spc="-1">
              <a:latin typeface="Arial"/>
            </a:endParaRPr>
          </a:p>
        </p:txBody>
      </p:sp>
      <p:sp>
        <p:nvSpPr>
          <p:cNvPr id="291" name="CustomShape 2"/>
          <p:cNvSpPr/>
          <p:nvPr/>
        </p:nvSpPr>
        <p:spPr>
          <a:xfrm>
            <a:off x="6192000" y="3860640"/>
            <a:ext cx="2265480" cy="336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600" b="1" strike="noStrike" spc="-1" dirty="0">
                <a:solidFill>
                  <a:srgbClr val="000000"/>
                </a:solidFill>
                <a:latin typeface="Lucida Sans Unicode"/>
                <a:ea typeface="Arial"/>
              </a:rPr>
              <a:t>Ступка з </a:t>
            </a:r>
            <a:r>
              <a:rPr lang="ru-RU" sz="1600" b="1" strike="noStrike" spc="-1" dirty="0" err="1">
                <a:solidFill>
                  <a:srgbClr val="000000"/>
                </a:solidFill>
                <a:latin typeface="Lucida Sans Unicode"/>
                <a:ea typeface="Arial"/>
              </a:rPr>
              <a:t>товкачиком</a:t>
            </a:r>
            <a:endParaRPr lang="ru-RU" sz="1600" b="0" strike="noStrike" spc="-1" dirty="0">
              <a:latin typeface="Arial"/>
            </a:endParaRPr>
          </a:p>
        </p:txBody>
      </p:sp>
      <p:pic>
        <p:nvPicPr>
          <p:cNvPr id="292" name="Picture 6"/>
          <p:cNvPicPr/>
          <p:nvPr/>
        </p:nvPicPr>
        <p:blipFill>
          <a:blip r:embed="rId3"/>
          <a:stretch/>
        </p:blipFill>
        <p:spPr>
          <a:xfrm>
            <a:off x="5511240" y="4207680"/>
            <a:ext cx="3272400" cy="2649960"/>
          </a:xfrm>
          <a:prstGeom prst="rect">
            <a:avLst/>
          </a:prstGeom>
          <a:ln>
            <a:noFill/>
          </a:ln>
        </p:spPr>
      </p:pic>
      <p:pic>
        <p:nvPicPr>
          <p:cNvPr id="293" name="Picture 4"/>
          <p:cNvPicPr/>
          <p:nvPr/>
        </p:nvPicPr>
        <p:blipFill>
          <a:blip r:embed="rId4"/>
          <a:stretch/>
        </p:blipFill>
        <p:spPr>
          <a:xfrm>
            <a:off x="288000" y="2953080"/>
            <a:ext cx="4570920" cy="3310560"/>
          </a:xfrm>
          <a:prstGeom prst="rect">
            <a:avLst/>
          </a:prstGeom>
          <a:ln>
            <a:noFill/>
          </a:ln>
        </p:spPr>
      </p:pic>
      <p:sp>
        <p:nvSpPr>
          <p:cNvPr id="294" name="CustomShape 3"/>
          <p:cNvSpPr/>
          <p:nvPr/>
        </p:nvSpPr>
        <p:spPr>
          <a:xfrm>
            <a:off x="1008000" y="2399400"/>
            <a:ext cx="3055680" cy="336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600" b="1" strike="noStrike" spc="-1">
                <a:solidFill>
                  <a:srgbClr val="000000"/>
                </a:solidFill>
                <a:latin typeface="Lucida Sans Unicode"/>
                <a:ea typeface="Arial"/>
              </a:rPr>
              <a:t>Лодочки </a:t>
            </a:r>
            <a:r>
              <a:rPr lang="ru-RU" sz="1600" b="0" strike="noStrike" spc="-1">
                <a:solidFill>
                  <a:srgbClr val="000000"/>
                </a:solidFill>
                <a:latin typeface="Lucida Sans Unicode"/>
                <a:ea typeface="Arial"/>
              </a:rPr>
              <a:t>для прокалювания </a:t>
            </a:r>
            <a:endParaRPr lang="ru-RU" sz="16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CustomShape 1"/>
          <p:cNvSpPr/>
          <p:nvPr/>
        </p:nvSpPr>
        <p:spPr>
          <a:xfrm>
            <a:off x="457200" y="955964"/>
            <a:ext cx="3879274" cy="46027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200" b="0" i="1" strike="noStrike" spc="-1" dirty="0">
                <a:solidFill>
                  <a:srgbClr val="000000"/>
                </a:solidFill>
                <a:latin typeface="Comic Sans MS"/>
                <a:ea typeface="DejaVu Sans"/>
              </a:rPr>
              <a:t>Чашки </a:t>
            </a:r>
            <a:r>
              <a:rPr lang="ru-RU" sz="3200" b="0" i="1" strike="noStrike" spc="-1" dirty="0" err="1">
                <a:solidFill>
                  <a:srgbClr val="000000"/>
                </a:solidFill>
                <a:latin typeface="Comic Sans MS"/>
                <a:ea typeface="DejaVu Sans"/>
              </a:rPr>
              <a:t>Петрі</a:t>
            </a:r>
            <a:endParaRPr lang="ru-RU" sz="3200" b="0" strike="noStrike" spc="-1" dirty="0">
              <a:latin typeface="Arial"/>
            </a:endParaRPr>
          </a:p>
        </p:txBody>
      </p:sp>
      <p:pic>
        <p:nvPicPr>
          <p:cNvPr id="312" name="Picture 4"/>
          <p:cNvPicPr/>
          <p:nvPr/>
        </p:nvPicPr>
        <p:blipFill>
          <a:blip r:embed="rId2"/>
          <a:stretch/>
        </p:blipFill>
        <p:spPr>
          <a:xfrm>
            <a:off x="457200" y="1717963"/>
            <a:ext cx="4170218" cy="3435928"/>
          </a:xfrm>
          <a:prstGeom prst="rect">
            <a:avLst/>
          </a:prstGeom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5271686" y="831465"/>
            <a:ext cx="322857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3200" i="1" spc="-1" dirty="0" err="1">
                <a:solidFill>
                  <a:srgbClr val="000000"/>
                </a:solidFill>
                <a:latin typeface="Comic Sans MS"/>
              </a:rPr>
              <a:t>Кристалізатори</a:t>
            </a:r>
            <a:endParaRPr lang="ru-RU" sz="3200" spc="-1" dirty="0"/>
          </a:p>
        </p:txBody>
      </p:sp>
      <p:pic>
        <p:nvPicPr>
          <p:cNvPr id="5" name="Picture 4"/>
          <p:cNvPicPr/>
          <p:nvPr/>
        </p:nvPicPr>
        <p:blipFill>
          <a:blip r:embed="rId3"/>
          <a:stretch/>
        </p:blipFill>
        <p:spPr>
          <a:xfrm>
            <a:off x="4835236" y="1717963"/>
            <a:ext cx="4017819" cy="3435928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CustomShape 1"/>
          <p:cNvSpPr/>
          <p:nvPr/>
        </p:nvSpPr>
        <p:spPr>
          <a:xfrm>
            <a:off x="215280" y="1506368"/>
            <a:ext cx="8713080" cy="1568206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Calibri"/>
              </a:rPr>
              <a:t>Усі</a:t>
            </a:r>
            <a:r>
              <a:rPr kumimoji="0" lang="ru-RU" sz="16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Calibri"/>
              </a:rPr>
              <a:t> </a:t>
            </a:r>
            <a:r>
              <a:rPr kumimoji="0" lang="ru-RU" sz="16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Calibri"/>
              </a:rPr>
              <a:t>продукти</a:t>
            </a:r>
            <a:r>
              <a:rPr kumimoji="0" lang="ru-RU" sz="16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Calibri"/>
              </a:rPr>
              <a:t> </a:t>
            </a:r>
            <a:r>
              <a:rPr kumimoji="0" lang="ru-RU" sz="16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Calibri"/>
              </a:rPr>
              <a:t>біотехнологічних</a:t>
            </a:r>
            <a:r>
              <a:rPr kumimoji="0" lang="ru-RU" sz="16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Calibri"/>
              </a:rPr>
              <a:t> </a:t>
            </a:r>
            <a:r>
              <a:rPr kumimoji="0" lang="ru-RU" sz="16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Calibri"/>
              </a:rPr>
              <a:t>виробництв</a:t>
            </a:r>
            <a:r>
              <a:rPr kumimoji="0" lang="ru-RU" sz="16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Calibri"/>
              </a:rPr>
              <a:t> </a:t>
            </a:r>
            <a:r>
              <a:rPr kumimoji="0" lang="ru-RU" sz="16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Calibri"/>
              </a:rPr>
              <a:t>одержують</a:t>
            </a:r>
            <a:r>
              <a:rPr kumimoji="0" lang="ru-RU" sz="16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Calibri"/>
              </a:rPr>
              <a:t> за </a:t>
            </a:r>
            <a:r>
              <a:rPr kumimoji="0" lang="ru-RU" sz="16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Calibri"/>
              </a:rPr>
              <a:t>індивідуальними</a:t>
            </a:r>
            <a:r>
              <a:rPr kumimoji="0" lang="ru-RU" sz="16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Calibri"/>
              </a:rPr>
              <a:t> </a:t>
            </a:r>
            <a:r>
              <a:rPr kumimoji="0" lang="ru-RU" sz="16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Calibri"/>
              </a:rPr>
              <a:t>технологіями</a:t>
            </a:r>
            <a:r>
              <a:rPr kumimoji="0" lang="ru-RU" sz="16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Calibri"/>
              </a:rPr>
              <a:t> </a:t>
            </a:r>
            <a:r>
              <a:rPr kumimoji="0" lang="ru-RU" sz="16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Calibri"/>
              </a:rPr>
              <a:t>зі</a:t>
            </a:r>
            <a:r>
              <a:rPr kumimoji="0" lang="ru-RU" sz="16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Calibri"/>
              </a:rPr>
              <a:t> </a:t>
            </a:r>
            <a:r>
              <a:rPr kumimoji="0" lang="ru-RU" sz="16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Calibri"/>
              </a:rPr>
              <a:t>своїми</a:t>
            </a:r>
            <a:r>
              <a:rPr kumimoji="0" lang="ru-RU" sz="16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Calibri"/>
              </a:rPr>
              <a:t> </a:t>
            </a:r>
            <a:r>
              <a:rPr kumimoji="0" lang="ru-RU" sz="16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Calibri"/>
              </a:rPr>
              <a:t>біологічними</a:t>
            </a:r>
            <a:r>
              <a:rPr kumimoji="0" lang="ru-RU" sz="16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Calibri"/>
              </a:rPr>
              <a:t> </a:t>
            </a:r>
            <a:r>
              <a:rPr kumimoji="0" lang="ru-RU" sz="16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Calibri"/>
              </a:rPr>
              <a:t>об</a:t>
            </a:r>
            <a:r>
              <a:rPr kumimoji="0" lang="ru-RU" sz="16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t>’</a:t>
            </a:r>
            <a:r>
              <a:rPr kumimoji="0" lang="ru-RU" sz="16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Calibri"/>
              </a:rPr>
              <a:t>єктами</a:t>
            </a:r>
            <a:r>
              <a:rPr kumimoji="0" lang="ru-RU" sz="16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Calibri"/>
              </a:rPr>
              <a:t>, </a:t>
            </a:r>
            <a:r>
              <a:rPr kumimoji="0" lang="ru-RU" sz="16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Calibri"/>
              </a:rPr>
              <a:t>сировиною</a:t>
            </a:r>
            <a:r>
              <a:rPr kumimoji="0" lang="ru-RU" sz="16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Calibri"/>
              </a:rPr>
              <a:t>, </a:t>
            </a:r>
            <a:r>
              <a:rPr kumimoji="0" lang="ru-RU" sz="16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Calibri"/>
              </a:rPr>
              <a:t>кількістю</a:t>
            </a:r>
            <a:r>
              <a:rPr kumimoji="0" lang="ru-RU" sz="16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Calibri"/>
              </a:rPr>
              <a:t> </a:t>
            </a:r>
            <a:r>
              <a:rPr kumimoji="0" lang="ru-RU" sz="16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Calibri"/>
              </a:rPr>
              <a:t>стадій</a:t>
            </a:r>
            <a:r>
              <a:rPr kumimoji="0" lang="ru-RU" sz="16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Calibri"/>
              </a:rPr>
              <a:t> та </a:t>
            </a:r>
            <a:r>
              <a:rPr kumimoji="0" lang="ru-RU" sz="16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Calibri"/>
              </a:rPr>
              <a:t>технологічних</a:t>
            </a:r>
            <a:r>
              <a:rPr kumimoji="0" lang="ru-RU" sz="16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Calibri"/>
              </a:rPr>
              <a:t> </a:t>
            </a:r>
            <a:r>
              <a:rPr kumimoji="0" lang="ru-RU" sz="16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Calibri"/>
              </a:rPr>
              <a:t>режимів</a:t>
            </a:r>
            <a:r>
              <a:rPr kumimoji="0" lang="ru-RU" sz="16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Calibri"/>
              </a:rPr>
              <a:t>. Але </a:t>
            </a:r>
            <a:r>
              <a:rPr kumimoji="0" lang="ru-RU" sz="16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Calibri"/>
              </a:rPr>
              <a:t>можна</a:t>
            </a:r>
            <a:r>
              <a:rPr kumimoji="0" lang="ru-RU" sz="16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Calibri"/>
              </a:rPr>
              <a:t> </a:t>
            </a:r>
            <a:r>
              <a:rPr kumimoji="0" lang="ru-RU" sz="16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Calibri"/>
              </a:rPr>
              <a:t>скласти</a:t>
            </a:r>
            <a:r>
              <a:rPr kumimoji="0" lang="ru-RU" sz="16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Calibri"/>
              </a:rPr>
              <a:t> </a:t>
            </a:r>
            <a:r>
              <a:rPr kumimoji="0" lang="ru-RU" sz="16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Calibri"/>
              </a:rPr>
              <a:t>загальну</a:t>
            </a:r>
            <a:r>
              <a:rPr kumimoji="0" lang="ru-RU" sz="16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Calibri"/>
              </a:rPr>
              <a:t>, </a:t>
            </a:r>
            <a:r>
              <a:rPr kumimoji="0" lang="ru-RU" sz="16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Calibri"/>
              </a:rPr>
              <a:t>типову</a:t>
            </a:r>
            <a:r>
              <a:rPr kumimoji="0" lang="ru-RU" sz="16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Calibri"/>
              </a:rPr>
              <a:t> схему </a:t>
            </a:r>
            <a:r>
              <a:rPr kumimoji="0" lang="ru-RU" sz="16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Calibri"/>
              </a:rPr>
              <a:t>майже</a:t>
            </a:r>
            <a:r>
              <a:rPr kumimoji="0" lang="ru-RU" sz="16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Calibri"/>
              </a:rPr>
              <a:t> </a:t>
            </a:r>
            <a:r>
              <a:rPr kumimoji="0" lang="ru-RU" sz="16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Calibri"/>
              </a:rPr>
              <a:t>всіх</a:t>
            </a:r>
            <a:r>
              <a:rPr kumimoji="0" lang="ru-RU" sz="16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Calibri"/>
              </a:rPr>
              <a:t> </a:t>
            </a:r>
            <a:r>
              <a:rPr kumimoji="0" lang="ru-RU" sz="16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Calibri"/>
              </a:rPr>
              <a:t>біотехнологічних</a:t>
            </a:r>
            <a:r>
              <a:rPr kumimoji="0" lang="ru-RU" sz="16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Calibri"/>
              </a:rPr>
              <a:t> </a:t>
            </a:r>
            <a:r>
              <a:rPr kumimoji="0" lang="ru-RU" sz="16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Calibri"/>
              </a:rPr>
              <a:t>виробництв</a:t>
            </a:r>
            <a:r>
              <a:rPr kumimoji="0" lang="ru-RU" sz="16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Calibri"/>
              </a:rPr>
              <a:t>.</a:t>
            </a:r>
            <a:endParaRPr kumimoji="0" lang="ru-RU" sz="1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Calibri"/>
              </a:rPr>
              <a:t>Схема </a:t>
            </a:r>
            <a:r>
              <a:rPr kumimoji="0" lang="ru-RU" sz="16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Calibri"/>
              </a:rPr>
              <a:t>складається</a:t>
            </a:r>
            <a:r>
              <a:rPr kumimoji="0" lang="ru-RU" sz="16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Calibri"/>
              </a:rPr>
              <a:t> </a:t>
            </a:r>
            <a:r>
              <a:rPr kumimoji="0" lang="ru-RU" sz="16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Calibri"/>
              </a:rPr>
              <a:t>зі</a:t>
            </a:r>
            <a:r>
              <a:rPr kumimoji="0" lang="ru-RU" sz="16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Calibri"/>
              </a:rPr>
              <a:t> </a:t>
            </a:r>
            <a:r>
              <a:rPr kumimoji="0" lang="ru-RU" sz="16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Calibri"/>
              </a:rPr>
              <a:t>стадій</a:t>
            </a:r>
            <a:r>
              <a:rPr kumimoji="0" lang="ru-RU" sz="16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Calibri"/>
              </a:rPr>
              <a:t>, у </a:t>
            </a:r>
            <a:r>
              <a:rPr kumimoji="0" lang="ru-RU" sz="16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Calibri"/>
              </a:rPr>
              <a:t>кожній</a:t>
            </a:r>
            <a:r>
              <a:rPr kumimoji="0" lang="ru-RU" sz="16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Calibri"/>
              </a:rPr>
              <a:t> </a:t>
            </a:r>
            <a:r>
              <a:rPr kumimoji="0" lang="ru-RU" sz="16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Calibri"/>
              </a:rPr>
              <a:t>із</a:t>
            </a:r>
            <a:r>
              <a:rPr kumimoji="0" lang="ru-RU" sz="16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Calibri"/>
              </a:rPr>
              <a:t> </a:t>
            </a:r>
            <a:r>
              <a:rPr kumimoji="0" lang="ru-RU" sz="16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Calibri"/>
              </a:rPr>
              <a:t>яких</a:t>
            </a:r>
            <a:r>
              <a:rPr kumimoji="0" lang="ru-RU" sz="16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Calibri"/>
              </a:rPr>
              <a:t> </a:t>
            </a:r>
            <a:r>
              <a:rPr kumimoji="0" lang="ru-RU" sz="16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Calibri"/>
              </a:rPr>
              <a:t>сировина</a:t>
            </a:r>
            <a:r>
              <a:rPr kumimoji="0" lang="ru-RU" sz="16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Calibri"/>
              </a:rPr>
              <a:t> </a:t>
            </a:r>
            <a:r>
              <a:rPr kumimoji="0" lang="ru-RU" sz="16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Calibri"/>
              </a:rPr>
              <a:t>витримує</a:t>
            </a:r>
            <a:r>
              <a:rPr kumimoji="0" lang="ru-RU" sz="16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Calibri"/>
              </a:rPr>
              <a:t> </a:t>
            </a:r>
            <a:r>
              <a:rPr kumimoji="0" lang="ru-RU" sz="16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Calibri"/>
              </a:rPr>
              <a:t>окремі</a:t>
            </a:r>
            <a:r>
              <a:rPr kumimoji="0" lang="ru-RU" sz="16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Calibri"/>
              </a:rPr>
              <a:t> </a:t>
            </a:r>
            <a:r>
              <a:rPr kumimoji="0" lang="ru-RU" sz="16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Calibri"/>
              </a:rPr>
              <a:t>технологічні</a:t>
            </a:r>
            <a:r>
              <a:rPr kumimoji="0" lang="ru-RU" sz="16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Calibri"/>
              </a:rPr>
              <a:t> </a:t>
            </a:r>
            <a:r>
              <a:rPr kumimoji="0" lang="ru-RU" sz="16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Calibri"/>
              </a:rPr>
              <a:t>перетворення</a:t>
            </a:r>
            <a:r>
              <a:rPr kumimoji="0" lang="ru-RU" sz="16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Calibri"/>
              </a:rPr>
              <a:t>, </a:t>
            </a:r>
            <a:r>
              <a:rPr kumimoji="0" lang="ru-RU" sz="16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Calibri"/>
              </a:rPr>
              <a:t>послідовно</a:t>
            </a:r>
            <a:r>
              <a:rPr kumimoji="0" lang="ru-RU" sz="16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Calibri"/>
              </a:rPr>
              <a:t> </a:t>
            </a:r>
            <a:r>
              <a:rPr kumimoji="0" lang="ru-RU" sz="16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Calibri"/>
              </a:rPr>
              <a:t>перетікаючи</a:t>
            </a:r>
            <a:r>
              <a:rPr kumimoji="0" lang="ru-RU" sz="16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Calibri"/>
              </a:rPr>
              <a:t> в </a:t>
            </a:r>
            <a:r>
              <a:rPr kumimoji="0" lang="ru-RU" sz="16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Calibri"/>
              </a:rPr>
              <a:t>більш</a:t>
            </a:r>
            <a:r>
              <a:rPr kumimoji="0" lang="ru-RU" sz="16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Calibri"/>
              </a:rPr>
              <a:t> </a:t>
            </a:r>
            <a:r>
              <a:rPr kumimoji="0" lang="ru-RU" sz="16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Calibri"/>
              </a:rPr>
              <a:t>важливі</a:t>
            </a:r>
            <a:r>
              <a:rPr kumimoji="0" lang="ru-RU" sz="16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Calibri"/>
              </a:rPr>
              <a:t> </a:t>
            </a:r>
            <a:r>
              <a:rPr kumimoji="0" lang="ru-RU" sz="16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Calibri"/>
              </a:rPr>
              <a:t>продукти</a:t>
            </a:r>
            <a:r>
              <a:rPr kumimoji="0" lang="ru-RU" sz="16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Calibri"/>
              </a:rPr>
              <a:t> і, </a:t>
            </a:r>
            <a:r>
              <a:rPr kumimoji="0" lang="ru-RU" sz="16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Calibri"/>
              </a:rPr>
              <a:t>наприкінці</a:t>
            </a:r>
            <a:r>
              <a:rPr kumimoji="0" lang="ru-RU" sz="16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Calibri"/>
              </a:rPr>
              <a:t>, у </a:t>
            </a:r>
            <a:r>
              <a:rPr kumimoji="0" lang="ru-RU" sz="16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Calibri"/>
              </a:rPr>
              <a:t>кінцевий</a:t>
            </a:r>
            <a:r>
              <a:rPr kumimoji="0" lang="ru-RU" sz="16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Calibri"/>
              </a:rPr>
              <a:t> продукт. </a:t>
            </a:r>
            <a:r>
              <a:rPr kumimoji="0" lang="ru-RU" sz="16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Calibri"/>
              </a:rPr>
              <a:t>Загальний</a:t>
            </a:r>
            <a:r>
              <a:rPr kumimoji="0" lang="ru-RU" sz="16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Calibri"/>
              </a:rPr>
              <a:t> вид </a:t>
            </a:r>
            <a:r>
              <a:rPr kumimoji="0" lang="ru-RU" sz="16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Calibri"/>
              </a:rPr>
              <a:t>такої</a:t>
            </a:r>
            <a:r>
              <a:rPr kumimoji="0" lang="ru-RU" sz="16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Calibri"/>
              </a:rPr>
              <a:t> </a:t>
            </a:r>
            <a:r>
              <a:rPr kumimoji="0" lang="ru-RU" sz="16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Calibri"/>
              </a:rPr>
              <a:t>схеми</a:t>
            </a:r>
            <a:r>
              <a:rPr kumimoji="0" lang="ru-RU" sz="16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Calibri"/>
              </a:rPr>
              <a:t> </a:t>
            </a:r>
            <a:r>
              <a:rPr kumimoji="0" lang="ru-RU" sz="16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Calibri"/>
              </a:rPr>
              <a:t>такий</a:t>
            </a:r>
            <a:r>
              <a:rPr kumimoji="0" lang="ru-RU" sz="16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Calibri"/>
              </a:rPr>
              <a:t>:</a:t>
            </a:r>
            <a:endParaRPr kumimoji="0" lang="ru-RU" sz="1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124" name="Рисунок 3"/>
          <p:cNvPicPr/>
          <p:nvPr/>
        </p:nvPicPr>
        <p:blipFill>
          <a:blip r:embed="rId2"/>
          <a:stretch/>
        </p:blipFill>
        <p:spPr>
          <a:xfrm>
            <a:off x="2054007" y="3101673"/>
            <a:ext cx="4426560" cy="2157840"/>
          </a:xfrm>
          <a:prstGeom prst="rect">
            <a:avLst/>
          </a:prstGeom>
          <a:ln>
            <a:noFill/>
          </a:ln>
        </p:spPr>
      </p:pic>
      <p:pic>
        <p:nvPicPr>
          <p:cNvPr id="125" name="Рисунок 4"/>
          <p:cNvPicPr/>
          <p:nvPr/>
        </p:nvPicPr>
        <p:blipFill>
          <a:blip r:embed="rId3"/>
          <a:stretch/>
        </p:blipFill>
        <p:spPr>
          <a:xfrm>
            <a:off x="2262436" y="5150836"/>
            <a:ext cx="3422520" cy="1366200"/>
          </a:xfrm>
          <a:prstGeom prst="rect">
            <a:avLst/>
          </a:prstGeom>
          <a:ln>
            <a:noFill/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457200" y="619971"/>
            <a:ext cx="8229240" cy="88639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Методики </a:t>
            </a:r>
            <a:r>
              <a:rPr lang="ru-RU" sz="2800" i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культивування</a:t>
            </a:r>
            <a:r>
              <a:rPr lang="ru-RU" sz="2800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i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об’єктів</a:t>
            </a:r>
            <a:r>
              <a:rPr lang="ru-RU" sz="2800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i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біотехнології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940930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CustomShape 1"/>
          <p:cNvSpPr/>
          <p:nvPr/>
        </p:nvSpPr>
        <p:spPr>
          <a:xfrm>
            <a:off x="313648" y="655009"/>
            <a:ext cx="8566200" cy="202987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Головною </a:t>
            </a:r>
            <a:r>
              <a:rPr kumimoji="0" lang="ru-RU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ланкою</a:t>
            </a:r>
            <a:r>
              <a:rPr kumimoji="0" lang="ru-RU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 </a:t>
            </a:r>
            <a:r>
              <a:rPr kumimoji="0" lang="ru-RU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біотехнологічного</a:t>
            </a:r>
            <a:r>
              <a:rPr kumimoji="0" lang="ru-RU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 </a:t>
            </a:r>
            <a:r>
              <a:rPr kumimoji="0" lang="ru-RU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процесу</a:t>
            </a:r>
            <a:r>
              <a:rPr kumimoji="0" lang="ru-RU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, </a:t>
            </a:r>
            <a:r>
              <a:rPr kumimoji="0" lang="ru-RU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який</a:t>
            </a:r>
            <a:r>
              <a:rPr kumimoji="0" lang="ru-RU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 </a:t>
            </a:r>
            <a:r>
              <a:rPr kumimoji="0" lang="ru-RU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визначає</a:t>
            </a:r>
            <a:r>
              <a:rPr kumimoji="0" lang="ru-RU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 </a:t>
            </a:r>
            <a:r>
              <a:rPr kumimoji="0" lang="ru-RU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його</a:t>
            </a:r>
            <a:r>
              <a:rPr kumimoji="0" lang="ru-RU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 </a:t>
            </a:r>
            <a:r>
              <a:rPr kumimoji="0" lang="ru-RU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сутність</a:t>
            </a:r>
            <a:r>
              <a:rPr kumimoji="0" lang="ru-RU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, є </a:t>
            </a:r>
            <a:r>
              <a:rPr kumimoji="0" lang="ru-RU" b="1" i="0" u="none" strike="noStrike" kern="1200" cap="none" spc="-1" normalizeH="0" baseline="0" noProof="0" dirty="0" err="1">
                <a:ln>
                  <a:noFill/>
                </a:ln>
                <a:solidFill>
                  <a:srgbClr val="EF0000"/>
                </a:solidFill>
                <a:effectLst/>
                <a:uLnTx/>
                <a:uFillTx/>
                <a:latin typeface="Arial"/>
                <a:ea typeface="DejaVu Sans"/>
              </a:rPr>
              <a:t>клітина</a:t>
            </a:r>
            <a:r>
              <a:rPr kumimoji="0" lang="ru-RU" b="1" i="0" u="none" strike="noStrike" kern="1200" cap="none" spc="-1" normalizeH="0" baseline="0" noProof="0" dirty="0">
                <a:ln>
                  <a:noFill/>
                </a:ln>
                <a:solidFill>
                  <a:srgbClr val="EF0000"/>
                </a:solidFill>
                <a:effectLst/>
                <a:uLnTx/>
                <a:uFillTx/>
                <a:latin typeface="Arial"/>
                <a:ea typeface="DejaVu Sans"/>
              </a:rPr>
              <a:t>. </a:t>
            </a:r>
            <a:r>
              <a:rPr kumimoji="0" lang="ru-RU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Саме</a:t>
            </a:r>
            <a:r>
              <a:rPr kumimoji="0" lang="ru-RU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 в </a:t>
            </a:r>
            <a:r>
              <a:rPr kumimoji="0" lang="ru-RU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ній</a:t>
            </a:r>
            <a:r>
              <a:rPr kumimoji="0" lang="ru-RU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 </a:t>
            </a:r>
            <a:r>
              <a:rPr kumimoji="0" lang="ru-RU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синтезується</a:t>
            </a:r>
            <a:r>
              <a:rPr kumimoji="0" lang="ru-RU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 </a:t>
            </a:r>
            <a:r>
              <a:rPr kumimoji="0" lang="ru-RU" b="1" i="1" u="none" strike="noStrike" kern="1200" cap="none" spc="-1" normalizeH="0" baseline="0" noProof="0" dirty="0" err="1">
                <a:ln>
                  <a:noFill/>
                </a:ln>
                <a:solidFill>
                  <a:srgbClr val="0000A6"/>
                </a:solidFill>
                <a:effectLst/>
                <a:uLnTx/>
                <a:uFillTx/>
                <a:latin typeface="Arial"/>
                <a:ea typeface="DejaVu Sans"/>
              </a:rPr>
              <a:t>цільовий</a:t>
            </a:r>
            <a:r>
              <a:rPr kumimoji="0" lang="ru-RU" b="1" i="1" u="none" strike="noStrike" kern="1200" cap="none" spc="-1" normalizeH="0" baseline="0" noProof="0" dirty="0">
                <a:ln>
                  <a:noFill/>
                </a:ln>
                <a:solidFill>
                  <a:srgbClr val="0000A6"/>
                </a:solidFill>
                <a:effectLst/>
                <a:uLnTx/>
                <a:uFillTx/>
                <a:latin typeface="Arial"/>
                <a:ea typeface="DejaVu Sans"/>
              </a:rPr>
              <a:t> продукт</a:t>
            </a:r>
            <a:r>
              <a:rPr kumimoji="0" lang="ru-RU" b="1" i="0" u="none" strike="noStrike" kern="1200" cap="none" spc="-1" normalizeH="0" baseline="0" noProof="0" dirty="0">
                <a:ln>
                  <a:noFill/>
                </a:ln>
                <a:solidFill>
                  <a:srgbClr val="0000A6"/>
                </a:solidFill>
                <a:effectLst/>
                <a:uLnTx/>
                <a:uFillTx/>
                <a:latin typeface="Arial"/>
                <a:ea typeface="DejaVu Sans"/>
              </a:rPr>
              <a:t>. За </a:t>
            </a:r>
            <a:r>
              <a:rPr kumimoji="0" lang="ru-RU" b="1" i="0" u="none" strike="noStrike" kern="1200" cap="none" spc="-1" normalizeH="0" baseline="0" noProof="0" dirty="0" err="1">
                <a:ln>
                  <a:noFill/>
                </a:ln>
                <a:solidFill>
                  <a:srgbClr val="0000A6"/>
                </a:solidFill>
                <a:effectLst/>
                <a:uLnTx/>
                <a:uFillTx/>
                <a:latin typeface="Arial"/>
                <a:ea typeface="DejaVu Sans"/>
              </a:rPr>
              <a:t>влучним</a:t>
            </a:r>
            <a:r>
              <a:rPr kumimoji="0" lang="ru-RU" b="1" i="0" u="none" strike="noStrike" kern="1200" cap="none" spc="-1" normalizeH="0" baseline="0" noProof="0" dirty="0">
                <a:ln>
                  <a:noFill/>
                </a:ln>
                <a:solidFill>
                  <a:srgbClr val="0000A6"/>
                </a:solidFill>
                <a:effectLst/>
                <a:uLnTx/>
                <a:uFillTx/>
                <a:latin typeface="Arial"/>
                <a:ea typeface="DejaVu Sans"/>
              </a:rPr>
              <a:t> </a:t>
            </a:r>
            <a:r>
              <a:rPr kumimoji="0" lang="ru-RU" b="1" i="0" u="none" strike="noStrike" kern="1200" cap="none" spc="-1" normalizeH="0" baseline="0" noProof="0" dirty="0" err="1">
                <a:ln>
                  <a:noFill/>
                </a:ln>
                <a:solidFill>
                  <a:srgbClr val="0000A6"/>
                </a:solidFill>
                <a:effectLst/>
                <a:uLnTx/>
                <a:uFillTx/>
                <a:latin typeface="Arial"/>
                <a:ea typeface="DejaVu Sans"/>
              </a:rPr>
              <a:t>висловом</a:t>
            </a:r>
            <a:r>
              <a:rPr kumimoji="0" lang="ru-RU" b="1" i="0" u="none" strike="noStrike" kern="1200" cap="none" spc="-1" normalizeH="0" baseline="0" noProof="0" dirty="0">
                <a:ln>
                  <a:noFill/>
                </a:ln>
                <a:solidFill>
                  <a:srgbClr val="0000A6"/>
                </a:solidFill>
                <a:effectLst/>
                <a:uLnTx/>
                <a:uFillTx/>
                <a:latin typeface="Arial"/>
                <a:ea typeface="DejaVu Sans"/>
              </a:rPr>
              <a:t> </a:t>
            </a:r>
            <a:r>
              <a:rPr kumimoji="0" lang="ru-RU" b="1" i="0" u="none" strike="noStrike" kern="1200" cap="none" spc="-1" normalizeH="0" baseline="0" noProof="0" dirty="0" err="1">
                <a:ln>
                  <a:noFill/>
                </a:ln>
                <a:solidFill>
                  <a:srgbClr val="0000A6"/>
                </a:solidFill>
                <a:effectLst/>
                <a:uLnTx/>
                <a:uFillTx/>
                <a:latin typeface="Arial"/>
                <a:ea typeface="DejaVu Sans"/>
              </a:rPr>
              <a:t>Овчіннікова</a:t>
            </a:r>
            <a:r>
              <a:rPr kumimoji="0" lang="ru-RU" b="1" i="0" u="none" strike="noStrike" kern="1200" cap="none" spc="-1" normalizeH="0" baseline="0" noProof="0" dirty="0">
                <a:ln>
                  <a:noFill/>
                </a:ln>
                <a:solidFill>
                  <a:srgbClr val="0000A6"/>
                </a:solidFill>
                <a:effectLst/>
                <a:uLnTx/>
                <a:uFillTx/>
                <a:latin typeface="Arial"/>
                <a:ea typeface="DejaVu Sans"/>
              </a:rPr>
              <a:t> Ю.А. (1985), </a:t>
            </a:r>
            <a:r>
              <a:rPr kumimoji="0" lang="ru-RU" b="1" i="0" u="none" strike="noStrike" kern="1200" cap="none" spc="-1" normalizeH="0" baseline="0" noProof="0" dirty="0" err="1">
                <a:ln>
                  <a:noFill/>
                </a:ln>
                <a:solidFill>
                  <a:srgbClr val="0000A6"/>
                </a:solidFill>
                <a:effectLst/>
                <a:uLnTx/>
                <a:uFillTx/>
                <a:latin typeface="Arial"/>
                <a:ea typeface="DejaVu Sans"/>
              </a:rPr>
              <a:t>к</a:t>
            </a:r>
            <a:r>
              <a:rPr kumimoji="0" lang="ru-RU" b="1" i="1" u="sng" strike="noStrike" kern="1200" cap="none" spc="-1" normalizeH="0" baseline="0" noProof="0" dirty="0" err="1">
                <a:ln>
                  <a:noFill/>
                </a:ln>
                <a:solidFill>
                  <a:srgbClr val="0000A6"/>
                </a:solidFill>
                <a:effectLst/>
                <a:uLnTx/>
                <a:uFillTx/>
                <a:latin typeface="Arial"/>
                <a:ea typeface="DejaVu Sans"/>
              </a:rPr>
              <a:t>літина</a:t>
            </a:r>
            <a:r>
              <a:rPr kumimoji="0" lang="ru-RU" b="1" i="1" u="sng" strike="noStrike" kern="1200" cap="none" spc="-1" normalizeH="0" baseline="0" noProof="0" dirty="0">
                <a:ln>
                  <a:noFill/>
                </a:ln>
                <a:solidFill>
                  <a:srgbClr val="0000A6"/>
                </a:solidFill>
                <a:effectLst/>
                <a:uLnTx/>
                <a:uFillTx/>
                <a:latin typeface="Arial"/>
                <a:ea typeface="DejaVu Sans"/>
              </a:rPr>
              <a:t> — </a:t>
            </a:r>
            <a:r>
              <a:rPr kumimoji="0" lang="ru-RU" b="1" i="1" u="sng" strike="noStrike" kern="1200" cap="none" spc="-1" normalizeH="0" baseline="0" noProof="0" dirty="0" err="1">
                <a:ln>
                  <a:noFill/>
                </a:ln>
                <a:solidFill>
                  <a:srgbClr val="0000A6"/>
                </a:solidFill>
                <a:effectLst/>
                <a:uLnTx/>
                <a:uFillTx/>
                <a:latin typeface="Arial"/>
                <a:ea typeface="DejaVu Sans"/>
              </a:rPr>
              <a:t>це</a:t>
            </a:r>
            <a:r>
              <a:rPr kumimoji="0" lang="ru-RU" b="1" i="1" u="sng" strike="noStrike" kern="1200" cap="none" spc="-1" normalizeH="0" baseline="0" noProof="0" dirty="0">
                <a:ln>
                  <a:noFill/>
                </a:ln>
                <a:solidFill>
                  <a:srgbClr val="0000A6"/>
                </a:solidFill>
                <a:effectLst/>
                <a:uLnTx/>
                <a:uFillTx/>
                <a:latin typeface="Arial"/>
                <a:ea typeface="DejaVu Sans"/>
              </a:rPr>
              <a:t> </a:t>
            </a:r>
            <a:r>
              <a:rPr kumimoji="0" lang="ru-RU" b="1" i="1" u="sng" strike="noStrike" kern="1200" cap="none" spc="-1" normalizeH="0" baseline="0" noProof="0" dirty="0" err="1">
                <a:ln>
                  <a:noFill/>
                </a:ln>
                <a:solidFill>
                  <a:srgbClr val="0000A6"/>
                </a:solidFill>
                <a:effectLst/>
                <a:uLnTx/>
                <a:uFillTx/>
                <a:latin typeface="Arial"/>
                <a:ea typeface="DejaVu Sans"/>
              </a:rPr>
              <a:t>мініатюрний</a:t>
            </a:r>
            <a:r>
              <a:rPr kumimoji="0" lang="ru-RU" b="1" i="1" u="sng" strike="noStrike" kern="1200" cap="none" spc="-1" normalizeH="0" baseline="0" noProof="0" dirty="0">
                <a:ln>
                  <a:noFill/>
                </a:ln>
                <a:solidFill>
                  <a:srgbClr val="0000A6"/>
                </a:solidFill>
                <a:effectLst/>
                <a:uLnTx/>
                <a:uFillTx/>
                <a:latin typeface="Arial"/>
                <a:ea typeface="DejaVu Sans"/>
              </a:rPr>
              <a:t> </a:t>
            </a:r>
            <a:r>
              <a:rPr kumimoji="0" lang="ru-RU" b="1" i="1" u="sng" strike="noStrike" kern="1200" cap="none" spc="-1" normalizeH="0" baseline="0" noProof="0" dirty="0" err="1">
                <a:ln>
                  <a:noFill/>
                </a:ln>
                <a:solidFill>
                  <a:srgbClr val="0000A6"/>
                </a:solidFill>
                <a:effectLst/>
                <a:uLnTx/>
                <a:uFillTx/>
                <a:latin typeface="Arial"/>
                <a:ea typeface="DejaVu Sans"/>
              </a:rPr>
              <a:t>хімічний</a:t>
            </a:r>
            <a:r>
              <a:rPr kumimoji="0" lang="ru-RU" b="1" i="1" u="sng" strike="noStrike" kern="1200" cap="none" spc="-1" normalizeH="0" baseline="0" noProof="0" dirty="0">
                <a:ln>
                  <a:noFill/>
                </a:ln>
                <a:solidFill>
                  <a:srgbClr val="0000A6"/>
                </a:solidFill>
                <a:effectLst/>
                <a:uLnTx/>
                <a:uFillTx/>
                <a:latin typeface="Arial"/>
                <a:ea typeface="DejaVu Sans"/>
              </a:rPr>
              <a:t> завод, </a:t>
            </a:r>
            <a:r>
              <a:rPr kumimoji="0" lang="ru-RU" b="1" i="1" u="sng" strike="noStrike" kern="1200" cap="none" spc="-1" normalizeH="0" baseline="0" noProof="0" dirty="0" err="1">
                <a:ln>
                  <a:noFill/>
                </a:ln>
                <a:solidFill>
                  <a:srgbClr val="0000A6"/>
                </a:solidFill>
                <a:effectLst/>
                <a:uLnTx/>
                <a:uFillTx/>
                <a:latin typeface="Arial"/>
                <a:ea typeface="DejaVu Sans"/>
              </a:rPr>
              <a:t>який</a:t>
            </a:r>
            <a:r>
              <a:rPr kumimoji="0" lang="ru-RU" b="1" i="1" u="sng" strike="noStrike" kern="1200" cap="none" spc="-1" normalizeH="0" baseline="0" noProof="0" dirty="0">
                <a:ln>
                  <a:noFill/>
                </a:ln>
                <a:solidFill>
                  <a:srgbClr val="0000A6"/>
                </a:solidFill>
                <a:effectLst/>
                <a:uLnTx/>
                <a:uFillTx/>
                <a:latin typeface="Arial"/>
                <a:ea typeface="DejaVu Sans"/>
              </a:rPr>
              <a:t> </a:t>
            </a:r>
            <a:r>
              <a:rPr kumimoji="0" lang="ru-RU" b="1" i="1" u="sng" strike="noStrike" kern="1200" cap="none" spc="-1" normalizeH="0" baseline="0" noProof="0" dirty="0" err="1">
                <a:ln>
                  <a:noFill/>
                </a:ln>
                <a:solidFill>
                  <a:srgbClr val="0000A6"/>
                </a:solidFill>
                <a:effectLst/>
                <a:uLnTx/>
                <a:uFillTx/>
                <a:latin typeface="Arial"/>
                <a:ea typeface="DejaVu Sans"/>
              </a:rPr>
              <a:t>працює</a:t>
            </a:r>
            <a:r>
              <a:rPr kumimoji="0" lang="ru-RU" b="1" i="1" u="sng" strike="noStrike" kern="1200" cap="none" spc="-1" normalizeH="0" baseline="0" noProof="0" dirty="0">
                <a:ln>
                  <a:noFill/>
                </a:ln>
                <a:solidFill>
                  <a:srgbClr val="0000A6"/>
                </a:solidFill>
                <a:effectLst/>
                <a:uLnTx/>
                <a:uFillTx/>
                <a:latin typeface="Arial"/>
                <a:ea typeface="DejaVu Sans"/>
              </a:rPr>
              <a:t> з </a:t>
            </a:r>
            <a:r>
              <a:rPr kumimoji="0" lang="ru-RU" b="1" i="1" u="sng" strike="noStrike" kern="1200" cap="none" spc="-1" normalizeH="0" baseline="0" noProof="0" dirty="0" err="1">
                <a:ln>
                  <a:noFill/>
                </a:ln>
                <a:solidFill>
                  <a:srgbClr val="0000A6"/>
                </a:solidFill>
                <a:effectLst/>
                <a:uLnTx/>
                <a:uFillTx/>
                <a:latin typeface="Arial"/>
                <a:ea typeface="DejaVu Sans"/>
              </a:rPr>
              <a:t>колосальною</a:t>
            </a:r>
            <a:r>
              <a:rPr kumimoji="0" lang="ru-RU" b="1" i="1" u="sng" strike="noStrike" kern="1200" cap="none" spc="-1" normalizeH="0" baseline="0" noProof="0" dirty="0">
                <a:ln>
                  <a:noFill/>
                </a:ln>
                <a:solidFill>
                  <a:srgbClr val="0000A6"/>
                </a:solidFill>
                <a:effectLst/>
                <a:uLnTx/>
                <a:uFillTx/>
                <a:latin typeface="Arial"/>
                <a:ea typeface="DejaVu Sans"/>
              </a:rPr>
              <a:t> </a:t>
            </a:r>
            <a:r>
              <a:rPr kumimoji="0" lang="ru-RU" b="1" i="1" u="sng" strike="noStrike" kern="1200" cap="none" spc="-1" normalizeH="0" baseline="0" noProof="0" dirty="0" err="1">
                <a:ln>
                  <a:noFill/>
                </a:ln>
                <a:solidFill>
                  <a:srgbClr val="0000A6"/>
                </a:solidFill>
                <a:effectLst/>
                <a:uLnTx/>
                <a:uFillTx/>
                <a:latin typeface="Arial"/>
                <a:ea typeface="DejaVu Sans"/>
              </a:rPr>
              <a:t>продуктивністю</a:t>
            </a:r>
            <a:r>
              <a:rPr kumimoji="0" lang="ru-RU" b="1" i="1" u="sng" strike="noStrike" kern="1200" cap="none" spc="-1" normalizeH="0" baseline="0" noProof="0" dirty="0">
                <a:ln>
                  <a:noFill/>
                </a:ln>
                <a:solidFill>
                  <a:srgbClr val="0000A6"/>
                </a:solidFill>
                <a:effectLst/>
                <a:uLnTx/>
                <a:uFillTx/>
                <a:latin typeface="Arial"/>
                <a:ea typeface="DejaVu Sans"/>
              </a:rPr>
              <a:t>, з граничною </a:t>
            </a:r>
            <a:r>
              <a:rPr kumimoji="0" lang="ru-RU" b="1" i="1" u="sng" strike="noStrike" kern="1200" cap="none" spc="-1" normalizeH="0" baseline="0" noProof="0" dirty="0" err="1">
                <a:ln>
                  <a:noFill/>
                </a:ln>
                <a:solidFill>
                  <a:srgbClr val="0000A6"/>
                </a:solidFill>
                <a:effectLst/>
                <a:uLnTx/>
                <a:uFillTx/>
                <a:latin typeface="Arial"/>
                <a:ea typeface="DejaVu Sans"/>
              </a:rPr>
              <a:t>узгодженістю</a:t>
            </a:r>
            <a:r>
              <a:rPr kumimoji="0" lang="ru-RU" b="1" i="1" u="sng" strike="noStrike" kern="1200" cap="none" spc="-1" normalizeH="0" baseline="0" noProof="0" dirty="0">
                <a:ln>
                  <a:noFill/>
                </a:ln>
                <a:solidFill>
                  <a:srgbClr val="0000A6"/>
                </a:solidFill>
                <a:effectLst/>
                <a:uLnTx/>
                <a:uFillTx/>
                <a:latin typeface="Arial"/>
                <a:ea typeface="DejaVu Sans"/>
              </a:rPr>
              <a:t> і за </a:t>
            </a:r>
            <a:r>
              <a:rPr kumimoji="0" lang="ru-RU" b="1" i="1" u="sng" strike="noStrike" kern="1200" cap="none" spc="-1" normalizeH="0" baseline="0" noProof="0" dirty="0" err="1">
                <a:ln>
                  <a:noFill/>
                </a:ln>
                <a:solidFill>
                  <a:srgbClr val="0000A6"/>
                </a:solidFill>
                <a:effectLst/>
                <a:uLnTx/>
                <a:uFillTx/>
                <a:latin typeface="Arial"/>
                <a:ea typeface="DejaVu Sans"/>
              </a:rPr>
              <a:t>заданою</a:t>
            </a:r>
            <a:r>
              <a:rPr kumimoji="0" lang="ru-RU" b="1" i="1" u="sng" strike="noStrike" kern="1200" cap="none" spc="-1" normalizeH="0" baseline="0" noProof="0" dirty="0">
                <a:ln>
                  <a:noFill/>
                </a:ln>
                <a:solidFill>
                  <a:srgbClr val="0000A6"/>
                </a:solidFill>
                <a:effectLst/>
                <a:uLnTx/>
                <a:uFillTx/>
                <a:latin typeface="Arial"/>
                <a:ea typeface="DejaVu Sans"/>
              </a:rPr>
              <a:t> </a:t>
            </a:r>
            <a:r>
              <a:rPr kumimoji="0" lang="ru-RU" b="1" i="1" u="sng" strike="noStrike" kern="1200" cap="none" spc="-1" normalizeH="0" baseline="0" noProof="0" dirty="0" err="1">
                <a:ln>
                  <a:noFill/>
                </a:ln>
                <a:solidFill>
                  <a:srgbClr val="0000A6"/>
                </a:solidFill>
                <a:effectLst/>
                <a:uLnTx/>
                <a:uFillTx/>
                <a:latin typeface="Arial"/>
                <a:ea typeface="DejaVu Sans"/>
              </a:rPr>
              <a:t>програмою</a:t>
            </a:r>
            <a:r>
              <a:rPr kumimoji="0" lang="ru-RU" b="1" i="0" u="none" strike="noStrike" kern="1200" cap="none" spc="-1" normalizeH="0" baseline="0" noProof="0" dirty="0">
                <a:ln>
                  <a:noFill/>
                </a:ln>
                <a:solidFill>
                  <a:srgbClr val="0000A6"/>
                </a:solidFill>
                <a:effectLst/>
                <a:uLnTx/>
                <a:uFillTx/>
                <a:latin typeface="Arial"/>
                <a:ea typeface="DejaVu Sans"/>
              </a:rPr>
              <a:t>. </a:t>
            </a:r>
            <a:r>
              <a:rPr kumimoji="0" lang="ru-RU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В </a:t>
            </a:r>
            <a:r>
              <a:rPr kumimoji="0" lang="ru-RU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ній</a:t>
            </a:r>
            <a:r>
              <a:rPr kumimoji="0" lang="ru-RU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 </a:t>
            </a:r>
            <a:r>
              <a:rPr kumimoji="0" lang="ru-RU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щохвилинно</a:t>
            </a:r>
            <a:r>
              <a:rPr kumimoji="0" lang="ru-RU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 </a:t>
            </a:r>
            <a:r>
              <a:rPr kumimoji="0" lang="ru-RU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синтезуються</a:t>
            </a:r>
            <a:r>
              <a:rPr kumimoji="0" lang="ru-RU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 </a:t>
            </a:r>
            <a:r>
              <a:rPr kumimoji="0" lang="ru-RU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сотні</a:t>
            </a:r>
            <a:r>
              <a:rPr kumimoji="0" lang="ru-RU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 </a:t>
            </a:r>
            <a:r>
              <a:rPr kumimoji="0" lang="ru-RU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найскладніших</a:t>
            </a:r>
            <a:r>
              <a:rPr kumimoji="0" lang="ru-RU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 </a:t>
            </a:r>
            <a:r>
              <a:rPr kumimoji="0" lang="ru-RU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сполук</a:t>
            </a:r>
            <a:r>
              <a:rPr kumimoji="0" lang="ru-RU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, </a:t>
            </a:r>
            <a:r>
              <a:rPr kumimoji="0" lang="ru-RU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включаючи</a:t>
            </a:r>
            <a:r>
              <a:rPr kumimoji="0" lang="ru-RU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 </a:t>
            </a:r>
            <a:r>
              <a:rPr kumimoji="0" lang="ru-RU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гігантські</a:t>
            </a:r>
            <a:r>
              <a:rPr kumimoji="0" lang="ru-RU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 </a:t>
            </a:r>
            <a:r>
              <a:rPr kumimoji="0" lang="ru-RU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біополімери</a:t>
            </a:r>
            <a:r>
              <a:rPr kumimoji="0" lang="ru-RU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, у першу </a:t>
            </a:r>
            <a:r>
              <a:rPr kumimoji="0" lang="ru-RU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чергу</a:t>
            </a:r>
            <a:r>
              <a:rPr kumimoji="0" lang="ru-RU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 </a:t>
            </a:r>
            <a:r>
              <a:rPr kumimoji="0" lang="ru-RU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білки</a:t>
            </a:r>
            <a:r>
              <a:rPr kumimoji="0" lang="ru-RU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. </a:t>
            </a:r>
            <a:endParaRPr kumimoji="0" lang="ru-RU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127" name="Рисунок 126"/>
          <p:cNvPicPr/>
          <p:nvPr/>
        </p:nvPicPr>
        <p:blipFill>
          <a:blip r:embed="rId2"/>
          <a:stretch/>
        </p:blipFill>
        <p:spPr>
          <a:xfrm>
            <a:off x="432000" y="2971440"/>
            <a:ext cx="3598200" cy="3794760"/>
          </a:xfrm>
          <a:prstGeom prst="rect">
            <a:avLst/>
          </a:prstGeom>
          <a:ln>
            <a:noFill/>
          </a:ln>
        </p:spPr>
      </p:pic>
      <p:pic>
        <p:nvPicPr>
          <p:cNvPr id="128" name="Рисунок 127"/>
          <p:cNvPicPr/>
          <p:nvPr/>
        </p:nvPicPr>
        <p:blipFill>
          <a:blip r:embed="rId3"/>
          <a:stretch/>
        </p:blipFill>
        <p:spPr>
          <a:xfrm>
            <a:off x="4320000" y="2684880"/>
            <a:ext cx="3743640" cy="401076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71818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Рисунок 128"/>
          <p:cNvPicPr/>
          <p:nvPr/>
        </p:nvPicPr>
        <p:blipFill>
          <a:blip r:embed="rId2"/>
          <a:srcRect l="43055" t="35901" r="20746" b="10886"/>
          <a:stretch/>
        </p:blipFill>
        <p:spPr>
          <a:xfrm>
            <a:off x="583560" y="457200"/>
            <a:ext cx="7867713" cy="6237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60387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CustomShape 1"/>
          <p:cNvSpPr/>
          <p:nvPr/>
        </p:nvSpPr>
        <p:spPr>
          <a:xfrm>
            <a:off x="279600" y="365040"/>
            <a:ext cx="8684291" cy="62464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1" u="none" strike="noStrike" kern="1200" cap="none" spc="-1" normalizeH="0" baseline="0" noProof="0" dirty="0" err="1">
                <a:ln>
                  <a:noFill/>
                </a:ln>
                <a:solidFill>
                  <a:srgbClr val="0000A6"/>
                </a:solidFill>
                <a:effectLst/>
                <a:uLnTx/>
                <a:uFillTx/>
                <a:latin typeface="Arial"/>
                <a:ea typeface="DejaVu Sans"/>
              </a:rPr>
              <a:t>Біотехнології</a:t>
            </a:r>
            <a:r>
              <a:rPr kumimoji="0" lang="ru-RU" sz="2000" b="1" i="1" u="none" strike="noStrike" kern="1200" cap="none" spc="-1" normalizeH="0" baseline="0" noProof="0" dirty="0">
                <a:ln>
                  <a:noFill/>
                </a:ln>
                <a:solidFill>
                  <a:srgbClr val="0000A6"/>
                </a:solidFill>
                <a:effectLst/>
                <a:uLnTx/>
                <a:uFillTx/>
                <a:latin typeface="Arial"/>
                <a:ea typeface="DejaVu Sans"/>
              </a:rPr>
              <a:t> </a:t>
            </a:r>
            <a:r>
              <a:rPr kumimoji="0" lang="ru-RU" sz="2000" b="1" i="1" u="none" strike="noStrike" kern="1200" cap="none" spc="-1" normalizeH="0" baseline="0" noProof="0" dirty="0" err="1">
                <a:ln>
                  <a:noFill/>
                </a:ln>
                <a:solidFill>
                  <a:srgbClr val="0000A6"/>
                </a:solidFill>
                <a:effectLst/>
                <a:uLnTx/>
                <a:uFillTx/>
                <a:latin typeface="Arial"/>
                <a:ea typeface="DejaVu Sans"/>
              </a:rPr>
              <a:t>притаманні</a:t>
            </a:r>
            <a:r>
              <a:rPr kumimoji="0" lang="ru-RU" sz="2000" b="1" i="1" u="none" strike="noStrike" kern="1200" cap="none" spc="-1" normalizeH="0" baseline="0" noProof="0" dirty="0">
                <a:ln>
                  <a:noFill/>
                </a:ln>
                <a:solidFill>
                  <a:srgbClr val="0000A6"/>
                </a:solidFill>
                <a:effectLst/>
                <a:uLnTx/>
                <a:uFillTx/>
                <a:latin typeface="Arial"/>
                <a:ea typeface="DejaVu Sans"/>
              </a:rPr>
              <a:t> </a:t>
            </a:r>
            <a:r>
              <a:rPr kumimoji="0" lang="ru-RU" sz="2000" b="1" i="1" u="none" strike="noStrike" kern="1200" cap="none" spc="-1" normalizeH="0" baseline="0" noProof="0" dirty="0" err="1">
                <a:ln>
                  <a:noFill/>
                </a:ln>
                <a:solidFill>
                  <a:srgbClr val="0000A6"/>
                </a:solidFill>
                <a:effectLst/>
                <a:uLnTx/>
                <a:uFillTx/>
                <a:latin typeface="Arial"/>
                <a:ea typeface="DejaVu Sans"/>
              </a:rPr>
              <a:t>свої</a:t>
            </a:r>
            <a:r>
              <a:rPr kumimoji="0" lang="ru-RU" sz="2000" b="1" i="1" u="none" strike="noStrike" kern="1200" cap="none" spc="-1" normalizeH="0" baseline="0" noProof="0" dirty="0">
                <a:ln>
                  <a:noFill/>
                </a:ln>
                <a:solidFill>
                  <a:srgbClr val="0000A6"/>
                </a:solidFill>
                <a:effectLst/>
                <a:uLnTx/>
                <a:uFillTx/>
                <a:latin typeface="Arial"/>
                <a:ea typeface="DejaVu Sans"/>
              </a:rPr>
              <a:t> </a:t>
            </a:r>
            <a:r>
              <a:rPr kumimoji="0" lang="ru-RU" sz="2000" b="1" i="1" u="none" strike="noStrike" kern="1200" cap="none" spc="-1" normalizeH="0" baseline="0" noProof="0" dirty="0" err="1">
                <a:ln>
                  <a:noFill/>
                </a:ln>
                <a:solidFill>
                  <a:srgbClr val="0000A6"/>
                </a:solidFill>
                <a:effectLst/>
                <a:uLnTx/>
                <a:uFillTx/>
                <a:latin typeface="Arial"/>
                <a:ea typeface="DejaVu Sans"/>
              </a:rPr>
              <a:t>специфічні</a:t>
            </a:r>
            <a:r>
              <a:rPr kumimoji="0" lang="ru-RU" sz="2000" b="1" i="1" u="none" strike="noStrike" kern="1200" cap="none" spc="-1" normalizeH="0" baseline="0" noProof="0" dirty="0">
                <a:ln>
                  <a:noFill/>
                </a:ln>
                <a:solidFill>
                  <a:srgbClr val="0000A6"/>
                </a:solidFill>
                <a:effectLst/>
                <a:uLnTx/>
                <a:uFillTx/>
                <a:latin typeface="Arial"/>
                <a:ea typeface="DejaVu Sans"/>
              </a:rPr>
              <a:t> </a:t>
            </a:r>
            <a:r>
              <a:rPr kumimoji="0" lang="ru-RU" sz="2000" b="1" i="1" u="none" strike="noStrike" kern="1200" cap="none" spc="-1" normalizeH="0" baseline="0" noProof="0" dirty="0" err="1">
                <a:ln>
                  <a:noFill/>
                </a:ln>
                <a:solidFill>
                  <a:srgbClr val="0000A6"/>
                </a:solidFill>
                <a:effectLst/>
                <a:uLnTx/>
                <a:uFillTx/>
                <a:latin typeface="Arial"/>
                <a:ea typeface="DejaVu Sans"/>
              </a:rPr>
              <a:t>методи</a:t>
            </a:r>
            <a:r>
              <a:rPr kumimoji="0" lang="ru-RU" sz="2000" b="1" i="1" u="none" strike="noStrike" kern="1200" cap="none" spc="-1" normalizeH="0" baseline="0" noProof="0" dirty="0">
                <a:ln>
                  <a:noFill/>
                </a:ln>
                <a:solidFill>
                  <a:srgbClr val="0000A6"/>
                </a:solidFill>
                <a:effectLst/>
                <a:uLnTx/>
                <a:uFillTx/>
                <a:latin typeface="Arial"/>
                <a:ea typeface="DejaVu Sans"/>
              </a:rPr>
              <a:t>.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A6"/>
                </a:solidFill>
                <a:effectLst/>
                <a:uLnTx/>
                <a:uFillTx/>
                <a:latin typeface="Arial"/>
                <a:ea typeface="DejaVu Sans"/>
              </a:rPr>
              <a:t>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Це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крупномасштабне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DejaVu Sans"/>
              </a:rPr>
              <a:t>глибинне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DejaVu Sans"/>
              </a:rPr>
              <a:t>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DejaVu Sans"/>
              </a:rPr>
              <a:t>культивування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DejaVu Sans"/>
              </a:rPr>
              <a:t>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DejaVu Sans"/>
              </a:rPr>
              <a:t>біооб’єктів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DejaVu Sans"/>
              </a:rPr>
              <a:t> 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у </a:t>
            </a:r>
            <a:r>
              <a:rPr kumimoji="0" lang="ru-RU" sz="2000" b="1" i="1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DejaVu Sans"/>
              </a:rPr>
              <a:t>періодичному</a:t>
            </a:r>
            <a:r>
              <a:rPr kumimoji="0" lang="ru-RU" sz="2000" b="1" i="1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DejaVu Sans"/>
              </a:rPr>
              <a:t>, </a:t>
            </a:r>
            <a:r>
              <a:rPr kumimoji="0" lang="ru-RU" sz="2000" b="1" i="1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DejaVu Sans"/>
              </a:rPr>
              <a:t>напівбезперервному</a:t>
            </a:r>
            <a:r>
              <a:rPr kumimoji="0" lang="ru-RU" sz="2000" b="1" i="1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DejaVu Sans"/>
              </a:rPr>
              <a:t> </a:t>
            </a:r>
            <a:r>
              <a:rPr kumimoji="0" lang="ru-RU" sz="2000" b="1" i="1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DejaVu Sans"/>
              </a:rPr>
              <a:t>або</a:t>
            </a:r>
            <a:r>
              <a:rPr kumimoji="0" lang="ru-RU" sz="2000" b="1" i="1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DejaVu Sans"/>
              </a:rPr>
              <a:t> </a:t>
            </a:r>
            <a:r>
              <a:rPr kumimoji="0" lang="ru-RU" sz="2000" b="1" i="1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DejaVu Sans"/>
              </a:rPr>
              <a:t>безперервному</a:t>
            </a:r>
            <a:r>
              <a:rPr kumimoji="0" lang="ru-RU" sz="2000" b="1" i="1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DejaVu Sans"/>
              </a:rPr>
              <a:t> </a:t>
            </a:r>
            <a:r>
              <a:rPr kumimoji="0" lang="ru-RU" sz="2000" b="1" i="1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DejaVu Sans"/>
              </a:rPr>
              <a:t>режимі</a:t>
            </a:r>
            <a:r>
              <a:rPr kumimoji="0" lang="ru-RU" sz="2000" b="1" i="1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DejaVu Sans"/>
              </a:rPr>
              <a:t> 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та </a:t>
            </a:r>
            <a:r>
              <a:rPr kumimoji="0" lang="ru-RU" sz="2000" b="1" i="1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DejaVu Sans"/>
              </a:rPr>
              <a:t>вирощування</a:t>
            </a:r>
            <a:r>
              <a:rPr kumimoji="0" lang="ru-RU" sz="2000" b="1" i="1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DejaVu Sans"/>
              </a:rPr>
              <a:t> </a:t>
            </a:r>
            <a:r>
              <a:rPr kumimoji="0" lang="ru-RU" sz="2000" b="1" i="1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DejaVu Sans"/>
              </a:rPr>
              <a:t>клітин</a:t>
            </a:r>
            <a:r>
              <a:rPr kumimoji="0" lang="ru-RU" sz="2000" b="1" i="1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DejaVu Sans"/>
              </a:rPr>
              <a:t> </a:t>
            </a:r>
            <a:r>
              <a:rPr kumimoji="0" lang="ru-RU" sz="2000" b="1" i="1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DejaVu Sans"/>
              </a:rPr>
              <a:t>рослинних</a:t>
            </a:r>
            <a:r>
              <a:rPr kumimoji="0" lang="ru-RU" sz="2000" b="1" i="1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DejaVu Sans"/>
              </a:rPr>
              <a:t> і </a:t>
            </a:r>
            <a:r>
              <a:rPr kumimoji="0" lang="ru-RU" sz="2000" b="1" i="1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DejaVu Sans"/>
              </a:rPr>
              <a:t>тваринних</a:t>
            </a:r>
            <a:r>
              <a:rPr kumimoji="0" lang="ru-RU" sz="2000" b="1" i="1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DejaVu Sans"/>
              </a:rPr>
              <a:t> тканин в </a:t>
            </a:r>
            <a:r>
              <a:rPr kumimoji="0" lang="ru-RU" sz="2000" b="1" i="1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DejaVu Sans"/>
              </a:rPr>
              <a:t>особливих</a:t>
            </a:r>
            <a:r>
              <a:rPr kumimoji="0" lang="ru-RU" sz="2000" b="1" i="1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DejaVu Sans"/>
              </a:rPr>
              <a:t> </a:t>
            </a:r>
            <a:r>
              <a:rPr kumimoji="0" lang="ru-RU" sz="2000" b="1" i="1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DejaVu Sans"/>
              </a:rPr>
              <a:t>умовах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. </a:t>
            </a:r>
            <a:endParaRPr kumimoji="0" lang="ru-RU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Біотехнологічні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методи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культивування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біооб’єктів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виконуються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 у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спеціальному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обладнанні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,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наприклад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, у </a:t>
            </a:r>
            <a:r>
              <a:rPr kumimoji="0" lang="ru-RU" sz="2000" b="1" i="1" u="none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DejaVu Sans"/>
              </a:rPr>
              <a:t>ферментерах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DejaVu Sans"/>
              </a:rPr>
              <a:t>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вирощують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бактерії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 і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гриби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 при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одержанні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антибіотиків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,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ферментів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,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органічних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 кислот,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деяких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вітамінів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тощо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.</a:t>
            </a:r>
            <a:endParaRPr kumimoji="0" lang="ru-RU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У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подібних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 ферментерах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вирощують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деякі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клітини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людини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 (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бласти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) для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одержання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білка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інтерферону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, а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також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деякі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види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рослинних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клітин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.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Однак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останні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частіше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вирощують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 у </a:t>
            </a:r>
            <a:r>
              <a:rPr kumimoji="0" lang="ru-RU" sz="2000" b="1" i="1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DejaVu Sans"/>
              </a:rPr>
              <a:t>стаціонарних</a:t>
            </a:r>
            <a:r>
              <a:rPr kumimoji="0" lang="ru-RU" sz="2000" b="1" i="1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DejaVu Sans"/>
              </a:rPr>
              <a:t> </a:t>
            </a:r>
            <a:r>
              <a:rPr kumimoji="0" lang="ru-RU" sz="2000" b="1" i="1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DejaVu Sans"/>
              </a:rPr>
              <a:t>умовах</a:t>
            </a:r>
            <a:r>
              <a:rPr kumimoji="0" lang="ru-RU" sz="2000" b="1" i="1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DejaVu Sans"/>
              </a:rPr>
              <a:t> на </a:t>
            </a:r>
            <a:r>
              <a:rPr kumimoji="0" lang="ru-RU" sz="2000" b="1" i="1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DejaVu Sans"/>
              </a:rPr>
              <a:t>середовищі</a:t>
            </a:r>
            <a:r>
              <a:rPr kumimoji="0" lang="ru-RU" sz="2000" b="1" i="1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DejaVu Sans"/>
              </a:rPr>
              <a:t> з </a:t>
            </a:r>
            <a:r>
              <a:rPr kumimoji="0" lang="ru-RU" sz="2000" b="1" i="1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DejaVu Sans"/>
              </a:rPr>
              <a:t>ущільненою</a:t>
            </a:r>
            <a:r>
              <a:rPr kumimoji="0" lang="ru-RU" sz="2000" b="1" i="1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DejaVu Sans"/>
              </a:rPr>
              <a:t> (</a:t>
            </a:r>
            <a:r>
              <a:rPr kumimoji="0" lang="ru-RU" sz="2000" b="1" i="1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DejaVu Sans"/>
              </a:rPr>
              <a:t>наприклад</a:t>
            </a:r>
            <a:r>
              <a:rPr kumimoji="0" lang="ru-RU" sz="2000" b="1" i="1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DejaVu Sans"/>
              </a:rPr>
              <a:t>, </a:t>
            </a:r>
            <a:r>
              <a:rPr kumimoji="0" lang="ru-RU" sz="2000" b="1" i="1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DejaVu Sans"/>
              </a:rPr>
              <a:t>агаризованою</a:t>
            </a:r>
            <a:r>
              <a:rPr kumimoji="0" lang="ru-RU" sz="2000" b="1" i="1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DejaVu Sans"/>
              </a:rPr>
              <a:t>) </a:t>
            </a:r>
            <a:r>
              <a:rPr kumimoji="0" lang="ru-RU" sz="2000" b="1" i="1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DejaVu Sans"/>
              </a:rPr>
              <a:t>підкладкою</a:t>
            </a:r>
            <a:r>
              <a:rPr kumimoji="0" lang="ru-RU" sz="2000" b="1" i="1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DejaVu Sans"/>
              </a:rPr>
              <a:t> у </a:t>
            </a:r>
            <a:r>
              <a:rPr kumimoji="0" lang="ru-RU" sz="2000" b="1" i="1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DejaVu Sans"/>
              </a:rPr>
              <a:t>скляних</a:t>
            </a:r>
            <a:r>
              <a:rPr kumimoji="0" lang="ru-RU" sz="2000" b="1" i="1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DejaVu Sans"/>
              </a:rPr>
              <a:t> </a:t>
            </a:r>
            <a:r>
              <a:rPr kumimoji="0" lang="ru-RU" sz="2000" b="1" i="1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DejaVu Sans"/>
              </a:rPr>
              <a:t>або</a:t>
            </a:r>
            <a:r>
              <a:rPr kumimoji="0" lang="ru-RU" sz="2000" b="1" i="1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DejaVu Sans"/>
              </a:rPr>
              <a:t> </a:t>
            </a:r>
            <a:r>
              <a:rPr kumimoji="0" lang="ru-RU" sz="2000" b="1" i="1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DejaVu Sans"/>
              </a:rPr>
              <a:t>поліетиленових</a:t>
            </a:r>
            <a:r>
              <a:rPr kumimoji="0" lang="ru-RU" sz="2000" b="1" i="1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DejaVu Sans"/>
              </a:rPr>
              <a:t> </a:t>
            </a:r>
            <a:r>
              <a:rPr kumimoji="0" lang="ru-RU" sz="2000" b="1" i="1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DejaVu Sans"/>
              </a:rPr>
              <a:t>ємностях</a:t>
            </a:r>
            <a:r>
              <a:rPr kumimoji="0" lang="ru-RU" sz="2000" b="1" i="1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DejaVu Sans"/>
              </a:rPr>
              <a:t>.</a:t>
            </a:r>
            <a:endParaRPr kumimoji="0" lang="ru-RU" sz="2000" b="0" i="1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Інші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методи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,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які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використовують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 у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біотехнології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, є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спільними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,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наприклад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 з методами в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мікробіології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,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біохімії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,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органічній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хімії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 й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інших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 науках. Особливо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потрібно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виділити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 </a:t>
            </a:r>
            <a:r>
              <a:rPr kumimoji="0" lang="ru-RU" sz="2000" b="1" i="1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DejaVu Sans"/>
              </a:rPr>
              <a:t>методи</a:t>
            </a:r>
            <a:r>
              <a:rPr kumimoji="0" lang="ru-RU" sz="2000" b="1" i="1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DejaVu Sans"/>
              </a:rPr>
              <a:t> </a:t>
            </a:r>
            <a:r>
              <a:rPr kumimoji="0" lang="ru-RU" sz="2000" b="1" i="1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DejaVu Sans"/>
              </a:rPr>
              <a:t>клітинної</a:t>
            </a:r>
            <a:r>
              <a:rPr kumimoji="0" lang="ru-RU" sz="2000" b="1" i="1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DejaVu Sans"/>
              </a:rPr>
              <a:t> і </a:t>
            </a:r>
            <a:r>
              <a:rPr kumimoji="0" lang="ru-RU" sz="2000" b="1" i="1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DejaVu Sans"/>
              </a:rPr>
              <a:t>генетичної</a:t>
            </a:r>
            <a:r>
              <a:rPr kumimoji="0" lang="ru-RU" sz="2000" b="1" i="1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DejaVu Sans"/>
              </a:rPr>
              <a:t> </a:t>
            </a:r>
            <a:r>
              <a:rPr kumimoji="0" lang="ru-RU" sz="2000" b="1" i="1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DejaVu Sans"/>
              </a:rPr>
              <a:t>інженерії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,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які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покладено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 в основу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сучасної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біотехнології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.</a:t>
            </a:r>
            <a:endParaRPr kumimoji="0" lang="ru-RU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167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CustomShape 1"/>
          <p:cNvSpPr/>
          <p:nvPr/>
        </p:nvSpPr>
        <p:spPr>
          <a:xfrm>
            <a:off x="548651" y="689564"/>
            <a:ext cx="7918200" cy="476908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Відмінністю</a:t>
            </a:r>
            <a:r>
              <a:rPr kumimoji="0" lang="ru-RU" sz="22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 </a:t>
            </a:r>
            <a:r>
              <a:rPr kumimoji="0" lang="ru-RU" sz="22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методів</a:t>
            </a:r>
            <a:r>
              <a:rPr kumimoji="0" lang="ru-RU" sz="22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, </a:t>
            </a:r>
            <a:r>
              <a:rPr kumimoji="0" lang="ru-RU" sz="22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які</a:t>
            </a:r>
            <a:r>
              <a:rPr kumimoji="0" lang="ru-RU" sz="22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 </a:t>
            </a:r>
            <a:r>
              <a:rPr kumimoji="0" lang="ru-RU" sz="22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використовуються</a:t>
            </a:r>
            <a:r>
              <a:rPr kumimoji="0" lang="ru-RU" sz="22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 у </a:t>
            </a:r>
            <a:r>
              <a:rPr kumimoji="0" lang="ru-RU" sz="22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біотехнології</a:t>
            </a:r>
            <a:r>
              <a:rPr kumimoji="0" lang="ru-RU" sz="22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, є те, </a:t>
            </a:r>
            <a:r>
              <a:rPr kumimoji="0" lang="ru-RU" sz="22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що</a:t>
            </a:r>
            <a:r>
              <a:rPr kumimoji="0" lang="ru-RU" sz="22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 вони </a:t>
            </a:r>
            <a:r>
              <a:rPr kumimoji="0" lang="ru-RU" sz="22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повинні</a:t>
            </a:r>
            <a:r>
              <a:rPr kumimoji="0" lang="ru-RU" sz="22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 </a:t>
            </a:r>
            <a:r>
              <a:rPr kumimoji="0" lang="ru-RU" sz="22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виконуватись</a:t>
            </a:r>
            <a:r>
              <a:rPr kumimoji="0" lang="ru-RU" sz="22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, як правило, в </a:t>
            </a:r>
            <a:r>
              <a:rPr kumimoji="0" lang="ru-RU" sz="2200" b="1" i="1" u="none" strike="noStrike" kern="1200" cap="none" spc="-1" normalizeH="0" baseline="0" noProof="0" dirty="0" err="1">
                <a:ln>
                  <a:noFill/>
                </a:ln>
                <a:solidFill>
                  <a:srgbClr val="0000A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DejaVu Sans"/>
              </a:rPr>
              <a:t>асептичних</a:t>
            </a:r>
            <a:r>
              <a:rPr kumimoji="0" lang="ru-RU" sz="2200" b="1" i="1" u="none" strike="noStrike" kern="1200" cap="none" spc="-1" normalizeH="0" baseline="0" noProof="0" dirty="0">
                <a:ln>
                  <a:noFill/>
                </a:ln>
                <a:solidFill>
                  <a:srgbClr val="0000A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DejaVu Sans"/>
              </a:rPr>
              <a:t> </a:t>
            </a:r>
            <a:r>
              <a:rPr kumimoji="0" lang="ru-RU" sz="2200" b="1" i="1" u="none" strike="noStrike" kern="1200" cap="none" spc="-1" normalizeH="0" baseline="0" noProof="0" dirty="0" err="1">
                <a:ln>
                  <a:noFill/>
                </a:ln>
                <a:solidFill>
                  <a:srgbClr val="0000A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DejaVu Sans"/>
              </a:rPr>
              <a:t>умовах</a:t>
            </a:r>
            <a:r>
              <a:rPr kumimoji="0" lang="ru-RU" sz="2200" b="1" i="1" u="none" strike="noStrike" kern="1200" cap="none" spc="-1" normalizeH="0" baseline="0" noProof="0" dirty="0">
                <a:ln>
                  <a:noFill/>
                </a:ln>
                <a:solidFill>
                  <a:srgbClr val="0000A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DejaVu Sans"/>
              </a:rPr>
              <a:t> </a:t>
            </a:r>
            <a:r>
              <a:rPr kumimoji="0" lang="ru-RU" sz="22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(</a:t>
            </a:r>
            <a:r>
              <a:rPr kumimoji="0" lang="ru-RU" sz="22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від</a:t>
            </a:r>
            <a:r>
              <a:rPr kumimoji="0" lang="ru-RU" sz="22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 </a:t>
            </a:r>
            <a:r>
              <a:rPr kumimoji="0" lang="ru-RU" sz="22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грецького</a:t>
            </a:r>
            <a:r>
              <a:rPr kumimoji="0" lang="ru-RU" sz="22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 а — </a:t>
            </a:r>
            <a:r>
              <a:rPr kumimoji="0" lang="ru-RU" sz="22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ні</a:t>
            </a:r>
            <a:r>
              <a:rPr kumimoji="0" lang="ru-RU" sz="22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, </a:t>
            </a:r>
            <a:r>
              <a:rPr kumimoji="0" lang="ru-RU" sz="22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septicos</a:t>
            </a:r>
            <a:r>
              <a:rPr kumimoji="0" lang="ru-RU" sz="22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 — </a:t>
            </a:r>
            <a:r>
              <a:rPr kumimoji="0" lang="ru-RU" sz="22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гнилісний</a:t>
            </a:r>
            <a:r>
              <a:rPr kumimoji="0" lang="ru-RU" sz="22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), </a:t>
            </a:r>
            <a:r>
              <a:rPr kumimoji="0" lang="ru-RU" sz="22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тобто</a:t>
            </a:r>
            <a:r>
              <a:rPr kumimoji="0" lang="ru-RU" sz="22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 з </a:t>
            </a:r>
            <a:r>
              <a:rPr kumimoji="0" lang="ru-RU" sz="22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уникнення</a:t>
            </a:r>
            <a:r>
              <a:rPr kumimoji="0" lang="ru-RU" sz="22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 </a:t>
            </a:r>
            <a:r>
              <a:rPr kumimoji="0" lang="ru-RU" sz="22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можливості</a:t>
            </a:r>
            <a:r>
              <a:rPr kumimoji="0" lang="ru-RU" sz="22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 </a:t>
            </a:r>
            <a:r>
              <a:rPr kumimoji="0" lang="ru-RU" sz="22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потрапляння</a:t>
            </a:r>
            <a:r>
              <a:rPr kumimoji="0" lang="ru-RU" sz="22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 у </a:t>
            </a:r>
            <a:r>
              <a:rPr kumimoji="0" lang="ru-RU" sz="22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середовище</a:t>
            </a:r>
            <a:r>
              <a:rPr kumimoji="0" lang="ru-RU" sz="22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, де </a:t>
            </a:r>
            <a:r>
              <a:rPr kumimoji="0" lang="ru-RU" sz="22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культивується</a:t>
            </a:r>
            <a:r>
              <a:rPr kumimoji="0" lang="ru-RU" sz="22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 </a:t>
            </a:r>
            <a:r>
              <a:rPr kumimoji="0" lang="ru-RU" sz="22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біооб’єкт</a:t>
            </a:r>
            <a:r>
              <a:rPr kumimoji="0" lang="ru-RU" sz="22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, </a:t>
            </a:r>
            <a:r>
              <a:rPr kumimoji="0" lang="ru-RU" sz="22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патогенних</a:t>
            </a:r>
            <a:r>
              <a:rPr kumimoji="0" lang="ru-RU" sz="22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 і </a:t>
            </a:r>
            <a:r>
              <a:rPr kumimoji="0" lang="ru-RU" sz="22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сапрофітних</a:t>
            </a:r>
            <a:r>
              <a:rPr kumimoji="0" lang="ru-RU" sz="22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 </a:t>
            </a:r>
            <a:r>
              <a:rPr kumimoji="0" lang="ru-RU" sz="22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мікроорганізмів</a:t>
            </a:r>
            <a:r>
              <a:rPr kumimoji="0" lang="ru-RU" sz="22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.</a:t>
            </a:r>
            <a:endParaRPr kumimoji="0" lang="ru-RU" sz="2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Патогенні</a:t>
            </a:r>
            <a:r>
              <a:rPr kumimoji="0" lang="ru-RU" sz="22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 </a:t>
            </a:r>
            <a:r>
              <a:rPr kumimoji="0" lang="ru-RU" sz="22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види</a:t>
            </a:r>
            <a:r>
              <a:rPr kumimoji="0" lang="ru-RU" sz="22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 </a:t>
            </a:r>
            <a:r>
              <a:rPr kumimoji="0" lang="ru-RU" sz="22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становлять</a:t>
            </a:r>
            <a:r>
              <a:rPr kumimoji="0" lang="ru-RU" sz="22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 </a:t>
            </a:r>
            <a:r>
              <a:rPr kumimoji="0" lang="ru-RU" sz="22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безпосередню</a:t>
            </a:r>
            <a:r>
              <a:rPr kumimoji="0" lang="ru-RU" sz="22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 </a:t>
            </a:r>
            <a:r>
              <a:rPr kumimoji="0" lang="ru-RU" sz="22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небезпеку</a:t>
            </a:r>
            <a:r>
              <a:rPr kumimoji="0" lang="ru-RU" sz="22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 для </a:t>
            </a:r>
            <a:r>
              <a:rPr kumimoji="0" lang="ru-RU" sz="22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задіяних</a:t>
            </a:r>
            <a:r>
              <a:rPr kumimoji="0" lang="ru-RU" sz="22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 у </a:t>
            </a:r>
            <a:r>
              <a:rPr kumimoji="0" lang="ru-RU" sz="22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виробництві</a:t>
            </a:r>
            <a:r>
              <a:rPr kumimoji="0" lang="ru-RU" sz="22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 людей і для </a:t>
            </a:r>
            <a:r>
              <a:rPr kumimoji="0" lang="ru-RU" sz="22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споживачів</a:t>
            </a:r>
            <a:r>
              <a:rPr kumimoji="0" lang="ru-RU" sz="22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 </a:t>
            </a:r>
            <a:r>
              <a:rPr kumimoji="0" lang="ru-RU" sz="22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кінцевих</a:t>
            </a:r>
            <a:r>
              <a:rPr kumimoji="0" lang="ru-RU" sz="22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 </a:t>
            </a:r>
            <a:r>
              <a:rPr kumimoji="0" lang="ru-RU" sz="22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продуктів</a:t>
            </a:r>
            <a:r>
              <a:rPr kumimoji="0" lang="ru-RU" sz="22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; </a:t>
            </a:r>
            <a:r>
              <a:rPr kumimoji="0" lang="ru-RU" sz="22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сапрофітні</a:t>
            </a:r>
            <a:r>
              <a:rPr kumimoji="0" lang="ru-RU" sz="22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 </a:t>
            </a:r>
            <a:r>
              <a:rPr kumimoji="0" lang="ru-RU" sz="22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види</a:t>
            </a:r>
            <a:r>
              <a:rPr kumimoji="0" lang="ru-RU" sz="22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 </a:t>
            </a:r>
            <a:r>
              <a:rPr kumimoji="0" lang="ru-RU" sz="22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можуть</a:t>
            </a:r>
            <a:r>
              <a:rPr kumimoji="0" lang="ru-RU" sz="22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 </a:t>
            </a:r>
            <a:r>
              <a:rPr kumimoji="0" lang="ru-RU" sz="22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виступати</a:t>
            </a:r>
            <a:r>
              <a:rPr kumimoji="0" lang="ru-RU" sz="22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 конкурентами за </a:t>
            </a:r>
            <a:r>
              <a:rPr kumimoji="0" lang="ru-RU" sz="22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поживні</a:t>
            </a:r>
            <a:r>
              <a:rPr kumimoji="0" lang="ru-RU" sz="22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 </a:t>
            </a:r>
            <a:r>
              <a:rPr kumimoji="0" lang="ru-RU" sz="22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субстрати</a:t>
            </a:r>
            <a:r>
              <a:rPr kumimoji="0" lang="ru-RU" sz="22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, </a:t>
            </a:r>
            <a:r>
              <a:rPr kumimoji="0" lang="ru-RU" sz="22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антагоністами</a:t>
            </a:r>
            <a:r>
              <a:rPr kumimoji="0" lang="ru-RU" sz="22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, продуцентами </a:t>
            </a:r>
            <a:r>
              <a:rPr kumimoji="0" lang="ru-RU" sz="22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токсичних</a:t>
            </a:r>
            <a:r>
              <a:rPr kumimoji="0" lang="ru-RU" sz="22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 </a:t>
            </a:r>
            <a:r>
              <a:rPr kumimoji="0" lang="ru-RU" sz="22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речовин</a:t>
            </a:r>
            <a:r>
              <a:rPr kumimoji="0" lang="ru-RU" sz="22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, </a:t>
            </a:r>
            <a:r>
              <a:rPr kumimoji="0" lang="ru-RU" sz="22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включаючи</a:t>
            </a:r>
            <a:r>
              <a:rPr kumimoji="0" lang="ru-RU" sz="22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 </a:t>
            </a:r>
            <a:r>
              <a:rPr kumimoji="0" lang="ru-RU" sz="22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пірогени</a:t>
            </a:r>
            <a:r>
              <a:rPr kumimoji="0" lang="ru-RU" sz="22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.</a:t>
            </a:r>
            <a:endParaRPr kumimoji="0" lang="ru-RU" sz="2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04810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CustomShape 1"/>
          <p:cNvSpPr/>
          <p:nvPr/>
        </p:nvSpPr>
        <p:spPr>
          <a:xfrm>
            <a:off x="216000" y="144000"/>
            <a:ext cx="8782920" cy="612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600" b="1" strike="noStrike" spc="-1" dirty="0" err="1">
                <a:solidFill>
                  <a:srgbClr val="1510E2"/>
                </a:solidFill>
                <a:latin typeface="Times New Roman"/>
                <a:ea typeface="Times New Roman"/>
              </a:rPr>
              <a:t>З</a:t>
            </a:r>
            <a:r>
              <a:rPr lang="ru-RU" sz="2800" b="1" strike="noStrike" spc="-1" dirty="0" err="1">
                <a:solidFill>
                  <a:srgbClr val="1510E2"/>
                </a:solidFill>
                <a:latin typeface="Times New Roman"/>
                <a:ea typeface="Times New Roman"/>
              </a:rPr>
              <a:t>агальні</a:t>
            </a:r>
            <a:r>
              <a:rPr lang="ru-RU" sz="2800" b="1" strike="noStrike" spc="-1" dirty="0">
                <a:solidFill>
                  <a:srgbClr val="1510E2"/>
                </a:solidFill>
                <a:latin typeface="Times New Roman"/>
                <a:ea typeface="Times New Roman"/>
              </a:rPr>
              <a:t> правила </a:t>
            </a:r>
            <a:r>
              <a:rPr lang="ru-RU" sz="2800" b="1" strike="noStrike" spc="-1" dirty="0" err="1">
                <a:solidFill>
                  <a:srgbClr val="1510E2"/>
                </a:solidFill>
                <a:latin typeface="Times New Roman"/>
                <a:ea typeface="Times New Roman"/>
              </a:rPr>
              <a:t>безпечної</a:t>
            </a:r>
            <a:r>
              <a:rPr lang="ru-RU" sz="2800" b="1" strike="noStrike" spc="-1" dirty="0">
                <a:solidFill>
                  <a:srgbClr val="1510E2"/>
                </a:solidFill>
                <a:latin typeface="Times New Roman"/>
                <a:ea typeface="Times New Roman"/>
              </a:rPr>
              <a:t> </a:t>
            </a:r>
            <a:r>
              <a:rPr lang="ru-RU" sz="2800" b="1" strike="noStrike" spc="-1" dirty="0" err="1">
                <a:solidFill>
                  <a:srgbClr val="1510E2"/>
                </a:solidFill>
                <a:latin typeface="Times New Roman"/>
                <a:ea typeface="Times New Roman"/>
              </a:rPr>
              <a:t>роботи</a:t>
            </a:r>
            <a:r>
              <a:rPr lang="ru-RU" sz="2800" b="1" strike="noStrike" spc="-1" dirty="0">
                <a:solidFill>
                  <a:srgbClr val="1510E2"/>
                </a:solidFill>
                <a:latin typeface="Times New Roman"/>
                <a:ea typeface="Times New Roman"/>
              </a:rPr>
              <a:t> </a:t>
            </a:r>
            <a:endParaRPr lang="ru-RU" sz="2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800" b="1" strike="noStrike" spc="-1" dirty="0">
                <a:solidFill>
                  <a:srgbClr val="1510E2"/>
                </a:solidFill>
                <a:latin typeface="Times New Roman"/>
                <a:ea typeface="Times New Roman"/>
              </a:rPr>
              <a:t>в </a:t>
            </a:r>
            <a:r>
              <a:rPr lang="ru-RU" sz="2800" b="1" strike="noStrike" spc="-1" dirty="0" err="1">
                <a:solidFill>
                  <a:srgbClr val="1510E2"/>
                </a:solidFill>
                <a:latin typeface="Times New Roman"/>
                <a:ea typeface="Times New Roman"/>
              </a:rPr>
              <a:t>лабораторіях</a:t>
            </a:r>
            <a:r>
              <a:rPr lang="ru-RU" sz="2800" b="1" strike="noStrike" spc="-1" dirty="0">
                <a:solidFill>
                  <a:srgbClr val="1510E2"/>
                </a:solidFill>
                <a:latin typeface="Times New Roman"/>
                <a:ea typeface="Times New Roman"/>
              </a:rPr>
              <a:t> </a:t>
            </a:r>
            <a:r>
              <a:rPr lang="ru-RU" sz="2800" b="1" strike="noStrike" spc="-1" dirty="0" err="1">
                <a:solidFill>
                  <a:srgbClr val="1510E2"/>
                </a:solidFill>
                <a:latin typeface="Times New Roman"/>
                <a:ea typeface="Times New Roman"/>
              </a:rPr>
              <a:t>під</a:t>
            </a:r>
            <a:r>
              <a:rPr lang="ru-RU" sz="2800" b="1" strike="noStrike" spc="-1" dirty="0">
                <a:solidFill>
                  <a:srgbClr val="1510E2"/>
                </a:solidFill>
                <a:latin typeface="Times New Roman"/>
                <a:ea typeface="Times New Roman"/>
              </a:rPr>
              <a:t> час занять </a:t>
            </a:r>
            <a:endParaRPr lang="ru-RU" sz="2800" b="0" strike="noStrike" spc="-1" dirty="0">
              <a:latin typeface="Arial"/>
            </a:endParaRPr>
          </a:p>
          <a:p>
            <a:pPr marL="216000" indent="-214920" algn="just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1. </a:t>
            </a:r>
            <a:r>
              <a:rPr lang="ru-RU" sz="20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Працювати</a:t>
            </a:r>
            <a:r>
              <a:rPr lang="ru-RU" sz="20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в </a:t>
            </a:r>
            <a:r>
              <a:rPr lang="ru-RU" sz="20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лабораторії</a:t>
            </a:r>
            <a:r>
              <a:rPr lang="ru-RU" sz="20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20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необхідно</a:t>
            </a:r>
            <a:r>
              <a:rPr lang="ru-RU" sz="20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в </a:t>
            </a:r>
            <a:r>
              <a:rPr lang="ru-RU" sz="20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халаті</a:t>
            </a:r>
            <a:r>
              <a:rPr lang="ru-RU" sz="20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, </a:t>
            </a:r>
            <a:r>
              <a:rPr lang="ru-RU" sz="20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захищаючи</a:t>
            </a:r>
            <a:r>
              <a:rPr lang="ru-RU" sz="20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20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одяг</a:t>
            </a:r>
            <a:r>
              <a:rPr lang="ru-RU" sz="20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та </a:t>
            </a:r>
            <a:r>
              <a:rPr lang="ru-RU" sz="20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шкіру</a:t>
            </a:r>
            <a:r>
              <a:rPr lang="ru-RU" sz="20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20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від</a:t>
            </a:r>
            <a:r>
              <a:rPr lang="ru-RU" sz="20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20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попадання</a:t>
            </a:r>
            <a:r>
              <a:rPr lang="ru-RU" sz="20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20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роз`їдаючих</a:t>
            </a:r>
            <a:r>
              <a:rPr lang="ru-RU" sz="20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20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реактивів</a:t>
            </a:r>
            <a:r>
              <a:rPr lang="ru-RU" sz="20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та </a:t>
            </a:r>
            <a:r>
              <a:rPr lang="ru-RU" sz="20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обсіменіння</a:t>
            </a:r>
            <a:r>
              <a:rPr lang="ru-RU" sz="20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20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мікроорганізмами</a:t>
            </a:r>
            <a:r>
              <a:rPr lang="ru-RU" sz="20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. </a:t>
            </a:r>
            <a:endParaRPr lang="ru-RU" sz="2000" b="0" strike="noStrike" spc="-1" dirty="0">
              <a:latin typeface="Arial"/>
            </a:endParaRPr>
          </a:p>
          <a:p>
            <a:pPr marL="216000" indent="-214920" algn="just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2. </a:t>
            </a:r>
            <a:r>
              <a:rPr lang="ru-RU" sz="20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Кожний</a:t>
            </a:r>
            <a:r>
              <a:rPr lang="ru-RU" sz="20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студент повинен </a:t>
            </a:r>
            <a:r>
              <a:rPr lang="ru-RU" sz="20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працювати</a:t>
            </a:r>
            <a:r>
              <a:rPr lang="ru-RU" sz="20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на </a:t>
            </a:r>
            <a:r>
              <a:rPr lang="ru-RU" sz="20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закріпленому</a:t>
            </a:r>
            <a:r>
              <a:rPr lang="ru-RU" sz="20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за ним </a:t>
            </a:r>
            <a:r>
              <a:rPr lang="ru-RU" sz="20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робочому</a:t>
            </a:r>
            <a:r>
              <a:rPr lang="ru-RU" sz="20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20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місці</a:t>
            </a:r>
            <a:r>
              <a:rPr lang="ru-RU" sz="20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. </a:t>
            </a:r>
            <a:r>
              <a:rPr lang="ru-RU" sz="20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Перехід</a:t>
            </a:r>
            <a:r>
              <a:rPr lang="ru-RU" sz="20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на </a:t>
            </a:r>
            <a:r>
              <a:rPr lang="ru-RU" sz="20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інше</a:t>
            </a:r>
            <a:r>
              <a:rPr lang="ru-RU" sz="20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20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місце</a:t>
            </a:r>
            <a:r>
              <a:rPr lang="ru-RU" sz="20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без </a:t>
            </a:r>
            <a:r>
              <a:rPr lang="ru-RU" sz="20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дозволу</a:t>
            </a:r>
            <a:r>
              <a:rPr lang="ru-RU" sz="20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20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викладача</a:t>
            </a:r>
            <a:r>
              <a:rPr lang="ru-RU" sz="20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не </a:t>
            </a:r>
            <a:r>
              <a:rPr lang="ru-RU" sz="20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допускається</a:t>
            </a:r>
            <a:r>
              <a:rPr lang="ru-RU" sz="20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. </a:t>
            </a:r>
            <a:endParaRPr lang="ru-RU" sz="2000" b="0" strike="noStrike" spc="-1" dirty="0">
              <a:latin typeface="Arial"/>
            </a:endParaRPr>
          </a:p>
          <a:p>
            <a:pPr marL="216000" indent="-214920" algn="just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3. </a:t>
            </a:r>
            <a:r>
              <a:rPr lang="ru-RU" sz="20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Робоче</a:t>
            </a:r>
            <a:r>
              <a:rPr lang="ru-RU" sz="20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20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місце</a:t>
            </a:r>
            <a:r>
              <a:rPr lang="ru-RU" sz="20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20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слід</a:t>
            </a:r>
            <a:r>
              <a:rPr lang="ru-RU" sz="20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20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підтримувати</a:t>
            </a:r>
            <a:r>
              <a:rPr lang="ru-RU" sz="20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в </a:t>
            </a:r>
            <a:r>
              <a:rPr lang="ru-RU" sz="20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чистоті</a:t>
            </a:r>
            <a:r>
              <a:rPr lang="ru-RU" sz="20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, не </a:t>
            </a:r>
            <a:r>
              <a:rPr lang="ru-RU" sz="20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захаращувати</a:t>
            </a:r>
            <a:r>
              <a:rPr lang="ru-RU" sz="20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20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його</a:t>
            </a:r>
            <a:r>
              <a:rPr lang="ru-RU" sz="20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20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посудом</a:t>
            </a:r>
            <a:r>
              <a:rPr lang="ru-RU" sz="20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і </a:t>
            </a:r>
            <a:r>
              <a:rPr lang="ru-RU" sz="20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побічними</a:t>
            </a:r>
            <a:r>
              <a:rPr lang="ru-RU" sz="20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речами. </a:t>
            </a:r>
            <a:endParaRPr lang="ru-RU" sz="2000" b="0" strike="noStrike" spc="-1" dirty="0">
              <a:latin typeface="Arial"/>
            </a:endParaRPr>
          </a:p>
          <a:p>
            <a:pPr marL="216000" indent="-214920" algn="just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4. Студентам </a:t>
            </a:r>
            <a:r>
              <a:rPr lang="ru-RU" sz="20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забороняється</a:t>
            </a:r>
            <a:r>
              <a:rPr lang="ru-RU" sz="20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20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працювати</a:t>
            </a:r>
            <a:r>
              <a:rPr lang="ru-RU" sz="20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в </a:t>
            </a:r>
            <a:r>
              <a:rPr lang="ru-RU" sz="20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лабораторії</a:t>
            </a:r>
            <a:r>
              <a:rPr lang="ru-RU" sz="20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без </a:t>
            </a:r>
            <a:r>
              <a:rPr lang="ru-RU" sz="20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присутності</a:t>
            </a:r>
            <a:r>
              <a:rPr lang="ru-RU" sz="20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20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викладача</a:t>
            </a:r>
            <a:r>
              <a:rPr lang="ru-RU" sz="20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20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або</a:t>
            </a:r>
            <a:r>
              <a:rPr lang="ru-RU" sz="20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лаборанта, а </a:t>
            </a:r>
            <a:r>
              <a:rPr lang="ru-RU" sz="20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також</a:t>
            </a:r>
            <a:r>
              <a:rPr lang="ru-RU" sz="20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у </a:t>
            </a:r>
            <a:r>
              <a:rPr lang="ru-RU" sz="20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невстановлений</a:t>
            </a:r>
            <a:r>
              <a:rPr lang="ru-RU" sz="20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час без </a:t>
            </a:r>
            <a:r>
              <a:rPr lang="ru-RU" sz="20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дозволу</a:t>
            </a:r>
            <a:r>
              <a:rPr lang="ru-RU" sz="20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20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викладача</a:t>
            </a:r>
            <a:r>
              <a:rPr lang="ru-RU" sz="20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. </a:t>
            </a:r>
            <a:endParaRPr lang="ru-RU" sz="2000" b="0" strike="noStrike" spc="-1" dirty="0">
              <a:latin typeface="Arial"/>
            </a:endParaRPr>
          </a:p>
          <a:p>
            <a:pPr marL="216000" indent="-214920" algn="just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5. До </a:t>
            </a:r>
            <a:r>
              <a:rPr lang="ru-RU" sz="20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виконання</a:t>
            </a:r>
            <a:r>
              <a:rPr lang="ru-RU" sz="20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20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кожної</a:t>
            </a:r>
            <a:r>
              <a:rPr lang="ru-RU" sz="20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20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роботи</a:t>
            </a:r>
            <a:r>
              <a:rPr lang="ru-RU" sz="20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20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студенти</a:t>
            </a:r>
            <a:r>
              <a:rPr lang="ru-RU" sz="20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20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можуть</a:t>
            </a:r>
            <a:r>
              <a:rPr lang="ru-RU" sz="20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20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приступити</a:t>
            </a:r>
            <a:r>
              <a:rPr lang="ru-RU" sz="20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20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тільки</a:t>
            </a:r>
            <a:r>
              <a:rPr lang="ru-RU" sz="20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20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після</a:t>
            </a:r>
            <a:r>
              <a:rPr lang="ru-RU" sz="20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20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отримання</a:t>
            </a:r>
            <a:r>
              <a:rPr lang="ru-RU" sz="20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20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інструктажу</a:t>
            </a:r>
            <a:r>
              <a:rPr lang="ru-RU" sz="20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з </a:t>
            </a:r>
            <a:r>
              <a:rPr lang="ru-RU" sz="20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техніки</a:t>
            </a:r>
            <a:r>
              <a:rPr lang="ru-RU" sz="20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20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безпеки</a:t>
            </a:r>
            <a:r>
              <a:rPr lang="ru-RU" sz="20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та </a:t>
            </a:r>
            <a:r>
              <a:rPr lang="ru-RU" sz="20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дозволу</a:t>
            </a:r>
            <a:r>
              <a:rPr lang="ru-RU" sz="20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20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викладача</a:t>
            </a:r>
            <a:r>
              <a:rPr lang="ru-RU" sz="20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. </a:t>
            </a:r>
            <a:endParaRPr lang="ru-RU" sz="2000" b="0" strike="noStrike" spc="-1" dirty="0">
              <a:latin typeface="Arial"/>
            </a:endParaRPr>
          </a:p>
          <a:p>
            <a:pPr marL="216000" indent="-214920" algn="just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6. </a:t>
            </a:r>
            <a:r>
              <a:rPr lang="ru-RU" sz="20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Приступаючи</a:t>
            </a:r>
            <a:r>
              <a:rPr lang="ru-RU" sz="20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до </a:t>
            </a:r>
            <a:r>
              <a:rPr lang="ru-RU" sz="20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роботи</a:t>
            </a:r>
            <a:r>
              <a:rPr lang="ru-RU" sz="20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, </a:t>
            </a:r>
            <a:r>
              <a:rPr lang="ru-RU" sz="20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необхідно</a:t>
            </a:r>
            <a:r>
              <a:rPr lang="ru-RU" sz="20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: – </a:t>
            </a:r>
            <a:r>
              <a:rPr lang="ru-RU" sz="20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усвідомити</a:t>
            </a:r>
            <a:r>
              <a:rPr lang="ru-RU" sz="20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методику </a:t>
            </a:r>
            <a:r>
              <a:rPr lang="ru-RU" sz="20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роботи</a:t>
            </a:r>
            <a:r>
              <a:rPr lang="ru-RU" sz="20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, правила </a:t>
            </a:r>
            <a:r>
              <a:rPr lang="ru-RU" sz="20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її</a:t>
            </a:r>
            <a:r>
              <a:rPr lang="ru-RU" sz="20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20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безпечного</a:t>
            </a:r>
            <a:r>
              <a:rPr lang="ru-RU" sz="20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20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виконання</a:t>
            </a:r>
            <a:r>
              <a:rPr lang="ru-RU" sz="20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; – </a:t>
            </a:r>
            <a:r>
              <a:rPr lang="ru-RU" sz="20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перевірити</a:t>
            </a:r>
            <a:r>
              <a:rPr lang="ru-RU" sz="20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20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відповідність</a:t>
            </a:r>
            <a:r>
              <a:rPr lang="ru-RU" sz="20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20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взятих</a:t>
            </a:r>
            <a:r>
              <a:rPr lang="ru-RU" sz="20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20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речовин</a:t>
            </a:r>
            <a:r>
              <a:rPr lang="ru-RU" sz="20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20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тим</a:t>
            </a:r>
            <a:r>
              <a:rPr lang="ru-RU" sz="20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20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речовинам</a:t>
            </a:r>
            <a:r>
              <a:rPr lang="ru-RU" sz="20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, </a:t>
            </a:r>
            <a:r>
              <a:rPr lang="ru-RU" sz="20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які</a:t>
            </a:r>
            <a:r>
              <a:rPr lang="ru-RU" sz="20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20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зазначені</a:t>
            </a:r>
            <a:r>
              <a:rPr lang="ru-RU" sz="20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в </a:t>
            </a:r>
            <a:r>
              <a:rPr lang="ru-RU" sz="20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методиці</a:t>
            </a:r>
            <a:r>
              <a:rPr lang="ru-RU" sz="20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20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роботи</a:t>
            </a:r>
            <a:r>
              <a:rPr lang="ru-RU" sz="20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. </a:t>
            </a:r>
            <a:endParaRPr lang="ru-RU" sz="20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ru-RU" sz="20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CustomShape 2"/>
          <p:cNvSpPr/>
          <p:nvPr/>
        </p:nvSpPr>
        <p:spPr>
          <a:xfrm>
            <a:off x="240469" y="803269"/>
            <a:ext cx="8543313" cy="5455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ctr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Основною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стадією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біотехнологічного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виробництва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 є </a:t>
            </a:r>
            <a:r>
              <a:rPr kumimoji="0" lang="ru-RU" sz="2400" b="1" i="1" u="none" strike="noStrike" kern="1200" cap="none" spc="-1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TimesNewRoman,Italic"/>
              </a:rPr>
              <a:t>біотехнологічна</a:t>
            </a:r>
            <a:r>
              <a:rPr kumimoji="0" lang="ru-RU" sz="2400" b="1" i="1" u="none" strike="noStrike" kern="1200" cap="none" spc="-1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TimesNewRoman,Italic"/>
              </a:rPr>
              <a:t> </a:t>
            </a:r>
            <a:r>
              <a:rPr kumimoji="0" lang="ru-RU" sz="2400" b="1" i="1" u="none" strike="noStrike" kern="1200" cap="none" spc="-1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TimesNewRoman,Italic"/>
              </a:rPr>
              <a:t>стадія</a:t>
            </a:r>
            <a:r>
              <a:rPr kumimoji="0" lang="ru-RU" sz="2400" b="1" i="0" u="none" strike="noStrike" kern="1200" cap="none" spc="-1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TimesNewRoman"/>
              </a:rPr>
              <a:t>,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сутність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якої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полягає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 в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перетворенні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 субстрату за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участю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біологічного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об’єкта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 (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мікроорганізмів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,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ізольованих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клітин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,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ферментів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або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клітинної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органели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), у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необхідний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 продукт.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Тобто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,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головним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завданням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біотехнологічної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стадії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 є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одержання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окремої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органічної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речовини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. </a:t>
            </a:r>
            <a:endParaRPr kumimoji="0" lang="ru-RU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1200" cap="none" spc="-1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TimesNewRoman"/>
              </a:rPr>
              <a:t>Ця</a:t>
            </a:r>
            <a:r>
              <a:rPr kumimoji="0" lang="ru-RU" sz="2400" b="1" i="1" u="none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TimesNewRoman"/>
              </a:rPr>
              <a:t> </a:t>
            </a:r>
            <a:r>
              <a:rPr kumimoji="0" lang="ru-RU" sz="2400" b="1" i="1" u="none" strike="noStrike" kern="1200" cap="none" spc="-1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TimesNewRoman"/>
              </a:rPr>
              <a:t>стадія</a:t>
            </a:r>
            <a:r>
              <a:rPr kumimoji="0" lang="ru-RU" sz="2400" b="1" i="1" u="none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TimesNewRoman"/>
              </a:rPr>
              <a:t> </a:t>
            </a:r>
            <a:r>
              <a:rPr kumimoji="0" lang="ru-RU" sz="2400" b="1" i="1" u="none" strike="noStrike" kern="1200" cap="none" spc="-1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TimesNewRoman"/>
              </a:rPr>
              <a:t>містить</a:t>
            </a:r>
            <a:r>
              <a:rPr kumimoji="0" lang="ru-RU" sz="2400" b="1" i="1" u="none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TimesNewRoman"/>
              </a:rPr>
              <a:t> низку </a:t>
            </a:r>
            <a:r>
              <a:rPr kumimoji="0" lang="ru-RU" sz="2400" b="1" i="1" u="none" strike="noStrike" kern="1200" cap="none" spc="-1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TimesNewRoman"/>
              </a:rPr>
              <a:t>різних</a:t>
            </a:r>
            <a:r>
              <a:rPr kumimoji="0" lang="ru-RU" sz="2400" b="1" i="1" u="none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TimesNewRoman"/>
              </a:rPr>
              <a:t> </a:t>
            </a:r>
            <a:r>
              <a:rPr kumimoji="0" lang="ru-RU" sz="2400" b="1" i="1" u="none" strike="noStrike" kern="1200" cap="none" spc="-1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TimesNewRoman"/>
              </a:rPr>
              <a:t>біотехнологічних</a:t>
            </a:r>
            <a:r>
              <a:rPr kumimoji="0" lang="ru-RU" sz="2400" b="1" i="1" u="none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TimesNewRoman"/>
              </a:rPr>
              <a:t> </a:t>
            </a:r>
            <a:r>
              <a:rPr kumimoji="0" lang="ru-RU" sz="2400" b="1" i="1" u="none" strike="noStrike" kern="1200" cap="none" spc="-1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TimesNewRoman"/>
              </a:rPr>
              <a:t>процесів</a:t>
            </a:r>
            <a:r>
              <a:rPr kumimoji="0" lang="ru-RU" sz="2400" b="1" i="1" u="none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TimesNewRoman"/>
              </a:rPr>
              <a:t>:</a:t>
            </a:r>
            <a:endParaRPr kumimoji="0" lang="ru-RU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216000" marR="0" lvl="0" indent="-214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charset="2"/>
              <a:buChar char=""/>
              <a:tabLst/>
              <a:defRPr/>
            </a:pP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–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TimesNewRoman"/>
              </a:rPr>
              <a:t>ферментація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 –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процес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,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який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здійснюється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 за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допомогою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культивування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мікроорганізмів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;</a:t>
            </a:r>
            <a:endParaRPr kumimoji="0" lang="ru-RU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216000" marR="0" lvl="0" indent="-214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charset="2"/>
              <a:buChar char=""/>
              <a:tabLst/>
              <a:defRPr/>
            </a:pP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–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TimesNewRoman"/>
              </a:rPr>
              <a:t>біотрансформація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TimesNewRoman"/>
              </a:rPr>
              <a:t> 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–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процес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змінення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хімічної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структури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речовини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під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дією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ферментативної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активності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клітин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мікроорганізмів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або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готових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ферментів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. У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цьому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процесі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відбуваються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незначні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зміни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 у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структурі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речовини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. Вона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майже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 готова, але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йде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її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хімічна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модифікація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 (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додавання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або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віднімання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радикалів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,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гідроксильних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іонів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,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дегідратація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 та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інше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).</a:t>
            </a:r>
            <a:r>
              <a:rPr kumimoji="0" lang="ru-RU" sz="11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NewRoman"/>
              </a:rPr>
              <a:t>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Накопичення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клітин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мікроорганізмів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 не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здійснюється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;</a:t>
            </a:r>
            <a:endParaRPr kumimoji="0" lang="ru-RU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216000" marR="0" lvl="0" indent="-214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charset="2"/>
              <a:buChar char=""/>
              <a:tabLst/>
              <a:defRPr/>
            </a:pP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–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TimesNewRoman"/>
              </a:rPr>
              <a:t>біокаталіз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 –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хімічні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перетворення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речовини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,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які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протікають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 з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використанням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біокаталізаторів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 –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ферментів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.</a:t>
            </a:r>
            <a:endParaRPr kumimoji="0" lang="ru-RU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4715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CustomShape 1"/>
          <p:cNvSpPr/>
          <p:nvPr/>
        </p:nvSpPr>
        <p:spPr>
          <a:xfrm>
            <a:off x="311029" y="485149"/>
            <a:ext cx="8498520" cy="618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216000" marR="0" lvl="0" indent="-21384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charset="2"/>
              <a:buChar char=""/>
              <a:tabLst/>
              <a:defRPr/>
            </a:pP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–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TimesNewRoman"/>
              </a:rPr>
              <a:t>біоокислення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 –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перетворення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забруднених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речовин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 за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допомогою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мікроорганізмів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або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асоціації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мікроорганізмів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 в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анаеробних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умовах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;</a:t>
            </a:r>
            <a:endParaRPr kumimoji="0" lang="ru-RU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216000" marR="0" lvl="0" indent="-21384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charset="2"/>
              <a:buChar char=""/>
              <a:tabLst/>
              <a:defRPr/>
            </a:pP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–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TimesNewRoman"/>
              </a:rPr>
              <a:t>метанове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TimesNewRoman"/>
              </a:rPr>
              <a:t>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TimesNewRoman"/>
              </a:rPr>
              <a:t>бродіння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TimesNewRoman"/>
              </a:rPr>
              <a:t> 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–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переробка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органічних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відходів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 за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допомогою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асоціації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метаногенних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мікроорганізмів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 в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анаеробних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умовах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.</a:t>
            </a:r>
            <a:endParaRPr kumimoji="0" lang="ru-RU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216000" marR="0" lvl="0" indent="-21384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charset="2"/>
              <a:buChar char=""/>
              <a:tabLst/>
              <a:defRPr/>
            </a:pP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–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TimesNewRoman"/>
              </a:rPr>
              <a:t>біокомпостування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TimesNewRoman"/>
              </a:rPr>
              <a:t> 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–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зниження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вмісту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шкідливих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органічних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речовин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 за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допомогою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асоціації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мікроорганізмів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, у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твердих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відходах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,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котрим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надана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спеціальна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пухка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 структура, для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забезпечення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 доступу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кисню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 і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рівномірної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вологості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;</a:t>
            </a:r>
            <a:endParaRPr kumimoji="0" lang="ru-RU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216000" marR="0" lvl="0" indent="-21384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charset="2"/>
              <a:buChar char=""/>
              <a:tabLst/>
              <a:defRPr/>
            </a:pP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–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TimesNewRoman"/>
              </a:rPr>
              <a:t>біосорбція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 –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сорбція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шкідливих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домішок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із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газів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або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рідини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мікроорганізмами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,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які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закріплені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 на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спеціальних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твердих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поверхнях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;</a:t>
            </a:r>
            <a:endParaRPr kumimoji="0" lang="ru-RU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216000" marR="0" lvl="0" indent="-21384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charset="2"/>
              <a:buChar char=""/>
              <a:tabLst/>
              <a:defRPr/>
            </a:pP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–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TimesNewRoman"/>
              </a:rPr>
              <a:t>біодеградація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 –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деструкція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шкідливих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зв’язків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під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дією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мікроорганізмів-біодеструкторів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.</a:t>
            </a:r>
            <a:endParaRPr kumimoji="0" lang="ru-RU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216000" marR="0" lvl="0" indent="-21384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charset="2"/>
              <a:buChar char=""/>
              <a:tabLst/>
              <a:defRPr/>
            </a:pP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–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TimesNewRoman"/>
              </a:rPr>
              <a:t>бактеріальне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TimesNewRoman"/>
              </a:rPr>
              <a:t>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TimesNewRoman"/>
              </a:rPr>
              <a:t>вилужування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TimesNewRoman"/>
              </a:rPr>
              <a:t> 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–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процес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 переводу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нерозчинних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 у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воді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зв’язаних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металів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 у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розчинений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 стан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під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дією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спеціальних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мікроорганізмів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.</a:t>
            </a:r>
            <a:endParaRPr kumimoji="0" lang="ru-RU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Вихідними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 потоками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біотехнологічної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стадії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,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звичайно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, є один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рідинний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 і один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газовий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,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рідше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 – один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рідинний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, в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окремих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випадках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 – один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потік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 твердого продукту (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наприклад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, при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дозріванні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сиру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,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біокомпостуванні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відходів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). </a:t>
            </a:r>
            <a:endParaRPr kumimoji="0" lang="ru-RU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49723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Рисунок 134"/>
          <p:cNvPicPr/>
          <p:nvPr/>
        </p:nvPicPr>
        <p:blipFill>
          <a:blip r:embed="rId2"/>
          <a:stretch/>
        </p:blipFill>
        <p:spPr>
          <a:xfrm>
            <a:off x="428400" y="136080"/>
            <a:ext cx="3386520" cy="2958840"/>
          </a:xfrm>
          <a:prstGeom prst="rect">
            <a:avLst/>
          </a:prstGeom>
          <a:ln>
            <a:noFill/>
          </a:ln>
        </p:spPr>
      </p:pic>
      <p:sp>
        <p:nvSpPr>
          <p:cNvPr id="136" name="CustomShape 1"/>
          <p:cNvSpPr/>
          <p:nvPr/>
        </p:nvSpPr>
        <p:spPr>
          <a:xfrm>
            <a:off x="865080" y="3181680"/>
            <a:ext cx="1293840" cy="63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біосорбція</a:t>
            </a:r>
            <a:endParaRPr kumimoji="0" lang="ru-RU" sz="18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137" name="Рисунок 136"/>
          <p:cNvPicPr/>
          <p:nvPr/>
        </p:nvPicPr>
        <p:blipFill>
          <a:blip r:embed="rId3"/>
          <a:stretch/>
        </p:blipFill>
        <p:spPr>
          <a:xfrm>
            <a:off x="4714920" y="144000"/>
            <a:ext cx="4140000" cy="2878920"/>
          </a:xfrm>
          <a:prstGeom prst="rect">
            <a:avLst/>
          </a:prstGeom>
          <a:ln>
            <a:noFill/>
          </a:ln>
        </p:spPr>
      </p:pic>
      <p:sp>
        <p:nvSpPr>
          <p:cNvPr id="138" name="CustomShape 2"/>
          <p:cNvSpPr/>
          <p:nvPr/>
        </p:nvSpPr>
        <p:spPr>
          <a:xfrm>
            <a:off x="5804280" y="3109680"/>
            <a:ext cx="1970640" cy="36787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біоокиснення</a:t>
            </a:r>
            <a:endParaRPr kumimoji="0" lang="ru-RU" sz="1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139" name="Рисунок 138"/>
          <p:cNvPicPr/>
          <p:nvPr/>
        </p:nvPicPr>
        <p:blipFill>
          <a:blip r:embed="rId4"/>
          <a:stretch/>
        </p:blipFill>
        <p:spPr>
          <a:xfrm>
            <a:off x="288000" y="3600000"/>
            <a:ext cx="2901960" cy="2280960"/>
          </a:xfrm>
          <a:prstGeom prst="rect">
            <a:avLst/>
          </a:prstGeom>
          <a:ln>
            <a:noFill/>
          </a:ln>
        </p:spPr>
      </p:pic>
      <p:sp>
        <p:nvSpPr>
          <p:cNvPr id="140" name="CustomShape 3"/>
          <p:cNvSpPr/>
          <p:nvPr/>
        </p:nvSpPr>
        <p:spPr>
          <a:xfrm>
            <a:off x="222840" y="5989680"/>
            <a:ext cx="2270978" cy="36787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біокомпостування</a:t>
            </a:r>
            <a:endParaRPr kumimoji="0" lang="ru-RU" sz="18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141" name="Рисунок 140"/>
          <p:cNvPicPr/>
          <p:nvPr/>
        </p:nvPicPr>
        <p:blipFill>
          <a:blip r:embed="rId5"/>
          <a:stretch/>
        </p:blipFill>
        <p:spPr>
          <a:xfrm>
            <a:off x="2648340" y="4762681"/>
            <a:ext cx="2446920" cy="1889280"/>
          </a:xfrm>
          <a:prstGeom prst="rect">
            <a:avLst/>
          </a:prstGeom>
          <a:ln>
            <a:noFill/>
          </a:ln>
        </p:spPr>
      </p:pic>
      <p:pic>
        <p:nvPicPr>
          <p:cNvPr id="142" name="Рисунок 141"/>
          <p:cNvPicPr/>
          <p:nvPr/>
        </p:nvPicPr>
        <p:blipFill>
          <a:blip r:embed="rId6"/>
          <a:stretch/>
        </p:blipFill>
        <p:spPr>
          <a:xfrm>
            <a:off x="4608000" y="3672000"/>
            <a:ext cx="4493160" cy="1870920"/>
          </a:xfrm>
          <a:prstGeom prst="rect">
            <a:avLst/>
          </a:prstGeom>
          <a:ln>
            <a:noFill/>
          </a:ln>
        </p:spPr>
      </p:pic>
      <p:sp>
        <p:nvSpPr>
          <p:cNvPr id="143" name="CustomShape 4"/>
          <p:cNvSpPr/>
          <p:nvPr/>
        </p:nvSpPr>
        <p:spPr>
          <a:xfrm>
            <a:off x="5804280" y="5557680"/>
            <a:ext cx="2186640" cy="63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метанове бродіння</a:t>
            </a:r>
            <a:endParaRPr kumimoji="0" lang="ru-RU" sz="18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18924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CustomShape 1"/>
          <p:cNvSpPr/>
          <p:nvPr/>
        </p:nvSpPr>
        <p:spPr>
          <a:xfrm>
            <a:off x="226800" y="485640"/>
            <a:ext cx="8713080" cy="61855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Біотехнологічну стадію випереджує стадія </a:t>
            </a:r>
            <a:r>
              <a:rPr kumimoji="0" lang="ru-RU" sz="2000" b="1" i="1" u="none" strike="noStrike" kern="1200" cap="none" spc="-1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TimesNewRoman,Italic"/>
              </a:rPr>
              <a:t>підготовки сировини та набуття необхідного їй виду</a:t>
            </a:r>
            <a:r>
              <a:rPr kumimoji="0" lang="ru-RU" sz="2000" b="1" i="0" u="none" strike="noStrike" kern="1200" cap="none" spc="-1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TimesNewRoman"/>
              </a:rPr>
              <a:t>. </a:t>
            </a:r>
            <a:r>
              <a:rPr kumimoji="0" lang="ru-RU" sz="1800" b="1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На стадії підготовки використовують такі процеси:</a:t>
            </a:r>
            <a:endParaRPr kumimoji="0" lang="ru-RU" sz="18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– </a:t>
            </a:r>
            <a:r>
              <a:rPr kumimoji="0" lang="ru-RU" sz="1800" b="1" i="1" u="none" strike="noStrike" kern="1200" cap="none" spc="-1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TimesNewRoman"/>
              </a:rPr>
              <a:t>виготовлення середовища </a:t>
            </a:r>
            <a:r>
              <a:rPr kumimoji="0" lang="ru-RU" sz="1800" b="1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– у більшості рідкого, яке вміщує необхідні компоненти для харчування біотехнологічних об’єктів для біотехнологічної стадії;</a:t>
            </a:r>
            <a:endParaRPr kumimoji="0" lang="ru-RU" sz="18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– </a:t>
            </a:r>
            <a:r>
              <a:rPr kumimoji="0" lang="ru-RU" sz="1800" b="1" i="1" u="none" strike="noStrike" kern="1200" cap="none" spc="-1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TimesNewRoman"/>
              </a:rPr>
              <a:t>стерилізація середовища </a:t>
            </a:r>
            <a:r>
              <a:rPr kumimoji="0" lang="ru-RU" sz="1800" b="1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– для асептичних біотехнологічних процесів, де потрапляння сторонньої мікрофлори не бажане.</a:t>
            </a:r>
            <a:endParaRPr kumimoji="0" lang="ru-RU" sz="18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Підготовка до стерилізації газів (зокрема, повітря), є необхідною для протікання біотехнологічного процесу.</a:t>
            </a:r>
            <a:r>
              <a:rPr kumimoji="0" lang="ru-RU" sz="1050" b="1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NewRoman"/>
              </a:rPr>
              <a:t> </a:t>
            </a:r>
            <a:r>
              <a:rPr kumimoji="0" lang="ru-RU" sz="1800" b="1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Найчастіше підготовка повітря містить очищення його від пилу, вологи, мікроорганізмів та їх спор, надання необхідної температури.</a:t>
            </a:r>
            <a:endParaRPr kumimoji="0" lang="ru-RU" sz="18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Підготовка посівного матеріалу для проведення мікробіологічного процесу, процесу культивації відокремлених клітин рослин або тварин полягає у вирощуванні малої кількості матеріалу, порівняно з кількістю біологічного агента цільової стадії.</a:t>
            </a:r>
            <a:endParaRPr kumimoji="0" lang="ru-RU" sz="18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Підготовка біокаталізатора зводиться до попередньої підготовки біокаталізатора, ферменту у вільному або закріпленому на носії виду або вирощуванні мікроорганізмів до стану, у якому проявляється їх ферментативна активність.</a:t>
            </a:r>
            <a:endParaRPr kumimoji="0" lang="ru-RU" sz="18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Використовується в процесах біотрансформації і </a:t>
            </a:r>
            <a:r>
              <a:rPr kumimoji="0" lang="ru-RU" sz="1800" b="1" i="0" u="none" strike="noStrike" kern="1200" cap="none" spc="-1" normalizeH="0" baseline="0" noProof="0">
                <a:ln>
                  <a:noFill/>
                </a:ln>
                <a:solidFill>
                  <a:srgbClr val="EF0000"/>
                </a:solidFill>
                <a:effectLst/>
                <a:uLnTx/>
                <a:uFillTx/>
                <a:latin typeface="Calibri"/>
                <a:ea typeface="TimesNewRoman"/>
              </a:rPr>
              <a:t>біокаталіз</a:t>
            </a:r>
            <a:r>
              <a:rPr kumimoji="0" lang="ru-RU" sz="1800" b="1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.</a:t>
            </a:r>
            <a:endParaRPr kumimoji="0" lang="ru-RU" sz="18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Попередня обробка сировини здійснюється тоді, коли сировина, що надійшла, непридатна для використання в біотехнологічному процесі (при добуванні спирту пшеницю спочатку подрібнююють, потім ферментативно „цукрують” для отримання цукрового сусла;</a:t>
            </a:r>
            <a:r>
              <a:rPr kumimoji="0" lang="ru-RU" sz="1050" b="1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NewRoman"/>
              </a:rPr>
              <a:t> </a:t>
            </a:r>
            <a:r>
              <a:rPr kumimoji="0" lang="ru-RU" sz="1800" b="1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при використанні деревини для отримання дріжджів її подрібнюють, потім нагрівають до 200 °С у кислому середовищі, у результаті чого здійснюється гідроліз деревини до глюкози та лігніну).</a:t>
            </a:r>
            <a:endParaRPr kumimoji="0" lang="ru-RU" sz="18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49721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Рисунок 144"/>
          <p:cNvPicPr/>
          <p:nvPr/>
        </p:nvPicPr>
        <p:blipFill>
          <a:blip r:embed="rId2"/>
          <a:stretch/>
        </p:blipFill>
        <p:spPr>
          <a:xfrm>
            <a:off x="216000" y="72000"/>
            <a:ext cx="2094120" cy="1979640"/>
          </a:xfrm>
          <a:prstGeom prst="rect">
            <a:avLst/>
          </a:prstGeom>
          <a:ln>
            <a:noFill/>
          </a:ln>
        </p:spPr>
      </p:pic>
      <p:pic>
        <p:nvPicPr>
          <p:cNvPr id="146" name="Рисунок 145"/>
          <p:cNvPicPr/>
          <p:nvPr/>
        </p:nvPicPr>
        <p:blipFill>
          <a:blip r:embed="rId3"/>
          <a:stretch/>
        </p:blipFill>
        <p:spPr>
          <a:xfrm>
            <a:off x="2520000" y="72000"/>
            <a:ext cx="2894040" cy="2132280"/>
          </a:xfrm>
          <a:prstGeom prst="rect">
            <a:avLst/>
          </a:prstGeom>
          <a:ln>
            <a:noFill/>
          </a:ln>
        </p:spPr>
      </p:pic>
      <p:pic>
        <p:nvPicPr>
          <p:cNvPr id="147" name="Рисунок 146"/>
          <p:cNvPicPr/>
          <p:nvPr/>
        </p:nvPicPr>
        <p:blipFill>
          <a:blip r:embed="rId4"/>
          <a:stretch/>
        </p:blipFill>
        <p:spPr>
          <a:xfrm>
            <a:off x="144000" y="2304000"/>
            <a:ext cx="5290920" cy="2947680"/>
          </a:xfrm>
          <a:prstGeom prst="rect">
            <a:avLst/>
          </a:prstGeom>
          <a:ln>
            <a:noFill/>
          </a:ln>
        </p:spPr>
      </p:pic>
      <p:pic>
        <p:nvPicPr>
          <p:cNvPr id="148" name="Рисунок 147"/>
          <p:cNvPicPr/>
          <p:nvPr/>
        </p:nvPicPr>
        <p:blipFill>
          <a:blip r:embed="rId5"/>
          <a:stretch/>
        </p:blipFill>
        <p:spPr>
          <a:xfrm>
            <a:off x="5544000" y="144000"/>
            <a:ext cx="1006920" cy="2230920"/>
          </a:xfrm>
          <a:prstGeom prst="rect">
            <a:avLst/>
          </a:prstGeom>
          <a:ln>
            <a:noFill/>
          </a:ln>
        </p:spPr>
      </p:pic>
      <p:pic>
        <p:nvPicPr>
          <p:cNvPr id="149" name="Рисунок 148"/>
          <p:cNvPicPr/>
          <p:nvPr/>
        </p:nvPicPr>
        <p:blipFill>
          <a:blip r:embed="rId6"/>
          <a:stretch/>
        </p:blipFill>
        <p:spPr>
          <a:xfrm>
            <a:off x="5436000" y="2394000"/>
            <a:ext cx="3562920" cy="2644920"/>
          </a:xfrm>
          <a:prstGeom prst="rect">
            <a:avLst/>
          </a:prstGeom>
          <a:ln>
            <a:noFill/>
          </a:ln>
        </p:spPr>
      </p:pic>
      <p:pic>
        <p:nvPicPr>
          <p:cNvPr id="150" name="Рисунок 149"/>
          <p:cNvPicPr/>
          <p:nvPr/>
        </p:nvPicPr>
        <p:blipFill>
          <a:blip r:embed="rId7"/>
          <a:stretch/>
        </p:blipFill>
        <p:spPr>
          <a:xfrm>
            <a:off x="216000" y="5400000"/>
            <a:ext cx="1631160" cy="1222920"/>
          </a:xfrm>
          <a:prstGeom prst="rect">
            <a:avLst/>
          </a:prstGeom>
          <a:ln>
            <a:noFill/>
          </a:ln>
        </p:spPr>
      </p:pic>
      <p:pic>
        <p:nvPicPr>
          <p:cNvPr id="151" name="Рисунок 150"/>
          <p:cNvPicPr/>
          <p:nvPr/>
        </p:nvPicPr>
        <p:blipFill>
          <a:blip r:embed="rId8"/>
          <a:stretch/>
        </p:blipFill>
        <p:spPr>
          <a:xfrm>
            <a:off x="1944000" y="5252760"/>
            <a:ext cx="2517120" cy="1528920"/>
          </a:xfrm>
          <a:prstGeom prst="rect">
            <a:avLst/>
          </a:prstGeom>
          <a:ln>
            <a:noFill/>
          </a:ln>
        </p:spPr>
      </p:pic>
      <p:pic>
        <p:nvPicPr>
          <p:cNvPr id="152" name="Рисунок 151"/>
          <p:cNvPicPr/>
          <p:nvPr/>
        </p:nvPicPr>
        <p:blipFill>
          <a:blip r:embed="rId9"/>
          <a:stretch/>
        </p:blipFill>
        <p:spPr>
          <a:xfrm>
            <a:off x="4536000" y="5025600"/>
            <a:ext cx="2404080" cy="1831320"/>
          </a:xfrm>
          <a:prstGeom prst="rect">
            <a:avLst/>
          </a:prstGeom>
          <a:ln>
            <a:noFill/>
          </a:ln>
        </p:spPr>
      </p:pic>
      <p:pic>
        <p:nvPicPr>
          <p:cNvPr id="153" name="Рисунок 152"/>
          <p:cNvPicPr/>
          <p:nvPr/>
        </p:nvPicPr>
        <p:blipFill>
          <a:blip r:embed="rId10"/>
          <a:stretch/>
        </p:blipFill>
        <p:spPr>
          <a:xfrm>
            <a:off x="6952320" y="5040000"/>
            <a:ext cx="2190600" cy="1749600"/>
          </a:xfrm>
          <a:prstGeom prst="rect">
            <a:avLst/>
          </a:prstGeom>
          <a:ln>
            <a:noFill/>
          </a:ln>
        </p:spPr>
      </p:pic>
      <p:pic>
        <p:nvPicPr>
          <p:cNvPr id="154" name="Рисунок 153"/>
          <p:cNvPicPr/>
          <p:nvPr/>
        </p:nvPicPr>
        <p:blipFill>
          <a:blip r:embed="rId11"/>
          <a:stretch/>
        </p:blipFill>
        <p:spPr>
          <a:xfrm>
            <a:off x="6639840" y="42480"/>
            <a:ext cx="2391840" cy="211644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0275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CustomShape 1"/>
          <p:cNvSpPr/>
          <p:nvPr/>
        </p:nvSpPr>
        <p:spPr>
          <a:xfrm>
            <a:off x="216000" y="346320"/>
            <a:ext cx="8640000" cy="63702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Розглянемо стадію, наступну за біотехнологічною – </a:t>
            </a:r>
            <a:endParaRPr kumimoji="0" lang="ru-RU" sz="24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1" u="none" strike="noStrike" kern="1200" cap="none" spc="-1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TimesNewRoman,Italic"/>
              </a:rPr>
              <a:t>розділення рідини й біомаси</a:t>
            </a:r>
            <a:r>
              <a:rPr kumimoji="0" lang="ru-RU" sz="2000" b="1" i="1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,Italic"/>
              </a:rPr>
              <a:t>. </a:t>
            </a:r>
            <a:endParaRPr kumimoji="0" lang="ru-RU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Для цього в залежно від властивостей біомаси й рідини використовують різні процеси:</a:t>
            </a:r>
            <a:endParaRPr kumimoji="0" lang="ru-RU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216000" marR="0" lvl="0" indent="-214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charset="2"/>
              <a:buChar char=""/>
              <a:tabLst/>
              <a:defRPr/>
            </a:pPr>
            <a:r>
              <a:rPr kumimoji="0" lang="ru-RU" sz="2000" b="1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– </a:t>
            </a:r>
            <a:r>
              <a:rPr kumimoji="0" lang="ru-RU" sz="2000" b="1" i="0" u="none" strike="noStrike" kern="1200" cap="none" spc="-1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TimesNewRoman"/>
              </a:rPr>
              <a:t>відстоювання </a:t>
            </a:r>
            <a:r>
              <a:rPr kumimoji="0" lang="ru-RU" sz="2000" b="1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- розділення під дією гравітаційних сил (при очищенні стічних вод);</a:t>
            </a:r>
            <a:endParaRPr kumimoji="0" lang="ru-RU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216000" marR="0" lvl="0" indent="-214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charset="2"/>
              <a:buChar char=""/>
              <a:tabLst/>
              <a:defRPr/>
            </a:pPr>
            <a:r>
              <a:rPr kumimoji="0" lang="ru-RU" sz="2000" b="1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– </a:t>
            </a:r>
            <a:r>
              <a:rPr kumimoji="0" lang="ru-RU" sz="2000" b="1" i="0" u="none" strike="noStrike" kern="1200" cap="none" spc="-1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TimesNewRoman"/>
              </a:rPr>
              <a:t>фільтрація </a:t>
            </a:r>
            <a:r>
              <a:rPr kumimoji="0" lang="ru-RU" sz="2000" b="1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– пропускання суспензії крізь фільтруючий матеріал, на якому затримуються частки твердої фази – </a:t>
            </a:r>
            <a:r>
              <a:rPr kumimoji="0" lang="ru-RU" sz="2000" b="1" i="1" u="none" strike="noStrike" kern="1200" cap="none" spc="-1" normalizeH="0" baseline="0" noProof="0">
                <a:ln>
                  <a:noFill/>
                </a:ln>
                <a:solidFill>
                  <a:srgbClr val="EF0000"/>
                </a:solidFill>
                <a:effectLst/>
                <a:uLnTx/>
                <a:uFillTx/>
                <a:latin typeface="Calibri"/>
                <a:ea typeface="TimesNewRoman"/>
              </a:rPr>
              <a:t>біомаса</a:t>
            </a:r>
            <a:r>
              <a:rPr kumimoji="0" lang="ru-RU" sz="2000" b="1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 (виробництво антибіотиків);</a:t>
            </a:r>
            <a:endParaRPr kumimoji="0" lang="ru-RU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216000" marR="0" lvl="0" indent="-214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charset="2"/>
              <a:buChar char=""/>
              <a:tabLst/>
              <a:defRPr/>
            </a:pPr>
            <a:r>
              <a:rPr kumimoji="0" lang="ru-RU" sz="2000" b="1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– </a:t>
            </a:r>
            <a:r>
              <a:rPr kumimoji="0" lang="ru-RU" sz="2000" b="1" i="0" u="none" strike="noStrike" kern="1200" cap="none" spc="-1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TimesNewRoman"/>
              </a:rPr>
              <a:t>сепарація, центрифугування </a:t>
            </a:r>
            <a:r>
              <a:rPr kumimoji="0" lang="ru-RU" sz="2000" b="1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– розподіл під дією ценробіжних сил (виробництво кормової біомаси – дріжджів, бактерій).</a:t>
            </a:r>
            <a:endParaRPr kumimoji="0" lang="ru-RU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216000" marR="0" lvl="0" indent="-214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charset="2"/>
              <a:buChar char=""/>
              <a:tabLst/>
              <a:defRPr/>
            </a:pPr>
            <a:r>
              <a:rPr kumimoji="0" lang="ru-RU" sz="2000" b="1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– </a:t>
            </a:r>
            <a:r>
              <a:rPr kumimoji="0" lang="ru-RU" sz="2000" b="1" i="0" u="none" strike="noStrike" kern="1200" cap="none" spc="-1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TimesNewRoman"/>
              </a:rPr>
              <a:t>мікрофільтрація, ультрафільтрація </a:t>
            </a:r>
            <a:r>
              <a:rPr kumimoji="0" lang="ru-RU" sz="2000" b="1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– пропускання суспензії крізь мембрани з малим діаметром пор, котрі забезпечують утримання клітин мікроорганізмів; ультрафільтрація забезпечує затримання крупних молекул розчинних речовин;</a:t>
            </a:r>
            <a:endParaRPr kumimoji="0" lang="ru-RU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216000" marR="0" lvl="0" indent="-214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charset="2"/>
              <a:buChar char=""/>
              <a:tabLst/>
              <a:defRPr/>
            </a:pPr>
            <a:r>
              <a:rPr kumimoji="0" lang="ru-RU" sz="2000" b="1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– </a:t>
            </a:r>
            <a:r>
              <a:rPr kumimoji="0" lang="ru-RU" sz="2000" b="1" i="0" u="none" strike="noStrike" kern="1200" cap="none" spc="-1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TimesNewRoman"/>
              </a:rPr>
              <a:t>коагуляція </a:t>
            </a:r>
            <a:r>
              <a:rPr kumimoji="0" lang="ru-RU" sz="2000" b="1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– додавання до суспензії реагентів, які допомагають осадженню більш крупних клітинних агломератів і відділенню їх із рідини шляхом відстоювання;</a:t>
            </a:r>
            <a:endParaRPr kumimoji="0" lang="ru-RU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216000" marR="0" lvl="0" indent="-214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charset="2"/>
              <a:buChar char=""/>
              <a:tabLst/>
              <a:defRPr/>
            </a:pPr>
            <a:r>
              <a:rPr kumimoji="0" lang="ru-RU" sz="2000" b="1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– </a:t>
            </a:r>
            <a:r>
              <a:rPr kumimoji="0" lang="ru-RU" sz="2000" b="1" i="0" u="none" strike="noStrike" kern="1200" cap="none" spc="-1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TimesNewRoman"/>
              </a:rPr>
              <a:t>флотація </a:t>
            </a:r>
            <a:r>
              <a:rPr kumimoji="0" lang="ru-RU" sz="2000" b="1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– захоплення біомаси мікроорганізмів кульками піни і виділення їх із пінної фракції.</a:t>
            </a:r>
            <a:endParaRPr kumimoji="0" lang="ru-RU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39956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CustomShape 1"/>
          <p:cNvSpPr/>
          <p:nvPr/>
        </p:nvSpPr>
        <p:spPr>
          <a:xfrm>
            <a:off x="216000" y="541800"/>
            <a:ext cx="8711280" cy="60022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-1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TimesNewRoman,Italic"/>
              </a:rPr>
              <a:t>Виділення продуктів біосинтезу</a:t>
            </a:r>
            <a:r>
              <a:rPr kumimoji="0" lang="ru-RU" sz="2800" b="1" i="0" u="none" strike="noStrike" kern="1200" cap="none" spc="-1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TimesNewRoman"/>
              </a:rPr>
              <a:t>. </a:t>
            </a:r>
            <a:endParaRPr kumimoji="0" lang="ru-RU" sz="28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Ця стадія залежить від місця локалізації продукту – внутрішньоклітинного або неклітинного.</a:t>
            </a:r>
            <a:endParaRPr kumimoji="0" lang="ru-RU" sz="24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Для внутрішньоклітинних продуктів спочатку здійснюють руйнування клітинної оболонки одним із таких методів.</a:t>
            </a:r>
            <a:endParaRPr kumimoji="0" lang="ru-RU" sz="24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1200" cap="none" spc="-1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TimesNewRoman"/>
              </a:rPr>
              <a:t>Дезінтеграція клітин</a:t>
            </a:r>
            <a:r>
              <a:rPr kumimoji="0" lang="ru-RU" sz="2400" b="1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 – руйнування клітинної оболонки фізичними методами – </a:t>
            </a:r>
            <a:r>
              <a:rPr kumimoji="0" lang="ru-RU" sz="2400" b="1" i="1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роздавлюванням</a:t>
            </a:r>
            <a:r>
              <a:rPr kumimoji="0" lang="ru-RU" sz="2400" b="1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, </a:t>
            </a:r>
            <a:r>
              <a:rPr kumimoji="0" lang="ru-RU" sz="2400" b="1" i="1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дією ультразвуку</a:t>
            </a:r>
            <a:r>
              <a:rPr kumimoji="0" lang="ru-RU" sz="2400" b="1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 методом різкого зниження тиску (</a:t>
            </a:r>
            <a:r>
              <a:rPr kumimoji="0" lang="ru-RU" sz="2400" b="1" i="1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декомпресією</a:t>
            </a:r>
            <a:r>
              <a:rPr kumimoji="0" lang="ru-RU" sz="2400" b="1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) або </a:t>
            </a:r>
            <a:r>
              <a:rPr kumimoji="0" lang="ru-RU" sz="2400" b="1" i="1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хімічними, біотехнічними</a:t>
            </a:r>
            <a:r>
              <a:rPr kumimoji="0" lang="ru-RU" sz="2400" b="1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 методами. </a:t>
            </a:r>
            <a:endParaRPr kumimoji="0" lang="ru-RU" sz="24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sng" strike="noStrike" kern="1200" cap="none" spc="-1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TimesNewRoman"/>
              </a:rPr>
              <a:t>Найбільш часто використовують:</a:t>
            </a:r>
            <a:endParaRPr kumimoji="0" lang="ru-RU" sz="24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216000" marR="0" lvl="0" indent="-214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charset="2"/>
              <a:buChar char=""/>
              <a:tabLst/>
              <a:defRPr/>
            </a:pPr>
            <a:r>
              <a:rPr kumimoji="0" lang="ru-RU" sz="2400" b="1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– </a:t>
            </a:r>
            <a:r>
              <a:rPr kumimoji="0" lang="ru-RU" sz="2400" b="1" i="0" u="none" strike="noStrike" kern="1200" cap="none" spc="-1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TimesNewRoman"/>
              </a:rPr>
              <a:t>ферментоліз</a:t>
            </a:r>
            <a:r>
              <a:rPr kumimoji="0" lang="ru-RU" sz="2400" b="1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 – руйнування клітинних оболонок під дією ферментів при підвищеній температурі;</a:t>
            </a:r>
            <a:endParaRPr kumimoji="0" lang="ru-RU" sz="24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216000" marR="0" lvl="0" indent="-214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charset="2"/>
              <a:buChar char=""/>
              <a:tabLst/>
              <a:defRPr/>
            </a:pPr>
            <a:r>
              <a:rPr kumimoji="0" lang="ru-RU" sz="2400" b="1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– </a:t>
            </a:r>
            <a:r>
              <a:rPr kumimoji="0" lang="ru-RU" sz="2400" b="1" i="0" u="none" strike="noStrike" kern="1200" cap="none" spc="-1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TimesNewRoman"/>
              </a:rPr>
              <a:t>гідроліз</a:t>
            </a:r>
            <a:r>
              <a:rPr kumimoji="0" lang="ru-RU" sz="2400" b="1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 – руйнування клітинних оболонок під дією хімічних реагентів та температур;</a:t>
            </a:r>
            <a:endParaRPr kumimoji="0" lang="ru-RU" sz="24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216000" marR="0" lvl="0" indent="-214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charset="2"/>
              <a:buChar char=""/>
              <a:tabLst/>
              <a:defRPr/>
            </a:pPr>
            <a:r>
              <a:rPr kumimoji="0" lang="ru-RU" sz="2400" b="1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– </a:t>
            </a:r>
            <a:r>
              <a:rPr kumimoji="0" lang="ru-RU" sz="2400" b="1" i="0" u="none" strike="noStrike" kern="1200" cap="none" spc="-1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TimesNewRoman"/>
              </a:rPr>
              <a:t>автоліз</a:t>
            </a:r>
            <a:r>
              <a:rPr kumimoji="0" lang="ru-RU" sz="2400" b="1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 – різновидність ферментолізу, коли використовують ферменти цієї ж клітини.</a:t>
            </a:r>
            <a:endParaRPr kumimoji="0" lang="ru-RU" sz="24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17874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CustomShape 1"/>
          <p:cNvSpPr/>
          <p:nvPr/>
        </p:nvSpPr>
        <p:spPr>
          <a:xfrm>
            <a:off x="285840" y="54720"/>
            <a:ext cx="8570160" cy="67359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1" u="none" strike="noStrike" kern="1200" cap="none" spc="-1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TimesNewRoman"/>
              </a:rPr>
              <a:t>Після</a:t>
            </a:r>
            <a:r>
              <a:rPr kumimoji="0" lang="ru-RU" sz="2000" b="1" i="1" u="none" strike="noStrike" kern="1200" cap="none" spc="-1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TimesNewRoman"/>
              </a:rPr>
              <a:t> </a:t>
            </a:r>
            <a:r>
              <a:rPr kumimoji="0" lang="ru-RU" sz="2000" b="1" i="1" u="none" strike="noStrike" kern="1200" cap="none" spc="-1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TimesNewRoman"/>
              </a:rPr>
              <a:t>проведення</a:t>
            </a:r>
            <a:r>
              <a:rPr kumimoji="0" lang="ru-RU" sz="2000" b="1" i="1" u="none" strike="noStrike" kern="1200" cap="none" spc="-1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TimesNewRoman"/>
              </a:rPr>
              <a:t> </a:t>
            </a:r>
            <a:r>
              <a:rPr kumimoji="0" lang="ru-RU" sz="2000" b="1" i="1" u="none" strike="noStrike" kern="1200" cap="none" spc="-1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TimesNewRoman"/>
              </a:rPr>
              <a:t>попередньої</a:t>
            </a:r>
            <a:r>
              <a:rPr kumimoji="0" lang="ru-RU" sz="2000" b="1" i="1" u="none" strike="noStrike" kern="1200" cap="none" spc="-1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TimesNewRoman"/>
              </a:rPr>
              <a:t> </a:t>
            </a:r>
            <a:r>
              <a:rPr kumimoji="0" lang="ru-RU" sz="2000" b="1" i="1" u="none" strike="noStrike" kern="1200" cap="none" spc="-1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TimesNewRoman"/>
              </a:rPr>
              <a:t>операції</a:t>
            </a:r>
            <a:r>
              <a:rPr kumimoji="0" lang="ru-RU" sz="2000" b="1" i="1" u="none" strike="noStrike" kern="1200" cap="none" spc="-1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TimesNewRoman"/>
              </a:rPr>
              <a:t> </a:t>
            </a:r>
            <a:r>
              <a:rPr kumimoji="0" lang="ru-RU" sz="2000" b="1" i="1" u="none" strike="noStrike" kern="1200" cap="none" spc="-1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TimesNewRoman"/>
              </a:rPr>
              <a:t>руйнування</a:t>
            </a:r>
            <a:r>
              <a:rPr kumimoji="0" lang="ru-RU" sz="2000" b="1" i="1" u="none" strike="noStrike" kern="1200" cap="none" spc="-1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TimesNewRoman"/>
              </a:rPr>
              <a:t> </a:t>
            </a:r>
            <a:r>
              <a:rPr kumimoji="0" lang="ru-RU" sz="2000" b="1" i="1" u="none" strike="noStrike" kern="1200" cap="none" spc="-1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TimesNewRoman"/>
              </a:rPr>
              <a:t>клітин</a:t>
            </a:r>
            <a:r>
              <a:rPr kumimoji="0" lang="ru-RU" sz="2000" b="1" i="1" u="none" strike="noStrike" kern="1200" cap="none" spc="-1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TimesNewRoman"/>
              </a:rPr>
              <a:t>, </a:t>
            </a:r>
            <a:r>
              <a:rPr kumimoji="0" lang="ru-RU" sz="2000" b="1" i="1" u="none" strike="noStrike" kern="1200" cap="none" spc="-1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TimesNewRoman"/>
              </a:rPr>
              <a:t>виділення</a:t>
            </a:r>
            <a:r>
              <a:rPr kumimoji="0" lang="ru-RU" sz="2000" b="1" i="1" u="none" strike="noStrike" kern="1200" cap="none" spc="-1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TimesNewRoman"/>
              </a:rPr>
              <a:t> </a:t>
            </a:r>
            <a:r>
              <a:rPr kumimoji="0" lang="ru-RU" sz="2000" b="1" i="1" u="none" strike="noStrike" kern="1200" cap="none" spc="-1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TimesNewRoman"/>
              </a:rPr>
              <a:t>цільового</a:t>
            </a:r>
            <a:r>
              <a:rPr kumimoji="0" lang="ru-RU" sz="2000" b="1" i="1" u="none" strike="noStrike" kern="1200" cap="none" spc="-1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TimesNewRoman"/>
              </a:rPr>
              <a:t> продукту </a:t>
            </a:r>
            <a:r>
              <a:rPr kumimoji="0" lang="ru-RU" sz="2000" b="1" i="1" u="none" strike="noStrike" kern="1200" cap="none" spc="-1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TimesNewRoman"/>
              </a:rPr>
              <a:t>здійснюється</a:t>
            </a:r>
            <a:r>
              <a:rPr kumimoji="0" lang="ru-RU" sz="2000" b="1" i="1" u="none" strike="noStrike" kern="1200" cap="none" spc="-1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TimesNewRoman"/>
              </a:rPr>
              <a:t> </a:t>
            </a:r>
            <a:r>
              <a:rPr kumimoji="0" lang="ru-RU" sz="2000" b="1" i="1" u="none" strike="noStrike" kern="1200" cap="none" spc="-1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TimesNewRoman"/>
              </a:rPr>
              <a:t>із</a:t>
            </a:r>
            <a:r>
              <a:rPr kumimoji="0" lang="ru-RU" sz="2000" b="1" i="1" u="none" strike="noStrike" kern="1200" cap="none" spc="-1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TimesNewRoman"/>
              </a:rPr>
              <a:t> </a:t>
            </a:r>
            <a:r>
              <a:rPr kumimoji="0" lang="ru-RU" sz="2000" b="1" i="1" u="none" strike="noStrike" kern="1200" cap="none" spc="-1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TimesNewRoman"/>
              </a:rPr>
              <a:t>розчину</a:t>
            </a:r>
            <a:r>
              <a:rPr kumimoji="0" lang="ru-RU" sz="2000" b="1" i="1" u="none" strike="noStrike" kern="1200" cap="none" spc="-1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TimesNewRoman"/>
              </a:rPr>
              <a:t> методами, </a:t>
            </a:r>
            <a:r>
              <a:rPr kumimoji="0" lang="ru-RU" sz="2000" b="1" i="1" u="none" strike="noStrike" kern="1200" cap="none" spc="-1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TimesNewRoman"/>
              </a:rPr>
              <a:t>котрі</a:t>
            </a:r>
            <a:r>
              <a:rPr kumimoji="0" lang="ru-RU" sz="2000" b="1" i="1" u="none" strike="noStrike" kern="1200" cap="none" spc="-1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TimesNewRoman"/>
              </a:rPr>
              <a:t> є </a:t>
            </a:r>
            <a:r>
              <a:rPr kumimoji="0" lang="ru-RU" sz="2000" b="1" i="1" u="none" strike="noStrike" kern="1200" cap="none" spc="-1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TimesNewRoman"/>
              </a:rPr>
              <a:t>загальними</a:t>
            </a:r>
            <a:r>
              <a:rPr kumimoji="0" lang="ru-RU" sz="2000" b="1" i="1" u="none" strike="noStrike" kern="1200" cap="none" spc="-1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TimesNewRoman"/>
              </a:rPr>
              <a:t> для </a:t>
            </a:r>
            <a:r>
              <a:rPr kumimoji="0" lang="ru-RU" sz="2000" b="1" i="1" u="none" strike="noStrike" kern="1200" cap="none" spc="-1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TimesNewRoman"/>
              </a:rPr>
              <a:t>позаклітинних</a:t>
            </a:r>
            <a:r>
              <a:rPr kumimoji="0" lang="ru-RU" sz="2000" b="1" i="1" u="none" strike="noStrike" kern="1200" cap="none" spc="-1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TimesNewRoman"/>
              </a:rPr>
              <a:t>  і </a:t>
            </a:r>
            <a:r>
              <a:rPr kumimoji="0" lang="ru-RU" sz="2000" b="1" i="1" u="none" strike="noStrike" kern="1200" cap="none" spc="-1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TimesNewRoman"/>
              </a:rPr>
              <a:t>внутрішньоклітинних</a:t>
            </a:r>
            <a:r>
              <a:rPr kumimoji="0" lang="ru-RU" sz="2000" b="1" i="1" u="none" strike="noStrike" kern="1200" cap="none" spc="-1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TimesNewRoman"/>
              </a:rPr>
              <a:t> </a:t>
            </a:r>
            <a:r>
              <a:rPr kumimoji="0" lang="ru-RU" sz="2000" b="1" i="1" u="none" strike="noStrike" kern="1200" cap="none" spc="-1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TimesNewRoman"/>
              </a:rPr>
              <a:t>продуктів</a:t>
            </a:r>
            <a:r>
              <a:rPr kumimoji="0" lang="ru-RU" sz="2000" b="1" i="1" u="none" strike="noStrike" kern="1200" cap="none" spc="-1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TimesNewRoman"/>
              </a:rPr>
              <a:t> і </a:t>
            </a:r>
            <a:r>
              <a:rPr kumimoji="0" lang="ru-RU" sz="2000" b="1" i="1" u="none" strike="noStrike" kern="1200" cap="none" spc="-1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TimesNewRoman"/>
              </a:rPr>
              <a:t>включають</a:t>
            </a:r>
            <a:r>
              <a:rPr kumimoji="0" lang="ru-RU" sz="2000" b="1" i="1" u="none" strike="noStrike" kern="1200" cap="none" spc="-1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TimesNewRoman"/>
              </a:rPr>
              <a:t>:</a:t>
            </a:r>
            <a:endParaRPr kumimoji="0" lang="ru-RU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216000" marR="0" lvl="0" indent="-214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charset="2"/>
              <a:buChar char=""/>
              <a:tabLst/>
              <a:defRPr/>
            </a:pP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–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TimesNewRoman"/>
              </a:rPr>
              <a:t>екстракція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 –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перехід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цільового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 продукту з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водної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фази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 в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незмішану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 з водою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органічну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рідину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 (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екстрагент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 – бензин, хлороформ,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ефір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,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бутилацетат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).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Екстракція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 прямо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із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твердої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фази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 (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зокрема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їх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біомаси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мікроорганізмів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)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має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назву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 </a:t>
            </a:r>
            <a:r>
              <a:rPr kumimoji="0" lang="ru-RU" sz="2000" b="1" i="1" u="none" strike="noStrike" kern="1200" cap="none" spc="-1" normalizeH="0" baseline="0" noProof="0" dirty="0" err="1">
                <a:ln>
                  <a:noFill/>
                </a:ln>
                <a:solidFill>
                  <a:srgbClr val="EF0000"/>
                </a:solidFill>
                <a:effectLst/>
                <a:uLnTx/>
                <a:uFillTx/>
                <a:latin typeface="Calibri"/>
                <a:ea typeface="TimesNewRoman"/>
              </a:rPr>
              <a:t>екстрагування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;</a:t>
            </a:r>
            <a:endParaRPr kumimoji="0" lang="ru-RU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216000" marR="0" lvl="0" indent="-214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charset="2"/>
              <a:buChar char=""/>
              <a:tabLst/>
              <a:defRPr/>
            </a:pP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–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TimesNewRoman"/>
              </a:rPr>
              <a:t>осадження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 -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виділення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цільового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 продукту шляхом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додавання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 до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рідини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 реагенту,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який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взаємодіє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 з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розчиненим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 продуктом,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переводячи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його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 в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тверду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 фазу;</a:t>
            </a:r>
            <a:endParaRPr kumimoji="0" lang="ru-RU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216000" marR="0" lvl="0" indent="-214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charset="2"/>
              <a:buChar char=""/>
              <a:tabLst/>
              <a:defRPr/>
            </a:pP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–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TimesNewRoman"/>
              </a:rPr>
              <a:t>адсорбція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 –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переведення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розчиненого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 в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рідині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 продукту в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тверду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 фазу шляхом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його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сорбції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 на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спеціальних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твердих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носіях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 (сорбентах);</a:t>
            </a:r>
            <a:endParaRPr kumimoji="0" lang="ru-RU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216000" marR="0" lvl="0" indent="-214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charset="2"/>
              <a:buChar char=""/>
              <a:tabLst/>
              <a:defRPr/>
            </a:pP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–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TimesNewRoman"/>
              </a:rPr>
              <a:t>іонний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TimesNewRoman"/>
              </a:rPr>
              <a:t>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TimesNewRoman"/>
              </a:rPr>
              <a:t>обмін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TimesNewRoman"/>
              </a:rPr>
              <a:t> 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–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такий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 же, як і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адсорбція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, але в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цьому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випадку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 в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тверду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 фазу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переходять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іони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 (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катіон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 та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аніон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), а не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цілком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 молекула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цільового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 продукту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або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домішок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;</a:t>
            </a:r>
            <a:endParaRPr kumimoji="0" lang="ru-RU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–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TimesNewRoman"/>
              </a:rPr>
              <a:t>відгін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TimesNewRoman"/>
              </a:rPr>
              <a:t>,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TimesNewRoman"/>
              </a:rPr>
              <a:t>ректифікація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TimesNewRoman"/>
              </a:rPr>
              <a:t> 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–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ці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методи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використовують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 для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виділення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розчинених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 у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культуральній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рідині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 легко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киплячих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продуктів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 (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етиловий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 спирт);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TimesNewRoman"/>
              </a:rPr>
              <a:t>ректифікація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TimesNewRoman"/>
              </a:rPr>
              <a:t> 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—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це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розділення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рідких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сумішей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,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що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містять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 два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або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кілька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компонентів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різної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питомої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 ваги,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багаторазовим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випаровуванням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суміші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 й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конденсацією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 пари;</a:t>
            </a:r>
            <a:endParaRPr kumimoji="0" lang="ru-RU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9822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CustomShape 1"/>
          <p:cNvSpPr/>
          <p:nvPr/>
        </p:nvSpPr>
        <p:spPr>
          <a:xfrm>
            <a:off x="356040" y="337680"/>
            <a:ext cx="8426160" cy="51166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216000" marR="0" lvl="0" indent="-214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charset="2"/>
              <a:buChar char=""/>
              <a:tabLst/>
              <a:defRPr/>
            </a:pPr>
            <a:r>
              <a:rPr kumimoji="0" lang="ru-RU" sz="2200" b="1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– </a:t>
            </a:r>
            <a:r>
              <a:rPr kumimoji="0" lang="ru-RU" sz="2200" b="1" i="0" u="none" strike="noStrike" kern="1200" cap="none" spc="-1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TimesNewRoman"/>
              </a:rPr>
              <a:t>ультрафільтрація, нанофільтрація і повернений осмос</a:t>
            </a:r>
            <a:r>
              <a:rPr kumimoji="0" lang="ru-RU" sz="2200" b="1" i="0" u="none" strike="noStrike" kern="1200" cap="none" spc="-1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TimesNewRoman"/>
              </a:rPr>
              <a:t> </a:t>
            </a:r>
            <a:r>
              <a:rPr kumimoji="0" lang="ru-RU" sz="2200" b="1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– використовують для виділення високомолекулярних сполук (білків, поліпептидів, полінуклеотидів); нанофільтрація і повернений осмос дозволяють відокремити також невеликі за розміром молекули;</a:t>
            </a:r>
            <a:endParaRPr kumimoji="0" lang="ru-RU" sz="2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216000" marR="0" lvl="0" indent="-214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charset="2"/>
              <a:buChar char=""/>
              <a:tabLst/>
              <a:defRPr/>
            </a:pPr>
            <a:r>
              <a:rPr kumimoji="0" lang="ru-RU" sz="2200" b="1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– </a:t>
            </a:r>
            <a:r>
              <a:rPr kumimoji="0" lang="ru-RU" sz="2200" b="1" i="0" u="none" strike="noStrike" kern="1200" cap="none" spc="-1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TimesNewRoman"/>
              </a:rPr>
              <a:t>центрифугування, ультрацентрифугування </a:t>
            </a:r>
            <a:r>
              <a:rPr kumimoji="0" lang="ru-RU" sz="2200" b="1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– використовують для виділення вірусів, клітинних органел, високомолекулярних  сполук.</a:t>
            </a:r>
            <a:endParaRPr kumimoji="0" lang="ru-RU" sz="2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На цій стадії виділення продукту головне завдання – </a:t>
            </a:r>
            <a:r>
              <a:rPr kumimoji="0" lang="ru-RU" sz="2200" b="1" i="1" u="sng" strike="noStrike" kern="1200" cap="none" spc="-1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TimesNewRoman"/>
              </a:rPr>
              <a:t>відокремити головну частину продукту</a:t>
            </a:r>
            <a:r>
              <a:rPr kumimoji="0" lang="ru-RU" sz="2200" b="1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, можливо неочищеного, з певними домішками. </a:t>
            </a:r>
            <a:endParaRPr kumimoji="0" lang="ru-RU" sz="2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У випадку, коли необхідно отримати біопродукт високої якості, додають ще стадію </a:t>
            </a:r>
            <a:r>
              <a:rPr kumimoji="0" lang="ru-RU" sz="2600" b="1" i="1" u="none" strike="noStrike" kern="1200" cap="none" spc="-1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TimesNewRoman"/>
              </a:rPr>
              <a:t>очищення продукту</a:t>
            </a:r>
            <a:r>
              <a:rPr kumimoji="0" lang="ru-RU" sz="2200" b="1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.</a:t>
            </a:r>
            <a:endParaRPr kumimoji="0" lang="ru-RU" sz="2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54354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CustomShape 1"/>
          <p:cNvSpPr/>
          <p:nvPr/>
        </p:nvSpPr>
        <p:spPr>
          <a:xfrm>
            <a:off x="285840" y="523800"/>
            <a:ext cx="8641440" cy="53899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1" u="none" strike="noStrike" kern="1200" cap="none" spc="-1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TimesNewRoman,Italic"/>
              </a:rPr>
              <a:t>Очищення продукту</a:t>
            </a:r>
            <a:endParaRPr kumimoji="0" lang="ru-RU" sz="36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00" b="1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Завдання цієї стадії – видалення домішок та одержання максимально чистого продукту.</a:t>
            </a:r>
            <a:endParaRPr kumimoji="0" lang="ru-RU" sz="26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00" b="1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Для цього використовують процеси: </a:t>
            </a:r>
            <a:endParaRPr kumimoji="0" lang="ru-RU" sz="26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216000" marR="0" lvl="0" indent="-214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charset="2"/>
              <a:buChar char=""/>
              <a:tabLst/>
              <a:defRPr/>
            </a:pPr>
            <a:r>
              <a:rPr kumimoji="0" lang="ru-RU" sz="2600" b="1" i="1" u="none" strike="noStrike" kern="1200" cap="none" spc="-1" normalizeH="0" baseline="0" noProof="0">
                <a:ln>
                  <a:noFill/>
                </a:ln>
                <a:solidFill>
                  <a:srgbClr val="0000A6"/>
                </a:solidFill>
                <a:effectLst/>
                <a:uLnTx/>
                <a:uFillTx/>
                <a:latin typeface="Calibri"/>
                <a:ea typeface="TimesNewRoman"/>
              </a:rPr>
              <a:t> екстракцію;</a:t>
            </a:r>
            <a:endParaRPr kumimoji="0" lang="ru-RU" sz="26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216000" marR="0" lvl="0" indent="-214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charset="2"/>
              <a:buChar char=""/>
              <a:tabLst/>
              <a:defRPr/>
            </a:pPr>
            <a:r>
              <a:rPr kumimoji="0" lang="ru-RU" sz="2600" b="1" i="1" u="none" strike="noStrike" kern="1200" cap="none" spc="-1" normalizeH="0" baseline="0" noProof="0">
                <a:ln>
                  <a:noFill/>
                </a:ln>
                <a:solidFill>
                  <a:srgbClr val="0000A6"/>
                </a:solidFill>
                <a:effectLst/>
                <a:uLnTx/>
                <a:uFillTx/>
                <a:latin typeface="Calibri"/>
                <a:ea typeface="TimesNewRoman"/>
              </a:rPr>
              <a:t> екстрагування; </a:t>
            </a:r>
            <a:endParaRPr kumimoji="0" lang="ru-RU" sz="26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216000" marR="0" lvl="0" indent="-214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charset="2"/>
              <a:buChar char=""/>
              <a:tabLst/>
              <a:defRPr/>
            </a:pPr>
            <a:r>
              <a:rPr kumimoji="0" lang="ru-RU" sz="2600" b="1" i="1" u="none" strike="noStrike" kern="1200" cap="none" spc="-1" normalizeH="0" baseline="0" noProof="0">
                <a:ln>
                  <a:noFill/>
                </a:ln>
                <a:solidFill>
                  <a:srgbClr val="0000A6"/>
                </a:solidFill>
                <a:effectLst/>
                <a:uLnTx/>
                <a:uFillTx/>
                <a:latin typeface="Calibri"/>
                <a:ea typeface="TimesNewRoman"/>
              </a:rPr>
              <a:t> адсорбцію; </a:t>
            </a:r>
            <a:endParaRPr kumimoji="0" lang="ru-RU" sz="26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216000" marR="0" lvl="0" indent="-214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charset="2"/>
              <a:buChar char=""/>
              <a:tabLst/>
              <a:defRPr/>
            </a:pPr>
            <a:r>
              <a:rPr kumimoji="0" lang="ru-RU" sz="2600" b="1" i="1" u="none" strike="noStrike" kern="1200" cap="none" spc="-1" normalizeH="0" baseline="0" noProof="0">
                <a:ln>
                  <a:noFill/>
                </a:ln>
                <a:solidFill>
                  <a:srgbClr val="0000A6"/>
                </a:solidFill>
                <a:effectLst/>
                <a:uLnTx/>
                <a:uFillTx/>
                <a:latin typeface="Calibri"/>
                <a:ea typeface="TimesNewRoman"/>
              </a:rPr>
              <a:t> іонний обмін; </a:t>
            </a:r>
            <a:endParaRPr kumimoji="0" lang="ru-RU" sz="26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216000" marR="0" lvl="0" indent="-214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charset="2"/>
              <a:buChar char=""/>
              <a:tabLst/>
              <a:defRPr/>
            </a:pPr>
            <a:r>
              <a:rPr kumimoji="0" lang="ru-RU" sz="2600" b="1" i="1" u="none" strike="noStrike" kern="1200" cap="none" spc="-1" normalizeH="0" baseline="0" noProof="0">
                <a:ln>
                  <a:noFill/>
                </a:ln>
                <a:solidFill>
                  <a:srgbClr val="0000A6"/>
                </a:solidFill>
                <a:effectLst/>
                <a:uLnTx/>
                <a:uFillTx/>
                <a:latin typeface="Calibri"/>
                <a:ea typeface="TimesNewRoman"/>
              </a:rPr>
              <a:t> ультрафільтрацію; </a:t>
            </a:r>
            <a:endParaRPr kumimoji="0" lang="ru-RU" sz="26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216000" marR="0" lvl="0" indent="-214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charset="2"/>
              <a:buChar char=""/>
              <a:tabLst/>
              <a:defRPr/>
            </a:pPr>
            <a:r>
              <a:rPr kumimoji="0" lang="ru-RU" sz="2600" b="1" i="1" u="none" strike="noStrike" kern="1200" cap="none" spc="-1" normalizeH="0" baseline="0" noProof="0">
                <a:ln>
                  <a:noFill/>
                </a:ln>
                <a:solidFill>
                  <a:srgbClr val="0000A6"/>
                </a:solidFill>
                <a:effectLst/>
                <a:uLnTx/>
                <a:uFillTx/>
                <a:latin typeface="Calibri"/>
                <a:ea typeface="TimesNewRoman"/>
              </a:rPr>
              <a:t> повернений осмос; </a:t>
            </a:r>
            <a:endParaRPr kumimoji="0" lang="ru-RU" sz="26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216000" marR="0" lvl="0" indent="-214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charset="2"/>
              <a:buChar char=""/>
              <a:tabLst/>
              <a:defRPr/>
            </a:pPr>
            <a:r>
              <a:rPr kumimoji="0" lang="ru-RU" sz="2600" b="1" i="1" u="none" strike="noStrike" kern="1200" cap="none" spc="-1" normalizeH="0" baseline="0" noProof="0">
                <a:ln>
                  <a:noFill/>
                </a:ln>
                <a:solidFill>
                  <a:srgbClr val="0000A6"/>
                </a:solidFill>
                <a:effectLst/>
                <a:uLnTx/>
                <a:uFillTx/>
                <a:latin typeface="Calibri"/>
                <a:ea typeface="TimesNewRoman"/>
              </a:rPr>
              <a:t> ректифікацію;</a:t>
            </a:r>
            <a:endParaRPr kumimoji="0" lang="ru-RU" sz="26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216000" marR="0" lvl="0" indent="-214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charset="2"/>
              <a:buChar char=""/>
              <a:tabLst/>
              <a:defRPr/>
            </a:pPr>
            <a:r>
              <a:rPr kumimoji="0" lang="ru-RU" sz="2600" b="1" i="1" u="none" strike="noStrike" kern="1200" cap="none" spc="-1" normalizeH="0" baseline="0" noProof="0">
                <a:ln>
                  <a:noFill/>
                </a:ln>
                <a:solidFill>
                  <a:srgbClr val="0000A6"/>
                </a:solidFill>
                <a:effectLst/>
                <a:uLnTx/>
                <a:uFillTx/>
                <a:latin typeface="Calibri"/>
                <a:ea typeface="TimesNewRoman"/>
              </a:rPr>
              <a:t> ферментоліз.</a:t>
            </a:r>
            <a:endParaRPr kumimoji="0" lang="ru-RU" sz="26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6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87092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CustomShape 1"/>
          <p:cNvSpPr/>
          <p:nvPr/>
        </p:nvSpPr>
        <p:spPr>
          <a:xfrm>
            <a:off x="216000" y="144000"/>
            <a:ext cx="8782920" cy="5851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 dirty="0">
              <a:latin typeface="Arial"/>
            </a:endParaRPr>
          </a:p>
          <a:p>
            <a:pPr marL="216000" indent="-214920" algn="just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7. </a:t>
            </a:r>
            <a:r>
              <a:rPr lang="ru-RU" sz="18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Дослід</a:t>
            </a:r>
            <a:r>
              <a:rPr lang="ru-RU" sz="18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18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необхідно</a:t>
            </a:r>
            <a:r>
              <a:rPr lang="ru-RU" sz="18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18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проводити</a:t>
            </a:r>
            <a:r>
              <a:rPr lang="ru-RU" sz="18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в </a:t>
            </a:r>
            <a:r>
              <a:rPr lang="ru-RU" sz="18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точній</a:t>
            </a:r>
            <a:r>
              <a:rPr lang="ru-RU" sz="18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18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відповідності</a:t>
            </a:r>
            <a:r>
              <a:rPr lang="ru-RU" sz="18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з </a:t>
            </a:r>
            <a:r>
              <a:rPr lang="ru-RU" sz="18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його</a:t>
            </a:r>
            <a:r>
              <a:rPr lang="ru-RU" sz="18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18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описом</a:t>
            </a:r>
            <a:r>
              <a:rPr lang="ru-RU" sz="18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у </a:t>
            </a:r>
            <a:r>
              <a:rPr lang="ru-RU" sz="18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методичних</a:t>
            </a:r>
            <a:r>
              <a:rPr lang="ru-RU" sz="18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18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вказівках</a:t>
            </a:r>
            <a:r>
              <a:rPr lang="ru-RU" sz="18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, особливо </a:t>
            </a:r>
            <a:r>
              <a:rPr lang="ru-RU" sz="18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дотримуватися</a:t>
            </a:r>
            <a:r>
              <a:rPr lang="ru-RU" sz="18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18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черги</a:t>
            </a:r>
            <a:r>
              <a:rPr lang="ru-RU" sz="18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18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додавання</a:t>
            </a:r>
            <a:r>
              <a:rPr lang="ru-RU" sz="18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18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реактивів</a:t>
            </a:r>
            <a:r>
              <a:rPr lang="ru-RU" sz="18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. </a:t>
            </a:r>
            <a:endParaRPr lang="ru-RU" sz="1800" b="0" strike="noStrike" spc="-1" dirty="0">
              <a:latin typeface="Arial"/>
            </a:endParaRPr>
          </a:p>
          <a:p>
            <a:pPr marL="216000" indent="-214920" algn="just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8. Для </a:t>
            </a:r>
            <a:r>
              <a:rPr lang="ru-RU" sz="18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виконання</a:t>
            </a:r>
            <a:r>
              <a:rPr lang="ru-RU" sz="18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18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досліду</a:t>
            </a:r>
            <a:r>
              <a:rPr lang="ru-RU" sz="18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18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користуватися</a:t>
            </a:r>
            <a:r>
              <a:rPr lang="ru-RU" sz="18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18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тільки</a:t>
            </a:r>
            <a:r>
              <a:rPr lang="ru-RU" sz="18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чистим, сухим </a:t>
            </a:r>
            <a:r>
              <a:rPr lang="ru-RU" sz="18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лабораторним</a:t>
            </a:r>
            <a:r>
              <a:rPr lang="ru-RU" sz="18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18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посудом</a:t>
            </a:r>
            <a:r>
              <a:rPr lang="ru-RU" sz="18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; для </a:t>
            </a:r>
            <a:r>
              <a:rPr lang="ru-RU" sz="18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відмірювання</a:t>
            </a:r>
            <a:r>
              <a:rPr lang="ru-RU" sz="18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кожного реактиву </a:t>
            </a:r>
            <a:r>
              <a:rPr lang="ru-RU" sz="18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потрібно</a:t>
            </a:r>
            <a:r>
              <a:rPr lang="ru-RU" sz="18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18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мати</a:t>
            </a:r>
            <a:r>
              <a:rPr lang="ru-RU" sz="18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18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мірний</a:t>
            </a:r>
            <a:r>
              <a:rPr lang="ru-RU" sz="18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посуд (</a:t>
            </a:r>
            <a:r>
              <a:rPr lang="ru-RU" sz="18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піпетку</a:t>
            </a:r>
            <a:r>
              <a:rPr lang="ru-RU" sz="18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, бюретку, мензурку, </a:t>
            </a:r>
            <a:r>
              <a:rPr lang="ru-RU" sz="18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мірний</a:t>
            </a:r>
            <a:r>
              <a:rPr lang="ru-RU" sz="18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18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циліндр</a:t>
            </a:r>
            <a:r>
              <a:rPr lang="ru-RU" sz="18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18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або</a:t>
            </a:r>
            <a:r>
              <a:rPr lang="ru-RU" sz="18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18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мірний</a:t>
            </a:r>
            <a:r>
              <a:rPr lang="ru-RU" sz="18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стакан); не </a:t>
            </a:r>
            <a:r>
              <a:rPr lang="ru-RU" sz="18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слід</a:t>
            </a:r>
            <a:r>
              <a:rPr lang="ru-RU" sz="18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18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виливати</a:t>
            </a:r>
            <a:r>
              <a:rPr lang="ru-RU" sz="18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18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надлишок</a:t>
            </a:r>
            <a:r>
              <a:rPr lang="ru-RU" sz="18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налитого в </a:t>
            </a:r>
            <a:r>
              <a:rPr lang="ru-RU" sz="18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пробірку</a:t>
            </a:r>
            <a:r>
              <a:rPr lang="ru-RU" sz="18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реактиву назад у склянку, </a:t>
            </a:r>
            <a:r>
              <a:rPr lang="ru-RU" sz="18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щоб</a:t>
            </a:r>
            <a:r>
              <a:rPr lang="ru-RU" sz="18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не </a:t>
            </a:r>
            <a:r>
              <a:rPr lang="ru-RU" sz="18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забруднити</a:t>
            </a:r>
            <a:r>
              <a:rPr lang="ru-RU" sz="18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реактив. </a:t>
            </a:r>
            <a:endParaRPr lang="ru-RU" sz="1800" b="0" strike="noStrike" spc="-1" dirty="0">
              <a:latin typeface="Arial"/>
            </a:endParaRPr>
          </a:p>
          <a:p>
            <a:pPr marL="216000" indent="-214920" algn="just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9. </a:t>
            </a:r>
            <a:r>
              <a:rPr lang="ru-RU" sz="18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Якщо</a:t>
            </a:r>
            <a:r>
              <a:rPr lang="ru-RU" sz="18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у </a:t>
            </a:r>
            <a:r>
              <a:rPr lang="ru-RU" sz="18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ході</a:t>
            </a:r>
            <a:r>
              <a:rPr lang="ru-RU" sz="18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18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досліду</a:t>
            </a:r>
            <a:r>
              <a:rPr lang="ru-RU" sz="18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18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потрібне</a:t>
            </a:r>
            <a:r>
              <a:rPr lang="ru-RU" sz="18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18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нагрівання</a:t>
            </a:r>
            <a:r>
              <a:rPr lang="ru-RU" sz="18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18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реакційної</a:t>
            </a:r>
            <a:r>
              <a:rPr lang="ru-RU" sz="18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18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суміші</a:t>
            </a:r>
            <a:r>
              <a:rPr lang="ru-RU" sz="18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, треба </a:t>
            </a:r>
            <a:r>
              <a:rPr lang="ru-RU" sz="18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додержуватися</a:t>
            </a:r>
            <a:r>
              <a:rPr lang="ru-RU" sz="18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18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передбаченого</a:t>
            </a:r>
            <a:r>
              <a:rPr lang="ru-RU" sz="18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18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методичними</a:t>
            </a:r>
            <a:r>
              <a:rPr lang="ru-RU" sz="18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18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вказівками</a:t>
            </a:r>
            <a:r>
              <a:rPr lang="ru-RU" sz="18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способу </a:t>
            </a:r>
            <a:r>
              <a:rPr lang="ru-RU" sz="18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нагрівання</a:t>
            </a:r>
            <a:r>
              <a:rPr lang="ru-RU" sz="18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: на </a:t>
            </a:r>
            <a:r>
              <a:rPr lang="ru-RU" sz="18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водяній</a:t>
            </a:r>
            <a:r>
              <a:rPr lang="ru-RU" sz="18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18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бані</a:t>
            </a:r>
            <a:r>
              <a:rPr lang="ru-RU" sz="18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, на </a:t>
            </a:r>
            <a:r>
              <a:rPr lang="ru-RU" sz="18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електроплитці</a:t>
            </a:r>
            <a:r>
              <a:rPr lang="ru-RU" sz="18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18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або</a:t>
            </a:r>
            <a:r>
              <a:rPr lang="ru-RU" sz="18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на </a:t>
            </a:r>
            <a:r>
              <a:rPr lang="ru-RU" sz="18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газовій</a:t>
            </a:r>
            <a:r>
              <a:rPr lang="ru-RU" sz="18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18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горілці</a:t>
            </a:r>
            <a:r>
              <a:rPr lang="ru-RU" sz="18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та </a:t>
            </a:r>
            <a:r>
              <a:rPr lang="ru-RU" sz="18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ін</a:t>
            </a:r>
            <a:r>
              <a:rPr lang="ru-RU" sz="18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. Сильно </a:t>
            </a:r>
            <a:r>
              <a:rPr lang="ru-RU" sz="18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леткі</a:t>
            </a:r>
            <a:r>
              <a:rPr lang="ru-RU" sz="18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18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пальні</a:t>
            </a:r>
            <a:r>
              <a:rPr lang="ru-RU" sz="18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18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речовини</a:t>
            </a:r>
            <a:r>
              <a:rPr lang="ru-RU" sz="18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18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небезпечно</a:t>
            </a:r>
            <a:r>
              <a:rPr lang="ru-RU" sz="18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18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нагрівати</a:t>
            </a:r>
            <a:r>
              <a:rPr lang="ru-RU" sz="18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на </a:t>
            </a:r>
            <a:r>
              <a:rPr lang="ru-RU" sz="18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відкритому</a:t>
            </a:r>
            <a:r>
              <a:rPr lang="ru-RU" sz="18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18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вогні</a:t>
            </a:r>
            <a:r>
              <a:rPr lang="ru-RU" sz="18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.</a:t>
            </a:r>
            <a:endParaRPr lang="ru-RU" sz="1800" b="0" strike="noStrike" spc="-1" dirty="0">
              <a:latin typeface="Arial"/>
            </a:endParaRPr>
          </a:p>
          <a:p>
            <a:pPr marL="216000" indent="-214920" algn="just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10. </a:t>
            </a:r>
            <a:r>
              <a:rPr lang="ru-RU" sz="18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Пролиті</a:t>
            </a:r>
            <a:r>
              <a:rPr lang="ru-RU" sz="18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на </a:t>
            </a:r>
            <a:r>
              <a:rPr lang="ru-RU" sz="18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підлогу</a:t>
            </a:r>
            <a:r>
              <a:rPr lang="ru-RU" sz="18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та </a:t>
            </a:r>
            <a:r>
              <a:rPr lang="ru-RU" sz="18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стіл</a:t>
            </a:r>
            <a:r>
              <a:rPr lang="ru-RU" sz="18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18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хімічні</a:t>
            </a:r>
            <a:r>
              <a:rPr lang="ru-RU" sz="18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18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речовини</a:t>
            </a:r>
            <a:r>
              <a:rPr lang="ru-RU" sz="18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18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студенти</a:t>
            </a:r>
            <a:r>
              <a:rPr lang="ru-RU" sz="18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18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знешкоджують</a:t>
            </a:r>
            <a:r>
              <a:rPr lang="ru-RU" sz="18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і </a:t>
            </a:r>
            <a:r>
              <a:rPr lang="ru-RU" sz="18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прибирають</a:t>
            </a:r>
            <a:r>
              <a:rPr lang="ru-RU" sz="18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18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під</a:t>
            </a:r>
            <a:r>
              <a:rPr lang="ru-RU" sz="18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18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керівництвом</a:t>
            </a:r>
            <a:r>
              <a:rPr lang="ru-RU" sz="18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лаборанта (</a:t>
            </a:r>
            <a:r>
              <a:rPr lang="ru-RU" sz="18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викладача</a:t>
            </a:r>
            <a:r>
              <a:rPr lang="ru-RU" sz="18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) </a:t>
            </a:r>
            <a:r>
              <a:rPr lang="ru-RU" sz="18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відповідно</a:t>
            </a:r>
            <a:r>
              <a:rPr lang="ru-RU" sz="18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до правил.</a:t>
            </a:r>
            <a:endParaRPr lang="ru-RU" sz="1800" b="0" strike="noStrike" spc="-1" dirty="0">
              <a:latin typeface="Arial"/>
            </a:endParaRPr>
          </a:p>
          <a:p>
            <a:pPr marL="216000" indent="-214920" algn="just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11. При </a:t>
            </a:r>
            <a:r>
              <a:rPr lang="ru-RU" sz="18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роботі</a:t>
            </a:r>
            <a:r>
              <a:rPr lang="ru-RU" sz="18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в </a:t>
            </a:r>
            <a:r>
              <a:rPr lang="ru-RU" sz="18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лабораторії</a:t>
            </a:r>
            <a:r>
              <a:rPr lang="ru-RU" sz="18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18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слід</a:t>
            </a:r>
            <a:r>
              <a:rPr lang="ru-RU" sz="18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18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додержуватись</a:t>
            </a:r>
            <a:r>
              <a:rPr lang="ru-RU" sz="18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18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наступних</a:t>
            </a:r>
            <a:r>
              <a:rPr lang="ru-RU" sz="18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18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вимог</a:t>
            </a:r>
            <a:r>
              <a:rPr lang="ru-RU" sz="18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: </a:t>
            </a:r>
            <a:r>
              <a:rPr lang="ru-RU" sz="18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виконувати</a:t>
            </a:r>
            <a:r>
              <a:rPr lang="ru-RU" sz="18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роботу </a:t>
            </a:r>
            <a:r>
              <a:rPr lang="ru-RU" sz="18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потрібно</a:t>
            </a:r>
            <a:r>
              <a:rPr lang="ru-RU" sz="18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18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охайно</a:t>
            </a:r>
            <a:r>
              <a:rPr lang="ru-RU" sz="18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, </a:t>
            </a:r>
            <a:r>
              <a:rPr lang="ru-RU" sz="18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сумлінно</a:t>
            </a:r>
            <a:r>
              <a:rPr lang="ru-RU" sz="18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, </a:t>
            </a:r>
            <a:r>
              <a:rPr lang="ru-RU" sz="18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уважно</a:t>
            </a:r>
            <a:r>
              <a:rPr lang="ru-RU" sz="18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, </a:t>
            </a:r>
            <a:r>
              <a:rPr lang="ru-RU" sz="18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ощадливо</a:t>
            </a:r>
            <a:r>
              <a:rPr lang="ru-RU" sz="18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, бути </a:t>
            </a:r>
            <a:r>
              <a:rPr lang="ru-RU" sz="18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спостережливим</a:t>
            </a:r>
            <a:r>
              <a:rPr lang="ru-RU" sz="18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, </a:t>
            </a:r>
            <a:r>
              <a:rPr lang="ru-RU" sz="18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раціонально</a:t>
            </a:r>
            <a:r>
              <a:rPr lang="ru-RU" sz="18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та правильно </a:t>
            </a:r>
            <a:r>
              <a:rPr lang="ru-RU" sz="18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використовувати</a:t>
            </a:r>
            <a:r>
              <a:rPr lang="ru-RU" sz="18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час, </a:t>
            </a:r>
            <a:r>
              <a:rPr lang="ru-RU" sz="18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відведений</a:t>
            </a:r>
            <a:r>
              <a:rPr lang="ru-RU" sz="18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для </a:t>
            </a:r>
            <a:r>
              <a:rPr lang="ru-RU" sz="18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роботи</a:t>
            </a:r>
            <a:r>
              <a:rPr lang="ru-RU" sz="18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.</a:t>
            </a:r>
            <a:endParaRPr lang="ru-RU" sz="1800" b="0" strike="noStrike" spc="-1" dirty="0">
              <a:latin typeface="Arial"/>
            </a:endParaRPr>
          </a:p>
          <a:p>
            <a:pPr marL="216000" indent="-214920" algn="just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12. </a:t>
            </a:r>
            <a:r>
              <a:rPr lang="ru-RU" sz="18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Після</a:t>
            </a:r>
            <a:r>
              <a:rPr lang="ru-RU" sz="18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18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закінчення</a:t>
            </a:r>
            <a:r>
              <a:rPr lang="ru-RU" sz="18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18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роботи</a:t>
            </a:r>
            <a:r>
              <a:rPr lang="ru-RU" sz="18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18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слід</a:t>
            </a:r>
            <a:r>
              <a:rPr lang="ru-RU" sz="18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привести в порядок </a:t>
            </a:r>
            <a:r>
              <a:rPr lang="ru-RU" sz="18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своє</a:t>
            </a:r>
            <a:r>
              <a:rPr lang="ru-RU" sz="18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18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робоче</a:t>
            </a:r>
            <a:r>
              <a:rPr lang="ru-RU" sz="18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18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місце</a:t>
            </a:r>
            <a:r>
              <a:rPr lang="ru-RU" sz="18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: </a:t>
            </a:r>
            <a:r>
              <a:rPr lang="ru-RU" sz="18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помити</a:t>
            </a:r>
            <a:r>
              <a:rPr lang="ru-RU" sz="18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посуд, </a:t>
            </a:r>
            <a:r>
              <a:rPr lang="ru-RU" sz="18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протерти</a:t>
            </a:r>
            <a:r>
              <a:rPr lang="ru-RU" sz="18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18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поверхню</a:t>
            </a:r>
            <a:r>
              <a:rPr lang="ru-RU" sz="18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стола, </a:t>
            </a:r>
            <a:r>
              <a:rPr lang="ru-RU" sz="18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закрити</a:t>
            </a:r>
            <a:r>
              <a:rPr lang="ru-RU" sz="18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18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водопровідні</a:t>
            </a:r>
            <a:r>
              <a:rPr lang="ru-RU" sz="18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18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крани</a:t>
            </a:r>
            <a:r>
              <a:rPr lang="ru-RU" sz="18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, </a:t>
            </a:r>
            <a:r>
              <a:rPr lang="ru-RU" sz="18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вимкнути</a:t>
            </a:r>
            <a:r>
              <a:rPr lang="ru-RU" sz="18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18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електричні</a:t>
            </a:r>
            <a:r>
              <a:rPr lang="ru-RU" sz="18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18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прилади</a:t>
            </a:r>
            <a:r>
              <a:rPr lang="ru-RU" sz="18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.</a:t>
            </a:r>
            <a:endParaRPr lang="ru-RU" sz="18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ru-RU" sz="18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CustomShape 1"/>
          <p:cNvSpPr/>
          <p:nvPr/>
        </p:nvSpPr>
        <p:spPr>
          <a:xfrm>
            <a:off x="144000" y="260640"/>
            <a:ext cx="8783280" cy="63986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-1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TimesNewRoman"/>
              </a:rPr>
              <a:t>Крім цих процесів використовується:</a:t>
            </a:r>
            <a:endParaRPr kumimoji="0" lang="ru-RU" sz="36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216000" marR="0" lvl="0" indent="-214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charset="2"/>
              <a:buChar char=""/>
              <a:tabLst/>
              <a:defRPr/>
            </a:pPr>
            <a:r>
              <a:rPr kumimoji="0" lang="ru-RU" sz="2400" b="1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– </a:t>
            </a:r>
            <a:r>
              <a:rPr kumimoji="0" lang="ru-RU" sz="2400" b="1" i="0" u="none" strike="noStrike" kern="1200" cap="none" spc="-1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TimesNewRoman"/>
              </a:rPr>
              <a:t>хроматографія</a:t>
            </a:r>
            <a:r>
              <a:rPr kumimoji="0" lang="ru-RU" sz="2400" b="1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 – процес, який нагадує адсорбцію, але відрізняється тим, що на твердому сорбенті відокремлюється кілька здебільш близьких за структурою речовин (суміші білків, нуклеотидів, цукрів, антибіотиків) і виходять вони з сорбенту ніби разом, що дозволяє їх розділити й очистити один від одного;</a:t>
            </a:r>
            <a:endParaRPr kumimoji="0" lang="ru-RU" sz="24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216000" marR="0" lvl="0" indent="-214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charset="2"/>
              <a:buChar char=""/>
              <a:tabLst/>
              <a:defRPr/>
            </a:pPr>
            <a:r>
              <a:rPr kumimoji="0" lang="ru-RU" sz="2400" b="1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– </a:t>
            </a:r>
            <a:r>
              <a:rPr kumimoji="0" lang="ru-RU" sz="2400" b="1" i="0" u="none" strike="noStrike" kern="1200" cap="none" spc="-1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TimesNewRoman"/>
              </a:rPr>
              <a:t>діаліз </a:t>
            </a:r>
            <a:r>
              <a:rPr kumimoji="0" lang="ru-RU" sz="2400" b="1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– процес, у якому крізь напівпроникну перегородку можуть проходити низькомолекулярні речовини, а високомолекулярні залишаються (очищення вакцин і ферментів від солі й низькомолекулярних розчинних домішок);</a:t>
            </a:r>
            <a:endParaRPr kumimoji="0" lang="ru-RU" sz="24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216000" marR="0" lvl="0" indent="-214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charset="2"/>
              <a:buChar char=""/>
              <a:tabLst/>
              <a:defRPr/>
            </a:pPr>
            <a:r>
              <a:rPr kumimoji="0" lang="ru-RU" sz="2400" b="1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– </a:t>
            </a:r>
            <a:r>
              <a:rPr kumimoji="0" lang="ru-RU" sz="2400" b="1" i="0" u="none" strike="noStrike" kern="1200" cap="none" spc="-1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TimesNewRoman"/>
              </a:rPr>
              <a:t>кристалізація</a:t>
            </a:r>
            <a:r>
              <a:rPr kumimoji="0" lang="ru-RU" sz="2400" b="1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 – процес, що ґрунтується на різній розчинності речовини при різних температурах. Повільніше охолодження дозволяє формувати кристали високої чистоти (розчинів у воді або розчинників) збільшують чистоту продукту.</a:t>
            </a:r>
            <a:endParaRPr kumimoji="0" lang="ru-RU" sz="24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3881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CustomShape 1"/>
          <p:cNvSpPr/>
          <p:nvPr/>
        </p:nvSpPr>
        <p:spPr>
          <a:xfrm>
            <a:off x="288000" y="336600"/>
            <a:ext cx="8641440" cy="60022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1" u="none" strike="noStrike" kern="1200" cap="none" spc="-1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TimesNewRoman,Italic"/>
              </a:rPr>
              <a:t>Концентрування продукту </a:t>
            </a:r>
            <a:endParaRPr kumimoji="0" lang="ru-RU" sz="28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Після очищення продукту він часто перебуває у розчині в невеликій концентрації.</a:t>
            </a:r>
            <a:r>
              <a:rPr kumimoji="0" lang="ru-RU" sz="1300" b="1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NewRoman"/>
              </a:rPr>
              <a:t> </a:t>
            </a:r>
            <a:endParaRPr kumimoji="0" lang="ru-RU" sz="13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Наступне завдання – </a:t>
            </a:r>
            <a:r>
              <a:rPr kumimoji="0" lang="ru-RU" sz="2400" b="1" i="1" u="none" strike="noStrike" kern="1200" cap="none" spc="-1" normalizeH="0" baseline="0" noProof="0">
                <a:ln>
                  <a:noFill/>
                </a:ln>
                <a:solidFill>
                  <a:srgbClr val="0000A6"/>
                </a:solidFill>
                <a:effectLst/>
                <a:uLnTx/>
                <a:uFillTx/>
                <a:latin typeface="Calibri"/>
                <a:ea typeface="TimesNewRoman"/>
              </a:rPr>
              <a:t>концентрування</a:t>
            </a:r>
            <a:r>
              <a:rPr kumimoji="0" lang="ru-RU" sz="2400" b="1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.</a:t>
            </a:r>
            <a:endParaRPr kumimoji="0" lang="ru-RU" sz="24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На різних біотехнологічних стадіях концентрація цільового продукту змінюється таким чином: </a:t>
            </a:r>
            <a:endParaRPr kumimoji="0" lang="ru-RU" sz="24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216000" marR="0" lvl="0" indent="-214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charset="2"/>
              <a:buChar char=""/>
              <a:tabLst/>
              <a:defRPr/>
            </a:pPr>
            <a:r>
              <a:rPr kumimoji="0" lang="ru-RU" sz="2400" b="1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не виходячи з біотехнологічної стадії суспензія має приблизно 0,1–1% цільового продукту, </a:t>
            </a:r>
            <a:endParaRPr kumimoji="0" lang="ru-RU" sz="24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216000" marR="0" lvl="0" indent="-214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charset="2"/>
              <a:buChar char=""/>
              <a:tabLst/>
              <a:defRPr/>
            </a:pPr>
            <a:r>
              <a:rPr kumimoji="0" lang="ru-RU" sz="2400" b="1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після стадії відокремлення біомаси – 0,1–2%, </a:t>
            </a:r>
            <a:endParaRPr kumimoji="0" lang="ru-RU" sz="24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216000" marR="0" lvl="0" indent="-214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charset="2"/>
              <a:buChar char=""/>
              <a:tabLst/>
              <a:defRPr/>
            </a:pPr>
            <a:r>
              <a:rPr kumimoji="0" lang="ru-RU" sz="2400" b="1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після стадії виділення – 1–10%, </a:t>
            </a:r>
            <a:endParaRPr kumimoji="0" lang="ru-RU" sz="24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216000" marR="0" lvl="0" indent="-214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charset="2"/>
              <a:buChar char=""/>
              <a:tabLst/>
              <a:defRPr/>
            </a:pPr>
            <a:r>
              <a:rPr kumimoji="0" lang="ru-RU" sz="2400" b="1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після очищення 50–80%,</a:t>
            </a:r>
            <a:endParaRPr kumimoji="0" lang="ru-RU" sz="24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216000" marR="0" lvl="0" indent="-214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charset="2"/>
              <a:buChar char=""/>
              <a:tabLst/>
              <a:defRPr/>
            </a:pPr>
            <a:r>
              <a:rPr kumimoji="0" lang="ru-RU" sz="2400" b="1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після концентрування – 90–100%.</a:t>
            </a:r>
            <a:endParaRPr kumimoji="0" lang="ru-RU" sz="24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1200" cap="none" spc="-1" normalizeH="0" baseline="0" noProof="0">
                <a:ln>
                  <a:noFill/>
                </a:ln>
                <a:solidFill>
                  <a:srgbClr val="EF0000"/>
                </a:solidFill>
                <a:effectLst/>
                <a:uLnTx/>
                <a:uFillTx/>
                <a:latin typeface="Calibri"/>
                <a:ea typeface="TimesNewRoman"/>
              </a:rPr>
              <a:t>На стадії концентрування використовують:</a:t>
            </a:r>
            <a:r>
              <a:rPr kumimoji="0" lang="ru-RU" sz="2400" b="1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 </a:t>
            </a:r>
            <a:endParaRPr kumimoji="0" lang="ru-RU" sz="24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випарювання, сушення, осадження, кристалізацію з фільтрацією добутих кристалів, ультрафільтрацію, нанофільтрацію, „віджимання” розчинника з розчину.</a:t>
            </a:r>
            <a:endParaRPr kumimoji="0" lang="ru-RU" sz="24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17813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CustomShape 1"/>
          <p:cNvSpPr/>
          <p:nvPr/>
        </p:nvSpPr>
        <p:spPr>
          <a:xfrm>
            <a:off x="247680" y="323280"/>
            <a:ext cx="8641440" cy="59990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1" u="none" strike="noStrike" kern="1200" cap="none" spc="-1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TimesNewRoman,Italic"/>
              </a:rPr>
              <a:t>Отримання готової форми продукту </a:t>
            </a:r>
            <a:endParaRPr kumimoji="0" lang="ru-RU" sz="3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00" b="1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Кінцева стадія, на якій </a:t>
            </a:r>
            <a:r>
              <a:rPr kumimoji="0" lang="ru-RU" sz="2600" b="1" i="0" u="none" strike="noStrike" kern="1200" cap="none" spc="-1" normalizeH="0" baseline="0" noProof="0">
                <a:ln>
                  <a:noFill/>
                </a:ln>
                <a:solidFill>
                  <a:srgbClr val="0000A6"/>
                </a:solidFill>
                <a:effectLst/>
                <a:uLnTx/>
                <a:uFillTx/>
                <a:latin typeface="Calibri"/>
                <a:ea typeface="TimesNewRoman"/>
              </a:rPr>
              <a:t>продукт набуває товарної форми,</a:t>
            </a:r>
            <a:r>
              <a:rPr kumimoji="0" lang="ru-RU" sz="2600" b="1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 за рахунок таких процесів, як гранулювання (формування прямо з розчину), таблетування, розлив або фасування, ампулювання.</a:t>
            </a:r>
            <a:endParaRPr kumimoji="0" lang="ru-RU" sz="26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00" b="1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Таким чином ми розглянули загальну схему біотехнологічного виробництва.</a:t>
            </a:r>
            <a:r>
              <a:rPr kumimoji="0" lang="ru-RU" sz="1400" b="1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NewRoman"/>
              </a:rPr>
              <a:t> </a:t>
            </a:r>
            <a:endParaRPr kumimoji="0" lang="ru-RU" sz="14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00" b="1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Це виробництво на окремих стадіях має певні стоки і викиди в атмосферу. </a:t>
            </a:r>
            <a:endParaRPr kumimoji="0" lang="ru-RU" sz="26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00" b="1" i="1" u="none" strike="noStrike" kern="1200" cap="none" spc="-1" normalizeH="0" baseline="0" noProof="0">
                <a:ln>
                  <a:noFill/>
                </a:ln>
                <a:solidFill>
                  <a:srgbClr val="0000A6"/>
                </a:solidFill>
                <a:effectLst/>
                <a:uLnTx/>
                <a:uFillTx/>
                <a:latin typeface="Calibri"/>
                <a:ea typeface="TimesNewRoman"/>
              </a:rPr>
              <a:t>Очищення стоків</a:t>
            </a:r>
            <a:r>
              <a:rPr kumimoji="0" lang="ru-RU" sz="2600" b="1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 – це окреме біотехнологічне виробництво, яке має велику кількість стадій (підготовчу, біотехнологічну, відстоювання, додаткове очищення, переробку осадку). Очищена вода може повертатися у виробництво.</a:t>
            </a:r>
            <a:endParaRPr kumimoji="0" lang="ru-RU" sz="26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87322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Picture 2"/>
          <p:cNvPicPr/>
          <p:nvPr/>
        </p:nvPicPr>
        <p:blipFill>
          <a:blip r:embed="rId2"/>
          <a:stretch/>
        </p:blipFill>
        <p:spPr>
          <a:xfrm>
            <a:off x="1080000" y="93240"/>
            <a:ext cx="6704280" cy="676224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91550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Picture 2"/>
          <p:cNvPicPr/>
          <p:nvPr/>
        </p:nvPicPr>
        <p:blipFill>
          <a:blip r:embed="rId2"/>
          <a:stretch/>
        </p:blipFill>
        <p:spPr>
          <a:xfrm>
            <a:off x="214200" y="357120"/>
            <a:ext cx="8713080" cy="61146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77026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CustomShape 1"/>
          <p:cNvSpPr/>
          <p:nvPr/>
        </p:nvSpPr>
        <p:spPr>
          <a:xfrm>
            <a:off x="72000" y="214200"/>
            <a:ext cx="8783640" cy="606174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457200" marR="0" lvl="0" indent="-45468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charset="2"/>
              <a:buChar char=""/>
              <a:tabLst/>
              <a:defRPr/>
            </a:pPr>
            <a:r>
              <a:rPr kumimoji="0" lang="ru-RU" sz="2400" b="1" i="0" u="none" strike="noStrike" kern="1200" cap="none" spc="-1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DejaVu Sans"/>
              </a:rPr>
              <a:t>Види</a:t>
            </a:r>
            <a:r>
              <a:rPr kumimoji="0" lang="ru-RU" sz="2400" b="1" i="0" u="none" strike="noStrike" kern="1200" cap="none" spc="-1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DejaVu Sans"/>
              </a:rPr>
              <a:t> </a:t>
            </a:r>
            <a:r>
              <a:rPr kumimoji="0" lang="ru-RU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DejaVu Sans"/>
              </a:rPr>
              <a:t>продуктів</a:t>
            </a:r>
            <a:r>
              <a:rPr kumimoji="0" lang="ru-RU" sz="2400" b="1" i="0" u="none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DejaVu Sans"/>
              </a:rPr>
              <a:t> за </a:t>
            </a:r>
            <a:r>
              <a:rPr kumimoji="0" lang="ru-RU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DejaVu Sans"/>
              </a:rPr>
              <a:t>їх</a:t>
            </a:r>
            <a:r>
              <a:rPr kumimoji="0" lang="ru-RU" sz="2400" b="1" i="0" u="none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DejaVu Sans"/>
              </a:rPr>
              <a:t> </a:t>
            </a:r>
            <a:r>
              <a:rPr kumimoji="0" lang="ru-RU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DejaVu Sans"/>
              </a:rPr>
              <a:t>місцем</a:t>
            </a:r>
            <a:r>
              <a:rPr kumimoji="0" lang="ru-RU" sz="2400" b="1" i="0" u="none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DejaVu Sans"/>
              </a:rPr>
              <a:t> у </a:t>
            </a:r>
            <a:r>
              <a:rPr kumimoji="0" lang="ru-RU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DejaVu Sans"/>
              </a:rPr>
              <a:t>типовій</a:t>
            </a:r>
            <a:r>
              <a:rPr kumimoji="0" lang="ru-RU" sz="2400" b="1" i="0" u="none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DejaVu Sans"/>
              </a:rPr>
              <a:t> </a:t>
            </a:r>
            <a:r>
              <a:rPr kumimoji="0" lang="ru-RU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DejaVu Sans"/>
              </a:rPr>
              <a:t>технологічній</a:t>
            </a:r>
            <a:r>
              <a:rPr kumimoji="0" lang="ru-RU" sz="2400" b="1" i="0" u="none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DejaVu Sans"/>
              </a:rPr>
              <a:t> </a:t>
            </a:r>
            <a:r>
              <a:rPr kumimoji="0" lang="ru-RU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DejaVu Sans"/>
              </a:rPr>
              <a:t>схемі</a:t>
            </a:r>
            <a:r>
              <a:rPr kumimoji="0" lang="ru-RU" sz="2400" b="1" i="0" u="none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DejaVu Sans"/>
              </a:rPr>
              <a:t>. </a:t>
            </a:r>
            <a:endParaRPr kumimoji="0" lang="ru-RU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Продукти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біотехнології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відрізняються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 не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тільки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кольором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, смаком, запахом,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хімічним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 складом, але й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місцем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, яке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посідають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 у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типовій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технологічній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схемі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.</a:t>
            </a:r>
            <a:endParaRPr kumimoji="0" lang="ru-RU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1" u="none" strike="noStrike" kern="1200" cap="none" spc="-1" normalizeH="0" baseline="0" noProof="0" dirty="0">
                <a:ln>
                  <a:noFill/>
                </a:ln>
                <a:solidFill>
                  <a:srgbClr val="0000A6"/>
                </a:solidFill>
                <a:effectLst/>
                <a:uLnTx/>
                <a:uFillTx/>
                <a:latin typeface="Calibri"/>
                <a:ea typeface="TimesNewRoman"/>
              </a:rPr>
              <a:t>За </a:t>
            </a:r>
            <a:r>
              <a:rPr kumimoji="0" lang="ru-RU" sz="2000" b="1" i="1" u="none" strike="noStrike" kern="1200" cap="none" spc="-1" normalizeH="0" baseline="0" noProof="0" dirty="0" err="1">
                <a:ln>
                  <a:noFill/>
                </a:ln>
                <a:solidFill>
                  <a:srgbClr val="0000A6"/>
                </a:solidFill>
                <a:effectLst/>
                <a:uLnTx/>
                <a:uFillTx/>
                <a:latin typeface="Calibri"/>
                <a:ea typeface="TimesNewRoman"/>
              </a:rPr>
              <a:t>цією</a:t>
            </a:r>
            <a:r>
              <a:rPr kumimoji="0" lang="ru-RU" sz="2000" b="1" i="1" u="none" strike="noStrike" kern="1200" cap="none" spc="-1" normalizeH="0" baseline="0" noProof="0" dirty="0">
                <a:ln>
                  <a:noFill/>
                </a:ln>
                <a:solidFill>
                  <a:srgbClr val="0000A6"/>
                </a:solidFill>
                <a:effectLst/>
                <a:uLnTx/>
                <a:uFillTx/>
                <a:latin typeface="Calibri"/>
                <a:ea typeface="TimesNewRoman"/>
              </a:rPr>
              <a:t> </a:t>
            </a:r>
            <a:r>
              <a:rPr kumimoji="0" lang="ru-RU" sz="2000" b="1" i="1" u="none" strike="noStrike" kern="1200" cap="none" spc="-1" normalizeH="0" baseline="0" noProof="0" dirty="0" err="1">
                <a:ln>
                  <a:noFill/>
                </a:ln>
                <a:solidFill>
                  <a:srgbClr val="0000A6"/>
                </a:solidFill>
                <a:effectLst/>
                <a:uLnTx/>
                <a:uFillTx/>
                <a:latin typeface="Calibri"/>
                <a:ea typeface="TimesNewRoman"/>
              </a:rPr>
              <a:t>ознакою</a:t>
            </a:r>
            <a:r>
              <a:rPr kumimoji="0" lang="ru-RU" sz="2000" b="1" i="1" u="none" strike="noStrike" kern="1200" cap="none" spc="-1" normalizeH="0" baseline="0" noProof="0" dirty="0">
                <a:ln>
                  <a:noFill/>
                </a:ln>
                <a:solidFill>
                  <a:srgbClr val="0000A6"/>
                </a:solidFill>
                <a:effectLst/>
                <a:uLnTx/>
                <a:uFillTx/>
                <a:latin typeface="Calibri"/>
                <a:ea typeface="TimesNewRoman"/>
              </a:rPr>
              <a:t> </a:t>
            </a:r>
            <a:r>
              <a:rPr kumimoji="0" lang="ru-RU" sz="2000" b="1" i="1" u="none" strike="noStrike" kern="1200" cap="none" spc="-1" normalizeH="0" baseline="0" noProof="0" dirty="0" err="1">
                <a:ln>
                  <a:noFill/>
                </a:ln>
                <a:solidFill>
                  <a:srgbClr val="0000A6"/>
                </a:solidFill>
                <a:effectLst/>
                <a:uLnTx/>
                <a:uFillTx/>
                <a:latin typeface="Calibri"/>
                <a:ea typeface="TimesNewRoman"/>
              </a:rPr>
              <a:t>продукти</a:t>
            </a:r>
            <a:r>
              <a:rPr kumimoji="0" lang="ru-RU" sz="2000" b="1" i="1" u="none" strike="noStrike" kern="1200" cap="none" spc="-1" normalizeH="0" baseline="0" noProof="0" dirty="0">
                <a:ln>
                  <a:noFill/>
                </a:ln>
                <a:solidFill>
                  <a:srgbClr val="0000A6"/>
                </a:solidFill>
                <a:effectLst/>
                <a:uLnTx/>
                <a:uFillTx/>
                <a:latin typeface="Calibri"/>
                <a:ea typeface="TimesNewRoman"/>
              </a:rPr>
              <a:t> </a:t>
            </a:r>
            <a:r>
              <a:rPr kumimoji="0" lang="ru-RU" sz="2000" b="1" i="1" u="none" strike="noStrike" kern="1200" cap="none" spc="-1" normalizeH="0" baseline="0" noProof="0" dirty="0" err="1">
                <a:ln>
                  <a:noFill/>
                </a:ln>
                <a:solidFill>
                  <a:srgbClr val="0000A6"/>
                </a:solidFill>
                <a:effectLst/>
                <a:uLnTx/>
                <a:uFillTx/>
                <a:latin typeface="Calibri"/>
                <a:ea typeface="TimesNewRoman"/>
              </a:rPr>
              <a:t>кваліфікують</a:t>
            </a:r>
            <a:r>
              <a:rPr kumimoji="0" lang="ru-RU" sz="2000" b="1" i="1" u="none" strike="noStrike" kern="1200" cap="none" spc="-1" normalizeH="0" baseline="0" noProof="0" dirty="0">
                <a:ln>
                  <a:noFill/>
                </a:ln>
                <a:solidFill>
                  <a:srgbClr val="0000A6"/>
                </a:solidFill>
                <a:effectLst/>
                <a:uLnTx/>
                <a:uFillTx/>
                <a:latin typeface="Calibri"/>
                <a:ea typeface="TimesNewRoman"/>
              </a:rPr>
              <a:t> таким чином</a:t>
            </a:r>
            <a:r>
              <a:rPr kumimoji="0" lang="ru-RU" sz="2000" b="0" i="1" u="none" strike="noStrike" kern="1200" cap="none" spc="-1" normalizeH="0" baseline="0" noProof="0" dirty="0">
                <a:ln>
                  <a:noFill/>
                </a:ln>
                <a:solidFill>
                  <a:srgbClr val="0000A6"/>
                </a:solidFill>
                <a:effectLst/>
                <a:uLnTx/>
                <a:uFillTx/>
                <a:latin typeface="Calibri"/>
                <a:ea typeface="TimesNewRoman"/>
              </a:rPr>
              <a:t>:</a:t>
            </a:r>
            <a:endParaRPr kumimoji="0" lang="ru-RU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457200" marR="0" lvl="0" indent="-45468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charset="2"/>
              <a:buChar char=""/>
              <a:tabLst/>
              <a:defRPr/>
            </a:pP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1. 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TimesNewRoman"/>
              </a:rPr>
              <a:t>Продуктом є гази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TimesNewRoman"/>
              </a:rPr>
              <a:t>зі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TimesNewRoman"/>
              </a:rPr>
              <a:t>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TimesNewRoman"/>
              </a:rPr>
              <a:t>стадії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TimesNewRoman"/>
              </a:rPr>
              <a:t>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TimesNewRoman"/>
              </a:rPr>
              <a:t>ферментації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TimesNewRoman"/>
              </a:rPr>
              <a:t> 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(СО</a:t>
            </a:r>
            <a:r>
              <a:rPr kumimoji="0" lang="ru-RU" sz="2000" b="1" i="0" u="none" strike="noStrike" kern="1200" cap="none" spc="-1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2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 у спиртовому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виробництві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;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біогазу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 в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переробці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відходів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 шляхом метанового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бродіння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; Н</a:t>
            </a:r>
            <a:r>
              <a:rPr kumimoji="0" lang="ru-RU" sz="2000" b="1" i="0" u="none" strike="noStrike" kern="1200" cap="none" spc="-1" normalizeH="0" baseline="-33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2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 при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культивації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фототрофів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; очищений газ, коли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його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пропускають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крізь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біофільтр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).</a:t>
            </a:r>
            <a:endParaRPr kumimoji="0" lang="ru-RU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457200" marR="0" lvl="0" indent="-45468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charset="2"/>
              <a:buChar char=""/>
              <a:tabLst/>
              <a:defRPr/>
            </a:pP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2. 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TimesNewRoman"/>
              </a:rPr>
              <a:t>Продукт –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TimesNewRoman"/>
              </a:rPr>
              <a:t>середовище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TimesNewRoman"/>
              </a:rPr>
              <a:t>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TimesNewRoman"/>
              </a:rPr>
              <a:t>ферментації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TimesNewRoman"/>
              </a:rPr>
              <a:t> 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(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культуральна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рідина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 разом з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мікроорганізмами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 –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кефір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, йогурт;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твердий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 субстрат – сир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або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ферментована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із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закваскою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ковбаса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).</a:t>
            </a:r>
            <a:endParaRPr kumimoji="0" lang="ru-RU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457200" marR="0" lvl="0" indent="-45468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charset="2"/>
              <a:buChar char=""/>
              <a:tabLst/>
              <a:defRPr/>
            </a:pP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3. 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TimesNewRoman"/>
              </a:rPr>
              <a:t>Концентрат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TimesNewRoman"/>
              </a:rPr>
              <a:t>культуральної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TimesNewRoman"/>
              </a:rPr>
              <a:t>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TimesNewRoman"/>
              </a:rPr>
              <a:t>рідини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TimesNewRoman"/>
              </a:rPr>
              <a:t> 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–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випарений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або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висушений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 (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кормовий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лізин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,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харчові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антибіотики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).</a:t>
            </a:r>
            <a:endParaRPr kumimoji="0" lang="ru-RU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457200" marR="0" lvl="0" indent="-45468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charset="2"/>
              <a:buChar char=""/>
              <a:tabLst/>
              <a:defRPr/>
            </a:pP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4.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TimesNewRoman"/>
              </a:rPr>
              <a:t>Рідина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TimesNewRoman"/>
              </a:rPr>
              <a:t>,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TimesNewRoman"/>
              </a:rPr>
              <a:t>що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TimesNewRoman"/>
              </a:rPr>
              <a:t>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TimesNewRoman"/>
              </a:rPr>
              <a:t>виникає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TimesNewRoman"/>
              </a:rPr>
              <a:t>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TimesNewRoman"/>
              </a:rPr>
              <a:t>після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TimesNewRoman"/>
              </a:rPr>
              <a:t>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TimesNewRoman"/>
              </a:rPr>
              <a:t>відділення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TimesNewRoman"/>
              </a:rPr>
              <a:t>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TimesNewRoman"/>
              </a:rPr>
              <a:t>біомаси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TimesNewRoman"/>
              </a:rPr>
              <a:t>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TimesNewRoman"/>
              </a:rPr>
              <a:t>від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TimesNewRoman"/>
              </a:rPr>
              <a:t>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TimesNewRoman"/>
              </a:rPr>
              <a:t>культуральної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TimesNewRoman"/>
              </a:rPr>
              <a:t>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TimesNewRoman"/>
              </a:rPr>
              <a:t>рідини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TimesNewRoman"/>
              </a:rPr>
              <a:t> 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(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може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 бути готовим продуктом – пиво, вино, квас).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Ця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рідина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має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назву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залежно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від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засобу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розділення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 – </a:t>
            </a:r>
            <a:r>
              <a:rPr kumimoji="0" lang="ru-RU" sz="2000" b="1" i="1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висвітлена</a:t>
            </a:r>
            <a:r>
              <a:rPr kumimoji="0" lang="ru-RU" sz="2000" b="1" i="1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, </a:t>
            </a:r>
            <a:r>
              <a:rPr kumimoji="0" lang="ru-RU" sz="2000" b="1" i="1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фільтрат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 та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інше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.</a:t>
            </a:r>
            <a:endParaRPr kumimoji="0" lang="ru-RU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457200" marR="0" lvl="0" indent="-45468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charset="2"/>
              <a:buChar char=""/>
              <a:tabLst/>
              <a:defRPr/>
            </a:pP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5. 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TimesNewRoman"/>
              </a:rPr>
              <a:t>Концентрат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TimesNewRoman"/>
              </a:rPr>
              <a:t>рідини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,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який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добувають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випарюванням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,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сушенням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, </a:t>
            </a: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ультрафільтрацією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. </a:t>
            </a:r>
            <a:endParaRPr kumimoji="0" lang="ru-RU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33656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CustomShape 1"/>
          <p:cNvSpPr/>
          <p:nvPr/>
        </p:nvSpPr>
        <p:spPr>
          <a:xfrm>
            <a:off x="216000" y="504000"/>
            <a:ext cx="8638200" cy="58827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 marL="216000" marR="0" lvl="0" indent="-214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charset="2"/>
              <a:buChar char=""/>
              <a:tabLst/>
              <a:defRPr/>
            </a:pPr>
            <a:r>
              <a:rPr kumimoji="0" lang="ru-RU" sz="2000" b="1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6. </a:t>
            </a:r>
            <a:r>
              <a:rPr kumimoji="0" lang="ru-RU" sz="2000" b="1" i="0" u="none" strike="noStrike" kern="1200" cap="none" spc="-1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TimesNewRoman"/>
              </a:rPr>
              <a:t>Біомаса інактивована </a:t>
            </a:r>
            <a:r>
              <a:rPr kumimoji="0" lang="ru-RU" sz="2000" b="1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(харчові дріжджі, які пройшли теплову стерилізацію).</a:t>
            </a:r>
            <a:endParaRPr kumimoji="0" lang="ru-RU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216000" marR="0" lvl="0" indent="-214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charset="2"/>
              <a:buChar char=""/>
              <a:tabLst/>
              <a:defRPr/>
            </a:pPr>
            <a:r>
              <a:rPr kumimoji="0" lang="ru-RU" sz="2000" b="1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7. </a:t>
            </a:r>
            <a:r>
              <a:rPr kumimoji="0" lang="ru-RU" sz="2000" b="1" i="0" u="none" strike="noStrike" kern="1200" cap="none" spc="-1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TimesNewRoman"/>
              </a:rPr>
              <a:t>Біопрепарат – життєздатна біомаса мікроорганізмів </a:t>
            </a:r>
            <a:r>
              <a:rPr kumimoji="0" lang="ru-RU" sz="2000" b="1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(пекарські дріжджі, бактеріальні речовини захисту рослин, силосні закваски, бактеріальні добрива).</a:t>
            </a:r>
            <a:endParaRPr kumimoji="0" lang="ru-RU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216000" marR="0" lvl="0" indent="-214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charset="2"/>
              <a:buChar char=""/>
              <a:tabLst/>
              <a:defRPr/>
            </a:pPr>
            <a:r>
              <a:rPr kumimoji="0" lang="ru-RU" sz="2000" b="1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8. </a:t>
            </a:r>
            <a:r>
              <a:rPr kumimoji="0" lang="ru-RU" sz="2000" b="1" i="0" u="none" strike="noStrike" kern="1200" cap="none" spc="-1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TimesNewRoman"/>
              </a:rPr>
              <a:t>Послаблена біомаса мікроорганізмів </a:t>
            </a:r>
            <a:r>
              <a:rPr kumimoji="0" lang="ru-RU" sz="2000" b="1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– (живі вакцини – клітини патогенних мікроорганізмів, які піддаються обробці теплими або хімічними реагентами для зниження їх патогенності).</a:t>
            </a:r>
            <a:endParaRPr kumimoji="0" lang="ru-RU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216000" marR="0" lvl="0" indent="-214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charset="2"/>
              <a:buChar char=""/>
              <a:tabLst/>
              <a:defRPr/>
            </a:pPr>
            <a:r>
              <a:rPr kumimoji="0" lang="ru-RU" sz="2000" b="1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9. </a:t>
            </a:r>
            <a:r>
              <a:rPr kumimoji="0" lang="ru-RU" sz="2000" b="1" i="0" u="none" strike="noStrike" kern="1200" cap="none" spc="-1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TimesNewRoman"/>
              </a:rPr>
              <a:t>Позаклітинний біопродукт – легко кипляча рідина </a:t>
            </a:r>
            <a:r>
              <a:rPr kumimoji="0" lang="ru-RU" sz="2000" b="1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(етанол, виділений із середовища відгонкою або ректифікацією).</a:t>
            </a:r>
            <a:endParaRPr kumimoji="0" lang="ru-RU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216000" marR="0" lvl="0" indent="-214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charset="2"/>
              <a:buChar char=""/>
              <a:tabLst/>
              <a:defRPr/>
            </a:pPr>
            <a:r>
              <a:rPr kumimoji="0" lang="ru-RU" sz="2000" b="1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10. </a:t>
            </a:r>
            <a:r>
              <a:rPr kumimoji="0" lang="ru-RU" sz="2000" b="1" i="0" u="none" strike="noStrike" kern="1200" cap="none" spc="-1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TimesNewRoman"/>
              </a:rPr>
              <a:t>Позаклітинний біопродукт – тверда речовина або висококипляча рідина, розчинена в культуральній рідині </a:t>
            </a:r>
            <a:r>
              <a:rPr kumimoji="0" lang="ru-RU" sz="2000" b="1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(багато антибіотиків, чисті харчові або медичні амінокислоти, лимонна кислота).</a:t>
            </a:r>
            <a:endParaRPr kumimoji="0" lang="ru-RU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216000" marR="0" lvl="0" indent="-214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charset="2"/>
              <a:buChar char=""/>
              <a:tabLst/>
              <a:defRPr/>
            </a:pPr>
            <a:r>
              <a:rPr kumimoji="0" lang="ru-RU" sz="2000" b="1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11. </a:t>
            </a:r>
            <a:r>
              <a:rPr kumimoji="0" lang="ru-RU" sz="2000" b="1" i="0" u="none" strike="noStrike" kern="1200" cap="none" spc="-1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TimesNewRoman"/>
              </a:rPr>
              <a:t>Внутрішньоклітинний продукт різного ступеня очищення </a:t>
            </a:r>
            <a:r>
              <a:rPr kumimoji="0" lang="ru-RU" sz="2000" b="1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(антибіотики, вітаміни, нукліотиди).</a:t>
            </a:r>
            <a:endParaRPr kumimoji="0" lang="ru-RU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216000" marR="0" lvl="0" indent="-214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charset="2"/>
              <a:buChar char=""/>
              <a:tabLst/>
              <a:defRPr/>
            </a:pPr>
            <a:r>
              <a:rPr kumimoji="0" lang="ru-RU" sz="2000" b="1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12. </a:t>
            </a:r>
            <a:r>
              <a:rPr kumimoji="0" lang="ru-RU" sz="2000" b="1" i="0" u="none" strike="noStrike" kern="1200" cap="none" spc="-1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TimesNewRoman"/>
              </a:rPr>
              <a:t>Перероблена біомаса мікроорганізмів </a:t>
            </a:r>
            <a:r>
              <a:rPr kumimoji="0" lang="ru-RU" sz="2000" b="1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(гідролізати, ферменталізатори як джерело харчування тварин або смакові добавки; клітинні оболонки мікроорганізмів використовують як сорбент для очищення соків, вина).</a:t>
            </a:r>
            <a:endParaRPr kumimoji="0" lang="ru-RU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216000" marR="0" lvl="0" indent="-214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charset="2"/>
              <a:buChar char=""/>
              <a:tabLst/>
              <a:defRPr/>
            </a:pPr>
            <a:r>
              <a:rPr kumimoji="0" lang="ru-RU" sz="2000" b="1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13. </a:t>
            </a:r>
            <a:r>
              <a:rPr kumimoji="0" lang="ru-RU" sz="2000" b="1" i="0" u="none" strike="noStrike" kern="1200" cap="none" spc="-1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TimesNewRoman"/>
              </a:rPr>
              <a:t>Очищений від забруднення потік рідини </a:t>
            </a:r>
            <a:r>
              <a:rPr kumimoji="0" lang="ru-RU" sz="2000" b="1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(при очищенні стічних вод).</a:t>
            </a:r>
            <a:endParaRPr kumimoji="0" lang="ru-RU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84421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CustomShape 1"/>
          <p:cNvSpPr/>
          <p:nvPr/>
        </p:nvSpPr>
        <p:spPr>
          <a:xfrm>
            <a:off x="284040" y="576000"/>
            <a:ext cx="8570160" cy="5941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 marL="216000" marR="0" lvl="0" indent="-214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charset="2"/>
              <a:buChar char=""/>
              <a:tabLst/>
              <a:defRPr/>
            </a:pPr>
            <a:r>
              <a:rPr kumimoji="0" lang="ru-RU" sz="2400" b="1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14. </a:t>
            </a:r>
            <a:r>
              <a:rPr kumimoji="0" lang="ru-RU" sz="2400" b="1" i="0" u="none" strike="noStrike" kern="1200" cap="none" spc="-1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TimesNewRoman"/>
              </a:rPr>
              <a:t>Очищене від забруднення тверде середовище </a:t>
            </a:r>
            <a:r>
              <a:rPr kumimoji="0" lang="ru-RU" sz="2400" b="1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(ґрунт при мікробіологічному очищенні його від нафтових забруднень).</a:t>
            </a:r>
            <a:endParaRPr kumimoji="0" lang="ru-RU" sz="24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216000" marR="0" lvl="0" indent="-214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charset="2"/>
              <a:buChar char=""/>
              <a:tabLst/>
              <a:defRPr/>
            </a:pPr>
            <a:r>
              <a:rPr kumimoji="0" lang="ru-RU" sz="2400" b="1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15. </a:t>
            </a:r>
            <a:r>
              <a:rPr kumimoji="0" lang="ru-RU" sz="2400" b="1" i="0" u="none" strike="noStrike" kern="1200" cap="none" spc="-1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TimesNewRoman"/>
              </a:rPr>
              <a:t>Рідке середовище </a:t>
            </a:r>
            <a:r>
              <a:rPr kumimoji="0" lang="ru-RU" sz="2400" b="1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(культуральна рідина) з екстрагованими (вилуженими) з твердої фази компонентами (бактеріальне вилужування металів із руд, мікробіологічне знесірчення вугілля та нафти).</a:t>
            </a:r>
            <a:endParaRPr kumimoji="0" lang="ru-RU" sz="24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216000" marR="0" lvl="0" indent="-214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charset="2"/>
              <a:buChar char=""/>
              <a:tabLst/>
              <a:defRPr/>
            </a:pPr>
            <a:r>
              <a:rPr kumimoji="0" lang="ru-RU" sz="2400" b="1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16. </a:t>
            </a:r>
            <a:r>
              <a:rPr kumimoji="0" lang="ru-RU" sz="2400" b="1" i="0" u="none" strike="noStrike" kern="1200" cap="none" spc="-1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TimesNewRoman"/>
              </a:rPr>
              <a:t>Середовище ферментації </a:t>
            </a:r>
            <a:r>
              <a:rPr kumimoji="0" lang="ru-RU" sz="2400" b="1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(як правило, напівтверде), яке збільшило свій обсяг за рахунок виділення газів мікроорганізмами (хліб, сир). </a:t>
            </a:r>
            <a:endParaRPr kumimoji="0" lang="ru-RU" sz="24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216000" marR="0" lvl="0" indent="-214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charset="2"/>
              <a:buChar char=""/>
              <a:tabLst/>
              <a:defRPr/>
            </a:pPr>
            <a:r>
              <a:rPr kumimoji="0" lang="ru-RU" sz="2400" b="1" i="0" u="none" strike="noStrike" kern="1200" cap="none" spc="-1" normalizeH="0" baseline="0" noProof="0">
                <a:ln>
                  <a:noFill/>
                </a:ln>
                <a:solidFill>
                  <a:srgbClr val="0000A6"/>
                </a:solidFill>
                <a:effectLst/>
                <a:uLnTx/>
                <a:uFillTx/>
                <a:latin typeface="Calibri"/>
                <a:ea typeface="TimesNewRoman"/>
              </a:rPr>
              <a:t>Для багатьох перерахованих видів продукту</a:t>
            </a:r>
            <a:r>
              <a:rPr kumimoji="0" lang="ru-RU" sz="1200" b="1" i="0" u="none" strike="noStrike" kern="1200" cap="none" spc="-1" normalizeH="0" baseline="0" noProof="0">
                <a:ln>
                  <a:noFill/>
                </a:ln>
                <a:solidFill>
                  <a:srgbClr val="0000A6"/>
                </a:solidFill>
                <a:effectLst/>
                <a:uLnTx/>
                <a:uFillTx/>
                <a:latin typeface="Arial"/>
                <a:ea typeface="TimesNewRoman"/>
              </a:rPr>
              <a:t> </a:t>
            </a:r>
            <a:r>
              <a:rPr kumimoji="0" lang="ru-RU" sz="2400" b="1" i="0" u="none" strike="noStrike" kern="1200" cap="none" spc="-1" normalizeH="0" baseline="0" noProof="0">
                <a:ln>
                  <a:noFill/>
                </a:ln>
                <a:solidFill>
                  <a:srgbClr val="0000A6"/>
                </a:solidFill>
                <a:effectLst/>
                <a:uLnTx/>
                <a:uFillTx/>
                <a:latin typeface="Calibri"/>
                <a:ea typeface="TimesNewRoman"/>
              </a:rPr>
              <a:t>технологічна схема буде скорочена, за винятком однієї або кількох стадій.</a:t>
            </a:r>
            <a:r>
              <a:rPr kumimoji="0" lang="ru-RU" sz="2400" b="1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 </a:t>
            </a:r>
            <a:endParaRPr kumimoji="0" lang="ru-RU" sz="24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Це встановлюється:</a:t>
            </a:r>
            <a:endParaRPr kumimoji="0" lang="ru-RU" sz="24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216000" marR="0" lvl="0" indent="-214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charset="2"/>
              <a:buChar char=""/>
              <a:tabLst/>
              <a:defRPr/>
            </a:pPr>
            <a:r>
              <a:rPr kumimoji="0" lang="ru-RU" sz="2400" b="1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– цільовим завданням;</a:t>
            </a:r>
            <a:endParaRPr kumimoji="0" lang="ru-RU" sz="24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216000" marR="0" lvl="0" indent="-214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charset="2"/>
              <a:buChar char=""/>
              <a:tabLst/>
              <a:defRPr/>
            </a:pPr>
            <a:r>
              <a:rPr kumimoji="0" lang="ru-RU" sz="2400" b="1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– властивостями мікроорганізмів;</a:t>
            </a:r>
            <a:endParaRPr kumimoji="0" lang="ru-RU" sz="24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216000" marR="0" lvl="0" indent="-214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charset="2"/>
              <a:buChar char=""/>
              <a:tabLst/>
              <a:defRPr/>
            </a:pPr>
            <a:r>
              <a:rPr kumimoji="0" lang="ru-RU" sz="2400" b="1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– властивостями сировини;</a:t>
            </a:r>
            <a:endParaRPr kumimoji="0" lang="ru-RU" sz="24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216000" marR="0" lvl="0" indent="-214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charset="2"/>
              <a:buChar char=""/>
              <a:tabLst/>
              <a:defRPr/>
            </a:pPr>
            <a:r>
              <a:rPr kumimoji="0" lang="ru-RU" sz="2400" b="1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NewRoman"/>
              </a:rPr>
              <a:t>– властивостями готового продукту.</a:t>
            </a:r>
            <a:endParaRPr kumimoji="0" lang="ru-RU" sz="24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11215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CustomShape 1"/>
          <p:cNvSpPr/>
          <p:nvPr/>
        </p:nvSpPr>
        <p:spPr>
          <a:xfrm>
            <a:off x="298451" y="616178"/>
            <a:ext cx="8600760" cy="600018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ru-RU" sz="2400" b="1" strike="noStrike" spc="-1" dirty="0" err="1">
                <a:solidFill>
                  <a:srgbClr val="FF0000"/>
                </a:solidFill>
                <a:latin typeface="Times New Roman"/>
                <a:ea typeface="Times New Roman"/>
              </a:rPr>
              <a:t>Завдання</a:t>
            </a:r>
            <a:r>
              <a:rPr lang="ru-RU" sz="2400" b="1" strike="noStrike" spc="-1" dirty="0">
                <a:solidFill>
                  <a:srgbClr val="FF0000"/>
                </a:solidFill>
                <a:latin typeface="Times New Roman"/>
                <a:ea typeface="Times New Roman"/>
              </a:rPr>
              <a:t>:</a:t>
            </a:r>
            <a:r>
              <a:rPr lang="ru-RU" sz="2400" b="0" strike="noStrike" spc="-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ru-RU" sz="1800" b="0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Вивчити</a:t>
            </a:r>
            <a:r>
              <a:rPr lang="ru-RU" sz="18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1800" b="0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основні</a:t>
            </a:r>
            <a:r>
              <a:rPr lang="ru-RU" sz="18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правила </a:t>
            </a:r>
            <a:r>
              <a:rPr lang="ru-RU" sz="1800" b="0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техніки</a:t>
            </a:r>
            <a:r>
              <a:rPr lang="ru-RU" sz="18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1800" b="0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безпеки</a:t>
            </a:r>
            <a:r>
              <a:rPr lang="ru-RU" sz="18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при </a:t>
            </a:r>
            <a:r>
              <a:rPr lang="ru-RU" sz="1800" b="0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роботі</a:t>
            </a:r>
            <a:r>
              <a:rPr lang="ru-RU" sz="18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в </a:t>
            </a:r>
            <a:r>
              <a:rPr lang="ru-RU" sz="1800" b="0" strike="noStrike" spc="-1" dirty="0" err="1" smtClean="0">
                <a:solidFill>
                  <a:srgbClr val="000000"/>
                </a:solidFill>
                <a:latin typeface="Times New Roman"/>
                <a:ea typeface="Times New Roman"/>
              </a:rPr>
              <a:t>біотехнологічній</a:t>
            </a:r>
            <a:r>
              <a:rPr lang="ru-RU" sz="1800" b="0" strike="noStrike" spc="-1" dirty="0" smtClean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1800" b="0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лабораторії</a:t>
            </a:r>
            <a:r>
              <a:rPr lang="ru-RU" sz="18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. </a:t>
            </a:r>
            <a:r>
              <a:rPr lang="ru-RU" sz="1800" b="0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Зарисувати</a:t>
            </a:r>
            <a:r>
              <a:rPr lang="ru-RU" sz="18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та </a:t>
            </a:r>
            <a:r>
              <a:rPr lang="ru-RU" sz="1800" b="0" strike="noStrike" spc="-1" dirty="0" err="1" smtClean="0">
                <a:solidFill>
                  <a:srgbClr val="000000"/>
                </a:solidFill>
                <a:latin typeface="Times New Roman"/>
                <a:ea typeface="Times New Roman"/>
              </a:rPr>
              <a:t>вивчити</a:t>
            </a:r>
            <a:r>
              <a:rPr lang="ru-RU" sz="1800" b="0" strike="noStrike" spc="-1" dirty="0" smtClean="0">
                <a:solidFill>
                  <a:srgbClr val="000000"/>
                </a:solidFill>
                <a:latin typeface="Times New Roman"/>
                <a:ea typeface="Times New Roman"/>
              </a:rPr>
              <a:t> структуру </a:t>
            </a:r>
            <a:r>
              <a:rPr lang="ru-RU" sz="1800" b="0" strike="noStrike" spc="-1" dirty="0" err="1" smtClean="0">
                <a:solidFill>
                  <a:srgbClr val="000000"/>
                </a:solidFill>
                <a:latin typeface="Times New Roman"/>
                <a:ea typeface="Times New Roman"/>
              </a:rPr>
              <a:t>лабораторії</a:t>
            </a:r>
            <a:r>
              <a:rPr lang="ru-RU" sz="1800" b="0" strike="noStrike" spc="-1" dirty="0" smtClean="0">
                <a:solidFill>
                  <a:srgbClr val="000000"/>
                </a:solidFill>
                <a:latin typeface="Times New Roman"/>
                <a:ea typeface="Times New Roman"/>
              </a:rPr>
              <a:t>, </a:t>
            </a:r>
            <a:r>
              <a:rPr lang="ru-RU" sz="1800" b="0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функціональні</a:t>
            </a:r>
            <a:r>
              <a:rPr lang="ru-RU" sz="18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1800" b="0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принципи</a:t>
            </a:r>
            <a:r>
              <a:rPr lang="ru-RU" sz="18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1800" b="0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роботи</a:t>
            </a:r>
            <a:r>
              <a:rPr lang="ru-RU" sz="18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1800" b="0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спеціальних</a:t>
            </a:r>
            <a:r>
              <a:rPr lang="ru-RU" sz="18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1800" b="0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видів</a:t>
            </a:r>
            <a:r>
              <a:rPr lang="ru-RU" sz="18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лабораторного посуду, </a:t>
            </a:r>
            <a:r>
              <a:rPr lang="ru-RU" sz="1800" b="0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обладнання</a:t>
            </a:r>
            <a:r>
              <a:rPr lang="ru-RU" sz="18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для </a:t>
            </a:r>
            <a:r>
              <a:rPr lang="ru-RU" sz="1800" b="0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проведення</a:t>
            </a:r>
            <a:r>
              <a:rPr lang="ru-RU" sz="18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1800" b="0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біотехнологічного</a:t>
            </a:r>
            <a:r>
              <a:rPr lang="ru-RU" sz="18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1800" b="0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процесу</a:t>
            </a:r>
            <a:r>
              <a:rPr lang="ru-RU" sz="18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.</a:t>
            </a:r>
            <a:endParaRPr lang="ru-RU" sz="18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ru-RU" sz="18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16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Екскурсія</a:t>
            </a:r>
            <a:r>
              <a:rPr lang="ru-RU" sz="16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в </a:t>
            </a:r>
            <a:r>
              <a:rPr lang="ru-RU" sz="16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навчально-науково-дослідну</a:t>
            </a:r>
            <a:r>
              <a:rPr lang="ru-RU" sz="16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16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лабораторію</a:t>
            </a:r>
            <a:r>
              <a:rPr lang="ru-RU" sz="16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16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клітинної</a:t>
            </a:r>
            <a:r>
              <a:rPr lang="ru-RU" sz="16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та </a:t>
            </a:r>
            <a:r>
              <a:rPr lang="ru-RU" sz="16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організменної</a:t>
            </a:r>
            <a:r>
              <a:rPr lang="ru-RU" sz="16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16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біотехнології</a:t>
            </a:r>
            <a:r>
              <a:rPr lang="ru-RU" sz="16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ЗНУ проводиться з метою </a:t>
            </a:r>
            <a:r>
              <a:rPr lang="ru-RU" sz="16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ознайомлення</a:t>
            </a:r>
            <a:r>
              <a:rPr lang="ru-RU" sz="16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16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студентів</a:t>
            </a:r>
            <a:r>
              <a:rPr lang="ru-RU" sz="16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з </a:t>
            </a:r>
            <a:r>
              <a:rPr lang="ru-RU" sz="16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можливостями</a:t>
            </a:r>
            <a:r>
              <a:rPr lang="ru-RU" sz="16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та </a:t>
            </a:r>
            <a:r>
              <a:rPr lang="ru-RU" sz="16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застосуванням</a:t>
            </a:r>
            <a:r>
              <a:rPr lang="ru-RU" sz="16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16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біотехнологічних</a:t>
            </a:r>
            <a:r>
              <a:rPr lang="ru-RU" sz="16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16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процесів</a:t>
            </a:r>
            <a:r>
              <a:rPr lang="ru-RU" sz="16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на </a:t>
            </a:r>
            <a:r>
              <a:rPr lang="ru-RU" sz="16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науково-дослідних</a:t>
            </a:r>
            <a:r>
              <a:rPr lang="ru-RU" sz="16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установках лабораторного типу. </a:t>
            </a:r>
            <a:endParaRPr lang="ru-RU" sz="16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16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Навчально-науково-дослідна</a:t>
            </a:r>
            <a:r>
              <a:rPr lang="ru-RU" sz="16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16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лабораторія</a:t>
            </a:r>
            <a:r>
              <a:rPr lang="ru-RU" sz="16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16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клітинної</a:t>
            </a:r>
            <a:r>
              <a:rPr lang="ru-RU" sz="16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та </a:t>
            </a:r>
            <a:r>
              <a:rPr lang="ru-RU" sz="16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організменної</a:t>
            </a:r>
            <a:r>
              <a:rPr lang="ru-RU" sz="16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16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біотехнології</a:t>
            </a:r>
            <a:r>
              <a:rPr lang="ru-RU" sz="16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16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розташована</a:t>
            </a:r>
            <a:r>
              <a:rPr lang="ru-RU" sz="16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на </a:t>
            </a:r>
            <a:r>
              <a:rPr lang="ru-RU" sz="16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біологічному</a:t>
            </a:r>
            <a:r>
              <a:rPr lang="ru-RU" sz="16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16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факультеті</a:t>
            </a:r>
            <a:r>
              <a:rPr lang="ru-RU" sz="16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ЗНУ: 104, 106, 109. В </a:t>
            </a:r>
            <a:r>
              <a:rPr lang="ru-RU" sz="16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В</a:t>
            </a:r>
            <a:r>
              <a:rPr lang="ru-RU" sz="16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16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навчально-науково-дослідній</a:t>
            </a:r>
            <a:r>
              <a:rPr lang="ru-RU" sz="16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16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лабораторії</a:t>
            </a:r>
            <a:r>
              <a:rPr lang="ru-RU" sz="16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16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виконуються</a:t>
            </a:r>
            <a:r>
              <a:rPr lang="ru-RU" sz="16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16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різні</a:t>
            </a:r>
            <a:r>
              <a:rPr lang="ru-RU" sz="16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16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роботи</a:t>
            </a:r>
            <a:r>
              <a:rPr lang="ru-RU" sz="16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в </a:t>
            </a:r>
            <a:r>
              <a:rPr lang="ru-RU" sz="16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галузі</a:t>
            </a:r>
            <a:r>
              <a:rPr lang="ru-RU" sz="16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16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біотехнології</a:t>
            </a:r>
            <a:r>
              <a:rPr lang="ru-RU" sz="16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: – </a:t>
            </a:r>
            <a:r>
              <a:rPr lang="ru-RU" sz="16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культивування</a:t>
            </a:r>
            <a:r>
              <a:rPr lang="ru-RU" sz="16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16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клітин</a:t>
            </a:r>
            <a:r>
              <a:rPr lang="ru-RU" sz="16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16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крові</a:t>
            </a:r>
            <a:r>
              <a:rPr lang="ru-RU" sz="16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, </a:t>
            </a:r>
            <a:r>
              <a:rPr lang="ru-RU" sz="16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отримання</a:t>
            </a:r>
            <a:r>
              <a:rPr lang="ru-RU" sz="16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16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біологічно</a:t>
            </a:r>
            <a:r>
              <a:rPr lang="ru-RU" sz="16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16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активних</a:t>
            </a:r>
            <a:r>
              <a:rPr lang="ru-RU" sz="16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16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речовин</a:t>
            </a:r>
            <a:r>
              <a:rPr lang="ru-RU" sz="16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з </a:t>
            </a:r>
            <a:r>
              <a:rPr lang="ru-RU" sz="16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медичних</a:t>
            </a:r>
            <a:r>
              <a:rPr lang="ru-RU" sz="16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16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п’явок</a:t>
            </a:r>
            <a:r>
              <a:rPr lang="ru-RU" sz="16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та </a:t>
            </a:r>
            <a:r>
              <a:rPr lang="ru-RU" sz="16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каліфорнійського</a:t>
            </a:r>
            <a:r>
              <a:rPr lang="ru-RU" sz="16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16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хробака</a:t>
            </a:r>
            <a:r>
              <a:rPr lang="ru-RU" sz="16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, </a:t>
            </a:r>
            <a:r>
              <a:rPr lang="ru-RU" sz="16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розведення</a:t>
            </a:r>
            <a:r>
              <a:rPr lang="ru-RU" sz="16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16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дафній</a:t>
            </a:r>
            <a:r>
              <a:rPr lang="ru-RU" sz="16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, </a:t>
            </a:r>
            <a:r>
              <a:rPr lang="ru-RU" sz="16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пявок</a:t>
            </a:r>
            <a:r>
              <a:rPr lang="ru-RU" sz="16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та </a:t>
            </a:r>
            <a:r>
              <a:rPr lang="ru-RU" sz="16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каліфорнійського</a:t>
            </a:r>
            <a:r>
              <a:rPr lang="ru-RU" sz="16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16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хробака</a:t>
            </a:r>
            <a:r>
              <a:rPr lang="ru-RU" sz="16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. </a:t>
            </a:r>
            <a:r>
              <a:rPr lang="ru-RU" sz="16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Лабораторний</a:t>
            </a:r>
            <a:r>
              <a:rPr lang="ru-RU" sz="16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практикум </a:t>
            </a:r>
            <a:r>
              <a:rPr lang="ru-RU" sz="16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студентів</a:t>
            </a:r>
            <a:r>
              <a:rPr lang="ru-RU" sz="16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старших </a:t>
            </a:r>
            <a:r>
              <a:rPr lang="ru-RU" sz="16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курсів</a:t>
            </a:r>
            <a:r>
              <a:rPr lang="ru-RU" sz="16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, </a:t>
            </a:r>
            <a:r>
              <a:rPr lang="ru-RU" sz="16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дослідження</a:t>
            </a:r>
            <a:r>
              <a:rPr lang="ru-RU" sz="16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з </a:t>
            </a:r>
            <a:r>
              <a:rPr lang="ru-RU" sz="16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дипломних</a:t>
            </a:r>
            <a:r>
              <a:rPr lang="ru-RU" sz="16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16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робіт</a:t>
            </a:r>
            <a:r>
              <a:rPr lang="ru-RU" sz="16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, </a:t>
            </a:r>
            <a:r>
              <a:rPr lang="ru-RU" sz="16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робіт</a:t>
            </a:r>
            <a:r>
              <a:rPr lang="ru-RU" sz="16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16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аспірантів</a:t>
            </a:r>
            <a:r>
              <a:rPr lang="ru-RU" sz="16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проводиться на </a:t>
            </a:r>
            <a:r>
              <a:rPr lang="ru-RU" sz="16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площах</a:t>
            </a:r>
            <a:r>
              <a:rPr lang="ru-RU" sz="16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16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наукової</a:t>
            </a:r>
            <a:r>
              <a:rPr lang="ru-RU" sz="16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16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бази</a:t>
            </a:r>
            <a:r>
              <a:rPr lang="ru-RU" sz="16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16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навчально-науково-дослідної</a:t>
            </a:r>
            <a:r>
              <a:rPr lang="ru-RU" sz="16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16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лабораторії</a:t>
            </a:r>
            <a:r>
              <a:rPr lang="ru-RU" sz="16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16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клітинної</a:t>
            </a:r>
            <a:r>
              <a:rPr lang="ru-RU" sz="16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та </a:t>
            </a:r>
            <a:r>
              <a:rPr lang="ru-RU" sz="16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організменної</a:t>
            </a:r>
            <a:r>
              <a:rPr lang="ru-RU" sz="16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16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біотехнології</a:t>
            </a:r>
            <a:r>
              <a:rPr lang="ru-RU" sz="16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. </a:t>
            </a:r>
            <a:endParaRPr lang="ru-RU" sz="16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16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Обговорення</a:t>
            </a:r>
            <a:r>
              <a:rPr lang="ru-RU" sz="16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у </a:t>
            </a:r>
            <a:r>
              <a:rPr lang="ru-RU" sz="16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формі</a:t>
            </a:r>
            <a:r>
              <a:rPr lang="ru-RU" sz="16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16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співбесіди</a:t>
            </a:r>
            <a:r>
              <a:rPr lang="ru-RU" sz="16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в </a:t>
            </a:r>
            <a:r>
              <a:rPr lang="ru-RU" sz="16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процесі</a:t>
            </a:r>
            <a:r>
              <a:rPr lang="ru-RU" sz="16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16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ознайомлення</a:t>
            </a:r>
            <a:r>
              <a:rPr lang="ru-RU" sz="16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16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зі</a:t>
            </a:r>
            <a:r>
              <a:rPr lang="ru-RU" sz="16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студентами </a:t>
            </a:r>
            <a:r>
              <a:rPr lang="ru-RU" sz="16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найбільш</a:t>
            </a:r>
            <a:r>
              <a:rPr lang="ru-RU" sz="16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16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цікавих</a:t>
            </a:r>
            <a:r>
              <a:rPr lang="ru-RU" sz="16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16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запитань</a:t>
            </a:r>
            <a:r>
              <a:rPr lang="ru-RU" sz="16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, </a:t>
            </a:r>
            <a:r>
              <a:rPr lang="ru-RU" sz="16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можливостей</a:t>
            </a:r>
            <a:r>
              <a:rPr lang="ru-RU" sz="16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16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отримання</a:t>
            </a:r>
            <a:r>
              <a:rPr lang="ru-RU" sz="16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16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біотехнологічної</a:t>
            </a:r>
            <a:r>
              <a:rPr lang="ru-RU" sz="16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16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продукції</a:t>
            </a:r>
            <a:r>
              <a:rPr lang="ru-RU" sz="16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, </a:t>
            </a:r>
            <a:r>
              <a:rPr lang="ru-RU" sz="16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підбору</a:t>
            </a:r>
            <a:r>
              <a:rPr lang="ru-RU" sz="16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16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оптимальних</a:t>
            </a:r>
            <a:r>
              <a:rPr lang="ru-RU" sz="16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16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параметрів</a:t>
            </a:r>
            <a:r>
              <a:rPr lang="ru-RU" sz="16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16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біотехнологічних</a:t>
            </a:r>
            <a:r>
              <a:rPr lang="ru-RU" sz="16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16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процесів</a:t>
            </a:r>
            <a:r>
              <a:rPr lang="ru-RU" sz="16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та </a:t>
            </a:r>
            <a:r>
              <a:rPr lang="ru-RU" sz="16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необхідності</a:t>
            </a:r>
            <a:r>
              <a:rPr lang="ru-RU" sz="16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16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здобуття</a:t>
            </a:r>
            <a:r>
              <a:rPr lang="ru-RU" sz="16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16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спеціальних</a:t>
            </a:r>
            <a:r>
              <a:rPr lang="ru-RU" sz="16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16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знань</a:t>
            </a:r>
            <a:r>
              <a:rPr lang="ru-RU" sz="16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, </a:t>
            </a:r>
            <a:r>
              <a:rPr lang="ru-RU" sz="16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навичок</a:t>
            </a:r>
            <a:r>
              <a:rPr lang="ru-RU" sz="16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для </a:t>
            </a:r>
            <a:r>
              <a:rPr lang="ru-RU" sz="16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проведення</a:t>
            </a:r>
            <a:r>
              <a:rPr lang="ru-RU" sz="16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16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дослідів</a:t>
            </a:r>
            <a:r>
              <a:rPr lang="ru-RU" sz="16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у </a:t>
            </a:r>
            <a:r>
              <a:rPr lang="ru-RU" sz="16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галузі</a:t>
            </a:r>
            <a:r>
              <a:rPr lang="ru-RU" sz="16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16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біотехнології</a:t>
            </a:r>
            <a:r>
              <a:rPr lang="ru-RU" sz="16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. </a:t>
            </a:r>
            <a:r>
              <a:rPr lang="ru-RU" sz="16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Проаналізувати</a:t>
            </a:r>
            <a:r>
              <a:rPr lang="ru-RU" sz="16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16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побачене</a:t>
            </a:r>
            <a:r>
              <a:rPr lang="ru-RU" sz="16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на </a:t>
            </a:r>
            <a:r>
              <a:rPr lang="ru-RU" sz="16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екскурсії</a:t>
            </a:r>
            <a:r>
              <a:rPr lang="ru-RU" sz="16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та </a:t>
            </a:r>
            <a:r>
              <a:rPr lang="ru-RU" sz="16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оформити</a:t>
            </a:r>
            <a:r>
              <a:rPr lang="ru-RU" sz="16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у </a:t>
            </a:r>
            <a:r>
              <a:rPr lang="ru-RU" sz="16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робочих</a:t>
            </a:r>
            <a:r>
              <a:rPr lang="ru-RU" sz="16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16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зошитах</a:t>
            </a:r>
            <a:r>
              <a:rPr lang="ru-RU" sz="16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у </a:t>
            </a:r>
            <a:r>
              <a:rPr lang="ru-RU" sz="16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вигляді</a:t>
            </a:r>
            <a:r>
              <a:rPr lang="ru-RU" sz="16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тез </a:t>
            </a:r>
            <a:r>
              <a:rPr lang="ru-RU" sz="16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результати</a:t>
            </a:r>
            <a:r>
              <a:rPr lang="ru-RU" sz="16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16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вражень</a:t>
            </a:r>
            <a:r>
              <a:rPr lang="ru-RU" sz="16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, </a:t>
            </a:r>
            <a:r>
              <a:rPr lang="ru-RU" sz="16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згідно</a:t>
            </a:r>
            <a:r>
              <a:rPr lang="ru-RU" sz="16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з </a:t>
            </a:r>
            <a:r>
              <a:rPr lang="ru-RU" sz="16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тематичним</a:t>
            </a:r>
            <a:r>
              <a:rPr lang="ru-RU" sz="16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планом. </a:t>
            </a:r>
            <a:endParaRPr lang="ru-RU" sz="16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CustomShape 1"/>
          <p:cNvSpPr/>
          <p:nvPr/>
        </p:nvSpPr>
        <p:spPr>
          <a:xfrm>
            <a:off x="576000" y="2426040"/>
            <a:ext cx="8243280" cy="426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800" b="1" i="1" strike="noStrike" spc="-1">
                <a:solidFill>
                  <a:srgbClr val="1510E2"/>
                </a:solidFill>
                <a:latin typeface="Arial"/>
                <a:ea typeface="DejaVu Sans"/>
              </a:rPr>
              <a:t>ДЯКУЮ ЗА УВАГУ!</a:t>
            </a:r>
            <a:endParaRPr lang="ru-RU" sz="28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CustomShape 1"/>
          <p:cNvSpPr/>
          <p:nvPr/>
        </p:nvSpPr>
        <p:spPr>
          <a:xfrm>
            <a:off x="405360" y="164880"/>
            <a:ext cx="8566920" cy="6610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3200" b="1" i="1" strike="noStrike" spc="-1">
                <a:solidFill>
                  <a:srgbClr val="FF0000"/>
                </a:solidFill>
                <a:latin typeface="Arial"/>
                <a:ea typeface="Times New Roman"/>
              </a:rPr>
              <a:t>Правила техніки безпеки при роботі з біооб`єктами </a:t>
            </a:r>
            <a:endParaRPr lang="ru-RU" sz="3200" b="0" strike="noStrike" spc="-1">
              <a:latin typeface="Arial"/>
            </a:endParaRPr>
          </a:p>
          <a:p>
            <a:pPr marL="216000" indent="-214920" algn="just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800" b="1" i="1" strike="noStrike" spc="-1">
                <a:solidFill>
                  <a:srgbClr val="000000"/>
                </a:solidFill>
                <a:latin typeface="Arial"/>
                <a:ea typeface="Times New Roman"/>
              </a:rPr>
              <a:t>1. Необхідно чітко виконувати інструкції до лабораторних занять.</a:t>
            </a:r>
            <a:endParaRPr lang="ru-RU" sz="2800" b="0" strike="noStrike" spc="-1">
              <a:latin typeface="Arial"/>
            </a:endParaRPr>
          </a:p>
          <a:p>
            <a:pPr marL="216000" indent="-214920" algn="just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800" b="1" i="1" strike="noStrike" spc="-1">
                <a:solidFill>
                  <a:srgbClr val="000000"/>
                </a:solidFill>
                <a:latin typeface="Arial"/>
                <a:ea typeface="Times New Roman"/>
              </a:rPr>
              <a:t>2. У лабораторії забороняється приймати їжу, пити воду. </a:t>
            </a:r>
            <a:endParaRPr lang="ru-RU" sz="2800" b="0" strike="noStrike" spc="-1">
              <a:latin typeface="Arial"/>
            </a:endParaRPr>
          </a:p>
          <a:p>
            <a:pPr marL="216000" indent="-214920" algn="just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800" b="1" i="1" strike="noStrike" spc="-1">
                <a:solidFill>
                  <a:srgbClr val="000000"/>
                </a:solidFill>
                <a:latin typeface="Arial"/>
                <a:ea typeface="Times New Roman"/>
              </a:rPr>
              <a:t>3. Роботу з біологічним матеріалом проводити тільки інструментами. </a:t>
            </a:r>
            <a:endParaRPr lang="ru-RU" sz="2800" b="0" strike="noStrike" spc="-1">
              <a:latin typeface="Arial"/>
            </a:endParaRPr>
          </a:p>
          <a:p>
            <a:pPr marL="216000" indent="-214920" algn="just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800" b="1" i="1" strike="noStrike" spc="-1">
                <a:solidFill>
                  <a:srgbClr val="000000"/>
                </a:solidFill>
                <a:latin typeface="Arial"/>
                <a:ea typeface="Times New Roman"/>
              </a:rPr>
              <a:t>4. При випадковому попаданні біологічного матеріалу (особливо мікроорганізмів) на стіл, руки, потрібно провести обробку дезинфекційним розчином (наприклад, хлораміном). Після роботи необхідно ретельно вимити руки з використанням дезинфекційних засобів (детергентів).</a:t>
            </a:r>
            <a:endParaRPr lang="ru-RU" sz="28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CustomShape 1"/>
          <p:cNvSpPr/>
          <p:nvPr/>
        </p:nvSpPr>
        <p:spPr>
          <a:xfrm>
            <a:off x="504000" y="-144000"/>
            <a:ext cx="8243280" cy="1460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86360" rIns="0" bIns="0">
            <a:spAutoFit/>
          </a:bodyPr>
          <a:lstStyle/>
          <a:p>
            <a:pPr marL="1517040" indent="-1362600">
              <a:lnSpc>
                <a:spcPct val="100000"/>
              </a:lnSpc>
              <a:spcBef>
                <a:spcPts val="99"/>
              </a:spcBef>
            </a:pPr>
            <a:r>
              <a:rPr lang="ru-RU" sz="3200" b="1" strike="noStrike" spc="-185">
                <a:solidFill>
                  <a:srgbClr val="009900"/>
                </a:solidFill>
                <a:latin typeface="Arial"/>
                <a:ea typeface="DejaVu Sans"/>
              </a:rPr>
              <a:t>Ознайомитися </a:t>
            </a:r>
            <a:r>
              <a:rPr lang="ru-RU" sz="3200" b="1" strike="noStrike" spc="-216">
                <a:solidFill>
                  <a:srgbClr val="009900"/>
                </a:solidFill>
                <a:latin typeface="Arial"/>
                <a:ea typeface="DejaVu Sans"/>
              </a:rPr>
              <a:t>з </a:t>
            </a:r>
            <a:r>
              <a:rPr lang="ru-RU" sz="3200" b="1" strike="noStrike" spc="-307">
                <a:solidFill>
                  <a:srgbClr val="009900"/>
                </a:solidFill>
                <a:latin typeface="Arial"/>
                <a:ea typeface="DejaVu Sans"/>
              </a:rPr>
              <a:t>будовою </a:t>
            </a:r>
            <a:r>
              <a:rPr lang="ru-RU" sz="3200" b="1" strike="noStrike" spc="-191">
                <a:solidFill>
                  <a:srgbClr val="009900"/>
                </a:solidFill>
                <a:latin typeface="Arial"/>
                <a:ea typeface="DejaVu Sans"/>
              </a:rPr>
              <a:t>та </a:t>
            </a:r>
            <a:r>
              <a:rPr lang="ru-RU" sz="3200" b="1" strike="noStrike" spc="-282">
                <a:solidFill>
                  <a:srgbClr val="009900"/>
                </a:solidFill>
                <a:latin typeface="Arial"/>
                <a:ea typeface="DejaVu Sans"/>
              </a:rPr>
              <a:t>обладнанням  </a:t>
            </a:r>
            <a:r>
              <a:rPr lang="ru-RU" sz="3200" b="1" strike="noStrike" spc="-182">
                <a:solidFill>
                  <a:srgbClr val="009900"/>
                </a:solidFill>
                <a:latin typeface="Arial"/>
                <a:ea typeface="DejaVu Sans"/>
              </a:rPr>
              <a:t>біотехнологічної</a:t>
            </a:r>
            <a:r>
              <a:rPr lang="ru-RU" sz="3200" b="1" strike="noStrike" spc="-92">
                <a:solidFill>
                  <a:srgbClr val="009900"/>
                </a:solidFill>
                <a:latin typeface="Arial"/>
                <a:ea typeface="DejaVu Sans"/>
              </a:rPr>
              <a:t> </a:t>
            </a:r>
            <a:r>
              <a:rPr lang="ru-RU" sz="3200" b="1" strike="noStrike" spc="-225">
                <a:solidFill>
                  <a:srgbClr val="009900"/>
                </a:solidFill>
                <a:latin typeface="Arial"/>
                <a:ea typeface="DejaVu Sans"/>
              </a:rPr>
              <a:t>лабораторії</a:t>
            </a:r>
            <a:endParaRPr lang="ru-RU" sz="3200" b="0" strike="noStrike" spc="-1">
              <a:latin typeface="Arial"/>
            </a:endParaRPr>
          </a:p>
        </p:txBody>
      </p:sp>
      <p:sp>
        <p:nvSpPr>
          <p:cNvPr id="214" name="CustomShape 2"/>
          <p:cNvSpPr/>
          <p:nvPr/>
        </p:nvSpPr>
        <p:spPr>
          <a:xfrm>
            <a:off x="509400" y="1597680"/>
            <a:ext cx="4638240" cy="3724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54000" rIns="0" bIns="0">
            <a:spAutoFit/>
          </a:bodyPr>
          <a:lstStyle/>
          <a:p>
            <a:pPr marL="380520" indent="-341640">
              <a:lnSpc>
                <a:spcPts val="2591"/>
              </a:lnSpc>
              <a:spcBef>
                <a:spcPts val="425"/>
              </a:spcBef>
            </a:pPr>
            <a:r>
              <a:rPr lang="ru-RU" sz="2400" b="1" i="1" u="heavy" strike="noStrike" spc="-12">
                <a:solidFill>
                  <a:srgbClr val="999900"/>
                </a:solidFill>
                <a:uFill>
                  <a:solidFill>
                    <a:srgbClr val="999900"/>
                  </a:solidFill>
                </a:uFill>
                <a:latin typeface="Verdana"/>
                <a:ea typeface="DejaVu Sans"/>
              </a:rPr>
              <a:t>Кімната </a:t>
            </a:r>
            <a:r>
              <a:rPr lang="ru-RU" sz="2400" b="1" i="1" u="heavy" strike="noStrike" spc="-7">
                <a:solidFill>
                  <a:srgbClr val="999900"/>
                </a:solidFill>
                <a:uFill>
                  <a:solidFill>
                    <a:srgbClr val="999900"/>
                  </a:solidFill>
                </a:uFill>
                <a:latin typeface="Verdana"/>
                <a:ea typeface="DejaVu Sans"/>
              </a:rPr>
              <a:t>для миття </a:t>
            </a:r>
            <a:r>
              <a:rPr lang="ru-RU" sz="2400" b="1" i="1" strike="noStrike" spc="-7">
                <a:solidFill>
                  <a:srgbClr val="999900"/>
                </a:solidFill>
                <a:latin typeface="Verdana"/>
                <a:ea typeface="DejaVu Sans"/>
              </a:rPr>
              <a:t> </a:t>
            </a:r>
            <a:r>
              <a:rPr lang="ru-RU" sz="2400" b="1" i="1" u="heavy" strike="noStrike" spc="-7">
                <a:solidFill>
                  <a:srgbClr val="999900"/>
                </a:solidFill>
                <a:uFill>
                  <a:solidFill>
                    <a:srgbClr val="999900"/>
                  </a:solidFill>
                </a:uFill>
                <a:latin typeface="Verdana"/>
                <a:ea typeface="DejaVu Sans"/>
              </a:rPr>
              <a:t>посуду</a:t>
            </a:r>
            <a:endParaRPr lang="ru-RU" sz="2400" b="0" strike="noStrike" spc="-1">
              <a:latin typeface="Arial"/>
            </a:endParaRPr>
          </a:p>
          <a:p>
            <a:pPr marL="380520" indent="-341640">
              <a:lnSpc>
                <a:spcPts val="2591"/>
              </a:lnSpc>
              <a:spcBef>
                <a:spcPts val="601"/>
              </a:spcBef>
              <a:buClr>
                <a:srgbClr val="666600"/>
              </a:buClr>
              <a:buSzPct val="75000"/>
              <a:buFont typeface="UnDotum"/>
              <a:buChar char=""/>
            </a:pPr>
            <a:r>
              <a:rPr lang="ru-RU" sz="2400" b="1" i="1" strike="noStrike" spc="-7">
                <a:solidFill>
                  <a:srgbClr val="000000"/>
                </a:solidFill>
                <a:latin typeface="Verdana"/>
                <a:ea typeface="DejaVu Sans"/>
              </a:rPr>
              <a:t>мийки </a:t>
            </a:r>
            <a:r>
              <a:rPr lang="ru-RU" sz="2400" b="1" i="1" strike="noStrike" spc="-1">
                <a:solidFill>
                  <a:srgbClr val="000000"/>
                </a:solidFill>
                <a:latin typeface="Verdana"/>
                <a:ea typeface="DejaVu Sans"/>
              </a:rPr>
              <a:t>з </a:t>
            </a:r>
            <a:r>
              <a:rPr lang="ru-RU" sz="2400" b="1" i="1" strike="noStrike" spc="-7">
                <a:solidFill>
                  <a:srgbClr val="000000"/>
                </a:solidFill>
                <a:latin typeface="Verdana"/>
                <a:ea typeface="DejaVu Sans"/>
              </a:rPr>
              <a:t>гарячою</a:t>
            </a:r>
            <a:r>
              <a:rPr lang="ru-RU" sz="2400" b="1" i="1" strike="noStrike" spc="-86">
                <a:solidFill>
                  <a:srgbClr val="000000"/>
                </a:solidFill>
                <a:latin typeface="Verdana"/>
                <a:ea typeface="DejaVu Sans"/>
              </a:rPr>
              <a:t> </a:t>
            </a:r>
            <a:r>
              <a:rPr lang="ru-RU" sz="2400" b="1" i="1" strike="noStrike" spc="-7">
                <a:solidFill>
                  <a:srgbClr val="000000"/>
                </a:solidFill>
                <a:latin typeface="Verdana"/>
                <a:ea typeface="DejaVu Sans"/>
              </a:rPr>
              <a:t>та  холодною</a:t>
            </a:r>
            <a:r>
              <a:rPr lang="ru-RU" sz="2400" b="1" i="1" strike="noStrike" spc="-21">
                <a:solidFill>
                  <a:srgbClr val="000000"/>
                </a:solidFill>
                <a:latin typeface="Verdana"/>
                <a:ea typeface="DejaVu Sans"/>
              </a:rPr>
              <a:t> </a:t>
            </a:r>
            <a:r>
              <a:rPr lang="ru-RU" sz="2400" b="1" i="1" strike="noStrike" spc="-12">
                <a:solidFill>
                  <a:srgbClr val="000000"/>
                </a:solidFill>
                <a:latin typeface="Verdana"/>
                <a:ea typeface="DejaVu Sans"/>
              </a:rPr>
              <a:t>водою;</a:t>
            </a:r>
            <a:endParaRPr lang="ru-RU" sz="2400" b="0" strike="noStrike" spc="-1">
              <a:latin typeface="Arial"/>
            </a:endParaRPr>
          </a:p>
          <a:p>
            <a:pPr marL="380880" indent="-341640">
              <a:lnSpc>
                <a:spcPct val="100000"/>
              </a:lnSpc>
              <a:spcBef>
                <a:spcPts val="275"/>
              </a:spcBef>
              <a:buClr>
                <a:srgbClr val="666600"/>
              </a:buClr>
              <a:buSzPct val="75000"/>
              <a:buFont typeface="UnDotum"/>
              <a:buChar char=""/>
            </a:pPr>
            <a:r>
              <a:rPr lang="ru-RU" sz="2400" b="1" i="1" strike="noStrike" spc="-7">
                <a:solidFill>
                  <a:srgbClr val="000000"/>
                </a:solidFill>
                <a:latin typeface="Verdana"/>
                <a:ea typeface="DejaVu Sans"/>
              </a:rPr>
              <a:t>дистилятор;</a:t>
            </a:r>
            <a:endParaRPr lang="ru-RU" sz="2400" b="0" strike="noStrike" spc="-1">
              <a:latin typeface="Arial"/>
            </a:endParaRPr>
          </a:p>
          <a:p>
            <a:pPr marL="380880" indent="-341640">
              <a:lnSpc>
                <a:spcPct val="100000"/>
              </a:lnSpc>
              <a:spcBef>
                <a:spcPts val="309"/>
              </a:spcBef>
              <a:buClr>
                <a:srgbClr val="666600"/>
              </a:buClr>
              <a:buSzPct val="75000"/>
              <a:buFont typeface="UnDotum"/>
              <a:buChar char=""/>
            </a:pPr>
            <a:r>
              <a:rPr lang="ru-RU" sz="2400" b="1" i="1" strike="noStrike" spc="-7">
                <a:solidFill>
                  <a:srgbClr val="000000"/>
                </a:solidFill>
                <a:latin typeface="Verdana"/>
                <a:ea typeface="DejaVu Sans"/>
              </a:rPr>
              <a:t>бідистилятор;</a:t>
            </a:r>
            <a:endParaRPr lang="ru-RU" sz="2400" b="0" strike="noStrike" spc="-1">
              <a:latin typeface="Arial"/>
            </a:endParaRPr>
          </a:p>
          <a:p>
            <a:pPr marL="380520" indent="-341640">
              <a:lnSpc>
                <a:spcPts val="2591"/>
              </a:lnSpc>
              <a:spcBef>
                <a:spcPts val="635"/>
              </a:spcBef>
              <a:buClr>
                <a:srgbClr val="666600"/>
              </a:buClr>
              <a:buSzPct val="75000"/>
              <a:buFont typeface="UnDotum"/>
              <a:buChar char=""/>
            </a:pPr>
            <a:r>
              <a:rPr lang="ru-RU" sz="2400" b="1" i="1" strike="noStrike" spc="-7">
                <a:solidFill>
                  <a:srgbClr val="000000"/>
                </a:solidFill>
                <a:latin typeface="Verdana"/>
                <a:ea typeface="DejaVu Sans"/>
              </a:rPr>
              <a:t>шафи для  зберігання</a:t>
            </a:r>
            <a:r>
              <a:rPr lang="ru-RU" sz="2400" b="1" i="1" strike="noStrike" spc="-97">
                <a:solidFill>
                  <a:srgbClr val="000000"/>
                </a:solidFill>
                <a:latin typeface="Verdana"/>
                <a:ea typeface="DejaVu Sans"/>
              </a:rPr>
              <a:t> </a:t>
            </a:r>
            <a:r>
              <a:rPr lang="ru-RU" sz="2400" b="1" i="1" strike="noStrike" spc="-7">
                <a:solidFill>
                  <a:srgbClr val="000000"/>
                </a:solidFill>
                <a:latin typeface="Verdana"/>
                <a:ea typeface="DejaVu Sans"/>
              </a:rPr>
              <a:t>посуду;</a:t>
            </a:r>
            <a:endParaRPr lang="ru-RU" sz="2400" b="0" strike="noStrike" spc="-1">
              <a:latin typeface="Arial"/>
            </a:endParaRPr>
          </a:p>
          <a:p>
            <a:pPr marL="380520" indent="-341640">
              <a:lnSpc>
                <a:spcPts val="2599"/>
              </a:lnSpc>
              <a:spcBef>
                <a:spcPts val="584"/>
              </a:spcBef>
              <a:buClr>
                <a:srgbClr val="666600"/>
              </a:buClr>
              <a:buSzPct val="75000"/>
              <a:buFont typeface="UnDotum"/>
              <a:buChar char=""/>
            </a:pPr>
            <a:r>
              <a:rPr lang="ru-RU" sz="2400" b="1" i="1" strike="noStrike" spc="-7">
                <a:solidFill>
                  <a:srgbClr val="000000"/>
                </a:solidFill>
                <a:latin typeface="Verdana"/>
                <a:ea typeface="DejaVu Sans"/>
              </a:rPr>
              <a:t>витяжна шафа для  роботи </a:t>
            </a:r>
            <a:r>
              <a:rPr lang="ru-RU" sz="2400" b="1" i="1" strike="noStrike" spc="-1">
                <a:solidFill>
                  <a:srgbClr val="000000"/>
                </a:solidFill>
                <a:latin typeface="Verdana"/>
                <a:ea typeface="DejaVu Sans"/>
              </a:rPr>
              <a:t>з</a:t>
            </a:r>
            <a:r>
              <a:rPr lang="ru-RU" sz="2400" b="1" i="1" strike="noStrike" spc="-86">
                <a:solidFill>
                  <a:srgbClr val="000000"/>
                </a:solidFill>
                <a:latin typeface="Verdana"/>
                <a:ea typeface="DejaVu Sans"/>
              </a:rPr>
              <a:t> </a:t>
            </a:r>
            <a:r>
              <a:rPr lang="ru-RU" sz="2400" b="1" i="1" strike="noStrike" spc="-7">
                <a:solidFill>
                  <a:srgbClr val="000000"/>
                </a:solidFill>
                <a:latin typeface="Verdana"/>
                <a:ea typeface="DejaVu Sans"/>
              </a:rPr>
              <a:t>кислотами</a:t>
            </a:r>
            <a:endParaRPr lang="ru-RU" sz="2400" b="0" strike="noStrike" spc="-1">
              <a:latin typeface="Arial"/>
            </a:endParaRPr>
          </a:p>
        </p:txBody>
      </p:sp>
      <p:sp>
        <p:nvSpPr>
          <p:cNvPr id="215" name="CustomShape 3"/>
          <p:cNvSpPr/>
          <p:nvPr/>
        </p:nvSpPr>
        <p:spPr>
          <a:xfrm>
            <a:off x="4896000" y="1629360"/>
            <a:ext cx="4012920" cy="4201560"/>
          </a:xfrm>
          <a:prstGeom prst="rect">
            <a:avLst/>
          </a:prstGeom>
          <a:blipFill rotWithShape="0">
            <a:blip r:embed="rId2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6" name="CustomShape 4"/>
          <p:cNvSpPr/>
          <p:nvPr/>
        </p:nvSpPr>
        <p:spPr>
          <a:xfrm>
            <a:off x="5832000" y="5544720"/>
            <a:ext cx="2446920" cy="286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>
            <a:spAutoFit/>
          </a:bodyPr>
          <a:lstStyle/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lang="ru-RU" sz="1800" b="1" strike="noStrike" spc="-7">
                <a:solidFill>
                  <a:srgbClr val="000000"/>
                </a:solidFill>
                <a:latin typeface="Verdana"/>
                <a:ea typeface="DejaVu Sans"/>
              </a:rPr>
              <a:t>Дистилятор</a:t>
            </a:r>
            <a:r>
              <a:rPr lang="ru-RU" sz="1800" b="1" strike="noStrike" spc="-55">
                <a:solidFill>
                  <a:srgbClr val="000000"/>
                </a:solidFill>
                <a:latin typeface="Verdana"/>
                <a:ea typeface="DejaVu Sans"/>
              </a:rPr>
              <a:t> </a:t>
            </a:r>
            <a:r>
              <a:rPr lang="ru-RU" sz="1800" b="1" strike="noStrike" spc="-7">
                <a:solidFill>
                  <a:srgbClr val="000000"/>
                </a:solidFill>
                <a:latin typeface="Verdana"/>
                <a:ea typeface="DejaVu Sans"/>
              </a:rPr>
              <a:t>ДЭ-25</a:t>
            </a:r>
            <a:endParaRPr lang="ru-RU" sz="18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CustomShape 1"/>
          <p:cNvSpPr/>
          <p:nvPr/>
        </p:nvSpPr>
        <p:spPr>
          <a:xfrm>
            <a:off x="648000" y="144000"/>
            <a:ext cx="7767000" cy="987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>
            <a:spAutoFit/>
          </a:bodyPr>
          <a:lstStyle/>
          <a:p>
            <a:pPr marL="12600" algn="ctr">
              <a:lnSpc>
                <a:spcPct val="100000"/>
              </a:lnSpc>
              <a:spcBef>
                <a:spcPts val="99"/>
              </a:spcBef>
            </a:pPr>
            <a:r>
              <a:rPr lang="ru-RU" sz="3200" b="1" strike="noStrike" spc="-97">
                <a:solidFill>
                  <a:srgbClr val="FF0000"/>
                </a:solidFill>
                <a:latin typeface="Arial"/>
                <a:ea typeface="DejaVu Sans"/>
              </a:rPr>
              <a:t>Приміщення </a:t>
            </a:r>
            <a:r>
              <a:rPr lang="ru-RU" sz="3200" b="1" strike="noStrike" spc="-452">
                <a:solidFill>
                  <a:srgbClr val="FF0000"/>
                </a:solidFill>
                <a:latin typeface="Arial"/>
                <a:ea typeface="DejaVu Sans"/>
              </a:rPr>
              <a:t>для </a:t>
            </a:r>
            <a:r>
              <a:rPr lang="ru-RU" sz="3200" b="1" strike="noStrike" spc="-182">
                <a:solidFill>
                  <a:srgbClr val="FF0000"/>
                </a:solidFill>
                <a:latin typeface="Arial"/>
                <a:ea typeface="DejaVu Sans"/>
              </a:rPr>
              <a:t>стерилізації</a:t>
            </a:r>
            <a:r>
              <a:rPr lang="ru-RU" sz="3200" b="1" strike="noStrike" spc="-191">
                <a:solidFill>
                  <a:srgbClr val="FF0000"/>
                </a:solidFill>
                <a:latin typeface="Arial"/>
                <a:ea typeface="DejaVu Sans"/>
              </a:rPr>
              <a:t> </a:t>
            </a:r>
            <a:r>
              <a:rPr lang="ru-RU" sz="3200" b="1" strike="noStrike" spc="-197">
                <a:solidFill>
                  <a:srgbClr val="FF0000"/>
                </a:solidFill>
                <a:latin typeface="Arial"/>
                <a:ea typeface="DejaVu Sans"/>
              </a:rPr>
              <a:t>(автоклавна)</a:t>
            </a:r>
            <a:endParaRPr lang="ru-RU" sz="3200" b="0" strike="noStrike" spc="-1">
              <a:latin typeface="Arial"/>
            </a:endParaRPr>
          </a:p>
        </p:txBody>
      </p:sp>
      <p:sp>
        <p:nvSpPr>
          <p:cNvPr id="218" name="CustomShape 2"/>
          <p:cNvSpPr/>
          <p:nvPr/>
        </p:nvSpPr>
        <p:spPr>
          <a:xfrm>
            <a:off x="747360" y="1388160"/>
            <a:ext cx="4795560" cy="1701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87480" rIns="0" bIns="0">
            <a:spAutoFit/>
          </a:bodyPr>
          <a:lstStyle/>
          <a:p>
            <a:pPr marL="380880" indent="-341640">
              <a:lnSpc>
                <a:spcPct val="100000"/>
              </a:lnSpc>
              <a:spcBef>
                <a:spcPts val="689"/>
              </a:spcBef>
              <a:buClr>
                <a:srgbClr val="666600"/>
              </a:buClr>
              <a:buSzPct val="75000"/>
              <a:buFont typeface="UnDotum"/>
              <a:buChar char=""/>
            </a:pPr>
            <a:r>
              <a:rPr lang="ru-RU" sz="2400" b="1" strike="noStrike" spc="-7">
                <a:solidFill>
                  <a:srgbClr val="000000"/>
                </a:solidFill>
                <a:latin typeface="Verdana"/>
                <a:ea typeface="DejaVu Sans"/>
              </a:rPr>
              <a:t>автоклав;</a:t>
            </a:r>
            <a:endParaRPr lang="ru-RU" sz="2400" b="0" strike="noStrike" spc="-1">
              <a:latin typeface="Arial"/>
            </a:endParaRPr>
          </a:p>
          <a:p>
            <a:pPr marL="380880" indent="-341640">
              <a:lnSpc>
                <a:spcPct val="100000"/>
              </a:lnSpc>
              <a:spcBef>
                <a:spcPts val="590"/>
              </a:spcBef>
              <a:buClr>
                <a:srgbClr val="666600"/>
              </a:buClr>
              <a:buSzPct val="75000"/>
              <a:buFont typeface="UnDotum"/>
              <a:buChar char=""/>
            </a:pPr>
            <a:r>
              <a:rPr lang="ru-RU" sz="2400" b="1" strike="noStrike" spc="-12">
                <a:solidFill>
                  <a:srgbClr val="000000"/>
                </a:solidFill>
                <a:latin typeface="Verdana"/>
                <a:ea typeface="DejaVu Sans"/>
              </a:rPr>
              <a:t>сушильна</a:t>
            </a:r>
            <a:r>
              <a:rPr lang="ru-RU" sz="2400" b="1" strike="noStrike" spc="-21">
                <a:solidFill>
                  <a:srgbClr val="000000"/>
                </a:solidFill>
                <a:latin typeface="Verdana"/>
                <a:ea typeface="DejaVu Sans"/>
              </a:rPr>
              <a:t> </a:t>
            </a:r>
            <a:r>
              <a:rPr lang="ru-RU" sz="2400" b="1" strike="noStrike" spc="-7">
                <a:solidFill>
                  <a:srgbClr val="000000"/>
                </a:solidFill>
                <a:latin typeface="Verdana"/>
                <a:ea typeface="DejaVu Sans"/>
              </a:rPr>
              <a:t>шафа;</a:t>
            </a:r>
            <a:endParaRPr lang="ru-RU" sz="2400" b="0" strike="noStrike" spc="-1">
              <a:latin typeface="Arial"/>
            </a:endParaRPr>
          </a:p>
          <a:p>
            <a:pPr marL="380520" indent="-341640">
              <a:lnSpc>
                <a:spcPct val="100000"/>
              </a:lnSpc>
              <a:spcBef>
                <a:spcPts val="601"/>
              </a:spcBef>
              <a:buClr>
                <a:srgbClr val="666600"/>
              </a:buClr>
              <a:buSzPct val="75000"/>
              <a:buFont typeface="UnDotum"/>
              <a:buChar char=""/>
            </a:pPr>
            <a:r>
              <a:rPr lang="ru-RU" sz="2400" b="1" strike="noStrike" spc="-7">
                <a:solidFill>
                  <a:srgbClr val="000000"/>
                </a:solidFill>
                <a:latin typeface="Verdana"/>
                <a:ea typeface="DejaVu Sans"/>
              </a:rPr>
              <a:t>шафи для</a:t>
            </a:r>
            <a:r>
              <a:rPr lang="ru-RU" sz="2400" b="1" strike="noStrike" spc="-72">
                <a:solidFill>
                  <a:srgbClr val="000000"/>
                </a:solidFill>
                <a:latin typeface="Verdana"/>
                <a:ea typeface="DejaVu Sans"/>
              </a:rPr>
              <a:t> </a:t>
            </a:r>
            <a:r>
              <a:rPr lang="ru-RU" sz="2400" b="1" strike="noStrike" spc="-12">
                <a:solidFill>
                  <a:srgbClr val="000000"/>
                </a:solidFill>
                <a:latin typeface="Verdana"/>
                <a:ea typeface="DejaVu Sans"/>
              </a:rPr>
              <a:t>зберігання  </a:t>
            </a:r>
            <a:r>
              <a:rPr lang="ru-RU" sz="2400" b="1" strike="noStrike" spc="-7">
                <a:solidFill>
                  <a:srgbClr val="000000"/>
                </a:solidFill>
                <a:latin typeface="Verdana"/>
                <a:ea typeface="DejaVu Sans"/>
              </a:rPr>
              <a:t>стерильних  </a:t>
            </a:r>
            <a:r>
              <a:rPr lang="ru-RU" sz="2400" b="1" strike="noStrike" spc="-12">
                <a:solidFill>
                  <a:srgbClr val="000000"/>
                </a:solidFill>
                <a:latin typeface="Verdana"/>
                <a:ea typeface="DejaVu Sans"/>
              </a:rPr>
              <a:t>матеріалів.</a:t>
            </a:r>
            <a:endParaRPr lang="ru-RU" sz="2400" b="0" strike="noStrike" spc="-1">
              <a:latin typeface="Arial"/>
            </a:endParaRPr>
          </a:p>
        </p:txBody>
      </p:sp>
      <p:sp>
        <p:nvSpPr>
          <p:cNvPr id="219" name="CustomShape 3"/>
          <p:cNvSpPr/>
          <p:nvPr/>
        </p:nvSpPr>
        <p:spPr>
          <a:xfrm>
            <a:off x="983880" y="3647160"/>
            <a:ext cx="3119040" cy="2543760"/>
          </a:xfrm>
          <a:prstGeom prst="rect">
            <a:avLst/>
          </a:prstGeom>
          <a:blipFill rotWithShape="0">
            <a:blip r:embed="rId2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0" name="CustomShape 4"/>
          <p:cNvSpPr/>
          <p:nvPr/>
        </p:nvSpPr>
        <p:spPr>
          <a:xfrm>
            <a:off x="720000" y="6135120"/>
            <a:ext cx="4463640" cy="286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>
            <a:spAutoFit/>
          </a:bodyPr>
          <a:lstStyle/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lang="ru-RU" sz="1800" b="1" strike="noStrike" spc="-7">
                <a:solidFill>
                  <a:srgbClr val="1510E2"/>
                </a:solidFill>
                <a:latin typeface="Verdana"/>
                <a:ea typeface="DejaVu Sans"/>
              </a:rPr>
              <a:t>Автоклав горизонтальний</a:t>
            </a:r>
            <a:r>
              <a:rPr lang="ru-RU" sz="1800" b="1" strike="noStrike" spc="-41">
                <a:solidFill>
                  <a:srgbClr val="1510E2"/>
                </a:solidFill>
                <a:latin typeface="Verdana"/>
                <a:ea typeface="DejaVu Sans"/>
              </a:rPr>
              <a:t> </a:t>
            </a:r>
            <a:r>
              <a:rPr lang="ru-RU" sz="1800" b="1" strike="noStrike" spc="-7">
                <a:solidFill>
                  <a:srgbClr val="1510E2"/>
                </a:solidFill>
                <a:latin typeface="Verdana"/>
                <a:ea typeface="DejaVu Sans"/>
              </a:rPr>
              <a:t>ГК-20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221" name="CustomShape 5"/>
          <p:cNvSpPr/>
          <p:nvPr/>
        </p:nvSpPr>
        <p:spPr>
          <a:xfrm>
            <a:off x="5740920" y="1152000"/>
            <a:ext cx="3186000" cy="3789000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2" name="CustomShape 6"/>
          <p:cNvSpPr/>
          <p:nvPr/>
        </p:nvSpPr>
        <p:spPr>
          <a:xfrm>
            <a:off x="5802480" y="5407560"/>
            <a:ext cx="3197160" cy="561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>
            <a:spAutoFit/>
          </a:bodyPr>
          <a:lstStyle/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lang="ru-RU" sz="1800" b="1" strike="noStrike" spc="-7">
                <a:solidFill>
                  <a:srgbClr val="1510E2"/>
                </a:solidFill>
                <a:latin typeface="Verdana"/>
                <a:ea typeface="DejaVu Sans"/>
              </a:rPr>
              <a:t>Автоклав</a:t>
            </a:r>
            <a:r>
              <a:rPr lang="ru-RU" sz="1800" b="1" strike="noStrike" spc="-75">
                <a:solidFill>
                  <a:srgbClr val="1510E2"/>
                </a:solidFill>
                <a:latin typeface="Verdana"/>
                <a:ea typeface="DejaVu Sans"/>
              </a:rPr>
              <a:t> </a:t>
            </a:r>
            <a:r>
              <a:rPr lang="ru-RU" sz="1800" b="1" strike="noStrike" spc="-7">
                <a:solidFill>
                  <a:srgbClr val="1510E2"/>
                </a:solidFill>
                <a:latin typeface="Verdana"/>
                <a:ea typeface="DejaVu Sans"/>
              </a:rPr>
              <a:t>вертикальний  ВК-75-01</a:t>
            </a:r>
            <a:endParaRPr lang="ru-RU" sz="18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CustomShape 1"/>
          <p:cNvSpPr/>
          <p:nvPr/>
        </p:nvSpPr>
        <p:spPr>
          <a:xfrm>
            <a:off x="449640" y="-90000"/>
            <a:ext cx="8243280" cy="1460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86360" rIns="0" bIns="0">
            <a:spAutoFit/>
          </a:bodyPr>
          <a:lstStyle/>
          <a:p>
            <a:pPr marL="3218040" indent="-2481480">
              <a:lnSpc>
                <a:spcPct val="100000"/>
              </a:lnSpc>
              <a:spcBef>
                <a:spcPts val="99"/>
              </a:spcBef>
            </a:pPr>
            <a:r>
              <a:rPr lang="ru-RU" sz="3200" b="1" strike="noStrike" spc="-111">
                <a:solidFill>
                  <a:srgbClr val="1510E2"/>
                </a:solidFill>
                <a:latin typeface="Arial"/>
                <a:ea typeface="DejaVu Sans"/>
              </a:rPr>
              <a:t>Кімната </a:t>
            </a:r>
            <a:r>
              <a:rPr lang="ru-RU" sz="3200" b="1" strike="noStrike" spc="-446">
                <a:solidFill>
                  <a:srgbClr val="1510E2"/>
                </a:solidFill>
                <a:latin typeface="Arial"/>
                <a:ea typeface="DejaVu Sans"/>
              </a:rPr>
              <a:t>для </a:t>
            </a:r>
            <a:r>
              <a:rPr lang="ru-RU" sz="3200" b="1" strike="noStrike" spc="-182">
                <a:solidFill>
                  <a:srgbClr val="1510E2"/>
                </a:solidFill>
                <a:latin typeface="Arial"/>
                <a:ea typeface="DejaVu Sans"/>
              </a:rPr>
              <a:t>приготування </a:t>
            </a:r>
            <a:r>
              <a:rPr lang="ru-RU" sz="3200" b="1" strike="noStrike" spc="-185">
                <a:solidFill>
                  <a:srgbClr val="1510E2"/>
                </a:solidFill>
                <a:latin typeface="Arial"/>
                <a:ea typeface="DejaVu Sans"/>
              </a:rPr>
              <a:t>живильних  </a:t>
            </a:r>
            <a:r>
              <a:rPr lang="ru-RU" sz="3200" b="1" strike="noStrike" spc="-256">
                <a:solidFill>
                  <a:srgbClr val="1510E2"/>
                </a:solidFill>
                <a:latin typeface="Arial"/>
                <a:ea typeface="DejaVu Sans"/>
              </a:rPr>
              <a:t>середовищ</a:t>
            </a:r>
            <a:endParaRPr lang="ru-RU" sz="3200" b="0" strike="noStrike" spc="-1">
              <a:latin typeface="Arial"/>
            </a:endParaRPr>
          </a:p>
        </p:txBody>
      </p:sp>
      <p:sp>
        <p:nvSpPr>
          <p:cNvPr id="224" name="CustomShape 2"/>
          <p:cNvSpPr/>
          <p:nvPr/>
        </p:nvSpPr>
        <p:spPr>
          <a:xfrm>
            <a:off x="231120" y="1804680"/>
            <a:ext cx="3786840" cy="3503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50760" rIns="0" bIns="0">
            <a:spAutoFit/>
          </a:bodyPr>
          <a:lstStyle/>
          <a:p>
            <a:pPr marL="380880" indent="-341640">
              <a:lnSpc>
                <a:spcPct val="100000"/>
              </a:lnSpc>
              <a:spcBef>
                <a:spcPts val="400"/>
              </a:spcBef>
              <a:buClr>
                <a:srgbClr val="666600"/>
              </a:buClr>
              <a:buSzPct val="75000"/>
              <a:buFont typeface="UnDotum"/>
              <a:buChar char=""/>
            </a:pPr>
            <a:r>
              <a:rPr lang="ru-RU" sz="2400" b="1" strike="noStrike" spc="-7">
                <a:solidFill>
                  <a:srgbClr val="000000"/>
                </a:solidFill>
                <a:latin typeface="Verdana"/>
                <a:ea typeface="DejaVu Sans"/>
              </a:rPr>
              <a:t>лабораторні</a:t>
            </a:r>
            <a:r>
              <a:rPr lang="ru-RU" sz="2400" b="1" strike="noStrike" spc="-41">
                <a:solidFill>
                  <a:srgbClr val="000000"/>
                </a:solidFill>
                <a:latin typeface="Verdana"/>
                <a:ea typeface="DejaVu Sans"/>
              </a:rPr>
              <a:t> </a:t>
            </a:r>
            <a:r>
              <a:rPr lang="ru-RU" sz="2400" b="1" strike="noStrike" spc="-7">
                <a:solidFill>
                  <a:srgbClr val="000000"/>
                </a:solidFill>
                <a:latin typeface="Verdana"/>
                <a:ea typeface="DejaVu Sans"/>
              </a:rPr>
              <a:t>столи;</a:t>
            </a:r>
            <a:endParaRPr lang="ru-RU" sz="2400" b="0" strike="noStrike" spc="-1">
              <a:latin typeface="Arial"/>
            </a:endParaRPr>
          </a:p>
          <a:p>
            <a:pPr marL="380880" indent="-341640">
              <a:lnSpc>
                <a:spcPts val="2591"/>
              </a:lnSpc>
              <a:spcBef>
                <a:spcPts val="624"/>
              </a:spcBef>
              <a:buClr>
                <a:srgbClr val="666600"/>
              </a:buClr>
              <a:buSzPct val="75000"/>
              <a:buFont typeface="UnDotum"/>
              <a:buChar char=""/>
            </a:pPr>
            <a:r>
              <a:rPr lang="ru-RU" sz="2400" b="1" strike="noStrike" spc="-7">
                <a:solidFill>
                  <a:srgbClr val="000000"/>
                </a:solidFill>
                <a:latin typeface="Verdana"/>
                <a:ea typeface="DejaVu Sans"/>
              </a:rPr>
              <a:t>шафи для</a:t>
            </a:r>
            <a:r>
              <a:rPr lang="ru-RU" sz="2400" b="1" strike="noStrike" spc="-75">
                <a:solidFill>
                  <a:srgbClr val="000000"/>
                </a:solidFill>
                <a:latin typeface="Verdana"/>
                <a:ea typeface="DejaVu Sans"/>
              </a:rPr>
              <a:t> </a:t>
            </a:r>
            <a:r>
              <a:rPr lang="ru-RU" sz="2400" b="1" strike="noStrike" spc="-12">
                <a:solidFill>
                  <a:srgbClr val="000000"/>
                </a:solidFill>
                <a:latin typeface="Verdana"/>
                <a:ea typeface="DejaVu Sans"/>
              </a:rPr>
              <a:t>зберігання  реактивів </a:t>
            </a:r>
            <a:r>
              <a:rPr lang="ru-RU" sz="2400" b="1" strike="noStrike" spc="-1">
                <a:solidFill>
                  <a:srgbClr val="000000"/>
                </a:solidFill>
                <a:latin typeface="Verdana"/>
                <a:ea typeface="DejaVu Sans"/>
              </a:rPr>
              <a:t>і</a:t>
            </a:r>
            <a:r>
              <a:rPr lang="ru-RU" sz="2400" b="1" strike="noStrike" spc="-32">
                <a:solidFill>
                  <a:srgbClr val="000000"/>
                </a:solidFill>
                <a:latin typeface="Verdana"/>
                <a:ea typeface="DejaVu Sans"/>
              </a:rPr>
              <a:t> </a:t>
            </a:r>
            <a:r>
              <a:rPr lang="ru-RU" sz="2400" b="1" strike="noStrike" spc="-12">
                <a:solidFill>
                  <a:srgbClr val="000000"/>
                </a:solidFill>
                <a:latin typeface="Verdana"/>
                <a:ea typeface="DejaVu Sans"/>
              </a:rPr>
              <a:t>посуду;</a:t>
            </a:r>
            <a:endParaRPr lang="ru-RU" sz="2400" b="0" strike="noStrike" spc="-1">
              <a:latin typeface="Arial"/>
            </a:endParaRPr>
          </a:p>
          <a:p>
            <a:pPr marL="380880" indent="-341640">
              <a:lnSpc>
                <a:spcPct val="100000"/>
              </a:lnSpc>
              <a:spcBef>
                <a:spcPts val="275"/>
              </a:spcBef>
              <a:buClr>
                <a:srgbClr val="666600"/>
              </a:buClr>
              <a:buSzPct val="75000"/>
              <a:buFont typeface="UnDotum"/>
              <a:buChar char=""/>
            </a:pPr>
            <a:r>
              <a:rPr lang="ru-RU" sz="2400" b="1" strike="noStrike" spc="-7">
                <a:solidFill>
                  <a:srgbClr val="000000"/>
                </a:solidFill>
                <a:latin typeface="Verdana"/>
                <a:ea typeface="DejaVu Sans"/>
              </a:rPr>
              <a:t>ваги;</a:t>
            </a:r>
            <a:endParaRPr lang="ru-RU" sz="2400" b="0" strike="noStrike" spc="-1">
              <a:latin typeface="Arial"/>
            </a:endParaRPr>
          </a:p>
          <a:p>
            <a:pPr marL="380880" indent="-341640">
              <a:lnSpc>
                <a:spcPct val="100000"/>
              </a:lnSpc>
              <a:spcBef>
                <a:spcPts val="309"/>
              </a:spcBef>
              <a:buClr>
                <a:srgbClr val="666600"/>
              </a:buClr>
              <a:buSzPct val="75000"/>
              <a:buFont typeface="UnDotum"/>
              <a:buChar char=""/>
            </a:pPr>
            <a:r>
              <a:rPr lang="ru-RU" sz="2400" b="1" strike="noStrike" spc="-12">
                <a:solidFill>
                  <a:srgbClr val="000000"/>
                </a:solidFill>
                <a:latin typeface="Verdana"/>
                <a:ea typeface="DejaVu Sans"/>
              </a:rPr>
              <a:t>іонометр;</a:t>
            </a:r>
            <a:endParaRPr lang="ru-RU" sz="2400" b="0" strike="noStrike" spc="-1">
              <a:latin typeface="Arial"/>
            </a:endParaRPr>
          </a:p>
          <a:p>
            <a:pPr marL="380880" indent="-341640">
              <a:lnSpc>
                <a:spcPct val="100000"/>
              </a:lnSpc>
              <a:spcBef>
                <a:spcPts val="309"/>
              </a:spcBef>
              <a:buClr>
                <a:srgbClr val="666600"/>
              </a:buClr>
              <a:buSzPct val="75000"/>
              <a:buFont typeface="UnDotum"/>
              <a:buChar char=""/>
            </a:pPr>
            <a:r>
              <a:rPr lang="ru-RU" sz="2400" b="1" strike="noStrike" spc="-12">
                <a:solidFill>
                  <a:srgbClr val="000000"/>
                </a:solidFill>
                <a:latin typeface="Verdana"/>
                <a:ea typeface="DejaVu Sans"/>
              </a:rPr>
              <a:t>магнітні</a:t>
            </a:r>
            <a:r>
              <a:rPr lang="ru-RU" sz="2400" b="1" strike="noStrike" spc="-26">
                <a:solidFill>
                  <a:srgbClr val="000000"/>
                </a:solidFill>
                <a:latin typeface="Verdana"/>
                <a:ea typeface="DejaVu Sans"/>
              </a:rPr>
              <a:t> </a:t>
            </a:r>
            <a:r>
              <a:rPr lang="ru-RU" sz="2400" b="1" strike="noStrike" spc="-12">
                <a:solidFill>
                  <a:srgbClr val="000000"/>
                </a:solidFill>
                <a:latin typeface="Verdana"/>
                <a:ea typeface="DejaVu Sans"/>
              </a:rPr>
              <a:t>мішалки;</a:t>
            </a:r>
            <a:endParaRPr lang="ru-RU" sz="2400" b="0" strike="noStrike" spc="-1">
              <a:latin typeface="Arial"/>
            </a:endParaRPr>
          </a:p>
          <a:p>
            <a:pPr marL="380880" indent="-341640">
              <a:lnSpc>
                <a:spcPct val="100000"/>
              </a:lnSpc>
              <a:spcBef>
                <a:spcPts val="309"/>
              </a:spcBef>
              <a:buClr>
                <a:srgbClr val="666600"/>
              </a:buClr>
              <a:buSzPct val="75000"/>
              <a:buFont typeface="UnDotum"/>
              <a:buChar char=""/>
            </a:pPr>
            <a:r>
              <a:rPr lang="ru-RU" sz="2400" b="1" strike="noStrike" spc="-12">
                <a:solidFill>
                  <a:srgbClr val="000000"/>
                </a:solidFill>
                <a:latin typeface="Verdana"/>
                <a:ea typeface="DejaVu Sans"/>
              </a:rPr>
              <a:t>електроплитки;</a:t>
            </a:r>
            <a:endParaRPr lang="ru-RU" sz="2400" b="0" strike="noStrike" spc="-1">
              <a:latin typeface="Arial"/>
            </a:endParaRPr>
          </a:p>
          <a:p>
            <a:pPr marL="380880" indent="-341640">
              <a:lnSpc>
                <a:spcPct val="100000"/>
              </a:lnSpc>
              <a:spcBef>
                <a:spcPts val="309"/>
              </a:spcBef>
              <a:buClr>
                <a:srgbClr val="666600"/>
              </a:buClr>
              <a:buSzPct val="75000"/>
              <a:buFont typeface="UnDotum"/>
              <a:buChar char=""/>
            </a:pPr>
            <a:r>
              <a:rPr lang="ru-RU" sz="2400" b="1" strike="noStrike" spc="-12">
                <a:solidFill>
                  <a:srgbClr val="000000"/>
                </a:solidFill>
                <a:latin typeface="Verdana"/>
                <a:ea typeface="DejaVu Sans"/>
              </a:rPr>
              <a:t>холодильник.</a:t>
            </a:r>
            <a:endParaRPr lang="ru-RU" sz="2400" b="0" strike="noStrike" spc="-1">
              <a:latin typeface="Arial"/>
            </a:endParaRPr>
          </a:p>
        </p:txBody>
      </p:sp>
      <p:sp>
        <p:nvSpPr>
          <p:cNvPr id="225" name="CustomShape 3"/>
          <p:cNvSpPr/>
          <p:nvPr/>
        </p:nvSpPr>
        <p:spPr>
          <a:xfrm>
            <a:off x="4320000" y="1581120"/>
            <a:ext cx="4938840" cy="4679640"/>
          </a:xfrm>
          <a:prstGeom prst="rect">
            <a:avLst/>
          </a:prstGeom>
          <a:blipFill rotWithShape="0">
            <a:blip r:embed="rId2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CustomShape 1"/>
          <p:cNvSpPr/>
          <p:nvPr/>
        </p:nvSpPr>
        <p:spPr>
          <a:xfrm>
            <a:off x="2132640" y="354240"/>
            <a:ext cx="4922280" cy="987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>
            <a:spAutoFit/>
          </a:bodyPr>
          <a:lstStyle/>
          <a:p>
            <a:pPr marL="12600" algn="ctr">
              <a:lnSpc>
                <a:spcPct val="100000"/>
              </a:lnSpc>
              <a:spcBef>
                <a:spcPts val="99"/>
              </a:spcBef>
            </a:pPr>
            <a:r>
              <a:rPr lang="ru-RU" sz="3200" b="1" strike="noStrike" spc="-137">
                <a:solidFill>
                  <a:srgbClr val="1510E2"/>
                </a:solidFill>
                <a:latin typeface="Arial"/>
                <a:ea typeface="DejaVu Sans"/>
              </a:rPr>
              <a:t>Операційна </a:t>
            </a:r>
            <a:r>
              <a:rPr lang="ru-RU" sz="3200" b="1" strike="noStrike" spc="-140">
                <a:solidFill>
                  <a:srgbClr val="1510E2"/>
                </a:solidFill>
                <a:latin typeface="Arial"/>
                <a:ea typeface="DejaVu Sans"/>
              </a:rPr>
              <a:t>кімната</a:t>
            </a:r>
            <a:r>
              <a:rPr lang="ru-RU" sz="3200" b="1" strike="noStrike" spc="-86">
                <a:solidFill>
                  <a:srgbClr val="1510E2"/>
                </a:solidFill>
                <a:latin typeface="Arial"/>
                <a:ea typeface="DejaVu Sans"/>
              </a:rPr>
              <a:t> </a:t>
            </a:r>
            <a:r>
              <a:rPr lang="ru-RU" sz="3200" b="1" strike="noStrike" spc="-111">
                <a:solidFill>
                  <a:srgbClr val="1510E2"/>
                </a:solidFill>
                <a:latin typeface="Arial"/>
                <a:ea typeface="DejaVu Sans"/>
              </a:rPr>
              <a:t>(бокс)</a:t>
            </a:r>
            <a:endParaRPr lang="ru-RU" sz="3200" b="0" strike="noStrike" spc="-1">
              <a:latin typeface="Arial"/>
            </a:endParaRPr>
          </a:p>
        </p:txBody>
      </p:sp>
      <p:sp>
        <p:nvSpPr>
          <p:cNvPr id="227" name="CustomShape 2"/>
          <p:cNvSpPr/>
          <p:nvPr/>
        </p:nvSpPr>
        <p:spPr>
          <a:xfrm>
            <a:off x="576000" y="1728000"/>
            <a:ext cx="2950920" cy="2801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88920" rIns="0" bIns="0">
            <a:spAutoFit/>
          </a:bodyPr>
          <a:lstStyle/>
          <a:p>
            <a:pPr marL="431640" indent="-341640">
              <a:lnSpc>
                <a:spcPct val="100000"/>
              </a:lnSpc>
              <a:spcBef>
                <a:spcPts val="700"/>
              </a:spcBef>
              <a:buClr>
                <a:srgbClr val="666600"/>
              </a:buClr>
              <a:buSzPct val="75000"/>
              <a:buFont typeface="UnDotum"/>
              <a:buChar char=""/>
            </a:pPr>
            <a:r>
              <a:rPr lang="ru-RU" sz="2400" b="1" strike="noStrike" spc="-12">
                <a:solidFill>
                  <a:srgbClr val="000000"/>
                </a:solidFill>
                <a:latin typeface="Verdana"/>
                <a:ea typeface="DejaVu Sans"/>
              </a:rPr>
              <a:t>ламінар-бокс;</a:t>
            </a:r>
            <a:endParaRPr lang="ru-RU" sz="2400" b="0" strike="noStrike" spc="-1">
              <a:latin typeface="Arial"/>
            </a:endParaRPr>
          </a:p>
          <a:p>
            <a:pPr marL="431640" indent="-341640">
              <a:lnSpc>
                <a:spcPct val="100000"/>
              </a:lnSpc>
              <a:spcBef>
                <a:spcPts val="601"/>
              </a:spcBef>
              <a:buClr>
                <a:srgbClr val="666600"/>
              </a:buClr>
              <a:buSzPct val="75000"/>
              <a:buFont typeface="UnDotum"/>
              <a:buChar char=""/>
            </a:pPr>
            <a:r>
              <a:rPr lang="ru-RU" sz="2400" b="1" strike="noStrike" spc="-7">
                <a:solidFill>
                  <a:srgbClr val="000000"/>
                </a:solidFill>
                <a:latin typeface="Verdana"/>
                <a:ea typeface="DejaVu Sans"/>
              </a:rPr>
              <a:t>бактерицидні</a:t>
            </a:r>
            <a:r>
              <a:rPr lang="ru-RU" sz="2400" b="1" strike="noStrike" spc="-52">
                <a:solidFill>
                  <a:srgbClr val="000000"/>
                </a:solidFill>
                <a:latin typeface="Verdana"/>
                <a:ea typeface="DejaVu Sans"/>
              </a:rPr>
              <a:t> </a:t>
            </a:r>
            <a:r>
              <a:rPr lang="ru-RU" sz="2400" b="1" strike="noStrike" spc="-12">
                <a:solidFill>
                  <a:srgbClr val="000000"/>
                </a:solidFill>
                <a:latin typeface="Verdana"/>
                <a:ea typeface="DejaVu Sans"/>
              </a:rPr>
              <a:t>лампи;</a:t>
            </a:r>
            <a:endParaRPr lang="ru-RU" sz="2400" b="0" strike="noStrike" spc="-1">
              <a:latin typeface="Arial"/>
            </a:endParaRPr>
          </a:p>
          <a:p>
            <a:pPr marL="431640" indent="-341640">
              <a:lnSpc>
                <a:spcPct val="100000"/>
              </a:lnSpc>
              <a:spcBef>
                <a:spcPts val="601"/>
              </a:spcBef>
              <a:buClr>
                <a:srgbClr val="666600"/>
              </a:buClr>
              <a:buSzPct val="75000"/>
              <a:buFont typeface="UnDotum"/>
              <a:buChar char=""/>
            </a:pPr>
            <a:r>
              <a:rPr lang="ru-RU" sz="2400" b="1" strike="noStrike" spc="-7">
                <a:solidFill>
                  <a:srgbClr val="000000"/>
                </a:solidFill>
                <a:latin typeface="Verdana"/>
                <a:ea typeface="DejaVu Sans"/>
              </a:rPr>
              <a:t>шафи для</a:t>
            </a:r>
            <a:r>
              <a:rPr lang="ru-RU" sz="2400" b="1" strike="noStrike" spc="-72">
                <a:solidFill>
                  <a:srgbClr val="000000"/>
                </a:solidFill>
                <a:latin typeface="Verdana"/>
                <a:ea typeface="DejaVu Sans"/>
              </a:rPr>
              <a:t> </a:t>
            </a:r>
            <a:r>
              <a:rPr lang="ru-RU" sz="2400" b="1" strike="noStrike" spc="-12">
                <a:solidFill>
                  <a:srgbClr val="000000"/>
                </a:solidFill>
                <a:latin typeface="Verdana"/>
                <a:ea typeface="DejaVu Sans"/>
              </a:rPr>
              <a:t>зберігання  </a:t>
            </a:r>
            <a:r>
              <a:rPr lang="ru-RU" sz="2400" b="1" strike="noStrike" spc="-7">
                <a:solidFill>
                  <a:srgbClr val="000000"/>
                </a:solidFill>
                <a:latin typeface="Verdana"/>
                <a:ea typeface="DejaVu Sans"/>
              </a:rPr>
              <a:t>стерильних </a:t>
            </a:r>
            <a:r>
              <a:rPr lang="ru-RU" sz="2400" b="1" strike="noStrike" spc="-12">
                <a:solidFill>
                  <a:srgbClr val="000000"/>
                </a:solidFill>
                <a:latin typeface="Verdana"/>
                <a:ea typeface="DejaVu Sans"/>
              </a:rPr>
              <a:t>матеріалів.</a:t>
            </a:r>
            <a:endParaRPr lang="ru-RU" sz="2400" b="0" strike="noStrike" spc="-1">
              <a:latin typeface="Arial"/>
            </a:endParaRPr>
          </a:p>
        </p:txBody>
      </p:sp>
      <p:sp>
        <p:nvSpPr>
          <p:cNvPr id="228" name="CustomShape 3"/>
          <p:cNvSpPr/>
          <p:nvPr/>
        </p:nvSpPr>
        <p:spPr>
          <a:xfrm>
            <a:off x="3744000" y="1817280"/>
            <a:ext cx="5290200" cy="4589640"/>
          </a:xfrm>
          <a:prstGeom prst="rect">
            <a:avLst/>
          </a:prstGeom>
          <a:blipFill rotWithShape="0">
            <a:blip r:embed="rId2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200</TotalTime>
  <Words>3502</Words>
  <Application>Microsoft Office PowerPoint</Application>
  <PresentationFormat>Экран (4:3)</PresentationFormat>
  <Paragraphs>253</Paragraphs>
  <Slides>49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14</vt:i4>
      </vt:variant>
      <vt:variant>
        <vt:lpstr>Тема</vt:lpstr>
      </vt:variant>
      <vt:variant>
        <vt:i4>6</vt:i4>
      </vt:variant>
      <vt:variant>
        <vt:lpstr>Заголовки слайдов</vt:lpstr>
      </vt:variant>
      <vt:variant>
        <vt:i4>49</vt:i4>
      </vt:variant>
    </vt:vector>
  </HeadingPairs>
  <TitlesOfParts>
    <vt:vector size="69" baseType="lpstr">
      <vt:lpstr>Microsoft YaHei</vt:lpstr>
      <vt:lpstr>Arial</vt:lpstr>
      <vt:lpstr>Calibri</vt:lpstr>
      <vt:lpstr>Comic Sans MS</vt:lpstr>
      <vt:lpstr>DejaVu Sans</vt:lpstr>
      <vt:lpstr>Konatu</vt:lpstr>
      <vt:lpstr>Lucida Sans Unicode</vt:lpstr>
      <vt:lpstr>Symbol</vt:lpstr>
      <vt:lpstr>Times New Roman</vt:lpstr>
      <vt:lpstr>TimesNewRoman</vt:lpstr>
      <vt:lpstr>TimesNewRoman,Italic</vt:lpstr>
      <vt:lpstr>UnDotum</vt:lpstr>
      <vt:lpstr>Verdana</vt:lpstr>
      <vt:lpstr>Wingdings</vt:lpstr>
      <vt:lpstr>Office Theme</vt:lpstr>
      <vt:lpstr>Office Theme</vt:lpstr>
      <vt:lpstr>Office Theme</vt:lpstr>
      <vt:lpstr>Office Theme</vt:lpstr>
      <vt:lpstr>Office Theme</vt:lpstr>
      <vt:lpstr>1_Office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/>
  <dc:description/>
  <cp:lastModifiedBy>User</cp:lastModifiedBy>
  <cp:revision>13</cp:revision>
  <dcterms:created xsi:type="dcterms:W3CDTF">2021-02-04T23:51:26Z</dcterms:created>
  <dcterms:modified xsi:type="dcterms:W3CDTF">2023-03-19T23:38:34Z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12.0000</vt:lpwstr>
  </property>
  <property fmtid="{D5CDD505-2E9C-101B-9397-08002B2CF9AE}" pid="3" name="Created">
    <vt:filetime>2014-05-05T00:00:00Z</vt:filetime>
  </property>
  <property fmtid="{D5CDD505-2E9C-101B-9397-08002B2CF9AE}" pid="4" name="Creator">
    <vt:lpwstr>pdftk 1.44 - www.pdftk.com</vt:lpwstr>
  </property>
  <property fmtid="{D5CDD505-2E9C-101B-9397-08002B2CF9AE}" pid="5" name="HyperlinksChanged">
    <vt:bool>false</vt:bool>
  </property>
  <property fmtid="{D5CDD505-2E9C-101B-9397-08002B2CF9AE}" pid="6" name="LastSaved">
    <vt:filetime>2021-02-04T00:00:00Z</vt:filetime>
  </property>
  <property fmtid="{D5CDD505-2E9C-101B-9397-08002B2CF9AE}" pid="7" name="LinksUpToDate">
    <vt:bool>false</vt:bool>
  </property>
  <property fmtid="{D5CDD505-2E9C-101B-9397-08002B2CF9AE}" pid="8" name="PresentationFormat">
    <vt:lpwstr>On-screen Show (4:3)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</Properties>
</file>