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33" r:id="rId1"/>
    <p:sldMasterId id="2147484150" r:id="rId2"/>
    <p:sldMasterId id="2147484167" r:id="rId3"/>
    <p:sldMasterId id="2147484201" r:id="rId4"/>
  </p:sldMasterIdLst>
  <p:notesMasterIdLst>
    <p:notesMasterId r:id="rId50"/>
  </p:notesMasterIdLst>
  <p:sldIdLst>
    <p:sldId id="256" r:id="rId5"/>
    <p:sldId id="336" r:id="rId6"/>
    <p:sldId id="258" r:id="rId7"/>
    <p:sldId id="259" r:id="rId8"/>
    <p:sldId id="342" r:id="rId9"/>
    <p:sldId id="280" r:id="rId10"/>
    <p:sldId id="262" r:id="rId11"/>
    <p:sldId id="318" r:id="rId12"/>
    <p:sldId id="263" r:id="rId13"/>
    <p:sldId id="264" r:id="rId14"/>
    <p:sldId id="325" r:id="rId15"/>
    <p:sldId id="270" r:id="rId16"/>
    <p:sldId id="272" r:id="rId17"/>
    <p:sldId id="273" r:id="rId18"/>
    <p:sldId id="274" r:id="rId19"/>
    <p:sldId id="275" r:id="rId20"/>
    <p:sldId id="327" r:id="rId21"/>
    <p:sldId id="309" r:id="rId22"/>
    <p:sldId id="279" r:id="rId23"/>
    <p:sldId id="341" r:id="rId24"/>
    <p:sldId id="282" r:id="rId25"/>
    <p:sldId id="317" r:id="rId26"/>
    <p:sldId id="285" r:id="rId27"/>
    <p:sldId id="331" r:id="rId28"/>
    <p:sldId id="332" r:id="rId29"/>
    <p:sldId id="333" r:id="rId30"/>
    <p:sldId id="334" r:id="rId31"/>
    <p:sldId id="294" r:id="rId32"/>
    <p:sldId id="320" r:id="rId33"/>
    <p:sldId id="296" r:id="rId34"/>
    <p:sldId id="297" r:id="rId35"/>
    <p:sldId id="298" r:id="rId36"/>
    <p:sldId id="299" r:id="rId37"/>
    <p:sldId id="300" r:id="rId38"/>
    <p:sldId id="324" r:id="rId39"/>
    <p:sldId id="302" r:id="rId40"/>
    <p:sldId id="321" r:id="rId41"/>
    <p:sldId id="323" r:id="rId42"/>
    <p:sldId id="322" r:id="rId43"/>
    <p:sldId id="305" r:id="rId44"/>
    <p:sldId id="303" r:id="rId45"/>
    <p:sldId id="306" r:id="rId46"/>
    <p:sldId id="335" r:id="rId47"/>
    <p:sldId id="340" r:id="rId48"/>
    <p:sldId id="314" r:id="rId4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01" roundtripDataSignature="AMtx7miMVy22d1CO+xrr4UQOS9BkG3O7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3B029A-56A4-42B8-AADE-08F4E920EDF1}">
  <a:tblStyle styleId="{813B029A-56A4-42B8-AADE-08F4E920EDF1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2F7"/>
          </a:solidFill>
        </a:fill>
      </a:tcStyle>
    </a:wholeTbl>
    <a:band1H>
      <a:tcTxStyle/>
      <a:tcStyle>
        <a:tcBdr/>
        <a:fill>
          <a:solidFill>
            <a:srgbClr val="DCE5E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CE5E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5A099CA-7283-440E-989C-0957B0E4218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20B523D-F036-4C91-9F82-268BB5A94C5C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104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102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101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10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103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81224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" name="Google Shape;31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6" name="Google Shape;31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9166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Google Shape;3284;g71abb8c4d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5" name="Google Shape;3285;g71abb8c4d6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6" name="Google Shape;3286;g71abb8c4d6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2610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" name="Google Shape;329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9" name="Google Shape;32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6093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9" name="Google Shape;33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10" name="Google Shape;331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006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" name="Google Shape;331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7271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" name="Google Shape;33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24" name="Google Shape;332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847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" name="Google Shape;334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49" name="Google Shape;334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1528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3" name="Google Shape;337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0904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" name="Google Shape;338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7507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0" name="Google Shape;336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1" name="Google Shape;336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7915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" name="Google Shape;344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002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>
            <a:extLst>
              <a:ext uri="{FF2B5EF4-FFF2-40B4-BE49-F238E27FC236}">
                <a16:creationId xmlns:a16="http://schemas.microsoft.com/office/drawing/2014/main" id="{C77E6F19-D05B-5F86-CBFB-74B8EFE531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3CA25AE-D07E-5B12-FB95-38872153E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2" name="Google Shape;3462;g7795d3f8b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3" name="Google Shape;3463;g7795d3f8b6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4" name="Google Shape;3464;g7795d3f8b6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8567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" name="Google Shape;3468;g7795d3f8b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9" name="Google Shape;3469;g7795d3f8b6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0" name="Google Shape;3470;g7795d3f8b6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26035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4" name="Google Shape;3474;g720f543b6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5" name="Google Shape;3475;g720f543b65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76" name="Google Shape;3476;g720f543b65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555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" name="Google Shape;348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3" name="Google Shape;348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965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8" name="Google Shape;348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89" name="Google Shape;348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14491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3" name="Google Shape;350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32985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" name="Google Shape;3521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2" name="Google Shape;352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8909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0" name="Google Shape;3510;g71b00853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1" name="Google Shape;3511;g71b008536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2" name="Google Shape;3512;g71b008536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22035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73147d891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73147d891b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0" name="Google Shape;3530;g73147d891b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1417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8" name="Google Shape;318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9" name="Google Shape;31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7851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" name="Google Shape;3194;g71abb8c4d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5" name="Google Shape;3195;g71abb8c4d6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6" name="Google Shape;3196;g71abb8c4d6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85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" name="Google Shape;3194;g71abb8c4d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5" name="Google Shape;3195;g71abb8c4d6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6" name="Google Shape;3196;g71abb8c4d6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3254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3" name="Google Shape;321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4" name="Google Shape;32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1905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1" name="Google Shape;327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6377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0" name="Google Shape;32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1" name="Google Shape;32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5880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8" name="Google Shape;323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9" name="Google Shape;32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2064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7" name="Google Shape;336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968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627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754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245813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516446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63452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21485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1484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14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7431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2374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511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0089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2846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3257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406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3230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5044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1102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640723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789780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840679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45528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920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8034463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1679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323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8759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77523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7983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4684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6040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15670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509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14495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7073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698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1180215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0045548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975996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2659841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287693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74714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30365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58100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00794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12855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9310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19042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3857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9770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97304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05630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5342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0670052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527712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8923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2420884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9780991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66851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6891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132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231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94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248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450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412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169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  <p:sldLayoutId id="2147484180" r:id="rId13"/>
    <p:sldLayoutId id="2147484181" r:id="rId14"/>
    <p:sldLayoutId id="2147484182" r:id="rId15"/>
    <p:sldLayoutId id="214748418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974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  <p:sldLayoutId id="2147484213" r:id="rId12"/>
    <p:sldLayoutId id="2147484214" r:id="rId13"/>
    <p:sldLayoutId id="2147484215" r:id="rId14"/>
    <p:sldLayoutId id="2147484216" r:id="rId15"/>
    <p:sldLayoutId id="214748421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orage/app/media/zagalna%20serednya/924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zakon.rada.gov.ua/rada/show/v1146729-20#Text" TargetMode="External"/><Relationship Id="rId4" Type="http://schemas.openxmlformats.org/officeDocument/2006/relationships/hyperlink" Target="https://mon.gov.ua/storage/app/media/zagalna%20serednya/novaukrschool/08/29/2-klas-nush.pd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nus.org.ua/articles/vchyteli-ne-propustit-navchalno-metodychnyj-posibnyk-poradnyk-dlya-vchytelya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zakon.rada.gov.ua/laws/show/87-2018-%D0%BF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npa/pro-zatverdzhennya-metodichnih-rekomendacij-shodo-ocinyuvannya-rezultativ-navchannya-uchniv-1-4-klasiv-zakladiv-zagalnoyi-serednoyi-osvit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" name="Google Shape;3179;p1"/>
          <p:cNvSpPr/>
          <p:nvPr/>
        </p:nvSpPr>
        <p:spPr>
          <a:xfrm>
            <a:off x="1378424" y="573585"/>
            <a:ext cx="907576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Оцінювальна діяльність учителя початкових класів в умовах НУШ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96000" y="492447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Андрющенко О.О.,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ЗНУ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18" y="2527691"/>
            <a:ext cx="4850856" cy="42067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1" name="Google Shape;3241;p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>
                <a:solidFill>
                  <a:srgbClr val="775F55"/>
                </a:solidFill>
              </a:rPr>
              <a:t>10</a:t>
            </a:fld>
            <a:endParaRPr>
              <a:solidFill>
                <a:srgbClr val="775F55"/>
              </a:solidFill>
            </a:endParaRPr>
          </a:p>
        </p:txBody>
      </p:sp>
      <p:sp>
        <p:nvSpPr>
          <p:cNvPr id="3242" name="Google Shape;3242;p8"/>
          <p:cNvSpPr/>
          <p:nvPr/>
        </p:nvSpPr>
        <p:spPr>
          <a:xfrm>
            <a:off x="327547" y="58847"/>
            <a:ext cx="11573302" cy="643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345D7E"/>
                </a:solidFill>
                <a:latin typeface="Arial"/>
                <a:ea typeface="Arial"/>
                <a:cs typeface="Arial"/>
                <a:sym typeface="Arial"/>
              </a:rPr>
              <a:t>Основні функції оцінювання навчальних досягнень учнів: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i="1">
                <a:solidFill>
                  <a:srgbClr val="345D7E"/>
                </a:solidFill>
                <a:latin typeface="Arial"/>
                <a:ea typeface="Arial"/>
                <a:cs typeface="Arial"/>
                <a:sym typeface="Arial"/>
              </a:rPr>
              <a:t>Контролювальна</a:t>
            </a:r>
            <a:r>
              <a:rPr lang="uk-U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передбачає визначення рівня досягнень окремого учня (класу, групи), виявлення рівня готовності до засвоєння нового матеріалу, що дає змогу вчителеві відповідно планувати і викладати навчальний матеріал;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i="1">
                <a:solidFill>
                  <a:srgbClr val="345D7E"/>
                </a:solidFill>
                <a:latin typeface="Arial"/>
                <a:ea typeface="Arial"/>
                <a:cs typeface="Arial"/>
                <a:sym typeface="Arial"/>
              </a:rPr>
              <a:t>Навчальна</a:t>
            </a:r>
            <a:r>
              <a:rPr lang="uk-U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зумовлює таку організацію оцінювання навчальних досягнень учнів, коли його проведення сприяє повторенню, уточненню і систематизації навчального матеріалу, вдосконаленню підготовки учня (класу, групи);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i="1">
                <a:solidFill>
                  <a:srgbClr val="345D7E"/>
                </a:solidFill>
                <a:latin typeface="Arial"/>
                <a:ea typeface="Arial"/>
                <a:cs typeface="Arial"/>
                <a:sym typeface="Arial"/>
              </a:rPr>
              <a:t>Діагностико-коригувальна</a:t>
            </a:r>
            <a:r>
              <a:rPr lang="uk-U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допомагає з'ясувати причини труднощів, які виникають в учня під час навчання, виявити прогалини у знаннях і вміннях та коригувати його діяльність, спрямовану на усунення недоліків;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i="1">
                <a:solidFill>
                  <a:srgbClr val="345D7E"/>
                </a:solidFill>
                <a:latin typeface="Arial"/>
                <a:ea typeface="Arial"/>
                <a:cs typeface="Arial"/>
                <a:sym typeface="Arial"/>
              </a:rPr>
              <a:t>Стимулювально-мотиваційна</a:t>
            </a:r>
            <a:r>
              <a:rPr lang="uk-U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визначає таку організацію оцінювання навчальних досягнень учнів, коли його проведення стиму­лює бажання поліпшити свої результати, розвиває відповідальність, формує мотиви навчання;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i="1">
                <a:solidFill>
                  <a:srgbClr val="345D7E"/>
                </a:solidFill>
                <a:latin typeface="Arial"/>
                <a:ea typeface="Arial"/>
                <a:cs typeface="Arial"/>
                <a:sym typeface="Arial"/>
              </a:rPr>
              <a:t>Виховна</a:t>
            </a:r>
            <a:r>
              <a:rPr lang="uk-U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передбачає формування вміння відповідально й зосереджено працювати, застосовувати прийоми контролю і самоконт­ролю, розвиток кращих якостей особистості.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0" name="Google Shape;3370;p25"/>
          <p:cNvPicPr preferRelativeResize="0"/>
          <p:nvPr/>
        </p:nvPicPr>
        <p:blipFill rotWithShape="1">
          <a:blip r:embed="rId3">
            <a:alphaModFix/>
          </a:blip>
          <a:srcRect l="29791" t="26819" r="27203" b="9561"/>
          <a:stretch/>
        </p:blipFill>
        <p:spPr>
          <a:xfrm>
            <a:off x="2634018" y="1040859"/>
            <a:ext cx="6837528" cy="5686821"/>
          </a:xfrm>
          <a:prstGeom prst="rect">
            <a:avLst/>
          </a:prstGeom>
          <a:noFill/>
          <a:ln>
            <a:noFill/>
          </a:ln>
        </p:spPr>
      </p:pic>
      <p:sp>
        <p:nvSpPr>
          <p:cNvPr id="3371" name="Google Shape;3371;p25"/>
          <p:cNvSpPr/>
          <p:nvPr/>
        </p:nvSpPr>
        <p:spPr>
          <a:xfrm>
            <a:off x="409107" y="196839"/>
            <a:ext cx="117104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Цикл оцінювання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2943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" name="Google Shape;3288;g71abb8c4d6_1_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12</a:t>
            </a:fld>
            <a:endParaRPr/>
          </a:p>
        </p:txBody>
      </p:sp>
      <p:pic>
        <p:nvPicPr>
          <p:cNvPr id="3289" name="Google Shape;3289;g71abb8c4d6_1_0"/>
          <p:cNvPicPr preferRelativeResize="0"/>
          <p:nvPr/>
        </p:nvPicPr>
        <p:blipFill rotWithShape="1">
          <a:blip r:embed="rId3">
            <a:alphaModFix/>
          </a:blip>
          <a:srcRect l="40769" t="23347" r="24483" b="17213"/>
          <a:stretch/>
        </p:blipFill>
        <p:spPr>
          <a:xfrm>
            <a:off x="2756848" y="1569493"/>
            <a:ext cx="6687508" cy="51755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66326" y="448691"/>
            <a:ext cx="9323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Форми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оцінювання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навчальних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досягнень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молодших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школярів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у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Новій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українській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школі</a:t>
            </a:r>
            <a:endParaRPr lang="uk-UA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1" name="Google Shape;3301;p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>
                <a:solidFill>
                  <a:srgbClr val="775F55"/>
                </a:solidFill>
              </a:rPr>
              <a:t>13</a:t>
            </a:fld>
            <a:endParaRPr>
              <a:solidFill>
                <a:srgbClr val="775F55"/>
              </a:solidFill>
            </a:endParaRPr>
          </a:p>
        </p:txBody>
      </p:sp>
      <p:sp>
        <p:nvSpPr>
          <p:cNvPr id="3302" name="Google Shape;3302;p16"/>
          <p:cNvSpPr/>
          <p:nvPr/>
        </p:nvSpPr>
        <p:spPr>
          <a:xfrm>
            <a:off x="2279576" y="476673"/>
            <a:ext cx="75608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dirty="0">
                <a:solidFill>
                  <a:srgbClr val="0070C0"/>
                </a:solidFill>
                <a:sym typeface="Arial"/>
              </a:rPr>
              <a:t>Форми і прийоми вербального оцінювання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3303" name="Google Shape;3303;p16"/>
          <p:cNvSpPr/>
          <p:nvPr/>
        </p:nvSpPr>
        <p:spPr>
          <a:xfrm>
            <a:off x="1919536" y="1988840"/>
            <a:ext cx="2808312" cy="151216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різні форми схвалення</a:t>
            </a:r>
            <a:endParaRPr dirty="0"/>
          </a:p>
        </p:txBody>
      </p:sp>
      <p:sp>
        <p:nvSpPr>
          <p:cNvPr id="3304" name="Google Shape;3304;p16"/>
          <p:cNvSpPr/>
          <p:nvPr/>
        </p:nvSpPr>
        <p:spPr>
          <a:xfrm>
            <a:off x="7392144" y="4722053"/>
            <a:ext cx="2880320" cy="136815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uk-UA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ігрова оцінка </a:t>
            </a:r>
            <a:endParaRPr/>
          </a:p>
        </p:txBody>
      </p:sp>
      <p:sp>
        <p:nvSpPr>
          <p:cNvPr id="3305" name="Google Shape;3305;p16"/>
          <p:cNvSpPr/>
          <p:nvPr/>
        </p:nvSpPr>
        <p:spPr>
          <a:xfrm>
            <a:off x="1991544" y="4797152"/>
            <a:ext cx="2736304" cy="144016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розгорнуте словесне оцінювання </a:t>
            </a:r>
            <a:endParaRPr/>
          </a:p>
        </p:txBody>
      </p:sp>
      <p:sp>
        <p:nvSpPr>
          <p:cNvPr id="3306" name="Google Shape;3306;p16"/>
          <p:cNvSpPr/>
          <p:nvPr/>
        </p:nvSpPr>
        <p:spPr>
          <a:xfrm>
            <a:off x="4871864" y="3429000"/>
            <a:ext cx="2376264" cy="129614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перспективна й відстрочена оцінка </a:t>
            </a:r>
            <a:endParaRPr/>
          </a:p>
        </p:txBody>
      </p:sp>
      <p:sp>
        <p:nvSpPr>
          <p:cNvPr id="3307" name="Google Shape;3307;p16"/>
          <p:cNvSpPr/>
          <p:nvPr/>
        </p:nvSpPr>
        <p:spPr>
          <a:xfrm>
            <a:off x="7392144" y="1988840"/>
            <a:ext cx="2952328" cy="151216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динамічна тематична виставка  дитячих робіт 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7"/>
          <p:cNvSpPr txBox="1"/>
          <p:nvPr/>
        </p:nvSpPr>
        <p:spPr>
          <a:xfrm>
            <a:off x="8609479" y="6355970"/>
            <a:ext cx="2742843" cy="36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3" name="Google Shape;331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332" y="109970"/>
            <a:ext cx="11372956" cy="92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4" name="Google Shape;331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854" y="1107101"/>
            <a:ext cx="10928515" cy="5228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9" name="Google Shape;3319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>
                <a:solidFill>
                  <a:srgbClr val="775F55"/>
                </a:solidFill>
              </a:rPr>
              <a:t>15</a:t>
            </a:fld>
            <a:endParaRPr>
              <a:solidFill>
                <a:srgbClr val="775F55"/>
              </a:solidFill>
            </a:endParaRPr>
          </a:p>
        </p:txBody>
      </p:sp>
      <p:pic>
        <p:nvPicPr>
          <p:cNvPr id="3320" name="Google Shape;3320;p18"/>
          <p:cNvPicPr preferRelativeResize="0"/>
          <p:nvPr/>
        </p:nvPicPr>
        <p:blipFill rotWithShape="1">
          <a:blip r:embed="rId3">
            <a:alphaModFix/>
          </a:blip>
          <a:srcRect l="31155" t="30923" r="30245" b="12767"/>
          <a:stretch/>
        </p:blipFill>
        <p:spPr>
          <a:xfrm>
            <a:off x="2265534" y="584775"/>
            <a:ext cx="7642746" cy="6268185"/>
          </a:xfrm>
          <a:prstGeom prst="rect">
            <a:avLst/>
          </a:prstGeom>
          <a:noFill/>
          <a:ln>
            <a:noFill/>
          </a:ln>
        </p:spPr>
      </p:pic>
      <p:sp>
        <p:nvSpPr>
          <p:cNvPr id="3321" name="Google Shape;3321;p18"/>
          <p:cNvSpPr/>
          <p:nvPr/>
        </p:nvSpPr>
        <p:spPr>
          <a:xfrm>
            <a:off x="3360872" y="0"/>
            <a:ext cx="54520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Педагогічне спостереження</a:t>
            </a:r>
            <a:endParaRPr sz="32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6" name="Google Shape;3326;p19"/>
          <p:cNvSpPr/>
          <p:nvPr/>
        </p:nvSpPr>
        <p:spPr>
          <a:xfrm>
            <a:off x="5823780" y="3135701"/>
            <a:ext cx="5920604" cy="311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rgbClr val="843C0C"/>
                </a:solidFill>
                <a:latin typeface="Calibri"/>
                <a:ea typeface="Calibri"/>
                <a:cs typeface="Calibri"/>
                <a:sym typeface="Calibri"/>
              </a:rPr>
              <a:t>Портфоліо</a:t>
            </a:r>
            <a:r>
              <a:rPr lang="uk-UA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служить для інтеграції навчання та оцінювання; надання необхідної інформації учням, вчителям і батькам; допомоги дітям у оцінюванні власної роботи; формування бази для оцінки досягнень дитини.</a:t>
            </a:r>
            <a:endParaRPr dirty="0"/>
          </a:p>
        </p:txBody>
      </p:sp>
      <p:pic>
        <p:nvPicPr>
          <p:cNvPr id="3328" name="Google Shape;3328;p19"/>
          <p:cNvPicPr preferRelativeResize="0"/>
          <p:nvPr/>
        </p:nvPicPr>
        <p:blipFill rotWithShape="1">
          <a:blip r:embed="rId3">
            <a:alphaModFix/>
          </a:blip>
          <a:srcRect l="49371" t="21495" r="22478" b="67213"/>
          <a:stretch/>
        </p:blipFill>
        <p:spPr>
          <a:xfrm>
            <a:off x="5131720" y="530225"/>
            <a:ext cx="7107899" cy="160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76190">
            <a:off x="427638" y="1063922"/>
            <a:ext cx="4731547" cy="47315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mail.google.com/mail/u/0?ui=2&amp;ik=653ae5a787&amp;attid=0.1.1&amp;permmsgid=msg-f:1617865533382968825&amp;th=1673d0217ba3c5f9&amp;view=fimg&amp;sz=s0-l75-ft&amp;attbid=ANGjdJ8n-wBjDj7XJElusuUjv-ijj49HnTmC0Y4n5LYdH0kYYaXxA35o7dLcvtUFLOViqt-ud4zPEEvrrW-BLXw54t0TibKqpmPz9T4AzxQxR2W17LfVYL3e4vocL0c&amp;disp=emb">
            <a:extLst>
              <a:ext uri="{FF2B5EF4-FFF2-40B4-BE49-F238E27FC236}">
                <a16:creationId xmlns:a16="http://schemas.microsoft.com/office/drawing/2014/main" id="{9BC5FB52-7EC2-D69A-68E3-EA45BC5665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55" y="-143997"/>
            <a:ext cx="304760" cy="30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/>
          </a:p>
        </p:txBody>
      </p:sp>
      <p:sp>
        <p:nvSpPr>
          <p:cNvPr id="22531" name="AutoShape 4" descr="https://mail.google.com/mail/u/0?ui=2&amp;ik=653ae5a787&amp;attid=0.1.1&amp;permmsgid=msg-f:1617865533382968825&amp;th=1673d0217ba3c5f9&amp;view=fimg&amp;sz=s0-l75-ft&amp;attbid=ANGjdJ8n-wBjDj7XJElusuUjv-ijj49HnTmC0Y4n5LYdH0kYYaXxA35o7dLcvtUFLOViqt-ud4zPEEvrrW-BLXw54t0TibKqpmPz9T4AzxQxR2W17LfVYL3e4vocL0c&amp;disp=emb">
            <a:extLst>
              <a:ext uri="{FF2B5EF4-FFF2-40B4-BE49-F238E27FC236}">
                <a16:creationId xmlns:a16="http://schemas.microsoft.com/office/drawing/2014/main" id="{1F91A8A2-BFEB-7127-CB30-FDE7C629E0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55" y="-143997"/>
            <a:ext cx="304760" cy="30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/>
          </a:p>
        </p:txBody>
      </p:sp>
      <p:sp>
        <p:nvSpPr>
          <p:cNvPr id="22532" name="AutoShape 6" descr="https://mail.google.com/mail/u/0?ui=2&amp;ik=653ae5a787&amp;attid=0.1.1&amp;permmsgid=msg-f:1617865533382968825&amp;th=1673d0217ba3c5f9&amp;view=fimg&amp;sz=s0-l75-ft&amp;attbid=ANGjdJ8n-wBjDj7XJElusuUjv-ijj49HnTmC0Y4n5LYdH0kYYaXxA35o7dLcvtUFLOViqt-ud4zPEEvrrW-BLXw54t0TibKqpmPz9T4AzxQxR2W17LfVYL3e4vocL0c&amp;disp=emb">
            <a:extLst>
              <a:ext uri="{FF2B5EF4-FFF2-40B4-BE49-F238E27FC236}">
                <a16:creationId xmlns:a16="http://schemas.microsoft.com/office/drawing/2014/main" id="{D545396D-63F9-6275-42A8-C8A486250F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55" y="-143997"/>
            <a:ext cx="304760" cy="30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/>
          </a:p>
        </p:txBody>
      </p:sp>
      <p:pic>
        <p:nvPicPr>
          <p:cNvPr id="22533" name="Picture 7" descr="C:\Users\User\Downloads\IMG-6553.JPG">
            <a:extLst>
              <a:ext uri="{FF2B5EF4-FFF2-40B4-BE49-F238E27FC236}">
                <a16:creationId xmlns:a16="http://schemas.microsoft.com/office/drawing/2014/main" id="{CC00E8F7-50B5-FF39-BF14-C2388A582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25" y="333778"/>
            <a:ext cx="8314242" cy="623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B43EE4A7-59D2-46ED-B144-71E787EB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0"/>
            <a:ext cx="8229600" cy="1143000"/>
          </a:xfrm>
        </p:spPr>
        <p:txBody>
          <a:bodyPr/>
          <a:lstStyle/>
          <a:p>
            <a:r>
              <a:rPr lang="ru-RU" altLang="ru-RU" sz="3200" b="1"/>
              <a:t>ОСНОВНІ АСПЕКТИ ПРОЦЕСУ ОЦІНЮВАННЯ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C30FAC3B-6FFE-4B9A-87A2-DEEB0FAA563F}"/>
              </a:ext>
            </a:extLst>
          </p:cNvPr>
          <p:cNvSpPr/>
          <p:nvPr/>
        </p:nvSpPr>
        <p:spPr>
          <a:xfrm>
            <a:off x="560388" y="1512888"/>
            <a:ext cx="5521325" cy="31305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чинного законодавства оцінювання навчальних досягнень учнів</a:t>
            </a:r>
          </a:p>
          <a:p>
            <a:pPr algn="ctr" eaLnBrk="1" hangingPunct="1">
              <a:defRPr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1-2 класу здійснюється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вербально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DA20F8B2-C87C-42F8-9228-045BF32955CF}"/>
              </a:ext>
            </a:extLst>
          </p:cNvPr>
          <p:cNvSpPr/>
          <p:nvPr/>
        </p:nvSpPr>
        <p:spPr>
          <a:xfrm>
            <a:off x="1754188" y="5661025"/>
            <a:ext cx="7942262" cy="1063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задоволена тим, як ти написав»,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краще, ніж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«молодець»,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в першому випадку оцінюється те, що виконав учень, а в другому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його особистість.</a:t>
            </a:r>
          </a:p>
        </p:txBody>
      </p:sp>
      <p:sp>
        <p:nvSpPr>
          <p:cNvPr id="7" name="Вертикальный свиток 6">
            <a:extLst>
              <a:ext uri="{FF2B5EF4-FFF2-40B4-BE49-F238E27FC236}">
                <a16:creationId xmlns:a16="http://schemas.microsoft.com/office/drawing/2014/main" id="{0639CBA7-5739-4598-9DA5-C731D53CA754}"/>
              </a:ext>
            </a:extLst>
          </p:cNvPr>
          <p:cNvSpPr/>
          <p:nvPr/>
        </p:nvSpPr>
        <p:spPr>
          <a:xfrm>
            <a:off x="7104063" y="765175"/>
            <a:ext cx="3384550" cy="2447925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відстеження індивідуальних досягнень кожної дитини, не порівнюючи їх з досягненнями інших дітей!!!</a:t>
            </a:r>
          </a:p>
        </p:txBody>
      </p:sp>
      <p:sp>
        <p:nvSpPr>
          <p:cNvPr id="21510" name="TextBox 7">
            <a:extLst>
              <a:ext uri="{FF2B5EF4-FFF2-40B4-BE49-F238E27FC236}">
                <a16:creationId xmlns:a16="http://schemas.microsoft.com/office/drawing/2014/main" id="{C11CADE9-5D11-4EF6-886B-C89E939E5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620713"/>
            <a:ext cx="6778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3800">
                <a:latin typeface="Arial" panose="020B0604020202020204" pitchFamily="34" charset="0"/>
              </a:rPr>
              <a:t>!</a:t>
            </a:r>
            <a:endParaRPr lang="ru-RU" altLang="ru-RU" sz="13800">
              <a:latin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C43393C-7458-4F66-BC0D-910A93B3E616}"/>
              </a:ext>
            </a:extLst>
          </p:cNvPr>
          <p:cNvSpPr/>
          <p:nvPr/>
        </p:nvSpPr>
        <p:spPr>
          <a:xfrm>
            <a:off x="6313488" y="3500438"/>
            <a:ext cx="4949825" cy="20161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Оцінюючи  навчальні досягнення  учнів,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слід вдаватися до замінників балів: «зірочок», «білочок», «черепашок» тощо.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 вивішувати у класі «Екран успішності», у якому порівнюються досягнення учнів між собою.</a:t>
            </a:r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FA2F02C6-EBA8-4308-B12B-1A3700B5F917}"/>
              </a:ext>
            </a:extLst>
          </p:cNvPr>
          <p:cNvSpPr/>
          <p:nvPr/>
        </p:nvSpPr>
        <p:spPr>
          <a:xfrm>
            <a:off x="8328025" y="3213100"/>
            <a:ext cx="1368425" cy="50323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1" name="Google Shape;335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7600" y="-256695"/>
            <a:ext cx="5257115" cy="116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2" name="Google Shape;335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65522"/>
            <a:ext cx="11965017" cy="1004757"/>
          </a:xfrm>
          <a:prstGeom prst="rect">
            <a:avLst/>
          </a:prstGeom>
          <a:noFill/>
          <a:ln>
            <a:noFill/>
          </a:ln>
        </p:spPr>
      </p:pic>
      <p:sp>
        <p:nvSpPr>
          <p:cNvPr id="3353" name="Google Shape;3353;p23"/>
          <p:cNvSpPr/>
          <p:nvPr/>
        </p:nvSpPr>
        <p:spPr>
          <a:xfrm>
            <a:off x="623807" y="3573444"/>
            <a:ext cx="4752356" cy="2950778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600" cap="sq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rgbClr val="2F559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Оцінювання результатів навчання</a:t>
            </a:r>
            <a:endParaRPr dirty="0"/>
          </a:p>
        </p:txBody>
      </p:sp>
      <p:sp>
        <p:nvSpPr>
          <p:cNvPr id="3354" name="Google Shape;3354;p23"/>
          <p:cNvSpPr/>
          <p:nvPr/>
        </p:nvSpPr>
        <p:spPr>
          <a:xfrm>
            <a:off x="6766632" y="3573444"/>
            <a:ext cx="4801562" cy="2950778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600" cap="sq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2F559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Механізм накопичення інформації про розвиток дитини</a:t>
            </a:r>
            <a:endParaRPr/>
          </a:p>
        </p:txBody>
      </p:sp>
      <p:sp>
        <p:nvSpPr>
          <p:cNvPr id="3355" name="Google Shape;3355;p23"/>
          <p:cNvSpPr/>
          <p:nvPr/>
        </p:nvSpPr>
        <p:spPr>
          <a:xfrm>
            <a:off x="2568241" y="2636941"/>
            <a:ext cx="722219" cy="74920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2600" cap="sq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6" name="Google Shape;3356;p23"/>
          <p:cNvSpPr/>
          <p:nvPr/>
        </p:nvSpPr>
        <p:spPr>
          <a:xfrm>
            <a:off x="8976144" y="2708369"/>
            <a:ext cx="628568" cy="720631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FFC000"/>
          </a:solidFill>
          <a:ln w="12600" cap="sq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7" name="Google Shape;3357;p23"/>
          <p:cNvSpPr txBox="1"/>
          <p:nvPr/>
        </p:nvSpPr>
        <p:spPr>
          <a:xfrm>
            <a:off x="8609479" y="6355970"/>
            <a:ext cx="2742843" cy="36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8" name="Google Shape;3358;p23"/>
          <p:cNvSpPr/>
          <p:nvPr/>
        </p:nvSpPr>
        <p:spPr>
          <a:xfrm>
            <a:off x="480107" y="1629034"/>
            <a:ext cx="11519780" cy="92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399" b="1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uk-UA" sz="4800" b="1" i="1" dirty="0" err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evaluation</a:t>
            </a:r>
            <a:r>
              <a:rPr lang="uk-UA" sz="5399" b="1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5399" b="1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uk-UA" sz="4800" b="1" i="1" dirty="0" err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assessment</a:t>
            </a:r>
            <a:endParaRPr sz="4800" b="1" i="1" dirty="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1695" y="409434"/>
            <a:ext cx="104358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indent="450215" algn="just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обов'язковий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компонент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НУШ.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215" algn="just"/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Алгоритм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діяльності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вчителя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щодо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організації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формувального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оцінювання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результатів навчання молодших школярів. </a:t>
            </a:r>
          </a:p>
          <a:p>
            <a:pPr indent="450215" algn="just"/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Розвиток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самооцінювання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основна мета формувального оцінювання. </a:t>
            </a:r>
          </a:p>
          <a:p>
            <a:pPr indent="450215" algn="just"/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Інструменти формувального оцінювання в освітньому процесі початкової школи.</a:t>
            </a:r>
          </a:p>
          <a:p>
            <a:pPr indent="450215" algn="just"/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50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2ADBD3B5-B7F8-4CDA-899F-C33219DF9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5578" r="29723" b="11539"/>
          <a:stretch>
            <a:fillRect/>
          </a:stretch>
        </p:blipFill>
        <p:spPr bwMode="auto">
          <a:xfrm>
            <a:off x="1293813" y="245428"/>
            <a:ext cx="9780587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26"/>
          <p:cNvSpPr/>
          <p:nvPr/>
        </p:nvSpPr>
        <p:spPr>
          <a:xfrm>
            <a:off x="812800" y="2307771"/>
            <a:ext cx="4020457" cy="13062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Оцінювання</a:t>
            </a:r>
            <a:endParaRPr sz="2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7" name="Google Shape;3377;p26"/>
          <p:cNvSpPr/>
          <p:nvPr/>
        </p:nvSpPr>
        <p:spPr>
          <a:xfrm>
            <a:off x="6749143" y="3614057"/>
            <a:ext cx="4020457" cy="13062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Результат</a:t>
            </a:r>
            <a:endParaRPr sz="2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8" name="Google Shape;3378;p26"/>
          <p:cNvSpPr/>
          <p:nvPr/>
        </p:nvSpPr>
        <p:spPr>
          <a:xfrm>
            <a:off x="6749128" y="874064"/>
            <a:ext cx="4020457" cy="13062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Процес</a:t>
            </a:r>
            <a:endParaRPr sz="2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79" name="Google Shape;3379;p26"/>
          <p:cNvCxnSpPr>
            <a:stCxn id="3376" idx="3"/>
            <a:endCxn id="3378" idx="1"/>
          </p:cNvCxnSpPr>
          <p:nvPr/>
        </p:nvCxnSpPr>
        <p:spPr>
          <a:xfrm flipV="1">
            <a:off x="4833257" y="1527207"/>
            <a:ext cx="1915871" cy="143370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80" name="Google Shape;3380;p26"/>
          <p:cNvCxnSpPr>
            <a:stCxn id="3376" idx="3"/>
            <a:endCxn id="3377" idx="0"/>
          </p:cNvCxnSpPr>
          <p:nvPr/>
        </p:nvCxnSpPr>
        <p:spPr>
          <a:xfrm>
            <a:off x="4833257" y="2960914"/>
            <a:ext cx="3926100" cy="653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81" name="Google Shape;3381;p26"/>
          <p:cNvSpPr/>
          <p:nvPr/>
        </p:nvSpPr>
        <p:spPr>
          <a:xfrm>
            <a:off x="8639627" y="2307771"/>
            <a:ext cx="268515" cy="130628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2" name="Google Shape;3382;p26"/>
          <p:cNvSpPr/>
          <p:nvPr/>
        </p:nvSpPr>
        <p:spPr>
          <a:xfrm>
            <a:off x="340461" y="5047721"/>
            <a:ext cx="1146896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Формувальному оцінюванню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3200" b="1">
                <a:solidFill>
                  <a:srgbClr val="2F6B09"/>
                </a:solidFill>
                <a:latin typeface="Arial"/>
                <a:ea typeface="Arial"/>
                <a:cs typeface="Arial"/>
                <a:sym typeface="Arial"/>
              </a:rPr>
              <a:t>підлягає процес навчання</a:t>
            </a:r>
            <a:r>
              <a:rPr lang="uk-UA" sz="3200" b="1" i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3200" b="1">
                <a:solidFill>
                  <a:srgbClr val="2F6B09"/>
                </a:solidFill>
                <a:latin typeface="Arial"/>
                <a:ea typeface="Arial"/>
                <a:cs typeface="Arial"/>
                <a:sym typeface="Arial"/>
              </a:rPr>
              <a:t>учнів, зорієнтований на досягнення визначеного очікуваного результату.</a:t>
            </a:r>
            <a:endParaRPr sz="3200" b="1">
              <a:solidFill>
                <a:srgbClr val="2F6B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7" name="Google Shape;3387;p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>
                <a:solidFill>
                  <a:srgbClr val="775F55"/>
                </a:solidFill>
              </a:rPr>
              <a:t>22</a:t>
            </a:fld>
            <a:endParaRPr>
              <a:solidFill>
                <a:srgbClr val="775F55"/>
              </a:solidFill>
            </a:endParaRPr>
          </a:p>
        </p:txBody>
      </p:sp>
      <p:graphicFrame>
        <p:nvGraphicFramePr>
          <p:cNvPr id="3388" name="Google Shape;3388;p27"/>
          <p:cNvGraphicFramePr/>
          <p:nvPr>
            <p:extLst>
              <p:ext uri="{D42A27DB-BD31-4B8C-83A1-F6EECF244321}">
                <p14:modId xmlns:p14="http://schemas.microsoft.com/office/powerpoint/2010/main" val="1585571906"/>
              </p:ext>
            </p:extLst>
          </p:nvPr>
        </p:nvGraphicFramePr>
        <p:xfrm>
          <a:off x="859809" y="1024429"/>
          <a:ext cx="10235821" cy="5249762"/>
        </p:xfrm>
        <a:graphic>
          <a:graphicData uri="http://schemas.openxmlformats.org/drawingml/2006/table">
            <a:tbl>
              <a:tblPr firstRow="1" bandRow="1">
                <a:noFill/>
                <a:tableStyleId>{813B029A-56A4-42B8-AADE-08F4E920EDF1}</a:tableStyleId>
              </a:tblPr>
              <a:tblGrid>
                <a:gridCol w="10235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6971">
                <a:tc>
                  <a:txBody>
                    <a:bodyPr/>
                    <a:lstStyle/>
                    <a:p>
                      <a:pPr marL="457200" marR="0" lvl="0" indent="-4572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2F2A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uk-UA" sz="2200" b="1" i="1" u="none" strike="noStrike" cap="none" dirty="0">
                          <a:solidFill>
                            <a:srgbClr val="3B2F2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Вибудовувати індивідуальну траєкторію розвитку учнів;</a:t>
                      </a:r>
                      <a:endParaRPr dirty="0"/>
                    </a:p>
                    <a:p>
                      <a:pPr marL="457200" marR="0" lvl="0" indent="-3175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wentieth Century"/>
                        <a:buNone/>
                      </a:pPr>
                      <a:endParaRPr sz="2200" b="1" i="1" u="none" strike="noStrike" cap="none" dirty="0">
                        <a:solidFill>
                          <a:srgbClr val="3B2F2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E4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1178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200" b="1" i="1" u="none" strike="noStrike" cap="none" dirty="0">
                          <a:solidFill>
                            <a:srgbClr val="3B2F2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оцінити або визначити досягнення дітей на кожному з етапів освітнього процесу;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 i="1" u="none" strike="noStrike" cap="none" dirty="0">
                        <a:solidFill>
                          <a:srgbClr val="3B2F2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E4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14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200" b="1" i="1" u="none" strike="noStrike" cap="none" dirty="0">
                          <a:solidFill>
                            <a:srgbClr val="3B2F2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вчасно виявляти проблеми й запобігати їх нашаровуванню;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 i="1" u="none" strike="noStrike" cap="none" dirty="0">
                        <a:solidFill>
                          <a:srgbClr val="3B2F2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E4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1178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200" b="1" i="1" u="none" strike="noStrike" cap="none">
                          <a:solidFill>
                            <a:srgbClr val="3B2F2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мотивувати учнів до прагнення здобути максимально можливі результати;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 i="1" u="none" strike="noStrike" cap="none">
                        <a:solidFill>
                          <a:srgbClr val="3B2F2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E4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1178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200" b="1" i="1" u="none" strike="noStrike" cap="none" dirty="0">
                          <a:solidFill>
                            <a:srgbClr val="3B2F2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виховувати ціннісні якості особистості, бажання навчатися, відсутність побоювання помилитися, переконання у своїх можливостях і здібностях.</a:t>
                      </a:r>
                      <a:endParaRPr sz="2200" b="1" i="1" u="none" strike="noStrike" cap="none" dirty="0">
                        <a:solidFill>
                          <a:srgbClr val="3B2F2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E4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89" name="Google Shape;3389;p27"/>
          <p:cNvSpPr txBox="1"/>
          <p:nvPr/>
        </p:nvSpPr>
        <p:spPr>
          <a:xfrm>
            <a:off x="2279577" y="188641"/>
            <a:ext cx="778835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Формувальне оцінювання дозволяє: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2560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1">
            <a:extLst>
              <a:ext uri="{FF2B5EF4-FFF2-40B4-BE49-F238E27FC236}">
                <a16:creationId xmlns:a16="http://schemas.microsoft.com/office/drawing/2014/main" id="{72B0D76A-A7F9-05B7-4CA4-105865FB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ED0F59E-0893-415F-A620-71F82265E1D6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31A4E9-C743-5046-AC5F-1726EE3C14A4}"/>
              </a:ext>
            </a:extLst>
          </p:cNvPr>
          <p:cNvSpPr/>
          <p:nvPr/>
        </p:nvSpPr>
        <p:spPr>
          <a:xfrm>
            <a:off x="2122419" y="188640"/>
            <a:ext cx="8081058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Кроки </a:t>
            </a:r>
          </a:p>
          <a:p>
            <a:pPr algn="ctr" eaLnBrk="1" hangingPunct="1"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формувального оцінювання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4600F25F-DD67-C212-E451-CEF4E4FCA5C2}"/>
              </a:ext>
            </a:extLst>
          </p:cNvPr>
          <p:cNvSpPr/>
          <p:nvPr/>
        </p:nvSpPr>
        <p:spPr>
          <a:xfrm>
            <a:off x="527050" y="2708275"/>
            <a:ext cx="3265488" cy="3241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i="1" dirty="0">
                <a:solidFill>
                  <a:schemeClr val="accent4">
                    <a:lumMod val="50000"/>
                  </a:schemeClr>
                </a:solidFill>
              </a:rPr>
              <a:t>Чітко визначати очікувані результати 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D9C5EA1-A5E0-B127-2007-ABB0185BEECA}"/>
              </a:ext>
            </a:extLst>
          </p:cNvPr>
          <p:cNvSpPr/>
          <p:nvPr/>
        </p:nvSpPr>
        <p:spPr>
          <a:xfrm>
            <a:off x="4367213" y="2708275"/>
            <a:ext cx="3457575" cy="3241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i="1" dirty="0">
                <a:solidFill>
                  <a:schemeClr val="accent4">
                    <a:lumMod val="50000"/>
                  </a:schemeClr>
                </a:solidFill>
              </a:rPr>
              <a:t>Залучати учнів до осмислення мети майбутньої діяльності 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249E1EF7-631A-BD01-1D54-37D54E0A2F93}"/>
              </a:ext>
            </a:extLst>
          </p:cNvPr>
          <p:cNvSpPr/>
          <p:nvPr/>
        </p:nvSpPr>
        <p:spPr>
          <a:xfrm>
            <a:off x="8208963" y="2708275"/>
            <a:ext cx="3648075" cy="3241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i="1" dirty="0">
                <a:solidFill>
                  <a:schemeClr val="accent4">
                    <a:lumMod val="50000"/>
                  </a:schemeClr>
                </a:solidFill>
              </a:rPr>
              <a:t>Постійно відстежувати результати з допомогою прийомів зворотного зв'язку </a:t>
            </a:r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id="{743FED0D-FC56-80C2-5B6C-0B637C6C2DB2}"/>
              </a:ext>
            </a:extLst>
          </p:cNvPr>
          <p:cNvSpPr/>
          <p:nvPr/>
        </p:nvSpPr>
        <p:spPr>
          <a:xfrm>
            <a:off x="1774825" y="1773238"/>
            <a:ext cx="646113" cy="79216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39F32692-3D7D-60C1-221C-65B3A4F16E64}"/>
              </a:ext>
            </a:extLst>
          </p:cNvPr>
          <p:cNvSpPr/>
          <p:nvPr/>
        </p:nvSpPr>
        <p:spPr>
          <a:xfrm>
            <a:off x="5711825" y="1773238"/>
            <a:ext cx="646113" cy="79216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1" name="Стрелка вниз 10">
            <a:extLst>
              <a:ext uri="{FF2B5EF4-FFF2-40B4-BE49-F238E27FC236}">
                <a16:creationId xmlns:a16="http://schemas.microsoft.com/office/drawing/2014/main" id="{D96E8A21-ED70-063B-DB4E-D1233C902A3D}"/>
              </a:ext>
            </a:extLst>
          </p:cNvPr>
          <p:cNvSpPr/>
          <p:nvPr/>
        </p:nvSpPr>
        <p:spPr>
          <a:xfrm>
            <a:off x="9648825" y="1773238"/>
            <a:ext cx="646113" cy="79216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846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3" name="Google Shape;3363;p24" descr="Картинки по запросу &quot;оцінювання&quot;&quot;"/>
          <p:cNvPicPr preferRelativeResize="0"/>
          <p:nvPr/>
        </p:nvPicPr>
        <p:blipFill rotWithShape="1">
          <a:blip r:embed="rId3">
            <a:alphaModFix/>
          </a:blip>
          <a:srcRect l="10177" t="15449" r="15006" b="28687"/>
          <a:stretch/>
        </p:blipFill>
        <p:spPr>
          <a:xfrm>
            <a:off x="805219" y="1077178"/>
            <a:ext cx="6999414" cy="575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4" name="Google Shape;3364;p24" descr="Картинки по запросу &quot;оцінювання&quot;&quot;"/>
          <p:cNvPicPr preferRelativeResize="0"/>
          <p:nvPr/>
        </p:nvPicPr>
        <p:blipFill rotWithShape="1">
          <a:blip r:embed="rId4">
            <a:alphaModFix/>
          </a:blip>
          <a:srcRect l="22478" t="716" r="24883"/>
          <a:stretch/>
        </p:blipFill>
        <p:spPr>
          <a:xfrm>
            <a:off x="7804633" y="2397299"/>
            <a:ext cx="3427476" cy="3667883"/>
          </a:xfrm>
          <a:prstGeom prst="rect">
            <a:avLst/>
          </a:prstGeom>
          <a:noFill/>
          <a:ln>
            <a:noFill/>
          </a:ln>
        </p:spPr>
      </p:pic>
      <p:sp>
        <p:nvSpPr>
          <p:cNvPr id="3365" name="Google Shape;3365;p24"/>
          <p:cNvSpPr/>
          <p:nvPr/>
        </p:nvSpPr>
        <p:spPr>
          <a:xfrm>
            <a:off x="2044628" y="0"/>
            <a:ext cx="804816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Алгоритм діяльності вчителя щодо організації формувального оцінювання </a:t>
            </a:r>
            <a:endParaRPr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18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24" y="1134483"/>
            <a:ext cx="7001302" cy="52442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627" y="419195"/>
            <a:ext cx="11054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  навчальних цілей на основі таксономії </a:t>
            </a:r>
            <a:r>
              <a:rPr lang="uk-UA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endParaRPr lang="uk-UA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237" y="2381878"/>
            <a:ext cx="4785531" cy="44761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308" y="2381878"/>
            <a:ext cx="3432345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53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22" y="-122525"/>
            <a:ext cx="10058400" cy="698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7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266" y="0"/>
            <a:ext cx="6284892" cy="674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00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2" name="Google Shape;3452;p37"/>
          <p:cNvSpPr txBox="1"/>
          <p:nvPr/>
        </p:nvSpPr>
        <p:spPr>
          <a:xfrm>
            <a:off x="1486275" y="299557"/>
            <a:ext cx="90909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 З-Х-Д</a:t>
            </a:r>
            <a:endParaRPr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53" name="Google Shape;3453;p37"/>
          <p:cNvGraphicFramePr/>
          <p:nvPr>
            <p:extLst>
              <p:ext uri="{D42A27DB-BD31-4B8C-83A1-F6EECF244321}">
                <p14:modId xmlns:p14="http://schemas.microsoft.com/office/powerpoint/2010/main" val="2503386621"/>
              </p:ext>
            </p:extLst>
          </p:nvPr>
        </p:nvGraphicFramePr>
        <p:xfrm>
          <a:off x="884261" y="1360210"/>
          <a:ext cx="10287000" cy="1590635"/>
        </p:xfrm>
        <a:graphic>
          <a:graphicData uri="http://schemas.openxmlformats.org/drawingml/2006/table">
            <a:tbl>
              <a:tblPr>
                <a:noFill/>
                <a:tableStyleId>{95A099CA-7283-440E-989C-0957B0E4218A}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 dirty="0">
                          <a:solidFill>
                            <a:srgbClr val="B45F06"/>
                          </a:solidFill>
                        </a:rPr>
                        <a:t>Знаю</a:t>
                      </a:r>
                      <a:endParaRPr sz="2400" dirty="0">
                        <a:solidFill>
                          <a:srgbClr val="B45F0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>
                          <a:solidFill>
                            <a:srgbClr val="B45F06"/>
                          </a:solidFill>
                        </a:rPr>
                        <a:t>Хочу дізнатися</a:t>
                      </a:r>
                      <a:endParaRPr sz="2400">
                        <a:solidFill>
                          <a:srgbClr val="B45F0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>
                          <a:solidFill>
                            <a:srgbClr val="B45F06"/>
                          </a:solidFill>
                        </a:rPr>
                        <a:t>Дізнався</a:t>
                      </a:r>
                      <a:endParaRPr sz="2400">
                        <a:solidFill>
                          <a:srgbClr val="B45F06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54" name="Google Shape;3454;p37"/>
          <p:cNvSpPr txBox="1"/>
          <p:nvPr/>
        </p:nvSpPr>
        <p:spPr>
          <a:xfrm>
            <a:off x="545325" y="3198675"/>
            <a:ext cx="109728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i="1" dirty="0">
                <a:solidFill>
                  <a:srgbClr val="1C4587"/>
                </a:solidFill>
              </a:rPr>
              <a:t>Такий інструмент пропонуємо дітям на початку вивчення теми. Учні, об’єднані в пари або й цілим класом (на дошці), заповнюють першу колонку таблиці (що знаємо з цієї теми: як правило, це якісь асоціації, конкретні відомості, припущення). Після обговорення отриманих результатів учні самі формулюють цілі уроку (що хочемо дізнатися?), аби усунути пропуски у власних знаннях. Так заповнюють другу колонку таблиці. На кінець вивчення (або в кінці кожного уроку з цієї теми) заповнюють третю колонку.</a:t>
            </a:r>
            <a:endParaRPr sz="2400" i="1" dirty="0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678" y="438673"/>
            <a:ext cx="8596668" cy="1320800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 З-Х-Д</a:t>
            </a:r>
          </a:p>
        </p:txBody>
      </p:sp>
      <p:sp>
        <p:nvSpPr>
          <p:cNvPr id="15364" name="Объект 3"/>
          <p:cNvSpPr>
            <a:spLocks noGrp="1"/>
          </p:cNvSpPr>
          <p:nvPr>
            <p:ph sz="half" idx="2"/>
          </p:nvPr>
        </p:nvSpPr>
        <p:spPr>
          <a:xfrm>
            <a:off x="5274267" y="1686139"/>
            <a:ext cx="6246813" cy="4664075"/>
          </a:xfrm>
        </p:spPr>
        <p:txBody>
          <a:bodyPr/>
          <a:lstStyle/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822" y="1686139"/>
            <a:ext cx="6065702" cy="364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99676" y="1652804"/>
            <a:ext cx="4184035" cy="3880772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«+» – Знаю</a:t>
            </a:r>
          </a:p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«!» –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Дізнався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«?» – Хочу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дізнатися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687668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3D6AE21-20CF-495B-F467-73A3007C2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94" y="317905"/>
            <a:ext cx="10752325" cy="1510274"/>
          </a:xfrm>
          <a:prstGeom prst="rect">
            <a:avLst/>
          </a:prstGeom>
          <a:noFill/>
          <a:ln>
            <a:noFill/>
          </a:ln>
          <a:effectLst/>
        </p:spPr>
        <p:txBody>
          <a:bodyPr lIns="89988" tIns="46794" rIns="89988" bIns="46794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SzPct val="100000"/>
            </a:pPr>
            <a:r>
              <a:rPr lang="uk-UA" alt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 для студентів </a:t>
            </a:r>
          </a:p>
          <a:p>
            <a:pPr algn="ctr">
              <a:buSzPct val="100000"/>
            </a:pPr>
            <a:r>
              <a:rPr lang="uk-UA" alt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Згадайте свою першу погану оцінку.</a:t>
            </a:r>
          </a:p>
          <a:p>
            <a:pPr algn="ctr">
              <a:buSzPct val="100000"/>
            </a:pPr>
            <a:r>
              <a:rPr lang="uk-UA" alt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 думки у вас були після такої події? Які емоції ви тоді відчули? 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29FF546-0568-9C86-BB82-8E216F814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315" y="2762337"/>
            <a:ext cx="5111084" cy="377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6" name="Google Shape;3466;g7795d3f8b6_0_5"/>
          <p:cNvPicPr preferRelativeResize="0"/>
          <p:nvPr/>
        </p:nvPicPr>
        <p:blipFill rotWithShape="1">
          <a:blip r:embed="rId3">
            <a:alphaModFix/>
          </a:blip>
          <a:srcRect l="25617" t="19792" r="30457" b="31661"/>
          <a:stretch/>
        </p:blipFill>
        <p:spPr>
          <a:xfrm>
            <a:off x="579476" y="614100"/>
            <a:ext cx="10048999" cy="62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2" name="Google Shape;3472;g7795d3f8b6_0_10"/>
          <p:cNvPicPr preferRelativeResize="0"/>
          <p:nvPr/>
        </p:nvPicPr>
        <p:blipFill rotWithShape="1">
          <a:blip r:embed="rId3">
            <a:alphaModFix/>
          </a:blip>
          <a:srcRect l="29836" t="27217" r="28364" b="16067"/>
          <a:stretch/>
        </p:blipFill>
        <p:spPr>
          <a:xfrm>
            <a:off x="991286" y="108012"/>
            <a:ext cx="8544398" cy="651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" name="Google Shape;3478;g720f543b65_0_1"/>
          <p:cNvSpPr txBox="1"/>
          <p:nvPr/>
        </p:nvSpPr>
        <p:spPr>
          <a:xfrm>
            <a:off x="1336650" y="479225"/>
            <a:ext cx="9518700" cy="1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9" name="Google Shape;3479;g720f543b65_0_1"/>
          <p:cNvSpPr txBox="1"/>
          <p:nvPr/>
        </p:nvSpPr>
        <p:spPr>
          <a:xfrm>
            <a:off x="247875" y="727125"/>
            <a:ext cx="7518900" cy="59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i="1">
                <a:solidFill>
                  <a:srgbClr val="FF9900"/>
                </a:solidFill>
              </a:rPr>
              <a:t>Діагностична анкета </a:t>
            </a:r>
            <a:r>
              <a:rPr lang="uk-UA" sz="3600"/>
              <a:t>- </a:t>
            </a:r>
            <a:r>
              <a:rPr lang="uk-UA" sz="2400"/>
              <a:t>індивідуальний інструмент формувального оцінювання для вимірювання рівня сформованості компетентностей учня з теми на початку її вивчення.</a:t>
            </a:r>
            <a:endParaRPr sz="24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/>
              <a:t>До анкети необхідно включати 4-5 запитань (закритих і відкритих), відповіді на які допоможуть педагогу зрозуміти рівень навченості дітей з теми, спланувати свою роботу відповідно до цього. І, що найважливіше, вибудувати індивідуальну траєкторію розвитку для кожної дитини.</a:t>
            </a:r>
            <a:endParaRPr sz="24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480" name="Google Shape;3480;g720f543b65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9500" y="1589813"/>
            <a:ext cx="4124200" cy="34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" name="Google Shape;3485;p38"/>
          <p:cNvSpPr/>
          <p:nvPr/>
        </p:nvSpPr>
        <p:spPr>
          <a:xfrm>
            <a:off x="2879677" y="395786"/>
            <a:ext cx="6687404" cy="361665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Розвиток самостійності та взаємодії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38"/>
          <p:cNvSpPr/>
          <p:nvPr/>
        </p:nvSpPr>
        <p:spPr>
          <a:xfrm>
            <a:off x="4006470" y="4435524"/>
            <a:ext cx="4433818" cy="15149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самооцінювання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" name="Google Shape;3491;p39"/>
          <p:cNvPicPr preferRelativeResize="0"/>
          <p:nvPr/>
        </p:nvPicPr>
        <p:blipFill rotWithShape="1">
          <a:blip r:embed="rId3">
            <a:alphaModFix/>
          </a:blip>
          <a:srcRect r="47467"/>
          <a:stretch/>
        </p:blipFill>
        <p:spPr>
          <a:xfrm>
            <a:off x="3103159" y="447"/>
            <a:ext cx="5499971" cy="1109519"/>
          </a:xfrm>
          <a:prstGeom prst="rect">
            <a:avLst/>
          </a:prstGeom>
          <a:noFill/>
          <a:ln>
            <a:noFill/>
          </a:ln>
        </p:spPr>
      </p:pic>
      <p:sp>
        <p:nvSpPr>
          <p:cNvPr id="3492" name="Google Shape;3492;p39"/>
          <p:cNvSpPr txBox="1"/>
          <p:nvPr/>
        </p:nvSpPr>
        <p:spPr>
          <a:xfrm>
            <a:off x="8609479" y="6355970"/>
            <a:ext cx="2742843" cy="36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3" name="Google Shape;3493;p39"/>
          <p:cNvPicPr preferRelativeResize="0"/>
          <p:nvPr/>
        </p:nvPicPr>
        <p:blipFill rotWithShape="1">
          <a:blip r:embed="rId4">
            <a:alphaModFix/>
          </a:blip>
          <a:srcRect l="8482" t="13781" r="70804" b="14135"/>
          <a:stretch/>
        </p:blipFill>
        <p:spPr>
          <a:xfrm>
            <a:off x="374725" y="920599"/>
            <a:ext cx="2222181" cy="58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4" name="Google Shape;3494;p39"/>
          <p:cNvSpPr/>
          <p:nvPr/>
        </p:nvSpPr>
        <p:spPr>
          <a:xfrm>
            <a:off x="2596900" y="1381649"/>
            <a:ext cx="9167400" cy="53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800">
                <a:solidFill>
                  <a:srgbClr val="00B050"/>
                </a:solidFill>
              </a:rPr>
              <a:t>Було легко/цікаво працювати / </a:t>
            </a:r>
            <a:r>
              <a:rPr lang="uk-UA" sz="3800" i="1">
                <a:solidFill>
                  <a:srgbClr val="00B050"/>
                </a:solidFill>
              </a:rPr>
              <a:t>виконав без помилок</a:t>
            </a:r>
            <a:endParaRPr i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rgbClr val="5B9BD5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800">
                <a:solidFill>
                  <a:srgbClr val="FFC000"/>
                </a:solidFill>
              </a:rPr>
              <a:t>Були незначні труднощі/не дуже цікаво / </a:t>
            </a:r>
            <a:r>
              <a:rPr lang="uk-UA" sz="3800" i="1">
                <a:solidFill>
                  <a:srgbClr val="FFC000"/>
                </a:solidFill>
              </a:rPr>
              <a:t>1-2 помилки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rgbClr val="5B9BD5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800">
                <a:solidFill>
                  <a:srgbClr val="C00000"/>
                </a:solidFill>
              </a:rPr>
              <a:t>Було важко працювати/зовсім нецікаво / </a:t>
            </a:r>
            <a:r>
              <a:rPr lang="uk-UA" sz="3800" i="1">
                <a:solidFill>
                  <a:srgbClr val="C00000"/>
                </a:solidFill>
              </a:rPr>
              <a:t>3</a:t>
            </a:r>
            <a:r>
              <a:rPr lang="uk-UA" sz="3800">
                <a:solidFill>
                  <a:srgbClr val="C00000"/>
                </a:solidFill>
              </a:rPr>
              <a:t> </a:t>
            </a:r>
            <a:r>
              <a:rPr lang="uk-UA" sz="3800" i="1">
                <a:solidFill>
                  <a:srgbClr val="C00000"/>
                </a:solidFill>
              </a:rPr>
              <a:t>та більше помилок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483" y="295702"/>
            <a:ext cx="8596668" cy="1320800"/>
          </a:xfrm>
        </p:spPr>
        <p:txBody>
          <a:bodyPr/>
          <a:lstStyle/>
          <a:p>
            <a:pPr algn="ctr">
              <a:defRPr/>
            </a:pPr>
            <a:r>
              <a:rPr lang="uk-UA" sz="3200" b="1" dirty="0">
                <a:ln w="28575">
                  <a:solidFill>
                    <a:srgbClr val="4F271C">
                      <a:lumMod val="75000"/>
                    </a:srgbClr>
                  </a:solidFill>
                  <a:prstDash val="solid"/>
                </a:ln>
                <a:solidFill>
                  <a:srgbClr val="C32D2E">
                    <a:lumMod val="60000"/>
                    <a:lumOff val="40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Сходинки успіху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2128" y="1484313"/>
            <a:ext cx="2879725" cy="430371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82550" indent="0" algn="ctr">
              <a:buFont typeface="Wingdings 2" panose="05020102010507070707" pitchFamily="18" charset="2"/>
              <a:buNone/>
              <a:defRPr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Намалюйте у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зошитах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сходинки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уроку.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Зафарбуйте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впорались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2550" indent="0">
              <a:buFont typeface="Wingdings 2" panose="05020102010507070707" pitchFamily="18" charset="2"/>
              <a:buNone/>
              <a:defRPr/>
            </a:pPr>
            <a:endParaRPr lang="ru-RU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5176" y="1375678"/>
            <a:ext cx="6657975" cy="4664075"/>
          </a:xfrm>
          <a:noFill/>
        </p:spPr>
      </p:pic>
    </p:spTree>
    <p:extLst>
      <p:ext uri="{BB962C8B-B14F-4D97-AF65-F5344CB8AC3E}">
        <p14:creationId xmlns:p14="http://schemas.microsoft.com/office/powerpoint/2010/main" val="3240595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Номер слайда 1">
            <a:extLst>
              <a:ext uri="{FF2B5EF4-FFF2-40B4-BE49-F238E27FC236}">
                <a16:creationId xmlns:a16="http://schemas.microsoft.com/office/drawing/2014/main" id="{B2FC1688-6DFF-4CB8-8CEA-5807D0F1F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D2E297E-715F-4E85-A35C-0B817CBE3A6A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58371" name="Picture 2" descr="C:\Users\User\Desktop\Все про оцінювання\IMG_4284.jpg">
            <a:extLst>
              <a:ext uri="{FF2B5EF4-FFF2-40B4-BE49-F238E27FC236}">
                <a16:creationId xmlns:a16="http://schemas.microsoft.com/office/drawing/2014/main" id="{5B0815A1-A7A4-467C-B1A7-0917516EE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0"/>
          <a:stretch>
            <a:fillRect/>
          </a:stretch>
        </p:blipFill>
        <p:spPr bwMode="auto">
          <a:xfrm>
            <a:off x="334963" y="260350"/>
            <a:ext cx="115792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3" descr="C:\Users\User\Desktop\Все про оцінювання\IMG_4289.jpg">
            <a:extLst>
              <a:ext uri="{FF2B5EF4-FFF2-40B4-BE49-F238E27FC236}">
                <a16:creationId xmlns:a16="http://schemas.microsoft.com/office/drawing/2014/main" id="{488A0DB9-D6BE-42CE-9C89-C3EC2407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7"/>
          <a:stretch>
            <a:fillRect/>
          </a:stretch>
        </p:blipFill>
        <p:spPr bwMode="auto">
          <a:xfrm>
            <a:off x="334963" y="2492375"/>
            <a:ext cx="77279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970773-34D4-4BBA-B82F-E94D8D7BAFA2}"/>
              </a:ext>
            </a:extLst>
          </p:cNvPr>
          <p:cNvSpPr txBox="1"/>
          <p:nvPr/>
        </p:nvSpPr>
        <p:spPr>
          <a:xfrm>
            <a:off x="8496300" y="3716338"/>
            <a:ext cx="2454275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</a:rPr>
              <a:t>Тетяна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</a:rPr>
              <a:t>Гільберг</a:t>
            </a:r>
            <a:endParaRPr lang="uk-UA" sz="2400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uk-UA" sz="2400" i="1" dirty="0">
                <a:solidFill>
                  <a:schemeClr val="accent5">
                    <a:lumMod val="50000"/>
                  </a:schemeClr>
                </a:solidFill>
              </a:rPr>
              <a:t>“Я пізнаю </a:t>
            </a:r>
            <a:r>
              <a:rPr lang="uk-UA" sz="2400" i="1" dirty="0" err="1">
                <a:solidFill>
                  <a:schemeClr val="accent5">
                    <a:lumMod val="50000"/>
                  </a:schemeClr>
                </a:solidFill>
              </a:rPr>
              <a:t>світ”</a:t>
            </a:r>
            <a:endParaRPr lang="uk-UA" sz="24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-252" t="58342" r="252" b="3852"/>
          <a:stretch/>
        </p:blipFill>
        <p:spPr>
          <a:xfrm>
            <a:off x="668740" y="1213303"/>
            <a:ext cx="10822772" cy="54318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8740" y="0"/>
            <a:ext cx="101948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Зразки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зворотного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формувального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24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5" name="Google Shape;350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984" y="1791953"/>
            <a:ext cx="4792345" cy="354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6" name="Google Shape;3506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2919" y="1791953"/>
            <a:ext cx="4839335" cy="3547110"/>
          </a:xfrm>
          <a:prstGeom prst="rect">
            <a:avLst/>
          </a:prstGeom>
          <a:noFill/>
          <a:ln>
            <a:noFill/>
          </a:ln>
        </p:spPr>
      </p:pic>
      <p:sp>
        <p:nvSpPr>
          <p:cNvPr id="3507" name="Google Shape;3507;p40"/>
          <p:cNvSpPr txBox="1"/>
          <p:nvPr/>
        </p:nvSpPr>
        <p:spPr>
          <a:xfrm>
            <a:off x="5490150" y="524650"/>
            <a:ext cx="9788700" cy="11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7436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05" t="25465" r="13715" b="1"/>
          <a:stretch/>
        </p:blipFill>
        <p:spPr>
          <a:xfrm>
            <a:off x="238871" y="682388"/>
            <a:ext cx="11593738" cy="535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9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Google Shape;3198;g71abb8c4d6_0_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4</a:t>
            </a:fld>
            <a:endParaRPr/>
          </a:p>
        </p:txBody>
      </p:sp>
      <p:sp>
        <p:nvSpPr>
          <p:cNvPr id="3199" name="Google Shape;3199;g71abb8c4d6_0_5"/>
          <p:cNvSpPr txBox="1"/>
          <p:nvPr/>
        </p:nvSpPr>
        <p:spPr>
          <a:xfrm>
            <a:off x="261522" y="273700"/>
            <a:ext cx="11733000" cy="6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3200" dirty="0">
                <a:solidFill>
                  <a:srgbClr val="345D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 документи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uk-UA" sz="3200" dirty="0">
              <a:solidFill>
                <a:srgbClr val="345D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469900" algn="just">
              <a:buClr>
                <a:schemeClr val="dk1"/>
              </a:buClr>
              <a:buSzPts val="2000"/>
              <a:buAutoNum type="arabicPeriod"/>
            </a:pPr>
            <a:r>
              <a:rPr lang="uk-UA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від 20.08.2018 № 924 Про затвердження методичних рекомендацій щодо оцінювання навчальних досягнень учнів першого класу у Новій українській школі. 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 </a:t>
            </a:r>
            <a:r>
              <a:rPr lang="uk-UA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4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https://mon.gov.ua/storage/app/media/zagalna%20serednya/924.pdf</a:t>
            </a:r>
            <a:r>
              <a:rPr lang="uk-UA" sz="24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endParaRPr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69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uk-UA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від 27.08.2019 № 1154 Про затвердження методичних рекомендацій щодо оцінювання навчальних досягнень учнів другого класу.  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uk-UA" sz="24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https://mon.gov.ua/storage/app/media/zagalna%20serednya/novaukrschool/08/29/2-klas-nush.pdf</a:t>
            </a:r>
            <a:endParaRPr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Clr>
                <a:schemeClr val="dk1"/>
              </a:buClr>
              <a:buSzPts val="2000"/>
              <a:buFont typeface="Twentieth Century"/>
              <a:buAutoNum type="arabicPeriod"/>
            </a:pP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третіх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четвертих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arn-CL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n-CL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https://zakon.rada.gov.ua/rada/show/v1146729-20#Text</a:t>
            </a:r>
            <a:r>
              <a:rPr lang="uk-UA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4" name="Google Shape;3524;p4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>
                <a:solidFill>
                  <a:srgbClr val="775F55"/>
                </a:solidFill>
              </a:rPr>
              <a:t>40</a:t>
            </a:fld>
            <a:endParaRPr>
              <a:solidFill>
                <a:srgbClr val="775F55"/>
              </a:solidFill>
            </a:endParaRPr>
          </a:p>
        </p:txBody>
      </p:sp>
      <p:pic>
        <p:nvPicPr>
          <p:cNvPr id="3525" name="Google Shape;3525;p42"/>
          <p:cNvPicPr preferRelativeResize="0"/>
          <p:nvPr/>
        </p:nvPicPr>
        <p:blipFill rotWithShape="1">
          <a:blip r:embed="rId3">
            <a:alphaModFix/>
          </a:blip>
          <a:srcRect l="37884" t="24466" r="21438" b="43633"/>
          <a:stretch/>
        </p:blipFill>
        <p:spPr>
          <a:xfrm>
            <a:off x="1105469" y="1873957"/>
            <a:ext cx="9726835" cy="4564943"/>
          </a:xfrm>
          <a:prstGeom prst="rect">
            <a:avLst/>
          </a:prstGeom>
          <a:noFill/>
          <a:ln>
            <a:noFill/>
          </a:ln>
        </p:spPr>
      </p:pic>
      <p:sp>
        <p:nvSpPr>
          <p:cNvPr id="3526" name="Google Shape;3526;p42"/>
          <p:cNvSpPr/>
          <p:nvPr/>
        </p:nvSpPr>
        <p:spPr>
          <a:xfrm>
            <a:off x="1775520" y="260648"/>
            <a:ext cx="86409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b="1">
                <a:solidFill>
                  <a:srgbClr val="345D7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«Картка самооцінювання» </a:t>
            </a:r>
            <a:endParaRPr sz="5400" b="1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4" name="Google Shape;3514;g71b008536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1438" y="0"/>
            <a:ext cx="6401701" cy="6925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" name="Google Shape;3532;g73147d891b_0_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42</a:t>
            </a:fld>
            <a:endParaRPr/>
          </a:p>
        </p:txBody>
      </p:sp>
      <p:pic>
        <p:nvPicPr>
          <p:cNvPr id="3533" name="Google Shape;3533;g73147d891b_0_1"/>
          <p:cNvPicPr preferRelativeResize="0"/>
          <p:nvPr/>
        </p:nvPicPr>
        <p:blipFill rotWithShape="1">
          <a:blip r:embed="rId3">
            <a:alphaModFix/>
          </a:blip>
          <a:srcRect l="3030" t="17945" r="1957" b="19239"/>
          <a:stretch/>
        </p:blipFill>
        <p:spPr>
          <a:xfrm>
            <a:off x="320400" y="1630175"/>
            <a:ext cx="11491450" cy="38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979" y="177421"/>
            <a:ext cx="1057701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оцінювання результатів навчання учнів 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інтегрованого курсу «Я досліджую світ»</a:t>
            </a:r>
            <a:endParaRPr lang="uk-UA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оцінювання результатів навчання учнів з інтегрованого курсу "Я досліджую світ" проводяться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 діагностичні роботи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наприкінці кожної теми, враховується сформованість елементарних умінь та навичок до спостереження, опису, дослідження, експерименту,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Найкращим форматом діагностичної роботи курсу "Я досліджую світ" є кейс (ситуація, текст), до якого пропонуються завдання, пов'язані з результатами з усіх освітніх галузей, що охоплює цей курс (обсяг інтегрованого курсу визначається освітньою програмою та відповідним навчальним планом).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Індикаторами оцінювання слугують конкретні результати навчання учнів, визначені відповідною навчальною програмою.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 навчальних досягнень з таких освітніх галузей як технологічна,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інформатична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соціальна 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здоров'язбережувальна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громадянська та історична може відбуватися у складі комплексних робіт із використанням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компетентнісних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завдань у межах інтегрованого курсу "Я досліджую світ". Проведення окремих діагностичних робіт з цих освітніх галузей не передбачено. Оцінювання відбувається за кожним з умінь, які перевіряються у діагностичній роботі. Бланки зберігаються в учнівському портфоліо та враховуються під час семестрового та річного оцінювання.</a:t>
            </a:r>
          </a:p>
        </p:txBody>
      </p:sp>
    </p:spTree>
    <p:extLst>
      <p:ext uri="{BB962C8B-B14F-4D97-AF65-F5344CB8AC3E}">
        <p14:creationId xmlns:p14="http://schemas.microsoft.com/office/powerpoint/2010/main" val="9549329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" name="Google Shape;3191;p3"/>
          <p:cNvSpPr txBox="1"/>
          <p:nvPr/>
        </p:nvSpPr>
        <p:spPr>
          <a:xfrm>
            <a:off x="524656" y="356325"/>
            <a:ext cx="11362543" cy="738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0" i="0" u="none" strike="noStrike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Література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uk-UA" sz="3600" b="0" i="0" u="none" strike="noStrike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76200"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uk-UA" sz="2400" b="0" i="0" u="none" strike="noStrike" cap="none" dirty="0">
                <a:solidFill>
                  <a:srgbClr val="000000"/>
                </a:solidFill>
                <a:sym typeface="Arial"/>
              </a:rPr>
              <a:t>1. Морзе Н.В., </a:t>
            </a:r>
            <a:r>
              <a:rPr lang="uk-UA" sz="2400" b="0" i="0" u="none" strike="noStrike" cap="none" dirty="0" err="1">
                <a:solidFill>
                  <a:srgbClr val="000000"/>
                </a:solidFill>
                <a:sym typeface="Arial"/>
              </a:rPr>
              <a:t>Барна</a:t>
            </a:r>
            <a:r>
              <a:rPr lang="uk-UA" sz="2400" b="0" i="0" u="none" strike="noStrike" cap="none" dirty="0">
                <a:solidFill>
                  <a:srgbClr val="000000"/>
                </a:solidFill>
                <a:sym typeface="Arial"/>
              </a:rPr>
              <a:t> О.В., </a:t>
            </a:r>
            <a:r>
              <a:rPr lang="uk-UA" sz="2400" b="0" i="0" u="none" strike="noStrike" cap="none" dirty="0" err="1">
                <a:solidFill>
                  <a:srgbClr val="000000"/>
                </a:solidFill>
                <a:sym typeface="Arial"/>
              </a:rPr>
              <a:t>Вембер</a:t>
            </a:r>
            <a:r>
              <a:rPr lang="uk-UA" sz="2400" b="0" i="0" u="none" strike="noStrike" cap="none" dirty="0">
                <a:solidFill>
                  <a:srgbClr val="000000"/>
                </a:solidFill>
                <a:sym typeface="Arial"/>
              </a:rPr>
              <a:t> В.П. Формувальне оцінювання: від теорії до практики // Інформатика та інформаційні технології в навчальних закладах. - 2013. - № 6. - С. 45-57.</a:t>
            </a:r>
          </a:p>
          <a:p>
            <a:pPr marL="76200"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uk-UA" sz="2400" b="0" i="0" u="none" strike="noStrike" cap="none" dirty="0">
                <a:solidFill>
                  <a:srgbClr val="000000"/>
                </a:solidFill>
                <a:sym typeface="Arial"/>
              </a:rPr>
              <a:t>2. Нова українська школа. Порадник для вчителя. Розділ 7. Особливості оцінювання навчальних досягнень учнів. [Електронний ресурс] – Режим доступу:  </a:t>
            </a:r>
            <a:r>
              <a:rPr lang="uk-UA" sz="2400" b="0" i="0" u="sng" strike="noStrike" cap="none" dirty="0">
                <a:solidFill>
                  <a:schemeClr val="hlink"/>
                </a:solidFill>
                <a:sym typeface="Arial"/>
                <a:hlinkClick r:id="rId3"/>
              </a:rPr>
              <a:t>http://nus.org.ua/articles/vchyteli-ne-propustit-navchalno-metodychnyj-posibnyk-poradnyk-dlya-vchytelya/</a:t>
            </a:r>
            <a:endParaRPr sz="2400" b="0" i="0" u="none" strike="noStrike" cap="none" dirty="0">
              <a:solidFill>
                <a:srgbClr val="345D7E"/>
              </a:solidFill>
              <a:sym typeface="Arial"/>
            </a:endParaRPr>
          </a:p>
          <a:p>
            <a:pPr marL="76200"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uk-UA" sz="2400" b="0" i="0" u="none" strike="noStrike" cap="none" dirty="0">
                <a:solidFill>
                  <a:srgbClr val="000000"/>
                </a:solidFill>
                <a:sym typeface="Arial"/>
              </a:rPr>
              <a:t>3. Основи педагогічного оцінювання. Частина ІІ. Практика. Навчально-методичні та інформаційно-довідкові матеріали для педагогічних працівників / упорядники : Артемчук Л. М. та інші: Майстер-клас, 2005. – 54 с.</a:t>
            </a:r>
          </a:p>
          <a:p>
            <a:pPr marL="76200"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ru-RU" sz="2000" dirty="0"/>
          </a:p>
          <a:p>
            <a:pPr marL="76200" lvl="0" algn="just">
              <a:buSzPts val="2400"/>
            </a:pPr>
            <a:r>
              <a:rPr lang="ru-RU" sz="2000" i="1" dirty="0"/>
              <a:t> В </a:t>
            </a:r>
            <a:r>
              <a:rPr lang="ru-RU" sz="2000" i="1" dirty="0" err="1"/>
              <a:t>презентац</a:t>
            </a:r>
            <a:r>
              <a:rPr lang="uk-UA" sz="2000" i="1" dirty="0" err="1"/>
              <a:t>ії</a:t>
            </a:r>
            <a:r>
              <a:rPr lang="uk-UA" sz="2000" i="1" dirty="0"/>
              <a:t> використано матеріали  </a:t>
            </a:r>
            <a:r>
              <a:rPr lang="uk-UA" sz="2000" i="1" dirty="0" err="1"/>
              <a:t>д.пед.наук</a:t>
            </a:r>
            <a:r>
              <a:rPr lang="uk-UA" sz="2000" i="1" dirty="0"/>
              <a:t>, професора Луганського університету О.І. </a:t>
            </a:r>
            <a:r>
              <a:rPr lang="uk-UA" sz="2000" i="1" dirty="0" err="1"/>
              <a:t>Пометун</a:t>
            </a:r>
            <a:r>
              <a:rPr lang="uk-UA" sz="2000" i="1" dirty="0"/>
              <a:t>; </a:t>
            </a:r>
            <a:r>
              <a:rPr lang="uk-UA" sz="2000" i="1" dirty="0" err="1"/>
              <a:t>к.п.н</a:t>
            </a:r>
            <a:r>
              <a:rPr lang="uk-UA" sz="2000" i="1" dirty="0"/>
              <a:t>., завідувача  відділу початкової освіти Інституту педагогіки НАПН України О.В. Онопрієнко; доцента кафедри КЗ «ЗОІППО» </a:t>
            </a:r>
            <a:r>
              <a:rPr lang="uk-UA" sz="2000" i="1"/>
              <a:t>ЗОР  С</a:t>
            </a:r>
            <a:r>
              <a:rPr lang="uk-UA" sz="2000" i="1" dirty="0"/>
              <a:t>.В. Покрови. </a:t>
            </a:r>
            <a:endParaRPr sz="2000" i="1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wentieth Century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sng" strike="noStrike" cap="none" dirty="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 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92" name="Google Shape;3192;p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>
                <a:solidFill>
                  <a:srgbClr val="775F55"/>
                </a:solidFill>
              </a:rPr>
              <a:t>44</a:t>
            </a:fld>
            <a:endParaRPr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572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4622"/>
          <a:stretch/>
        </p:blipFill>
        <p:spPr>
          <a:xfrm>
            <a:off x="2674962" y="972964"/>
            <a:ext cx="6706453" cy="47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5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Google Shape;3198;g71abb8c4d6_0_5"/>
          <p:cNvSpPr txBox="1">
            <a:spLocks noGrp="1"/>
          </p:cNvSpPr>
          <p:nvPr>
            <p:ph type="sldNum" idx="12"/>
          </p:nvPr>
        </p:nvSpPr>
        <p:spPr>
          <a:xfrm>
            <a:off x="1524001" y="5543550"/>
            <a:ext cx="533475" cy="28575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uk-UA"/>
              <a:pPr>
                <a:buClr>
                  <a:srgbClr val="000000"/>
                </a:buClr>
              </a:pPr>
              <a:t>5</a:t>
            </a:fld>
            <a:endParaRPr/>
          </a:p>
        </p:txBody>
      </p:sp>
      <p:sp>
        <p:nvSpPr>
          <p:cNvPr id="3199" name="Google Shape;3199;g71abb8c4d6_0_5"/>
          <p:cNvSpPr txBox="1"/>
          <p:nvPr/>
        </p:nvSpPr>
        <p:spPr>
          <a:xfrm>
            <a:off x="990600" y="594361"/>
            <a:ext cx="9627682" cy="4792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uk-UA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Нормативний документ</a:t>
            </a:r>
          </a:p>
          <a:p>
            <a:pPr algn="ctr">
              <a:buClr>
                <a:schemeClr val="dk1"/>
              </a:buClr>
            </a:pPr>
            <a:endParaRPr lang="uk-UA" sz="3200" dirty="0">
              <a:solidFill>
                <a:srgbClr val="345D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dk1"/>
              </a:buClr>
            </a:pPr>
            <a:r>
              <a:rPr lang="uk-UA" sz="2800" dirty="0">
                <a:solidFill>
                  <a:srgbClr val="345D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uk-UA" sz="2800" i="1" dirty="0">
                <a:solidFill>
                  <a:srgbClr val="345D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ЗАТВЕРДЖЕННЯ МЕТОДИЧНИХ РЕКОМЕНДАЦІЙ ЩОДО ОЦІНЮВАННЯ РЕЗУЛЬТАТІВ НАВЧАННЯ УЧНІВ 1-4 КЛАСІВ ЗАКЛАДІВ ЗАГАЛЬНОЇ СЕРЕДНЬОЇ ОСВІТИ</a:t>
            </a:r>
          </a:p>
          <a:p>
            <a:pPr algn="just">
              <a:buClr>
                <a:schemeClr val="dk1"/>
              </a:buClr>
            </a:pPr>
            <a:endParaRPr lang="uk-UA" sz="2800" dirty="0">
              <a:solidFill>
                <a:srgbClr val="345D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dk1"/>
              </a:buClr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https://mon.gov.ua/ua/npa/pro-zatverdzhennya-metodichnih-rekomendacij-shodo-ocinyuvannya-rezultativ-navchannya-uchniv-1-4-klasiv-zakladiv-zagalnoyi-serednoyi-osviti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dk1"/>
              </a:buClr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dk1"/>
              </a:buClr>
              <a:buSzPts val="2000"/>
            </a:pPr>
            <a:endParaRPr lang="ru-RU" sz="3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dk1"/>
              </a:buClr>
              <a:buSzPts val="2000"/>
            </a:pPr>
            <a:endParaRPr sz="135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98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4066FB4-D590-4EA5-87D0-0633F6636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27152" r="2644" b="2082"/>
          <a:stretch/>
        </p:blipFill>
        <p:spPr bwMode="auto">
          <a:xfrm>
            <a:off x="623392" y="4365105"/>
            <a:ext cx="5088565" cy="2278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75F0C28-9D0D-4E30-A14B-DBBFB109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0028"/>
          <a:stretch>
            <a:fillRect/>
          </a:stretch>
        </p:blipFill>
        <p:spPr bwMode="auto">
          <a:xfrm>
            <a:off x="7152118" y="4365105"/>
            <a:ext cx="4647228" cy="2276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с двумя скругленными противолежащими углами 5">
            <a:extLst>
              <a:ext uri="{FF2B5EF4-FFF2-40B4-BE49-F238E27FC236}">
                <a16:creationId xmlns:a16="http://schemas.microsoft.com/office/drawing/2014/main" id="{48F2CCE7-4E22-42D6-B6E6-462B2E8EC4C6}"/>
              </a:ext>
            </a:extLst>
          </p:cNvPr>
          <p:cNvSpPr/>
          <p:nvPr/>
        </p:nvSpPr>
        <p:spPr>
          <a:xfrm>
            <a:off x="527050" y="188913"/>
            <a:ext cx="11329988" cy="396081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uk-UA" sz="25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uk-UA" sz="25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Якщо уявити учнів в образі рослин, то зовнішня (підсумкова) оцінка, прийнятна для традиційного навчання, - це процес простого вимірювання їх зросту. Результати вимірювання будуть цікавими для порівняння та аналізу, але вони самі по собі не впливають на зростання рослин. Ф. о., навпаки, схоже на підживлення і полив рослин. Тим самим безпосередньо впливає на їх </a:t>
            </a:r>
            <a:r>
              <a:rPr lang="uk-UA" sz="2500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зростання”</a:t>
            </a:r>
            <a:r>
              <a:rPr lang="uk-UA" sz="25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/Морзе Н.В., Барна О.В., </a:t>
            </a:r>
            <a:r>
              <a:rPr lang="uk-UA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Вембер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В.П.</a:t>
            </a:r>
            <a:br>
              <a:rPr lang="uk-UA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/Ф.О.: від теорії до практики//</a:t>
            </a:r>
            <a:br>
              <a:rPr lang="uk-UA" dirty="0">
                <a:solidFill>
                  <a:schemeClr val="accent2">
                    <a:lumMod val="50000"/>
                  </a:schemeClr>
                </a:solidFill>
              </a:rPr>
            </a:b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269" name="Номер слайда 6">
            <a:extLst>
              <a:ext uri="{FF2B5EF4-FFF2-40B4-BE49-F238E27FC236}">
                <a16:creationId xmlns:a16="http://schemas.microsoft.com/office/drawing/2014/main" id="{89F855B5-146B-4E7E-AD34-9DC95582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B39C956-46E2-44F4-B3C3-26A8A5F81EDC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6" name="Google Shape;3216;p6"/>
          <p:cNvPicPr preferRelativeResize="0"/>
          <p:nvPr/>
        </p:nvPicPr>
        <p:blipFill rotWithShape="1">
          <a:blip r:embed="rId3">
            <a:alphaModFix/>
          </a:blip>
          <a:srcRect l="21619" t="21783" r="19842" b="50579"/>
          <a:stretch/>
        </p:blipFill>
        <p:spPr>
          <a:xfrm>
            <a:off x="568655" y="455667"/>
            <a:ext cx="11218460" cy="253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8" name="Google Shape;321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6928" y="3724370"/>
            <a:ext cx="4541914" cy="30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" name="Google Shape;3274;p12"/>
          <p:cNvSpPr/>
          <p:nvPr/>
        </p:nvSpPr>
        <p:spPr>
          <a:xfrm>
            <a:off x="711200" y="148725"/>
            <a:ext cx="108498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>
                <a:solidFill>
                  <a:srgbClr val="4B454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Цілі оцінювання</a:t>
            </a:r>
            <a:endParaRPr sz="3600"/>
          </a:p>
        </p:txBody>
      </p:sp>
      <p:sp>
        <p:nvSpPr>
          <p:cNvPr id="3275" name="Google Shape;3275;p12"/>
          <p:cNvSpPr txBox="1"/>
          <p:nvPr/>
        </p:nvSpPr>
        <p:spPr>
          <a:xfrm>
            <a:off x="945800" y="711006"/>
            <a:ext cx="10380600" cy="53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ctr" rtl="0">
              <a:spcBef>
                <a:spcPts val="0"/>
              </a:spcBef>
              <a:spcAft>
                <a:spcPts val="0"/>
              </a:spcAft>
              <a:buClr>
                <a:srgbClr val="395750"/>
              </a:buClr>
              <a:buSzPts val="3200"/>
              <a:buFont typeface="Noto Sans Symbols"/>
              <a:buChar char="✔"/>
            </a:pPr>
            <a:r>
              <a:rPr lang="uk-UA" sz="3200" i="1" dirty="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Порівняння наявного рівня сформованості </a:t>
            </a:r>
            <a:r>
              <a:rPr lang="uk-UA" sz="3200" i="1" dirty="0" err="1">
                <a:solidFill>
                  <a:srgbClr val="3957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компетентностей</a:t>
            </a:r>
            <a:r>
              <a:rPr lang="uk-UA" sz="3200" i="1" dirty="0">
                <a:solidFill>
                  <a:srgbClr val="3957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очікуваними результатами.</a:t>
            </a:r>
            <a:endParaRPr sz="3200" i="1" dirty="0">
              <a:solidFill>
                <a:srgbClr val="3957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i="1" dirty="0">
              <a:solidFill>
                <a:srgbClr val="3957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03200" algn="ctr" rtl="0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3200"/>
              <a:buFont typeface="Noto Sans Symbols"/>
              <a:buChar char="✔"/>
            </a:pPr>
            <a:r>
              <a:rPr lang="uk-UA" sz="3200" i="1" dirty="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Здійснення моніторингу прогресу розвитку учня.</a:t>
            </a:r>
            <a:endParaRPr dirty="0">
              <a:solidFill>
                <a:srgbClr val="A61C00"/>
              </a:solidFill>
            </a:endParaRPr>
          </a:p>
          <a:p>
            <a:pPr marL="0" marR="0" lvl="0" indent="-203200" algn="ctr" rtl="0">
              <a:spcBef>
                <a:spcPts val="0"/>
              </a:spcBef>
              <a:spcAft>
                <a:spcPts val="0"/>
              </a:spcAft>
              <a:buClr>
                <a:srgbClr val="395750"/>
              </a:buClr>
              <a:buSzPts val="3200"/>
              <a:buFont typeface="Noto Sans Symbols"/>
              <a:buChar char="✔"/>
            </a:pPr>
            <a:r>
              <a:rPr lang="uk-UA" sz="3200" i="1" dirty="0">
                <a:solidFill>
                  <a:srgbClr val="3957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uk-UA" sz="3200" i="1" dirty="0">
                <a:solidFill>
                  <a:srgbClr val="0C34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иявлення дітей з особливими потребами</a:t>
            </a:r>
            <a:r>
              <a:rPr lang="uk-UA" sz="3200" i="1" dirty="0">
                <a:solidFill>
                  <a:srgbClr val="3957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i="1" dirty="0">
              <a:solidFill>
                <a:srgbClr val="3957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i="1" dirty="0">
              <a:solidFill>
                <a:srgbClr val="3957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03200" algn="ctr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3200"/>
              <a:buFont typeface="Noto Sans Symbols"/>
              <a:buChar char="✔"/>
            </a:pPr>
            <a:r>
              <a:rPr lang="uk-UA" sz="3200" i="1" dirty="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Оцінювання методів навчання.</a:t>
            </a:r>
            <a:endParaRPr dirty="0">
              <a:solidFill>
                <a:srgbClr val="85200C"/>
              </a:solidFill>
            </a:endParaRPr>
          </a:p>
          <a:p>
            <a:pPr marL="0" marR="0" lvl="0" indent="-203200" algn="ctr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3200"/>
              <a:buFont typeface="Noto Sans Symbols"/>
              <a:buChar char="✔"/>
            </a:pPr>
            <a:r>
              <a:rPr lang="uk-UA" sz="3200" i="1" dirty="0">
                <a:solidFill>
                  <a:srgbClr val="0C34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Перегляд змісту навчальної програми.</a:t>
            </a:r>
            <a:endParaRPr sz="3200" i="1" dirty="0">
              <a:solidFill>
                <a:srgbClr val="0C3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i="1" dirty="0">
              <a:solidFill>
                <a:srgbClr val="3957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03200" algn="ctr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3200"/>
              <a:buFont typeface="Noto Sans Symbols"/>
              <a:buChar char="✔"/>
            </a:pPr>
            <a:r>
              <a:rPr lang="uk-UA" sz="3200" i="1" dirty="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Надання інформації батькам.</a:t>
            </a:r>
            <a:endParaRPr dirty="0">
              <a:solidFill>
                <a:srgbClr val="85200C"/>
              </a:solidFill>
            </a:endParaRPr>
          </a:p>
          <a:p>
            <a:pPr marL="0" marR="0" lvl="0" indent="-203200" algn="ctr" rtl="0">
              <a:spcBef>
                <a:spcPts val="0"/>
              </a:spcBef>
              <a:spcAft>
                <a:spcPts val="0"/>
              </a:spcAft>
              <a:buClr>
                <a:srgbClr val="395750"/>
              </a:buClr>
              <a:buSzPts val="3200"/>
              <a:buFont typeface="Noto Sans Symbols"/>
              <a:buChar char="✔"/>
            </a:pPr>
            <a:r>
              <a:rPr lang="uk-UA" sz="3200" i="1" dirty="0">
                <a:solidFill>
                  <a:srgbClr val="3957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</a:t>
            </a:r>
            <a:r>
              <a:rPr lang="uk-UA" sz="3200" i="1" dirty="0">
                <a:solidFill>
                  <a:srgbClr val="134F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адання підтримки учням у </a:t>
            </a:r>
            <a:r>
              <a:rPr lang="uk-UA" sz="3200" i="1" dirty="0" err="1">
                <a:solidFill>
                  <a:srgbClr val="134F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самооцінюванні</a:t>
            </a:r>
            <a:r>
              <a:rPr lang="uk-UA" sz="3200" i="1" dirty="0">
                <a:solidFill>
                  <a:srgbClr val="134F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solidFill>
                <a:srgbClr val="134F5C"/>
              </a:solidFill>
            </a:endParaRPr>
          </a:p>
        </p:txBody>
      </p:sp>
      <p:sp>
        <p:nvSpPr>
          <p:cNvPr id="3276" name="Google Shape;3276;p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>
                <a:solidFill>
                  <a:srgbClr val="775F55"/>
                </a:solidFill>
              </a:rPr>
              <a:t>8</a:t>
            </a:fld>
            <a:endParaRPr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66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3" name="Google Shape;3223;p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>
                <a:solidFill>
                  <a:srgbClr val="775F55"/>
                </a:solidFill>
              </a:rPr>
              <a:t>9</a:t>
            </a:fld>
            <a:endParaRPr>
              <a:solidFill>
                <a:srgbClr val="775F55"/>
              </a:solidFill>
            </a:endParaRPr>
          </a:p>
        </p:txBody>
      </p:sp>
      <p:sp>
        <p:nvSpPr>
          <p:cNvPr id="3224" name="Google Shape;3224;p7"/>
          <p:cNvSpPr/>
          <p:nvPr/>
        </p:nvSpPr>
        <p:spPr>
          <a:xfrm>
            <a:off x="1052562" y="129325"/>
            <a:ext cx="10230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>
                <a:solidFill>
                  <a:srgbClr val="4B454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Функції оцінювання</a:t>
            </a:r>
            <a:endParaRPr sz="4800"/>
          </a:p>
        </p:txBody>
      </p:sp>
      <p:sp>
        <p:nvSpPr>
          <p:cNvPr id="3225" name="Google Shape;3225;p7"/>
          <p:cNvSpPr/>
          <p:nvPr/>
        </p:nvSpPr>
        <p:spPr>
          <a:xfrm>
            <a:off x="4312621" y="1700808"/>
            <a:ext cx="3642928" cy="1772213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1" dirty="0" err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Контролювальна</a:t>
            </a:r>
            <a:endParaRPr dirty="0"/>
          </a:p>
        </p:txBody>
      </p:sp>
      <p:sp>
        <p:nvSpPr>
          <p:cNvPr id="3226" name="Google Shape;3226;p7"/>
          <p:cNvSpPr/>
          <p:nvPr/>
        </p:nvSpPr>
        <p:spPr>
          <a:xfrm>
            <a:off x="774674" y="2092907"/>
            <a:ext cx="3153853" cy="1731479"/>
          </a:xfrm>
          <a:prstGeom prst="ellipse">
            <a:avLst/>
          </a:prstGeom>
          <a:solidFill>
            <a:srgbClr val="7030A0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1" dirty="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Навчальна</a:t>
            </a:r>
            <a:endParaRPr dirty="0"/>
          </a:p>
        </p:txBody>
      </p:sp>
      <p:sp>
        <p:nvSpPr>
          <p:cNvPr id="3227" name="Google Shape;3227;p7"/>
          <p:cNvSpPr/>
          <p:nvPr/>
        </p:nvSpPr>
        <p:spPr>
          <a:xfrm>
            <a:off x="4664364" y="5101208"/>
            <a:ext cx="3456385" cy="1584176"/>
          </a:xfrm>
          <a:prstGeom prst="ellipse">
            <a:avLst/>
          </a:prstGeom>
          <a:solidFill>
            <a:srgbClr val="00B050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1" dirty="0" err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Стимулювально</a:t>
            </a:r>
            <a:r>
              <a:rPr lang="uk-UA" sz="2000" b="1" i="1" dirty="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-мотиваційна</a:t>
            </a:r>
            <a:endParaRPr sz="2000" b="1" i="1" dirty="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28" name="Google Shape;3228;p7"/>
          <p:cNvSpPr/>
          <p:nvPr/>
        </p:nvSpPr>
        <p:spPr>
          <a:xfrm>
            <a:off x="8531045" y="2134433"/>
            <a:ext cx="2950001" cy="1640160"/>
          </a:xfrm>
          <a:prstGeom prst="ellipse">
            <a:avLst/>
          </a:prstGeom>
          <a:solidFill>
            <a:srgbClr val="00B0F0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1" dirty="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Діагностико-коригувальна</a:t>
            </a:r>
            <a:endParaRPr dirty="0"/>
          </a:p>
        </p:txBody>
      </p:sp>
      <p:sp>
        <p:nvSpPr>
          <p:cNvPr id="3229" name="Google Shape;3229;p7"/>
          <p:cNvSpPr/>
          <p:nvPr/>
        </p:nvSpPr>
        <p:spPr>
          <a:xfrm>
            <a:off x="1379512" y="4725155"/>
            <a:ext cx="2844315" cy="151229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1" dirty="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Розвивальна</a:t>
            </a:r>
            <a:endParaRPr dirty="0"/>
          </a:p>
        </p:txBody>
      </p:sp>
      <p:sp>
        <p:nvSpPr>
          <p:cNvPr id="3230" name="Google Shape;3230;p7"/>
          <p:cNvSpPr/>
          <p:nvPr/>
        </p:nvSpPr>
        <p:spPr>
          <a:xfrm>
            <a:off x="8705339" y="4490113"/>
            <a:ext cx="2808313" cy="1628933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1" dirty="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Виховна</a:t>
            </a:r>
            <a:endParaRPr dirty="0"/>
          </a:p>
        </p:txBody>
      </p:sp>
      <p:cxnSp>
        <p:nvCxnSpPr>
          <p:cNvPr id="3231" name="Google Shape;3231;p7"/>
          <p:cNvCxnSpPr/>
          <p:nvPr/>
        </p:nvCxnSpPr>
        <p:spPr>
          <a:xfrm flipH="1">
            <a:off x="3373344" y="1212776"/>
            <a:ext cx="648072" cy="72008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232" name="Google Shape;3232;p7"/>
          <p:cNvCxnSpPr/>
          <p:nvPr/>
        </p:nvCxnSpPr>
        <p:spPr>
          <a:xfrm>
            <a:off x="5951984" y="1124744"/>
            <a:ext cx="0" cy="576064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233" name="Google Shape;3233;p7"/>
          <p:cNvCxnSpPr/>
          <p:nvPr/>
        </p:nvCxnSpPr>
        <p:spPr>
          <a:xfrm>
            <a:off x="8328248" y="1124744"/>
            <a:ext cx="576064" cy="864096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234" name="Google Shape;3234;p7"/>
          <p:cNvCxnSpPr/>
          <p:nvPr/>
        </p:nvCxnSpPr>
        <p:spPr>
          <a:xfrm flipH="1">
            <a:off x="3683731" y="1287515"/>
            <a:ext cx="930800" cy="343764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235" name="Google Shape;3235;p7"/>
          <p:cNvCxnSpPr/>
          <p:nvPr/>
        </p:nvCxnSpPr>
        <p:spPr>
          <a:xfrm>
            <a:off x="7320136" y="1196752"/>
            <a:ext cx="1080120" cy="3456384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236" name="Google Shape;3236;p7"/>
          <p:cNvCxnSpPr/>
          <p:nvPr/>
        </p:nvCxnSpPr>
        <p:spPr>
          <a:xfrm>
            <a:off x="6888088" y="1124744"/>
            <a:ext cx="648072" cy="4608512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3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1489</Words>
  <Application>Microsoft Office PowerPoint</Application>
  <PresentationFormat>Широкоэкранный</PresentationFormat>
  <Paragraphs>158</Paragraphs>
  <Slides>45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45</vt:i4>
      </vt:variant>
    </vt:vector>
  </HeadingPairs>
  <TitlesOfParts>
    <vt:vector size="57" baseType="lpstr">
      <vt:lpstr>Arial</vt:lpstr>
      <vt:lpstr>Calibri</vt:lpstr>
      <vt:lpstr>Noto Sans Symbols</vt:lpstr>
      <vt:lpstr>Times New Roman</vt:lpstr>
      <vt:lpstr>Trebuchet MS</vt:lpstr>
      <vt:lpstr>Twentieth Century</vt:lpstr>
      <vt:lpstr>Wingdings 2</vt:lpstr>
      <vt:lpstr>Wingdings 3</vt:lpstr>
      <vt:lpstr>Грань</vt:lpstr>
      <vt:lpstr>1_Грань</vt:lpstr>
      <vt:lpstr>2_Грань</vt:lpstr>
      <vt:lpstr>3_Грань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АСПЕКТИ ПРОЦЕСУ ОЦІНЮВАННЯ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Таблиця З-Х-Д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Сходинки успіху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Покрова</dc:creator>
  <cp:lastModifiedBy>Пользователь</cp:lastModifiedBy>
  <cp:revision>47</cp:revision>
  <dcterms:created xsi:type="dcterms:W3CDTF">2020-03-15T14:22:19Z</dcterms:created>
  <dcterms:modified xsi:type="dcterms:W3CDTF">2022-11-04T15:44:39Z</dcterms:modified>
</cp:coreProperties>
</file>