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2AA3-1E9D-402F-A770-20B480CE3123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3799B-FB41-4A9B-98E4-EB18F5A87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2AA3-1E9D-402F-A770-20B480CE3123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3799B-FB41-4A9B-98E4-EB18F5A87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2AA3-1E9D-402F-A770-20B480CE3123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3799B-FB41-4A9B-98E4-EB18F5A87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2AA3-1E9D-402F-A770-20B480CE3123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3799B-FB41-4A9B-98E4-EB18F5A87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2AA3-1E9D-402F-A770-20B480CE3123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3799B-FB41-4A9B-98E4-EB18F5A87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2AA3-1E9D-402F-A770-20B480CE3123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3799B-FB41-4A9B-98E4-EB18F5A87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2AA3-1E9D-402F-A770-20B480CE3123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3799B-FB41-4A9B-98E4-EB18F5A87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2AA3-1E9D-402F-A770-20B480CE3123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3799B-FB41-4A9B-98E4-EB18F5A87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2AA3-1E9D-402F-A770-20B480CE3123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3799B-FB41-4A9B-98E4-EB18F5A87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2AA3-1E9D-402F-A770-20B480CE3123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3799B-FB41-4A9B-98E4-EB18F5A87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2AA3-1E9D-402F-A770-20B480CE3123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3799B-FB41-4A9B-98E4-EB18F5A87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82AA3-1E9D-402F-A770-20B480CE3123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3799B-FB41-4A9B-98E4-EB18F5A873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772400" cy="1470025"/>
          </a:xfrm>
        </p:spPr>
        <p:txBody>
          <a:bodyPr/>
          <a:lstStyle/>
          <a:p>
            <a:r>
              <a:rPr lang="uk-UA" dirty="0" smtClean="0"/>
              <a:t>Лекція 4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204864"/>
            <a:ext cx="6400800" cy="1752600"/>
          </a:xfrm>
        </p:spPr>
        <p:txBody>
          <a:bodyPr>
            <a:normAutofit/>
          </a:bodyPr>
          <a:lstStyle/>
          <a:p>
            <a:r>
              <a:rPr lang="ru-RU" sz="4800" b="1" dirty="0"/>
              <a:t>ТОКСИКОМЕТРІЯ </a:t>
            </a:r>
            <a:endParaRPr lang="ru-RU" sz="4800" dirty="0"/>
          </a:p>
        </p:txBody>
      </p:sp>
      <p:sp>
        <p:nvSpPr>
          <p:cNvPr id="14338" name="AutoShape 2" descr="Токсичність хімічних речовин, концентрація яких у повітрі м. Миколаєва  перевищує їх гранично-допустимі концентрації — РозУМ — Розумне управління  містом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40" name="Picture 4" descr="Випробовувальна частина ІГЕ НМ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429000"/>
            <a:ext cx="4464496" cy="24037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31840" y="332656"/>
            <a:ext cx="23759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2. </a:t>
            </a:r>
            <a:r>
              <a:rPr lang="ru-RU" b="1" dirty="0" err="1" smtClean="0"/>
              <a:t>Поріг</a:t>
            </a:r>
            <a:r>
              <a:rPr lang="ru-RU" b="1" dirty="0" smtClean="0"/>
              <a:t> </a:t>
            </a:r>
            <a:r>
              <a:rPr lang="ru-RU" b="1" dirty="0" err="1"/>
              <a:t>шкідливої</a:t>
            </a:r>
            <a:r>
              <a:rPr lang="ru-RU" b="1" dirty="0"/>
              <a:t> </a:t>
            </a:r>
            <a:r>
              <a:rPr lang="ru-RU" b="1" dirty="0" err="1"/>
              <a:t>дії</a:t>
            </a:r>
            <a:r>
              <a:rPr lang="ru-RU" b="1" dirty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836712"/>
            <a:ext cx="7200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Небезпека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за </a:t>
            </a:r>
            <a:r>
              <a:rPr lang="ru-RU" dirty="0" err="1"/>
              <a:t>показниками</a:t>
            </a:r>
            <a:r>
              <a:rPr lang="ru-RU" dirty="0"/>
              <a:t> </a:t>
            </a:r>
            <a:r>
              <a:rPr lang="ru-RU" dirty="0" err="1"/>
              <a:t>гострої</a:t>
            </a:r>
            <a:r>
              <a:rPr lang="ru-RU" dirty="0"/>
              <a:t> </a:t>
            </a:r>
            <a:r>
              <a:rPr lang="ru-RU" dirty="0" err="1"/>
              <a:t>токсичності</a:t>
            </a:r>
            <a:r>
              <a:rPr lang="ru-RU" dirty="0"/>
              <a:t>. </a:t>
            </a:r>
            <a:r>
              <a:rPr lang="ru-RU" dirty="0" err="1"/>
              <a:t>Враховується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небезпеки</a:t>
            </a:r>
            <a:r>
              <a:rPr lang="ru-RU" dirty="0"/>
              <a:t> </a:t>
            </a:r>
            <a:r>
              <a:rPr lang="ru-RU" dirty="0" err="1"/>
              <a:t>хронічних</a:t>
            </a:r>
            <a:r>
              <a:rPr lang="ru-RU" dirty="0"/>
              <a:t> </a:t>
            </a:r>
            <a:r>
              <a:rPr lang="ru-RU" dirty="0" err="1"/>
              <a:t>отруєнь</a:t>
            </a:r>
            <a:r>
              <a:rPr lang="ru-RU" dirty="0"/>
              <a:t> за так </a:t>
            </a:r>
            <a:r>
              <a:rPr lang="ru-RU" dirty="0" err="1"/>
              <a:t>званими</a:t>
            </a:r>
            <a:r>
              <a:rPr lang="ru-RU" dirty="0"/>
              <a:t> зонами </a:t>
            </a:r>
            <a:r>
              <a:rPr lang="ru-RU" dirty="0" err="1"/>
              <a:t>гострої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хронічної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. Для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ранніх</a:t>
            </a:r>
            <a:r>
              <a:rPr lang="ru-RU" dirty="0"/>
              <a:t> </a:t>
            </a:r>
            <a:r>
              <a:rPr lang="ru-RU" dirty="0" err="1"/>
              <a:t>функціональних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в </a:t>
            </a:r>
            <a:r>
              <a:rPr lang="ru-RU" dirty="0" err="1"/>
              <a:t>біологічних</a:t>
            </a:r>
            <a:r>
              <a:rPr lang="ru-RU" dirty="0"/>
              <a:t> </a:t>
            </a:r>
            <a:r>
              <a:rPr lang="ru-RU" dirty="0" err="1"/>
              <a:t>організмах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діючі</a:t>
            </a:r>
            <a:r>
              <a:rPr lang="ru-RU" dirty="0"/>
              <a:t> </a:t>
            </a:r>
            <a:r>
              <a:rPr lang="ru-RU" dirty="0" err="1"/>
              <a:t>дози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концентрації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викликають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інтоксикації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порогові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недіючі</a:t>
            </a:r>
            <a:r>
              <a:rPr lang="ru-RU" dirty="0"/>
              <a:t> </a:t>
            </a:r>
            <a:r>
              <a:rPr lang="ru-RU" dirty="0" err="1"/>
              <a:t>величини</a:t>
            </a:r>
            <a:r>
              <a:rPr lang="ru-RU" dirty="0"/>
              <a:t>.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порогів</a:t>
            </a:r>
            <a:r>
              <a:rPr lang="ru-RU" dirty="0"/>
              <a:t> </a:t>
            </a:r>
            <a:r>
              <a:rPr lang="ru-RU" dirty="0" err="1"/>
              <a:t>гострої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хронічної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встановити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гострої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хронічної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підійти</a:t>
            </a:r>
            <a:r>
              <a:rPr lang="ru-RU" dirty="0"/>
              <a:t> до </a:t>
            </a:r>
            <a:r>
              <a:rPr lang="ru-RU" dirty="0" err="1"/>
              <a:t>обґрунтування</a:t>
            </a:r>
            <a:r>
              <a:rPr lang="ru-RU" dirty="0"/>
              <a:t> </a:t>
            </a:r>
            <a:r>
              <a:rPr lang="ru-RU" dirty="0" err="1"/>
              <a:t>гранично</a:t>
            </a:r>
            <a:r>
              <a:rPr lang="ru-RU" dirty="0"/>
              <a:t> </a:t>
            </a:r>
            <a:r>
              <a:rPr lang="ru-RU" dirty="0" err="1"/>
              <a:t>допустимих</a:t>
            </a:r>
            <a:r>
              <a:rPr lang="ru-RU" dirty="0"/>
              <a:t> </a:t>
            </a:r>
            <a:r>
              <a:rPr lang="ru-RU" dirty="0" err="1"/>
              <a:t>концентрацій</a:t>
            </a:r>
            <a:r>
              <a:rPr lang="ru-RU" dirty="0"/>
              <a:t>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3140968"/>
            <a:ext cx="85689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/>
              <a:t>Поріг</a:t>
            </a:r>
            <a:r>
              <a:rPr lang="ru-RU" i="1" dirty="0"/>
              <a:t> </a:t>
            </a:r>
            <a:r>
              <a:rPr lang="ru-RU" i="1" dirty="0" err="1"/>
              <a:t>гострої</a:t>
            </a:r>
            <a:r>
              <a:rPr lang="ru-RU" i="1" dirty="0"/>
              <a:t> </a:t>
            </a:r>
            <a:r>
              <a:rPr lang="ru-RU" i="1" dirty="0" err="1"/>
              <a:t>токсичної</a:t>
            </a:r>
            <a:r>
              <a:rPr lang="ru-RU" i="1" dirty="0"/>
              <a:t> </a:t>
            </a:r>
            <a:r>
              <a:rPr lang="ru-RU" i="1" dirty="0" err="1"/>
              <a:t>дії</a:t>
            </a:r>
            <a:r>
              <a:rPr lang="ru-RU" i="1" dirty="0"/>
              <a:t> (</a:t>
            </a:r>
            <a:r>
              <a:rPr lang="en-US" i="1" dirty="0" err="1"/>
              <a:t>lim</a:t>
            </a:r>
            <a:r>
              <a:rPr lang="ru-RU" i="1" dirty="0"/>
              <a:t>ас) - </a:t>
            </a:r>
            <a:r>
              <a:rPr lang="ru-RU" i="1" dirty="0" err="1"/>
              <a:t>мінімальна</a:t>
            </a:r>
            <a:r>
              <a:rPr lang="ru-RU" i="1" dirty="0"/>
              <a:t> </a:t>
            </a:r>
            <a:r>
              <a:rPr lang="ru-RU" i="1" dirty="0" err="1"/>
              <a:t>концентрація</a:t>
            </a:r>
            <a:r>
              <a:rPr lang="ru-RU" i="1" dirty="0"/>
              <a:t> (доза) </a:t>
            </a:r>
            <a:r>
              <a:rPr lang="ru-RU" i="1" dirty="0" err="1"/>
              <a:t>речовини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викликає</a:t>
            </a:r>
            <a:r>
              <a:rPr lang="ru-RU" i="1" dirty="0"/>
              <a:t> при одноразовому </a:t>
            </a:r>
            <a:r>
              <a:rPr lang="ru-RU" i="1" dirty="0" err="1"/>
              <a:t>двох</a:t>
            </a:r>
            <a:r>
              <a:rPr lang="ru-RU" i="1" dirty="0"/>
              <a:t>- </a:t>
            </a:r>
            <a:r>
              <a:rPr lang="ru-RU" i="1" dirty="0" err="1"/>
              <a:t>чотирьохчасовому</a:t>
            </a:r>
            <a:r>
              <a:rPr lang="ru-RU" i="1" dirty="0"/>
              <a:t> </a:t>
            </a:r>
            <a:r>
              <a:rPr lang="ru-RU" i="1" dirty="0" err="1"/>
              <a:t>інгаляційному</a:t>
            </a:r>
            <a:r>
              <a:rPr lang="ru-RU" i="1" dirty="0"/>
              <a:t>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одноразовому</a:t>
            </a:r>
            <a:r>
              <a:rPr lang="ru-RU" i="1" dirty="0"/>
              <a:t> </a:t>
            </a:r>
            <a:r>
              <a:rPr lang="ru-RU" i="1" dirty="0" err="1"/>
              <a:t>внутрішньошлунковому</a:t>
            </a:r>
            <a:r>
              <a:rPr lang="ru-RU" i="1" dirty="0"/>
              <a:t> </a:t>
            </a:r>
            <a:r>
              <a:rPr lang="ru-RU" i="1" dirty="0" err="1"/>
              <a:t>впливі</a:t>
            </a:r>
            <a:r>
              <a:rPr lang="ru-RU" i="1" dirty="0"/>
              <a:t> </a:t>
            </a:r>
            <a:r>
              <a:rPr lang="ru-RU" i="1" dirty="0" err="1"/>
              <a:t>зміну</a:t>
            </a:r>
            <a:r>
              <a:rPr lang="ru-RU" i="1" dirty="0"/>
              <a:t> </a:t>
            </a:r>
            <a:r>
              <a:rPr lang="ru-RU" i="1" dirty="0" err="1"/>
              <a:t>визначених</a:t>
            </a:r>
            <a:r>
              <a:rPr lang="ru-RU" i="1" dirty="0"/>
              <a:t> </a:t>
            </a:r>
            <a:r>
              <a:rPr lang="ru-RU" i="1" dirty="0" err="1"/>
              <a:t>показників</a:t>
            </a:r>
            <a:r>
              <a:rPr lang="ru-RU" i="1" dirty="0"/>
              <a:t> </a:t>
            </a:r>
            <a:r>
              <a:rPr lang="ru-RU" i="1" dirty="0" err="1"/>
              <a:t>життєдіяльності</a:t>
            </a:r>
            <a:r>
              <a:rPr lang="ru-RU" i="1" dirty="0"/>
              <a:t> </a:t>
            </a:r>
            <a:r>
              <a:rPr lang="ru-RU" i="1" dirty="0" err="1"/>
              <a:t>організму</a:t>
            </a:r>
            <a:r>
              <a:rPr lang="ru-RU" i="1" dirty="0"/>
              <a:t>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виходять</a:t>
            </a:r>
            <a:r>
              <a:rPr lang="ru-RU" i="1" dirty="0"/>
              <a:t> за </a:t>
            </a:r>
            <a:r>
              <a:rPr lang="ru-RU" i="1" dirty="0" err="1"/>
              <a:t>межі</a:t>
            </a:r>
            <a:r>
              <a:rPr lang="ru-RU" i="1" dirty="0"/>
              <a:t> </a:t>
            </a:r>
            <a:r>
              <a:rPr lang="ru-RU" i="1" dirty="0" err="1"/>
              <a:t>фізіологічних</a:t>
            </a:r>
            <a:r>
              <a:rPr lang="ru-RU" i="1" dirty="0"/>
              <a:t> </a:t>
            </a:r>
            <a:r>
              <a:rPr lang="ru-RU" i="1" dirty="0" err="1"/>
              <a:t>відхилень</a:t>
            </a:r>
            <a:r>
              <a:rPr lang="ru-RU" i="1" dirty="0"/>
              <a:t>. </a:t>
            </a:r>
          </a:p>
          <a:p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гострого</a:t>
            </a:r>
            <a:r>
              <a:rPr lang="ru-RU" dirty="0"/>
              <a:t> </a:t>
            </a:r>
            <a:r>
              <a:rPr lang="ru-RU" dirty="0" err="1"/>
              <a:t>несмертельного</a:t>
            </a:r>
            <a:r>
              <a:rPr lang="ru-RU" dirty="0"/>
              <a:t> </a:t>
            </a:r>
            <a:r>
              <a:rPr lang="ru-RU" dirty="0" err="1"/>
              <a:t>отруєння</a:t>
            </a:r>
            <a:r>
              <a:rPr lang="ru-RU" dirty="0"/>
              <a:t> проводиться по </a:t>
            </a:r>
            <a:r>
              <a:rPr lang="ru-RU" dirty="0" err="1"/>
              <a:t>зміні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характеризують</a:t>
            </a:r>
            <a:r>
              <a:rPr lang="ru-RU" dirty="0"/>
              <a:t> </a:t>
            </a:r>
            <a:r>
              <a:rPr lang="ru-RU" dirty="0" err="1"/>
              <a:t>функціональний</a:t>
            </a:r>
            <a:r>
              <a:rPr lang="ru-RU" dirty="0"/>
              <a:t> стан практично </a:t>
            </a:r>
            <a:r>
              <a:rPr lang="ru-RU" dirty="0" err="1"/>
              <a:t>всіх</a:t>
            </a:r>
            <a:r>
              <a:rPr lang="ru-RU" dirty="0"/>
              <a:t> систем </a:t>
            </a:r>
            <a:r>
              <a:rPr lang="ru-RU" dirty="0" err="1"/>
              <a:t>організму</a:t>
            </a:r>
            <a:r>
              <a:rPr lang="ru-RU" dirty="0"/>
              <a:t>. Таким чином, при </a:t>
            </a:r>
            <a:r>
              <a:rPr lang="ru-RU" dirty="0" err="1"/>
              <a:t>визначенні</a:t>
            </a:r>
            <a:r>
              <a:rPr lang="ru-RU" dirty="0"/>
              <a:t> </a:t>
            </a:r>
            <a:r>
              <a:rPr lang="ru-RU" dirty="0" err="1"/>
              <a:t>порогугострої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виявити</a:t>
            </a:r>
            <a:r>
              <a:rPr lang="ru-RU" dirty="0"/>
              <a:t> </a:t>
            </a:r>
            <a:r>
              <a:rPr lang="ru-RU" dirty="0" err="1"/>
              <a:t>спрямованість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отрути</a:t>
            </a:r>
            <a:r>
              <a:rPr lang="ru-RU" dirty="0"/>
              <a:t>,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чутливі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та </a:t>
            </a:r>
            <a:r>
              <a:rPr lang="ru-RU" dirty="0" err="1"/>
              <a:t>органи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дізнатися</a:t>
            </a:r>
            <a:r>
              <a:rPr lang="ru-RU" dirty="0"/>
              <a:t> пороги </a:t>
            </a:r>
            <a:r>
              <a:rPr lang="ru-RU" dirty="0" err="1"/>
              <a:t>специфічної</a:t>
            </a:r>
            <a:r>
              <a:rPr lang="ru-RU" dirty="0"/>
              <a:t> (</a:t>
            </a:r>
            <a:r>
              <a:rPr lang="ru-RU" dirty="0" err="1"/>
              <a:t>вибіркової</a:t>
            </a:r>
            <a:r>
              <a:rPr lang="ru-RU" dirty="0"/>
              <a:t>) </a:t>
            </a:r>
            <a:r>
              <a:rPr lang="ru-RU" dirty="0" err="1"/>
              <a:t>дії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викликають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біологічних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систем,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виходять</a:t>
            </a:r>
            <a:r>
              <a:rPr lang="ru-RU" dirty="0"/>
              <a:t> за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пристосувальних</a:t>
            </a:r>
            <a:r>
              <a:rPr lang="ru-RU" dirty="0"/>
              <a:t> </a:t>
            </a:r>
            <a:r>
              <a:rPr lang="ru-RU" dirty="0" err="1"/>
              <a:t>фізіологічних</a:t>
            </a:r>
            <a:r>
              <a:rPr lang="ru-RU" dirty="0"/>
              <a:t> </a:t>
            </a:r>
            <a:r>
              <a:rPr lang="ru-RU" dirty="0" err="1"/>
              <a:t>реакцій</a:t>
            </a:r>
            <a:r>
              <a:rPr lang="ru-RU" dirty="0"/>
              <a:t>. При </a:t>
            </a:r>
            <a:r>
              <a:rPr lang="ru-RU" dirty="0" err="1"/>
              <a:t>вивченні</a:t>
            </a:r>
            <a:r>
              <a:rPr lang="ru-RU" dirty="0"/>
              <a:t> </a:t>
            </a:r>
            <a:r>
              <a:rPr lang="ru-RU" dirty="0" err="1"/>
              <a:t>параметрів</a:t>
            </a:r>
            <a:r>
              <a:rPr lang="ru-RU" dirty="0"/>
              <a:t> </a:t>
            </a:r>
            <a:r>
              <a:rPr lang="ru-RU" dirty="0" err="1"/>
              <a:t>гострої</a:t>
            </a:r>
            <a:r>
              <a:rPr lang="ru-RU" dirty="0"/>
              <a:t> </a:t>
            </a:r>
            <a:r>
              <a:rPr lang="ru-RU" dirty="0" err="1"/>
              <a:t>токсичності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вираженість</a:t>
            </a:r>
            <a:r>
              <a:rPr lang="ru-RU" dirty="0"/>
              <a:t> </a:t>
            </a:r>
            <a:r>
              <a:rPr lang="ru-RU" dirty="0" err="1"/>
              <a:t>токсичної</a:t>
            </a:r>
            <a:r>
              <a:rPr lang="ru-RU" dirty="0"/>
              <a:t> </a:t>
            </a:r>
            <a:r>
              <a:rPr lang="ru-RU" dirty="0" err="1"/>
              <a:t>дратівної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хімічної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 (</a:t>
            </a:r>
            <a:r>
              <a:rPr lang="ru-RU" dirty="0" err="1"/>
              <a:t>шкірянорезарбтивна</a:t>
            </a:r>
            <a:r>
              <a:rPr lang="ru-RU" dirty="0"/>
              <a:t> </a:t>
            </a:r>
            <a:r>
              <a:rPr lang="ru-RU" dirty="0" err="1"/>
              <a:t>дія</a:t>
            </a:r>
            <a:r>
              <a:rPr lang="ru-RU" dirty="0"/>
              <a:t>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88640"/>
            <a:ext cx="849694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 </a:t>
            </a:r>
            <a:r>
              <a:rPr lang="ru-RU" dirty="0" err="1"/>
              <a:t>токсикологічній</a:t>
            </a:r>
            <a:r>
              <a:rPr lang="ru-RU" dirty="0"/>
              <a:t> </a:t>
            </a:r>
            <a:r>
              <a:rPr lang="ru-RU" dirty="0" err="1"/>
              <a:t>оцінці</a:t>
            </a:r>
            <a:r>
              <a:rPr lang="ru-RU" dirty="0"/>
              <a:t>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не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виходити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гострих</a:t>
            </a:r>
            <a:r>
              <a:rPr lang="ru-RU" dirty="0"/>
              <a:t> </a:t>
            </a:r>
            <a:r>
              <a:rPr lang="ru-RU" dirty="0" err="1"/>
              <a:t>отруєнь</a:t>
            </a:r>
            <a:r>
              <a:rPr lang="ru-RU" dirty="0"/>
              <a:t>, так як при неоднократному (</a:t>
            </a:r>
            <a:r>
              <a:rPr lang="ru-RU" dirty="0" err="1"/>
              <a:t>тривалому</a:t>
            </a:r>
            <a:r>
              <a:rPr lang="ru-RU" dirty="0"/>
              <a:t>) </a:t>
            </a:r>
            <a:r>
              <a:rPr lang="ru-RU" dirty="0" err="1"/>
              <a:t>впливі</a:t>
            </a:r>
            <a:r>
              <a:rPr lang="ru-RU" dirty="0"/>
              <a:t>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інтоксикація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інший</a:t>
            </a:r>
            <a:r>
              <a:rPr lang="ru-RU" dirty="0"/>
              <a:t> патогенез, </a:t>
            </a:r>
            <a:r>
              <a:rPr lang="ru-RU" dirty="0" err="1"/>
              <a:t>ніж</a:t>
            </a:r>
            <a:r>
              <a:rPr lang="ru-RU" dirty="0"/>
              <a:t> патогенез </a:t>
            </a:r>
            <a:r>
              <a:rPr lang="ru-RU" dirty="0" err="1"/>
              <a:t>гострої</a:t>
            </a:r>
            <a:r>
              <a:rPr lang="ru-RU" dirty="0"/>
              <a:t> </a:t>
            </a:r>
            <a:r>
              <a:rPr lang="ru-RU" dirty="0" err="1"/>
              <a:t>інтоксикації</a:t>
            </a:r>
            <a:r>
              <a:rPr lang="ru-RU" dirty="0"/>
              <a:t>. У </a:t>
            </a:r>
            <a:r>
              <a:rPr lang="ru-RU" dirty="0" err="1"/>
              <a:t>реакції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на </a:t>
            </a:r>
            <a:r>
              <a:rPr lang="ru-RU" dirty="0" err="1"/>
              <a:t>неодноразову</a:t>
            </a:r>
            <a:r>
              <a:rPr lang="ru-RU" dirty="0"/>
              <a:t> (</a:t>
            </a:r>
            <a:r>
              <a:rPr lang="ru-RU" dirty="0" err="1"/>
              <a:t>тривалу</a:t>
            </a:r>
            <a:r>
              <a:rPr lang="ru-RU" dirty="0"/>
              <a:t>) </a:t>
            </a:r>
            <a:r>
              <a:rPr lang="ru-RU" dirty="0" err="1"/>
              <a:t>дію</a:t>
            </a:r>
            <a:r>
              <a:rPr lang="ru-RU" dirty="0"/>
              <a:t> отрут </a:t>
            </a:r>
            <a:r>
              <a:rPr lang="ru-RU" dirty="0" err="1"/>
              <a:t>проявляється</a:t>
            </a:r>
            <a:r>
              <a:rPr lang="ru-RU" dirty="0"/>
              <a:t> </a:t>
            </a:r>
            <a:r>
              <a:rPr lang="ru-RU" dirty="0" err="1"/>
              <a:t>певна</a:t>
            </a:r>
            <a:r>
              <a:rPr lang="ru-RU" dirty="0"/>
              <a:t> </a:t>
            </a:r>
            <a:r>
              <a:rPr lang="ru-RU" dirty="0" err="1"/>
              <a:t>стадійність</a:t>
            </a:r>
            <a:r>
              <a:rPr lang="ru-RU" dirty="0"/>
              <a:t>: </a:t>
            </a:r>
          </a:p>
          <a:p>
            <a:r>
              <a:rPr lang="ru-RU" dirty="0"/>
              <a:t>1)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первинних</a:t>
            </a:r>
            <a:r>
              <a:rPr lang="ru-RU" dirty="0"/>
              <a:t> </a:t>
            </a:r>
            <a:r>
              <a:rPr lang="ru-RU" dirty="0" err="1"/>
              <a:t>реакцій</a:t>
            </a:r>
            <a:r>
              <a:rPr lang="ru-RU" dirty="0"/>
              <a:t>; </a:t>
            </a:r>
          </a:p>
          <a:p>
            <a:r>
              <a:rPr lang="ru-RU" dirty="0"/>
              <a:t>2)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неспецифічно</a:t>
            </a:r>
            <a:r>
              <a:rPr lang="ru-RU" dirty="0"/>
              <a:t> </a:t>
            </a:r>
            <a:r>
              <a:rPr lang="ru-RU" dirty="0" err="1"/>
              <a:t>підвищеної</a:t>
            </a:r>
            <a:r>
              <a:rPr lang="ru-RU" dirty="0"/>
              <a:t> </a:t>
            </a:r>
            <a:r>
              <a:rPr lang="ru-RU" dirty="0" err="1"/>
              <a:t>опірності</a:t>
            </a:r>
            <a:r>
              <a:rPr lang="ru-RU" dirty="0"/>
              <a:t>; </a:t>
            </a:r>
          </a:p>
          <a:p>
            <a:r>
              <a:rPr lang="ru-RU" dirty="0"/>
              <a:t>3)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компенсації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декомпенсації</a:t>
            </a:r>
            <a:r>
              <a:rPr lang="ru-RU" dirty="0"/>
              <a:t>. </a:t>
            </a:r>
          </a:p>
          <a:p>
            <a:r>
              <a:rPr lang="ru-RU" dirty="0"/>
              <a:t>На </a:t>
            </a:r>
            <a:r>
              <a:rPr lang="ru-RU" dirty="0" err="1"/>
              <a:t>наступному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токсичної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поріг</a:t>
            </a:r>
            <a:r>
              <a:rPr lang="ru-RU" dirty="0"/>
              <a:t> </a:t>
            </a:r>
            <a:r>
              <a:rPr lang="ru-RU" dirty="0" err="1"/>
              <a:t>хронічної</a:t>
            </a:r>
            <a:r>
              <a:rPr lang="ru-RU" dirty="0"/>
              <a:t> </a:t>
            </a:r>
            <a:r>
              <a:rPr lang="ru-RU" dirty="0" err="1"/>
              <a:t>токсичної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. </a:t>
            </a:r>
          </a:p>
          <a:p>
            <a:r>
              <a:rPr lang="ru-RU" i="1" dirty="0" err="1"/>
              <a:t>Поріг</a:t>
            </a:r>
            <a:r>
              <a:rPr lang="ru-RU" i="1" dirty="0"/>
              <a:t> </a:t>
            </a:r>
            <a:r>
              <a:rPr lang="ru-RU" i="1" dirty="0" err="1"/>
              <a:t>хронічної</a:t>
            </a:r>
            <a:r>
              <a:rPr lang="ru-RU" i="1" dirty="0"/>
              <a:t> </a:t>
            </a:r>
            <a:r>
              <a:rPr lang="ru-RU" i="1" dirty="0" err="1"/>
              <a:t>токсичної</a:t>
            </a:r>
            <a:r>
              <a:rPr lang="ru-RU" i="1" dirty="0"/>
              <a:t> </a:t>
            </a:r>
            <a:r>
              <a:rPr lang="ru-RU" i="1" dirty="0" err="1"/>
              <a:t>дії</a:t>
            </a:r>
            <a:r>
              <a:rPr lang="ru-RU" i="1" dirty="0"/>
              <a:t> (</a:t>
            </a:r>
            <a:r>
              <a:rPr lang="en-US" i="1" dirty="0" err="1"/>
              <a:t>lim</a:t>
            </a:r>
            <a:r>
              <a:rPr lang="ru-RU" i="1" dirty="0"/>
              <a:t>с</a:t>
            </a:r>
            <a:r>
              <a:rPr lang="en-US" i="1" dirty="0"/>
              <a:t>h) - </a:t>
            </a:r>
            <a:r>
              <a:rPr lang="ru-RU" i="1" dirty="0" err="1"/>
              <a:t>мінімальна</a:t>
            </a:r>
            <a:r>
              <a:rPr lang="ru-RU" i="1" dirty="0"/>
              <a:t> </a:t>
            </a:r>
            <a:r>
              <a:rPr lang="ru-RU" i="1" dirty="0" err="1"/>
              <a:t>концентрація</a:t>
            </a:r>
            <a:r>
              <a:rPr lang="ru-RU" i="1" dirty="0"/>
              <a:t> (доза) </a:t>
            </a:r>
            <a:r>
              <a:rPr lang="ru-RU" i="1" dirty="0" err="1"/>
              <a:t>речовини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викликає</a:t>
            </a:r>
            <a:r>
              <a:rPr lang="ru-RU" i="1" dirty="0"/>
              <a:t> при </a:t>
            </a:r>
            <a:r>
              <a:rPr lang="ru-RU" i="1" dirty="0" err="1"/>
              <a:t>безперервному</a:t>
            </a:r>
            <a:r>
              <a:rPr lang="ru-RU" i="1" dirty="0"/>
              <a:t> </a:t>
            </a:r>
            <a:r>
              <a:rPr lang="ru-RU" i="1" dirty="0" err="1"/>
              <a:t>фіксованому</a:t>
            </a:r>
            <a:r>
              <a:rPr lang="ru-RU" i="1" dirty="0"/>
              <a:t> за </a:t>
            </a:r>
            <a:r>
              <a:rPr lang="ru-RU" i="1" dirty="0" err="1"/>
              <a:t>тривалістю</a:t>
            </a:r>
            <a:r>
              <a:rPr lang="ru-RU" i="1" dirty="0"/>
              <a:t> </a:t>
            </a:r>
            <a:r>
              <a:rPr lang="ru-RU" i="1" dirty="0" err="1"/>
              <a:t>дії</a:t>
            </a:r>
            <a:r>
              <a:rPr lang="ru-RU" i="1" dirty="0"/>
              <a:t> (</a:t>
            </a:r>
            <a:r>
              <a:rPr lang="ru-RU" i="1" dirty="0" err="1"/>
              <a:t>чотири-шість</a:t>
            </a:r>
            <a:r>
              <a:rPr lang="ru-RU" i="1" dirty="0"/>
              <a:t> </a:t>
            </a:r>
            <a:r>
              <a:rPr lang="ru-RU" i="1" dirty="0" err="1"/>
              <a:t>місяців</a:t>
            </a:r>
            <a:r>
              <a:rPr lang="ru-RU" i="1" dirty="0"/>
              <a:t>) </a:t>
            </a:r>
            <a:r>
              <a:rPr lang="ru-RU" i="1" dirty="0" err="1"/>
              <a:t>зміни</a:t>
            </a:r>
            <a:r>
              <a:rPr lang="ru-RU" i="1" dirty="0"/>
              <a:t> </a:t>
            </a:r>
            <a:r>
              <a:rPr lang="ru-RU" i="1" dirty="0" err="1"/>
              <a:t>визначених</a:t>
            </a:r>
            <a:r>
              <a:rPr lang="ru-RU" i="1" dirty="0"/>
              <a:t> </a:t>
            </a:r>
            <a:r>
              <a:rPr lang="ru-RU" i="1" dirty="0" err="1"/>
              <a:t>показників</a:t>
            </a:r>
            <a:r>
              <a:rPr lang="ru-RU" i="1" dirty="0"/>
              <a:t> </a:t>
            </a:r>
            <a:r>
              <a:rPr lang="ru-RU" i="1" dirty="0" err="1"/>
              <a:t>життєдіяльності</a:t>
            </a:r>
            <a:r>
              <a:rPr lang="ru-RU" i="1" dirty="0"/>
              <a:t> </a:t>
            </a:r>
            <a:r>
              <a:rPr lang="ru-RU" i="1" dirty="0" err="1"/>
              <a:t>організму</a:t>
            </a:r>
            <a:r>
              <a:rPr lang="ru-RU" i="1" dirty="0"/>
              <a:t>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виходять</a:t>
            </a:r>
            <a:r>
              <a:rPr lang="ru-RU" i="1" dirty="0"/>
              <a:t> </a:t>
            </a:r>
            <a:r>
              <a:rPr lang="ru-RU" i="1" dirty="0" err="1"/>
              <a:t>за</a:t>
            </a:r>
            <a:r>
              <a:rPr lang="ru-RU" i="1" dirty="0"/>
              <a:t> </a:t>
            </a:r>
            <a:r>
              <a:rPr lang="ru-RU" i="1" dirty="0" err="1"/>
              <a:t>межі</a:t>
            </a:r>
            <a:r>
              <a:rPr lang="ru-RU" i="1" dirty="0"/>
              <a:t> </a:t>
            </a:r>
            <a:r>
              <a:rPr lang="ru-RU" i="1" dirty="0" err="1"/>
              <a:t>фізіологічних</a:t>
            </a:r>
            <a:r>
              <a:rPr lang="ru-RU" i="1" dirty="0"/>
              <a:t> </a:t>
            </a:r>
            <a:r>
              <a:rPr lang="ru-RU" i="1" dirty="0" err="1"/>
              <a:t>відхилень</a:t>
            </a:r>
            <a:r>
              <a:rPr lang="ru-RU" i="1" dirty="0"/>
              <a:t>. Таким чином, </a:t>
            </a:r>
            <a:r>
              <a:rPr lang="ru-RU" i="1" dirty="0" err="1"/>
              <a:t>встановленню</a:t>
            </a:r>
            <a:r>
              <a:rPr lang="ru-RU" i="1" dirty="0"/>
              <a:t> порога </a:t>
            </a:r>
            <a:r>
              <a:rPr lang="ru-RU" i="1" dirty="0" err="1"/>
              <a:t>хронічної</a:t>
            </a:r>
            <a:r>
              <a:rPr lang="ru-RU" i="1" dirty="0"/>
              <a:t> </a:t>
            </a:r>
            <a:r>
              <a:rPr lang="ru-RU" i="1" dirty="0" err="1"/>
              <a:t>токсичної</a:t>
            </a:r>
            <a:r>
              <a:rPr lang="ru-RU" i="1" dirty="0"/>
              <a:t> </a:t>
            </a:r>
            <a:r>
              <a:rPr lang="ru-RU" i="1" dirty="0" err="1"/>
              <a:t>дії</a:t>
            </a:r>
            <a:r>
              <a:rPr lang="ru-RU" i="1" dirty="0"/>
              <a:t> </a:t>
            </a:r>
            <a:r>
              <a:rPr lang="ru-RU" i="1" dirty="0" err="1"/>
              <a:t>передує</a:t>
            </a:r>
            <a:r>
              <a:rPr lang="ru-RU" i="1" dirty="0"/>
              <a:t> </a:t>
            </a:r>
            <a:r>
              <a:rPr lang="ru-RU" i="1" dirty="0" err="1"/>
              <a:t>всебічне</a:t>
            </a:r>
            <a:r>
              <a:rPr lang="ru-RU" i="1" dirty="0"/>
              <a:t> </a:t>
            </a:r>
            <a:r>
              <a:rPr lang="ru-RU" i="1" dirty="0" err="1"/>
              <a:t>вивчення</a:t>
            </a:r>
            <a:r>
              <a:rPr lang="ru-RU" i="1" dirty="0"/>
              <a:t> </a:t>
            </a:r>
            <a:r>
              <a:rPr lang="ru-RU" i="1" dirty="0" err="1"/>
              <a:t>дії</a:t>
            </a:r>
            <a:r>
              <a:rPr lang="ru-RU" i="1" dirty="0"/>
              <a:t> </a:t>
            </a:r>
            <a:r>
              <a:rPr lang="ru-RU" i="1" dirty="0" err="1"/>
              <a:t>речовини</a:t>
            </a:r>
            <a:r>
              <a:rPr lang="ru-RU" i="1" dirty="0"/>
              <a:t> на </a:t>
            </a:r>
            <a:r>
              <a:rPr lang="ru-RU" i="1" dirty="0" err="1"/>
              <a:t>організм</a:t>
            </a:r>
            <a:r>
              <a:rPr lang="ru-RU" i="1" dirty="0"/>
              <a:t>, </a:t>
            </a:r>
            <a:r>
              <a:rPr lang="ru-RU" i="1" dirty="0" err="1"/>
              <a:t>виявлення</a:t>
            </a:r>
            <a:r>
              <a:rPr lang="ru-RU" i="1" dirty="0"/>
              <a:t> </a:t>
            </a:r>
            <a:r>
              <a:rPr lang="ru-RU" i="1" dirty="0" err="1"/>
              <a:t>найбільш</a:t>
            </a:r>
            <a:r>
              <a:rPr lang="ru-RU" i="1" dirty="0"/>
              <a:t> </a:t>
            </a:r>
            <a:r>
              <a:rPr lang="ru-RU" i="1" dirty="0" err="1"/>
              <a:t>чутливих</a:t>
            </a:r>
            <a:r>
              <a:rPr lang="ru-RU" i="1" dirty="0"/>
              <a:t> до </a:t>
            </a:r>
            <a:r>
              <a:rPr lang="ru-RU" i="1" dirty="0" err="1"/>
              <a:t>нього</a:t>
            </a:r>
            <a:r>
              <a:rPr lang="ru-RU" i="1" dirty="0"/>
              <a:t> </a:t>
            </a:r>
            <a:r>
              <a:rPr lang="ru-RU" i="1" dirty="0" err="1"/>
              <a:t>органів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систем, </a:t>
            </a:r>
            <a:r>
              <a:rPr lang="ru-RU" i="1" dirty="0" err="1"/>
              <a:t>функціональних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морфологічних</a:t>
            </a:r>
            <a:r>
              <a:rPr lang="ru-RU" i="1" dirty="0"/>
              <a:t> </a:t>
            </a:r>
            <a:r>
              <a:rPr lang="ru-RU" i="1" dirty="0" err="1"/>
              <a:t>змін</a:t>
            </a:r>
            <a:r>
              <a:rPr lang="ru-RU" i="1" dirty="0"/>
              <a:t> в них. </a:t>
            </a:r>
            <a:r>
              <a:rPr lang="ru-RU" i="1" dirty="0" err="1"/>
              <a:t>Особлива</a:t>
            </a:r>
            <a:r>
              <a:rPr lang="ru-RU" i="1" dirty="0"/>
              <a:t> </a:t>
            </a:r>
            <a:r>
              <a:rPr lang="ru-RU" i="1" dirty="0" err="1"/>
              <a:t>увага</a:t>
            </a:r>
            <a:r>
              <a:rPr lang="ru-RU" i="1" dirty="0"/>
              <a:t> при </a:t>
            </a:r>
            <a:r>
              <a:rPr lang="ru-RU" i="1" dirty="0" err="1"/>
              <a:t>цьому</a:t>
            </a:r>
            <a:r>
              <a:rPr lang="ru-RU" i="1" dirty="0"/>
              <a:t> </a:t>
            </a:r>
            <a:r>
              <a:rPr lang="ru-RU" i="1" dirty="0" err="1"/>
              <a:t>звертається</a:t>
            </a:r>
            <a:r>
              <a:rPr lang="ru-RU" i="1" dirty="0"/>
              <a:t> не </a:t>
            </a:r>
            <a:r>
              <a:rPr lang="ru-RU" i="1" dirty="0" err="1"/>
              <a:t>тільки</a:t>
            </a:r>
            <a:r>
              <a:rPr lang="ru-RU" i="1" dirty="0"/>
              <a:t> на </a:t>
            </a:r>
            <a:r>
              <a:rPr lang="ru-RU" i="1" dirty="0" err="1"/>
              <a:t>загальні</a:t>
            </a:r>
            <a:r>
              <a:rPr lang="ru-RU" i="1" dirty="0"/>
              <a:t> </a:t>
            </a:r>
            <a:r>
              <a:rPr lang="ru-RU" i="1" dirty="0" err="1"/>
              <a:t>відповідні</a:t>
            </a:r>
            <a:r>
              <a:rPr lang="ru-RU" i="1" dirty="0"/>
              <a:t> </a:t>
            </a:r>
            <a:r>
              <a:rPr lang="ru-RU" i="1" dirty="0" err="1"/>
              <a:t>реакції</a:t>
            </a:r>
            <a:r>
              <a:rPr lang="ru-RU" i="1" dirty="0"/>
              <a:t> </a:t>
            </a:r>
            <a:r>
              <a:rPr lang="ru-RU" i="1" dirty="0" err="1"/>
              <a:t>організму</a:t>
            </a:r>
            <a:r>
              <a:rPr lang="ru-RU" i="1" dirty="0"/>
              <a:t>, а </a:t>
            </a:r>
            <a:r>
              <a:rPr lang="ru-RU" i="1" dirty="0" err="1"/>
              <a:t>й</a:t>
            </a:r>
            <a:r>
              <a:rPr lang="ru-RU" i="1" dirty="0"/>
              <a:t> на </a:t>
            </a:r>
            <a:r>
              <a:rPr lang="ru-RU" i="1" dirty="0" err="1"/>
              <a:t>показники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відображають</a:t>
            </a:r>
            <a:r>
              <a:rPr lang="ru-RU" i="1" dirty="0"/>
              <a:t> </a:t>
            </a:r>
            <a:r>
              <a:rPr lang="ru-RU" i="1" dirty="0" err="1"/>
              <a:t>специфічний</a:t>
            </a:r>
            <a:r>
              <a:rPr lang="ru-RU" i="1" dirty="0"/>
              <a:t> характер </a:t>
            </a:r>
            <a:r>
              <a:rPr lang="ru-RU" i="1" dirty="0" err="1"/>
              <a:t>дії</a:t>
            </a:r>
            <a:r>
              <a:rPr lang="ru-RU" i="1" dirty="0"/>
              <a:t> </a:t>
            </a:r>
            <a:r>
              <a:rPr lang="ru-RU" i="1" dirty="0" err="1"/>
              <a:t>досліджуваної</a:t>
            </a:r>
            <a:r>
              <a:rPr lang="ru-RU" i="1" dirty="0"/>
              <a:t> </a:t>
            </a:r>
            <a:r>
              <a:rPr lang="ru-RU" i="1" dirty="0" err="1"/>
              <a:t>сполуки</a:t>
            </a:r>
            <a:r>
              <a:rPr lang="ru-RU" i="1" dirty="0"/>
              <a:t>.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558924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/>
              <a:t>Поріг</a:t>
            </a:r>
            <a:r>
              <a:rPr lang="ru-RU" i="1" dirty="0"/>
              <a:t> </a:t>
            </a:r>
            <a:r>
              <a:rPr lang="ru-RU" i="1" dirty="0" err="1"/>
              <a:t>специфічної</a:t>
            </a:r>
            <a:r>
              <a:rPr lang="ru-RU" i="1" dirty="0"/>
              <a:t> (</a:t>
            </a:r>
            <a:r>
              <a:rPr lang="ru-RU" i="1" dirty="0" err="1"/>
              <a:t>вибіркової</a:t>
            </a:r>
            <a:r>
              <a:rPr lang="ru-RU" i="1" dirty="0"/>
              <a:t>) </a:t>
            </a:r>
            <a:r>
              <a:rPr lang="ru-RU" i="1" dirty="0" err="1"/>
              <a:t>дії</a:t>
            </a:r>
            <a:r>
              <a:rPr lang="ru-RU" i="1" dirty="0"/>
              <a:t> (</a:t>
            </a:r>
            <a:r>
              <a:rPr lang="en-US" i="1" dirty="0" err="1"/>
              <a:t>limsp</a:t>
            </a:r>
            <a:r>
              <a:rPr lang="en-US" i="1" dirty="0"/>
              <a:t>) - </a:t>
            </a:r>
            <a:r>
              <a:rPr lang="ru-RU" i="1" dirty="0" err="1"/>
              <a:t>мінімальна</a:t>
            </a:r>
            <a:r>
              <a:rPr lang="ru-RU" i="1" dirty="0"/>
              <a:t> </a:t>
            </a:r>
            <a:r>
              <a:rPr lang="ru-RU" i="1" dirty="0" err="1"/>
              <a:t>концентрація</a:t>
            </a:r>
            <a:r>
              <a:rPr lang="ru-RU" i="1" dirty="0"/>
              <a:t> (доза) </a:t>
            </a:r>
            <a:r>
              <a:rPr lang="ru-RU" i="1" dirty="0" err="1"/>
              <a:t>речовини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викликає</a:t>
            </a:r>
            <a:r>
              <a:rPr lang="ru-RU" i="1" dirty="0"/>
              <a:t> </a:t>
            </a:r>
            <a:r>
              <a:rPr lang="ru-RU" i="1" dirty="0" err="1"/>
              <a:t>зміни</a:t>
            </a:r>
            <a:r>
              <a:rPr lang="ru-RU" i="1" dirty="0"/>
              <a:t> </a:t>
            </a:r>
            <a:r>
              <a:rPr lang="ru-RU" i="1" dirty="0" err="1"/>
              <a:t>біологічних</a:t>
            </a:r>
            <a:r>
              <a:rPr lang="ru-RU" i="1" dirty="0"/>
              <a:t> </a:t>
            </a:r>
            <a:r>
              <a:rPr lang="ru-RU" i="1" dirty="0" err="1"/>
              <a:t>функцій</a:t>
            </a:r>
            <a:r>
              <a:rPr lang="ru-RU" i="1" dirty="0"/>
              <a:t> </a:t>
            </a:r>
            <a:r>
              <a:rPr lang="ru-RU" i="1" dirty="0" err="1"/>
              <a:t>окремих</a:t>
            </a:r>
            <a:r>
              <a:rPr lang="ru-RU" i="1" dirty="0"/>
              <a:t> </a:t>
            </a:r>
            <a:r>
              <a:rPr lang="ru-RU" i="1" dirty="0" err="1"/>
              <a:t>органів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систем </a:t>
            </a:r>
            <a:r>
              <a:rPr lang="ru-RU" i="1" dirty="0" err="1"/>
              <a:t>організму</a:t>
            </a:r>
            <a:r>
              <a:rPr lang="ru-RU" i="1" dirty="0"/>
              <a:t>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виходять</a:t>
            </a:r>
            <a:r>
              <a:rPr lang="ru-RU" i="1" dirty="0"/>
              <a:t> за </a:t>
            </a:r>
            <a:r>
              <a:rPr lang="ru-RU" i="1" dirty="0" err="1"/>
              <a:t>межі</a:t>
            </a:r>
            <a:r>
              <a:rPr lang="ru-RU" i="1" dirty="0"/>
              <a:t> </a:t>
            </a:r>
            <a:r>
              <a:rPr lang="ru-RU" i="1" dirty="0" err="1"/>
              <a:t>пристосувальних</a:t>
            </a:r>
            <a:r>
              <a:rPr lang="ru-RU" i="1" dirty="0"/>
              <a:t> </a:t>
            </a:r>
            <a:r>
              <a:rPr lang="ru-RU" i="1" dirty="0" err="1"/>
              <a:t>фізіологічних</a:t>
            </a:r>
            <a:r>
              <a:rPr lang="ru-RU" i="1" dirty="0"/>
              <a:t> </a:t>
            </a:r>
            <a:r>
              <a:rPr lang="ru-RU" i="1" dirty="0" err="1"/>
              <a:t>реакцій</a:t>
            </a:r>
            <a:r>
              <a:rPr lang="ru-RU" i="1" dirty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19672" y="188640"/>
            <a:ext cx="6606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3. Характеристика </a:t>
            </a:r>
            <a:r>
              <a:rPr lang="ru-RU" b="1" dirty="0" err="1"/>
              <a:t>небезпеки</a:t>
            </a:r>
            <a:r>
              <a:rPr lang="ru-RU" b="1" dirty="0"/>
              <a:t> </a:t>
            </a:r>
            <a:r>
              <a:rPr lang="ru-RU" b="1" dirty="0" err="1"/>
              <a:t>розвитку</a:t>
            </a:r>
            <a:r>
              <a:rPr lang="ru-RU" b="1" dirty="0"/>
              <a:t> </a:t>
            </a:r>
            <a:r>
              <a:rPr lang="ru-RU" b="1" dirty="0" err="1"/>
              <a:t>отруєнь</a:t>
            </a:r>
            <a:r>
              <a:rPr lang="ru-RU" b="1" dirty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908720"/>
            <a:ext cx="78488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Пороговість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</a:t>
            </a:r>
            <a:r>
              <a:rPr lang="ru-RU" dirty="0" err="1"/>
              <a:t>пов'язана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особливостями</a:t>
            </a:r>
            <a:r>
              <a:rPr lang="ru-RU" dirty="0"/>
              <a:t> живого </a:t>
            </a:r>
            <a:r>
              <a:rPr lang="ru-RU" dirty="0" err="1"/>
              <a:t>об'єкта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постійним</a:t>
            </a:r>
            <a:r>
              <a:rPr lang="ru-RU" dirty="0"/>
              <a:t> </a:t>
            </a:r>
            <a:r>
              <a:rPr lang="ru-RU" dirty="0" err="1"/>
              <a:t>обміном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енергією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навколишнім</a:t>
            </a:r>
            <a:r>
              <a:rPr lang="ru-RU" dirty="0"/>
              <a:t> </a:t>
            </a:r>
            <a:r>
              <a:rPr lang="ru-RU" dirty="0" err="1"/>
              <a:t>середовищем</a:t>
            </a:r>
            <a:r>
              <a:rPr lang="ru-RU" dirty="0"/>
              <a:t>, </a:t>
            </a:r>
            <a:r>
              <a:rPr lang="ru-RU" dirty="0" err="1"/>
              <a:t>наявністю</a:t>
            </a:r>
            <a:r>
              <a:rPr lang="ru-RU" dirty="0"/>
              <a:t> систем гомеостазу. Гомеостаз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динамічна</a:t>
            </a:r>
            <a:r>
              <a:rPr lang="ru-RU" dirty="0"/>
              <a:t> </a:t>
            </a:r>
            <a:r>
              <a:rPr lang="ru-RU" dirty="0" err="1"/>
              <a:t>сталість</a:t>
            </a:r>
            <a:r>
              <a:rPr lang="ru-RU" dirty="0"/>
              <a:t> складу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стійкість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фізіологічних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(в </a:t>
            </a:r>
            <a:r>
              <a:rPr lang="ru-RU" dirty="0" err="1"/>
              <a:t>умовах</a:t>
            </a:r>
            <a:r>
              <a:rPr lang="ru-RU" dirty="0"/>
              <a:t> «</a:t>
            </a:r>
            <a:r>
              <a:rPr lang="ru-RU" dirty="0" err="1"/>
              <a:t>норми</a:t>
            </a:r>
            <a:r>
              <a:rPr lang="ru-RU" dirty="0"/>
              <a:t>» </a:t>
            </a:r>
            <a:r>
              <a:rPr lang="ru-RU" dirty="0" err="1"/>
              <a:t>спостерігаються</a:t>
            </a:r>
            <a:r>
              <a:rPr lang="ru-RU" dirty="0"/>
              <a:t> </a:t>
            </a:r>
            <a:r>
              <a:rPr lang="ru-RU" dirty="0" err="1"/>
              <a:t>коливання</a:t>
            </a:r>
            <a:r>
              <a:rPr lang="ru-RU" dirty="0"/>
              <a:t> </a:t>
            </a:r>
            <a:r>
              <a:rPr lang="ru-RU" dirty="0" err="1"/>
              <a:t>фізіологічних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порівняно</a:t>
            </a:r>
            <a:r>
              <a:rPr lang="ru-RU" dirty="0"/>
              <a:t> </a:t>
            </a:r>
            <a:r>
              <a:rPr lang="ru-RU" dirty="0" err="1"/>
              <a:t>вузькому</a:t>
            </a:r>
            <a:r>
              <a:rPr lang="ru-RU" dirty="0"/>
              <a:t> </a:t>
            </a:r>
            <a:r>
              <a:rPr lang="ru-RU" dirty="0" err="1"/>
              <a:t>діапазоні</a:t>
            </a:r>
            <a:r>
              <a:rPr lang="ru-RU" dirty="0"/>
              <a:t>). Гомеостаз - одна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найважливіших</a:t>
            </a:r>
            <a:r>
              <a:rPr lang="ru-RU" dirty="0"/>
              <a:t> проблем </a:t>
            </a:r>
            <a:r>
              <a:rPr lang="ru-RU" dirty="0" err="1"/>
              <a:t>сучасної</a:t>
            </a:r>
            <a:r>
              <a:rPr lang="ru-RU" dirty="0"/>
              <a:t> </a:t>
            </a:r>
            <a:r>
              <a:rPr lang="ru-RU" dirty="0" err="1"/>
              <a:t>фізіології</a:t>
            </a:r>
            <a:r>
              <a:rPr lang="ru-RU" dirty="0"/>
              <a:t> та </a:t>
            </a:r>
            <a:r>
              <a:rPr lang="ru-RU" dirty="0" err="1"/>
              <a:t>патології</a:t>
            </a:r>
            <a:r>
              <a:rPr lang="ru-RU" dirty="0"/>
              <a:t>. </a:t>
            </a:r>
          </a:p>
          <a:p>
            <a:r>
              <a:rPr lang="ru-RU" dirty="0" err="1"/>
              <a:t>Поняття</a:t>
            </a:r>
            <a:r>
              <a:rPr lang="ru-RU" dirty="0"/>
              <a:t> «</a:t>
            </a:r>
            <a:r>
              <a:rPr lang="ru-RU" dirty="0" err="1"/>
              <a:t>порогової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» </a:t>
            </a:r>
            <a:r>
              <a:rPr lang="ru-RU" dirty="0" err="1"/>
              <a:t>показує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меж </a:t>
            </a:r>
            <a:r>
              <a:rPr lang="ru-RU" dirty="0" err="1"/>
              <a:t>звичайних</a:t>
            </a:r>
            <a:r>
              <a:rPr lang="ru-RU" dirty="0"/>
              <a:t> </a:t>
            </a:r>
            <a:r>
              <a:rPr lang="ru-RU" dirty="0" err="1"/>
              <a:t>фізіологічних</a:t>
            </a:r>
            <a:r>
              <a:rPr lang="ru-RU" dirty="0"/>
              <a:t> </a:t>
            </a:r>
            <a:r>
              <a:rPr lang="ru-RU" dirty="0" err="1"/>
              <a:t>коливань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вихід</a:t>
            </a:r>
            <a:r>
              <a:rPr lang="ru-RU" dirty="0"/>
              <a:t> за </a:t>
            </a:r>
            <a:r>
              <a:rPr lang="ru-RU" dirty="0" err="1"/>
              <a:t>межі</a:t>
            </a:r>
            <a:r>
              <a:rPr lang="ru-RU" dirty="0"/>
              <a:t> гомеостазу. </a:t>
            </a:r>
          </a:p>
          <a:p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повно</a:t>
            </a:r>
            <a:r>
              <a:rPr lang="ru-RU" dirty="0"/>
              <a:t> </a:t>
            </a:r>
            <a:r>
              <a:rPr lang="ru-RU" dirty="0" err="1"/>
              <a:t>характеризувати</a:t>
            </a:r>
            <a:r>
              <a:rPr lang="ru-RU" dirty="0"/>
              <a:t>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отруєння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критерії</a:t>
            </a:r>
            <a:r>
              <a:rPr lang="ru-RU" dirty="0"/>
              <a:t>: </a:t>
            </a:r>
          </a:p>
          <a:p>
            <a:r>
              <a:rPr lang="ru-RU" dirty="0"/>
              <a:t>- Зона </a:t>
            </a:r>
            <a:r>
              <a:rPr lang="ru-RU" dirty="0" err="1"/>
              <a:t>одноразової</a:t>
            </a:r>
            <a:r>
              <a:rPr lang="ru-RU" dirty="0"/>
              <a:t> (</a:t>
            </a:r>
            <a:r>
              <a:rPr lang="ru-RU" dirty="0" err="1"/>
              <a:t>гострої</a:t>
            </a:r>
            <a:r>
              <a:rPr lang="ru-RU" dirty="0"/>
              <a:t>) </a:t>
            </a:r>
            <a:r>
              <a:rPr lang="ru-RU" dirty="0" err="1"/>
              <a:t>дії</a:t>
            </a:r>
            <a:r>
              <a:rPr lang="ru-RU" dirty="0"/>
              <a:t> - ЗОД; </a:t>
            </a:r>
          </a:p>
          <a:p>
            <a:r>
              <a:rPr lang="ru-RU" dirty="0"/>
              <a:t>- Зона </a:t>
            </a:r>
            <a:r>
              <a:rPr lang="ru-RU" dirty="0" err="1"/>
              <a:t>хронічної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- ЗХД; </a:t>
            </a:r>
          </a:p>
          <a:p>
            <a:r>
              <a:rPr lang="ru-RU" dirty="0"/>
              <a:t>- Зона </a:t>
            </a:r>
            <a:r>
              <a:rPr lang="ru-RU" dirty="0" err="1"/>
              <a:t>специфічної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- ЗСД. </a:t>
            </a:r>
          </a:p>
          <a:p>
            <a:r>
              <a:rPr lang="ru-RU" b="1" i="1" dirty="0"/>
              <a:t>Зона </a:t>
            </a:r>
            <a:r>
              <a:rPr lang="ru-RU" b="1" i="1" dirty="0" err="1"/>
              <a:t>гострої</a:t>
            </a:r>
            <a:r>
              <a:rPr lang="ru-RU" b="1" i="1" dirty="0"/>
              <a:t> </a:t>
            </a:r>
            <a:r>
              <a:rPr lang="ru-RU" b="1" i="1" dirty="0" err="1"/>
              <a:t>дії</a:t>
            </a:r>
            <a:r>
              <a:rPr lang="ru-RU" b="1" i="1" dirty="0"/>
              <a:t> - </a:t>
            </a:r>
            <a:r>
              <a:rPr lang="ru-RU" b="1" i="1" dirty="0" err="1"/>
              <a:t>це</a:t>
            </a:r>
            <a:r>
              <a:rPr lang="ru-RU" b="1" i="1" dirty="0"/>
              <a:t> </a:t>
            </a:r>
            <a:r>
              <a:rPr lang="ru-RU" b="1" i="1" dirty="0" err="1"/>
              <a:t>відношення</a:t>
            </a:r>
            <a:r>
              <a:rPr lang="ru-RU" b="1" i="1" dirty="0"/>
              <a:t> </a:t>
            </a:r>
            <a:r>
              <a:rPr lang="ru-RU" b="1" i="1" dirty="0" err="1"/>
              <a:t>середньосмертельної</a:t>
            </a:r>
            <a:r>
              <a:rPr lang="ru-RU" b="1" i="1" dirty="0"/>
              <a:t> </a:t>
            </a:r>
            <a:r>
              <a:rPr lang="ru-RU" b="1" i="1" dirty="0" err="1"/>
              <a:t>концентрації</a:t>
            </a:r>
            <a:r>
              <a:rPr lang="ru-RU" b="1" i="1" dirty="0"/>
              <a:t> (</a:t>
            </a:r>
            <a:r>
              <a:rPr lang="ru-RU" b="1" i="1" dirty="0" err="1"/>
              <a:t>дози</a:t>
            </a:r>
            <a:r>
              <a:rPr lang="ru-RU" b="1" i="1" dirty="0"/>
              <a:t>) до </a:t>
            </a:r>
            <a:r>
              <a:rPr lang="ru-RU" b="1" i="1" dirty="0" err="1"/>
              <a:t>порогової</a:t>
            </a:r>
            <a:r>
              <a:rPr lang="ru-RU" b="1" i="1" dirty="0"/>
              <a:t> </a:t>
            </a:r>
            <a:r>
              <a:rPr lang="ru-RU" b="1" i="1" dirty="0" err="1"/>
              <a:t>концентрації</a:t>
            </a:r>
            <a:r>
              <a:rPr lang="ru-RU" b="1" i="1" dirty="0"/>
              <a:t> (</a:t>
            </a:r>
            <a:r>
              <a:rPr lang="ru-RU" b="1" i="1" dirty="0" err="1"/>
              <a:t>дози</a:t>
            </a:r>
            <a:r>
              <a:rPr lang="ru-RU" b="1" i="1" dirty="0"/>
              <a:t>) при одноразовому </a:t>
            </a:r>
            <a:r>
              <a:rPr lang="ru-RU" b="1" i="1" dirty="0" err="1"/>
              <a:t>впливі</a:t>
            </a:r>
            <a:r>
              <a:rPr lang="ru-RU" b="1" i="1" dirty="0"/>
              <a:t> (</a:t>
            </a:r>
            <a:r>
              <a:rPr lang="ru-RU" b="1" i="1" dirty="0" err="1"/>
              <a:t>limас</a:t>
            </a:r>
            <a:r>
              <a:rPr lang="ru-RU" b="1" i="1" dirty="0"/>
              <a:t>). 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6021288"/>
            <a:ext cx="2368263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88640"/>
            <a:ext cx="88204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Зона </a:t>
            </a:r>
            <a:r>
              <a:rPr lang="ru-RU" dirty="0" err="1"/>
              <a:t>гострої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зміні</a:t>
            </a:r>
            <a:r>
              <a:rPr lang="ru-RU" dirty="0"/>
              <a:t> </a:t>
            </a:r>
            <a:r>
              <a:rPr lang="ru-RU" dirty="0" err="1"/>
              <a:t>біологічних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виходять</a:t>
            </a:r>
            <a:r>
              <a:rPr lang="ru-RU" dirty="0"/>
              <a:t> за рамки </a:t>
            </a:r>
            <a:r>
              <a:rPr lang="ru-RU" dirty="0" err="1"/>
              <a:t>пристосувальних</a:t>
            </a:r>
            <a:r>
              <a:rPr lang="ru-RU" dirty="0"/>
              <a:t> </a:t>
            </a:r>
            <a:r>
              <a:rPr lang="ru-RU" dirty="0" err="1"/>
              <a:t>фізіологічних</a:t>
            </a:r>
            <a:r>
              <a:rPr lang="ru-RU" dirty="0"/>
              <a:t> </a:t>
            </a:r>
            <a:r>
              <a:rPr lang="ru-RU" dirty="0" err="1"/>
              <a:t>реакцій</a:t>
            </a:r>
            <a:r>
              <a:rPr lang="ru-RU" dirty="0"/>
              <a:t>, на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цілісного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. Вона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інтегральним</a:t>
            </a:r>
            <a:r>
              <a:rPr lang="ru-RU" dirty="0"/>
              <a:t> </a:t>
            </a:r>
            <a:r>
              <a:rPr lang="ru-RU" dirty="0" err="1"/>
              <a:t>показником</a:t>
            </a:r>
            <a:r>
              <a:rPr lang="ru-RU" dirty="0"/>
              <a:t> </a:t>
            </a:r>
            <a:r>
              <a:rPr lang="ru-RU" dirty="0" err="1"/>
              <a:t>компенсаторних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здатності</a:t>
            </a:r>
            <a:r>
              <a:rPr lang="ru-RU" dirty="0"/>
              <a:t> до </a:t>
            </a:r>
            <a:r>
              <a:rPr lang="ru-RU" dirty="0" err="1"/>
              <a:t>знешкодження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виведення</a:t>
            </a:r>
            <a:r>
              <a:rPr lang="ru-RU" dirty="0"/>
              <a:t> </a:t>
            </a:r>
            <a:r>
              <a:rPr lang="ru-RU" dirty="0" err="1"/>
              <a:t>отрути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компенсації</a:t>
            </a:r>
            <a:r>
              <a:rPr lang="ru-RU" dirty="0"/>
              <a:t> </a:t>
            </a:r>
            <a:r>
              <a:rPr lang="ru-RU" dirty="0" err="1"/>
              <a:t>пошкоджених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. Величина ЗОД </a:t>
            </a:r>
            <a:r>
              <a:rPr lang="ru-RU" dirty="0" err="1"/>
              <a:t>обернено</a:t>
            </a:r>
            <a:r>
              <a:rPr lang="ru-RU" dirty="0"/>
              <a:t> </a:t>
            </a:r>
            <a:r>
              <a:rPr lang="ru-RU" dirty="0" err="1"/>
              <a:t>пропорційна</a:t>
            </a:r>
            <a:r>
              <a:rPr lang="ru-RU" dirty="0"/>
              <a:t> </a:t>
            </a:r>
            <a:r>
              <a:rPr lang="ru-RU" dirty="0" err="1"/>
              <a:t>небезпеці</a:t>
            </a:r>
            <a:r>
              <a:rPr lang="ru-RU" dirty="0"/>
              <a:t> отрут при одноразовому </a:t>
            </a:r>
            <a:r>
              <a:rPr lang="ru-RU" dirty="0" err="1"/>
              <a:t>впливі</a:t>
            </a:r>
            <a:r>
              <a:rPr lang="ru-RU" dirty="0"/>
              <a:t>. Чим </a:t>
            </a:r>
            <a:r>
              <a:rPr lang="ru-RU" dirty="0" err="1"/>
              <a:t>менша</a:t>
            </a:r>
            <a:r>
              <a:rPr lang="ru-RU" dirty="0"/>
              <a:t> ЗОД,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небезпечніша</a:t>
            </a:r>
            <a:r>
              <a:rPr lang="ru-RU" dirty="0"/>
              <a:t> </a:t>
            </a:r>
            <a:r>
              <a:rPr lang="ru-RU" dirty="0" err="1"/>
              <a:t>речовина</a:t>
            </a:r>
            <a:r>
              <a:rPr lang="ru-RU" dirty="0"/>
              <a:t>, так як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невелике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концентрації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починаючи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порогової</a:t>
            </a:r>
            <a:r>
              <a:rPr lang="ru-RU" dirty="0"/>
              <a:t>,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викликати</a:t>
            </a:r>
            <a:r>
              <a:rPr lang="ru-RU" dirty="0"/>
              <a:t> </a:t>
            </a:r>
            <a:r>
              <a:rPr lang="ru-RU" dirty="0" err="1"/>
              <a:t>крайні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патології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смерть. </a:t>
            </a: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речовина</a:t>
            </a:r>
            <a:r>
              <a:rPr lang="ru-RU" dirty="0"/>
              <a:t> </a:t>
            </a:r>
            <a:r>
              <a:rPr lang="ru-RU" dirty="0" err="1"/>
              <a:t>небезпечна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точки </a:t>
            </a:r>
            <a:r>
              <a:rPr lang="ru-RU" dirty="0" err="1"/>
              <a:t>зору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важких</a:t>
            </a:r>
            <a:r>
              <a:rPr lang="ru-RU" dirty="0"/>
              <a:t> форм </a:t>
            </a:r>
            <a:r>
              <a:rPr lang="ru-RU" dirty="0" err="1"/>
              <a:t>отруєння</a:t>
            </a:r>
            <a:r>
              <a:rPr lang="ru-RU" dirty="0"/>
              <a:t>. ЗОД </a:t>
            </a:r>
            <a:r>
              <a:rPr lang="ru-RU" dirty="0" err="1"/>
              <a:t>показує</a:t>
            </a:r>
            <a:r>
              <a:rPr lang="ru-RU" dirty="0"/>
              <a:t> </a:t>
            </a:r>
            <a:r>
              <a:rPr lang="ru-RU" dirty="0" err="1"/>
              <a:t>діапазон</a:t>
            </a:r>
            <a:r>
              <a:rPr lang="ru-RU" dirty="0"/>
              <a:t> </a:t>
            </a:r>
            <a:r>
              <a:rPr lang="ru-RU" dirty="0" err="1"/>
              <a:t>концентрацій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(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початкових</a:t>
            </a:r>
            <a:r>
              <a:rPr lang="ru-RU" dirty="0"/>
              <a:t> до </a:t>
            </a:r>
            <a:r>
              <a:rPr lang="ru-RU" dirty="0" err="1"/>
              <a:t>крайніх</a:t>
            </a:r>
            <a:r>
              <a:rPr lang="ru-RU" dirty="0"/>
              <a:t>),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організм</a:t>
            </a:r>
            <a:r>
              <a:rPr lang="ru-RU" dirty="0"/>
              <a:t> при одноразовому </a:t>
            </a:r>
            <a:r>
              <a:rPr lang="ru-RU" dirty="0" err="1"/>
              <a:t>надходженні</a:t>
            </a:r>
            <a:r>
              <a:rPr lang="ru-RU" dirty="0"/>
              <a:t> </a:t>
            </a:r>
            <a:r>
              <a:rPr lang="ru-RU" dirty="0" err="1"/>
              <a:t>отрути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. </a:t>
            </a:r>
          </a:p>
          <a:p>
            <a:r>
              <a:rPr lang="ru-RU" b="1" i="1" dirty="0"/>
              <a:t>Зона </a:t>
            </a:r>
            <a:r>
              <a:rPr lang="ru-RU" b="1" i="1" dirty="0" err="1"/>
              <a:t>хронічної</a:t>
            </a:r>
            <a:r>
              <a:rPr lang="ru-RU" b="1" i="1" dirty="0"/>
              <a:t> </a:t>
            </a:r>
            <a:r>
              <a:rPr lang="ru-RU" b="1" i="1" dirty="0" err="1"/>
              <a:t>дії</a:t>
            </a:r>
            <a:r>
              <a:rPr lang="ru-RU" b="1" i="1" dirty="0"/>
              <a:t> </a:t>
            </a:r>
            <a:r>
              <a:rPr lang="ru-RU" b="1" i="1" dirty="0" err="1"/>
              <a:t>виражається</a:t>
            </a:r>
            <a:r>
              <a:rPr lang="ru-RU" b="1" i="1" dirty="0"/>
              <a:t> </a:t>
            </a:r>
            <a:r>
              <a:rPr lang="ru-RU" b="1" i="1" dirty="0" err="1"/>
              <a:t>відношенням</a:t>
            </a:r>
            <a:r>
              <a:rPr lang="ru-RU" b="1" i="1" dirty="0"/>
              <a:t> </a:t>
            </a:r>
            <a:r>
              <a:rPr lang="ru-RU" b="1" i="1" dirty="0" err="1"/>
              <a:t>мінімальної</a:t>
            </a:r>
            <a:r>
              <a:rPr lang="ru-RU" b="1" i="1" dirty="0"/>
              <a:t> (</a:t>
            </a:r>
            <a:r>
              <a:rPr lang="ru-RU" b="1" i="1" dirty="0" err="1"/>
              <a:t>пороговий</a:t>
            </a:r>
            <a:r>
              <a:rPr lang="ru-RU" b="1" i="1" dirty="0"/>
              <a:t>) </a:t>
            </a:r>
            <a:r>
              <a:rPr lang="ru-RU" b="1" i="1" dirty="0" err="1"/>
              <a:t>концентрації</a:t>
            </a:r>
            <a:r>
              <a:rPr lang="ru-RU" b="1" i="1" dirty="0"/>
              <a:t>, </a:t>
            </a:r>
            <a:r>
              <a:rPr lang="ru-RU" b="1" i="1" dirty="0" err="1"/>
              <a:t>що</a:t>
            </a:r>
            <a:r>
              <a:rPr lang="ru-RU" b="1" i="1" dirty="0"/>
              <a:t> </a:t>
            </a:r>
            <a:r>
              <a:rPr lang="ru-RU" b="1" i="1" dirty="0" err="1"/>
              <a:t>викликає</a:t>
            </a:r>
            <a:r>
              <a:rPr lang="ru-RU" b="1" i="1" dirty="0"/>
              <a:t> </a:t>
            </a:r>
            <a:r>
              <a:rPr lang="ru-RU" b="1" i="1" dirty="0" err="1"/>
              <a:t>зміну</a:t>
            </a:r>
            <a:r>
              <a:rPr lang="ru-RU" b="1" i="1" dirty="0"/>
              <a:t> </a:t>
            </a:r>
            <a:r>
              <a:rPr lang="ru-RU" b="1" i="1" dirty="0" err="1"/>
              <a:t>біологічних</a:t>
            </a:r>
            <a:r>
              <a:rPr lang="ru-RU" b="1" i="1" dirty="0"/>
              <a:t> </a:t>
            </a:r>
            <a:r>
              <a:rPr lang="ru-RU" b="1" i="1" dirty="0" err="1"/>
              <a:t>показників</a:t>
            </a:r>
            <a:r>
              <a:rPr lang="ru-RU" b="1" i="1" dirty="0"/>
              <a:t> на </a:t>
            </a:r>
            <a:r>
              <a:rPr lang="ru-RU" b="1" i="1" dirty="0" err="1"/>
              <a:t>рівні</a:t>
            </a:r>
            <a:r>
              <a:rPr lang="ru-RU" b="1" i="1" dirty="0"/>
              <a:t> </a:t>
            </a:r>
            <a:r>
              <a:rPr lang="ru-RU" b="1" i="1" dirty="0" err="1"/>
              <a:t>цілісного</a:t>
            </a:r>
            <a:r>
              <a:rPr lang="ru-RU" b="1" i="1" dirty="0"/>
              <a:t> </a:t>
            </a:r>
            <a:r>
              <a:rPr lang="ru-RU" b="1" i="1" dirty="0" err="1"/>
              <a:t>організму</a:t>
            </a:r>
            <a:r>
              <a:rPr lang="ru-RU" b="1" i="1" dirty="0"/>
              <a:t>, </a:t>
            </a:r>
            <a:r>
              <a:rPr lang="ru-RU" b="1" i="1" dirty="0" err="1"/>
              <a:t>що</a:t>
            </a:r>
            <a:r>
              <a:rPr lang="ru-RU" b="1" i="1" dirty="0"/>
              <a:t> </a:t>
            </a:r>
            <a:r>
              <a:rPr lang="ru-RU" b="1" i="1" dirty="0" err="1"/>
              <a:t>виходять</a:t>
            </a:r>
            <a:r>
              <a:rPr lang="ru-RU" b="1" i="1" dirty="0"/>
              <a:t> за </a:t>
            </a:r>
            <a:r>
              <a:rPr lang="ru-RU" b="1" i="1" dirty="0" err="1"/>
              <a:t>межі</a:t>
            </a:r>
            <a:r>
              <a:rPr lang="ru-RU" b="1" i="1" dirty="0"/>
              <a:t> </a:t>
            </a:r>
            <a:r>
              <a:rPr lang="ru-RU" b="1" i="1" dirty="0" err="1"/>
              <a:t>пристосовувальних</a:t>
            </a:r>
            <a:r>
              <a:rPr lang="ru-RU" b="1" i="1" dirty="0"/>
              <a:t> </a:t>
            </a:r>
            <a:r>
              <a:rPr lang="ru-RU" b="1" i="1" dirty="0" err="1"/>
              <a:t>фізіологічних</a:t>
            </a:r>
            <a:r>
              <a:rPr lang="ru-RU" b="1" i="1" dirty="0"/>
              <a:t> </a:t>
            </a:r>
            <a:r>
              <a:rPr lang="ru-RU" b="1" i="1" dirty="0" err="1"/>
              <a:t>реакцій</a:t>
            </a:r>
            <a:r>
              <a:rPr lang="ru-RU" b="1" i="1" dirty="0"/>
              <a:t>, до </a:t>
            </a:r>
            <a:r>
              <a:rPr lang="ru-RU" b="1" i="1" dirty="0" err="1"/>
              <a:t>мінімальної</a:t>
            </a:r>
            <a:r>
              <a:rPr lang="ru-RU" b="1" i="1" dirty="0"/>
              <a:t> (</a:t>
            </a:r>
            <a:r>
              <a:rPr lang="ru-RU" b="1" i="1" dirty="0" err="1"/>
              <a:t>порогової</a:t>
            </a:r>
            <a:r>
              <a:rPr lang="ru-RU" b="1" i="1" dirty="0"/>
              <a:t>) </a:t>
            </a:r>
            <a:r>
              <a:rPr lang="ru-RU" b="1" i="1" dirty="0" err="1"/>
              <a:t>концентрації</a:t>
            </a:r>
            <a:r>
              <a:rPr lang="ru-RU" b="1" i="1" dirty="0"/>
              <a:t>, </a:t>
            </a:r>
            <a:r>
              <a:rPr lang="ru-RU" b="1" i="1" dirty="0" err="1"/>
              <a:t>що</a:t>
            </a:r>
            <a:r>
              <a:rPr lang="ru-RU" b="1" i="1" dirty="0"/>
              <a:t> </a:t>
            </a:r>
            <a:r>
              <a:rPr lang="ru-RU" b="1" i="1" dirty="0" err="1"/>
              <a:t>викликає</a:t>
            </a:r>
            <a:r>
              <a:rPr lang="ru-RU" b="1" i="1" dirty="0"/>
              <a:t> </a:t>
            </a:r>
            <a:r>
              <a:rPr lang="ru-RU" b="1" i="1" dirty="0" err="1"/>
              <a:t>шкідливу</a:t>
            </a:r>
            <a:r>
              <a:rPr lang="ru-RU" b="1" i="1" dirty="0"/>
              <a:t> </a:t>
            </a:r>
            <a:r>
              <a:rPr lang="ru-RU" b="1" i="1" dirty="0" err="1"/>
              <a:t>дію</a:t>
            </a:r>
            <a:r>
              <a:rPr lang="ru-RU" b="1" i="1" dirty="0"/>
              <a:t> в </a:t>
            </a:r>
            <a:r>
              <a:rPr lang="ru-RU" b="1" i="1" dirty="0" err="1"/>
              <a:t>хронічному</a:t>
            </a:r>
            <a:r>
              <a:rPr lang="ru-RU" b="1" i="1" dirty="0"/>
              <a:t> </a:t>
            </a:r>
            <a:r>
              <a:rPr lang="ru-RU" b="1" i="1" dirty="0" err="1"/>
              <a:t>експерименті</a:t>
            </a:r>
            <a:r>
              <a:rPr lang="ru-RU" b="1" i="1" dirty="0"/>
              <a:t> по </a:t>
            </a:r>
            <a:r>
              <a:rPr lang="ru-RU" b="1" i="1" dirty="0" err="1"/>
              <a:t>чотири</a:t>
            </a:r>
            <a:r>
              <a:rPr lang="ru-RU" b="1" i="1" dirty="0"/>
              <a:t> </a:t>
            </a:r>
            <a:r>
              <a:rPr lang="ru-RU" b="1" i="1" dirty="0" err="1"/>
              <a:t>години</a:t>
            </a:r>
            <a:r>
              <a:rPr lang="ru-RU" b="1" i="1" dirty="0"/>
              <a:t> </a:t>
            </a:r>
            <a:r>
              <a:rPr lang="ru-RU" b="1" i="1" dirty="0" err="1"/>
              <a:t>п'ять</a:t>
            </a:r>
            <a:r>
              <a:rPr lang="ru-RU" b="1" i="1" dirty="0"/>
              <a:t> </a:t>
            </a:r>
            <a:r>
              <a:rPr lang="ru-RU" b="1" i="1" dirty="0" err="1"/>
              <a:t>разів</a:t>
            </a:r>
            <a:r>
              <a:rPr lang="ru-RU" b="1" i="1" dirty="0"/>
              <a:t> на </a:t>
            </a:r>
            <a:r>
              <a:rPr lang="ru-RU" b="1" i="1" dirty="0" err="1"/>
              <a:t>тиждень</a:t>
            </a:r>
            <a:r>
              <a:rPr lang="ru-RU" b="1" i="1" dirty="0"/>
              <a:t> </a:t>
            </a:r>
            <a:r>
              <a:rPr lang="ru-RU" b="1" i="1" dirty="0" err="1"/>
              <a:t>протягом</a:t>
            </a:r>
            <a:r>
              <a:rPr lang="ru-RU" b="1" i="1" dirty="0"/>
              <a:t> не </a:t>
            </a:r>
            <a:r>
              <a:rPr lang="ru-RU" b="1" i="1" dirty="0" err="1"/>
              <a:t>менше</a:t>
            </a:r>
            <a:r>
              <a:rPr lang="ru-RU" b="1" i="1" dirty="0"/>
              <a:t> </a:t>
            </a:r>
            <a:r>
              <a:rPr lang="ru-RU" b="1" i="1" dirty="0" err="1"/>
              <a:t>чотирьох</a:t>
            </a:r>
            <a:r>
              <a:rPr lang="ru-RU" b="1" i="1" dirty="0"/>
              <a:t> </a:t>
            </a:r>
            <a:r>
              <a:rPr lang="ru-RU" b="1" i="1" dirty="0" err="1"/>
              <a:t>місяців</a:t>
            </a:r>
            <a:r>
              <a:rPr lang="ru-RU" b="1" i="1" dirty="0"/>
              <a:t>: 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4869160"/>
            <a:ext cx="2760886" cy="547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97346"/>
            <a:ext cx="85689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Зона </a:t>
            </a:r>
            <a:r>
              <a:rPr lang="ru-RU" dirty="0" err="1"/>
              <a:t>хронічної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показує</a:t>
            </a:r>
            <a:r>
              <a:rPr lang="ru-RU" dirty="0"/>
              <a:t>, </a:t>
            </a:r>
            <a:r>
              <a:rPr lang="ru-RU" dirty="0" err="1"/>
              <a:t>наскільки</a:t>
            </a:r>
            <a:r>
              <a:rPr lang="ru-RU" dirty="0"/>
              <a:t> великий </a:t>
            </a:r>
            <a:r>
              <a:rPr lang="ru-RU" dirty="0" err="1"/>
              <a:t>розрив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концентраціями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викликають</a:t>
            </a:r>
            <a:r>
              <a:rPr lang="ru-RU" dirty="0"/>
              <a:t> </a:t>
            </a:r>
            <a:r>
              <a:rPr lang="ru-RU" dirty="0" err="1"/>
              <a:t>початкові</a:t>
            </a:r>
            <a:r>
              <a:rPr lang="ru-RU" dirty="0"/>
              <a:t> </a:t>
            </a:r>
            <a:r>
              <a:rPr lang="ru-RU" dirty="0" err="1"/>
              <a:t>явища</a:t>
            </a:r>
            <a:r>
              <a:rPr lang="ru-RU" dirty="0"/>
              <a:t> </a:t>
            </a:r>
            <a:r>
              <a:rPr lang="ru-RU" dirty="0" err="1"/>
              <a:t>інтоксикації</a:t>
            </a:r>
            <a:r>
              <a:rPr lang="ru-RU" dirty="0"/>
              <a:t> при одноразовому та </a:t>
            </a:r>
            <a:r>
              <a:rPr lang="ru-RU" dirty="0" err="1"/>
              <a:t>тривалому</a:t>
            </a:r>
            <a:r>
              <a:rPr lang="ru-RU" dirty="0"/>
              <a:t> </a:t>
            </a:r>
            <a:r>
              <a:rPr lang="ru-RU" dirty="0" err="1"/>
              <a:t>надходженні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. Чим </a:t>
            </a:r>
            <a:r>
              <a:rPr lang="ru-RU" dirty="0" err="1"/>
              <a:t>ширше</a:t>
            </a:r>
            <a:r>
              <a:rPr lang="ru-RU" dirty="0"/>
              <a:t> ЗХД,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небезпечніша</a:t>
            </a:r>
            <a:r>
              <a:rPr lang="ru-RU" dirty="0"/>
              <a:t> </a:t>
            </a:r>
            <a:r>
              <a:rPr lang="ru-RU" dirty="0" err="1"/>
              <a:t>речовина</a:t>
            </a:r>
            <a:r>
              <a:rPr lang="ru-RU" dirty="0"/>
              <a:t>, так як </a:t>
            </a:r>
            <a:r>
              <a:rPr lang="ru-RU" dirty="0" err="1"/>
              <a:t>концентрації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надають</a:t>
            </a:r>
            <a:r>
              <a:rPr lang="ru-RU" dirty="0"/>
              <a:t> </a:t>
            </a:r>
            <a:r>
              <a:rPr lang="ru-RU" dirty="0" err="1"/>
              <a:t>хронічне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,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менші</a:t>
            </a:r>
            <a:r>
              <a:rPr lang="ru-RU" dirty="0"/>
              <a:t> </a:t>
            </a:r>
            <a:r>
              <a:rPr lang="ru-RU" dirty="0" err="1"/>
              <a:t>концентрацій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викликають</a:t>
            </a:r>
            <a:r>
              <a:rPr lang="ru-RU" dirty="0"/>
              <a:t> </a:t>
            </a:r>
            <a:r>
              <a:rPr lang="ru-RU" dirty="0" err="1"/>
              <a:t>гострі</a:t>
            </a:r>
            <a:r>
              <a:rPr lang="ru-RU" dirty="0"/>
              <a:t> </a:t>
            </a:r>
            <a:r>
              <a:rPr lang="ru-RU" dirty="0" err="1"/>
              <a:t>отруєння</a:t>
            </a:r>
            <a:r>
              <a:rPr lang="ru-RU" dirty="0"/>
              <a:t>. </a:t>
            </a:r>
            <a:r>
              <a:rPr lang="ru-RU" dirty="0" err="1"/>
              <a:t>Хронічні</a:t>
            </a:r>
            <a:r>
              <a:rPr lang="ru-RU" dirty="0"/>
              <a:t> </a:t>
            </a:r>
            <a:r>
              <a:rPr lang="ru-RU" dirty="0" err="1"/>
              <a:t>отруєння</a:t>
            </a:r>
            <a:r>
              <a:rPr lang="ru-RU" dirty="0"/>
              <a:t> при </a:t>
            </a:r>
            <a:r>
              <a:rPr lang="ru-RU" dirty="0" err="1"/>
              <a:t>дії</a:t>
            </a:r>
            <a:r>
              <a:rPr lang="ru-RU" dirty="0"/>
              <a:t> таких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розвиваються</a:t>
            </a:r>
            <a:r>
              <a:rPr lang="ru-RU" dirty="0"/>
              <a:t> </a:t>
            </a:r>
            <a:r>
              <a:rPr lang="ru-RU" dirty="0" err="1"/>
              <a:t>приховано</a:t>
            </a:r>
            <a:r>
              <a:rPr lang="ru-RU" dirty="0"/>
              <a:t>, </a:t>
            </a:r>
            <a:r>
              <a:rPr lang="ru-RU" dirty="0" err="1"/>
              <a:t>непомітно</a:t>
            </a:r>
            <a:r>
              <a:rPr lang="ru-RU" dirty="0"/>
              <a:t>,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тривалого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. </a:t>
            </a:r>
          </a:p>
          <a:p>
            <a:r>
              <a:rPr lang="ru-RU" dirty="0" err="1"/>
              <a:t>Велике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небезпеки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за </a:t>
            </a:r>
            <a:r>
              <a:rPr lang="ru-RU" dirty="0" err="1"/>
              <a:t>показниками</a:t>
            </a:r>
            <a:r>
              <a:rPr lang="ru-RU" dirty="0"/>
              <a:t> </a:t>
            </a:r>
            <a:r>
              <a:rPr lang="ru-RU" dirty="0" err="1"/>
              <a:t>вибірковості</a:t>
            </a:r>
            <a:r>
              <a:rPr lang="ru-RU" dirty="0"/>
              <a:t> (</a:t>
            </a:r>
            <a:r>
              <a:rPr lang="ru-RU" dirty="0" err="1"/>
              <a:t>специфічності</a:t>
            </a:r>
            <a:r>
              <a:rPr lang="ru-RU" dirty="0"/>
              <a:t>) </a:t>
            </a:r>
            <a:r>
              <a:rPr lang="ru-RU" dirty="0" err="1"/>
              <a:t>отриманого</a:t>
            </a:r>
            <a:r>
              <a:rPr lang="ru-RU" dirty="0"/>
              <a:t> </a:t>
            </a:r>
            <a:r>
              <a:rPr lang="ru-RU" dirty="0" err="1"/>
              <a:t>ефекту</a:t>
            </a:r>
            <a:r>
              <a:rPr lang="ru-RU" dirty="0"/>
              <a:t>: </a:t>
            </a:r>
            <a:r>
              <a:rPr lang="ru-RU" dirty="0" err="1"/>
              <a:t>алергенного</a:t>
            </a:r>
            <a:r>
              <a:rPr lang="ru-RU" dirty="0"/>
              <a:t>, </a:t>
            </a:r>
            <a:r>
              <a:rPr lang="ru-RU" dirty="0" err="1"/>
              <a:t>бластмогенного</a:t>
            </a:r>
            <a:r>
              <a:rPr lang="ru-RU" dirty="0"/>
              <a:t>, </a:t>
            </a:r>
            <a:r>
              <a:rPr lang="ru-RU" dirty="0" err="1"/>
              <a:t>дратівного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т.д. У таких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зручно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показник</a:t>
            </a:r>
            <a:r>
              <a:rPr lang="ru-RU" dirty="0"/>
              <a:t>, як зона </a:t>
            </a:r>
            <a:r>
              <a:rPr lang="ru-RU" dirty="0" err="1"/>
              <a:t>специфічної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. </a:t>
            </a:r>
          </a:p>
          <a:p>
            <a:r>
              <a:rPr lang="ru-RU" b="1" i="1" dirty="0"/>
              <a:t>Зона </a:t>
            </a:r>
            <a:r>
              <a:rPr lang="ru-RU" b="1" i="1" dirty="0" err="1"/>
              <a:t>специфічної</a:t>
            </a:r>
            <a:r>
              <a:rPr lang="ru-RU" b="1" i="1" dirty="0"/>
              <a:t> </a:t>
            </a:r>
            <a:r>
              <a:rPr lang="ru-RU" b="1" i="1" dirty="0" err="1"/>
              <a:t>дії</a:t>
            </a:r>
            <a:r>
              <a:rPr lang="ru-RU" b="1" i="1" dirty="0"/>
              <a:t> - </a:t>
            </a:r>
            <a:r>
              <a:rPr lang="ru-RU" b="1" i="1" dirty="0" err="1"/>
              <a:t>це</a:t>
            </a:r>
            <a:r>
              <a:rPr lang="ru-RU" b="1" i="1" dirty="0"/>
              <a:t> </a:t>
            </a:r>
            <a:r>
              <a:rPr lang="ru-RU" b="1" i="1" dirty="0" err="1"/>
              <a:t>відношення</a:t>
            </a:r>
            <a:r>
              <a:rPr lang="ru-RU" b="1" i="1" dirty="0"/>
              <a:t> порога </a:t>
            </a:r>
            <a:r>
              <a:rPr lang="ru-RU" b="1" i="1" dirty="0" err="1"/>
              <a:t>гострої</a:t>
            </a:r>
            <a:r>
              <a:rPr lang="ru-RU" b="1" i="1" dirty="0"/>
              <a:t> </a:t>
            </a:r>
            <a:r>
              <a:rPr lang="ru-RU" b="1" i="1" dirty="0" err="1"/>
              <a:t>дії</a:t>
            </a:r>
            <a:r>
              <a:rPr lang="ru-RU" b="1" i="1" dirty="0"/>
              <a:t> за </a:t>
            </a:r>
            <a:r>
              <a:rPr lang="ru-RU" b="1" i="1" dirty="0" err="1"/>
              <a:t>інтегральними</a:t>
            </a:r>
            <a:r>
              <a:rPr lang="ru-RU" b="1" i="1" dirty="0"/>
              <a:t> </a:t>
            </a:r>
            <a:r>
              <a:rPr lang="ru-RU" b="1" i="1" dirty="0" err="1"/>
              <a:t>показниками</a:t>
            </a:r>
            <a:r>
              <a:rPr lang="ru-RU" b="1" i="1" dirty="0"/>
              <a:t> </a:t>
            </a:r>
            <a:r>
              <a:rPr lang="en-US" b="1" i="1" dirty="0" err="1"/>
              <a:t>limac</a:t>
            </a:r>
            <a:r>
              <a:rPr lang="en-US" b="1" i="1" dirty="0"/>
              <a:t>(</a:t>
            </a:r>
            <a:r>
              <a:rPr lang="en-US" b="1" i="1" dirty="0" err="1"/>
              <a:t>integ</a:t>
            </a:r>
            <a:r>
              <a:rPr lang="en-US" b="1" i="1" dirty="0"/>
              <a:t>) </a:t>
            </a:r>
            <a:r>
              <a:rPr lang="ru-RU" b="1" i="1" dirty="0"/>
              <a:t>до </a:t>
            </a:r>
            <a:r>
              <a:rPr lang="ru-RU" b="1" i="1" dirty="0" err="1"/>
              <a:t>відповідного</a:t>
            </a:r>
            <a:r>
              <a:rPr lang="ru-RU" b="1" i="1" dirty="0"/>
              <a:t> порогу </a:t>
            </a:r>
            <a:r>
              <a:rPr lang="ru-RU" b="1" i="1" dirty="0" err="1"/>
              <a:t>специфічної</a:t>
            </a:r>
            <a:r>
              <a:rPr lang="ru-RU" b="1" i="1" dirty="0"/>
              <a:t> </a:t>
            </a:r>
            <a:r>
              <a:rPr lang="ru-RU" b="1" i="1" dirty="0" err="1"/>
              <a:t>дії</a:t>
            </a:r>
            <a:r>
              <a:rPr lang="ru-RU" b="1" i="1" dirty="0"/>
              <a:t> (</a:t>
            </a:r>
            <a:r>
              <a:rPr lang="en-US" b="1" i="1" dirty="0" err="1"/>
              <a:t>limsp</a:t>
            </a:r>
            <a:r>
              <a:rPr lang="en-US" b="1" i="1" dirty="0"/>
              <a:t>): 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4787" y="3352800"/>
            <a:ext cx="2593488" cy="292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79512" y="3717032"/>
            <a:ext cx="85689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 </a:t>
            </a:r>
            <a:r>
              <a:rPr lang="ru-RU" dirty="0" err="1"/>
              <a:t>надходженні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відбуваються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: </a:t>
            </a:r>
            <a:r>
              <a:rPr lang="ru-RU" dirty="0" err="1"/>
              <a:t>детоксикація</a:t>
            </a:r>
            <a:r>
              <a:rPr lang="ru-RU" dirty="0"/>
              <a:t>, </a:t>
            </a:r>
            <a:r>
              <a:rPr lang="ru-RU" dirty="0" err="1"/>
              <a:t>адаптація</a:t>
            </a:r>
            <a:r>
              <a:rPr lang="ru-RU" dirty="0"/>
              <a:t> (за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пристосувальних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), </a:t>
            </a:r>
            <a:r>
              <a:rPr lang="ru-RU" dirty="0" err="1"/>
              <a:t>накопичення</a:t>
            </a:r>
            <a:r>
              <a:rPr lang="ru-RU" dirty="0"/>
              <a:t> (у </a:t>
            </a:r>
            <a:r>
              <a:rPr lang="ru-RU" dirty="0" err="1"/>
              <a:t>випадку</a:t>
            </a:r>
            <a:r>
              <a:rPr lang="ru-RU" dirty="0"/>
              <a:t>, коли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перевищує</a:t>
            </a:r>
            <a:r>
              <a:rPr lang="ru-RU" dirty="0"/>
              <a:t>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виведення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). </a:t>
            </a:r>
            <a:r>
              <a:rPr lang="ru-RU" dirty="0" err="1"/>
              <a:t>Накопичення</a:t>
            </a:r>
            <a:r>
              <a:rPr lang="ru-RU" dirty="0"/>
              <a:t> </a:t>
            </a:r>
            <a:r>
              <a:rPr lang="ru-RU" dirty="0" err="1"/>
              <a:t>шкідливої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 </a:t>
            </a:r>
            <a:r>
              <a:rPr lang="ru-RU" dirty="0" err="1"/>
              <a:t>називається</a:t>
            </a:r>
            <a:r>
              <a:rPr lang="ru-RU" dirty="0"/>
              <a:t> </a:t>
            </a:r>
            <a:r>
              <a:rPr lang="ru-RU" i="1" dirty="0" err="1"/>
              <a:t>кумуляцією</a:t>
            </a:r>
            <a:r>
              <a:rPr lang="ru-RU" i="1" dirty="0"/>
              <a:t>. </a:t>
            </a:r>
            <a:r>
              <a:rPr lang="ru-RU" i="1" dirty="0" err="1"/>
              <a:t>Кумуляція</a:t>
            </a:r>
            <a:r>
              <a:rPr lang="ru-RU" i="1" dirty="0"/>
              <a:t> </a:t>
            </a:r>
            <a:r>
              <a:rPr lang="ru-RU" i="1" dirty="0" err="1"/>
              <a:t>виражається</a:t>
            </a:r>
            <a:r>
              <a:rPr lang="ru-RU" i="1" dirty="0"/>
              <a:t> </a:t>
            </a:r>
            <a:r>
              <a:rPr lang="ru-RU" i="1" dirty="0" err="1"/>
              <a:t>коефіцієнтом</a:t>
            </a:r>
            <a:r>
              <a:rPr lang="ru-RU" i="1" dirty="0"/>
              <a:t> </a:t>
            </a:r>
            <a:r>
              <a:rPr lang="ru-RU" i="1" dirty="0" err="1"/>
              <a:t>кумуляції</a:t>
            </a:r>
            <a:r>
              <a:rPr lang="ru-RU" i="1" dirty="0"/>
              <a:t> </a:t>
            </a:r>
            <a:r>
              <a:rPr lang="ru-RU" i="1" dirty="0" err="1"/>
              <a:t>Кк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є</a:t>
            </a:r>
            <a:r>
              <a:rPr lang="ru-RU" i="1" dirty="0"/>
              <a:t> </a:t>
            </a:r>
            <a:r>
              <a:rPr lang="ru-RU" i="1" dirty="0" err="1"/>
              <a:t>відношенням</a:t>
            </a:r>
            <a:r>
              <a:rPr lang="ru-RU" i="1" dirty="0"/>
              <a:t> </a:t>
            </a:r>
            <a:r>
              <a:rPr lang="ru-RU" i="1" dirty="0" err="1"/>
              <a:t>сумарної</a:t>
            </a:r>
            <a:r>
              <a:rPr lang="ru-RU" i="1" dirty="0"/>
              <a:t> </a:t>
            </a:r>
            <a:r>
              <a:rPr lang="ru-RU" i="1" dirty="0" err="1"/>
              <a:t>дози</a:t>
            </a:r>
            <a:r>
              <a:rPr lang="ru-RU" i="1" dirty="0"/>
              <a:t> </a:t>
            </a:r>
            <a:r>
              <a:rPr lang="ru-RU" i="1" dirty="0" err="1"/>
              <a:t>речовини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викликає</a:t>
            </a:r>
            <a:r>
              <a:rPr lang="ru-RU" i="1" dirty="0"/>
              <a:t> </a:t>
            </a:r>
            <a:r>
              <a:rPr lang="ru-RU" i="1" dirty="0" err="1"/>
              <a:t>певний</a:t>
            </a:r>
            <a:r>
              <a:rPr lang="ru-RU" i="1" dirty="0"/>
              <a:t> </a:t>
            </a:r>
            <a:r>
              <a:rPr lang="ru-RU" i="1" dirty="0" err="1"/>
              <a:t>ефект</a:t>
            </a:r>
            <a:r>
              <a:rPr lang="ru-RU" i="1" dirty="0"/>
              <a:t> (</a:t>
            </a:r>
            <a:r>
              <a:rPr lang="ru-RU" i="1" dirty="0" err="1"/>
              <a:t>частіше</a:t>
            </a:r>
            <a:r>
              <a:rPr lang="ru-RU" i="1" dirty="0"/>
              <a:t> </a:t>
            </a:r>
            <a:r>
              <a:rPr lang="ru-RU" i="1" dirty="0" err="1"/>
              <a:t>смертельний</a:t>
            </a:r>
            <a:r>
              <a:rPr lang="ru-RU" i="1" dirty="0"/>
              <a:t>) у 50% </a:t>
            </a:r>
            <a:r>
              <a:rPr lang="ru-RU" i="1" dirty="0" err="1"/>
              <a:t>піддослідних</a:t>
            </a:r>
            <a:r>
              <a:rPr lang="ru-RU" i="1" dirty="0"/>
              <a:t> </a:t>
            </a:r>
            <a:r>
              <a:rPr lang="ru-RU" i="1" dirty="0" err="1"/>
              <a:t>тварин</a:t>
            </a:r>
            <a:r>
              <a:rPr lang="ru-RU" i="1" dirty="0"/>
              <a:t> при </a:t>
            </a:r>
            <a:r>
              <a:rPr lang="ru-RU" i="1" dirty="0" err="1"/>
              <a:t>багаторазовому</a:t>
            </a:r>
            <a:r>
              <a:rPr lang="ru-RU" i="1" dirty="0"/>
              <a:t> </a:t>
            </a:r>
            <a:r>
              <a:rPr lang="ru-RU" i="1" dirty="0" err="1"/>
              <a:t>введенні</a:t>
            </a:r>
            <a:r>
              <a:rPr lang="ru-RU" i="1" dirty="0"/>
              <a:t> ОР, до </a:t>
            </a:r>
            <a:r>
              <a:rPr lang="ru-RU" i="1" dirty="0" err="1"/>
              <a:t>дози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викликає</a:t>
            </a:r>
            <a:r>
              <a:rPr lang="ru-RU" i="1" dirty="0"/>
              <a:t> той же </a:t>
            </a:r>
            <a:r>
              <a:rPr lang="ru-RU" i="1" dirty="0" err="1"/>
              <a:t>ефект</a:t>
            </a:r>
            <a:r>
              <a:rPr lang="ru-RU" i="1" dirty="0"/>
              <a:t> при одноразовому </a:t>
            </a:r>
            <a:r>
              <a:rPr lang="ru-RU" i="1" dirty="0" err="1"/>
              <a:t>впливі</a:t>
            </a:r>
            <a:r>
              <a:rPr lang="ru-RU" i="1" dirty="0"/>
              <a:t>: </a:t>
            </a:r>
            <a:endParaRPr lang="ru-RU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5949280"/>
            <a:ext cx="2244134" cy="661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692696"/>
            <a:ext cx="828092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Чим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коефіцієнт</a:t>
            </a:r>
            <a:r>
              <a:rPr lang="ru-RU" dirty="0"/>
              <a:t> </a:t>
            </a:r>
            <a:r>
              <a:rPr lang="ru-RU" dirty="0" err="1"/>
              <a:t>кумуляції</a:t>
            </a:r>
            <a:r>
              <a:rPr lang="ru-RU" dirty="0"/>
              <a:t> </a:t>
            </a:r>
            <a:r>
              <a:rPr lang="ru-RU" dirty="0" err="1"/>
              <a:t>наближається</a:t>
            </a:r>
            <a:r>
              <a:rPr lang="ru-RU" dirty="0"/>
              <a:t> до </a:t>
            </a:r>
            <a:r>
              <a:rPr lang="ru-RU" dirty="0" err="1"/>
              <a:t>одиниці</a:t>
            </a:r>
            <a:r>
              <a:rPr lang="ru-RU" dirty="0"/>
              <a:t>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виражається</a:t>
            </a:r>
            <a:r>
              <a:rPr lang="ru-RU" dirty="0"/>
              <a:t> </a:t>
            </a:r>
            <a:r>
              <a:rPr lang="ru-RU" dirty="0" err="1"/>
              <a:t>кумулятивнаа</a:t>
            </a:r>
            <a:r>
              <a:rPr lang="ru-RU" dirty="0"/>
              <a:t> </a:t>
            </a:r>
            <a:r>
              <a:rPr lang="ru-RU" dirty="0" err="1"/>
              <a:t>дія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. При </a:t>
            </a:r>
            <a:r>
              <a:rPr lang="ru-RU" dirty="0" err="1"/>
              <a:t>Кк</a:t>
            </a:r>
            <a:r>
              <a:rPr lang="ru-RU" dirty="0"/>
              <a:t>&gt; 5 </a:t>
            </a:r>
            <a:r>
              <a:rPr lang="ru-RU" dirty="0" err="1"/>
              <a:t>кумуляція</a:t>
            </a:r>
            <a:r>
              <a:rPr lang="ru-RU" dirty="0"/>
              <a:t> практично не </a:t>
            </a:r>
            <a:r>
              <a:rPr lang="ru-RU" dirty="0" err="1"/>
              <a:t>проявляється</a:t>
            </a:r>
            <a:r>
              <a:rPr lang="ru-RU" dirty="0"/>
              <a:t>. </a:t>
            </a:r>
          </a:p>
          <a:p>
            <a:r>
              <a:rPr lang="ru-RU" dirty="0"/>
              <a:t>Про </a:t>
            </a:r>
            <a:r>
              <a:rPr lang="ru-RU" dirty="0" err="1"/>
              <a:t>кумулятивних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судити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за результатами </a:t>
            </a:r>
            <a:r>
              <a:rPr lang="ru-RU" dirty="0" err="1"/>
              <a:t>гострого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r>
              <a:rPr lang="ru-RU" dirty="0"/>
              <a:t>, </a:t>
            </a:r>
            <a:r>
              <a:rPr lang="ru-RU" dirty="0" err="1"/>
              <a:t>використовуючи</a:t>
            </a:r>
            <a:r>
              <a:rPr lang="ru-RU" dirty="0"/>
              <a:t> </a:t>
            </a:r>
            <a:r>
              <a:rPr lang="ru-RU" i="1" dirty="0" err="1"/>
              <a:t>індекс</a:t>
            </a:r>
            <a:r>
              <a:rPr lang="ru-RU" i="1" dirty="0"/>
              <a:t> </a:t>
            </a:r>
            <a:r>
              <a:rPr lang="ru-RU" i="1" dirty="0" err="1"/>
              <a:t>кумуляції</a:t>
            </a:r>
            <a:r>
              <a:rPr lang="ru-RU" i="1" dirty="0"/>
              <a:t> </a:t>
            </a:r>
            <a:r>
              <a:rPr lang="ru-RU" i="1" dirty="0" err="1"/>
              <a:t>Jк</a:t>
            </a:r>
            <a:r>
              <a:rPr lang="ru-RU" i="1" dirty="0"/>
              <a:t>: </a:t>
            </a:r>
          </a:p>
          <a:p>
            <a:pPr algn="ctr"/>
            <a:r>
              <a:rPr lang="en-US" i="1" dirty="0"/>
              <a:t>J</a:t>
            </a:r>
            <a:r>
              <a:rPr lang="ru-RU" i="1" dirty="0"/>
              <a:t>к = 1 - ЛД50(1)/ЛД50(14) </a:t>
            </a:r>
          </a:p>
          <a:p>
            <a:r>
              <a:rPr lang="ru-RU" dirty="0"/>
              <a:t>де ЛД50(1) - доза, </a:t>
            </a:r>
            <a:r>
              <a:rPr lang="ru-RU" dirty="0" err="1"/>
              <a:t>розрахована</a:t>
            </a:r>
            <a:r>
              <a:rPr lang="ru-RU" dirty="0"/>
              <a:t> за результатами </a:t>
            </a:r>
            <a:r>
              <a:rPr lang="ru-RU" dirty="0" err="1"/>
              <a:t>загибелі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в перший день </a:t>
            </a:r>
            <a:r>
              <a:rPr lang="ru-RU" dirty="0" err="1"/>
              <a:t>досліду</a:t>
            </a:r>
            <a:r>
              <a:rPr lang="ru-RU" dirty="0"/>
              <a:t>; </a:t>
            </a:r>
          </a:p>
          <a:p>
            <a:r>
              <a:rPr lang="ru-RU" dirty="0"/>
              <a:t>ЛД50(14) - те ж </a:t>
            </a:r>
            <a:r>
              <a:rPr lang="ru-RU" dirty="0" err="1"/>
              <a:t>протягом</a:t>
            </a:r>
            <a:r>
              <a:rPr lang="ru-RU" dirty="0"/>
              <a:t> 14 </a:t>
            </a:r>
            <a:r>
              <a:rPr lang="ru-RU" dirty="0" err="1"/>
              <a:t>днів</a:t>
            </a:r>
            <a:r>
              <a:rPr lang="ru-RU" dirty="0"/>
              <a:t>. </a:t>
            </a:r>
          </a:p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величини</a:t>
            </a:r>
            <a:r>
              <a:rPr lang="ru-RU" dirty="0"/>
              <a:t> ЛД50(1) </a:t>
            </a:r>
            <a:r>
              <a:rPr lang="ru-RU" dirty="0" err="1"/>
              <a:t>і</a:t>
            </a:r>
            <a:r>
              <a:rPr lang="ru-RU" dirty="0"/>
              <a:t> ЛД50(14) </a:t>
            </a:r>
            <a:r>
              <a:rPr lang="ru-RU" dirty="0" err="1"/>
              <a:t>збігаються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піддослідні</a:t>
            </a:r>
            <a:r>
              <a:rPr lang="ru-RU" dirty="0"/>
              <a:t> </a:t>
            </a:r>
            <a:r>
              <a:rPr lang="ru-RU" dirty="0" err="1"/>
              <a:t>тварини</a:t>
            </a:r>
            <a:r>
              <a:rPr lang="ru-RU" dirty="0"/>
              <a:t> гинуть в перший же день, то </a:t>
            </a:r>
            <a:r>
              <a:rPr lang="ru-RU" dirty="0" err="1"/>
              <a:t>індекс</a:t>
            </a:r>
            <a:r>
              <a:rPr lang="ru-RU" dirty="0"/>
              <a:t> </a:t>
            </a:r>
            <a:r>
              <a:rPr lang="ru-RU" dirty="0" err="1"/>
              <a:t>кумуляції</a:t>
            </a:r>
            <a:r>
              <a:rPr lang="ru-RU" dirty="0"/>
              <a:t> </a:t>
            </a:r>
            <a:r>
              <a:rPr lang="ru-RU" dirty="0" err="1"/>
              <a:t>дорівнює</a:t>
            </a:r>
            <a:r>
              <a:rPr lang="ru-RU" dirty="0"/>
              <a:t> нулю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речовина</a:t>
            </a:r>
            <a:r>
              <a:rPr lang="ru-RU" dirty="0"/>
              <a:t> не </a:t>
            </a:r>
            <a:r>
              <a:rPr lang="ru-RU" dirty="0" err="1"/>
              <a:t>кумулюється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. При </a:t>
            </a:r>
            <a:r>
              <a:rPr lang="ru-RU" dirty="0" err="1"/>
              <a:t>пізній</a:t>
            </a:r>
            <a:r>
              <a:rPr lang="ru-RU" dirty="0"/>
              <a:t> </a:t>
            </a:r>
            <a:r>
              <a:rPr lang="ru-RU" dirty="0" err="1"/>
              <a:t>загибелі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наближається</a:t>
            </a:r>
            <a:r>
              <a:rPr lang="ru-RU" dirty="0"/>
              <a:t> до </a:t>
            </a:r>
            <a:r>
              <a:rPr lang="ru-RU" dirty="0" err="1"/>
              <a:t>одиниці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свідчить</a:t>
            </a:r>
            <a:r>
              <a:rPr lang="ru-RU" dirty="0"/>
              <a:t> про </a:t>
            </a:r>
            <a:r>
              <a:rPr lang="ru-RU" dirty="0" err="1"/>
              <a:t>прояв</a:t>
            </a:r>
            <a:r>
              <a:rPr lang="ru-RU" dirty="0"/>
              <a:t> </a:t>
            </a:r>
            <a:r>
              <a:rPr lang="ru-RU" dirty="0" err="1"/>
              <a:t>кумулятивних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 </a:t>
            </a:r>
            <a:r>
              <a:rPr lang="ru-RU" dirty="0" err="1"/>
              <a:t>шкідливої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фосфорорганічні</a:t>
            </a:r>
            <a:r>
              <a:rPr lang="ru-RU" dirty="0"/>
              <a:t> </a:t>
            </a:r>
            <a:r>
              <a:rPr lang="ru-RU" dirty="0" err="1"/>
              <a:t>пестициди</a:t>
            </a:r>
            <a:r>
              <a:rPr lang="ru-RU" dirty="0"/>
              <a:t> </a:t>
            </a:r>
            <a:r>
              <a:rPr lang="ru-RU" dirty="0" err="1"/>
              <a:t>викликають</a:t>
            </a:r>
            <a:r>
              <a:rPr lang="ru-RU" dirty="0"/>
              <a:t> </a:t>
            </a:r>
            <a:r>
              <a:rPr lang="ru-RU" dirty="0" err="1"/>
              <a:t>загибель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години</a:t>
            </a:r>
            <a:r>
              <a:rPr lang="ru-RU" dirty="0"/>
              <a:t>, тому вони мало </a:t>
            </a:r>
            <a:r>
              <a:rPr lang="ru-RU" dirty="0" err="1"/>
              <a:t>кумулятивні</a:t>
            </a:r>
            <a:r>
              <a:rPr lang="ru-RU" dirty="0"/>
              <a:t>. </a:t>
            </a:r>
            <a:r>
              <a:rPr lang="ru-RU" dirty="0" err="1"/>
              <a:t>Хлорорганічні</a:t>
            </a:r>
            <a:r>
              <a:rPr lang="ru-RU" dirty="0"/>
              <a:t> </a:t>
            </a:r>
            <a:r>
              <a:rPr lang="ru-RU" dirty="0" err="1"/>
              <a:t>пестициди</a:t>
            </a:r>
            <a:r>
              <a:rPr lang="ru-RU" dirty="0"/>
              <a:t> </a:t>
            </a:r>
            <a:r>
              <a:rPr lang="ru-RU" dirty="0" err="1"/>
              <a:t>викликають</a:t>
            </a:r>
            <a:r>
              <a:rPr lang="ru-RU" dirty="0"/>
              <a:t> </a:t>
            </a:r>
            <a:r>
              <a:rPr lang="ru-RU" dirty="0" err="1"/>
              <a:t>загибель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двох-трьох</a:t>
            </a:r>
            <a:r>
              <a:rPr lang="ru-RU" dirty="0"/>
              <a:t> </a:t>
            </a:r>
            <a:r>
              <a:rPr lang="ru-RU" dirty="0" err="1"/>
              <a:t>діб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пізніше</a:t>
            </a:r>
            <a:r>
              <a:rPr lang="ru-RU" dirty="0"/>
              <a:t> -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препарати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високу</a:t>
            </a:r>
            <a:r>
              <a:rPr lang="ru-RU" dirty="0"/>
              <a:t> </a:t>
            </a:r>
            <a:r>
              <a:rPr lang="ru-RU" dirty="0" err="1"/>
              <a:t>кумуляцію</a:t>
            </a:r>
            <a:r>
              <a:rPr lang="ru-RU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Токсичний ефект - Транскордонні проблеми токсикології довкілля - Навчальні  матеріали онлай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6515100" cy="3895725"/>
          </a:xfrm>
          <a:prstGeom prst="rect">
            <a:avLst/>
          </a:prstGeom>
          <a:noFill/>
        </p:spPr>
      </p:pic>
      <p:pic>
        <p:nvPicPr>
          <p:cNvPr id="27652" name="Picture 4" descr="Токсини — Вікіпеді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4293096"/>
            <a:ext cx="2304256" cy="2304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Одним </a:t>
            </a:r>
            <a:r>
              <a:rPr lang="ru-RU" sz="2800" dirty="0" err="1"/>
              <a:t>з</a:t>
            </a:r>
            <a:r>
              <a:rPr lang="ru-RU" sz="2800" dirty="0"/>
              <a:t> </a:t>
            </a:r>
            <a:r>
              <a:rPr lang="ru-RU" sz="2800" dirty="0" err="1"/>
              <a:t>важливих</a:t>
            </a:r>
            <a:r>
              <a:rPr lang="ru-RU" sz="2800" dirty="0"/>
              <a:t> </a:t>
            </a:r>
            <a:r>
              <a:rPr lang="ru-RU" sz="2800" dirty="0" err="1"/>
              <a:t>питань</a:t>
            </a:r>
            <a:r>
              <a:rPr lang="ru-RU" sz="2800" dirty="0"/>
              <a:t> </a:t>
            </a:r>
            <a:r>
              <a:rPr lang="ru-RU" sz="2800" dirty="0" err="1"/>
              <a:t>токсикології</a:t>
            </a:r>
            <a:r>
              <a:rPr lang="ru-RU" sz="2800" dirty="0"/>
              <a:t> </a:t>
            </a:r>
            <a:r>
              <a:rPr lang="ru-RU" sz="2800" dirty="0" err="1"/>
              <a:t>є</a:t>
            </a:r>
            <a:r>
              <a:rPr lang="ru-RU" sz="2800" dirty="0"/>
              <a:t> </a:t>
            </a:r>
            <a:r>
              <a:rPr lang="ru-RU" sz="2800" dirty="0" err="1"/>
              <a:t>вивчення</a:t>
            </a:r>
            <a:r>
              <a:rPr lang="ru-RU" sz="2800" dirty="0"/>
              <a:t> </a:t>
            </a:r>
            <a:r>
              <a:rPr lang="ru-RU" sz="2800" dirty="0" err="1"/>
              <a:t>залежності</a:t>
            </a:r>
            <a:r>
              <a:rPr lang="ru-RU" sz="2800" dirty="0"/>
              <a:t> </a:t>
            </a:r>
            <a:r>
              <a:rPr lang="ru-RU" sz="2800" dirty="0" err="1"/>
              <a:t>між</a:t>
            </a:r>
            <a:r>
              <a:rPr lang="ru-RU" sz="2800" dirty="0"/>
              <a:t> </a:t>
            </a:r>
            <a:r>
              <a:rPr lang="ru-RU" sz="2800" dirty="0" err="1"/>
              <a:t>кількістю</a:t>
            </a:r>
            <a:r>
              <a:rPr lang="ru-RU" sz="2800" dirty="0"/>
              <a:t> </a:t>
            </a:r>
            <a:r>
              <a:rPr lang="ru-RU" sz="2800" dirty="0" err="1"/>
              <a:t>отрути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її</a:t>
            </a:r>
            <a:r>
              <a:rPr lang="ru-RU" sz="2800" dirty="0"/>
              <a:t> </a:t>
            </a:r>
            <a:r>
              <a:rPr lang="ru-RU" sz="2800" dirty="0" err="1"/>
              <a:t>токсичним</a:t>
            </a:r>
            <a:r>
              <a:rPr lang="ru-RU" sz="2800" dirty="0"/>
              <a:t> </a:t>
            </a:r>
            <a:r>
              <a:rPr lang="ru-RU" sz="2800" dirty="0" err="1"/>
              <a:t>ефектом</a:t>
            </a:r>
            <a:r>
              <a:rPr lang="ru-RU" sz="2800" dirty="0"/>
              <a:t>. </a:t>
            </a:r>
          </a:p>
          <a:p>
            <a:r>
              <a:rPr lang="ru-RU" sz="2800" dirty="0" err="1"/>
              <a:t>Оскільки</a:t>
            </a:r>
            <a:r>
              <a:rPr lang="ru-RU" sz="2800" dirty="0"/>
              <a:t> </a:t>
            </a:r>
            <a:r>
              <a:rPr lang="ru-RU" sz="2800" dirty="0" err="1"/>
              <a:t>ксенобіотики</a:t>
            </a:r>
            <a:r>
              <a:rPr lang="ru-RU" sz="2800" dirty="0"/>
              <a:t> </a:t>
            </a:r>
            <a:r>
              <a:rPr lang="ru-RU" sz="2800" dirty="0" err="1"/>
              <a:t>надходять</a:t>
            </a:r>
            <a:r>
              <a:rPr lang="ru-RU" sz="2800" dirty="0"/>
              <a:t> в </a:t>
            </a:r>
            <a:r>
              <a:rPr lang="ru-RU" sz="2800" dirty="0" err="1"/>
              <a:t>організм</a:t>
            </a:r>
            <a:r>
              <a:rPr lang="ru-RU" sz="2800" dirty="0"/>
              <a:t> </a:t>
            </a:r>
            <a:r>
              <a:rPr lang="ru-RU" sz="2800" dirty="0" err="1"/>
              <a:t>з</a:t>
            </a:r>
            <a:r>
              <a:rPr lang="ru-RU" sz="2800" dirty="0"/>
              <a:t> </a:t>
            </a:r>
            <a:r>
              <a:rPr lang="ru-RU" sz="2800" dirty="0" err="1"/>
              <a:t>навколишнього</a:t>
            </a:r>
            <a:r>
              <a:rPr lang="ru-RU" sz="2800" dirty="0"/>
              <a:t> </a:t>
            </a:r>
            <a:r>
              <a:rPr lang="ru-RU" sz="2800" dirty="0" err="1"/>
              <a:t>середовища</a:t>
            </a:r>
            <a:r>
              <a:rPr lang="ru-RU" sz="2800" dirty="0"/>
              <a:t>, </a:t>
            </a:r>
            <a:r>
              <a:rPr lang="ru-RU" sz="2800" dirty="0" err="1"/>
              <a:t>практичний</a:t>
            </a:r>
            <a:r>
              <a:rPr lang="ru-RU" sz="2800" dirty="0"/>
              <a:t> </a:t>
            </a:r>
            <a:r>
              <a:rPr lang="ru-RU" sz="2800" dirty="0" err="1"/>
              <a:t>інтерес</a:t>
            </a:r>
            <a:r>
              <a:rPr lang="ru-RU" sz="2800" dirty="0"/>
              <a:t> </a:t>
            </a:r>
            <a:r>
              <a:rPr lang="ru-RU" sz="2800" dirty="0" err="1"/>
              <a:t>представляють</a:t>
            </a:r>
            <a:r>
              <a:rPr lang="ru-RU" sz="2800" dirty="0"/>
              <a:t> </a:t>
            </a:r>
            <a:r>
              <a:rPr lang="ru-RU" sz="2800" dirty="0" err="1"/>
              <a:t>санітарно-гігієнічні</a:t>
            </a:r>
            <a:r>
              <a:rPr lang="ru-RU" sz="2800" dirty="0"/>
              <a:t> </a:t>
            </a:r>
            <a:r>
              <a:rPr lang="ru-RU" sz="2800" dirty="0" err="1"/>
              <a:t>нормативи</a:t>
            </a:r>
            <a:r>
              <a:rPr lang="ru-RU" sz="2800" dirty="0"/>
              <a:t> </a:t>
            </a:r>
            <a:r>
              <a:rPr lang="ru-RU" sz="2800" dirty="0" err="1"/>
              <a:t>якості</a:t>
            </a:r>
            <a:r>
              <a:rPr lang="ru-RU" sz="2800" dirty="0"/>
              <a:t> </a:t>
            </a:r>
            <a:r>
              <a:rPr lang="ru-RU" sz="2800" dirty="0" err="1"/>
              <a:t>навколишнього</a:t>
            </a:r>
            <a:r>
              <a:rPr lang="ru-RU" sz="2800" dirty="0"/>
              <a:t> </a:t>
            </a:r>
            <a:r>
              <a:rPr lang="ru-RU" sz="2800" dirty="0" err="1"/>
              <a:t>середовища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визначаються</a:t>
            </a:r>
            <a:r>
              <a:rPr lang="ru-RU" sz="2800" dirty="0"/>
              <a:t> </a:t>
            </a:r>
            <a:r>
              <a:rPr lang="ru-RU" sz="2800" dirty="0" err="1"/>
              <a:t>концентраціями</a:t>
            </a:r>
            <a:r>
              <a:rPr lang="ru-RU" sz="2800" dirty="0"/>
              <a:t> отрут в атмосферному </a:t>
            </a:r>
            <a:r>
              <a:rPr lang="ru-RU" sz="2800" dirty="0" err="1"/>
              <a:t>повітрі</a:t>
            </a:r>
            <a:r>
              <a:rPr lang="ru-RU" sz="2800" dirty="0"/>
              <a:t>, </a:t>
            </a:r>
            <a:r>
              <a:rPr lang="ru-RU" sz="2800" dirty="0" err="1"/>
              <a:t>поверхневих</a:t>
            </a:r>
            <a:r>
              <a:rPr lang="ru-RU" sz="2800" dirty="0"/>
              <a:t> водах. </a:t>
            </a:r>
          </a:p>
          <a:p>
            <a:r>
              <a:rPr lang="ru-RU" sz="2800" dirty="0"/>
              <a:t>Система </a:t>
            </a:r>
            <a:r>
              <a:rPr lang="ru-RU" sz="2800" dirty="0" err="1"/>
              <a:t>принципів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методів</a:t>
            </a:r>
            <a:r>
              <a:rPr lang="ru-RU" sz="2800" dirty="0"/>
              <a:t> </a:t>
            </a:r>
            <a:r>
              <a:rPr lang="ru-RU" sz="2800" dirty="0" err="1"/>
              <a:t>визначення</a:t>
            </a:r>
            <a:r>
              <a:rPr lang="ru-RU" sz="2800" dirty="0"/>
              <a:t> </a:t>
            </a:r>
            <a:r>
              <a:rPr lang="ru-RU" sz="2800" dirty="0" err="1"/>
              <a:t>токсичності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небезпеки</a:t>
            </a:r>
            <a:r>
              <a:rPr lang="ru-RU" sz="2800" dirty="0"/>
              <a:t> </a:t>
            </a:r>
            <a:r>
              <a:rPr lang="ru-RU" sz="2800" dirty="0" err="1"/>
              <a:t>хімічних</a:t>
            </a:r>
            <a:r>
              <a:rPr lang="ru-RU" sz="2800" dirty="0"/>
              <a:t> </a:t>
            </a:r>
            <a:r>
              <a:rPr lang="ru-RU" sz="2800" dirty="0" err="1"/>
              <a:t>речовин</a:t>
            </a:r>
            <a:r>
              <a:rPr lang="ru-RU" sz="2800" dirty="0"/>
              <a:t> носить </a:t>
            </a:r>
            <a:r>
              <a:rPr lang="ru-RU" sz="2800" dirty="0" err="1"/>
              <a:t>назву</a:t>
            </a:r>
            <a:r>
              <a:rPr lang="ru-RU" sz="2800" dirty="0"/>
              <a:t> </a:t>
            </a:r>
            <a:r>
              <a:rPr lang="ru-RU" sz="2800" b="1" dirty="0" err="1"/>
              <a:t>токсикометрії</a:t>
            </a:r>
            <a:r>
              <a:rPr lang="ru-RU" sz="2800" b="1" dirty="0"/>
              <a:t>. </a:t>
            </a:r>
            <a:endParaRPr lang="ru-RU" sz="2800" dirty="0"/>
          </a:p>
        </p:txBody>
      </p:sp>
      <p:sp>
        <p:nvSpPr>
          <p:cNvPr id="13314" name="AutoShape 2" descr="Токсичність: картинки, стокові Токсичність фотографії, зображення | Скачати  з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3316" name="Picture 4" descr="Притча про розум і токсичність у нашому світі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0844" y="4235896"/>
            <a:ext cx="3933156" cy="2622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7624" y="404664"/>
            <a:ext cx="73803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1. </a:t>
            </a:r>
            <a:r>
              <a:rPr lang="ru-RU" sz="2000" b="1" dirty="0" err="1" smtClean="0"/>
              <a:t>Критерії</a:t>
            </a:r>
            <a:r>
              <a:rPr lang="ru-RU" sz="2000" b="1" dirty="0" smtClean="0"/>
              <a:t> </a:t>
            </a:r>
            <a:r>
              <a:rPr lang="ru-RU" sz="2000" b="1" dirty="0" err="1"/>
              <a:t>і</a:t>
            </a:r>
            <a:r>
              <a:rPr lang="ru-RU" sz="2000" b="1" dirty="0"/>
              <a:t> </a:t>
            </a:r>
            <a:r>
              <a:rPr lang="ru-RU" sz="2000" b="1" dirty="0" err="1"/>
              <a:t>методи</a:t>
            </a:r>
            <a:r>
              <a:rPr lang="ru-RU" sz="2000" b="1" dirty="0"/>
              <a:t> </a:t>
            </a:r>
            <a:r>
              <a:rPr lang="ru-RU" sz="2000" b="1" dirty="0" err="1"/>
              <a:t>оцінки</a:t>
            </a:r>
            <a:r>
              <a:rPr lang="ru-RU" sz="2000" b="1" dirty="0"/>
              <a:t> </a:t>
            </a:r>
            <a:r>
              <a:rPr lang="ru-RU" sz="2000" b="1" dirty="0" err="1"/>
              <a:t>токсичності</a:t>
            </a:r>
            <a:r>
              <a:rPr lang="ru-RU" sz="2000" b="1" dirty="0"/>
              <a:t> </a:t>
            </a:r>
            <a:r>
              <a:rPr lang="ru-RU" sz="2000" b="1" dirty="0" err="1"/>
              <a:t>шкідливих</a:t>
            </a:r>
            <a:r>
              <a:rPr lang="ru-RU" sz="2000" b="1" dirty="0"/>
              <a:t> </a:t>
            </a:r>
            <a:r>
              <a:rPr lang="ru-RU" sz="2000" b="1" dirty="0" err="1"/>
              <a:t>речовин</a:t>
            </a:r>
            <a:r>
              <a:rPr lang="ru-RU" sz="2000" b="1" dirty="0"/>
              <a:t> 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225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Для характеристики </a:t>
            </a:r>
            <a:r>
              <a:rPr lang="ru-RU" sz="2000" dirty="0" err="1"/>
              <a:t>токсичної</a:t>
            </a:r>
            <a:r>
              <a:rPr lang="ru-RU" sz="2000" dirty="0"/>
              <a:t> </a:t>
            </a:r>
            <a:r>
              <a:rPr lang="ru-RU" sz="2000" dirty="0" err="1"/>
              <a:t>дії</a:t>
            </a:r>
            <a:r>
              <a:rPr lang="ru-RU" sz="2000" dirty="0"/>
              <a:t> </a:t>
            </a:r>
            <a:r>
              <a:rPr lang="ru-RU" sz="2000" dirty="0" err="1"/>
              <a:t>речовин</a:t>
            </a:r>
            <a:r>
              <a:rPr lang="ru-RU" sz="2000" dirty="0"/>
              <a:t> на </a:t>
            </a:r>
            <a:r>
              <a:rPr lang="ru-RU" sz="2000" dirty="0" err="1"/>
              <a:t>тварин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людину</a:t>
            </a:r>
            <a:r>
              <a:rPr lang="ru-RU" sz="2000" dirty="0"/>
              <a:t> </a:t>
            </a:r>
            <a:r>
              <a:rPr lang="ru-RU" sz="2000" dirty="0" err="1"/>
              <a:t>введені</a:t>
            </a:r>
            <a:r>
              <a:rPr lang="ru-RU" sz="2000" dirty="0"/>
              <a:t> </a:t>
            </a:r>
            <a:r>
              <a:rPr lang="ru-RU" sz="2000" dirty="0" err="1"/>
              <a:t>кілька</a:t>
            </a:r>
            <a:r>
              <a:rPr lang="ru-RU" sz="2000" dirty="0"/>
              <a:t> </a:t>
            </a:r>
            <a:r>
              <a:rPr lang="ru-RU" sz="2000" dirty="0" err="1"/>
              <a:t>показників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критеріїв</a:t>
            </a:r>
            <a:r>
              <a:rPr lang="ru-RU" sz="2000" dirty="0"/>
              <a:t>. </a:t>
            </a:r>
            <a:r>
              <a:rPr lang="ru-RU" sz="2000" dirty="0" err="1"/>
              <a:t>Необхідність</a:t>
            </a:r>
            <a:r>
              <a:rPr lang="ru-RU" sz="2000" dirty="0"/>
              <a:t> </a:t>
            </a:r>
            <a:r>
              <a:rPr lang="ru-RU" sz="2000" dirty="0" err="1"/>
              <a:t>введення</a:t>
            </a:r>
            <a:r>
              <a:rPr lang="ru-RU" sz="2000" dirty="0"/>
              <a:t> не одного, а </a:t>
            </a:r>
            <a:r>
              <a:rPr lang="ru-RU" sz="2000" dirty="0" err="1"/>
              <a:t>більшої</a:t>
            </a:r>
            <a:r>
              <a:rPr lang="ru-RU" sz="2000" dirty="0"/>
              <a:t> </a:t>
            </a:r>
            <a:r>
              <a:rPr lang="ru-RU" sz="2000" dirty="0" err="1"/>
              <a:t>кількості</a:t>
            </a:r>
            <a:r>
              <a:rPr lang="ru-RU" sz="2000" dirty="0"/>
              <a:t> </a:t>
            </a:r>
            <a:r>
              <a:rPr lang="ru-RU" sz="2000" dirty="0" err="1"/>
              <a:t>критеріїв</a:t>
            </a:r>
            <a:r>
              <a:rPr lang="ru-RU" sz="2000" dirty="0"/>
              <a:t> </a:t>
            </a:r>
            <a:r>
              <a:rPr lang="ru-RU" sz="2000" dirty="0" err="1"/>
              <a:t>викликана</a:t>
            </a:r>
            <a:r>
              <a:rPr lang="ru-RU" sz="2000" dirty="0"/>
              <a:t> </a:t>
            </a:r>
            <a:r>
              <a:rPr lang="ru-RU" sz="2000" dirty="0" err="1"/>
              <a:t>різноманітністю</a:t>
            </a:r>
            <a:r>
              <a:rPr lang="ru-RU" sz="2000" dirty="0"/>
              <a:t> </a:t>
            </a:r>
            <a:r>
              <a:rPr lang="ru-RU" sz="2000" dirty="0" err="1"/>
              <a:t>механізмів</a:t>
            </a:r>
            <a:r>
              <a:rPr lang="ru-RU" sz="2000" dirty="0"/>
              <a:t> </a:t>
            </a:r>
            <a:r>
              <a:rPr lang="ru-RU" sz="2000" dirty="0" err="1"/>
              <a:t>взаємодії</a:t>
            </a:r>
            <a:r>
              <a:rPr lang="ru-RU" sz="2000" dirty="0"/>
              <a:t> ОР </a:t>
            </a:r>
            <a:r>
              <a:rPr lang="ru-RU" sz="2000" dirty="0" err="1"/>
              <a:t>з</a:t>
            </a:r>
            <a:r>
              <a:rPr lang="ru-RU" sz="2000" dirty="0"/>
              <a:t> </a:t>
            </a:r>
            <a:r>
              <a:rPr lang="ru-RU" sz="2000" dirty="0" err="1"/>
              <a:t>організмом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характерів</a:t>
            </a:r>
            <a:r>
              <a:rPr lang="ru-RU" sz="2000" dirty="0"/>
              <a:t> </a:t>
            </a:r>
            <a:r>
              <a:rPr lang="ru-RU" sz="2000" dirty="0" err="1"/>
              <a:t>впливу</a:t>
            </a:r>
            <a:r>
              <a:rPr lang="ru-RU" sz="2000" dirty="0"/>
              <a:t>, </a:t>
            </a:r>
            <a:r>
              <a:rPr lang="ru-RU" sz="2000" dirty="0" err="1"/>
              <a:t>клінічних</a:t>
            </a:r>
            <a:r>
              <a:rPr lang="ru-RU" sz="2000" dirty="0"/>
              <a:t> картин </a:t>
            </a:r>
            <a:r>
              <a:rPr lang="ru-RU" sz="2000" dirty="0" err="1"/>
              <a:t>отруєння</a:t>
            </a:r>
            <a:r>
              <a:rPr lang="ru-RU" sz="2000" dirty="0"/>
              <a:t> та </a:t>
            </a:r>
            <a:r>
              <a:rPr lang="ru-RU" sz="2000" dirty="0" err="1"/>
              <a:t>іншими</a:t>
            </a:r>
            <a:r>
              <a:rPr lang="ru-RU" sz="2000" dirty="0"/>
              <a:t> факторами. </a:t>
            </a:r>
            <a:r>
              <a:rPr lang="ru-RU" sz="2000" dirty="0" err="1"/>
              <a:t>Відзначимо</a:t>
            </a:r>
            <a:r>
              <a:rPr lang="ru-RU" sz="2000" dirty="0"/>
              <a:t> </a:t>
            </a:r>
            <a:r>
              <a:rPr lang="ru-RU" sz="2000" dirty="0" err="1"/>
              <a:t>також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жоден</a:t>
            </a:r>
            <a:r>
              <a:rPr lang="ru-RU" sz="2000" dirty="0"/>
              <a:t> </a:t>
            </a:r>
            <a:r>
              <a:rPr lang="ru-RU" sz="2000" dirty="0" err="1"/>
              <a:t>з</a:t>
            </a:r>
            <a:r>
              <a:rPr lang="ru-RU" sz="2000" dirty="0"/>
              <a:t> </a:t>
            </a:r>
            <a:r>
              <a:rPr lang="ru-RU" sz="2000" dirty="0" err="1"/>
              <a:t>визначених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розрахункових</a:t>
            </a:r>
            <a:r>
              <a:rPr lang="ru-RU" sz="2000" dirty="0"/>
              <a:t> </a:t>
            </a:r>
            <a:r>
              <a:rPr lang="ru-RU" sz="2000" dirty="0" err="1"/>
              <a:t>критеріїв</a:t>
            </a:r>
            <a:r>
              <a:rPr lang="ru-RU" sz="2000" dirty="0"/>
              <a:t> не </a:t>
            </a:r>
            <a:r>
              <a:rPr lang="ru-RU" sz="2000" dirty="0" err="1"/>
              <a:t>відображає</a:t>
            </a:r>
            <a:r>
              <a:rPr lang="ru-RU" sz="2000" dirty="0"/>
              <a:t> </a:t>
            </a:r>
            <a:r>
              <a:rPr lang="ru-RU" sz="2000" dirty="0" err="1"/>
              <a:t>повної</a:t>
            </a:r>
            <a:r>
              <a:rPr lang="ru-RU" sz="2000" dirty="0"/>
              <a:t> характеристики </a:t>
            </a:r>
            <a:r>
              <a:rPr lang="ru-RU" sz="2000" dirty="0" err="1"/>
              <a:t>шкідливої</a:t>
            </a:r>
            <a:r>
              <a:rPr lang="ru-RU" sz="2000" dirty="0"/>
              <a:t> </a:t>
            </a:r>
            <a:r>
              <a:rPr lang="ru-RU" sz="2000" dirty="0" err="1"/>
              <a:t>речовини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впливу</a:t>
            </a:r>
            <a:r>
              <a:rPr lang="ru-RU" sz="2000" dirty="0"/>
              <a:t> на </a:t>
            </a:r>
            <a:r>
              <a:rPr lang="ru-RU" sz="2000" dirty="0" err="1"/>
              <a:t>живий</a:t>
            </a:r>
            <a:r>
              <a:rPr lang="ru-RU" sz="2000" dirty="0"/>
              <a:t> </a:t>
            </a:r>
            <a:r>
              <a:rPr lang="ru-RU" sz="2000" dirty="0" err="1"/>
              <a:t>об'єкт</a:t>
            </a:r>
            <a:r>
              <a:rPr lang="ru-RU" sz="2000" dirty="0"/>
              <a:t>. </a:t>
            </a:r>
          </a:p>
          <a:p>
            <a:r>
              <a:rPr lang="ru-RU" sz="2000" dirty="0" err="1"/>
              <a:t>Більшість</a:t>
            </a:r>
            <a:r>
              <a:rPr lang="ru-RU" sz="2000" dirty="0"/>
              <a:t> </a:t>
            </a:r>
            <a:r>
              <a:rPr lang="ru-RU" sz="2000" dirty="0" err="1"/>
              <a:t>показників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критеріїв</a:t>
            </a:r>
            <a:r>
              <a:rPr lang="ru-RU" sz="2000" dirty="0"/>
              <a:t> </a:t>
            </a:r>
            <a:r>
              <a:rPr lang="ru-RU" sz="2000" dirty="0" err="1"/>
              <a:t>токсичності</a:t>
            </a:r>
            <a:r>
              <a:rPr lang="ru-RU" sz="2000" dirty="0"/>
              <a:t> </a:t>
            </a:r>
            <a:r>
              <a:rPr lang="ru-RU" sz="2000" dirty="0" err="1"/>
              <a:t>пов'язані</a:t>
            </a:r>
            <a:r>
              <a:rPr lang="ru-RU" sz="2000" dirty="0"/>
              <a:t> </a:t>
            </a:r>
            <a:r>
              <a:rPr lang="ru-RU" sz="2000" dirty="0" err="1"/>
              <a:t>з</a:t>
            </a:r>
            <a:r>
              <a:rPr lang="ru-RU" sz="2000" dirty="0"/>
              <a:t> </a:t>
            </a:r>
            <a:r>
              <a:rPr lang="ru-RU" sz="2000" dirty="0" err="1"/>
              <a:t>відношенням</a:t>
            </a:r>
            <a:r>
              <a:rPr lang="ru-RU" sz="2000" dirty="0"/>
              <a:t> </a:t>
            </a:r>
            <a:r>
              <a:rPr lang="ru-RU" sz="2000" dirty="0" err="1"/>
              <a:t>кількості</a:t>
            </a:r>
            <a:r>
              <a:rPr lang="ru-RU" sz="2000" dirty="0"/>
              <a:t> </a:t>
            </a:r>
            <a:r>
              <a:rPr lang="ru-RU" sz="2000" dirty="0" err="1"/>
              <a:t>шкідливої</a:t>
            </a:r>
            <a:r>
              <a:rPr lang="ru-RU" sz="2000" dirty="0"/>
              <a:t> </a:t>
            </a:r>
            <a:r>
              <a:rPr lang="ru-RU" sz="2000" dirty="0" err="1"/>
              <a:t>речовини</a:t>
            </a:r>
            <a:r>
              <a:rPr lang="ru-RU" sz="2000" dirty="0"/>
              <a:t> до </a:t>
            </a:r>
            <a:r>
              <a:rPr lang="ru-RU" sz="2000" dirty="0" err="1"/>
              <a:t>об'єму</a:t>
            </a:r>
            <a:r>
              <a:rPr lang="ru-RU" sz="2000" dirty="0"/>
              <a:t> </a:t>
            </a:r>
            <a:r>
              <a:rPr lang="ru-RU" sz="2000" dirty="0" err="1"/>
              <a:t>повітря</a:t>
            </a:r>
            <a:r>
              <a:rPr lang="ru-RU" sz="2000" dirty="0"/>
              <a:t>, води, </a:t>
            </a:r>
            <a:r>
              <a:rPr lang="ru-RU" sz="2000" dirty="0" err="1"/>
              <a:t>маси</a:t>
            </a:r>
            <a:r>
              <a:rPr lang="ru-RU" sz="2000" dirty="0"/>
              <a:t> </a:t>
            </a:r>
            <a:r>
              <a:rPr lang="ru-RU" sz="2000" dirty="0" err="1"/>
              <a:t>ґрунту</a:t>
            </a:r>
            <a:r>
              <a:rPr lang="ru-RU" sz="2000" dirty="0"/>
              <a:t>, </a:t>
            </a:r>
            <a:r>
              <a:rPr lang="ru-RU" sz="2000" dirty="0" err="1"/>
              <a:t>маси</a:t>
            </a:r>
            <a:r>
              <a:rPr lang="ru-RU" sz="2000" dirty="0"/>
              <a:t> </a:t>
            </a:r>
            <a:r>
              <a:rPr lang="ru-RU" sz="2000" dirty="0" err="1"/>
              <a:t>тварини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людини</a:t>
            </a:r>
            <a:r>
              <a:rPr lang="ru-RU" sz="2000" dirty="0"/>
              <a:t>. </a:t>
            </a:r>
          </a:p>
          <a:p>
            <a:r>
              <a:rPr lang="ru-RU" sz="2000" i="1" dirty="0" err="1"/>
              <a:t>Ступінь</a:t>
            </a:r>
            <a:r>
              <a:rPr lang="ru-RU" sz="2000" i="1" dirty="0"/>
              <a:t> </a:t>
            </a:r>
            <a:r>
              <a:rPr lang="ru-RU" sz="2000" i="1" dirty="0" err="1"/>
              <a:t>токсичності</a:t>
            </a:r>
            <a:r>
              <a:rPr lang="ru-RU" sz="2000" i="1" dirty="0"/>
              <a:t> (</a:t>
            </a:r>
            <a:r>
              <a:rPr lang="ru-RU" sz="2000" i="1" dirty="0" err="1"/>
              <a:t>отруйності</a:t>
            </a:r>
            <a:r>
              <a:rPr lang="ru-RU" sz="2000" i="1" dirty="0"/>
              <a:t>) </a:t>
            </a:r>
            <a:r>
              <a:rPr lang="ru-RU" sz="2000" i="1" dirty="0" err="1"/>
              <a:t>речовини</a:t>
            </a:r>
            <a:r>
              <a:rPr lang="ru-RU" sz="2000" i="1" dirty="0"/>
              <a:t> </a:t>
            </a:r>
            <a:r>
              <a:rPr lang="ru-RU" sz="2000" i="1" dirty="0" err="1"/>
              <a:t>вимірюється</a:t>
            </a:r>
            <a:r>
              <a:rPr lang="ru-RU" sz="2000" i="1" dirty="0"/>
              <a:t> </a:t>
            </a:r>
            <a:r>
              <a:rPr lang="ru-RU" sz="2000" i="1" dirty="0" err="1"/>
              <a:t>його</a:t>
            </a:r>
            <a:r>
              <a:rPr lang="ru-RU" sz="2000" i="1" dirty="0"/>
              <a:t> абсолютною </a:t>
            </a:r>
            <a:r>
              <a:rPr lang="ru-RU" sz="2000" i="1" dirty="0" err="1"/>
              <a:t>кількістю</a:t>
            </a:r>
            <a:r>
              <a:rPr lang="ru-RU" sz="2000" i="1" dirty="0"/>
              <a:t> (дозою), </a:t>
            </a:r>
            <a:r>
              <a:rPr lang="ru-RU" sz="2000" i="1" dirty="0" err="1"/>
              <a:t>що</a:t>
            </a:r>
            <a:r>
              <a:rPr lang="ru-RU" sz="2000" i="1" dirty="0"/>
              <a:t> </a:t>
            </a:r>
            <a:r>
              <a:rPr lang="ru-RU" sz="2000" i="1" dirty="0" err="1"/>
              <a:t>викликає</a:t>
            </a:r>
            <a:r>
              <a:rPr lang="ru-RU" sz="2000" i="1" dirty="0"/>
              <a:t> </a:t>
            </a:r>
            <a:r>
              <a:rPr lang="ru-RU" sz="2000" i="1" dirty="0" err="1"/>
              <a:t>певний</a:t>
            </a:r>
            <a:r>
              <a:rPr lang="ru-RU" sz="2000" i="1" dirty="0"/>
              <a:t> </a:t>
            </a:r>
            <a:r>
              <a:rPr lang="ru-RU" sz="2000" i="1" dirty="0" err="1"/>
              <a:t>біологічний</a:t>
            </a:r>
            <a:r>
              <a:rPr lang="ru-RU" sz="2000" i="1" dirty="0"/>
              <a:t> </a:t>
            </a:r>
            <a:r>
              <a:rPr lang="ru-RU" sz="2000" i="1" dirty="0" err="1"/>
              <a:t>ефект</a:t>
            </a:r>
            <a:r>
              <a:rPr lang="ru-RU" sz="2000" i="1" dirty="0"/>
              <a:t>, </a:t>
            </a:r>
            <a:r>
              <a:rPr lang="ru-RU" sz="2000" i="1" dirty="0" err="1"/>
              <a:t>ті</a:t>
            </a:r>
            <a:r>
              <a:rPr lang="ru-RU" sz="2000" i="1" dirty="0"/>
              <a:t> </a:t>
            </a:r>
            <a:r>
              <a:rPr lang="ru-RU" sz="2000" i="1" dirty="0" err="1"/>
              <a:t>чи</a:t>
            </a:r>
            <a:r>
              <a:rPr lang="ru-RU" sz="2000" i="1" dirty="0"/>
              <a:t> </a:t>
            </a:r>
            <a:r>
              <a:rPr lang="ru-RU" sz="2000" i="1" dirty="0" err="1"/>
              <a:t>інші</a:t>
            </a:r>
            <a:r>
              <a:rPr lang="ru-RU" sz="2000" i="1" dirty="0"/>
              <a:t> </a:t>
            </a:r>
            <a:r>
              <a:rPr lang="ru-RU" sz="2000" i="1" dirty="0" err="1"/>
              <a:t>патологічні</a:t>
            </a:r>
            <a:r>
              <a:rPr lang="ru-RU" sz="2000" i="1" dirty="0"/>
              <a:t> </a:t>
            </a:r>
            <a:r>
              <a:rPr lang="ru-RU" sz="2000" i="1" dirty="0" err="1"/>
              <a:t>зміни</a:t>
            </a:r>
            <a:r>
              <a:rPr lang="ru-RU" sz="2000" i="1" dirty="0"/>
              <a:t> в </a:t>
            </a:r>
            <a:r>
              <a:rPr lang="ru-RU" sz="2000" i="1" dirty="0" err="1"/>
              <a:t>організмі</a:t>
            </a:r>
            <a:r>
              <a:rPr lang="ru-RU" sz="2000" i="1" dirty="0"/>
              <a:t>. З </a:t>
            </a:r>
            <a:r>
              <a:rPr lang="ru-RU" sz="2000" i="1" dirty="0" err="1"/>
              <a:t>двох</a:t>
            </a:r>
            <a:r>
              <a:rPr lang="ru-RU" sz="2000" i="1" dirty="0"/>
              <a:t> </a:t>
            </a:r>
            <a:r>
              <a:rPr lang="ru-RU" sz="2000" i="1" dirty="0" err="1"/>
              <a:t>речовин</a:t>
            </a:r>
            <a:r>
              <a:rPr lang="ru-RU" sz="2000" i="1" dirty="0"/>
              <a:t> </a:t>
            </a:r>
            <a:r>
              <a:rPr lang="ru-RU" sz="2000" i="1" dirty="0" err="1"/>
              <a:t>більш</a:t>
            </a:r>
            <a:r>
              <a:rPr lang="ru-RU" sz="2000" i="1" dirty="0"/>
              <a:t> токсичною </a:t>
            </a:r>
            <a:r>
              <a:rPr lang="ru-RU" sz="2000" i="1" dirty="0" err="1"/>
              <a:t>є</a:t>
            </a:r>
            <a:r>
              <a:rPr lang="ru-RU" sz="2000" i="1" dirty="0"/>
              <a:t> та, </a:t>
            </a:r>
            <a:r>
              <a:rPr lang="ru-RU" sz="2000" i="1" dirty="0" err="1"/>
              <a:t>що</a:t>
            </a:r>
            <a:r>
              <a:rPr lang="ru-RU" sz="2000" i="1" dirty="0"/>
              <a:t> </a:t>
            </a:r>
            <a:r>
              <a:rPr lang="ru-RU" sz="2000" i="1" dirty="0" err="1"/>
              <a:t>викликає</a:t>
            </a:r>
            <a:r>
              <a:rPr lang="ru-RU" sz="2000" i="1" dirty="0"/>
              <a:t> </a:t>
            </a:r>
            <a:r>
              <a:rPr lang="ru-RU" sz="2000" i="1" dirty="0" err="1"/>
              <a:t>однакові</a:t>
            </a:r>
            <a:r>
              <a:rPr lang="ru-RU" sz="2000" i="1" dirty="0"/>
              <a:t> </a:t>
            </a:r>
            <a:r>
              <a:rPr lang="ru-RU" sz="2000" i="1" dirty="0" err="1"/>
              <a:t>з</a:t>
            </a:r>
            <a:r>
              <a:rPr lang="ru-RU" sz="2000" i="1" dirty="0"/>
              <a:t> </a:t>
            </a:r>
            <a:r>
              <a:rPr lang="ru-RU" sz="2000" i="1" dirty="0" err="1"/>
              <a:t>іншою</a:t>
            </a:r>
            <a:r>
              <a:rPr lang="ru-RU" sz="2000" i="1" dirty="0"/>
              <a:t> </a:t>
            </a:r>
            <a:r>
              <a:rPr lang="ru-RU" sz="2000" i="1" dirty="0" err="1"/>
              <a:t>патологічні</a:t>
            </a:r>
            <a:r>
              <a:rPr lang="ru-RU" sz="2000" i="1" dirty="0"/>
              <a:t> прояви у </a:t>
            </a:r>
            <a:r>
              <a:rPr lang="ru-RU" sz="2000" i="1" dirty="0" err="1"/>
              <a:t>меншій</a:t>
            </a:r>
            <a:r>
              <a:rPr lang="ru-RU" sz="2000" i="1" dirty="0"/>
              <a:t> </a:t>
            </a:r>
            <a:r>
              <a:rPr lang="ru-RU" sz="2000" i="1" dirty="0" err="1"/>
              <a:t>дозі</a:t>
            </a:r>
            <a:r>
              <a:rPr lang="ru-RU" sz="2000" i="1" dirty="0"/>
              <a:t> </a:t>
            </a:r>
            <a:r>
              <a:rPr lang="ru-RU" sz="2000" i="1" dirty="0" err="1"/>
              <a:t>або</a:t>
            </a:r>
            <a:r>
              <a:rPr lang="ru-RU" sz="2000" i="1" dirty="0"/>
              <a:t> </a:t>
            </a:r>
            <a:r>
              <a:rPr lang="ru-RU" sz="2000" i="1" dirty="0" err="1"/>
              <a:t>концентрації</a:t>
            </a:r>
            <a:r>
              <a:rPr lang="ru-RU" sz="2000" i="1" dirty="0"/>
              <a:t>. Доза за </a:t>
            </a:r>
            <a:r>
              <a:rPr lang="ru-RU" sz="2000" i="1" dirty="0" err="1"/>
              <a:t>одиницю</a:t>
            </a:r>
            <a:r>
              <a:rPr lang="ru-RU" sz="2000" i="1" dirty="0"/>
              <a:t> часу </a:t>
            </a:r>
            <a:r>
              <a:rPr lang="ru-RU" sz="2000" i="1" dirty="0" err="1"/>
              <a:t>називається</a:t>
            </a:r>
            <a:r>
              <a:rPr lang="ru-RU" sz="2000" i="1" dirty="0"/>
              <a:t> </a:t>
            </a:r>
            <a:r>
              <a:rPr lang="ru-RU" sz="2000" i="1" dirty="0" err="1"/>
              <a:t>рівнем</a:t>
            </a:r>
            <a:r>
              <a:rPr lang="ru-RU" sz="2000" i="1" dirty="0"/>
              <a:t> </a:t>
            </a:r>
            <a:r>
              <a:rPr lang="ru-RU" sz="2000" i="1" dirty="0" err="1"/>
              <a:t>дози</a:t>
            </a:r>
            <a:r>
              <a:rPr lang="ru-RU" sz="2000" i="1" dirty="0"/>
              <a:t>. </a:t>
            </a:r>
          </a:p>
          <a:p>
            <a:r>
              <a:rPr lang="ru-RU" sz="2000" dirty="0" err="1"/>
              <a:t>Несприятливий</a:t>
            </a:r>
            <a:r>
              <a:rPr lang="ru-RU" sz="2000" dirty="0"/>
              <a:t> </a:t>
            </a:r>
            <a:r>
              <a:rPr lang="ru-RU" sz="2000" dirty="0" err="1"/>
              <a:t>ефект</a:t>
            </a:r>
            <a:r>
              <a:rPr lang="ru-RU" sz="2000" dirty="0"/>
              <a:t> при </a:t>
            </a:r>
            <a:r>
              <a:rPr lang="ru-RU" sz="2000" dirty="0" err="1"/>
              <a:t>впливі</a:t>
            </a:r>
            <a:r>
              <a:rPr lang="ru-RU" sz="2000" dirty="0"/>
              <a:t> </a:t>
            </a:r>
            <a:r>
              <a:rPr lang="ru-RU" sz="2000" dirty="0" err="1"/>
              <a:t>різних</a:t>
            </a:r>
            <a:r>
              <a:rPr lang="ru-RU" sz="2000" dirty="0"/>
              <a:t> доз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концентрацій</a:t>
            </a:r>
            <a:r>
              <a:rPr lang="ru-RU" sz="2000" dirty="0"/>
              <a:t> </a:t>
            </a:r>
            <a:r>
              <a:rPr lang="ru-RU" sz="2000" dirty="0" err="1"/>
              <a:t>може</a:t>
            </a:r>
            <a:r>
              <a:rPr lang="ru-RU" sz="2000" dirty="0"/>
              <a:t> </a:t>
            </a:r>
            <a:r>
              <a:rPr lang="ru-RU" sz="2000" dirty="0" err="1"/>
              <a:t>проявлятися</a:t>
            </a:r>
            <a:r>
              <a:rPr lang="ru-RU" sz="2000" dirty="0"/>
              <a:t> в </a:t>
            </a:r>
            <a:r>
              <a:rPr lang="ru-RU" sz="2000" dirty="0" err="1"/>
              <a:t>загибелі</a:t>
            </a:r>
            <a:r>
              <a:rPr lang="ru-RU" sz="2000" dirty="0"/>
              <a:t> </a:t>
            </a:r>
            <a:r>
              <a:rPr lang="ru-RU" sz="2000" dirty="0" err="1"/>
              <a:t>організму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в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функціональних</a:t>
            </a:r>
            <a:r>
              <a:rPr lang="ru-RU" sz="2000" dirty="0"/>
              <a:t> </a:t>
            </a:r>
            <a:r>
              <a:rPr lang="ru-RU" sz="2000" dirty="0" err="1"/>
              <a:t>змінах</a:t>
            </a:r>
            <a:r>
              <a:rPr lang="ru-RU" sz="2000" dirty="0"/>
              <a:t>. У </a:t>
            </a:r>
            <a:r>
              <a:rPr lang="ru-RU" sz="2000" dirty="0" err="1"/>
              <a:t>першому</a:t>
            </a:r>
            <a:r>
              <a:rPr lang="ru-RU" sz="2000" dirty="0"/>
              <a:t> </a:t>
            </a:r>
            <a:r>
              <a:rPr lang="ru-RU" sz="2000" dirty="0" err="1"/>
              <a:t>випадку</a:t>
            </a:r>
            <a:r>
              <a:rPr lang="ru-RU" sz="2000" dirty="0"/>
              <a:t> </a:t>
            </a:r>
            <a:r>
              <a:rPr lang="ru-RU" sz="2000" dirty="0" err="1"/>
              <a:t>говорять</a:t>
            </a:r>
            <a:r>
              <a:rPr lang="ru-RU" sz="2000" dirty="0"/>
              <a:t> про </a:t>
            </a:r>
            <a:r>
              <a:rPr lang="ru-RU" sz="2000" dirty="0" err="1"/>
              <a:t>летальні</a:t>
            </a:r>
            <a:r>
              <a:rPr lang="ru-RU" sz="2000" dirty="0"/>
              <a:t> (</a:t>
            </a:r>
            <a:r>
              <a:rPr lang="ru-RU" sz="2000" dirty="0" err="1"/>
              <a:t>смертельні</a:t>
            </a:r>
            <a:r>
              <a:rPr lang="ru-RU" sz="2000" dirty="0"/>
              <a:t>) </a:t>
            </a:r>
            <a:r>
              <a:rPr lang="ru-RU" sz="2000" dirty="0" err="1"/>
              <a:t>дози</a:t>
            </a:r>
            <a:r>
              <a:rPr lang="ru-RU" sz="2000" dirty="0"/>
              <a:t> (ЛД)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летальні</a:t>
            </a:r>
            <a:r>
              <a:rPr lang="ru-RU" sz="2000" dirty="0"/>
              <a:t> </a:t>
            </a:r>
            <a:r>
              <a:rPr lang="ru-RU" sz="2000" dirty="0" err="1"/>
              <a:t>концентрації</a:t>
            </a:r>
            <a:r>
              <a:rPr lang="ru-RU" sz="2000" dirty="0"/>
              <a:t> (ЛК), у другому - </a:t>
            </a:r>
            <a:r>
              <a:rPr lang="ru-RU" sz="2000" dirty="0" err="1"/>
              <a:t>діючі</a:t>
            </a:r>
            <a:r>
              <a:rPr lang="ru-RU" sz="2000" dirty="0"/>
              <a:t>, </a:t>
            </a:r>
            <a:r>
              <a:rPr lang="ru-RU" sz="2000" dirty="0" err="1"/>
              <a:t>порогові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недіючі</a:t>
            </a:r>
            <a:r>
              <a:rPr lang="ru-RU" sz="2000" dirty="0"/>
              <a:t> </a:t>
            </a:r>
            <a:r>
              <a:rPr lang="ru-RU" sz="2000" dirty="0" err="1"/>
              <a:t>дози</a:t>
            </a:r>
            <a:r>
              <a:rPr lang="ru-RU" sz="2000" dirty="0"/>
              <a:t> (</a:t>
            </a:r>
            <a:r>
              <a:rPr lang="ru-RU" sz="2000" dirty="0" err="1"/>
              <a:t>концентрації</a:t>
            </a:r>
            <a:r>
              <a:rPr lang="ru-RU" sz="2000" dirty="0"/>
              <a:t>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/>
              <a:t>Існують</a:t>
            </a:r>
            <a:r>
              <a:rPr lang="ru-RU" sz="2000" dirty="0"/>
              <a:t> </a:t>
            </a:r>
            <a:r>
              <a:rPr lang="ru-RU" sz="2000" dirty="0" err="1"/>
              <a:t>наступні</a:t>
            </a:r>
            <a:r>
              <a:rPr lang="ru-RU" sz="2000" dirty="0"/>
              <a:t> </a:t>
            </a:r>
            <a:r>
              <a:rPr lang="ru-RU" sz="2000" dirty="0" err="1"/>
              <a:t>дози</a:t>
            </a:r>
            <a:r>
              <a:rPr lang="ru-RU" sz="2000" dirty="0"/>
              <a:t> (</a:t>
            </a:r>
            <a:r>
              <a:rPr lang="ru-RU" sz="2000" dirty="0" err="1"/>
              <a:t>концентрації</a:t>
            </a:r>
            <a:r>
              <a:rPr lang="ru-RU" sz="2000" dirty="0"/>
              <a:t>) </a:t>
            </a:r>
            <a:r>
              <a:rPr lang="ru-RU" sz="2000" dirty="0" err="1"/>
              <a:t>шкідливих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отруйних</a:t>
            </a:r>
            <a:r>
              <a:rPr lang="ru-RU" sz="2000" dirty="0"/>
              <a:t> </a:t>
            </a:r>
            <a:r>
              <a:rPr lang="ru-RU" sz="2000" dirty="0" err="1"/>
              <a:t>речовин</a:t>
            </a:r>
            <a:r>
              <a:rPr lang="ru-RU" sz="2000" dirty="0"/>
              <a:t>. </a:t>
            </a:r>
          </a:p>
          <a:p>
            <a:r>
              <a:rPr lang="ru-RU" sz="2000" b="1" i="1" dirty="0" err="1"/>
              <a:t>Мінімальна</a:t>
            </a:r>
            <a:r>
              <a:rPr lang="ru-RU" sz="2000" b="1" i="1" dirty="0"/>
              <a:t> смертельна доза (</a:t>
            </a:r>
            <a:r>
              <a:rPr lang="ru-RU" sz="2000" b="1" i="1" dirty="0" err="1"/>
              <a:t>концентрація</a:t>
            </a:r>
            <a:r>
              <a:rPr lang="ru-RU" sz="2000" b="1" i="1" dirty="0"/>
              <a:t>) </a:t>
            </a:r>
            <a:r>
              <a:rPr lang="ru-RU" sz="2000" b="1" i="1" dirty="0" err="1"/>
              <a:t>речовини</a:t>
            </a:r>
            <a:r>
              <a:rPr lang="ru-RU" sz="2000" b="1" i="1" dirty="0"/>
              <a:t> ЛД</a:t>
            </a:r>
            <a:r>
              <a:rPr lang="en-US" sz="2000" b="1" i="1" dirty="0"/>
              <a:t>min (</a:t>
            </a:r>
            <a:r>
              <a:rPr lang="ru-RU" sz="2000" b="1" i="1" dirty="0"/>
              <a:t>ЛК</a:t>
            </a:r>
            <a:r>
              <a:rPr lang="en-US" sz="2000" b="1" i="1" dirty="0"/>
              <a:t>min) - </a:t>
            </a:r>
            <a:r>
              <a:rPr lang="ru-RU" sz="2000" b="1" i="1" dirty="0" err="1"/>
              <a:t>найменша</a:t>
            </a:r>
            <a:r>
              <a:rPr lang="ru-RU" sz="2000" b="1" i="1" dirty="0"/>
              <a:t> </a:t>
            </a:r>
            <a:r>
              <a:rPr lang="ru-RU" sz="2000" b="1" i="1" dirty="0" err="1"/>
              <a:t>кількість</a:t>
            </a:r>
            <a:r>
              <a:rPr lang="ru-RU" sz="2000" b="1" i="1" dirty="0"/>
              <a:t> (</a:t>
            </a:r>
            <a:r>
              <a:rPr lang="ru-RU" sz="2000" b="1" i="1" dirty="0" err="1"/>
              <a:t>концентрація</a:t>
            </a:r>
            <a:r>
              <a:rPr lang="ru-RU" sz="2000" b="1" i="1" dirty="0"/>
              <a:t>) </a:t>
            </a:r>
            <a:r>
              <a:rPr lang="ru-RU" sz="2000" b="1" i="1" dirty="0" err="1"/>
              <a:t>речовини</a:t>
            </a:r>
            <a:r>
              <a:rPr lang="ru-RU" sz="2000" b="1" i="1" dirty="0"/>
              <a:t>, </a:t>
            </a:r>
            <a:r>
              <a:rPr lang="ru-RU" sz="2000" b="1" i="1" dirty="0" err="1"/>
              <a:t>здатна</a:t>
            </a:r>
            <a:r>
              <a:rPr lang="ru-RU" sz="2000" b="1" i="1" dirty="0"/>
              <a:t> </a:t>
            </a:r>
            <a:r>
              <a:rPr lang="ru-RU" sz="2000" b="1" i="1" dirty="0" err="1"/>
              <a:t>викликати</a:t>
            </a:r>
            <a:r>
              <a:rPr lang="ru-RU" sz="2000" b="1" i="1" dirty="0"/>
              <a:t> </a:t>
            </a:r>
            <a:r>
              <a:rPr lang="ru-RU" sz="2000" b="1" i="1" dirty="0" err="1"/>
              <a:t>загибель</a:t>
            </a:r>
            <a:r>
              <a:rPr lang="ru-RU" sz="2000" b="1" i="1" dirty="0"/>
              <a:t> </a:t>
            </a:r>
            <a:r>
              <a:rPr lang="ru-RU" sz="2000" b="1" i="1" dirty="0" err="1"/>
              <a:t>окремих</a:t>
            </a:r>
            <a:r>
              <a:rPr lang="ru-RU" sz="2000" b="1" i="1" dirty="0"/>
              <a:t> </a:t>
            </a:r>
            <a:r>
              <a:rPr lang="ru-RU" sz="2000" b="1" i="1" dirty="0" err="1"/>
              <a:t>організмів</a:t>
            </a:r>
            <a:r>
              <a:rPr lang="ru-RU" sz="2000" b="1" i="1" dirty="0"/>
              <a:t>. </a:t>
            </a:r>
          </a:p>
          <a:p>
            <a:r>
              <a:rPr lang="ru-RU" sz="2000" b="1" i="1" dirty="0" err="1"/>
              <a:t>Середня</a:t>
            </a:r>
            <a:r>
              <a:rPr lang="ru-RU" sz="2000" b="1" i="1" dirty="0"/>
              <a:t> смертельна доза (</a:t>
            </a:r>
            <a:r>
              <a:rPr lang="ru-RU" sz="2000" b="1" i="1" dirty="0" err="1"/>
              <a:t>концентрація</a:t>
            </a:r>
            <a:r>
              <a:rPr lang="ru-RU" sz="2000" b="1" i="1" dirty="0"/>
              <a:t>) при </a:t>
            </a:r>
            <a:r>
              <a:rPr lang="ru-RU" sz="2000" b="1" i="1" dirty="0" err="1"/>
              <a:t>введенні</a:t>
            </a:r>
            <a:r>
              <a:rPr lang="ru-RU" sz="2000" b="1" i="1" dirty="0"/>
              <a:t> в </a:t>
            </a:r>
            <a:r>
              <a:rPr lang="ru-RU" sz="2000" b="1" i="1" dirty="0" err="1"/>
              <a:t>шлунок</a:t>
            </a:r>
            <a:r>
              <a:rPr lang="ru-RU" sz="2000" b="1" i="1" dirty="0"/>
              <a:t> ЛД50вн </a:t>
            </a:r>
            <a:r>
              <a:rPr lang="ru-RU" sz="2000" b="1" i="1" dirty="0" err="1"/>
              <a:t>і</a:t>
            </a:r>
            <a:r>
              <a:rPr lang="ru-RU" sz="2000" b="1" i="1" dirty="0"/>
              <a:t> ЛД100вн (ЛК50вн </a:t>
            </a:r>
            <a:r>
              <a:rPr lang="ru-RU" sz="2000" b="1" i="1" dirty="0" err="1"/>
              <a:t>і</a:t>
            </a:r>
            <a:r>
              <a:rPr lang="ru-RU" sz="2000" b="1" i="1" dirty="0"/>
              <a:t> ЛК100вн) - доза </a:t>
            </a:r>
            <a:r>
              <a:rPr lang="ru-RU" sz="2000" b="1" i="1" dirty="0" err="1"/>
              <a:t>речовини</a:t>
            </a:r>
            <a:r>
              <a:rPr lang="ru-RU" sz="2000" b="1" i="1" dirty="0"/>
              <a:t>, мг/кг, яка </a:t>
            </a:r>
            <a:r>
              <a:rPr lang="ru-RU" sz="2000" b="1" i="1" dirty="0" err="1"/>
              <a:t>викликає</a:t>
            </a:r>
            <a:r>
              <a:rPr lang="ru-RU" sz="2000" b="1" i="1" dirty="0"/>
              <a:t> </a:t>
            </a:r>
            <a:r>
              <a:rPr lang="ru-RU" sz="2000" b="1" i="1" dirty="0" err="1"/>
              <a:t>загибель</a:t>
            </a:r>
            <a:r>
              <a:rPr lang="ru-RU" sz="2000" b="1" i="1" dirty="0"/>
              <a:t> 50 </a:t>
            </a:r>
            <a:r>
              <a:rPr lang="ru-RU" sz="2000" b="1" i="1" dirty="0" err="1"/>
              <a:t>і</a:t>
            </a:r>
            <a:r>
              <a:rPr lang="ru-RU" sz="2000" b="1" i="1" dirty="0"/>
              <a:t> 100% </a:t>
            </a:r>
            <a:r>
              <a:rPr lang="ru-RU" sz="2000" b="1" i="1" dirty="0" err="1"/>
              <a:t>організмів</a:t>
            </a:r>
            <a:r>
              <a:rPr lang="ru-RU" sz="2000" b="1" i="1" dirty="0"/>
              <a:t> </a:t>
            </a:r>
            <a:r>
              <a:rPr lang="ru-RU" sz="2000" b="1" i="1" dirty="0" err="1"/>
              <a:t>відповідно</a:t>
            </a:r>
            <a:r>
              <a:rPr lang="ru-RU" sz="2000" b="1" i="1" dirty="0"/>
              <a:t> при одноразовому </a:t>
            </a:r>
            <a:r>
              <a:rPr lang="ru-RU" sz="2000" b="1" i="1" dirty="0" err="1"/>
              <a:t>введені</a:t>
            </a:r>
            <a:r>
              <a:rPr lang="ru-RU" sz="2000" b="1" i="1" dirty="0"/>
              <a:t> в </a:t>
            </a:r>
            <a:r>
              <a:rPr lang="ru-RU" sz="2000" b="1" i="1" dirty="0" err="1"/>
              <a:t>шлунок</a:t>
            </a:r>
            <a:r>
              <a:rPr lang="ru-RU" sz="2000" b="1" i="1" dirty="0"/>
              <a:t> через </a:t>
            </a:r>
            <a:r>
              <a:rPr lang="ru-RU" sz="2000" b="1" i="1" dirty="0" err="1"/>
              <a:t>ротову</a:t>
            </a:r>
            <a:r>
              <a:rPr lang="ru-RU" sz="2000" b="1" i="1" dirty="0"/>
              <a:t> </a:t>
            </a:r>
            <a:r>
              <a:rPr lang="ru-RU" sz="2000" b="1" i="1" dirty="0" err="1"/>
              <a:t>порожнину</a:t>
            </a:r>
            <a:r>
              <a:rPr lang="ru-RU" sz="2000" b="1" i="1" dirty="0"/>
              <a:t>. </a:t>
            </a:r>
          </a:p>
          <a:p>
            <a:r>
              <a:rPr lang="ru-RU" sz="2000" b="1" i="1" dirty="0" err="1"/>
              <a:t>Середня</a:t>
            </a:r>
            <a:r>
              <a:rPr lang="ru-RU" sz="2000" b="1" i="1" dirty="0"/>
              <a:t> смертельна доза (</a:t>
            </a:r>
            <a:r>
              <a:rPr lang="ru-RU" sz="2000" b="1" i="1" dirty="0" err="1"/>
              <a:t>концентрація</a:t>
            </a:r>
            <a:r>
              <a:rPr lang="ru-RU" sz="2000" b="1" i="1" dirty="0"/>
              <a:t>) при </a:t>
            </a:r>
            <a:r>
              <a:rPr lang="ru-RU" sz="2000" b="1" i="1" dirty="0" err="1"/>
              <a:t>нанесенні</a:t>
            </a:r>
            <a:r>
              <a:rPr lang="ru-RU" sz="2000" b="1" i="1" dirty="0"/>
              <a:t> на </a:t>
            </a:r>
            <a:r>
              <a:rPr lang="ru-RU" sz="2000" b="1" i="1" dirty="0" err="1"/>
              <a:t>шкіру</a:t>
            </a:r>
            <a:r>
              <a:rPr lang="ru-RU" sz="2000" b="1" i="1" dirty="0"/>
              <a:t> ЛД50дерм </a:t>
            </a:r>
            <a:r>
              <a:rPr lang="ru-RU" sz="2000" b="1" i="1" dirty="0" err="1"/>
              <a:t>і</a:t>
            </a:r>
            <a:r>
              <a:rPr lang="ru-RU" sz="2000" b="1" i="1" dirty="0"/>
              <a:t> ЛД100дерм (ЛК50дерм </a:t>
            </a:r>
            <a:r>
              <a:rPr lang="ru-RU" sz="2000" b="1" i="1" dirty="0" err="1"/>
              <a:t>і</a:t>
            </a:r>
            <a:r>
              <a:rPr lang="ru-RU" sz="2000" b="1" i="1" dirty="0"/>
              <a:t> ЛК100дерм) - доза </a:t>
            </a:r>
            <a:r>
              <a:rPr lang="ru-RU" sz="2000" b="1" i="1" dirty="0" err="1"/>
              <a:t>речовини</a:t>
            </a:r>
            <a:r>
              <a:rPr lang="ru-RU" sz="2000" b="1" i="1" dirty="0"/>
              <a:t>, мг/кг, </a:t>
            </a:r>
            <a:r>
              <a:rPr lang="ru-RU" sz="2000" b="1" i="1" dirty="0" err="1"/>
              <a:t>що</a:t>
            </a:r>
            <a:r>
              <a:rPr lang="ru-RU" sz="2000" b="1" i="1" dirty="0"/>
              <a:t> </a:t>
            </a:r>
            <a:r>
              <a:rPr lang="ru-RU" sz="2000" b="1" i="1" dirty="0" err="1"/>
              <a:t>викликає</a:t>
            </a:r>
            <a:r>
              <a:rPr lang="ru-RU" sz="2000" b="1" i="1" dirty="0"/>
              <a:t> </a:t>
            </a:r>
            <a:r>
              <a:rPr lang="ru-RU" sz="2000" b="1" i="1" dirty="0" err="1"/>
              <a:t>загибель</a:t>
            </a:r>
            <a:r>
              <a:rPr lang="ru-RU" sz="2000" b="1" i="1" dirty="0"/>
              <a:t> 50 </a:t>
            </a:r>
            <a:r>
              <a:rPr lang="ru-RU" sz="2000" b="1" i="1" dirty="0" err="1"/>
              <a:t>і</a:t>
            </a:r>
            <a:r>
              <a:rPr lang="ru-RU" sz="2000" b="1" i="1" dirty="0"/>
              <a:t> 100% </a:t>
            </a:r>
            <a:r>
              <a:rPr lang="ru-RU" sz="2000" b="1" i="1" dirty="0" err="1"/>
              <a:t>організмів</a:t>
            </a:r>
            <a:r>
              <a:rPr lang="ru-RU" sz="2000" b="1" i="1" dirty="0"/>
              <a:t> </a:t>
            </a:r>
            <a:r>
              <a:rPr lang="ru-RU" sz="2000" b="1" i="1" dirty="0" err="1"/>
              <a:t>відповідно</a:t>
            </a:r>
            <a:r>
              <a:rPr lang="ru-RU" sz="2000" b="1" i="1" dirty="0"/>
              <a:t> при однократному </a:t>
            </a:r>
            <a:r>
              <a:rPr lang="ru-RU" sz="2000" b="1" i="1" dirty="0" err="1"/>
              <a:t>нанесенні</a:t>
            </a:r>
            <a:r>
              <a:rPr lang="ru-RU" sz="2000" b="1" i="1" dirty="0"/>
              <a:t> на </a:t>
            </a:r>
            <a:r>
              <a:rPr lang="ru-RU" sz="2000" b="1" i="1" dirty="0" err="1"/>
              <a:t>шкіру</a:t>
            </a:r>
            <a:r>
              <a:rPr lang="ru-RU" sz="2000" b="1" i="1" dirty="0"/>
              <a:t>. </a:t>
            </a:r>
          </a:p>
          <a:p>
            <a:r>
              <a:rPr lang="ru-RU" sz="2000" b="1" i="1" dirty="0" err="1"/>
              <a:t>Середня</a:t>
            </a:r>
            <a:r>
              <a:rPr lang="ru-RU" sz="2000" b="1" i="1" dirty="0"/>
              <a:t> смертельна доза (</a:t>
            </a:r>
            <a:r>
              <a:rPr lang="ru-RU" sz="2000" b="1" i="1" dirty="0" err="1"/>
              <a:t>концентрація</a:t>
            </a:r>
            <a:r>
              <a:rPr lang="ru-RU" sz="2000" b="1" i="1" dirty="0"/>
              <a:t>) при </a:t>
            </a:r>
            <a:r>
              <a:rPr lang="ru-RU" sz="2000" b="1" i="1" dirty="0" err="1"/>
              <a:t>вдиханні</a:t>
            </a:r>
            <a:r>
              <a:rPr lang="ru-RU" sz="2000" b="1" i="1" dirty="0"/>
              <a:t> пилу </a:t>
            </a:r>
            <a:r>
              <a:rPr lang="ru-RU" sz="2000" b="1" i="1" dirty="0" err="1"/>
              <a:t>або</a:t>
            </a:r>
            <a:r>
              <a:rPr lang="ru-RU" sz="2000" b="1" i="1" dirty="0"/>
              <a:t> газу ЛД50 </a:t>
            </a:r>
            <a:r>
              <a:rPr lang="ru-RU" sz="2000" b="1" i="1" dirty="0" err="1"/>
              <a:t>і</a:t>
            </a:r>
            <a:r>
              <a:rPr lang="ru-RU" sz="2000" b="1" i="1" dirty="0"/>
              <a:t> ЛД100 (ЛК50 </a:t>
            </a:r>
            <a:r>
              <a:rPr lang="ru-RU" sz="2000" b="1" i="1" dirty="0" err="1"/>
              <a:t>і</a:t>
            </a:r>
            <a:r>
              <a:rPr lang="ru-RU" sz="2000" b="1" i="1" dirty="0"/>
              <a:t> ЛК100) - </a:t>
            </a:r>
            <a:r>
              <a:rPr lang="ru-RU" sz="2000" b="1" i="1" dirty="0" err="1"/>
              <a:t>концентрація</a:t>
            </a:r>
            <a:r>
              <a:rPr lang="ru-RU" sz="2000" b="1" i="1" dirty="0"/>
              <a:t> </a:t>
            </a:r>
            <a:r>
              <a:rPr lang="ru-RU" sz="2000" b="1" i="1" dirty="0" err="1"/>
              <a:t>речовини</a:t>
            </a:r>
            <a:r>
              <a:rPr lang="ru-RU" sz="2000" b="1" i="1" dirty="0"/>
              <a:t> в </a:t>
            </a:r>
            <a:r>
              <a:rPr lang="ru-RU" sz="2000" b="1" i="1" dirty="0" err="1"/>
              <a:t>повітрі</a:t>
            </a:r>
            <a:r>
              <a:rPr lang="ru-RU" sz="2000" b="1" i="1" dirty="0"/>
              <a:t>, мг/м3, </a:t>
            </a:r>
            <a:r>
              <a:rPr lang="ru-RU" sz="2000" b="1" i="1" dirty="0" err="1"/>
              <a:t>що</a:t>
            </a:r>
            <a:r>
              <a:rPr lang="ru-RU" sz="2000" b="1" i="1" dirty="0"/>
              <a:t> </a:t>
            </a:r>
            <a:r>
              <a:rPr lang="ru-RU" sz="2000" b="1" i="1" dirty="0" err="1"/>
              <a:t>викликає</a:t>
            </a:r>
            <a:r>
              <a:rPr lang="ru-RU" sz="2000" b="1" i="1" dirty="0"/>
              <a:t> </a:t>
            </a:r>
            <a:r>
              <a:rPr lang="ru-RU" sz="2000" b="1" i="1" dirty="0" err="1"/>
              <a:t>загибель</a:t>
            </a:r>
            <a:r>
              <a:rPr lang="ru-RU" sz="2000" b="1" i="1" dirty="0"/>
              <a:t> 50 </a:t>
            </a:r>
            <a:r>
              <a:rPr lang="ru-RU" sz="2000" b="1" i="1" dirty="0" err="1"/>
              <a:t>і</a:t>
            </a:r>
            <a:r>
              <a:rPr lang="ru-RU" sz="2000" b="1" i="1" dirty="0"/>
              <a:t> 100% </a:t>
            </a:r>
            <a:r>
              <a:rPr lang="ru-RU" sz="2000" b="1" i="1" dirty="0" err="1"/>
              <a:t>організмів</a:t>
            </a:r>
            <a:r>
              <a:rPr lang="ru-RU" sz="2000" b="1" i="1" dirty="0"/>
              <a:t> </a:t>
            </a:r>
            <a:r>
              <a:rPr lang="ru-RU" sz="2000" b="1" i="1" dirty="0" err="1"/>
              <a:t>відповідно</a:t>
            </a:r>
            <a:r>
              <a:rPr lang="ru-RU" sz="2000" b="1" i="1" dirty="0"/>
              <a:t> при </a:t>
            </a:r>
            <a:r>
              <a:rPr lang="ru-RU" sz="2000" b="1" i="1" dirty="0" err="1"/>
              <a:t>чотирьохгодинному</a:t>
            </a:r>
            <a:r>
              <a:rPr lang="ru-RU" sz="2000" b="1" i="1" dirty="0"/>
              <a:t> </a:t>
            </a:r>
            <a:r>
              <a:rPr lang="ru-RU" sz="2000" b="1" i="1" dirty="0" err="1"/>
              <a:t>інгаляційному</a:t>
            </a:r>
            <a:r>
              <a:rPr lang="ru-RU" sz="2000" b="1" i="1" dirty="0"/>
              <a:t> </a:t>
            </a:r>
            <a:r>
              <a:rPr lang="ru-RU" sz="2000" b="1" i="1" dirty="0" err="1"/>
              <a:t>впливі</a:t>
            </a:r>
            <a:r>
              <a:rPr lang="ru-RU" sz="2000" b="1" i="1" dirty="0"/>
              <a:t>. </a:t>
            </a:r>
          </a:p>
          <a:p>
            <a:r>
              <a:rPr lang="ru-RU" sz="2000" dirty="0"/>
              <a:t>Доза </a:t>
            </a:r>
            <a:r>
              <a:rPr lang="ru-RU" sz="2000" dirty="0" err="1"/>
              <a:t>виражається</a:t>
            </a:r>
            <a:r>
              <a:rPr lang="ru-RU" sz="2000" dirty="0"/>
              <a:t> в </a:t>
            </a:r>
            <a:r>
              <a:rPr lang="ru-RU" sz="2000" dirty="0" err="1"/>
              <a:t>одиницях</a:t>
            </a:r>
            <a:r>
              <a:rPr lang="ru-RU" sz="2000" dirty="0"/>
              <a:t> </a:t>
            </a:r>
            <a:r>
              <a:rPr lang="ru-RU" sz="2000" dirty="0" err="1"/>
              <a:t>маси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об’єму</a:t>
            </a:r>
            <a:r>
              <a:rPr lang="ru-RU" sz="2000" dirty="0"/>
              <a:t> </a:t>
            </a:r>
            <a:r>
              <a:rPr lang="ru-RU" sz="2000" dirty="0" err="1"/>
              <a:t>шкідливої</a:t>
            </a:r>
            <a:r>
              <a:rPr lang="ru-RU" sz="2000" dirty="0"/>
              <a:t> </a:t>
            </a:r>
            <a:r>
              <a:rPr lang="ru-RU" sz="2000" dirty="0" err="1"/>
              <a:t>речовини</a:t>
            </a:r>
            <a:r>
              <a:rPr lang="ru-RU" sz="2000" dirty="0"/>
              <a:t> на </a:t>
            </a:r>
            <a:r>
              <a:rPr lang="ru-RU" sz="2000" dirty="0" err="1"/>
              <a:t>одиницю</a:t>
            </a:r>
            <a:r>
              <a:rPr lang="ru-RU" sz="2000" dirty="0"/>
              <a:t> </a:t>
            </a:r>
            <a:r>
              <a:rPr lang="ru-RU" sz="2000" dirty="0" err="1"/>
              <a:t>маси</a:t>
            </a:r>
            <a:r>
              <a:rPr lang="ru-RU" sz="2000" dirty="0"/>
              <a:t> </a:t>
            </a:r>
            <a:r>
              <a:rPr lang="ru-RU" sz="2000" dirty="0" err="1"/>
              <a:t>тварини</a:t>
            </a:r>
            <a:r>
              <a:rPr lang="ru-RU" sz="2000" dirty="0"/>
              <a:t> (мг/кг). </a:t>
            </a:r>
            <a:r>
              <a:rPr lang="ru-RU" sz="2000" dirty="0" err="1"/>
              <a:t>Концентрація</a:t>
            </a:r>
            <a:r>
              <a:rPr lang="ru-RU" sz="2000" dirty="0"/>
              <a:t> </a:t>
            </a:r>
            <a:r>
              <a:rPr lang="ru-RU" sz="2000" dirty="0" err="1"/>
              <a:t>діючої</a:t>
            </a:r>
            <a:r>
              <a:rPr lang="ru-RU" sz="2000" dirty="0"/>
              <a:t> </a:t>
            </a:r>
            <a:r>
              <a:rPr lang="ru-RU" sz="2000" dirty="0" err="1"/>
              <a:t>речовини</a:t>
            </a:r>
            <a:r>
              <a:rPr lang="ru-RU" sz="2000" dirty="0"/>
              <a:t> </a:t>
            </a:r>
            <a:r>
              <a:rPr lang="ru-RU" sz="2000" dirty="0" err="1"/>
              <a:t>виражається</a:t>
            </a:r>
            <a:r>
              <a:rPr lang="ru-RU" sz="2000" dirty="0"/>
              <a:t> </a:t>
            </a:r>
            <a:r>
              <a:rPr lang="ru-RU" sz="2000" dirty="0" err="1"/>
              <a:t>звичайно</a:t>
            </a:r>
            <a:r>
              <a:rPr lang="ru-RU" sz="2000" dirty="0"/>
              <a:t> в таких </a:t>
            </a:r>
            <a:r>
              <a:rPr lang="ru-RU" sz="2000" dirty="0" err="1"/>
              <a:t>одиницях</a:t>
            </a:r>
            <a:r>
              <a:rPr lang="ru-RU" sz="2000" dirty="0"/>
              <a:t>: мг/м3, мг/л, мг/кг, %, в </a:t>
            </a:r>
            <a:r>
              <a:rPr lang="ru-RU" sz="2000" dirty="0" err="1"/>
              <a:t>частинах</a:t>
            </a:r>
            <a:r>
              <a:rPr lang="ru-RU" sz="2000" dirty="0"/>
              <a:t> на </a:t>
            </a:r>
            <a:r>
              <a:rPr lang="ru-RU" sz="2000" dirty="0" err="1"/>
              <a:t>тисячу</a:t>
            </a:r>
            <a:r>
              <a:rPr lang="ru-RU" sz="2000" dirty="0"/>
              <a:t> (‰, </a:t>
            </a:r>
            <a:r>
              <a:rPr lang="ru-RU" sz="2000" dirty="0" err="1"/>
              <a:t>проміле</a:t>
            </a:r>
            <a:r>
              <a:rPr lang="ru-RU" sz="2000" dirty="0"/>
              <a:t>), в </a:t>
            </a:r>
            <a:r>
              <a:rPr lang="ru-RU" sz="2000" dirty="0" err="1"/>
              <a:t>частинах</a:t>
            </a:r>
            <a:r>
              <a:rPr lang="ru-RU" sz="2000" dirty="0"/>
              <a:t> на </a:t>
            </a:r>
            <a:r>
              <a:rPr lang="ru-RU" sz="2000" dirty="0" err="1"/>
              <a:t>мільйон</a:t>
            </a:r>
            <a:r>
              <a:rPr lang="ru-RU" sz="2000" dirty="0"/>
              <a:t> (</a:t>
            </a:r>
            <a:r>
              <a:rPr lang="ru-RU" sz="2000" dirty="0" err="1"/>
              <a:t>пастпромілле</a:t>
            </a:r>
            <a:r>
              <a:rPr lang="ru-RU" sz="2000" dirty="0"/>
              <a:t>, </a:t>
            </a:r>
            <a:r>
              <a:rPr lang="en-US" sz="2000" dirty="0" err="1"/>
              <a:t>ppm</a:t>
            </a:r>
            <a:r>
              <a:rPr lang="en-US" sz="2000" dirty="0"/>
              <a:t>). </a:t>
            </a:r>
            <a:r>
              <a:rPr lang="ru-RU" sz="2000" dirty="0"/>
              <a:t>Доза (</a:t>
            </a:r>
            <a:r>
              <a:rPr lang="ru-RU" sz="2000" dirty="0" err="1"/>
              <a:t>концентрація</a:t>
            </a:r>
            <a:r>
              <a:rPr lang="ru-RU" sz="2000" dirty="0"/>
              <a:t>) часто </a:t>
            </a:r>
            <a:r>
              <a:rPr lang="ru-RU" sz="2000" dirty="0" err="1"/>
              <a:t>виражається</a:t>
            </a:r>
            <a:r>
              <a:rPr lang="ru-RU" sz="2000" dirty="0"/>
              <a:t> в </a:t>
            </a:r>
            <a:r>
              <a:rPr lang="ru-RU" sz="2000" dirty="0" err="1"/>
              <a:t>частках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смертельної</a:t>
            </a:r>
            <a:r>
              <a:rPr lang="ru-RU" sz="2000" dirty="0"/>
              <a:t> </a:t>
            </a:r>
            <a:r>
              <a:rPr lang="ru-RU" sz="2000" dirty="0" err="1"/>
              <a:t>дози</a:t>
            </a:r>
            <a:r>
              <a:rPr lang="ru-RU" sz="2000" dirty="0"/>
              <a:t> (</a:t>
            </a:r>
            <a:r>
              <a:rPr lang="ru-RU" sz="2000" dirty="0" err="1"/>
              <a:t>концентрації</a:t>
            </a:r>
            <a:r>
              <a:rPr lang="ru-RU" sz="2000" dirty="0"/>
              <a:t>), </a:t>
            </a:r>
            <a:r>
              <a:rPr lang="ru-RU" sz="2000" dirty="0" err="1"/>
              <a:t>наприклад</a:t>
            </a:r>
            <a:r>
              <a:rPr lang="ru-RU" sz="2000" dirty="0"/>
              <a:t> (1/2)ЛД50; (1/20)ЛД50 </a:t>
            </a:r>
            <a:r>
              <a:rPr lang="ru-RU" sz="2000" dirty="0" err="1"/>
              <a:t>і</a:t>
            </a:r>
            <a:r>
              <a:rPr lang="ru-RU" sz="2000" dirty="0"/>
              <a:t> т.д.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332656"/>
            <a:ext cx="79928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 </a:t>
            </a:r>
            <a:r>
              <a:rPr lang="ru-RU" dirty="0" err="1"/>
              <a:t>ймовірному</a:t>
            </a:r>
            <a:r>
              <a:rPr lang="ru-RU" dirty="0"/>
              <a:t> </a:t>
            </a:r>
            <a:r>
              <a:rPr lang="ru-RU" dirty="0" err="1"/>
              <a:t>попаданні</a:t>
            </a:r>
            <a:r>
              <a:rPr lang="ru-RU" dirty="0"/>
              <a:t> </a:t>
            </a:r>
            <a:r>
              <a:rPr lang="ru-RU" dirty="0" err="1"/>
              <a:t>ксенобіотиків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інгаляційним</a:t>
            </a:r>
            <a:r>
              <a:rPr lang="ru-RU" dirty="0"/>
              <a:t> шляхом в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гігієнічного</a:t>
            </a:r>
            <a:r>
              <a:rPr lang="ru-RU" dirty="0"/>
              <a:t> нормативу </a:t>
            </a:r>
            <a:r>
              <a:rPr lang="ru-RU" dirty="0" err="1"/>
              <a:t>використовується</a:t>
            </a:r>
            <a:r>
              <a:rPr lang="ru-RU" dirty="0"/>
              <a:t> </a:t>
            </a:r>
            <a:r>
              <a:rPr lang="ru-RU" b="1" i="1" dirty="0" err="1"/>
              <a:t>коефіцієнт</a:t>
            </a:r>
            <a:r>
              <a:rPr lang="ru-RU" b="1" i="1" dirty="0"/>
              <a:t> </a:t>
            </a:r>
            <a:r>
              <a:rPr lang="ru-RU" b="1" i="1" dirty="0" err="1"/>
              <a:t>можливості</a:t>
            </a:r>
            <a:r>
              <a:rPr lang="ru-RU" b="1" i="1" dirty="0"/>
              <a:t> </a:t>
            </a:r>
            <a:r>
              <a:rPr lang="ru-RU" b="1" i="1" dirty="0" err="1"/>
              <a:t>інгаляційного</a:t>
            </a:r>
            <a:r>
              <a:rPr lang="ru-RU" b="1" i="1" dirty="0"/>
              <a:t> </a:t>
            </a:r>
            <a:r>
              <a:rPr lang="ru-RU" b="1" i="1" dirty="0" err="1"/>
              <a:t>отруєння</a:t>
            </a:r>
            <a:r>
              <a:rPr lang="ru-RU" b="1" i="1" dirty="0"/>
              <a:t> (КМІО) - </a:t>
            </a:r>
            <a:r>
              <a:rPr lang="ru-RU" b="1" i="1" dirty="0" err="1"/>
              <a:t>відношення</a:t>
            </a:r>
            <a:r>
              <a:rPr lang="ru-RU" b="1" i="1" dirty="0"/>
              <a:t> </a:t>
            </a:r>
            <a:r>
              <a:rPr lang="ru-RU" b="1" i="1" dirty="0" err="1"/>
              <a:t>концентрації</a:t>
            </a:r>
            <a:r>
              <a:rPr lang="ru-RU" b="1" i="1" dirty="0"/>
              <a:t> </a:t>
            </a:r>
            <a:r>
              <a:rPr lang="ru-RU" b="1" i="1" dirty="0" err="1"/>
              <a:t>насичених</a:t>
            </a:r>
            <a:r>
              <a:rPr lang="ru-RU" b="1" i="1" dirty="0"/>
              <a:t> </a:t>
            </a:r>
            <a:r>
              <a:rPr lang="ru-RU" b="1" i="1" dirty="0" err="1"/>
              <a:t>парів</a:t>
            </a:r>
            <a:r>
              <a:rPr lang="ru-RU" b="1" i="1" dirty="0"/>
              <a:t> </a:t>
            </a:r>
            <a:r>
              <a:rPr lang="ru-RU" b="1" i="1" dirty="0" err="1"/>
              <a:t>шкідливої</a:t>
            </a:r>
            <a:r>
              <a:rPr lang="ru-RU" b="1" i="1" dirty="0"/>
              <a:t> </a:t>
            </a:r>
            <a:r>
              <a:rPr lang="ru-RU" b="1" i="1" dirty="0" err="1"/>
              <a:t>речовини</a:t>
            </a:r>
            <a:r>
              <a:rPr lang="ru-RU" b="1" i="1" dirty="0"/>
              <a:t> в </a:t>
            </a:r>
            <a:r>
              <a:rPr lang="ru-RU" b="1" i="1" dirty="0" err="1"/>
              <a:t>повітрі</a:t>
            </a:r>
            <a:r>
              <a:rPr lang="ru-RU" b="1" i="1" dirty="0"/>
              <a:t> при 20°С (</a:t>
            </a:r>
            <a:r>
              <a:rPr lang="ru-RU" b="1" i="1" dirty="0" err="1"/>
              <a:t>Снас</a:t>
            </a:r>
            <a:r>
              <a:rPr lang="ru-RU" b="1" i="1" dirty="0"/>
              <a:t>) до </a:t>
            </a:r>
            <a:r>
              <a:rPr lang="ru-RU" b="1" i="1" dirty="0" err="1"/>
              <a:t>значення</a:t>
            </a:r>
            <a:r>
              <a:rPr lang="ru-RU" b="1" i="1" dirty="0"/>
              <a:t> </a:t>
            </a:r>
            <a:r>
              <a:rPr lang="ru-RU" b="1" i="1" dirty="0" err="1"/>
              <a:t>середньої</a:t>
            </a:r>
            <a:r>
              <a:rPr lang="ru-RU" b="1" i="1" dirty="0"/>
              <a:t> </a:t>
            </a:r>
            <a:r>
              <a:rPr lang="ru-RU" b="1" i="1" dirty="0" err="1"/>
              <a:t>смертельної</a:t>
            </a:r>
            <a:r>
              <a:rPr lang="ru-RU" b="1" i="1" dirty="0"/>
              <a:t> </a:t>
            </a:r>
            <a:r>
              <a:rPr lang="ru-RU" dirty="0" err="1" smtClean="0"/>
              <a:t>концентрації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для </a:t>
            </a:r>
            <a:r>
              <a:rPr lang="ru-RU" dirty="0" err="1" smtClean="0"/>
              <a:t>мишей</a:t>
            </a:r>
            <a:r>
              <a:rPr lang="ru-RU" dirty="0" smtClean="0"/>
              <a:t>: 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844824"/>
            <a:ext cx="87484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КМІО </a:t>
            </a:r>
            <a:r>
              <a:rPr lang="ru-RU" b="1" dirty="0"/>
              <a:t>= </a:t>
            </a:r>
            <a:r>
              <a:rPr lang="ru-RU" b="1" dirty="0" err="1"/>
              <a:t>Снас</a:t>
            </a:r>
            <a:r>
              <a:rPr lang="ru-RU" b="1" dirty="0"/>
              <a:t>/ЛК50. </a:t>
            </a:r>
          </a:p>
          <a:p>
            <a:r>
              <a:rPr lang="ru-RU" dirty="0"/>
              <a:t>КМІО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приймати</a:t>
            </a:r>
            <a:r>
              <a:rPr lang="ru-RU" dirty="0"/>
              <a:t>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(</a:t>
            </a:r>
            <a:r>
              <a:rPr lang="ru-RU" dirty="0" err="1"/>
              <a:t>більше</a:t>
            </a:r>
            <a:r>
              <a:rPr lang="ru-RU" dirty="0"/>
              <a:t> 300). При КМІО&gt;300 </a:t>
            </a:r>
            <a:r>
              <a:rPr lang="ru-RU" dirty="0" err="1"/>
              <a:t>шкідливі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відносять</a:t>
            </a:r>
            <a:r>
              <a:rPr lang="ru-RU" dirty="0"/>
              <a:t> до </a:t>
            </a:r>
            <a:r>
              <a:rPr lang="ru-RU" dirty="0" err="1"/>
              <a:t>надзвичайно</a:t>
            </a:r>
            <a:r>
              <a:rPr lang="ru-RU" dirty="0"/>
              <a:t> </a:t>
            </a:r>
            <a:r>
              <a:rPr lang="ru-RU" dirty="0" err="1"/>
              <a:t>небезпечних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за </a:t>
            </a:r>
            <a:r>
              <a:rPr lang="ru-RU" dirty="0" err="1"/>
              <a:t>гігієнічною</a:t>
            </a:r>
            <a:r>
              <a:rPr lang="ru-RU" dirty="0"/>
              <a:t> </a:t>
            </a:r>
            <a:r>
              <a:rPr lang="ru-RU" dirty="0" err="1"/>
              <a:t>класифікацією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першому</a:t>
            </a:r>
            <a:r>
              <a:rPr lang="ru-RU" dirty="0"/>
              <a:t> </a:t>
            </a:r>
            <a:r>
              <a:rPr lang="ru-RU" dirty="0" err="1"/>
              <a:t>класу</a:t>
            </a:r>
            <a:r>
              <a:rPr lang="ru-RU" dirty="0"/>
              <a:t> </a:t>
            </a:r>
            <a:r>
              <a:rPr lang="ru-RU" dirty="0" err="1"/>
              <a:t>небезпеки</a:t>
            </a:r>
            <a:r>
              <a:rPr lang="ru-RU" dirty="0"/>
              <a:t>. У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групу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хлор, </a:t>
            </a:r>
            <a:r>
              <a:rPr lang="ru-RU" dirty="0" err="1"/>
              <a:t>аміак</a:t>
            </a:r>
            <a:r>
              <a:rPr lang="ru-RU" dirty="0"/>
              <a:t>, фосген та </a:t>
            </a:r>
            <a:r>
              <a:rPr lang="ru-RU" dirty="0" err="1"/>
              <a:t>ін</a:t>
            </a:r>
            <a:r>
              <a:rPr lang="ru-RU" dirty="0"/>
              <a:t>. </a:t>
            </a:r>
          </a:p>
          <a:p>
            <a:r>
              <a:rPr lang="ru-RU" dirty="0" err="1"/>
              <a:t>Клас</a:t>
            </a:r>
            <a:r>
              <a:rPr lang="ru-RU" dirty="0"/>
              <a:t> </a:t>
            </a:r>
            <a:r>
              <a:rPr lang="ru-RU" dirty="0" err="1"/>
              <a:t>небезпеки</a:t>
            </a:r>
            <a:r>
              <a:rPr lang="ru-RU" dirty="0"/>
              <a:t>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установлюють</a:t>
            </a:r>
            <a:r>
              <a:rPr lang="ru-RU" dirty="0"/>
              <a:t>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норм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, </a:t>
            </a:r>
            <a:r>
              <a:rPr lang="ru-RU" dirty="0" err="1"/>
              <a:t>зазначених</a:t>
            </a:r>
            <a:r>
              <a:rPr lang="ru-RU" dirty="0"/>
              <a:t> у табл. </a:t>
            </a:r>
            <a:r>
              <a:rPr lang="ru-RU" dirty="0" smtClean="0"/>
              <a:t>1</a:t>
            </a:r>
            <a:r>
              <a:rPr lang="ru-RU" dirty="0"/>
              <a:t>.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861048"/>
            <a:ext cx="7056784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75" y="0"/>
            <a:ext cx="5191125" cy="2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23528" y="0"/>
            <a:ext cx="388843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Залежність</a:t>
            </a:r>
            <a:r>
              <a:rPr lang="ru-RU" dirty="0" smtClean="0"/>
              <a:t> </a:t>
            </a:r>
            <a:r>
              <a:rPr lang="ru-RU" dirty="0" err="1" smtClean="0"/>
              <a:t>ефекту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хімічних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на </a:t>
            </a:r>
            <a:r>
              <a:rPr lang="ru-RU" dirty="0" err="1" smtClean="0"/>
              <a:t>біологічний</a:t>
            </a:r>
            <a:r>
              <a:rPr lang="ru-RU" dirty="0" smtClean="0"/>
              <a:t> </a:t>
            </a:r>
            <a:r>
              <a:rPr lang="ru-RU" dirty="0" err="1" smtClean="0"/>
              <a:t>об'єкт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концентрації</a:t>
            </a:r>
            <a:r>
              <a:rPr lang="ru-RU" dirty="0" smtClean="0"/>
              <a:t> (</a:t>
            </a:r>
            <a:r>
              <a:rPr lang="ru-RU" dirty="0" err="1" smtClean="0"/>
              <a:t>дози</a:t>
            </a:r>
            <a:r>
              <a:rPr lang="ru-RU" dirty="0" smtClean="0"/>
              <a:t>)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зображена</a:t>
            </a:r>
            <a:r>
              <a:rPr lang="ru-RU" dirty="0" smtClean="0"/>
              <a:t> </a:t>
            </a:r>
            <a:r>
              <a:rPr lang="ru-RU" dirty="0" err="1" smtClean="0"/>
              <a:t>графічно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кривих</a:t>
            </a:r>
            <a:r>
              <a:rPr lang="ru-RU" dirty="0" smtClean="0"/>
              <a:t> доза - </a:t>
            </a:r>
            <a:r>
              <a:rPr lang="ru-RU" dirty="0" err="1" smtClean="0"/>
              <a:t>ефект</a:t>
            </a:r>
            <a:r>
              <a:rPr lang="ru-RU" dirty="0" smtClean="0"/>
              <a:t> (рис. 1). </a:t>
            </a:r>
          </a:p>
          <a:p>
            <a:r>
              <a:rPr lang="ru-RU" dirty="0" err="1" smtClean="0"/>
              <a:t>Наведені</a:t>
            </a:r>
            <a:r>
              <a:rPr lang="ru-RU" dirty="0" smtClean="0"/>
              <a:t> </a:t>
            </a:r>
            <a:r>
              <a:rPr lang="ru-RU" dirty="0" err="1" smtClean="0"/>
              <a:t>криві</a:t>
            </a:r>
            <a:r>
              <a:rPr lang="ru-RU" dirty="0" smtClean="0"/>
              <a:t> </a:t>
            </a:r>
            <a:r>
              <a:rPr lang="ru-RU" dirty="0" err="1" smtClean="0"/>
              <a:t>відображають</a:t>
            </a:r>
            <a:r>
              <a:rPr lang="ru-RU" dirty="0" smtClean="0"/>
              <a:t> </a:t>
            </a:r>
            <a:r>
              <a:rPr lang="ru-RU" dirty="0" err="1" smtClean="0"/>
              <a:t>складний</a:t>
            </a:r>
            <a:r>
              <a:rPr lang="ru-RU" dirty="0" smtClean="0"/>
              <a:t> характер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шкідливої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біологічним</a:t>
            </a:r>
            <a:r>
              <a:rPr lang="ru-RU" dirty="0" smtClean="0"/>
              <a:t> </a:t>
            </a:r>
            <a:r>
              <a:rPr lang="ru-RU" dirty="0" err="1" smtClean="0"/>
              <a:t>об'єктом</a:t>
            </a:r>
            <a:r>
              <a:rPr lang="ru-RU" dirty="0" smtClean="0"/>
              <a:t>, </a:t>
            </a:r>
            <a:r>
              <a:rPr lang="ru-RU" dirty="0" err="1" smtClean="0"/>
              <a:t>якісні</a:t>
            </a:r>
            <a:r>
              <a:rPr lang="ru-RU" dirty="0" smtClean="0"/>
              <a:t> та </a:t>
            </a:r>
            <a:r>
              <a:rPr lang="ru-RU" dirty="0" err="1" smtClean="0"/>
              <a:t>кількісні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такої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в кожному конкретному </a:t>
            </a:r>
            <a:r>
              <a:rPr lang="ru-RU" dirty="0" err="1" smtClean="0"/>
              <a:t>випадку</a:t>
            </a:r>
            <a:r>
              <a:rPr lang="ru-RU" dirty="0" smtClean="0"/>
              <a:t>. На </a:t>
            </a:r>
            <a:r>
              <a:rPr lang="ru-RU" dirty="0" err="1" smtClean="0"/>
              <a:t>кривих</a:t>
            </a:r>
            <a:r>
              <a:rPr lang="ru-RU" dirty="0" smtClean="0"/>
              <a:t> доза - </a:t>
            </a:r>
            <a:r>
              <a:rPr lang="ru-RU" dirty="0" err="1" smtClean="0"/>
              <a:t>ефект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ділянки</a:t>
            </a:r>
            <a:r>
              <a:rPr lang="ru-RU" dirty="0" smtClean="0"/>
              <a:t>, на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невеликі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концентрації</a:t>
            </a:r>
            <a:r>
              <a:rPr lang="ru-RU" dirty="0" smtClean="0"/>
              <a:t> (</a:t>
            </a:r>
            <a:r>
              <a:rPr lang="ru-RU" dirty="0" err="1" smtClean="0"/>
              <a:t>дози</a:t>
            </a:r>
            <a:r>
              <a:rPr lang="ru-RU" dirty="0" smtClean="0"/>
              <a:t>) </a:t>
            </a:r>
            <a:r>
              <a:rPr lang="ru-RU" dirty="0" err="1" smtClean="0"/>
              <a:t>речовини</a:t>
            </a:r>
            <a:r>
              <a:rPr lang="ru-RU" dirty="0" smtClean="0"/>
              <a:t> </a:t>
            </a:r>
            <a:r>
              <a:rPr lang="ru-RU" dirty="0" err="1" smtClean="0"/>
              <a:t>викликають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значне</a:t>
            </a:r>
            <a:r>
              <a:rPr lang="ru-RU" dirty="0" smtClean="0"/>
              <a:t>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ефекту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призводять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до </a:t>
            </a:r>
            <a:r>
              <a:rPr lang="ru-RU" dirty="0" err="1" smtClean="0"/>
              <a:t>слабкої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ефекту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23928" y="2204864"/>
            <a:ext cx="52200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розташувати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А, В, С в порядку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ефекту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токсичної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то в </a:t>
            </a:r>
            <a:r>
              <a:rPr lang="ru-RU" dirty="0" err="1"/>
              <a:t>різних</a:t>
            </a:r>
            <a:r>
              <a:rPr lang="ru-RU" dirty="0"/>
              <a:t> зонах </a:t>
            </a:r>
            <a:r>
              <a:rPr lang="ru-RU" dirty="0" err="1"/>
              <a:t>кривої</a:t>
            </a:r>
            <a:r>
              <a:rPr lang="ru-RU" dirty="0"/>
              <a:t> </a:t>
            </a:r>
            <a:r>
              <a:rPr lang="ru-RU" dirty="0" err="1"/>
              <a:t>доза-ефект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порядок буде </a:t>
            </a:r>
            <a:r>
              <a:rPr lang="ru-RU" dirty="0" err="1"/>
              <a:t>різним</a:t>
            </a:r>
            <a:r>
              <a:rPr lang="ru-RU" dirty="0"/>
              <a:t>. Так, при невеликих дозах в зонах I </a:t>
            </a:r>
            <a:r>
              <a:rPr lang="ru-RU" dirty="0" err="1"/>
              <a:t>і</a:t>
            </a:r>
            <a:r>
              <a:rPr lang="ru-RU" dirty="0"/>
              <a:t> II </a:t>
            </a:r>
            <a:r>
              <a:rPr lang="ru-RU" dirty="0" err="1"/>
              <a:t>токсичний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в порядку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розташовується</a:t>
            </a:r>
            <a:r>
              <a:rPr lang="ru-RU" dirty="0"/>
              <a:t> таким чином: С&gt; В&gt; А; в </a:t>
            </a:r>
            <a:r>
              <a:rPr lang="ru-RU" dirty="0" err="1"/>
              <a:t>зоні</a:t>
            </a:r>
            <a:r>
              <a:rPr lang="ru-RU" dirty="0"/>
              <a:t> III: С&gt; А&gt; В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зоні</a:t>
            </a:r>
            <a:r>
              <a:rPr lang="ru-RU" dirty="0"/>
              <a:t> IV: А&gt; С&gt; В.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показує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оцінювати</a:t>
            </a:r>
            <a:r>
              <a:rPr lang="ru-RU" dirty="0"/>
              <a:t> </a:t>
            </a:r>
            <a:r>
              <a:rPr lang="ru-RU" dirty="0" err="1"/>
              <a:t>токсичність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за величиною </a:t>
            </a:r>
            <a:r>
              <a:rPr lang="ru-RU" dirty="0" err="1"/>
              <a:t>дози</a:t>
            </a:r>
            <a:r>
              <a:rPr lang="ru-RU" dirty="0"/>
              <a:t>, яка </a:t>
            </a:r>
            <a:r>
              <a:rPr lang="ru-RU" dirty="0" err="1"/>
              <a:t>викликає</a:t>
            </a:r>
            <a:r>
              <a:rPr lang="ru-RU" dirty="0"/>
              <a:t> </a:t>
            </a:r>
            <a:r>
              <a:rPr lang="ru-RU" dirty="0" err="1"/>
              <a:t>певну</a:t>
            </a:r>
            <a:r>
              <a:rPr lang="ru-RU" dirty="0"/>
              <a:t> </a:t>
            </a:r>
            <a:r>
              <a:rPr lang="ru-RU" dirty="0" err="1"/>
              <a:t>частку</a:t>
            </a:r>
            <a:r>
              <a:rPr lang="ru-RU" dirty="0"/>
              <a:t> </a:t>
            </a:r>
            <a:r>
              <a:rPr lang="ru-RU" dirty="0" err="1"/>
              <a:t>загибелі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, то результат </a:t>
            </a:r>
            <a:r>
              <a:rPr lang="ru-RU" dirty="0" err="1"/>
              <a:t>порівняльного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токсичності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різним</a:t>
            </a:r>
            <a:r>
              <a:rPr lang="ru-RU" dirty="0"/>
              <a:t> в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того,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зоні</a:t>
            </a:r>
            <a:r>
              <a:rPr lang="ru-RU" dirty="0"/>
              <a:t> </a:t>
            </a:r>
            <a:r>
              <a:rPr lang="ru-RU" dirty="0" err="1"/>
              <a:t>кривої</a:t>
            </a:r>
            <a:r>
              <a:rPr lang="ru-RU" dirty="0"/>
              <a:t> </a:t>
            </a:r>
            <a:r>
              <a:rPr lang="ru-RU" dirty="0" err="1"/>
              <a:t>доза-ефект</a:t>
            </a:r>
            <a:r>
              <a:rPr lang="ru-RU" dirty="0"/>
              <a:t> проводиться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обставина</a:t>
            </a:r>
            <a:r>
              <a:rPr lang="ru-RU" dirty="0"/>
              <a:t> </a:t>
            </a:r>
            <a:r>
              <a:rPr lang="ru-RU" dirty="0" err="1"/>
              <a:t>обумовлює</a:t>
            </a:r>
            <a:r>
              <a:rPr lang="ru-RU" dirty="0"/>
              <a:t> </a:t>
            </a:r>
            <a:r>
              <a:rPr lang="ru-RU" dirty="0" err="1"/>
              <a:t>важливість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зон </a:t>
            </a:r>
            <a:r>
              <a:rPr lang="ru-RU" dirty="0" err="1"/>
              <a:t>кривих</a:t>
            </a:r>
            <a:r>
              <a:rPr lang="ru-RU" dirty="0"/>
              <a:t> </a:t>
            </a:r>
            <a:r>
              <a:rPr lang="ru-RU" dirty="0" err="1"/>
              <a:t>доза-ефект</a:t>
            </a:r>
            <a:r>
              <a:rPr lang="ru-RU" dirty="0"/>
              <a:t>. </a:t>
            </a:r>
          </a:p>
          <a:p>
            <a:r>
              <a:rPr lang="ru-RU" dirty="0" err="1"/>
              <a:t>Криві</a:t>
            </a:r>
            <a:r>
              <a:rPr lang="ru-RU" dirty="0"/>
              <a:t> </a:t>
            </a:r>
            <a:r>
              <a:rPr lang="ru-RU" dirty="0" err="1"/>
              <a:t>доза-ефект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en-US" dirty="0"/>
              <a:t>S-</a:t>
            </a:r>
            <a:r>
              <a:rPr lang="ru-RU" dirty="0" err="1"/>
              <a:t>подібний</a:t>
            </a:r>
            <a:r>
              <a:rPr lang="ru-RU" dirty="0"/>
              <a:t> </a:t>
            </a:r>
            <a:r>
              <a:rPr lang="ru-RU" dirty="0" err="1"/>
              <a:t>вигляд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вид </a:t>
            </a:r>
            <a:r>
              <a:rPr lang="ru-RU" dirty="0" err="1"/>
              <a:t>гіперболи</a:t>
            </a:r>
            <a:r>
              <a:rPr lang="ru-RU" dirty="0"/>
              <a:t>, </a:t>
            </a:r>
            <a:r>
              <a:rPr lang="ru-RU" dirty="0" err="1"/>
              <a:t>експоненційної</a:t>
            </a:r>
            <a:r>
              <a:rPr lang="ru-RU" dirty="0"/>
              <a:t> </a:t>
            </a:r>
            <a:r>
              <a:rPr lang="ru-RU" dirty="0" err="1"/>
              <a:t>кривої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параболи</a:t>
            </a:r>
            <a:r>
              <a:rPr lang="ru-RU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61024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Для ряду </a:t>
            </a:r>
            <a:r>
              <a:rPr lang="ru-RU" dirty="0" err="1"/>
              <a:t>ксенобіотиків</a:t>
            </a:r>
            <a:r>
              <a:rPr lang="ru-RU" dirty="0"/>
              <a:t> </a:t>
            </a:r>
            <a:r>
              <a:rPr lang="ru-RU" dirty="0" err="1"/>
              <a:t>встановлена</a:t>
            </a:r>
            <a:r>
              <a:rPr lang="ru-RU" dirty="0"/>
              <a:t> </a:t>
            </a:r>
            <a:r>
              <a:rPr lang="ru-RU" dirty="0" err="1"/>
              <a:t>кореляційна</a:t>
            </a:r>
            <a:r>
              <a:rPr lang="ru-RU" dirty="0"/>
              <a:t> </a:t>
            </a:r>
            <a:r>
              <a:rPr lang="ru-RU" dirty="0" err="1"/>
              <a:t>залежність</a:t>
            </a:r>
            <a:r>
              <a:rPr lang="ru-RU" dirty="0"/>
              <a:t> характеристик </a:t>
            </a:r>
            <a:r>
              <a:rPr lang="ru-RU" dirty="0" err="1"/>
              <a:t>інгаляційної</a:t>
            </a:r>
            <a:r>
              <a:rPr lang="ru-RU" dirty="0"/>
              <a:t> </a:t>
            </a:r>
            <a:r>
              <a:rPr lang="ru-RU" dirty="0" err="1"/>
              <a:t>токсичності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фізико-хімічних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 (для </a:t>
            </a:r>
            <a:r>
              <a:rPr lang="ru-RU" dirty="0" err="1"/>
              <a:t>білих</a:t>
            </a:r>
            <a:r>
              <a:rPr lang="ru-RU" dirty="0"/>
              <a:t> </a:t>
            </a:r>
            <a:r>
              <a:rPr lang="ru-RU" dirty="0" err="1"/>
              <a:t>мишей</a:t>
            </a:r>
            <a:r>
              <a:rPr lang="ru-RU" dirty="0"/>
              <a:t> при </a:t>
            </a:r>
            <a:r>
              <a:rPr lang="ru-RU" dirty="0" err="1"/>
              <a:t>двогодинній</a:t>
            </a:r>
            <a:r>
              <a:rPr lang="ru-RU" dirty="0"/>
              <a:t> </a:t>
            </a:r>
            <a:r>
              <a:rPr lang="ru-RU" dirty="0" err="1"/>
              <a:t>експозиції</a:t>
            </a:r>
            <a:r>
              <a:rPr lang="ru-RU" dirty="0"/>
              <a:t>). Так, для </a:t>
            </a:r>
            <a:r>
              <a:rPr lang="ru-RU" dirty="0" err="1"/>
              <a:t>летючих</a:t>
            </a:r>
            <a:r>
              <a:rPr lang="ru-RU" dirty="0"/>
              <a:t> </a:t>
            </a:r>
            <a:r>
              <a:rPr lang="ru-RU" dirty="0" err="1"/>
              <a:t>органічних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, </a:t>
            </a:r>
            <a:r>
              <a:rPr lang="ru-RU" dirty="0" err="1"/>
              <a:t>ммоль</a:t>
            </a:r>
            <a:r>
              <a:rPr lang="ru-RU" dirty="0"/>
              <a:t>/дм3: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0"/>
            <a:ext cx="2592288" cy="1104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220486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для </a:t>
            </a:r>
            <a:r>
              <a:rPr lang="ru-RU" dirty="0" err="1"/>
              <a:t>нелетких</a:t>
            </a:r>
            <a:r>
              <a:rPr lang="ru-RU" dirty="0"/>
              <a:t> </a:t>
            </a:r>
            <a:r>
              <a:rPr lang="ru-RU" dirty="0" err="1"/>
              <a:t>органічних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, ФОС, </a:t>
            </a:r>
            <a:r>
              <a:rPr lang="ru-RU" dirty="0" err="1"/>
              <a:t>ммоль</a:t>
            </a:r>
            <a:r>
              <a:rPr lang="ru-RU" dirty="0"/>
              <a:t>/дм3: 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2276872"/>
            <a:ext cx="255840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3140968"/>
            <a:ext cx="460851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188640"/>
            <a:ext cx="75608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Розрахунок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токсичності</a:t>
            </a:r>
            <a:r>
              <a:rPr lang="ru-RU" dirty="0"/>
              <a:t> </a:t>
            </a:r>
            <a:r>
              <a:rPr lang="ru-RU" dirty="0" err="1"/>
              <a:t>проводять</a:t>
            </a:r>
            <a:r>
              <a:rPr lang="ru-RU" dirty="0"/>
              <a:t> по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наявних</a:t>
            </a:r>
            <a:r>
              <a:rPr lang="ru-RU" dirty="0"/>
              <a:t> константам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подальшим</a:t>
            </a:r>
            <a:r>
              <a:rPr lang="ru-RU" dirty="0"/>
              <a:t> </a:t>
            </a:r>
            <a:r>
              <a:rPr lang="ru-RU" dirty="0" err="1"/>
              <a:t>виведенням</a:t>
            </a:r>
            <a:r>
              <a:rPr lang="ru-RU" dirty="0"/>
              <a:t> </a:t>
            </a:r>
            <a:r>
              <a:rPr lang="ru-RU" dirty="0" err="1"/>
              <a:t>середнього</a:t>
            </a:r>
            <a:r>
              <a:rPr lang="ru-RU" dirty="0"/>
              <a:t> </a:t>
            </a:r>
            <a:r>
              <a:rPr lang="ru-RU" dirty="0" err="1"/>
              <a:t>показника</a:t>
            </a:r>
            <a:r>
              <a:rPr lang="ru-RU" dirty="0"/>
              <a:t>. </a:t>
            </a:r>
          </a:p>
          <a:p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токсичності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тієї</a:t>
            </a:r>
            <a:r>
              <a:rPr lang="ru-RU" dirty="0"/>
              <a:t> ж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шляху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проникнення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обумовлено</a:t>
            </a:r>
            <a:r>
              <a:rPr lang="ru-RU" dirty="0"/>
              <a:t> </a:t>
            </a:r>
            <a:r>
              <a:rPr lang="ru-RU" dirty="0" err="1"/>
              <a:t>насамперед</a:t>
            </a:r>
            <a:r>
              <a:rPr lang="ru-RU" dirty="0"/>
              <a:t> </a:t>
            </a:r>
            <a:r>
              <a:rPr lang="ru-RU" dirty="0" err="1"/>
              <a:t>різною</a:t>
            </a:r>
            <a:r>
              <a:rPr lang="ru-RU" dirty="0"/>
              <a:t> </a:t>
            </a:r>
            <a:r>
              <a:rPr lang="ru-RU" dirty="0" err="1"/>
              <a:t>біологічною</a:t>
            </a:r>
            <a:r>
              <a:rPr lang="ru-RU" dirty="0"/>
              <a:t> </a:t>
            </a:r>
            <a:r>
              <a:rPr lang="ru-RU" dirty="0" err="1"/>
              <a:t>активністю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метаболічними</a:t>
            </a:r>
            <a:r>
              <a:rPr lang="ru-RU" dirty="0"/>
              <a:t> </a:t>
            </a:r>
            <a:r>
              <a:rPr lang="ru-RU" dirty="0" err="1"/>
              <a:t>перетворенями</a:t>
            </a:r>
            <a:r>
              <a:rPr lang="ru-RU" dirty="0"/>
              <a:t>, </a:t>
            </a:r>
            <a:r>
              <a:rPr lang="ru-RU" dirty="0" err="1"/>
              <a:t>фізіо</a:t>
            </a:r>
            <a:r>
              <a:rPr lang="ru-RU" dirty="0"/>
              <a:t> ¬ </a:t>
            </a:r>
            <a:r>
              <a:rPr lang="ru-RU" dirty="0" err="1"/>
              <a:t>логічними</a:t>
            </a:r>
            <a:r>
              <a:rPr lang="ru-RU" dirty="0"/>
              <a:t> </a:t>
            </a:r>
            <a:r>
              <a:rPr lang="ru-RU" dirty="0" err="1"/>
              <a:t>особливостями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. </a:t>
            </a:r>
          </a:p>
          <a:p>
            <a:r>
              <a:rPr lang="ru-RU" dirty="0"/>
              <a:t>При </a:t>
            </a:r>
            <a:r>
              <a:rPr lang="ru-RU" dirty="0" err="1"/>
              <a:t>порівнянні</a:t>
            </a:r>
            <a:r>
              <a:rPr lang="ru-RU" dirty="0"/>
              <a:t> </a:t>
            </a:r>
            <a:r>
              <a:rPr lang="ru-RU" dirty="0" err="1"/>
              <a:t>біологічної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в </a:t>
            </a:r>
            <a:r>
              <a:rPr lang="ru-RU" dirty="0" err="1"/>
              <a:t>ряді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користуються</a:t>
            </a:r>
            <a:r>
              <a:rPr lang="ru-RU" dirty="0"/>
              <a:t> </a:t>
            </a:r>
            <a:r>
              <a:rPr lang="ru-RU" dirty="0" err="1"/>
              <a:t>пробит-логарифмічними</a:t>
            </a:r>
            <a:r>
              <a:rPr lang="ru-RU" dirty="0"/>
              <a:t> </a:t>
            </a:r>
            <a:r>
              <a:rPr lang="ru-RU" dirty="0" err="1"/>
              <a:t>сітками</a:t>
            </a:r>
            <a:r>
              <a:rPr lang="ru-RU" dirty="0"/>
              <a:t>,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індекси</a:t>
            </a:r>
            <a:r>
              <a:rPr lang="ru-RU" dirty="0"/>
              <a:t> </a:t>
            </a:r>
            <a:r>
              <a:rPr lang="ru-RU" dirty="0" err="1"/>
              <a:t>токсичності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організмі</a:t>
            </a:r>
            <a:r>
              <a:rPr lang="ru-RU" dirty="0"/>
              <a:t> </a:t>
            </a:r>
            <a:r>
              <a:rPr lang="ru-RU" dirty="0" err="1"/>
              <a:t>рТ</a:t>
            </a:r>
            <a:r>
              <a:rPr lang="ru-RU" dirty="0"/>
              <a:t> (моль/кг) </a:t>
            </a:r>
            <a:r>
              <a:rPr lang="ru-RU" dirty="0" err="1"/>
              <a:t>визначається</a:t>
            </a:r>
            <a:r>
              <a:rPr lang="ru-RU" dirty="0"/>
              <a:t> як </a:t>
            </a:r>
            <a:r>
              <a:rPr lang="ru-RU" dirty="0" err="1"/>
              <a:t>негативний</a:t>
            </a:r>
            <a:r>
              <a:rPr lang="ru-RU" dirty="0"/>
              <a:t> </a:t>
            </a:r>
            <a:r>
              <a:rPr lang="ru-RU" dirty="0" err="1"/>
              <a:t>десятковий</a:t>
            </a:r>
            <a:r>
              <a:rPr lang="ru-RU" dirty="0"/>
              <a:t> логарифм </a:t>
            </a:r>
            <a:r>
              <a:rPr lang="ru-RU" dirty="0" err="1"/>
              <a:t>молярної</a:t>
            </a:r>
            <a:r>
              <a:rPr lang="ru-RU" dirty="0"/>
              <a:t> </a:t>
            </a:r>
            <a:r>
              <a:rPr lang="ru-RU" dirty="0" err="1"/>
              <a:t>концентрації</a:t>
            </a:r>
            <a:r>
              <a:rPr lang="ru-RU" dirty="0"/>
              <a:t> (моль/кг) </a:t>
            </a:r>
            <a:r>
              <a:rPr lang="ru-RU" dirty="0" err="1"/>
              <a:t>ксенобіотика</a:t>
            </a:r>
            <a:r>
              <a:rPr lang="ru-RU" dirty="0"/>
              <a:t> В: </a:t>
            </a:r>
          </a:p>
          <a:p>
            <a:pPr algn="ctr"/>
            <a:r>
              <a:rPr lang="ru-RU" b="1" dirty="0" err="1"/>
              <a:t>рТ</a:t>
            </a:r>
            <a:r>
              <a:rPr lang="ru-RU" b="1" dirty="0"/>
              <a:t>(В) = -1</a:t>
            </a:r>
            <a:r>
              <a:rPr lang="en-US" b="1" dirty="0"/>
              <a:t>g</a:t>
            </a:r>
            <a:r>
              <a:rPr lang="ru-RU" b="1" dirty="0"/>
              <a:t>С</a:t>
            </a:r>
            <a:r>
              <a:rPr lang="en-US" b="1" dirty="0"/>
              <a:t>m(</a:t>
            </a:r>
            <a:r>
              <a:rPr lang="ru-RU" b="1" dirty="0"/>
              <a:t>В).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3429000"/>
            <a:ext cx="76328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встановлено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летальна доза </a:t>
            </a:r>
            <a:r>
              <a:rPr lang="ru-RU" dirty="0" err="1"/>
              <a:t>ксенобіотика</a:t>
            </a:r>
            <a:r>
              <a:rPr lang="ru-RU" dirty="0"/>
              <a:t> В = 1ммоль/кг, то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Сm</a:t>
            </a:r>
            <a:r>
              <a:rPr lang="ru-RU" dirty="0"/>
              <a:t>(В) буде 10-3 моль/кг, а </a:t>
            </a:r>
            <a:r>
              <a:rPr lang="ru-RU" dirty="0" err="1"/>
              <a:t>індекс</a:t>
            </a:r>
            <a:r>
              <a:rPr lang="ru-RU" dirty="0"/>
              <a:t> </a:t>
            </a:r>
            <a:r>
              <a:rPr lang="ru-RU" dirty="0" err="1"/>
              <a:t>токсичності</a:t>
            </a:r>
            <a:r>
              <a:rPr lang="ru-RU" dirty="0"/>
              <a:t> </a:t>
            </a:r>
            <a:r>
              <a:rPr lang="ru-RU" dirty="0" err="1"/>
              <a:t>рТ</a:t>
            </a:r>
            <a:r>
              <a:rPr lang="ru-RU" dirty="0"/>
              <a:t>(В) = 3,0. </a:t>
            </a:r>
          </a:p>
          <a:p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токсичності</a:t>
            </a:r>
            <a:r>
              <a:rPr lang="ru-RU" dirty="0"/>
              <a:t> за </a:t>
            </a:r>
            <a:r>
              <a:rPr lang="ru-RU" dirty="0" err="1"/>
              <a:t>середньолетальними</a:t>
            </a:r>
            <a:r>
              <a:rPr lang="ru-RU" dirty="0"/>
              <a:t> дозами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концентраціями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кількісні</a:t>
            </a:r>
            <a:r>
              <a:rPr lang="ru-RU" dirty="0"/>
              <a:t> </a:t>
            </a:r>
            <a:r>
              <a:rPr lang="ru-RU" dirty="0" err="1"/>
              <a:t>критерії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повно</a:t>
            </a:r>
            <a:r>
              <a:rPr lang="ru-RU" dirty="0"/>
              <a:t> </a:t>
            </a:r>
            <a:r>
              <a:rPr lang="ru-RU" dirty="0" err="1"/>
              <a:t>оцінити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токсичного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ксенобіотиків</a:t>
            </a:r>
            <a:r>
              <a:rPr lang="ru-RU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2135</Words>
  <Application>Microsoft Office PowerPoint</Application>
  <PresentationFormat>Экран (4:3)</PresentationFormat>
  <Paragraphs>63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Лекція 4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4</dc:title>
  <dc:creator>Руслан Аминов</dc:creator>
  <cp:lastModifiedBy>Руслан Аминов</cp:lastModifiedBy>
  <cp:revision>11</cp:revision>
  <dcterms:created xsi:type="dcterms:W3CDTF">2022-09-25T17:36:22Z</dcterms:created>
  <dcterms:modified xsi:type="dcterms:W3CDTF">2022-09-26T09:30:25Z</dcterms:modified>
</cp:coreProperties>
</file>