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2AA3-1E9D-402F-A770-20B480CE3123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799B-FB41-4A9B-98E4-EB18F5A8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/>
          <a:lstStyle/>
          <a:p>
            <a:r>
              <a:rPr lang="uk-UA" dirty="0" smtClean="0"/>
              <a:t>Лекція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b="1" dirty="0"/>
              <a:t>ТОКСИКОМЕТРІЯ </a:t>
            </a:r>
            <a:endParaRPr lang="ru-RU" sz="4800" dirty="0"/>
          </a:p>
        </p:txBody>
      </p:sp>
      <p:sp>
        <p:nvSpPr>
          <p:cNvPr id="14338" name="AutoShape 2" descr="Токсичність хімічних речовин, концентрація яких у повітрі м. Миколаєва  перевищує їх гранично-допустимі концентрації — РозУМ — Розумне управління  міст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0" name="Picture 4" descr="Випробовувальна частина ІГЕ НМ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4464496" cy="2403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332656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Поріг</a:t>
            </a:r>
            <a:r>
              <a:rPr lang="ru-RU" b="1" dirty="0" smtClean="0"/>
              <a:t> </a:t>
            </a:r>
            <a:r>
              <a:rPr lang="ru-RU" b="1" dirty="0" err="1"/>
              <a:t>шкідливої</a:t>
            </a:r>
            <a:r>
              <a:rPr lang="ru-RU" b="1" dirty="0"/>
              <a:t> </a:t>
            </a:r>
            <a:r>
              <a:rPr lang="ru-RU" b="1" dirty="0" err="1"/>
              <a:t>дії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Небезпека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. </a:t>
            </a:r>
            <a:r>
              <a:rPr lang="ru-RU" dirty="0" err="1"/>
              <a:t>Враховується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за так </a:t>
            </a:r>
            <a:r>
              <a:rPr lang="ru-RU" dirty="0" err="1"/>
              <a:t>званими</a:t>
            </a:r>
            <a:r>
              <a:rPr lang="ru-RU" dirty="0"/>
              <a:t> зонами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організмах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порогові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недіючі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порогів</a:t>
            </a:r>
            <a:r>
              <a:rPr lang="ru-RU" dirty="0"/>
              <a:t>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підійти</a:t>
            </a:r>
            <a:r>
              <a:rPr lang="ru-RU" dirty="0"/>
              <a:t> до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допустимих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14096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Поріг</a:t>
            </a:r>
            <a:r>
              <a:rPr lang="ru-RU" i="1" dirty="0"/>
              <a:t> </a:t>
            </a:r>
            <a:r>
              <a:rPr lang="ru-RU" i="1" dirty="0" err="1"/>
              <a:t>гострої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(</a:t>
            </a:r>
            <a:r>
              <a:rPr lang="en-US" i="1" dirty="0" err="1"/>
              <a:t>lim</a:t>
            </a:r>
            <a:r>
              <a:rPr lang="ru-RU" i="1" dirty="0"/>
              <a:t>ас) - </a:t>
            </a:r>
            <a:r>
              <a:rPr lang="ru-RU" i="1" dirty="0" err="1"/>
              <a:t>мінімальна</a:t>
            </a:r>
            <a:r>
              <a:rPr lang="ru-RU" i="1" dirty="0"/>
              <a:t> </a:t>
            </a:r>
            <a:r>
              <a:rPr lang="ru-RU" i="1" dirty="0" err="1"/>
              <a:t>концентрація</a:t>
            </a:r>
            <a:r>
              <a:rPr lang="ru-RU" i="1" dirty="0"/>
              <a:t> (доза) </a:t>
            </a:r>
            <a:r>
              <a:rPr lang="ru-RU" i="1" dirty="0" err="1"/>
              <a:t>речовини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при одноразовому </a:t>
            </a:r>
            <a:r>
              <a:rPr lang="ru-RU" i="1" dirty="0" err="1"/>
              <a:t>двох</a:t>
            </a:r>
            <a:r>
              <a:rPr lang="ru-RU" i="1" dirty="0"/>
              <a:t>- </a:t>
            </a:r>
            <a:r>
              <a:rPr lang="ru-RU" i="1" dirty="0" err="1"/>
              <a:t>чотирьохчасовому</a:t>
            </a:r>
            <a:r>
              <a:rPr lang="ru-RU" i="1" dirty="0"/>
              <a:t> </a:t>
            </a:r>
            <a:r>
              <a:rPr lang="ru-RU" i="1" dirty="0" err="1"/>
              <a:t>інгаляційному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одноразовому</a:t>
            </a:r>
            <a:r>
              <a:rPr lang="ru-RU" i="1" dirty="0"/>
              <a:t> </a:t>
            </a:r>
            <a:r>
              <a:rPr lang="ru-RU" i="1" dirty="0" err="1"/>
              <a:t>внутрішньошлунковому</a:t>
            </a:r>
            <a:r>
              <a:rPr lang="ru-RU" i="1" dirty="0"/>
              <a:t> </a:t>
            </a:r>
            <a:r>
              <a:rPr lang="ru-RU" i="1" dirty="0" err="1"/>
              <a:t>впливі</a:t>
            </a:r>
            <a:r>
              <a:rPr lang="ru-RU" i="1" dirty="0"/>
              <a:t> </a:t>
            </a:r>
            <a:r>
              <a:rPr lang="ru-RU" i="1" dirty="0" err="1"/>
              <a:t>зміну</a:t>
            </a:r>
            <a:r>
              <a:rPr lang="ru-RU" i="1" dirty="0"/>
              <a:t> </a:t>
            </a:r>
            <a:r>
              <a:rPr lang="ru-RU" i="1" dirty="0" err="1"/>
              <a:t>визначених</a:t>
            </a:r>
            <a:r>
              <a:rPr lang="ru-RU" i="1" dirty="0"/>
              <a:t> </a:t>
            </a:r>
            <a:r>
              <a:rPr lang="ru-RU" i="1" dirty="0" err="1"/>
              <a:t>показників</a:t>
            </a:r>
            <a:r>
              <a:rPr lang="ru-RU" i="1" dirty="0"/>
              <a:t> </a:t>
            </a:r>
            <a:r>
              <a:rPr lang="ru-RU" i="1" dirty="0" err="1"/>
              <a:t>життєдіяльності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виходять</a:t>
            </a:r>
            <a:r>
              <a:rPr lang="ru-RU" i="1" dirty="0"/>
              <a:t> за </a:t>
            </a:r>
            <a:r>
              <a:rPr lang="ru-RU" i="1" dirty="0" err="1"/>
              <a:t>межі</a:t>
            </a:r>
            <a:r>
              <a:rPr lang="ru-RU" i="1" dirty="0"/>
              <a:t> </a:t>
            </a:r>
            <a:r>
              <a:rPr lang="ru-RU" i="1" dirty="0" err="1"/>
              <a:t>фізіологічних</a:t>
            </a:r>
            <a:r>
              <a:rPr lang="ru-RU" i="1" dirty="0"/>
              <a:t> </a:t>
            </a:r>
            <a:r>
              <a:rPr lang="ru-RU" i="1" dirty="0" err="1"/>
              <a:t>відхилень</a:t>
            </a:r>
            <a:r>
              <a:rPr lang="ru-RU" i="1" dirty="0"/>
              <a:t>. </a:t>
            </a:r>
          </a:p>
          <a:p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несмертельного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проводиться по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функціональний</a:t>
            </a:r>
            <a:r>
              <a:rPr lang="ru-RU" dirty="0"/>
              <a:t> стан практично </a:t>
            </a:r>
            <a:r>
              <a:rPr lang="ru-RU" dirty="0" err="1"/>
              <a:t>всіх</a:t>
            </a:r>
            <a:r>
              <a:rPr lang="ru-RU" dirty="0"/>
              <a:t> систем </a:t>
            </a:r>
            <a:r>
              <a:rPr lang="ru-RU" dirty="0" err="1"/>
              <a:t>організму</a:t>
            </a:r>
            <a:r>
              <a:rPr lang="ru-RU" dirty="0"/>
              <a:t>. Таким чином,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порогугострої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 пороги </a:t>
            </a:r>
            <a:r>
              <a:rPr lang="ru-RU" dirty="0" err="1"/>
              <a:t>специфічної</a:t>
            </a:r>
            <a:r>
              <a:rPr lang="ru-RU" dirty="0"/>
              <a:t> (</a:t>
            </a:r>
            <a:r>
              <a:rPr lang="ru-RU" dirty="0" err="1"/>
              <a:t>вибіркової</a:t>
            </a:r>
            <a:r>
              <a:rPr lang="ru-RU" dirty="0"/>
              <a:t>)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систем,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пристосувальних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 При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вираженість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дратівної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(</a:t>
            </a:r>
            <a:r>
              <a:rPr lang="ru-RU" dirty="0" err="1"/>
              <a:t>шкірянорезарбтивна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токсикологічній</a:t>
            </a:r>
            <a:r>
              <a:rPr lang="ru-RU" dirty="0"/>
              <a:t>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, так як при неоднократному (</a:t>
            </a:r>
            <a:r>
              <a:rPr lang="ru-RU" dirty="0" err="1"/>
              <a:t>тривалому</a:t>
            </a:r>
            <a:r>
              <a:rPr lang="ru-RU" dirty="0"/>
              <a:t>)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інтоксикація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патогенез, </a:t>
            </a:r>
            <a:r>
              <a:rPr lang="ru-RU" dirty="0" err="1"/>
              <a:t>ніж</a:t>
            </a:r>
            <a:r>
              <a:rPr lang="ru-RU" dirty="0"/>
              <a:t> патогенез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. У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на </a:t>
            </a:r>
            <a:r>
              <a:rPr lang="ru-RU" dirty="0" err="1"/>
              <a:t>неодноразову</a:t>
            </a:r>
            <a:r>
              <a:rPr lang="ru-RU" dirty="0"/>
              <a:t> (</a:t>
            </a:r>
            <a:r>
              <a:rPr lang="ru-RU" dirty="0" err="1"/>
              <a:t>тривалу</a:t>
            </a:r>
            <a:r>
              <a:rPr lang="ru-RU" dirty="0"/>
              <a:t>) </a:t>
            </a:r>
            <a:r>
              <a:rPr lang="ru-RU" dirty="0" err="1"/>
              <a:t>дію</a:t>
            </a:r>
            <a:r>
              <a:rPr lang="ru-RU" dirty="0"/>
              <a:t> отрут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стадійність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неспецифічно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опірності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декомпенсації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наступному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поріг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</a:p>
          <a:p>
            <a:r>
              <a:rPr lang="ru-RU" i="1" dirty="0" err="1"/>
              <a:t>Поріг</a:t>
            </a:r>
            <a:r>
              <a:rPr lang="ru-RU" i="1" dirty="0"/>
              <a:t> </a:t>
            </a:r>
            <a:r>
              <a:rPr lang="ru-RU" i="1" dirty="0" err="1"/>
              <a:t>хронічної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(</a:t>
            </a:r>
            <a:r>
              <a:rPr lang="en-US" i="1" dirty="0" err="1"/>
              <a:t>lim</a:t>
            </a:r>
            <a:r>
              <a:rPr lang="ru-RU" i="1" dirty="0"/>
              <a:t>с</a:t>
            </a:r>
            <a:r>
              <a:rPr lang="en-US" i="1" dirty="0"/>
              <a:t>h) - </a:t>
            </a:r>
            <a:r>
              <a:rPr lang="ru-RU" i="1" dirty="0" err="1"/>
              <a:t>мінімальна</a:t>
            </a:r>
            <a:r>
              <a:rPr lang="ru-RU" i="1" dirty="0"/>
              <a:t> </a:t>
            </a:r>
            <a:r>
              <a:rPr lang="ru-RU" i="1" dirty="0" err="1"/>
              <a:t>концентрація</a:t>
            </a:r>
            <a:r>
              <a:rPr lang="ru-RU" i="1" dirty="0"/>
              <a:t> (доза) </a:t>
            </a:r>
            <a:r>
              <a:rPr lang="ru-RU" i="1" dirty="0" err="1"/>
              <a:t>речовини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при </a:t>
            </a:r>
            <a:r>
              <a:rPr lang="ru-RU" i="1" dirty="0" err="1"/>
              <a:t>безперервному</a:t>
            </a:r>
            <a:r>
              <a:rPr lang="ru-RU" i="1" dirty="0"/>
              <a:t> </a:t>
            </a:r>
            <a:r>
              <a:rPr lang="ru-RU" i="1" dirty="0" err="1"/>
              <a:t>фіксованому</a:t>
            </a:r>
            <a:r>
              <a:rPr lang="ru-RU" i="1" dirty="0"/>
              <a:t> за </a:t>
            </a:r>
            <a:r>
              <a:rPr lang="ru-RU" i="1" dirty="0" err="1"/>
              <a:t>тривалістю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(</a:t>
            </a:r>
            <a:r>
              <a:rPr lang="ru-RU" i="1" dirty="0" err="1"/>
              <a:t>чотири-шість</a:t>
            </a:r>
            <a:r>
              <a:rPr lang="ru-RU" i="1" dirty="0"/>
              <a:t> </a:t>
            </a:r>
            <a:r>
              <a:rPr lang="ru-RU" i="1" dirty="0" err="1"/>
              <a:t>місяців</a:t>
            </a:r>
            <a:r>
              <a:rPr lang="ru-RU" i="1" dirty="0"/>
              <a:t>) </a:t>
            </a:r>
            <a:r>
              <a:rPr lang="ru-RU" i="1" dirty="0" err="1"/>
              <a:t>зміни</a:t>
            </a:r>
            <a:r>
              <a:rPr lang="ru-RU" i="1" dirty="0"/>
              <a:t> </a:t>
            </a:r>
            <a:r>
              <a:rPr lang="ru-RU" i="1" dirty="0" err="1"/>
              <a:t>визначених</a:t>
            </a:r>
            <a:r>
              <a:rPr lang="ru-RU" i="1" dirty="0"/>
              <a:t> </a:t>
            </a:r>
            <a:r>
              <a:rPr lang="ru-RU" i="1" dirty="0" err="1"/>
              <a:t>показників</a:t>
            </a:r>
            <a:r>
              <a:rPr lang="ru-RU" i="1" dirty="0"/>
              <a:t> </a:t>
            </a:r>
            <a:r>
              <a:rPr lang="ru-RU" i="1" dirty="0" err="1"/>
              <a:t>життєдіяльності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виходять</a:t>
            </a:r>
            <a:r>
              <a:rPr lang="ru-RU" i="1" dirty="0"/>
              <a:t> </a:t>
            </a:r>
            <a:r>
              <a:rPr lang="ru-RU" i="1" dirty="0" err="1"/>
              <a:t>за</a:t>
            </a:r>
            <a:r>
              <a:rPr lang="ru-RU" i="1" dirty="0"/>
              <a:t> </a:t>
            </a:r>
            <a:r>
              <a:rPr lang="ru-RU" i="1" dirty="0" err="1"/>
              <a:t>межі</a:t>
            </a:r>
            <a:r>
              <a:rPr lang="ru-RU" i="1" dirty="0"/>
              <a:t> </a:t>
            </a:r>
            <a:r>
              <a:rPr lang="ru-RU" i="1" dirty="0" err="1"/>
              <a:t>фізіологічних</a:t>
            </a:r>
            <a:r>
              <a:rPr lang="ru-RU" i="1" dirty="0"/>
              <a:t> </a:t>
            </a:r>
            <a:r>
              <a:rPr lang="ru-RU" i="1" dirty="0" err="1"/>
              <a:t>відхилень</a:t>
            </a:r>
            <a:r>
              <a:rPr lang="ru-RU" i="1" dirty="0"/>
              <a:t>. Таким чином, </a:t>
            </a:r>
            <a:r>
              <a:rPr lang="ru-RU" i="1" dirty="0" err="1"/>
              <a:t>встановленню</a:t>
            </a:r>
            <a:r>
              <a:rPr lang="ru-RU" i="1" dirty="0"/>
              <a:t> порога </a:t>
            </a:r>
            <a:r>
              <a:rPr lang="ru-RU" i="1" dirty="0" err="1"/>
              <a:t>хронічної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передує</a:t>
            </a:r>
            <a:r>
              <a:rPr lang="ru-RU" i="1" dirty="0"/>
              <a:t> </a:t>
            </a:r>
            <a:r>
              <a:rPr lang="ru-RU" i="1" dirty="0" err="1"/>
              <a:t>всебічне</a:t>
            </a:r>
            <a:r>
              <a:rPr lang="ru-RU" i="1" dirty="0"/>
              <a:t> </a:t>
            </a:r>
            <a:r>
              <a:rPr lang="ru-RU" i="1" dirty="0" err="1"/>
              <a:t>вивчення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на </a:t>
            </a:r>
            <a:r>
              <a:rPr lang="ru-RU" i="1" dirty="0" err="1"/>
              <a:t>організм</a:t>
            </a:r>
            <a:r>
              <a:rPr lang="ru-RU" i="1" dirty="0"/>
              <a:t>, </a:t>
            </a:r>
            <a:r>
              <a:rPr lang="ru-RU" i="1" dirty="0" err="1"/>
              <a:t>виявлення</a:t>
            </a:r>
            <a:r>
              <a:rPr lang="ru-RU" i="1" dirty="0"/>
              <a:t>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чутливих</a:t>
            </a:r>
            <a:r>
              <a:rPr lang="ru-RU" i="1" dirty="0"/>
              <a:t> до </a:t>
            </a:r>
            <a:r>
              <a:rPr lang="ru-RU" i="1" dirty="0" err="1"/>
              <a:t>нього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систем, </a:t>
            </a:r>
            <a:r>
              <a:rPr lang="ru-RU" i="1" dirty="0" err="1"/>
              <a:t>функціональних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морфологічних</a:t>
            </a:r>
            <a:r>
              <a:rPr lang="ru-RU" i="1" dirty="0"/>
              <a:t> </a:t>
            </a:r>
            <a:r>
              <a:rPr lang="ru-RU" i="1" dirty="0" err="1"/>
              <a:t>змін</a:t>
            </a:r>
            <a:r>
              <a:rPr lang="ru-RU" i="1" dirty="0"/>
              <a:t> в них. </a:t>
            </a:r>
            <a:r>
              <a:rPr lang="ru-RU" i="1" dirty="0" err="1"/>
              <a:t>Особлива</a:t>
            </a:r>
            <a:r>
              <a:rPr lang="ru-RU" i="1" dirty="0"/>
              <a:t> </a:t>
            </a:r>
            <a:r>
              <a:rPr lang="ru-RU" i="1" dirty="0" err="1"/>
              <a:t>увага</a:t>
            </a:r>
            <a:r>
              <a:rPr lang="ru-RU" i="1" dirty="0"/>
              <a:t> при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звертається</a:t>
            </a:r>
            <a:r>
              <a:rPr lang="ru-RU" i="1" dirty="0"/>
              <a:t> не </a:t>
            </a:r>
            <a:r>
              <a:rPr lang="ru-RU" i="1" dirty="0" err="1"/>
              <a:t>тільки</a:t>
            </a:r>
            <a:r>
              <a:rPr lang="ru-RU" i="1" dirty="0"/>
              <a:t> на </a:t>
            </a:r>
            <a:r>
              <a:rPr lang="ru-RU" i="1" dirty="0" err="1"/>
              <a:t>загальні</a:t>
            </a:r>
            <a:r>
              <a:rPr lang="ru-RU" i="1" dirty="0"/>
              <a:t> </a:t>
            </a:r>
            <a:r>
              <a:rPr lang="ru-RU" i="1" dirty="0" err="1"/>
              <a:t>відповідні</a:t>
            </a:r>
            <a:r>
              <a:rPr lang="ru-RU" i="1" dirty="0"/>
              <a:t> </a:t>
            </a:r>
            <a:r>
              <a:rPr lang="ru-RU" i="1" dirty="0" err="1"/>
              <a:t>реакції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, а </a:t>
            </a:r>
            <a:r>
              <a:rPr lang="ru-RU" i="1" dirty="0" err="1"/>
              <a:t>й</a:t>
            </a:r>
            <a:r>
              <a:rPr lang="ru-RU" i="1" dirty="0"/>
              <a:t> на </a:t>
            </a:r>
            <a:r>
              <a:rPr lang="ru-RU" i="1" dirty="0" err="1"/>
              <a:t>показники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відображають</a:t>
            </a:r>
            <a:r>
              <a:rPr lang="ru-RU" i="1" dirty="0"/>
              <a:t> </a:t>
            </a:r>
            <a:r>
              <a:rPr lang="ru-RU" i="1" dirty="0" err="1"/>
              <a:t>специфічний</a:t>
            </a:r>
            <a:r>
              <a:rPr lang="ru-RU" i="1" dirty="0"/>
              <a:t> характер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досліджуваної</a:t>
            </a:r>
            <a:r>
              <a:rPr lang="ru-RU" i="1" dirty="0"/>
              <a:t> </a:t>
            </a:r>
            <a:r>
              <a:rPr lang="ru-RU" i="1" dirty="0" err="1"/>
              <a:t>сполуки</a:t>
            </a:r>
            <a:r>
              <a:rPr lang="ru-RU" i="1" dirty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58924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Поріг</a:t>
            </a:r>
            <a:r>
              <a:rPr lang="ru-RU" i="1" dirty="0"/>
              <a:t> </a:t>
            </a:r>
            <a:r>
              <a:rPr lang="ru-RU" i="1" dirty="0" err="1"/>
              <a:t>специфічної</a:t>
            </a:r>
            <a:r>
              <a:rPr lang="ru-RU" i="1" dirty="0"/>
              <a:t> (</a:t>
            </a:r>
            <a:r>
              <a:rPr lang="ru-RU" i="1" dirty="0" err="1"/>
              <a:t>вибіркової</a:t>
            </a:r>
            <a:r>
              <a:rPr lang="ru-RU" i="1" dirty="0"/>
              <a:t>) </a:t>
            </a:r>
            <a:r>
              <a:rPr lang="ru-RU" i="1" dirty="0" err="1"/>
              <a:t>дії</a:t>
            </a:r>
            <a:r>
              <a:rPr lang="ru-RU" i="1" dirty="0"/>
              <a:t> (</a:t>
            </a:r>
            <a:r>
              <a:rPr lang="en-US" i="1" dirty="0" err="1"/>
              <a:t>limsp</a:t>
            </a:r>
            <a:r>
              <a:rPr lang="en-US" i="1" dirty="0"/>
              <a:t>) - </a:t>
            </a:r>
            <a:r>
              <a:rPr lang="ru-RU" i="1" dirty="0" err="1"/>
              <a:t>мінімальна</a:t>
            </a:r>
            <a:r>
              <a:rPr lang="ru-RU" i="1" dirty="0"/>
              <a:t> </a:t>
            </a:r>
            <a:r>
              <a:rPr lang="ru-RU" i="1" dirty="0" err="1"/>
              <a:t>концентрація</a:t>
            </a:r>
            <a:r>
              <a:rPr lang="ru-RU" i="1" dirty="0"/>
              <a:t> (доза) </a:t>
            </a:r>
            <a:r>
              <a:rPr lang="ru-RU" i="1" dirty="0" err="1"/>
              <a:t>речовини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</a:t>
            </a:r>
            <a:r>
              <a:rPr lang="ru-RU" i="1" dirty="0" err="1"/>
              <a:t>біологічних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 </a:t>
            </a:r>
            <a:r>
              <a:rPr lang="ru-RU" i="1" dirty="0" err="1"/>
              <a:t>окремих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систем </a:t>
            </a:r>
            <a:r>
              <a:rPr lang="ru-RU" i="1" dirty="0" err="1"/>
              <a:t>організму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виходять</a:t>
            </a:r>
            <a:r>
              <a:rPr lang="ru-RU" i="1" dirty="0"/>
              <a:t> за </a:t>
            </a:r>
            <a:r>
              <a:rPr lang="ru-RU" i="1" dirty="0" err="1"/>
              <a:t>межі</a:t>
            </a:r>
            <a:r>
              <a:rPr lang="ru-RU" i="1" dirty="0"/>
              <a:t> </a:t>
            </a:r>
            <a:r>
              <a:rPr lang="ru-RU" i="1" dirty="0" err="1"/>
              <a:t>пристосувальних</a:t>
            </a:r>
            <a:r>
              <a:rPr lang="ru-RU" i="1" dirty="0"/>
              <a:t> </a:t>
            </a:r>
            <a:r>
              <a:rPr lang="ru-RU" i="1" dirty="0" err="1"/>
              <a:t>фізіологічних</a:t>
            </a:r>
            <a:r>
              <a:rPr lang="ru-RU" i="1" dirty="0"/>
              <a:t> </a:t>
            </a:r>
            <a:r>
              <a:rPr lang="ru-RU" i="1" dirty="0" err="1"/>
              <a:t>реакцій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88640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Характеристика </a:t>
            </a:r>
            <a:r>
              <a:rPr lang="ru-RU" b="1" dirty="0" err="1"/>
              <a:t>небезпеки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отруєнь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Пороговість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живого </a:t>
            </a:r>
            <a:r>
              <a:rPr lang="ru-RU" dirty="0" err="1"/>
              <a:t>об'єкта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обміном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/>
              <a:t>наявністю</a:t>
            </a:r>
            <a:r>
              <a:rPr lang="ru-RU" dirty="0"/>
              <a:t> систем гомеостазу. Гомеостаз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динамічна</a:t>
            </a:r>
            <a:r>
              <a:rPr lang="ru-RU" dirty="0"/>
              <a:t> </a:t>
            </a:r>
            <a:r>
              <a:rPr lang="ru-RU" dirty="0" err="1"/>
              <a:t>сталість</a:t>
            </a:r>
            <a:r>
              <a:rPr lang="ru-RU" dirty="0"/>
              <a:t> складу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(в </a:t>
            </a:r>
            <a:r>
              <a:rPr lang="ru-RU" dirty="0" err="1"/>
              <a:t>умовах</a:t>
            </a:r>
            <a:r>
              <a:rPr lang="ru-RU" dirty="0"/>
              <a:t> «</a:t>
            </a:r>
            <a:r>
              <a:rPr lang="ru-RU" dirty="0" err="1"/>
              <a:t>норми</a:t>
            </a:r>
            <a:r>
              <a:rPr lang="ru-RU" dirty="0"/>
              <a:t>»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вузькому</a:t>
            </a:r>
            <a:r>
              <a:rPr lang="ru-RU" dirty="0"/>
              <a:t> </a:t>
            </a:r>
            <a:r>
              <a:rPr lang="ru-RU" dirty="0" err="1"/>
              <a:t>діапазоні</a:t>
            </a:r>
            <a:r>
              <a:rPr lang="ru-RU" dirty="0"/>
              <a:t>). Гомеостаз - одна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проблем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фізіології</a:t>
            </a:r>
            <a:r>
              <a:rPr lang="ru-RU" dirty="0"/>
              <a:t> та </a:t>
            </a:r>
            <a:r>
              <a:rPr lang="ru-RU" dirty="0" err="1"/>
              <a:t>патології</a:t>
            </a:r>
            <a:r>
              <a:rPr lang="ru-RU" dirty="0"/>
              <a:t>. </a:t>
            </a:r>
          </a:p>
          <a:p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порогової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»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меж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гомеостазу. </a:t>
            </a:r>
          </a:p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</a:t>
            </a:r>
            <a:r>
              <a:rPr lang="ru-RU" dirty="0" err="1"/>
              <a:t>характеризувати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: </a:t>
            </a:r>
          </a:p>
          <a:p>
            <a:r>
              <a:rPr lang="ru-RU" dirty="0"/>
              <a:t>- Зона </a:t>
            </a:r>
            <a:r>
              <a:rPr lang="ru-RU" dirty="0" err="1"/>
              <a:t>одноразової</a:t>
            </a:r>
            <a:r>
              <a:rPr lang="ru-RU" dirty="0"/>
              <a:t> (</a:t>
            </a:r>
            <a:r>
              <a:rPr lang="ru-RU" dirty="0" err="1"/>
              <a:t>гострої</a:t>
            </a:r>
            <a:r>
              <a:rPr lang="ru-RU" dirty="0"/>
              <a:t>) </a:t>
            </a:r>
            <a:r>
              <a:rPr lang="ru-RU" dirty="0" err="1"/>
              <a:t>дії</a:t>
            </a:r>
            <a:r>
              <a:rPr lang="ru-RU" dirty="0"/>
              <a:t> - ЗОД; </a:t>
            </a:r>
          </a:p>
          <a:p>
            <a:r>
              <a:rPr lang="ru-RU" dirty="0"/>
              <a:t>- Зона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- ЗХД; </a:t>
            </a:r>
          </a:p>
          <a:p>
            <a:r>
              <a:rPr lang="ru-RU" dirty="0"/>
              <a:t>- Зона </a:t>
            </a:r>
            <a:r>
              <a:rPr lang="ru-RU" dirty="0" err="1"/>
              <a:t>специфічної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- ЗСД. </a:t>
            </a:r>
          </a:p>
          <a:p>
            <a:r>
              <a:rPr lang="ru-RU" b="1" i="1" dirty="0"/>
              <a:t>Зона </a:t>
            </a:r>
            <a:r>
              <a:rPr lang="ru-RU" b="1" i="1" dirty="0" err="1"/>
              <a:t>гострої</a:t>
            </a:r>
            <a:r>
              <a:rPr lang="ru-RU" b="1" i="1" dirty="0"/>
              <a:t> </a:t>
            </a:r>
            <a:r>
              <a:rPr lang="ru-RU" b="1" i="1" dirty="0" err="1"/>
              <a:t>дії</a:t>
            </a:r>
            <a:r>
              <a:rPr lang="ru-RU" b="1" i="1" dirty="0"/>
              <a:t> -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відношення</a:t>
            </a:r>
            <a:r>
              <a:rPr lang="ru-RU" b="1" i="1" dirty="0"/>
              <a:t> </a:t>
            </a:r>
            <a:r>
              <a:rPr lang="ru-RU" b="1" i="1" dirty="0" err="1"/>
              <a:t>середньосмертельної</a:t>
            </a:r>
            <a:r>
              <a:rPr lang="ru-RU" b="1" i="1" dirty="0"/>
              <a:t> </a:t>
            </a:r>
            <a:r>
              <a:rPr lang="ru-RU" b="1" i="1" dirty="0" err="1"/>
              <a:t>концентрації</a:t>
            </a:r>
            <a:r>
              <a:rPr lang="ru-RU" b="1" i="1" dirty="0"/>
              <a:t> (</a:t>
            </a:r>
            <a:r>
              <a:rPr lang="ru-RU" b="1" i="1" dirty="0" err="1"/>
              <a:t>дози</a:t>
            </a:r>
            <a:r>
              <a:rPr lang="ru-RU" b="1" i="1" dirty="0"/>
              <a:t>) до </a:t>
            </a:r>
            <a:r>
              <a:rPr lang="ru-RU" b="1" i="1" dirty="0" err="1"/>
              <a:t>порогової</a:t>
            </a:r>
            <a:r>
              <a:rPr lang="ru-RU" b="1" i="1" dirty="0"/>
              <a:t> </a:t>
            </a:r>
            <a:r>
              <a:rPr lang="ru-RU" b="1" i="1" dirty="0" err="1"/>
              <a:t>концентрації</a:t>
            </a:r>
            <a:r>
              <a:rPr lang="ru-RU" b="1" i="1" dirty="0"/>
              <a:t> (</a:t>
            </a:r>
            <a:r>
              <a:rPr lang="ru-RU" b="1" i="1" dirty="0" err="1"/>
              <a:t>дози</a:t>
            </a:r>
            <a:r>
              <a:rPr lang="ru-RU" b="1" i="1" dirty="0"/>
              <a:t>) при одноразовому </a:t>
            </a:r>
            <a:r>
              <a:rPr lang="ru-RU" b="1" i="1" dirty="0" err="1"/>
              <a:t>впливі</a:t>
            </a:r>
            <a:r>
              <a:rPr lang="ru-RU" b="1" i="1" dirty="0"/>
              <a:t> (</a:t>
            </a:r>
            <a:r>
              <a:rPr lang="ru-RU" b="1" i="1" dirty="0" err="1"/>
              <a:t>limас</a:t>
            </a:r>
            <a:r>
              <a:rPr lang="ru-RU" b="1" i="1" dirty="0"/>
              <a:t>).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6021288"/>
            <a:ext cx="236826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Зона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за рамки </a:t>
            </a:r>
            <a:r>
              <a:rPr lang="ru-RU" dirty="0" err="1"/>
              <a:t>пристосувальних</a:t>
            </a:r>
            <a:r>
              <a:rPr lang="ru-RU" dirty="0"/>
              <a:t> </a:t>
            </a:r>
            <a:r>
              <a:rPr lang="ru-RU" dirty="0" err="1"/>
              <a:t>фізіологічних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,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цілісного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Вона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інтегральним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компенсаторних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знешкодження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пошкоджених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. Величина ЗОД </a:t>
            </a:r>
            <a:r>
              <a:rPr lang="ru-RU" dirty="0" err="1"/>
              <a:t>обернено</a:t>
            </a:r>
            <a:r>
              <a:rPr lang="ru-RU" dirty="0"/>
              <a:t>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небезпеці</a:t>
            </a:r>
            <a:r>
              <a:rPr lang="ru-RU" dirty="0"/>
              <a:t> отрут при одноразовому </a:t>
            </a:r>
            <a:r>
              <a:rPr lang="ru-RU" dirty="0" err="1"/>
              <a:t>впливі</a:t>
            </a:r>
            <a:r>
              <a:rPr lang="ru-RU" dirty="0"/>
              <a:t>. Чим </a:t>
            </a:r>
            <a:r>
              <a:rPr lang="ru-RU" dirty="0" err="1"/>
              <a:t>менша</a:t>
            </a:r>
            <a:r>
              <a:rPr lang="ru-RU" dirty="0"/>
              <a:t> ЗОД,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небезпечніша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так як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невелике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порогової</a:t>
            </a:r>
            <a:r>
              <a:rPr lang="ru-RU" dirty="0"/>
              <a:t>,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крайні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смерть.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небезпечна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форм </a:t>
            </a:r>
            <a:r>
              <a:rPr lang="ru-RU" dirty="0" err="1"/>
              <a:t>отруєння</a:t>
            </a:r>
            <a:r>
              <a:rPr lang="ru-RU" dirty="0"/>
              <a:t>. ЗОД </a:t>
            </a:r>
            <a:r>
              <a:rPr lang="ru-RU" dirty="0" err="1"/>
              <a:t>показує</a:t>
            </a:r>
            <a:r>
              <a:rPr lang="ru-RU" dirty="0"/>
              <a:t> </a:t>
            </a:r>
            <a:r>
              <a:rPr lang="ru-RU" dirty="0" err="1"/>
              <a:t>діапазон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початкових</a:t>
            </a:r>
            <a:r>
              <a:rPr lang="ru-RU" dirty="0"/>
              <a:t> до </a:t>
            </a:r>
            <a:r>
              <a:rPr lang="ru-RU" dirty="0" err="1"/>
              <a:t>крайніх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при одноразовому </a:t>
            </a:r>
            <a:r>
              <a:rPr lang="ru-RU" dirty="0" err="1"/>
              <a:t>надходженні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. </a:t>
            </a:r>
          </a:p>
          <a:p>
            <a:r>
              <a:rPr lang="ru-RU" b="1" i="1" dirty="0"/>
              <a:t>Зона </a:t>
            </a:r>
            <a:r>
              <a:rPr lang="ru-RU" b="1" i="1" dirty="0" err="1"/>
              <a:t>хронічної</a:t>
            </a:r>
            <a:r>
              <a:rPr lang="ru-RU" b="1" i="1" dirty="0"/>
              <a:t> </a:t>
            </a:r>
            <a:r>
              <a:rPr lang="ru-RU" b="1" i="1" dirty="0" err="1"/>
              <a:t>дії</a:t>
            </a:r>
            <a:r>
              <a:rPr lang="ru-RU" b="1" i="1" dirty="0"/>
              <a:t> </a:t>
            </a:r>
            <a:r>
              <a:rPr lang="ru-RU" b="1" i="1" dirty="0" err="1"/>
              <a:t>виражається</a:t>
            </a:r>
            <a:r>
              <a:rPr lang="ru-RU" b="1" i="1" dirty="0"/>
              <a:t> </a:t>
            </a:r>
            <a:r>
              <a:rPr lang="ru-RU" b="1" i="1" dirty="0" err="1"/>
              <a:t>відношенням</a:t>
            </a:r>
            <a:r>
              <a:rPr lang="ru-RU" b="1" i="1" dirty="0"/>
              <a:t> </a:t>
            </a:r>
            <a:r>
              <a:rPr lang="ru-RU" b="1" i="1" dirty="0" err="1"/>
              <a:t>мінімальної</a:t>
            </a:r>
            <a:r>
              <a:rPr lang="ru-RU" b="1" i="1" dirty="0"/>
              <a:t> (</a:t>
            </a:r>
            <a:r>
              <a:rPr lang="ru-RU" b="1" i="1" dirty="0" err="1"/>
              <a:t>пороговий</a:t>
            </a:r>
            <a:r>
              <a:rPr lang="ru-RU" b="1" i="1" dirty="0"/>
              <a:t>) </a:t>
            </a:r>
            <a:r>
              <a:rPr lang="ru-RU" b="1" i="1" dirty="0" err="1"/>
              <a:t>концентрації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викликає</a:t>
            </a:r>
            <a:r>
              <a:rPr lang="ru-RU" b="1" i="1" dirty="0"/>
              <a:t> </a:t>
            </a:r>
            <a:r>
              <a:rPr lang="ru-RU" b="1" i="1" dirty="0" err="1"/>
              <a:t>зміну</a:t>
            </a:r>
            <a:r>
              <a:rPr lang="ru-RU" b="1" i="1" dirty="0"/>
              <a:t> </a:t>
            </a:r>
            <a:r>
              <a:rPr lang="ru-RU" b="1" i="1" dirty="0" err="1"/>
              <a:t>біологічних</a:t>
            </a:r>
            <a:r>
              <a:rPr lang="ru-RU" b="1" i="1" dirty="0"/>
              <a:t> </a:t>
            </a:r>
            <a:r>
              <a:rPr lang="ru-RU" b="1" i="1" dirty="0" err="1"/>
              <a:t>показників</a:t>
            </a:r>
            <a:r>
              <a:rPr lang="ru-RU" b="1" i="1" dirty="0"/>
              <a:t> на </a:t>
            </a:r>
            <a:r>
              <a:rPr lang="ru-RU" b="1" i="1" dirty="0" err="1"/>
              <a:t>рівні</a:t>
            </a:r>
            <a:r>
              <a:rPr lang="ru-RU" b="1" i="1" dirty="0"/>
              <a:t> </a:t>
            </a:r>
            <a:r>
              <a:rPr lang="ru-RU" b="1" i="1" dirty="0" err="1"/>
              <a:t>цілісного</a:t>
            </a:r>
            <a:r>
              <a:rPr lang="ru-RU" b="1" i="1" dirty="0"/>
              <a:t> </a:t>
            </a:r>
            <a:r>
              <a:rPr lang="ru-RU" b="1" i="1" dirty="0" err="1"/>
              <a:t>організму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виходять</a:t>
            </a:r>
            <a:r>
              <a:rPr lang="ru-RU" b="1" i="1" dirty="0"/>
              <a:t> за </a:t>
            </a:r>
            <a:r>
              <a:rPr lang="ru-RU" b="1" i="1" dirty="0" err="1"/>
              <a:t>межі</a:t>
            </a:r>
            <a:r>
              <a:rPr lang="ru-RU" b="1" i="1" dirty="0"/>
              <a:t> </a:t>
            </a:r>
            <a:r>
              <a:rPr lang="ru-RU" b="1" i="1" dirty="0" err="1"/>
              <a:t>пристосовувальних</a:t>
            </a:r>
            <a:r>
              <a:rPr lang="ru-RU" b="1" i="1" dirty="0"/>
              <a:t> </a:t>
            </a:r>
            <a:r>
              <a:rPr lang="ru-RU" b="1" i="1" dirty="0" err="1"/>
              <a:t>фізіологічних</a:t>
            </a:r>
            <a:r>
              <a:rPr lang="ru-RU" b="1" i="1" dirty="0"/>
              <a:t> </a:t>
            </a:r>
            <a:r>
              <a:rPr lang="ru-RU" b="1" i="1" dirty="0" err="1"/>
              <a:t>реакцій</a:t>
            </a:r>
            <a:r>
              <a:rPr lang="ru-RU" b="1" i="1" dirty="0"/>
              <a:t>, до </a:t>
            </a:r>
            <a:r>
              <a:rPr lang="ru-RU" b="1" i="1" dirty="0" err="1"/>
              <a:t>мінімальної</a:t>
            </a:r>
            <a:r>
              <a:rPr lang="ru-RU" b="1" i="1" dirty="0"/>
              <a:t> (</a:t>
            </a:r>
            <a:r>
              <a:rPr lang="ru-RU" b="1" i="1" dirty="0" err="1"/>
              <a:t>порогової</a:t>
            </a:r>
            <a:r>
              <a:rPr lang="ru-RU" b="1" i="1" dirty="0"/>
              <a:t>) </a:t>
            </a:r>
            <a:r>
              <a:rPr lang="ru-RU" b="1" i="1" dirty="0" err="1"/>
              <a:t>концентрації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викликає</a:t>
            </a:r>
            <a:r>
              <a:rPr lang="ru-RU" b="1" i="1" dirty="0"/>
              <a:t> </a:t>
            </a:r>
            <a:r>
              <a:rPr lang="ru-RU" b="1" i="1" dirty="0" err="1"/>
              <a:t>шкідливу</a:t>
            </a:r>
            <a:r>
              <a:rPr lang="ru-RU" b="1" i="1" dirty="0"/>
              <a:t> </a:t>
            </a:r>
            <a:r>
              <a:rPr lang="ru-RU" b="1" i="1" dirty="0" err="1"/>
              <a:t>дію</a:t>
            </a:r>
            <a:r>
              <a:rPr lang="ru-RU" b="1" i="1" dirty="0"/>
              <a:t> в </a:t>
            </a:r>
            <a:r>
              <a:rPr lang="ru-RU" b="1" i="1" dirty="0" err="1"/>
              <a:t>хронічному</a:t>
            </a:r>
            <a:r>
              <a:rPr lang="ru-RU" b="1" i="1" dirty="0"/>
              <a:t> </a:t>
            </a:r>
            <a:r>
              <a:rPr lang="ru-RU" b="1" i="1" dirty="0" err="1"/>
              <a:t>експерименті</a:t>
            </a:r>
            <a:r>
              <a:rPr lang="ru-RU" b="1" i="1" dirty="0"/>
              <a:t> по </a:t>
            </a:r>
            <a:r>
              <a:rPr lang="ru-RU" b="1" i="1" dirty="0" err="1"/>
              <a:t>чотири</a:t>
            </a:r>
            <a:r>
              <a:rPr lang="ru-RU" b="1" i="1" dirty="0"/>
              <a:t> </a:t>
            </a:r>
            <a:r>
              <a:rPr lang="ru-RU" b="1" i="1" dirty="0" err="1"/>
              <a:t>години</a:t>
            </a:r>
            <a:r>
              <a:rPr lang="ru-RU" b="1" i="1" dirty="0"/>
              <a:t> </a:t>
            </a:r>
            <a:r>
              <a:rPr lang="ru-RU" b="1" i="1" dirty="0" err="1"/>
              <a:t>п'ять</a:t>
            </a:r>
            <a:r>
              <a:rPr lang="ru-RU" b="1" i="1" dirty="0"/>
              <a:t> </a:t>
            </a:r>
            <a:r>
              <a:rPr lang="ru-RU" b="1" i="1" dirty="0" err="1"/>
              <a:t>разів</a:t>
            </a:r>
            <a:r>
              <a:rPr lang="ru-RU" b="1" i="1" dirty="0"/>
              <a:t> на </a:t>
            </a:r>
            <a:r>
              <a:rPr lang="ru-RU" b="1" i="1" dirty="0" err="1"/>
              <a:t>тиждень</a:t>
            </a:r>
            <a:r>
              <a:rPr lang="ru-RU" b="1" i="1" dirty="0"/>
              <a:t> </a:t>
            </a:r>
            <a:r>
              <a:rPr lang="ru-RU" b="1" i="1" dirty="0" err="1"/>
              <a:t>протягом</a:t>
            </a:r>
            <a:r>
              <a:rPr lang="ru-RU" b="1" i="1" dirty="0"/>
              <a:t> не </a:t>
            </a:r>
            <a:r>
              <a:rPr lang="ru-RU" b="1" i="1" dirty="0" err="1"/>
              <a:t>менше</a:t>
            </a:r>
            <a:r>
              <a:rPr lang="ru-RU" b="1" i="1" dirty="0"/>
              <a:t> </a:t>
            </a:r>
            <a:r>
              <a:rPr lang="ru-RU" b="1" i="1" dirty="0" err="1"/>
              <a:t>чотирьох</a:t>
            </a:r>
            <a:r>
              <a:rPr lang="ru-RU" b="1" i="1" dirty="0"/>
              <a:t> </a:t>
            </a:r>
            <a:r>
              <a:rPr lang="ru-RU" b="1" i="1" dirty="0" err="1"/>
              <a:t>місяців</a:t>
            </a:r>
            <a:r>
              <a:rPr lang="ru-RU" b="1" i="1" dirty="0"/>
              <a:t>: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869160"/>
            <a:ext cx="2760886" cy="54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7346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Зона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великий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концентраціями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 при одноразовому та </a:t>
            </a:r>
            <a:r>
              <a:rPr lang="ru-RU" dirty="0" err="1"/>
              <a:t>тривалому</a:t>
            </a:r>
            <a:r>
              <a:rPr lang="ru-RU" dirty="0"/>
              <a:t> </a:t>
            </a:r>
            <a:r>
              <a:rPr lang="ru-RU" dirty="0" err="1"/>
              <a:t>надходженні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Чим </a:t>
            </a:r>
            <a:r>
              <a:rPr lang="ru-RU" dirty="0" err="1"/>
              <a:t>ширше</a:t>
            </a:r>
            <a:r>
              <a:rPr lang="ru-RU" dirty="0"/>
              <a:t> ЗХД,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небезпечніша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так як </a:t>
            </a:r>
            <a:r>
              <a:rPr lang="ru-RU" dirty="0" err="1"/>
              <a:t>концентрації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хронічне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  <a:r>
              <a:rPr lang="ru-RU" dirty="0" err="1"/>
              <a:t>Хронічні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при </a:t>
            </a:r>
            <a:r>
              <a:rPr lang="ru-RU" dirty="0" err="1"/>
              <a:t>дії</a:t>
            </a:r>
            <a:r>
              <a:rPr lang="ru-RU" dirty="0"/>
              <a:t> таких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приховано</a:t>
            </a:r>
            <a:r>
              <a:rPr lang="ru-RU" dirty="0"/>
              <a:t>, </a:t>
            </a:r>
            <a:r>
              <a:rPr lang="ru-RU" dirty="0" err="1"/>
              <a:t>непомітно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. </a:t>
            </a:r>
          </a:p>
          <a:p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за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вибірковості</a:t>
            </a:r>
            <a:r>
              <a:rPr lang="ru-RU" dirty="0"/>
              <a:t> (</a:t>
            </a:r>
            <a:r>
              <a:rPr lang="ru-RU" dirty="0" err="1"/>
              <a:t>специфічності</a:t>
            </a:r>
            <a:r>
              <a:rPr lang="ru-RU" dirty="0"/>
              <a:t>) </a:t>
            </a:r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: </a:t>
            </a:r>
            <a:r>
              <a:rPr lang="ru-RU" dirty="0" err="1"/>
              <a:t>алергенного</a:t>
            </a:r>
            <a:r>
              <a:rPr lang="ru-RU" dirty="0"/>
              <a:t>, </a:t>
            </a:r>
            <a:r>
              <a:rPr lang="ru-RU" dirty="0" err="1"/>
              <a:t>бластмогенного</a:t>
            </a:r>
            <a:r>
              <a:rPr lang="ru-RU" dirty="0"/>
              <a:t>, </a:t>
            </a:r>
            <a:r>
              <a:rPr lang="ru-RU" dirty="0" err="1"/>
              <a:t>дратівного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У таких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зручно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, як зона </a:t>
            </a:r>
            <a:r>
              <a:rPr lang="ru-RU" dirty="0" err="1"/>
              <a:t>специфічної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</a:p>
          <a:p>
            <a:r>
              <a:rPr lang="ru-RU" b="1" i="1" dirty="0"/>
              <a:t>Зона </a:t>
            </a:r>
            <a:r>
              <a:rPr lang="ru-RU" b="1" i="1" dirty="0" err="1"/>
              <a:t>специфічної</a:t>
            </a:r>
            <a:r>
              <a:rPr lang="ru-RU" b="1" i="1" dirty="0"/>
              <a:t> </a:t>
            </a:r>
            <a:r>
              <a:rPr lang="ru-RU" b="1" i="1" dirty="0" err="1"/>
              <a:t>дії</a:t>
            </a:r>
            <a:r>
              <a:rPr lang="ru-RU" b="1" i="1" dirty="0"/>
              <a:t> -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відношення</a:t>
            </a:r>
            <a:r>
              <a:rPr lang="ru-RU" b="1" i="1" dirty="0"/>
              <a:t> порога </a:t>
            </a:r>
            <a:r>
              <a:rPr lang="ru-RU" b="1" i="1" dirty="0" err="1"/>
              <a:t>гострої</a:t>
            </a:r>
            <a:r>
              <a:rPr lang="ru-RU" b="1" i="1" dirty="0"/>
              <a:t> </a:t>
            </a:r>
            <a:r>
              <a:rPr lang="ru-RU" b="1" i="1" dirty="0" err="1"/>
              <a:t>дії</a:t>
            </a:r>
            <a:r>
              <a:rPr lang="ru-RU" b="1" i="1" dirty="0"/>
              <a:t> за </a:t>
            </a:r>
            <a:r>
              <a:rPr lang="ru-RU" b="1" i="1" dirty="0" err="1"/>
              <a:t>інтегральними</a:t>
            </a:r>
            <a:r>
              <a:rPr lang="ru-RU" b="1" i="1" dirty="0"/>
              <a:t> </a:t>
            </a:r>
            <a:r>
              <a:rPr lang="ru-RU" b="1" i="1" dirty="0" err="1"/>
              <a:t>показниками</a:t>
            </a:r>
            <a:r>
              <a:rPr lang="ru-RU" b="1" i="1" dirty="0"/>
              <a:t> </a:t>
            </a:r>
            <a:r>
              <a:rPr lang="en-US" b="1" i="1" dirty="0" err="1"/>
              <a:t>limac</a:t>
            </a:r>
            <a:r>
              <a:rPr lang="en-US" b="1" i="1" dirty="0"/>
              <a:t>(</a:t>
            </a:r>
            <a:r>
              <a:rPr lang="en-US" b="1" i="1" dirty="0" err="1"/>
              <a:t>integ</a:t>
            </a:r>
            <a:r>
              <a:rPr lang="en-US" b="1" i="1" dirty="0"/>
              <a:t>) </a:t>
            </a:r>
            <a:r>
              <a:rPr lang="ru-RU" b="1" i="1" dirty="0"/>
              <a:t>до </a:t>
            </a:r>
            <a:r>
              <a:rPr lang="ru-RU" b="1" i="1" dirty="0" err="1"/>
              <a:t>відповідного</a:t>
            </a:r>
            <a:r>
              <a:rPr lang="ru-RU" b="1" i="1" dirty="0"/>
              <a:t> порогу </a:t>
            </a:r>
            <a:r>
              <a:rPr lang="ru-RU" b="1" i="1" dirty="0" err="1"/>
              <a:t>специфічної</a:t>
            </a:r>
            <a:r>
              <a:rPr lang="ru-RU" b="1" i="1" dirty="0"/>
              <a:t> </a:t>
            </a:r>
            <a:r>
              <a:rPr lang="ru-RU" b="1" i="1" dirty="0" err="1"/>
              <a:t>дії</a:t>
            </a:r>
            <a:r>
              <a:rPr lang="ru-RU" b="1" i="1" dirty="0"/>
              <a:t> (</a:t>
            </a:r>
            <a:r>
              <a:rPr lang="en-US" b="1" i="1" dirty="0" err="1"/>
              <a:t>limsp</a:t>
            </a:r>
            <a:r>
              <a:rPr lang="en-US" b="1" i="1" dirty="0"/>
              <a:t>):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787" y="3352800"/>
            <a:ext cx="2593488" cy="29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3717032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надходженні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детоксикація</a:t>
            </a:r>
            <a:r>
              <a:rPr lang="ru-RU" dirty="0"/>
              <a:t>, </a:t>
            </a:r>
            <a:r>
              <a:rPr lang="ru-RU" dirty="0" err="1"/>
              <a:t>адаптація</a:t>
            </a:r>
            <a:r>
              <a:rPr lang="ru-RU" dirty="0"/>
              <a:t> (за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пристосувальних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), </a:t>
            </a:r>
            <a:r>
              <a:rPr lang="ru-RU" dirty="0" err="1"/>
              <a:t>накопичення</a:t>
            </a:r>
            <a:r>
              <a:rPr lang="ru-RU" dirty="0"/>
              <a:t> (у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).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шкідливої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i="1" dirty="0" err="1"/>
              <a:t>кумуляцією</a:t>
            </a:r>
            <a:r>
              <a:rPr lang="ru-RU" i="1" dirty="0"/>
              <a:t>. </a:t>
            </a:r>
            <a:r>
              <a:rPr lang="ru-RU" i="1" dirty="0" err="1"/>
              <a:t>Кумуляція</a:t>
            </a:r>
            <a:r>
              <a:rPr lang="ru-RU" i="1" dirty="0"/>
              <a:t> </a:t>
            </a:r>
            <a:r>
              <a:rPr lang="ru-RU" i="1" dirty="0" err="1"/>
              <a:t>виражається</a:t>
            </a:r>
            <a:r>
              <a:rPr lang="ru-RU" i="1" dirty="0"/>
              <a:t> </a:t>
            </a:r>
            <a:r>
              <a:rPr lang="ru-RU" i="1" dirty="0" err="1"/>
              <a:t>коефіцієнтом</a:t>
            </a:r>
            <a:r>
              <a:rPr lang="ru-RU" i="1" dirty="0"/>
              <a:t> </a:t>
            </a:r>
            <a:r>
              <a:rPr lang="ru-RU" i="1" dirty="0" err="1"/>
              <a:t>кумуляції</a:t>
            </a:r>
            <a:r>
              <a:rPr lang="ru-RU" i="1" dirty="0"/>
              <a:t> </a:t>
            </a:r>
            <a:r>
              <a:rPr lang="ru-RU" i="1" dirty="0" err="1"/>
              <a:t>Кк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відношенням</a:t>
            </a:r>
            <a:r>
              <a:rPr lang="ru-RU" i="1" dirty="0"/>
              <a:t> </a:t>
            </a:r>
            <a:r>
              <a:rPr lang="ru-RU" i="1" dirty="0" err="1"/>
              <a:t>сумарної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</a:t>
            </a:r>
            <a:r>
              <a:rPr lang="ru-RU" i="1" dirty="0" err="1"/>
              <a:t>певний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(</a:t>
            </a:r>
            <a:r>
              <a:rPr lang="ru-RU" i="1" dirty="0" err="1"/>
              <a:t>частіше</a:t>
            </a:r>
            <a:r>
              <a:rPr lang="ru-RU" i="1" dirty="0"/>
              <a:t> </a:t>
            </a:r>
            <a:r>
              <a:rPr lang="ru-RU" i="1" dirty="0" err="1"/>
              <a:t>смертельний</a:t>
            </a:r>
            <a:r>
              <a:rPr lang="ru-RU" i="1" dirty="0"/>
              <a:t>) у 50% </a:t>
            </a:r>
            <a:r>
              <a:rPr lang="ru-RU" i="1" dirty="0" err="1"/>
              <a:t>піддослідних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при </a:t>
            </a:r>
            <a:r>
              <a:rPr lang="ru-RU" i="1" dirty="0" err="1"/>
              <a:t>багаторазовому</a:t>
            </a:r>
            <a:r>
              <a:rPr lang="ru-RU" i="1" dirty="0"/>
              <a:t> </a:t>
            </a:r>
            <a:r>
              <a:rPr lang="ru-RU" i="1" dirty="0" err="1"/>
              <a:t>введенні</a:t>
            </a:r>
            <a:r>
              <a:rPr lang="ru-RU" i="1" dirty="0"/>
              <a:t> ОР, до </a:t>
            </a:r>
            <a:r>
              <a:rPr lang="ru-RU" i="1" dirty="0" err="1"/>
              <a:t>дози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той же </a:t>
            </a:r>
            <a:r>
              <a:rPr lang="ru-RU" i="1" dirty="0" err="1"/>
              <a:t>ефект</a:t>
            </a:r>
            <a:r>
              <a:rPr lang="ru-RU" i="1" dirty="0"/>
              <a:t> при одноразовому </a:t>
            </a:r>
            <a:r>
              <a:rPr lang="ru-RU" i="1" dirty="0" err="1"/>
              <a:t>впливі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949280"/>
            <a:ext cx="2244134" cy="66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Чим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dirty="0" err="1"/>
              <a:t>наближається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</a:t>
            </a:r>
            <a:r>
              <a:rPr lang="ru-RU" dirty="0" err="1"/>
              <a:t>кумулятивнаа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При </a:t>
            </a:r>
            <a:r>
              <a:rPr lang="ru-RU" dirty="0" err="1"/>
              <a:t>Кк</a:t>
            </a:r>
            <a:r>
              <a:rPr lang="ru-RU" dirty="0"/>
              <a:t>&gt; 5 </a:t>
            </a:r>
            <a:r>
              <a:rPr lang="ru-RU" dirty="0" err="1"/>
              <a:t>кумуляція</a:t>
            </a:r>
            <a:r>
              <a:rPr lang="ru-RU" dirty="0"/>
              <a:t> практично не </a:t>
            </a:r>
            <a:r>
              <a:rPr lang="ru-RU" dirty="0" err="1"/>
              <a:t>проявляється</a:t>
            </a:r>
            <a:r>
              <a:rPr lang="ru-RU" dirty="0"/>
              <a:t>. </a:t>
            </a:r>
          </a:p>
          <a:p>
            <a:r>
              <a:rPr lang="ru-RU" dirty="0"/>
              <a:t>Про </a:t>
            </a:r>
            <a:r>
              <a:rPr lang="ru-RU" dirty="0" err="1"/>
              <a:t>кумулятивних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результатами </a:t>
            </a:r>
            <a:r>
              <a:rPr lang="ru-RU" dirty="0" err="1"/>
              <a:t>гострого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i="1" dirty="0" err="1"/>
              <a:t>індекс</a:t>
            </a:r>
            <a:r>
              <a:rPr lang="ru-RU" i="1" dirty="0"/>
              <a:t> </a:t>
            </a:r>
            <a:r>
              <a:rPr lang="ru-RU" i="1" dirty="0" err="1"/>
              <a:t>кумуляції</a:t>
            </a:r>
            <a:r>
              <a:rPr lang="ru-RU" i="1" dirty="0"/>
              <a:t> </a:t>
            </a:r>
            <a:r>
              <a:rPr lang="ru-RU" i="1" dirty="0" err="1"/>
              <a:t>Jк</a:t>
            </a:r>
            <a:r>
              <a:rPr lang="ru-RU" i="1" dirty="0"/>
              <a:t>: </a:t>
            </a:r>
          </a:p>
          <a:p>
            <a:pPr algn="ctr"/>
            <a:r>
              <a:rPr lang="en-US" i="1" dirty="0"/>
              <a:t>J</a:t>
            </a:r>
            <a:r>
              <a:rPr lang="ru-RU" i="1" dirty="0"/>
              <a:t>к = 1 - ЛД50(1)/ЛД50(14) </a:t>
            </a:r>
          </a:p>
          <a:p>
            <a:r>
              <a:rPr lang="ru-RU" dirty="0"/>
              <a:t>де ЛД50(1) - доза, </a:t>
            </a:r>
            <a:r>
              <a:rPr lang="ru-RU" dirty="0" err="1"/>
              <a:t>розрахована</a:t>
            </a:r>
            <a:r>
              <a:rPr lang="ru-RU" dirty="0"/>
              <a:t> за результатами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в перший день </a:t>
            </a:r>
            <a:r>
              <a:rPr lang="ru-RU" dirty="0" err="1"/>
              <a:t>досліду</a:t>
            </a:r>
            <a:r>
              <a:rPr lang="ru-RU" dirty="0"/>
              <a:t>; </a:t>
            </a:r>
          </a:p>
          <a:p>
            <a:r>
              <a:rPr lang="ru-RU" dirty="0"/>
              <a:t>ЛД50(14) - те ж </a:t>
            </a:r>
            <a:r>
              <a:rPr lang="ru-RU" dirty="0" err="1"/>
              <a:t>протягом</a:t>
            </a:r>
            <a:r>
              <a:rPr lang="ru-RU" dirty="0"/>
              <a:t> 14 </a:t>
            </a:r>
            <a:r>
              <a:rPr lang="ru-RU" dirty="0" err="1"/>
              <a:t>днів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ЛД50(1) </a:t>
            </a:r>
            <a:r>
              <a:rPr lang="ru-RU" dirty="0" err="1"/>
              <a:t>і</a:t>
            </a:r>
            <a:r>
              <a:rPr lang="ru-RU" dirty="0"/>
              <a:t> ЛД50(14) </a:t>
            </a:r>
            <a:r>
              <a:rPr lang="ru-RU" dirty="0" err="1"/>
              <a:t>збігаються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піддослідні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гинуть в перший же день, то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кумуляції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нулю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не </a:t>
            </a:r>
            <a:r>
              <a:rPr lang="ru-RU" dirty="0" err="1"/>
              <a:t>кумулюється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При </a:t>
            </a:r>
            <a:r>
              <a:rPr lang="ru-RU" dirty="0" err="1"/>
              <a:t>пізній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наближається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кумулятивних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шкідливої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фосфорорганічні</a:t>
            </a:r>
            <a:r>
              <a:rPr lang="ru-RU" dirty="0"/>
              <a:t> </a:t>
            </a:r>
            <a:r>
              <a:rPr lang="ru-RU" dirty="0" err="1"/>
              <a:t>пестициди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, тому вони мало </a:t>
            </a:r>
            <a:r>
              <a:rPr lang="ru-RU" dirty="0" err="1"/>
              <a:t>кумулятивні</a:t>
            </a:r>
            <a:r>
              <a:rPr lang="ru-RU" dirty="0"/>
              <a:t>. </a:t>
            </a:r>
            <a:r>
              <a:rPr lang="ru-RU" dirty="0" err="1"/>
              <a:t>Хлорорганічні</a:t>
            </a:r>
            <a:r>
              <a:rPr lang="ru-RU" dirty="0"/>
              <a:t> </a:t>
            </a:r>
            <a:r>
              <a:rPr lang="ru-RU" dirty="0" err="1"/>
              <a:t>пестициди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двох-трьох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-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кумуляцію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Токсичний ефект - Транскордонні проблеми токсикології довкілля - Навчальні  матеріали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6515100" cy="3895725"/>
          </a:xfrm>
          <a:prstGeom prst="rect">
            <a:avLst/>
          </a:prstGeom>
          <a:noFill/>
        </p:spPr>
      </p:pic>
      <p:pic>
        <p:nvPicPr>
          <p:cNvPr id="27652" name="Picture 4" descr="Токсини — Вікіпеді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Одним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важливих</a:t>
            </a:r>
            <a:r>
              <a:rPr lang="ru-RU" sz="2800" dirty="0"/>
              <a:t> </a:t>
            </a:r>
            <a:r>
              <a:rPr lang="ru-RU" sz="2800" dirty="0" err="1"/>
              <a:t>питань</a:t>
            </a:r>
            <a:r>
              <a:rPr lang="ru-RU" sz="2800" dirty="0"/>
              <a:t> </a:t>
            </a:r>
            <a:r>
              <a:rPr lang="ru-RU" sz="2800" dirty="0" err="1"/>
              <a:t>токсикології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залежності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кількістю</a:t>
            </a:r>
            <a:r>
              <a:rPr lang="ru-RU" sz="2800" dirty="0"/>
              <a:t> </a:t>
            </a:r>
            <a:r>
              <a:rPr lang="ru-RU" sz="2800" dirty="0" err="1"/>
              <a:t>отрути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токсичним</a:t>
            </a:r>
            <a:r>
              <a:rPr lang="ru-RU" sz="2800" dirty="0"/>
              <a:t> </a:t>
            </a:r>
            <a:r>
              <a:rPr lang="ru-RU" sz="2800" dirty="0" err="1"/>
              <a:t>ефектом</a:t>
            </a:r>
            <a:r>
              <a:rPr lang="ru-RU" sz="2800" dirty="0"/>
              <a:t>. </a:t>
            </a:r>
          </a:p>
          <a:p>
            <a:r>
              <a:rPr lang="ru-RU" sz="2800" dirty="0" err="1"/>
              <a:t>Оскільки</a:t>
            </a:r>
            <a:r>
              <a:rPr lang="ru-RU" sz="2800" dirty="0"/>
              <a:t> </a:t>
            </a:r>
            <a:r>
              <a:rPr lang="ru-RU" sz="2800" dirty="0" err="1"/>
              <a:t>ксенобіотики</a:t>
            </a:r>
            <a:r>
              <a:rPr lang="ru-RU" sz="2800" dirty="0"/>
              <a:t> </a:t>
            </a:r>
            <a:r>
              <a:rPr lang="ru-RU" sz="2800" dirty="0" err="1"/>
              <a:t>надходять</a:t>
            </a:r>
            <a:r>
              <a:rPr lang="ru-RU" sz="2800" dirty="0"/>
              <a:t> в </a:t>
            </a:r>
            <a:r>
              <a:rPr lang="ru-RU" sz="2800" dirty="0" err="1"/>
              <a:t>організм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навколишнього</a:t>
            </a:r>
            <a:r>
              <a:rPr lang="ru-RU" sz="2800" dirty="0"/>
              <a:t> </a:t>
            </a:r>
            <a:r>
              <a:rPr lang="ru-RU" sz="2800" dirty="0" err="1"/>
              <a:t>середовища</a:t>
            </a:r>
            <a:r>
              <a:rPr lang="ru-RU" sz="2800" dirty="0"/>
              <a:t>, </a:t>
            </a:r>
            <a:r>
              <a:rPr lang="ru-RU" sz="2800" dirty="0" err="1"/>
              <a:t>практичний</a:t>
            </a:r>
            <a:r>
              <a:rPr lang="ru-RU" sz="2800" dirty="0"/>
              <a:t> </a:t>
            </a:r>
            <a:r>
              <a:rPr lang="ru-RU" sz="2800" dirty="0" err="1"/>
              <a:t>інтерес</a:t>
            </a:r>
            <a:r>
              <a:rPr lang="ru-RU" sz="2800" dirty="0"/>
              <a:t> </a:t>
            </a:r>
            <a:r>
              <a:rPr lang="ru-RU" sz="2800" dirty="0" err="1"/>
              <a:t>представляють</a:t>
            </a:r>
            <a:r>
              <a:rPr lang="ru-RU" sz="2800" dirty="0"/>
              <a:t> </a:t>
            </a:r>
            <a:r>
              <a:rPr lang="ru-RU" sz="2800" dirty="0" err="1"/>
              <a:t>санітарно-гігієнічні</a:t>
            </a:r>
            <a:r>
              <a:rPr lang="ru-RU" sz="2800" dirty="0"/>
              <a:t> </a:t>
            </a:r>
            <a:r>
              <a:rPr lang="ru-RU" sz="2800" dirty="0" err="1"/>
              <a:t>нормативи</a:t>
            </a:r>
            <a:r>
              <a:rPr lang="ru-RU" sz="2800" dirty="0"/>
              <a:t> </a:t>
            </a:r>
            <a:r>
              <a:rPr lang="ru-RU" sz="2800" dirty="0" err="1"/>
              <a:t>якості</a:t>
            </a:r>
            <a:r>
              <a:rPr lang="ru-RU" sz="2800" dirty="0"/>
              <a:t> </a:t>
            </a:r>
            <a:r>
              <a:rPr lang="ru-RU" sz="2800" dirty="0" err="1"/>
              <a:t>навколишнього</a:t>
            </a:r>
            <a:r>
              <a:rPr lang="ru-RU" sz="2800" dirty="0"/>
              <a:t> </a:t>
            </a:r>
            <a:r>
              <a:rPr lang="ru-RU" sz="2800" dirty="0" err="1"/>
              <a:t>середовища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визначаються</a:t>
            </a:r>
            <a:r>
              <a:rPr lang="ru-RU" sz="2800" dirty="0"/>
              <a:t> </a:t>
            </a:r>
            <a:r>
              <a:rPr lang="ru-RU" sz="2800" dirty="0" err="1"/>
              <a:t>концентраціями</a:t>
            </a:r>
            <a:r>
              <a:rPr lang="ru-RU" sz="2800" dirty="0"/>
              <a:t> отрут в атмосферному </a:t>
            </a:r>
            <a:r>
              <a:rPr lang="ru-RU" sz="2800" dirty="0" err="1"/>
              <a:t>повітрі</a:t>
            </a:r>
            <a:r>
              <a:rPr lang="ru-RU" sz="2800" dirty="0"/>
              <a:t>, </a:t>
            </a:r>
            <a:r>
              <a:rPr lang="ru-RU" sz="2800" dirty="0" err="1"/>
              <a:t>поверхневих</a:t>
            </a:r>
            <a:r>
              <a:rPr lang="ru-RU" sz="2800" dirty="0"/>
              <a:t> водах. </a:t>
            </a:r>
          </a:p>
          <a:p>
            <a:r>
              <a:rPr lang="ru-RU" sz="2800" dirty="0"/>
              <a:t>Система </a:t>
            </a:r>
            <a:r>
              <a:rPr lang="ru-RU" sz="2800" dirty="0" err="1"/>
              <a:t>принципів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токсичності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небезпеки</a:t>
            </a:r>
            <a:r>
              <a:rPr lang="ru-RU" sz="2800" dirty="0"/>
              <a:t> </a:t>
            </a:r>
            <a:r>
              <a:rPr lang="ru-RU" sz="2800" dirty="0" err="1"/>
              <a:t>хімічних</a:t>
            </a:r>
            <a:r>
              <a:rPr lang="ru-RU" sz="2800" dirty="0"/>
              <a:t> </a:t>
            </a:r>
            <a:r>
              <a:rPr lang="ru-RU" sz="2800" dirty="0" err="1"/>
              <a:t>речовин</a:t>
            </a:r>
            <a:r>
              <a:rPr lang="ru-RU" sz="2800" dirty="0"/>
              <a:t> носить </a:t>
            </a:r>
            <a:r>
              <a:rPr lang="ru-RU" sz="2800" dirty="0" err="1"/>
              <a:t>назву</a:t>
            </a:r>
            <a:r>
              <a:rPr lang="ru-RU" sz="2800" dirty="0"/>
              <a:t> </a:t>
            </a:r>
            <a:r>
              <a:rPr lang="ru-RU" sz="2800" b="1" dirty="0" err="1"/>
              <a:t>токсикометрії</a:t>
            </a:r>
            <a:r>
              <a:rPr lang="ru-RU" sz="2800" b="1" dirty="0"/>
              <a:t>. </a:t>
            </a:r>
            <a:endParaRPr lang="ru-RU" sz="2800" dirty="0"/>
          </a:p>
        </p:txBody>
      </p:sp>
      <p:sp>
        <p:nvSpPr>
          <p:cNvPr id="13314" name="AutoShape 2" descr="Токсичність: картинки, стокові Токсичність фотографії, зображення | Скачати  з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Притча про розум і токсичність у нашому світ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844" y="4235896"/>
            <a:ext cx="3933156" cy="2622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04664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1. </a:t>
            </a:r>
            <a:r>
              <a:rPr lang="ru-RU" sz="2000" b="1" dirty="0" err="1" smtClean="0"/>
              <a:t>Критерії</a:t>
            </a:r>
            <a:r>
              <a:rPr lang="ru-RU" sz="2000" b="1" dirty="0" smtClean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методи</a:t>
            </a:r>
            <a:r>
              <a:rPr lang="ru-RU" sz="2000" b="1" dirty="0"/>
              <a:t> </a:t>
            </a:r>
            <a:r>
              <a:rPr lang="ru-RU" sz="2000" b="1" dirty="0" err="1"/>
              <a:t>оцінки</a:t>
            </a:r>
            <a:r>
              <a:rPr lang="ru-RU" sz="2000" b="1" dirty="0"/>
              <a:t> </a:t>
            </a:r>
            <a:r>
              <a:rPr lang="ru-RU" sz="2000" b="1" dirty="0" err="1"/>
              <a:t>токсичності</a:t>
            </a:r>
            <a:r>
              <a:rPr lang="ru-RU" sz="2000" b="1" dirty="0"/>
              <a:t> </a:t>
            </a:r>
            <a:r>
              <a:rPr lang="ru-RU" sz="2000" b="1" dirty="0" err="1"/>
              <a:t>шкідливих</a:t>
            </a:r>
            <a:r>
              <a:rPr lang="ru-RU" sz="2000" b="1" dirty="0"/>
              <a:t> </a:t>
            </a:r>
            <a:r>
              <a:rPr lang="ru-RU" sz="2000" b="1" dirty="0" err="1"/>
              <a:t>речовин</a:t>
            </a:r>
            <a:r>
              <a:rPr lang="ru-RU" sz="2000" b="1" dirty="0"/>
              <a:t>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Для характеристики </a:t>
            </a:r>
            <a:r>
              <a:rPr lang="ru-RU" sz="2000" dirty="0" err="1"/>
              <a:t>токсичної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речовин</a:t>
            </a:r>
            <a:r>
              <a:rPr lang="ru-RU" sz="2000" dirty="0"/>
              <a:t> на </a:t>
            </a:r>
            <a:r>
              <a:rPr lang="ru-RU" sz="2000" dirty="0" err="1"/>
              <a:t>тварин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людину</a:t>
            </a:r>
            <a:r>
              <a:rPr lang="ru-RU" sz="2000" dirty="0"/>
              <a:t> </a:t>
            </a:r>
            <a:r>
              <a:rPr lang="ru-RU" sz="2000" dirty="0" err="1"/>
              <a:t>введені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критеріїв</a:t>
            </a:r>
            <a:r>
              <a:rPr lang="ru-RU" sz="2000" dirty="0"/>
              <a:t>.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dirty="0" err="1"/>
              <a:t>введення</a:t>
            </a:r>
            <a:r>
              <a:rPr lang="ru-RU" sz="2000" dirty="0"/>
              <a:t> не одного, а </a:t>
            </a:r>
            <a:r>
              <a:rPr lang="ru-RU" sz="2000" dirty="0" err="1"/>
              <a:t>більшої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/>
              <a:t>критеріїв</a:t>
            </a:r>
            <a:r>
              <a:rPr lang="ru-RU" sz="2000" dirty="0"/>
              <a:t> </a:t>
            </a:r>
            <a:r>
              <a:rPr lang="ru-RU" sz="2000" dirty="0" err="1"/>
              <a:t>викликана</a:t>
            </a:r>
            <a:r>
              <a:rPr lang="ru-RU" sz="2000" dirty="0"/>
              <a:t> </a:t>
            </a:r>
            <a:r>
              <a:rPr lang="ru-RU" sz="2000" dirty="0" err="1"/>
              <a:t>різноманітністю</a:t>
            </a:r>
            <a:r>
              <a:rPr lang="ru-RU" sz="2000" dirty="0"/>
              <a:t> </a:t>
            </a:r>
            <a:r>
              <a:rPr lang="ru-RU" sz="2000" dirty="0" err="1"/>
              <a:t>механізмів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ОР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організмом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характерів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, </a:t>
            </a:r>
            <a:r>
              <a:rPr lang="ru-RU" sz="2000" dirty="0" err="1"/>
              <a:t>клінічних</a:t>
            </a:r>
            <a:r>
              <a:rPr lang="ru-RU" sz="2000" dirty="0"/>
              <a:t> картин </a:t>
            </a:r>
            <a:r>
              <a:rPr lang="ru-RU" sz="2000" dirty="0" err="1"/>
              <a:t>отруєння</a:t>
            </a:r>
            <a:r>
              <a:rPr lang="ru-RU" sz="2000" dirty="0"/>
              <a:t> та </a:t>
            </a:r>
            <a:r>
              <a:rPr lang="ru-RU" sz="2000" dirty="0" err="1"/>
              <a:t>іншими</a:t>
            </a:r>
            <a:r>
              <a:rPr lang="ru-RU" sz="2000" dirty="0"/>
              <a:t> факторами. </a:t>
            </a:r>
            <a:r>
              <a:rPr lang="ru-RU" sz="2000" dirty="0" err="1"/>
              <a:t>Відзначимо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жоден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визначених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розрахункових</a:t>
            </a:r>
            <a:r>
              <a:rPr lang="ru-RU" sz="2000" dirty="0"/>
              <a:t> </a:t>
            </a:r>
            <a:r>
              <a:rPr lang="ru-RU" sz="2000" dirty="0" err="1"/>
              <a:t>критеріїв</a:t>
            </a:r>
            <a:r>
              <a:rPr lang="ru-RU" sz="2000" dirty="0"/>
              <a:t> не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повної</a:t>
            </a:r>
            <a:r>
              <a:rPr lang="ru-RU" sz="2000" dirty="0"/>
              <a:t> характеристики </a:t>
            </a:r>
            <a:r>
              <a:rPr lang="ru-RU" sz="2000" dirty="0" err="1"/>
              <a:t>шкідливої</a:t>
            </a:r>
            <a:r>
              <a:rPr lang="ru-RU" sz="2000" dirty="0"/>
              <a:t> </a:t>
            </a:r>
            <a:r>
              <a:rPr lang="ru-RU" sz="2000" dirty="0" err="1"/>
              <a:t>речовини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на </a:t>
            </a:r>
            <a:r>
              <a:rPr lang="ru-RU" sz="2000" dirty="0" err="1"/>
              <a:t>живий</a:t>
            </a:r>
            <a:r>
              <a:rPr lang="ru-RU" sz="2000" dirty="0"/>
              <a:t> </a:t>
            </a:r>
            <a:r>
              <a:rPr lang="ru-RU" sz="2000" dirty="0" err="1"/>
              <a:t>об'єкт</a:t>
            </a:r>
            <a:r>
              <a:rPr lang="ru-RU" sz="2000" dirty="0"/>
              <a:t>. </a:t>
            </a:r>
          </a:p>
          <a:p>
            <a:r>
              <a:rPr lang="ru-RU" sz="2000" dirty="0" err="1"/>
              <a:t>Більшість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критеріїв</a:t>
            </a:r>
            <a:r>
              <a:rPr lang="ru-RU" sz="2000" dirty="0"/>
              <a:t> </a:t>
            </a:r>
            <a:r>
              <a:rPr lang="ru-RU" sz="2000" dirty="0" err="1"/>
              <a:t>токсичності</a:t>
            </a:r>
            <a:r>
              <a:rPr lang="ru-RU" sz="2000" dirty="0"/>
              <a:t> </a:t>
            </a:r>
            <a:r>
              <a:rPr lang="ru-RU" sz="2000" dirty="0" err="1"/>
              <a:t>пов'язані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відношенням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/>
              <a:t>шкідливої</a:t>
            </a:r>
            <a:r>
              <a:rPr lang="ru-RU" sz="2000" dirty="0"/>
              <a:t> </a:t>
            </a:r>
            <a:r>
              <a:rPr lang="ru-RU" sz="2000" dirty="0" err="1"/>
              <a:t>речовини</a:t>
            </a:r>
            <a:r>
              <a:rPr lang="ru-RU" sz="2000" dirty="0"/>
              <a:t> до </a:t>
            </a:r>
            <a:r>
              <a:rPr lang="ru-RU" sz="2000" dirty="0" err="1"/>
              <a:t>об'єму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, води, </a:t>
            </a:r>
            <a:r>
              <a:rPr lang="ru-RU" sz="2000" dirty="0" err="1"/>
              <a:t>маси</a:t>
            </a:r>
            <a:r>
              <a:rPr lang="ru-RU" sz="2000" dirty="0"/>
              <a:t> </a:t>
            </a:r>
            <a:r>
              <a:rPr lang="ru-RU" sz="2000" dirty="0" err="1"/>
              <a:t>ґрунту</a:t>
            </a:r>
            <a:r>
              <a:rPr lang="ru-RU" sz="2000" dirty="0"/>
              <a:t>, </a:t>
            </a:r>
            <a:r>
              <a:rPr lang="ru-RU" sz="2000" dirty="0" err="1"/>
              <a:t>маси</a:t>
            </a:r>
            <a:r>
              <a:rPr lang="ru-RU" sz="2000" dirty="0"/>
              <a:t> </a:t>
            </a:r>
            <a:r>
              <a:rPr lang="ru-RU" sz="2000" dirty="0" err="1"/>
              <a:t>тварини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</a:t>
            </a:r>
          </a:p>
          <a:p>
            <a:r>
              <a:rPr lang="ru-RU" sz="2000" i="1" dirty="0" err="1"/>
              <a:t>Ступінь</a:t>
            </a:r>
            <a:r>
              <a:rPr lang="ru-RU" sz="2000" i="1" dirty="0"/>
              <a:t> </a:t>
            </a:r>
            <a:r>
              <a:rPr lang="ru-RU" sz="2000" i="1" dirty="0" err="1"/>
              <a:t>токсичності</a:t>
            </a:r>
            <a:r>
              <a:rPr lang="ru-RU" sz="2000" i="1" dirty="0"/>
              <a:t> (</a:t>
            </a:r>
            <a:r>
              <a:rPr lang="ru-RU" sz="2000" i="1" dirty="0" err="1"/>
              <a:t>отруйності</a:t>
            </a:r>
            <a:r>
              <a:rPr lang="ru-RU" sz="2000" i="1" dirty="0"/>
              <a:t>) </a:t>
            </a:r>
            <a:r>
              <a:rPr lang="ru-RU" sz="2000" i="1" dirty="0" err="1"/>
              <a:t>речовини</a:t>
            </a:r>
            <a:r>
              <a:rPr lang="ru-RU" sz="2000" i="1" dirty="0"/>
              <a:t> </a:t>
            </a:r>
            <a:r>
              <a:rPr lang="ru-RU" sz="2000" i="1" dirty="0" err="1"/>
              <a:t>вимірюється</a:t>
            </a:r>
            <a:r>
              <a:rPr lang="ru-RU" sz="2000" i="1" dirty="0"/>
              <a:t> </a:t>
            </a:r>
            <a:r>
              <a:rPr lang="ru-RU" sz="2000" i="1" dirty="0" err="1"/>
              <a:t>його</a:t>
            </a:r>
            <a:r>
              <a:rPr lang="ru-RU" sz="2000" i="1" dirty="0"/>
              <a:t> абсолютною </a:t>
            </a:r>
            <a:r>
              <a:rPr lang="ru-RU" sz="2000" i="1" dirty="0" err="1"/>
              <a:t>кількістю</a:t>
            </a:r>
            <a:r>
              <a:rPr lang="ru-RU" sz="2000" i="1" dirty="0"/>
              <a:t> (дозою),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викликає</a:t>
            </a:r>
            <a:r>
              <a:rPr lang="ru-RU" sz="2000" i="1" dirty="0"/>
              <a:t> </a:t>
            </a:r>
            <a:r>
              <a:rPr lang="ru-RU" sz="2000" i="1" dirty="0" err="1"/>
              <a:t>певний</a:t>
            </a:r>
            <a:r>
              <a:rPr lang="ru-RU" sz="2000" i="1" dirty="0"/>
              <a:t> </a:t>
            </a:r>
            <a:r>
              <a:rPr lang="ru-RU" sz="2000" i="1" dirty="0" err="1"/>
              <a:t>біологічний</a:t>
            </a:r>
            <a:r>
              <a:rPr lang="ru-RU" sz="2000" i="1" dirty="0"/>
              <a:t> </a:t>
            </a:r>
            <a:r>
              <a:rPr lang="ru-RU" sz="2000" i="1" dirty="0" err="1"/>
              <a:t>ефект</a:t>
            </a:r>
            <a:r>
              <a:rPr lang="ru-RU" sz="2000" i="1" dirty="0"/>
              <a:t>, </a:t>
            </a:r>
            <a:r>
              <a:rPr lang="ru-RU" sz="2000" i="1" dirty="0" err="1"/>
              <a:t>ті</a:t>
            </a:r>
            <a:r>
              <a:rPr lang="ru-RU" sz="2000" i="1" dirty="0"/>
              <a:t> </a:t>
            </a:r>
            <a:r>
              <a:rPr lang="ru-RU" sz="2000" i="1" dirty="0" err="1"/>
              <a:t>чи</a:t>
            </a:r>
            <a:r>
              <a:rPr lang="ru-RU" sz="2000" i="1" dirty="0"/>
              <a:t> </a:t>
            </a:r>
            <a:r>
              <a:rPr lang="ru-RU" sz="2000" i="1" dirty="0" err="1"/>
              <a:t>інші</a:t>
            </a:r>
            <a:r>
              <a:rPr lang="ru-RU" sz="2000" i="1" dirty="0"/>
              <a:t> </a:t>
            </a:r>
            <a:r>
              <a:rPr lang="ru-RU" sz="2000" i="1" dirty="0" err="1"/>
              <a:t>патологічні</a:t>
            </a:r>
            <a:r>
              <a:rPr lang="ru-RU" sz="2000" i="1" dirty="0"/>
              <a:t> </a:t>
            </a:r>
            <a:r>
              <a:rPr lang="ru-RU" sz="2000" i="1" dirty="0" err="1"/>
              <a:t>зміни</a:t>
            </a:r>
            <a:r>
              <a:rPr lang="ru-RU" sz="2000" i="1" dirty="0"/>
              <a:t> в </a:t>
            </a:r>
            <a:r>
              <a:rPr lang="ru-RU" sz="2000" i="1" dirty="0" err="1"/>
              <a:t>організмі</a:t>
            </a:r>
            <a:r>
              <a:rPr lang="ru-RU" sz="2000" i="1" dirty="0"/>
              <a:t>. З </a:t>
            </a:r>
            <a:r>
              <a:rPr lang="ru-RU" sz="2000" i="1" dirty="0" err="1"/>
              <a:t>двох</a:t>
            </a:r>
            <a:r>
              <a:rPr lang="ru-RU" sz="2000" i="1" dirty="0"/>
              <a:t> </a:t>
            </a:r>
            <a:r>
              <a:rPr lang="ru-RU" sz="2000" i="1" dirty="0" err="1"/>
              <a:t>речовин</a:t>
            </a:r>
            <a:r>
              <a:rPr lang="ru-RU" sz="2000" i="1" dirty="0"/>
              <a:t> </a:t>
            </a:r>
            <a:r>
              <a:rPr lang="ru-RU" sz="2000" i="1" dirty="0" err="1"/>
              <a:t>більш</a:t>
            </a:r>
            <a:r>
              <a:rPr lang="ru-RU" sz="2000" i="1" dirty="0"/>
              <a:t> токсичною </a:t>
            </a:r>
            <a:r>
              <a:rPr lang="ru-RU" sz="2000" i="1" dirty="0" err="1"/>
              <a:t>є</a:t>
            </a:r>
            <a:r>
              <a:rPr lang="ru-RU" sz="2000" i="1" dirty="0"/>
              <a:t> та,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викликає</a:t>
            </a:r>
            <a:r>
              <a:rPr lang="ru-RU" sz="2000" i="1" dirty="0"/>
              <a:t> </a:t>
            </a:r>
            <a:r>
              <a:rPr lang="ru-RU" sz="2000" i="1" dirty="0" err="1"/>
              <a:t>однакові</a:t>
            </a:r>
            <a:r>
              <a:rPr lang="ru-RU" sz="2000" i="1" dirty="0"/>
              <a:t> </a:t>
            </a:r>
            <a:r>
              <a:rPr lang="ru-RU" sz="2000" i="1" dirty="0" err="1"/>
              <a:t>з</a:t>
            </a:r>
            <a:r>
              <a:rPr lang="ru-RU" sz="2000" i="1" dirty="0"/>
              <a:t> </a:t>
            </a:r>
            <a:r>
              <a:rPr lang="ru-RU" sz="2000" i="1" dirty="0" err="1"/>
              <a:t>іншою</a:t>
            </a:r>
            <a:r>
              <a:rPr lang="ru-RU" sz="2000" i="1" dirty="0"/>
              <a:t> </a:t>
            </a:r>
            <a:r>
              <a:rPr lang="ru-RU" sz="2000" i="1" dirty="0" err="1"/>
              <a:t>патологічні</a:t>
            </a:r>
            <a:r>
              <a:rPr lang="ru-RU" sz="2000" i="1" dirty="0"/>
              <a:t> прояви у </a:t>
            </a:r>
            <a:r>
              <a:rPr lang="ru-RU" sz="2000" i="1" dirty="0" err="1"/>
              <a:t>меншій</a:t>
            </a:r>
            <a:r>
              <a:rPr lang="ru-RU" sz="2000" i="1" dirty="0"/>
              <a:t> </a:t>
            </a:r>
            <a:r>
              <a:rPr lang="ru-RU" sz="2000" i="1" dirty="0" err="1"/>
              <a:t>дозі</a:t>
            </a:r>
            <a:r>
              <a:rPr lang="ru-RU" sz="2000" i="1" dirty="0"/>
              <a:t> </a:t>
            </a:r>
            <a:r>
              <a:rPr lang="ru-RU" sz="2000" i="1" dirty="0" err="1"/>
              <a:t>або</a:t>
            </a:r>
            <a:r>
              <a:rPr lang="ru-RU" sz="2000" i="1" dirty="0"/>
              <a:t> </a:t>
            </a:r>
            <a:r>
              <a:rPr lang="ru-RU" sz="2000" i="1" dirty="0" err="1"/>
              <a:t>концентрації</a:t>
            </a:r>
            <a:r>
              <a:rPr lang="ru-RU" sz="2000" i="1" dirty="0"/>
              <a:t>. Доза за </a:t>
            </a:r>
            <a:r>
              <a:rPr lang="ru-RU" sz="2000" i="1" dirty="0" err="1"/>
              <a:t>одиницю</a:t>
            </a:r>
            <a:r>
              <a:rPr lang="ru-RU" sz="2000" i="1" dirty="0"/>
              <a:t> часу </a:t>
            </a:r>
            <a:r>
              <a:rPr lang="ru-RU" sz="2000" i="1" dirty="0" err="1"/>
              <a:t>називається</a:t>
            </a:r>
            <a:r>
              <a:rPr lang="ru-RU" sz="2000" i="1" dirty="0"/>
              <a:t> </a:t>
            </a:r>
            <a:r>
              <a:rPr lang="ru-RU" sz="2000" i="1" dirty="0" err="1"/>
              <a:t>рівнем</a:t>
            </a:r>
            <a:r>
              <a:rPr lang="ru-RU" sz="2000" i="1" dirty="0"/>
              <a:t> </a:t>
            </a:r>
            <a:r>
              <a:rPr lang="ru-RU" sz="2000" i="1" dirty="0" err="1"/>
              <a:t>дози</a:t>
            </a:r>
            <a:r>
              <a:rPr lang="ru-RU" sz="2000" i="1" dirty="0"/>
              <a:t>. </a:t>
            </a:r>
          </a:p>
          <a:p>
            <a:r>
              <a:rPr lang="ru-RU" sz="2000" dirty="0" err="1"/>
              <a:t>Несприятливий</a:t>
            </a:r>
            <a:r>
              <a:rPr lang="ru-RU" sz="2000" dirty="0"/>
              <a:t> </a:t>
            </a:r>
            <a:r>
              <a:rPr lang="ru-RU" sz="2000" dirty="0" err="1"/>
              <a:t>ефект</a:t>
            </a:r>
            <a:r>
              <a:rPr lang="ru-RU" sz="2000" dirty="0"/>
              <a:t> при </a:t>
            </a:r>
            <a:r>
              <a:rPr lang="ru-RU" sz="2000" dirty="0" err="1"/>
              <a:t>впливі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доз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концентрацій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проявлятися</a:t>
            </a:r>
            <a:r>
              <a:rPr lang="ru-RU" sz="2000" dirty="0"/>
              <a:t> в </a:t>
            </a:r>
            <a:r>
              <a:rPr lang="ru-RU" sz="2000" dirty="0" err="1"/>
              <a:t>загибелі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/>
              <a:t>змінах</a:t>
            </a:r>
            <a:r>
              <a:rPr lang="ru-RU" sz="2000" dirty="0"/>
              <a:t>. У </a:t>
            </a:r>
            <a:r>
              <a:rPr lang="ru-RU" sz="2000" dirty="0" err="1"/>
              <a:t>першому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говорять</a:t>
            </a:r>
            <a:r>
              <a:rPr lang="ru-RU" sz="2000" dirty="0"/>
              <a:t> про </a:t>
            </a:r>
            <a:r>
              <a:rPr lang="ru-RU" sz="2000" dirty="0" err="1"/>
              <a:t>летальні</a:t>
            </a:r>
            <a:r>
              <a:rPr lang="ru-RU" sz="2000" dirty="0"/>
              <a:t> (</a:t>
            </a:r>
            <a:r>
              <a:rPr lang="ru-RU" sz="2000" dirty="0" err="1"/>
              <a:t>смертельні</a:t>
            </a:r>
            <a:r>
              <a:rPr lang="ru-RU" sz="2000" dirty="0"/>
              <a:t>) </a:t>
            </a:r>
            <a:r>
              <a:rPr lang="ru-RU" sz="2000" dirty="0" err="1"/>
              <a:t>дози</a:t>
            </a:r>
            <a:r>
              <a:rPr lang="ru-RU" sz="2000" dirty="0"/>
              <a:t> (ЛД)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летальні</a:t>
            </a:r>
            <a:r>
              <a:rPr lang="ru-RU" sz="2000" dirty="0"/>
              <a:t> </a:t>
            </a:r>
            <a:r>
              <a:rPr lang="ru-RU" sz="2000" dirty="0" err="1"/>
              <a:t>концентрації</a:t>
            </a:r>
            <a:r>
              <a:rPr lang="ru-RU" sz="2000" dirty="0"/>
              <a:t> (ЛК), у другому - </a:t>
            </a:r>
            <a:r>
              <a:rPr lang="ru-RU" sz="2000" dirty="0" err="1"/>
              <a:t>діючі</a:t>
            </a:r>
            <a:r>
              <a:rPr lang="ru-RU" sz="2000" dirty="0"/>
              <a:t>, </a:t>
            </a:r>
            <a:r>
              <a:rPr lang="ru-RU" sz="2000" dirty="0" err="1"/>
              <a:t>порогові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недіючі</a:t>
            </a:r>
            <a:r>
              <a:rPr lang="ru-RU" sz="2000" dirty="0"/>
              <a:t> </a:t>
            </a:r>
            <a:r>
              <a:rPr lang="ru-RU" sz="2000" dirty="0" err="1"/>
              <a:t>дози</a:t>
            </a:r>
            <a:r>
              <a:rPr lang="ru-RU" sz="2000" dirty="0"/>
              <a:t> (</a:t>
            </a:r>
            <a:r>
              <a:rPr lang="ru-RU" sz="2000" dirty="0" err="1"/>
              <a:t>концентрації</a:t>
            </a:r>
            <a:r>
              <a:rPr lang="ru-RU" sz="2000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Існують</a:t>
            </a:r>
            <a:r>
              <a:rPr lang="ru-RU" sz="2000" dirty="0"/>
              <a:t> </a:t>
            </a:r>
            <a:r>
              <a:rPr lang="ru-RU" sz="2000" dirty="0" err="1"/>
              <a:t>наступні</a:t>
            </a:r>
            <a:r>
              <a:rPr lang="ru-RU" sz="2000" dirty="0"/>
              <a:t> </a:t>
            </a:r>
            <a:r>
              <a:rPr lang="ru-RU" sz="2000" dirty="0" err="1"/>
              <a:t>дози</a:t>
            </a:r>
            <a:r>
              <a:rPr lang="ru-RU" sz="2000" dirty="0"/>
              <a:t> (</a:t>
            </a:r>
            <a:r>
              <a:rPr lang="ru-RU" sz="2000" dirty="0" err="1"/>
              <a:t>концентрації</a:t>
            </a:r>
            <a:r>
              <a:rPr lang="ru-RU" sz="2000" dirty="0"/>
              <a:t>) </a:t>
            </a:r>
            <a:r>
              <a:rPr lang="ru-RU" sz="2000" dirty="0" err="1"/>
              <a:t>шкідливих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отруйних</a:t>
            </a:r>
            <a:r>
              <a:rPr lang="ru-RU" sz="2000" dirty="0"/>
              <a:t> </a:t>
            </a:r>
            <a:r>
              <a:rPr lang="ru-RU" sz="2000" dirty="0" err="1"/>
              <a:t>речовин</a:t>
            </a:r>
            <a:r>
              <a:rPr lang="ru-RU" sz="2000" dirty="0"/>
              <a:t>. </a:t>
            </a:r>
          </a:p>
          <a:p>
            <a:r>
              <a:rPr lang="ru-RU" sz="2000" b="1" i="1" dirty="0" err="1"/>
              <a:t>Мінімальна</a:t>
            </a:r>
            <a:r>
              <a:rPr lang="ru-RU" sz="2000" b="1" i="1" dirty="0"/>
              <a:t> смертельна доза (</a:t>
            </a:r>
            <a:r>
              <a:rPr lang="ru-RU" sz="2000" b="1" i="1" dirty="0" err="1"/>
              <a:t>концентрація</a:t>
            </a:r>
            <a:r>
              <a:rPr lang="ru-RU" sz="2000" b="1" i="1" dirty="0"/>
              <a:t>) </a:t>
            </a:r>
            <a:r>
              <a:rPr lang="ru-RU" sz="2000" b="1" i="1" dirty="0" err="1"/>
              <a:t>речовини</a:t>
            </a:r>
            <a:r>
              <a:rPr lang="ru-RU" sz="2000" b="1" i="1" dirty="0"/>
              <a:t> ЛД</a:t>
            </a:r>
            <a:r>
              <a:rPr lang="en-US" sz="2000" b="1" i="1" dirty="0"/>
              <a:t>min (</a:t>
            </a:r>
            <a:r>
              <a:rPr lang="ru-RU" sz="2000" b="1" i="1" dirty="0"/>
              <a:t>ЛК</a:t>
            </a:r>
            <a:r>
              <a:rPr lang="en-US" sz="2000" b="1" i="1" dirty="0"/>
              <a:t>min) - </a:t>
            </a:r>
            <a:r>
              <a:rPr lang="ru-RU" sz="2000" b="1" i="1" dirty="0" err="1"/>
              <a:t>найменша</a:t>
            </a:r>
            <a:r>
              <a:rPr lang="ru-RU" sz="2000" b="1" i="1" dirty="0"/>
              <a:t> </a:t>
            </a:r>
            <a:r>
              <a:rPr lang="ru-RU" sz="2000" b="1" i="1" dirty="0" err="1"/>
              <a:t>кількість</a:t>
            </a:r>
            <a:r>
              <a:rPr lang="ru-RU" sz="2000" b="1" i="1" dirty="0"/>
              <a:t> (</a:t>
            </a:r>
            <a:r>
              <a:rPr lang="ru-RU" sz="2000" b="1" i="1" dirty="0" err="1"/>
              <a:t>концентрація</a:t>
            </a:r>
            <a:r>
              <a:rPr lang="ru-RU" sz="2000" b="1" i="1" dirty="0"/>
              <a:t>) </a:t>
            </a:r>
            <a:r>
              <a:rPr lang="ru-RU" sz="2000" b="1" i="1" dirty="0" err="1"/>
              <a:t>речовини</a:t>
            </a:r>
            <a:r>
              <a:rPr lang="ru-RU" sz="2000" b="1" i="1" dirty="0"/>
              <a:t>, </a:t>
            </a:r>
            <a:r>
              <a:rPr lang="ru-RU" sz="2000" b="1" i="1" dirty="0" err="1"/>
              <a:t>здатна</a:t>
            </a:r>
            <a:r>
              <a:rPr lang="ru-RU" sz="2000" b="1" i="1" dirty="0"/>
              <a:t> </a:t>
            </a:r>
            <a:r>
              <a:rPr lang="ru-RU" sz="2000" b="1" i="1" dirty="0" err="1"/>
              <a:t>викликати</a:t>
            </a:r>
            <a:r>
              <a:rPr lang="ru-RU" sz="2000" b="1" i="1" dirty="0"/>
              <a:t> </a:t>
            </a:r>
            <a:r>
              <a:rPr lang="ru-RU" sz="2000" b="1" i="1" dirty="0" err="1"/>
              <a:t>загибель</a:t>
            </a:r>
            <a:r>
              <a:rPr lang="ru-RU" sz="2000" b="1" i="1" dirty="0"/>
              <a:t> </a:t>
            </a:r>
            <a:r>
              <a:rPr lang="ru-RU" sz="2000" b="1" i="1" dirty="0" err="1"/>
              <a:t>окремих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організмів</a:t>
            </a:r>
            <a:r>
              <a:rPr lang="ru-RU" sz="2000" b="1" i="1" dirty="0"/>
              <a:t>. </a:t>
            </a:r>
          </a:p>
          <a:p>
            <a:r>
              <a:rPr lang="ru-RU" sz="2000" b="1" i="1" dirty="0" err="1"/>
              <a:t>Середня</a:t>
            </a:r>
            <a:r>
              <a:rPr lang="ru-RU" sz="2000" b="1" i="1" dirty="0"/>
              <a:t> смертельна доза (</a:t>
            </a:r>
            <a:r>
              <a:rPr lang="ru-RU" sz="2000" b="1" i="1" dirty="0" err="1"/>
              <a:t>концентрація</a:t>
            </a:r>
            <a:r>
              <a:rPr lang="ru-RU" sz="2000" b="1" i="1" dirty="0"/>
              <a:t>) при </a:t>
            </a:r>
            <a:r>
              <a:rPr lang="ru-RU" sz="2000" b="1" i="1" dirty="0" err="1"/>
              <a:t>введенні</a:t>
            </a:r>
            <a:r>
              <a:rPr lang="ru-RU" sz="2000" b="1" i="1" dirty="0"/>
              <a:t> в </a:t>
            </a:r>
            <a:r>
              <a:rPr lang="ru-RU" sz="2000" b="1" i="1" dirty="0" err="1"/>
              <a:t>шлунок</a:t>
            </a:r>
            <a:r>
              <a:rPr lang="ru-RU" sz="2000" b="1" i="1" dirty="0"/>
              <a:t> ЛД50вн </a:t>
            </a:r>
            <a:r>
              <a:rPr lang="ru-RU" sz="2000" b="1" i="1" dirty="0" err="1"/>
              <a:t>і</a:t>
            </a:r>
            <a:r>
              <a:rPr lang="ru-RU" sz="2000" b="1" i="1" dirty="0"/>
              <a:t> ЛД100вн (ЛК50вн </a:t>
            </a:r>
            <a:r>
              <a:rPr lang="ru-RU" sz="2000" b="1" i="1" dirty="0" err="1"/>
              <a:t>і</a:t>
            </a:r>
            <a:r>
              <a:rPr lang="ru-RU" sz="2000" b="1" i="1" dirty="0"/>
              <a:t> ЛК100вн) - доза </a:t>
            </a:r>
            <a:r>
              <a:rPr lang="ru-RU" sz="2000" b="1" i="1" dirty="0" err="1"/>
              <a:t>речовини</a:t>
            </a:r>
            <a:r>
              <a:rPr lang="ru-RU" sz="2000" b="1" i="1" dirty="0"/>
              <a:t>, мг/кг, яка </a:t>
            </a:r>
            <a:r>
              <a:rPr lang="ru-RU" sz="2000" b="1" i="1" dirty="0" err="1"/>
              <a:t>викликає</a:t>
            </a:r>
            <a:r>
              <a:rPr lang="ru-RU" sz="2000" b="1" i="1" dirty="0"/>
              <a:t> </a:t>
            </a:r>
            <a:r>
              <a:rPr lang="ru-RU" sz="2000" b="1" i="1" dirty="0" err="1"/>
              <a:t>загибель</a:t>
            </a:r>
            <a:r>
              <a:rPr lang="ru-RU" sz="2000" b="1" i="1" dirty="0"/>
              <a:t> 50 </a:t>
            </a:r>
            <a:r>
              <a:rPr lang="ru-RU" sz="2000" b="1" i="1" dirty="0" err="1"/>
              <a:t>і</a:t>
            </a:r>
            <a:r>
              <a:rPr lang="ru-RU" sz="2000" b="1" i="1" dirty="0"/>
              <a:t> 100% </a:t>
            </a:r>
            <a:r>
              <a:rPr lang="ru-RU" sz="2000" b="1" i="1" dirty="0" err="1"/>
              <a:t>організмів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відповідно</a:t>
            </a:r>
            <a:r>
              <a:rPr lang="ru-RU" sz="2000" b="1" i="1" dirty="0"/>
              <a:t> при одноразовому </a:t>
            </a:r>
            <a:r>
              <a:rPr lang="ru-RU" sz="2000" b="1" i="1" dirty="0" err="1"/>
              <a:t>введені</a:t>
            </a:r>
            <a:r>
              <a:rPr lang="ru-RU" sz="2000" b="1" i="1" dirty="0"/>
              <a:t> в </a:t>
            </a:r>
            <a:r>
              <a:rPr lang="ru-RU" sz="2000" b="1" i="1" dirty="0" err="1"/>
              <a:t>шлунок</a:t>
            </a:r>
            <a:r>
              <a:rPr lang="ru-RU" sz="2000" b="1" i="1" dirty="0"/>
              <a:t> через </a:t>
            </a:r>
            <a:r>
              <a:rPr lang="ru-RU" sz="2000" b="1" i="1" dirty="0" err="1"/>
              <a:t>ротову</a:t>
            </a:r>
            <a:r>
              <a:rPr lang="ru-RU" sz="2000" b="1" i="1" dirty="0"/>
              <a:t> </a:t>
            </a:r>
            <a:r>
              <a:rPr lang="ru-RU" sz="2000" b="1" i="1" dirty="0" err="1"/>
              <a:t>порожнину</a:t>
            </a:r>
            <a:r>
              <a:rPr lang="ru-RU" sz="2000" b="1" i="1" dirty="0"/>
              <a:t>. </a:t>
            </a:r>
          </a:p>
          <a:p>
            <a:r>
              <a:rPr lang="ru-RU" sz="2000" b="1" i="1" dirty="0" err="1"/>
              <a:t>Середня</a:t>
            </a:r>
            <a:r>
              <a:rPr lang="ru-RU" sz="2000" b="1" i="1" dirty="0"/>
              <a:t> смертельна доза (</a:t>
            </a:r>
            <a:r>
              <a:rPr lang="ru-RU" sz="2000" b="1" i="1" dirty="0" err="1"/>
              <a:t>концентрація</a:t>
            </a:r>
            <a:r>
              <a:rPr lang="ru-RU" sz="2000" b="1" i="1" dirty="0"/>
              <a:t>) при </a:t>
            </a:r>
            <a:r>
              <a:rPr lang="ru-RU" sz="2000" b="1" i="1" dirty="0" err="1"/>
              <a:t>нанесенні</a:t>
            </a:r>
            <a:r>
              <a:rPr lang="ru-RU" sz="2000" b="1" i="1" dirty="0"/>
              <a:t> на </a:t>
            </a:r>
            <a:r>
              <a:rPr lang="ru-RU" sz="2000" b="1" i="1" dirty="0" err="1"/>
              <a:t>шкіру</a:t>
            </a:r>
            <a:r>
              <a:rPr lang="ru-RU" sz="2000" b="1" i="1" dirty="0"/>
              <a:t> ЛД50дерм </a:t>
            </a:r>
            <a:r>
              <a:rPr lang="ru-RU" sz="2000" b="1" i="1" dirty="0" err="1"/>
              <a:t>і</a:t>
            </a:r>
            <a:r>
              <a:rPr lang="ru-RU" sz="2000" b="1" i="1" dirty="0"/>
              <a:t> ЛД100дерм (ЛК50дерм </a:t>
            </a:r>
            <a:r>
              <a:rPr lang="ru-RU" sz="2000" b="1" i="1" dirty="0" err="1"/>
              <a:t>і</a:t>
            </a:r>
            <a:r>
              <a:rPr lang="ru-RU" sz="2000" b="1" i="1" dirty="0"/>
              <a:t> ЛК100дерм) - доза </a:t>
            </a:r>
            <a:r>
              <a:rPr lang="ru-RU" sz="2000" b="1" i="1" dirty="0" err="1"/>
              <a:t>речовини</a:t>
            </a:r>
            <a:r>
              <a:rPr lang="ru-RU" sz="2000" b="1" i="1" dirty="0"/>
              <a:t>, мг/кг, </a:t>
            </a:r>
            <a:r>
              <a:rPr lang="ru-RU" sz="2000" b="1" i="1" dirty="0" err="1"/>
              <a:t>що</a:t>
            </a:r>
            <a:r>
              <a:rPr lang="ru-RU" sz="2000" b="1" i="1" dirty="0"/>
              <a:t> </a:t>
            </a:r>
            <a:r>
              <a:rPr lang="ru-RU" sz="2000" b="1" i="1" dirty="0" err="1"/>
              <a:t>викликає</a:t>
            </a:r>
            <a:r>
              <a:rPr lang="ru-RU" sz="2000" b="1" i="1" dirty="0"/>
              <a:t> </a:t>
            </a:r>
            <a:r>
              <a:rPr lang="ru-RU" sz="2000" b="1" i="1" dirty="0" err="1"/>
              <a:t>загибель</a:t>
            </a:r>
            <a:r>
              <a:rPr lang="ru-RU" sz="2000" b="1" i="1" dirty="0"/>
              <a:t> 50 </a:t>
            </a:r>
            <a:r>
              <a:rPr lang="ru-RU" sz="2000" b="1" i="1" dirty="0" err="1"/>
              <a:t>і</a:t>
            </a:r>
            <a:r>
              <a:rPr lang="ru-RU" sz="2000" b="1" i="1" dirty="0"/>
              <a:t> 100% </a:t>
            </a:r>
            <a:r>
              <a:rPr lang="ru-RU" sz="2000" b="1" i="1" dirty="0" err="1"/>
              <a:t>організмів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відповідно</a:t>
            </a:r>
            <a:r>
              <a:rPr lang="ru-RU" sz="2000" b="1" i="1" dirty="0"/>
              <a:t> при однократному </a:t>
            </a:r>
            <a:r>
              <a:rPr lang="ru-RU" sz="2000" b="1" i="1" dirty="0" err="1"/>
              <a:t>нанесенні</a:t>
            </a:r>
            <a:r>
              <a:rPr lang="ru-RU" sz="2000" b="1" i="1" dirty="0"/>
              <a:t> на </a:t>
            </a:r>
            <a:r>
              <a:rPr lang="ru-RU" sz="2000" b="1" i="1" dirty="0" err="1"/>
              <a:t>шкіру</a:t>
            </a:r>
            <a:r>
              <a:rPr lang="ru-RU" sz="2000" b="1" i="1" dirty="0"/>
              <a:t>. </a:t>
            </a:r>
          </a:p>
          <a:p>
            <a:r>
              <a:rPr lang="ru-RU" sz="2000" b="1" i="1" dirty="0" err="1"/>
              <a:t>Середня</a:t>
            </a:r>
            <a:r>
              <a:rPr lang="ru-RU" sz="2000" b="1" i="1" dirty="0"/>
              <a:t> смертельна доза (</a:t>
            </a:r>
            <a:r>
              <a:rPr lang="ru-RU" sz="2000" b="1" i="1" dirty="0" err="1"/>
              <a:t>концентрація</a:t>
            </a:r>
            <a:r>
              <a:rPr lang="ru-RU" sz="2000" b="1" i="1" dirty="0"/>
              <a:t>) при </a:t>
            </a:r>
            <a:r>
              <a:rPr lang="ru-RU" sz="2000" b="1" i="1" dirty="0" err="1"/>
              <a:t>вдиханні</a:t>
            </a:r>
            <a:r>
              <a:rPr lang="ru-RU" sz="2000" b="1" i="1" dirty="0"/>
              <a:t> пилу </a:t>
            </a:r>
            <a:r>
              <a:rPr lang="ru-RU" sz="2000" b="1" i="1" dirty="0" err="1"/>
              <a:t>або</a:t>
            </a:r>
            <a:r>
              <a:rPr lang="ru-RU" sz="2000" b="1" i="1" dirty="0"/>
              <a:t> газу ЛД50 </a:t>
            </a:r>
            <a:r>
              <a:rPr lang="ru-RU" sz="2000" b="1" i="1" dirty="0" err="1"/>
              <a:t>і</a:t>
            </a:r>
            <a:r>
              <a:rPr lang="ru-RU" sz="2000" b="1" i="1" dirty="0"/>
              <a:t> ЛД100 (ЛК50 </a:t>
            </a:r>
            <a:r>
              <a:rPr lang="ru-RU" sz="2000" b="1" i="1" dirty="0" err="1"/>
              <a:t>і</a:t>
            </a:r>
            <a:r>
              <a:rPr lang="ru-RU" sz="2000" b="1" i="1" dirty="0"/>
              <a:t> ЛК100) - </a:t>
            </a:r>
            <a:r>
              <a:rPr lang="ru-RU" sz="2000" b="1" i="1" dirty="0" err="1"/>
              <a:t>концентрація</a:t>
            </a:r>
            <a:r>
              <a:rPr lang="ru-RU" sz="2000" b="1" i="1" dirty="0"/>
              <a:t> </a:t>
            </a:r>
            <a:r>
              <a:rPr lang="ru-RU" sz="2000" b="1" i="1" dirty="0" err="1"/>
              <a:t>речовини</a:t>
            </a:r>
            <a:r>
              <a:rPr lang="ru-RU" sz="2000" b="1" i="1" dirty="0"/>
              <a:t> в </a:t>
            </a:r>
            <a:r>
              <a:rPr lang="ru-RU" sz="2000" b="1" i="1" dirty="0" err="1"/>
              <a:t>повітрі</a:t>
            </a:r>
            <a:r>
              <a:rPr lang="ru-RU" sz="2000" b="1" i="1" dirty="0"/>
              <a:t>, мг/м3, </a:t>
            </a:r>
            <a:r>
              <a:rPr lang="ru-RU" sz="2000" b="1" i="1" dirty="0" err="1"/>
              <a:t>що</a:t>
            </a:r>
            <a:r>
              <a:rPr lang="ru-RU" sz="2000" b="1" i="1" dirty="0"/>
              <a:t> </a:t>
            </a:r>
            <a:r>
              <a:rPr lang="ru-RU" sz="2000" b="1" i="1" dirty="0" err="1"/>
              <a:t>викликає</a:t>
            </a:r>
            <a:r>
              <a:rPr lang="ru-RU" sz="2000" b="1" i="1" dirty="0"/>
              <a:t> </a:t>
            </a:r>
            <a:r>
              <a:rPr lang="ru-RU" sz="2000" b="1" i="1" dirty="0" err="1"/>
              <a:t>загибель</a:t>
            </a:r>
            <a:r>
              <a:rPr lang="ru-RU" sz="2000" b="1" i="1" dirty="0"/>
              <a:t> 50 </a:t>
            </a:r>
            <a:r>
              <a:rPr lang="ru-RU" sz="2000" b="1" i="1" dirty="0" err="1"/>
              <a:t>і</a:t>
            </a:r>
            <a:r>
              <a:rPr lang="ru-RU" sz="2000" b="1" i="1" dirty="0"/>
              <a:t> 100% </a:t>
            </a:r>
            <a:r>
              <a:rPr lang="ru-RU" sz="2000" b="1" i="1" dirty="0" err="1"/>
              <a:t>організмів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відповідно</a:t>
            </a:r>
            <a:r>
              <a:rPr lang="ru-RU" sz="2000" b="1" i="1" dirty="0"/>
              <a:t> при </a:t>
            </a:r>
            <a:r>
              <a:rPr lang="ru-RU" sz="2000" b="1" i="1" dirty="0" err="1"/>
              <a:t>чотирьохгодинному</a:t>
            </a:r>
            <a:r>
              <a:rPr lang="ru-RU" sz="2000" b="1" i="1" dirty="0"/>
              <a:t> </a:t>
            </a:r>
            <a:r>
              <a:rPr lang="ru-RU" sz="2000" b="1" i="1" dirty="0" err="1"/>
              <a:t>інгаляційному</a:t>
            </a:r>
            <a:r>
              <a:rPr lang="ru-RU" sz="2000" b="1" i="1" dirty="0"/>
              <a:t> </a:t>
            </a:r>
            <a:r>
              <a:rPr lang="ru-RU" sz="2000" b="1" i="1" dirty="0" err="1"/>
              <a:t>впливі</a:t>
            </a:r>
            <a:r>
              <a:rPr lang="ru-RU" sz="2000" b="1" i="1" dirty="0"/>
              <a:t>. </a:t>
            </a:r>
          </a:p>
          <a:p>
            <a:r>
              <a:rPr lang="ru-RU" sz="2000" dirty="0"/>
              <a:t>Доза </a:t>
            </a:r>
            <a:r>
              <a:rPr lang="ru-RU" sz="2000" dirty="0" err="1"/>
              <a:t>виражається</a:t>
            </a:r>
            <a:r>
              <a:rPr lang="ru-RU" sz="2000" dirty="0"/>
              <a:t> в </a:t>
            </a:r>
            <a:r>
              <a:rPr lang="ru-RU" sz="2000" dirty="0" err="1"/>
              <a:t>одиницях</a:t>
            </a:r>
            <a:r>
              <a:rPr lang="ru-RU" sz="2000" dirty="0"/>
              <a:t> </a:t>
            </a:r>
            <a:r>
              <a:rPr lang="ru-RU" sz="2000" dirty="0" err="1"/>
              <a:t>маси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об’єму</a:t>
            </a:r>
            <a:r>
              <a:rPr lang="ru-RU" sz="2000" dirty="0"/>
              <a:t> </a:t>
            </a:r>
            <a:r>
              <a:rPr lang="ru-RU" sz="2000" dirty="0" err="1"/>
              <a:t>шкідливої</a:t>
            </a:r>
            <a:r>
              <a:rPr lang="ru-RU" sz="2000" dirty="0"/>
              <a:t> </a:t>
            </a:r>
            <a:r>
              <a:rPr lang="ru-RU" sz="2000" dirty="0" err="1"/>
              <a:t>речовини</a:t>
            </a:r>
            <a:r>
              <a:rPr lang="ru-RU" sz="2000" dirty="0"/>
              <a:t> на </a:t>
            </a:r>
            <a:r>
              <a:rPr lang="ru-RU" sz="2000" dirty="0" err="1"/>
              <a:t>одиницю</a:t>
            </a:r>
            <a:r>
              <a:rPr lang="ru-RU" sz="2000" dirty="0"/>
              <a:t> </a:t>
            </a:r>
            <a:r>
              <a:rPr lang="ru-RU" sz="2000" dirty="0" err="1"/>
              <a:t>маси</a:t>
            </a:r>
            <a:r>
              <a:rPr lang="ru-RU" sz="2000" dirty="0"/>
              <a:t> </a:t>
            </a:r>
            <a:r>
              <a:rPr lang="ru-RU" sz="2000" dirty="0" err="1"/>
              <a:t>тварини</a:t>
            </a:r>
            <a:r>
              <a:rPr lang="ru-RU" sz="2000" dirty="0"/>
              <a:t> (мг/кг). </a:t>
            </a:r>
            <a:r>
              <a:rPr lang="ru-RU" sz="2000" dirty="0" err="1"/>
              <a:t>Концентрація</a:t>
            </a:r>
            <a:r>
              <a:rPr lang="ru-RU" sz="2000" dirty="0"/>
              <a:t> </a:t>
            </a:r>
            <a:r>
              <a:rPr lang="ru-RU" sz="2000" dirty="0" err="1"/>
              <a:t>діючої</a:t>
            </a:r>
            <a:r>
              <a:rPr lang="ru-RU" sz="2000" dirty="0"/>
              <a:t> </a:t>
            </a:r>
            <a:r>
              <a:rPr lang="ru-RU" sz="2000" dirty="0" err="1"/>
              <a:t>речовини</a:t>
            </a:r>
            <a:r>
              <a:rPr lang="ru-RU" sz="2000" dirty="0"/>
              <a:t> </a:t>
            </a:r>
            <a:r>
              <a:rPr lang="ru-RU" sz="2000" dirty="0" err="1"/>
              <a:t>виражається</a:t>
            </a:r>
            <a:r>
              <a:rPr lang="ru-RU" sz="2000" dirty="0"/>
              <a:t> </a:t>
            </a:r>
            <a:r>
              <a:rPr lang="ru-RU" sz="2000" dirty="0" err="1"/>
              <a:t>звичайно</a:t>
            </a:r>
            <a:r>
              <a:rPr lang="ru-RU" sz="2000" dirty="0"/>
              <a:t> в таких </a:t>
            </a:r>
            <a:r>
              <a:rPr lang="ru-RU" sz="2000" dirty="0" err="1"/>
              <a:t>одиницях</a:t>
            </a:r>
            <a:r>
              <a:rPr lang="ru-RU" sz="2000" dirty="0"/>
              <a:t>: мг/м3, мг/л, мг/кг, %, в </a:t>
            </a:r>
            <a:r>
              <a:rPr lang="ru-RU" sz="2000" dirty="0" err="1"/>
              <a:t>частинах</a:t>
            </a:r>
            <a:r>
              <a:rPr lang="ru-RU" sz="2000" dirty="0"/>
              <a:t> на </a:t>
            </a:r>
            <a:r>
              <a:rPr lang="ru-RU" sz="2000" dirty="0" err="1"/>
              <a:t>тисячу</a:t>
            </a:r>
            <a:r>
              <a:rPr lang="ru-RU" sz="2000" dirty="0"/>
              <a:t> (‰, </a:t>
            </a:r>
            <a:r>
              <a:rPr lang="ru-RU" sz="2000" dirty="0" err="1"/>
              <a:t>проміле</a:t>
            </a:r>
            <a:r>
              <a:rPr lang="ru-RU" sz="2000" dirty="0"/>
              <a:t>), в </a:t>
            </a:r>
            <a:r>
              <a:rPr lang="ru-RU" sz="2000" dirty="0" err="1"/>
              <a:t>частинах</a:t>
            </a:r>
            <a:r>
              <a:rPr lang="ru-RU" sz="2000" dirty="0"/>
              <a:t> на </a:t>
            </a:r>
            <a:r>
              <a:rPr lang="ru-RU" sz="2000" dirty="0" err="1"/>
              <a:t>мільйон</a:t>
            </a:r>
            <a:r>
              <a:rPr lang="ru-RU" sz="2000" dirty="0"/>
              <a:t> (</a:t>
            </a:r>
            <a:r>
              <a:rPr lang="ru-RU" sz="2000" dirty="0" err="1"/>
              <a:t>пастпромілле</a:t>
            </a:r>
            <a:r>
              <a:rPr lang="ru-RU" sz="2000" dirty="0"/>
              <a:t>, </a:t>
            </a:r>
            <a:r>
              <a:rPr lang="en-US" sz="2000" dirty="0" err="1"/>
              <a:t>ppm</a:t>
            </a:r>
            <a:r>
              <a:rPr lang="en-US" sz="2000" dirty="0"/>
              <a:t>). </a:t>
            </a:r>
            <a:r>
              <a:rPr lang="ru-RU" sz="2000" dirty="0"/>
              <a:t>Доза (</a:t>
            </a:r>
            <a:r>
              <a:rPr lang="ru-RU" sz="2000" dirty="0" err="1"/>
              <a:t>концентрація</a:t>
            </a:r>
            <a:r>
              <a:rPr lang="ru-RU" sz="2000" dirty="0"/>
              <a:t>) часто </a:t>
            </a:r>
            <a:r>
              <a:rPr lang="ru-RU" sz="2000" dirty="0" err="1"/>
              <a:t>виражається</a:t>
            </a:r>
            <a:r>
              <a:rPr lang="ru-RU" sz="2000" dirty="0"/>
              <a:t> в </a:t>
            </a:r>
            <a:r>
              <a:rPr lang="ru-RU" sz="2000" dirty="0" err="1"/>
              <a:t>частках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смертельної</a:t>
            </a:r>
            <a:r>
              <a:rPr lang="ru-RU" sz="2000" dirty="0"/>
              <a:t> </a:t>
            </a:r>
            <a:r>
              <a:rPr lang="ru-RU" sz="2000" dirty="0" err="1"/>
              <a:t>дози</a:t>
            </a:r>
            <a:r>
              <a:rPr lang="ru-RU" sz="2000" dirty="0"/>
              <a:t> (</a:t>
            </a:r>
            <a:r>
              <a:rPr lang="ru-RU" sz="2000" dirty="0" err="1"/>
              <a:t>концентрації</a:t>
            </a:r>
            <a:r>
              <a:rPr lang="ru-RU" sz="2000" dirty="0"/>
              <a:t>), </a:t>
            </a:r>
            <a:r>
              <a:rPr lang="ru-RU" sz="2000" dirty="0" err="1"/>
              <a:t>наприклад</a:t>
            </a:r>
            <a:r>
              <a:rPr lang="ru-RU" sz="2000" dirty="0"/>
              <a:t> (1/2)ЛД50; (1/20)ЛД50 </a:t>
            </a:r>
            <a:r>
              <a:rPr lang="ru-RU" sz="2000" dirty="0" err="1"/>
              <a:t>і</a:t>
            </a:r>
            <a:r>
              <a:rPr lang="ru-RU" sz="2000" dirty="0"/>
              <a:t>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ймовірному</a:t>
            </a:r>
            <a:r>
              <a:rPr lang="ru-RU" dirty="0"/>
              <a:t> </a:t>
            </a:r>
            <a:r>
              <a:rPr lang="ru-RU" dirty="0" err="1"/>
              <a:t>попаданні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інгаляційним</a:t>
            </a:r>
            <a:r>
              <a:rPr lang="ru-RU" dirty="0"/>
              <a:t> шляхом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гігієнічного</a:t>
            </a:r>
            <a:r>
              <a:rPr lang="ru-RU" dirty="0"/>
              <a:t> нормативу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b="1" i="1" dirty="0" err="1"/>
              <a:t>коефіцієнт</a:t>
            </a:r>
            <a:r>
              <a:rPr lang="ru-RU" b="1" i="1" dirty="0"/>
              <a:t> </a:t>
            </a:r>
            <a:r>
              <a:rPr lang="ru-RU" b="1" i="1" dirty="0" err="1"/>
              <a:t>можливості</a:t>
            </a:r>
            <a:r>
              <a:rPr lang="ru-RU" b="1" i="1" dirty="0"/>
              <a:t> </a:t>
            </a:r>
            <a:r>
              <a:rPr lang="ru-RU" b="1" i="1" dirty="0" err="1"/>
              <a:t>інгаляційного</a:t>
            </a:r>
            <a:r>
              <a:rPr lang="ru-RU" b="1" i="1" dirty="0"/>
              <a:t> </a:t>
            </a:r>
            <a:r>
              <a:rPr lang="ru-RU" b="1" i="1" dirty="0" err="1"/>
              <a:t>отруєння</a:t>
            </a:r>
            <a:r>
              <a:rPr lang="ru-RU" b="1" i="1" dirty="0"/>
              <a:t> (КМІО) - </a:t>
            </a:r>
            <a:r>
              <a:rPr lang="ru-RU" b="1" i="1" dirty="0" err="1"/>
              <a:t>відношення</a:t>
            </a:r>
            <a:r>
              <a:rPr lang="ru-RU" b="1" i="1" dirty="0"/>
              <a:t> </a:t>
            </a:r>
            <a:r>
              <a:rPr lang="ru-RU" b="1" i="1" dirty="0" err="1"/>
              <a:t>концентрації</a:t>
            </a:r>
            <a:r>
              <a:rPr lang="ru-RU" b="1" i="1" dirty="0"/>
              <a:t> </a:t>
            </a:r>
            <a:r>
              <a:rPr lang="ru-RU" b="1" i="1" dirty="0" err="1"/>
              <a:t>насичених</a:t>
            </a:r>
            <a:r>
              <a:rPr lang="ru-RU" b="1" i="1" dirty="0"/>
              <a:t> </a:t>
            </a:r>
            <a:r>
              <a:rPr lang="ru-RU" b="1" i="1" dirty="0" err="1"/>
              <a:t>парів</a:t>
            </a:r>
            <a:r>
              <a:rPr lang="ru-RU" b="1" i="1" dirty="0"/>
              <a:t> </a:t>
            </a:r>
            <a:r>
              <a:rPr lang="ru-RU" b="1" i="1" dirty="0" err="1"/>
              <a:t>шкідливої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в </a:t>
            </a:r>
            <a:r>
              <a:rPr lang="ru-RU" b="1" i="1" dirty="0" err="1"/>
              <a:t>повітрі</a:t>
            </a:r>
            <a:r>
              <a:rPr lang="ru-RU" b="1" i="1" dirty="0"/>
              <a:t> при 20°С (</a:t>
            </a:r>
            <a:r>
              <a:rPr lang="ru-RU" b="1" i="1" dirty="0" err="1"/>
              <a:t>Снас</a:t>
            </a:r>
            <a:r>
              <a:rPr lang="ru-RU" b="1" i="1" dirty="0"/>
              <a:t>) до </a:t>
            </a:r>
            <a:r>
              <a:rPr lang="ru-RU" b="1" i="1" dirty="0" err="1"/>
              <a:t>значення</a:t>
            </a:r>
            <a:r>
              <a:rPr lang="ru-RU" b="1" i="1" dirty="0"/>
              <a:t> </a:t>
            </a:r>
            <a:r>
              <a:rPr lang="ru-RU" b="1" i="1" dirty="0" err="1"/>
              <a:t>середньої</a:t>
            </a:r>
            <a:r>
              <a:rPr lang="ru-RU" b="1" i="1" dirty="0"/>
              <a:t> </a:t>
            </a:r>
            <a:r>
              <a:rPr lang="ru-RU" b="1" i="1" dirty="0" err="1"/>
              <a:t>смертельної</a:t>
            </a:r>
            <a:r>
              <a:rPr lang="ru-RU" b="1" i="1" dirty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для </a:t>
            </a:r>
            <a:r>
              <a:rPr lang="ru-RU" dirty="0" err="1" smtClean="0"/>
              <a:t>мишей</a:t>
            </a:r>
            <a:r>
              <a:rPr lang="ru-RU" dirty="0" smtClean="0"/>
              <a:t>: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КМІО </a:t>
            </a:r>
            <a:r>
              <a:rPr lang="ru-RU" b="1" dirty="0"/>
              <a:t>= </a:t>
            </a:r>
            <a:r>
              <a:rPr lang="ru-RU" b="1" dirty="0" err="1"/>
              <a:t>Снас</a:t>
            </a:r>
            <a:r>
              <a:rPr lang="ru-RU" b="1" dirty="0"/>
              <a:t>/ЛК50. </a:t>
            </a:r>
          </a:p>
          <a:p>
            <a:r>
              <a:rPr lang="ru-RU" dirty="0"/>
              <a:t>КМІО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(</a:t>
            </a:r>
            <a:r>
              <a:rPr lang="ru-RU" dirty="0" err="1"/>
              <a:t>більше</a:t>
            </a:r>
            <a:r>
              <a:rPr lang="ru-RU" dirty="0"/>
              <a:t> 300). При КМІО&gt;300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до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гігієнічною</a:t>
            </a:r>
            <a:r>
              <a:rPr lang="ru-RU" dirty="0"/>
              <a:t> </a:t>
            </a:r>
            <a:r>
              <a:rPr lang="ru-RU" dirty="0" err="1"/>
              <a:t>класифікацією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. У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хлор, </a:t>
            </a:r>
            <a:r>
              <a:rPr lang="ru-RU" dirty="0" err="1"/>
              <a:t>аміак</a:t>
            </a:r>
            <a:r>
              <a:rPr lang="ru-RU" dirty="0"/>
              <a:t>, фосген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установлюють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норм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табл. </a:t>
            </a:r>
            <a:r>
              <a:rPr lang="ru-RU" dirty="0" smtClean="0"/>
              <a:t>1</a:t>
            </a:r>
            <a:r>
              <a:rPr lang="ru-RU" dirty="0"/>
              <a:t>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861048"/>
            <a:ext cx="70567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75" y="0"/>
            <a:ext cx="5191125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0"/>
            <a:ext cx="38884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на </a:t>
            </a:r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(</a:t>
            </a:r>
            <a:r>
              <a:rPr lang="ru-RU" dirty="0" err="1" smtClean="0"/>
              <a:t>дози</a:t>
            </a:r>
            <a:r>
              <a:rPr lang="ru-RU" dirty="0" smtClean="0"/>
              <a:t>)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зображена</a:t>
            </a:r>
            <a:r>
              <a:rPr lang="ru-RU" dirty="0" smtClean="0"/>
              <a:t> </a:t>
            </a:r>
            <a:r>
              <a:rPr lang="ru-RU" dirty="0" err="1" smtClean="0"/>
              <a:t>графічно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кривих</a:t>
            </a:r>
            <a:r>
              <a:rPr lang="ru-RU" dirty="0" smtClean="0"/>
              <a:t> доза - </a:t>
            </a:r>
            <a:r>
              <a:rPr lang="ru-RU" dirty="0" err="1" smtClean="0"/>
              <a:t>ефект</a:t>
            </a:r>
            <a:r>
              <a:rPr lang="ru-RU" dirty="0" smtClean="0"/>
              <a:t> (рис. 1). </a:t>
            </a:r>
          </a:p>
          <a:p>
            <a:r>
              <a:rPr lang="ru-RU" dirty="0" err="1" smtClean="0"/>
              <a:t>Наведені</a:t>
            </a:r>
            <a:r>
              <a:rPr lang="ru-RU" dirty="0" smtClean="0"/>
              <a:t> </a:t>
            </a:r>
            <a:r>
              <a:rPr lang="ru-RU" dirty="0" err="1" smtClean="0"/>
              <a:t>криві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характер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шкідливої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біологічним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, </a:t>
            </a:r>
            <a:r>
              <a:rPr lang="ru-RU" dirty="0" err="1" smtClean="0"/>
              <a:t>якісні</a:t>
            </a:r>
            <a:r>
              <a:rPr lang="ru-RU" dirty="0" smtClean="0"/>
              <a:t> та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в кожному конкретному </a:t>
            </a:r>
            <a:r>
              <a:rPr lang="ru-RU" dirty="0" err="1" smtClean="0"/>
              <a:t>випадку</a:t>
            </a:r>
            <a:r>
              <a:rPr lang="ru-RU" dirty="0" smtClean="0"/>
              <a:t>. На </a:t>
            </a:r>
            <a:r>
              <a:rPr lang="ru-RU" dirty="0" err="1" smtClean="0"/>
              <a:t>кривих</a:t>
            </a:r>
            <a:r>
              <a:rPr lang="ru-RU" dirty="0" smtClean="0"/>
              <a:t> доза -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(</a:t>
            </a:r>
            <a:r>
              <a:rPr lang="ru-RU" dirty="0" err="1" smtClean="0"/>
              <a:t>дози</a:t>
            </a:r>
            <a:r>
              <a:rPr lang="ru-RU" dirty="0" smtClean="0"/>
              <a:t>)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до </a:t>
            </a:r>
            <a:r>
              <a:rPr lang="ru-RU" dirty="0" err="1" smtClean="0"/>
              <a:t>слабкої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204864"/>
            <a:ext cx="52200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розташувати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А, В, С в порядку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то в </a:t>
            </a:r>
            <a:r>
              <a:rPr lang="ru-RU" dirty="0" err="1"/>
              <a:t>різних</a:t>
            </a:r>
            <a:r>
              <a:rPr lang="ru-RU" dirty="0"/>
              <a:t> зонах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доза-ефект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порядок буде </a:t>
            </a:r>
            <a:r>
              <a:rPr lang="ru-RU" dirty="0" err="1"/>
              <a:t>різним</a:t>
            </a:r>
            <a:r>
              <a:rPr lang="ru-RU" dirty="0"/>
              <a:t>. Так, при невеликих дозах в зонах I </a:t>
            </a:r>
            <a:r>
              <a:rPr lang="ru-RU" dirty="0" err="1"/>
              <a:t>і</a:t>
            </a:r>
            <a:r>
              <a:rPr lang="ru-RU" dirty="0"/>
              <a:t> II </a:t>
            </a:r>
            <a:r>
              <a:rPr lang="ru-RU" dirty="0" err="1"/>
              <a:t>токсичний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порядку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 таким чином: С&gt; В&gt; А; в </a:t>
            </a:r>
            <a:r>
              <a:rPr lang="ru-RU" dirty="0" err="1"/>
              <a:t>зоні</a:t>
            </a:r>
            <a:r>
              <a:rPr lang="ru-RU" dirty="0"/>
              <a:t> III: С&gt; А&gt; В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IV: А&gt; С&gt; В.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величиною </a:t>
            </a:r>
            <a:r>
              <a:rPr lang="ru-RU" dirty="0" err="1"/>
              <a:t>дози</a:t>
            </a:r>
            <a:r>
              <a:rPr lang="ru-RU" dirty="0"/>
              <a:t>, яка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то результат </a:t>
            </a:r>
            <a:r>
              <a:rPr lang="ru-RU" dirty="0" err="1"/>
              <a:t>порівняльного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різним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доза-ефект</a:t>
            </a:r>
            <a:r>
              <a:rPr lang="ru-RU" dirty="0"/>
              <a:t> проводиться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зон </a:t>
            </a:r>
            <a:r>
              <a:rPr lang="ru-RU" dirty="0" err="1"/>
              <a:t>кривих</a:t>
            </a:r>
            <a:r>
              <a:rPr lang="ru-RU" dirty="0"/>
              <a:t> </a:t>
            </a:r>
            <a:r>
              <a:rPr lang="ru-RU" dirty="0" err="1"/>
              <a:t>доза-ефект</a:t>
            </a:r>
            <a:r>
              <a:rPr lang="ru-RU" dirty="0"/>
              <a:t>. </a:t>
            </a:r>
          </a:p>
          <a:p>
            <a:r>
              <a:rPr lang="ru-RU" dirty="0" err="1"/>
              <a:t>Криві</a:t>
            </a:r>
            <a:r>
              <a:rPr lang="ru-RU" dirty="0"/>
              <a:t> </a:t>
            </a:r>
            <a:r>
              <a:rPr lang="ru-RU" dirty="0" err="1"/>
              <a:t>доза-ефект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en-US" dirty="0"/>
              <a:t>S-</a:t>
            </a:r>
            <a:r>
              <a:rPr lang="ru-RU" dirty="0" err="1"/>
              <a:t>подібний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вид </a:t>
            </a:r>
            <a:r>
              <a:rPr lang="ru-RU" dirty="0" err="1"/>
              <a:t>гіперболи</a:t>
            </a:r>
            <a:r>
              <a:rPr lang="ru-RU" dirty="0"/>
              <a:t>, </a:t>
            </a:r>
            <a:r>
              <a:rPr lang="ru-RU" dirty="0" err="1"/>
              <a:t>експоненційної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параболи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102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ряду </a:t>
            </a:r>
            <a:r>
              <a:rPr lang="ru-RU" dirty="0" err="1"/>
              <a:t>ксенобіотиків</a:t>
            </a:r>
            <a:r>
              <a:rPr lang="ru-RU" dirty="0"/>
              <a:t>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кореляційна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характеристик </a:t>
            </a:r>
            <a:r>
              <a:rPr lang="ru-RU" dirty="0" err="1"/>
              <a:t>інгаляційної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фізико-хімічних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(для </a:t>
            </a:r>
            <a:r>
              <a:rPr lang="ru-RU" dirty="0" err="1"/>
              <a:t>білих</a:t>
            </a:r>
            <a:r>
              <a:rPr lang="ru-RU" dirty="0"/>
              <a:t> </a:t>
            </a:r>
            <a:r>
              <a:rPr lang="ru-RU" dirty="0" err="1"/>
              <a:t>мишей</a:t>
            </a:r>
            <a:r>
              <a:rPr lang="ru-RU" dirty="0"/>
              <a:t> при </a:t>
            </a:r>
            <a:r>
              <a:rPr lang="ru-RU" dirty="0" err="1"/>
              <a:t>двогодинній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). Так, для </a:t>
            </a:r>
            <a:r>
              <a:rPr lang="ru-RU" dirty="0" err="1"/>
              <a:t>летючих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ммоль</a:t>
            </a:r>
            <a:r>
              <a:rPr lang="ru-RU" dirty="0"/>
              <a:t>/дм3: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0"/>
            <a:ext cx="2592288" cy="110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2048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нелетких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ФОС, </a:t>
            </a:r>
            <a:r>
              <a:rPr lang="ru-RU" dirty="0" err="1"/>
              <a:t>ммоль</a:t>
            </a:r>
            <a:r>
              <a:rPr lang="ru-RU" dirty="0"/>
              <a:t>/дм3: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276872"/>
            <a:ext cx="255840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140968"/>
            <a:ext cx="46085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по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константам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виведенням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. </a:t>
            </a:r>
          </a:p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ж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шляху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проникнення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обумовлено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біологічною</a:t>
            </a:r>
            <a:r>
              <a:rPr lang="ru-RU" dirty="0"/>
              <a:t> </a:t>
            </a:r>
            <a:r>
              <a:rPr lang="ru-RU" dirty="0" err="1"/>
              <a:t>активністю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метаболічними</a:t>
            </a:r>
            <a:r>
              <a:rPr lang="ru-RU" dirty="0"/>
              <a:t> </a:t>
            </a:r>
            <a:r>
              <a:rPr lang="ru-RU" dirty="0" err="1"/>
              <a:t>перетворенями</a:t>
            </a:r>
            <a:r>
              <a:rPr lang="ru-RU" dirty="0"/>
              <a:t>, </a:t>
            </a:r>
            <a:r>
              <a:rPr lang="ru-RU" dirty="0" err="1"/>
              <a:t>фізіо</a:t>
            </a:r>
            <a:r>
              <a:rPr lang="ru-RU" dirty="0"/>
              <a:t> ¬ </a:t>
            </a:r>
            <a:r>
              <a:rPr lang="ru-RU" dirty="0" err="1"/>
              <a:t>логічними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пробит-логарифмічними</a:t>
            </a:r>
            <a:r>
              <a:rPr lang="ru-RU" dirty="0"/>
              <a:t> </a:t>
            </a:r>
            <a:r>
              <a:rPr lang="ru-RU" dirty="0" err="1"/>
              <a:t>сітками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індекси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рТ</a:t>
            </a:r>
            <a:r>
              <a:rPr lang="ru-RU" dirty="0"/>
              <a:t> (моль/кг)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десятковий</a:t>
            </a:r>
            <a:r>
              <a:rPr lang="ru-RU" dirty="0"/>
              <a:t> логарифм </a:t>
            </a:r>
            <a:r>
              <a:rPr lang="ru-RU" dirty="0" err="1"/>
              <a:t>молярної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(моль/кг) </a:t>
            </a:r>
            <a:r>
              <a:rPr lang="ru-RU" dirty="0" err="1"/>
              <a:t>ксенобіотика</a:t>
            </a:r>
            <a:r>
              <a:rPr lang="ru-RU" dirty="0"/>
              <a:t> В: </a:t>
            </a:r>
          </a:p>
          <a:p>
            <a:pPr algn="ctr"/>
            <a:r>
              <a:rPr lang="ru-RU" b="1" dirty="0" err="1"/>
              <a:t>рТ</a:t>
            </a:r>
            <a:r>
              <a:rPr lang="ru-RU" b="1" dirty="0"/>
              <a:t>(В) = -1</a:t>
            </a:r>
            <a:r>
              <a:rPr lang="en-US" b="1" dirty="0"/>
              <a:t>g</a:t>
            </a:r>
            <a:r>
              <a:rPr lang="ru-RU" b="1" dirty="0"/>
              <a:t>С</a:t>
            </a:r>
            <a:r>
              <a:rPr lang="en-US" b="1" dirty="0"/>
              <a:t>m(</a:t>
            </a:r>
            <a:r>
              <a:rPr lang="ru-RU" b="1" dirty="0"/>
              <a:t>В).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42900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летальна доза </a:t>
            </a:r>
            <a:r>
              <a:rPr lang="ru-RU" dirty="0" err="1"/>
              <a:t>ксенобіотика</a:t>
            </a:r>
            <a:r>
              <a:rPr lang="ru-RU" dirty="0"/>
              <a:t> В = 1ммоль/кг, то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Сm</a:t>
            </a:r>
            <a:r>
              <a:rPr lang="ru-RU" dirty="0"/>
              <a:t>(В) буде 10-3 моль/кг, а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рТ</a:t>
            </a:r>
            <a:r>
              <a:rPr lang="ru-RU" dirty="0"/>
              <a:t>(В) = 3,0. 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за </a:t>
            </a:r>
            <a:r>
              <a:rPr lang="ru-RU" dirty="0" err="1"/>
              <a:t>середньолетальними</a:t>
            </a:r>
            <a:r>
              <a:rPr lang="ru-RU" dirty="0"/>
              <a:t> дозами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концентраціями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токсичного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ксенобіотиків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2135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Лекція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Руслан Аминов</dc:creator>
  <cp:lastModifiedBy>Руслан Аминов</cp:lastModifiedBy>
  <cp:revision>11</cp:revision>
  <dcterms:created xsi:type="dcterms:W3CDTF">2022-09-25T17:36:22Z</dcterms:created>
  <dcterms:modified xsi:type="dcterms:W3CDTF">2022-09-26T09:30:25Z</dcterms:modified>
</cp:coreProperties>
</file>