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56" r:id="rId3"/>
    <p:sldId id="266" r:id="rId4"/>
    <p:sldId id="257" r:id="rId5"/>
    <p:sldId id="258" r:id="rId6"/>
    <p:sldId id="260" r:id="rId7"/>
    <p:sldId id="274" r:id="rId8"/>
    <p:sldId id="261" r:id="rId9"/>
    <p:sldId id="262" r:id="rId10"/>
    <p:sldId id="263" r:id="rId11"/>
    <p:sldId id="265" r:id="rId12"/>
    <p:sldId id="267" r:id="rId13"/>
    <p:sldId id="259" r:id="rId14"/>
    <p:sldId id="269" r:id="rId15"/>
    <p:sldId id="273" r:id="rId16"/>
    <p:sldId id="271" r:id="rId17"/>
    <p:sldId id="272" r:id="rId18"/>
    <p:sldId id="264" r:id="rId19"/>
    <p:sldId id="270" r:id="rId20"/>
    <p:sldId id="26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35" autoAdjust="0"/>
    <p:restoredTop sz="94565" autoAdjust="0"/>
  </p:normalViewPr>
  <p:slideViewPr>
    <p:cSldViewPr>
      <p:cViewPr>
        <p:scale>
          <a:sx n="70" d="100"/>
          <a:sy n="70" d="100"/>
        </p:scale>
        <p:origin x="-1128" y="-8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11F86-4896-4384-90A9-3E60501A2DD1}" type="datetimeFigureOut">
              <a:rPr lang="ru-RU" smtClean="0"/>
              <a:pPr/>
              <a:t>13.04.2017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38890-2430-4DE4-9593-408287BA1B14}"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Користь ходьби</a:t>
            </a:r>
            <a:endParaRPr lang="ru-RU" dirty="0"/>
          </a:p>
        </p:txBody>
      </p:sp>
      <p:sp>
        <p:nvSpPr>
          <p:cNvPr id="4" name="Номер слайда 3"/>
          <p:cNvSpPr>
            <a:spLocks noGrp="1"/>
          </p:cNvSpPr>
          <p:nvPr>
            <p:ph type="sldNum" sz="quarter" idx="10"/>
          </p:nvPr>
        </p:nvSpPr>
        <p:spPr/>
        <p:txBody>
          <a:bodyPr/>
          <a:lstStyle/>
          <a:p>
            <a:fld id="{63738890-2430-4DE4-9593-408287BA1B14}" type="slidenum">
              <a:rPr lang="ru-RU" smtClean="0"/>
              <a:pPr/>
              <a:t>11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висновок</a:t>
            </a:r>
            <a:endParaRPr lang="ru-RU" dirty="0"/>
          </a:p>
        </p:txBody>
      </p:sp>
      <p:sp>
        <p:nvSpPr>
          <p:cNvPr id="4" name="Номер слайда 3"/>
          <p:cNvSpPr>
            <a:spLocks noGrp="1"/>
          </p:cNvSpPr>
          <p:nvPr>
            <p:ph type="sldNum" sz="quarter" idx="10"/>
          </p:nvPr>
        </p:nvSpPr>
        <p:spPr/>
        <p:txBody>
          <a:bodyPr/>
          <a:lstStyle/>
          <a:p>
            <a:fld id="{63738890-2430-4DE4-9593-408287BA1B14}" type="slidenum">
              <a:rPr lang="ru-RU" smtClean="0"/>
              <a:pPr/>
              <a:t>20</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Темп</a:t>
            </a:r>
            <a:r>
              <a:rPr lang="uk-UA" baseline="0" dirty="0" smtClean="0"/>
              <a:t> ходьби</a:t>
            </a:r>
            <a:endParaRPr lang="ru-RU" dirty="0"/>
          </a:p>
        </p:txBody>
      </p:sp>
      <p:sp>
        <p:nvSpPr>
          <p:cNvPr id="4" name="Номер слайда 3"/>
          <p:cNvSpPr>
            <a:spLocks noGrp="1"/>
          </p:cNvSpPr>
          <p:nvPr>
            <p:ph type="sldNum" sz="quarter" idx="10"/>
          </p:nvPr>
        </p:nvSpPr>
        <p:spPr/>
        <p:txBody>
          <a:bodyPr/>
          <a:lstStyle/>
          <a:p>
            <a:fld id="{63738890-2430-4DE4-9593-408287BA1B14}" type="slidenum">
              <a:rPr lang="ru-RU" smtClean="0"/>
              <a:pPr/>
              <a:t>12</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Дихання</a:t>
            </a:r>
            <a:endParaRPr lang="ru-RU" dirty="0"/>
          </a:p>
        </p:txBody>
      </p:sp>
      <p:sp>
        <p:nvSpPr>
          <p:cNvPr id="4" name="Номер слайда 3"/>
          <p:cNvSpPr>
            <a:spLocks noGrp="1"/>
          </p:cNvSpPr>
          <p:nvPr>
            <p:ph type="sldNum" sz="quarter" idx="10"/>
          </p:nvPr>
        </p:nvSpPr>
        <p:spPr/>
        <p:txBody>
          <a:bodyPr/>
          <a:lstStyle/>
          <a:p>
            <a:fld id="{63738890-2430-4DE4-9593-408287BA1B14}" type="slidenum">
              <a:rPr lang="ru-RU" smtClean="0"/>
              <a:pPr/>
              <a:t>13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Курортологія</a:t>
            </a:r>
            <a:endParaRPr lang="ru-RU" dirty="0"/>
          </a:p>
        </p:txBody>
      </p:sp>
      <p:sp>
        <p:nvSpPr>
          <p:cNvPr id="4" name="Номер слайда 3"/>
          <p:cNvSpPr>
            <a:spLocks noGrp="1"/>
          </p:cNvSpPr>
          <p:nvPr>
            <p:ph type="sldNum" sz="quarter" idx="10"/>
          </p:nvPr>
        </p:nvSpPr>
        <p:spPr/>
        <p:txBody>
          <a:bodyPr/>
          <a:lstStyle/>
          <a:p>
            <a:fld id="{63738890-2430-4DE4-9593-408287BA1B14}" type="slidenum">
              <a:rPr lang="ru-RU" smtClean="0"/>
              <a:pPr/>
              <a:t>14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Санаторій під різні потребі</a:t>
            </a:r>
            <a:endParaRPr lang="ru-RU" dirty="0"/>
          </a:p>
        </p:txBody>
      </p:sp>
      <p:sp>
        <p:nvSpPr>
          <p:cNvPr id="4" name="Номер слайда 3"/>
          <p:cNvSpPr>
            <a:spLocks noGrp="1"/>
          </p:cNvSpPr>
          <p:nvPr>
            <p:ph type="sldNum" sz="quarter" idx="10"/>
          </p:nvPr>
        </p:nvSpPr>
        <p:spPr/>
        <p:txBody>
          <a:bodyPr/>
          <a:lstStyle/>
          <a:p>
            <a:fld id="{63738890-2430-4DE4-9593-408287BA1B14}" type="slidenum">
              <a:rPr lang="ru-RU" smtClean="0"/>
              <a:pPr/>
              <a:t>15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Раціональне харчування</a:t>
            </a:r>
            <a:endParaRPr lang="ru-RU" dirty="0"/>
          </a:p>
        </p:txBody>
      </p:sp>
      <p:sp>
        <p:nvSpPr>
          <p:cNvPr id="4" name="Номер слайда 3"/>
          <p:cNvSpPr>
            <a:spLocks noGrp="1"/>
          </p:cNvSpPr>
          <p:nvPr>
            <p:ph type="sldNum" sz="quarter" idx="10"/>
          </p:nvPr>
        </p:nvSpPr>
        <p:spPr/>
        <p:txBody>
          <a:bodyPr/>
          <a:lstStyle/>
          <a:p>
            <a:fld id="{63738890-2430-4DE4-9593-408287BA1B14}" type="slidenum">
              <a:rPr lang="ru-RU" smtClean="0"/>
              <a:pPr/>
              <a:t>16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Потреба в жирах</a:t>
            </a:r>
            <a:endParaRPr lang="ru-RU" dirty="0"/>
          </a:p>
        </p:txBody>
      </p:sp>
      <p:sp>
        <p:nvSpPr>
          <p:cNvPr id="4" name="Номер слайда 3"/>
          <p:cNvSpPr>
            <a:spLocks noGrp="1"/>
          </p:cNvSpPr>
          <p:nvPr>
            <p:ph type="sldNum" sz="quarter" idx="10"/>
          </p:nvPr>
        </p:nvSpPr>
        <p:spPr/>
        <p:txBody>
          <a:bodyPr/>
          <a:lstStyle/>
          <a:p>
            <a:fld id="{63738890-2430-4DE4-9593-408287BA1B14}" type="slidenum">
              <a:rPr lang="ru-RU" smtClean="0"/>
              <a:pPr/>
              <a:t>17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Вітаміни</a:t>
            </a:r>
            <a:endParaRPr lang="ru-RU" dirty="0"/>
          </a:p>
        </p:txBody>
      </p:sp>
      <p:sp>
        <p:nvSpPr>
          <p:cNvPr id="4" name="Номер слайда 3"/>
          <p:cNvSpPr>
            <a:spLocks noGrp="1"/>
          </p:cNvSpPr>
          <p:nvPr>
            <p:ph type="sldNum" sz="quarter" idx="10"/>
          </p:nvPr>
        </p:nvSpPr>
        <p:spPr/>
        <p:txBody>
          <a:bodyPr/>
          <a:lstStyle/>
          <a:p>
            <a:fld id="{63738890-2430-4DE4-9593-408287BA1B14}" type="slidenum">
              <a:rPr lang="ru-RU" smtClean="0"/>
              <a:pPr/>
              <a:t>18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latin typeface="Courier New" pitchFamily="49" charset="0"/>
                <a:cs typeface="Courier New" pitchFamily="49" charset="0"/>
              </a:rPr>
              <a:t>Відновного лікування у літніх людей є лікувальна фізкультура</a:t>
            </a:r>
            <a:endParaRPr lang="ru-RU" dirty="0"/>
          </a:p>
        </p:txBody>
      </p:sp>
      <p:sp>
        <p:nvSpPr>
          <p:cNvPr id="4" name="Номер слайда 3"/>
          <p:cNvSpPr>
            <a:spLocks noGrp="1"/>
          </p:cNvSpPr>
          <p:nvPr>
            <p:ph type="sldNum" sz="quarter" idx="10"/>
          </p:nvPr>
        </p:nvSpPr>
        <p:spPr/>
        <p:txBody>
          <a:bodyPr/>
          <a:lstStyle/>
          <a:p>
            <a:fld id="{63738890-2430-4DE4-9593-408287BA1B14}" type="slidenum">
              <a:rPr lang="ru-RU" smtClean="0"/>
              <a:pPr/>
              <a:t>19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0C0017-5787-4CBE-806D-4EA3D5BB3F9E}" type="datetimeFigureOut">
              <a:rPr lang="ru-RU" smtClean="0"/>
              <a:pPr/>
              <a:t>13.04.2017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9A222A8-A3A2-4D29-A314-2CAA574D960C}"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C0017-5787-4CBE-806D-4EA3D5BB3F9E}" type="datetimeFigureOut">
              <a:rPr lang="ru-RU" smtClean="0"/>
              <a:pPr/>
              <a:t>13.04.2017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22A8-A3A2-4D29-A314-2CAA574D960C}"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кино\54678d2f221a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2357422" y="71414"/>
            <a:ext cx="6858048" cy="898545"/>
          </a:xfrm>
        </p:spPr>
        <p:txBody>
          <a:bodyPr>
            <a:normAutofit fontScale="90000"/>
          </a:bodyPr>
          <a:lstStyle/>
          <a:p>
            <a:r>
              <a:rPr lang="uk-UA" sz="3200" dirty="0" smtClean="0">
                <a:latin typeface="Times New Roman" pitchFamily="18" charset="0"/>
                <a:cs typeface="Times New Roman" pitchFamily="18" charset="0"/>
              </a:rPr>
              <a:t>Планування Реабілітаційних заходів для людей похилого та старечого віку.</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072166" y="5886440"/>
            <a:ext cx="3071834" cy="971560"/>
          </a:xfrm>
        </p:spPr>
        <p:txBody>
          <a:bodyPr>
            <a:normAutofit/>
          </a:bodyPr>
          <a:lstStyle/>
          <a:p>
            <a:r>
              <a:rPr lang="uk-UA" sz="2000" dirty="0" smtClean="0">
                <a:solidFill>
                  <a:schemeClr val="tx1"/>
                </a:solidFill>
                <a:latin typeface="Times New Roman" pitchFamily="18" charset="0"/>
                <a:cs typeface="Times New Roman" pitchFamily="18" charset="0"/>
              </a:rPr>
              <a:t>Група 8.2276</a:t>
            </a:r>
          </a:p>
          <a:p>
            <a:r>
              <a:rPr lang="uk-UA" sz="2000" dirty="0" smtClean="0">
                <a:solidFill>
                  <a:schemeClr val="tx1"/>
                </a:solidFill>
                <a:latin typeface="Times New Roman" pitchFamily="18" charset="0"/>
                <a:cs typeface="Times New Roman" pitchFamily="18" charset="0"/>
              </a:rPr>
              <a:t>Студент Манжура Н.А.</a:t>
            </a:r>
            <a:endParaRPr lang="ru-RU" sz="20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кино\4_03.png"/>
          <p:cNvPicPr>
            <a:picLocks noChangeAspect="1" noChangeArrowheads="1"/>
          </p:cNvPicPr>
          <p:nvPr/>
        </p:nvPicPr>
        <p:blipFill>
          <a:blip r:embed="rId2"/>
          <a:srcRect/>
          <a:stretch>
            <a:fillRect/>
          </a:stretch>
        </p:blipFill>
        <p:spPr bwMode="auto">
          <a:xfrm>
            <a:off x="-32" y="2060559"/>
            <a:ext cx="9144000" cy="4583151"/>
          </a:xfrm>
          <a:prstGeom prst="rect">
            <a:avLst/>
          </a:prstGeom>
          <a:noFill/>
        </p:spPr>
      </p:pic>
      <p:sp>
        <p:nvSpPr>
          <p:cNvPr id="3" name="Прямоугольник 2"/>
          <p:cNvSpPr/>
          <p:nvPr/>
        </p:nvSpPr>
        <p:spPr>
          <a:xfrm>
            <a:off x="0" y="103038"/>
            <a:ext cx="9144000" cy="1846659"/>
          </a:xfrm>
          <a:prstGeom prst="rect">
            <a:avLst/>
          </a:prstGeom>
        </p:spPr>
        <p:txBody>
          <a:bodyPr wrap="square">
            <a:spAutoFit/>
          </a:bodyPr>
          <a:lstStyle/>
          <a:p>
            <a:r>
              <a:rPr lang="ru-RU" sz="2400" b="1" dirty="0">
                <a:latin typeface="Courier New" pitchFamily="49" charset="0"/>
                <a:cs typeface="Courier New" pitchFamily="49" charset="0"/>
              </a:rPr>
              <a:t>ф</a:t>
            </a:r>
            <a:r>
              <a:rPr lang="ru-RU" b="1" dirty="0" smtClean="0">
                <a:latin typeface="Courier New" pitchFamily="49" charset="0"/>
                <a:cs typeface="Courier New" pitchFamily="49" charset="0"/>
              </a:rPr>
              <a:t>ізичне навантаження для старших людей</a:t>
            </a:r>
            <a:r>
              <a:rPr lang="ru-RU" dirty="0" smtClean="0">
                <a:latin typeface="Courier New" pitchFamily="49" charset="0"/>
                <a:cs typeface="Courier New" pitchFamily="49" charset="0"/>
              </a:rPr>
              <a:t>. </a:t>
            </a:r>
          </a:p>
          <a:p>
            <a:r>
              <a:rPr lang="ru-RU" dirty="0" smtClean="0">
                <a:latin typeface="Courier New" pitchFamily="49" charset="0"/>
                <a:cs typeface="Courier New" pitchFamily="49" charset="0"/>
              </a:rPr>
              <a:t>Необхідно </a:t>
            </a:r>
            <a:r>
              <a:rPr lang="ru-RU" dirty="0">
                <a:latin typeface="Courier New" pitchFamily="49" charset="0"/>
                <a:cs typeface="Courier New" pitchFamily="49" charset="0"/>
              </a:rPr>
              <a:t>враховувати ті вікові зміни, які відбуваються у роботі серцево-судинної, дихальної та нервової системи, опорно-рухового апарату. Треба так підібрати вправи, щоб повністю виключити можливість падіння, травмування, а також чітко контролювати дозування навантаження.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кино\image61877-765x510.jpg"/>
          <p:cNvPicPr>
            <a:picLocks noChangeAspect="1" noChangeArrowheads="1"/>
          </p:cNvPicPr>
          <p:nvPr/>
        </p:nvPicPr>
        <p:blipFill>
          <a:blip r:embed="rId3"/>
          <a:srcRect/>
          <a:stretch>
            <a:fillRect/>
          </a:stretch>
        </p:blipFill>
        <p:spPr bwMode="auto">
          <a:xfrm>
            <a:off x="785786" y="1785926"/>
            <a:ext cx="7643866" cy="4929222"/>
          </a:xfrm>
          <a:prstGeom prst="rect">
            <a:avLst/>
          </a:prstGeom>
          <a:noFill/>
        </p:spPr>
      </p:pic>
      <p:sp>
        <p:nvSpPr>
          <p:cNvPr id="3" name="Прямоугольник 2"/>
          <p:cNvSpPr/>
          <p:nvPr/>
        </p:nvSpPr>
        <p:spPr>
          <a:xfrm>
            <a:off x="714348" y="285728"/>
            <a:ext cx="7715304" cy="1477328"/>
          </a:xfrm>
          <a:prstGeom prst="rect">
            <a:avLst/>
          </a:prstGeom>
        </p:spPr>
        <p:txBody>
          <a:bodyPr wrap="square">
            <a:spAutoFit/>
          </a:bodyPr>
          <a:lstStyle/>
          <a:p>
            <a:r>
              <a:rPr lang="uk-UA" b="1" dirty="0">
                <a:latin typeface="Courier New" pitchFamily="49" charset="0"/>
                <a:cs typeface="Courier New" pitchFamily="49" charset="0"/>
              </a:rPr>
              <a:t>П</a:t>
            </a:r>
            <a:r>
              <a:rPr lang="uk-UA" b="1" dirty="0" smtClean="0">
                <a:latin typeface="Courier New" pitchFamily="49" charset="0"/>
                <a:cs typeface="Courier New" pitchFamily="49" charset="0"/>
              </a:rPr>
              <a:t>ішохідні прогулянки</a:t>
            </a:r>
            <a:r>
              <a:rPr lang="uk-UA" dirty="0" smtClean="0">
                <a:latin typeface="Courier New" pitchFamily="49" charset="0"/>
                <a:cs typeface="Courier New" pitchFamily="49" charset="0"/>
              </a:rPr>
              <a:t>. </a:t>
            </a:r>
          </a:p>
          <a:p>
            <a:r>
              <a:rPr lang="uk-UA" dirty="0" smtClean="0">
                <a:latin typeface="Courier New" pitchFamily="49" charset="0"/>
                <a:cs typeface="Courier New" pitchFamily="49" charset="0"/>
              </a:rPr>
              <a:t>Дуже </a:t>
            </a:r>
            <a:r>
              <a:rPr lang="uk-UA" dirty="0">
                <a:latin typeface="Courier New" pitchFamily="49" charset="0"/>
                <a:cs typeface="Courier New" pitchFamily="49" charset="0"/>
              </a:rPr>
              <a:t>корисні для людей старшого і похилого віку пішохідні прогулянки. Вони напевно, являються найбільш сприятливими, звичайними </a:t>
            </a:r>
            <a:r>
              <a:rPr lang="ru-RU" dirty="0">
                <a:latin typeface="Courier New" pitchFamily="49" charset="0"/>
                <a:cs typeface="Courier New" pitchFamily="49" charset="0"/>
              </a:rPr>
              <a:t>і доступними видом фізичної активності.</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кино\HV4RpyZ7.jpg"/>
          <p:cNvPicPr>
            <a:picLocks noChangeAspect="1" noChangeArrowheads="1"/>
          </p:cNvPicPr>
          <p:nvPr/>
        </p:nvPicPr>
        <p:blipFill>
          <a:blip r:embed="rId3"/>
          <a:srcRect/>
          <a:stretch>
            <a:fillRect/>
          </a:stretch>
        </p:blipFill>
        <p:spPr bwMode="auto">
          <a:xfrm>
            <a:off x="214282" y="2357430"/>
            <a:ext cx="8643998" cy="4500594"/>
          </a:xfrm>
          <a:prstGeom prst="rect">
            <a:avLst/>
          </a:prstGeom>
          <a:noFill/>
        </p:spPr>
      </p:pic>
      <p:sp>
        <p:nvSpPr>
          <p:cNvPr id="11267" name="Rectangle 3"/>
          <p:cNvSpPr>
            <a:spLocks noChangeArrowheads="1"/>
          </p:cNvSpPr>
          <p:nvPr/>
        </p:nvSpPr>
        <p:spPr bwMode="auto">
          <a:xfrm>
            <a:off x="71438" y="-24"/>
            <a:ext cx="892971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Темпи ходьби відбираються індивідуально</a:t>
            </a:r>
            <a:r>
              <a:rPr lang="ru-RU" dirty="0" smtClean="0">
                <a:solidFill>
                  <a:srgbClr val="000000"/>
                </a:solidFill>
                <a:latin typeface="Courier New" pitchFamily="49" charset="0"/>
                <a:ea typeface="Times New Roman" pitchFamily="18" charset="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ourier New" pitchFamily="49" charset="0"/>
                <a:ea typeface="Times New Roman" pitchFamily="18" charset="0"/>
                <a:cs typeface="Courier New" pitchFamily="49" charset="0"/>
              </a:rPr>
              <a:t>В</a:t>
            </a:r>
            <a:r>
              <a:rPr kumimoji="0" lang="ru-RU"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залежності від самопочуття і фізичних можливостей кожної людини. Однак, безумовно, необхідно періодичне пришвидшення ходьби зі збільшенням кількості кроків на 10-20 за 1 хв., за порівнянням зі звичним використовуваним темпом. Продовження ходьби в більш прискореному темпі повинна складати в перші 3-4 тижні занять 1,5-2 хв., поступово вона може збільшуватись і доходити до 6-7 місцям тренувань до 8-10 хв.</a:t>
            </a:r>
            <a:endParaRPr kumimoji="0" lang="ru-RU" b="0" i="0" u="none" strike="noStrike" cap="none" normalizeH="0" baseline="0" dirty="0" smtClean="0">
              <a:ln>
                <a:noFill/>
              </a:ln>
              <a:solidFill>
                <a:schemeClr val="tx1"/>
              </a:solidFill>
              <a:effectLst/>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кино\ce21fff769e68388d42a9311f509a1e5.jpg"/>
          <p:cNvPicPr>
            <a:picLocks noChangeAspect="1" noChangeArrowheads="1"/>
          </p:cNvPicPr>
          <p:nvPr/>
        </p:nvPicPr>
        <p:blipFill>
          <a:blip r:embed="rId3"/>
          <a:srcRect/>
          <a:stretch>
            <a:fillRect/>
          </a:stretch>
        </p:blipFill>
        <p:spPr bwMode="auto">
          <a:xfrm>
            <a:off x="357158" y="2112582"/>
            <a:ext cx="8643966" cy="4531127"/>
          </a:xfrm>
          <a:prstGeom prst="rect">
            <a:avLst/>
          </a:prstGeom>
          <a:noFill/>
        </p:spPr>
      </p:pic>
      <p:sp>
        <p:nvSpPr>
          <p:cNvPr id="20482" name="Rectangle 2"/>
          <p:cNvSpPr>
            <a:spLocks noChangeArrowheads="1"/>
          </p:cNvSpPr>
          <p:nvPr/>
        </p:nvSpPr>
        <p:spPr bwMode="auto">
          <a:xfrm>
            <a:off x="0" y="0"/>
            <a:ext cx="9144000" cy="203132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b="1"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Дуже важливо правильно дихати під час занять</a:t>
            </a:r>
            <a:r>
              <a:rPr kumimoji="0" lang="ru-RU" b="0" i="1"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p>
          <a:p>
            <a:pPr marL="0" marR="0" lvl="0" indent="0" algn="l" defTabSz="914400" rtl="0" eaLnBrk="1" fontAlgn="t"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Вдих слід робити носом, видих –ротом. Категорично заборонено затримувати дихання. Найлегший спосіб контролювати навантаження  так званий «розмовний тест». Спробуйте розмовляти під час ходьби чи бігу. Якщо це вдається вам без проблем, то навантаження для вас оптимальне. В разі, коли ви не можете говорити через задишку, терміново зменшуйте темп руху. </a:t>
            </a:r>
            <a:endParaRPr kumimoji="0" lang="ru-RU" b="0" i="0" u="none" strike="noStrike" cap="none" normalizeH="0" baseline="0" dirty="0" smtClean="0">
              <a:ln>
                <a:noFill/>
              </a:ln>
              <a:solidFill>
                <a:schemeClr val="tx1"/>
              </a:solidFill>
              <a:effectLst/>
              <a:latin typeface="Courier New" pitchFamily="49" charset="0"/>
              <a:cs typeface="Courier New" pitchFamily="49"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кино\4662455.jpg"/>
          <p:cNvPicPr>
            <a:picLocks noChangeAspect="1" noChangeArrowheads="1"/>
          </p:cNvPicPr>
          <p:nvPr/>
        </p:nvPicPr>
        <p:blipFill>
          <a:blip r:embed="rId3"/>
          <a:srcRect/>
          <a:stretch>
            <a:fillRect/>
          </a:stretch>
        </p:blipFill>
        <p:spPr bwMode="auto">
          <a:xfrm>
            <a:off x="357158" y="1428736"/>
            <a:ext cx="8501090" cy="5074088"/>
          </a:xfrm>
          <a:prstGeom prst="rect">
            <a:avLst/>
          </a:prstGeom>
          <a:noFill/>
        </p:spPr>
      </p:pic>
      <p:sp>
        <p:nvSpPr>
          <p:cNvPr id="3" name="Прямоугольник 2"/>
          <p:cNvSpPr/>
          <p:nvPr/>
        </p:nvSpPr>
        <p:spPr>
          <a:xfrm>
            <a:off x="285720" y="0"/>
            <a:ext cx="8643998" cy="1477328"/>
          </a:xfrm>
          <a:prstGeom prst="rect">
            <a:avLst/>
          </a:prstGeom>
        </p:spPr>
        <p:txBody>
          <a:bodyPr wrap="square">
            <a:spAutoFit/>
          </a:bodyPr>
          <a:lstStyle/>
          <a:p>
            <a:r>
              <a:rPr lang="ru-RU" b="1" dirty="0">
                <a:latin typeface="Courier New" pitchFamily="49" charset="0"/>
                <a:cs typeface="Courier New" pitchFamily="49" charset="0"/>
              </a:rPr>
              <a:t> Курортологія </a:t>
            </a:r>
            <a:r>
              <a:rPr lang="ru-RU" dirty="0">
                <a:latin typeface="Courier New" pitchFamily="49" charset="0"/>
                <a:cs typeface="Courier New" pitchFamily="49" charset="0"/>
              </a:rPr>
              <a:t>- це галузь медицини, предметом якої є вивчення впливу природних фізичних факторів на організм людини і розробка методів їх використання на курортах, а також в позакурортного установах (місцевих грязелікарнях, місцевих санаторіях)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кино\05.JPG"/>
          <p:cNvPicPr>
            <a:picLocks noChangeAspect="1" noChangeArrowheads="1"/>
          </p:cNvPicPr>
          <p:nvPr/>
        </p:nvPicPr>
        <p:blipFill>
          <a:blip r:embed="rId3"/>
          <a:srcRect/>
          <a:stretch>
            <a:fillRect/>
          </a:stretch>
        </p:blipFill>
        <p:spPr bwMode="auto">
          <a:xfrm>
            <a:off x="285752" y="1357298"/>
            <a:ext cx="8643966" cy="5429288"/>
          </a:xfrm>
          <a:prstGeom prst="rect">
            <a:avLst/>
          </a:prstGeom>
          <a:noFill/>
        </p:spPr>
      </p:pic>
      <p:sp>
        <p:nvSpPr>
          <p:cNvPr id="3" name="Прямоугольник 2"/>
          <p:cNvSpPr/>
          <p:nvPr/>
        </p:nvSpPr>
        <p:spPr>
          <a:xfrm>
            <a:off x="642910" y="127321"/>
            <a:ext cx="8001056" cy="1200329"/>
          </a:xfrm>
          <a:prstGeom prst="rect">
            <a:avLst/>
          </a:prstGeom>
        </p:spPr>
        <p:txBody>
          <a:bodyPr wrap="square">
            <a:spAutoFit/>
          </a:bodyPr>
          <a:lstStyle/>
          <a:p>
            <a:r>
              <a:rPr lang="uk-UA" b="1" dirty="0" smtClean="0">
                <a:latin typeface="Courier New" pitchFamily="49" charset="0"/>
                <a:cs typeface="Courier New" pitchFamily="49" charset="0"/>
              </a:rPr>
              <a:t>Санаторії</a:t>
            </a:r>
            <a:r>
              <a:rPr lang="uk-UA" dirty="0" smtClean="0">
                <a:latin typeface="Courier New" pitchFamily="49" charset="0"/>
                <a:cs typeface="Courier New" pitchFamily="49" charset="0"/>
              </a:rPr>
              <a:t>.</a:t>
            </a:r>
          </a:p>
          <a:p>
            <a:r>
              <a:rPr lang="uk-UA" dirty="0" smtClean="0">
                <a:latin typeface="Courier New" pitchFamily="49" charset="0"/>
                <a:cs typeface="Courier New" pitchFamily="49" charset="0"/>
              </a:rPr>
              <a:t>Залежно </a:t>
            </a:r>
            <a:r>
              <a:rPr lang="uk-UA" dirty="0">
                <a:latin typeface="Courier New" pitchFamily="49" charset="0"/>
                <a:cs typeface="Courier New" pitchFamily="49" charset="0"/>
              </a:rPr>
              <a:t>від вікового складу обслуговуваних хворих розрізняють санаторії для дорослих, дітей, підлітків, батьків з дітьми. </a:t>
            </a:r>
            <a:endParaRPr lang="ru-RU" dirty="0">
              <a:latin typeface="Courier New" pitchFamily="49" charset="0"/>
              <a:cs typeface="Courier New"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кино\news_0513932001444800883.jpg"/>
          <p:cNvPicPr>
            <a:picLocks noChangeAspect="1" noChangeArrowheads="1"/>
          </p:cNvPicPr>
          <p:nvPr/>
        </p:nvPicPr>
        <p:blipFill>
          <a:blip r:embed="rId3"/>
          <a:srcRect/>
          <a:stretch>
            <a:fillRect/>
          </a:stretch>
        </p:blipFill>
        <p:spPr bwMode="auto">
          <a:xfrm>
            <a:off x="214282" y="1483112"/>
            <a:ext cx="8572560" cy="5303474"/>
          </a:xfrm>
          <a:prstGeom prst="rect">
            <a:avLst/>
          </a:prstGeom>
          <a:noFill/>
        </p:spPr>
      </p:pic>
      <p:sp>
        <p:nvSpPr>
          <p:cNvPr id="15363" name="Rectangle 3"/>
          <p:cNvSpPr>
            <a:spLocks noChangeArrowheads="1"/>
          </p:cNvSpPr>
          <p:nvPr/>
        </p:nvSpPr>
        <p:spPr bwMode="auto">
          <a:xfrm>
            <a:off x="214282" y="0"/>
            <a:ext cx="892971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62626"/>
                </a:solidFill>
                <a:effectLst/>
                <a:latin typeface="Courier New" pitchFamily="49" charset="0"/>
                <a:ea typeface="Times New Roman" pitchFamily="18" charset="0"/>
                <a:cs typeface="Courier New" pitchFamily="49" charset="0"/>
              </a:rPr>
              <a:t>Раціональне харчування.</a:t>
            </a:r>
            <a:r>
              <a:rPr kumimoji="0" lang="ru-RU" b="0" i="0" u="none" strike="noStrike" cap="none" normalizeH="0" baseline="0" dirty="0" smtClean="0">
                <a:ln>
                  <a:noFill/>
                </a:ln>
                <a:solidFill>
                  <a:srgbClr val="262626"/>
                </a:solidFill>
                <a:effectLst/>
                <a:latin typeface="Courier New" pitchFamily="49" charset="0"/>
                <a:ea typeface="Times New Roman" pitchFamily="18" charset="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62626"/>
                </a:solidFill>
                <a:effectLst/>
                <a:latin typeface="Courier New" pitchFamily="49" charset="0"/>
                <a:ea typeface="Times New Roman" pitchFamily="18" charset="0"/>
                <a:cs typeface="Courier New" pitchFamily="49" charset="0"/>
              </a:rPr>
              <a:t>Для людей похилого віку попереджує прогресування, викликане процесом старіння, ферментативної та видільної функцій травних залоз. Рекомендоване чотириразове харчування, споживання їжі у однакові години, що сприяє високій засвоюваності.</a:t>
            </a:r>
            <a:endParaRPr kumimoji="0" lang="ru-RU" b="0" i="0" u="none" strike="noStrike" cap="none" normalizeH="0" baseline="0" dirty="0" smtClean="0">
              <a:ln>
                <a:noFill/>
              </a:ln>
              <a:solidFill>
                <a:schemeClr val="tx1"/>
              </a:solidFill>
              <a:effectLst/>
              <a:latin typeface="Courier New" pitchFamily="49" charset="0"/>
              <a:cs typeface="Courier New" pitchFamily="4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кино\Без названия.jpg"/>
          <p:cNvPicPr>
            <a:picLocks noChangeAspect="1" noChangeArrowheads="1"/>
          </p:cNvPicPr>
          <p:nvPr/>
        </p:nvPicPr>
        <p:blipFill>
          <a:blip r:embed="rId3"/>
          <a:srcRect/>
          <a:stretch>
            <a:fillRect/>
          </a:stretch>
        </p:blipFill>
        <p:spPr bwMode="auto">
          <a:xfrm>
            <a:off x="0" y="1914548"/>
            <a:ext cx="9144000" cy="4800600"/>
          </a:xfrm>
          <a:prstGeom prst="rect">
            <a:avLst/>
          </a:prstGeom>
          <a:noFill/>
        </p:spPr>
      </p:pic>
      <p:sp>
        <p:nvSpPr>
          <p:cNvPr id="3" name="Прямоугольник 2"/>
          <p:cNvSpPr/>
          <p:nvPr/>
        </p:nvSpPr>
        <p:spPr>
          <a:xfrm>
            <a:off x="428596" y="0"/>
            <a:ext cx="8358246" cy="1754326"/>
          </a:xfrm>
          <a:prstGeom prst="rect">
            <a:avLst/>
          </a:prstGeom>
        </p:spPr>
        <p:txBody>
          <a:bodyPr wrap="square">
            <a:spAutoFit/>
          </a:bodyPr>
          <a:lstStyle/>
          <a:p>
            <a:r>
              <a:rPr lang="ru-RU" b="1" dirty="0">
                <a:latin typeface="Courier New" pitchFamily="49" charset="0"/>
                <a:cs typeface="Courier New" pitchFamily="49" charset="0"/>
              </a:rPr>
              <a:t>Потреба у жирах людей похилого </a:t>
            </a:r>
            <a:r>
              <a:rPr lang="ru-RU" b="1" dirty="0" smtClean="0">
                <a:latin typeface="Courier New" pitchFamily="49" charset="0"/>
                <a:cs typeface="Courier New" pitchFamily="49" charset="0"/>
              </a:rPr>
              <a:t>віку.</a:t>
            </a:r>
          </a:p>
          <a:p>
            <a:r>
              <a:rPr lang="ru-RU" dirty="0" smtClean="0">
                <a:latin typeface="Courier New" pitchFamily="49" charset="0"/>
                <a:cs typeface="Courier New" pitchFamily="49" charset="0"/>
              </a:rPr>
              <a:t>77 </a:t>
            </a:r>
            <a:r>
              <a:rPr lang="ru-RU" dirty="0">
                <a:latin typeface="Courier New" pitchFamily="49" charset="0"/>
                <a:cs typeface="Courier New" pitchFamily="49" charset="0"/>
              </a:rPr>
              <a:t>г для чоловіків 60-74 років та 67 для чоловіків 75 і більше, для жінок відповідно — 70 і 63. Частка жирів рослинного походження повинна бути не меншою 30% для повноцінного забезпечення організму поліненасиченими жирними кислотами.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кино\efcfcd01.jpg"/>
          <p:cNvPicPr>
            <a:picLocks noChangeAspect="1" noChangeArrowheads="1"/>
          </p:cNvPicPr>
          <p:nvPr/>
        </p:nvPicPr>
        <p:blipFill>
          <a:blip r:embed="rId3"/>
          <a:srcRect/>
          <a:stretch>
            <a:fillRect/>
          </a:stretch>
        </p:blipFill>
        <p:spPr bwMode="auto">
          <a:xfrm>
            <a:off x="142844" y="1000108"/>
            <a:ext cx="5929354" cy="5786478"/>
          </a:xfrm>
          <a:prstGeom prst="rect">
            <a:avLst/>
          </a:prstGeom>
          <a:noFill/>
        </p:spPr>
      </p:pic>
      <p:sp>
        <p:nvSpPr>
          <p:cNvPr id="8195" name="Rectangle 3"/>
          <p:cNvSpPr>
            <a:spLocks noChangeArrowheads="1"/>
          </p:cNvSpPr>
          <p:nvPr/>
        </p:nvSpPr>
        <p:spPr bwMode="auto">
          <a:xfrm>
            <a:off x="0" y="0"/>
            <a:ext cx="9144000"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У харчуванні людей похилого віку вітаміни мають особливе значення</a:t>
            </a:r>
            <a:r>
              <a:rPr lang="ru-RU" b="1" dirty="0">
                <a:latin typeface="Courier New" pitchFamily="49" charset="0"/>
                <a:ea typeface="Times New Roman" pitchFamily="18" charset="0"/>
                <a:cs typeface="Courier New" pitchFamily="49" charset="0"/>
              </a:rPr>
              <a:t>.</a:t>
            </a:r>
            <a:r>
              <a:rPr kumimoji="0" lang="ru-RU"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Зокрема ті, що мають антисклеротичну, гіпотензивну (зниження артеріального тиску), ліпотропну та антиокисну дії.</a:t>
            </a:r>
            <a:endParaRPr kumimoji="0" lang="ru-RU" i="0" u="none" strike="noStrike" cap="none" normalizeH="0" baseline="0" dirty="0" smtClean="0">
              <a:ln>
                <a:noFill/>
              </a:ln>
              <a:solidFill>
                <a:schemeClr val="tx1"/>
              </a:solidFill>
              <a:effectLst/>
              <a:latin typeface="Courier New" pitchFamily="49" charset="0"/>
              <a:cs typeface="Courier New" pitchFamily="49" charset="0"/>
            </a:endParaRPr>
          </a:p>
        </p:txBody>
      </p:sp>
      <p:sp>
        <p:nvSpPr>
          <p:cNvPr id="8196" name="Rectangle 4"/>
          <p:cNvSpPr>
            <a:spLocks noChangeArrowheads="1"/>
          </p:cNvSpPr>
          <p:nvPr/>
        </p:nvSpPr>
        <p:spPr bwMode="auto">
          <a:xfrm>
            <a:off x="6072198" y="1142984"/>
            <a:ext cx="3071802" cy="507831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Серед цих вітамінів можна виділити </a:t>
            </a:r>
            <a:r>
              <a:rPr kumimoji="0" lang="ru-RU"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вітаміни В6, РР, фолієву кислоту, вітамін Е, каротин.У похилому віці необхідно постійно підтримувати фізіологічний рівень вітаміну С в організмі, оскільки він стимулює окисно-відновні процеси, нормалізує обмін речовин, сповільнює процеси старіння, володіє ліпотропною дією, сприяє засвоєнню заліза.</a:t>
            </a:r>
            <a:endParaRPr kumimoji="0" lang="ru-RU" i="0" u="none" strike="noStrike" cap="none" normalizeH="0" baseline="0" dirty="0" smtClean="0">
              <a:ln>
                <a:noFill/>
              </a:ln>
              <a:solidFill>
                <a:schemeClr val="tx1"/>
              </a:solidFill>
              <a:effectLst/>
              <a:latin typeface="Courier New" pitchFamily="49" charset="0"/>
              <a:cs typeface="Courier New" pitchFamily="49"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кино\0802a-102.jpg"/>
          <p:cNvPicPr>
            <a:picLocks noChangeAspect="1" noChangeArrowheads="1"/>
          </p:cNvPicPr>
          <p:nvPr/>
        </p:nvPicPr>
        <p:blipFill>
          <a:blip r:embed="rId3"/>
          <a:srcRect/>
          <a:stretch>
            <a:fillRect/>
          </a:stretch>
        </p:blipFill>
        <p:spPr bwMode="auto">
          <a:xfrm>
            <a:off x="142876" y="2071678"/>
            <a:ext cx="8786842" cy="4214842"/>
          </a:xfrm>
          <a:prstGeom prst="rect">
            <a:avLst/>
          </a:prstGeom>
          <a:noFill/>
        </p:spPr>
      </p:pic>
      <p:sp>
        <p:nvSpPr>
          <p:cNvPr id="3" name="Прямоугольник 2"/>
          <p:cNvSpPr/>
          <p:nvPr/>
        </p:nvSpPr>
        <p:spPr>
          <a:xfrm>
            <a:off x="571472" y="214290"/>
            <a:ext cx="7929618" cy="1754326"/>
          </a:xfrm>
          <a:prstGeom prst="rect">
            <a:avLst/>
          </a:prstGeom>
        </p:spPr>
        <p:txBody>
          <a:bodyPr wrap="square">
            <a:spAutoFit/>
          </a:bodyPr>
          <a:lstStyle/>
          <a:p>
            <a:r>
              <a:rPr lang="uk-UA" b="1" dirty="0">
                <a:latin typeface="Courier New" pitchFamily="49" charset="0"/>
                <a:cs typeface="Courier New" pitchFamily="49" charset="0"/>
              </a:rPr>
              <a:t>Л</a:t>
            </a:r>
            <a:r>
              <a:rPr lang="uk-UA" b="1" dirty="0" smtClean="0">
                <a:latin typeface="Courier New" pitchFamily="49" charset="0"/>
                <a:cs typeface="Courier New" pitchFamily="49" charset="0"/>
              </a:rPr>
              <a:t>ікувальна фізкультура.</a:t>
            </a:r>
          </a:p>
          <a:p>
            <a:r>
              <a:rPr lang="uk-UA" dirty="0" smtClean="0">
                <a:latin typeface="Courier New" pitchFamily="49" charset="0"/>
                <a:cs typeface="Courier New" pitchFamily="49" charset="0"/>
              </a:rPr>
              <a:t>Тривала </a:t>
            </a:r>
            <a:r>
              <a:rPr lang="uk-UA" dirty="0">
                <a:latin typeface="Courier New" pitchFamily="49" charset="0"/>
                <a:cs typeface="Courier New" pitchFamily="49" charset="0"/>
              </a:rPr>
              <a:t>лікувальна практика показала, що найбільш адекватним і ефективним способом відновного лікування у літніх людей є лікувальна фізкультура, і в першу чергу, основна її складова частина - лікувальна гімнастика, за допомогою якої здійснюється лікування рухами. </a:t>
            </a:r>
            <a:endParaRPr lang="ru-RU" dirty="0">
              <a:latin typeface="Courier New" pitchFamily="49" charset="0"/>
              <a:cs typeface="Courier New" pitchFamily="49"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кино\54678d2f221a7.jpg"/>
          <p:cNvPicPr>
            <a:picLocks noChangeAspect="1" noChangeArrowheads="1"/>
          </p:cNvPicPr>
          <p:nvPr/>
        </p:nvPicPr>
        <p:blipFill>
          <a:blip r:embed="rId2"/>
          <a:srcRect/>
          <a:stretch>
            <a:fillRect/>
          </a:stretch>
        </p:blipFill>
        <p:spPr bwMode="auto">
          <a:xfrm>
            <a:off x="428596" y="1643050"/>
            <a:ext cx="8243119" cy="4786321"/>
          </a:xfrm>
          <a:prstGeom prst="rect">
            <a:avLst/>
          </a:prstGeom>
          <a:noFill/>
        </p:spPr>
      </p:pic>
      <p:sp>
        <p:nvSpPr>
          <p:cNvPr id="5" name="Прямоугольник 4"/>
          <p:cNvSpPr/>
          <p:nvPr/>
        </p:nvSpPr>
        <p:spPr>
          <a:xfrm>
            <a:off x="428564" y="142852"/>
            <a:ext cx="8286840" cy="1477328"/>
          </a:xfrm>
          <a:prstGeom prst="rect">
            <a:avLst/>
          </a:prstGeom>
        </p:spPr>
        <p:txBody>
          <a:bodyPr wrap="square">
            <a:spAutoFit/>
          </a:bodyPr>
          <a:lstStyle/>
          <a:p>
            <a:r>
              <a:rPr lang="uk-UA" b="1" dirty="0">
                <a:latin typeface="Courier New" pitchFamily="49" charset="0"/>
                <a:cs typeface="Courier New" pitchFamily="49" charset="0"/>
              </a:rPr>
              <a:t>Сучасна</a:t>
            </a:r>
            <a:r>
              <a:rPr lang="ru-RU" b="1" dirty="0">
                <a:latin typeface="Courier New" pitchFamily="49" charset="0"/>
                <a:cs typeface="Courier New" pitchFamily="49" charset="0"/>
              </a:rPr>
              <a:t> </a:t>
            </a:r>
            <a:r>
              <a:rPr lang="uk-UA" b="1" dirty="0">
                <a:latin typeface="Courier New" pitchFamily="49" charset="0"/>
                <a:cs typeface="Courier New" pitchFamily="49" charset="0"/>
              </a:rPr>
              <a:t>геронтологія</a:t>
            </a:r>
            <a:r>
              <a:rPr lang="ru-RU" dirty="0">
                <a:latin typeface="Courier New" pitchFamily="49" charset="0"/>
                <a:cs typeface="Courier New" pitchFamily="49" charset="0"/>
              </a:rPr>
              <a:t> </a:t>
            </a:r>
            <a:r>
              <a:rPr lang="uk-UA" dirty="0">
                <a:latin typeface="Courier New" pitchFamily="49" charset="0"/>
                <a:cs typeface="Courier New" pitchFamily="49" charset="0"/>
              </a:rPr>
              <a:t>-</a:t>
            </a:r>
            <a:r>
              <a:rPr lang="uk-UA" dirty="0" smtClean="0">
                <a:latin typeface="Courier New" pitchFamily="49" charset="0"/>
                <a:cs typeface="Courier New" pitchFamily="49" charset="0"/>
              </a:rPr>
              <a:t> </a:t>
            </a:r>
            <a:r>
              <a:rPr lang="uk-UA" dirty="0">
                <a:latin typeface="Courier New" pitchFamily="49" charset="0"/>
                <a:cs typeface="Courier New" pitchFamily="49" charset="0"/>
              </a:rPr>
              <a:t>наука, що вивчає механізми і різні аспекти (біологічні, соціальні й ін.) старіння живого організму, а також способи уповільнення старіння з метою збільшення тривалості життя і збереження його фізичної і соціальної активності.</a:t>
            </a:r>
            <a:endParaRPr lang="ru-RU" dirty="0">
              <a:latin typeface="Courier New" pitchFamily="49" charset="0"/>
              <a:cs typeface="Courier New" pitchFamily="49"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кино\bb773243a7f475ad625ccfcbfb_5f98062c.jpg"/>
          <p:cNvPicPr>
            <a:picLocks noChangeAspect="1" noChangeArrowheads="1"/>
          </p:cNvPicPr>
          <p:nvPr/>
        </p:nvPicPr>
        <p:blipFill>
          <a:blip r:embed="rId3"/>
          <a:srcRect/>
          <a:stretch>
            <a:fillRect/>
          </a:stretch>
        </p:blipFill>
        <p:spPr bwMode="auto">
          <a:xfrm>
            <a:off x="428596" y="1285860"/>
            <a:ext cx="8215370" cy="5262599"/>
          </a:xfrm>
          <a:prstGeom prst="rect">
            <a:avLst/>
          </a:prstGeom>
          <a:noFill/>
        </p:spPr>
      </p:pic>
      <p:sp>
        <p:nvSpPr>
          <p:cNvPr id="3" name="Прямоугольник 2"/>
          <p:cNvSpPr/>
          <p:nvPr/>
        </p:nvSpPr>
        <p:spPr>
          <a:xfrm>
            <a:off x="428596" y="76778"/>
            <a:ext cx="8072494" cy="1261884"/>
          </a:xfrm>
          <a:prstGeom prst="rect">
            <a:avLst/>
          </a:prstGeom>
        </p:spPr>
        <p:txBody>
          <a:bodyPr wrap="square">
            <a:spAutoFit/>
          </a:bodyPr>
          <a:lstStyle/>
          <a:p>
            <a:r>
              <a:rPr lang="uk-UA" sz="2000" b="1" dirty="0" smtClean="0">
                <a:latin typeface="Courier New" pitchFamily="49" charset="0"/>
                <a:cs typeface="Courier New" pitchFamily="49" charset="0"/>
              </a:rPr>
              <a:t>В</a:t>
            </a:r>
            <a:r>
              <a:rPr lang="uk-UA" b="1" dirty="0" smtClean="0">
                <a:latin typeface="Courier New" pitchFamily="49" charset="0"/>
                <a:cs typeface="Courier New" pitchFamily="49" charset="0"/>
              </a:rPr>
              <a:t>исновок</a:t>
            </a:r>
            <a:r>
              <a:rPr lang="uk-UA" dirty="0" smtClean="0">
                <a:latin typeface="Courier New" pitchFamily="49" charset="0"/>
                <a:cs typeface="Courier New" pitchFamily="49" charset="0"/>
              </a:rPr>
              <a:t>.</a:t>
            </a:r>
          </a:p>
          <a:p>
            <a:r>
              <a:rPr lang="uk-UA" sz="2000" dirty="0" smtClean="0">
                <a:latin typeface="Courier New" pitchFamily="49" charset="0"/>
                <a:cs typeface="Courier New" pitchFamily="49" charset="0"/>
              </a:rPr>
              <a:t>Ф</a:t>
            </a:r>
            <a:r>
              <a:rPr lang="uk-UA" dirty="0" smtClean="0">
                <a:latin typeface="Courier New" pitchFamily="49" charset="0"/>
                <a:cs typeface="Courier New" pitchFamily="49" charset="0"/>
              </a:rPr>
              <a:t>ізична </a:t>
            </a:r>
            <a:r>
              <a:rPr lang="uk-UA" dirty="0">
                <a:latin typeface="Courier New" pitchFamily="49" charset="0"/>
                <a:cs typeface="Courier New" pitchFamily="49" charset="0"/>
              </a:rPr>
              <a:t>активність, здорове харчування та реабілітація є основним фактором довголіття та здоров’я людини, і може застосовуватися у будь якому віці.</a:t>
            </a:r>
            <a:endParaRPr lang="ru-RU" dirty="0">
              <a:latin typeface="Courier New" pitchFamily="49" charset="0"/>
              <a:cs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кино\Dolgoletie.jpg"/>
          <p:cNvPicPr>
            <a:picLocks noChangeAspect="1" noChangeArrowheads="1"/>
          </p:cNvPicPr>
          <p:nvPr/>
        </p:nvPicPr>
        <p:blipFill>
          <a:blip r:embed="rId2"/>
          <a:srcRect/>
          <a:stretch>
            <a:fillRect/>
          </a:stretch>
        </p:blipFill>
        <p:spPr bwMode="auto">
          <a:xfrm>
            <a:off x="642910" y="785794"/>
            <a:ext cx="7793204" cy="5786454"/>
          </a:xfrm>
          <a:prstGeom prst="rect">
            <a:avLst/>
          </a:prstGeom>
          <a:noFill/>
        </p:spPr>
      </p:pic>
      <p:sp>
        <p:nvSpPr>
          <p:cNvPr id="10243" name="Rectangle 3"/>
          <p:cNvSpPr>
            <a:spLocks noChangeArrowheads="1"/>
          </p:cNvSpPr>
          <p:nvPr/>
        </p:nvSpPr>
        <p:spPr bwMode="auto">
          <a:xfrm>
            <a:off x="571472" y="0"/>
            <a:ext cx="80010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uk-UA" sz="24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Шляхи збільшення продовження життя за допомогою збільшення фізичної активності.</a:t>
            </a:r>
            <a:endParaRPr kumimoji="0" lang="uk-UA" sz="2400" b="0" i="0" u="none" strike="noStrike" cap="none" normalizeH="0" baseline="0" dirty="0" smtClean="0">
              <a:ln>
                <a:noFill/>
              </a:ln>
              <a:solidFill>
                <a:schemeClr val="tx1"/>
              </a:solidFill>
              <a:effectLst/>
              <a:latin typeface="Courier New" pitchFamily="49" charset="0"/>
              <a:cs typeface="Courier New" pitchFamily="49"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кино\UPSTREAM_FITNESS-1.jpg"/>
          <p:cNvPicPr>
            <a:picLocks noChangeAspect="1" noChangeArrowheads="1"/>
          </p:cNvPicPr>
          <p:nvPr/>
        </p:nvPicPr>
        <p:blipFill>
          <a:blip r:embed="rId2"/>
          <a:srcRect/>
          <a:stretch>
            <a:fillRect/>
          </a:stretch>
        </p:blipFill>
        <p:spPr bwMode="auto">
          <a:xfrm>
            <a:off x="0" y="0"/>
            <a:ext cx="4643438" cy="6858000"/>
          </a:xfrm>
          <a:prstGeom prst="rect">
            <a:avLst/>
          </a:prstGeom>
          <a:noFill/>
        </p:spPr>
      </p:pic>
      <p:pic>
        <p:nvPicPr>
          <p:cNvPr id="2051" name="Picture 3" descr="C:\кино\senas-jaunas.jpg"/>
          <p:cNvPicPr>
            <a:picLocks noChangeAspect="1" noChangeArrowheads="1"/>
          </p:cNvPicPr>
          <p:nvPr/>
        </p:nvPicPr>
        <p:blipFill>
          <a:blip r:embed="rId3"/>
          <a:srcRect/>
          <a:stretch>
            <a:fillRect/>
          </a:stretch>
        </p:blipFill>
        <p:spPr bwMode="auto">
          <a:xfrm>
            <a:off x="4643438" y="1857364"/>
            <a:ext cx="4500562" cy="5000660"/>
          </a:xfrm>
          <a:prstGeom prst="rect">
            <a:avLst/>
          </a:prstGeom>
          <a:noFill/>
        </p:spPr>
      </p:pic>
      <p:sp>
        <p:nvSpPr>
          <p:cNvPr id="4" name="Прямоугольник 3"/>
          <p:cNvSpPr/>
          <p:nvPr/>
        </p:nvSpPr>
        <p:spPr>
          <a:xfrm>
            <a:off x="4714844" y="357166"/>
            <a:ext cx="4429156" cy="1200329"/>
          </a:xfrm>
          <a:prstGeom prst="rect">
            <a:avLst/>
          </a:prstGeom>
        </p:spPr>
        <p:txBody>
          <a:bodyPr wrap="square">
            <a:spAutoFit/>
          </a:bodyPr>
          <a:lstStyle/>
          <a:p>
            <a:r>
              <a:rPr lang="uk-UA" sz="2400" dirty="0"/>
              <a:t>Фізична реабілітація в залежності від вікових змін та хвороб. </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кино\Advising-patients.jpg"/>
          <p:cNvPicPr>
            <a:picLocks noChangeAspect="1" noChangeArrowheads="1"/>
          </p:cNvPicPr>
          <p:nvPr/>
        </p:nvPicPr>
        <p:blipFill>
          <a:blip r:embed="rId2"/>
          <a:srcRect/>
          <a:stretch>
            <a:fillRect/>
          </a:stretch>
        </p:blipFill>
        <p:spPr bwMode="auto">
          <a:xfrm>
            <a:off x="-1" y="0"/>
            <a:ext cx="5847767" cy="3286124"/>
          </a:xfrm>
          <a:prstGeom prst="rect">
            <a:avLst/>
          </a:prstGeom>
          <a:noFill/>
        </p:spPr>
      </p:pic>
      <p:pic>
        <p:nvPicPr>
          <p:cNvPr id="3077" name="Picture 5" descr="C:\кино\20141116111716408456.jpg"/>
          <p:cNvPicPr>
            <a:picLocks noChangeAspect="1" noChangeArrowheads="1"/>
          </p:cNvPicPr>
          <p:nvPr/>
        </p:nvPicPr>
        <p:blipFill>
          <a:blip r:embed="rId3"/>
          <a:srcRect/>
          <a:stretch>
            <a:fillRect/>
          </a:stretch>
        </p:blipFill>
        <p:spPr bwMode="auto">
          <a:xfrm>
            <a:off x="-31" y="3286124"/>
            <a:ext cx="5214973" cy="3286124"/>
          </a:xfrm>
          <a:prstGeom prst="rect">
            <a:avLst/>
          </a:prstGeom>
          <a:noFill/>
        </p:spPr>
      </p:pic>
      <p:sp>
        <p:nvSpPr>
          <p:cNvPr id="6" name="Прямоугольник 5"/>
          <p:cNvSpPr/>
          <p:nvPr/>
        </p:nvSpPr>
        <p:spPr>
          <a:xfrm>
            <a:off x="5786446" y="285728"/>
            <a:ext cx="3786214" cy="2677656"/>
          </a:xfrm>
          <a:prstGeom prst="rect">
            <a:avLst/>
          </a:prstGeom>
        </p:spPr>
        <p:txBody>
          <a:bodyPr wrap="square">
            <a:spAutoFit/>
          </a:bodyPr>
          <a:lstStyle/>
          <a:p>
            <a:r>
              <a:rPr lang="uk-UA" sz="2400" dirty="0">
                <a:latin typeface="Courier New" pitchFamily="49" charset="0"/>
                <a:cs typeface="Courier New" pitchFamily="49" charset="0"/>
              </a:rPr>
              <a:t>Відновлювальна терапія</a:t>
            </a:r>
            <a:r>
              <a:rPr lang="uk-UA" sz="2400" dirty="0" smtClean="0">
                <a:latin typeface="Courier New" pitchFamily="49" charset="0"/>
                <a:cs typeface="Courier New" pitchFamily="49" charset="0"/>
              </a:rPr>
              <a:t>:</a:t>
            </a:r>
          </a:p>
          <a:p>
            <a:r>
              <a:rPr lang="uk-UA" sz="2400" dirty="0" smtClean="0">
                <a:latin typeface="Courier New" pitchFamily="49" charset="0"/>
                <a:cs typeface="Courier New" pitchFamily="49" charset="0"/>
              </a:rPr>
              <a:t>- ЛФК</a:t>
            </a:r>
          </a:p>
          <a:p>
            <a:r>
              <a:rPr lang="uk-UA" sz="2400" dirty="0" smtClean="0">
                <a:latin typeface="Courier New" pitchFamily="49" charset="0"/>
                <a:cs typeface="Courier New" pitchFamily="49" charset="0"/>
              </a:rPr>
              <a:t>- Фізіотерапія</a:t>
            </a:r>
            <a:endParaRPr lang="uk-UA" sz="2400" dirty="0">
              <a:latin typeface="Courier New" pitchFamily="49" charset="0"/>
              <a:cs typeface="Courier New" pitchFamily="49" charset="0"/>
            </a:endParaRPr>
          </a:p>
          <a:p>
            <a:pPr>
              <a:buFontTx/>
              <a:buChar char="-"/>
            </a:pPr>
            <a:r>
              <a:rPr lang="uk-UA" sz="2400" dirty="0" smtClean="0">
                <a:latin typeface="Courier New" pitchFamily="49" charset="0"/>
                <a:cs typeface="Courier New" pitchFamily="49" charset="0"/>
              </a:rPr>
              <a:t> курортологія </a:t>
            </a:r>
          </a:p>
          <a:p>
            <a:pPr>
              <a:buFontTx/>
              <a:buChar char="-"/>
            </a:pPr>
            <a:r>
              <a:rPr lang="uk-UA" sz="2400" dirty="0" smtClean="0">
                <a:latin typeface="Courier New" pitchFamily="49" charset="0"/>
                <a:cs typeface="Courier New" pitchFamily="49" charset="0"/>
              </a:rPr>
              <a:t> Гігієна </a:t>
            </a:r>
          </a:p>
          <a:p>
            <a:pPr>
              <a:buFontTx/>
              <a:buChar char="-"/>
            </a:pPr>
            <a:r>
              <a:rPr lang="uk-UA" sz="2400" dirty="0">
                <a:latin typeface="Courier New" pitchFamily="49" charset="0"/>
                <a:cs typeface="Courier New" pitchFamily="49" charset="0"/>
              </a:rPr>
              <a:t> </a:t>
            </a:r>
            <a:r>
              <a:rPr lang="uk-UA" sz="2400" dirty="0" smtClean="0">
                <a:latin typeface="Courier New" pitchFamily="49" charset="0"/>
                <a:cs typeface="Courier New" pitchFamily="49" charset="0"/>
              </a:rPr>
              <a:t>режим харчування</a:t>
            </a:r>
            <a:endParaRPr lang="ru-RU" sz="2400" dirty="0">
              <a:latin typeface="Courier New" pitchFamily="49" charset="0"/>
              <a:cs typeface="Courier New" pitchFamily="49" charset="0"/>
            </a:endParaRPr>
          </a:p>
        </p:txBody>
      </p:sp>
      <p:pic>
        <p:nvPicPr>
          <p:cNvPr id="7" name="Picture 4" descr="C:\кино\2016_07_21_04.jpg"/>
          <p:cNvPicPr>
            <a:picLocks noChangeAspect="1" noChangeArrowheads="1"/>
          </p:cNvPicPr>
          <p:nvPr/>
        </p:nvPicPr>
        <p:blipFill>
          <a:blip r:embed="rId4"/>
          <a:srcRect/>
          <a:stretch>
            <a:fillRect/>
          </a:stretch>
        </p:blipFill>
        <p:spPr bwMode="auto">
          <a:xfrm>
            <a:off x="5265386" y="3286124"/>
            <a:ext cx="3878613" cy="32861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кино\Patiente-1024x682.jpg"/>
          <p:cNvPicPr>
            <a:picLocks noChangeAspect="1" noChangeArrowheads="1"/>
          </p:cNvPicPr>
          <p:nvPr/>
        </p:nvPicPr>
        <p:blipFill>
          <a:blip r:embed="rId2"/>
          <a:srcRect/>
          <a:stretch>
            <a:fillRect/>
          </a:stretch>
        </p:blipFill>
        <p:spPr bwMode="auto">
          <a:xfrm>
            <a:off x="571472" y="1627917"/>
            <a:ext cx="8176568" cy="4944355"/>
          </a:xfrm>
          <a:prstGeom prst="rect">
            <a:avLst/>
          </a:prstGeom>
          <a:noFill/>
        </p:spPr>
      </p:pic>
      <p:sp>
        <p:nvSpPr>
          <p:cNvPr id="4099" name="Rectangle 3"/>
          <p:cNvSpPr>
            <a:spLocks noChangeArrowheads="1"/>
          </p:cNvSpPr>
          <p:nvPr/>
        </p:nvSpPr>
        <p:spPr bwMode="auto">
          <a:xfrm>
            <a:off x="214282" y="94284"/>
            <a:ext cx="892971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uk-UA" b="1" dirty="0">
                <a:solidFill>
                  <a:srgbClr val="000000"/>
                </a:solidFill>
                <a:latin typeface="Courier New" pitchFamily="49" charset="0"/>
                <a:ea typeface="Times New Roman" pitchFamily="18" charset="0"/>
                <a:cs typeface="Courier New" pitchFamily="49" charset="0"/>
              </a:rPr>
              <a:t>Ч</a:t>
            </a:r>
            <a:r>
              <a:rPr kumimoji="0" lang="uk-UA" b="1"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инником ЛФК є</a:t>
            </a:r>
            <a:r>
              <a:rPr kumimoji="0" lang="uk-UA"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uk-UA" dirty="0">
                <a:solidFill>
                  <a:srgbClr val="000000"/>
                </a:solidFill>
                <a:latin typeface="Courier New" pitchFamily="49" charset="0"/>
                <a:ea typeface="Times New Roman" pitchFamily="18" charset="0"/>
                <a:cs typeface="Courier New" pitchFamily="49" charset="0"/>
              </a:rPr>
              <a:t>Ф</a:t>
            </a:r>
            <a:r>
              <a:rPr kumimoji="0" lang="uk-UA"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ізичні вправи, </a:t>
            </a:r>
            <a:r>
              <a:rPr kumimoji="0" lang="uk-UA"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гімнастичні</a:t>
            </a:r>
            <a:r>
              <a:rPr kumimoji="0" lang="uk-UA"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спортивно-прикладні, ігрові, </a:t>
            </a:r>
            <a:r>
              <a:rPr lang="uk-UA" dirty="0" smtClean="0">
                <a:solidFill>
                  <a:srgbClr val="000000"/>
                </a:solidFill>
                <a:latin typeface="Courier New" pitchFamily="49" charset="0"/>
                <a:ea typeface="Times New Roman" pitchFamily="18" charset="0"/>
                <a:cs typeface="Courier New" pitchFamily="49" charset="0"/>
              </a:rPr>
              <a:t>які</a:t>
            </a:r>
            <a:r>
              <a:rPr kumimoji="0" lang="uk-UA"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застосовуються в якості неспецифічного подразника з метою лікування і реабілітації літніх людей. </a:t>
            </a:r>
            <a:r>
              <a:rPr kumimoji="0" lang="uk-UA" sz="24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Ф</a:t>
            </a:r>
            <a:r>
              <a:rPr kumimoji="0" lang="uk-UA"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ізичні вправи сприяють відновленню не тільки фізичних, але і психічних сил.</a:t>
            </a:r>
            <a:r>
              <a:rPr kumimoji="0" lang="ru-RU"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ru-RU" b="0" i="0" u="none" strike="noStrike" cap="none" normalizeH="0" baseline="0" dirty="0" smtClean="0">
              <a:ln>
                <a:noFill/>
              </a:ln>
              <a:solidFill>
                <a:schemeClr val="tx1"/>
              </a:solidFill>
              <a:effectLst/>
              <a:latin typeface="Courier New" pitchFamily="49" charset="0"/>
              <a:cs typeface="Courier New" pitchFamily="49"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кино\7905534sf6.jpg"/>
          <p:cNvPicPr>
            <a:picLocks noChangeAspect="1" noChangeArrowheads="1"/>
          </p:cNvPicPr>
          <p:nvPr/>
        </p:nvPicPr>
        <p:blipFill>
          <a:blip r:embed="rId2"/>
          <a:srcRect/>
          <a:stretch>
            <a:fillRect/>
          </a:stretch>
        </p:blipFill>
        <p:spPr bwMode="auto">
          <a:xfrm>
            <a:off x="285720" y="1000108"/>
            <a:ext cx="8643966" cy="5786478"/>
          </a:xfrm>
          <a:prstGeom prst="rect">
            <a:avLst/>
          </a:prstGeom>
          <a:noFill/>
        </p:spPr>
      </p:pic>
      <p:sp>
        <p:nvSpPr>
          <p:cNvPr id="3" name="Прямоугольник 2"/>
          <p:cNvSpPr/>
          <p:nvPr/>
        </p:nvSpPr>
        <p:spPr>
          <a:xfrm>
            <a:off x="71438" y="76778"/>
            <a:ext cx="8858280" cy="923330"/>
          </a:xfrm>
          <a:prstGeom prst="rect">
            <a:avLst/>
          </a:prstGeom>
        </p:spPr>
        <p:txBody>
          <a:bodyPr wrap="square">
            <a:spAutoFit/>
          </a:bodyPr>
          <a:lstStyle/>
          <a:p>
            <a:r>
              <a:rPr lang="uk-UA" dirty="0">
                <a:latin typeface="Courier New" pitchFamily="49" charset="0"/>
                <a:cs typeface="Courier New" pitchFamily="49" charset="0"/>
              </a:rPr>
              <a:t>Використання засобів фізичної культури і масажу в лікувальних, реабілітаційних та для продовження життя цілях має давню історію. </a:t>
            </a:r>
            <a:endParaRPr lang="ru-RU" dirty="0">
              <a:latin typeface="Courier New" pitchFamily="49" charset="0"/>
              <a:cs typeface="Courier New" pitchFamily="49"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кино\Nikolai-Amosov.jpg"/>
          <p:cNvPicPr>
            <a:picLocks noChangeAspect="1" noChangeArrowheads="1"/>
          </p:cNvPicPr>
          <p:nvPr/>
        </p:nvPicPr>
        <p:blipFill>
          <a:blip r:embed="rId2"/>
          <a:srcRect/>
          <a:stretch>
            <a:fillRect/>
          </a:stretch>
        </p:blipFill>
        <p:spPr bwMode="auto">
          <a:xfrm>
            <a:off x="785786" y="2339040"/>
            <a:ext cx="7500990" cy="4233232"/>
          </a:xfrm>
          <a:prstGeom prst="rect">
            <a:avLst/>
          </a:prstGeom>
          <a:noFill/>
        </p:spPr>
      </p:pic>
      <p:sp>
        <p:nvSpPr>
          <p:cNvPr id="5" name="Прямоугольник 4"/>
          <p:cNvSpPr/>
          <p:nvPr/>
        </p:nvSpPr>
        <p:spPr>
          <a:xfrm>
            <a:off x="357158" y="183229"/>
            <a:ext cx="8358246" cy="2308324"/>
          </a:xfrm>
          <a:prstGeom prst="rect">
            <a:avLst/>
          </a:prstGeom>
        </p:spPr>
        <p:txBody>
          <a:bodyPr wrap="square">
            <a:spAutoFit/>
          </a:bodyPr>
          <a:lstStyle/>
          <a:p>
            <a:r>
              <a:rPr lang="uk-UA" b="1" dirty="0" smtClean="0">
                <a:latin typeface="Courier New" pitchFamily="49" charset="0"/>
                <a:cs typeface="Courier New" pitchFamily="49" charset="0"/>
              </a:rPr>
              <a:t>Користь ЛФК</a:t>
            </a:r>
            <a:r>
              <a:rPr lang="uk-UA" dirty="0" smtClean="0">
                <a:latin typeface="Courier New" pitchFamily="49" charset="0"/>
                <a:cs typeface="Courier New" pitchFamily="49" charset="0"/>
              </a:rPr>
              <a:t>.</a:t>
            </a:r>
          </a:p>
          <a:p>
            <a:r>
              <a:rPr lang="uk-UA" dirty="0" smtClean="0">
                <a:latin typeface="Courier New" pitchFamily="49" charset="0"/>
                <a:cs typeface="Courier New" pitchFamily="49" charset="0"/>
              </a:rPr>
              <a:t>На </a:t>
            </a:r>
            <a:r>
              <a:rPr lang="uk-UA" dirty="0">
                <a:latin typeface="Courier New" pitchFamily="49" charset="0"/>
                <a:cs typeface="Courier New" pitchFamily="49" charset="0"/>
              </a:rPr>
              <a:t>окремих етапах курсу лікування ЛФК сприяє попередженню ускладнень, викликаних тривалим спокоєм; прискоренню ліквідації анатомічних і</a:t>
            </a:r>
            <a:r>
              <a:rPr lang="ru-RU" dirty="0">
                <a:latin typeface="Courier New" pitchFamily="49" charset="0"/>
                <a:cs typeface="Courier New" pitchFamily="49" charset="0"/>
              </a:rPr>
              <a:t> </a:t>
            </a:r>
            <a:r>
              <a:rPr lang="uk-UA" dirty="0">
                <a:latin typeface="Courier New" pitchFamily="49" charset="0"/>
                <a:cs typeface="Courier New" pitchFamily="49" charset="0"/>
              </a:rPr>
              <a:t>функціональних</a:t>
            </a:r>
            <a:r>
              <a:rPr lang="ru-RU" dirty="0">
                <a:latin typeface="Courier New" pitchFamily="49" charset="0"/>
                <a:cs typeface="Courier New" pitchFamily="49" charset="0"/>
              </a:rPr>
              <a:t> </a:t>
            </a:r>
            <a:r>
              <a:rPr lang="uk-UA" dirty="0">
                <a:latin typeface="Courier New" pitchFamily="49" charset="0"/>
                <a:cs typeface="Courier New" pitchFamily="49" charset="0"/>
              </a:rPr>
              <a:t>порушень; збереження, відновлення або створення нових умов для</a:t>
            </a:r>
            <a:r>
              <a:rPr lang="ru-RU" dirty="0">
                <a:latin typeface="Courier New" pitchFamily="49" charset="0"/>
                <a:cs typeface="Courier New" pitchFamily="49" charset="0"/>
              </a:rPr>
              <a:t> </a:t>
            </a:r>
            <a:r>
              <a:rPr lang="uk-UA" dirty="0">
                <a:latin typeface="Courier New" pitchFamily="49" charset="0"/>
                <a:cs typeface="Courier New" pitchFamily="49" charset="0"/>
              </a:rPr>
              <a:t>функціональної</a:t>
            </a:r>
            <a:r>
              <a:rPr lang="ru-RU" dirty="0">
                <a:latin typeface="Courier New" pitchFamily="49" charset="0"/>
                <a:cs typeface="Courier New" pitchFamily="49" charset="0"/>
              </a:rPr>
              <a:t> </a:t>
            </a:r>
            <a:r>
              <a:rPr lang="uk-UA" dirty="0">
                <a:latin typeface="Courier New" pitchFamily="49" charset="0"/>
                <a:cs typeface="Courier New" pitchFamily="49" charset="0"/>
              </a:rPr>
              <a:t>адаптації організму літньої людини до фізичних навантажень.</a:t>
            </a:r>
            <a:r>
              <a:rPr lang="ru-RU" dirty="0">
                <a:latin typeface="Courier New" pitchFamily="49" charset="0"/>
                <a:cs typeface="Courier New" pitchFamily="49" charset="0"/>
              </a:rPr>
              <a:t> </a:t>
            </a:r>
            <a:r>
              <a:rPr lang="uk-UA" dirty="0"/>
              <a:t/>
            </a:r>
            <a:br>
              <a:rPr lang="uk-UA" dirty="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кино\HWM4TVqH.jpg"/>
          <p:cNvPicPr>
            <a:picLocks noChangeAspect="1" noChangeArrowheads="1"/>
          </p:cNvPicPr>
          <p:nvPr/>
        </p:nvPicPr>
        <p:blipFill>
          <a:blip r:embed="rId2"/>
          <a:srcRect/>
          <a:stretch>
            <a:fillRect/>
          </a:stretch>
        </p:blipFill>
        <p:spPr bwMode="auto">
          <a:xfrm>
            <a:off x="1" y="1214446"/>
            <a:ext cx="9144000" cy="5500702"/>
          </a:xfrm>
          <a:prstGeom prst="rect">
            <a:avLst/>
          </a:prstGeom>
          <a:noFill/>
        </p:spPr>
      </p:pic>
      <p:sp>
        <p:nvSpPr>
          <p:cNvPr id="3" name="Прямоугольник 2"/>
          <p:cNvSpPr/>
          <p:nvPr/>
        </p:nvSpPr>
        <p:spPr>
          <a:xfrm>
            <a:off x="0" y="142852"/>
            <a:ext cx="9144000" cy="646331"/>
          </a:xfrm>
          <a:prstGeom prst="rect">
            <a:avLst/>
          </a:prstGeom>
        </p:spPr>
        <p:txBody>
          <a:bodyPr wrap="square">
            <a:spAutoFit/>
          </a:bodyPr>
          <a:lstStyle/>
          <a:p>
            <a:r>
              <a:rPr lang="uk-UA" dirty="0">
                <a:latin typeface="Courier New" pitchFamily="49" charset="0"/>
                <a:cs typeface="Courier New" pitchFamily="49" charset="0"/>
              </a:rPr>
              <a:t>Відповідно до вікової класифікації, дорослих людей виділяють 4 періоди – зрілий, похилий, </a:t>
            </a:r>
            <a:r>
              <a:rPr lang="uk-UA" dirty="0" smtClean="0">
                <a:latin typeface="Courier New" pitchFamily="49" charset="0"/>
                <a:cs typeface="Courier New" pitchFamily="49" charset="0"/>
              </a:rPr>
              <a:t>старечий </a:t>
            </a:r>
            <a:r>
              <a:rPr lang="uk-UA" dirty="0">
                <a:latin typeface="Courier New" pitchFamily="49" charset="0"/>
                <a:cs typeface="Courier New" pitchFamily="49" charset="0"/>
              </a:rPr>
              <a:t>вік і довгожителі</a:t>
            </a:r>
            <a:r>
              <a:rPr lang="uk-UA" dirty="0" smtClean="0">
                <a:latin typeface="Courier New" pitchFamily="49" charset="0"/>
                <a:cs typeface="Courier New" pitchFamily="49" charset="0"/>
              </a:rPr>
              <a:t>.</a:t>
            </a:r>
            <a:endParaRPr lang="ru-RU" dirty="0">
              <a:latin typeface="Courier New" pitchFamily="49" charset="0"/>
              <a:cs typeface="Courier New" pitchFamily="49"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501</Words>
  <Application>Microsoft Office PowerPoint</Application>
  <PresentationFormat>Экран (4:3)</PresentationFormat>
  <Paragraphs>60</Paragraphs>
  <Slides>20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Планування Реабілітаційних заходів для людей похилого та старечого віку.</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Игорь</dc:creator>
  <cp:lastModifiedBy>Natasha</cp:lastModifiedBy>
  <cp:revision>27</cp:revision>
  <dcterms:created xsi:type="dcterms:W3CDTF">2017-04-09T11:28:31Z</dcterms:created>
  <dcterms:modified xsi:type="dcterms:W3CDTF">2017-04-12T21:26:26Z</dcterms:modified>
</cp:coreProperties>
</file>