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ontserrat" panose="020B0604020202020204" charset="-52"/>
      <p:regular r:id="rId17"/>
      <p:bold r:id="rId18"/>
      <p:italic r:id="rId19"/>
      <p:boldItalic r:id="rId20"/>
    </p:embeddedFont>
    <p:embeddedFont>
      <p:font typeface="Alfa Slab One" panose="020B0604020202020204" charset="0"/>
      <p:regular r:id="rId21"/>
    </p:embeddedFont>
    <p:embeddedFont>
      <p:font typeface="Nunito" panose="020B0604020202020204" charset="-52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ac800f4cae_0_19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ac800f4cae_0_19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ac800f4cae_0_15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ac800f4cae_0_15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ac800f4cae_0_19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ac800f4cae_0_19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ac800f4cae_0_18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ac800f4cae_0_18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ac800f4cae_0_19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ac800f4cae_0_19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ac800f4cae_0_19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ac800f4cae_0_19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ac800f4cae_0_19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ac800f4cae_0_19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ac800f4cae_0_18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ac800f4cae_0_18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ac800f4cae_0_19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ac800f4cae_0_19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409000" y="1425300"/>
            <a:ext cx="8076900" cy="1363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accent3"/>
                </a:solidFill>
              </a:rPr>
              <a:t>Захворювання опорно-рухового апарату,особливості її протікання та засоби фізичної реабілітації у осіб похилого віку</a:t>
            </a:r>
            <a:endParaRPr sz="3400" b="1">
              <a:solidFill>
                <a:schemeClr val="accent3"/>
              </a:solidFill>
            </a:endParaRPr>
          </a:p>
        </p:txBody>
      </p:sp>
      <p:cxnSp>
        <p:nvCxnSpPr>
          <p:cNvPr id="130" name="Google Shape;130;p13"/>
          <p:cNvCxnSpPr/>
          <p:nvPr/>
        </p:nvCxnSpPr>
        <p:spPr>
          <a:xfrm>
            <a:off x="7312450" y="1598825"/>
            <a:ext cx="1189800" cy="1189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3" name="Google Shape;19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3275" y="223100"/>
            <a:ext cx="5983526" cy="4697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 txBox="1">
            <a:spLocks noGrp="1"/>
          </p:cNvSpPr>
          <p:nvPr>
            <p:ph type="title"/>
          </p:nvPr>
        </p:nvSpPr>
        <p:spPr>
          <a:xfrm>
            <a:off x="819150" y="7960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50" b="1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Захворювання опорно-рухового апарату людини можна умовно поділити на три категорії: хвороби хребта, суглобів та м’язів. </a:t>
            </a:r>
            <a:endParaRPr sz="37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50" b="1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До найбільш поширених захворювань опор­но-рухового апарату належать:</a:t>
            </a:r>
            <a:endParaRPr sz="1350" b="1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350" b="1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1.Остеохондроз </a:t>
            </a:r>
            <a:endParaRPr sz="1350" b="1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350" b="1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2.Артрит </a:t>
            </a:r>
            <a:endParaRPr sz="1350" b="1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350" b="1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3.Артроз</a:t>
            </a:r>
            <a:endParaRPr sz="1350" b="1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350" b="1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4.Радикулит </a:t>
            </a:r>
            <a:endParaRPr sz="1350" b="1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350" b="1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1593" y="2571750"/>
            <a:ext cx="3324532" cy="221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4" name="Google Shape;14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9550" y="290525"/>
            <a:ext cx="7395300" cy="456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solidFill>
                  <a:schemeClr val="accent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Остеохондроз</a:t>
            </a:r>
            <a:r>
              <a:rPr lang="ru" sz="1400">
                <a:solidFill>
                  <a:schemeClr val="accent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– комплекс дистофічних порушень в суглобових хрящах. Може розвиватися практично в любому суглобі, але частіше всього уражаються міжхребцеві диски. В залежності від локалізації виділяють шийний, грудний та поперековий остеохондроз</a:t>
            </a:r>
            <a:endParaRPr sz="32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16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solidFill>
                  <a:schemeClr val="accent2"/>
                </a:solidFill>
              </a:rPr>
              <a:t>Клінічні прояви :</a:t>
            </a:r>
            <a:endParaRPr sz="1600" b="1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/>
              <a:t>біль  у грудях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/>
              <a:t>шум у вухах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/>
              <a:t>головні болі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/>
              <a:t>онімння рук оба ніг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/>
              <a:t>біль в спині або попереку </a:t>
            </a:r>
            <a:endParaRPr/>
          </a:p>
        </p:txBody>
      </p:sp>
      <p:pic>
        <p:nvPicPr>
          <p:cNvPr id="151" name="Google Shape;15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0725" y="1924150"/>
            <a:ext cx="4313101" cy="290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783F04"/>
                </a:solidFill>
              </a:rPr>
              <a:t>Артрит </a:t>
            </a:r>
            <a:r>
              <a:rPr lang="ru" sz="1050">
                <a:solidFill>
                  <a:srgbClr val="783F0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1350" b="1">
                <a:solidFill>
                  <a:srgbClr val="783F0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системне захворювання сполучної тканини з переважним ураженням дрібних суглобів</a:t>
            </a:r>
            <a:endParaRPr sz="3300" b="1">
              <a:solidFill>
                <a:srgbClr val="783F04"/>
              </a:solidFill>
            </a:endParaRPr>
          </a:p>
        </p:txBody>
      </p:sp>
      <p:sp>
        <p:nvSpPr>
          <p:cNvPr id="157" name="Google Shape;157;p17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BF9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Клінічні прояви</a:t>
            </a:r>
            <a:endParaRPr sz="1800" b="1">
              <a:solidFill>
                <a:srgbClr val="BF9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500">
                <a:solidFill>
                  <a:srgbClr val="BF9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Найчастіше спостерігаються припухлість суглобу, біль так званого «стартового» характеру, тобто при початку руху в суглобі, ранкова скутість у суглобі, обмеження рухливості, покращення після навантаження на суглоб.</a:t>
            </a:r>
            <a:endParaRPr sz="1600">
              <a:solidFill>
                <a:srgbClr val="BF9000"/>
              </a:solidFill>
            </a:endParaRPr>
          </a:p>
        </p:txBody>
      </p:sp>
      <p:pic>
        <p:nvPicPr>
          <p:cNvPr id="158" name="Google Shape;15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1263" y="2936225"/>
            <a:ext cx="2466975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b="1">
                <a:solidFill>
                  <a:schemeClr val="accent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Артроз - це хронічне захворювання суглоба, при якому він поступово втрачає свої рухові функції.</a:t>
            </a:r>
            <a:endParaRPr sz="3500" b="1">
              <a:solidFill>
                <a:schemeClr val="accent2"/>
              </a:solidFill>
            </a:endParaRPr>
          </a:p>
        </p:txBody>
      </p:sp>
      <p:sp>
        <p:nvSpPr>
          <p:cNvPr id="164" name="Google Shape;164;p18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>
                <a:solidFill>
                  <a:srgbClr val="FF99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К</a:t>
            </a:r>
            <a:r>
              <a:rPr lang="ru" sz="1700" b="1">
                <a:solidFill>
                  <a:srgbClr val="FF99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лінічні прояви </a:t>
            </a:r>
            <a:endParaRPr sz="1700" b="1">
              <a:solidFill>
                <a:srgbClr val="FF99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500" b="1">
                <a:solidFill>
                  <a:schemeClr val="accent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Захворювання проявляється болем у суглобах під час руху, навантаженнях та зміні погоди, скутістю після відпочинку. Іноді виявляється деформація уражених суглобів</a:t>
            </a:r>
            <a:r>
              <a:rPr lang="ru" sz="1500">
                <a:solidFill>
                  <a:schemeClr val="accent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1600">
              <a:solidFill>
                <a:schemeClr val="accent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>
                <a:solidFill>
                  <a:schemeClr val="accent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Радикуліт - захворювання, яке викликає сильне запалення і затискання корінців нервів у спинному мозку</a:t>
            </a:r>
            <a:endParaRPr sz="3300" b="1">
              <a:solidFill>
                <a:schemeClr val="accent2"/>
              </a:solidFill>
            </a:endParaRPr>
          </a:p>
        </p:txBody>
      </p:sp>
      <p:sp>
        <p:nvSpPr>
          <p:cNvPr id="170" name="Google Shape;170;p19"/>
          <p:cNvSpPr txBox="1">
            <a:spLocks noGrp="1"/>
          </p:cNvSpPr>
          <p:nvPr>
            <p:ph type="body" idx="1"/>
          </p:nvPr>
        </p:nvSpPr>
        <p:spPr>
          <a:xfrm>
            <a:off x="893500" y="1623600"/>
            <a:ext cx="7505700" cy="28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B45F06"/>
                </a:solidFill>
                <a:latin typeface="Arial"/>
                <a:ea typeface="Arial"/>
                <a:cs typeface="Arial"/>
                <a:sym typeface="Arial"/>
              </a:rPr>
              <a:t>Найчастіше радикуліт розвивається гостро та супроводжується різким і сильним болем, який може поширюватися на інші ділянки тіла, а також обмеженням рухливості в ураженій області. Дані симптоми з'являються в результаті защемлення нервових корінців, розташованих уздовж хребта</a:t>
            </a:r>
            <a:endParaRPr b="1">
              <a:solidFill>
                <a:srgbClr val="B45F0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Найхарактернішими проявами радикуліту є:</a:t>
            </a:r>
            <a:endParaRPr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●"/>
            </a:pPr>
            <a:r>
              <a:rPr lang="ru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різкий гострий біль у спині або шиї;</a:t>
            </a:r>
            <a:endParaRPr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●"/>
            </a:pPr>
            <a:r>
              <a:rPr lang="ru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посилення болю під час рухів (або руху);</a:t>
            </a:r>
            <a:endParaRPr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●"/>
            </a:pPr>
            <a:r>
              <a:rPr lang="ru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поширення болю на інші ділянки тіла;</a:t>
            </a:r>
            <a:endParaRPr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●"/>
            </a:pPr>
            <a:r>
              <a:rPr lang="ru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обмеження рухливості у спині та кінцівках;</a:t>
            </a:r>
            <a:endParaRPr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●"/>
            </a:pPr>
            <a:r>
              <a:rPr lang="ru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порушення чутливості шкіри у місці ураження.</a:t>
            </a:r>
            <a:endParaRPr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b="1">
              <a:solidFill>
                <a:srgbClr val="B45F0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4388" y="2674638"/>
            <a:ext cx="2428875" cy="187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0"/>
          <p:cNvSpPr txBox="1">
            <a:spLocks noGrp="1"/>
          </p:cNvSpPr>
          <p:nvPr>
            <p:ph type="title"/>
          </p:nvPr>
        </p:nvSpPr>
        <p:spPr>
          <a:xfrm>
            <a:off x="819150" y="359425"/>
            <a:ext cx="7505700" cy="10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100" b="1"/>
              <a:t>Фізична реабілітація у людей похилого віку </a:t>
            </a:r>
            <a:endParaRPr sz="3100" b="1"/>
          </a:p>
        </p:txBody>
      </p:sp>
      <p:sp>
        <p:nvSpPr>
          <p:cNvPr id="177" name="Google Shape;177;p20"/>
          <p:cNvSpPr txBox="1">
            <a:spLocks noGrp="1"/>
          </p:cNvSpPr>
          <p:nvPr>
            <p:ph type="body" idx="1"/>
          </p:nvPr>
        </p:nvSpPr>
        <p:spPr>
          <a:xfrm>
            <a:off x="905925" y="190397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400" b="1">
                <a:solidFill>
                  <a:srgbClr val="FF0000"/>
                </a:solidFill>
              </a:rPr>
              <a:t>При проведенні реабілітації літніх людей необхідно враховувати низьку толерантність хворих до навантажень, що зумовлена поліморбідністю, швидким розвитком стомлення, повільним темпом протікання відновних реакцій</a:t>
            </a:r>
            <a:r>
              <a:rPr lang="ru" sz="1400">
                <a:solidFill>
                  <a:srgbClr val="FF0000"/>
                </a:solidFill>
              </a:rPr>
              <a:t>.</a:t>
            </a:r>
            <a:endParaRPr sz="1400">
              <a:solidFill>
                <a:srgbClr val="FF0000"/>
              </a:solidFill>
            </a:endParaRPr>
          </a:p>
        </p:txBody>
      </p:sp>
      <p:pic>
        <p:nvPicPr>
          <p:cNvPr id="178" name="Google Shape;17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4076" y="3017950"/>
            <a:ext cx="2845150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89600" y="2447500"/>
            <a:ext cx="731775" cy="57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1"/>
          <p:cNvSpPr txBox="1">
            <a:spLocks noGrp="1"/>
          </p:cNvSpPr>
          <p:nvPr>
            <p:ph type="title"/>
          </p:nvPr>
        </p:nvSpPr>
        <p:spPr>
          <a:xfrm>
            <a:off x="1747550" y="845600"/>
            <a:ext cx="65772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Завадання фізичної реабілітаії</a:t>
            </a:r>
            <a:r>
              <a:rPr lang="ru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1"/>
          <p:cNvSpPr txBox="1">
            <a:spLocks noGrp="1"/>
          </p:cNvSpPr>
          <p:nvPr>
            <p:ph type="body" idx="1"/>
          </p:nvPr>
        </p:nvSpPr>
        <p:spPr>
          <a:xfrm>
            <a:off x="819150" y="1536850"/>
            <a:ext cx="7505700" cy="29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accent2"/>
                </a:solidFill>
                <a:latin typeface="Alfa Slab One"/>
                <a:ea typeface="Alfa Slab One"/>
                <a:cs typeface="Alfa Slab One"/>
                <a:sym typeface="Alfa Slab One"/>
              </a:rPr>
              <a:t>1.зупинити розвиток  захворювання </a:t>
            </a:r>
            <a:endParaRPr sz="1400">
              <a:solidFill>
                <a:schemeClr val="accent2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accent2"/>
                </a:solidFill>
                <a:latin typeface="Alfa Slab One"/>
                <a:ea typeface="Alfa Slab One"/>
                <a:cs typeface="Alfa Slab One"/>
                <a:sym typeface="Alfa Slab One"/>
              </a:rPr>
              <a:t>2.попередження ускладнень та рецидивів захворювання </a:t>
            </a:r>
            <a:endParaRPr sz="1400">
              <a:solidFill>
                <a:schemeClr val="accent2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accent2"/>
                </a:solidFill>
                <a:latin typeface="Alfa Slab One"/>
                <a:ea typeface="Alfa Slab One"/>
                <a:cs typeface="Alfa Slab One"/>
                <a:sym typeface="Alfa Slab One"/>
              </a:rPr>
              <a:t>3.скорочення термінів клінічного то функціонального відновлення </a:t>
            </a:r>
            <a:endParaRPr sz="1400">
              <a:solidFill>
                <a:schemeClr val="accent2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accent2"/>
                </a:solidFill>
                <a:latin typeface="Alfa Slab One"/>
                <a:ea typeface="Alfa Slab One"/>
                <a:cs typeface="Alfa Slab One"/>
                <a:sym typeface="Alfa Slab One"/>
              </a:rPr>
              <a:t>4.тренування та загартування організму </a:t>
            </a:r>
            <a:endParaRPr sz="1400">
              <a:solidFill>
                <a:schemeClr val="accent2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400">
                <a:solidFill>
                  <a:schemeClr val="accent2"/>
                </a:solidFill>
                <a:latin typeface="Alfa Slab One"/>
                <a:ea typeface="Alfa Slab One"/>
                <a:cs typeface="Alfa Slab One"/>
                <a:sym typeface="Alfa Slab One"/>
              </a:rPr>
              <a:t>5.відновлення працездатності  </a:t>
            </a:r>
            <a:endParaRPr sz="1400">
              <a:solidFill>
                <a:schemeClr val="accent2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186" name="Google Shape;18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2825" y="2848075"/>
            <a:ext cx="3125225" cy="179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338</Words>
  <Application>Microsoft Office PowerPoint</Application>
  <PresentationFormat>Экран (16:9)</PresentationFormat>
  <Paragraphs>36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Calibri</vt:lpstr>
      <vt:lpstr>Montserrat</vt:lpstr>
      <vt:lpstr>Alfa Slab One</vt:lpstr>
      <vt:lpstr>Nunito</vt:lpstr>
      <vt:lpstr>Arial</vt:lpstr>
      <vt:lpstr>Shift</vt:lpstr>
      <vt:lpstr>Захворювання опорно-рухового апарату,особливості її протікання та засоби фізичної реабілітації у осіб похилого віку</vt:lpstr>
      <vt:lpstr>Захворювання опорно-рухового апарату людини можна умовно поділити на три категорії: хвороби хребта, суглобів та м’язів. </vt:lpstr>
      <vt:lpstr>Презентация PowerPoint</vt:lpstr>
      <vt:lpstr>Остеохондроз – комплекс дистофічних порушень в суглобових хрящах. Може розвиватися практично в любому суглобі, але частіше всього уражаються міжхребцеві диски. В залежності від локалізації виділяють шийний, грудний та поперековий остеохондроз</vt:lpstr>
      <vt:lpstr>Артрит  системне захворювання сполучної тканини з переважним ураженням дрібних суглобів</vt:lpstr>
      <vt:lpstr>Артроз - це хронічне захворювання суглоба, при якому він поступово втрачає свої рухові функції.</vt:lpstr>
      <vt:lpstr>Радикуліт - захворювання, яке викликає сильне запалення і затискання корінців нервів у спинному мозку</vt:lpstr>
      <vt:lpstr>Фізична реабілітація у людей похилого віку </vt:lpstr>
      <vt:lpstr>Завадання фізичної реабілітаії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Захворювання опорно-рухового апарату,особливості її протікання та засоби фізичної реабілітації у осіб похилого віку</dc:title>
  <cp:lastModifiedBy>Пользователь</cp:lastModifiedBy>
  <cp:revision>1</cp:revision>
  <dcterms:modified xsi:type="dcterms:W3CDTF">2022-03-29T21:53:43Z</dcterms:modified>
</cp:coreProperties>
</file>