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1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0-6948-4FFA-98CF-3C4245F641D4}"/>
              </c:ext>
            </c:extLst>
          </c:dPt>
          <c:dPt>
            <c:idx val="1"/>
            <c:bubble3D val="0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6948-4FFA-98CF-3C4245F641D4}"/>
              </c:ext>
            </c:extLst>
          </c:dPt>
          <c:dPt>
            <c:idx val="2"/>
            <c:bubble3D val="0"/>
            <c:spPr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6948-4FFA-98CF-3C4245F641D4}"/>
              </c:ext>
            </c:extLst>
          </c:dPt>
          <c:dLbls>
            <c:dLbl>
              <c:idx val="0"/>
              <c:layout>
                <c:manualLayout>
                  <c:x val="0.11540573576104167"/>
                  <c:y val="1.216397614519764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ст. 146 Незаконне позбавлення волі або викрадення людини 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8-4FFA-98CF-3C4245F641D4}"/>
                </c:ext>
              </c:extLst>
            </c:dLbl>
            <c:dLbl>
              <c:idx val="1"/>
              <c:layout>
                <c:manualLayout>
                  <c:x val="7.0570005899845731E-2"/>
                  <c:y val="0.41804728594075818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/>
                      <a:t>ст. 149 </a:t>
                    </a:r>
                    <a:r>
                      <a:rPr lang="ru-RU" sz="2000" dirty="0"/>
                      <a:t>Торгівля людьми 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8-4FFA-98CF-3C4245F641D4}"/>
                </c:ext>
              </c:extLst>
            </c:dLbl>
            <c:dLbl>
              <c:idx val="2"/>
              <c:layout>
                <c:manualLayout>
                  <c:x val="-0.25360638262101193"/>
                  <c:y val="4.0546587150658833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ст. 146-1</a:t>
                    </a:r>
                    <a:r>
                      <a:rPr lang="ru-RU" sz="1800" baseline="0" dirty="0"/>
                      <a:t> </a:t>
                    </a:r>
                    <a:r>
                      <a:rPr lang="ru-RU" sz="1800" baseline="0" dirty="0" err="1"/>
                      <a:t>Насильницьке</a:t>
                    </a:r>
                    <a:r>
                      <a:rPr lang="ru-RU" sz="1800" baseline="0" dirty="0"/>
                      <a:t> зникнення</a:t>
                    </a:r>
                    <a:r>
                      <a:rPr lang="ru-RU" sz="1800" dirty="0"/>
                      <a:t>76%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8-4FFA-98CF-3C4245F641D4}"/>
                </c:ext>
              </c:extLst>
            </c:dLbl>
            <c:dLbl>
              <c:idx val="3"/>
              <c:layout>
                <c:manualLayout>
                  <c:x val="-0.31354937870296806"/>
                  <c:y val="1.21639761451976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8930369769192"/>
                      <c:h val="9.16555602540642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48-4FFA-98CF-3C4245F641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ст. 146 Незаконне позбавлення волі або викрадення людини (16%) </c:v>
                </c:pt>
                <c:pt idx="1">
                  <c:v>ст. 149 Торгівля людьми </c:v>
                </c:pt>
                <c:pt idx="2">
                  <c:v>ст. 146-1 Насильницьке зникнення</c:v>
                </c:pt>
                <c:pt idx="3">
                  <c:v>Інші кр. пр.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7.0000000000000007E-2</c:v>
                </c:pt>
                <c:pt idx="2">
                  <c:v>0.76</c:v>
                </c:pt>
                <c:pt idx="3" formatCode="0.0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48-4FFA-98CF-3C4245F641D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93F13-6AE9-49EF-8545-AC1EE29DF6D2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9B7B27-7B91-44D2-8E36-919FB478A40B}">
      <dgm:prSet phldrT="[Текст]"/>
      <dgm:spPr/>
      <dgm:t>
        <a:bodyPr/>
        <a:lstStyle/>
        <a:p>
          <a:r>
            <a:rPr lang="uk-UA" dirty="0"/>
            <a:t>Родовий об’єкт – </a:t>
          </a:r>
        </a:p>
        <a:p>
          <a:r>
            <a:rPr lang="uk-UA" dirty="0"/>
            <a:t>особиста безпека</a:t>
          </a:r>
          <a:endParaRPr lang="ru-RU" dirty="0"/>
        </a:p>
      </dgm:t>
    </dgm:pt>
    <dgm:pt modelId="{4A527CD4-E8C9-4E5C-BD57-9A50B57F3745}" type="parTrans" cxnId="{A53F638E-4646-484E-ACD9-F2354CD79817}">
      <dgm:prSet/>
      <dgm:spPr/>
      <dgm:t>
        <a:bodyPr/>
        <a:lstStyle/>
        <a:p>
          <a:endParaRPr lang="ru-RU"/>
        </a:p>
      </dgm:t>
    </dgm:pt>
    <dgm:pt modelId="{814B84DD-826D-47D7-B6ED-0D390938E4A3}" type="sibTrans" cxnId="{A53F638E-4646-484E-ACD9-F2354CD79817}">
      <dgm:prSet/>
      <dgm:spPr/>
      <dgm:t>
        <a:bodyPr/>
        <a:lstStyle/>
        <a:p>
          <a:endParaRPr lang="ru-RU"/>
        </a:p>
      </dgm:t>
    </dgm:pt>
    <dgm:pt modelId="{08B19AAB-7B19-464E-9188-B76F2F4625D3}">
      <dgm:prSet phldrT="[Текст]"/>
      <dgm:spPr/>
      <dgm:t>
        <a:bodyPr/>
        <a:lstStyle/>
        <a:p>
          <a:r>
            <a:rPr lang="uk-UA" dirty="0"/>
            <a:t>честь</a:t>
          </a:r>
          <a:endParaRPr lang="ru-RU" dirty="0"/>
        </a:p>
      </dgm:t>
    </dgm:pt>
    <dgm:pt modelId="{8351B3B8-BD31-479F-BCAB-AD70AC76C9B4}" type="parTrans" cxnId="{CD6C861F-E622-4B3B-880F-8F636C6BBEBE}">
      <dgm:prSet/>
      <dgm:spPr/>
      <dgm:t>
        <a:bodyPr/>
        <a:lstStyle/>
        <a:p>
          <a:endParaRPr lang="ru-RU"/>
        </a:p>
      </dgm:t>
    </dgm:pt>
    <dgm:pt modelId="{9B2C649D-7A9F-418A-9825-112092D38681}" type="sibTrans" cxnId="{CD6C861F-E622-4B3B-880F-8F636C6BBEBE}">
      <dgm:prSet/>
      <dgm:spPr/>
      <dgm:t>
        <a:bodyPr/>
        <a:lstStyle/>
        <a:p>
          <a:endParaRPr lang="ru-RU"/>
        </a:p>
      </dgm:t>
    </dgm:pt>
    <dgm:pt modelId="{F4161F8B-E164-4109-9100-2DD5C36E9685}">
      <dgm:prSet phldrT="[Текст]"/>
      <dgm:spPr/>
      <dgm:t>
        <a:bodyPr/>
        <a:lstStyle/>
        <a:p>
          <a:r>
            <a:rPr lang="uk-UA" dirty="0"/>
            <a:t>воля</a:t>
          </a:r>
          <a:endParaRPr lang="ru-RU" dirty="0"/>
        </a:p>
      </dgm:t>
    </dgm:pt>
    <dgm:pt modelId="{21DCC14A-D664-4CD6-8DDD-603F6EB4FE20}" type="parTrans" cxnId="{10D60F16-F060-4877-AFAB-51A9F9F634AF}">
      <dgm:prSet/>
      <dgm:spPr/>
      <dgm:t>
        <a:bodyPr/>
        <a:lstStyle/>
        <a:p>
          <a:endParaRPr lang="ru-RU"/>
        </a:p>
      </dgm:t>
    </dgm:pt>
    <dgm:pt modelId="{6C0B5451-6074-43AD-AFD5-A87B3D1E43B9}" type="sibTrans" cxnId="{10D60F16-F060-4877-AFAB-51A9F9F634AF}">
      <dgm:prSet/>
      <dgm:spPr/>
      <dgm:t>
        <a:bodyPr/>
        <a:lstStyle/>
        <a:p>
          <a:endParaRPr lang="ru-RU"/>
        </a:p>
      </dgm:t>
    </dgm:pt>
    <dgm:pt modelId="{10BF50C9-FF47-4A5E-99D8-143618A3D753}">
      <dgm:prSet phldrT="[Текст]"/>
      <dgm:spPr/>
      <dgm:t>
        <a:bodyPr/>
        <a:lstStyle/>
        <a:p>
          <a:r>
            <a:rPr lang="uk-UA" dirty="0"/>
            <a:t>гідність</a:t>
          </a:r>
          <a:endParaRPr lang="ru-RU" dirty="0"/>
        </a:p>
      </dgm:t>
    </dgm:pt>
    <dgm:pt modelId="{782304CA-E2FE-4638-BD8E-C1D19DD8F97F}" type="parTrans" cxnId="{A7F5F695-09C1-4533-A55B-69106ADB7D63}">
      <dgm:prSet/>
      <dgm:spPr/>
      <dgm:t>
        <a:bodyPr/>
        <a:lstStyle/>
        <a:p>
          <a:endParaRPr lang="ru-RU"/>
        </a:p>
      </dgm:t>
    </dgm:pt>
    <dgm:pt modelId="{887136AA-449D-4ADE-8B0C-2A0DDCCF5400}" type="sibTrans" cxnId="{A7F5F695-09C1-4533-A55B-69106ADB7D63}">
      <dgm:prSet/>
      <dgm:spPr/>
      <dgm:t>
        <a:bodyPr/>
        <a:lstStyle/>
        <a:p>
          <a:endParaRPr lang="ru-RU"/>
        </a:p>
      </dgm:t>
    </dgm:pt>
    <dgm:pt modelId="{CC6EC533-40D7-41A1-9C12-A89254122EE1}" type="pres">
      <dgm:prSet presAssocID="{DED93F13-6AE9-49EF-8545-AC1EE29DF6D2}" presName="composite" presStyleCnt="0">
        <dgm:presLayoutVars>
          <dgm:chMax val="1"/>
          <dgm:dir/>
          <dgm:resizeHandles val="exact"/>
        </dgm:presLayoutVars>
      </dgm:prSet>
      <dgm:spPr/>
    </dgm:pt>
    <dgm:pt modelId="{385C6010-0A54-4C26-970E-36711CAEE818}" type="pres">
      <dgm:prSet presAssocID="{C19B7B27-7B91-44D2-8E36-919FB478A40B}" presName="roof" presStyleLbl="dkBgShp" presStyleIdx="0" presStyleCnt="2"/>
      <dgm:spPr/>
    </dgm:pt>
    <dgm:pt modelId="{F2D0F994-26D7-46BF-B972-31CF3BBD1915}" type="pres">
      <dgm:prSet presAssocID="{C19B7B27-7B91-44D2-8E36-919FB478A40B}" presName="pillars" presStyleCnt="0"/>
      <dgm:spPr/>
    </dgm:pt>
    <dgm:pt modelId="{33768F65-6A50-416C-B1A6-49222A85669B}" type="pres">
      <dgm:prSet presAssocID="{C19B7B27-7B91-44D2-8E36-919FB478A40B}" presName="pillar1" presStyleLbl="node1" presStyleIdx="0" presStyleCnt="3">
        <dgm:presLayoutVars>
          <dgm:bulletEnabled val="1"/>
        </dgm:presLayoutVars>
      </dgm:prSet>
      <dgm:spPr/>
    </dgm:pt>
    <dgm:pt modelId="{7E5F2EA4-848A-462B-B37F-5EF2CFC74167}" type="pres">
      <dgm:prSet presAssocID="{F4161F8B-E164-4109-9100-2DD5C36E9685}" presName="pillarX" presStyleLbl="node1" presStyleIdx="1" presStyleCnt="3">
        <dgm:presLayoutVars>
          <dgm:bulletEnabled val="1"/>
        </dgm:presLayoutVars>
      </dgm:prSet>
      <dgm:spPr/>
    </dgm:pt>
    <dgm:pt modelId="{12CB05CB-2067-4D9B-9A2A-42C214E1C1A0}" type="pres">
      <dgm:prSet presAssocID="{10BF50C9-FF47-4A5E-99D8-143618A3D753}" presName="pillarX" presStyleLbl="node1" presStyleIdx="2" presStyleCnt="3">
        <dgm:presLayoutVars>
          <dgm:bulletEnabled val="1"/>
        </dgm:presLayoutVars>
      </dgm:prSet>
      <dgm:spPr/>
    </dgm:pt>
    <dgm:pt modelId="{CE1B7D61-9591-4B05-8E36-1920A9DBB12E}" type="pres">
      <dgm:prSet presAssocID="{C19B7B27-7B91-44D2-8E36-919FB478A40B}" presName="base" presStyleLbl="dkBgShp" presStyleIdx="1" presStyleCnt="2"/>
      <dgm:spPr/>
    </dgm:pt>
  </dgm:ptLst>
  <dgm:cxnLst>
    <dgm:cxn modelId="{10D60F16-F060-4877-AFAB-51A9F9F634AF}" srcId="{C19B7B27-7B91-44D2-8E36-919FB478A40B}" destId="{F4161F8B-E164-4109-9100-2DD5C36E9685}" srcOrd="1" destOrd="0" parTransId="{21DCC14A-D664-4CD6-8DDD-603F6EB4FE20}" sibTransId="{6C0B5451-6074-43AD-AFD5-A87B3D1E43B9}"/>
    <dgm:cxn modelId="{7E0CEF1A-AC2B-45D9-B2DD-6F2C65ECB44C}" type="presOf" srcId="{DED93F13-6AE9-49EF-8545-AC1EE29DF6D2}" destId="{CC6EC533-40D7-41A1-9C12-A89254122EE1}" srcOrd="0" destOrd="0" presId="urn:microsoft.com/office/officeart/2005/8/layout/hList3"/>
    <dgm:cxn modelId="{CD6C861F-E622-4B3B-880F-8F636C6BBEBE}" srcId="{C19B7B27-7B91-44D2-8E36-919FB478A40B}" destId="{08B19AAB-7B19-464E-9188-B76F2F4625D3}" srcOrd="0" destOrd="0" parTransId="{8351B3B8-BD31-479F-BCAB-AD70AC76C9B4}" sibTransId="{9B2C649D-7A9F-418A-9825-112092D38681}"/>
    <dgm:cxn modelId="{A53F638E-4646-484E-ACD9-F2354CD79817}" srcId="{DED93F13-6AE9-49EF-8545-AC1EE29DF6D2}" destId="{C19B7B27-7B91-44D2-8E36-919FB478A40B}" srcOrd="0" destOrd="0" parTransId="{4A527CD4-E8C9-4E5C-BD57-9A50B57F3745}" sibTransId="{814B84DD-826D-47D7-B6ED-0D390938E4A3}"/>
    <dgm:cxn modelId="{A7F5F695-09C1-4533-A55B-69106ADB7D63}" srcId="{C19B7B27-7B91-44D2-8E36-919FB478A40B}" destId="{10BF50C9-FF47-4A5E-99D8-143618A3D753}" srcOrd="2" destOrd="0" parTransId="{782304CA-E2FE-4638-BD8E-C1D19DD8F97F}" sibTransId="{887136AA-449D-4ADE-8B0C-2A0DDCCF5400}"/>
    <dgm:cxn modelId="{18BBB09D-8A23-42F1-B42D-2EC6D2368974}" type="presOf" srcId="{F4161F8B-E164-4109-9100-2DD5C36E9685}" destId="{7E5F2EA4-848A-462B-B37F-5EF2CFC74167}" srcOrd="0" destOrd="0" presId="urn:microsoft.com/office/officeart/2005/8/layout/hList3"/>
    <dgm:cxn modelId="{677427F2-D5FF-4B9A-A278-8B56DFA09655}" type="presOf" srcId="{10BF50C9-FF47-4A5E-99D8-143618A3D753}" destId="{12CB05CB-2067-4D9B-9A2A-42C214E1C1A0}" srcOrd="0" destOrd="0" presId="urn:microsoft.com/office/officeart/2005/8/layout/hList3"/>
    <dgm:cxn modelId="{367A2AF2-87CC-4017-BE00-D1B2BC82D90E}" type="presOf" srcId="{08B19AAB-7B19-464E-9188-B76F2F4625D3}" destId="{33768F65-6A50-416C-B1A6-49222A85669B}" srcOrd="0" destOrd="0" presId="urn:microsoft.com/office/officeart/2005/8/layout/hList3"/>
    <dgm:cxn modelId="{B750DEFB-79F5-40D7-AE9B-73B85FA6462D}" type="presOf" srcId="{C19B7B27-7B91-44D2-8E36-919FB478A40B}" destId="{385C6010-0A54-4C26-970E-36711CAEE818}" srcOrd="0" destOrd="0" presId="urn:microsoft.com/office/officeart/2005/8/layout/hList3"/>
    <dgm:cxn modelId="{17494968-0B1D-4A06-A289-E3A1D86B0062}" type="presParOf" srcId="{CC6EC533-40D7-41A1-9C12-A89254122EE1}" destId="{385C6010-0A54-4C26-970E-36711CAEE818}" srcOrd="0" destOrd="0" presId="urn:microsoft.com/office/officeart/2005/8/layout/hList3"/>
    <dgm:cxn modelId="{C555A10B-CB2A-469A-9FBC-825CC141A7E6}" type="presParOf" srcId="{CC6EC533-40D7-41A1-9C12-A89254122EE1}" destId="{F2D0F994-26D7-46BF-B972-31CF3BBD1915}" srcOrd="1" destOrd="0" presId="urn:microsoft.com/office/officeart/2005/8/layout/hList3"/>
    <dgm:cxn modelId="{1B401A2C-93B5-4252-B71D-CA1F59BFF45C}" type="presParOf" srcId="{F2D0F994-26D7-46BF-B972-31CF3BBD1915}" destId="{33768F65-6A50-416C-B1A6-49222A85669B}" srcOrd="0" destOrd="0" presId="urn:microsoft.com/office/officeart/2005/8/layout/hList3"/>
    <dgm:cxn modelId="{DCD7A504-7FA5-43D8-8987-D5A0515A34ED}" type="presParOf" srcId="{F2D0F994-26D7-46BF-B972-31CF3BBD1915}" destId="{7E5F2EA4-848A-462B-B37F-5EF2CFC74167}" srcOrd="1" destOrd="0" presId="urn:microsoft.com/office/officeart/2005/8/layout/hList3"/>
    <dgm:cxn modelId="{B9E03C60-FA21-4569-A25C-8FDBBDD8D2AA}" type="presParOf" srcId="{F2D0F994-26D7-46BF-B972-31CF3BBD1915}" destId="{12CB05CB-2067-4D9B-9A2A-42C214E1C1A0}" srcOrd="2" destOrd="0" presId="urn:microsoft.com/office/officeart/2005/8/layout/hList3"/>
    <dgm:cxn modelId="{41B85DAE-85A6-4388-B65B-997467216D87}" type="presParOf" srcId="{CC6EC533-40D7-41A1-9C12-A89254122EE1}" destId="{CE1B7D61-9591-4B05-8E36-1920A9DBB12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1B567-B24C-44F8-B835-4000F6C1CB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85D8D-212E-4FBC-A82D-F04E03A9FA9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/>
            <a:t>ст. 146 </a:t>
          </a:r>
          <a:r>
            <a:rPr lang="ru-RU" sz="2800" dirty="0" err="1"/>
            <a:t>Незаконне</a:t>
          </a:r>
          <a:r>
            <a:rPr lang="ru-RU" sz="2800" dirty="0"/>
            <a:t> </a:t>
          </a:r>
          <a:r>
            <a:rPr lang="ru-RU" sz="2800" dirty="0" err="1"/>
            <a:t>позбавлення</a:t>
          </a:r>
          <a:r>
            <a:rPr lang="ru-RU" sz="2800" dirty="0"/>
            <a:t> </a:t>
          </a:r>
          <a:r>
            <a:rPr lang="ru-RU" sz="2800" dirty="0" err="1"/>
            <a:t>волі</a:t>
          </a:r>
          <a:r>
            <a:rPr lang="ru-RU" sz="2800" dirty="0"/>
            <a:t> </a:t>
          </a:r>
          <a:r>
            <a:rPr lang="ru-RU" sz="2800" dirty="0" err="1"/>
            <a:t>або</a:t>
          </a:r>
          <a:r>
            <a:rPr lang="ru-RU" sz="2800" dirty="0"/>
            <a:t> </a:t>
          </a:r>
          <a:r>
            <a:rPr lang="ru-RU" sz="2800" dirty="0" err="1"/>
            <a:t>викрадення</a:t>
          </a:r>
          <a:r>
            <a:rPr lang="ru-RU" sz="2800" dirty="0"/>
            <a:t> </a:t>
          </a:r>
          <a:r>
            <a:rPr lang="ru-RU" sz="2800" dirty="0" err="1"/>
            <a:t>людини</a:t>
          </a:r>
          <a:endParaRPr lang="ru-RU" sz="2800" dirty="0"/>
        </a:p>
      </dgm:t>
    </dgm:pt>
    <dgm:pt modelId="{99E30880-D3F1-49EE-A359-4ED3ECAA7256}" type="parTrans" cxnId="{D4B08EAB-9F1E-40BD-8F1A-DE5477C5BEDB}">
      <dgm:prSet/>
      <dgm:spPr/>
      <dgm:t>
        <a:bodyPr/>
        <a:lstStyle/>
        <a:p>
          <a:endParaRPr lang="ru-RU"/>
        </a:p>
      </dgm:t>
    </dgm:pt>
    <dgm:pt modelId="{444F1AF3-4152-41AA-B450-5F335D7E5513}" type="sibTrans" cxnId="{D4B08EAB-9F1E-40BD-8F1A-DE5477C5BEDB}">
      <dgm:prSet/>
      <dgm:spPr/>
      <dgm:t>
        <a:bodyPr/>
        <a:lstStyle/>
        <a:p>
          <a:endParaRPr lang="ru-RU"/>
        </a:p>
      </dgm:t>
    </dgm:pt>
    <dgm:pt modelId="{42A8C6E8-3C2C-4577-970B-1C725FD8849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150</a:t>
          </a:r>
          <a:r>
            <a:rPr lang="ru-RU" sz="3200" baseline="30000" dirty="0"/>
            <a:t>1</a:t>
          </a:r>
          <a:r>
            <a:rPr lang="ru-RU" sz="3200" dirty="0"/>
            <a:t> </a:t>
          </a:r>
          <a:r>
            <a:rPr lang="ru-RU" sz="3200" dirty="0" err="1"/>
            <a:t>Використання</a:t>
          </a:r>
          <a:r>
            <a:rPr lang="ru-RU" sz="3200" dirty="0"/>
            <a:t> </a:t>
          </a:r>
          <a:r>
            <a:rPr lang="ru-RU" sz="3200" dirty="0" err="1"/>
            <a:t>малолітньої</a:t>
          </a:r>
          <a:r>
            <a:rPr lang="ru-RU" sz="3200" dirty="0"/>
            <a:t> </a:t>
          </a:r>
          <a:r>
            <a:rPr lang="ru-RU" sz="3200" dirty="0" err="1"/>
            <a:t>дитини</a:t>
          </a:r>
          <a:r>
            <a:rPr lang="ru-RU" sz="3200" dirty="0"/>
            <a:t> для </a:t>
          </a:r>
          <a:r>
            <a:rPr lang="ru-RU" sz="3200" dirty="0" err="1"/>
            <a:t>заняття</a:t>
          </a:r>
          <a:r>
            <a:rPr lang="ru-RU" sz="3200" dirty="0"/>
            <a:t> </a:t>
          </a:r>
          <a:r>
            <a:rPr lang="ru-RU" sz="3200" dirty="0" err="1"/>
            <a:t>жебрацтвом</a:t>
          </a:r>
          <a:endParaRPr lang="ru-RU" sz="3200" dirty="0"/>
        </a:p>
      </dgm:t>
    </dgm:pt>
    <dgm:pt modelId="{03FD1E19-0256-47C3-8C5E-3160255BD245}" type="parTrans" cxnId="{160075F7-70F0-4F2E-B93D-FA2CCD893E08}">
      <dgm:prSet/>
      <dgm:spPr/>
      <dgm:t>
        <a:bodyPr/>
        <a:lstStyle/>
        <a:p>
          <a:endParaRPr lang="ru-RU"/>
        </a:p>
      </dgm:t>
    </dgm:pt>
    <dgm:pt modelId="{4B14436B-50A3-40EB-BEAD-B53DEBCF08DB}" type="sibTrans" cxnId="{160075F7-70F0-4F2E-B93D-FA2CCD893E08}">
      <dgm:prSet/>
      <dgm:spPr/>
      <dgm:t>
        <a:bodyPr/>
        <a:lstStyle/>
        <a:p>
          <a:endParaRPr lang="ru-RU"/>
        </a:p>
      </dgm:t>
    </dgm:pt>
    <dgm:pt modelId="{63FF0424-9D8D-43AF-A4D0-F3855AFBD37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151 </a:t>
          </a:r>
          <a:r>
            <a:rPr lang="ru-RU" sz="3200" dirty="0" err="1"/>
            <a:t>Незаконне</a:t>
          </a:r>
          <a:r>
            <a:rPr lang="ru-RU" sz="3200" dirty="0"/>
            <a:t> </a:t>
          </a:r>
          <a:r>
            <a:rPr lang="ru-RU" sz="3200" dirty="0" err="1"/>
            <a:t>поміщення</a:t>
          </a:r>
          <a:r>
            <a:rPr lang="ru-RU" sz="3200" dirty="0"/>
            <a:t> в </a:t>
          </a:r>
          <a:r>
            <a:rPr lang="ru-RU" sz="3200" dirty="0" err="1"/>
            <a:t>психіатричний</a:t>
          </a:r>
          <a:r>
            <a:rPr lang="ru-RU" sz="3200" dirty="0"/>
            <a:t> заклад</a:t>
          </a:r>
        </a:p>
      </dgm:t>
    </dgm:pt>
    <dgm:pt modelId="{9B33E0D9-1621-440A-88E4-67865E78CDDC}" type="parTrans" cxnId="{6FB365C0-A065-4292-964A-09E675BCED8F}">
      <dgm:prSet/>
      <dgm:spPr/>
      <dgm:t>
        <a:bodyPr/>
        <a:lstStyle/>
        <a:p>
          <a:endParaRPr lang="ru-RU"/>
        </a:p>
      </dgm:t>
    </dgm:pt>
    <dgm:pt modelId="{4AB548CE-065C-46E6-B5A4-6748E7760AEE}" type="sibTrans" cxnId="{6FB365C0-A065-4292-964A-09E675BCED8F}">
      <dgm:prSet/>
      <dgm:spPr/>
      <dgm:t>
        <a:bodyPr/>
        <a:lstStyle/>
        <a:p>
          <a:endParaRPr lang="ru-RU"/>
        </a:p>
      </dgm:t>
    </dgm:pt>
    <dgm:pt modelId="{BD5164BD-DAEC-4E54-ABB6-D21B9CD18CB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150 </a:t>
          </a:r>
          <a:r>
            <a:rPr lang="ru-RU" sz="3200" dirty="0" err="1"/>
            <a:t>Експлуатація</a:t>
          </a:r>
          <a:r>
            <a:rPr lang="ru-RU" sz="3200" dirty="0"/>
            <a:t> </a:t>
          </a:r>
          <a:r>
            <a:rPr lang="ru-RU" sz="3200" dirty="0" err="1"/>
            <a:t>дітей</a:t>
          </a:r>
          <a:endParaRPr lang="ru-RU" sz="3200" dirty="0"/>
        </a:p>
      </dgm:t>
    </dgm:pt>
    <dgm:pt modelId="{4128C760-2761-42FA-99D0-173FC0E34934}" type="sibTrans" cxnId="{C4634E6C-5ECE-4FCB-88B1-8A91D9852A95}">
      <dgm:prSet/>
      <dgm:spPr/>
      <dgm:t>
        <a:bodyPr/>
        <a:lstStyle/>
        <a:p>
          <a:endParaRPr lang="ru-RU"/>
        </a:p>
      </dgm:t>
    </dgm:pt>
    <dgm:pt modelId="{80D18861-0903-4A22-B740-B3D99A0EC773}" type="parTrans" cxnId="{C4634E6C-5ECE-4FCB-88B1-8A91D9852A95}">
      <dgm:prSet/>
      <dgm:spPr/>
      <dgm:t>
        <a:bodyPr/>
        <a:lstStyle/>
        <a:p>
          <a:endParaRPr lang="ru-RU"/>
        </a:p>
      </dgm:t>
    </dgm:pt>
    <dgm:pt modelId="{42E32F80-AF52-4CD3-85E4-73033EA73FC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149 </a:t>
          </a:r>
          <a:r>
            <a:rPr lang="ru-RU" sz="3200" dirty="0" err="1"/>
            <a:t>Торгівля</a:t>
          </a:r>
          <a:r>
            <a:rPr lang="ru-RU" sz="3200" dirty="0"/>
            <a:t> людьми</a:t>
          </a:r>
        </a:p>
      </dgm:t>
    </dgm:pt>
    <dgm:pt modelId="{B717C8D5-8CB4-4E69-84D9-2B49A33B3CEB}" type="sibTrans" cxnId="{E91292F1-8C88-4C70-958F-E339D5D97204}">
      <dgm:prSet/>
      <dgm:spPr/>
      <dgm:t>
        <a:bodyPr/>
        <a:lstStyle/>
        <a:p>
          <a:endParaRPr lang="ru-RU"/>
        </a:p>
      </dgm:t>
    </dgm:pt>
    <dgm:pt modelId="{DA7E81CD-6EF5-4C33-BC76-0FD3DC8C898B}" type="parTrans" cxnId="{E91292F1-8C88-4C70-958F-E339D5D97204}">
      <dgm:prSet/>
      <dgm:spPr/>
      <dgm:t>
        <a:bodyPr/>
        <a:lstStyle/>
        <a:p>
          <a:endParaRPr lang="ru-RU"/>
        </a:p>
      </dgm:t>
    </dgm:pt>
    <dgm:pt modelId="{45BB43E8-C219-4E25-A214-C2DF413EF9E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148 </a:t>
          </a:r>
          <a:r>
            <a:rPr lang="ru-RU" sz="3200" dirty="0" err="1"/>
            <a:t>Підміна</a:t>
          </a:r>
          <a:r>
            <a:rPr lang="ru-RU" sz="3200" dirty="0"/>
            <a:t> </a:t>
          </a:r>
          <a:r>
            <a:rPr lang="ru-RU" sz="3200" dirty="0" err="1"/>
            <a:t>дитини</a:t>
          </a:r>
          <a:endParaRPr lang="ru-RU" sz="3200" dirty="0"/>
        </a:p>
      </dgm:t>
    </dgm:pt>
    <dgm:pt modelId="{346A098C-CC8D-46E4-8BFF-D8328167FF6C}" type="sibTrans" cxnId="{4F67B12E-449E-48A4-867B-A9289382C58B}">
      <dgm:prSet/>
      <dgm:spPr/>
      <dgm:t>
        <a:bodyPr/>
        <a:lstStyle/>
        <a:p>
          <a:endParaRPr lang="ru-RU"/>
        </a:p>
      </dgm:t>
    </dgm:pt>
    <dgm:pt modelId="{13CA7D75-78F5-4476-93ED-F3D319892EBD}" type="parTrans" cxnId="{4F67B12E-449E-48A4-867B-A9289382C58B}">
      <dgm:prSet/>
      <dgm:spPr/>
      <dgm:t>
        <a:bodyPr/>
        <a:lstStyle/>
        <a:p>
          <a:endParaRPr lang="ru-RU"/>
        </a:p>
      </dgm:t>
    </dgm:pt>
    <dgm:pt modelId="{ED5DC606-F88E-4D2A-9478-7978E171E4E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 err="1"/>
            <a:t>ст</a:t>
          </a:r>
          <a:r>
            <a:rPr lang="ru-RU" sz="3200" dirty="0"/>
            <a:t> . 147 </a:t>
          </a:r>
          <a:r>
            <a:rPr lang="ru-RU" sz="3200" dirty="0" err="1"/>
            <a:t>Захоплення</a:t>
          </a:r>
          <a:r>
            <a:rPr lang="ru-RU" sz="3200" dirty="0"/>
            <a:t> </a:t>
          </a:r>
          <a:r>
            <a:rPr lang="ru-RU" sz="3200" dirty="0" err="1"/>
            <a:t>заручників</a:t>
          </a:r>
          <a:endParaRPr lang="ru-RU" sz="3200" dirty="0"/>
        </a:p>
      </dgm:t>
    </dgm:pt>
    <dgm:pt modelId="{E389D815-703C-4633-ADF9-4D122DA3DE13}" type="sibTrans" cxnId="{5E79327A-7DEE-47E8-940E-6E4122611C3D}">
      <dgm:prSet/>
      <dgm:spPr/>
      <dgm:t>
        <a:bodyPr/>
        <a:lstStyle/>
        <a:p>
          <a:endParaRPr lang="ru-RU"/>
        </a:p>
      </dgm:t>
    </dgm:pt>
    <dgm:pt modelId="{0AE7F40F-1A80-4DE3-BF53-7E4AD2456D80}" type="parTrans" cxnId="{5E79327A-7DEE-47E8-940E-6E4122611C3D}">
      <dgm:prSet/>
      <dgm:spPr/>
      <dgm:t>
        <a:bodyPr/>
        <a:lstStyle/>
        <a:p>
          <a:endParaRPr lang="ru-RU"/>
        </a:p>
      </dgm:t>
    </dgm:pt>
    <dgm:pt modelId="{9E525A42-E7E0-4563-B434-2DB4BE1D039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3200" dirty="0"/>
            <a:t>ст. 146</a:t>
          </a:r>
          <a:r>
            <a:rPr lang="ru-RU" sz="3200" baseline="30000" dirty="0"/>
            <a:t>-1</a:t>
          </a:r>
          <a:r>
            <a:rPr lang="uk-UA" sz="3200" dirty="0"/>
            <a:t> </a:t>
          </a:r>
          <a:r>
            <a:rPr lang="ru-RU" sz="3200" dirty="0" err="1"/>
            <a:t>Насильницьке</a:t>
          </a:r>
          <a:r>
            <a:rPr lang="ru-RU" sz="3200" dirty="0"/>
            <a:t> </a:t>
          </a:r>
          <a:r>
            <a:rPr lang="ru-RU" sz="3200" dirty="0" err="1"/>
            <a:t>зникнення</a:t>
          </a:r>
          <a:endParaRPr lang="ru-RU" sz="3200" dirty="0"/>
        </a:p>
      </dgm:t>
    </dgm:pt>
    <dgm:pt modelId="{C354DC4C-1429-4E78-8471-5670CABC3561}" type="sibTrans" cxnId="{158AA0F1-D268-4F86-B423-E6AF571457C6}">
      <dgm:prSet/>
      <dgm:spPr/>
      <dgm:t>
        <a:bodyPr/>
        <a:lstStyle/>
        <a:p>
          <a:endParaRPr lang="ru-RU"/>
        </a:p>
      </dgm:t>
    </dgm:pt>
    <dgm:pt modelId="{0B0607EC-9F37-4E4F-A441-11719977CABC}" type="parTrans" cxnId="{158AA0F1-D268-4F86-B423-E6AF571457C6}">
      <dgm:prSet/>
      <dgm:spPr/>
      <dgm:t>
        <a:bodyPr/>
        <a:lstStyle/>
        <a:p>
          <a:endParaRPr lang="ru-RU"/>
        </a:p>
      </dgm:t>
    </dgm:pt>
    <dgm:pt modelId="{CCC6ECC1-2165-4E35-8B3D-916756F2526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/>
            <a:t>ст. 151</a:t>
          </a:r>
          <a:r>
            <a:rPr lang="ru-RU" baseline="30000" dirty="0"/>
            <a:t>2</a:t>
          </a:r>
          <a:r>
            <a:rPr lang="ru-RU" dirty="0"/>
            <a:t> </a:t>
          </a:r>
          <a:r>
            <a:rPr lang="ru-RU" dirty="0" err="1"/>
            <a:t>Примушування</a:t>
          </a:r>
          <a:r>
            <a:rPr lang="ru-RU" dirty="0"/>
            <a:t> до </a:t>
          </a:r>
          <a:r>
            <a:rPr lang="ru-RU" dirty="0" err="1"/>
            <a:t>шлюбу</a:t>
          </a:r>
          <a:endParaRPr lang="ru-RU" dirty="0"/>
        </a:p>
      </dgm:t>
    </dgm:pt>
    <dgm:pt modelId="{1015343A-92F9-452C-82CE-63E75FFB10D4}" type="parTrans" cxnId="{B4C51765-5310-4C6E-81AE-1213288A74F7}">
      <dgm:prSet/>
      <dgm:spPr/>
      <dgm:t>
        <a:bodyPr/>
        <a:lstStyle/>
        <a:p>
          <a:endParaRPr lang="ru-RU"/>
        </a:p>
      </dgm:t>
    </dgm:pt>
    <dgm:pt modelId="{2873D37F-D1DD-4339-8311-9C7D1C105C1A}" type="sibTrans" cxnId="{B4C51765-5310-4C6E-81AE-1213288A74F7}">
      <dgm:prSet/>
      <dgm:spPr/>
      <dgm:t>
        <a:bodyPr/>
        <a:lstStyle/>
        <a:p>
          <a:endParaRPr lang="ru-RU"/>
        </a:p>
      </dgm:t>
    </dgm:pt>
    <dgm:pt modelId="{AB840C91-D513-45D0-AAE0-EAE7BEA4B43C}" type="pres">
      <dgm:prSet presAssocID="{97E1B567-B24C-44F8-B835-4000F6C1CBF0}" presName="compositeShape" presStyleCnt="0">
        <dgm:presLayoutVars>
          <dgm:dir/>
          <dgm:resizeHandles/>
        </dgm:presLayoutVars>
      </dgm:prSet>
      <dgm:spPr/>
    </dgm:pt>
    <dgm:pt modelId="{614D532D-5615-4C00-A9D8-61D887E7AA1F}" type="pres">
      <dgm:prSet presAssocID="{97E1B567-B24C-44F8-B835-4000F6C1CBF0}" presName="pyramid" presStyleLbl="node1" presStyleIdx="0" presStyleCnt="1" custScaleX="99950" custLinFactNeighborX="23466" custLinFactNeighborY="0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65FDD7B-C7B1-418B-9902-D56DF47B4A10}" type="pres">
      <dgm:prSet presAssocID="{97E1B567-B24C-44F8-B835-4000F6C1CBF0}" presName="theList" presStyleCnt="0"/>
      <dgm:spPr/>
    </dgm:pt>
    <dgm:pt modelId="{118B6D01-7B62-49AB-85B5-51ACB2F498A6}" type="pres">
      <dgm:prSet presAssocID="{36F85D8D-212E-4FBC-A82D-F04E03A9FA91}" presName="aNode" presStyleLbl="fgAcc1" presStyleIdx="0" presStyleCnt="9" custScaleX="205152" custScaleY="160505" custLinFactY="-128082" custLinFactNeighborX="-12138" custLinFactNeighborY="-200000">
        <dgm:presLayoutVars>
          <dgm:bulletEnabled val="1"/>
        </dgm:presLayoutVars>
      </dgm:prSet>
      <dgm:spPr/>
    </dgm:pt>
    <dgm:pt modelId="{9DF12E2F-A50E-4ADE-BD5A-1A7036FFF91A}" type="pres">
      <dgm:prSet presAssocID="{36F85D8D-212E-4FBC-A82D-F04E03A9FA91}" presName="aSpace" presStyleCnt="0"/>
      <dgm:spPr/>
    </dgm:pt>
    <dgm:pt modelId="{97CF4B52-54DD-4A9F-B206-D00667DBFC25}" type="pres">
      <dgm:prSet presAssocID="{9E525A42-E7E0-4563-B434-2DB4BE1D0395}" presName="aNode" presStyleLbl="fgAcc1" presStyleIdx="1" presStyleCnt="9" custScaleX="205152" custLinFactY="-63271" custLinFactNeighborX="-12138" custLinFactNeighborY="-100000">
        <dgm:presLayoutVars>
          <dgm:bulletEnabled val="1"/>
        </dgm:presLayoutVars>
      </dgm:prSet>
      <dgm:spPr/>
    </dgm:pt>
    <dgm:pt modelId="{5037F25B-C70C-4D86-8775-A7B0539B793A}" type="pres">
      <dgm:prSet presAssocID="{9E525A42-E7E0-4563-B434-2DB4BE1D0395}" presName="aSpace" presStyleCnt="0"/>
      <dgm:spPr/>
    </dgm:pt>
    <dgm:pt modelId="{3AF83B2B-E9A9-4D47-842B-0A7DED8F6DB2}" type="pres">
      <dgm:prSet presAssocID="{ED5DC606-F88E-4D2A-9478-7978E171E4EF}" presName="aNode" presStyleLbl="fgAcc1" presStyleIdx="2" presStyleCnt="9" custScaleX="205152" custLinFactY="-17324" custLinFactNeighborX="-12138" custLinFactNeighborY="-100000">
        <dgm:presLayoutVars>
          <dgm:bulletEnabled val="1"/>
        </dgm:presLayoutVars>
      </dgm:prSet>
      <dgm:spPr/>
    </dgm:pt>
    <dgm:pt modelId="{712D03A6-6800-439E-9D8D-CA75EBE74DAB}" type="pres">
      <dgm:prSet presAssocID="{ED5DC606-F88E-4D2A-9478-7978E171E4EF}" presName="aSpace" presStyleCnt="0"/>
      <dgm:spPr/>
    </dgm:pt>
    <dgm:pt modelId="{D6D4C2F9-C941-4B36-843A-3A9FDB1ADB6A}" type="pres">
      <dgm:prSet presAssocID="{45BB43E8-C219-4E25-A214-C2DF413EF9EA}" presName="aNode" presStyleLbl="fgAcc1" presStyleIdx="3" presStyleCnt="9" custScaleX="205152" custLinFactNeighborX="-12138" custLinFactNeighborY="-29465">
        <dgm:presLayoutVars>
          <dgm:bulletEnabled val="1"/>
        </dgm:presLayoutVars>
      </dgm:prSet>
      <dgm:spPr/>
    </dgm:pt>
    <dgm:pt modelId="{838E72A9-803B-4651-B6D8-FAC62D5C9F07}" type="pres">
      <dgm:prSet presAssocID="{45BB43E8-C219-4E25-A214-C2DF413EF9EA}" presName="aSpace" presStyleCnt="0"/>
      <dgm:spPr/>
    </dgm:pt>
    <dgm:pt modelId="{DFF5E748-0D09-4653-A544-8F950E0AD8F6}" type="pres">
      <dgm:prSet presAssocID="{42E32F80-AF52-4CD3-85E4-73033EA73FC8}" presName="aNode" presStyleLbl="fgAcc1" presStyleIdx="4" presStyleCnt="9" custScaleX="205152" custScaleY="164539" custLinFactY="9958" custLinFactNeighborX="-12138" custLinFactNeighborY="100000">
        <dgm:presLayoutVars>
          <dgm:bulletEnabled val="1"/>
        </dgm:presLayoutVars>
      </dgm:prSet>
      <dgm:spPr/>
    </dgm:pt>
    <dgm:pt modelId="{1264989C-9223-4299-A73D-27AB673589C8}" type="pres">
      <dgm:prSet presAssocID="{42E32F80-AF52-4CD3-85E4-73033EA73FC8}" presName="aSpace" presStyleCnt="0"/>
      <dgm:spPr/>
    </dgm:pt>
    <dgm:pt modelId="{1650EFBB-5ECE-48E1-ACE2-0F82D6A4D2DC}" type="pres">
      <dgm:prSet presAssocID="{BD5164BD-DAEC-4E54-ABB6-D21B9CD18CBC}" presName="aNode" presStyleLbl="fgAcc1" presStyleIdx="5" presStyleCnt="9" custScaleX="205152" custLinFactY="50784" custLinFactNeighborX="-12138" custLinFactNeighborY="100000">
        <dgm:presLayoutVars>
          <dgm:bulletEnabled val="1"/>
        </dgm:presLayoutVars>
      </dgm:prSet>
      <dgm:spPr/>
    </dgm:pt>
    <dgm:pt modelId="{33739D19-E7B0-4856-A6D1-9E3E0B7966A6}" type="pres">
      <dgm:prSet presAssocID="{BD5164BD-DAEC-4E54-ABB6-D21B9CD18CBC}" presName="aSpace" presStyleCnt="0"/>
      <dgm:spPr/>
    </dgm:pt>
    <dgm:pt modelId="{4379A750-EC51-4FB9-BA8F-B16557DF137A}" type="pres">
      <dgm:prSet presAssocID="{42A8C6E8-3C2C-4577-970B-1C725FD88494}" presName="aNode" presStyleLbl="fgAcc1" presStyleIdx="6" presStyleCnt="9" custScaleX="205152" custScaleY="194162" custLinFactY="76925" custLinFactNeighborX="-12138" custLinFactNeighborY="100000">
        <dgm:presLayoutVars>
          <dgm:bulletEnabled val="1"/>
        </dgm:presLayoutVars>
      </dgm:prSet>
      <dgm:spPr/>
    </dgm:pt>
    <dgm:pt modelId="{9A6DFD96-1385-468E-BDCF-83CE47256F96}" type="pres">
      <dgm:prSet presAssocID="{42A8C6E8-3C2C-4577-970B-1C725FD88494}" presName="aSpace" presStyleCnt="0"/>
      <dgm:spPr/>
    </dgm:pt>
    <dgm:pt modelId="{C179AFEC-E57B-4DE0-991F-4E088302D412}" type="pres">
      <dgm:prSet presAssocID="{63FF0424-9D8D-43AF-A4D0-F3855AFBD37F}" presName="aNode" presStyleLbl="fgAcc1" presStyleIdx="7" presStyleCnt="9" custScaleX="205152" custScaleY="195404" custLinFactY="100000" custLinFactNeighborX="-12138" custLinFactNeighborY="163466">
        <dgm:presLayoutVars>
          <dgm:bulletEnabled val="1"/>
        </dgm:presLayoutVars>
      </dgm:prSet>
      <dgm:spPr/>
    </dgm:pt>
    <dgm:pt modelId="{6D4F25DC-1B00-4FF1-A377-7DFD4BF884F8}" type="pres">
      <dgm:prSet presAssocID="{63FF0424-9D8D-43AF-A4D0-F3855AFBD37F}" presName="aSpace" presStyleCnt="0"/>
      <dgm:spPr/>
    </dgm:pt>
    <dgm:pt modelId="{6B6FE159-5F9C-4D1A-B1A3-EC6333833AE8}" type="pres">
      <dgm:prSet presAssocID="{CCC6ECC1-2165-4E35-8B3D-916756F2526C}" presName="aNode" presStyleLbl="fgAcc1" presStyleIdx="8" presStyleCnt="9" custScaleX="205152" custScaleY="195404" custLinFactY="105394" custLinFactNeighborX="-12138" custLinFactNeighborY="200000">
        <dgm:presLayoutVars>
          <dgm:bulletEnabled val="1"/>
        </dgm:presLayoutVars>
      </dgm:prSet>
      <dgm:spPr/>
    </dgm:pt>
    <dgm:pt modelId="{5D2E1EE4-EBA2-4407-A7EC-9BE67FB231D8}" type="pres">
      <dgm:prSet presAssocID="{CCC6ECC1-2165-4E35-8B3D-916756F2526C}" presName="aSpace" presStyleCnt="0"/>
      <dgm:spPr/>
    </dgm:pt>
  </dgm:ptLst>
  <dgm:cxnLst>
    <dgm:cxn modelId="{15A0F325-5F08-4EE1-8411-F564A05C1CFC}" type="presOf" srcId="{42E32F80-AF52-4CD3-85E4-73033EA73FC8}" destId="{DFF5E748-0D09-4653-A544-8F950E0AD8F6}" srcOrd="0" destOrd="0" presId="urn:microsoft.com/office/officeart/2005/8/layout/pyramid2"/>
    <dgm:cxn modelId="{4F67B12E-449E-48A4-867B-A9289382C58B}" srcId="{97E1B567-B24C-44F8-B835-4000F6C1CBF0}" destId="{45BB43E8-C219-4E25-A214-C2DF413EF9EA}" srcOrd="3" destOrd="0" parTransId="{13CA7D75-78F5-4476-93ED-F3D319892EBD}" sibTransId="{346A098C-CC8D-46E4-8BFF-D8328167FF6C}"/>
    <dgm:cxn modelId="{1F7C4632-7D8E-4FC1-B9FF-5DF849C2DC5E}" type="presOf" srcId="{36F85D8D-212E-4FBC-A82D-F04E03A9FA91}" destId="{118B6D01-7B62-49AB-85B5-51ACB2F498A6}" srcOrd="0" destOrd="0" presId="urn:microsoft.com/office/officeart/2005/8/layout/pyramid2"/>
    <dgm:cxn modelId="{3473B463-E950-4637-80E6-D74957143D0E}" type="presOf" srcId="{BD5164BD-DAEC-4E54-ABB6-D21B9CD18CBC}" destId="{1650EFBB-5ECE-48E1-ACE2-0F82D6A4D2DC}" srcOrd="0" destOrd="0" presId="urn:microsoft.com/office/officeart/2005/8/layout/pyramid2"/>
    <dgm:cxn modelId="{B4C51765-5310-4C6E-81AE-1213288A74F7}" srcId="{97E1B567-B24C-44F8-B835-4000F6C1CBF0}" destId="{CCC6ECC1-2165-4E35-8B3D-916756F2526C}" srcOrd="8" destOrd="0" parTransId="{1015343A-92F9-452C-82CE-63E75FFB10D4}" sibTransId="{2873D37F-D1DD-4339-8311-9C7D1C105C1A}"/>
    <dgm:cxn modelId="{C4634E6C-5ECE-4FCB-88B1-8A91D9852A95}" srcId="{97E1B567-B24C-44F8-B835-4000F6C1CBF0}" destId="{BD5164BD-DAEC-4E54-ABB6-D21B9CD18CBC}" srcOrd="5" destOrd="0" parTransId="{80D18861-0903-4A22-B740-B3D99A0EC773}" sibTransId="{4128C760-2761-42FA-99D0-173FC0E34934}"/>
    <dgm:cxn modelId="{BF76E64D-BFD4-4D8E-BC1F-51E25BC41E74}" type="presOf" srcId="{42A8C6E8-3C2C-4577-970B-1C725FD88494}" destId="{4379A750-EC51-4FB9-BA8F-B16557DF137A}" srcOrd="0" destOrd="0" presId="urn:microsoft.com/office/officeart/2005/8/layout/pyramid2"/>
    <dgm:cxn modelId="{F1053574-0142-43E5-AEDF-093B96B9C31A}" type="presOf" srcId="{ED5DC606-F88E-4D2A-9478-7978E171E4EF}" destId="{3AF83B2B-E9A9-4D47-842B-0A7DED8F6DB2}" srcOrd="0" destOrd="0" presId="urn:microsoft.com/office/officeart/2005/8/layout/pyramid2"/>
    <dgm:cxn modelId="{5E79327A-7DEE-47E8-940E-6E4122611C3D}" srcId="{97E1B567-B24C-44F8-B835-4000F6C1CBF0}" destId="{ED5DC606-F88E-4D2A-9478-7978E171E4EF}" srcOrd="2" destOrd="0" parTransId="{0AE7F40F-1A80-4DE3-BF53-7E4AD2456D80}" sibTransId="{E389D815-703C-4633-ADF9-4D122DA3DE13}"/>
    <dgm:cxn modelId="{6C07089B-ED69-4D35-B18B-B70BA3C20771}" type="presOf" srcId="{45BB43E8-C219-4E25-A214-C2DF413EF9EA}" destId="{D6D4C2F9-C941-4B36-843A-3A9FDB1ADB6A}" srcOrd="0" destOrd="0" presId="urn:microsoft.com/office/officeart/2005/8/layout/pyramid2"/>
    <dgm:cxn modelId="{D4B08EAB-9F1E-40BD-8F1A-DE5477C5BEDB}" srcId="{97E1B567-B24C-44F8-B835-4000F6C1CBF0}" destId="{36F85D8D-212E-4FBC-A82D-F04E03A9FA91}" srcOrd="0" destOrd="0" parTransId="{99E30880-D3F1-49EE-A359-4ED3ECAA7256}" sibTransId="{444F1AF3-4152-41AA-B450-5F335D7E5513}"/>
    <dgm:cxn modelId="{3A2712BB-7B0B-487C-806E-A68B0C477E1E}" type="presOf" srcId="{9E525A42-E7E0-4563-B434-2DB4BE1D0395}" destId="{97CF4B52-54DD-4A9F-B206-D00667DBFC25}" srcOrd="0" destOrd="0" presId="urn:microsoft.com/office/officeart/2005/8/layout/pyramid2"/>
    <dgm:cxn modelId="{87A61DBF-2D88-414A-B246-EF25C846237C}" type="presOf" srcId="{63FF0424-9D8D-43AF-A4D0-F3855AFBD37F}" destId="{C179AFEC-E57B-4DE0-991F-4E088302D412}" srcOrd="0" destOrd="0" presId="urn:microsoft.com/office/officeart/2005/8/layout/pyramid2"/>
    <dgm:cxn modelId="{6FB365C0-A065-4292-964A-09E675BCED8F}" srcId="{97E1B567-B24C-44F8-B835-4000F6C1CBF0}" destId="{63FF0424-9D8D-43AF-A4D0-F3855AFBD37F}" srcOrd="7" destOrd="0" parTransId="{9B33E0D9-1621-440A-88E4-67865E78CDDC}" sibTransId="{4AB548CE-065C-46E6-B5A4-6748E7760AEE}"/>
    <dgm:cxn modelId="{B23C71C0-6E70-4CC7-ACF0-EA66EC8BF39C}" type="presOf" srcId="{97E1B567-B24C-44F8-B835-4000F6C1CBF0}" destId="{AB840C91-D513-45D0-AAE0-EAE7BEA4B43C}" srcOrd="0" destOrd="0" presId="urn:microsoft.com/office/officeart/2005/8/layout/pyramid2"/>
    <dgm:cxn modelId="{3EFC4EEA-DEAD-4982-AF0D-80F1C45BBCBD}" type="presOf" srcId="{CCC6ECC1-2165-4E35-8B3D-916756F2526C}" destId="{6B6FE159-5F9C-4D1A-B1A3-EC6333833AE8}" srcOrd="0" destOrd="0" presId="urn:microsoft.com/office/officeart/2005/8/layout/pyramid2"/>
    <dgm:cxn modelId="{E91292F1-8C88-4C70-958F-E339D5D97204}" srcId="{97E1B567-B24C-44F8-B835-4000F6C1CBF0}" destId="{42E32F80-AF52-4CD3-85E4-73033EA73FC8}" srcOrd="4" destOrd="0" parTransId="{DA7E81CD-6EF5-4C33-BC76-0FD3DC8C898B}" sibTransId="{B717C8D5-8CB4-4E69-84D9-2B49A33B3CEB}"/>
    <dgm:cxn modelId="{158AA0F1-D268-4F86-B423-E6AF571457C6}" srcId="{97E1B567-B24C-44F8-B835-4000F6C1CBF0}" destId="{9E525A42-E7E0-4563-B434-2DB4BE1D0395}" srcOrd="1" destOrd="0" parTransId="{0B0607EC-9F37-4E4F-A441-11719977CABC}" sibTransId="{C354DC4C-1429-4E78-8471-5670CABC3561}"/>
    <dgm:cxn modelId="{160075F7-70F0-4F2E-B93D-FA2CCD893E08}" srcId="{97E1B567-B24C-44F8-B835-4000F6C1CBF0}" destId="{42A8C6E8-3C2C-4577-970B-1C725FD88494}" srcOrd="6" destOrd="0" parTransId="{03FD1E19-0256-47C3-8C5E-3160255BD245}" sibTransId="{4B14436B-50A3-40EB-BEAD-B53DEBCF08DB}"/>
    <dgm:cxn modelId="{54235DB9-3410-45A2-AF49-FD5906C2E94F}" type="presParOf" srcId="{AB840C91-D513-45D0-AAE0-EAE7BEA4B43C}" destId="{614D532D-5615-4C00-A9D8-61D887E7AA1F}" srcOrd="0" destOrd="0" presId="urn:microsoft.com/office/officeart/2005/8/layout/pyramid2"/>
    <dgm:cxn modelId="{75708472-A0AE-4D56-9EA8-8757346ACD3C}" type="presParOf" srcId="{AB840C91-D513-45D0-AAE0-EAE7BEA4B43C}" destId="{265FDD7B-C7B1-418B-9902-D56DF47B4A10}" srcOrd="1" destOrd="0" presId="urn:microsoft.com/office/officeart/2005/8/layout/pyramid2"/>
    <dgm:cxn modelId="{B985E561-88D7-4AAF-8CC8-41D60C822841}" type="presParOf" srcId="{265FDD7B-C7B1-418B-9902-D56DF47B4A10}" destId="{118B6D01-7B62-49AB-85B5-51ACB2F498A6}" srcOrd="0" destOrd="0" presId="urn:microsoft.com/office/officeart/2005/8/layout/pyramid2"/>
    <dgm:cxn modelId="{10895608-71BD-4588-83D1-0F7E0129E51A}" type="presParOf" srcId="{265FDD7B-C7B1-418B-9902-D56DF47B4A10}" destId="{9DF12E2F-A50E-4ADE-BD5A-1A7036FFF91A}" srcOrd="1" destOrd="0" presId="urn:microsoft.com/office/officeart/2005/8/layout/pyramid2"/>
    <dgm:cxn modelId="{1F987231-B6A4-467E-86DE-52A681020D2A}" type="presParOf" srcId="{265FDD7B-C7B1-418B-9902-D56DF47B4A10}" destId="{97CF4B52-54DD-4A9F-B206-D00667DBFC25}" srcOrd="2" destOrd="0" presId="urn:microsoft.com/office/officeart/2005/8/layout/pyramid2"/>
    <dgm:cxn modelId="{1D291E53-799D-45D2-BF0F-8424BCDA605B}" type="presParOf" srcId="{265FDD7B-C7B1-418B-9902-D56DF47B4A10}" destId="{5037F25B-C70C-4D86-8775-A7B0539B793A}" srcOrd="3" destOrd="0" presId="urn:microsoft.com/office/officeart/2005/8/layout/pyramid2"/>
    <dgm:cxn modelId="{33110221-400E-4BA9-A6F0-A0CEAEA1F07A}" type="presParOf" srcId="{265FDD7B-C7B1-418B-9902-D56DF47B4A10}" destId="{3AF83B2B-E9A9-4D47-842B-0A7DED8F6DB2}" srcOrd="4" destOrd="0" presId="urn:microsoft.com/office/officeart/2005/8/layout/pyramid2"/>
    <dgm:cxn modelId="{5CD326D7-DBBB-466F-A3E7-7D25F9F70AD3}" type="presParOf" srcId="{265FDD7B-C7B1-418B-9902-D56DF47B4A10}" destId="{712D03A6-6800-439E-9D8D-CA75EBE74DAB}" srcOrd="5" destOrd="0" presId="urn:microsoft.com/office/officeart/2005/8/layout/pyramid2"/>
    <dgm:cxn modelId="{E35FC6E2-6306-4E10-835E-705F7322E52A}" type="presParOf" srcId="{265FDD7B-C7B1-418B-9902-D56DF47B4A10}" destId="{D6D4C2F9-C941-4B36-843A-3A9FDB1ADB6A}" srcOrd="6" destOrd="0" presId="urn:microsoft.com/office/officeart/2005/8/layout/pyramid2"/>
    <dgm:cxn modelId="{9C594CE2-EFCF-4E37-A50A-FFD1B5B70991}" type="presParOf" srcId="{265FDD7B-C7B1-418B-9902-D56DF47B4A10}" destId="{838E72A9-803B-4651-B6D8-FAC62D5C9F07}" srcOrd="7" destOrd="0" presId="urn:microsoft.com/office/officeart/2005/8/layout/pyramid2"/>
    <dgm:cxn modelId="{8213C91D-B7CF-46AD-A482-12D81846EE43}" type="presParOf" srcId="{265FDD7B-C7B1-418B-9902-D56DF47B4A10}" destId="{DFF5E748-0D09-4653-A544-8F950E0AD8F6}" srcOrd="8" destOrd="0" presId="urn:microsoft.com/office/officeart/2005/8/layout/pyramid2"/>
    <dgm:cxn modelId="{F7DE29B2-3BC4-4D80-A6A9-EDC433F110A6}" type="presParOf" srcId="{265FDD7B-C7B1-418B-9902-D56DF47B4A10}" destId="{1264989C-9223-4299-A73D-27AB673589C8}" srcOrd="9" destOrd="0" presId="urn:microsoft.com/office/officeart/2005/8/layout/pyramid2"/>
    <dgm:cxn modelId="{400C2FEF-7466-4C4A-97BF-3ED8E51CA172}" type="presParOf" srcId="{265FDD7B-C7B1-418B-9902-D56DF47B4A10}" destId="{1650EFBB-5ECE-48E1-ACE2-0F82D6A4D2DC}" srcOrd="10" destOrd="0" presId="urn:microsoft.com/office/officeart/2005/8/layout/pyramid2"/>
    <dgm:cxn modelId="{67D8828E-8D4D-4150-A959-613B98622703}" type="presParOf" srcId="{265FDD7B-C7B1-418B-9902-D56DF47B4A10}" destId="{33739D19-E7B0-4856-A6D1-9E3E0B7966A6}" srcOrd="11" destOrd="0" presId="urn:microsoft.com/office/officeart/2005/8/layout/pyramid2"/>
    <dgm:cxn modelId="{70449E2C-E47C-4170-882C-DA8B4E013CD2}" type="presParOf" srcId="{265FDD7B-C7B1-418B-9902-D56DF47B4A10}" destId="{4379A750-EC51-4FB9-BA8F-B16557DF137A}" srcOrd="12" destOrd="0" presId="urn:microsoft.com/office/officeart/2005/8/layout/pyramid2"/>
    <dgm:cxn modelId="{3DF5DC94-D7F1-48DE-B257-A98068326D10}" type="presParOf" srcId="{265FDD7B-C7B1-418B-9902-D56DF47B4A10}" destId="{9A6DFD96-1385-468E-BDCF-83CE47256F96}" srcOrd="13" destOrd="0" presId="urn:microsoft.com/office/officeart/2005/8/layout/pyramid2"/>
    <dgm:cxn modelId="{575D9BE5-6058-4E3C-826C-DA8BE5A89EE5}" type="presParOf" srcId="{265FDD7B-C7B1-418B-9902-D56DF47B4A10}" destId="{C179AFEC-E57B-4DE0-991F-4E088302D412}" srcOrd="14" destOrd="0" presId="urn:microsoft.com/office/officeart/2005/8/layout/pyramid2"/>
    <dgm:cxn modelId="{68EE626A-97A8-496B-9BE7-2A57463AA782}" type="presParOf" srcId="{265FDD7B-C7B1-418B-9902-D56DF47B4A10}" destId="{6D4F25DC-1B00-4FF1-A377-7DFD4BF884F8}" srcOrd="15" destOrd="0" presId="urn:microsoft.com/office/officeart/2005/8/layout/pyramid2"/>
    <dgm:cxn modelId="{8491C31A-D74E-44C1-947E-476BB0C387FD}" type="presParOf" srcId="{265FDD7B-C7B1-418B-9902-D56DF47B4A10}" destId="{6B6FE159-5F9C-4D1A-B1A3-EC6333833AE8}" srcOrd="16" destOrd="0" presId="urn:microsoft.com/office/officeart/2005/8/layout/pyramid2"/>
    <dgm:cxn modelId="{3C2EAA27-F05F-4E1C-8B25-1BAF2747C259}" type="presParOf" srcId="{265FDD7B-C7B1-418B-9902-D56DF47B4A10}" destId="{5D2E1EE4-EBA2-4407-A7EC-9BE67FB231D8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C6010-0A54-4C26-970E-36711CAEE818}">
      <dsp:nvSpPr>
        <dsp:cNvPr id="0" name=""/>
        <dsp:cNvSpPr/>
      </dsp:nvSpPr>
      <dsp:spPr>
        <a:xfrm>
          <a:off x="0" y="0"/>
          <a:ext cx="8640960" cy="16417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Родовий об’єкт – </a:t>
          </a:r>
        </a:p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особиста безпека</a:t>
          </a:r>
          <a:endParaRPr lang="ru-RU" sz="4100" kern="1200" dirty="0"/>
        </a:p>
      </dsp:txBody>
      <dsp:txXfrm>
        <a:off x="0" y="0"/>
        <a:ext cx="8640960" cy="1641782"/>
      </dsp:txXfrm>
    </dsp:sp>
    <dsp:sp modelId="{33768F65-6A50-416C-B1A6-49222A85669B}">
      <dsp:nvSpPr>
        <dsp:cNvPr id="0" name=""/>
        <dsp:cNvSpPr/>
      </dsp:nvSpPr>
      <dsp:spPr>
        <a:xfrm>
          <a:off x="4219" y="1641782"/>
          <a:ext cx="2877507" cy="344774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честь</a:t>
          </a:r>
          <a:endParaRPr lang="ru-RU" sz="5300" kern="1200" dirty="0"/>
        </a:p>
      </dsp:txBody>
      <dsp:txXfrm>
        <a:off x="4219" y="1641782"/>
        <a:ext cx="2877507" cy="3447743"/>
      </dsp:txXfrm>
    </dsp:sp>
    <dsp:sp modelId="{7E5F2EA4-848A-462B-B37F-5EF2CFC74167}">
      <dsp:nvSpPr>
        <dsp:cNvPr id="0" name=""/>
        <dsp:cNvSpPr/>
      </dsp:nvSpPr>
      <dsp:spPr>
        <a:xfrm>
          <a:off x="2881726" y="1641782"/>
          <a:ext cx="2877507" cy="344774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воля</a:t>
          </a:r>
          <a:endParaRPr lang="ru-RU" sz="5300" kern="1200" dirty="0"/>
        </a:p>
      </dsp:txBody>
      <dsp:txXfrm>
        <a:off x="2881726" y="1641782"/>
        <a:ext cx="2877507" cy="3447743"/>
      </dsp:txXfrm>
    </dsp:sp>
    <dsp:sp modelId="{12CB05CB-2067-4D9B-9A2A-42C214E1C1A0}">
      <dsp:nvSpPr>
        <dsp:cNvPr id="0" name=""/>
        <dsp:cNvSpPr/>
      </dsp:nvSpPr>
      <dsp:spPr>
        <a:xfrm>
          <a:off x="5759233" y="1641782"/>
          <a:ext cx="2877507" cy="3447743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300" kern="1200" dirty="0"/>
            <a:t>гідність</a:t>
          </a:r>
          <a:endParaRPr lang="ru-RU" sz="5300" kern="1200" dirty="0"/>
        </a:p>
      </dsp:txBody>
      <dsp:txXfrm>
        <a:off x="5759233" y="1641782"/>
        <a:ext cx="2877507" cy="3447743"/>
      </dsp:txXfrm>
    </dsp:sp>
    <dsp:sp modelId="{CE1B7D61-9591-4B05-8E36-1920A9DBB12E}">
      <dsp:nvSpPr>
        <dsp:cNvPr id="0" name=""/>
        <dsp:cNvSpPr/>
      </dsp:nvSpPr>
      <dsp:spPr>
        <a:xfrm>
          <a:off x="0" y="5089525"/>
          <a:ext cx="8640960" cy="3830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D532D-5615-4C00-A9D8-61D887E7AA1F}">
      <dsp:nvSpPr>
        <dsp:cNvPr id="0" name=""/>
        <dsp:cNvSpPr/>
      </dsp:nvSpPr>
      <dsp:spPr>
        <a:xfrm>
          <a:off x="1008810" y="0"/>
          <a:ext cx="6477777" cy="6481018"/>
        </a:xfrm>
        <a:prstGeom prst="triangle">
          <a:avLst/>
        </a:prstGeom>
        <a:blipFill>
          <a:blip xmlns:r="http://schemas.openxmlformats.org/officeDocument/2006/relationships" r:embed="rId1">
            <a:duotone>
              <a:schemeClr val="accent1">
                <a:tint val="30000"/>
                <a:satMod val="300000"/>
              </a:schemeClr>
              <a:schemeClr val="accent1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18B6D01-7B62-49AB-85B5-51ACB2F498A6}">
      <dsp:nvSpPr>
        <dsp:cNvPr id="0" name=""/>
        <dsp:cNvSpPr/>
      </dsp:nvSpPr>
      <dsp:spPr>
        <a:xfrm>
          <a:off x="682" y="98040"/>
          <a:ext cx="8642359" cy="583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ст. 146 </a:t>
          </a:r>
          <a:r>
            <a:rPr lang="ru-RU" sz="2800" kern="1200" dirty="0" err="1"/>
            <a:t>Незаконне</a:t>
          </a:r>
          <a:r>
            <a:rPr lang="ru-RU" sz="2800" kern="1200" dirty="0"/>
            <a:t> </a:t>
          </a:r>
          <a:r>
            <a:rPr lang="ru-RU" sz="2800" kern="1200" dirty="0" err="1"/>
            <a:t>позбавлення</a:t>
          </a:r>
          <a:r>
            <a:rPr lang="ru-RU" sz="2800" kern="1200" dirty="0"/>
            <a:t> </a:t>
          </a:r>
          <a:r>
            <a:rPr lang="ru-RU" sz="2800" kern="1200" dirty="0" err="1"/>
            <a:t>волі</a:t>
          </a:r>
          <a:r>
            <a:rPr lang="ru-RU" sz="2800" kern="1200" dirty="0"/>
            <a:t> </a:t>
          </a:r>
          <a:r>
            <a:rPr lang="ru-RU" sz="2800" kern="1200" dirty="0" err="1"/>
            <a:t>або</a:t>
          </a:r>
          <a:r>
            <a:rPr lang="ru-RU" sz="2800" kern="1200" dirty="0"/>
            <a:t> </a:t>
          </a:r>
          <a:r>
            <a:rPr lang="ru-RU" sz="2800" kern="1200" dirty="0" err="1"/>
            <a:t>викрадення</a:t>
          </a:r>
          <a:r>
            <a:rPr lang="ru-RU" sz="2800" kern="1200" dirty="0"/>
            <a:t> </a:t>
          </a:r>
          <a:r>
            <a:rPr lang="ru-RU" sz="2800" kern="1200" dirty="0" err="1"/>
            <a:t>людини</a:t>
          </a:r>
          <a:endParaRPr lang="ru-RU" sz="2800" kern="1200" dirty="0"/>
        </a:p>
      </dsp:txBody>
      <dsp:txXfrm>
        <a:off x="29168" y="126526"/>
        <a:ext cx="8585387" cy="526574"/>
      </dsp:txXfrm>
    </dsp:sp>
    <dsp:sp modelId="{97CF4B52-54DD-4A9F-B206-D00667DBFC25}">
      <dsp:nvSpPr>
        <dsp:cNvPr id="0" name=""/>
        <dsp:cNvSpPr/>
      </dsp:nvSpPr>
      <dsp:spPr>
        <a:xfrm>
          <a:off x="682" y="1008111"/>
          <a:ext cx="8642359" cy="3635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146</a:t>
          </a:r>
          <a:r>
            <a:rPr lang="ru-RU" sz="3200" kern="1200" baseline="30000" dirty="0"/>
            <a:t>-1</a:t>
          </a:r>
          <a:r>
            <a:rPr lang="uk-UA" sz="3200" kern="1200" dirty="0"/>
            <a:t> </a:t>
          </a:r>
          <a:r>
            <a:rPr lang="ru-RU" sz="3200" kern="1200" dirty="0" err="1"/>
            <a:t>Насильницьке</a:t>
          </a:r>
          <a:r>
            <a:rPr lang="ru-RU" sz="3200" kern="1200" dirty="0"/>
            <a:t> </a:t>
          </a:r>
          <a:r>
            <a:rPr lang="ru-RU" sz="3200" kern="1200" dirty="0" err="1"/>
            <a:t>зникнення</a:t>
          </a:r>
          <a:endParaRPr lang="ru-RU" sz="3200" kern="1200" dirty="0"/>
        </a:p>
      </dsp:txBody>
      <dsp:txXfrm>
        <a:off x="18430" y="1025859"/>
        <a:ext cx="8606863" cy="328072"/>
      </dsp:txXfrm>
    </dsp:sp>
    <dsp:sp modelId="{3AF83B2B-E9A9-4D47-842B-0A7DED8F6DB2}">
      <dsp:nvSpPr>
        <dsp:cNvPr id="0" name=""/>
        <dsp:cNvSpPr/>
      </dsp:nvSpPr>
      <dsp:spPr>
        <a:xfrm>
          <a:off x="682" y="1584176"/>
          <a:ext cx="8642359" cy="3635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ст</a:t>
          </a:r>
          <a:r>
            <a:rPr lang="ru-RU" sz="3200" kern="1200" dirty="0"/>
            <a:t> . 147 </a:t>
          </a:r>
          <a:r>
            <a:rPr lang="ru-RU" sz="3200" kern="1200" dirty="0" err="1"/>
            <a:t>Захоплення</a:t>
          </a:r>
          <a:r>
            <a:rPr lang="ru-RU" sz="3200" kern="1200" dirty="0"/>
            <a:t> </a:t>
          </a:r>
          <a:r>
            <a:rPr lang="ru-RU" sz="3200" kern="1200" dirty="0" err="1"/>
            <a:t>заручників</a:t>
          </a:r>
          <a:endParaRPr lang="ru-RU" sz="3200" kern="1200" dirty="0"/>
        </a:p>
      </dsp:txBody>
      <dsp:txXfrm>
        <a:off x="18430" y="1601924"/>
        <a:ext cx="8606863" cy="328072"/>
      </dsp:txXfrm>
    </dsp:sp>
    <dsp:sp modelId="{D6D4C2F9-C941-4B36-843A-3A9FDB1ADB6A}">
      <dsp:nvSpPr>
        <dsp:cNvPr id="0" name=""/>
        <dsp:cNvSpPr/>
      </dsp:nvSpPr>
      <dsp:spPr>
        <a:xfrm>
          <a:off x="682" y="2088231"/>
          <a:ext cx="8642359" cy="3635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148 </a:t>
          </a:r>
          <a:r>
            <a:rPr lang="ru-RU" sz="3200" kern="1200" dirty="0" err="1"/>
            <a:t>Підміна</a:t>
          </a:r>
          <a:r>
            <a:rPr lang="ru-RU" sz="3200" kern="1200" dirty="0"/>
            <a:t> </a:t>
          </a:r>
          <a:r>
            <a:rPr lang="ru-RU" sz="3200" kern="1200" dirty="0" err="1"/>
            <a:t>дитини</a:t>
          </a:r>
          <a:endParaRPr lang="ru-RU" sz="3200" kern="1200" dirty="0"/>
        </a:p>
      </dsp:txBody>
      <dsp:txXfrm>
        <a:off x="18430" y="2105979"/>
        <a:ext cx="8606863" cy="328072"/>
      </dsp:txXfrm>
    </dsp:sp>
    <dsp:sp modelId="{DFF5E748-0D09-4653-A544-8F950E0AD8F6}">
      <dsp:nvSpPr>
        <dsp:cNvPr id="0" name=""/>
        <dsp:cNvSpPr/>
      </dsp:nvSpPr>
      <dsp:spPr>
        <a:xfrm>
          <a:off x="682" y="2592287"/>
          <a:ext cx="8642359" cy="5982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149 </a:t>
          </a:r>
          <a:r>
            <a:rPr lang="ru-RU" sz="3200" kern="1200" dirty="0" err="1"/>
            <a:t>Торгівля</a:t>
          </a:r>
          <a:r>
            <a:rPr lang="ru-RU" sz="3200" kern="1200" dirty="0"/>
            <a:t> людьми</a:t>
          </a:r>
        </a:p>
      </dsp:txBody>
      <dsp:txXfrm>
        <a:off x="29884" y="2621489"/>
        <a:ext cx="8583955" cy="539808"/>
      </dsp:txXfrm>
    </dsp:sp>
    <dsp:sp modelId="{1650EFBB-5ECE-48E1-ACE2-0F82D6A4D2DC}">
      <dsp:nvSpPr>
        <dsp:cNvPr id="0" name=""/>
        <dsp:cNvSpPr/>
      </dsp:nvSpPr>
      <dsp:spPr>
        <a:xfrm>
          <a:off x="682" y="3384376"/>
          <a:ext cx="8642359" cy="3635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150 </a:t>
          </a:r>
          <a:r>
            <a:rPr lang="ru-RU" sz="3200" kern="1200" dirty="0" err="1"/>
            <a:t>Експлуатація</a:t>
          </a:r>
          <a:r>
            <a:rPr lang="ru-RU" sz="3200" kern="1200" dirty="0"/>
            <a:t> </a:t>
          </a:r>
          <a:r>
            <a:rPr lang="ru-RU" sz="3200" kern="1200" dirty="0" err="1"/>
            <a:t>дітей</a:t>
          </a:r>
          <a:endParaRPr lang="ru-RU" sz="3200" kern="1200" dirty="0"/>
        </a:p>
      </dsp:txBody>
      <dsp:txXfrm>
        <a:off x="18430" y="3402124"/>
        <a:ext cx="8606863" cy="328072"/>
      </dsp:txXfrm>
    </dsp:sp>
    <dsp:sp modelId="{4379A750-EC51-4FB9-BA8F-B16557DF137A}">
      <dsp:nvSpPr>
        <dsp:cNvPr id="0" name=""/>
        <dsp:cNvSpPr/>
      </dsp:nvSpPr>
      <dsp:spPr>
        <a:xfrm>
          <a:off x="682" y="3888432"/>
          <a:ext cx="8642359" cy="7059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150</a:t>
          </a:r>
          <a:r>
            <a:rPr lang="ru-RU" sz="3200" kern="1200" baseline="30000" dirty="0"/>
            <a:t>1</a:t>
          </a:r>
          <a:r>
            <a:rPr lang="ru-RU" sz="3200" kern="1200" dirty="0"/>
            <a:t> </a:t>
          </a:r>
          <a:r>
            <a:rPr lang="ru-RU" sz="3200" kern="1200" dirty="0" err="1"/>
            <a:t>Використання</a:t>
          </a:r>
          <a:r>
            <a:rPr lang="ru-RU" sz="3200" kern="1200" dirty="0"/>
            <a:t> </a:t>
          </a:r>
          <a:r>
            <a:rPr lang="ru-RU" sz="3200" kern="1200" dirty="0" err="1"/>
            <a:t>малолітньої</a:t>
          </a:r>
          <a:r>
            <a:rPr lang="ru-RU" sz="3200" kern="1200" dirty="0"/>
            <a:t> </a:t>
          </a:r>
          <a:r>
            <a:rPr lang="ru-RU" sz="3200" kern="1200" dirty="0" err="1"/>
            <a:t>дитини</a:t>
          </a:r>
          <a:r>
            <a:rPr lang="ru-RU" sz="3200" kern="1200" dirty="0"/>
            <a:t> для </a:t>
          </a:r>
          <a:r>
            <a:rPr lang="ru-RU" sz="3200" kern="1200" dirty="0" err="1"/>
            <a:t>заняття</a:t>
          </a:r>
          <a:r>
            <a:rPr lang="ru-RU" sz="3200" kern="1200" dirty="0"/>
            <a:t> </a:t>
          </a:r>
          <a:r>
            <a:rPr lang="ru-RU" sz="3200" kern="1200" dirty="0" err="1"/>
            <a:t>жебрацтвом</a:t>
          </a:r>
          <a:endParaRPr lang="ru-RU" sz="3200" kern="1200" dirty="0"/>
        </a:p>
      </dsp:txBody>
      <dsp:txXfrm>
        <a:off x="35142" y="3922892"/>
        <a:ext cx="8573439" cy="636992"/>
      </dsp:txXfrm>
    </dsp:sp>
    <dsp:sp modelId="{C179AFEC-E57B-4DE0-991F-4E088302D412}">
      <dsp:nvSpPr>
        <dsp:cNvPr id="0" name=""/>
        <dsp:cNvSpPr/>
      </dsp:nvSpPr>
      <dsp:spPr>
        <a:xfrm>
          <a:off x="682" y="4752527"/>
          <a:ext cx="8642359" cy="710428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ст. 151 </a:t>
          </a:r>
          <a:r>
            <a:rPr lang="ru-RU" sz="3200" kern="1200" dirty="0" err="1"/>
            <a:t>Незаконне</a:t>
          </a:r>
          <a:r>
            <a:rPr lang="ru-RU" sz="3200" kern="1200" dirty="0"/>
            <a:t> </a:t>
          </a:r>
          <a:r>
            <a:rPr lang="ru-RU" sz="3200" kern="1200" dirty="0" err="1"/>
            <a:t>поміщення</a:t>
          </a:r>
          <a:r>
            <a:rPr lang="ru-RU" sz="3200" kern="1200" dirty="0"/>
            <a:t> в </a:t>
          </a:r>
          <a:r>
            <a:rPr lang="ru-RU" sz="3200" kern="1200" dirty="0" err="1"/>
            <a:t>психіатричний</a:t>
          </a:r>
          <a:r>
            <a:rPr lang="ru-RU" sz="3200" kern="1200" dirty="0"/>
            <a:t> заклад</a:t>
          </a:r>
        </a:p>
      </dsp:txBody>
      <dsp:txXfrm>
        <a:off x="35362" y="4787207"/>
        <a:ext cx="8572999" cy="641068"/>
      </dsp:txXfrm>
    </dsp:sp>
    <dsp:sp modelId="{6B6FE159-5F9C-4D1A-B1A3-EC6333833AE8}">
      <dsp:nvSpPr>
        <dsp:cNvPr id="0" name=""/>
        <dsp:cNvSpPr/>
      </dsp:nvSpPr>
      <dsp:spPr>
        <a:xfrm>
          <a:off x="682" y="5544616"/>
          <a:ext cx="8642359" cy="710428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ст. 151</a:t>
          </a:r>
          <a:r>
            <a:rPr lang="ru-RU" sz="2800" kern="1200" baseline="30000" dirty="0"/>
            <a:t>2</a:t>
          </a:r>
          <a:r>
            <a:rPr lang="ru-RU" sz="2800" kern="1200" dirty="0"/>
            <a:t> </a:t>
          </a:r>
          <a:r>
            <a:rPr lang="ru-RU" sz="2800" kern="1200" dirty="0" err="1"/>
            <a:t>Примушування</a:t>
          </a:r>
          <a:r>
            <a:rPr lang="ru-RU" sz="2800" kern="1200" dirty="0"/>
            <a:t> до </a:t>
          </a:r>
          <a:r>
            <a:rPr lang="ru-RU" sz="2800" kern="1200" dirty="0" err="1"/>
            <a:t>шлюбу</a:t>
          </a:r>
          <a:endParaRPr lang="ru-RU" sz="2800" kern="1200" dirty="0"/>
        </a:p>
      </dsp:txBody>
      <dsp:txXfrm>
        <a:off x="35362" y="5579296"/>
        <a:ext cx="8572999" cy="64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.rada.gov.ua/laws/show/3316-15" TargetMode="External"/><Relationship Id="rId2" Type="http://schemas.openxmlformats.org/officeDocument/2006/relationships/hyperlink" Target="http://zakon.rada.gov.ua/laws/show/2341-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ÐÐ°ÑÑÐ¸Ð½ÐºÐ¸ Ð¿Ð¾ Ð·Ð°Ð¿ÑÐ¾ÑÑ Ð²Ð¸ÐºÑÐ°Ð´ÐµÐ½Ð½Ñ Ð»ÑÐ´Ð¸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3604996" cy="240032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0369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КРИМІНАЛЬНІ ПРАВОПОРУШЕННЯ ПРОТИ </a:t>
            </a:r>
            <a:r>
              <a:rPr lang="ru-RU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ВОЛІ, ЧЕ</a:t>
            </a:r>
            <a:r>
              <a:rPr lang="ru-RU" sz="3600" b="1" dirty="0">
                <a:solidFill>
                  <a:schemeClr val="tx1"/>
                </a:solidFill>
              </a:rPr>
              <a:t>СТІ ТА ГІДНОСТІ ОСОБИ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ТЕМА 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784976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47675" algn="just">
              <a:buNone/>
            </a:pPr>
            <a:r>
              <a:rPr lang="ru-RU" sz="2800" dirty="0"/>
              <a:t>2. В </a:t>
            </a:r>
            <a:r>
              <a:rPr lang="ru-RU" sz="2800" dirty="0" err="1"/>
              <a:t>окремих</a:t>
            </a:r>
            <a:r>
              <a:rPr lang="ru-RU" sz="2800" dirty="0"/>
              <a:t> складах </a:t>
            </a:r>
            <a:r>
              <a:rPr lang="ru-RU" sz="2800" dirty="0" err="1"/>
              <a:t>злочинів</a:t>
            </a:r>
            <a:r>
              <a:rPr lang="ru-RU" sz="2800" dirty="0"/>
              <a:t> </a:t>
            </a:r>
            <a:r>
              <a:rPr lang="ru-RU" sz="2800" dirty="0" err="1"/>
              <a:t>діяння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ускладнений</a:t>
            </a:r>
            <a:r>
              <a:rPr lang="ru-RU" sz="2800" dirty="0"/>
              <a:t> характер і </a:t>
            </a:r>
            <a:r>
              <a:rPr lang="ru-RU" sz="2800" dirty="0" err="1"/>
              <a:t>складається</a:t>
            </a:r>
            <a:r>
              <a:rPr lang="ru-RU" sz="2800" dirty="0"/>
              <a:t> (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складатись</a:t>
            </a:r>
            <a:r>
              <a:rPr lang="ru-RU" sz="2800" dirty="0"/>
              <a:t>)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взаємопов’язаних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 (ч. 2 ст. 146, ст. 147, ст. 149 КК)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64096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7675" algn="just"/>
            <a:r>
              <a:rPr lang="ru-RU" sz="2800" dirty="0"/>
              <a:t>3. У </a:t>
            </a:r>
            <a:r>
              <a:rPr lang="ru-RU" sz="2800" dirty="0" err="1"/>
              <a:t>деяких</a:t>
            </a:r>
            <a:r>
              <a:rPr lang="ru-RU" sz="2800" dirty="0"/>
              <a:t> складах </a:t>
            </a:r>
            <a:r>
              <a:rPr lang="ru-RU" sz="2800" dirty="0" err="1"/>
              <a:t>злочинів</a:t>
            </a:r>
            <a:r>
              <a:rPr lang="ru-RU" sz="2800" dirty="0"/>
              <a:t> </a:t>
            </a:r>
            <a:r>
              <a:rPr lang="ru-RU" sz="2800" dirty="0" err="1"/>
              <a:t>обов’язковими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альтернативними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 </a:t>
            </a:r>
            <a:r>
              <a:rPr lang="ru-RU" sz="2800" dirty="0" err="1"/>
              <a:t>об’єктивної</a:t>
            </a:r>
            <a:r>
              <a:rPr lang="ru-RU" sz="2800" dirty="0"/>
              <a:t> </a:t>
            </a:r>
            <a:r>
              <a:rPr lang="ru-RU" sz="2800" dirty="0" err="1"/>
              <a:t>сторони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спосіб</a:t>
            </a:r>
            <a:r>
              <a:rPr lang="ru-RU" sz="2800" dirty="0"/>
              <a:t> </a:t>
            </a:r>
            <a:r>
              <a:rPr lang="ru-RU" sz="2800" dirty="0" err="1"/>
              <a:t>вчинення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(ч. 2 ст. 146 КК),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вчинення</a:t>
            </a:r>
            <a:r>
              <a:rPr lang="ru-RU" sz="2800" dirty="0"/>
              <a:t> (ст. 151 КК), та так </a:t>
            </a:r>
            <a:r>
              <a:rPr lang="ru-RU" sz="2800" dirty="0" err="1"/>
              <a:t>звані</a:t>
            </a:r>
            <a:r>
              <a:rPr lang="ru-RU" sz="2800" dirty="0"/>
              <a:t> </a:t>
            </a:r>
            <a:r>
              <a:rPr lang="ru-RU" sz="2800" dirty="0" err="1"/>
              <a:t>похідні</a:t>
            </a:r>
            <a:r>
              <a:rPr lang="ru-RU" sz="2800" dirty="0"/>
              <a:t> </a:t>
            </a:r>
            <a:r>
              <a:rPr lang="ru-RU" sz="2800" dirty="0" err="1"/>
              <a:t>наслідки</a:t>
            </a:r>
            <a:r>
              <a:rPr lang="ru-RU" sz="2800" dirty="0"/>
              <a:t> (ч. 2, ст. 147, ч. 3 ст. 149 КК).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114800" cy="22322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>
                <a:solidFill>
                  <a:schemeClr val="tx1"/>
                </a:solidFill>
              </a:rPr>
              <a:t>Суб’єктивна сторона –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uk-UA" dirty="0">
                <a:solidFill>
                  <a:schemeClr val="tx1"/>
                </a:solidFill>
              </a:rPr>
              <a:t>прямий умисел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692696"/>
            <a:ext cx="4104456" cy="56166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Для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складів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злочинів</a:t>
            </a:r>
            <a:r>
              <a:rPr lang="ru-RU" sz="2800" dirty="0"/>
              <a:t> </a:t>
            </a:r>
            <a:r>
              <a:rPr lang="ru-RU" sz="2800" dirty="0" err="1"/>
              <a:t>обов’язковими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 </a:t>
            </a:r>
            <a:r>
              <a:rPr lang="ru-RU" sz="2800" dirty="0" err="1"/>
              <a:t>суб’єктивної</a:t>
            </a:r>
            <a:r>
              <a:rPr lang="ru-RU" sz="2800" dirty="0"/>
              <a:t> сторонни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b="1" dirty="0"/>
              <a:t>мотив</a:t>
            </a:r>
            <a:r>
              <a:rPr lang="ru-RU" sz="2800" dirty="0"/>
              <a:t> (ч. 2 ст. 146, ст. 148 КК)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b="1" dirty="0"/>
              <a:t>мета</a:t>
            </a:r>
            <a:r>
              <a:rPr lang="ru-RU" sz="2800" dirty="0"/>
              <a:t> </a:t>
            </a:r>
            <a:r>
              <a:rPr lang="ru-RU" sz="2800" dirty="0" err="1"/>
              <a:t>вчинення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(</a:t>
            </a:r>
            <a:r>
              <a:rPr lang="ru-RU" sz="2800" dirty="0" err="1"/>
              <a:t>статті</a:t>
            </a:r>
            <a:r>
              <a:rPr lang="ru-RU" sz="2800" dirty="0"/>
              <a:t> 147, 149, 150 КК)</a:t>
            </a:r>
          </a:p>
        </p:txBody>
      </p:sp>
      <p:sp>
        <p:nvSpPr>
          <p:cNvPr id="61442" name="AutoShape 2" descr="ÐÐ°ÑÑÐ¸Ð½ÐºÐ¸ Ð¿Ð¾ Ð·Ð°Ð¿ÑÐ¾ÑÑ Ð·Ð°Ð»Ð¾Ð¶Ð½Ð¸Ðº ÑÐµÐ±Ðµ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38" name="Picture 2" descr="ÐÐ°ÑÑÐ¸Ð½ÐºÐ¸ Ð¿Ð¾ Ð·Ð°Ð¿ÑÐ¾ÑÑ Ð¿Ð¾Ð´Ð¼ÐµÐ½Ð° ÑÐµÐ±Ðµ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7230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114800" cy="22322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uk-UA" b="1" dirty="0">
                <a:solidFill>
                  <a:schemeClr val="tx1"/>
                </a:solidFill>
              </a:rPr>
              <a:t>Суб’єкт –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uk-UA" dirty="0">
                <a:solidFill>
                  <a:schemeClr val="tx1"/>
                </a:solidFill>
              </a:rPr>
              <a:t>Загальний (для більшості злочинів)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692696"/>
            <a:ext cx="4104456" cy="56166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За ч. 2 ст. 147 КК </a:t>
            </a:r>
            <a:r>
              <a:rPr lang="ru-RU" sz="2800" dirty="0" err="1"/>
              <a:t>захоплення</a:t>
            </a:r>
            <a:r>
              <a:rPr lang="ru-RU" sz="2800" dirty="0"/>
              <a:t> </a:t>
            </a:r>
            <a:r>
              <a:rPr lang="ru-RU" sz="2800" dirty="0" err="1"/>
              <a:t>заручників</a:t>
            </a:r>
            <a:r>
              <a:rPr lang="ru-RU" sz="2800" dirty="0"/>
              <a:t> – </a:t>
            </a:r>
            <a:r>
              <a:rPr lang="ru-RU" sz="2800" dirty="0" err="1"/>
              <a:t>з</a:t>
            </a:r>
            <a:r>
              <a:rPr lang="ru-RU" sz="2800" dirty="0"/>
              <a:t> 14 </a:t>
            </a:r>
            <a:r>
              <a:rPr lang="ru-RU" sz="2800" dirty="0" err="1"/>
              <a:t>років</a:t>
            </a:r>
            <a:r>
              <a:rPr lang="ru-RU" sz="2800" dirty="0"/>
              <a:t>;</a:t>
            </a:r>
          </a:p>
          <a:p>
            <a:pPr algn="ctr"/>
            <a:r>
              <a:rPr lang="uk-UA" sz="2800" dirty="0"/>
              <a:t>За ст. 146-1 – представник держави  у т.ч. іноземної, а також</a:t>
            </a:r>
            <a:r>
              <a:rPr lang="ru-RU" sz="2800" dirty="0"/>
              <a:t> </a:t>
            </a:r>
            <a:r>
              <a:rPr lang="ru-RU" sz="2800" dirty="0" err="1"/>
              <a:t>керівник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підлеглі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вчинили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зазначені</a:t>
            </a:r>
            <a:r>
              <a:rPr lang="ru-RU" sz="2800" dirty="0"/>
              <a:t> у ч. 1, 2 ст. 146-1.</a:t>
            </a:r>
            <a:r>
              <a:rPr lang="uk-UA" sz="2800" dirty="0"/>
              <a:t> </a:t>
            </a:r>
            <a:endParaRPr lang="ru-RU" sz="2800" dirty="0"/>
          </a:p>
        </p:txBody>
      </p:sp>
      <p:sp>
        <p:nvSpPr>
          <p:cNvPr id="61442" name="AutoShape 2" descr="ÐÐ°ÑÑÐ¸Ð½ÐºÐ¸ Ð¿Ð¾ Ð·Ð°Ð¿ÑÐ¾ÑÑ Ð·Ð°Ð»Ð¾Ð¶Ð½Ð¸Ðº ÑÐµÐ±Ðµ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2" name="Picture 2" descr="ÐÐ°ÑÑÐ¸Ð½ÐºÐ¸ Ð¿Ð¾ Ð·Ð°Ð¿ÑÐ¾ÑÑ ÑÐ¾ÑÑÐ¸Ð¹ÑÐºÐ¸Ð¹ Ð°Ð³ÑÐµÑÑ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21246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Незаконне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позбавлення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волі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викрадення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людини</a:t>
            </a:r>
            <a:r>
              <a:rPr lang="uk-UA" b="1" dirty="0">
                <a:solidFill>
                  <a:schemeClr val="tx1"/>
                </a:solidFill>
              </a:rPr>
              <a:t> (ст. 146 КК України)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85000" lnSpcReduction="10000"/>
          </a:bodyPr>
          <a:lstStyle/>
          <a:p>
            <a:pPr marL="0" indent="358775">
              <a:buNone/>
            </a:pPr>
            <a:r>
              <a:rPr lang="ru-RU" i="1" dirty="0"/>
              <a:t>1. </a:t>
            </a:r>
            <a:r>
              <a:rPr lang="ru-RU" i="1" dirty="0" err="1"/>
              <a:t>Незаконне</a:t>
            </a:r>
            <a:r>
              <a:rPr lang="ru-RU" i="1" dirty="0"/>
              <a:t> </a:t>
            </a:r>
            <a:r>
              <a:rPr lang="ru-RU" i="1" dirty="0" err="1"/>
              <a:t>позбавлення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викрадення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-</a:t>
            </a:r>
            <a:endParaRPr lang="ru-RU" dirty="0"/>
          </a:p>
          <a:p>
            <a:pPr marL="0" indent="358775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до </a:t>
            </a:r>
            <a:r>
              <a:rPr lang="ru-RU" i="1" dirty="0" err="1"/>
              <a:t>трьох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той </a:t>
            </a:r>
            <a:r>
              <a:rPr lang="ru-RU" i="1" dirty="0" err="1"/>
              <a:t>самий</a:t>
            </a:r>
            <a:r>
              <a:rPr lang="ru-RU" i="1" dirty="0"/>
              <a:t> строк.</a:t>
            </a:r>
            <a:endParaRPr lang="ru-RU" dirty="0"/>
          </a:p>
          <a:p>
            <a:pPr marL="0" indent="358775">
              <a:buNone/>
            </a:pPr>
            <a:r>
              <a:rPr lang="ru-RU" i="1" dirty="0"/>
              <a:t>2.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самі</a:t>
            </a:r>
            <a:r>
              <a:rPr lang="ru-RU" i="1" dirty="0"/>
              <a:t> </a:t>
            </a:r>
            <a:r>
              <a:rPr lang="ru-RU" i="1" dirty="0" err="1"/>
              <a:t>діяння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малолітнього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корисливих</a:t>
            </a:r>
            <a:r>
              <a:rPr lang="ru-RU" i="1" dirty="0"/>
              <a:t> </a:t>
            </a:r>
            <a:r>
              <a:rPr lang="ru-RU" i="1" dirty="0" err="1"/>
              <a:t>мотивів</a:t>
            </a:r>
            <a:r>
              <a:rPr lang="ru-RU" i="1" dirty="0"/>
              <a:t>,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за </a:t>
            </a:r>
            <a:r>
              <a:rPr lang="ru-RU" i="1" dirty="0" err="1"/>
              <a:t>попередньою</a:t>
            </a:r>
            <a:r>
              <a:rPr lang="ru-RU" i="1" dirty="0"/>
              <a:t> </a:t>
            </a:r>
            <a:r>
              <a:rPr lang="ru-RU" i="1" dirty="0" err="1"/>
              <a:t>змовою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способом, </a:t>
            </a:r>
            <a:r>
              <a:rPr lang="ru-RU" i="1" dirty="0" err="1"/>
              <a:t>небезпечним</a:t>
            </a:r>
            <a:r>
              <a:rPr lang="ru-RU" i="1" dirty="0"/>
              <a:t> для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здоров'я</a:t>
            </a:r>
            <a:r>
              <a:rPr lang="ru-RU" i="1" dirty="0"/>
              <a:t> </a:t>
            </a:r>
            <a:r>
              <a:rPr lang="ru-RU" i="1" dirty="0" err="1"/>
              <a:t>потерпілого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супроводжувалося</a:t>
            </a:r>
            <a:r>
              <a:rPr lang="ru-RU" i="1" dirty="0"/>
              <a:t> </a:t>
            </a:r>
            <a:r>
              <a:rPr lang="ru-RU" i="1" dirty="0" err="1"/>
              <a:t>заподіянням</a:t>
            </a:r>
            <a:r>
              <a:rPr lang="ru-RU" i="1" dirty="0"/>
              <a:t> </a:t>
            </a:r>
            <a:r>
              <a:rPr lang="ru-RU" i="1" dirty="0" err="1"/>
              <a:t>йому</a:t>
            </a:r>
            <a:r>
              <a:rPr lang="ru-RU" i="1" dirty="0"/>
              <a:t> </a:t>
            </a:r>
            <a:r>
              <a:rPr lang="ru-RU" i="1" dirty="0" err="1"/>
              <a:t>фізичних</a:t>
            </a:r>
            <a:r>
              <a:rPr lang="ru-RU" i="1" dirty="0"/>
              <a:t> </a:t>
            </a:r>
            <a:r>
              <a:rPr lang="ru-RU" i="1" dirty="0" err="1"/>
              <a:t>страждань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застосуванням</a:t>
            </a:r>
            <a:r>
              <a:rPr lang="ru-RU" i="1" dirty="0"/>
              <a:t> </a:t>
            </a:r>
            <a:r>
              <a:rPr lang="ru-RU" i="1" dirty="0" err="1"/>
              <a:t>зброї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здійснюване</a:t>
            </a:r>
            <a:r>
              <a:rPr lang="ru-RU" i="1" dirty="0"/>
              <a:t> </a:t>
            </a:r>
            <a:r>
              <a:rPr lang="ru-RU" i="1" dirty="0" err="1"/>
              <a:t>протягом</a:t>
            </a:r>
            <a:r>
              <a:rPr lang="ru-RU" i="1" dirty="0"/>
              <a:t> </a:t>
            </a:r>
            <a:r>
              <a:rPr lang="ru-RU" i="1" dirty="0" err="1"/>
              <a:t>тривалого</a:t>
            </a:r>
            <a:r>
              <a:rPr lang="ru-RU" i="1" dirty="0"/>
              <a:t> часу, -</a:t>
            </a:r>
            <a:endParaRPr lang="ru-RU" dirty="0"/>
          </a:p>
          <a:p>
            <a:pPr marL="0" indent="358775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обмеженням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до </a:t>
            </a:r>
            <a:r>
              <a:rPr lang="ru-RU" i="1" dirty="0" err="1"/>
              <a:t>п'яти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той </a:t>
            </a:r>
            <a:r>
              <a:rPr lang="ru-RU" i="1" dirty="0" err="1"/>
              <a:t>самий</a:t>
            </a:r>
            <a:r>
              <a:rPr lang="ru-RU" i="1" dirty="0"/>
              <a:t> строк.</a:t>
            </a:r>
            <a:endParaRPr lang="ru-RU" dirty="0"/>
          </a:p>
          <a:p>
            <a:pPr marL="0" indent="358775">
              <a:buNone/>
            </a:pPr>
            <a:r>
              <a:rPr lang="ru-RU" i="1" dirty="0"/>
              <a:t>3. </a:t>
            </a:r>
            <a:r>
              <a:rPr lang="ru-RU" i="1" dirty="0" err="1"/>
              <a:t>Діяння</a:t>
            </a:r>
            <a:r>
              <a:rPr lang="ru-RU" i="1" dirty="0"/>
              <a:t>, </a:t>
            </a:r>
            <a:r>
              <a:rPr lang="ru-RU" i="1" dirty="0" err="1"/>
              <a:t>передбачені</a:t>
            </a:r>
            <a:r>
              <a:rPr lang="ru-RU" i="1" dirty="0"/>
              <a:t> </a:t>
            </a:r>
            <a:r>
              <a:rPr lang="ru-RU" i="1" dirty="0" err="1"/>
              <a:t>частинами</a:t>
            </a:r>
            <a:r>
              <a:rPr lang="ru-RU" i="1" dirty="0"/>
              <a:t> </a:t>
            </a:r>
            <a:r>
              <a:rPr lang="ru-RU" i="1" dirty="0" err="1"/>
              <a:t>першою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другою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організованою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спричинили</a:t>
            </a:r>
            <a:r>
              <a:rPr lang="ru-RU" i="1" dirty="0"/>
              <a:t> </a:t>
            </a:r>
            <a:r>
              <a:rPr lang="ru-RU" i="1" dirty="0" err="1"/>
              <a:t>тяжкі</a:t>
            </a:r>
            <a:r>
              <a:rPr lang="ru-RU" i="1" dirty="0"/>
              <a:t> </a:t>
            </a:r>
            <a:r>
              <a:rPr lang="ru-RU" i="1" dirty="0" err="1"/>
              <a:t>наслідки</a:t>
            </a:r>
            <a:r>
              <a:rPr lang="ru-RU" i="1" dirty="0"/>
              <a:t>, -</a:t>
            </a:r>
            <a:endParaRPr lang="ru-RU" dirty="0"/>
          </a:p>
          <a:p>
            <a:pPr marL="0" indent="358775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п'яти</a:t>
            </a:r>
            <a:r>
              <a:rPr lang="ru-RU" i="1" dirty="0"/>
              <a:t> до десяти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4608512" cy="3096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/>
              <a:t>Б</a:t>
            </a:r>
            <a:r>
              <a:rPr lang="ru-RU" sz="2800" b="1" dirty="0" err="1"/>
              <a:t>езпосередній</a:t>
            </a:r>
            <a:r>
              <a:rPr lang="ru-RU" sz="2800" b="1" dirty="0"/>
              <a:t> </a:t>
            </a:r>
            <a:r>
              <a:rPr lang="ru-RU" sz="2800" b="1" dirty="0" err="1"/>
              <a:t>об’єкт</a:t>
            </a:r>
            <a:r>
              <a:rPr lang="ru-RU" sz="2800" b="1" dirty="0"/>
              <a:t> -</a:t>
            </a:r>
            <a:r>
              <a:rPr lang="ru-RU" sz="2800" dirty="0"/>
              <a:t> </a:t>
            </a:r>
            <a:r>
              <a:rPr lang="ru-RU" sz="2800" dirty="0" err="1"/>
              <a:t>фізична</a:t>
            </a:r>
            <a:r>
              <a:rPr lang="ru-RU" sz="2800" dirty="0"/>
              <a:t> свобода (воля) </a:t>
            </a:r>
            <a:r>
              <a:rPr lang="ru-RU" sz="2800" dirty="0" err="1"/>
              <a:t>людини</a:t>
            </a:r>
            <a:r>
              <a:rPr lang="ru-RU" sz="2800" dirty="0"/>
              <a:t> та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особиста</a:t>
            </a:r>
            <a:r>
              <a:rPr lang="ru-RU" sz="2800" dirty="0"/>
              <a:t> </a:t>
            </a:r>
            <a:r>
              <a:rPr lang="ru-RU" sz="2800" dirty="0" err="1"/>
              <a:t>недоторканність</a:t>
            </a:r>
            <a:r>
              <a:rPr lang="ru-RU" sz="2800" dirty="0"/>
              <a:t> в </a:t>
            </a:r>
            <a:r>
              <a:rPr lang="ru-RU" sz="2800" dirty="0" err="1"/>
              <a:t>частині</a:t>
            </a:r>
            <a:r>
              <a:rPr lang="ru-RU" sz="2800" dirty="0"/>
              <a:t> права на свободу </a:t>
            </a:r>
            <a:r>
              <a:rPr lang="ru-RU" sz="2800" dirty="0" err="1"/>
              <a:t>пересування</a:t>
            </a:r>
            <a:r>
              <a:rPr lang="ru-RU" sz="2800" dirty="0"/>
              <a:t>, </a:t>
            </a:r>
            <a:r>
              <a:rPr lang="ru-RU" sz="2800" dirty="0" err="1"/>
              <a:t>вільний</a:t>
            </a:r>
            <a:r>
              <a:rPr lang="ru-RU" sz="2800" dirty="0"/>
              <a:t> </a:t>
            </a:r>
            <a:r>
              <a:rPr lang="ru-RU" sz="2800" dirty="0" err="1"/>
              <a:t>вибір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</a:t>
            </a:r>
            <a:r>
              <a:rPr lang="ru-RU" sz="2800" dirty="0" err="1"/>
              <a:t>проживання</a:t>
            </a:r>
            <a:endParaRPr lang="ru-RU" sz="2800" dirty="0"/>
          </a:p>
        </p:txBody>
      </p:sp>
      <p:pic>
        <p:nvPicPr>
          <p:cNvPr id="72706" name="Picture 2" descr="ÐÐ°ÑÑÐ¸Ð½ÐºÐ¸ Ð¿Ð¾ Ð·Ð°Ð¿ÑÐ¾ÑÑ ÑÐ²Ð¾Ð±Ð¾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2656"/>
            <a:ext cx="3488408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3645024"/>
            <a:ext cx="493204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Об’єктивна</a:t>
            </a:r>
            <a:r>
              <a:rPr lang="ru-RU" sz="2800" b="1" dirty="0"/>
              <a:t> сторона</a:t>
            </a:r>
            <a:r>
              <a:rPr lang="ru-RU" sz="2800" dirty="0"/>
              <a:t> – </a:t>
            </a:r>
            <a:r>
              <a:rPr lang="ru-RU" sz="2800" dirty="0" err="1"/>
              <a:t>діяння</a:t>
            </a:r>
            <a:r>
              <a:rPr lang="ru-RU" sz="2800" dirty="0"/>
              <a:t> (</a:t>
            </a:r>
            <a:r>
              <a:rPr lang="ru-RU" sz="2800" dirty="0" err="1"/>
              <a:t>дія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бездіяльність</a:t>
            </a:r>
            <a:r>
              <a:rPr lang="ru-RU" sz="2800" dirty="0"/>
              <a:t>), яке </a:t>
            </a:r>
            <a:r>
              <a:rPr lang="ru-RU" sz="2800" dirty="0" err="1"/>
              <a:t>полягає</a:t>
            </a:r>
            <a:r>
              <a:rPr lang="ru-RU" sz="2800" dirty="0"/>
              <a:t> у незаконному </a:t>
            </a:r>
            <a:r>
              <a:rPr lang="ru-RU" sz="2800" dirty="0" err="1"/>
              <a:t>позбавленні</a:t>
            </a:r>
            <a:r>
              <a:rPr lang="ru-RU" sz="2800" dirty="0"/>
              <a:t> </a:t>
            </a:r>
            <a:r>
              <a:rPr lang="ru-RU" sz="2800" dirty="0" err="1"/>
              <a:t>волі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викраденні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у </a:t>
            </a:r>
            <a:r>
              <a:rPr lang="ru-RU" sz="2800" dirty="0" err="1"/>
              <a:t>викраденні</a:t>
            </a:r>
            <a:r>
              <a:rPr lang="ru-RU" sz="2800" dirty="0"/>
              <a:t> і </a:t>
            </a:r>
            <a:r>
              <a:rPr lang="ru-RU" sz="2800" dirty="0" err="1"/>
              <a:t>позбавленні</a:t>
            </a:r>
            <a:r>
              <a:rPr lang="ru-RU" sz="2800" dirty="0"/>
              <a:t> </a:t>
            </a:r>
            <a:r>
              <a:rPr lang="ru-RU" sz="2800" dirty="0" err="1"/>
              <a:t>волі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</a:t>
            </a:r>
          </a:p>
        </p:txBody>
      </p:sp>
      <p:pic>
        <p:nvPicPr>
          <p:cNvPr id="72708" name="Picture 4" descr="ÐÐ°ÑÑÐ¸Ð½ÐºÐ¸ Ð¿Ð¾ Ð·Ð°Ð¿ÑÐ¾ÑÑ Ð¿Ð¾ÑÐ¸ÑÐµÐ½Ð¸Ðµ ÑÐµÐ»Ð¾Ð²Ðµ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32154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68952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err="1"/>
              <a:t>Позбавлення</a:t>
            </a:r>
            <a:r>
              <a:rPr lang="ru-RU" sz="3200" b="1" i="1" dirty="0"/>
              <a:t> </a:t>
            </a:r>
            <a:r>
              <a:rPr lang="ru-RU" sz="3200" b="1" i="1" dirty="0" err="1"/>
              <a:t>волі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зовнішніх</a:t>
            </a:r>
            <a:r>
              <a:rPr lang="ru-RU" sz="3200" dirty="0"/>
              <a:t> </a:t>
            </a:r>
            <a:r>
              <a:rPr lang="ru-RU" sz="3200" dirty="0" err="1"/>
              <a:t>перепон</a:t>
            </a:r>
            <a:r>
              <a:rPr lang="ru-RU" sz="3200" dirty="0"/>
              <a:t> </a:t>
            </a:r>
            <a:r>
              <a:rPr lang="ru-RU" sz="3200" dirty="0" err="1"/>
              <a:t>вільному</a:t>
            </a:r>
            <a:r>
              <a:rPr lang="ru-RU" sz="3200" dirty="0"/>
              <a:t> </a:t>
            </a:r>
            <a:r>
              <a:rPr lang="ru-RU" sz="3200" dirty="0" err="1"/>
              <a:t>пересуванню</a:t>
            </a:r>
            <a:r>
              <a:rPr lang="ru-RU" sz="3200" dirty="0"/>
              <a:t> </a:t>
            </a:r>
            <a:r>
              <a:rPr lang="ru-RU" sz="3200" dirty="0" err="1"/>
              <a:t>потерпілого</a:t>
            </a:r>
            <a:r>
              <a:rPr lang="ru-RU" sz="3200" dirty="0"/>
              <a:t> шляхом </a:t>
            </a:r>
            <a:r>
              <a:rPr lang="ru-RU" sz="3200" dirty="0" err="1"/>
              <a:t>вчинення</a:t>
            </a:r>
            <a:r>
              <a:rPr lang="ru-RU" sz="3200" dirty="0"/>
              <a:t> </a:t>
            </a:r>
            <a:r>
              <a:rPr lang="ru-RU" sz="3200" dirty="0" err="1"/>
              <a:t>дій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бездіяльності</a:t>
            </a:r>
            <a:endParaRPr lang="ru-RU" sz="3200" dirty="0"/>
          </a:p>
        </p:txBody>
      </p:sp>
      <p:pic>
        <p:nvPicPr>
          <p:cNvPr id="74754" name="Picture 2" descr="ÐÐ°ÑÑÐ¸Ð½ÐºÐ¸ Ð¿Ð¾ Ð·Ð°Ð¿ÑÐ¾ÑÑ Ð½ÐµÐ·Ð°ÐºÐ¾Ð½Ð½Ð¾Ðµ Ð»Ð¸ÑÐµÐ½Ð¸Ðµ ÑÐ²Ð¾Ð±Ð¾Ð´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err="1"/>
              <a:t>Викрадення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людини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протиправне</a:t>
            </a:r>
            <a:r>
              <a:rPr lang="ru-RU" sz="2800" dirty="0"/>
              <a:t> </a:t>
            </a:r>
            <a:r>
              <a:rPr lang="ru-RU" sz="2800" dirty="0" err="1"/>
              <a:t>таємне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відкрите</a:t>
            </a:r>
            <a:r>
              <a:rPr lang="ru-RU" sz="2800" dirty="0"/>
              <a:t> </a:t>
            </a:r>
            <a:r>
              <a:rPr lang="ru-RU" sz="2800" dirty="0" err="1"/>
              <a:t>заволодіння</a:t>
            </a:r>
            <a:r>
              <a:rPr lang="ru-RU" sz="2800" dirty="0"/>
              <a:t> </a:t>
            </a:r>
            <a:r>
              <a:rPr lang="ru-RU" sz="2800" dirty="0" err="1"/>
              <a:t>людиною</a:t>
            </a:r>
            <a:r>
              <a:rPr lang="ru-RU" sz="2800" dirty="0"/>
              <a:t>, </a:t>
            </a:r>
            <a:r>
              <a:rPr lang="ru-RU" sz="2800" dirty="0" err="1"/>
              <a:t>вилучення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і </a:t>
            </a:r>
            <a:r>
              <a:rPr lang="ru-RU" sz="2800" dirty="0" err="1"/>
              <a:t>переміщення</a:t>
            </a:r>
            <a:r>
              <a:rPr lang="ru-RU" sz="2800" dirty="0"/>
              <a:t> </a:t>
            </a:r>
            <a:r>
              <a:rPr lang="ru-RU" sz="2800" dirty="0" err="1"/>
              <a:t>всупереч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волі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, де вона </a:t>
            </a:r>
            <a:r>
              <a:rPr lang="ru-RU" sz="2800" dirty="0" err="1"/>
              <a:t>знаходилася</a:t>
            </a:r>
            <a:r>
              <a:rPr lang="ru-RU" sz="2800" dirty="0"/>
              <a:t> в </a:t>
            </a:r>
            <a:r>
              <a:rPr lang="ru-RU" sz="2800" dirty="0" err="1"/>
              <a:t>інше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шляхом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насильства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обману.</a:t>
            </a:r>
          </a:p>
        </p:txBody>
      </p:sp>
      <p:pic>
        <p:nvPicPr>
          <p:cNvPr id="75778" name="Picture 2" descr="ÐÐ°ÑÑÐ¸Ð½ÐºÐ¸ Ð¿Ð¾ Ð·Ð°Ð¿ÑÐ¾ÑÑ Ð¿Ð¾ÑÐ¸ÑÐµÐ½Ð¸Ðµ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6568359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5040560" cy="15121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Злочин з формальним складом</a:t>
            </a:r>
          </a:p>
          <a:p>
            <a:r>
              <a:rPr lang="uk-UA" dirty="0"/>
              <a:t>Триваючий злочин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348880"/>
            <a:ext cx="516632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Суб’єкт</a:t>
            </a:r>
            <a:r>
              <a:rPr lang="ru-RU" sz="2800" b="1" i="1" dirty="0"/>
              <a:t> </a:t>
            </a:r>
            <a:r>
              <a:rPr lang="ru-RU" sz="2800" b="1" i="1" dirty="0" err="1"/>
              <a:t>злочину</a:t>
            </a:r>
            <a:r>
              <a:rPr lang="ru-RU" sz="2800" dirty="0"/>
              <a:t> - </a:t>
            </a:r>
            <a:r>
              <a:rPr lang="ru-RU" sz="2800" dirty="0" err="1"/>
              <a:t>загальний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140968"/>
            <a:ext cx="648072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Суб’єктивна</a:t>
            </a:r>
            <a:r>
              <a:rPr lang="ru-RU" sz="2800" b="1" i="1" dirty="0"/>
              <a:t> сторона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– </a:t>
            </a:r>
            <a:r>
              <a:rPr lang="ru-RU" sz="2800" dirty="0" err="1"/>
              <a:t>характеризується</a:t>
            </a:r>
            <a:r>
              <a:rPr lang="ru-RU" sz="2800" dirty="0"/>
              <a:t> </a:t>
            </a:r>
            <a:r>
              <a:rPr lang="ru-RU" sz="2800" b="1" i="1" dirty="0" err="1"/>
              <a:t>умисною</a:t>
            </a:r>
            <a:r>
              <a:rPr lang="ru-RU" sz="2800" b="1" i="1" dirty="0"/>
              <a:t> формою вини у </a:t>
            </a:r>
            <a:r>
              <a:rPr lang="ru-RU" sz="2800" b="1" i="1" dirty="0" err="1"/>
              <a:t>виді</a:t>
            </a:r>
            <a:r>
              <a:rPr lang="ru-RU" sz="2800" b="1" i="1" dirty="0"/>
              <a:t> прямого </a:t>
            </a:r>
            <a:r>
              <a:rPr lang="ru-RU" sz="2800" b="1" i="1" dirty="0" err="1"/>
              <a:t>умислу</a:t>
            </a:r>
            <a:r>
              <a:rPr lang="ru-RU" sz="2800" dirty="0"/>
              <a:t>.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настання</a:t>
            </a:r>
            <a:r>
              <a:rPr lang="ru-RU" sz="2800" dirty="0"/>
              <a:t> тяжких </a:t>
            </a:r>
            <a:r>
              <a:rPr lang="ru-RU" sz="2800" dirty="0" err="1"/>
              <a:t>наслідків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</a:t>
            </a:r>
            <a:r>
              <a:rPr lang="ru-RU" sz="2800" b="1" i="1" dirty="0" err="1"/>
              <a:t>може</a:t>
            </a:r>
            <a:r>
              <a:rPr lang="ru-RU" sz="2800" b="1" i="1" dirty="0"/>
              <a:t> </a:t>
            </a:r>
            <a:r>
              <a:rPr lang="ru-RU" sz="2800" b="1" i="1" dirty="0" err="1"/>
              <a:t>мати</a:t>
            </a:r>
            <a:r>
              <a:rPr lang="ru-RU" sz="2800" b="1" i="1" dirty="0"/>
              <a:t> </a:t>
            </a:r>
            <a:r>
              <a:rPr lang="ru-RU" sz="2800" b="1" i="1" dirty="0" err="1"/>
              <a:t>місце</a:t>
            </a:r>
            <a:r>
              <a:rPr lang="ru-RU" sz="2800" b="1" i="1" dirty="0"/>
              <a:t> як </a:t>
            </a:r>
            <a:r>
              <a:rPr lang="ru-RU" sz="2800" b="1" i="1" dirty="0" err="1"/>
              <a:t>умисел</a:t>
            </a:r>
            <a:r>
              <a:rPr lang="ru-RU" sz="2800" b="1" i="1" dirty="0"/>
              <a:t>, так </a:t>
            </a:r>
            <a:r>
              <a:rPr lang="ru-RU" sz="2800" b="1" i="1" dirty="0" err="1"/>
              <a:t>необережність</a:t>
            </a:r>
            <a:r>
              <a:rPr lang="ru-RU" sz="2800" b="1" i="1" dirty="0"/>
              <a:t>.</a:t>
            </a:r>
          </a:p>
        </p:txBody>
      </p:sp>
      <p:pic>
        <p:nvPicPr>
          <p:cNvPr id="77826" name="Picture 2" descr="ÐÐ°ÑÑÐ¸Ð½ÐºÐ¸ Ð¿Ð¾ Ð·Ð°Ð¿ÑÐ¾ÑÑ Ð¿Ð¾ÑÐ¸ÑÐµÐ½Ð¸Ðµ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316483" cy="1872208"/>
          </a:xfrm>
          <a:prstGeom prst="rect">
            <a:avLst/>
          </a:prstGeom>
          <a:noFill/>
        </p:spPr>
      </p:pic>
      <p:pic>
        <p:nvPicPr>
          <p:cNvPr id="77828" name="Picture 4" descr="ÐÐ°ÑÑÐ¸Ð½ÐºÐ¸ Ð¿Ð¾ Ð·Ð°Ð¿ÑÐ¾ÑÑ Ð¿Ð¾ÑÐ¸ÑÐµÐ½Ð¸Ðµ ÑÐµÐ»Ð¾Ð²Ðµ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1602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Кваліфікуючі ознаки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84976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 : </a:t>
            </a:r>
          </a:p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малолітнього</a:t>
            </a:r>
            <a:r>
              <a:rPr lang="ru-RU" dirty="0"/>
              <a:t> </a:t>
            </a:r>
          </a:p>
          <a:p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корисливих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endParaRPr lang="ru-RU" dirty="0"/>
          </a:p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осіб</a:t>
            </a:r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endParaRPr lang="ru-RU" dirty="0"/>
          </a:p>
          <a:p>
            <a:r>
              <a:rPr lang="ru-RU" dirty="0"/>
              <a:t>способом, </a:t>
            </a:r>
            <a:r>
              <a:rPr lang="ru-RU" dirty="0" err="1"/>
              <a:t>небезпечним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endParaRPr lang="ru-RU" dirty="0"/>
          </a:p>
          <a:p>
            <a:r>
              <a:rPr lang="ru-RU" dirty="0" err="1"/>
              <a:t>супроводжувалося</a:t>
            </a:r>
            <a:r>
              <a:rPr lang="ru-RU" dirty="0"/>
              <a:t> </a:t>
            </a:r>
            <a:r>
              <a:rPr lang="ru-RU" dirty="0" err="1"/>
              <a:t>заподіянням</a:t>
            </a:r>
            <a:r>
              <a:rPr lang="ru-RU" dirty="0"/>
              <a:t> </a:t>
            </a:r>
            <a:r>
              <a:rPr lang="ru-RU" dirty="0" err="1"/>
              <a:t>потерпілому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страждань</a:t>
            </a:r>
            <a:endParaRPr lang="ru-RU" dirty="0"/>
          </a:p>
          <a:p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зброї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здійснюване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часу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solidFill>
                  <a:schemeClr val="tx1"/>
                </a:solidFill>
              </a:rPr>
              <a:t>5. Торгівля людьми або незаконна угода щодо людини (ст. 149 КК України)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i="1" dirty="0"/>
              <a:t>1. Торгівля людьми або здійснення іншої незаконної угоди, об'єктом якої є людина, а так само вербування, переміщення, переховування, передача або одержання людини, вчинені з метою експлуатації, з використанням обману, шантажу чи уразливого стану особи, -</a:t>
            </a:r>
            <a:endParaRPr lang="ru-RU" dirty="0"/>
          </a:p>
          <a:p>
            <a:pPr marL="0" indent="0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трьох</a:t>
            </a:r>
            <a:r>
              <a:rPr lang="ru-RU" i="1" dirty="0"/>
              <a:t> до восьми </a:t>
            </a:r>
            <a:r>
              <a:rPr lang="ru-RU" i="1" dirty="0" err="1"/>
              <a:t>років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передбачені</a:t>
            </a:r>
            <a:r>
              <a:rPr lang="ru-RU" i="1" dirty="0"/>
              <a:t> </a:t>
            </a:r>
            <a:r>
              <a:rPr lang="ru-RU" i="1" dirty="0" err="1"/>
              <a:t>частиною</a:t>
            </a:r>
            <a:r>
              <a:rPr lang="ru-RU" i="1" dirty="0"/>
              <a:t> </a:t>
            </a:r>
            <a:r>
              <a:rPr lang="ru-RU" i="1" dirty="0" err="1"/>
              <a:t>першою</a:t>
            </a:r>
            <a:r>
              <a:rPr lang="ru-RU" i="1" dirty="0"/>
              <a:t>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неповнолітнього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кількох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повторно, </a:t>
            </a:r>
            <a:r>
              <a:rPr lang="ru-RU" i="1" dirty="0" err="1"/>
              <a:t>або</a:t>
            </a:r>
            <a:r>
              <a:rPr lang="ru-RU" i="1" dirty="0"/>
              <a:t> за </a:t>
            </a:r>
            <a:r>
              <a:rPr lang="ru-RU" i="1" dirty="0" err="1"/>
              <a:t>попередньою</a:t>
            </a:r>
            <a:r>
              <a:rPr lang="ru-RU" i="1" dirty="0"/>
              <a:t> </a:t>
            </a:r>
            <a:r>
              <a:rPr lang="ru-RU" i="1" dirty="0" err="1"/>
              <a:t>змовою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службовою</a:t>
            </a:r>
            <a:r>
              <a:rPr lang="ru-RU" i="1" dirty="0"/>
              <a:t> особою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використанням</a:t>
            </a:r>
            <a:r>
              <a:rPr lang="ru-RU" i="1" dirty="0"/>
              <a:t> </a:t>
            </a:r>
            <a:r>
              <a:rPr lang="ru-RU" i="1" dirty="0" err="1"/>
              <a:t>службового</a:t>
            </a:r>
            <a:r>
              <a:rPr lang="ru-RU" i="1" dirty="0"/>
              <a:t> становища, </a:t>
            </a:r>
            <a:r>
              <a:rPr lang="ru-RU" i="1" dirty="0" err="1"/>
              <a:t>або</a:t>
            </a:r>
            <a:r>
              <a:rPr lang="ru-RU" i="1" dirty="0"/>
              <a:t> особою, від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потерпілий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у </a:t>
            </a:r>
            <a:r>
              <a:rPr lang="ru-RU" i="1" dirty="0" err="1"/>
              <a:t>матеріальній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іншій</a:t>
            </a:r>
            <a:r>
              <a:rPr lang="ru-RU" i="1" dirty="0"/>
              <a:t> </a:t>
            </a:r>
            <a:r>
              <a:rPr lang="ru-RU" i="1" dirty="0" err="1"/>
              <a:t>залежності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поєднані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насильством</a:t>
            </a:r>
            <a:r>
              <a:rPr lang="ru-RU" i="1" dirty="0"/>
              <a:t>, яке не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небезпечним</a:t>
            </a:r>
            <a:r>
              <a:rPr lang="ru-RU" i="1" dirty="0"/>
              <a:t> для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здоров'я</a:t>
            </a:r>
            <a:r>
              <a:rPr lang="ru-RU" i="1" dirty="0"/>
              <a:t> </a:t>
            </a:r>
            <a:r>
              <a:rPr lang="ru-RU" i="1" dirty="0" err="1"/>
              <a:t>потерпілого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близьких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погрозою</a:t>
            </a:r>
            <a:r>
              <a:rPr lang="ru-RU" i="1" dirty="0"/>
              <a:t> </a:t>
            </a:r>
            <a:r>
              <a:rPr lang="ru-RU" i="1" dirty="0" err="1"/>
              <a:t>застосування</a:t>
            </a:r>
            <a:r>
              <a:rPr lang="ru-RU" i="1" dirty="0"/>
              <a:t> такого </a:t>
            </a:r>
            <a:r>
              <a:rPr lang="ru-RU" i="1" dirty="0" err="1"/>
              <a:t>насильства</a:t>
            </a:r>
            <a:r>
              <a:rPr lang="ru-RU" i="1" dirty="0"/>
              <a:t>, -</a:t>
            </a:r>
            <a:endParaRPr lang="ru-RU" dirty="0"/>
          </a:p>
          <a:p>
            <a:pPr marL="0" indent="0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</a:t>
            </a:r>
            <a:r>
              <a:rPr lang="ru-RU" i="1" dirty="0" err="1"/>
              <a:t>п'яти</a:t>
            </a:r>
            <a:r>
              <a:rPr lang="ru-RU" i="1" dirty="0"/>
              <a:t> до </a:t>
            </a:r>
            <a:r>
              <a:rPr lang="ru-RU" i="1" dirty="0" err="1"/>
              <a:t>дванадцяти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конфіскацією</a:t>
            </a:r>
            <a:r>
              <a:rPr lang="ru-RU" i="1" dirty="0"/>
              <a:t> майна </a:t>
            </a:r>
            <a:r>
              <a:rPr lang="ru-RU" i="1" dirty="0" err="1"/>
              <a:t>або</a:t>
            </a:r>
            <a:r>
              <a:rPr lang="ru-RU" i="1" dirty="0"/>
              <a:t> без </a:t>
            </a:r>
            <a:r>
              <a:rPr lang="ru-RU" i="1" dirty="0" err="1"/>
              <a:t>такої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3. </a:t>
            </a:r>
            <a:r>
              <a:rPr lang="ru-RU" i="1" dirty="0" err="1"/>
              <a:t>Дії</a:t>
            </a:r>
            <a:r>
              <a:rPr lang="ru-RU" i="1" dirty="0"/>
              <a:t>, </a:t>
            </a:r>
            <a:r>
              <a:rPr lang="ru-RU" i="1" dirty="0" err="1"/>
              <a:t>передбачені</a:t>
            </a:r>
            <a:r>
              <a:rPr lang="ru-RU" i="1" dirty="0"/>
              <a:t> </a:t>
            </a:r>
            <a:r>
              <a:rPr lang="ru-RU" i="1" dirty="0" err="1"/>
              <a:t>частиною</a:t>
            </a:r>
            <a:r>
              <a:rPr lang="ru-RU" i="1" dirty="0"/>
              <a:t> </a:t>
            </a:r>
            <a:r>
              <a:rPr lang="ru-RU" i="1" dirty="0" err="1"/>
              <a:t>першою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другою </a:t>
            </a:r>
            <a:r>
              <a:rPr lang="ru-RU" i="1" dirty="0" err="1"/>
              <a:t>цієї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,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малолітнього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організованою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поєднані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насильством</a:t>
            </a:r>
            <a:r>
              <a:rPr lang="ru-RU" i="1" dirty="0"/>
              <a:t>, </a:t>
            </a:r>
            <a:r>
              <a:rPr lang="ru-RU" i="1" dirty="0" err="1"/>
              <a:t>небезпечним</a:t>
            </a:r>
            <a:r>
              <a:rPr lang="ru-RU" i="1" dirty="0"/>
              <a:t> для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здоров'я</a:t>
            </a:r>
            <a:r>
              <a:rPr lang="ru-RU" i="1" dirty="0"/>
              <a:t> </a:t>
            </a:r>
            <a:r>
              <a:rPr lang="ru-RU" i="1" dirty="0" err="1"/>
              <a:t>потерпілого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близьких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погрозою</a:t>
            </a:r>
            <a:r>
              <a:rPr lang="ru-RU" i="1" dirty="0"/>
              <a:t> </a:t>
            </a:r>
            <a:r>
              <a:rPr lang="ru-RU" i="1" dirty="0" err="1"/>
              <a:t>застосування</a:t>
            </a:r>
            <a:r>
              <a:rPr lang="ru-RU" i="1" dirty="0"/>
              <a:t> такого </a:t>
            </a:r>
            <a:r>
              <a:rPr lang="ru-RU" i="1" dirty="0" err="1"/>
              <a:t>насильства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спричинили</a:t>
            </a:r>
            <a:r>
              <a:rPr lang="ru-RU" i="1" dirty="0"/>
              <a:t> </a:t>
            </a:r>
            <a:r>
              <a:rPr lang="ru-RU" i="1" dirty="0" err="1"/>
              <a:t>тяжкі</a:t>
            </a:r>
            <a:r>
              <a:rPr lang="ru-RU" i="1" dirty="0"/>
              <a:t> </a:t>
            </a:r>
            <a:r>
              <a:rPr lang="ru-RU" i="1" dirty="0" err="1"/>
              <a:t>наслідки</a:t>
            </a:r>
            <a:r>
              <a:rPr lang="ru-RU" i="1" dirty="0"/>
              <a:t>, -</a:t>
            </a:r>
            <a:endParaRPr lang="ru-RU" dirty="0"/>
          </a:p>
          <a:p>
            <a:pPr marL="0" indent="0">
              <a:buNone/>
            </a:pPr>
            <a:r>
              <a:rPr lang="ru-RU" i="1" dirty="0" err="1"/>
              <a:t>караються</a:t>
            </a:r>
            <a:r>
              <a:rPr lang="ru-RU" i="1" dirty="0"/>
              <a:t> </a:t>
            </a:r>
            <a:r>
              <a:rPr lang="ru-RU" i="1" dirty="0" err="1"/>
              <a:t>позбавленням</a:t>
            </a:r>
            <a:r>
              <a:rPr lang="ru-RU" i="1" dirty="0"/>
              <a:t> </a:t>
            </a:r>
            <a:r>
              <a:rPr lang="ru-RU" i="1" dirty="0" err="1"/>
              <a:t>волі</a:t>
            </a:r>
            <a:r>
              <a:rPr lang="ru-RU" i="1" dirty="0"/>
              <a:t> на строк від восьми до </a:t>
            </a:r>
            <a:r>
              <a:rPr lang="ru-RU" i="1" dirty="0" err="1"/>
              <a:t>п'ятнадцяти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конфіскацією</a:t>
            </a:r>
            <a:r>
              <a:rPr lang="ru-RU" i="1" dirty="0"/>
              <a:t> майна </a:t>
            </a:r>
            <a:r>
              <a:rPr lang="ru-RU" i="1" dirty="0" err="1"/>
              <a:t>або</a:t>
            </a:r>
            <a:r>
              <a:rPr lang="ru-RU" i="1" dirty="0"/>
              <a:t> без </a:t>
            </a:r>
            <a:r>
              <a:rPr lang="ru-RU" i="1" dirty="0" err="1"/>
              <a:t>такої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64807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352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1. 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кр</a:t>
            </a:r>
            <a:r>
              <a:rPr lang="ru-RU" dirty="0"/>
              <a:t>. пр.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честі</a:t>
            </a:r>
            <a:r>
              <a:rPr lang="ru-RU" dirty="0"/>
              <a:t> та </a:t>
            </a:r>
            <a:r>
              <a:rPr lang="ru-RU" dirty="0" err="1"/>
              <a:t>гідності</a:t>
            </a:r>
            <a:r>
              <a:rPr lang="ru-RU" dirty="0"/>
              <a:t> особи.</a:t>
            </a:r>
          </a:p>
          <a:p>
            <a:pPr>
              <a:buNone/>
            </a:pPr>
            <a:r>
              <a:rPr lang="ru-RU" dirty="0"/>
              <a:t>2.</a:t>
            </a:r>
            <a:r>
              <a:rPr lang="ru-RU" b="1" dirty="0"/>
              <a:t> </a:t>
            </a:r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викрадення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uk-UA" dirty="0"/>
              <a:t> (ст. 146 КК України).</a:t>
            </a:r>
            <a:endParaRPr lang="ru-RU" dirty="0"/>
          </a:p>
          <a:p>
            <a:pPr>
              <a:buNone/>
            </a:pPr>
            <a:r>
              <a:rPr lang="uk-UA" dirty="0"/>
              <a:t>5. Торгівля людьми або незаконна угода щодо людини (</a:t>
            </a:r>
            <a:r>
              <a:rPr lang="uk-UA" dirty="0" err="1"/>
              <a:t>ст</a:t>
            </a:r>
            <a:r>
              <a:rPr lang="uk-UA" dirty="0"/>
              <a:t> 149 КК України)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err="1"/>
              <a:t>Примітка</a:t>
            </a:r>
            <a:r>
              <a:rPr lang="ru-RU" b="1" i="1" dirty="0"/>
              <a:t>.</a:t>
            </a:r>
            <a:r>
              <a:rPr lang="ru-RU" i="1" dirty="0"/>
              <a:t> 1.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експлуатацією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в </a:t>
            </a:r>
            <a:r>
              <a:rPr lang="ru-RU" i="1" dirty="0" err="1"/>
              <a:t>цій</a:t>
            </a:r>
            <a:r>
              <a:rPr lang="ru-RU" i="1" dirty="0"/>
              <a:t> </a:t>
            </a:r>
            <a:r>
              <a:rPr lang="ru-RU" i="1" dirty="0" err="1"/>
              <a:t>статті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розуміти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 </a:t>
            </a:r>
            <a:r>
              <a:rPr lang="ru-RU" i="1" dirty="0" err="1"/>
              <a:t>сексуальної</a:t>
            </a:r>
            <a:r>
              <a:rPr lang="ru-RU" i="1" dirty="0"/>
              <a:t> </a:t>
            </a:r>
            <a:r>
              <a:rPr lang="ru-RU" i="1" dirty="0" err="1"/>
              <a:t>експлуатації</a:t>
            </a:r>
            <a:r>
              <a:rPr lang="ru-RU" i="1" dirty="0"/>
              <a:t>,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в</a:t>
            </a:r>
            <a:r>
              <a:rPr lang="ru-RU" i="1" dirty="0"/>
              <a:t> </a:t>
            </a:r>
            <a:r>
              <a:rPr lang="ru-RU" i="1" dirty="0" err="1"/>
              <a:t>порнобізнесі</a:t>
            </a:r>
            <a:r>
              <a:rPr lang="ru-RU" i="1" dirty="0"/>
              <a:t>, </a:t>
            </a:r>
            <a:r>
              <a:rPr lang="ru-RU" i="1" dirty="0" err="1"/>
              <a:t>примусову</a:t>
            </a:r>
            <a:r>
              <a:rPr lang="ru-RU" i="1" dirty="0"/>
              <a:t> </a:t>
            </a:r>
            <a:r>
              <a:rPr lang="ru-RU" i="1" dirty="0" err="1"/>
              <a:t>працю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примусове</a:t>
            </a:r>
            <a:r>
              <a:rPr lang="ru-RU" i="1" dirty="0"/>
              <a:t> </a:t>
            </a:r>
            <a:r>
              <a:rPr lang="ru-RU" i="1" dirty="0" err="1"/>
              <a:t>надання</a:t>
            </a:r>
            <a:r>
              <a:rPr lang="ru-RU" i="1" dirty="0"/>
              <a:t> </a:t>
            </a:r>
            <a:r>
              <a:rPr lang="ru-RU" i="1" dirty="0" err="1"/>
              <a:t>послуг</a:t>
            </a:r>
            <a:r>
              <a:rPr lang="ru-RU" i="1" dirty="0"/>
              <a:t>, рабство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звичаї</a:t>
            </a:r>
            <a:r>
              <a:rPr lang="ru-RU" i="1" dirty="0"/>
              <a:t>, </a:t>
            </a:r>
            <a:r>
              <a:rPr lang="ru-RU" i="1" dirty="0" err="1"/>
              <a:t>подібні</a:t>
            </a:r>
            <a:r>
              <a:rPr lang="ru-RU" i="1" dirty="0"/>
              <a:t> до рабства, </a:t>
            </a:r>
            <a:r>
              <a:rPr lang="ru-RU" i="1" dirty="0" err="1"/>
              <a:t>підневільний</a:t>
            </a:r>
            <a:r>
              <a:rPr lang="ru-RU" i="1" dirty="0"/>
              <a:t> стан, </a:t>
            </a:r>
            <a:r>
              <a:rPr lang="ru-RU" i="1" dirty="0" err="1"/>
              <a:t>залучення</a:t>
            </a:r>
            <a:r>
              <a:rPr lang="ru-RU" i="1" dirty="0"/>
              <a:t> в </a:t>
            </a:r>
            <a:r>
              <a:rPr lang="ru-RU" i="1" dirty="0" err="1"/>
              <a:t>боргову</a:t>
            </a:r>
            <a:r>
              <a:rPr lang="ru-RU" i="1" dirty="0"/>
              <a:t> кабалу, </a:t>
            </a:r>
            <a:r>
              <a:rPr lang="ru-RU" i="1" dirty="0" err="1"/>
              <a:t>вилучення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, </a:t>
            </a:r>
            <a:r>
              <a:rPr lang="ru-RU" i="1" dirty="0" err="1"/>
              <a:t>проведення</a:t>
            </a:r>
            <a:r>
              <a:rPr lang="ru-RU" i="1" dirty="0"/>
              <a:t> </a:t>
            </a:r>
            <a:r>
              <a:rPr lang="ru-RU" i="1" dirty="0" err="1"/>
              <a:t>дослідів</a:t>
            </a:r>
            <a:r>
              <a:rPr lang="ru-RU" i="1" dirty="0"/>
              <a:t> над </a:t>
            </a:r>
            <a:r>
              <a:rPr lang="ru-RU" i="1" dirty="0" err="1"/>
              <a:t>людиною</a:t>
            </a:r>
            <a:r>
              <a:rPr lang="ru-RU" i="1" dirty="0"/>
              <a:t> без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згоди</a:t>
            </a:r>
            <a:r>
              <a:rPr lang="ru-RU" i="1" dirty="0"/>
              <a:t>, </a:t>
            </a:r>
            <a:r>
              <a:rPr lang="ru-RU" i="1" dirty="0" err="1"/>
              <a:t>усиновлення</a:t>
            </a:r>
            <a:r>
              <a:rPr lang="ru-RU" i="1" dirty="0"/>
              <a:t> (</a:t>
            </a:r>
            <a:r>
              <a:rPr lang="ru-RU" i="1" dirty="0" err="1"/>
              <a:t>удочеріння</a:t>
            </a:r>
            <a:r>
              <a:rPr lang="ru-RU" i="1" dirty="0"/>
              <a:t>) </a:t>
            </a:r>
            <a:r>
              <a:rPr lang="ru-RU" i="1" dirty="0" err="1"/>
              <a:t>з</a:t>
            </a:r>
            <a:r>
              <a:rPr lang="ru-RU" i="1" dirty="0"/>
              <a:t> метою наживи, </a:t>
            </a:r>
            <a:r>
              <a:rPr lang="ru-RU" i="1" dirty="0" err="1"/>
              <a:t>примусову</a:t>
            </a:r>
            <a:r>
              <a:rPr lang="ru-RU" i="1" dirty="0"/>
              <a:t> </a:t>
            </a:r>
            <a:r>
              <a:rPr lang="ru-RU" i="1" dirty="0" err="1"/>
              <a:t>вагітність</a:t>
            </a:r>
            <a:r>
              <a:rPr lang="ru-RU" i="1" dirty="0"/>
              <a:t>, </a:t>
            </a:r>
            <a:r>
              <a:rPr lang="ru-RU" i="1" dirty="0" err="1"/>
              <a:t>втягнення</a:t>
            </a:r>
            <a:r>
              <a:rPr lang="ru-RU" i="1" dirty="0"/>
              <a:t> у </a:t>
            </a:r>
            <a:r>
              <a:rPr lang="ru-RU" i="1" dirty="0" err="1"/>
              <a:t>злочинну</a:t>
            </a:r>
            <a:r>
              <a:rPr lang="ru-RU" i="1" dirty="0"/>
              <a:t> </a:t>
            </a:r>
            <a:r>
              <a:rPr lang="ru-RU" i="1" dirty="0" err="1"/>
              <a:t>діяльність</a:t>
            </a:r>
            <a:r>
              <a:rPr lang="ru-RU" i="1" dirty="0"/>
              <a:t>,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у</a:t>
            </a:r>
            <a:r>
              <a:rPr lang="ru-RU" i="1" dirty="0"/>
              <a:t> </a:t>
            </a:r>
            <a:r>
              <a:rPr lang="ru-RU" i="1" dirty="0" err="1"/>
              <a:t>збройних</a:t>
            </a:r>
            <a:r>
              <a:rPr lang="ru-RU" i="1" dirty="0"/>
              <a:t> </a:t>
            </a:r>
            <a:r>
              <a:rPr lang="ru-RU" i="1" dirty="0" err="1"/>
              <a:t>конфліктах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2. У </a:t>
            </a:r>
            <a:r>
              <a:rPr lang="ru-RU" i="1" u="sng" dirty="0" err="1">
                <a:hlinkClick r:id="rId2"/>
              </a:rPr>
              <a:t>статтях</a:t>
            </a:r>
            <a:r>
              <a:rPr lang="ru-RU" i="1" u="sng" dirty="0">
                <a:hlinkClick r:id="rId2"/>
              </a:rPr>
              <a:t> 149</a:t>
            </a:r>
            <a:r>
              <a:rPr lang="ru-RU" i="1" dirty="0"/>
              <a:t> та </a:t>
            </a:r>
            <a:r>
              <a:rPr lang="ru-RU" i="1" u="sng" dirty="0">
                <a:hlinkClick r:id="rId2"/>
              </a:rPr>
              <a:t>303</a:t>
            </a:r>
            <a:r>
              <a:rPr lang="ru-RU" i="1" dirty="0"/>
              <a:t> </a:t>
            </a:r>
            <a:r>
              <a:rPr lang="ru-RU" i="1" dirty="0" err="1"/>
              <a:t>цього</a:t>
            </a:r>
            <a:r>
              <a:rPr lang="ru-RU" i="1" dirty="0"/>
              <a:t> Кодексу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уразливим</a:t>
            </a:r>
            <a:r>
              <a:rPr lang="ru-RU" i="1" dirty="0"/>
              <a:t> станом особи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розуміти</a:t>
            </a:r>
            <a:r>
              <a:rPr lang="ru-RU" i="1" dirty="0"/>
              <a:t> </a:t>
            </a:r>
            <a:r>
              <a:rPr lang="ru-RU" i="1" dirty="0" err="1"/>
              <a:t>зумовлений</a:t>
            </a:r>
            <a:r>
              <a:rPr lang="ru-RU" i="1" dirty="0"/>
              <a:t> </a:t>
            </a:r>
            <a:r>
              <a:rPr lang="ru-RU" i="1" dirty="0" err="1"/>
              <a:t>фізичними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психічними</a:t>
            </a:r>
            <a:r>
              <a:rPr lang="ru-RU" i="1" dirty="0"/>
              <a:t> </a:t>
            </a:r>
            <a:r>
              <a:rPr lang="ru-RU" i="1" dirty="0" err="1"/>
              <a:t>властивостями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зовнішніми</a:t>
            </a:r>
            <a:r>
              <a:rPr lang="ru-RU" i="1" dirty="0"/>
              <a:t> </a:t>
            </a:r>
            <a:r>
              <a:rPr lang="ru-RU" i="1" dirty="0" err="1"/>
              <a:t>обставинами</a:t>
            </a:r>
            <a:r>
              <a:rPr lang="ru-RU" i="1" dirty="0"/>
              <a:t> стан особи,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позбавляє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обмежує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здатність</a:t>
            </a:r>
            <a:r>
              <a:rPr lang="ru-RU" i="1" dirty="0"/>
              <a:t> </a:t>
            </a:r>
            <a:r>
              <a:rPr lang="ru-RU" i="1" dirty="0" err="1"/>
              <a:t>усвідомлювати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 (</a:t>
            </a:r>
            <a:r>
              <a:rPr lang="ru-RU" i="1" dirty="0" err="1"/>
              <a:t>бездіяльність</a:t>
            </a:r>
            <a:r>
              <a:rPr lang="ru-RU" i="1" dirty="0"/>
              <a:t>)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керувати</a:t>
            </a:r>
            <a:r>
              <a:rPr lang="ru-RU" i="1" dirty="0"/>
              <a:t> ними, </a:t>
            </a:r>
            <a:r>
              <a:rPr lang="ru-RU" i="1" dirty="0" err="1"/>
              <a:t>приймати</a:t>
            </a:r>
            <a:r>
              <a:rPr lang="ru-RU" i="1" dirty="0"/>
              <a:t> за </a:t>
            </a:r>
            <a:r>
              <a:rPr lang="ru-RU" i="1" dirty="0" err="1"/>
              <a:t>своєю</a:t>
            </a:r>
            <a:r>
              <a:rPr lang="ru-RU" i="1" dirty="0"/>
              <a:t> волею </a:t>
            </a:r>
            <a:r>
              <a:rPr lang="ru-RU" i="1" dirty="0" err="1"/>
              <a:t>самостійні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, </a:t>
            </a:r>
            <a:r>
              <a:rPr lang="ru-RU" i="1" dirty="0" err="1"/>
              <a:t>чинити</a:t>
            </a:r>
            <a:r>
              <a:rPr lang="ru-RU" i="1" dirty="0"/>
              <a:t> </a:t>
            </a:r>
            <a:r>
              <a:rPr lang="ru-RU" i="1" dirty="0" err="1"/>
              <a:t>опір</a:t>
            </a:r>
            <a:r>
              <a:rPr lang="ru-RU" i="1" dirty="0"/>
              <a:t> </a:t>
            </a:r>
            <a:r>
              <a:rPr lang="ru-RU" i="1" dirty="0" err="1"/>
              <a:t>насильницьким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іншим</a:t>
            </a:r>
            <a:r>
              <a:rPr lang="ru-RU" i="1" dirty="0"/>
              <a:t> </a:t>
            </a:r>
            <a:r>
              <a:rPr lang="ru-RU" i="1" dirty="0" err="1"/>
              <a:t>незаконним</a:t>
            </a:r>
            <a:r>
              <a:rPr lang="ru-RU" i="1" dirty="0"/>
              <a:t> </a:t>
            </a:r>
            <a:r>
              <a:rPr lang="ru-RU" i="1" dirty="0" err="1"/>
              <a:t>діям</a:t>
            </a:r>
            <a:r>
              <a:rPr lang="ru-RU" i="1" dirty="0"/>
              <a:t>, </a:t>
            </a:r>
            <a:r>
              <a:rPr lang="ru-RU" i="1" dirty="0" err="1"/>
              <a:t>збіг</a:t>
            </a:r>
            <a:r>
              <a:rPr lang="ru-RU" i="1" dirty="0"/>
              <a:t> тяжких </a:t>
            </a:r>
            <a:r>
              <a:rPr lang="ru-RU" i="1" dirty="0" err="1"/>
              <a:t>особистих</a:t>
            </a:r>
            <a:r>
              <a:rPr lang="ru-RU" i="1" dirty="0"/>
              <a:t>, </a:t>
            </a:r>
            <a:r>
              <a:rPr lang="ru-RU" i="1" dirty="0" err="1"/>
              <a:t>сімейних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інших</a:t>
            </a:r>
            <a:r>
              <a:rPr lang="ru-RU" i="1" dirty="0"/>
              <a:t> </a:t>
            </a:r>
            <a:r>
              <a:rPr lang="ru-RU" i="1" dirty="0" err="1"/>
              <a:t>обставин</a:t>
            </a:r>
            <a:r>
              <a:rPr lang="ru-RU" i="1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3. </a:t>
            </a:r>
            <a:r>
              <a:rPr lang="ru-RU" i="1" dirty="0" err="1"/>
              <a:t>Відповідальність</a:t>
            </a:r>
            <a:r>
              <a:rPr lang="ru-RU" i="1" dirty="0"/>
              <a:t> за </a:t>
            </a:r>
            <a:r>
              <a:rPr lang="ru-RU" i="1" dirty="0" err="1"/>
              <a:t>вербування</a:t>
            </a:r>
            <a:r>
              <a:rPr lang="ru-RU" i="1" dirty="0"/>
              <a:t>, </a:t>
            </a:r>
            <a:r>
              <a:rPr lang="ru-RU" i="1" dirty="0" err="1"/>
              <a:t>переміщення</a:t>
            </a:r>
            <a:r>
              <a:rPr lang="ru-RU" i="1" dirty="0"/>
              <a:t>, </a:t>
            </a:r>
            <a:r>
              <a:rPr lang="ru-RU" i="1" dirty="0" err="1"/>
              <a:t>переховування</a:t>
            </a:r>
            <a:r>
              <a:rPr lang="ru-RU" i="1" dirty="0"/>
              <a:t>, передачу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одержання</a:t>
            </a:r>
            <a:r>
              <a:rPr lang="ru-RU" i="1" dirty="0"/>
              <a:t> </a:t>
            </a:r>
            <a:r>
              <a:rPr lang="ru-RU" i="1" dirty="0" err="1"/>
              <a:t>малолітнього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неповнолітнього</a:t>
            </a:r>
            <a:r>
              <a:rPr lang="ru-RU" i="1" dirty="0"/>
              <a:t> за </a:t>
            </a:r>
            <a:r>
              <a:rPr lang="ru-RU" i="1" dirty="0" err="1"/>
              <a:t>цією</a:t>
            </a:r>
            <a:r>
              <a:rPr lang="ru-RU" i="1" dirty="0"/>
              <a:t> </a:t>
            </a:r>
            <a:r>
              <a:rPr lang="ru-RU" i="1" dirty="0" err="1"/>
              <a:t>статтею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наставати</a:t>
            </a:r>
            <a:r>
              <a:rPr lang="ru-RU" i="1" dirty="0"/>
              <a:t> </a:t>
            </a:r>
            <a:r>
              <a:rPr lang="ru-RU" i="1" dirty="0" err="1"/>
              <a:t>незалежно</a:t>
            </a:r>
            <a:r>
              <a:rPr lang="ru-RU" i="1" dirty="0"/>
              <a:t> від того,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вчинені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дії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використанням</a:t>
            </a:r>
            <a:r>
              <a:rPr lang="ru-RU" i="1" dirty="0"/>
              <a:t> обману, шантажу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уразливого</a:t>
            </a:r>
            <a:r>
              <a:rPr lang="ru-RU" i="1" dirty="0"/>
              <a:t> стану </a:t>
            </a:r>
            <a:r>
              <a:rPr lang="ru-RU" i="1" dirty="0" err="1"/>
              <a:t>зазначених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застосуванням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погрозою</a:t>
            </a:r>
            <a:r>
              <a:rPr lang="ru-RU" i="1" dirty="0"/>
              <a:t> </a:t>
            </a:r>
            <a:r>
              <a:rPr lang="ru-RU" i="1" dirty="0" err="1"/>
              <a:t>застосування</a:t>
            </a:r>
            <a:r>
              <a:rPr lang="ru-RU" i="1" dirty="0"/>
              <a:t> </a:t>
            </a:r>
            <a:r>
              <a:rPr lang="ru-RU" i="1" dirty="0" err="1"/>
              <a:t>насильства</a:t>
            </a:r>
            <a:r>
              <a:rPr lang="ru-RU" i="1" dirty="0"/>
              <a:t>,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службового</a:t>
            </a:r>
            <a:r>
              <a:rPr lang="ru-RU" i="1" dirty="0"/>
              <a:t> становища, </a:t>
            </a:r>
            <a:r>
              <a:rPr lang="ru-RU" i="1" dirty="0" err="1"/>
              <a:t>або</a:t>
            </a:r>
            <a:r>
              <a:rPr lang="ru-RU" i="1" dirty="0"/>
              <a:t> особою, від </a:t>
            </a:r>
            <a:r>
              <a:rPr lang="ru-RU" i="1" dirty="0" err="1"/>
              <a:t>якої</a:t>
            </a:r>
            <a:r>
              <a:rPr lang="ru-RU" i="1" dirty="0"/>
              <a:t> </a:t>
            </a:r>
            <a:r>
              <a:rPr lang="ru-RU" i="1" dirty="0" err="1"/>
              <a:t>потерпілий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у </a:t>
            </a:r>
            <a:r>
              <a:rPr lang="ru-RU" i="1" dirty="0" err="1"/>
              <a:t>матеріальній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іншій</a:t>
            </a:r>
            <a:r>
              <a:rPr lang="ru-RU" i="1" dirty="0"/>
              <a:t> </a:t>
            </a:r>
            <a:r>
              <a:rPr lang="ru-RU" i="1" dirty="0" err="1"/>
              <a:t>залежності</a:t>
            </a:r>
            <a:r>
              <a:rPr lang="ru-RU" i="1" dirty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{</a:t>
            </a:r>
            <a:r>
              <a:rPr lang="ru-RU" i="1" dirty="0" err="1"/>
              <a:t>Стаття</a:t>
            </a:r>
            <a:r>
              <a:rPr lang="ru-RU" i="1" dirty="0"/>
              <a:t> 149 в </a:t>
            </a:r>
            <a:r>
              <a:rPr lang="ru-RU" i="1" dirty="0" err="1"/>
              <a:t>редакції</a:t>
            </a:r>
            <a:r>
              <a:rPr lang="ru-RU" i="1" dirty="0"/>
              <a:t> Закону </a:t>
            </a:r>
            <a:r>
              <a:rPr lang="ru-RU" i="1" u="sng" dirty="0">
                <a:hlinkClick r:id="rId3"/>
              </a:rPr>
              <a:t>№ 3316-IV від 12.01.2006</a:t>
            </a:r>
            <a:r>
              <a:rPr lang="ru-RU" i="1" dirty="0"/>
              <a:t>}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608512" cy="3384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/>
              <a:t>Основний безпосередній об’єкт</a:t>
            </a:r>
            <a:r>
              <a:rPr lang="uk-UA" sz="2800" dirty="0"/>
              <a:t> - честь і гідність особи, а також - крім випадків, коли угода, </a:t>
            </a:r>
            <a:r>
              <a:rPr lang="uk-UA" sz="2800" dirty="0" err="1"/>
              <a:t>об’єкто</a:t>
            </a:r>
            <a:r>
              <a:rPr lang="ru-RU" sz="2800" dirty="0"/>
              <a:t>м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, </a:t>
            </a:r>
            <a:r>
              <a:rPr lang="ru-RU" sz="2800" dirty="0" err="1"/>
              <a:t>укладається</a:t>
            </a:r>
            <a:r>
              <a:rPr lang="ru-RU" sz="2800" dirty="0"/>
              <a:t> за </a:t>
            </a:r>
            <a:r>
              <a:rPr lang="ru-RU" sz="2800" dirty="0" err="1"/>
              <a:t>згодою</a:t>
            </a:r>
            <a:r>
              <a:rPr lang="ru-RU" sz="2800" dirty="0"/>
              <a:t> </a:t>
            </a:r>
            <a:r>
              <a:rPr lang="ru-RU" sz="2800" dirty="0" err="1"/>
              <a:t>цієї</a:t>
            </a:r>
            <a:r>
              <a:rPr lang="ru-RU" sz="2800" dirty="0"/>
              <a:t> ж </a:t>
            </a:r>
            <a:r>
              <a:rPr lang="ru-RU" sz="2800" dirty="0" err="1"/>
              <a:t>людини</a:t>
            </a:r>
            <a:r>
              <a:rPr lang="ru-RU" sz="2800" dirty="0"/>
              <a:t>, - воля особи.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501008"/>
            <a:ext cx="45720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err="1"/>
              <a:t>Додатковий</a:t>
            </a:r>
            <a:r>
              <a:rPr lang="ru-RU" sz="2800" b="1" dirty="0"/>
              <a:t> </a:t>
            </a:r>
            <a:r>
              <a:rPr lang="ru-RU" sz="2800" b="1" dirty="0" err="1"/>
              <a:t>факультативний</a:t>
            </a:r>
            <a:r>
              <a:rPr lang="ru-RU" sz="2800" b="1" dirty="0"/>
              <a:t> </a:t>
            </a:r>
            <a:r>
              <a:rPr lang="ru-RU" sz="2800" b="1" dirty="0" err="1"/>
              <a:t>об’єкт</a:t>
            </a:r>
            <a:r>
              <a:rPr lang="ru-RU" sz="2800" b="1" dirty="0"/>
              <a:t> - 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та </a:t>
            </a:r>
            <a:r>
              <a:rPr lang="ru-RU" sz="2800" dirty="0" err="1"/>
              <a:t>здоров’я</a:t>
            </a:r>
            <a:r>
              <a:rPr lang="ru-RU" sz="2800" dirty="0"/>
              <a:t> особи, </a:t>
            </a:r>
            <a:r>
              <a:rPr lang="ru-RU" sz="2800" dirty="0" err="1"/>
              <a:t>встановлений</a:t>
            </a:r>
            <a:r>
              <a:rPr lang="ru-RU" sz="2800" dirty="0"/>
              <a:t> порядок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службовими</a:t>
            </a:r>
            <a:r>
              <a:rPr lang="ru-RU" sz="2800" dirty="0"/>
              <a:t> особами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повноважень</a:t>
            </a:r>
            <a:r>
              <a:rPr lang="ru-RU" sz="2800" dirty="0"/>
              <a:t>.</a:t>
            </a:r>
          </a:p>
        </p:txBody>
      </p:sp>
      <p:pic>
        <p:nvPicPr>
          <p:cNvPr id="78850" name="Picture 2" descr="ÐÐ°ÑÑÐ¸Ð½ÐºÐ¸ Ð¿Ð¾ Ð·Ð°Ð¿ÑÐ¾ÑÑ ÑÐ¾ÑÐ³Ð¾Ð²Ð»Ñ Ð»ÑÐ´Ñ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93539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Форми об’єктивної сторони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1</a:t>
            </a:r>
            <a:r>
              <a:rPr lang="ru-RU" b="1" dirty="0"/>
              <a:t>. </a:t>
            </a:r>
            <a:r>
              <a:rPr lang="ru-RU" b="1" i="1" dirty="0" err="1"/>
              <a:t>Торгівля</a:t>
            </a:r>
            <a:r>
              <a:rPr lang="ru-RU" b="1" i="1" dirty="0"/>
              <a:t> людьми </a:t>
            </a:r>
            <a:r>
              <a:rPr lang="ru-RU" dirty="0"/>
              <a:t>в</a:t>
            </a:r>
            <a:r>
              <a:rPr lang="ru-RU" b="1" i="1" dirty="0"/>
              <a:t> </a:t>
            </a:r>
            <a:r>
              <a:rPr lang="ru-RU" dirty="0" err="1"/>
              <a:t>контексті</a:t>
            </a:r>
            <a:r>
              <a:rPr lang="ru-RU" dirty="0"/>
              <a:t> ст. 149 </a:t>
            </a:r>
            <a:r>
              <a:rPr lang="ru-RU" b="1" i="1" dirty="0"/>
              <a:t>-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актів</a:t>
            </a:r>
            <a:r>
              <a:rPr lang="ru-RU" dirty="0"/>
              <a:t> </a:t>
            </a:r>
            <a:r>
              <a:rPr lang="ru-RU" dirty="0" err="1"/>
              <a:t>купівлі-продажу</a:t>
            </a:r>
            <a:r>
              <a:rPr lang="ru-RU" dirty="0"/>
              <a:t> людей.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2. </a:t>
            </a:r>
            <a:r>
              <a:rPr lang="ru-RU" sz="2400" b="1" i="1" dirty="0" err="1"/>
              <a:t>Вербування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людини</a:t>
            </a:r>
            <a:endParaRPr lang="ru-RU" sz="2400" dirty="0"/>
          </a:p>
        </p:txBody>
      </p:sp>
      <p:pic>
        <p:nvPicPr>
          <p:cNvPr id="81922" name="Picture 2" descr="ÐÐ°ÑÑÐ¸Ð½ÐºÐ¸ Ð¿Ð¾ Ð·Ð°Ð¿ÑÐ¾ÑÑ ÑÑÑÐµÐ½ÑÑÑ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4413062" cy="257428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11960" y="3861048"/>
            <a:ext cx="4680520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211960" y="3861048"/>
            <a:ext cx="4608512" cy="2736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2564904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3. </a:t>
            </a:r>
            <a:r>
              <a:rPr lang="ru-RU" sz="2400" b="1" i="1" dirty="0" err="1"/>
              <a:t>Переміщення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140968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4. </a:t>
            </a:r>
            <a:r>
              <a:rPr lang="ru-RU" sz="2400" b="1" i="1" dirty="0" err="1"/>
              <a:t>Переховування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8568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5. </a:t>
            </a:r>
            <a:r>
              <a:rPr lang="ru-RU" sz="2400" b="1" i="1" dirty="0" err="1"/>
              <a:t>Одержання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людини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err="1"/>
              <a:t>Вербуванням</a:t>
            </a:r>
            <a:r>
              <a:rPr lang="ru-RU" b="1" i="1" dirty="0"/>
              <a:t> </a:t>
            </a:r>
            <a:r>
              <a:rPr lang="ru-RU" b="1" i="1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домовленості</a:t>
            </a:r>
            <a:r>
              <a:rPr lang="ru-RU" dirty="0"/>
              <a:t> шляхом </a:t>
            </a:r>
            <a:r>
              <a:rPr lang="ru-RU" dirty="0" err="1"/>
              <a:t>безпос</a:t>
            </a:r>
            <a:r>
              <a:rPr lang="uk-UA" dirty="0"/>
              <a:t>е</a:t>
            </a:r>
            <a:r>
              <a:rPr lang="ru-RU" dirty="0" err="1"/>
              <a:t>реднього</a:t>
            </a:r>
            <a:r>
              <a:rPr lang="ru-RU" dirty="0"/>
              <a:t> </a:t>
            </a:r>
            <a:r>
              <a:rPr lang="ru-RU" dirty="0" err="1"/>
              <a:t>наймання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запрошування</a:t>
            </a:r>
            <a:r>
              <a:rPr lang="ru-RU" dirty="0"/>
              <a:t> і набору </a:t>
            </a:r>
            <a:r>
              <a:rPr lang="ru-RU" dirty="0" err="1"/>
              <a:t>добровольців</a:t>
            </a:r>
            <a:r>
              <a:rPr lang="ru-RU" dirty="0"/>
              <a:t> </a:t>
            </a:r>
            <a:r>
              <a:rPr lang="ru-RU" b="1" u="sng" dirty="0" err="1"/>
              <a:t>ніби</a:t>
            </a:r>
            <a:r>
              <a:rPr lang="ru-RU" b="1" u="sng" dirty="0"/>
              <a:t> </a:t>
            </a:r>
            <a:r>
              <a:rPr lang="ru-RU" dirty="0"/>
              <a:t>для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pic>
        <p:nvPicPr>
          <p:cNvPr id="82946" name="Picture 2" descr="C:\Users\lenvo\Desktop\929006721_w0_h0_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257719" cy="23949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437112"/>
            <a:ext cx="864096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err="1"/>
              <a:t>Переміщення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людини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зміна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</a:t>
            </a:r>
            <a:r>
              <a:rPr lang="ru-RU" sz="2800" dirty="0" err="1"/>
              <a:t>перебування</a:t>
            </a:r>
            <a:r>
              <a:rPr lang="ru-RU" sz="2800" dirty="0"/>
              <a:t> шляхом </a:t>
            </a:r>
            <a:r>
              <a:rPr lang="ru-RU" sz="2800" dirty="0" err="1"/>
              <a:t>перевезення</a:t>
            </a:r>
            <a:r>
              <a:rPr lang="ru-RU" sz="2800" dirty="0"/>
              <a:t> та </a:t>
            </a:r>
            <a:r>
              <a:rPr lang="ru-RU" sz="2800" dirty="0" err="1"/>
              <a:t>іншого</a:t>
            </a:r>
            <a:r>
              <a:rPr lang="ru-RU" sz="2800" dirty="0"/>
              <a:t> </a:t>
            </a:r>
            <a:r>
              <a:rPr lang="ru-RU" sz="2800" dirty="0" err="1"/>
              <a:t>переміщення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як через </a:t>
            </a:r>
            <a:r>
              <a:rPr lang="ru-RU" sz="2800" dirty="0" err="1"/>
              <a:t>державний</a:t>
            </a:r>
            <a:r>
              <a:rPr lang="ru-RU" sz="2800" dirty="0"/>
              <a:t> кордон </a:t>
            </a:r>
            <a:r>
              <a:rPr lang="ru-RU" sz="2800" dirty="0" err="1"/>
              <a:t>України</a:t>
            </a:r>
            <a:r>
              <a:rPr lang="ru-RU" sz="2800" dirty="0"/>
              <a:t>, так і в межах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.</a:t>
            </a:r>
          </a:p>
        </p:txBody>
      </p:sp>
      <p:pic>
        <p:nvPicPr>
          <p:cNvPr id="82948" name="Picture 4" descr="ÐÐ°ÑÑÐ¸Ð½ÐºÐ¸ Ð¿Ð¾ Ð·Ð°Ð¿ÑÐ¾ÑÑ Ð¿ÐµÑÐµÐ¼ÐµÑÐµÐ½Ð¸Ðµ ÑÐµÐ»Ð¾Ð²ÐµÐºÐ° ÑÐµÑÐµÐ· Ð³ÑÐ°Ð½Ð¸Ñ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2003240"/>
            <a:ext cx="3384376" cy="236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16561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err="1"/>
              <a:t>Переховування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у</a:t>
            </a:r>
            <a:r>
              <a:rPr lang="ru-RU" dirty="0"/>
              <a:t> транспортному </a:t>
            </a:r>
            <a:r>
              <a:rPr lang="ru-RU" dirty="0" err="1"/>
              <a:t>засобі</a:t>
            </a:r>
            <a:r>
              <a:rPr lang="ru-RU" dirty="0"/>
              <a:t>,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підроблених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пластичної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і т</a:t>
            </a:r>
            <a:r>
              <a:rPr lang="uk-UA" dirty="0" err="1"/>
              <a:t>ощо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51520" y="2466616"/>
            <a:ext cx="6264696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передачею і </a:t>
            </a:r>
            <a:r>
              <a:rPr kumimoji="0" lang="ru-RU" sz="28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одержанням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треба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розуміти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відповідні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фактичні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дії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вчинені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вчинення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стосовно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неї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акту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купівлі-продажу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вербування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переміщення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пов’язані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переходом фактичного контролю над нею від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однієї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особи (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осіб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) до </a:t>
            </a:r>
            <a:r>
              <a:rPr kumimoji="0" lang="ru-RU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3971" name="Picture 3" descr="ÐÐ°ÑÑÐ¸Ð½ÐºÐ¸ Ð¿Ð¾ Ð·Ð°Ð¿ÑÐ¾ÑÑ ÑÐ¾ÑÐ³Ð¾Ð²Ð»Ñ Ð»ÑÐ´ÑÐ¼Ð¸ Ð¸Ð½ÑÐ¾Ð³ÑÐ°ÑÐ¸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216024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12968" cy="48965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i="1" dirty="0"/>
              <a:t>При </a:t>
            </a:r>
            <a:r>
              <a:rPr lang="ru-RU" sz="3200" i="1" dirty="0" err="1"/>
              <a:t>торгівлі</a:t>
            </a:r>
            <a:r>
              <a:rPr lang="ru-RU" sz="3200" i="1" dirty="0"/>
              <a:t> людьми</a:t>
            </a:r>
            <a:r>
              <a:rPr lang="ru-RU" sz="3200" dirty="0"/>
              <a:t> </a:t>
            </a:r>
            <a:r>
              <a:rPr lang="ru-RU" sz="3200" dirty="0" err="1"/>
              <a:t>злочин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b="1" dirty="0" err="1"/>
              <a:t>закінченим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моменту продажу (</a:t>
            </a:r>
            <a:r>
              <a:rPr lang="ru-RU" sz="3200" dirty="0" err="1"/>
              <a:t>іншої</a:t>
            </a:r>
            <a:r>
              <a:rPr lang="ru-RU" sz="3200" dirty="0"/>
              <a:t> </a:t>
            </a:r>
            <a:r>
              <a:rPr lang="ru-RU" sz="3200" dirty="0" err="1"/>
              <a:t>передачі</a:t>
            </a:r>
            <a:r>
              <a:rPr lang="ru-RU" sz="3200" dirty="0"/>
              <a:t>) </a:t>
            </a:r>
            <a:r>
              <a:rPr lang="ru-RU" sz="3200" dirty="0" err="1"/>
              <a:t>людини</a:t>
            </a:r>
            <a:r>
              <a:rPr lang="ru-RU" sz="3200" dirty="0"/>
              <a:t> </a:t>
            </a:r>
            <a:r>
              <a:rPr lang="ru-RU" sz="3200" dirty="0" err="1"/>
              <a:t>іншій</a:t>
            </a:r>
            <a:r>
              <a:rPr lang="ru-RU" sz="3200" dirty="0"/>
              <a:t> </a:t>
            </a:r>
            <a:r>
              <a:rPr lang="ru-RU" sz="3200" dirty="0" err="1"/>
              <a:t>особі</a:t>
            </a:r>
            <a:r>
              <a:rPr lang="ru-RU" sz="3200" dirty="0"/>
              <a:t> (особам). </a:t>
            </a:r>
          </a:p>
          <a:p>
            <a:pPr algn="just"/>
            <a:r>
              <a:rPr lang="ru-RU" sz="3200" i="1" dirty="0"/>
              <a:t>При </a:t>
            </a:r>
            <a:r>
              <a:rPr lang="ru-RU" sz="3200" i="1" dirty="0" err="1"/>
              <a:t>вербуванні</a:t>
            </a:r>
            <a:r>
              <a:rPr lang="ru-RU" sz="3200" i="1" dirty="0"/>
              <a:t>, </a:t>
            </a:r>
            <a:r>
              <a:rPr lang="ru-RU" sz="3200" i="1" dirty="0" err="1"/>
              <a:t>переміщення</a:t>
            </a:r>
            <a:r>
              <a:rPr lang="ru-RU" sz="3200" i="1" dirty="0"/>
              <a:t>, </a:t>
            </a:r>
            <a:r>
              <a:rPr lang="ru-RU" sz="3200" i="1" dirty="0" err="1"/>
              <a:t>переховуванні</a:t>
            </a:r>
            <a:r>
              <a:rPr lang="ru-RU" sz="3200" i="1" dirty="0"/>
              <a:t>, </a:t>
            </a:r>
            <a:r>
              <a:rPr lang="ru-RU" sz="3200" i="1" dirty="0" err="1"/>
              <a:t>передачі</a:t>
            </a:r>
            <a:r>
              <a:rPr lang="ru-RU" sz="3200" i="1" dirty="0"/>
              <a:t>, </a:t>
            </a:r>
            <a:r>
              <a:rPr lang="ru-RU" sz="3200" i="1" dirty="0" err="1"/>
              <a:t>одержанні</a:t>
            </a:r>
            <a:r>
              <a:rPr lang="ru-RU" sz="3200" dirty="0"/>
              <a:t> </a:t>
            </a:r>
            <a:r>
              <a:rPr lang="ru-RU" sz="3200" dirty="0" err="1"/>
              <a:t>злочин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b="1" dirty="0" err="1"/>
              <a:t>закінченим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того моменту, коли жертва </a:t>
            </a:r>
            <a:r>
              <a:rPr lang="ru-RU" sz="3200" dirty="0" err="1"/>
              <a:t>злочину</a:t>
            </a:r>
            <a:r>
              <a:rPr lang="ru-RU" sz="3200" dirty="0"/>
              <a:t>, </a:t>
            </a:r>
            <a:r>
              <a:rPr lang="ru-RU" sz="3200" dirty="0" err="1"/>
              <a:t>відповідно</a:t>
            </a:r>
            <a:r>
              <a:rPr lang="ru-RU" sz="3200" dirty="0"/>
              <a:t>, завербована, </a:t>
            </a:r>
            <a:r>
              <a:rPr lang="ru-RU" sz="3200" dirty="0" err="1"/>
              <a:t>переміщена</a:t>
            </a:r>
            <a:r>
              <a:rPr lang="ru-RU" sz="3200" dirty="0"/>
              <a:t>, </a:t>
            </a:r>
            <a:r>
              <a:rPr lang="ru-RU" sz="3200" dirty="0" err="1"/>
              <a:t>перехована</a:t>
            </a:r>
            <a:r>
              <a:rPr lang="ru-RU" sz="3200" dirty="0"/>
              <a:t>, передана </a:t>
            </a:r>
            <a:r>
              <a:rPr lang="ru-RU" sz="3200" dirty="0" err="1"/>
              <a:t>чи</a:t>
            </a:r>
            <a:r>
              <a:rPr lang="ru-RU" sz="3200" dirty="0"/>
              <a:t> одержана.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Способи вчинення за ч. 1 ст. 149 КК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507288" cy="55446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 Обман - </a:t>
            </a:r>
            <a:r>
              <a:rPr lang="ru-RU" sz="2800" dirty="0" err="1"/>
              <a:t>повідомлення</a:t>
            </a:r>
            <a:r>
              <a:rPr lang="ru-RU" sz="2800" dirty="0"/>
              <a:t> </a:t>
            </a:r>
            <a:r>
              <a:rPr lang="ru-RU" sz="2800" dirty="0" err="1"/>
              <a:t>потерпілому</a:t>
            </a:r>
            <a:r>
              <a:rPr lang="ru-RU" sz="2800" dirty="0"/>
              <a:t> </a:t>
            </a:r>
            <a:r>
              <a:rPr lang="ru-RU" sz="2800" dirty="0" err="1"/>
              <a:t>неправдивих</a:t>
            </a:r>
            <a:r>
              <a:rPr lang="ru-RU" sz="2800" dirty="0"/>
              <a:t> </a:t>
            </a:r>
            <a:r>
              <a:rPr lang="ru-RU" sz="2800" dirty="0" err="1"/>
              <a:t>відомостей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приховуванні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відомостей</a:t>
            </a:r>
            <a:r>
              <a:rPr lang="ru-RU" sz="2800" dirty="0"/>
              <a:t>, </a:t>
            </a:r>
            <a:r>
              <a:rPr lang="ru-RU" sz="2800" dirty="0" err="1"/>
              <a:t>повідомленя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мало б </a:t>
            </a:r>
            <a:r>
              <a:rPr lang="ru-RU" sz="2800" dirty="0" err="1"/>
              <a:t>суттєве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для </a:t>
            </a:r>
            <a:r>
              <a:rPr lang="ru-RU" sz="2800" dirty="0" err="1"/>
              <a:t>поведінки</a:t>
            </a:r>
            <a:r>
              <a:rPr lang="ru-RU" sz="2800" dirty="0"/>
              <a:t> </a:t>
            </a:r>
            <a:r>
              <a:rPr lang="ru-RU" sz="2800" dirty="0" err="1"/>
              <a:t>потерпілого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Шантаж;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уразливого</a:t>
            </a:r>
            <a:r>
              <a:rPr lang="ru-RU" sz="2800" dirty="0"/>
              <a:t> стану особи, 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зумовленого</a:t>
            </a:r>
            <a:r>
              <a:rPr lang="ru-RU" sz="2800" dirty="0"/>
              <a:t> </a:t>
            </a:r>
            <a:r>
              <a:rPr lang="ru-RU" sz="2800" dirty="0" err="1"/>
              <a:t>фізичними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психічними</a:t>
            </a:r>
            <a:r>
              <a:rPr lang="ru-RU" sz="2800" dirty="0"/>
              <a:t> </a:t>
            </a:r>
            <a:r>
              <a:rPr lang="ru-RU" sz="2800" dirty="0" err="1"/>
              <a:t>властивостями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зовнішніми</a:t>
            </a:r>
            <a:r>
              <a:rPr lang="ru-RU" sz="2800" dirty="0"/>
              <a:t> </a:t>
            </a:r>
            <a:r>
              <a:rPr lang="ru-RU" sz="2800" dirty="0" err="1"/>
              <a:t>обставинами</a:t>
            </a:r>
            <a:r>
              <a:rPr lang="ru-RU" sz="2800" dirty="0"/>
              <a:t> стан особи,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позбавляє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обмежує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усвідомлювати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(</a:t>
            </a:r>
            <a:r>
              <a:rPr lang="ru-RU" sz="2800" dirty="0" err="1"/>
              <a:t>бездіяльність</a:t>
            </a:r>
            <a:r>
              <a:rPr lang="ru-RU" sz="2800" dirty="0"/>
              <a:t>)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керувати</a:t>
            </a:r>
            <a:r>
              <a:rPr lang="ru-RU" sz="2800" dirty="0"/>
              <a:t> ними, </a:t>
            </a:r>
            <a:r>
              <a:rPr lang="ru-RU" sz="2800" dirty="0" err="1"/>
              <a:t>приймати</a:t>
            </a:r>
            <a:r>
              <a:rPr lang="ru-RU" sz="2800" dirty="0"/>
              <a:t> за </a:t>
            </a:r>
            <a:r>
              <a:rPr lang="ru-RU" sz="2800" dirty="0" err="1"/>
              <a:t>своєю</a:t>
            </a:r>
            <a:r>
              <a:rPr lang="ru-RU" sz="2800" dirty="0"/>
              <a:t> волею </a:t>
            </a:r>
            <a:r>
              <a:rPr lang="ru-RU" sz="2800" dirty="0" err="1"/>
              <a:t>самостійні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, </a:t>
            </a:r>
            <a:r>
              <a:rPr lang="ru-RU" sz="2800" dirty="0" err="1"/>
              <a:t>чинити</a:t>
            </a:r>
            <a:r>
              <a:rPr lang="ru-RU" sz="2800" dirty="0"/>
              <a:t> </a:t>
            </a: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насильницьким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незаконним</a:t>
            </a:r>
            <a:r>
              <a:rPr lang="ru-RU" sz="2800" dirty="0"/>
              <a:t> </a:t>
            </a:r>
            <a:r>
              <a:rPr lang="ru-RU" sz="2800" dirty="0" err="1"/>
              <a:t>діям</a:t>
            </a:r>
            <a:r>
              <a:rPr lang="ru-RU" sz="2800" dirty="0"/>
              <a:t>, </a:t>
            </a:r>
            <a:r>
              <a:rPr lang="ru-RU" sz="2800" dirty="0" err="1"/>
              <a:t>збіг</a:t>
            </a:r>
            <a:r>
              <a:rPr lang="ru-RU" sz="2800" dirty="0"/>
              <a:t> тяжких </a:t>
            </a:r>
            <a:r>
              <a:rPr lang="ru-RU" sz="2800" dirty="0" err="1"/>
              <a:t>особистих</a:t>
            </a:r>
            <a:r>
              <a:rPr lang="ru-RU" sz="2800" dirty="0"/>
              <a:t>, </a:t>
            </a:r>
            <a:r>
              <a:rPr lang="ru-RU" sz="2800" dirty="0" err="1"/>
              <a:t>сімейних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обставин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2323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 err="1"/>
              <a:t>Суб’єкт</a:t>
            </a:r>
            <a:r>
              <a:rPr lang="ru-RU" sz="2800" b="1" i="1" dirty="0"/>
              <a:t> </a:t>
            </a:r>
            <a:r>
              <a:rPr lang="ru-RU" sz="2800" b="1" i="1" dirty="0" err="1"/>
              <a:t>злочину</a:t>
            </a:r>
            <a:r>
              <a:rPr lang="ru-RU" sz="2800" dirty="0"/>
              <a:t> – </a:t>
            </a:r>
            <a:r>
              <a:rPr lang="ru-RU" sz="2800" dirty="0" err="1"/>
              <a:t>загальний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 err="1"/>
              <a:t>Вчинення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</a:t>
            </a:r>
            <a:r>
              <a:rPr lang="ru-RU" sz="2800" dirty="0" err="1"/>
              <a:t>службовою</a:t>
            </a:r>
            <a:r>
              <a:rPr lang="ru-RU" sz="2800" dirty="0"/>
              <a:t> особою та </a:t>
            </a:r>
            <a:r>
              <a:rPr lang="ru-RU" sz="2800" dirty="0" err="1"/>
              <a:t>вчинення</a:t>
            </a:r>
            <a:r>
              <a:rPr lang="ru-RU" sz="2800" dirty="0"/>
              <a:t> </a:t>
            </a:r>
            <a:r>
              <a:rPr lang="ru-RU" sz="2800" dirty="0" err="1"/>
              <a:t>злочину</a:t>
            </a:r>
            <a:r>
              <a:rPr lang="ru-RU" sz="2800" dirty="0"/>
              <a:t> особою, від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потерпілий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у </a:t>
            </a:r>
            <a:r>
              <a:rPr lang="ru-RU" sz="2800" dirty="0" err="1"/>
              <a:t>матеріальній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іншій</a:t>
            </a:r>
            <a:r>
              <a:rPr lang="ru-RU" sz="2800" dirty="0"/>
              <a:t> </a:t>
            </a:r>
            <a:r>
              <a:rPr lang="ru-RU" sz="2800" dirty="0" err="1"/>
              <a:t>залежності</a:t>
            </a:r>
            <a:r>
              <a:rPr lang="ru-RU" sz="2800" dirty="0"/>
              <a:t>, </a:t>
            </a:r>
            <a:r>
              <a:rPr lang="ru-RU" sz="2800" dirty="0" err="1"/>
              <a:t>розглядаються</a:t>
            </a:r>
            <a:r>
              <a:rPr lang="ru-RU" sz="2800" dirty="0"/>
              <a:t> як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кваліфікуючі</a:t>
            </a:r>
            <a:r>
              <a:rPr lang="ru-RU" sz="2800" dirty="0"/>
              <a:t> </a:t>
            </a:r>
            <a:r>
              <a:rPr lang="ru-RU" sz="2800" dirty="0" err="1"/>
              <a:t>ознаки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860444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Суб’єктивна</a:t>
            </a:r>
            <a:r>
              <a:rPr lang="ru-RU" sz="2800" b="1" dirty="0"/>
              <a:t> сторона</a:t>
            </a:r>
            <a:r>
              <a:rPr lang="ru-RU" sz="2800" dirty="0"/>
              <a:t> - </a:t>
            </a:r>
            <a:r>
              <a:rPr lang="ru-RU" sz="2800" dirty="0" err="1"/>
              <a:t>прямий</a:t>
            </a:r>
            <a:r>
              <a:rPr lang="ru-RU" sz="2800" dirty="0"/>
              <a:t> </a:t>
            </a:r>
            <a:r>
              <a:rPr lang="ru-RU" sz="2800" dirty="0" err="1"/>
              <a:t>умисел</a:t>
            </a:r>
            <a:r>
              <a:rPr lang="ru-RU" sz="2800" dirty="0"/>
              <a:t> і, як правило, </a:t>
            </a:r>
            <a:r>
              <a:rPr lang="ru-RU" sz="2800" dirty="0" err="1"/>
              <a:t>корисливий</a:t>
            </a:r>
            <a:r>
              <a:rPr lang="ru-RU" sz="2800" dirty="0"/>
              <a:t> мотив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87129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вербування</a:t>
            </a:r>
            <a:r>
              <a:rPr lang="ru-RU" sz="2800" dirty="0"/>
              <a:t>, </a:t>
            </a:r>
            <a:r>
              <a:rPr lang="ru-RU" sz="2800" dirty="0" err="1"/>
              <a:t>переміщення</a:t>
            </a:r>
            <a:r>
              <a:rPr lang="ru-RU" sz="2800" dirty="0"/>
              <a:t>, </a:t>
            </a:r>
            <a:r>
              <a:rPr lang="ru-RU" sz="2800" dirty="0" err="1"/>
              <a:t>переховування</a:t>
            </a:r>
            <a:r>
              <a:rPr lang="ru-RU" sz="2800" dirty="0"/>
              <a:t>, передача і </a:t>
            </a:r>
            <a:r>
              <a:rPr lang="ru-RU" sz="2800" dirty="0" err="1"/>
              <a:t>одержання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</a:t>
            </a:r>
            <a:r>
              <a:rPr lang="ru-RU" sz="2800" dirty="0" err="1"/>
              <a:t>обов’язковою</a:t>
            </a:r>
            <a:r>
              <a:rPr lang="ru-RU" sz="2800" dirty="0"/>
              <a:t> </a:t>
            </a:r>
            <a:r>
              <a:rPr lang="ru-RU" sz="2800" dirty="0" err="1"/>
              <a:t>ознакою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b="1" dirty="0"/>
              <a:t>мета</a:t>
            </a:r>
            <a:r>
              <a:rPr lang="ru-RU" sz="2800" dirty="0"/>
              <a:t> </a:t>
            </a:r>
            <a:r>
              <a:rPr lang="ru-RU" sz="2800" dirty="0" err="1"/>
              <a:t>експлуатації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01208"/>
            <a:ext cx="864096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Психічне</a:t>
            </a:r>
            <a:r>
              <a:rPr lang="ru-RU" sz="2800" dirty="0"/>
              <a:t> </a:t>
            </a:r>
            <a:r>
              <a:rPr lang="ru-RU" sz="2800" dirty="0" err="1"/>
              <a:t>ставлення</a:t>
            </a:r>
            <a:r>
              <a:rPr lang="ru-RU" sz="2800" dirty="0"/>
              <a:t> до тяжких </a:t>
            </a:r>
            <a:r>
              <a:rPr lang="ru-RU" sz="2800" dirty="0" err="1"/>
              <a:t>наслідків</a:t>
            </a:r>
            <a:r>
              <a:rPr lang="ru-RU" sz="2800" dirty="0"/>
              <a:t>, </a:t>
            </a:r>
            <a:r>
              <a:rPr lang="ru-RU" sz="2800" dirty="0" err="1"/>
              <a:t>передбачених</a:t>
            </a:r>
            <a:r>
              <a:rPr lang="ru-RU" sz="2800" dirty="0"/>
              <a:t> ч. </a:t>
            </a:r>
            <a:r>
              <a:rPr lang="uk-UA" sz="2800" dirty="0"/>
              <a:t>3</a:t>
            </a:r>
            <a:r>
              <a:rPr lang="ru-RU" sz="2800" dirty="0"/>
              <a:t> ст. 149 -  </a:t>
            </a:r>
            <a:r>
              <a:rPr lang="ru-RU" sz="2800" dirty="0" err="1"/>
              <a:t>характеризуватися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необережністю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800" dirty="0" err="1"/>
              <a:t>Експлуатація</a:t>
            </a:r>
            <a:r>
              <a:rPr lang="ru-RU" sz="2800" dirty="0"/>
              <a:t>  -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сексуальної</a:t>
            </a:r>
            <a:r>
              <a:rPr lang="ru-RU" sz="2800" dirty="0"/>
              <a:t> </a:t>
            </a:r>
            <a:r>
              <a:rPr lang="ru-RU" sz="2800" dirty="0" err="1"/>
              <a:t>експлуатації</a:t>
            </a:r>
            <a:r>
              <a:rPr lang="ru-RU" sz="2800" dirty="0"/>
              <a:t>; </a:t>
            </a:r>
            <a:r>
              <a:rPr lang="ru-RU" sz="2800" dirty="0" err="1"/>
              <a:t>використання</a:t>
            </a:r>
            <a:r>
              <a:rPr lang="ru-RU" sz="2800" dirty="0"/>
              <a:t> в </a:t>
            </a:r>
            <a:r>
              <a:rPr lang="ru-RU" sz="2800" dirty="0" err="1"/>
              <a:t>порнобізнесі</a:t>
            </a:r>
            <a:r>
              <a:rPr lang="ru-RU" sz="2800" dirty="0"/>
              <a:t>; </a:t>
            </a:r>
            <a:r>
              <a:rPr lang="ru-RU" sz="2800" dirty="0" err="1"/>
              <a:t>примусова</a:t>
            </a:r>
            <a:r>
              <a:rPr lang="ru-RU" sz="2800" dirty="0"/>
              <a:t> </a:t>
            </a:r>
            <a:r>
              <a:rPr lang="ru-RU" sz="2800" dirty="0" err="1"/>
              <a:t>праця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примусове</a:t>
            </a:r>
            <a:r>
              <a:rPr lang="ru-RU" sz="2800" dirty="0"/>
              <a:t>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послуг</a:t>
            </a:r>
            <a:r>
              <a:rPr lang="ru-RU" sz="2800" dirty="0"/>
              <a:t>; рабство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звичаї</a:t>
            </a:r>
            <a:r>
              <a:rPr lang="ru-RU" sz="2800" dirty="0"/>
              <a:t>, </a:t>
            </a:r>
            <a:r>
              <a:rPr lang="ru-RU" sz="2800" dirty="0" err="1"/>
              <a:t>подібні</a:t>
            </a:r>
            <a:r>
              <a:rPr lang="ru-RU" sz="2800" dirty="0"/>
              <a:t> до рабства; </a:t>
            </a:r>
            <a:r>
              <a:rPr lang="ru-RU" sz="2800" dirty="0" err="1"/>
              <a:t>підневільний</a:t>
            </a:r>
            <a:r>
              <a:rPr lang="ru-RU" sz="2800" dirty="0"/>
              <a:t> стан; </a:t>
            </a:r>
            <a:r>
              <a:rPr lang="ru-RU" sz="2800" dirty="0" err="1"/>
              <a:t>залучення</a:t>
            </a:r>
            <a:r>
              <a:rPr lang="ru-RU" sz="2800" dirty="0"/>
              <a:t> в </a:t>
            </a:r>
            <a:r>
              <a:rPr lang="ru-RU" sz="2800" dirty="0" err="1"/>
              <a:t>боргову</a:t>
            </a:r>
            <a:r>
              <a:rPr lang="ru-RU" sz="2800" dirty="0"/>
              <a:t> кабалу; </a:t>
            </a:r>
            <a:r>
              <a:rPr lang="ru-RU" sz="2800" dirty="0" err="1"/>
              <a:t>вилучення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;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дослідів</a:t>
            </a:r>
            <a:r>
              <a:rPr lang="ru-RU" sz="2800" dirty="0"/>
              <a:t> над </a:t>
            </a:r>
            <a:r>
              <a:rPr lang="ru-RU" sz="2800" dirty="0" err="1"/>
              <a:t>людиною</a:t>
            </a:r>
            <a:r>
              <a:rPr lang="ru-RU" sz="2800" dirty="0"/>
              <a:t> без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згоди</a:t>
            </a:r>
            <a:r>
              <a:rPr lang="ru-RU" sz="2800" dirty="0"/>
              <a:t>; </a:t>
            </a:r>
            <a:r>
              <a:rPr lang="ru-RU" sz="2800" dirty="0" err="1"/>
              <a:t>усиновлення</a:t>
            </a:r>
            <a:r>
              <a:rPr lang="ru-RU" sz="2800" dirty="0"/>
              <a:t> (</a:t>
            </a:r>
            <a:r>
              <a:rPr lang="ru-RU" sz="2800" dirty="0" err="1"/>
              <a:t>удочеріння</a:t>
            </a:r>
            <a:r>
              <a:rPr lang="ru-RU" sz="2800" dirty="0"/>
              <a:t>) </a:t>
            </a:r>
            <a:r>
              <a:rPr lang="ru-RU" sz="2800" dirty="0" err="1"/>
              <a:t>з</a:t>
            </a:r>
            <a:r>
              <a:rPr lang="ru-RU" sz="2800" dirty="0"/>
              <a:t> метою наживи; </a:t>
            </a:r>
            <a:r>
              <a:rPr lang="ru-RU" sz="2800" dirty="0" err="1"/>
              <a:t>примусова</a:t>
            </a:r>
            <a:r>
              <a:rPr lang="ru-RU" sz="2800" dirty="0"/>
              <a:t> </a:t>
            </a:r>
            <a:r>
              <a:rPr lang="ru-RU" sz="2800" dirty="0" err="1"/>
              <a:t>вагітність</a:t>
            </a:r>
            <a:r>
              <a:rPr lang="ru-RU" sz="2800" dirty="0"/>
              <a:t>; </a:t>
            </a:r>
            <a:r>
              <a:rPr lang="ru-RU" sz="2800" dirty="0" err="1"/>
              <a:t>втягнення</a:t>
            </a:r>
            <a:r>
              <a:rPr lang="ru-RU" sz="2800" dirty="0"/>
              <a:t> у </a:t>
            </a:r>
            <a:r>
              <a:rPr lang="ru-RU" sz="2800" dirty="0" err="1"/>
              <a:t>злочинну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;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у</a:t>
            </a:r>
            <a:r>
              <a:rPr lang="ru-RU" sz="2800" dirty="0"/>
              <a:t> </a:t>
            </a:r>
            <a:r>
              <a:rPr lang="ru-RU" sz="2800" dirty="0" err="1"/>
              <a:t>збройних</a:t>
            </a:r>
            <a:r>
              <a:rPr lang="ru-RU" sz="2800" dirty="0"/>
              <a:t> </a:t>
            </a:r>
            <a:r>
              <a:rPr lang="ru-RU" sz="2800" dirty="0" err="1"/>
              <a:t>конфліктах</a:t>
            </a:r>
            <a:endParaRPr lang="ru-RU" sz="2800" dirty="0"/>
          </a:p>
        </p:txBody>
      </p:sp>
      <p:pic>
        <p:nvPicPr>
          <p:cNvPr id="84994" name="Picture 2" descr="ÐÐ°ÑÑÐ¸Ð½ÐºÐ¸ Ð¿Ð¾ Ð·Ð°Ð¿ÑÐ¾ÑÑ ÐµÐºÑÐ¿Ð»ÑÐ°ÑÐ°ÑÑÑ Ð»ÑÐ´Ð¸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8"/>
            <a:ext cx="4590678" cy="2812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chemeClr val="tx1"/>
                </a:solidFill>
              </a:rPr>
              <a:t>Кваліфікуючі ознаки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12968" cy="5039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неповнолітнього</a:t>
            </a:r>
            <a:r>
              <a:rPr lang="ru-RU" dirty="0"/>
              <a:t>; </a:t>
            </a:r>
          </a:p>
          <a:p>
            <a:pPr>
              <a:buNone/>
            </a:pPr>
            <a:r>
              <a:rPr lang="ru-RU" dirty="0"/>
              <a:t>2)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 </a:t>
            </a:r>
          </a:p>
          <a:p>
            <a:pPr>
              <a:buNone/>
            </a:pPr>
            <a:r>
              <a:rPr lang="ru-RU" dirty="0"/>
              <a:t>3) повторно; </a:t>
            </a:r>
          </a:p>
          <a:p>
            <a:pPr>
              <a:buNone/>
            </a:pPr>
            <a:r>
              <a:rPr lang="ru-RU" dirty="0"/>
              <a:t>4)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 </a:t>
            </a:r>
          </a:p>
          <a:p>
            <a:pPr>
              <a:buNone/>
            </a:pPr>
            <a:r>
              <a:rPr lang="ru-RU" dirty="0"/>
              <a:t>5) </a:t>
            </a:r>
            <a:r>
              <a:rPr lang="ru-RU" dirty="0" err="1"/>
              <a:t>службовою</a:t>
            </a:r>
            <a:r>
              <a:rPr lang="ru-RU" dirty="0"/>
              <a:t> особою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становища; </a:t>
            </a:r>
          </a:p>
          <a:p>
            <a:pPr>
              <a:buNone/>
            </a:pPr>
            <a:r>
              <a:rPr lang="ru-RU" dirty="0"/>
              <a:t>6)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насильством</a:t>
            </a:r>
            <a:r>
              <a:rPr lang="ru-RU" dirty="0"/>
              <a:t>, яке не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endParaRPr lang="ru-RU" dirty="0"/>
          </a:p>
          <a:p>
            <a:pPr>
              <a:buNone/>
            </a:pPr>
            <a:r>
              <a:rPr lang="ru-RU"/>
              <a:t> 7)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погрозою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такого </a:t>
            </a:r>
            <a:r>
              <a:rPr lang="ru-RU" dirty="0" err="1"/>
              <a:t>насильства</a:t>
            </a:r>
            <a:r>
              <a:rPr lang="ru-RU" dirty="0"/>
              <a:t> (ч. 2 ст. 149).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/>
            <a:r>
              <a:rPr lang="uk-UA" sz="3200" b="1" dirty="0">
                <a:solidFill>
                  <a:schemeClr val="tx1"/>
                </a:solidFill>
              </a:rPr>
              <a:t>1. Поняття та загальна характеристика злочинів проти волі, честі та гідності особи.</a:t>
            </a:r>
            <a:endParaRPr lang="uk-UA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Особливо </a:t>
            </a:r>
            <a:r>
              <a:rPr lang="ru-RU" dirty="0" err="1">
                <a:solidFill>
                  <a:schemeClr val="tx1"/>
                </a:solidFill>
              </a:rPr>
              <a:t>кваліфікуючі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ознаки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/>
              <a:t>1) Д</a:t>
            </a:r>
            <a:r>
              <a:rPr lang="uk-UA" dirty="0" err="1"/>
              <a:t>ії</a:t>
            </a:r>
            <a:r>
              <a:rPr lang="uk-UA" dirty="0"/>
              <a:t> вчиненні щодо </a:t>
            </a:r>
            <a:r>
              <a:rPr lang="ru-RU" dirty="0" err="1"/>
              <a:t>неповнолітнього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батьками, </a:t>
            </a:r>
            <a:r>
              <a:rPr lang="ru-RU" dirty="0" err="1"/>
              <a:t>усиновителями</a:t>
            </a:r>
            <a:r>
              <a:rPr lang="ru-RU" dirty="0"/>
              <a:t>, </a:t>
            </a:r>
            <a:r>
              <a:rPr lang="ru-RU" dirty="0" err="1"/>
              <a:t>опікунами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піклувальниками</a:t>
            </a:r>
            <a:r>
              <a:rPr lang="ru-RU" dirty="0"/>
              <a:t>;</a:t>
            </a:r>
          </a:p>
          <a:p>
            <a:pPr marL="514350" indent="-514350">
              <a:buNone/>
            </a:pPr>
            <a:r>
              <a:rPr lang="ru-RU" dirty="0"/>
              <a:t>2)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малолітнього</a:t>
            </a:r>
            <a:r>
              <a:rPr lang="ru-RU" dirty="0"/>
              <a:t>; </a:t>
            </a:r>
          </a:p>
          <a:p>
            <a:pPr marL="514350" indent="-514350">
              <a:buNone/>
            </a:pPr>
            <a:r>
              <a:rPr lang="ru-RU" dirty="0"/>
              <a:t>3) </a:t>
            </a:r>
            <a:r>
              <a:rPr lang="ru-RU" dirty="0" err="1"/>
              <a:t>організованою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; </a:t>
            </a:r>
          </a:p>
          <a:p>
            <a:pPr marL="514350" indent="-514350">
              <a:buNone/>
            </a:pPr>
            <a:r>
              <a:rPr lang="ru-RU" dirty="0"/>
              <a:t>4)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насильством</a:t>
            </a:r>
            <a:r>
              <a:rPr lang="ru-RU" dirty="0"/>
              <a:t>, яке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потерпілого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; </a:t>
            </a:r>
          </a:p>
          <a:p>
            <a:pPr marL="514350" indent="-514350">
              <a:buNone/>
            </a:pPr>
            <a:r>
              <a:rPr lang="ru-RU" dirty="0"/>
              <a:t>5)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погрозою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такого </a:t>
            </a:r>
            <a:r>
              <a:rPr lang="ru-RU" dirty="0" err="1"/>
              <a:t>насильства</a:t>
            </a:r>
            <a:r>
              <a:rPr lang="ru-RU" dirty="0"/>
              <a:t>; </a:t>
            </a:r>
          </a:p>
          <a:p>
            <a:pPr marL="514350" indent="-514350">
              <a:buNone/>
            </a:pPr>
            <a:r>
              <a:rPr lang="ru-RU" dirty="0"/>
              <a:t>6)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(ч. З ст. 149)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lenvo\Desktop\preview-21747NOGxzlYV2Z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76672"/>
            <a:ext cx="889248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Дякую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увагу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Лектор:</a:t>
            </a: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Плутицька К.М.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0825" y="116633"/>
          <a:ext cx="8642350" cy="648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2216316"/>
              </p:ext>
            </p:extLst>
          </p:nvPr>
        </p:nvGraphicFramePr>
        <p:xfrm>
          <a:off x="251520" y="188640"/>
          <a:ext cx="8713787" cy="626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699792" y="548680"/>
            <a:ext cx="172819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856984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/>
              <a:t>Воля </a:t>
            </a:r>
            <a:r>
              <a:rPr lang="uk-UA" sz="2400" dirty="0"/>
              <a:t>- </a:t>
            </a:r>
            <a:r>
              <a:rPr lang="ru-RU" sz="2400" dirty="0"/>
              <a:t>свобода, </a:t>
            </a:r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обмежень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у </a:t>
            </a:r>
            <a:r>
              <a:rPr lang="ru-RU" sz="2400" dirty="0" err="1"/>
              <a:t>виборі</a:t>
            </a:r>
            <a:r>
              <a:rPr lang="ru-RU" sz="2400" dirty="0"/>
              <a:t> нею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перебування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, на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розсуд</a:t>
            </a:r>
            <a:r>
              <a:rPr lang="ru-RU" sz="2400" dirty="0"/>
              <a:t>, </a:t>
            </a:r>
            <a:r>
              <a:rPr lang="ru-RU" sz="2400" dirty="0" err="1"/>
              <a:t>пересування</a:t>
            </a:r>
            <a:r>
              <a:rPr lang="ru-RU" sz="2400" dirty="0"/>
              <a:t>; </a:t>
            </a:r>
            <a:r>
              <a:rPr lang="ru-RU" sz="2400" dirty="0" err="1"/>
              <a:t>фізична</a:t>
            </a:r>
            <a:r>
              <a:rPr lang="ru-RU" sz="2400" dirty="0"/>
              <a:t> свобода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68960"/>
            <a:ext cx="88569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Честь</a:t>
            </a:r>
            <a:r>
              <a:rPr lang="uk-UA" sz="2400" dirty="0"/>
              <a:t> - сукупність вищих моральних принципів, якими людина керується у своїй громадській і особистій поведінці, та добра, незаплямована репутація, авторитет людини, її чесне ім’я – її оцінка з боку суспільства.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8569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i="1" dirty="0" err="1"/>
              <a:t>Гідність</a:t>
            </a:r>
            <a:r>
              <a:rPr lang="uk-UA" sz="2400" dirty="0" err="1"/>
              <a:t>–</a:t>
            </a:r>
            <a:r>
              <a:rPr lang="uk-UA" sz="2400" dirty="0"/>
              <a:t> це сукупність рис, що характеризують позитивні моральні якості особистості – її самооцінка, усвідомлення людиною своєї громадської ваги, громадського обов’язку, самоповага, власне Я.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25144"/>
            <a:ext cx="885698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/>
              <a:t>Особиста</a:t>
            </a:r>
            <a:r>
              <a:rPr lang="ru-RU" sz="2400" b="1" i="1" dirty="0"/>
              <a:t> </a:t>
            </a:r>
            <a:r>
              <a:rPr lang="ru-RU" sz="2400" b="1" i="1" dirty="0" err="1"/>
              <a:t>недоторканність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заборону</a:t>
            </a:r>
            <a:r>
              <a:rPr lang="ru-RU" sz="2400" dirty="0"/>
              <a:t> </a:t>
            </a:r>
            <a:r>
              <a:rPr lang="ru-RU" sz="2400" dirty="0" err="1"/>
              <a:t>протиправного</a:t>
            </a:r>
            <a:r>
              <a:rPr lang="ru-RU" sz="2400" dirty="0"/>
              <a:t> </a:t>
            </a:r>
            <a:r>
              <a:rPr lang="ru-RU" sz="2400" dirty="0" err="1"/>
              <a:t>втручання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боку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у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людиною</a:t>
            </a:r>
            <a:r>
              <a:rPr lang="ru-RU" sz="2400" dirty="0"/>
              <a:t> (в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—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законними</a:t>
            </a:r>
            <a:r>
              <a:rPr lang="ru-RU" sz="2400" dirty="0"/>
              <a:t> </a:t>
            </a:r>
            <a:r>
              <a:rPr lang="ru-RU" sz="2400" dirty="0" err="1"/>
              <a:t>представниками</a:t>
            </a:r>
            <a:r>
              <a:rPr lang="ru-RU" sz="2400" dirty="0"/>
              <a:t>)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, </a:t>
            </a:r>
            <a:r>
              <a:rPr lang="ru-RU" sz="2400" dirty="0" err="1"/>
              <a:t>тимчасового</a:t>
            </a:r>
            <a:r>
              <a:rPr lang="ru-RU" sz="2400" dirty="0"/>
              <a:t> </a:t>
            </a:r>
            <a:r>
              <a:rPr lang="ru-RU" sz="2400" dirty="0" err="1"/>
              <a:t>перебування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свободи</a:t>
            </a:r>
            <a:r>
              <a:rPr lang="ru-RU" sz="2400" dirty="0"/>
              <a:t> </a:t>
            </a:r>
            <a:r>
              <a:rPr lang="ru-RU" sz="2400" dirty="0" err="1"/>
              <a:t>пересування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114800" cy="22322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b="1" dirty="0">
                <a:solidFill>
                  <a:schemeClr val="tx1"/>
                </a:solidFill>
              </a:rPr>
              <a:t>Потерпілий –</a:t>
            </a: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uk-UA" dirty="0">
                <a:solidFill>
                  <a:schemeClr val="tx1"/>
                </a:solidFill>
              </a:rPr>
              <a:t>будь яка людина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3822" y="692696"/>
            <a:ext cx="4104456" cy="561662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Водночас</a:t>
            </a:r>
            <a:r>
              <a:rPr lang="ru-RU" sz="2800" dirty="0"/>
              <a:t> в </a:t>
            </a:r>
            <a:r>
              <a:rPr lang="ru-RU" sz="2800" dirty="0" err="1"/>
              <a:t>юридичних</a:t>
            </a:r>
            <a:r>
              <a:rPr lang="ru-RU" sz="2800" dirty="0"/>
              <a:t> складах </a:t>
            </a:r>
            <a:r>
              <a:rPr lang="ru-RU" sz="2800" dirty="0" err="1"/>
              <a:t>кр</a:t>
            </a:r>
            <a:r>
              <a:rPr lang="ru-RU" sz="2800" dirty="0"/>
              <a:t>. пр. </a:t>
            </a:r>
            <a:r>
              <a:rPr lang="ru-RU" sz="2800" dirty="0" err="1"/>
              <a:t>вказані</a:t>
            </a:r>
            <a:r>
              <a:rPr lang="ru-RU" sz="2800" dirty="0"/>
              <a:t> </a:t>
            </a:r>
            <a:r>
              <a:rPr lang="ru-RU" sz="2800" dirty="0" err="1"/>
              <a:t>спеціальні</a:t>
            </a:r>
            <a:r>
              <a:rPr lang="ru-RU" sz="2800" dirty="0"/>
              <a:t> </a:t>
            </a:r>
            <a:r>
              <a:rPr lang="ru-RU" sz="2800" dirty="0" err="1"/>
              <a:t>ознаки</a:t>
            </a:r>
            <a:r>
              <a:rPr lang="ru-RU" sz="2800" dirty="0"/>
              <a:t> </a:t>
            </a:r>
            <a:r>
              <a:rPr lang="ru-RU" sz="2800" dirty="0" err="1"/>
              <a:t>потерпілих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малолітня</a:t>
            </a:r>
            <a:r>
              <a:rPr lang="ru-RU" sz="2800" dirty="0"/>
              <a:t>, </a:t>
            </a:r>
            <a:r>
              <a:rPr lang="ru-RU" sz="2800" dirty="0" err="1"/>
              <a:t>неповнолітня</a:t>
            </a:r>
            <a:r>
              <a:rPr lang="ru-RU" sz="2800" dirty="0"/>
              <a:t> особа, </a:t>
            </a:r>
            <a:r>
              <a:rPr lang="ru-RU" sz="2800" dirty="0" err="1"/>
              <a:t>залежна</a:t>
            </a:r>
            <a:r>
              <a:rPr lang="ru-RU" sz="2800" dirty="0"/>
              <a:t> особа, </a:t>
            </a:r>
            <a:r>
              <a:rPr lang="ru-RU" sz="2800" dirty="0" err="1"/>
              <a:t>діти</a:t>
            </a:r>
            <a:r>
              <a:rPr lang="ru-RU" sz="2800" dirty="0"/>
              <a:t> (ч. 2 ст. 146, ч. 2 ст. 147, </a:t>
            </a:r>
            <a:r>
              <a:rPr lang="ru-RU" sz="2800" dirty="0" err="1"/>
              <a:t>частинами</a:t>
            </a:r>
            <a:r>
              <a:rPr lang="ru-RU" sz="2800" dirty="0"/>
              <a:t> 2, 3 ст. 149 КК</a:t>
            </a:r>
            <a:r>
              <a:rPr lang="uk-UA" sz="2800" dirty="0"/>
              <a:t>)</a:t>
            </a:r>
            <a:endParaRPr lang="ru-RU" sz="2800" dirty="0"/>
          </a:p>
        </p:txBody>
      </p:sp>
      <p:sp>
        <p:nvSpPr>
          <p:cNvPr id="61442" name="AutoShape 2" descr="ÐÐ°ÑÑÐ¸Ð½ÐºÐ¸ Ð¿Ð¾ Ð·Ð°Ð¿ÑÐ¾ÑÑ Ð·Ð°Ð»Ð¾Ð¶Ð½Ð¸Ðº ÑÐµÐ±Ðµ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3" name="Picture 3" descr="C:\Users\lenvo\Desktop\8da47cc45d5c2534061770d10d3399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746202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34563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538163" algn="just">
              <a:buNone/>
            </a:pPr>
            <a:r>
              <a:rPr lang="ru-RU" sz="3200" dirty="0"/>
              <a:t>За </a:t>
            </a:r>
            <a:r>
              <a:rPr lang="ru-RU" sz="3200" b="1" dirty="0" err="1"/>
              <a:t>безпосереднім</a:t>
            </a:r>
            <a:r>
              <a:rPr lang="ru-RU" sz="3200" b="1" dirty="0"/>
              <a:t> об</a:t>
            </a:r>
            <a:r>
              <a:rPr lang="uk-UA" sz="3200" b="1" dirty="0"/>
              <a:t>’</a:t>
            </a:r>
            <a:r>
              <a:rPr lang="ru-RU" sz="3200" b="1" dirty="0" err="1"/>
              <a:t>єктом</a:t>
            </a:r>
            <a:r>
              <a:rPr lang="ru-RU" sz="3200" dirty="0"/>
              <a:t> </a:t>
            </a:r>
            <a:r>
              <a:rPr lang="ru-RU" sz="3200" dirty="0" err="1"/>
              <a:t>злочини</a:t>
            </a:r>
            <a:r>
              <a:rPr lang="ru-RU" sz="3200" dirty="0"/>
              <a:t> </a:t>
            </a:r>
            <a:r>
              <a:rPr lang="ru-RU" sz="3200" dirty="0" err="1"/>
              <a:t>даного</a:t>
            </a:r>
            <a:r>
              <a:rPr lang="ru-RU" sz="3200" dirty="0"/>
              <a:t> виду </a:t>
            </a:r>
            <a:r>
              <a:rPr lang="ru-RU" sz="3200" dirty="0" err="1"/>
              <a:t>поділяються</a:t>
            </a:r>
            <a:r>
              <a:rPr lang="ru-RU" sz="3200" dirty="0"/>
              <a:t> на </a:t>
            </a:r>
            <a:r>
              <a:rPr lang="ru-RU" sz="3200" dirty="0" err="1"/>
              <a:t>дві</a:t>
            </a:r>
            <a:r>
              <a:rPr lang="ru-RU" sz="3200" dirty="0"/>
              <a:t> </a:t>
            </a:r>
            <a:r>
              <a:rPr lang="ru-RU" sz="3200" dirty="0" err="1"/>
              <a:t>групи</a:t>
            </a:r>
            <a:r>
              <a:rPr lang="ru-RU" sz="3200" dirty="0"/>
              <a:t>: </a:t>
            </a:r>
          </a:p>
          <a:p>
            <a:pPr marL="0" indent="538163" algn="just">
              <a:buNone/>
            </a:pPr>
            <a:r>
              <a:rPr lang="ru-RU" sz="3200" dirty="0"/>
              <a:t>1) </a:t>
            </a:r>
            <a:r>
              <a:rPr lang="ru-RU" sz="3200" dirty="0" err="1"/>
              <a:t>злочини</a:t>
            </a:r>
            <a:r>
              <a:rPr lang="ru-RU" sz="3200" dirty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особистої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особи (ст. 146-149 КК);</a:t>
            </a:r>
          </a:p>
          <a:p>
            <a:pPr marL="0" indent="538163" algn="just">
              <a:buNone/>
            </a:pPr>
            <a:r>
              <a:rPr lang="ru-RU" sz="3200" dirty="0"/>
              <a:t>2) </a:t>
            </a:r>
            <a:r>
              <a:rPr lang="ru-RU" sz="3200" dirty="0" err="1"/>
              <a:t>злочини</a:t>
            </a:r>
            <a:r>
              <a:rPr lang="ru-RU" sz="3200" dirty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особистої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та </a:t>
            </a:r>
            <a:r>
              <a:rPr lang="ru-RU" sz="3200" dirty="0" err="1"/>
              <a:t>здоров’я</a:t>
            </a:r>
            <a:r>
              <a:rPr lang="ru-RU" sz="3200" dirty="0"/>
              <a:t> особи (ст. 150-151 КК).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</a:rPr>
              <a:t>Особливості об’єктивної сторони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35280" cy="5183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3200" dirty="0"/>
              <a:t>1. Практично </a:t>
            </a:r>
            <a:r>
              <a:rPr lang="ru-RU" sz="3200" dirty="0" err="1"/>
              <a:t>всі</a:t>
            </a:r>
            <a:r>
              <a:rPr lang="ru-RU" sz="3200" dirty="0"/>
              <a:t> </a:t>
            </a:r>
            <a:r>
              <a:rPr lang="ru-RU" sz="3200" dirty="0" err="1"/>
              <a:t>склади</a:t>
            </a:r>
            <a:r>
              <a:rPr lang="ru-RU" sz="3200" dirty="0"/>
              <a:t> </a:t>
            </a:r>
            <a:r>
              <a:rPr lang="ru-RU" sz="3200" dirty="0" err="1"/>
              <a:t>злочинів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розглядатись</a:t>
            </a:r>
            <a:r>
              <a:rPr lang="ru-RU" sz="3200" dirty="0"/>
              <a:t> як </a:t>
            </a:r>
            <a:r>
              <a:rPr lang="ru-RU" sz="3200" dirty="0" err="1"/>
              <a:t>формальні</a:t>
            </a:r>
            <a:r>
              <a:rPr lang="ru-RU" sz="3200" dirty="0"/>
              <a:t>; </a:t>
            </a:r>
            <a:r>
              <a:rPr lang="ru-RU" sz="3200" dirty="0" err="1"/>
              <a:t>хоча</a:t>
            </a:r>
            <a:r>
              <a:rPr lang="ru-RU" sz="3200" dirty="0"/>
              <a:t> </a:t>
            </a:r>
            <a:r>
              <a:rPr lang="ru-RU" sz="3200" dirty="0" err="1"/>
              <a:t>своєрідним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наслідком</a:t>
            </a:r>
            <a:r>
              <a:rPr lang="ru-RU" sz="3200" dirty="0"/>
              <a:t>, </a:t>
            </a:r>
            <a:r>
              <a:rPr lang="ru-RU" sz="3200" dirty="0" err="1"/>
              <a:t>відокремленим</a:t>
            </a:r>
            <a:r>
              <a:rPr lang="ru-RU" sz="3200" dirty="0"/>
              <a:t> за </a:t>
            </a:r>
            <a:r>
              <a:rPr lang="ru-RU" sz="3200" dirty="0" err="1"/>
              <a:t>своїм</a:t>
            </a:r>
            <a:r>
              <a:rPr lang="ru-RU" sz="3200" dirty="0"/>
              <a:t> </a:t>
            </a:r>
            <a:r>
              <a:rPr lang="ru-RU" sz="3200" dirty="0" err="1"/>
              <a:t>змістом</a:t>
            </a:r>
            <a:r>
              <a:rPr lang="ru-RU" sz="3200" dirty="0"/>
              <a:t> від </a:t>
            </a:r>
            <a:r>
              <a:rPr lang="ru-RU" sz="3200" dirty="0" err="1"/>
              <a:t>власне</a:t>
            </a:r>
            <a:r>
              <a:rPr lang="ru-RU" sz="3200" dirty="0"/>
              <a:t> </a:t>
            </a:r>
            <a:r>
              <a:rPr lang="ru-RU" sz="3200" dirty="0" err="1"/>
              <a:t>діяння</a:t>
            </a:r>
            <a:r>
              <a:rPr lang="ru-RU" sz="3200" dirty="0"/>
              <a:t>,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dirty="0" err="1"/>
              <a:t>фактичне</a:t>
            </a:r>
            <a:r>
              <a:rPr lang="ru-RU" sz="3200" dirty="0"/>
              <a:t> </a:t>
            </a:r>
            <a:r>
              <a:rPr lang="ru-RU" sz="3200" dirty="0" err="1"/>
              <a:t>позбавлення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обмеження</a:t>
            </a:r>
            <a:r>
              <a:rPr lang="ru-RU" sz="3200" dirty="0"/>
              <a:t> </a:t>
            </a:r>
            <a:r>
              <a:rPr lang="ru-RU" sz="3200" dirty="0" err="1"/>
              <a:t>фізичної</a:t>
            </a:r>
            <a:r>
              <a:rPr lang="ru-RU" sz="3200" dirty="0"/>
              <a:t> </a:t>
            </a:r>
            <a:r>
              <a:rPr lang="ru-RU" sz="3200" dirty="0" err="1"/>
              <a:t>свободи</a:t>
            </a:r>
            <a:r>
              <a:rPr lang="ru-RU" sz="3200" dirty="0"/>
              <a:t> </a:t>
            </a:r>
            <a:r>
              <a:rPr lang="ru-RU" sz="3200" dirty="0" err="1"/>
              <a:t>потерпілого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реальне</a:t>
            </a:r>
            <a:r>
              <a:rPr lang="ru-RU" sz="3200" dirty="0"/>
              <a:t> </a:t>
            </a:r>
            <a:r>
              <a:rPr lang="ru-RU" sz="3200" dirty="0" err="1"/>
              <a:t>порушення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особистої</a:t>
            </a:r>
            <a:r>
              <a:rPr lang="ru-RU" sz="3200" dirty="0"/>
              <a:t> </a:t>
            </a:r>
            <a:r>
              <a:rPr lang="ru-RU" sz="3200" dirty="0" err="1"/>
              <a:t>недоторканності</a:t>
            </a:r>
            <a:r>
              <a:rPr lang="ru-RU" sz="3200" dirty="0"/>
              <a:t>, </a:t>
            </a:r>
            <a:r>
              <a:rPr lang="ru-RU" sz="3200" dirty="0" err="1"/>
              <a:t>але</a:t>
            </a:r>
            <a:r>
              <a:rPr lang="ru-RU" sz="3200" dirty="0"/>
              <a:t> вони не </a:t>
            </a:r>
            <a:r>
              <a:rPr lang="ru-RU" sz="3200" dirty="0" err="1"/>
              <a:t>піддаються</a:t>
            </a:r>
            <a:r>
              <a:rPr lang="ru-RU" sz="3200" dirty="0"/>
              <a:t> </a:t>
            </a:r>
            <a:r>
              <a:rPr lang="ru-RU" sz="3200" dirty="0" err="1"/>
              <a:t>виміру</a:t>
            </a:r>
            <a:r>
              <a:rPr lang="ru-RU" sz="3200" dirty="0"/>
              <a:t> в </a:t>
            </a:r>
            <a:r>
              <a:rPr lang="ru-RU" sz="3200" dirty="0" err="1"/>
              <a:t>метричних</a:t>
            </a:r>
            <a:r>
              <a:rPr lang="ru-RU" sz="3200" dirty="0"/>
              <a:t> </a:t>
            </a:r>
            <a:r>
              <a:rPr lang="ru-RU" sz="3200" dirty="0" err="1"/>
              <a:t>одиницях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критеріями</a:t>
            </a:r>
            <a:r>
              <a:rPr lang="ru-RU" sz="3200" dirty="0"/>
              <a:t> </a:t>
            </a:r>
            <a:r>
              <a:rPr lang="ru-RU" sz="3200" dirty="0" err="1"/>
              <a:t>визначення</a:t>
            </a:r>
            <a:r>
              <a:rPr lang="ru-RU" sz="3200" dirty="0"/>
              <a:t> </a:t>
            </a:r>
            <a:r>
              <a:rPr lang="ru-RU" sz="3200" dirty="0" err="1"/>
              <a:t>тяжкості</a:t>
            </a:r>
            <a:r>
              <a:rPr lang="ru-RU" sz="3200" dirty="0"/>
              <a:t> </a:t>
            </a:r>
            <a:r>
              <a:rPr lang="ru-RU" sz="3200" dirty="0" err="1"/>
              <a:t>тілесних</a:t>
            </a:r>
            <a:r>
              <a:rPr lang="ru-RU" sz="3200" dirty="0"/>
              <a:t> </a:t>
            </a:r>
            <a:r>
              <a:rPr lang="ru-RU" sz="3200" dirty="0" err="1"/>
              <a:t>ушкоджень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2401</TotalTime>
  <Words>1830</Words>
  <Application>Microsoft Office PowerPoint</Application>
  <PresentationFormat>Экран (4:3)</PresentationFormat>
  <Paragraphs>130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ТЕМА 4</vt:lpstr>
      <vt:lpstr>План</vt:lpstr>
      <vt:lpstr>1. Поняття та загальна характеристика злочинів проти волі, честі та гідності особи.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об’єктивної сторони</vt:lpstr>
      <vt:lpstr>Презентация PowerPoint</vt:lpstr>
      <vt:lpstr>Презентация PowerPoint</vt:lpstr>
      <vt:lpstr>Презентация PowerPoint</vt:lpstr>
      <vt:lpstr>2. Незаконне позбавлення волі або викрадення людини (ст. 146 КК України)</vt:lpstr>
      <vt:lpstr>Презентация PowerPoint</vt:lpstr>
      <vt:lpstr>Презентация PowerPoint</vt:lpstr>
      <vt:lpstr>Презентация PowerPoint</vt:lpstr>
      <vt:lpstr>Презентация PowerPoint</vt:lpstr>
      <vt:lpstr>Кваліфікуючі ознаки </vt:lpstr>
      <vt:lpstr>5. Торгівля людьми або незаконна угода щодо людини (ст. 149 КК України)</vt:lpstr>
      <vt:lpstr>Презентация PowerPoint</vt:lpstr>
      <vt:lpstr>Презентация PowerPoint</vt:lpstr>
      <vt:lpstr>Форми об’єктивної сторони</vt:lpstr>
      <vt:lpstr>Презентация PowerPoint</vt:lpstr>
      <vt:lpstr>Презентация PowerPoint</vt:lpstr>
      <vt:lpstr>Презентация PowerPoint</vt:lpstr>
      <vt:lpstr>Способи вчинення за ч. 1 ст. 149 КК</vt:lpstr>
      <vt:lpstr>Презентация PowerPoint</vt:lpstr>
      <vt:lpstr>Презентация PowerPoint</vt:lpstr>
      <vt:lpstr>Кваліфікуючі ознаки</vt:lpstr>
      <vt:lpstr>Особливо кваліфікуючі ознаки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lenvo</dc:creator>
  <cp:lastModifiedBy>Пользователь</cp:lastModifiedBy>
  <cp:revision>236</cp:revision>
  <dcterms:created xsi:type="dcterms:W3CDTF">2018-09-05T14:57:47Z</dcterms:created>
  <dcterms:modified xsi:type="dcterms:W3CDTF">2022-10-09T16:10:43Z</dcterms:modified>
</cp:coreProperties>
</file>