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312" r:id="rId3"/>
    <p:sldId id="281" r:id="rId4"/>
    <p:sldId id="266" r:id="rId5"/>
    <p:sldId id="276" r:id="rId6"/>
    <p:sldId id="316" r:id="rId7"/>
    <p:sldId id="260" r:id="rId8"/>
    <p:sldId id="313" r:id="rId9"/>
    <p:sldId id="314" r:id="rId10"/>
    <p:sldId id="275" r:id="rId11"/>
    <p:sldId id="267" r:id="rId12"/>
    <p:sldId id="315" r:id="rId13"/>
    <p:sldId id="279" r:id="rId14"/>
    <p:sldId id="317" r:id="rId15"/>
    <p:sldId id="318" r:id="rId16"/>
    <p:sldId id="319" r:id="rId17"/>
    <p:sldId id="320" r:id="rId18"/>
    <p:sldId id="333" r:id="rId19"/>
    <p:sldId id="334" r:id="rId20"/>
    <p:sldId id="329" r:id="rId21"/>
    <p:sldId id="330" r:id="rId22"/>
    <p:sldId id="331" r:id="rId23"/>
    <p:sldId id="332" r:id="rId24"/>
    <p:sldId id="328" r:id="rId25"/>
    <p:sldId id="323" r:id="rId26"/>
    <p:sldId id="321" r:id="rId27"/>
    <p:sldId id="335" r:id="rId28"/>
    <p:sldId id="336" r:id="rId29"/>
    <p:sldId id="322" r:id="rId30"/>
    <p:sldId id="324" r:id="rId31"/>
    <p:sldId id="262"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96"/>
      </p:cViewPr>
      <p:guideLst>
        <p:guide orient="horz" pos="209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9D12BE-886D-45F5-AE06-E4D05BB4BFC5}" type="datetimeFigureOut">
              <a:rPr lang="ru-RU" smtClean="0"/>
              <a:t>22.09.2022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A1A54-AFD4-40E9-A803-A17385E0A1D2}"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7A1A54-AFD4-40E9-A803-A17385E0A1D2}" type="slidenum">
              <a:rPr lang="ru-RU" smtClean="0"/>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22.09.2022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22.09.2022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22.09.2022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22.09.2022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22.09.2022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22.09.2022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22.09.2022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anose="02040502050405020303"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22.09.2022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22.09.2022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anose="02040502050405020303"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600" kern="1200">
          <a:solidFill>
            <a:schemeClr val="tx1">
              <a:lumMod val="75000"/>
              <a:lumOff val="25000"/>
            </a:schemeClr>
          </a:solidFill>
          <a:latin typeface="+mn-lt"/>
          <a:ea typeface="+mn-ea"/>
          <a:cs typeface="+mn-cs"/>
        </a:defRPr>
      </a:lvl4pPr>
      <a:lvl5pPr marL="139001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5pPr>
      <a:lvl6pPr marL="166433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8pPr>
      <a:lvl9pPr marL="258762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60535" cy="6913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5004435" y="620395"/>
            <a:ext cx="4641215" cy="2169160"/>
          </a:xfrm>
        </p:spPr>
        <p:txBody>
          <a:bodyPr anchor="ctr" anchorCtr="0"/>
          <a:lstStyle/>
          <a:p>
            <a:pPr marL="0" indent="0" algn="ctr">
              <a:buNone/>
            </a:pPr>
            <a:r>
              <a:rPr lang="uk-UA" altLang="ru-RU" sz="4400" dirty="0">
                <a:solidFill>
                  <a:schemeClr val="bg1"/>
                </a:solidFill>
                <a:sym typeface="+mn-ea"/>
              </a:rPr>
              <a:t>Лікувальні комплекси для літніх </a:t>
            </a:r>
            <a:r>
              <a:rPr lang="ru-RU" altLang="uk-UA" sz="4400" dirty="0">
                <a:solidFill>
                  <a:schemeClr val="bg1"/>
                </a:solidFill>
                <a:sym typeface="+mn-ea"/>
              </a:rPr>
              <a:t>людей</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323528" y="1400326"/>
            <a:ext cx="4179623" cy="4620961"/>
          </a:xfrm>
        </p:spPr>
        <p:txBody>
          <a:bodyPr>
            <a:normAutofit/>
          </a:bodyPr>
          <a:lstStyle/>
          <a:p>
            <a:pPr algn="just" fontAlgn="t"/>
            <a:r>
              <a:rPr lang="ru-RU" dirty="0" smtClean="0">
                <a:solidFill>
                  <a:srgbClr val="000000"/>
                </a:solidFill>
                <a:latin typeface="Tahoma" panose="020B0604030504040204"/>
              </a:rPr>
              <a:t>- </a:t>
            </a:r>
            <a:r>
              <a:rPr lang="ru-RU" dirty="0">
                <a:solidFill>
                  <a:srgbClr val="000000"/>
                </a:solidFill>
                <a:latin typeface="Tahoma" panose="020B0604030504040204"/>
              </a:rPr>
              <a:t> </a:t>
            </a:r>
            <a:r>
              <a:rPr lang="ru-RU" sz="2000" dirty="0">
                <a:solidFill>
                  <a:srgbClr val="000000"/>
                </a:solidFill>
                <a:latin typeface="Tahoma" panose="020B0604030504040204"/>
              </a:rPr>
              <a:t>Будь-</a:t>
            </a:r>
            <a:r>
              <a:rPr lang="ru-RU" sz="2000" dirty="0" err="1">
                <a:solidFill>
                  <a:srgbClr val="000000"/>
                </a:solidFill>
                <a:latin typeface="Tahoma" panose="020B0604030504040204"/>
              </a:rPr>
              <a:t>які</a:t>
            </a:r>
            <a:r>
              <a:rPr lang="ru-RU" sz="2000" dirty="0">
                <a:solidFill>
                  <a:srgbClr val="000000"/>
                </a:solidFill>
                <a:latin typeface="Tahoma" panose="020B0604030504040204"/>
              </a:rPr>
              <a:t> </a:t>
            </a:r>
            <a:r>
              <a:rPr lang="ru-RU" sz="2000" dirty="0" err="1">
                <a:solidFill>
                  <a:srgbClr val="000000"/>
                </a:solidFill>
                <a:latin typeface="Tahoma" panose="020B0604030504040204"/>
              </a:rPr>
              <a:t>захворювання</a:t>
            </a:r>
            <a:r>
              <a:rPr lang="ru-RU" sz="2000" dirty="0">
                <a:solidFill>
                  <a:srgbClr val="000000"/>
                </a:solidFill>
                <a:latin typeface="Tahoma" panose="020B0604030504040204"/>
              </a:rPr>
              <a:t> в </a:t>
            </a:r>
            <a:r>
              <a:rPr lang="ru-RU" sz="2000" dirty="0" err="1">
                <a:solidFill>
                  <a:srgbClr val="000000"/>
                </a:solidFill>
                <a:latin typeface="Tahoma" panose="020B0604030504040204"/>
              </a:rPr>
              <a:t>період</a:t>
            </a:r>
            <a:r>
              <a:rPr lang="ru-RU" sz="2000" dirty="0">
                <a:solidFill>
                  <a:srgbClr val="000000"/>
                </a:solidFill>
                <a:latin typeface="Tahoma" panose="020B0604030504040204"/>
              </a:rPr>
              <a:t> </a:t>
            </a:r>
            <a:r>
              <a:rPr lang="ru-RU" sz="2000" dirty="0" err="1">
                <a:solidFill>
                  <a:srgbClr val="000000"/>
                </a:solidFill>
                <a:latin typeface="Tahoma" panose="020B0604030504040204"/>
              </a:rPr>
              <a:t>загострення</a:t>
            </a:r>
            <a:r>
              <a:rPr lang="ru-RU" sz="2000" dirty="0">
                <a:solidFill>
                  <a:srgbClr val="000000"/>
                </a:solidFill>
                <a:latin typeface="Tahoma" panose="020B0604030504040204"/>
              </a:rPr>
              <a:t>;</a:t>
            </a:r>
          </a:p>
          <a:p>
            <a:pPr algn="just" fontAlgn="t"/>
            <a:r>
              <a:rPr lang="ru-RU" sz="2000" dirty="0">
                <a:solidFill>
                  <a:srgbClr val="000000"/>
                </a:solidFill>
                <a:latin typeface="Tahoma" panose="020B0604030504040204"/>
              </a:rPr>
              <a:t>-  </a:t>
            </a:r>
            <a:r>
              <a:rPr lang="ru-RU" sz="2000" dirty="0" err="1">
                <a:solidFill>
                  <a:srgbClr val="000000"/>
                </a:solidFill>
                <a:latin typeface="Tahoma" panose="020B0604030504040204"/>
              </a:rPr>
              <a:t>Застудні</a:t>
            </a:r>
            <a:r>
              <a:rPr lang="ru-RU" sz="2000" dirty="0">
                <a:solidFill>
                  <a:srgbClr val="000000"/>
                </a:solidFill>
                <a:latin typeface="Tahoma" panose="020B0604030504040204"/>
              </a:rPr>
              <a:t>, </a:t>
            </a:r>
            <a:r>
              <a:rPr lang="ru-RU" sz="2000" dirty="0" err="1">
                <a:solidFill>
                  <a:srgbClr val="000000"/>
                </a:solidFill>
                <a:latin typeface="Tahoma" panose="020B0604030504040204"/>
              </a:rPr>
              <a:t>вірусні</a:t>
            </a:r>
            <a:r>
              <a:rPr lang="ru-RU" sz="2000" dirty="0">
                <a:solidFill>
                  <a:srgbClr val="000000"/>
                </a:solidFill>
                <a:latin typeface="Tahoma" panose="020B0604030504040204"/>
              </a:rPr>
              <a:t> та </a:t>
            </a:r>
            <a:r>
              <a:rPr lang="ru-RU" sz="2000" dirty="0" err="1">
                <a:solidFill>
                  <a:srgbClr val="000000"/>
                </a:solidFill>
                <a:latin typeface="Tahoma" panose="020B0604030504040204"/>
              </a:rPr>
              <a:t>інфекційні</a:t>
            </a:r>
            <a:r>
              <a:rPr lang="ru-RU" sz="2000" dirty="0">
                <a:solidFill>
                  <a:srgbClr val="000000"/>
                </a:solidFill>
                <a:latin typeface="Tahoma" panose="020B0604030504040204"/>
              </a:rPr>
              <a:t> </a:t>
            </a:r>
            <a:r>
              <a:rPr lang="ru-RU" sz="2000" dirty="0" err="1">
                <a:solidFill>
                  <a:srgbClr val="000000"/>
                </a:solidFill>
                <a:latin typeface="Tahoma" panose="020B0604030504040204"/>
              </a:rPr>
              <a:t>хвороби</a:t>
            </a:r>
            <a:r>
              <a:rPr lang="ru-RU" sz="2000" dirty="0">
                <a:solidFill>
                  <a:srgbClr val="000000"/>
                </a:solidFill>
                <a:latin typeface="Tahoma" panose="020B0604030504040204"/>
              </a:rPr>
              <a:t>;</a:t>
            </a:r>
          </a:p>
          <a:p>
            <a:pPr algn="just" fontAlgn="t"/>
            <a:r>
              <a:rPr lang="ru-RU" sz="2000" dirty="0">
                <a:solidFill>
                  <a:srgbClr val="000000"/>
                </a:solidFill>
                <a:latin typeface="Tahoma" panose="020B0604030504040204"/>
              </a:rPr>
              <a:t>-  </a:t>
            </a:r>
            <a:r>
              <a:rPr lang="ru-RU" sz="2000" dirty="0" err="1">
                <a:solidFill>
                  <a:srgbClr val="000000"/>
                </a:solidFill>
                <a:latin typeface="Tahoma" panose="020B0604030504040204"/>
              </a:rPr>
              <a:t>Захворювання</a:t>
            </a:r>
            <a:r>
              <a:rPr lang="ru-RU" sz="2000" dirty="0">
                <a:solidFill>
                  <a:srgbClr val="000000"/>
                </a:solidFill>
                <a:latin typeface="Tahoma" panose="020B0604030504040204"/>
              </a:rPr>
              <a:t> опорно-</a:t>
            </a:r>
            <a:r>
              <a:rPr lang="ru-RU" sz="2000" dirty="0" err="1">
                <a:solidFill>
                  <a:srgbClr val="000000"/>
                </a:solidFill>
                <a:latin typeface="Tahoma" panose="020B0604030504040204"/>
              </a:rPr>
              <a:t>рухового</a:t>
            </a:r>
            <a:r>
              <a:rPr lang="ru-RU" sz="2000" dirty="0">
                <a:solidFill>
                  <a:srgbClr val="000000"/>
                </a:solidFill>
                <a:latin typeface="Tahoma" panose="020B0604030504040204"/>
              </a:rPr>
              <a:t> </a:t>
            </a:r>
            <a:r>
              <a:rPr lang="ru-RU" sz="2000" dirty="0" err="1">
                <a:solidFill>
                  <a:srgbClr val="000000"/>
                </a:solidFill>
                <a:latin typeface="Tahoma" panose="020B0604030504040204"/>
              </a:rPr>
              <a:t>апарату</a:t>
            </a:r>
            <a:r>
              <a:rPr lang="ru-RU" sz="2000" dirty="0">
                <a:solidFill>
                  <a:srgbClr val="000000"/>
                </a:solidFill>
                <a:latin typeface="Tahoma" panose="020B0604030504040204"/>
              </a:rPr>
              <a:t> з </a:t>
            </a:r>
            <a:r>
              <a:rPr lang="ru-RU" sz="2000" dirty="0" err="1">
                <a:solidFill>
                  <a:srgbClr val="000000"/>
                </a:solidFill>
                <a:latin typeface="Tahoma" panose="020B0604030504040204"/>
              </a:rPr>
              <a:t>порушенням</a:t>
            </a:r>
            <a:r>
              <a:rPr lang="ru-RU" sz="2000" dirty="0">
                <a:solidFill>
                  <a:srgbClr val="000000"/>
                </a:solidFill>
                <a:latin typeface="Tahoma" panose="020B0604030504040204"/>
              </a:rPr>
              <a:t> </a:t>
            </a:r>
            <a:r>
              <a:rPr lang="ru-RU" sz="2000" dirty="0" err="1">
                <a:solidFill>
                  <a:srgbClr val="000000"/>
                </a:solidFill>
                <a:latin typeface="Tahoma" panose="020B0604030504040204"/>
              </a:rPr>
              <a:t>функції</a:t>
            </a:r>
            <a:r>
              <a:rPr lang="ru-RU" sz="2000" dirty="0">
                <a:solidFill>
                  <a:srgbClr val="000000"/>
                </a:solidFill>
                <a:latin typeface="Tahoma" panose="020B0604030504040204"/>
              </a:rPr>
              <a:t> </a:t>
            </a:r>
            <a:r>
              <a:rPr lang="ru-RU" sz="2000" dirty="0" err="1">
                <a:solidFill>
                  <a:srgbClr val="000000"/>
                </a:solidFill>
                <a:latin typeface="Tahoma" panose="020B0604030504040204"/>
              </a:rPr>
              <a:t>суглобів</a:t>
            </a:r>
            <a:r>
              <a:rPr lang="ru-RU" sz="2000" dirty="0">
                <a:solidFill>
                  <a:srgbClr val="000000"/>
                </a:solidFill>
                <a:latin typeface="Tahoma" panose="020B0604030504040204"/>
              </a:rPr>
              <a:t>;</a:t>
            </a:r>
          </a:p>
          <a:p>
            <a:pPr algn="just" fontAlgn="t"/>
            <a:r>
              <a:rPr lang="ru-RU" sz="2000" dirty="0">
                <a:solidFill>
                  <a:srgbClr val="000000"/>
                </a:solidFill>
                <a:latin typeface="Tahoma" panose="020B0604030504040204"/>
              </a:rPr>
              <a:t>-  </a:t>
            </a:r>
            <a:r>
              <a:rPr lang="ru-RU" sz="2000" dirty="0" err="1">
                <a:solidFill>
                  <a:srgbClr val="000000"/>
                </a:solidFill>
                <a:latin typeface="Tahoma" panose="020B0604030504040204"/>
              </a:rPr>
              <a:t>Серцево-судинні</a:t>
            </a:r>
            <a:r>
              <a:rPr lang="ru-RU" sz="2000" dirty="0">
                <a:solidFill>
                  <a:srgbClr val="000000"/>
                </a:solidFill>
                <a:latin typeface="Tahoma" panose="020B0604030504040204"/>
              </a:rPr>
              <a:t> </a:t>
            </a:r>
            <a:r>
              <a:rPr lang="ru-RU" sz="2000" dirty="0" err="1">
                <a:solidFill>
                  <a:srgbClr val="000000"/>
                </a:solidFill>
                <a:latin typeface="Tahoma" panose="020B0604030504040204"/>
              </a:rPr>
              <a:t>патології</a:t>
            </a:r>
            <a:r>
              <a:rPr lang="ru-RU" sz="2000" dirty="0">
                <a:solidFill>
                  <a:srgbClr val="000000"/>
                </a:solidFill>
                <a:latin typeface="Tahoma" panose="020B0604030504040204"/>
              </a:rPr>
              <a:t>;</a:t>
            </a:r>
          </a:p>
          <a:p>
            <a:pPr algn="just" fontAlgn="t"/>
            <a:r>
              <a:rPr lang="ru-RU" sz="2000" dirty="0">
                <a:solidFill>
                  <a:srgbClr val="000000"/>
                </a:solidFill>
                <a:latin typeface="Tahoma" panose="020B0604030504040204"/>
              </a:rPr>
              <a:t>-  </a:t>
            </a:r>
            <a:r>
              <a:rPr lang="ru-RU" sz="2000" dirty="0" err="1">
                <a:solidFill>
                  <a:srgbClr val="000000"/>
                </a:solidFill>
                <a:latin typeface="Tahoma" panose="020B0604030504040204"/>
              </a:rPr>
              <a:t>Гіпертонічна</a:t>
            </a:r>
            <a:r>
              <a:rPr lang="ru-RU" sz="2000" dirty="0">
                <a:solidFill>
                  <a:srgbClr val="000000"/>
                </a:solidFill>
                <a:latin typeface="Tahoma" panose="020B0604030504040204"/>
              </a:rPr>
              <a:t> хвороба з </a:t>
            </a:r>
            <a:r>
              <a:rPr lang="ru-RU" sz="2000" dirty="0" err="1">
                <a:solidFill>
                  <a:srgbClr val="000000"/>
                </a:solidFill>
                <a:latin typeface="Tahoma" panose="020B0604030504040204"/>
              </a:rPr>
              <a:t>частими</a:t>
            </a:r>
            <a:r>
              <a:rPr lang="ru-RU" sz="2000" dirty="0">
                <a:solidFill>
                  <a:srgbClr val="000000"/>
                </a:solidFill>
                <a:latin typeface="Tahoma" panose="020B0604030504040204"/>
              </a:rPr>
              <a:t> кризами;</a:t>
            </a:r>
          </a:p>
          <a:p>
            <a:pPr algn="just" fontAlgn="t"/>
            <a:r>
              <a:rPr lang="ru-RU" sz="2000" dirty="0">
                <a:solidFill>
                  <a:srgbClr val="000000"/>
                </a:solidFill>
                <a:latin typeface="Tahoma" panose="020B0604030504040204"/>
              </a:rPr>
              <a:t>-  </a:t>
            </a:r>
            <a:r>
              <a:rPr lang="ru-RU" sz="2000" dirty="0" err="1">
                <a:solidFill>
                  <a:srgbClr val="000000"/>
                </a:solidFill>
                <a:latin typeface="Tahoma" panose="020B0604030504040204"/>
              </a:rPr>
              <a:t>Післяопераційні</a:t>
            </a:r>
            <a:r>
              <a:rPr lang="ru-RU" sz="2000" dirty="0">
                <a:solidFill>
                  <a:srgbClr val="000000"/>
                </a:solidFill>
                <a:latin typeface="Tahoma" panose="020B0604030504040204"/>
              </a:rPr>
              <a:t> </a:t>
            </a:r>
            <a:r>
              <a:rPr lang="ru-RU" sz="2000" dirty="0" err="1">
                <a:solidFill>
                  <a:srgbClr val="000000"/>
                </a:solidFill>
                <a:latin typeface="Tahoma" panose="020B0604030504040204"/>
              </a:rPr>
              <a:t>стани</a:t>
            </a:r>
            <a:r>
              <a:rPr lang="ru-RU" sz="2000" dirty="0">
                <a:solidFill>
                  <a:srgbClr val="000000"/>
                </a:solidFill>
                <a:latin typeface="Tahoma" panose="020B0604030504040204"/>
              </a:rPr>
              <a:t>;</a:t>
            </a:r>
          </a:p>
          <a:p>
            <a:pPr algn="just" fontAlgn="t"/>
            <a:r>
              <a:rPr lang="ru-RU" sz="2000" dirty="0">
                <a:solidFill>
                  <a:srgbClr val="000000"/>
                </a:solidFill>
                <a:latin typeface="Tahoma" panose="020B0604030504040204"/>
              </a:rPr>
              <a:t>-  </a:t>
            </a:r>
            <a:r>
              <a:rPr lang="ru-RU" sz="2000" dirty="0" err="1">
                <a:solidFill>
                  <a:srgbClr val="000000"/>
                </a:solidFill>
                <a:latin typeface="Tahoma" panose="020B0604030504040204"/>
              </a:rPr>
              <a:t>Злоякісні</a:t>
            </a:r>
            <a:r>
              <a:rPr lang="ru-RU" sz="2000" dirty="0">
                <a:solidFill>
                  <a:srgbClr val="000000"/>
                </a:solidFill>
                <a:latin typeface="Tahoma" panose="020B0604030504040204"/>
              </a:rPr>
              <a:t> </a:t>
            </a:r>
            <a:r>
              <a:rPr lang="ru-RU" sz="2000" dirty="0" err="1">
                <a:solidFill>
                  <a:srgbClr val="000000"/>
                </a:solidFill>
                <a:latin typeface="Tahoma" panose="020B0604030504040204"/>
              </a:rPr>
              <a:t>новоутворення</a:t>
            </a:r>
            <a:r>
              <a:rPr lang="ru-RU" sz="2000" dirty="0">
                <a:solidFill>
                  <a:srgbClr val="000000"/>
                </a:solidFill>
                <a:latin typeface="Tahoma" panose="020B0604030504040204"/>
              </a:rPr>
              <a:t>.</a:t>
            </a:r>
          </a:p>
          <a:p>
            <a:endParaRPr lang="ru-RU" sz="2000" dirty="0">
              <a:solidFill>
                <a:srgbClr val="000000"/>
              </a:solidFill>
              <a:latin typeface="Tahoma" panose="020B0604030504040204"/>
            </a:endParaRPr>
          </a:p>
        </p:txBody>
      </p:sp>
      <p:pic>
        <p:nvPicPr>
          <p:cNvPr id="1741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4787900" y="1268730"/>
            <a:ext cx="3865245" cy="2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1115616" y="116632"/>
            <a:ext cx="7704856" cy="1143000"/>
          </a:xfrm>
        </p:spPr>
        <p:txBody>
          <a:bodyPr>
            <a:noAutofit/>
          </a:bodyPr>
          <a:lstStyle/>
          <a:p>
            <a:pPr marL="0" indent="0" algn="ctr">
              <a:buNone/>
            </a:pPr>
            <a:r>
              <a:rPr lang="ru-RU" sz="2800" dirty="0" smtClean="0">
                <a:solidFill>
                  <a:srgbClr val="000000"/>
                </a:solidFill>
              </a:rPr>
              <a:t> </a:t>
            </a:r>
            <a:r>
              <a:rPr lang="uk-UA" altLang="ru-RU" sz="2800" dirty="0" smtClean="0">
                <a:solidFill>
                  <a:srgbClr val="FF0000"/>
                </a:solidFill>
              </a:rPr>
              <a:t>П</a:t>
            </a:r>
            <a:r>
              <a:rPr lang="ru-RU" sz="2800" dirty="0" err="1" smtClean="0">
                <a:solidFill>
                  <a:srgbClr val="FF0000"/>
                </a:solidFill>
              </a:rPr>
              <a:t>ротипоказ</a:t>
            </a:r>
            <a:r>
              <a:rPr lang="uk-UA" altLang="ru-RU" sz="2800" dirty="0" err="1" smtClean="0">
                <a:solidFill>
                  <a:srgbClr val="FF0000"/>
                </a:solidFill>
              </a:rPr>
              <a:t>ники</a:t>
            </a:r>
            <a:r>
              <a:rPr lang="ru-RU" sz="2800" dirty="0" smtClean="0">
                <a:solidFill>
                  <a:srgbClr val="FF0000"/>
                </a:solidFill>
              </a:rPr>
              <a:t> до </a:t>
            </a:r>
            <a:r>
              <a:rPr lang="ru-RU" sz="2800" dirty="0" err="1" smtClean="0">
                <a:solidFill>
                  <a:srgbClr val="FF0000"/>
                </a:solidFill>
              </a:rPr>
              <a:t>активних</a:t>
            </a:r>
            <a:r>
              <a:rPr lang="ru-RU" sz="2800" dirty="0" smtClean="0">
                <a:solidFill>
                  <a:srgbClr val="FF0000"/>
                </a:solidFill>
              </a:rPr>
              <a:t> занять </a:t>
            </a:r>
            <a:r>
              <a:rPr lang="ru-RU" sz="2800" dirty="0" err="1" smtClean="0">
                <a:solidFill>
                  <a:srgbClr val="FF0000"/>
                </a:solidFill>
              </a:rPr>
              <a:t>фізичними</a:t>
            </a:r>
            <a:r>
              <a:rPr lang="ru-RU" sz="2800" dirty="0" smtClean="0">
                <a:solidFill>
                  <a:srgbClr val="FF0000"/>
                </a:solidFill>
              </a:rPr>
              <a:t> </a:t>
            </a:r>
            <a:r>
              <a:rPr lang="ru-RU" sz="2800" dirty="0" err="1" smtClean="0">
                <a:solidFill>
                  <a:srgbClr val="FF0000"/>
                </a:solidFill>
              </a:rPr>
              <a:t>вправами</a:t>
            </a:r>
            <a:r>
              <a:rPr lang="uk-UA" altLang="ru-RU" sz="2800" dirty="0" err="1" smtClean="0">
                <a:solidFill>
                  <a:srgbClr val="FF0000"/>
                </a:solidFill>
              </a:rPr>
              <a:t>:</a:t>
            </a:r>
            <a:r>
              <a:rPr lang="ru-RU" sz="2800" dirty="0">
                <a:solidFill>
                  <a:srgbClr val="000000"/>
                </a:solidFill>
              </a:rPr>
              <a:t/>
            </a:r>
            <a:br>
              <a:rPr lang="ru-RU" sz="2800" dirty="0">
                <a:solidFill>
                  <a:srgbClr val="000000"/>
                </a:solidFill>
              </a:rPr>
            </a:br>
            <a:endParaRPr lang="ru-RU" sz="2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535" y="3789045"/>
            <a:ext cx="389128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0" y="980728"/>
            <a:ext cx="5832648" cy="3951288"/>
          </a:xfrm>
        </p:spPr>
        <p:txBody>
          <a:bodyPr>
            <a:normAutofit/>
          </a:bodyPr>
          <a:lstStyle/>
          <a:p>
            <a:r>
              <a:rPr lang="ru-RU" dirty="0" err="1" smtClean="0"/>
              <a:t>елементарні</a:t>
            </a:r>
            <a:r>
              <a:rPr lang="ru-RU" dirty="0" smtClean="0"/>
              <a:t> </a:t>
            </a:r>
            <a:r>
              <a:rPr lang="ru-RU" dirty="0" err="1"/>
              <a:t>вправи</a:t>
            </a:r>
            <a:r>
              <a:rPr lang="ru-RU" dirty="0"/>
              <a:t> для </a:t>
            </a:r>
            <a:r>
              <a:rPr lang="ru-RU" dirty="0" err="1"/>
              <a:t>розвитку</a:t>
            </a:r>
            <a:r>
              <a:rPr lang="ru-RU" dirty="0"/>
              <a:t> </a:t>
            </a:r>
            <a:r>
              <a:rPr lang="ru-RU" dirty="0" err="1"/>
              <a:t>сили</a:t>
            </a:r>
            <a:r>
              <a:rPr lang="ru-RU" dirty="0"/>
              <a:t>, </a:t>
            </a:r>
            <a:endParaRPr lang="ru-RU" dirty="0" smtClean="0"/>
          </a:p>
          <a:p>
            <a:r>
              <a:rPr lang="ru-RU" dirty="0" smtClean="0"/>
              <a:t>на </a:t>
            </a:r>
            <a:r>
              <a:rPr lang="ru-RU" dirty="0" err="1"/>
              <a:t>розтягування</a:t>
            </a:r>
            <a:r>
              <a:rPr lang="ru-RU" dirty="0"/>
              <a:t>, </a:t>
            </a:r>
            <a:endParaRPr lang="ru-RU" dirty="0" smtClean="0"/>
          </a:p>
          <a:p>
            <a:r>
              <a:rPr lang="ru-RU" dirty="0" smtClean="0"/>
              <a:t>на </a:t>
            </a:r>
            <a:r>
              <a:rPr lang="ru-RU" dirty="0" err="1"/>
              <a:t>розслаблення</a:t>
            </a:r>
            <a:r>
              <a:rPr lang="ru-RU" dirty="0"/>
              <a:t>, </a:t>
            </a:r>
            <a:endParaRPr lang="ru-RU" dirty="0" smtClean="0"/>
          </a:p>
          <a:p>
            <a:r>
              <a:rPr lang="ru-RU" dirty="0" err="1" smtClean="0"/>
              <a:t>вправи</a:t>
            </a:r>
            <a:r>
              <a:rPr lang="ru-RU" dirty="0" smtClean="0"/>
              <a:t> </a:t>
            </a:r>
            <a:r>
              <a:rPr lang="ru-RU" dirty="0"/>
              <a:t>з палками, булавами, гантелями, </a:t>
            </a:r>
            <a:r>
              <a:rPr lang="ru-RU" dirty="0" err="1"/>
              <a:t>набивними</a:t>
            </a:r>
            <a:r>
              <a:rPr lang="ru-RU" dirty="0"/>
              <a:t> </a:t>
            </a:r>
            <a:r>
              <a:rPr lang="ru-RU" dirty="0" err="1" smtClean="0"/>
              <a:t>м‘ячами</a:t>
            </a:r>
            <a:r>
              <a:rPr lang="ru-RU" dirty="0" smtClean="0"/>
              <a:t>,</a:t>
            </a:r>
          </a:p>
          <a:p>
            <a:r>
              <a:rPr lang="ru-RU" dirty="0" smtClean="0"/>
              <a:t> </a:t>
            </a:r>
            <a:r>
              <a:rPr lang="ru-RU" dirty="0" err="1"/>
              <a:t>вправи</a:t>
            </a:r>
            <a:r>
              <a:rPr lang="ru-RU" dirty="0"/>
              <a:t> на </a:t>
            </a:r>
            <a:r>
              <a:rPr lang="ru-RU" dirty="0" err="1"/>
              <a:t>шведській</a:t>
            </a:r>
            <a:r>
              <a:rPr lang="ru-RU" dirty="0"/>
              <a:t> </a:t>
            </a:r>
            <a:r>
              <a:rPr lang="ru-RU" dirty="0" err="1"/>
              <a:t>стінці</a:t>
            </a:r>
            <a:r>
              <a:rPr lang="ru-RU" dirty="0"/>
              <a:t>, </a:t>
            </a:r>
            <a:r>
              <a:rPr lang="ru-RU" dirty="0" err="1"/>
              <a:t>лавочці</a:t>
            </a:r>
            <a:r>
              <a:rPr lang="ru-RU" dirty="0"/>
              <a:t>, </a:t>
            </a:r>
            <a:r>
              <a:rPr lang="ru-RU" dirty="0" err="1"/>
              <a:t>бревні</a:t>
            </a:r>
            <a:r>
              <a:rPr lang="ru-RU" dirty="0"/>
              <a:t> – </a:t>
            </a:r>
            <a:r>
              <a:rPr lang="ru-RU" dirty="0" err="1"/>
              <a:t>змішані</a:t>
            </a:r>
            <a:r>
              <a:rPr lang="ru-RU" dirty="0"/>
              <a:t> ваги і </a:t>
            </a:r>
            <a:r>
              <a:rPr lang="ru-RU" dirty="0" err="1"/>
              <a:t>упори</a:t>
            </a:r>
            <a:r>
              <a:rPr lang="ru-RU" dirty="0"/>
              <a:t>, </a:t>
            </a:r>
            <a:endParaRPr lang="ru-RU" dirty="0" smtClean="0"/>
          </a:p>
          <a:p>
            <a:r>
              <a:rPr lang="ru-RU" dirty="0" err="1" smtClean="0"/>
              <a:t>вправи</a:t>
            </a:r>
            <a:r>
              <a:rPr lang="ru-RU" dirty="0" smtClean="0"/>
              <a:t> </a:t>
            </a:r>
            <a:r>
              <a:rPr lang="ru-RU" dirty="0"/>
              <a:t>на </a:t>
            </a:r>
            <a:r>
              <a:rPr lang="ru-RU" dirty="0" err="1"/>
              <a:t>опір</a:t>
            </a:r>
            <a:r>
              <a:rPr lang="ru-RU" dirty="0"/>
              <a:t> з партнером, </a:t>
            </a:r>
            <a:r>
              <a:rPr lang="ru-RU" dirty="0" err="1"/>
              <a:t>кидаючи</a:t>
            </a:r>
            <a:r>
              <a:rPr lang="ru-RU" dirty="0"/>
              <a:t> і </a:t>
            </a:r>
            <a:r>
              <a:rPr lang="ru-RU" dirty="0" err="1"/>
              <a:t>ловлячи</a:t>
            </a:r>
            <a:r>
              <a:rPr lang="ru-RU" dirty="0"/>
              <a:t> </a:t>
            </a:r>
            <a:r>
              <a:rPr lang="ru-RU" dirty="0" err="1"/>
              <a:t>м‘яча</a:t>
            </a:r>
            <a:r>
              <a:rPr lang="ru-RU" dirty="0" smtClean="0"/>
              <a:t>,</a:t>
            </a:r>
          </a:p>
          <a:p>
            <a:r>
              <a:rPr lang="ru-RU" dirty="0" smtClean="0"/>
              <a:t> </a:t>
            </a:r>
            <a:r>
              <a:rPr lang="ru-RU" dirty="0" err="1"/>
              <a:t>вправи</a:t>
            </a:r>
            <a:r>
              <a:rPr lang="ru-RU" dirty="0"/>
              <a:t> на </a:t>
            </a:r>
            <a:r>
              <a:rPr lang="ru-RU" dirty="0" err="1"/>
              <a:t>рівновагу</a:t>
            </a:r>
            <a:r>
              <a:rPr lang="ru-RU" dirty="0"/>
              <a:t>.</a:t>
            </a:r>
          </a:p>
        </p:txBody>
      </p:sp>
      <p:pic>
        <p:nvPicPr>
          <p:cNvPr id="10242"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5961393" y="908720"/>
            <a:ext cx="3157383" cy="2056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274638"/>
            <a:ext cx="8229600" cy="562074"/>
          </a:xfrm>
        </p:spPr>
        <p:txBody>
          <a:bodyPr>
            <a:normAutofit/>
          </a:bodyPr>
          <a:lstStyle/>
          <a:p>
            <a:pPr algn="ctr"/>
            <a:r>
              <a:rPr lang="ru-RU" sz="2800" dirty="0" err="1"/>
              <a:t>Основна</a:t>
            </a:r>
            <a:r>
              <a:rPr lang="ru-RU" sz="2800" dirty="0"/>
              <a:t> </a:t>
            </a:r>
            <a:r>
              <a:rPr lang="ru-RU" sz="2800" dirty="0" err="1"/>
              <a:t>гімнастика</a:t>
            </a:r>
            <a:r>
              <a:rPr lang="ru-RU" sz="2800" dirty="0"/>
              <a:t>: </a:t>
            </a:r>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4149080"/>
            <a:ext cx="3885456" cy="258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251520" y="5085184"/>
            <a:ext cx="8712968" cy="1584176"/>
          </a:xfrm>
        </p:spPr>
        <p:txBody>
          <a:bodyPr>
            <a:normAutofit lnSpcReduction="10000"/>
          </a:bodyPr>
          <a:lstStyle/>
          <a:p>
            <a:r>
              <a:rPr lang="ru-RU" dirty="0" smtClean="0"/>
              <a:t>У </a:t>
            </a:r>
            <a:r>
              <a:rPr lang="ru-RU" dirty="0" err="1"/>
              <a:t>більшості</a:t>
            </a:r>
            <a:r>
              <a:rPr lang="ru-RU" dirty="0"/>
              <a:t> людей </a:t>
            </a:r>
            <a:r>
              <a:rPr lang="ru-RU" dirty="0" err="1"/>
              <a:t>похилого</a:t>
            </a:r>
            <a:r>
              <a:rPr lang="ru-RU" dirty="0"/>
              <a:t> </a:t>
            </a:r>
            <a:r>
              <a:rPr lang="ru-RU" dirty="0" err="1"/>
              <a:t>віку</a:t>
            </a:r>
            <a:r>
              <a:rPr lang="ru-RU" dirty="0"/>
              <a:t> </a:t>
            </a:r>
            <a:r>
              <a:rPr lang="ru-RU" dirty="0" err="1"/>
              <a:t>вправи</a:t>
            </a:r>
            <a:r>
              <a:rPr lang="ru-RU" dirty="0"/>
              <a:t> на </a:t>
            </a:r>
            <a:r>
              <a:rPr lang="ru-RU" dirty="0" err="1"/>
              <a:t>розвиток</a:t>
            </a:r>
            <a:r>
              <a:rPr lang="ru-RU" dirty="0"/>
              <a:t> </a:t>
            </a:r>
            <a:r>
              <a:rPr lang="ru-RU" dirty="0" err="1"/>
              <a:t>гнучкості</a:t>
            </a:r>
            <a:r>
              <a:rPr lang="ru-RU" dirty="0"/>
              <a:t> і </a:t>
            </a:r>
            <a:r>
              <a:rPr lang="ru-RU" dirty="0" err="1"/>
              <a:t>силові</a:t>
            </a:r>
            <a:r>
              <a:rPr lang="ru-RU" dirty="0"/>
              <a:t> </a:t>
            </a:r>
            <a:r>
              <a:rPr lang="ru-RU" dirty="0" err="1"/>
              <a:t>тренування</a:t>
            </a:r>
            <a:r>
              <a:rPr lang="ru-RU" dirty="0"/>
              <a:t> </a:t>
            </a:r>
            <a:r>
              <a:rPr lang="ru-RU" dirty="0" err="1"/>
              <a:t>ефективніше</a:t>
            </a:r>
            <a:r>
              <a:rPr lang="ru-RU" dirty="0"/>
              <a:t> </a:t>
            </a:r>
            <a:r>
              <a:rPr lang="ru-RU" dirty="0" err="1"/>
              <a:t>запобігають</a:t>
            </a:r>
            <a:r>
              <a:rPr lang="ru-RU" dirty="0"/>
              <a:t> </a:t>
            </a:r>
            <a:r>
              <a:rPr lang="ru-RU" dirty="0" err="1"/>
              <a:t>падіння</a:t>
            </a:r>
            <a:r>
              <a:rPr lang="ru-RU" dirty="0"/>
              <a:t>. </a:t>
            </a:r>
            <a:r>
              <a:rPr lang="ru-RU" dirty="0" err="1"/>
              <a:t>Така</a:t>
            </a:r>
            <a:r>
              <a:rPr lang="ru-RU" dirty="0"/>
              <a:t> </a:t>
            </a:r>
            <a:r>
              <a:rPr lang="ru-RU" dirty="0" err="1"/>
              <a:t>програма</a:t>
            </a:r>
            <a:r>
              <a:rPr lang="ru-RU" dirty="0"/>
              <a:t> </a:t>
            </a:r>
            <a:r>
              <a:rPr lang="ru-RU" dirty="0" err="1"/>
              <a:t>зміцнює</a:t>
            </a:r>
            <a:r>
              <a:rPr lang="ru-RU" dirty="0"/>
              <a:t> </a:t>
            </a:r>
            <a:r>
              <a:rPr lang="ru-RU" dirty="0" err="1"/>
              <a:t>суглоби</a:t>
            </a:r>
            <a:r>
              <a:rPr lang="ru-RU" dirty="0"/>
              <a:t> і </a:t>
            </a:r>
            <a:r>
              <a:rPr lang="ru-RU" dirty="0" err="1"/>
              <a:t>допомагає</a:t>
            </a:r>
            <a:r>
              <a:rPr lang="ru-RU" dirty="0"/>
              <a:t> людям </a:t>
            </a:r>
            <a:r>
              <a:rPr lang="ru-RU" dirty="0" err="1"/>
              <a:t>утримувати</a:t>
            </a:r>
            <a:r>
              <a:rPr lang="ru-RU" dirty="0"/>
              <a:t> </a:t>
            </a:r>
            <a:r>
              <a:rPr lang="ru-RU" dirty="0" err="1"/>
              <a:t>положення</a:t>
            </a:r>
            <a:r>
              <a:rPr lang="ru-RU" dirty="0"/>
              <a:t> </a:t>
            </a:r>
            <a:r>
              <a:rPr lang="ru-RU" dirty="0" err="1"/>
              <a:t>тіла</a:t>
            </a:r>
            <a:r>
              <a:rPr lang="ru-RU" dirty="0"/>
              <a:t> </a:t>
            </a:r>
            <a:r>
              <a:rPr lang="ru-RU" dirty="0" err="1"/>
              <a:t>більш</a:t>
            </a:r>
            <a:r>
              <a:rPr lang="ru-RU" dirty="0"/>
              <a:t> </a:t>
            </a:r>
            <a:r>
              <a:rPr lang="ru-RU" dirty="0" err="1"/>
              <a:t>ефективно</a:t>
            </a:r>
            <a:r>
              <a:rPr lang="ru-RU" dirty="0"/>
              <a:t> при </a:t>
            </a:r>
            <a:r>
              <a:rPr lang="ru-RU" dirty="0" err="1"/>
              <a:t>стоянні</a:t>
            </a:r>
            <a:r>
              <a:rPr lang="ru-RU" dirty="0"/>
              <a:t> і </a:t>
            </a:r>
            <a:r>
              <a:rPr lang="ru-RU" dirty="0" err="1"/>
              <a:t>ходьбі</a:t>
            </a:r>
            <a:r>
              <a:rPr lang="ru-RU" dirty="0"/>
              <a:t>. Людям, </a:t>
            </a:r>
            <a:r>
              <a:rPr lang="ru-RU" dirty="0" err="1"/>
              <a:t>які</a:t>
            </a:r>
            <a:r>
              <a:rPr lang="ru-RU" dirty="0"/>
              <a:t> </a:t>
            </a:r>
            <a:r>
              <a:rPr lang="ru-RU" dirty="0" err="1"/>
              <a:t>відчувають</a:t>
            </a:r>
            <a:r>
              <a:rPr lang="ru-RU" dirty="0"/>
              <a:t> </a:t>
            </a:r>
            <a:r>
              <a:rPr lang="ru-RU" dirty="0" err="1"/>
              <a:t>труднощі</a:t>
            </a:r>
            <a:r>
              <a:rPr lang="ru-RU" dirty="0"/>
              <a:t> при </a:t>
            </a:r>
            <a:r>
              <a:rPr lang="ru-RU" dirty="0" err="1"/>
              <a:t>стоянні</a:t>
            </a:r>
            <a:r>
              <a:rPr lang="ru-RU" dirty="0"/>
              <a:t> і </a:t>
            </a:r>
            <a:r>
              <a:rPr lang="ru-RU" dirty="0" err="1"/>
              <a:t>ходьбі</a:t>
            </a:r>
            <a:r>
              <a:rPr lang="ru-RU" dirty="0"/>
              <a:t> через </a:t>
            </a:r>
            <a:r>
              <a:rPr lang="ru-RU" dirty="0" err="1" smtClean="0"/>
              <a:t>погану</a:t>
            </a:r>
            <a:r>
              <a:rPr lang="ru-RU" dirty="0" smtClean="0"/>
              <a:t> </a:t>
            </a:r>
            <a:r>
              <a:rPr lang="ru-RU" dirty="0" err="1" smtClean="0"/>
              <a:t>рівновагу</a:t>
            </a:r>
            <a:r>
              <a:rPr lang="ru-RU" dirty="0" smtClean="0"/>
              <a:t>, </a:t>
            </a:r>
            <a:r>
              <a:rPr lang="ru-RU" dirty="0" err="1"/>
              <a:t>більш</a:t>
            </a:r>
            <a:r>
              <a:rPr lang="ru-RU" dirty="0"/>
              <a:t> </a:t>
            </a:r>
            <a:r>
              <a:rPr lang="ru-RU" dirty="0" err="1"/>
              <a:t>складні</a:t>
            </a:r>
            <a:r>
              <a:rPr lang="ru-RU" dirty="0"/>
              <a:t> </a:t>
            </a:r>
            <a:r>
              <a:rPr lang="ru-RU" dirty="0" err="1"/>
              <a:t>завдання</a:t>
            </a:r>
            <a:r>
              <a:rPr lang="ru-RU" dirty="0"/>
              <a:t>, </a:t>
            </a:r>
            <a:r>
              <a:rPr lang="ru-RU" dirty="0" err="1"/>
              <a:t>пов`язані</a:t>
            </a:r>
            <a:r>
              <a:rPr lang="ru-RU" dirty="0"/>
              <a:t> з </a:t>
            </a:r>
            <a:r>
              <a:rPr lang="ru-RU" dirty="0" err="1"/>
              <a:t>розвитком</a:t>
            </a:r>
            <a:r>
              <a:rPr lang="ru-RU" dirty="0"/>
              <a:t> </a:t>
            </a:r>
            <a:r>
              <a:rPr lang="ru-RU" dirty="0" err="1"/>
              <a:t>рівноваги</a:t>
            </a:r>
            <a:r>
              <a:rPr lang="ru-RU" dirty="0"/>
              <a:t> (</a:t>
            </a:r>
            <a:r>
              <a:rPr lang="ru-RU" dirty="0" err="1"/>
              <a:t>наприклад</a:t>
            </a:r>
            <a:r>
              <a:rPr lang="ru-RU" dirty="0"/>
              <a:t>, стоячи на </a:t>
            </a:r>
            <a:r>
              <a:rPr lang="ru-RU" dirty="0" smtClean="0"/>
              <a:t>«</a:t>
            </a:r>
            <a:r>
              <a:rPr lang="ru-RU" dirty="0" err="1" smtClean="0"/>
              <a:t>дошці</a:t>
            </a:r>
            <a:r>
              <a:rPr lang="ru-RU" dirty="0" smtClean="0"/>
              <a:t>, </a:t>
            </a:r>
            <a:r>
              <a:rPr lang="ru-RU" dirty="0" err="1" smtClean="0"/>
              <a:t>що</a:t>
            </a:r>
            <a:r>
              <a:rPr lang="ru-RU" dirty="0" smtClean="0"/>
              <a:t> </a:t>
            </a:r>
            <a:r>
              <a:rPr lang="ru-RU" dirty="0" err="1"/>
              <a:t>хитається</a:t>
            </a:r>
            <a:r>
              <a:rPr lang="ru-RU" dirty="0"/>
              <a:t> </a:t>
            </a:r>
            <a:r>
              <a:rPr lang="ru-RU" dirty="0" smtClean="0"/>
              <a:t>»), </a:t>
            </a:r>
            <a:r>
              <a:rPr lang="ru-RU" dirty="0" err="1"/>
              <a:t>протипоказані</a:t>
            </a:r>
            <a:r>
              <a:rPr lang="ru-RU" dirty="0"/>
              <a:t> через </a:t>
            </a:r>
            <a:r>
              <a:rPr lang="ru-RU" dirty="0" err="1"/>
              <a:t>можливе</a:t>
            </a:r>
            <a:r>
              <a:rPr lang="ru-RU" dirty="0"/>
              <a:t> </a:t>
            </a:r>
            <a:r>
              <a:rPr lang="ru-RU" dirty="0" err="1"/>
              <a:t>ризику</a:t>
            </a:r>
            <a:r>
              <a:rPr lang="ru-RU" dirty="0"/>
              <a:t> </a:t>
            </a:r>
            <a:r>
              <a:rPr lang="ru-RU" dirty="0" err="1"/>
              <a:t>травми</a:t>
            </a:r>
            <a:r>
              <a:rPr lang="ru-RU" dirty="0" smtClean="0"/>
              <a:t>.</a:t>
            </a:r>
          </a:p>
        </p:txBody>
      </p:sp>
      <p:pic>
        <p:nvPicPr>
          <p:cNvPr id="1945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611559" y="2348875"/>
            <a:ext cx="3349987"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251520" y="188640"/>
            <a:ext cx="8586618" cy="2085340"/>
          </a:xfrm>
          <a:prstGeom prst="rect">
            <a:avLst/>
          </a:prstGeom>
        </p:spPr>
        <p:txBody>
          <a:bodyPr wrap="square">
            <a:spAutoFit/>
          </a:bodyPr>
          <a:lstStyle/>
          <a:p>
            <a:pPr marL="342900" lvl="0" indent="-342900">
              <a:spcBef>
                <a:spcPct val="20000"/>
              </a:spcBef>
              <a:buFont typeface="Arial" panose="020B0604020202020204" pitchFamily="34" charset="0"/>
              <a:buChar char="•"/>
            </a:pPr>
            <a:r>
              <a:rPr lang="ru-RU" dirty="0">
                <a:solidFill>
                  <a:prstClr val="black"/>
                </a:solidFill>
              </a:rPr>
              <a:t>Для </a:t>
            </a:r>
            <a:r>
              <a:rPr lang="ru-RU" dirty="0" err="1">
                <a:solidFill>
                  <a:prstClr val="black"/>
                </a:solidFill>
              </a:rPr>
              <a:t>підвищення</a:t>
            </a:r>
            <a:r>
              <a:rPr lang="ru-RU" dirty="0">
                <a:solidFill>
                  <a:prstClr val="black"/>
                </a:solidFill>
              </a:rPr>
              <a:t> </a:t>
            </a:r>
            <a:r>
              <a:rPr lang="ru-RU" dirty="0" err="1">
                <a:solidFill>
                  <a:prstClr val="black"/>
                </a:solidFill>
              </a:rPr>
              <a:t>гнучкості</a:t>
            </a:r>
            <a:r>
              <a:rPr lang="ru-RU" dirty="0">
                <a:solidFill>
                  <a:prstClr val="black"/>
                </a:solidFill>
              </a:rPr>
              <a:t> </a:t>
            </a:r>
            <a:r>
              <a:rPr lang="ru-RU" dirty="0" err="1">
                <a:solidFill>
                  <a:prstClr val="black"/>
                </a:solidFill>
              </a:rPr>
              <a:t>основні</a:t>
            </a:r>
            <a:r>
              <a:rPr lang="ru-RU" dirty="0">
                <a:solidFill>
                  <a:prstClr val="black"/>
                </a:solidFill>
              </a:rPr>
              <a:t> </a:t>
            </a:r>
            <a:r>
              <a:rPr lang="ru-RU" dirty="0" err="1">
                <a:solidFill>
                  <a:prstClr val="black"/>
                </a:solidFill>
              </a:rPr>
              <a:t>групи</a:t>
            </a:r>
            <a:r>
              <a:rPr lang="ru-RU" dirty="0">
                <a:solidFill>
                  <a:prstClr val="black"/>
                </a:solidFill>
              </a:rPr>
              <a:t> </a:t>
            </a:r>
            <a:r>
              <a:rPr lang="ru-RU" dirty="0" err="1">
                <a:solidFill>
                  <a:prstClr val="black"/>
                </a:solidFill>
              </a:rPr>
              <a:t>м`язів</a:t>
            </a:r>
            <a:r>
              <a:rPr lang="ru-RU" dirty="0">
                <a:solidFill>
                  <a:prstClr val="black"/>
                </a:solidFill>
              </a:rPr>
              <a:t> </a:t>
            </a:r>
            <a:r>
              <a:rPr lang="ru-RU" dirty="0" err="1">
                <a:solidFill>
                  <a:prstClr val="black"/>
                </a:solidFill>
              </a:rPr>
              <a:t>необхідно</a:t>
            </a:r>
            <a:r>
              <a:rPr lang="ru-RU" dirty="0">
                <a:solidFill>
                  <a:prstClr val="black"/>
                </a:solidFill>
              </a:rPr>
              <a:t> </a:t>
            </a:r>
            <a:r>
              <a:rPr lang="ru-RU" dirty="0" err="1">
                <a:solidFill>
                  <a:prstClr val="black"/>
                </a:solidFill>
              </a:rPr>
              <a:t>розтягувати</a:t>
            </a:r>
            <a:r>
              <a:rPr lang="ru-RU" dirty="0">
                <a:solidFill>
                  <a:prstClr val="black"/>
                </a:solidFill>
              </a:rPr>
              <a:t> раз в день, в </a:t>
            </a:r>
            <a:r>
              <a:rPr lang="ru-RU" dirty="0" err="1">
                <a:solidFill>
                  <a:prstClr val="black"/>
                </a:solidFill>
              </a:rPr>
              <a:t>ідеалі</a:t>
            </a:r>
            <a:r>
              <a:rPr lang="ru-RU" dirty="0">
                <a:solidFill>
                  <a:prstClr val="black"/>
                </a:solidFill>
              </a:rPr>
              <a:t> </a:t>
            </a:r>
            <a:r>
              <a:rPr lang="ru-RU" dirty="0" err="1">
                <a:solidFill>
                  <a:prstClr val="black"/>
                </a:solidFill>
              </a:rPr>
              <a:t>після</a:t>
            </a:r>
            <a:r>
              <a:rPr lang="ru-RU" dirty="0">
                <a:solidFill>
                  <a:prstClr val="black"/>
                </a:solidFill>
              </a:rPr>
              <a:t> </a:t>
            </a:r>
            <a:r>
              <a:rPr lang="ru-RU" dirty="0" err="1">
                <a:solidFill>
                  <a:prstClr val="black"/>
                </a:solidFill>
              </a:rPr>
              <a:t>вправ</a:t>
            </a:r>
            <a:r>
              <a:rPr lang="ru-RU" dirty="0">
                <a:solidFill>
                  <a:prstClr val="black"/>
                </a:solidFill>
              </a:rPr>
              <a:t>, при </a:t>
            </a:r>
            <a:r>
              <a:rPr lang="ru-RU" dirty="0" err="1">
                <a:solidFill>
                  <a:prstClr val="black"/>
                </a:solidFill>
              </a:rPr>
              <a:t>найбільшої</a:t>
            </a:r>
            <a:r>
              <a:rPr lang="ru-RU" dirty="0">
                <a:solidFill>
                  <a:prstClr val="black"/>
                </a:solidFill>
              </a:rPr>
              <a:t> </a:t>
            </a:r>
            <a:r>
              <a:rPr lang="ru-RU" dirty="0" err="1">
                <a:solidFill>
                  <a:prstClr val="black"/>
                </a:solidFill>
              </a:rPr>
              <a:t>піддатливості</a:t>
            </a:r>
            <a:r>
              <a:rPr lang="ru-RU" dirty="0">
                <a:solidFill>
                  <a:prstClr val="black"/>
                </a:solidFill>
              </a:rPr>
              <a:t> </a:t>
            </a:r>
            <a:r>
              <a:rPr lang="ru-RU" dirty="0" err="1">
                <a:solidFill>
                  <a:prstClr val="black"/>
                </a:solidFill>
              </a:rPr>
              <a:t>м`язів</a:t>
            </a:r>
            <a:r>
              <a:rPr lang="uk-UA" altLang="ru-RU" dirty="0" err="1">
                <a:solidFill>
                  <a:prstClr val="black"/>
                </a:solidFill>
              </a:rPr>
              <a:t>.</a:t>
            </a:r>
            <a:endParaRPr lang="ru-RU" dirty="0">
              <a:solidFill>
                <a:prstClr val="black"/>
              </a:solidFill>
            </a:endParaRPr>
          </a:p>
          <a:p>
            <a:pPr marL="342900" lvl="0" indent="-342900">
              <a:spcBef>
                <a:spcPct val="20000"/>
              </a:spcBef>
              <a:buFont typeface="Arial" panose="020B0604020202020204" pitchFamily="34" charset="0"/>
              <a:buChar char="•"/>
            </a:pPr>
            <a:r>
              <a:rPr lang="ru-RU" dirty="0">
                <a:solidFill>
                  <a:prstClr val="black"/>
                </a:solidFill>
              </a:rPr>
              <a:t> </a:t>
            </a:r>
            <a:r>
              <a:rPr lang="ru-RU" dirty="0" err="1">
                <a:solidFill>
                  <a:prstClr val="black"/>
                </a:solidFill>
              </a:rPr>
              <a:t>Тренування</a:t>
            </a:r>
            <a:r>
              <a:rPr lang="ru-RU" dirty="0">
                <a:solidFill>
                  <a:prstClr val="black"/>
                </a:solidFill>
              </a:rPr>
              <a:t> </a:t>
            </a:r>
            <a:r>
              <a:rPr lang="ru-RU" dirty="0" err="1">
                <a:solidFill>
                  <a:prstClr val="black"/>
                </a:solidFill>
              </a:rPr>
              <a:t>рівноваги</a:t>
            </a:r>
            <a:r>
              <a:rPr lang="ru-RU" dirty="0">
                <a:solidFill>
                  <a:prstClr val="black"/>
                </a:solidFill>
              </a:rPr>
              <a:t> </a:t>
            </a:r>
            <a:r>
              <a:rPr lang="ru-RU" dirty="0" err="1">
                <a:solidFill>
                  <a:prstClr val="black"/>
                </a:solidFill>
              </a:rPr>
              <a:t>традиційно</a:t>
            </a:r>
            <a:r>
              <a:rPr lang="ru-RU" dirty="0">
                <a:solidFill>
                  <a:prstClr val="black"/>
                </a:solidFill>
              </a:rPr>
              <a:t> </a:t>
            </a:r>
            <a:r>
              <a:rPr lang="ru-RU" dirty="0" err="1">
                <a:solidFill>
                  <a:prstClr val="black"/>
                </a:solidFill>
              </a:rPr>
              <a:t>включає</a:t>
            </a:r>
            <a:r>
              <a:rPr lang="ru-RU" dirty="0">
                <a:solidFill>
                  <a:prstClr val="black"/>
                </a:solidFill>
              </a:rPr>
              <a:t> </a:t>
            </a:r>
            <a:r>
              <a:rPr lang="ru-RU" dirty="0" err="1">
                <a:solidFill>
                  <a:prstClr val="black"/>
                </a:solidFill>
              </a:rPr>
              <a:t>зміщення</a:t>
            </a:r>
            <a:r>
              <a:rPr lang="ru-RU" dirty="0">
                <a:solidFill>
                  <a:prstClr val="black"/>
                </a:solidFill>
              </a:rPr>
              <a:t> центру ваги при </a:t>
            </a:r>
            <a:r>
              <a:rPr lang="ru-RU" dirty="0" err="1">
                <a:solidFill>
                  <a:prstClr val="black"/>
                </a:solidFill>
              </a:rPr>
              <a:t>виконанні</a:t>
            </a:r>
            <a:r>
              <a:rPr lang="ru-RU" dirty="0">
                <a:solidFill>
                  <a:prstClr val="black"/>
                </a:solidFill>
              </a:rPr>
              <a:t> </a:t>
            </a:r>
            <a:r>
              <a:rPr lang="ru-RU" dirty="0" err="1">
                <a:solidFill>
                  <a:prstClr val="black"/>
                </a:solidFill>
              </a:rPr>
              <a:t>вправ</a:t>
            </a:r>
            <a:r>
              <a:rPr lang="ru-RU" dirty="0">
                <a:solidFill>
                  <a:prstClr val="black"/>
                </a:solidFill>
              </a:rPr>
              <a:t> в </a:t>
            </a:r>
            <a:r>
              <a:rPr lang="ru-RU" dirty="0" err="1">
                <a:solidFill>
                  <a:prstClr val="black"/>
                </a:solidFill>
              </a:rPr>
              <a:t>нестійкому</a:t>
            </a:r>
            <a:r>
              <a:rPr lang="ru-RU" dirty="0">
                <a:solidFill>
                  <a:prstClr val="black"/>
                </a:solidFill>
              </a:rPr>
              <a:t> </a:t>
            </a:r>
            <a:r>
              <a:rPr lang="ru-RU" dirty="0" err="1">
                <a:solidFill>
                  <a:prstClr val="black"/>
                </a:solidFill>
              </a:rPr>
              <a:t>положенні</a:t>
            </a:r>
            <a:r>
              <a:rPr lang="ru-RU" dirty="0">
                <a:solidFill>
                  <a:prstClr val="black"/>
                </a:solidFill>
              </a:rPr>
              <a:t> - стоячи на </a:t>
            </a:r>
            <a:r>
              <a:rPr lang="ru-RU" dirty="0" err="1">
                <a:solidFill>
                  <a:prstClr val="black"/>
                </a:solidFill>
              </a:rPr>
              <a:t>одній</a:t>
            </a:r>
            <a:r>
              <a:rPr lang="ru-RU" dirty="0">
                <a:solidFill>
                  <a:prstClr val="black"/>
                </a:solidFill>
              </a:rPr>
              <a:t> </a:t>
            </a:r>
            <a:r>
              <a:rPr lang="ru-RU" dirty="0" err="1">
                <a:solidFill>
                  <a:prstClr val="black"/>
                </a:solidFill>
              </a:rPr>
              <a:t>нозі</a:t>
            </a:r>
            <a:r>
              <a:rPr lang="ru-RU" dirty="0">
                <a:solidFill>
                  <a:prstClr val="black"/>
                </a:solidFill>
              </a:rPr>
              <a:t> </a:t>
            </a:r>
            <a:r>
              <a:rPr lang="ru-RU" dirty="0" err="1">
                <a:solidFill>
                  <a:prstClr val="black"/>
                </a:solidFill>
              </a:rPr>
              <a:t>або</a:t>
            </a:r>
            <a:r>
              <a:rPr lang="ru-RU" dirty="0">
                <a:solidFill>
                  <a:prstClr val="black"/>
                </a:solidFill>
              </a:rPr>
              <a:t> з </a:t>
            </a:r>
            <a:r>
              <a:rPr lang="ru-RU" dirty="0" err="1">
                <a:solidFill>
                  <a:prstClr val="black"/>
                </a:solidFill>
              </a:rPr>
              <a:t>використанням</a:t>
            </a:r>
            <a:r>
              <a:rPr lang="ru-RU" dirty="0">
                <a:solidFill>
                  <a:prstClr val="black"/>
                </a:solidFill>
              </a:rPr>
              <a:t> балансира </a:t>
            </a:r>
            <a:r>
              <a:rPr lang="ru-RU" dirty="0" err="1">
                <a:solidFill>
                  <a:prstClr val="black"/>
                </a:solidFill>
              </a:rPr>
              <a:t>або</a:t>
            </a:r>
            <a:r>
              <a:rPr lang="ru-RU" dirty="0">
                <a:solidFill>
                  <a:prstClr val="black"/>
                </a:solidFill>
              </a:rPr>
              <a:t> на «</a:t>
            </a:r>
            <a:r>
              <a:rPr lang="ru-RU" dirty="0" err="1">
                <a:solidFill>
                  <a:prstClr val="black"/>
                </a:solidFill>
              </a:rPr>
              <a:t>гойдаються</a:t>
            </a:r>
            <a:r>
              <a:rPr lang="ru-RU" dirty="0">
                <a:solidFill>
                  <a:prstClr val="black"/>
                </a:solidFill>
              </a:rPr>
              <a:t> </a:t>
            </a:r>
            <a:r>
              <a:rPr lang="ru-RU" dirty="0" err="1">
                <a:solidFill>
                  <a:prstClr val="black"/>
                </a:solidFill>
              </a:rPr>
              <a:t>дошках</a:t>
            </a:r>
            <a:r>
              <a:rPr lang="ru-RU" dirty="0">
                <a:solidFill>
                  <a:prstClr val="black"/>
                </a:solidFill>
              </a:rPr>
              <a:t>». </a:t>
            </a:r>
            <a:r>
              <a:rPr lang="ru-RU" dirty="0" err="1">
                <a:solidFill>
                  <a:prstClr val="black"/>
                </a:solidFill>
              </a:rPr>
              <a:t>Тренування</a:t>
            </a:r>
            <a:r>
              <a:rPr lang="ru-RU" dirty="0">
                <a:solidFill>
                  <a:prstClr val="black"/>
                </a:solidFill>
              </a:rPr>
              <a:t> </a:t>
            </a:r>
            <a:r>
              <a:rPr lang="ru-RU" dirty="0" err="1">
                <a:solidFill>
                  <a:prstClr val="black"/>
                </a:solidFill>
              </a:rPr>
              <a:t>рівноваги</a:t>
            </a:r>
            <a:r>
              <a:rPr lang="ru-RU" dirty="0">
                <a:solidFill>
                  <a:prstClr val="black"/>
                </a:solidFill>
              </a:rPr>
              <a:t> </a:t>
            </a:r>
            <a:r>
              <a:rPr lang="ru-RU" dirty="0" err="1">
                <a:solidFill>
                  <a:prstClr val="black"/>
                </a:solidFill>
              </a:rPr>
              <a:t>може</a:t>
            </a:r>
            <a:r>
              <a:rPr lang="ru-RU" dirty="0">
                <a:solidFill>
                  <a:prstClr val="black"/>
                </a:solidFill>
              </a:rPr>
              <a:t> </a:t>
            </a:r>
            <a:r>
              <a:rPr lang="ru-RU" dirty="0" err="1">
                <a:solidFill>
                  <a:prstClr val="black"/>
                </a:solidFill>
              </a:rPr>
              <a:t>допомогти</a:t>
            </a:r>
            <a:r>
              <a:rPr lang="ru-RU" dirty="0">
                <a:solidFill>
                  <a:prstClr val="black"/>
                </a:solidFill>
              </a:rPr>
              <a:t> </a:t>
            </a:r>
            <a:r>
              <a:rPr lang="ru-RU" dirty="0" err="1">
                <a:solidFill>
                  <a:prstClr val="black"/>
                </a:solidFill>
              </a:rPr>
              <a:t>деяким</a:t>
            </a:r>
            <a:r>
              <a:rPr lang="ru-RU" dirty="0">
                <a:solidFill>
                  <a:prstClr val="black"/>
                </a:solidFill>
              </a:rPr>
              <a:t> людям з </a:t>
            </a:r>
            <a:r>
              <a:rPr lang="ru-RU" dirty="0" err="1">
                <a:solidFill>
                  <a:prstClr val="black"/>
                </a:solidFill>
              </a:rPr>
              <a:t>порушеною</a:t>
            </a:r>
            <a:r>
              <a:rPr lang="ru-RU" dirty="0">
                <a:solidFill>
                  <a:prstClr val="black"/>
                </a:solidFill>
              </a:rPr>
              <a:t> </a:t>
            </a:r>
            <a:r>
              <a:rPr lang="uk-UA" altLang="ru-RU" dirty="0">
                <a:solidFill>
                  <a:prstClr val="black"/>
                </a:solidFill>
              </a:rPr>
              <a:t>п</a:t>
            </a:r>
            <a:r>
              <a:rPr lang="ru-RU" dirty="0" err="1">
                <a:solidFill>
                  <a:prstClr val="black"/>
                </a:solidFill>
              </a:rPr>
              <a:t>ропріоцепці</a:t>
            </a:r>
            <a:r>
              <a:rPr lang="uk-UA" altLang="ru-RU" dirty="0" err="1">
                <a:solidFill>
                  <a:prstClr val="black"/>
                </a:solidFill>
              </a:rPr>
              <a:t>ю</a:t>
            </a:r>
            <a:r>
              <a:rPr lang="ru-RU" dirty="0">
                <a:solidFill>
                  <a:prstClr val="black"/>
                </a:solidFill>
              </a:rPr>
              <a:t> і часто </a:t>
            </a:r>
            <a:r>
              <a:rPr lang="ru-RU" dirty="0" err="1">
                <a:solidFill>
                  <a:prstClr val="black"/>
                </a:solidFill>
              </a:rPr>
              <a:t>використовується</a:t>
            </a:r>
            <a:r>
              <a:rPr lang="ru-RU" dirty="0">
                <a:solidFill>
                  <a:prstClr val="black"/>
                </a:solidFill>
              </a:rPr>
              <a:t> для </a:t>
            </a:r>
            <a:r>
              <a:rPr lang="ru-RU" dirty="0" err="1">
                <a:solidFill>
                  <a:prstClr val="black"/>
                </a:solidFill>
              </a:rPr>
              <a:t>профілактики</a:t>
            </a:r>
            <a:r>
              <a:rPr lang="ru-RU" dirty="0">
                <a:solidFill>
                  <a:prstClr val="black"/>
                </a:solidFill>
              </a:rPr>
              <a:t> </a:t>
            </a:r>
            <a:r>
              <a:rPr lang="ru-RU" dirty="0" err="1">
                <a:solidFill>
                  <a:prstClr val="black"/>
                </a:solidFill>
              </a:rPr>
              <a:t>падінь</a:t>
            </a:r>
            <a:r>
              <a:rPr lang="ru-RU" dirty="0">
                <a:solidFill>
                  <a:prstClr val="black"/>
                </a:solidFill>
              </a:rPr>
              <a:t> у </a:t>
            </a:r>
            <a:r>
              <a:rPr lang="ru-RU" dirty="0" err="1">
                <a:solidFill>
                  <a:prstClr val="black"/>
                </a:solidFill>
              </a:rPr>
              <a:t>літніх</a:t>
            </a:r>
            <a:r>
              <a:rPr lang="ru-RU" dirty="0">
                <a:solidFill>
                  <a:prstClr val="black"/>
                </a:solidFill>
              </a:rPr>
              <a:t>.</a:t>
            </a:r>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561" y="2281760"/>
            <a:ext cx="3272780" cy="2295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309" y="117033"/>
            <a:ext cx="6512511" cy="1143000"/>
          </a:xfrm>
        </p:spPr>
        <p:txBody>
          <a:bodyPr/>
          <a:lstStyle/>
          <a:p>
            <a:pPr marL="0" indent="0" algn="ctr">
              <a:buNone/>
            </a:pPr>
            <a:r>
              <a:rPr lang="uk-UA" altLang="ru-RU" sz="2800" dirty="0"/>
              <a:t>Вправа №1</a:t>
            </a:r>
            <a:br>
              <a:rPr lang="uk-UA" altLang="ru-RU" sz="2800" dirty="0"/>
            </a:br>
            <a:r>
              <a:rPr lang="uk-UA" altLang="ru-RU" sz="2800" dirty="0"/>
              <a:t>Рівновага </a:t>
            </a:r>
          </a:p>
        </p:txBody>
      </p:sp>
      <p:sp>
        <p:nvSpPr>
          <p:cNvPr id="3" name="Объект 2"/>
          <p:cNvSpPr>
            <a:spLocks noGrp="1"/>
          </p:cNvSpPr>
          <p:nvPr>
            <p:ph sz="quarter" idx="13"/>
          </p:nvPr>
        </p:nvSpPr>
        <p:spPr>
          <a:xfrm>
            <a:off x="539115" y="1268730"/>
            <a:ext cx="4027170" cy="4779645"/>
          </a:xfrm>
        </p:spPr>
        <p:txBody>
          <a:bodyPr>
            <a:noAutofit/>
          </a:bodyPr>
          <a:lstStyle/>
          <a:p>
            <a:r>
              <a:rPr lang="ru-RU" sz="2400" dirty="0" smtClean="0"/>
              <a:t> вста</a:t>
            </a:r>
            <a:r>
              <a:rPr lang="uk-UA" altLang="ru-RU" sz="2400" dirty="0" smtClean="0"/>
              <a:t>ти</a:t>
            </a:r>
            <a:r>
              <a:rPr lang="ru-RU" sz="2400" dirty="0" smtClean="0"/>
              <a:t> ззаду стійкого стільця або крісла і беремося руками за його спинку;</a:t>
            </a:r>
          </a:p>
          <a:p>
            <a:r>
              <a:rPr lang="ru-RU" sz="2400" dirty="0"/>
              <a:t>підн</a:t>
            </a:r>
            <a:r>
              <a:rPr lang="uk-UA" altLang="ru-RU" sz="2400" dirty="0"/>
              <a:t>яти</a:t>
            </a:r>
            <a:r>
              <a:rPr lang="ru-RU" sz="2400" dirty="0"/>
              <a:t> праву ногу, як показано на зображенні і трима</a:t>
            </a:r>
            <a:r>
              <a:rPr lang="uk-UA" altLang="ru-RU" sz="2400" dirty="0"/>
              <a:t>тися</a:t>
            </a:r>
            <a:r>
              <a:rPr lang="ru-RU" sz="2400" dirty="0"/>
              <a:t> в такому положенні якомога довше, далі міняємо ноги;</a:t>
            </a:r>
          </a:p>
          <a:p>
            <a:r>
              <a:rPr lang="ru-RU" sz="2400" dirty="0"/>
              <a:t>повтор</a:t>
            </a:r>
            <a:r>
              <a:rPr lang="uk-UA" altLang="ru-RU" sz="2400" dirty="0"/>
              <a:t>ити</a:t>
            </a:r>
            <a:r>
              <a:rPr lang="ru-RU" sz="2400" dirty="0"/>
              <a:t> до тих пір, поки не вийде вистояти на одній нозі 1 хвилину не тримаючись за стілець.</a:t>
            </a:r>
          </a:p>
        </p:txBody>
      </p:sp>
      <p:pic>
        <p:nvPicPr>
          <p:cNvPr id="5" name="Content Placeholder 4"/>
          <p:cNvPicPr>
            <a:picLocks noGrp="1" noChangeAspect="1"/>
          </p:cNvPicPr>
          <p:nvPr>
            <p:ph sz="quarter" idx="14"/>
          </p:nvPr>
        </p:nvPicPr>
        <p:blipFill>
          <a:blip r:embed="rId2"/>
          <a:stretch>
            <a:fillRect/>
          </a:stretch>
        </p:blipFill>
        <p:spPr>
          <a:xfrm>
            <a:off x="5507990" y="3213100"/>
            <a:ext cx="3347085" cy="27349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409" y="476443"/>
            <a:ext cx="6512511" cy="1143000"/>
          </a:xfrm>
        </p:spPr>
        <p:txBody>
          <a:bodyPr/>
          <a:lstStyle/>
          <a:p>
            <a:pPr algn="ctr"/>
            <a:r>
              <a:rPr lang="uk-UA" altLang="en-US"/>
              <a:t>Вправа №2</a:t>
            </a:r>
            <a:br>
              <a:rPr lang="uk-UA" altLang="en-US"/>
            </a:br>
            <a:r>
              <a:rPr lang="uk-UA" altLang="en-US"/>
              <a:t>Часи</a:t>
            </a:r>
          </a:p>
        </p:txBody>
      </p:sp>
      <p:sp>
        <p:nvSpPr>
          <p:cNvPr id="7" name="Text Box 6"/>
          <p:cNvSpPr txBox="1"/>
          <p:nvPr/>
        </p:nvSpPr>
        <p:spPr>
          <a:xfrm>
            <a:off x="395605" y="1844675"/>
            <a:ext cx="4952365" cy="4799965"/>
          </a:xfrm>
          <a:prstGeom prst="rect">
            <a:avLst/>
          </a:prstGeom>
          <a:noFill/>
        </p:spPr>
        <p:txBody>
          <a:bodyPr wrap="square" rtlCol="0" anchor="t">
            <a:spAutoFit/>
          </a:bodyPr>
          <a:lstStyle/>
          <a:p>
            <a:r>
              <a:rPr lang="en-US">
                <a:solidFill>
                  <a:schemeClr val="tx2"/>
                </a:solidFill>
              </a:rPr>
              <a:t>Перш ніж приступити до вправи, уявіть, що Ви стоїте в центрі годин: цифра 12 знаходиться перед Вами, цифра 6 - за Вами.</a:t>
            </a:r>
          </a:p>
          <a:p>
            <a:endParaRPr lang="en-US">
              <a:solidFill>
                <a:schemeClr val="tx2"/>
              </a:solidFill>
            </a:endParaRPr>
          </a:p>
          <a:p>
            <a:pPr marL="285750" indent="-285750">
              <a:buFont typeface="Wingdings" panose="05000000000000000000" charset="0"/>
              <a:buChar char="v"/>
            </a:pPr>
            <a:r>
              <a:rPr lang="uk-UA" altLang="en-US">
                <a:solidFill>
                  <a:schemeClr val="tx2"/>
                </a:solidFill>
              </a:rPr>
              <a:t>встати</a:t>
            </a:r>
            <a:r>
              <a:rPr lang="en-US">
                <a:solidFill>
                  <a:schemeClr val="tx2"/>
                </a:solidFill>
              </a:rPr>
              <a:t> ззаду стільця і ​​тримаємося однією рукою за спинку;</a:t>
            </a:r>
          </a:p>
          <a:p>
            <a:pPr marL="285750" indent="-285750">
              <a:buFont typeface="Wingdings" panose="05000000000000000000" charset="0"/>
              <a:buChar char="v"/>
            </a:pPr>
            <a:r>
              <a:rPr lang="en-US">
                <a:solidFill>
                  <a:schemeClr val="tx2"/>
                </a:solidFill>
              </a:rPr>
              <a:t>підн</a:t>
            </a:r>
            <a:r>
              <a:rPr lang="uk-UA" altLang="en-US">
                <a:solidFill>
                  <a:schemeClr val="tx2"/>
                </a:solidFill>
              </a:rPr>
              <a:t>яти</a:t>
            </a:r>
            <a:r>
              <a:rPr lang="en-US">
                <a:solidFill>
                  <a:schemeClr val="tx2"/>
                </a:solidFill>
              </a:rPr>
              <a:t> праву ногу, як на картинці і підн</a:t>
            </a:r>
            <a:r>
              <a:rPr lang="uk-UA" altLang="en-US">
                <a:solidFill>
                  <a:schemeClr val="tx2"/>
                </a:solidFill>
              </a:rPr>
              <a:t>яти </a:t>
            </a:r>
            <a:r>
              <a:rPr lang="en-US">
                <a:solidFill>
                  <a:schemeClr val="tx2"/>
                </a:solidFill>
              </a:rPr>
              <a:t>праву руку так, щоб вона вказувала на цифру 12;</a:t>
            </a:r>
          </a:p>
          <a:p>
            <a:pPr marL="285750" indent="-285750">
              <a:buFont typeface="Wingdings" panose="05000000000000000000" charset="0"/>
              <a:buChar char="v"/>
            </a:pPr>
            <a:r>
              <a:rPr lang="en-US">
                <a:solidFill>
                  <a:schemeClr val="tx2"/>
                </a:solidFill>
              </a:rPr>
              <a:t>перем</a:t>
            </a:r>
            <a:r>
              <a:rPr lang="uk-UA" altLang="en-US">
                <a:solidFill>
                  <a:schemeClr val="tx2"/>
                </a:solidFill>
              </a:rPr>
              <a:t>істити</a:t>
            </a:r>
            <a:r>
              <a:rPr lang="en-US">
                <a:solidFill>
                  <a:schemeClr val="tx2"/>
                </a:solidFill>
              </a:rPr>
              <a:t> руку на цифру 3 і потім на цифру 6;</a:t>
            </a:r>
          </a:p>
          <a:p>
            <a:pPr marL="285750" indent="-285750">
              <a:buFont typeface="Wingdings" panose="05000000000000000000" charset="0"/>
              <a:buChar char="v"/>
            </a:pPr>
            <a:r>
              <a:rPr lang="en-US">
                <a:solidFill>
                  <a:schemeClr val="tx2"/>
                </a:solidFill>
              </a:rPr>
              <a:t>поверта</a:t>
            </a:r>
            <a:r>
              <a:rPr lang="uk-UA" altLang="en-US">
                <a:solidFill>
                  <a:schemeClr val="tx2"/>
                </a:solidFill>
              </a:rPr>
              <a:t>ти</a:t>
            </a:r>
            <a:r>
              <a:rPr lang="en-US">
                <a:solidFill>
                  <a:schemeClr val="tx2"/>
                </a:solidFill>
              </a:rPr>
              <a:t> руку через цифру 3 назад на 12;</a:t>
            </a:r>
          </a:p>
          <a:p>
            <a:pPr marL="285750" indent="-285750">
              <a:buFont typeface="Wingdings" panose="05000000000000000000" charset="0"/>
              <a:buChar char="v"/>
            </a:pPr>
            <a:r>
              <a:rPr lang="en-US">
                <a:solidFill>
                  <a:schemeClr val="tx2"/>
                </a:solidFill>
              </a:rPr>
              <a:t>весь час диви</a:t>
            </a:r>
            <a:r>
              <a:rPr lang="uk-UA" altLang="en-US">
                <a:solidFill>
                  <a:schemeClr val="tx2"/>
                </a:solidFill>
              </a:rPr>
              <a:t>тися</a:t>
            </a:r>
            <a:r>
              <a:rPr lang="en-US">
                <a:solidFill>
                  <a:schemeClr val="tx2"/>
                </a:solidFill>
              </a:rPr>
              <a:t> прямо перед собою. </a:t>
            </a:r>
          </a:p>
          <a:p>
            <a:pPr marL="285750" indent="-285750">
              <a:buFont typeface="Wingdings" panose="05000000000000000000" charset="0"/>
              <a:buChar char="v"/>
            </a:pPr>
            <a:endParaRPr lang="en-US">
              <a:solidFill>
                <a:schemeClr val="tx2"/>
              </a:solidFill>
            </a:endParaRPr>
          </a:p>
          <a:p>
            <a:pPr marL="285750" indent="-285750">
              <a:buFont typeface="Wingdings" panose="05000000000000000000" charset="0"/>
              <a:buChar char="v"/>
            </a:pPr>
            <a:r>
              <a:rPr lang="en-US">
                <a:solidFill>
                  <a:schemeClr val="tx2"/>
                </a:solidFill>
              </a:rPr>
              <a:t>Повтор</a:t>
            </a:r>
            <a:r>
              <a:rPr lang="uk-UA" altLang="en-US">
                <a:solidFill>
                  <a:schemeClr val="tx2"/>
                </a:solidFill>
              </a:rPr>
              <a:t>ити</a:t>
            </a:r>
            <a:r>
              <a:rPr lang="en-US">
                <a:solidFill>
                  <a:schemeClr val="tx2"/>
                </a:solidFill>
              </a:rPr>
              <a:t> вправу два рази на кожну сторону.</a:t>
            </a:r>
          </a:p>
        </p:txBody>
      </p:sp>
      <p:pic>
        <p:nvPicPr>
          <p:cNvPr id="10" name="Content Placeholder 9"/>
          <p:cNvPicPr>
            <a:picLocks noGrp="1" noChangeAspect="1"/>
          </p:cNvPicPr>
          <p:nvPr>
            <p:ph sz="quarter" idx="13"/>
          </p:nvPr>
        </p:nvPicPr>
        <p:blipFill>
          <a:blip r:embed="rId2"/>
          <a:stretch>
            <a:fillRect/>
          </a:stretch>
        </p:blipFill>
        <p:spPr>
          <a:xfrm>
            <a:off x="5219700" y="3356610"/>
            <a:ext cx="3438525" cy="28105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51509" y="476443"/>
            <a:ext cx="6512511" cy="1143000"/>
          </a:xfrm>
        </p:spPr>
        <p:txBody>
          <a:bodyPr/>
          <a:lstStyle/>
          <a:p>
            <a:pPr marL="0" indent="0" algn="ctr">
              <a:buNone/>
            </a:pPr>
            <a:r>
              <a:rPr lang="uk-UA" altLang="en-US"/>
              <a:t>Вправа №3</a:t>
            </a:r>
            <a:br>
              <a:rPr lang="uk-UA" altLang="en-US"/>
            </a:br>
            <a:r>
              <a:rPr lang="uk-UA" altLang="en-US"/>
              <a:t>Зміцнюємо спину</a:t>
            </a:r>
          </a:p>
        </p:txBody>
      </p:sp>
      <p:sp>
        <p:nvSpPr>
          <p:cNvPr id="7" name="Text Box 6"/>
          <p:cNvSpPr txBox="1"/>
          <p:nvPr/>
        </p:nvSpPr>
        <p:spPr>
          <a:xfrm>
            <a:off x="395605" y="1844675"/>
            <a:ext cx="4952365" cy="4154170"/>
          </a:xfrm>
          <a:prstGeom prst="rect">
            <a:avLst/>
          </a:prstGeom>
          <a:noFill/>
        </p:spPr>
        <p:txBody>
          <a:bodyPr wrap="square" rtlCol="0" anchor="t">
            <a:spAutoFit/>
          </a:bodyPr>
          <a:lstStyle/>
          <a:p>
            <a:pPr marL="285750" indent="-285750">
              <a:buFont typeface="Wingdings" panose="05000000000000000000" charset="0"/>
              <a:buChar char="v"/>
            </a:pPr>
            <a:r>
              <a:rPr lang="en-US" sz="2400">
                <a:solidFill>
                  <a:schemeClr val="tx2"/>
                </a:solidFill>
              </a:rPr>
              <a:t>вста</a:t>
            </a:r>
            <a:r>
              <a:rPr lang="uk-UA" altLang="en-US" sz="2400">
                <a:solidFill>
                  <a:schemeClr val="tx2"/>
                </a:solidFill>
              </a:rPr>
              <a:t>ти</a:t>
            </a:r>
            <a:r>
              <a:rPr lang="en-US" sz="2400">
                <a:solidFill>
                  <a:schemeClr val="tx2"/>
                </a:solidFill>
              </a:rPr>
              <a:t> ззаду стільця і ​​тримаємося за спинку;</a:t>
            </a:r>
          </a:p>
          <a:p>
            <a:pPr marL="285750" indent="-285750">
              <a:buFont typeface="Wingdings" panose="05000000000000000000" charset="0"/>
              <a:buChar char="v"/>
            </a:pPr>
            <a:r>
              <a:rPr lang="en-US" sz="2400">
                <a:solidFill>
                  <a:schemeClr val="tx2"/>
                </a:solidFill>
              </a:rPr>
              <a:t>повільно підн</a:t>
            </a:r>
            <a:r>
              <a:rPr lang="uk-UA" altLang="en-US" sz="2400">
                <a:solidFill>
                  <a:schemeClr val="tx2"/>
                </a:solidFill>
              </a:rPr>
              <a:t>яти </a:t>
            </a:r>
            <a:r>
              <a:rPr lang="en-US" sz="2400">
                <a:solidFill>
                  <a:schemeClr val="tx2"/>
                </a:solidFill>
              </a:rPr>
              <a:t> праву ногу в прямому положенні назад;</a:t>
            </a:r>
          </a:p>
          <a:p>
            <a:pPr marL="285750" indent="-285750">
              <a:buFont typeface="Wingdings" panose="05000000000000000000" charset="0"/>
              <a:buChar char="v"/>
            </a:pPr>
            <a:r>
              <a:rPr lang="en-US" sz="2400">
                <a:solidFill>
                  <a:schemeClr val="tx2"/>
                </a:solidFill>
              </a:rPr>
              <a:t>трима</a:t>
            </a:r>
            <a:r>
              <a:rPr lang="uk-UA" altLang="en-US" sz="2400">
                <a:solidFill>
                  <a:schemeClr val="tx2"/>
                </a:solidFill>
              </a:rPr>
              <a:t>ти</a:t>
            </a:r>
            <a:r>
              <a:rPr lang="en-US" sz="2400">
                <a:solidFill>
                  <a:schemeClr val="tx2"/>
                </a:solidFill>
              </a:rPr>
              <a:t> положення кілька секунд, потім плавно опускаємо ногу;</a:t>
            </a:r>
          </a:p>
          <a:p>
            <a:pPr marL="285750" indent="-285750">
              <a:buFont typeface="Wingdings" panose="05000000000000000000" charset="0"/>
              <a:buChar char="v"/>
            </a:pPr>
            <a:r>
              <a:rPr lang="en-US" sz="2400">
                <a:solidFill>
                  <a:schemeClr val="tx2"/>
                </a:solidFill>
              </a:rPr>
              <a:t>повто</a:t>
            </a:r>
            <a:r>
              <a:rPr lang="uk-UA" altLang="en-US" sz="2400">
                <a:solidFill>
                  <a:schemeClr val="tx2"/>
                </a:solidFill>
              </a:rPr>
              <a:t>рити</a:t>
            </a:r>
            <a:r>
              <a:rPr lang="en-US" sz="2400">
                <a:solidFill>
                  <a:schemeClr val="tx2"/>
                </a:solidFill>
              </a:rPr>
              <a:t> 10-15 разів на кожну ногу.</a:t>
            </a:r>
          </a:p>
          <a:p>
            <a:pPr marL="285750" indent="-285750">
              <a:buFont typeface="Wingdings" panose="05000000000000000000" charset="0"/>
              <a:buChar char="v"/>
            </a:pPr>
            <a:r>
              <a:rPr lang="en-US" sz="2400">
                <a:solidFill>
                  <a:schemeClr val="tx2"/>
                </a:solidFill>
              </a:rPr>
              <a:t>Вправа добре задіює нижні м'язи спини і тазу</a:t>
            </a:r>
          </a:p>
        </p:txBody>
      </p:sp>
      <p:pic>
        <p:nvPicPr>
          <p:cNvPr id="3" name="Content Placeholder 2"/>
          <p:cNvPicPr>
            <a:picLocks noGrp="1" noChangeAspect="1"/>
          </p:cNvPicPr>
          <p:nvPr>
            <p:ph sz="quarter" idx="13"/>
          </p:nvPr>
        </p:nvPicPr>
        <p:blipFill>
          <a:blip r:embed="rId2"/>
          <a:stretch>
            <a:fillRect/>
          </a:stretch>
        </p:blipFill>
        <p:spPr>
          <a:xfrm>
            <a:off x="5075555" y="3068955"/>
            <a:ext cx="3480435" cy="284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99" y="332933"/>
            <a:ext cx="6512511" cy="1143000"/>
          </a:xfrm>
        </p:spPr>
        <p:txBody>
          <a:bodyPr/>
          <a:lstStyle/>
          <a:p>
            <a:pPr marL="0" indent="0" algn="ctr">
              <a:buNone/>
            </a:pPr>
            <a:r>
              <a:rPr lang="uk-UA" altLang="en-US" sz="4000"/>
              <a:t>Вправа №4</a:t>
            </a:r>
            <a:br>
              <a:rPr lang="uk-UA" altLang="en-US" sz="4000"/>
            </a:br>
            <a:r>
              <a:rPr lang="uk-UA" altLang="en-US" sz="4000"/>
              <a:t>Відновлення сил</a:t>
            </a:r>
          </a:p>
        </p:txBody>
      </p:sp>
      <p:sp>
        <p:nvSpPr>
          <p:cNvPr id="3" name="Content Placeholder 2"/>
          <p:cNvSpPr>
            <a:spLocks noGrp="1"/>
          </p:cNvSpPr>
          <p:nvPr>
            <p:ph sz="quarter" idx="13"/>
          </p:nvPr>
        </p:nvSpPr>
        <p:spPr>
          <a:xfrm>
            <a:off x="641984" y="1772284"/>
            <a:ext cx="3346704" cy="3474720"/>
          </a:xfrm>
        </p:spPr>
        <p:txBody>
          <a:bodyPr>
            <a:noAutofit/>
          </a:bodyPr>
          <a:lstStyle/>
          <a:p>
            <a:r>
              <a:rPr lang="en-US" sz="2000"/>
              <a:t>силова вправа робиться під стіною.</a:t>
            </a:r>
          </a:p>
          <a:p>
            <a:r>
              <a:rPr lang="en-US" sz="2000"/>
              <a:t>вста</a:t>
            </a:r>
            <a:r>
              <a:rPr lang="uk-UA" altLang="en-US" sz="2000"/>
              <a:t>ти</a:t>
            </a:r>
            <a:r>
              <a:rPr lang="en-US" sz="2000"/>
              <a:t> на відстані витягнутої руки від стіни;</a:t>
            </a:r>
          </a:p>
          <a:p>
            <a:r>
              <a:rPr lang="uk-UA" altLang="en-US" sz="2000"/>
              <a:t>покласти</a:t>
            </a:r>
            <a:r>
              <a:rPr lang="en-US" sz="2000"/>
              <a:t> руки на стіну на ширині і висоті плечей;</a:t>
            </a:r>
          </a:p>
          <a:p>
            <a:r>
              <a:rPr lang="en-US" sz="2000"/>
              <a:t>не відриваючи п'ять від підлоги, повільно набли</a:t>
            </a:r>
            <a:r>
              <a:rPr lang="uk-UA" altLang="en-US" sz="2000"/>
              <a:t>зити</a:t>
            </a:r>
            <a:r>
              <a:rPr lang="en-US" sz="2000"/>
              <a:t>ся до стіни;</a:t>
            </a:r>
          </a:p>
          <a:p>
            <a:r>
              <a:rPr lang="en-US" sz="2000"/>
              <a:t>поверта</a:t>
            </a:r>
            <a:r>
              <a:rPr lang="uk-UA" altLang="en-US" sz="2000"/>
              <a:t>нутися</a:t>
            </a:r>
            <a:r>
              <a:rPr lang="en-US" sz="2000"/>
              <a:t> в початкове положення, повторюємо 20 раз.</a:t>
            </a:r>
          </a:p>
        </p:txBody>
      </p:sp>
      <p:pic>
        <p:nvPicPr>
          <p:cNvPr id="5" name="Content Placeholder 4"/>
          <p:cNvPicPr>
            <a:picLocks noGrp="1" noChangeAspect="1"/>
          </p:cNvPicPr>
          <p:nvPr>
            <p:ph sz="quarter" idx="14"/>
          </p:nvPr>
        </p:nvPicPr>
        <p:blipFill>
          <a:blip r:embed="rId2"/>
          <a:stretch>
            <a:fillRect/>
          </a:stretch>
        </p:blipFill>
        <p:spPr>
          <a:xfrm>
            <a:off x="3988435" y="2132330"/>
            <a:ext cx="4714240" cy="3852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6840"/>
            <a:ext cx="9825990" cy="991235"/>
          </a:xfrm>
        </p:spPr>
        <p:txBody>
          <a:bodyPr/>
          <a:lstStyle/>
          <a:p>
            <a:pPr marL="0" indent="0" algn="ctr">
              <a:buNone/>
            </a:pPr>
            <a:r>
              <a:rPr lang="uk-UA" altLang="en-US" sz="4000"/>
              <a:t>Вправа №5   </a:t>
            </a:r>
            <a:br>
              <a:rPr lang="uk-UA" altLang="en-US" sz="4000"/>
            </a:br>
            <a:r>
              <a:rPr lang="uk-UA" altLang="en-US" sz="4000"/>
              <a:t>Розтяжка м'язів ніг</a:t>
            </a:r>
            <a:br>
              <a:rPr lang="uk-UA" altLang="en-US" sz="4000"/>
            </a:br>
            <a:r>
              <a:rPr lang="uk-UA" altLang="en-US"/>
              <a:t/>
            </a:r>
            <a:br>
              <a:rPr lang="uk-UA" altLang="en-US"/>
            </a:br>
            <a:endParaRPr lang="uk-UA" altLang="en-US"/>
          </a:p>
        </p:txBody>
      </p:sp>
      <p:sp>
        <p:nvSpPr>
          <p:cNvPr id="3" name="Content Placeholder 2"/>
          <p:cNvSpPr>
            <a:spLocks noGrp="1"/>
          </p:cNvSpPr>
          <p:nvPr>
            <p:ph sz="quarter" idx="4294967295"/>
          </p:nvPr>
        </p:nvSpPr>
        <p:spPr>
          <a:xfrm>
            <a:off x="0" y="1194435"/>
            <a:ext cx="4874895" cy="3011805"/>
          </a:xfrm>
        </p:spPr>
        <p:txBody>
          <a:bodyPr>
            <a:noAutofit/>
          </a:bodyPr>
          <a:lstStyle/>
          <a:p>
            <a:r>
              <a:rPr lang="en-US" sz="1600"/>
              <a:t>Вправу можна виконувати як сидячи, так і стоячи.</a:t>
            </a:r>
          </a:p>
          <a:p>
            <a:r>
              <a:rPr lang="en-US" sz="1600"/>
              <a:t>Для першого варіанту необхідна чиста стіна.</a:t>
            </a:r>
          </a:p>
          <a:p>
            <a:r>
              <a:rPr lang="en-US" sz="1600"/>
              <a:t>встаємо до стіни на відстані витягнутої руки, кладемо на неї руки на рівні очей;</a:t>
            </a:r>
          </a:p>
          <a:p>
            <a:r>
              <a:rPr lang="en-US" sz="1600"/>
              <a:t>ліву ногу ставимо за праву, ліва стоїть на п'яті, права зігнута в коліні;</a:t>
            </a:r>
          </a:p>
          <a:p>
            <a:r>
              <a:rPr lang="en-US" sz="1600"/>
              <a:t>тримаємо положення 30 секунд;</a:t>
            </a:r>
          </a:p>
          <a:p>
            <a:r>
              <a:rPr lang="en-US" sz="1600"/>
              <a:t>робимо 3-4 підходи на кожну ногу.</a:t>
            </a:r>
          </a:p>
          <a:p>
            <a:r>
              <a:rPr lang="en-US" sz="1600"/>
              <a:t>Для виконання розтяжки в положенні сидячи знадобиться рушник.</a:t>
            </a:r>
          </a:p>
          <a:p>
            <a:r>
              <a:rPr lang="en-US" sz="1600"/>
              <a:t>сідаємо на підлогу, випрямляє ноги;</a:t>
            </a:r>
          </a:p>
          <a:p>
            <a:r>
              <a:rPr lang="en-US" sz="1600"/>
              <a:t>охоплюємо рушником підошву і тримаємо з двох сторін краю;</a:t>
            </a:r>
          </a:p>
          <a:p>
            <a:r>
              <a:rPr lang="en-US" sz="1600"/>
              <a:t>тягнемо рушник на себе, коліно тримаємо прямим;</a:t>
            </a:r>
          </a:p>
          <a:p>
            <a:r>
              <a:rPr lang="en-US" sz="1600"/>
              <a:t>фіксуємо положення на 30 секунд;</a:t>
            </a:r>
          </a:p>
          <a:p>
            <a:r>
              <a:rPr lang="en-US" sz="1600"/>
              <a:t>повторюємо 3-4 рази на кожну ногу.</a:t>
            </a:r>
          </a:p>
        </p:txBody>
      </p:sp>
      <p:pic>
        <p:nvPicPr>
          <p:cNvPr id="6" name="Content Placeholder 5"/>
          <p:cNvPicPr>
            <a:picLocks noGrp="1" noChangeAspect="1"/>
          </p:cNvPicPr>
          <p:nvPr>
            <p:ph sz="quarter" idx="4294967295"/>
          </p:nvPr>
        </p:nvPicPr>
        <p:blipFill>
          <a:blip r:embed="rId2"/>
          <a:stretch>
            <a:fillRect/>
          </a:stretch>
        </p:blipFill>
        <p:spPr>
          <a:xfrm>
            <a:off x="5271770" y="2712085"/>
            <a:ext cx="3872230" cy="3164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1505" y="764540"/>
            <a:ext cx="7412355" cy="4447540"/>
          </a:xfrm>
          <a:prstGeom prst="rect">
            <a:avLst/>
          </a:prstGeom>
        </p:spPr>
      </p:pic>
      <p:sp>
        <p:nvSpPr>
          <p:cNvPr id="4" name="Title 3"/>
          <p:cNvSpPr>
            <a:spLocks noGrp="1"/>
          </p:cNvSpPr>
          <p:nvPr>
            <p:ph type="title"/>
          </p:nvPr>
        </p:nvSpPr>
        <p:spPr>
          <a:xfrm>
            <a:off x="611505" y="116205"/>
            <a:ext cx="7758430" cy="765810"/>
          </a:xfrm>
        </p:spPr>
        <p:txBody>
          <a:bodyPr/>
          <a:lstStyle/>
          <a:p>
            <a:pPr algn="ctr"/>
            <a:r>
              <a:rPr lang="ru-RU" altLang="en-US"/>
              <a:t>К</a:t>
            </a:r>
            <a:r>
              <a:rPr lang="en-US"/>
              <a:t>ола плечима</a:t>
            </a:r>
          </a:p>
        </p:txBody>
      </p:sp>
      <p:sp>
        <p:nvSpPr>
          <p:cNvPr id="5" name="Text Box 4"/>
          <p:cNvSpPr txBox="1"/>
          <p:nvPr/>
        </p:nvSpPr>
        <p:spPr>
          <a:xfrm>
            <a:off x="395605" y="5661025"/>
            <a:ext cx="7869555" cy="706755"/>
          </a:xfrm>
          <a:prstGeom prst="rect">
            <a:avLst/>
          </a:prstGeom>
          <a:noFill/>
        </p:spPr>
        <p:txBody>
          <a:bodyPr wrap="square" rtlCol="0" anchor="t">
            <a:spAutoFit/>
          </a:bodyPr>
          <a:lstStyle/>
          <a:p>
            <a:r>
              <a:rPr lang="en-US" sz="2000"/>
              <a:t>Акуратно крутит</a:t>
            </a:r>
            <a:r>
              <a:rPr lang="ru-RU" altLang="en-US" sz="2000"/>
              <a:t>и</a:t>
            </a:r>
            <a:r>
              <a:rPr lang="en-US" sz="2000"/>
              <a:t> плечі вгору, потім назад і вниз. Потім зробіть те ж саме, але крутите їх вперед, а потім вниз.</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116205"/>
            <a:ext cx="7456170" cy="1143000"/>
          </a:xfrm>
        </p:spPr>
        <p:txBody>
          <a:bodyPr/>
          <a:lstStyle/>
          <a:p>
            <a:pPr algn="ctr"/>
            <a:r>
              <a:rPr lang="ru-RU" altLang="en-US"/>
              <a:t>Вправи для рук</a:t>
            </a:r>
          </a:p>
        </p:txBody>
      </p:sp>
      <p:pic>
        <p:nvPicPr>
          <p:cNvPr id="4" name="Picture 3"/>
          <p:cNvPicPr>
            <a:picLocks noChangeAspect="1"/>
          </p:cNvPicPr>
          <p:nvPr/>
        </p:nvPicPr>
        <p:blipFill>
          <a:blip r:embed="rId2"/>
          <a:stretch>
            <a:fillRect/>
          </a:stretch>
        </p:blipFill>
        <p:spPr>
          <a:xfrm>
            <a:off x="4787900" y="3572510"/>
            <a:ext cx="4222750" cy="3136900"/>
          </a:xfrm>
          <a:prstGeom prst="rect">
            <a:avLst/>
          </a:prstGeom>
        </p:spPr>
      </p:pic>
      <p:sp>
        <p:nvSpPr>
          <p:cNvPr id="5" name="Text Box 4"/>
          <p:cNvSpPr txBox="1"/>
          <p:nvPr/>
        </p:nvSpPr>
        <p:spPr>
          <a:xfrm>
            <a:off x="683260" y="1124585"/>
            <a:ext cx="4392295" cy="5015865"/>
          </a:xfrm>
          <a:prstGeom prst="rect">
            <a:avLst/>
          </a:prstGeom>
          <a:noFill/>
        </p:spPr>
        <p:txBody>
          <a:bodyPr wrap="square" rtlCol="0" anchor="t">
            <a:spAutoFit/>
          </a:bodyPr>
          <a:lstStyle/>
          <a:p>
            <a:r>
              <a:rPr lang="en-US" sz="2000"/>
              <a:t>У першій вправі уявіть, що перед вами стіна. Ваші пальці будуть дертися по стіні, поки вони не опиняться над вашою головою. Тримаючи руки над головою, похитуйте пальцями протягом десяти секунд. Потім відведіть їх назад вниз.</a:t>
            </a:r>
          </a:p>
          <a:p>
            <a:endParaRPr lang="en-US" sz="2000"/>
          </a:p>
          <a:p>
            <a:r>
              <a:rPr lang="en-US" sz="2000"/>
              <a:t>Під час другого вправи доторкніться рук, поки вони знаходяться за вашою спиною. Дотягнися до лівої руки, поки права за спиною. Затримайтеся в цьому положенні на 10 секунд, потім спробуйте іншою рукою.</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Рисунок 4" descr="Боль в спине и пояснице"/>
          <p:cNvPicPr>
            <a:picLocks noGrp="1" noChangeAspect="1"/>
          </p:cNvPicPr>
          <p:nvPr>
            <p:ph idx="1"/>
          </p:nvPr>
        </p:nvPicPr>
        <p:blipFill>
          <a:blip r:embed="rId2"/>
          <a:srcRect l="3383" r="43706"/>
          <a:stretch>
            <a:fillRect/>
          </a:stretch>
        </p:blipFill>
        <p:spPr>
          <a:xfrm>
            <a:off x="5940425" y="116205"/>
            <a:ext cx="3066415" cy="2239645"/>
          </a:xfrm>
          <a:prstGeom prst="rect">
            <a:avLst/>
          </a:prstGeom>
          <a:noFill/>
          <a:ln w="9525">
            <a:noFill/>
          </a:ln>
        </p:spPr>
      </p:pic>
      <p:pic>
        <p:nvPicPr>
          <p:cNvPr id="41989" name="Рисунок 6" descr="Возрастное изменение позвоночника"/>
          <p:cNvPicPr>
            <a:picLocks noChangeAspect="1"/>
          </p:cNvPicPr>
          <p:nvPr/>
        </p:nvPicPr>
        <p:blipFill>
          <a:blip r:embed="rId3"/>
          <a:srcRect l="37411" r="4004"/>
          <a:stretch>
            <a:fillRect/>
          </a:stretch>
        </p:blipFill>
        <p:spPr>
          <a:xfrm>
            <a:off x="4284345" y="1772285"/>
            <a:ext cx="2324735" cy="3702685"/>
          </a:xfrm>
          <a:prstGeom prst="rect">
            <a:avLst/>
          </a:prstGeom>
          <a:noFill/>
          <a:ln w="9525">
            <a:noFill/>
          </a:ln>
        </p:spPr>
      </p:pic>
      <p:sp>
        <p:nvSpPr>
          <p:cNvPr id="10" name="Title 9"/>
          <p:cNvSpPr>
            <a:spLocks noGrp="1"/>
          </p:cNvSpPr>
          <p:nvPr>
            <p:ph type="title"/>
          </p:nvPr>
        </p:nvSpPr>
        <p:spPr>
          <a:xfrm>
            <a:off x="323215" y="44450"/>
            <a:ext cx="5216525" cy="1119505"/>
          </a:xfrm>
        </p:spPr>
        <p:txBody>
          <a:bodyPr/>
          <a:lstStyle/>
          <a:p>
            <a:r>
              <a:rPr lang="ru-RU" altLang="uk-UA" sz="2400" dirty="0">
                <a:solidFill>
                  <a:srgbClr val="C00000"/>
                </a:solidFill>
                <a:latin typeface="Arial" panose="020B0604020202020204" pitchFamily="34" charset="0"/>
                <a:cs typeface="Arial" panose="020B0604020202020204" pitchFamily="34" charset="0"/>
                <a:sym typeface="+mn-ea"/>
              </a:rPr>
              <a:t>Вікові зміни кісток у літніх</a:t>
            </a:r>
            <a:r>
              <a:rPr lang="ru-RU" altLang="uk-UA" sz="2400" dirty="0">
                <a:solidFill>
                  <a:srgbClr val="C00000"/>
                </a:solidFill>
                <a:sym typeface="+mn-ea"/>
              </a:rPr>
              <a:t/>
            </a:r>
            <a:br>
              <a:rPr lang="ru-RU" altLang="uk-UA" sz="2400" dirty="0">
                <a:solidFill>
                  <a:srgbClr val="C00000"/>
                </a:solidFill>
                <a:sym typeface="+mn-ea"/>
              </a:rPr>
            </a:br>
            <a:endParaRPr lang="ru-RU" altLang="uk-UA" sz="2400" dirty="0">
              <a:solidFill>
                <a:srgbClr val="C00000"/>
              </a:solidFill>
            </a:endParaRPr>
          </a:p>
        </p:txBody>
      </p:sp>
      <p:sp>
        <p:nvSpPr>
          <p:cNvPr id="12" name="Text Placeholder 11"/>
          <p:cNvSpPr>
            <a:spLocks noGrp="1"/>
          </p:cNvSpPr>
          <p:nvPr>
            <p:ph type="body" sz="half" idx="2"/>
          </p:nvPr>
        </p:nvSpPr>
        <p:spPr>
          <a:xfrm>
            <a:off x="107315" y="692150"/>
            <a:ext cx="4613275" cy="4069715"/>
          </a:xfrm>
        </p:spPr>
        <p:txBody>
          <a:bodyPr>
            <a:noAutofit/>
          </a:bodyPr>
          <a:lstStyle/>
          <a:p>
            <a:pPr eaLnBrk="1" hangingPunct="1">
              <a:lnSpc>
                <a:spcPct val="60000"/>
              </a:lnSpc>
            </a:pPr>
            <a:endParaRPr lang="ru-RU" altLang="uk-UA" sz="1600" b="1" dirty="0">
              <a:solidFill>
                <a:srgbClr val="0070C0"/>
              </a:solidFill>
            </a:endParaRPr>
          </a:p>
          <a:p>
            <a:pPr eaLnBrk="1" hangingPunct="1">
              <a:lnSpc>
                <a:spcPct val="60000"/>
              </a:lnSpc>
              <a:buFont typeface="Wingdings" panose="05000000000000000000" pitchFamily="2" charset="2"/>
              <a:buChar char="Ø"/>
            </a:pPr>
            <a:r>
              <a:rPr lang="ru-RU" altLang="x-none" sz="1600" b="1" dirty="0">
                <a:solidFill>
                  <a:srgbClr val="0070C0"/>
                </a:solidFill>
                <a:latin typeface="Arial" panose="020B0604020202020204" pitchFamily="34" charset="0"/>
                <a:cs typeface="Arial" panose="020B0604020202020204" pitchFamily="34" charset="0"/>
                <a:sym typeface="+mn-ea"/>
              </a:rPr>
              <a:t>Після 30 років </a:t>
            </a:r>
            <a:r>
              <a:rPr lang="ru-RU" altLang="x-none" sz="1600" b="1" dirty="0">
                <a:solidFill>
                  <a:srgbClr val="7030A0"/>
                </a:solidFill>
                <a:latin typeface="Arial" panose="020B0604020202020204" pitchFamily="34" charset="0"/>
                <a:cs typeface="Arial" panose="020B0604020202020204" pitchFamily="34" charset="0"/>
                <a:sym typeface="+mn-ea"/>
              </a:rPr>
              <a:t>міжхребетні диски </a:t>
            </a:r>
            <a:r>
              <a:rPr lang="ru-RU" altLang="x-none" sz="1600" b="1" dirty="0">
                <a:solidFill>
                  <a:srgbClr val="0070C0"/>
                </a:solidFill>
                <a:latin typeface="Arial" panose="020B0604020202020204" pitchFamily="34" charset="0"/>
                <a:cs typeface="Arial" panose="020B0604020202020204" pitchFamily="34" charset="0"/>
                <a:sym typeface="+mn-ea"/>
              </a:rPr>
              <a:t>стоншуються</a:t>
            </a:r>
            <a:endParaRPr lang="ru-RU" altLang="x-none" sz="1600" b="1" dirty="0">
              <a:solidFill>
                <a:srgbClr val="0070C0"/>
              </a:solidFill>
              <a:latin typeface="Arial" panose="020B0604020202020204" pitchFamily="34" charset="0"/>
              <a:cs typeface="Arial" panose="020B0604020202020204" pitchFamily="34" charset="0"/>
            </a:endParaRPr>
          </a:p>
          <a:p>
            <a:pPr eaLnBrk="1" hangingPunct="1">
              <a:lnSpc>
                <a:spcPct val="60000"/>
              </a:lnSpc>
              <a:buFont typeface="Wingdings" panose="05000000000000000000" pitchFamily="2" charset="2"/>
              <a:buChar char="Ø"/>
            </a:pPr>
            <a:r>
              <a:rPr lang="ru-RU" altLang="x-none" sz="1600" b="1" dirty="0">
                <a:solidFill>
                  <a:srgbClr val="0070C0"/>
                </a:solidFill>
                <a:latin typeface="Arial" panose="020B0604020202020204" pitchFamily="34" charset="0"/>
                <a:cs typeface="Arial" panose="020B0604020202020204" pitchFamily="34" charset="0"/>
                <a:sym typeface="+mn-ea"/>
              </a:rPr>
              <a:t> Прогресують зі зміною </a:t>
            </a:r>
            <a:r>
              <a:rPr lang="ru-RU" altLang="x-none" sz="1600" b="1" dirty="0">
                <a:solidFill>
                  <a:srgbClr val="7030A0"/>
                </a:solidFill>
                <a:latin typeface="Arial" panose="020B0604020202020204" pitchFamily="34" charset="0"/>
                <a:cs typeface="Arial" panose="020B0604020202020204" pitchFamily="34" charset="0"/>
                <a:sym typeface="+mn-ea"/>
              </a:rPr>
              <a:t>гормонального фону</a:t>
            </a:r>
            <a:endParaRPr lang="ru-RU" altLang="x-none" sz="1600" b="1" dirty="0">
              <a:solidFill>
                <a:srgbClr val="7030A0"/>
              </a:solidFill>
              <a:latin typeface="Arial" panose="020B0604020202020204" pitchFamily="34" charset="0"/>
              <a:cs typeface="Arial" panose="020B0604020202020204" pitchFamily="34" charset="0"/>
            </a:endParaRPr>
          </a:p>
          <a:p>
            <a:pPr eaLnBrk="1" hangingPunct="1">
              <a:lnSpc>
                <a:spcPct val="60000"/>
              </a:lnSpc>
              <a:buFont typeface="Wingdings" panose="05000000000000000000" pitchFamily="2" charset="2"/>
              <a:buChar char="Ø"/>
            </a:pPr>
            <a:r>
              <a:rPr lang="ru-RU" altLang="x-none" sz="1600" b="1" dirty="0">
                <a:solidFill>
                  <a:srgbClr val="0070C0"/>
                </a:solidFill>
                <a:latin typeface="Arial" panose="020B0604020202020204" pitchFamily="34" charset="0"/>
                <a:cs typeface="Arial" panose="020B0604020202020204" pitchFamily="34" charset="0"/>
                <a:sym typeface="+mn-ea"/>
              </a:rPr>
              <a:t>При </a:t>
            </a:r>
            <a:r>
              <a:rPr lang="ru-RU" altLang="x-none" sz="1600" b="1" dirty="0">
                <a:solidFill>
                  <a:srgbClr val="7030A0"/>
                </a:solidFill>
                <a:latin typeface="Arial" panose="020B0604020202020204" pitchFamily="34" charset="0"/>
                <a:cs typeface="Arial" panose="020B0604020202020204" pitchFamily="34" charset="0"/>
                <a:sym typeface="+mn-ea"/>
              </a:rPr>
              <a:t>зменшенні</a:t>
            </a:r>
            <a:r>
              <a:rPr lang="ru-RU" altLang="x-none" sz="1600" b="1" dirty="0">
                <a:solidFill>
                  <a:srgbClr val="0070C0"/>
                </a:solidFill>
                <a:latin typeface="Arial" panose="020B0604020202020204" pitchFamily="34" charset="0"/>
                <a:cs typeface="Arial" panose="020B0604020202020204" pitchFamily="34" charset="0"/>
                <a:sym typeface="+mn-ea"/>
              </a:rPr>
              <a:t> вмісту </a:t>
            </a:r>
            <a:r>
              <a:rPr lang="ru-RU" altLang="x-none" sz="1600" b="1" dirty="0">
                <a:solidFill>
                  <a:srgbClr val="7030A0"/>
                </a:solidFill>
                <a:latin typeface="Arial" panose="020B0604020202020204" pitchFamily="34" charset="0"/>
                <a:cs typeface="Arial" panose="020B0604020202020204" pitchFamily="34" charset="0"/>
                <a:sym typeface="+mn-ea"/>
              </a:rPr>
              <a:t>кальцію</a:t>
            </a:r>
            <a:r>
              <a:rPr lang="ru-RU" altLang="x-none" sz="1600" b="1" dirty="0">
                <a:solidFill>
                  <a:srgbClr val="0070C0"/>
                </a:solidFill>
                <a:latin typeface="Arial" panose="020B0604020202020204" pitchFamily="34" charset="0"/>
                <a:cs typeface="Arial" panose="020B0604020202020204" pitchFamily="34" charset="0"/>
                <a:sym typeface="+mn-ea"/>
              </a:rPr>
              <a:t> і </a:t>
            </a:r>
            <a:r>
              <a:rPr lang="ru-RU" altLang="x-none" sz="1600" b="1" dirty="0">
                <a:solidFill>
                  <a:srgbClr val="7030A0"/>
                </a:solidFill>
                <a:latin typeface="Arial" panose="020B0604020202020204" pitchFamily="34" charset="0"/>
                <a:cs typeface="Arial" panose="020B0604020202020204" pitchFamily="34" charset="0"/>
                <a:sym typeface="+mn-ea"/>
              </a:rPr>
              <a:t>вітаміну D</a:t>
            </a:r>
            <a:r>
              <a:rPr lang="ru-RU" altLang="x-none" sz="1600" b="1" dirty="0">
                <a:solidFill>
                  <a:srgbClr val="0070C0"/>
                </a:solidFill>
                <a:latin typeface="Arial" panose="020B0604020202020204" pitchFamily="34" charset="0"/>
                <a:cs typeface="Arial" panose="020B0604020202020204" pitchFamily="34" charset="0"/>
                <a:sym typeface="+mn-ea"/>
              </a:rPr>
              <a:t> в крові </a:t>
            </a:r>
            <a:endParaRPr lang="ru-RU" altLang="x-none" sz="1600" b="1" dirty="0">
              <a:solidFill>
                <a:srgbClr val="0070C0"/>
              </a:solidFill>
              <a:latin typeface="Arial" panose="020B0604020202020204" pitchFamily="34" charset="0"/>
              <a:cs typeface="Arial" panose="020B0604020202020204" pitchFamily="34" charset="0"/>
            </a:endParaRPr>
          </a:p>
          <a:p>
            <a:pPr eaLnBrk="1" hangingPunct="1">
              <a:lnSpc>
                <a:spcPct val="60000"/>
              </a:lnSpc>
              <a:buFont typeface="Wingdings" panose="05000000000000000000" pitchFamily="2" charset="2"/>
              <a:buChar char="Ø"/>
            </a:pPr>
            <a:r>
              <a:rPr lang="ru-RU" altLang="x-none" sz="1600" b="1" dirty="0">
                <a:solidFill>
                  <a:srgbClr val="0070C0"/>
                </a:solidFill>
                <a:latin typeface="Arial" panose="020B0604020202020204" pitchFamily="34" charset="0"/>
                <a:cs typeface="Arial" panose="020B0604020202020204" pitchFamily="34" charset="0"/>
                <a:sym typeface="+mn-ea"/>
              </a:rPr>
              <a:t>У жінок ймовірність виникнення остеопорозу в клімактеричному періоді вище, ніж у літніх чоловіків, а втрата кісткової маси – більше</a:t>
            </a:r>
            <a:endParaRPr lang="ru-RU" altLang="x-none" sz="1600" b="1" dirty="0">
              <a:solidFill>
                <a:srgbClr val="0070C0"/>
              </a:solidFill>
              <a:latin typeface="Arial" panose="020B0604020202020204" pitchFamily="34" charset="0"/>
              <a:cs typeface="Arial" panose="020B0604020202020204" pitchFamily="34" charset="0"/>
            </a:endParaRPr>
          </a:p>
          <a:p>
            <a:pPr eaLnBrk="1" hangingPunct="1">
              <a:lnSpc>
                <a:spcPct val="60000"/>
              </a:lnSpc>
              <a:buFont typeface="Wingdings" panose="05000000000000000000" pitchFamily="2" charset="2"/>
              <a:buChar char="Ø"/>
            </a:pPr>
            <a:r>
              <a:rPr lang="ru-RU" altLang="x-none" sz="1600" b="1" dirty="0">
                <a:solidFill>
                  <a:srgbClr val="0070C0"/>
                </a:solidFill>
                <a:latin typeface="Arial" panose="020B0604020202020204" pitchFamily="34" charset="0"/>
                <a:cs typeface="Arial" panose="020B0604020202020204" pitchFamily="34" charset="0"/>
                <a:sym typeface="+mn-ea"/>
              </a:rPr>
              <a:t>Частіше страждають: хребет, стегнові кістки, ребра, променева кістка. Переломи виникають, навіть під впливом незначних травм</a:t>
            </a:r>
            <a:endParaRPr lang="ru-RU" altLang="x-none" sz="1600" b="1" dirty="0">
              <a:solidFill>
                <a:srgbClr val="0070C0"/>
              </a:solidFill>
              <a:latin typeface="Arial" panose="020B0604020202020204" pitchFamily="34" charset="0"/>
              <a:cs typeface="Arial" panose="020B0604020202020204" pitchFamily="34" charset="0"/>
            </a:endParaRPr>
          </a:p>
          <a:p>
            <a:pPr eaLnBrk="1" hangingPunct="1">
              <a:lnSpc>
                <a:spcPct val="60000"/>
              </a:lnSpc>
              <a:buFont typeface="Wingdings" panose="05000000000000000000" pitchFamily="2" charset="2"/>
              <a:buChar char="Ø"/>
            </a:pPr>
            <a:r>
              <a:rPr lang="ru-RU" altLang="x-none" sz="1600" b="1" dirty="0">
                <a:solidFill>
                  <a:srgbClr val="0070C0"/>
                </a:solidFill>
                <a:latin typeface="Arial" panose="020B0604020202020204" pitchFamily="34" charset="0"/>
                <a:cs typeface="Arial" panose="020B0604020202020204" pitchFamily="34" charset="0"/>
                <a:sym typeface="+mn-ea"/>
              </a:rPr>
              <a:t>Характерні ниючі </a:t>
            </a:r>
            <a:r>
              <a:rPr lang="ru-RU" altLang="x-none" sz="1600" b="1" dirty="0">
                <a:solidFill>
                  <a:srgbClr val="7030A0"/>
                </a:solidFill>
                <a:latin typeface="Arial" panose="020B0604020202020204" pitchFamily="34" charset="0"/>
                <a:cs typeface="Arial" panose="020B0604020202020204" pitchFamily="34" charset="0"/>
                <a:sym typeface="+mn-ea"/>
              </a:rPr>
              <a:t>болі в спині</a:t>
            </a:r>
            <a:r>
              <a:rPr lang="ru-RU" altLang="x-none" sz="1600" b="1" dirty="0">
                <a:solidFill>
                  <a:srgbClr val="0070C0"/>
                </a:solidFill>
                <a:latin typeface="Arial" panose="020B0604020202020204" pitchFamily="34" charset="0"/>
                <a:cs typeface="Arial" panose="020B0604020202020204" pitchFamily="34" charset="0"/>
                <a:sym typeface="+mn-ea"/>
              </a:rPr>
              <a:t>, в області грудного і поперекового відділів хребта</a:t>
            </a:r>
            <a:endParaRPr lang="ru-RU" altLang="x-none" sz="1600" b="1" dirty="0">
              <a:solidFill>
                <a:srgbClr val="0070C0"/>
              </a:solidFill>
              <a:latin typeface="Arial" panose="020B0604020202020204" pitchFamily="34" charset="0"/>
              <a:cs typeface="Arial" panose="020B0604020202020204" pitchFamily="34" charset="0"/>
            </a:endParaRPr>
          </a:p>
          <a:p>
            <a:pPr eaLnBrk="1" hangingPunct="1">
              <a:lnSpc>
                <a:spcPct val="60000"/>
              </a:lnSpc>
              <a:buFont typeface="Wingdings" panose="05000000000000000000" pitchFamily="2" charset="2"/>
              <a:buChar char="Ø"/>
            </a:pPr>
            <a:r>
              <a:rPr lang="ru-RU" altLang="x-none" sz="1600" b="1" dirty="0">
                <a:solidFill>
                  <a:srgbClr val="7030A0"/>
                </a:solidFill>
                <a:latin typeface="Arial" panose="020B0604020202020204" pitchFamily="34" charset="0"/>
                <a:cs typeface="Arial" panose="020B0604020202020204" pitchFamily="34" charset="0"/>
                <a:sym typeface="+mn-ea"/>
              </a:rPr>
              <a:t>Деформація хребта -</a:t>
            </a:r>
            <a:r>
              <a:rPr lang="ru-RU" altLang="x-none" sz="1600" dirty="0">
                <a:latin typeface="Arial" panose="020B0604020202020204" pitchFamily="34" charset="0"/>
                <a:cs typeface="Arial" panose="020B0604020202020204" pitchFamily="34" charset="0"/>
                <a:sym typeface="+mn-ea"/>
              </a:rPr>
              <a:t> </a:t>
            </a:r>
            <a:r>
              <a:rPr lang="ru-RU" altLang="x-none" sz="1600" b="1" dirty="0">
                <a:solidFill>
                  <a:srgbClr val="0070C0"/>
                </a:solidFill>
                <a:latin typeface="Arial" panose="020B0604020202020204" pitchFamily="34" charset="0"/>
                <a:cs typeface="Arial" panose="020B0604020202020204" pitchFamily="34" charset="0"/>
                <a:sym typeface="+mn-ea"/>
              </a:rPr>
              <a:t>міжхребетні диски поступово втрачають рідину і стають тонше</a:t>
            </a:r>
            <a:endParaRPr lang="ru-RU" altLang="x-none" sz="1600" b="1" dirty="0">
              <a:solidFill>
                <a:srgbClr val="0070C0"/>
              </a:solidFill>
              <a:latin typeface="Arial" panose="020B0604020202020204" pitchFamily="34" charset="0"/>
              <a:cs typeface="Arial" panose="020B0604020202020204" pitchFamily="34" charset="0"/>
            </a:endParaRPr>
          </a:p>
          <a:p>
            <a:pPr eaLnBrk="1" hangingPunct="1">
              <a:lnSpc>
                <a:spcPct val="60000"/>
              </a:lnSpc>
              <a:buFont typeface="Wingdings" panose="05000000000000000000" pitchFamily="2" charset="2"/>
              <a:buChar char="Ø"/>
            </a:pPr>
            <a:r>
              <a:rPr lang="ru-RU" altLang="x-none" sz="1600" b="1" dirty="0">
                <a:solidFill>
                  <a:srgbClr val="7030A0"/>
                </a:solidFill>
                <a:latin typeface="Arial" panose="020B0604020202020204" pitchFamily="34" charset="0"/>
                <a:cs typeface="Arial" panose="020B0604020202020204" pitchFamily="34" charset="0"/>
                <a:sym typeface="+mn-ea"/>
              </a:rPr>
              <a:t>Суглоби</a:t>
            </a:r>
            <a:r>
              <a:rPr lang="ru-RU" altLang="x-none" sz="1600" b="1" dirty="0">
                <a:solidFill>
                  <a:srgbClr val="0070C0"/>
                </a:solidFill>
                <a:latin typeface="Arial" panose="020B0604020202020204" pitchFamily="34" charset="0"/>
                <a:cs typeface="Arial" panose="020B0604020202020204" pitchFamily="34" charset="0"/>
                <a:sym typeface="+mn-ea"/>
              </a:rPr>
              <a:t> (тазостегнові, колінні, кисті) </a:t>
            </a:r>
            <a:r>
              <a:rPr lang="ru-RU" altLang="x-none" sz="1600" b="1" dirty="0">
                <a:solidFill>
                  <a:srgbClr val="7030A0"/>
                </a:solidFill>
                <a:latin typeface="Arial" panose="020B0604020202020204" pitchFamily="34" charset="0"/>
                <a:cs typeface="Arial" panose="020B0604020202020204" pitchFamily="34" charset="0"/>
                <a:sym typeface="+mn-ea"/>
              </a:rPr>
              <a:t>втрачають хрящі</a:t>
            </a:r>
            <a:r>
              <a:rPr lang="ru-RU" altLang="x-none" sz="1600" b="1" dirty="0">
                <a:solidFill>
                  <a:srgbClr val="0070C0"/>
                </a:solidFill>
                <a:latin typeface="Arial" panose="020B0604020202020204" pitchFamily="34" charset="0"/>
                <a:cs typeface="Arial" panose="020B0604020202020204" pitchFamily="34" charset="0"/>
                <a:sym typeface="+mn-ea"/>
              </a:rPr>
              <a:t>, і кістки трохи потовщаються. </a:t>
            </a:r>
            <a:r>
              <a:rPr lang="ru-RU" altLang="x-none" sz="1600" b="1" dirty="0">
                <a:solidFill>
                  <a:srgbClr val="7030A0"/>
                </a:solidFill>
                <a:latin typeface="Arial" panose="020B0604020202020204" pitchFamily="34" charset="0"/>
                <a:cs typeface="Arial" panose="020B0604020202020204" pitchFamily="34" charset="0"/>
                <a:sym typeface="+mn-ea"/>
              </a:rPr>
              <a:t>Остеоартрит,</a:t>
            </a:r>
            <a:r>
              <a:rPr lang="ru-RU" altLang="x-none" sz="1600" b="1" dirty="0">
                <a:solidFill>
                  <a:srgbClr val="0070C0"/>
                </a:solidFill>
                <a:latin typeface="Arial" panose="020B0604020202020204" pitchFamily="34" charset="0"/>
                <a:cs typeface="Arial" panose="020B0604020202020204" pitchFamily="34" charset="0"/>
                <a:sym typeface="+mn-ea"/>
              </a:rPr>
              <a:t> частіше зустрічається у жінок</a:t>
            </a:r>
            <a:endParaRPr lang="ru-RU" altLang="x-none" sz="1600" b="1" dirty="0">
              <a:solidFill>
                <a:srgbClr val="0070C0"/>
              </a:solidFill>
              <a:latin typeface="Arial" panose="020B0604020202020204" pitchFamily="34" charset="0"/>
              <a:cs typeface="Arial" panose="020B0604020202020204" pitchFamily="34" charset="0"/>
            </a:endParaRPr>
          </a:p>
          <a:p>
            <a:pPr eaLnBrk="1" hangingPunct="1">
              <a:lnSpc>
                <a:spcPct val="60000"/>
              </a:lnSpc>
              <a:buFont typeface="Wingdings" panose="05000000000000000000" pitchFamily="2" charset="2"/>
              <a:buChar char="Ø"/>
            </a:pPr>
            <a:r>
              <a:rPr lang="ru-RU" altLang="x-none" sz="1600" b="1" dirty="0">
                <a:solidFill>
                  <a:srgbClr val="7030A0"/>
                </a:solidFill>
                <a:latin typeface="Arial" panose="020B0604020202020204" pitchFamily="34" charset="0"/>
                <a:cs typeface="Arial" panose="020B0604020202020204" pitchFamily="34" charset="0"/>
                <a:sym typeface="+mn-ea"/>
              </a:rPr>
              <a:t>М'язова тканина заміщується жорсткою фіброзню </a:t>
            </a:r>
            <a:r>
              <a:rPr lang="uk-UA" altLang="x-none" sz="1600" b="1" dirty="0">
                <a:solidFill>
                  <a:srgbClr val="0070C0"/>
                </a:solidFill>
                <a:latin typeface="Arial" panose="020B0604020202020204" pitchFamily="34" charset="0"/>
                <a:cs typeface="Arial" panose="020B0604020202020204" pitchFamily="34" charset="0"/>
                <a:sym typeface="+mn-ea"/>
              </a:rPr>
              <a:t>тканиною. </a:t>
            </a:r>
            <a:r>
              <a:rPr lang="ru-RU" altLang="x-none" sz="1600" b="1" dirty="0">
                <a:solidFill>
                  <a:srgbClr val="0070C0"/>
                </a:solidFill>
                <a:latin typeface="Arial" panose="020B0604020202020204" pitchFamily="34" charset="0"/>
                <a:cs typeface="Arial" panose="020B0604020202020204" pitchFamily="34" charset="0"/>
                <a:sym typeface="+mn-ea"/>
              </a:rPr>
              <a:t>Особливо помітно в руках, які стають тонкими і кістлявими.</a:t>
            </a:r>
            <a:endParaRPr lang="ru-RU" altLang="x-none" sz="1600" b="1" dirty="0">
              <a:solidFill>
                <a:srgbClr val="0070C0"/>
              </a:solidFill>
              <a:latin typeface="Arial" panose="020B0604020202020204" pitchFamily="34" charset="0"/>
              <a:cs typeface="Arial" panose="020B0604020202020204" pitchFamily="34" charset="0"/>
            </a:endParaRPr>
          </a:p>
          <a:p>
            <a:pPr eaLnBrk="1" hangingPunct="1">
              <a:lnSpc>
                <a:spcPct val="60000"/>
              </a:lnSpc>
              <a:buFont typeface="Wingdings" panose="05000000000000000000" pitchFamily="2" charset="2"/>
              <a:buChar char="Ø"/>
            </a:pPr>
            <a:r>
              <a:rPr lang="uk-UA" altLang="x-none" sz="1600" b="1" dirty="0">
                <a:solidFill>
                  <a:srgbClr val="7030A0"/>
                </a:solidFill>
                <a:latin typeface="Arial" panose="020B0604020202020204" pitchFamily="34" charset="0"/>
                <a:cs typeface="Arial" panose="020B0604020202020204" pitchFamily="34" charset="0"/>
                <a:sym typeface="+mn-ea"/>
              </a:rPr>
              <a:t>М'язова слабкість </a:t>
            </a:r>
            <a:r>
              <a:rPr lang="ru-RU" altLang="x-none" sz="1600" b="1" dirty="0">
                <a:solidFill>
                  <a:srgbClr val="0070C0"/>
                </a:solidFill>
                <a:latin typeface="Arial" panose="020B0604020202020204" pitchFamily="34" charset="0"/>
                <a:cs typeface="Arial" panose="020B0604020202020204" pitchFamily="34" charset="0"/>
                <a:sym typeface="+mn-ea"/>
              </a:rPr>
              <a:t>сприяє втомі, слабкості, зниженню толерантності до діяльності.</a:t>
            </a:r>
            <a:endParaRPr lang="ru-RU" altLang="x-none" sz="1600" b="1" dirty="0">
              <a:solidFill>
                <a:srgbClr val="0070C0"/>
              </a:solidFill>
              <a:latin typeface="Arial" panose="020B0604020202020204" pitchFamily="34" charset="0"/>
              <a:cs typeface="Arial" panose="020B0604020202020204" pitchFamily="34" charset="0"/>
            </a:endParaRPr>
          </a:p>
          <a:p>
            <a:endParaRPr lang="ru-RU" altLang="x-none" sz="1600" b="1" dirty="0">
              <a:solidFill>
                <a:srgbClr val="0070C0"/>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a:stretch>
            <a:fillRect/>
          </a:stretch>
        </p:blipFill>
        <p:spPr>
          <a:xfrm>
            <a:off x="5757545" y="4220845"/>
            <a:ext cx="3407410" cy="25069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209" y="260543"/>
            <a:ext cx="6512511" cy="1143000"/>
          </a:xfrm>
        </p:spPr>
        <p:txBody>
          <a:bodyPr/>
          <a:lstStyle/>
          <a:p>
            <a:pPr algn="ctr"/>
            <a:r>
              <a:rPr lang="en-US" sz="2800"/>
              <a:t>Комплекс вправ для зміцнення м'язів спини</a:t>
            </a:r>
          </a:p>
        </p:txBody>
      </p:sp>
      <p:pic>
        <p:nvPicPr>
          <p:cNvPr id="5" name="Content Placeholder 4"/>
          <p:cNvPicPr>
            <a:picLocks noGrp="1" noChangeAspect="1"/>
          </p:cNvPicPr>
          <p:nvPr>
            <p:ph sz="quarter" idx="13"/>
          </p:nvPr>
        </p:nvPicPr>
        <p:blipFill>
          <a:blip r:embed="rId2"/>
          <a:stretch>
            <a:fillRect/>
          </a:stretch>
        </p:blipFill>
        <p:spPr>
          <a:xfrm>
            <a:off x="955040" y="1196340"/>
            <a:ext cx="6917055" cy="5287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0495" y="163830"/>
            <a:ext cx="4972050" cy="6427470"/>
          </a:xfrm>
        </p:spPr>
        <p:txBody>
          <a:bodyPr>
            <a:normAutofit fontScale="97500" lnSpcReduction="10000"/>
          </a:bodyPr>
          <a:lstStyle/>
          <a:p>
            <a:pPr marL="45720" indent="0">
              <a:buNone/>
            </a:pPr>
            <a:r>
              <a:rPr lang="en-US" sz="3600" b="1">
                <a:solidFill>
                  <a:srgbClr val="FF0000"/>
                </a:solidFill>
              </a:rPr>
              <a:t>Вправа №1</a:t>
            </a:r>
          </a:p>
          <a:p>
            <a:r>
              <a:rPr lang="en-US" sz="2800"/>
              <a:t>вихідне положення - лежачи на спині, ноги прямі, руки прямі вздовж тулуба;</a:t>
            </a:r>
          </a:p>
          <a:p>
            <a:r>
              <a:rPr lang="en-US" sz="2800"/>
              <a:t>на вдиху піднімаємо руки перед собою;</a:t>
            </a:r>
          </a:p>
          <a:p>
            <a:r>
              <a:rPr lang="en-US" sz="2800"/>
              <a:t>на видиху відводимо руки назад і тягнемося, давлячи потилицею на підлогу;</a:t>
            </a:r>
          </a:p>
          <a:p>
            <a:r>
              <a:rPr lang="en-US" sz="2800"/>
              <a:t>повертаємося в початкове положення;</a:t>
            </a:r>
          </a:p>
          <a:p>
            <a:r>
              <a:rPr lang="en-US" sz="2800"/>
              <a:t>вправу повторюємо 10-15 разів.</a:t>
            </a:r>
          </a:p>
        </p:txBody>
      </p:sp>
      <p:pic>
        <p:nvPicPr>
          <p:cNvPr id="5" name="Content Placeholder 4"/>
          <p:cNvPicPr>
            <a:picLocks noGrp="1" noChangeAspect="1"/>
          </p:cNvPicPr>
          <p:nvPr>
            <p:ph sz="quarter" idx="14"/>
          </p:nvPr>
        </p:nvPicPr>
        <p:blipFill>
          <a:blip r:embed="rId2"/>
          <a:stretch>
            <a:fillRect/>
          </a:stretch>
        </p:blipFill>
        <p:spPr>
          <a:xfrm>
            <a:off x="4715510" y="1484630"/>
            <a:ext cx="3905250" cy="25990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67360" y="116840"/>
            <a:ext cx="5085080" cy="6080760"/>
          </a:xfrm>
        </p:spPr>
        <p:txBody>
          <a:bodyPr>
            <a:normAutofit fontScale="97500" lnSpcReduction="10000"/>
          </a:bodyPr>
          <a:lstStyle/>
          <a:p>
            <a:r>
              <a:rPr lang="uk-UA" altLang="en-US" sz="5300" b="1">
                <a:solidFill>
                  <a:srgbClr val="FF0000"/>
                </a:solidFill>
              </a:rPr>
              <a:t>Вправа  </a:t>
            </a:r>
            <a:r>
              <a:rPr lang="en-US" sz="5300" b="1">
                <a:solidFill>
                  <a:srgbClr val="FF0000"/>
                </a:solidFill>
              </a:rPr>
              <a:t>№2</a:t>
            </a:r>
          </a:p>
          <a:p>
            <a:r>
              <a:rPr lang="en-US" sz="2800"/>
              <a:t>исходное положение — лежа на левом боку, ноги чуть согнуты в коленях, голова лежит на левой руке, правая лежит вдоль корпуса;</a:t>
            </a:r>
          </a:p>
          <a:p>
            <a:r>
              <a:rPr lang="en-US" sz="2800"/>
              <a:t>на вдохе поднимаем правую руку вверх к потолку;</a:t>
            </a:r>
          </a:p>
          <a:p>
            <a:r>
              <a:rPr lang="en-US" sz="2800"/>
              <a:t>на выдохе опускаем правую руку на левую;</a:t>
            </a:r>
          </a:p>
          <a:p>
            <a:r>
              <a:rPr lang="en-US" sz="2800"/>
              <a:t>возвращаемся в исходное положение. Повторяем 10 раз на каждый бок.</a:t>
            </a:r>
          </a:p>
        </p:txBody>
      </p:sp>
      <p:pic>
        <p:nvPicPr>
          <p:cNvPr id="5" name="Content Placeholder 4"/>
          <p:cNvPicPr>
            <a:picLocks noGrp="1" noChangeAspect="1"/>
          </p:cNvPicPr>
          <p:nvPr>
            <p:ph sz="quarter" idx="14"/>
          </p:nvPr>
        </p:nvPicPr>
        <p:blipFill>
          <a:blip r:embed="rId2"/>
          <a:stretch>
            <a:fillRect/>
          </a:stretch>
        </p:blipFill>
        <p:spPr>
          <a:xfrm>
            <a:off x="5132070" y="1750695"/>
            <a:ext cx="3893820" cy="25914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01625" y="203200"/>
            <a:ext cx="4788535" cy="6123940"/>
          </a:xfrm>
        </p:spPr>
        <p:txBody>
          <a:bodyPr>
            <a:normAutofit fontScale="77500" lnSpcReduction="10000"/>
          </a:bodyPr>
          <a:lstStyle/>
          <a:p>
            <a:r>
              <a:rPr lang="en-US" sz="3200" b="1">
                <a:solidFill>
                  <a:srgbClr val="FF0000"/>
                </a:solidFill>
              </a:rPr>
              <a:t>Вправа №3</a:t>
            </a:r>
          </a:p>
          <a:p>
            <a:r>
              <a:rPr lang="en-US" sz="3200"/>
              <a:t>вихідне положення - сидячи на стільці, дотримуємося кут в 90 градусів в колінах і в поперековій зоні;</a:t>
            </a:r>
          </a:p>
          <a:p>
            <a:r>
              <a:rPr lang="en-US" sz="3200"/>
              <a:t>на вдиху піднімаємо руки перед собою на рівні очей;</a:t>
            </a:r>
          </a:p>
          <a:p>
            <a:r>
              <a:rPr lang="en-US" sz="3200"/>
              <a:t>на видиху піднімаємо руки вгору, плавно опускаємося лопатками до спинки стільця, дивимося перед собою, тягнемося за кінчиками пальців рук;</a:t>
            </a:r>
          </a:p>
          <a:p>
            <a:r>
              <a:rPr lang="en-US" sz="3200"/>
              <a:t>плавно повертаємося в початкове положення, повторюємо 10-15 разів.</a:t>
            </a:r>
          </a:p>
        </p:txBody>
      </p:sp>
      <p:pic>
        <p:nvPicPr>
          <p:cNvPr id="5" name="Content Placeholder 4"/>
          <p:cNvPicPr>
            <a:picLocks noGrp="1" noChangeAspect="1"/>
          </p:cNvPicPr>
          <p:nvPr>
            <p:ph sz="quarter" idx="14"/>
          </p:nvPr>
        </p:nvPicPr>
        <p:blipFill>
          <a:blip r:embed="rId2"/>
          <a:stretch>
            <a:fillRect/>
          </a:stretch>
        </p:blipFill>
        <p:spPr>
          <a:xfrm>
            <a:off x="5105400" y="295910"/>
            <a:ext cx="3522345" cy="3207385"/>
          </a:xfrm>
          <a:prstGeom prst="rect">
            <a:avLst/>
          </a:prstGeom>
        </p:spPr>
      </p:pic>
      <p:pic>
        <p:nvPicPr>
          <p:cNvPr id="7" name="Picture 6"/>
          <p:cNvPicPr>
            <a:picLocks noChangeAspect="1"/>
          </p:cNvPicPr>
          <p:nvPr/>
        </p:nvPicPr>
        <p:blipFill>
          <a:blip r:embed="rId3"/>
          <a:stretch>
            <a:fillRect/>
          </a:stretch>
        </p:blipFill>
        <p:spPr>
          <a:xfrm>
            <a:off x="5076190" y="3503295"/>
            <a:ext cx="3567430" cy="2910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stretch>
            <a:fillRect/>
          </a:stretch>
        </p:blipFill>
        <p:spPr>
          <a:xfrm>
            <a:off x="755650" y="405130"/>
            <a:ext cx="7082155" cy="5643245"/>
          </a:xfrm>
          <a:prstGeom prst="rect">
            <a:avLst/>
          </a:prstGeom>
        </p:spPr>
      </p:pic>
      <p:sp>
        <p:nvSpPr>
          <p:cNvPr id="2" name="Title 1"/>
          <p:cNvSpPr>
            <a:spLocks noGrp="1"/>
          </p:cNvSpPr>
          <p:nvPr>
            <p:ph type="title"/>
          </p:nvPr>
        </p:nvSpPr>
        <p:spPr>
          <a:xfrm>
            <a:off x="755650" y="116205"/>
            <a:ext cx="7321550" cy="1143000"/>
          </a:xfrm>
        </p:spPr>
        <p:txBody>
          <a:bodyPr/>
          <a:lstStyle/>
          <a:p>
            <a:pPr algn="ctr"/>
            <a:r>
              <a:rPr lang="en-US" sz="3200"/>
              <a:t>Комплекс вправ на розтяжку всіх груп м'язів</a:t>
            </a:r>
          </a:p>
        </p:txBody>
      </p:sp>
      <p:sp>
        <p:nvSpPr>
          <p:cNvPr id="6" name="Text Box 5"/>
          <p:cNvSpPr txBox="1"/>
          <p:nvPr/>
        </p:nvSpPr>
        <p:spPr>
          <a:xfrm>
            <a:off x="373380" y="5876925"/>
            <a:ext cx="7846060" cy="645160"/>
          </a:xfrm>
          <a:prstGeom prst="rect">
            <a:avLst/>
          </a:prstGeom>
          <a:noFill/>
        </p:spPr>
        <p:txBody>
          <a:bodyPr wrap="square" rtlCol="0" anchor="t">
            <a:spAutoFit/>
          </a:bodyPr>
          <a:lstStyle/>
          <a:p>
            <a:r>
              <a:rPr lang="en-US"/>
              <a:t>Після вправ лікувальної фізкультури необхідно розтягнути м'язи за схемою  для того, щоб їх розслабити, зміцнити зв'язки і суглоби.</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95605" y="0"/>
            <a:ext cx="8246110" cy="1143000"/>
          </a:xfrm>
        </p:spPr>
        <p:txBody>
          <a:bodyPr/>
          <a:lstStyle/>
          <a:p>
            <a:pPr algn="ctr"/>
            <a:r>
              <a:rPr lang="ru-RU" altLang="en-US" sz="4000">
                <a:solidFill>
                  <a:srgbClr val="FF0000"/>
                </a:solidFill>
              </a:rPr>
              <a:t>Комплекс</a:t>
            </a:r>
            <a:r>
              <a:rPr lang="uk-UA" altLang="ru-RU" sz="4000">
                <a:solidFill>
                  <a:srgbClr val="FF0000"/>
                </a:solidFill>
              </a:rPr>
              <a:t> вправ ранкової </a:t>
            </a:r>
            <a:r>
              <a:rPr lang="ru-RU" altLang="en-US" sz="4000">
                <a:solidFill>
                  <a:srgbClr val="FF0000"/>
                </a:solidFill>
              </a:rPr>
              <a:t> г</a:t>
            </a:r>
            <a:r>
              <a:rPr lang="uk-UA" altLang="ru-RU" sz="4000">
                <a:solidFill>
                  <a:srgbClr val="FF0000"/>
                </a:solidFill>
              </a:rPr>
              <a:t>і</a:t>
            </a:r>
            <a:r>
              <a:rPr lang="ru-RU" altLang="en-US" sz="4000">
                <a:solidFill>
                  <a:srgbClr val="FF0000"/>
                </a:solidFill>
              </a:rPr>
              <a:t>мнастики дл</a:t>
            </a:r>
            <a:r>
              <a:rPr lang="uk-UA" altLang="ru-RU" sz="4000">
                <a:solidFill>
                  <a:srgbClr val="FF0000"/>
                </a:solidFill>
              </a:rPr>
              <a:t>я літніх людей</a:t>
            </a:r>
            <a:r>
              <a:rPr lang="uk-UA" altLang="ru-RU" sz="4000"/>
              <a:t> </a:t>
            </a:r>
          </a:p>
        </p:txBody>
      </p:sp>
      <p:pic>
        <p:nvPicPr>
          <p:cNvPr id="11" name="Content Placeholder 10"/>
          <p:cNvPicPr>
            <a:picLocks noGrp="1" noChangeAspect="1"/>
          </p:cNvPicPr>
          <p:nvPr>
            <p:ph sz="quarter" idx="13"/>
          </p:nvPr>
        </p:nvPicPr>
        <p:blipFill>
          <a:blip r:embed="rId2"/>
          <a:stretch>
            <a:fillRect/>
          </a:stretch>
        </p:blipFill>
        <p:spPr>
          <a:xfrm>
            <a:off x="899160" y="1124585"/>
            <a:ext cx="7590790" cy="53962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59205" y="332740"/>
            <a:ext cx="6512560" cy="1431925"/>
          </a:xfrm>
        </p:spPr>
        <p:txBody>
          <a:bodyPr/>
          <a:lstStyle/>
          <a:p>
            <a:pPr algn="ctr"/>
            <a:r>
              <a:rPr lang="uk-UA" altLang="en-US" sz="2800"/>
              <a:t>К</a:t>
            </a:r>
            <a:r>
              <a:rPr lang="en-US" sz="2800"/>
              <a:t>омплекс вправ для ранкової зарядки </a:t>
            </a:r>
            <a:r>
              <a:rPr lang="uk-UA" altLang="en-US" sz="2800"/>
              <a:t>літнім людям, які</a:t>
            </a:r>
            <a:r>
              <a:rPr lang="en-US" sz="2800"/>
              <a:t> мають слабку фізичну підготовку</a:t>
            </a:r>
          </a:p>
        </p:txBody>
      </p:sp>
      <p:pic>
        <p:nvPicPr>
          <p:cNvPr id="7" name="Content Placeholder 6"/>
          <p:cNvPicPr>
            <a:picLocks noGrp="1" noChangeAspect="1"/>
          </p:cNvPicPr>
          <p:nvPr>
            <p:ph sz="quarter" idx="4"/>
          </p:nvPr>
        </p:nvPicPr>
        <p:blipFill>
          <a:blip r:embed="rId2"/>
          <a:stretch>
            <a:fillRect/>
          </a:stretch>
        </p:blipFill>
        <p:spPr>
          <a:xfrm>
            <a:off x="363855" y="2345055"/>
            <a:ext cx="7129145" cy="2444750"/>
          </a:xfrm>
          <a:prstGeom prst="rect">
            <a:avLst/>
          </a:prstGeom>
        </p:spPr>
      </p:pic>
      <p:sp>
        <p:nvSpPr>
          <p:cNvPr id="8" name="Text Box 7"/>
          <p:cNvSpPr txBox="1"/>
          <p:nvPr/>
        </p:nvSpPr>
        <p:spPr>
          <a:xfrm>
            <a:off x="363855" y="5370195"/>
            <a:ext cx="8949690" cy="1198880"/>
          </a:xfrm>
          <a:prstGeom prst="rect">
            <a:avLst/>
          </a:prstGeom>
          <a:noFill/>
        </p:spPr>
        <p:txBody>
          <a:bodyPr wrap="square" rtlCol="0" anchor="t">
            <a:spAutoFit/>
          </a:bodyPr>
          <a:lstStyle/>
          <a:p>
            <a:pPr algn="ctr"/>
            <a:r>
              <a:rPr lang="en-US" sz="2400"/>
              <a:t>При виконанні вправ стежимо за диханням, вдих робимо через ніс, глибоко вдихаючи, а видих через рот повільно. Тривалість зарядки 15 хвилин.</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p:nvPr/>
        </p:nvSpPr>
        <p:spPr>
          <a:xfrm>
            <a:off x="753110" y="565150"/>
            <a:ext cx="5059045" cy="5323205"/>
          </a:xfrm>
          <a:prstGeom prst="rect">
            <a:avLst/>
          </a:prstGeom>
          <a:noFill/>
        </p:spPr>
        <p:txBody>
          <a:bodyPr wrap="square" rtlCol="0" anchor="t">
            <a:spAutoFit/>
          </a:bodyPr>
          <a:lstStyle/>
          <a:p>
            <a:r>
              <a:rPr lang="en-US" sz="2000">
                <a:solidFill>
                  <a:srgbClr val="FF0000"/>
                </a:solidFill>
              </a:rPr>
              <a:t>1-е вихідне положення стоячи</a:t>
            </a:r>
            <a:r>
              <a:rPr lang="en-US" sz="2000"/>
              <a:t>. Руки до плечей, вгору - вдих, опускаємо руки вниз через сторони повільно - видих, повторити 5 разів;</a:t>
            </a:r>
          </a:p>
          <a:p>
            <a:endParaRPr lang="en-US" sz="2000"/>
          </a:p>
          <a:p>
            <a:r>
              <a:rPr lang="en-US" sz="2000">
                <a:solidFill>
                  <a:srgbClr val="FF0000"/>
                </a:solidFill>
              </a:rPr>
              <a:t>2-е </a:t>
            </a:r>
            <a:r>
              <a:rPr lang="en-US" sz="2000"/>
              <a:t>встати прямо, руки схрестити, розвести руки в сторони і мах ноги в сторону, в початкове положення, мах іншої ноги. Виконаємо по 5 разів кожною ногою.</a:t>
            </a:r>
          </a:p>
          <a:p>
            <a:endParaRPr lang="en-US" sz="2000"/>
          </a:p>
          <a:p>
            <a:r>
              <a:rPr lang="en-US" sz="2000">
                <a:solidFill>
                  <a:srgbClr val="FF0000"/>
                </a:solidFill>
                <a:effectLst>
                  <a:outerShdw blurRad="38100" dist="38100" dir="2700000" algn="tl">
                    <a:srgbClr val="000000">
                      <a:alpha val="43137"/>
                    </a:srgbClr>
                  </a:outerShdw>
                </a:effectLst>
              </a:rPr>
              <a:t>3-е </a:t>
            </a:r>
            <a:r>
              <a:rPr lang="en-US" sz="2000"/>
              <a:t>вихідне положення сісти на стілець руки, на пояс. Повертаємо тулуб вліво, з відведенням руки в сторону долонею вгору зробимо вдих. Повертаємо в початкове положення - видих. Виконаємо по 5-6 раз в кожну сторону.</a:t>
            </a:r>
          </a:p>
        </p:txBody>
      </p:sp>
      <p:pic>
        <p:nvPicPr>
          <p:cNvPr id="8" name="Picture 7"/>
          <p:cNvPicPr>
            <a:picLocks noChangeAspect="1"/>
          </p:cNvPicPr>
          <p:nvPr/>
        </p:nvPicPr>
        <p:blipFill>
          <a:blip r:embed="rId2"/>
          <a:stretch>
            <a:fillRect/>
          </a:stretch>
        </p:blipFill>
        <p:spPr>
          <a:xfrm>
            <a:off x="5795645" y="3626485"/>
            <a:ext cx="3135630" cy="2378075"/>
          </a:xfrm>
          <a:prstGeom prst="rect">
            <a:avLst/>
          </a:prstGeom>
        </p:spPr>
      </p:pic>
      <p:pic>
        <p:nvPicPr>
          <p:cNvPr id="9" name="Picture 8"/>
          <p:cNvPicPr>
            <a:picLocks noChangeAspect="1"/>
          </p:cNvPicPr>
          <p:nvPr/>
        </p:nvPicPr>
        <p:blipFill>
          <a:blip r:embed="rId3"/>
          <a:stretch>
            <a:fillRect/>
          </a:stretch>
        </p:blipFill>
        <p:spPr>
          <a:xfrm>
            <a:off x="5812155" y="908685"/>
            <a:ext cx="3129915" cy="2195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475740" y="405130"/>
            <a:ext cx="4072890" cy="5631180"/>
          </a:xfrm>
          <a:prstGeom prst="rect">
            <a:avLst/>
          </a:prstGeom>
          <a:noFill/>
        </p:spPr>
        <p:txBody>
          <a:bodyPr wrap="square" rtlCol="0" anchor="t">
            <a:spAutoFit/>
          </a:bodyPr>
          <a:lstStyle/>
          <a:p>
            <a:r>
              <a:rPr lang="en-US">
                <a:solidFill>
                  <a:srgbClr val="FF0000"/>
                </a:solidFill>
              </a:rPr>
              <a:t>4-е</a:t>
            </a:r>
            <a:r>
              <a:rPr lang="en-US"/>
              <a:t> вихідне положення сісти на стілець спиною до спинки стільця, руки упор ззаду, ноги витягнути. Піднімаємо ногу, зігнуту в коліні, випрямляє і опускаємо її в низ, повертаємо в початкове положення. Дихання рівне, виконати по 6 разів кожною ногою.</a:t>
            </a:r>
          </a:p>
          <a:p>
            <a:endParaRPr lang="en-US"/>
          </a:p>
          <a:p>
            <a:r>
              <a:rPr lang="en-US">
                <a:solidFill>
                  <a:srgbClr val="FF0000"/>
                </a:solidFill>
              </a:rPr>
              <a:t>5-е </a:t>
            </a:r>
            <a:r>
              <a:rPr lang="en-US"/>
              <a:t>вихідне положення упор, стоячи руками на спинку стільця. Зігнемо руки в ліктях, так щоб груди торкнулася спинки стільця, одночасно відводячи ногу назад і вгору, робимо вдих, повертаємо в початкове положення - видих. Виконаємо по можливості.</a:t>
            </a:r>
          </a:p>
          <a:p>
            <a:endParaRPr lang="en-US"/>
          </a:p>
          <a:p>
            <a:r>
              <a:rPr lang="en-US">
                <a:solidFill>
                  <a:srgbClr val="FF0000"/>
                </a:solidFill>
              </a:rPr>
              <a:t>6-е</a:t>
            </a:r>
            <a:r>
              <a:rPr lang="en-US"/>
              <a:t> завершимо зарядку спокійною ходьбою на місці.</a:t>
            </a:r>
          </a:p>
        </p:txBody>
      </p:sp>
      <p:pic>
        <p:nvPicPr>
          <p:cNvPr id="13" name="Picture 12"/>
          <p:cNvPicPr>
            <a:picLocks noChangeAspect="1"/>
          </p:cNvPicPr>
          <p:nvPr/>
        </p:nvPicPr>
        <p:blipFill>
          <a:blip r:embed="rId2"/>
          <a:stretch>
            <a:fillRect/>
          </a:stretch>
        </p:blipFill>
        <p:spPr>
          <a:xfrm>
            <a:off x="6155690" y="908685"/>
            <a:ext cx="2362200" cy="1933575"/>
          </a:xfrm>
          <a:prstGeom prst="rect">
            <a:avLst/>
          </a:prstGeom>
        </p:spPr>
      </p:pic>
      <p:pic>
        <p:nvPicPr>
          <p:cNvPr id="3" name="Picture 2"/>
          <p:cNvPicPr>
            <a:picLocks noChangeAspect="1"/>
          </p:cNvPicPr>
          <p:nvPr/>
        </p:nvPicPr>
        <p:blipFill>
          <a:blip r:embed="rId3"/>
          <a:stretch>
            <a:fillRect/>
          </a:stretch>
        </p:blipFill>
        <p:spPr>
          <a:xfrm>
            <a:off x="6443980" y="3140710"/>
            <a:ext cx="1533525" cy="2981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3"/>
          </p:nvPr>
        </p:nvPicPr>
        <p:blipFill>
          <a:blip r:embed="rId2"/>
          <a:stretch>
            <a:fillRect/>
          </a:stretch>
        </p:blipFill>
        <p:spPr>
          <a:xfrm>
            <a:off x="827405" y="4047490"/>
            <a:ext cx="6380480" cy="2509520"/>
          </a:xfrm>
          <a:prstGeom prst="rect">
            <a:avLst/>
          </a:prstGeom>
        </p:spPr>
      </p:pic>
      <p:sp>
        <p:nvSpPr>
          <p:cNvPr id="8" name="Text Box 7"/>
          <p:cNvSpPr txBox="1"/>
          <p:nvPr/>
        </p:nvSpPr>
        <p:spPr>
          <a:xfrm>
            <a:off x="317500" y="120650"/>
            <a:ext cx="8611235" cy="4246245"/>
          </a:xfrm>
          <a:prstGeom prst="rect">
            <a:avLst/>
          </a:prstGeom>
          <a:noFill/>
        </p:spPr>
        <p:txBody>
          <a:bodyPr wrap="square" rtlCol="0" anchor="t">
            <a:spAutoFit/>
          </a:bodyPr>
          <a:lstStyle/>
          <a:p>
            <a:pPr algn="ctr"/>
            <a:r>
              <a:rPr lang="uk-UA" b="1">
                <a:solidFill>
                  <a:srgbClr val="FF0000"/>
                </a:solidFill>
              </a:rPr>
              <a:t>Вправа ”В</a:t>
            </a:r>
            <a:r>
              <a:rPr b="1">
                <a:solidFill>
                  <a:srgbClr val="FF0000"/>
                </a:solidFill>
              </a:rPr>
              <a:t>ажіль</a:t>
            </a:r>
            <a:r>
              <a:rPr lang="uk-UA" b="1">
                <a:solidFill>
                  <a:srgbClr val="FF0000"/>
                </a:solidFill>
              </a:rPr>
              <a:t>”</a:t>
            </a:r>
            <a:endParaRPr b="1">
              <a:solidFill>
                <a:srgbClr val="FF0000"/>
              </a:solidFill>
            </a:endParaRPr>
          </a:p>
          <a:p>
            <a:r>
              <a:t>Сідаємо на стілець і ставимо палицю на підлогу, фіксуючи її кінець ступнями ніг. Кисті укладаємо зверху інвентарю, коліна розводимо. Спираючись на палицю, повільно нахиляється вперед, випрямляючи руки і просовуючи голову між ними.</a:t>
            </a:r>
          </a:p>
          <a:p>
            <a:pPr algn="ctr"/>
            <a:r>
              <a:rPr lang="uk-UA" b="1">
                <a:solidFill>
                  <a:srgbClr val="FF0000"/>
                </a:solidFill>
              </a:rPr>
              <a:t>Вправа “М</a:t>
            </a:r>
            <a:r>
              <a:rPr b="1">
                <a:solidFill>
                  <a:srgbClr val="FF0000"/>
                </a:solidFill>
              </a:rPr>
              <a:t>лин</a:t>
            </a:r>
            <a:r>
              <a:rPr lang="uk-UA" b="1">
                <a:solidFill>
                  <a:srgbClr val="FF0000"/>
                </a:solidFill>
              </a:rPr>
              <a:t>”</a:t>
            </a:r>
            <a:endParaRPr b="1">
              <a:solidFill>
                <a:srgbClr val="FF0000"/>
              </a:solidFill>
            </a:endParaRPr>
          </a:p>
          <a:p>
            <a:r>
              <a:rPr lang="uk-UA"/>
              <a:t>С</a:t>
            </a:r>
            <a:r>
              <a:t>идячи на стільці беремо палицю руками перед собою і затискаємо її з різних кінців долонями. З вдихом розгортаємо інвентар вертикально, встановивши нижній його кінець собі на стегно. Друга рука повинна виявитися над головою. Повторюємо для іншої сторони.</a:t>
            </a:r>
          </a:p>
          <a:p>
            <a:pPr algn="ctr"/>
            <a:r>
              <a:rPr lang="uk-UA" b="1">
                <a:solidFill>
                  <a:srgbClr val="FF0000"/>
                </a:solidFill>
              </a:rPr>
              <a:t>Вправа “</a:t>
            </a:r>
            <a:r>
              <a:rPr b="1">
                <a:solidFill>
                  <a:srgbClr val="FF0000"/>
                </a:solidFill>
              </a:rPr>
              <a:t>Скалка</a:t>
            </a:r>
            <a:r>
              <a:rPr lang="uk-UA" b="1">
                <a:solidFill>
                  <a:srgbClr val="FF0000"/>
                </a:solidFill>
              </a:rPr>
              <a:t>”</a:t>
            </a:r>
            <a:endParaRPr b="1">
              <a:solidFill>
                <a:srgbClr val="FF0000"/>
              </a:solidFill>
            </a:endParaRPr>
          </a:p>
          <a:p>
            <a:r>
              <a:t>Беремо палицю за спину і притискаємо ліктями до спини. Перекочуємо інвентар ліктями вгору і повертаємося в початкове положення, випрямляючи руки.</a:t>
            </a:r>
          </a:p>
          <a:p>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5652120" y="188640"/>
            <a:ext cx="3346704" cy="2743200"/>
          </a:xfrm>
        </p:spPr>
        <p:txBody>
          <a:bodyPr>
            <a:noAutofit/>
          </a:bodyPr>
          <a:lstStyle/>
          <a:p>
            <a:r>
              <a:rPr lang="ru-RU" sz="2000" dirty="0" err="1" smtClean="0"/>
              <a:t>лікувальну</a:t>
            </a:r>
            <a:r>
              <a:rPr lang="ru-RU" sz="2000" dirty="0" smtClean="0"/>
              <a:t> </a:t>
            </a:r>
            <a:r>
              <a:rPr lang="ru-RU" sz="2000" dirty="0" err="1"/>
              <a:t>фізичну</a:t>
            </a:r>
            <a:r>
              <a:rPr lang="ru-RU" sz="2000" dirty="0"/>
              <a:t> культуру, </a:t>
            </a:r>
            <a:endParaRPr lang="ru-RU" sz="2000" dirty="0" smtClean="0"/>
          </a:p>
          <a:p>
            <a:r>
              <a:rPr lang="ru-RU" sz="2000" dirty="0" err="1" smtClean="0"/>
              <a:t>лікувальний</a:t>
            </a:r>
            <a:r>
              <a:rPr lang="ru-RU" sz="2000" dirty="0" smtClean="0"/>
              <a:t> </a:t>
            </a:r>
            <a:r>
              <a:rPr lang="ru-RU" sz="2000" dirty="0" err="1"/>
              <a:t>масаж</a:t>
            </a:r>
            <a:r>
              <a:rPr lang="ru-RU" sz="2000" dirty="0"/>
              <a:t>, </a:t>
            </a:r>
            <a:r>
              <a:rPr lang="ru-RU" sz="2000" dirty="0" err="1"/>
              <a:t>фізіотерапію</a:t>
            </a:r>
            <a:r>
              <a:rPr lang="ru-RU" sz="2000" dirty="0"/>
              <a:t>, </a:t>
            </a:r>
            <a:endParaRPr lang="ru-RU" sz="2000" dirty="0" smtClean="0"/>
          </a:p>
          <a:p>
            <a:r>
              <a:rPr lang="ru-RU" sz="2000" dirty="0" err="1" smtClean="0"/>
              <a:t>механотерапію</a:t>
            </a:r>
            <a:r>
              <a:rPr lang="ru-RU" sz="2000" dirty="0"/>
              <a:t>, </a:t>
            </a:r>
            <a:endParaRPr lang="ru-RU" sz="2000" dirty="0" smtClean="0"/>
          </a:p>
          <a:p>
            <a:r>
              <a:rPr lang="ru-RU" sz="2000" dirty="0" err="1" smtClean="0"/>
              <a:t>працетерапію</a:t>
            </a:r>
            <a:r>
              <a:rPr lang="ru-RU" sz="2000" dirty="0"/>
              <a:t>, </a:t>
            </a:r>
            <a:endParaRPr lang="ru-RU" sz="2000" dirty="0" smtClean="0"/>
          </a:p>
          <a:p>
            <a:r>
              <a:rPr lang="ru-RU" sz="2000" dirty="0" err="1" smtClean="0"/>
              <a:t>кінезотерапію</a:t>
            </a:r>
            <a:r>
              <a:rPr lang="ru-RU" sz="2000" dirty="0"/>
              <a:t>, </a:t>
            </a:r>
            <a:endParaRPr lang="ru-RU" sz="2000" dirty="0" smtClean="0"/>
          </a:p>
          <a:p>
            <a:r>
              <a:rPr lang="ru-RU" sz="2000" dirty="0" err="1" smtClean="0"/>
              <a:t>егротерапію</a:t>
            </a:r>
            <a:r>
              <a:rPr lang="ru-RU" sz="2000" dirty="0"/>
              <a:t>, </a:t>
            </a:r>
            <a:endParaRPr lang="ru-RU" sz="2000" dirty="0" smtClean="0"/>
          </a:p>
          <a:p>
            <a:r>
              <a:rPr lang="ru-RU" sz="2000" dirty="0" err="1" smtClean="0"/>
              <a:t>консультування</a:t>
            </a:r>
            <a:r>
              <a:rPr lang="ru-RU" sz="2000" dirty="0"/>
              <a:t>, </a:t>
            </a:r>
            <a:endParaRPr lang="ru-RU" sz="2000" dirty="0" smtClean="0"/>
          </a:p>
          <a:p>
            <a:r>
              <a:rPr lang="ru-RU" sz="2000" dirty="0" err="1" smtClean="0"/>
              <a:t>мануальну</a:t>
            </a:r>
            <a:r>
              <a:rPr lang="ru-RU" sz="2000" dirty="0" smtClean="0"/>
              <a:t> </a:t>
            </a:r>
            <a:r>
              <a:rPr lang="ru-RU" sz="2000" dirty="0" err="1"/>
              <a:t>терапію</a:t>
            </a:r>
            <a:r>
              <a:rPr lang="ru-RU" sz="2000" dirty="0"/>
              <a:t>, </a:t>
            </a:r>
            <a:endParaRPr lang="ru-RU" sz="2000" dirty="0" smtClean="0"/>
          </a:p>
          <a:p>
            <a:r>
              <a:rPr lang="ru-RU" sz="2000" dirty="0" err="1" smtClean="0"/>
              <a:t>рефлексотерапію</a:t>
            </a:r>
            <a:r>
              <a:rPr lang="ru-RU" sz="2000" dirty="0"/>
              <a:t>, </a:t>
            </a:r>
            <a:endParaRPr lang="ru-RU" sz="2000" dirty="0" smtClean="0"/>
          </a:p>
          <a:p>
            <a:r>
              <a:rPr lang="ru-RU" sz="2000" dirty="0" err="1" smtClean="0"/>
              <a:t>фітотерапію</a:t>
            </a:r>
            <a:r>
              <a:rPr lang="ru-RU" sz="2000" dirty="0"/>
              <a:t>, </a:t>
            </a:r>
            <a:endParaRPr lang="ru-RU" sz="2000" dirty="0" smtClean="0"/>
          </a:p>
          <a:p>
            <a:r>
              <a:rPr lang="ru-RU" sz="2000" dirty="0" err="1" smtClean="0"/>
              <a:t>гомеопатичну</a:t>
            </a:r>
            <a:r>
              <a:rPr lang="ru-RU" sz="2000" dirty="0" smtClean="0"/>
              <a:t> </a:t>
            </a:r>
            <a:r>
              <a:rPr lang="ru-RU" sz="2000" dirty="0" err="1"/>
              <a:t>терапію</a:t>
            </a:r>
            <a:r>
              <a:rPr lang="ru-RU" sz="2000" dirty="0"/>
              <a:t>, </a:t>
            </a:r>
            <a:endParaRPr lang="ru-RU" sz="2000" dirty="0" smtClean="0"/>
          </a:p>
          <a:p>
            <a:r>
              <a:rPr lang="ru-RU" sz="2000" dirty="0" err="1" smtClean="0"/>
              <a:t>ароматерапію</a:t>
            </a:r>
            <a:r>
              <a:rPr lang="ru-RU" sz="2000" dirty="0"/>
              <a:t>, </a:t>
            </a:r>
            <a:endParaRPr lang="ru-RU" sz="2000" dirty="0" smtClean="0"/>
          </a:p>
          <a:p>
            <a:r>
              <a:rPr lang="ru-RU" sz="2000" dirty="0" err="1" smtClean="0"/>
              <a:t>природні</a:t>
            </a:r>
            <a:r>
              <a:rPr lang="ru-RU" sz="2000" dirty="0" smtClean="0"/>
              <a:t> </a:t>
            </a:r>
            <a:r>
              <a:rPr lang="ru-RU" sz="2000" dirty="0" err="1"/>
              <a:t>фізичні</a:t>
            </a:r>
            <a:r>
              <a:rPr lang="ru-RU" sz="2000" dirty="0"/>
              <a:t> </a:t>
            </a:r>
            <a:r>
              <a:rPr lang="ru-RU" sz="2000" dirty="0" err="1"/>
              <a:t>чинники</a:t>
            </a:r>
            <a:r>
              <a:rPr lang="ru-RU" sz="2000" dirty="0"/>
              <a:t>, </a:t>
            </a:r>
            <a:endParaRPr lang="ru-RU" sz="2000" dirty="0" smtClean="0"/>
          </a:p>
          <a:p>
            <a:r>
              <a:rPr lang="ru-RU" sz="2000" dirty="0" err="1" smtClean="0"/>
              <a:t>загартування</a:t>
            </a:r>
            <a:r>
              <a:rPr lang="ru-RU" sz="2000" dirty="0"/>
              <a:t>.</a:t>
            </a:r>
          </a:p>
        </p:txBody>
      </p:sp>
      <p:sp>
        <p:nvSpPr>
          <p:cNvPr id="2" name="Заголовок 1"/>
          <p:cNvSpPr>
            <a:spLocks noGrp="1"/>
          </p:cNvSpPr>
          <p:nvPr>
            <p:ph type="title"/>
          </p:nvPr>
        </p:nvSpPr>
        <p:spPr>
          <a:xfrm>
            <a:off x="0" y="116632"/>
            <a:ext cx="5389984" cy="569000"/>
          </a:xfrm>
        </p:spPr>
        <p:txBody>
          <a:bodyPr/>
          <a:lstStyle/>
          <a:p>
            <a:r>
              <a:rPr lang="ru-RU" sz="2800" dirty="0" err="1"/>
              <a:t>Фізична</a:t>
            </a:r>
            <a:r>
              <a:rPr lang="ru-RU" sz="2800" dirty="0"/>
              <a:t> </a:t>
            </a:r>
            <a:r>
              <a:rPr lang="ru-RU" sz="2800" dirty="0" err="1"/>
              <a:t>реабілітація</a:t>
            </a:r>
            <a:r>
              <a:rPr lang="ru-RU" sz="2800" dirty="0"/>
              <a:t> </a:t>
            </a:r>
            <a:r>
              <a:rPr lang="uk-UA" altLang="ru-RU" sz="2800" dirty="0"/>
              <a:t>для літніх людей </a:t>
            </a:r>
            <a:r>
              <a:rPr lang="ru-RU" sz="2800" dirty="0" err="1"/>
              <a:t>включає</a:t>
            </a:r>
            <a:r>
              <a:rPr lang="ru-RU" sz="2800" dirty="0"/>
              <a:t>: </a:t>
            </a:r>
          </a:p>
        </p:txBody>
      </p:sp>
      <p:pic>
        <p:nvPicPr>
          <p:cNvPr id="11267" name="Picture 3"/>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55576" y="1415951"/>
            <a:ext cx="3346450" cy="2506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33" y="4653136"/>
            <a:ext cx="3364839" cy="1884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96875" y="1579880"/>
            <a:ext cx="8454390" cy="4324350"/>
          </a:xfrm>
          <a:prstGeom prst="rect">
            <a:avLst/>
          </a:prstGeom>
        </p:spPr>
      </p:pic>
      <p:sp>
        <p:nvSpPr>
          <p:cNvPr id="8" name="Title 7"/>
          <p:cNvSpPr>
            <a:spLocks noGrp="1"/>
          </p:cNvSpPr>
          <p:nvPr>
            <p:ph type="title"/>
          </p:nvPr>
        </p:nvSpPr>
        <p:spPr>
          <a:xfrm>
            <a:off x="269240" y="332105"/>
            <a:ext cx="8616315" cy="1143000"/>
          </a:xfrm>
        </p:spPr>
        <p:txBody>
          <a:bodyPr/>
          <a:lstStyle/>
          <a:p>
            <a:pPr algn="ctr"/>
            <a:r>
              <a:rPr lang="uk-UA" sz="4000"/>
              <a:t>Вправи для літніх людей при болях у коліні</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5076190" y="3789045"/>
            <a:ext cx="3554730" cy="250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бъект 3"/>
          <p:cNvSpPr>
            <a:spLocks noGrp="1"/>
          </p:cNvSpPr>
          <p:nvPr>
            <p:ph sz="half" idx="2"/>
          </p:nvPr>
        </p:nvSpPr>
        <p:spPr>
          <a:xfrm>
            <a:off x="323528" y="1196752"/>
            <a:ext cx="5184576" cy="2743200"/>
          </a:xfrm>
        </p:spPr>
        <p:txBody>
          <a:bodyPr>
            <a:noAutofit/>
          </a:bodyPr>
          <a:lstStyle/>
          <a:p>
            <a:r>
              <a:rPr lang="ru-RU" sz="2000" dirty="0" err="1"/>
              <a:t>Оптимізм</a:t>
            </a:r>
            <a:r>
              <a:rPr lang="ru-RU" sz="2000" dirty="0"/>
              <a:t> і </a:t>
            </a:r>
            <a:r>
              <a:rPr lang="ru-RU" sz="2000" dirty="0" err="1"/>
              <a:t>гарний</a:t>
            </a:r>
            <a:r>
              <a:rPr lang="ru-RU" sz="2000" dirty="0"/>
              <a:t> </a:t>
            </a:r>
            <a:r>
              <a:rPr lang="ru-RU" sz="2000" dirty="0" err="1"/>
              <a:t>настрій</a:t>
            </a:r>
            <a:r>
              <a:rPr lang="ru-RU" sz="2000" dirty="0"/>
              <a:t> </a:t>
            </a:r>
            <a:endParaRPr lang="ru-RU" sz="2000" dirty="0" smtClean="0"/>
          </a:p>
          <a:p>
            <a:r>
              <a:rPr lang="ru-RU" sz="2000" dirty="0" smtClean="0"/>
              <a:t> </a:t>
            </a:r>
            <a:r>
              <a:rPr lang="ru-RU" sz="2000" dirty="0" err="1"/>
              <a:t>Психологічна</a:t>
            </a:r>
            <a:r>
              <a:rPr lang="ru-RU" sz="2000" dirty="0"/>
              <a:t> робота з людьми </a:t>
            </a:r>
            <a:r>
              <a:rPr lang="ru-RU" sz="2000" dirty="0" err="1"/>
              <a:t>похилого</a:t>
            </a:r>
            <a:r>
              <a:rPr lang="ru-RU" sz="2000" dirty="0"/>
              <a:t> </a:t>
            </a:r>
            <a:r>
              <a:rPr lang="ru-RU" sz="2000" dirty="0" err="1"/>
              <a:t>віку</a:t>
            </a:r>
            <a:r>
              <a:rPr lang="ru-RU" sz="2000" dirty="0"/>
              <a:t> </a:t>
            </a:r>
            <a:r>
              <a:rPr lang="ru-RU" sz="2000" dirty="0" err="1"/>
              <a:t>спрямована</a:t>
            </a:r>
            <a:r>
              <a:rPr lang="ru-RU" sz="2000" dirty="0"/>
              <a:t> на те, </a:t>
            </a:r>
            <a:r>
              <a:rPr lang="ru-RU" sz="2000" dirty="0" err="1"/>
              <a:t>щоб</a:t>
            </a:r>
            <a:r>
              <a:rPr lang="ru-RU" sz="2000" dirty="0"/>
              <a:t> </a:t>
            </a:r>
            <a:r>
              <a:rPr lang="ru-RU" sz="2000" dirty="0" err="1"/>
              <a:t>пробудити</a:t>
            </a:r>
            <a:r>
              <a:rPr lang="ru-RU" sz="2000" dirty="0"/>
              <a:t> </a:t>
            </a:r>
            <a:r>
              <a:rPr lang="ru-RU" sz="2000" dirty="0" err="1" smtClean="0"/>
              <a:t>інтерес</a:t>
            </a:r>
            <a:r>
              <a:rPr lang="ru-RU" sz="2000" dirty="0" smtClean="0"/>
              <a:t> </a:t>
            </a:r>
            <a:r>
              <a:rPr lang="ru-RU" sz="2000" dirty="0"/>
              <a:t>до </a:t>
            </a:r>
            <a:r>
              <a:rPr lang="ru-RU" sz="2000" dirty="0" err="1"/>
              <a:t>життя</a:t>
            </a:r>
            <a:r>
              <a:rPr lang="ru-RU" sz="2000" dirty="0"/>
              <a:t>, </a:t>
            </a:r>
            <a:r>
              <a:rPr lang="ru-RU" sz="2000" dirty="0" err="1"/>
              <a:t>дозволити</a:t>
            </a:r>
            <a:r>
              <a:rPr lang="ru-RU" sz="2000" dirty="0"/>
              <a:t> </a:t>
            </a:r>
            <a:r>
              <a:rPr lang="ru-RU" sz="2000" dirty="0" err="1" smtClean="0"/>
              <a:t>досягти</a:t>
            </a:r>
            <a:r>
              <a:rPr lang="ru-RU" sz="2000" dirty="0" smtClean="0"/>
              <a:t> </a:t>
            </a:r>
            <a:r>
              <a:rPr lang="ru-RU" sz="2000" dirty="0" err="1"/>
              <a:t>спокою</a:t>
            </a:r>
            <a:r>
              <a:rPr lang="ru-RU" sz="2000" dirty="0"/>
              <a:t> і </a:t>
            </a:r>
            <a:r>
              <a:rPr lang="ru-RU" sz="2000" dirty="0" err="1"/>
              <a:t>внутрішньої</a:t>
            </a:r>
            <a:r>
              <a:rPr lang="ru-RU" sz="2000" dirty="0"/>
              <a:t> </a:t>
            </a:r>
            <a:r>
              <a:rPr lang="ru-RU" sz="2000" dirty="0" err="1"/>
              <a:t>гармонії</a:t>
            </a:r>
            <a:r>
              <a:rPr lang="ru-RU" sz="2000" dirty="0"/>
              <a:t>. Для </a:t>
            </a:r>
            <a:r>
              <a:rPr lang="ru-RU" sz="2000" dirty="0" err="1"/>
              <a:t>підвищення</a:t>
            </a:r>
            <a:r>
              <a:rPr lang="ru-RU" sz="2000" dirty="0"/>
              <a:t> </a:t>
            </a:r>
            <a:r>
              <a:rPr lang="ru-RU" sz="2000" dirty="0" err="1"/>
              <a:t>стійкості</a:t>
            </a:r>
            <a:r>
              <a:rPr lang="ru-RU" sz="2000" dirty="0"/>
              <a:t> до </a:t>
            </a:r>
            <a:r>
              <a:rPr lang="ru-RU" sz="2000" dirty="0" err="1"/>
              <a:t>стресу</a:t>
            </a:r>
            <a:r>
              <a:rPr lang="ru-RU" sz="2000" dirty="0"/>
              <a:t>, </a:t>
            </a:r>
            <a:r>
              <a:rPr lang="ru-RU" sz="2000" dirty="0" err="1"/>
              <a:t>поліпшення</a:t>
            </a:r>
            <a:r>
              <a:rPr lang="ru-RU" sz="2000" dirty="0"/>
              <a:t> </a:t>
            </a:r>
            <a:r>
              <a:rPr lang="ru-RU" sz="2000" dirty="0" err="1"/>
              <a:t>пам'яті</a:t>
            </a:r>
            <a:r>
              <a:rPr lang="ru-RU" sz="2000" dirty="0"/>
              <a:t>, настрою і </a:t>
            </a:r>
            <a:r>
              <a:rPr lang="ru-RU" sz="2000" dirty="0" err="1"/>
              <a:t>уваги</a:t>
            </a:r>
            <a:r>
              <a:rPr lang="ru-RU" sz="2000" dirty="0"/>
              <a:t> </a:t>
            </a:r>
            <a:r>
              <a:rPr lang="ru-RU" sz="2000" dirty="0" err="1"/>
              <a:t>використовуються</a:t>
            </a:r>
            <a:r>
              <a:rPr lang="ru-RU" sz="2000" dirty="0"/>
              <a:t> </a:t>
            </a:r>
            <a:r>
              <a:rPr lang="ru-RU" sz="2000" dirty="0" err="1"/>
              <a:t>найрізноманітніші</a:t>
            </a:r>
            <a:r>
              <a:rPr lang="ru-RU" sz="2000" dirty="0"/>
              <a:t> </a:t>
            </a:r>
            <a:r>
              <a:rPr lang="ru-RU" sz="2000" dirty="0" err="1"/>
              <a:t>методи</a:t>
            </a:r>
            <a:r>
              <a:rPr lang="ru-RU" sz="2000" dirty="0"/>
              <a:t> - </a:t>
            </a:r>
            <a:r>
              <a:rPr lang="ru-RU" sz="2000" dirty="0" err="1"/>
              <a:t>від</a:t>
            </a:r>
            <a:r>
              <a:rPr lang="ru-RU" sz="2000" dirty="0"/>
              <a:t> арт-</a:t>
            </a:r>
            <a:r>
              <a:rPr lang="ru-RU" sz="2000" dirty="0" err="1"/>
              <a:t>терапії</a:t>
            </a:r>
            <a:r>
              <a:rPr lang="ru-RU" sz="2000" dirty="0"/>
              <a:t> та </a:t>
            </a:r>
            <a:r>
              <a:rPr lang="ru-RU" sz="2000" dirty="0" err="1"/>
              <a:t>сеансів</a:t>
            </a:r>
            <a:r>
              <a:rPr lang="ru-RU" sz="2000" dirty="0"/>
              <a:t> </a:t>
            </a:r>
            <a:r>
              <a:rPr lang="ru-RU" sz="2000" dirty="0" err="1"/>
              <a:t>релаксації</a:t>
            </a:r>
            <a:r>
              <a:rPr lang="ru-RU" sz="2000" dirty="0"/>
              <a:t> до </a:t>
            </a:r>
            <a:r>
              <a:rPr lang="ru-RU" sz="2000" dirty="0" err="1"/>
              <a:t>лікування</a:t>
            </a:r>
            <a:r>
              <a:rPr lang="ru-RU" sz="2000" dirty="0"/>
              <a:t> ароматами і травами. </a:t>
            </a:r>
            <a:endParaRPr lang="ru-RU" sz="2000" dirty="0" smtClean="0"/>
          </a:p>
          <a:p>
            <a:r>
              <a:rPr lang="ru-RU" sz="2000" dirty="0" err="1" smtClean="0"/>
              <a:t>Проводяться</a:t>
            </a:r>
            <a:r>
              <a:rPr lang="ru-RU" sz="2000" dirty="0" smtClean="0"/>
              <a:t> </a:t>
            </a:r>
            <a:r>
              <a:rPr lang="ru-RU" sz="2000" dirty="0" err="1"/>
              <a:t>сеанси</a:t>
            </a:r>
            <a:r>
              <a:rPr lang="ru-RU" sz="2000" dirty="0"/>
              <a:t> </a:t>
            </a:r>
            <a:r>
              <a:rPr lang="ru-RU" sz="2000" dirty="0" err="1"/>
              <a:t>психотерапії</a:t>
            </a:r>
            <a:r>
              <a:rPr lang="ru-RU" sz="2000" dirty="0"/>
              <a:t>, як </a:t>
            </a:r>
            <a:r>
              <a:rPr lang="ru-RU" sz="2000" dirty="0" err="1"/>
              <a:t>індивідуальної</a:t>
            </a:r>
            <a:r>
              <a:rPr lang="ru-RU" sz="2000" dirty="0"/>
              <a:t>, так і </a:t>
            </a:r>
            <a:r>
              <a:rPr lang="ru-RU" sz="2000" dirty="0" err="1"/>
              <a:t>групової. </a:t>
            </a:r>
            <a:r>
              <a:rPr lang="ru-RU" sz="2000" dirty="0"/>
              <a:t>Результат комплексного </a:t>
            </a:r>
            <a:r>
              <a:rPr lang="ru-RU" sz="2000" dirty="0" err="1"/>
              <a:t>застосування</a:t>
            </a:r>
            <a:r>
              <a:rPr lang="ru-RU" sz="2000" dirty="0"/>
              <a:t> </a:t>
            </a:r>
            <a:r>
              <a:rPr lang="ru-RU" sz="2000" dirty="0" err="1"/>
              <a:t>цих</a:t>
            </a:r>
            <a:r>
              <a:rPr lang="ru-RU" sz="2000" dirty="0"/>
              <a:t> </a:t>
            </a:r>
            <a:r>
              <a:rPr lang="ru-RU" sz="2000" dirty="0" err="1"/>
              <a:t>методів</a:t>
            </a:r>
            <a:r>
              <a:rPr lang="ru-RU" sz="2000" dirty="0"/>
              <a:t> - </a:t>
            </a:r>
            <a:r>
              <a:rPr lang="ru-RU" sz="2000" dirty="0" err="1"/>
              <a:t>поліпшення</a:t>
            </a:r>
            <a:r>
              <a:rPr lang="ru-RU" sz="2000" dirty="0"/>
              <a:t> </a:t>
            </a:r>
            <a:r>
              <a:rPr lang="ru-RU" sz="2000" dirty="0" err="1"/>
              <a:t>розумових</a:t>
            </a:r>
            <a:r>
              <a:rPr lang="ru-RU" sz="2000" dirty="0"/>
              <a:t> </a:t>
            </a:r>
            <a:r>
              <a:rPr lang="ru-RU" sz="2000" dirty="0" err="1"/>
              <a:t>процесів</a:t>
            </a:r>
            <a:r>
              <a:rPr lang="ru-RU" sz="2000" dirty="0"/>
              <a:t> і </a:t>
            </a:r>
            <a:r>
              <a:rPr lang="ru-RU" sz="2000" dirty="0" err="1"/>
              <a:t>пам'яті</a:t>
            </a:r>
            <a:r>
              <a:rPr lang="ru-RU" sz="2000" dirty="0"/>
              <a:t>, </a:t>
            </a:r>
            <a:r>
              <a:rPr lang="ru-RU" sz="2000" dirty="0" err="1"/>
              <a:t>підвищення</a:t>
            </a:r>
            <a:r>
              <a:rPr lang="ru-RU" sz="2000" dirty="0"/>
              <a:t> </a:t>
            </a:r>
            <a:r>
              <a:rPr lang="ru-RU" sz="2000" dirty="0" err="1"/>
              <a:t>самооцінки</a:t>
            </a:r>
            <a:r>
              <a:rPr lang="ru-RU" sz="2000" dirty="0"/>
              <a:t> і настрою.</a:t>
            </a:r>
          </a:p>
          <a:p>
            <a:endParaRPr lang="ru-RU" sz="2000" dirty="0"/>
          </a:p>
        </p:txBody>
      </p:sp>
      <p:sp>
        <p:nvSpPr>
          <p:cNvPr id="2" name="Заголовок 1"/>
          <p:cNvSpPr>
            <a:spLocks noGrp="1"/>
          </p:cNvSpPr>
          <p:nvPr>
            <p:ph type="title"/>
          </p:nvPr>
        </p:nvSpPr>
        <p:spPr>
          <a:xfrm>
            <a:off x="899066" y="0"/>
            <a:ext cx="6512511" cy="1143000"/>
          </a:xfrm>
        </p:spPr>
        <p:txBody>
          <a:bodyPr/>
          <a:lstStyle/>
          <a:p>
            <a:pPr algn="ctr"/>
            <a:r>
              <a:rPr lang="ru-RU" sz="2800" dirty="0" err="1" smtClean="0"/>
              <a:t>Найважливіші</a:t>
            </a:r>
            <a:r>
              <a:rPr lang="ru-RU" sz="2800" dirty="0" smtClean="0"/>
              <a:t> </a:t>
            </a:r>
            <a:r>
              <a:rPr lang="ru-RU" sz="2800" dirty="0" err="1" smtClean="0"/>
              <a:t>умови</a:t>
            </a:r>
            <a:r>
              <a:rPr lang="ru-RU" sz="2800" dirty="0" smtClean="0"/>
              <a:t> </a:t>
            </a:r>
            <a:r>
              <a:rPr lang="ru-RU" sz="2800" dirty="0" err="1" smtClean="0"/>
              <a:t>успішної</a:t>
            </a:r>
            <a:r>
              <a:rPr lang="ru-RU" sz="2800" dirty="0" smtClean="0"/>
              <a:t> </a:t>
            </a:r>
            <a:r>
              <a:rPr lang="ru-RU" sz="2800" dirty="0" err="1" smtClean="0"/>
              <a:t>реабілітації</a:t>
            </a:r>
            <a:r>
              <a:rPr lang="ru-RU" sz="2800" dirty="0" smtClean="0"/>
              <a:t>.</a:t>
            </a:r>
            <a:endParaRPr lang="ru-RU" sz="28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0" y="908720"/>
            <a:ext cx="4503151" cy="2743200"/>
          </a:xfrm>
        </p:spPr>
        <p:txBody>
          <a:bodyPr>
            <a:noAutofit/>
          </a:bodyPr>
          <a:lstStyle/>
          <a:p>
            <a:endParaRPr lang="ru-RU" sz="2000" dirty="0"/>
          </a:p>
          <a:p>
            <a:r>
              <a:rPr lang="ru-RU" sz="2000" dirty="0"/>
              <a:t>І </a:t>
            </a:r>
            <a:r>
              <a:rPr lang="ru-RU" sz="2000" dirty="0" err="1"/>
              <a:t>група</a:t>
            </a:r>
            <a:r>
              <a:rPr lang="ru-RU" sz="2000" dirty="0"/>
              <a:t>: особи без </a:t>
            </a:r>
            <a:r>
              <a:rPr lang="ru-RU" sz="2000" dirty="0" err="1"/>
              <a:t>відхилень</a:t>
            </a:r>
            <a:r>
              <a:rPr lang="ru-RU" sz="2000" dirty="0"/>
              <a:t> в </a:t>
            </a:r>
            <a:r>
              <a:rPr lang="ru-RU" sz="2000" dirty="0" err="1"/>
              <a:t>здоров‘ї</a:t>
            </a:r>
            <a:r>
              <a:rPr lang="ru-RU" sz="2000" dirty="0"/>
              <a:t> з </a:t>
            </a:r>
            <a:r>
              <a:rPr lang="ru-RU" sz="2000" dirty="0" err="1"/>
              <a:t>маловираженими</a:t>
            </a:r>
            <a:r>
              <a:rPr lang="ru-RU" sz="2000" dirty="0"/>
              <a:t> </a:t>
            </a:r>
            <a:r>
              <a:rPr lang="ru-RU" sz="2000" dirty="0" err="1"/>
              <a:t>інволютивними</a:t>
            </a:r>
            <a:r>
              <a:rPr lang="ru-RU" sz="2000" dirty="0"/>
              <a:t> </a:t>
            </a:r>
            <a:r>
              <a:rPr lang="ru-RU" sz="2000" dirty="0" err="1"/>
              <a:t>змінами</a:t>
            </a:r>
            <a:r>
              <a:rPr lang="ru-RU" sz="2000" dirty="0"/>
              <a:t> і </a:t>
            </a:r>
            <a:r>
              <a:rPr lang="ru-RU" sz="2000" dirty="0" err="1"/>
              <a:t>достатньо</a:t>
            </a:r>
            <a:r>
              <a:rPr lang="ru-RU" sz="2000" dirty="0"/>
              <a:t> </a:t>
            </a:r>
            <a:r>
              <a:rPr lang="ru-RU" sz="2000" dirty="0" err="1"/>
              <a:t>високим</a:t>
            </a:r>
            <a:r>
              <a:rPr lang="ru-RU" sz="2000" dirty="0"/>
              <a:t> </a:t>
            </a:r>
            <a:r>
              <a:rPr lang="ru-RU" sz="2000" dirty="0" err="1"/>
              <a:t>рівнем</a:t>
            </a:r>
            <a:r>
              <a:rPr lang="ru-RU" sz="2000" dirty="0"/>
              <a:t> </a:t>
            </a:r>
            <a:r>
              <a:rPr lang="ru-RU" sz="2000" dirty="0" err="1"/>
              <a:t>фізичної</a:t>
            </a:r>
            <a:r>
              <a:rPr lang="ru-RU" sz="2000" dirty="0"/>
              <a:t> </a:t>
            </a:r>
            <a:r>
              <a:rPr lang="ru-RU" sz="2000" dirty="0" err="1"/>
              <a:t>підготовки</a:t>
            </a:r>
            <a:r>
              <a:rPr lang="ru-RU" sz="2000" dirty="0"/>
              <a:t>. </a:t>
            </a:r>
            <a:r>
              <a:rPr lang="ru-RU" sz="2000" dirty="0" err="1"/>
              <a:t>Це</a:t>
            </a:r>
            <a:r>
              <a:rPr lang="ru-RU" sz="2000" dirty="0"/>
              <a:t> </a:t>
            </a:r>
            <a:r>
              <a:rPr lang="ru-RU" sz="2000" dirty="0" err="1"/>
              <a:t>ті</a:t>
            </a:r>
            <a:r>
              <a:rPr lang="ru-RU" sz="2000" dirty="0"/>
              <a:t>, </a:t>
            </a:r>
            <a:r>
              <a:rPr lang="ru-RU" sz="2000" dirty="0" err="1"/>
              <a:t>хто</a:t>
            </a:r>
            <a:r>
              <a:rPr lang="ru-RU" sz="2000" dirty="0"/>
              <a:t> систематично </a:t>
            </a:r>
            <a:r>
              <a:rPr lang="ru-RU" sz="2000" dirty="0" err="1"/>
              <a:t>займаються</a:t>
            </a:r>
            <a:r>
              <a:rPr lang="ru-RU" sz="2000" dirty="0"/>
              <a:t> </a:t>
            </a:r>
            <a:r>
              <a:rPr lang="ru-RU" sz="2000" dirty="0" err="1"/>
              <a:t>фізичною</a:t>
            </a:r>
            <a:r>
              <a:rPr lang="ru-RU" sz="2000" dirty="0"/>
              <a:t> культурою </a:t>
            </a:r>
            <a:r>
              <a:rPr lang="ru-RU" sz="2000" dirty="0" err="1"/>
              <a:t>або</a:t>
            </a:r>
            <a:r>
              <a:rPr lang="ru-RU" sz="2000" dirty="0"/>
              <a:t> </a:t>
            </a:r>
            <a:r>
              <a:rPr lang="ru-RU" sz="2000" dirty="0" err="1"/>
              <a:t>бувші</a:t>
            </a:r>
            <a:r>
              <a:rPr lang="ru-RU" sz="2000" dirty="0"/>
              <a:t> </a:t>
            </a:r>
            <a:r>
              <a:rPr lang="ru-RU" sz="2000" dirty="0" err="1"/>
              <a:t>спортсмени</a:t>
            </a:r>
            <a:endParaRPr lang="ru-RU" sz="2000" dirty="0"/>
          </a:p>
          <a:p>
            <a:endParaRPr lang="ru-RU" sz="2000" dirty="0"/>
          </a:p>
          <a:p>
            <a:r>
              <a:rPr lang="ru-RU" sz="2000" dirty="0"/>
              <a:t>ІІ </a:t>
            </a:r>
            <a:r>
              <a:rPr lang="ru-RU" sz="2000" dirty="0" err="1"/>
              <a:t>група</a:t>
            </a:r>
            <a:r>
              <a:rPr lang="ru-RU" sz="2000" dirty="0"/>
              <a:t>: особи, </a:t>
            </a:r>
            <a:r>
              <a:rPr lang="ru-RU" sz="2000" dirty="0" err="1"/>
              <a:t>які</a:t>
            </a:r>
            <a:r>
              <a:rPr lang="ru-RU" sz="2000" dirty="0"/>
              <a:t> </a:t>
            </a:r>
            <a:r>
              <a:rPr lang="ru-RU" sz="2000" dirty="0" err="1"/>
              <a:t>мають</a:t>
            </a:r>
            <a:r>
              <a:rPr lang="ru-RU" sz="2000" dirty="0"/>
              <a:t> </a:t>
            </a:r>
            <a:r>
              <a:rPr lang="ru-RU" sz="2000" dirty="0" err="1"/>
              <a:t>задовільну</a:t>
            </a:r>
            <a:r>
              <a:rPr lang="ru-RU" sz="2000" dirty="0"/>
              <a:t> </a:t>
            </a:r>
            <a:r>
              <a:rPr lang="ru-RU" sz="2000" dirty="0" err="1"/>
              <a:t>фізичну</a:t>
            </a:r>
            <a:r>
              <a:rPr lang="ru-RU" sz="2000" dirty="0"/>
              <a:t> </a:t>
            </a:r>
            <a:r>
              <a:rPr lang="ru-RU" sz="2000" dirty="0" err="1"/>
              <a:t>підготовку</a:t>
            </a:r>
            <a:r>
              <a:rPr lang="ru-RU" sz="2000" dirty="0"/>
              <a:t> і </a:t>
            </a:r>
            <a:r>
              <a:rPr lang="ru-RU" sz="2000" dirty="0" err="1"/>
              <a:t>невеликі</a:t>
            </a:r>
            <a:r>
              <a:rPr lang="ru-RU" sz="2000" dirty="0"/>
              <a:t> </a:t>
            </a:r>
            <a:r>
              <a:rPr lang="ru-RU" sz="2000" dirty="0" err="1"/>
              <a:t>відхилення</a:t>
            </a:r>
            <a:r>
              <a:rPr lang="ru-RU" sz="2000" dirty="0"/>
              <a:t> в </a:t>
            </a:r>
            <a:r>
              <a:rPr lang="ru-RU" sz="2000" dirty="0" err="1"/>
              <a:t>стані</a:t>
            </a:r>
            <a:r>
              <a:rPr lang="ru-RU" sz="2000" dirty="0"/>
              <a:t> </a:t>
            </a:r>
            <a:r>
              <a:rPr lang="ru-RU" sz="2000" dirty="0" err="1"/>
              <a:t>здоров‘я</a:t>
            </a:r>
            <a:r>
              <a:rPr lang="ru-RU" sz="2000" dirty="0"/>
              <a:t>.</a:t>
            </a:r>
          </a:p>
          <a:p>
            <a:endParaRPr lang="ru-RU" sz="2000" dirty="0"/>
          </a:p>
          <a:p>
            <a:r>
              <a:rPr lang="ru-RU" sz="2000" dirty="0"/>
              <a:t>ІІІ </a:t>
            </a:r>
            <a:r>
              <a:rPr lang="ru-RU" sz="2000" dirty="0" err="1"/>
              <a:t>група</a:t>
            </a:r>
            <a:r>
              <a:rPr lang="ru-RU" sz="2000" dirty="0"/>
              <a:t>: люди з </a:t>
            </a:r>
            <a:r>
              <a:rPr lang="ru-RU" sz="2000" dirty="0" err="1"/>
              <a:t>вираженими</a:t>
            </a:r>
            <a:r>
              <a:rPr lang="ru-RU" sz="2000" dirty="0"/>
              <a:t> </a:t>
            </a:r>
            <a:r>
              <a:rPr lang="ru-RU" sz="2000" dirty="0" err="1"/>
              <a:t>інволютивними</a:t>
            </a:r>
            <a:r>
              <a:rPr lang="ru-RU" sz="2000" dirty="0"/>
              <a:t> </a:t>
            </a:r>
            <a:r>
              <a:rPr lang="ru-RU" sz="2000" dirty="0" err="1"/>
              <a:t>змінами</a:t>
            </a:r>
            <a:r>
              <a:rPr lang="ru-RU" sz="2000" dirty="0"/>
              <a:t> і </a:t>
            </a:r>
            <a:r>
              <a:rPr lang="ru-RU" sz="2000" dirty="0" err="1"/>
              <a:t>відхиленнями</a:t>
            </a:r>
            <a:r>
              <a:rPr lang="ru-RU" sz="2000" dirty="0"/>
              <a:t> в </a:t>
            </a:r>
            <a:r>
              <a:rPr lang="ru-RU" sz="2000" dirty="0" err="1"/>
              <a:t>стані</a:t>
            </a:r>
            <a:r>
              <a:rPr lang="ru-RU" sz="2000" dirty="0"/>
              <a:t> </a:t>
            </a:r>
            <a:r>
              <a:rPr lang="ru-RU" sz="2000" dirty="0" err="1"/>
              <a:t>здоров‘я</a:t>
            </a:r>
            <a:r>
              <a:rPr lang="ru-RU" sz="2000" dirty="0"/>
              <a:t>.</a:t>
            </a:r>
          </a:p>
        </p:txBody>
      </p:sp>
      <p:sp>
        <p:nvSpPr>
          <p:cNvPr id="2" name="Заголовок 1"/>
          <p:cNvSpPr>
            <a:spLocks noGrp="1"/>
          </p:cNvSpPr>
          <p:nvPr>
            <p:ph type="title"/>
          </p:nvPr>
        </p:nvSpPr>
        <p:spPr>
          <a:xfrm>
            <a:off x="323528" y="188640"/>
            <a:ext cx="6512511" cy="576064"/>
          </a:xfrm>
        </p:spPr>
        <p:txBody>
          <a:bodyPr>
            <a:normAutofit fontScale="90000"/>
          </a:bodyPr>
          <a:lstStyle/>
          <a:p>
            <a:r>
              <a:rPr lang="ru-RU" sz="2800" dirty="0" err="1"/>
              <a:t>Групи</a:t>
            </a:r>
            <a:r>
              <a:rPr lang="ru-RU" sz="2800" dirty="0"/>
              <a:t> з </a:t>
            </a:r>
            <a:r>
              <a:rPr lang="ru-RU" sz="2800" dirty="0" err="1"/>
              <a:t>реабілітації</a:t>
            </a:r>
            <a:r>
              <a:rPr lang="ru-RU" sz="2800" dirty="0"/>
              <a:t> </a:t>
            </a:r>
            <a:r>
              <a:rPr lang="ru-RU" sz="2800" dirty="0" err="1"/>
              <a:t>похилих</a:t>
            </a:r>
            <a:r>
              <a:rPr lang="ru-RU" sz="2800" dirty="0"/>
              <a:t> людей.</a:t>
            </a:r>
            <a:br>
              <a:rPr lang="ru-RU" sz="2800" dirty="0"/>
            </a:br>
            <a:endParaRPr lang="ru-RU" sz="2800" dirty="0"/>
          </a:p>
        </p:txBody>
      </p:sp>
      <p:pic>
        <p:nvPicPr>
          <p:cNvPr id="10242"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008562" y="1124744"/>
            <a:ext cx="3782348" cy="2516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3933056"/>
            <a:ext cx="3816424" cy="271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tretch>
            <a:fillRect/>
          </a:stretch>
        </p:blipFill>
        <p:spPr bwMode="auto">
          <a:xfrm>
            <a:off x="522605" y="260350"/>
            <a:ext cx="2706370" cy="3246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60" y="3356610"/>
            <a:ext cx="273939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бъект 3"/>
          <p:cNvSpPr>
            <a:spLocks noGrp="1"/>
          </p:cNvSpPr>
          <p:nvPr>
            <p:ph sz="half" idx="2"/>
          </p:nvPr>
        </p:nvSpPr>
        <p:spPr>
          <a:xfrm>
            <a:off x="3477260" y="744855"/>
            <a:ext cx="5415280" cy="4158615"/>
          </a:xfrm>
        </p:spPr>
        <p:txBody>
          <a:bodyPr>
            <a:noAutofit/>
          </a:bodyPr>
          <a:lstStyle/>
          <a:p>
            <a:endParaRPr lang="ru-RU" sz="2000" dirty="0"/>
          </a:p>
          <a:p>
            <a:r>
              <a:rPr lang="ru-RU" sz="2400" dirty="0" err="1"/>
              <a:t>Фізичне</a:t>
            </a:r>
            <a:r>
              <a:rPr lang="ru-RU" sz="2400" dirty="0"/>
              <a:t> </a:t>
            </a:r>
            <a:r>
              <a:rPr lang="ru-RU" sz="2400" dirty="0" err="1"/>
              <a:t>навантаження</a:t>
            </a:r>
            <a:r>
              <a:rPr lang="ru-RU" sz="2400" dirty="0"/>
              <a:t> для старших людей повинно бути </a:t>
            </a:r>
            <a:r>
              <a:rPr lang="ru-RU" sz="2400" dirty="0" err="1"/>
              <a:t>помірним</a:t>
            </a:r>
            <a:r>
              <a:rPr lang="ru-RU" sz="2400" dirty="0"/>
              <a:t>. </a:t>
            </a:r>
            <a:r>
              <a:rPr lang="ru-RU" sz="2400" dirty="0" err="1"/>
              <a:t>Необхідно</a:t>
            </a:r>
            <a:r>
              <a:rPr lang="ru-RU" sz="2400" dirty="0"/>
              <a:t> </a:t>
            </a:r>
            <a:r>
              <a:rPr lang="ru-RU" sz="2400" dirty="0" err="1"/>
              <a:t>враховувати</a:t>
            </a:r>
            <a:r>
              <a:rPr lang="ru-RU" sz="2400" dirty="0"/>
              <a:t> </a:t>
            </a:r>
            <a:r>
              <a:rPr lang="ru-RU" sz="2400" dirty="0" err="1"/>
              <a:t>ті</a:t>
            </a:r>
            <a:r>
              <a:rPr lang="ru-RU" sz="2400" dirty="0"/>
              <a:t> </a:t>
            </a:r>
            <a:r>
              <a:rPr lang="ru-RU" sz="2400" dirty="0" err="1"/>
              <a:t>вікові</a:t>
            </a:r>
            <a:r>
              <a:rPr lang="ru-RU" sz="2400" dirty="0"/>
              <a:t> </a:t>
            </a:r>
            <a:r>
              <a:rPr lang="ru-RU" sz="2400" dirty="0" err="1"/>
              <a:t>зміни</a:t>
            </a:r>
            <a:r>
              <a:rPr lang="ru-RU" sz="2400" dirty="0"/>
              <a:t>, </a:t>
            </a:r>
            <a:r>
              <a:rPr lang="ru-RU" sz="2400" dirty="0" err="1"/>
              <a:t>які</a:t>
            </a:r>
            <a:r>
              <a:rPr lang="ru-RU" sz="2400" dirty="0"/>
              <a:t> </a:t>
            </a:r>
            <a:r>
              <a:rPr lang="ru-RU" sz="2400" dirty="0" err="1"/>
              <a:t>відбуваються</a:t>
            </a:r>
            <a:r>
              <a:rPr lang="ru-RU" sz="2400" dirty="0"/>
              <a:t> у </a:t>
            </a:r>
            <a:r>
              <a:rPr lang="ru-RU" sz="2400" dirty="0" err="1"/>
              <a:t>роботі</a:t>
            </a:r>
            <a:r>
              <a:rPr lang="ru-RU" sz="2400" dirty="0"/>
              <a:t> </a:t>
            </a:r>
            <a:r>
              <a:rPr lang="ru-RU" sz="2400" dirty="0" err="1"/>
              <a:t>серцево-судинної</a:t>
            </a:r>
            <a:r>
              <a:rPr lang="ru-RU" sz="2400" dirty="0"/>
              <a:t>, </a:t>
            </a:r>
            <a:r>
              <a:rPr lang="ru-RU" sz="2400" dirty="0" err="1"/>
              <a:t>дихальної</a:t>
            </a:r>
            <a:r>
              <a:rPr lang="ru-RU" sz="2400" dirty="0"/>
              <a:t> та </a:t>
            </a:r>
            <a:r>
              <a:rPr lang="ru-RU" sz="2400" dirty="0" err="1"/>
              <a:t>нервової</a:t>
            </a:r>
            <a:r>
              <a:rPr lang="ru-RU" sz="2400" dirty="0"/>
              <a:t> </a:t>
            </a:r>
            <a:r>
              <a:rPr lang="ru-RU" sz="2400" dirty="0" err="1"/>
              <a:t>системи</a:t>
            </a:r>
            <a:r>
              <a:rPr lang="ru-RU" sz="2400" dirty="0"/>
              <a:t>, опорно-</a:t>
            </a:r>
            <a:r>
              <a:rPr lang="ru-RU" sz="2400" dirty="0" err="1"/>
              <a:t>рухового</a:t>
            </a:r>
            <a:r>
              <a:rPr lang="ru-RU" sz="2400" dirty="0"/>
              <a:t> </a:t>
            </a:r>
            <a:r>
              <a:rPr lang="ru-RU" sz="2400" dirty="0" err="1"/>
              <a:t>апарату</a:t>
            </a:r>
            <a:r>
              <a:rPr lang="ru-RU" sz="2400" dirty="0"/>
              <a:t>. </a:t>
            </a:r>
            <a:endParaRPr lang="ru-RU" sz="2400" dirty="0" smtClean="0"/>
          </a:p>
          <a:p>
            <a:r>
              <a:rPr lang="ru-RU" sz="2400" dirty="0" smtClean="0"/>
              <a:t>Треба </a:t>
            </a:r>
            <a:r>
              <a:rPr lang="ru-RU" sz="2400" dirty="0"/>
              <a:t>так </a:t>
            </a:r>
            <a:r>
              <a:rPr lang="ru-RU" sz="2400" dirty="0" err="1"/>
              <a:t>підібрати</a:t>
            </a:r>
            <a:r>
              <a:rPr lang="ru-RU" sz="2400" dirty="0"/>
              <a:t> </a:t>
            </a:r>
            <a:r>
              <a:rPr lang="ru-RU" sz="2400" dirty="0" err="1"/>
              <a:t>вправи</a:t>
            </a:r>
            <a:r>
              <a:rPr lang="ru-RU" sz="2400" dirty="0"/>
              <a:t>, </a:t>
            </a:r>
            <a:r>
              <a:rPr lang="ru-RU" sz="2400" dirty="0" err="1"/>
              <a:t>щоб</a:t>
            </a:r>
            <a:r>
              <a:rPr lang="ru-RU" sz="2400" dirty="0"/>
              <a:t> </a:t>
            </a:r>
            <a:r>
              <a:rPr lang="ru-RU" sz="2400" dirty="0" err="1"/>
              <a:t>повністю</a:t>
            </a:r>
            <a:r>
              <a:rPr lang="ru-RU" sz="2400" dirty="0"/>
              <a:t> </a:t>
            </a:r>
            <a:r>
              <a:rPr lang="ru-RU" sz="2400" dirty="0" err="1"/>
              <a:t>виключити</a:t>
            </a:r>
            <a:r>
              <a:rPr lang="ru-RU" sz="2400" dirty="0"/>
              <a:t> </a:t>
            </a:r>
            <a:r>
              <a:rPr lang="ru-RU" sz="2400" dirty="0" err="1"/>
              <a:t>можливість</a:t>
            </a:r>
            <a:r>
              <a:rPr lang="ru-RU" sz="2400" dirty="0"/>
              <a:t> </a:t>
            </a:r>
            <a:r>
              <a:rPr lang="ru-RU" sz="2400" dirty="0" err="1"/>
              <a:t>падіння</a:t>
            </a:r>
            <a:r>
              <a:rPr lang="ru-RU" sz="2400" dirty="0"/>
              <a:t>, </a:t>
            </a:r>
            <a:r>
              <a:rPr lang="ru-RU" sz="2400" dirty="0" err="1"/>
              <a:t>травмування</a:t>
            </a:r>
            <a:r>
              <a:rPr lang="ru-RU" sz="2400" dirty="0"/>
              <a:t>, а </a:t>
            </a:r>
            <a:r>
              <a:rPr lang="ru-RU" sz="2400" dirty="0" err="1"/>
              <a:t>також</a:t>
            </a:r>
            <a:r>
              <a:rPr lang="ru-RU" sz="2400" dirty="0"/>
              <a:t> </a:t>
            </a:r>
            <a:r>
              <a:rPr lang="ru-RU" sz="2400" dirty="0" err="1"/>
              <a:t>чітко</a:t>
            </a:r>
            <a:r>
              <a:rPr lang="ru-RU" sz="2400" dirty="0"/>
              <a:t> </a:t>
            </a:r>
            <a:r>
              <a:rPr lang="ru-RU" sz="2400" dirty="0" err="1"/>
              <a:t>контролювати</a:t>
            </a:r>
            <a:r>
              <a:rPr lang="ru-RU" sz="2400" dirty="0"/>
              <a:t> </a:t>
            </a:r>
            <a:r>
              <a:rPr lang="ru-RU" sz="2400" dirty="0" err="1"/>
              <a:t>дозування</a:t>
            </a:r>
            <a:r>
              <a:rPr lang="ru-RU" sz="2400" dirty="0"/>
              <a:t> </a:t>
            </a:r>
            <a:r>
              <a:rPr lang="ru-RU" sz="2400" dirty="0" err="1"/>
              <a:t>навантаження</a:t>
            </a:r>
            <a:r>
              <a:rPr lang="ru-RU" sz="2400" dirty="0" smtClean="0"/>
              <a:t>.</a:t>
            </a:r>
          </a:p>
          <a:p>
            <a:r>
              <a:rPr lang="ru-RU" sz="2400" dirty="0" smtClean="0"/>
              <a:t> </a:t>
            </a:r>
            <a:r>
              <a:rPr lang="ru-RU" sz="2400" dirty="0" err="1"/>
              <a:t>Перевагу</a:t>
            </a:r>
            <a:r>
              <a:rPr lang="ru-RU" sz="2400" dirty="0"/>
              <a:t> </a:t>
            </a:r>
            <a:r>
              <a:rPr lang="ru-RU" sz="2400" dirty="0" err="1"/>
              <a:t>слід</a:t>
            </a:r>
            <a:r>
              <a:rPr lang="ru-RU" sz="2400" dirty="0"/>
              <a:t> </a:t>
            </a:r>
            <a:r>
              <a:rPr lang="ru-RU" sz="2400" dirty="0" err="1"/>
              <a:t>надавати</a:t>
            </a:r>
            <a:r>
              <a:rPr lang="ru-RU" sz="2400" dirty="0"/>
              <a:t> </a:t>
            </a:r>
            <a:r>
              <a:rPr lang="ru-RU" sz="2400" dirty="0" err="1"/>
              <a:t>вправам</a:t>
            </a:r>
            <a:r>
              <a:rPr lang="ru-RU" sz="2400" dirty="0"/>
              <a:t> для </a:t>
            </a:r>
            <a:r>
              <a:rPr lang="ru-RU" sz="2400" dirty="0" err="1"/>
              <a:t>підвищення</a:t>
            </a:r>
            <a:r>
              <a:rPr lang="ru-RU" sz="2400" dirty="0"/>
              <a:t> </a:t>
            </a:r>
            <a:r>
              <a:rPr lang="ru-RU" sz="2400" dirty="0" err="1"/>
              <a:t>загальної</a:t>
            </a:r>
            <a:r>
              <a:rPr lang="ru-RU" sz="2400" dirty="0"/>
              <a:t> </a:t>
            </a:r>
            <a:r>
              <a:rPr lang="ru-RU" sz="2400" dirty="0" err="1"/>
              <a:t>витривалості</a:t>
            </a:r>
            <a:r>
              <a:rPr lang="ru-RU" sz="2400" dirty="0"/>
              <a:t>, </a:t>
            </a:r>
            <a:r>
              <a:rPr lang="ru-RU" sz="2400" dirty="0" err="1"/>
              <a:t>координації</a:t>
            </a:r>
            <a:r>
              <a:rPr lang="ru-RU" sz="2400" dirty="0"/>
              <a:t> та </a:t>
            </a:r>
            <a:r>
              <a:rPr lang="ru-RU" sz="2400" dirty="0" err="1"/>
              <a:t>гнучкості</a:t>
            </a:r>
            <a:r>
              <a:rPr lang="ru-RU" sz="2400" dirty="0"/>
              <a:t>.</a:t>
            </a:r>
            <a:r>
              <a:rPr lang="ru-RU" dirty="0"/>
              <a:t> </a:t>
            </a:r>
            <a:endParaRPr lang="ru-RU" dirty="0" smtClean="0"/>
          </a:p>
          <a:p>
            <a:pPr marL="45720" indent="0">
              <a:buNone/>
            </a:pPr>
            <a:endParaRPr lang="ru-RU" dirty="0"/>
          </a:p>
        </p:txBody>
      </p:sp>
      <p:sp>
        <p:nvSpPr>
          <p:cNvPr id="2" name="Заголовок 1"/>
          <p:cNvSpPr>
            <a:spLocks noGrp="1"/>
          </p:cNvSpPr>
          <p:nvPr>
            <p:ph type="title"/>
          </p:nvPr>
        </p:nvSpPr>
        <p:spPr>
          <a:xfrm>
            <a:off x="2629811" y="30065"/>
            <a:ext cx="6512511" cy="1143000"/>
          </a:xfrm>
        </p:spPr>
        <p:txBody>
          <a:bodyPr>
            <a:normAutofit fontScale="90000"/>
          </a:bodyPr>
          <a:lstStyle/>
          <a:p>
            <a:pPr marL="0" indent="0" algn="ctr">
              <a:buNone/>
            </a:pPr>
            <a:r>
              <a:rPr lang="ru-RU" sz="3100" dirty="0"/>
              <a:t> </a:t>
            </a:r>
            <a:r>
              <a:rPr lang="uk-UA" altLang="ru-RU" sz="4900" dirty="0">
                <a:solidFill>
                  <a:srgbClr val="FF0000"/>
                </a:solidFill>
              </a:rPr>
              <a:t>О</a:t>
            </a:r>
            <a:r>
              <a:rPr lang="ru-RU" sz="4900" dirty="0" err="1">
                <a:solidFill>
                  <a:srgbClr val="FF0000"/>
                </a:solidFill>
              </a:rPr>
              <a:t>собливості</a:t>
            </a:r>
            <a:r>
              <a:rPr lang="ru-RU" dirty="0"/>
              <a:t/>
            </a:r>
            <a:br>
              <a:rPr lang="ru-RU" dirty="0"/>
            </a:b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5652135" y="980440"/>
            <a:ext cx="3383280" cy="253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sz="quarter" idx="14"/>
          </p:nvPr>
        </p:nvSpPr>
        <p:spPr>
          <a:xfrm>
            <a:off x="179070" y="260350"/>
            <a:ext cx="5866765" cy="3858260"/>
          </a:xfrm>
        </p:spPr>
        <p:txBody>
          <a:bodyPr>
            <a:noAutofit/>
          </a:bodyPr>
          <a:lstStyle/>
          <a:p>
            <a:r>
              <a:rPr lang="uk-UA" altLang="en-US" sz="2000"/>
              <a:t>З</a:t>
            </a:r>
            <a:r>
              <a:rPr lang="en-US" sz="2000"/>
              <a:t>ниження обміну речовин, підвищення вмісту продуктів розпаду в крові. Це впливає на стомлюваність, втома і важливо не допустити перевтоми під час занять.</a:t>
            </a:r>
          </a:p>
          <a:p>
            <a:endParaRPr lang="uk-UA" altLang="en-US" sz="2000"/>
          </a:p>
          <a:p>
            <a:r>
              <a:rPr lang="uk-UA" altLang="en-US" sz="2000"/>
              <a:t>З</a:t>
            </a:r>
            <a:r>
              <a:rPr lang="en-US" sz="2000"/>
              <a:t>міни скелета, зниження м'язового тонусу, порушення постави, ходи через зсув центру ваги.</a:t>
            </a:r>
          </a:p>
          <a:p>
            <a:endParaRPr lang="uk-UA" altLang="en-US" sz="2000"/>
          </a:p>
          <a:p>
            <a:r>
              <a:rPr lang="uk-UA" altLang="en-US" sz="2000"/>
              <a:t>П</a:t>
            </a:r>
            <a:r>
              <a:rPr lang="en-US" sz="2000"/>
              <a:t>орушення мозкового кровообігу, що впливає на координацію рухів і рівновагу.</a:t>
            </a:r>
          </a:p>
          <a:p>
            <a:endParaRPr lang="uk-UA" altLang="en-US" sz="2000"/>
          </a:p>
          <a:p>
            <a:r>
              <a:rPr lang="uk-UA" altLang="en-US" sz="2000"/>
              <a:t>Н</a:t>
            </a:r>
            <a:r>
              <a:rPr lang="en-US" sz="2000"/>
              <a:t>етримання сечі у зв'язку з опущеними внутрішніх органів.</a:t>
            </a:r>
          </a:p>
          <a:p>
            <a:r>
              <a:rPr lang="uk-UA" altLang="en-US" sz="2000"/>
              <a:t>З</a:t>
            </a:r>
            <a:r>
              <a:rPr lang="en-US" sz="2000"/>
              <a:t>ниження дихальної функції, ємності легень.</a:t>
            </a:r>
          </a:p>
          <a:p>
            <a:r>
              <a:rPr lang="uk-UA" altLang="en-US" sz="2000"/>
              <a:t>П</a:t>
            </a:r>
            <a:r>
              <a:rPr lang="en-US" sz="2000"/>
              <a:t>орушення рухливості очних яблук вікових людей компенсуються поворотами голови і можуть спричинити запаморочення.</a:t>
            </a:r>
          </a:p>
          <a:p>
            <a:endParaRPr lang="en-US" sz="200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755" y="3932555"/>
            <a:ext cx="3758565" cy="2269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бъект 3"/>
          <p:cNvSpPr>
            <a:spLocks noGrp="1"/>
          </p:cNvSpPr>
          <p:nvPr>
            <p:ph sz="half" idx="2"/>
          </p:nvPr>
        </p:nvSpPr>
        <p:spPr>
          <a:xfrm>
            <a:off x="372745" y="836930"/>
            <a:ext cx="4556125" cy="3239135"/>
          </a:xfrm>
        </p:spPr>
        <p:txBody>
          <a:bodyPr>
            <a:noAutofit/>
          </a:bodyPr>
          <a:lstStyle/>
          <a:p>
            <a:r>
              <a:rPr lang="uk-UA" altLang="en-US" sz="2000">
                <a:sym typeface="+mn-ea"/>
              </a:rPr>
              <a:t>З</a:t>
            </a:r>
            <a:r>
              <a:rPr lang="en-US" sz="2000">
                <a:sym typeface="+mn-ea"/>
              </a:rPr>
              <a:t>міни психіки. У літньому віці поглиблюються раніше наявні недоліки характеру: буркотливість, агресивність, примхливість, апатія і це може вплинути на хід занять лікувальною фізкультурою.</a:t>
            </a:r>
          </a:p>
          <a:p>
            <a:endParaRPr lang="en-US" sz="2000">
              <a:sym typeface="+mn-ea"/>
            </a:endParaRPr>
          </a:p>
          <a:p>
            <a:r>
              <a:rPr lang="en-US" sz="2000">
                <a:sym typeface="+mn-ea"/>
              </a:rPr>
              <a:t>Літнім людям буває важко перебудуватися на новий режим, в тому числі на внесення в своє життя фізичної активності через постійне відчуття втоми і нездужань. Але потрібно побороти цей стан і почати з найпростіших вправ, далі поступово збільшуючи навантаження.</a:t>
            </a:r>
            <a:endParaRPr lang="en-US" sz="2000"/>
          </a:p>
          <a:p>
            <a:endParaRPr lang="en-US" sz="2000" dirty="0" smtClean="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76250"/>
            <a:ext cx="3709035" cy="2269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395536" y="1124744"/>
            <a:ext cx="4040188" cy="3951288"/>
          </a:xfrm>
        </p:spPr>
        <p:txBody>
          <a:bodyPr>
            <a:normAutofit fontScale="70000" lnSpcReduction="20000"/>
          </a:bodyPr>
          <a:lstStyle/>
          <a:p>
            <a:pPr lvl="0"/>
            <a:r>
              <a:rPr lang="ru-RU" sz="2300" dirty="0">
                <a:solidFill>
                  <a:srgbClr val="000000"/>
                </a:solidFill>
                <a:latin typeface="Cambria Math" panose="02040503050406030204" pitchFamily="18" charset="0"/>
                <a:ea typeface="Cambria Math" panose="02040503050406030204" pitchFamily="18" charset="0"/>
              </a:rPr>
              <a:t> </a:t>
            </a:r>
            <a:r>
              <a:rPr lang="ru-RU" sz="2300" dirty="0" smtClean="0">
                <a:solidFill>
                  <a:srgbClr val="000000"/>
                </a:solidFill>
                <a:latin typeface="Cambria Math" panose="02040503050406030204" pitchFamily="18" charset="0"/>
                <a:ea typeface="Cambria Math" panose="02040503050406030204" pitchFamily="18" charset="0"/>
              </a:rPr>
              <a:t>1</a:t>
            </a:r>
            <a:r>
              <a:rPr lang="ru-RU" sz="2300" dirty="0">
                <a:solidFill>
                  <a:srgbClr val="000000"/>
                </a:solidFill>
                <a:latin typeface="Cambria Math" panose="02040503050406030204" pitchFamily="18" charset="0"/>
                <a:ea typeface="Cambria Math" panose="02040503050406030204" pitchFamily="18" charset="0"/>
              </a:rPr>
              <a:t>) при </a:t>
            </a:r>
            <a:r>
              <a:rPr lang="ru-RU" sz="2300" dirty="0" err="1">
                <a:solidFill>
                  <a:srgbClr val="000000"/>
                </a:solidFill>
                <a:latin typeface="Cambria Math" panose="02040503050406030204" pitchFamily="18" charset="0"/>
                <a:ea typeface="Cambria Math" panose="02040503050406030204" pitchFamily="18" charset="0"/>
              </a:rPr>
              <a:t>підборі</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загальноукріплюючих</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вправ</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слід</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надавати</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перевагу</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вправам</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динамічного</a:t>
            </a:r>
            <a:r>
              <a:rPr lang="ru-RU" sz="2300" dirty="0">
                <a:solidFill>
                  <a:srgbClr val="000000"/>
                </a:solidFill>
                <a:latin typeface="Cambria Math" panose="02040503050406030204" pitchFamily="18" charset="0"/>
                <a:ea typeface="Cambria Math" panose="02040503050406030204" pitchFamily="18" charset="0"/>
              </a:rPr>
              <a:t> характеру, без </a:t>
            </a:r>
            <a:r>
              <a:rPr lang="ru-RU" sz="2300" dirty="0" err="1">
                <a:solidFill>
                  <a:srgbClr val="000000"/>
                </a:solidFill>
                <a:latin typeface="Cambria Math" panose="02040503050406030204" pitchFamily="18" charset="0"/>
                <a:ea typeface="Cambria Math" panose="02040503050406030204" pitchFamily="18" charset="0"/>
              </a:rPr>
              <a:t>статичних</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напружень</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м‘язів</a:t>
            </a:r>
            <a:r>
              <a:rPr lang="ru-RU" sz="2300" dirty="0">
                <a:solidFill>
                  <a:srgbClr val="000000"/>
                </a:solidFill>
                <a:latin typeface="Cambria Math" panose="02040503050406030204" pitchFamily="18" charset="0"/>
                <a:ea typeface="Cambria Math" panose="02040503050406030204" pitchFamily="18" charset="0"/>
              </a:rPr>
              <a:t> (вони </a:t>
            </a:r>
            <a:r>
              <a:rPr lang="ru-RU" sz="2300" dirty="0" err="1">
                <a:solidFill>
                  <a:srgbClr val="000000"/>
                </a:solidFill>
                <a:latin typeface="Cambria Math" panose="02040503050406030204" pitchFamily="18" charset="0"/>
                <a:ea typeface="Cambria Math" panose="02040503050406030204" pitchFamily="18" charset="0"/>
              </a:rPr>
              <a:t>менш</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благоприємні</a:t>
            </a:r>
            <a:r>
              <a:rPr lang="ru-RU" sz="2300" dirty="0">
                <a:solidFill>
                  <a:srgbClr val="000000"/>
                </a:solidFill>
                <a:latin typeface="Cambria Math" panose="02040503050406030204" pitchFamily="18" charset="0"/>
                <a:ea typeface="Cambria Math" panose="02040503050406030204" pitchFamily="18" charset="0"/>
              </a:rPr>
              <a:t> для </a:t>
            </a:r>
            <a:r>
              <a:rPr lang="ru-RU" sz="2300" dirty="0" err="1">
                <a:solidFill>
                  <a:srgbClr val="000000"/>
                </a:solidFill>
                <a:latin typeface="Cambria Math" panose="02040503050406030204" pitchFamily="18" charset="0"/>
                <a:ea typeface="Cambria Math" panose="02040503050406030204" pitchFamily="18" charset="0"/>
              </a:rPr>
              <a:t>кровобігу</a:t>
            </a:r>
            <a:r>
              <a:rPr lang="ru-RU" sz="2300" dirty="0" smtClean="0">
                <a:solidFill>
                  <a:srgbClr val="000000"/>
                </a:solidFill>
                <a:latin typeface="Cambria Math" panose="02040503050406030204" pitchFamily="18" charset="0"/>
                <a:ea typeface="Cambria Math" panose="02040503050406030204" pitchFamily="18" charset="0"/>
              </a:rPr>
              <a:t>)</a:t>
            </a:r>
          </a:p>
          <a:p>
            <a:pPr marL="0" lvl="0" indent="0">
              <a:buNone/>
            </a:pPr>
            <a:endParaRPr lang="ru-RU" sz="2300" dirty="0">
              <a:solidFill>
                <a:srgbClr val="000000"/>
              </a:solidFill>
              <a:latin typeface="Cambria Math" panose="02040503050406030204" pitchFamily="18" charset="0"/>
              <a:ea typeface="Cambria Math" panose="02040503050406030204" pitchFamily="18" charset="0"/>
            </a:endParaRPr>
          </a:p>
          <a:p>
            <a:r>
              <a:rPr lang="ru-RU" sz="2300" dirty="0">
                <a:solidFill>
                  <a:srgbClr val="000000"/>
                </a:solidFill>
                <a:latin typeface="Cambria Math" panose="02040503050406030204" pitchFamily="18" charset="0"/>
                <a:ea typeface="Cambria Math" panose="02040503050406030204" pitchFamily="18" charset="0"/>
              </a:rPr>
              <a:t>2) для </a:t>
            </a:r>
            <a:r>
              <a:rPr lang="ru-RU" sz="2300" dirty="0" err="1">
                <a:solidFill>
                  <a:srgbClr val="000000"/>
                </a:solidFill>
                <a:latin typeface="Cambria Math" panose="02040503050406030204" pitchFamily="18" charset="0"/>
                <a:ea typeface="Cambria Math" panose="02040503050406030204" pitchFamily="18" charset="0"/>
              </a:rPr>
              <a:t>осіб</a:t>
            </a:r>
            <a:r>
              <a:rPr lang="ru-RU" sz="2300" dirty="0">
                <a:solidFill>
                  <a:srgbClr val="000000"/>
                </a:solidFill>
                <a:latin typeface="Cambria Math" panose="02040503050406030204" pitchFamily="18" charset="0"/>
                <a:ea typeface="Cambria Math" panose="02040503050406030204" pitchFamily="18" charset="0"/>
              </a:rPr>
              <a:t> ІІІ </a:t>
            </a:r>
            <a:r>
              <a:rPr lang="ru-RU" sz="2300" dirty="0" err="1">
                <a:solidFill>
                  <a:srgbClr val="000000"/>
                </a:solidFill>
                <a:latin typeface="Cambria Math" panose="02040503050406030204" pitchFamily="18" charset="0"/>
                <a:ea typeface="Cambria Math" panose="02040503050406030204" pitchFamily="18" charset="0"/>
              </a:rPr>
              <a:t>групи</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протипоказана</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силова</a:t>
            </a:r>
            <a:r>
              <a:rPr lang="ru-RU" sz="2300" dirty="0">
                <a:solidFill>
                  <a:srgbClr val="000000"/>
                </a:solidFill>
                <a:latin typeface="Cambria Math" panose="02040503050406030204" pitchFamily="18" charset="0"/>
                <a:ea typeface="Cambria Math" panose="02040503050406030204" pitchFamily="18" charset="0"/>
              </a:rPr>
              <a:t> робота з моменту </a:t>
            </a:r>
            <a:r>
              <a:rPr lang="ru-RU" sz="2300" dirty="0" err="1">
                <a:solidFill>
                  <a:srgbClr val="000000"/>
                </a:solidFill>
                <a:latin typeface="Cambria Math" panose="02040503050406030204" pitchFamily="18" charset="0"/>
                <a:ea typeface="Cambria Math" panose="02040503050406030204" pitchFamily="18" charset="0"/>
              </a:rPr>
              <a:t>натужування</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підняття</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важкого</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бо</a:t>
            </a:r>
            <a:r>
              <a:rPr lang="ru-RU" sz="2300" dirty="0">
                <a:solidFill>
                  <a:srgbClr val="000000"/>
                </a:solidFill>
                <a:latin typeface="Cambria Math" panose="02040503050406030204" pitchFamily="18" charset="0"/>
                <a:ea typeface="Cambria Math" panose="02040503050406030204" pitchFamily="18" charset="0"/>
              </a:rPr>
              <a:t> вони </a:t>
            </a:r>
            <a:r>
              <a:rPr lang="ru-RU" sz="2300" dirty="0" err="1">
                <a:solidFill>
                  <a:srgbClr val="000000"/>
                </a:solidFill>
                <a:latin typeface="Cambria Math" panose="02040503050406030204" pitchFamily="18" charset="0"/>
                <a:ea typeface="Cambria Math" panose="02040503050406030204" pitchFamily="18" charset="0"/>
              </a:rPr>
              <a:t>неблагопрємнідля</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кровобігуі</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погіршують</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живлення</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серцевого</a:t>
            </a:r>
            <a:r>
              <a:rPr lang="ru-RU" sz="2300" dirty="0">
                <a:solidFill>
                  <a:srgbClr val="000000"/>
                </a:solidFill>
                <a:latin typeface="Cambria Math" panose="02040503050406030204" pitchFamily="18" charset="0"/>
                <a:ea typeface="Cambria Math" panose="02040503050406030204" pitchFamily="18" charset="0"/>
              </a:rPr>
              <a:t> </a:t>
            </a:r>
            <a:r>
              <a:rPr lang="ru-RU" sz="2300" dirty="0" err="1">
                <a:solidFill>
                  <a:srgbClr val="000000"/>
                </a:solidFill>
                <a:latin typeface="Cambria Math" panose="02040503050406030204" pitchFamily="18" charset="0"/>
                <a:ea typeface="Cambria Math" panose="02040503050406030204" pitchFamily="18" charset="0"/>
              </a:rPr>
              <a:t>м‘яза</a:t>
            </a:r>
            <a:r>
              <a:rPr lang="ru-RU" sz="2300" dirty="0" smtClean="0">
                <a:solidFill>
                  <a:srgbClr val="000000"/>
                </a:solidFill>
                <a:latin typeface="Cambria Math" panose="02040503050406030204" pitchFamily="18" charset="0"/>
                <a:ea typeface="Cambria Math" panose="02040503050406030204" pitchFamily="18" charset="0"/>
              </a:rPr>
              <a:t>.</a:t>
            </a:r>
            <a:r>
              <a:rPr lang="ru-RU" sz="2300" dirty="0">
                <a:latin typeface="Cambria Math" panose="02040503050406030204" pitchFamily="18" charset="0"/>
                <a:ea typeface="Cambria Math" panose="02040503050406030204" pitchFamily="18" charset="0"/>
              </a:rPr>
              <a:t> </a:t>
            </a:r>
            <a:endParaRPr lang="ru-RU" sz="2300" dirty="0" smtClean="0">
              <a:latin typeface="Cambria Math" panose="02040503050406030204" pitchFamily="18" charset="0"/>
              <a:ea typeface="Cambria Math" panose="02040503050406030204" pitchFamily="18" charset="0"/>
            </a:endParaRPr>
          </a:p>
          <a:p>
            <a:pPr marL="0" indent="0">
              <a:buNone/>
            </a:pPr>
            <a:endParaRPr lang="ru-RU" sz="2300" dirty="0" smtClean="0">
              <a:latin typeface="Cambria Math" panose="02040503050406030204" pitchFamily="18" charset="0"/>
              <a:ea typeface="Cambria Math" panose="02040503050406030204" pitchFamily="18" charset="0"/>
            </a:endParaRPr>
          </a:p>
          <a:p>
            <a:r>
              <a:rPr lang="ru-RU" sz="2300" dirty="0" smtClean="0">
                <a:latin typeface="Cambria Math" panose="02040503050406030204" pitchFamily="18" charset="0"/>
                <a:ea typeface="Cambria Math" panose="02040503050406030204" pitchFamily="18" charset="0"/>
              </a:rPr>
              <a:t>3</a:t>
            </a:r>
            <a:r>
              <a:rPr lang="ru-RU" sz="2300" dirty="0">
                <a:latin typeface="Cambria Math" panose="02040503050406030204" pitchFamily="18" charset="0"/>
                <a:ea typeface="Cambria Math" panose="02040503050406030204" pitchFamily="18" charset="0"/>
              </a:rPr>
              <a:t>) </a:t>
            </a:r>
            <a:r>
              <a:rPr lang="ru-RU" sz="2300" dirty="0" err="1">
                <a:latin typeface="Cambria Math" panose="02040503050406030204" pitchFamily="18" charset="0"/>
                <a:ea typeface="Cambria Math" panose="02040503050406030204" pitchFamily="18" charset="0"/>
              </a:rPr>
              <a:t>Включати</a:t>
            </a:r>
            <a:r>
              <a:rPr lang="ru-RU" sz="2300" dirty="0">
                <a:latin typeface="Cambria Math" panose="02040503050406030204" pitchFamily="18" charset="0"/>
                <a:ea typeface="Cambria Math" panose="02040503050406030204" pitchFamily="18" charset="0"/>
              </a:rPr>
              <a:t> в </a:t>
            </a:r>
            <a:r>
              <a:rPr lang="ru-RU" sz="2300" dirty="0" err="1">
                <a:latin typeface="Cambria Math" panose="02040503050406030204" pitchFamily="18" charset="0"/>
                <a:ea typeface="Cambria Math" panose="02040503050406030204" pitchFamily="18" charset="0"/>
              </a:rPr>
              <a:t>заняття</a:t>
            </a:r>
            <a:r>
              <a:rPr lang="ru-RU" sz="2300" dirty="0">
                <a:latin typeface="Cambria Math" panose="02040503050406030204" pitchFamily="18" charset="0"/>
                <a:ea typeface="Cambria Math" panose="02040503050406030204" pitchFamily="18" charset="0"/>
              </a:rPr>
              <a:t> </a:t>
            </a:r>
            <a:r>
              <a:rPr lang="ru-RU" sz="2300" dirty="0" err="1">
                <a:latin typeface="Cambria Math" panose="02040503050406030204" pitchFamily="18" charset="0"/>
                <a:ea typeface="Cambria Math" panose="02040503050406030204" pitchFamily="18" charset="0"/>
              </a:rPr>
              <a:t>вправи</a:t>
            </a:r>
            <a:r>
              <a:rPr lang="ru-RU" sz="2300" dirty="0">
                <a:latin typeface="Cambria Math" panose="02040503050406030204" pitchFamily="18" charset="0"/>
                <a:ea typeface="Cambria Math" panose="02040503050406030204" pitchFamily="18" charset="0"/>
              </a:rPr>
              <a:t> , </a:t>
            </a:r>
            <a:r>
              <a:rPr lang="ru-RU" sz="2300" dirty="0" err="1">
                <a:latin typeface="Cambria Math" panose="02040503050406030204" pitchFamily="18" charset="0"/>
                <a:ea typeface="Cambria Math" panose="02040503050406030204" pitchFamily="18" charset="0"/>
              </a:rPr>
              <a:t>які</a:t>
            </a:r>
            <a:r>
              <a:rPr lang="ru-RU" sz="2300" dirty="0">
                <a:latin typeface="Cambria Math" panose="02040503050406030204" pitchFamily="18" charset="0"/>
                <a:ea typeface="Cambria Math" panose="02040503050406030204" pitchFamily="18" charset="0"/>
              </a:rPr>
              <a:t> </a:t>
            </a:r>
            <a:r>
              <a:rPr lang="ru-RU" sz="2300" dirty="0" err="1">
                <a:latin typeface="Cambria Math" panose="02040503050406030204" pitchFamily="18" charset="0"/>
                <a:ea typeface="Cambria Math" panose="02040503050406030204" pitchFamily="18" charset="0"/>
              </a:rPr>
              <a:t>посилюють</a:t>
            </a:r>
            <a:r>
              <a:rPr lang="ru-RU" sz="2300" dirty="0">
                <a:latin typeface="Cambria Math" panose="02040503050406030204" pitchFamily="18" charset="0"/>
                <a:ea typeface="Cambria Math" panose="02040503050406030204" pitchFamily="18" charset="0"/>
              </a:rPr>
              <a:t> </a:t>
            </a:r>
            <a:r>
              <a:rPr lang="ru-RU" sz="2300" dirty="0" err="1">
                <a:latin typeface="Cambria Math" panose="02040503050406030204" pitchFamily="18" charset="0"/>
                <a:ea typeface="Cambria Math" panose="02040503050406030204" pitchFamily="18" charset="0"/>
              </a:rPr>
              <a:t>вимоги</a:t>
            </a:r>
            <a:r>
              <a:rPr lang="ru-RU" sz="2300" dirty="0">
                <a:latin typeface="Cambria Math" panose="02040503050406030204" pitchFamily="18" charset="0"/>
                <a:ea typeface="Cambria Math" panose="02040503050406030204" pitchFamily="18" charset="0"/>
              </a:rPr>
              <a:t> до </a:t>
            </a:r>
            <a:r>
              <a:rPr lang="ru-RU" sz="2300" dirty="0" err="1">
                <a:latin typeface="Cambria Math" panose="02040503050406030204" pitchFamily="18" charset="0"/>
                <a:ea typeface="Cambria Math" panose="02040503050406030204" pitchFamily="18" charset="0"/>
              </a:rPr>
              <a:t>серцево-судинної</a:t>
            </a:r>
            <a:r>
              <a:rPr lang="ru-RU" sz="2300" dirty="0">
                <a:latin typeface="Cambria Math" panose="02040503050406030204" pitchFamily="18" charset="0"/>
                <a:ea typeface="Cambria Math" panose="02040503050406030204" pitchFamily="18" charset="0"/>
              </a:rPr>
              <a:t> і </a:t>
            </a:r>
            <a:r>
              <a:rPr lang="ru-RU" sz="2300" dirty="0" err="1">
                <a:latin typeface="Cambria Math" panose="02040503050406030204" pitchFamily="18" charset="0"/>
                <a:ea typeface="Cambria Math" panose="02040503050406030204" pitchFamily="18" charset="0"/>
              </a:rPr>
              <a:t>дихальної</a:t>
            </a:r>
            <a:r>
              <a:rPr lang="ru-RU" sz="2300" dirty="0">
                <a:latin typeface="Cambria Math" panose="02040503050406030204" pitchFamily="18" charset="0"/>
                <a:ea typeface="Cambria Math" panose="02040503050406030204" pitchFamily="18" charset="0"/>
              </a:rPr>
              <a:t> </a:t>
            </a:r>
            <a:r>
              <a:rPr lang="ru-RU" sz="2300" dirty="0" err="1">
                <a:latin typeface="Cambria Math" panose="02040503050406030204" pitchFamily="18" charset="0"/>
                <a:ea typeface="Cambria Math" panose="02040503050406030204" pitchFamily="18" charset="0"/>
              </a:rPr>
              <a:t>системи</a:t>
            </a:r>
            <a:r>
              <a:rPr lang="ru-RU" sz="2300" dirty="0">
                <a:latin typeface="Cambria Math" panose="02040503050406030204" pitchFamily="18" charset="0"/>
                <a:ea typeface="Cambria Math" panose="02040503050406030204" pitchFamily="18" charset="0"/>
              </a:rPr>
              <a:t> (</a:t>
            </a:r>
            <a:r>
              <a:rPr lang="ru-RU" sz="2300" dirty="0" err="1">
                <a:latin typeface="Cambria Math" panose="02040503050406030204" pitchFamily="18" charset="0"/>
                <a:ea typeface="Cambria Math" panose="02040503050406030204" pitchFamily="18" charset="0"/>
              </a:rPr>
              <a:t>біг</a:t>
            </a:r>
            <a:r>
              <a:rPr lang="ru-RU" sz="2300" dirty="0">
                <a:latin typeface="Cambria Math" panose="02040503050406030204" pitchFamily="18" charset="0"/>
                <a:ea typeface="Cambria Math" panose="02040503050406030204" pitchFamily="18" charset="0"/>
              </a:rPr>
              <a:t>, </a:t>
            </a:r>
            <a:r>
              <a:rPr lang="ru-RU" sz="2300" dirty="0" err="1">
                <a:latin typeface="Cambria Math" panose="02040503050406030204" pitchFamily="18" charset="0"/>
                <a:ea typeface="Cambria Math" panose="02040503050406030204" pitchFamily="18" charset="0"/>
              </a:rPr>
              <a:t>стрибки</a:t>
            </a:r>
            <a:r>
              <a:rPr lang="ru-RU" sz="2300" dirty="0">
                <a:latin typeface="Cambria Math" panose="02040503050406030204" pitchFamily="18" charset="0"/>
                <a:ea typeface="Cambria Math" panose="02040503050406030204" pitchFamily="18" charset="0"/>
              </a:rPr>
              <a:t>) </a:t>
            </a:r>
            <a:r>
              <a:rPr lang="ru-RU" sz="2300" dirty="0" err="1">
                <a:latin typeface="Cambria Math" panose="02040503050406030204" pitchFamily="18" charset="0"/>
                <a:ea typeface="Cambria Math" panose="02040503050406030204" pitchFamily="18" charset="0"/>
              </a:rPr>
              <a:t>потрібно</a:t>
            </a:r>
            <a:r>
              <a:rPr lang="ru-RU" sz="2300" dirty="0">
                <a:latin typeface="Cambria Math" panose="02040503050406030204" pitchFamily="18" charset="0"/>
                <a:ea typeface="Cambria Math" panose="02040503050406030204" pitchFamily="18" charset="0"/>
              </a:rPr>
              <a:t> строго </a:t>
            </a:r>
            <a:r>
              <a:rPr lang="ru-RU" sz="2300" dirty="0" err="1">
                <a:latin typeface="Cambria Math" panose="02040503050406030204" pitchFamily="18" charset="0"/>
                <a:ea typeface="Cambria Math" panose="02040503050406030204" pitchFamily="18" charset="0"/>
              </a:rPr>
              <a:t>індивідуально</a:t>
            </a:r>
            <a:endParaRPr lang="ru-RU" sz="2300" dirty="0">
              <a:latin typeface="Cambria Math" panose="02040503050406030204" pitchFamily="18" charset="0"/>
              <a:ea typeface="Cambria Math" panose="02040503050406030204" pitchFamily="18" charset="0"/>
            </a:endParaRPr>
          </a:p>
          <a:p>
            <a:pPr lvl="0"/>
            <a:endParaRPr lang="ru-RU" sz="2000" dirty="0">
              <a:solidFill>
                <a:srgbClr val="000000"/>
              </a:solidFill>
              <a:latin typeface="open_sansregular"/>
            </a:endParaRPr>
          </a:p>
          <a:p>
            <a:endParaRPr lang="ru-RU" dirty="0"/>
          </a:p>
        </p:txBody>
      </p:sp>
      <p:sp>
        <p:nvSpPr>
          <p:cNvPr id="6" name="Объект 5"/>
          <p:cNvSpPr>
            <a:spLocks noGrp="1"/>
          </p:cNvSpPr>
          <p:nvPr>
            <p:ph sz="quarter" idx="4"/>
          </p:nvPr>
        </p:nvSpPr>
        <p:spPr>
          <a:xfrm>
            <a:off x="4644008" y="1268760"/>
            <a:ext cx="4041775" cy="3951288"/>
          </a:xfrm>
        </p:spPr>
        <p:txBody>
          <a:bodyPr>
            <a:noAutofit/>
          </a:bodyPr>
          <a:lstStyle/>
          <a:p>
            <a:r>
              <a:rPr lang="ru-RU" sz="1600" dirty="0" smtClean="0">
                <a:latin typeface="Cambria Math" panose="02040503050406030204" pitchFamily="18" charset="0"/>
                <a:ea typeface="Cambria Math" panose="02040503050406030204" pitchFamily="18" charset="0"/>
              </a:rPr>
              <a:t>4</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Оборежно</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включати</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вправи</a:t>
            </a:r>
            <a:r>
              <a:rPr lang="ru-RU" sz="1600" dirty="0">
                <a:latin typeface="Cambria Math" panose="02040503050406030204" pitchFamily="18" charset="0"/>
                <a:ea typeface="Cambria Math" panose="02040503050406030204" pitchFamily="18" charset="0"/>
              </a:rPr>
              <a:t> з </a:t>
            </a:r>
            <a:r>
              <a:rPr lang="ru-RU" sz="1600" dirty="0" err="1">
                <a:latin typeface="Cambria Math" panose="02040503050406030204" pitchFamily="18" charset="0"/>
                <a:ea typeface="Cambria Math" panose="02040503050406030204" pitchFamily="18" charset="0"/>
              </a:rPr>
              <a:t>нахилами</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тулуба</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особливість</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кровопостачання</a:t>
            </a:r>
            <a:r>
              <a:rPr lang="ru-RU" sz="1600" dirty="0">
                <a:latin typeface="Cambria Math" panose="02040503050406030204" pitchFamily="18" charset="0"/>
                <a:ea typeface="Cambria Math" panose="02040503050406030204" pitchFamily="18" charset="0"/>
              </a:rPr>
              <a:t> головного </a:t>
            </a:r>
            <a:r>
              <a:rPr lang="ru-RU" sz="1600" dirty="0" err="1">
                <a:latin typeface="Cambria Math" panose="02040503050406030204" pitchFamily="18" charset="0"/>
                <a:ea typeface="Cambria Math" panose="02040503050406030204" pitchFamily="18" charset="0"/>
              </a:rPr>
              <a:t>мозку</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Поступове</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збільшення</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амплітуди</a:t>
            </a:r>
            <a:r>
              <a:rPr lang="ru-RU" sz="1600" dirty="0">
                <a:latin typeface="Cambria Math" panose="02040503050406030204" pitchFamily="18" charset="0"/>
                <a:ea typeface="Cambria Math" panose="02040503050406030204" pitchFamily="18" charset="0"/>
              </a:rPr>
              <a:t> в </a:t>
            </a:r>
            <a:r>
              <a:rPr lang="ru-RU" sz="1600" dirty="0" err="1">
                <a:latin typeface="Cambria Math" panose="02040503050406030204" pitchFamily="18" charset="0"/>
                <a:ea typeface="Cambria Math" panose="02040503050406030204" pitchFamily="18" charset="0"/>
              </a:rPr>
              <a:t>повільному</a:t>
            </a:r>
            <a:r>
              <a:rPr lang="ru-RU" sz="1600" dirty="0">
                <a:latin typeface="Cambria Math" panose="02040503050406030204" pitchFamily="18" charset="0"/>
                <a:ea typeface="Cambria Math" panose="02040503050406030204" pitchFamily="18" charset="0"/>
              </a:rPr>
              <a:t>, а </a:t>
            </a:r>
            <a:r>
              <a:rPr lang="ru-RU" sz="1600" dirty="0" err="1">
                <a:latin typeface="Cambria Math" panose="02040503050406030204" pitchFamily="18" charset="0"/>
                <a:ea typeface="Cambria Math" panose="02040503050406030204" pitchFamily="18" charset="0"/>
              </a:rPr>
              <a:t>потім</a:t>
            </a:r>
            <a:r>
              <a:rPr lang="ru-RU" sz="1600" dirty="0">
                <a:latin typeface="Cambria Math" panose="02040503050406030204" pitchFamily="18" charset="0"/>
                <a:ea typeface="Cambria Math" panose="02040503050406030204" pitchFamily="18" charset="0"/>
              </a:rPr>
              <a:t> в </a:t>
            </a:r>
            <a:r>
              <a:rPr lang="ru-RU" sz="1600" dirty="0" err="1">
                <a:latin typeface="Cambria Math" panose="02040503050406030204" pitchFamily="18" charset="0"/>
                <a:ea typeface="Cambria Math" panose="02040503050406030204" pitchFamily="18" charset="0"/>
              </a:rPr>
              <a:t>середньому</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темпі</a:t>
            </a:r>
            <a:r>
              <a:rPr lang="ru-RU" sz="1600" dirty="0">
                <a:latin typeface="Cambria Math" panose="02040503050406030204" pitchFamily="18" charset="0"/>
                <a:ea typeface="Cambria Math" panose="02040503050406030204" pitchFamily="18" charset="0"/>
              </a:rPr>
              <a:t>.</a:t>
            </a:r>
          </a:p>
          <a:p>
            <a:endParaRPr lang="ru-RU" sz="1600" dirty="0">
              <a:latin typeface="Cambria Math" panose="02040503050406030204" pitchFamily="18" charset="0"/>
              <a:ea typeface="Cambria Math" panose="02040503050406030204" pitchFamily="18" charset="0"/>
            </a:endParaRPr>
          </a:p>
          <a:p>
            <a:r>
              <a:rPr lang="ru-RU" sz="1600" dirty="0">
                <a:latin typeface="Cambria Math" panose="02040503050406030204" pitchFamily="18" charset="0"/>
                <a:ea typeface="Cambria Math" panose="02040503050406030204" pitchFamily="18" charset="0"/>
              </a:rPr>
              <a:t>5) При </a:t>
            </a:r>
            <a:r>
              <a:rPr lang="ru-RU" sz="1600" dirty="0" err="1">
                <a:latin typeface="Cambria Math" panose="02040503050406030204" pitchFamily="18" charset="0"/>
                <a:ea typeface="Cambria Math" panose="02040503050406030204" pitchFamily="18" charset="0"/>
              </a:rPr>
              <a:t>проведенні</a:t>
            </a:r>
            <a:r>
              <a:rPr lang="ru-RU" sz="1600" dirty="0">
                <a:latin typeface="Cambria Math" panose="02040503050406030204" pitchFamily="18" charset="0"/>
                <a:ea typeface="Cambria Math" panose="02040503050406030204" pitchFamily="18" charset="0"/>
              </a:rPr>
              <a:t> занять </a:t>
            </a:r>
            <a:r>
              <a:rPr lang="ru-RU" sz="1600" dirty="0" err="1">
                <a:latin typeface="Cambria Math" panose="02040503050406030204" pitchFamily="18" charset="0"/>
                <a:ea typeface="Cambria Math" panose="02040503050406030204" pitchFamily="18" charset="0"/>
              </a:rPr>
              <a:t>гімнастикою</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необхідно</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уникати</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перебування</a:t>
            </a:r>
            <a:r>
              <a:rPr lang="ru-RU" sz="1600" dirty="0">
                <a:latin typeface="Cambria Math" panose="02040503050406030204" pitchFamily="18" charset="0"/>
                <a:ea typeface="Cambria Math" panose="02040503050406030204" pitchFamily="18" charset="0"/>
              </a:rPr>
              <a:t> в </a:t>
            </a:r>
            <a:r>
              <a:rPr lang="ru-RU" sz="1600" dirty="0" err="1">
                <a:latin typeface="Cambria Math" panose="02040503050406030204" pitchFamily="18" charset="0"/>
                <a:ea typeface="Cambria Math" panose="02040503050406030204" pitchFamily="18" charset="0"/>
              </a:rPr>
              <a:t>основній</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стойці</a:t>
            </a:r>
            <a:r>
              <a:rPr lang="ru-RU" sz="1600" dirty="0">
                <a:latin typeface="Cambria Math" panose="02040503050406030204" pitchFamily="18" charset="0"/>
                <a:ea typeface="Cambria Math" panose="02040503050406030204" pitchFamily="18" charset="0"/>
              </a:rPr>
              <a:t>, яка </a:t>
            </a:r>
            <a:r>
              <a:rPr lang="ru-RU" sz="1600" dirty="0" err="1">
                <a:latin typeface="Cambria Math" panose="02040503050406030204" pitchFamily="18" charset="0"/>
                <a:ea typeface="Cambria Math" panose="02040503050406030204" pitchFamily="18" charset="0"/>
              </a:rPr>
              <a:t>сприяє</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погіршенню</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кровобігу</a:t>
            </a:r>
            <a:r>
              <a:rPr lang="ru-RU" sz="1600" dirty="0">
                <a:latin typeface="Cambria Math" panose="02040503050406030204" pitchFamily="18" charset="0"/>
                <a:ea typeface="Cambria Math" panose="02040503050406030204" pitchFamily="18" charset="0"/>
              </a:rPr>
              <a:t> в </a:t>
            </a:r>
            <a:r>
              <a:rPr lang="ru-RU" sz="1600" dirty="0" err="1">
                <a:latin typeface="Cambria Math" panose="02040503050406030204" pitchFamily="18" charset="0"/>
                <a:ea typeface="Cambria Math" panose="02040503050406030204" pitchFamily="18" charset="0"/>
              </a:rPr>
              <a:t>м‘язах</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нижніх</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кінцівок</a:t>
            </a:r>
            <a:r>
              <a:rPr lang="ru-RU" sz="1600" dirty="0">
                <a:latin typeface="Cambria Math" panose="02040503050406030204" pitchFamily="18" charset="0"/>
                <a:ea typeface="Cambria Math" panose="02040503050406030204" pitchFamily="18" charset="0"/>
              </a:rPr>
              <a:t>. В </a:t>
            </a:r>
            <a:r>
              <a:rPr lang="ru-RU" sz="1600" dirty="0" err="1">
                <a:latin typeface="Cambria Math" panose="02040503050406030204" pitchFamily="18" charset="0"/>
                <a:ea typeface="Cambria Math" panose="02040503050406030204" pitchFamily="18" charset="0"/>
              </a:rPr>
              <a:t>заняттях</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слід</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чергувати</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вихідні</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положення</a:t>
            </a:r>
            <a:r>
              <a:rPr lang="ru-RU" sz="1600" dirty="0">
                <a:latin typeface="Cambria Math" panose="02040503050406030204" pitchFamily="18" charset="0"/>
                <a:ea typeface="Cambria Math" panose="02040503050406030204" pitchFamily="18" charset="0"/>
              </a:rPr>
              <a:t> стоячи – </a:t>
            </a:r>
            <a:r>
              <a:rPr lang="ru-RU" sz="1600" dirty="0" err="1">
                <a:latin typeface="Cambria Math" panose="02040503050406030204" pitchFamily="18" charset="0"/>
                <a:ea typeface="Cambria Math" panose="02040503050406030204" pitchFamily="18" charset="0"/>
              </a:rPr>
              <a:t>сидячи</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сидячи</a:t>
            </a:r>
            <a:r>
              <a:rPr lang="ru-RU" sz="1600" dirty="0">
                <a:latin typeface="Cambria Math" panose="02040503050406030204" pitchFamily="18" charset="0"/>
                <a:ea typeface="Cambria Math" panose="02040503050406030204" pitchFamily="18" charset="0"/>
              </a:rPr>
              <a:t> – </a:t>
            </a:r>
            <a:r>
              <a:rPr lang="ru-RU" sz="1600" dirty="0" err="1">
                <a:latin typeface="Cambria Math" panose="02040503050406030204" pitchFamily="18" charset="0"/>
                <a:ea typeface="Cambria Math" panose="02040503050406030204" pitchFamily="18" charset="0"/>
              </a:rPr>
              <a:t>лежачи</a:t>
            </a:r>
            <a:r>
              <a:rPr lang="ru-RU" sz="1600" dirty="0">
                <a:latin typeface="Cambria Math" panose="02040503050406030204" pitchFamily="18" charset="0"/>
                <a:ea typeface="Cambria Math" panose="02040503050406030204" pitchFamily="18" charset="0"/>
              </a:rPr>
              <a:t>, але голова </a:t>
            </a:r>
            <a:r>
              <a:rPr lang="ru-RU" sz="1600" dirty="0" err="1">
                <a:latin typeface="Cambria Math" panose="02040503050406030204" pitchFamily="18" charset="0"/>
                <a:ea typeface="Cambria Math" panose="02040503050406030204" pitchFamily="18" charset="0"/>
              </a:rPr>
              <a:t>припіднята</a:t>
            </a:r>
            <a:r>
              <a:rPr lang="ru-RU" sz="1600" dirty="0">
                <a:latin typeface="Cambria Math" panose="02040503050406030204" pitchFamily="18" charset="0"/>
                <a:ea typeface="Cambria Math" panose="02040503050406030204" pitchFamily="18" charset="0"/>
              </a:rPr>
              <a:t>.</a:t>
            </a:r>
          </a:p>
          <a:p>
            <a:endParaRPr lang="ru-RU" sz="1600" dirty="0">
              <a:latin typeface="Cambria Math" panose="02040503050406030204" pitchFamily="18" charset="0"/>
              <a:ea typeface="Cambria Math" panose="02040503050406030204" pitchFamily="18" charset="0"/>
            </a:endParaRPr>
          </a:p>
          <a:p>
            <a:r>
              <a:rPr lang="ru-RU" sz="1600" dirty="0">
                <a:latin typeface="Cambria Math" panose="02040503050406030204" pitchFamily="18" charset="0"/>
                <a:ea typeface="Cambria Math" panose="02040503050406030204" pitchFamily="18" charset="0"/>
              </a:rPr>
              <a:t>6) </a:t>
            </a:r>
            <a:r>
              <a:rPr lang="ru-RU" sz="1600" dirty="0" err="1">
                <a:latin typeface="Cambria Math" panose="02040503050406030204" pitchFamily="18" charset="0"/>
                <a:ea typeface="Cambria Math" panose="02040503050406030204" pitchFamily="18" charset="0"/>
              </a:rPr>
              <a:t>Особливе</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місце</a:t>
            </a:r>
            <a:r>
              <a:rPr lang="ru-RU" sz="1600" dirty="0">
                <a:latin typeface="Cambria Math" panose="02040503050406030204" pitchFamily="18" charset="0"/>
                <a:ea typeface="Cambria Math" panose="02040503050406030204" pitchFamily="18" charset="0"/>
              </a:rPr>
              <a:t> в </a:t>
            </a:r>
            <a:r>
              <a:rPr lang="ru-RU" sz="1600" dirty="0" err="1">
                <a:latin typeface="Cambria Math" panose="02040503050406030204" pitchFamily="18" charset="0"/>
                <a:ea typeface="Cambria Math" panose="02040503050406030204" pitchFamily="18" charset="0"/>
              </a:rPr>
              <a:t>заняттях</a:t>
            </a:r>
            <a:r>
              <a:rPr lang="ru-RU" sz="1600" dirty="0">
                <a:latin typeface="Cambria Math" panose="02040503050406030204" pitchFamily="18" charset="0"/>
                <a:ea typeface="Cambria Math" panose="02040503050406030204" pitchFamily="18" charset="0"/>
              </a:rPr>
              <a:t> в </a:t>
            </a:r>
            <a:r>
              <a:rPr lang="ru-RU" sz="1600" dirty="0" err="1">
                <a:latin typeface="Cambria Math" panose="02040503050406030204" pitchFamily="18" charset="0"/>
                <a:ea typeface="Cambria Math" panose="02040503050406030204" pitchFamily="18" charset="0"/>
              </a:rPr>
              <a:t>групах</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здоров‘я</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відводиться</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дихальним</a:t>
            </a:r>
            <a:r>
              <a:rPr lang="ru-RU" sz="1600" dirty="0">
                <a:latin typeface="Cambria Math" panose="02040503050406030204" pitchFamily="18" charset="0"/>
                <a:ea typeface="Cambria Math" panose="02040503050406030204" pitchFamily="18" charset="0"/>
              </a:rPr>
              <a:t> </a:t>
            </a:r>
            <a:r>
              <a:rPr lang="ru-RU" sz="1600" dirty="0" err="1">
                <a:latin typeface="Cambria Math" panose="02040503050406030204" pitchFamily="18" charset="0"/>
                <a:ea typeface="Cambria Math" panose="02040503050406030204" pitchFamily="18" charset="0"/>
              </a:rPr>
              <a:t>вправам</a:t>
            </a:r>
            <a:r>
              <a:rPr lang="ru-RU" sz="1600" dirty="0">
                <a:latin typeface="Cambria Math" panose="02040503050406030204" pitchFamily="18" charset="0"/>
                <a:ea typeface="Cambria Math" panose="02040503050406030204" pitchFamily="18" charset="0"/>
              </a:rPr>
              <a:t>.</a:t>
            </a:r>
          </a:p>
        </p:txBody>
      </p:sp>
      <p:sp>
        <p:nvSpPr>
          <p:cNvPr id="2" name="Заголовок 1"/>
          <p:cNvSpPr>
            <a:spLocks noGrp="1"/>
          </p:cNvSpPr>
          <p:nvPr>
            <p:ph type="title"/>
          </p:nvPr>
        </p:nvSpPr>
        <p:spPr>
          <a:xfrm>
            <a:off x="107504" y="188640"/>
            <a:ext cx="8784976" cy="1143000"/>
          </a:xfrm>
        </p:spPr>
        <p:txBody>
          <a:bodyPr/>
          <a:lstStyle/>
          <a:p>
            <a:pPr lvl="0" algn="ctr"/>
            <a:r>
              <a:rPr lang="uk-UA" altLang="ru-RU" sz="2800" dirty="0" err="1">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open_sansregular"/>
              </a:rPr>
              <a:t>М</a:t>
            </a:r>
            <a:r>
              <a:rPr lang="ru-RU" sz="2800" dirty="0" err="1">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open_sansregular"/>
              </a:rPr>
              <a:t>етодич</a:t>
            </a:r>
            <a:r>
              <a:rPr lang="uk-UA" sz="2800" dirty="0" err="1">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open_sansregular"/>
              </a:rPr>
              <a:t>іні</a:t>
            </a:r>
            <a:r>
              <a:rPr lang="ru-RU" sz="2800"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open_sansregular"/>
              </a:rPr>
              <a:t> </a:t>
            </a:r>
            <a:r>
              <a:rPr lang="ru-RU" sz="2800" dirty="0" err="1">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open_sansregular"/>
              </a:rPr>
              <a:t>вказівки щодо виконання вправ</a:t>
            </a:r>
            <a:r>
              <a:rPr lang="ru-RU" sz="2800"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open_sansregular"/>
              </a:rPr>
              <a:t>:</a:t>
            </a:r>
            <a:br>
              <a:rPr lang="ru-RU" sz="2800"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open_sansregular"/>
              </a:rPr>
            </a:br>
            <a:endParaRPr lang="ru-RU" sz="2800" dirty="0">
              <a:solidFill>
                <a:srgbClr val="FF0000"/>
              </a:solidFill>
              <a:effectLst>
                <a:outerShdw blurRad="38100" dist="38100" dir="2700000" algn="tl">
                  <a:srgbClr val="000000">
                    <a:alpha val="43137"/>
                  </a:srgbClr>
                </a:outerShdw>
                <a:reflection blurRad="6350" stA="55000" endA="300" endPos="45500" dir="5400000" sy="-100000" algn="bl" rotWithShape="0"/>
              </a:effectLst>
              <a:latin typeface="open_sansregular"/>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 y="4869180"/>
            <a:ext cx="3886835" cy="1763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179512" y="764704"/>
            <a:ext cx="8424936" cy="639762"/>
          </a:xfrm>
        </p:spPr>
        <p:txBody>
          <a:bodyPr>
            <a:normAutofit/>
          </a:bodyPr>
          <a:lstStyle/>
          <a:p>
            <a:r>
              <a:rPr lang="ru-RU" dirty="0"/>
              <a:t>Комплексна </a:t>
            </a:r>
            <a:r>
              <a:rPr lang="ru-RU" dirty="0" err="1"/>
              <a:t>програма</a:t>
            </a:r>
            <a:r>
              <a:rPr lang="ru-RU" dirty="0"/>
              <a:t> </a:t>
            </a:r>
            <a:r>
              <a:rPr lang="ru-RU" dirty="0" err="1"/>
              <a:t>вправ</a:t>
            </a:r>
            <a:r>
              <a:rPr lang="ru-RU" dirty="0"/>
              <a:t> повинна </a:t>
            </a:r>
            <a:r>
              <a:rPr lang="ru-RU" dirty="0" err="1"/>
              <a:t>включати</a:t>
            </a:r>
            <a:r>
              <a:rPr lang="ru-RU" dirty="0"/>
              <a:t>: </a:t>
            </a:r>
          </a:p>
          <a:p>
            <a:endParaRPr lang="ru-RU" dirty="0"/>
          </a:p>
        </p:txBody>
      </p:sp>
      <p:sp>
        <p:nvSpPr>
          <p:cNvPr id="4" name="Объект 3"/>
          <p:cNvSpPr>
            <a:spLocks noGrp="1"/>
          </p:cNvSpPr>
          <p:nvPr>
            <p:ph sz="half" idx="2"/>
          </p:nvPr>
        </p:nvSpPr>
        <p:spPr>
          <a:xfrm>
            <a:off x="226060" y="985520"/>
            <a:ext cx="5784215" cy="5616575"/>
          </a:xfrm>
        </p:spPr>
        <p:txBody>
          <a:bodyPr>
            <a:normAutofit fontScale="85000" lnSpcReduction="10000"/>
          </a:bodyPr>
          <a:lstStyle/>
          <a:p>
            <a:r>
              <a:rPr lang="ru-RU" dirty="0" err="1" smtClean="0"/>
              <a:t>аеробні</a:t>
            </a:r>
            <a:r>
              <a:rPr lang="ru-RU" dirty="0" smtClean="0"/>
              <a:t> </a:t>
            </a:r>
            <a:r>
              <a:rPr lang="ru-RU" dirty="0" err="1"/>
              <a:t>вправи</a:t>
            </a:r>
            <a:r>
              <a:rPr lang="ru-RU" dirty="0"/>
              <a:t>, </a:t>
            </a:r>
            <a:r>
              <a:rPr lang="ru-RU" dirty="0" err="1"/>
              <a:t>силові</a:t>
            </a:r>
            <a:r>
              <a:rPr lang="ru-RU" dirty="0"/>
              <a:t> </a:t>
            </a:r>
            <a:r>
              <a:rPr lang="ru-RU" dirty="0" err="1"/>
              <a:t>тренування</a:t>
            </a:r>
            <a:r>
              <a:rPr lang="ru-RU" dirty="0"/>
              <a:t>, </a:t>
            </a:r>
            <a:r>
              <a:rPr lang="ru-RU" dirty="0" err="1"/>
              <a:t>тренування</a:t>
            </a:r>
            <a:r>
              <a:rPr lang="ru-RU" dirty="0"/>
              <a:t> на </a:t>
            </a:r>
            <a:r>
              <a:rPr lang="ru-RU" dirty="0" err="1"/>
              <a:t>розвиток</a:t>
            </a:r>
            <a:r>
              <a:rPr lang="ru-RU" dirty="0"/>
              <a:t> </a:t>
            </a:r>
            <a:r>
              <a:rPr lang="ru-RU" dirty="0" err="1"/>
              <a:t>гнучкості</a:t>
            </a:r>
            <a:r>
              <a:rPr lang="ru-RU" dirty="0"/>
              <a:t> і </a:t>
            </a:r>
            <a:r>
              <a:rPr lang="ru-RU" dirty="0" err="1"/>
              <a:t>почуття</a:t>
            </a:r>
            <a:r>
              <a:rPr lang="ru-RU" dirty="0"/>
              <a:t> </a:t>
            </a:r>
            <a:r>
              <a:rPr lang="ru-RU" dirty="0" err="1"/>
              <a:t>рівноваги</a:t>
            </a:r>
            <a:r>
              <a:rPr lang="ru-RU" dirty="0" smtClean="0"/>
              <a:t>.</a:t>
            </a:r>
          </a:p>
          <a:p>
            <a:r>
              <a:rPr lang="ru-RU" dirty="0" smtClean="0"/>
              <a:t> </a:t>
            </a:r>
            <a:r>
              <a:rPr lang="ru-RU" dirty="0"/>
              <a:t>Часто для </a:t>
            </a:r>
            <a:r>
              <a:rPr lang="ru-RU" dirty="0" err="1"/>
              <a:t>досягнення</a:t>
            </a:r>
            <a:r>
              <a:rPr lang="ru-RU" dirty="0"/>
              <a:t> </a:t>
            </a:r>
            <a:r>
              <a:rPr lang="ru-RU" dirty="0" err="1"/>
              <a:t>всіх</a:t>
            </a:r>
            <a:r>
              <a:rPr lang="ru-RU" dirty="0"/>
              <a:t> </a:t>
            </a:r>
            <a:r>
              <a:rPr lang="ru-RU" dirty="0" err="1"/>
              <a:t>вправ</a:t>
            </a:r>
            <a:r>
              <a:rPr lang="ru-RU" dirty="0"/>
              <a:t> </a:t>
            </a:r>
            <a:r>
              <a:rPr lang="ru-RU" dirty="0" err="1"/>
              <a:t>можуть</a:t>
            </a:r>
            <a:r>
              <a:rPr lang="ru-RU" dirty="0"/>
              <a:t> </a:t>
            </a:r>
            <a:r>
              <a:rPr lang="ru-RU" dirty="0" err="1"/>
              <a:t>розробити</a:t>
            </a:r>
            <a:r>
              <a:rPr lang="ru-RU" dirty="0"/>
              <a:t> одну </a:t>
            </a:r>
            <a:r>
              <a:rPr lang="ru-RU" dirty="0" err="1"/>
              <a:t>програму</a:t>
            </a:r>
            <a:r>
              <a:rPr lang="ru-RU" dirty="0"/>
              <a:t>. </a:t>
            </a:r>
            <a:endParaRPr lang="ru-RU" dirty="0" smtClean="0"/>
          </a:p>
          <a:p>
            <a:r>
              <a:rPr lang="ru-RU" dirty="0" err="1" smtClean="0"/>
              <a:t>Силові</a:t>
            </a:r>
            <a:r>
              <a:rPr lang="ru-RU" dirty="0" smtClean="0"/>
              <a:t> </a:t>
            </a:r>
            <a:r>
              <a:rPr lang="ru-RU" dirty="0" err="1"/>
              <a:t>тренування</a:t>
            </a:r>
            <a:r>
              <a:rPr lang="ru-RU" dirty="0"/>
              <a:t> </a:t>
            </a:r>
            <a:r>
              <a:rPr lang="ru-RU" dirty="0" err="1"/>
              <a:t>покращують</a:t>
            </a:r>
            <a:r>
              <a:rPr lang="ru-RU" dirty="0"/>
              <a:t> </a:t>
            </a:r>
            <a:r>
              <a:rPr lang="ru-RU" dirty="0" err="1"/>
              <a:t>м`язову</a:t>
            </a:r>
            <a:r>
              <a:rPr lang="ru-RU" dirty="0"/>
              <a:t> </a:t>
            </a:r>
            <a:r>
              <a:rPr lang="ru-RU" dirty="0" err="1"/>
              <a:t>масу</a:t>
            </a:r>
            <a:r>
              <a:rPr lang="ru-RU" dirty="0"/>
              <a:t>, </a:t>
            </a:r>
            <a:r>
              <a:rPr lang="ru-RU" dirty="0" err="1"/>
              <a:t>м`язову</a:t>
            </a:r>
            <a:r>
              <a:rPr lang="ru-RU" dirty="0"/>
              <a:t> </a:t>
            </a:r>
            <a:r>
              <a:rPr lang="ru-RU" dirty="0" err="1"/>
              <a:t>витривалість</a:t>
            </a:r>
            <a:r>
              <a:rPr lang="ru-RU" dirty="0"/>
              <a:t> і силу. </a:t>
            </a:r>
            <a:r>
              <a:rPr lang="ru-RU" dirty="0" err="1"/>
              <a:t>Якщо</a:t>
            </a:r>
            <a:r>
              <a:rPr lang="ru-RU" dirty="0"/>
              <a:t> </a:t>
            </a:r>
            <a:r>
              <a:rPr lang="ru-RU" dirty="0" err="1"/>
              <a:t>силові</a:t>
            </a:r>
            <a:r>
              <a:rPr lang="ru-RU" dirty="0"/>
              <a:t> </a:t>
            </a:r>
            <a:r>
              <a:rPr lang="ru-RU" dirty="0" err="1"/>
              <a:t>тренування</a:t>
            </a:r>
            <a:r>
              <a:rPr lang="ru-RU" dirty="0"/>
              <a:t> </a:t>
            </a:r>
            <a:r>
              <a:rPr lang="ru-RU" dirty="0" err="1"/>
              <a:t>виконуються</a:t>
            </a:r>
            <a:r>
              <a:rPr lang="ru-RU" dirty="0"/>
              <a:t> при </a:t>
            </a:r>
            <a:r>
              <a:rPr lang="ru-RU" dirty="0" err="1"/>
              <a:t>повному</a:t>
            </a:r>
            <a:r>
              <a:rPr lang="ru-RU" dirty="0"/>
              <a:t> </a:t>
            </a:r>
            <a:r>
              <a:rPr lang="ru-RU" dirty="0" err="1"/>
              <a:t>діапазоні</a:t>
            </a:r>
            <a:r>
              <a:rPr lang="ru-RU" dirty="0"/>
              <a:t> </a:t>
            </a:r>
            <a:r>
              <a:rPr lang="ru-RU" dirty="0" err="1"/>
              <a:t>рухів</a:t>
            </a:r>
            <a:r>
              <a:rPr lang="ru-RU" dirty="0"/>
              <a:t>, </a:t>
            </a:r>
            <a:r>
              <a:rPr lang="ru-RU" dirty="0" err="1"/>
              <a:t>багато</a:t>
            </a:r>
            <a:r>
              <a:rPr lang="ru-RU" dirty="0"/>
              <a:t> </a:t>
            </a:r>
            <a:r>
              <a:rPr lang="ru-RU" dirty="0" err="1"/>
              <a:t>вправи</a:t>
            </a:r>
            <a:r>
              <a:rPr lang="ru-RU" dirty="0"/>
              <a:t> </a:t>
            </a:r>
            <a:r>
              <a:rPr lang="ru-RU" dirty="0" err="1"/>
              <a:t>поліпшують</a:t>
            </a:r>
            <a:r>
              <a:rPr lang="ru-RU" dirty="0"/>
              <a:t> </a:t>
            </a:r>
            <a:r>
              <a:rPr lang="ru-RU" dirty="0" err="1"/>
              <a:t>гнучкість</a:t>
            </a:r>
            <a:r>
              <a:rPr lang="ru-RU" dirty="0"/>
              <a:t>, а </a:t>
            </a:r>
            <a:r>
              <a:rPr lang="ru-RU" dirty="0" err="1"/>
              <a:t>підвищена</a:t>
            </a:r>
            <a:r>
              <a:rPr lang="ru-RU" dirty="0"/>
              <a:t> </a:t>
            </a:r>
            <a:r>
              <a:rPr lang="ru-RU" dirty="0" err="1"/>
              <a:t>міцність</a:t>
            </a:r>
            <a:r>
              <a:rPr lang="ru-RU" dirty="0"/>
              <a:t> </a:t>
            </a:r>
            <a:r>
              <a:rPr lang="ru-RU" dirty="0" err="1"/>
              <a:t>м`язів</a:t>
            </a:r>
            <a:r>
              <a:rPr lang="ru-RU" dirty="0"/>
              <a:t> </a:t>
            </a:r>
            <a:r>
              <a:rPr lang="ru-RU" dirty="0" err="1"/>
              <a:t>покращує</a:t>
            </a:r>
            <a:r>
              <a:rPr lang="ru-RU" dirty="0"/>
              <a:t> </a:t>
            </a:r>
            <a:r>
              <a:rPr lang="ru-RU" dirty="0" err="1"/>
              <a:t>стабільність</a:t>
            </a:r>
            <a:r>
              <a:rPr lang="ru-RU" dirty="0"/>
              <a:t> </a:t>
            </a:r>
            <a:r>
              <a:rPr lang="ru-RU" dirty="0" err="1"/>
              <a:t>суглобів</a:t>
            </a:r>
            <a:r>
              <a:rPr lang="ru-RU" dirty="0"/>
              <a:t> і, </a:t>
            </a:r>
            <a:r>
              <a:rPr lang="ru-RU" dirty="0" err="1"/>
              <a:t>отже</a:t>
            </a:r>
            <a:r>
              <a:rPr lang="ru-RU" dirty="0"/>
              <a:t>, </a:t>
            </a:r>
            <a:r>
              <a:rPr lang="ru-RU" dirty="0" err="1"/>
              <a:t>відчуття</a:t>
            </a:r>
            <a:r>
              <a:rPr lang="ru-RU" dirty="0"/>
              <a:t> </a:t>
            </a:r>
            <a:r>
              <a:rPr lang="ru-RU" dirty="0" err="1"/>
              <a:t>рівноваги</a:t>
            </a:r>
            <a:r>
              <a:rPr lang="ru-RU" dirty="0"/>
              <a:t>. </a:t>
            </a:r>
            <a:endParaRPr lang="uk-UA" dirty="0" smtClean="0"/>
          </a:p>
          <a:p>
            <a:r>
              <a:rPr lang="ru-RU" dirty="0" err="1" smtClean="0"/>
              <a:t>Тривалість</a:t>
            </a:r>
            <a:r>
              <a:rPr lang="ru-RU" dirty="0" smtClean="0"/>
              <a:t> </a:t>
            </a:r>
            <a:r>
              <a:rPr lang="ru-RU" dirty="0" err="1"/>
              <a:t>аеробних</a:t>
            </a:r>
            <a:r>
              <a:rPr lang="ru-RU" dirty="0"/>
              <a:t> </a:t>
            </a:r>
            <a:r>
              <a:rPr lang="ru-RU" dirty="0" err="1"/>
              <a:t>вправ</a:t>
            </a:r>
            <a:r>
              <a:rPr lang="ru-RU" dirty="0"/>
              <a:t> для </a:t>
            </a:r>
            <a:r>
              <a:rPr lang="ru-RU" dirty="0" err="1"/>
              <a:t>літніх</a:t>
            </a:r>
            <a:r>
              <a:rPr lang="ru-RU" dirty="0"/>
              <a:t> людей </a:t>
            </a:r>
            <a:r>
              <a:rPr lang="ru-RU" dirty="0" err="1"/>
              <a:t>така</a:t>
            </a:r>
            <a:r>
              <a:rPr lang="ru-RU" dirty="0"/>
              <a:t> ж, як і для </a:t>
            </a:r>
            <a:r>
              <a:rPr lang="ru-RU" dirty="0" err="1"/>
              <a:t>молодих</a:t>
            </a:r>
            <a:r>
              <a:rPr lang="ru-RU" dirty="0"/>
              <a:t> </a:t>
            </a:r>
            <a:r>
              <a:rPr lang="ru-RU" dirty="0" err="1"/>
              <a:t>дорослих</a:t>
            </a:r>
            <a:r>
              <a:rPr lang="ru-RU" dirty="0"/>
              <a:t>, але </a:t>
            </a:r>
            <a:r>
              <a:rPr lang="ru-RU" dirty="0" err="1"/>
              <a:t>вправи</a:t>
            </a:r>
            <a:r>
              <a:rPr lang="ru-RU" dirty="0"/>
              <a:t> </a:t>
            </a:r>
            <a:r>
              <a:rPr lang="ru-RU" dirty="0" err="1"/>
              <a:t>повинні</a:t>
            </a:r>
            <a:r>
              <a:rPr lang="ru-RU" dirty="0"/>
              <a:t> бути </a:t>
            </a:r>
            <a:r>
              <a:rPr lang="ru-RU" dirty="0" err="1"/>
              <a:t>менш</a:t>
            </a:r>
            <a:r>
              <a:rPr lang="ru-RU" dirty="0"/>
              <a:t> </a:t>
            </a:r>
            <a:r>
              <a:rPr lang="ru-RU" dirty="0" err="1"/>
              <a:t>інтенсивними</a:t>
            </a:r>
            <a:r>
              <a:rPr lang="ru-RU" dirty="0"/>
              <a:t>. </a:t>
            </a:r>
            <a:r>
              <a:rPr lang="ru-RU" dirty="0" err="1"/>
              <a:t>Літнім</a:t>
            </a:r>
            <a:r>
              <a:rPr lang="ru-RU" dirty="0"/>
              <a:t> людям, </a:t>
            </a:r>
            <a:r>
              <a:rPr lang="ru-RU" dirty="0" err="1"/>
              <a:t>які</a:t>
            </a:r>
            <a:r>
              <a:rPr lang="ru-RU" dirty="0"/>
              <a:t> не </a:t>
            </a:r>
            <a:r>
              <a:rPr lang="ru-RU" dirty="0" err="1"/>
              <a:t>мають</a:t>
            </a:r>
            <a:r>
              <a:rPr lang="ru-RU" dirty="0"/>
              <a:t> </a:t>
            </a:r>
            <a:r>
              <a:rPr lang="ru-RU" dirty="0" err="1"/>
              <a:t>протипоказань</a:t>
            </a:r>
            <a:r>
              <a:rPr lang="ru-RU" dirty="0"/>
              <a:t>, </a:t>
            </a:r>
            <a:r>
              <a:rPr lang="ru-RU" dirty="0" err="1"/>
              <a:t>можна</a:t>
            </a:r>
            <a:r>
              <a:rPr lang="ru-RU" dirty="0"/>
              <a:t> </a:t>
            </a:r>
            <a:r>
              <a:rPr lang="ru-RU" dirty="0" err="1"/>
              <a:t>поступово</a:t>
            </a:r>
            <a:r>
              <a:rPr lang="ru-RU" dirty="0"/>
              <a:t> </a:t>
            </a:r>
            <a:r>
              <a:rPr lang="ru-RU" dirty="0" err="1"/>
              <a:t>збільшувати</a:t>
            </a:r>
            <a:r>
              <a:rPr lang="ru-RU" dirty="0"/>
              <a:t> </a:t>
            </a:r>
            <a:r>
              <a:rPr lang="ru-RU" dirty="0" err="1"/>
              <a:t>цільову</a:t>
            </a:r>
            <a:r>
              <a:rPr lang="ru-RU" dirty="0"/>
              <a:t> частоту </a:t>
            </a:r>
            <a:r>
              <a:rPr lang="ru-RU" dirty="0" err="1"/>
              <a:t>серцевих</a:t>
            </a:r>
            <a:r>
              <a:rPr lang="ru-RU" dirty="0"/>
              <a:t> </a:t>
            </a:r>
            <a:r>
              <a:rPr lang="ru-RU" dirty="0" err="1"/>
              <a:t>скорочень</a:t>
            </a:r>
            <a:r>
              <a:rPr lang="ru-RU" dirty="0"/>
              <a:t> </a:t>
            </a:r>
            <a:r>
              <a:rPr lang="ru-RU" dirty="0" smtClean="0"/>
              <a:t>до </a:t>
            </a:r>
            <a:r>
              <a:rPr lang="ru-RU" dirty="0" err="1"/>
              <a:t>рівня</a:t>
            </a:r>
            <a:r>
              <a:rPr lang="ru-RU" dirty="0"/>
              <a:t>, </a:t>
            </a:r>
            <a:r>
              <a:rPr lang="ru-RU" dirty="0" err="1"/>
              <a:t>розрахованого</a:t>
            </a:r>
            <a:r>
              <a:rPr lang="ru-RU" dirty="0"/>
              <a:t> за </a:t>
            </a:r>
            <a:r>
              <a:rPr lang="ru-RU" dirty="0" err="1"/>
              <a:t>допомогою</a:t>
            </a:r>
            <a:r>
              <a:rPr lang="ru-RU" dirty="0"/>
              <a:t> формул з </a:t>
            </a:r>
            <a:r>
              <a:rPr lang="ru-RU" dirty="0" err="1"/>
              <a:t>урахуванням</a:t>
            </a:r>
            <a:r>
              <a:rPr lang="ru-RU" dirty="0"/>
              <a:t> </a:t>
            </a:r>
            <a:r>
              <a:rPr lang="ru-RU" dirty="0" err="1"/>
              <a:t>віку</a:t>
            </a:r>
            <a:r>
              <a:rPr lang="ru-RU" dirty="0"/>
              <a:t>. </a:t>
            </a:r>
            <a:r>
              <a:rPr lang="ru-RU" dirty="0" err="1"/>
              <a:t>Деяким</a:t>
            </a:r>
            <a:r>
              <a:rPr lang="ru-RU" dirty="0"/>
              <a:t> </a:t>
            </a:r>
            <a:r>
              <a:rPr lang="ru-RU" dirty="0" err="1"/>
              <a:t>ослабленим</a:t>
            </a:r>
            <a:r>
              <a:rPr lang="ru-RU" dirty="0"/>
              <a:t> людям </a:t>
            </a:r>
            <a:r>
              <a:rPr lang="ru-RU" dirty="0" err="1"/>
              <a:t>похилого</a:t>
            </a:r>
            <a:r>
              <a:rPr lang="ru-RU" dirty="0"/>
              <a:t> </a:t>
            </a:r>
            <a:r>
              <a:rPr lang="ru-RU" dirty="0" err="1"/>
              <a:t>віку</a:t>
            </a:r>
            <a:r>
              <a:rPr lang="ru-RU" dirty="0"/>
              <a:t> </a:t>
            </a:r>
            <a:r>
              <a:rPr lang="ru-RU" dirty="0" err="1"/>
              <a:t>необхідно</a:t>
            </a:r>
            <a:r>
              <a:rPr lang="ru-RU" dirty="0"/>
              <a:t> </a:t>
            </a:r>
            <a:r>
              <a:rPr lang="ru-RU" dirty="0" err="1"/>
              <a:t>поліпшити</a:t>
            </a:r>
            <a:r>
              <a:rPr lang="ru-RU" dirty="0"/>
              <a:t> </a:t>
            </a:r>
            <a:r>
              <a:rPr lang="ru-RU" dirty="0" err="1"/>
              <a:t>свої</a:t>
            </a:r>
            <a:r>
              <a:rPr lang="ru-RU" dirty="0"/>
              <a:t> </a:t>
            </a:r>
            <a:r>
              <a:rPr lang="ru-RU" dirty="0" err="1"/>
              <a:t>функціональні</a:t>
            </a:r>
            <a:r>
              <a:rPr lang="ru-RU" dirty="0"/>
              <a:t> </a:t>
            </a:r>
            <a:r>
              <a:rPr lang="ru-RU" dirty="0" err="1"/>
              <a:t>можливості</a:t>
            </a:r>
            <a:r>
              <a:rPr lang="ru-RU" dirty="0"/>
              <a:t> (</a:t>
            </a:r>
            <a:r>
              <a:rPr lang="ru-RU" dirty="0" err="1"/>
              <a:t>наприклад</a:t>
            </a:r>
            <a:r>
              <a:rPr lang="ru-RU" dirty="0"/>
              <a:t>, за </a:t>
            </a:r>
            <a:r>
              <a:rPr lang="ru-RU" dirty="0" err="1"/>
              <a:t>допомогою</a:t>
            </a:r>
            <a:r>
              <a:rPr lang="ru-RU" dirty="0"/>
              <a:t> </a:t>
            </a:r>
            <a:r>
              <a:rPr lang="ru-RU" dirty="0" err="1"/>
              <a:t>силових</a:t>
            </a:r>
            <a:r>
              <a:rPr lang="ru-RU" dirty="0"/>
              <a:t> </a:t>
            </a:r>
            <a:r>
              <a:rPr lang="ru-RU" dirty="0" err="1"/>
              <a:t>вправ</a:t>
            </a:r>
            <a:r>
              <a:rPr lang="ru-RU" dirty="0"/>
              <a:t>), перш </a:t>
            </a:r>
            <a:r>
              <a:rPr lang="ru-RU" dirty="0" err="1"/>
              <a:t>ніж</a:t>
            </a:r>
            <a:r>
              <a:rPr lang="ru-RU" dirty="0"/>
              <a:t> вони </a:t>
            </a:r>
            <a:r>
              <a:rPr lang="ru-RU" dirty="0" err="1"/>
              <a:t>будуть</a:t>
            </a:r>
            <a:r>
              <a:rPr lang="ru-RU" dirty="0"/>
              <a:t> </a:t>
            </a:r>
            <a:r>
              <a:rPr lang="ru-RU" dirty="0" err="1"/>
              <a:t>здатні</a:t>
            </a:r>
            <a:r>
              <a:rPr lang="ru-RU" dirty="0"/>
              <a:t> </a:t>
            </a:r>
            <a:r>
              <a:rPr lang="ru-RU" dirty="0" err="1"/>
              <a:t>виконувати</a:t>
            </a:r>
            <a:r>
              <a:rPr lang="ru-RU" dirty="0"/>
              <a:t> </a:t>
            </a:r>
            <a:r>
              <a:rPr lang="ru-RU" dirty="0" err="1"/>
              <a:t>аеробні</a:t>
            </a:r>
            <a:r>
              <a:rPr lang="ru-RU" dirty="0"/>
              <a:t> </a:t>
            </a:r>
            <a:r>
              <a:rPr lang="ru-RU" dirty="0" err="1"/>
              <a:t>вправи</a:t>
            </a:r>
            <a:r>
              <a:rPr lang="ru-RU" dirty="0" smtClean="0"/>
              <a:t>.</a:t>
            </a:r>
          </a:p>
          <a:p>
            <a:r>
              <a:rPr lang="ru-RU" dirty="0" smtClean="0"/>
              <a:t> </a:t>
            </a:r>
            <a:r>
              <a:rPr lang="ru-RU" dirty="0" err="1"/>
              <a:t>Силові</a:t>
            </a:r>
            <a:r>
              <a:rPr lang="ru-RU" dirty="0"/>
              <a:t> </a:t>
            </a:r>
            <a:r>
              <a:rPr lang="ru-RU" dirty="0" err="1"/>
              <a:t>вправи</a:t>
            </a:r>
            <a:r>
              <a:rPr lang="ru-RU" dirty="0"/>
              <a:t> </a:t>
            </a:r>
            <a:r>
              <a:rPr lang="ru-RU" dirty="0" err="1"/>
              <a:t>виконуються</a:t>
            </a:r>
            <a:r>
              <a:rPr lang="ru-RU" dirty="0"/>
              <a:t> у </a:t>
            </a:r>
            <a:r>
              <a:rPr lang="ru-RU" dirty="0" err="1"/>
              <a:t>відповідності</a:t>
            </a:r>
            <a:r>
              <a:rPr lang="ru-RU" dirty="0"/>
              <a:t> з </a:t>
            </a:r>
            <a:r>
              <a:rPr lang="ru-RU" dirty="0" err="1"/>
              <a:t>тими</a:t>
            </a:r>
            <a:r>
              <a:rPr lang="ru-RU" dirty="0"/>
              <a:t> ж принципами і методами, як і </a:t>
            </a:r>
            <a:r>
              <a:rPr lang="ru-RU" dirty="0" err="1"/>
              <a:t>дорослими</a:t>
            </a:r>
            <a:r>
              <a:rPr lang="ru-RU" dirty="0"/>
              <a:t> людьми </a:t>
            </a:r>
            <a:r>
              <a:rPr lang="ru-RU" dirty="0" err="1"/>
              <a:t>більш</a:t>
            </a:r>
            <a:r>
              <a:rPr lang="ru-RU" dirty="0"/>
              <a:t> молодого </a:t>
            </a:r>
            <a:r>
              <a:rPr lang="ru-RU" dirty="0" err="1"/>
              <a:t>віку</a:t>
            </a:r>
            <a:r>
              <a:rPr lang="ru-RU" dirty="0"/>
              <a:t>. </a:t>
            </a:r>
            <a:r>
              <a:rPr lang="ru-RU" dirty="0" err="1"/>
              <a:t>Спочатку</a:t>
            </a:r>
            <a:r>
              <a:rPr lang="ru-RU" dirty="0"/>
              <a:t> </a:t>
            </a:r>
            <a:r>
              <a:rPr lang="ru-RU" dirty="0" err="1"/>
              <a:t>слід</a:t>
            </a:r>
            <a:r>
              <a:rPr lang="ru-RU" dirty="0"/>
              <a:t> </a:t>
            </a:r>
            <a:r>
              <a:rPr lang="ru-RU" dirty="0" err="1"/>
              <a:t>застосовувати</a:t>
            </a:r>
            <a:r>
              <a:rPr lang="ru-RU" dirty="0"/>
              <a:t> </a:t>
            </a:r>
            <a:r>
              <a:rPr lang="ru-RU" dirty="0" err="1"/>
              <a:t>більш</a:t>
            </a:r>
            <a:r>
              <a:rPr lang="ru-RU" dirty="0"/>
              <a:t> </a:t>
            </a:r>
            <a:r>
              <a:rPr lang="ru-RU" dirty="0" err="1"/>
              <a:t>легку</a:t>
            </a:r>
            <a:r>
              <a:rPr lang="ru-RU" dirty="0"/>
              <a:t> </a:t>
            </a:r>
            <a:r>
              <a:rPr lang="ru-RU" dirty="0" err="1"/>
              <a:t>навантаження</a:t>
            </a:r>
            <a:r>
              <a:rPr lang="ru-RU" dirty="0"/>
              <a:t> (вага / </a:t>
            </a:r>
            <a:r>
              <a:rPr lang="ru-RU" dirty="0" err="1"/>
              <a:t>обтяження</a:t>
            </a:r>
            <a:r>
              <a:rPr lang="ru-RU" dirty="0"/>
              <a:t>), </a:t>
            </a:r>
            <a:r>
              <a:rPr lang="ru-RU" dirty="0" err="1"/>
              <a:t>наприклад</a:t>
            </a:r>
            <a:r>
              <a:rPr lang="ru-RU" dirty="0"/>
              <a:t>, з </a:t>
            </a:r>
            <a:r>
              <a:rPr lang="ru-RU" dirty="0" err="1"/>
              <a:t>використанням</a:t>
            </a:r>
            <a:r>
              <a:rPr lang="ru-RU" dirty="0"/>
              <a:t> </a:t>
            </a:r>
            <a:r>
              <a:rPr lang="ru-RU" dirty="0" err="1"/>
              <a:t>еспандера</a:t>
            </a:r>
            <a:r>
              <a:rPr lang="ru-RU" dirty="0"/>
              <a:t> </a:t>
            </a:r>
            <a:r>
              <a:rPr lang="ru-RU" dirty="0" err="1"/>
              <a:t>або</a:t>
            </a:r>
            <a:r>
              <a:rPr lang="ru-RU" dirty="0"/>
              <a:t> </a:t>
            </a:r>
            <a:r>
              <a:rPr lang="ru-RU" dirty="0" err="1"/>
              <a:t>обтяження</a:t>
            </a:r>
            <a:r>
              <a:rPr lang="ru-RU" dirty="0"/>
              <a:t> </a:t>
            </a:r>
            <a:r>
              <a:rPr lang="ru-RU" dirty="0" err="1"/>
              <a:t>легше</a:t>
            </a:r>
            <a:r>
              <a:rPr lang="ru-RU" dirty="0"/>
              <a:t> 1 кг вагою </a:t>
            </a:r>
            <a:r>
              <a:rPr lang="ru-RU" dirty="0" err="1"/>
              <a:t>або</a:t>
            </a:r>
            <a:r>
              <a:rPr lang="ru-RU" dirty="0"/>
              <a:t> </a:t>
            </a:r>
            <a:r>
              <a:rPr lang="ru-RU" dirty="0" err="1"/>
              <a:t>підйом</a:t>
            </a:r>
            <a:r>
              <a:rPr lang="ru-RU" dirty="0"/>
              <a:t> </a:t>
            </a:r>
            <a:r>
              <a:rPr lang="ru-RU" dirty="0" err="1"/>
              <a:t>зі</a:t>
            </a:r>
            <a:r>
              <a:rPr lang="ru-RU" dirty="0"/>
              <a:t> </a:t>
            </a:r>
            <a:r>
              <a:rPr lang="ru-RU" dirty="0" err="1"/>
              <a:t>стільця</a:t>
            </a:r>
            <a:r>
              <a:rPr lang="ru-RU" dirty="0"/>
              <a:t>, яка </a:t>
            </a:r>
            <a:r>
              <a:rPr lang="ru-RU" dirty="0" err="1"/>
              <a:t>збільшується</a:t>
            </a:r>
            <a:r>
              <a:rPr lang="ru-RU" dirty="0"/>
              <a:t> у </a:t>
            </a:r>
            <a:r>
              <a:rPr lang="ru-RU" dirty="0" err="1"/>
              <a:t>міру</a:t>
            </a:r>
            <a:r>
              <a:rPr lang="ru-RU" dirty="0"/>
              <a:t> </a:t>
            </a:r>
            <a:r>
              <a:rPr lang="ru-RU" dirty="0" err="1"/>
              <a:t>звикання</a:t>
            </a:r>
            <a:endParaRPr lang="ru-RU"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5820" y="4364355"/>
            <a:ext cx="2966720" cy="1672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5"/>
          <p:cNvPicPr>
            <a:picLocks noGrp="1" noChangeAspect="1"/>
          </p:cNvPicPr>
          <p:nvPr>
            <p:ph sz="quarter" idx="4"/>
          </p:nvPr>
        </p:nvPicPr>
        <p:blipFill>
          <a:blip r:embed="rId3"/>
          <a:stretch>
            <a:fillRect/>
          </a:stretch>
        </p:blipFill>
        <p:spPr>
          <a:xfrm>
            <a:off x="5957570" y="1196340"/>
            <a:ext cx="3030855" cy="2714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3</TotalTime>
  <Words>2136</Words>
  <Application>Microsoft Office PowerPoint</Application>
  <PresentationFormat>Экран (4:3)</PresentationFormat>
  <Paragraphs>177</Paragraphs>
  <Slides>31</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31</vt:i4>
      </vt:variant>
    </vt:vector>
  </HeadingPairs>
  <TitlesOfParts>
    <vt:vector size="41" baseType="lpstr">
      <vt:lpstr>Arial</vt:lpstr>
      <vt:lpstr>Book Antiqua</vt:lpstr>
      <vt:lpstr>Calibri</vt:lpstr>
      <vt:lpstr>Cambria Math</vt:lpstr>
      <vt:lpstr>Georgia</vt:lpstr>
      <vt:lpstr>open_sansregular</vt:lpstr>
      <vt:lpstr>Tahoma</vt:lpstr>
      <vt:lpstr>Times New Roman</vt:lpstr>
      <vt:lpstr>Wingdings</vt:lpstr>
      <vt:lpstr>Воздушный поток</vt:lpstr>
      <vt:lpstr>Лікувальні комплекси для літніх людей</vt:lpstr>
      <vt:lpstr>Вікові зміни кісток у літніх </vt:lpstr>
      <vt:lpstr>Фізична реабілітація для літніх людей включає: </vt:lpstr>
      <vt:lpstr>Групи з реабілітації похилих людей. </vt:lpstr>
      <vt:lpstr> Особливості </vt:lpstr>
      <vt:lpstr>Презентация PowerPoint</vt:lpstr>
      <vt:lpstr>Презентация PowerPoint</vt:lpstr>
      <vt:lpstr>Методичіні вказівки щодо виконання вправ: </vt:lpstr>
      <vt:lpstr>Презентация PowerPoint</vt:lpstr>
      <vt:lpstr> Протипоказники до активних занять фізичними вправами: </vt:lpstr>
      <vt:lpstr>Основна гімнастика: </vt:lpstr>
      <vt:lpstr>Презентация PowerPoint</vt:lpstr>
      <vt:lpstr>Вправа №1 Рівновага </vt:lpstr>
      <vt:lpstr>Вправа №2 Часи</vt:lpstr>
      <vt:lpstr>Вправа №3 Зміцнюємо спину</vt:lpstr>
      <vt:lpstr>Вправа №4 Відновлення сил</vt:lpstr>
      <vt:lpstr>Вправа №5    Розтяжка м'язів ніг  </vt:lpstr>
      <vt:lpstr>Кола плечима</vt:lpstr>
      <vt:lpstr>Вправи для рук</vt:lpstr>
      <vt:lpstr>Комплекс вправ для зміцнення м'язів спини</vt:lpstr>
      <vt:lpstr>Презентация PowerPoint</vt:lpstr>
      <vt:lpstr>Презентация PowerPoint</vt:lpstr>
      <vt:lpstr>Презентация PowerPoint</vt:lpstr>
      <vt:lpstr>Комплекс вправ на розтяжку всіх груп м'язів</vt:lpstr>
      <vt:lpstr>Комплекс вправ ранкової  гімнастики для літніх людей </vt:lpstr>
      <vt:lpstr>Комплекс вправ для ранкової зарядки літнім людям, які мають слабку фізичну підготовку</vt:lpstr>
      <vt:lpstr>Презентация PowerPoint</vt:lpstr>
      <vt:lpstr>Презентация PowerPoint</vt:lpstr>
      <vt:lpstr>Презентация PowerPoint</vt:lpstr>
      <vt:lpstr>Вправи для літніх людей при болях у коліні</vt:lpstr>
      <vt:lpstr>Найважливіші умови успішної реабілітації.</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Фізична реабілітація людей похилого віку</dc:title>
  <dc:creator>Светлана</dc:creator>
  <cp:lastModifiedBy>Пользователь</cp:lastModifiedBy>
  <cp:revision>88</cp:revision>
  <dcterms:created xsi:type="dcterms:W3CDTF">2018-05-08T17:59:00Z</dcterms:created>
  <dcterms:modified xsi:type="dcterms:W3CDTF">2022-09-22T11:20:32Z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1033-11.2.0.10233</vt:lpwstr>
  </property>
</Properties>
</file>